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0"/>
  </p:notesMasterIdLst>
  <p:sldIdLst>
    <p:sldId id="256" r:id="rId2"/>
    <p:sldId id="278" r:id="rId3"/>
    <p:sldId id="279" r:id="rId4"/>
    <p:sldId id="280" r:id="rId5"/>
    <p:sldId id="281" r:id="rId6"/>
    <p:sldId id="282" r:id="rId7"/>
    <p:sldId id="259" r:id="rId8"/>
    <p:sldId id="257" r:id="rId9"/>
    <p:sldId id="260" r:id="rId10"/>
    <p:sldId id="261" r:id="rId11"/>
    <p:sldId id="262" r:id="rId12"/>
    <p:sldId id="266" r:id="rId13"/>
    <p:sldId id="268" r:id="rId14"/>
    <p:sldId id="263" r:id="rId15"/>
    <p:sldId id="264" r:id="rId16"/>
    <p:sldId id="265" r:id="rId17"/>
    <p:sldId id="267" r:id="rId18"/>
    <p:sldId id="269" r:id="rId19"/>
    <p:sldId id="283" r:id="rId20"/>
    <p:sldId id="270" r:id="rId21"/>
    <p:sldId id="271" r:id="rId22"/>
    <p:sldId id="272" r:id="rId23"/>
    <p:sldId id="273" r:id="rId24"/>
    <p:sldId id="274" r:id="rId25"/>
    <p:sldId id="275" r:id="rId26"/>
    <p:sldId id="276" r:id="rId27"/>
    <p:sldId id="291" r:id="rId28"/>
    <p:sldId id="293" r:id="rId29"/>
    <p:sldId id="295" r:id="rId30"/>
    <p:sldId id="297" r:id="rId31"/>
    <p:sldId id="299" r:id="rId32"/>
    <p:sldId id="300" r:id="rId33"/>
    <p:sldId id="289" r:id="rId34"/>
    <p:sldId id="284" r:id="rId35"/>
    <p:sldId id="286" r:id="rId36"/>
    <p:sldId id="277" r:id="rId37"/>
    <p:sldId id="287" r:id="rId38"/>
    <p:sldId id="285"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4160" autoAdjust="0"/>
  </p:normalViewPr>
  <p:slideViewPr>
    <p:cSldViewPr snapToGrid="0">
      <p:cViewPr varScale="1">
        <p:scale>
          <a:sx n="72" d="100"/>
          <a:sy n="72" d="100"/>
        </p:scale>
        <p:origin x="67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3A28FF-C7B0-43DE-87B3-ABC573572C71}" type="datetimeFigureOut">
              <a:rPr lang="en-US" smtClean="0"/>
              <a:t>2/18/2016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CD8B41-B7C7-40C5-986C-0D5C32D235B4}" type="slidenum">
              <a:rPr lang="en-US" smtClean="0"/>
              <a:t>‹#›</a:t>
            </a:fld>
            <a:endParaRPr lang="en-US"/>
          </a:p>
        </p:txBody>
      </p:sp>
    </p:spTree>
    <p:extLst>
      <p:ext uri="{BB962C8B-B14F-4D97-AF65-F5344CB8AC3E}">
        <p14:creationId xmlns:p14="http://schemas.microsoft.com/office/powerpoint/2010/main" val="3824297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CD8B41-B7C7-40C5-986C-0D5C32D235B4}" type="slidenum">
              <a:rPr lang="en-US" smtClean="0"/>
              <a:t>1</a:t>
            </a:fld>
            <a:endParaRPr lang="en-US"/>
          </a:p>
        </p:txBody>
      </p:sp>
    </p:spTree>
    <p:extLst>
      <p:ext uri="{BB962C8B-B14F-4D97-AF65-F5344CB8AC3E}">
        <p14:creationId xmlns:p14="http://schemas.microsoft.com/office/powerpoint/2010/main" val="3257750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prototype, after</a:t>
            </a:r>
            <a:r>
              <a:rPr lang="en-US" baseline="0" dirty="0" smtClean="0"/>
              <a:t> the fire was extinguished, it had a hard time going back to the wall</a:t>
            </a:r>
          </a:p>
          <a:p>
            <a:endParaRPr lang="en-US" baseline="0" dirty="0" smtClean="0"/>
          </a:p>
          <a:p>
            <a:r>
              <a:rPr lang="en-US" baseline="0" dirty="0" smtClean="0"/>
              <a:t>Library cross interference: we've had issues when trying to move servos at the same time as reading a sensor, the same timer is used. </a:t>
            </a:r>
            <a:endParaRPr lang="en-US" dirty="0"/>
          </a:p>
        </p:txBody>
      </p:sp>
      <p:sp>
        <p:nvSpPr>
          <p:cNvPr id="4" name="Slide Number Placeholder 3"/>
          <p:cNvSpPr>
            <a:spLocks noGrp="1"/>
          </p:cNvSpPr>
          <p:nvPr>
            <p:ph type="sldNum" sz="quarter" idx="10"/>
          </p:nvPr>
        </p:nvSpPr>
        <p:spPr/>
        <p:txBody>
          <a:bodyPr/>
          <a:lstStyle/>
          <a:p>
            <a:fld id="{DDCD8B41-B7C7-40C5-986C-0D5C32D235B4}" type="slidenum">
              <a:rPr lang="en-US" smtClean="0"/>
              <a:t>36</a:t>
            </a:fld>
            <a:endParaRPr lang="en-US"/>
          </a:p>
        </p:txBody>
      </p:sp>
    </p:spTree>
    <p:extLst>
      <p:ext uri="{BB962C8B-B14F-4D97-AF65-F5344CB8AC3E}">
        <p14:creationId xmlns:p14="http://schemas.microsoft.com/office/powerpoint/2010/main" val="2551864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small autonomous vehicle able to navigate a maze and detect fire. After the fire has been detected, the vehicle will approach and extinguish the fire. The vehicle will also have the capability to be manually overridden and controlled via wireless remote with FPV video relayed to a small monitor.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DCD8B41-B7C7-40C5-986C-0D5C32D235B4}" type="slidenum">
              <a:rPr lang="en-US" smtClean="0"/>
              <a:t>2</a:t>
            </a:fld>
            <a:endParaRPr lang="en-US"/>
          </a:p>
        </p:txBody>
      </p:sp>
    </p:spTree>
    <p:extLst>
      <p:ext uri="{BB962C8B-B14F-4D97-AF65-F5344CB8AC3E}">
        <p14:creationId xmlns:p14="http://schemas.microsoft.com/office/powerpoint/2010/main" val="4005643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Edf</a:t>
            </a:r>
            <a:r>
              <a:rPr lang="en-US" dirty="0" smtClean="0"/>
              <a:t> jet </a:t>
            </a:r>
            <a:endParaRPr lang="en-US" dirty="0"/>
          </a:p>
        </p:txBody>
      </p:sp>
      <p:sp>
        <p:nvSpPr>
          <p:cNvPr id="4" name="Slide Number Placeholder 3"/>
          <p:cNvSpPr>
            <a:spLocks noGrp="1"/>
          </p:cNvSpPr>
          <p:nvPr>
            <p:ph type="sldNum" sz="quarter" idx="10"/>
          </p:nvPr>
        </p:nvSpPr>
        <p:spPr/>
        <p:txBody>
          <a:bodyPr/>
          <a:lstStyle/>
          <a:p>
            <a:fld id="{DDCD8B41-B7C7-40C5-986C-0D5C32D235B4}" type="slidenum">
              <a:rPr lang="en-US" smtClean="0"/>
              <a:t>4</a:t>
            </a:fld>
            <a:endParaRPr lang="en-US"/>
          </a:p>
        </p:txBody>
      </p:sp>
    </p:spTree>
    <p:extLst>
      <p:ext uri="{BB962C8B-B14F-4D97-AF65-F5344CB8AC3E}">
        <p14:creationId xmlns:p14="http://schemas.microsoft.com/office/powerpoint/2010/main" val="2875852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a:t>
            </a:r>
            <a:r>
              <a:rPr lang="en-US" baseline="0" dirty="0" smtClean="0"/>
              <a:t> brief description of purpose for using ultrasonic Sensor and how it works</a:t>
            </a:r>
          </a:p>
        </p:txBody>
      </p:sp>
      <p:sp>
        <p:nvSpPr>
          <p:cNvPr id="4" name="Slide Number Placeholder 3"/>
          <p:cNvSpPr>
            <a:spLocks noGrp="1"/>
          </p:cNvSpPr>
          <p:nvPr>
            <p:ph type="sldNum" sz="quarter" idx="10"/>
          </p:nvPr>
        </p:nvSpPr>
        <p:spPr/>
        <p:txBody>
          <a:bodyPr/>
          <a:lstStyle/>
          <a:p>
            <a:fld id="{DDCD8B41-B7C7-40C5-986C-0D5C32D235B4}" type="slidenum">
              <a:rPr lang="en-US" smtClean="0"/>
              <a:t>8</a:t>
            </a:fld>
            <a:endParaRPr lang="en-US"/>
          </a:p>
        </p:txBody>
      </p:sp>
    </p:spTree>
    <p:extLst>
      <p:ext uri="{BB962C8B-B14F-4D97-AF65-F5344CB8AC3E}">
        <p14:creationId xmlns:p14="http://schemas.microsoft.com/office/powerpoint/2010/main" val="322034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picture</a:t>
            </a:r>
            <a:endParaRPr lang="en-US" dirty="0"/>
          </a:p>
        </p:txBody>
      </p:sp>
      <p:sp>
        <p:nvSpPr>
          <p:cNvPr id="4" name="Slide Number Placeholder 3"/>
          <p:cNvSpPr>
            <a:spLocks noGrp="1"/>
          </p:cNvSpPr>
          <p:nvPr>
            <p:ph type="sldNum" sz="quarter" idx="10"/>
          </p:nvPr>
        </p:nvSpPr>
        <p:spPr/>
        <p:txBody>
          <a:bodyPr/>
          <a:lstStyle/>
          <a:p>
            <a:fld id="{DDCD8B41-B7C7-40C5-986C-0D5C32D235B4}" type="slidenum">
              <a:rPr lang="en-US" smtClean="0"/>
              <a:t>15</a:t>
            </a:fld>
            <a:endParaRPr lang="en-US"/>
          </a:p>
        </p:txBody>
      </p:sp>
    </p:spTree>
    <p:extLst>
      <p:ext uri="{BB962C8B-B14F-4D97-AF65-F5344CB8AC3E}">
        <p14:creationId xmlns:p14="http://schemas.microsoft.com/office/powerpoint/2010/main" val="1734303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needed</a:t>
            </a:r>
            <a:endParaRPr lang="en-US" dirty="0"/>
          </a:p>
        </p:txBody>
      </p:sp>
      <p:sp>
        <p:nvSpPr>
          <p:cNvPr id="4" name="Slide Number Placeholder 3"/>
          <p:cNvSpPr>
            <a:spLocks noGrp="1"/>
          </p:cNvSpPr>
          <p:nvPr>
            <p:ph type="sldNum" sz="quarter" idx="10"/>
          </p:nvPr>
        </p:nvSpPr>
        <p:spPr/>
        <p:txBody>
          <a:bodyPr/>
          <a:lstStyle/>
          <a:p>
            <a:fld id="{DDCD8B41-B7C7-40C5-986C-0D5C32D235B4}" type="slidenum">
              <a:rPr lang="en-US" smtClean="0"/>
              <a:t>16</a:t>
            </a:fld>
            <a:endParaRPr lang="en-US"/>
          </a:p>
        </p:txBody>
      </p:sp>
    </p:spTree>
    <p:extLst>
      <p:ext uri="{BB962C8B-B14F-4D97-AF65-F5344CB8AC3E}">
        <p14:creationId xmlns:p14="http://schemas.microsoft.com/office/powerpoint/2010/main" val="3720201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picture</a:t>
            </a:r>
            <a:endParaRPr lang="en-US" dirty="0"/>
          </a:p>
        </p:txBody>
      </p:sp>
      <p:sp>
        <p:nvSpPr>
          <p:cNvPr id="4" name="Slide Number Placeholder 3"/>
          <p:cNvSpPr>
            <a:spLocks noGrp="1"/>
          </p:cNvSpPr>
          <p:nvPr>
            <p:ph type="sldNum" sz="quarter" idx="10"/>
          </p:nvPr>
        </p:nvSpPr>
        <p:spPr/>
        <p:txBody>
          <a:bodyPr/>
          <a:lstStyle/>
          <a:p>
            <a:fld id="{DDCD8B41-B7C7-40C5-986C-0D5C32D235B4}" type="slidenum">
              <a:rPr lang="en-US" smtClean="0"/>
              <a:t>23</a:t>
            </a:fld>
            <a:endParaRPr lang="en-US"/>
          </a:p>
        </p:txBody>
      </p:sp>
    </p:spTree>
    <p:extLst>
      <p:ext uri="{BB962C8B-B14F-4D97-AF65-F5344CB8AC3E}">
        <p14:creationId xmlns:p14="http://schemas.microsoft.com/office/powerpoint/2010/main" val="697412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picture</a:t>
            </a:r>
            <a:endParaRPr lang="en-US" dirty="0"/>
          </a:p>
        </p:txBody>
      </p:sp>
      <p:sp>
        <p:nvSpPr>
          <p:cNvPr id="4" name="Slide Number Placeholder 3"/>
          <p:cNvSpPr>
            <a:spLocks noGrp="1"/>
          </p:cNvSpPr>
          <p:nvPr>
            <p:ph type="sldNum" sz="quarter" idx="10"/>
          </p:nvPr>
        </p:nvSpPr>
        <p:spPr/>
        <p:txBody>
          <a:bodyPr/>
          <a:lstStyle/>
          <a:p>
            <a:fld id="{DDCD8B41-B7C7-40C5-986C-0D5C32D235B4}" type="slidenum">
              <a:rPr lang="en-US" smtClean="0"/>
              <a:t>24</a:t>
            </a:fld>
            <a:endParaRPr lang="en-US"/>
          </a:p>
        </p:txBody>
      </p:sp>
    </p:spTree>
    <p:extLst>
      <p:ext uri="{BB962C8B-B14F-4D97-AF65-F5344CB8AC3E}">
        <p14:creationId xmlns:p14="http://schemas.microsoft.com/office/powerpoint/2010/main" val="1687855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Old vs new</a:t>
            </a:r>
            <a:endParaRPr lang="en-US" dirty="0"/>
          </a:p>
        </p:txBody>
      </p:sp>
      <p:sp>
        <p:nvSpPr>
          <p:cNvPr id="4" name="Slide Number Placeholder 3"/>
          <p:cNvSpPr>
            <a:spLocks noGrp="1"/>
          </p:cNvSpPr>
          <p:nvPr>
            <p:ph type="sldNum" sz="quarter" idx="10"/>
          </p:nvPr>
        </p:nvSpPr>
        <p:spPr/>
        <p:txBody>
          <a:bodyPr/>
          <a:lstStyle/>
          <a:p>
            <a:fld id="{DDCD8B41-B7C7-40C5-986C-0D5C32D235B4}" type="slidenum">
              <a:rPr lang="en-US" smtClean="0"/>
              <a:t>33</a:t>
            </a:fld>
            <a:endParaRPr lang="en-US"/>
          </a:p>
        </p:txBody>
      </p:sp>
    </p:spTree>
    <p:extLst>
      <p:ext uri="{BB962C8B-B14F-4D97-AF65-F5344CB8AC3E}">
        <p14:creationId xmlns:p14="http://schemas.microsoft.com/office/powerpoint/2010/main" val="3345518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9A9BA86C-26E8-42DD-9D26-1C807CCD29CF}" type="datetime1">
              <a:rPr lang="en-US" smtClean="0"/>
              <a:t>2/18/2016</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DE88DE-23F5-4D66-ACA6-9075735C810B}" type="datetime1">
              <a:rPr lang="en-US" smtClean="0"/>
              <a:t>2/18/2016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F2CDD3-2655-4EB4-87AB-CC6D6647798F}" type="datetime1">
              <a:rPr lang="en-US" smtClean="0"/>
              <a:t>2/18/2016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4A75D3-68B4-400D-BC52-D55D9D7E9F2F}" type="datetime1">
              <a:rPr lang="en-US" smtClean="0"/>
              <a:t>2/18/2016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478EA2E6-F64B-4FEE-8ABE-F0B081469695}" type="datetime1">
              <a:rPr lang="en-US" smtClean="0"/>
              <a:t>2/18/2016</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E34FF73-83F4-4BB0-A521-2E7630807DB4}" type="datetime1">
              <a:rPr lang="en-US" smtClean="0"/>
              <a:t>2/18/2016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D206DFE-C718-4D10-A98B-3CF6E743BA03}" type="datetime1">
              <a:rPr lang="en-US" smtClean="0"/>
              <a:t>2/18/2016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CAF9E7F-DB3B-4492-8DBA-C2BC8A05609E}" type="datetime1">
              <a:rPr lang="en-US" smtClean="0"/>
              <a:t>2/18/2016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FC5AB4-B479-4FB4-9F3F-D57697BB1C0D}" type="datetime1">
              <a:rPr lang="en-US" smtClean="0"/>
              <a:t>2/18/2016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EF642102-2E2F-40AE-B858-3D3A61CC9E94}" type="datetime1">
              <a:rPr lang="en-US" smtClean="0"/>
              <a:t>2/18/2016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33037416-B32B-4DA5-8C3F-4292C6850E24}" type="datetime1">
              <a:rPr lang="en-US" smtClean="0"/>
              <a:t>2/18/2016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446CF2C7-BE5B-4894-82A0-EB0BD186D503}" type="datetime1">
              <a:rPr lang="en-US" smtClean="0"/>
              <a:t>2/18/2016</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AngsanaUPC" panose="02020603050405020304" pitchFamily="18" charset="-34"/>
                <a:cs typeface="AngsanaUPC" panose="02020603050405020304" pitchFamily="18" charset="-34"/>
              </a:rPr>
              <a:t>Autonomous firefighting robot</a:t>
            </a:r>
            <a:endParaRPr lang="en-US" dirty="0">
              <a:latin typeface="AngsanaUPC" panose="02020603050405020304" pitchFamily="18" charset="-34"/>
              <a:cs typeface="AngsanaUPC" panose="02020603050405020304" pitchFamily="18" charset="-34"/>
            </a:endParaRPr>
          </a:p>
        </p:txBody>
      </p:sp>
      <p:sp>
        <p:nvSpPr>
          <p:cNvPr id="3" name="Subtitle 2"/>
          <p:cNvSpPr>
            <a:spLocks noGrp="1"/>
          </p:cNvSpPr>
          <p:nvPr>
            <p:ph type="subTitle" idx="1"/>
          </p:nvPr>
        </p:nvSpPr>
        <p:spPr/>
        <p:txBody>
          <a:bodyPr>
            <a:normAutofit fontScale="70000" lnSpcReduction="20000"/>
          </a:bodyPr>
          <a:lstStyle/>
          <a:p>
            <a:r>
              <a:rPr lang="en-US" dirty="0" smtClean="0"/>
              <a:t>Philip Fritz EE</a:t>
            </a:r>
          </a:p>
          <a:p>
            <a:r>
              <a:rPr lang="en-US" dirty="0" smtClean="0"/>
              <a:t>Dylan Moro EE</a:t>
            </a:r>
          </a:p>
          <a:p>
            <a:r>
              <a:rPr lang="en-US" dirty="0" smtClean="0"/>
              <a:t>Bryanna Saavedra EE</a:t>
            </a:r>
            <a:br>
              <a:rPr lang="en-US" dirty="0" smtClean="0"/>
            </a:br>
            <a:r>
              <a:rPr lang="en-US" dirty="0" smtClean="0"/>
              <a:t>Dustin James EE</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pPr/>
              <a:t>1</a:t>
            </a:fld>
            <a:endParaRPr lang="en-US" dirty="0"/>
          </a:p>
        </p:txBody>
      </p:sp>
    </p:spTree>
    <p:extLst>
      <p:ext uri="{BB962C8B-B14F-4D97-AF65-F5344CB8AC3E}">
        <p14:creationId xmlns:p14="http://schemas.microsoft.com/office/powerpoint/2010/main" val="450561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 Sensor</a:t>
            </a:r>
            <a:endParaRPr lang="en-US" dirty="0"/>
          </a:p>
        </p:txBody>
      </p:sp>
      <p:sp>
        <p:nvSpPr>
          <p:cNvPr id="3" name="Content Placeholder 2"/>
          <p:cNvSpPr>
            <a:spLocks noGrp="1"/>
          </p:cNvSpPr>
          <p:nvPr>
            <p:ph idx="1"/>
          </p:nvPr>
        </p:nvSpPr>
        <p:spPr/>
        <p:txBody>
          <a:bodyPr/>
          <a:lstStyle/>
          <a:p>
            <a:r>
              <a:rPr lang="en-US" dirty="0" smtClean="0"/>
              <a:t>Purpose – To detect distance and direction from flame.</a:t>
            </a:r>
          </a:p>
          <a:p>
            <a:r>
              <a:rPr lang="en-US" dirty="0" smtClean="0"/>
              <a:t>Possible solutions </a:t>
            </a:r>
          </a:p>
          <a:p>
            <a:pPr lvl="1"/>
            <a:r>
              <a:rPr lang="en-US" dirty="0" smtClean="0"/>
              <a:t>Image processing</a:t>
            </a:r>
          </a:p>
          <a:p>
            <a:pPr lvl="1"/>
            <a:r>
              <a:rPr lang="en-US" dirty="0" smtClean="0"/>
              <a:t>Temperature sensing</a:t>
            </a:r>
          </a:p>
          <a:p>
            <a:pPr lvl="1"/>
            <a:r>
              <a:rPr lang="en-US" dirty="0" smtClean="0"/>
              <a:t>Infrared/visible signature detection</a:t>
            </a:r>
          </a:p>
          <a:p>
            <a:r>
              <a:rPr lang="en-US" dirty="0" smtClean="0"/>
              <a:t>Chose infrared/visible signature detection</a:t>
            </a:r>
          </a:p>
          <a:p>
            <a:endParaRPr lang="en-US" dirty="0" smtClean="0"/>
          </a:p>
        </p:txBody>
      </p:sp>
      <p:sp>
        <p:nvSpPr>
          <p:cNvPr id="4" name="Slide Number Placeholder 3"/>
          <p:cNvSpPr>
            <a:spLocks noGrp="1"/>
          </p:cNvSpPr>
          <p:nvPr>
            <p:ph type="sldNum" sz="quarter" idx="12"/>
          </p:nvPr>
        </p:nvSpPr>
        <p:spPr/>
        <p:txBody>
          <a:bodyPr/>
          <a:lstStyle/>
          <a:p>
            <a:fld id="{69E57DC2-970A-4B3E-BB1C-7A09969E49DF}" type="slidenum">
              <a:rPr lang="en-US" smtClean="0"/>
              <a:t>10</a:t>
            </a:fld>
            <a:endParaRPr lang="en-US" dirty="0"/>
          </a:p>
        </p:txBody>
      </p:sp>
    </p:spTree>
    <p:extLst>
      <p:ext uri="{BB962C8B-B14F-4D97-AF65-F5344CB8AC3E}">
        <p14:creationId xmlns:p14="http://schemas.microsoft.com/office/powerpoint/2010/main" val="15424931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YW Robot Infrared Sensor</a:t>
            </a:r>
            <a:endParaRPr lang="en-US" dirty="0"/>
          </a:p>
        </p:txBody>
      </p:sp>
      <p:sp>
        <p:nvSpPr>
          <p:cNvPr id="3" name="Content Placeholder 2"/>
          <p:cNvSpPr>
            <a:spLocks noGrp="1"/>
          </p:cNvSpPr>
          <p:nvPr>
            <p:ph idx="1"/>
          </p:nvPr>
        </p:nvSpPr>
        <p:spPr/>
        <p:txBody>
          <a:bodyPr/>
          <a:lstStyle/>
          <a:p>
            <a:r>
              <a:rPr lang="en-US" dirty="0" smtClean="0"/>
              <a:t>Operating voltage – 5v</a:t>
            </a:r>
          </a:p>
          <a:p>
            <a:r>
              <a:rPr lang="en-US" dirty="0" smtClean="0"/>
              <a:t>Continuous operating current – 20mA</a:t>
            </a:r>
          </a:p>
          <a:p>
            <a:r>
              <a:rPr lang="en-US" dirty="0" smtClean="0"/>
              <a:t>I/O pins – 2</a:t>
            </a:r>
          </a:p>
          <a:p>
            <a:r>
              <a:rPr lang="en-US" dirty="0" smtClean="0"/>
              <a:t>3 adjustable sensitivity settings</a:t>
            </a:r>
          </a:p>
          <a:p>
            <a:r>
              <a:rPr lang="en-US" dirty="0" smtClean="0"/>
              <a:t>Approximately 60 degrees detection angle</a:t>
            </a:r>
          </a:p>
          <a:p>
            <a:r>
              <a:rPr lang="en-US" dirty="0" smtClean="0"/>
              <a:t>Detects light waves between 760 nanometer to 1100 nanometer</a:t>
            </a:r>
          </a:p>
          <a:p>
            <a:r>
              <a:rPr lang="en-US" dirty="0" smtClean="0"/>
              <a:t>Cost- $4.40</a:t>
            </a:r>
          </a:p>
          <a:p>
            <a:r>
              <a:rPr lang="en-US" dirty="0" smtClean="0"/>
              <a:t>Procured from Amazon.com</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8550" y="1428750"/>
            <a:ext cx="4552950" cy="3035300"/>
          </a:xfrm>
          <a:prstGeom prst="rect">
            <a:avLst/>
          </a:prstGeom>
        </p:spPr>
      </p:pic>
      <p:sp>
        <p:nvSpPr>
          <p:cNvPr id="5" name="Slide Number Placeholder 4"/>
          <p:cNvSpPr>
            <a:spLocks noGrp="1"/>
          </p:cNvSpPr>
          <p:nvPr>
            <p:ph type="sldNum" sz="quarter" idx="12"/>
          </p:nvPr>
        </p:nvSpPr>
        <p:spPr/>
        <p:txBody>
          <a:bodyPr/>
          <a:lstStyle/>
          <a:p>
            <a:fld id="{69E57DC2-970A-4B3E-BB1C-7A09969E49DF}" type="slidenum">
              <a:rPr lang="en-US" smtClean="0"/>
              <a:t>11</a:t>
            </a:fld>
            <a:endParaRPr lang="en-US" dirty="0"/>
          </a:p>
        </p:txBody>
      </p:sp>
    </p:spTree>
    <p:extLst>
      <p:ext uri="{BB962C8B-B14F-4D97-AF65-F5344CB8AC3E}">
        <p14:creationId xmlns:p14="http://schemas.microsoft.com/office/powerpoint/2010/main" val="8256914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 CMOS Wide Angle FPV </a:t>
            </a:r>
            <a:r>
              <a:rPr lang="en-US" dirty="0" smtClean="0"/>
              <a:t>Camera</a:t>
            </a:r>
            <a:endParaRPr lang="en-US" dirty="0"/>
          </a:p>
        </p:txBody>
      </p:sp>
      <p:sp>
        <p:nvSpPr>
          <p:cNvPr id="3" name="Content Placeholder 2"/>
          <p:cNvSpPr>
            <a:spLocks noGrp="1"/>
          </p:cNvSpPr>
          <p:nvPr>
            <p:ph idx="1"/>
          </p:nvPr>
        </p:nvSpPr>
        <p:spPr>
          <a:xfrm>
            <a:off x="1371600" y="2286000"/>
            <a:ext cx="6334125" cy="4160520"/>
          </a:xfrm>
        </p:spPr>
        <p:txBody>
          <a:bodyPr>
            <a:normAutofit/>
          </a:bodyPr>
          <a:lstStyle/>
          <a:p>
            <a:r>
              <a:rPr lang="en-US" dirty="0" smtClean="0"/>
              <a:t>Purpose – To assist in manual navigation</a:t>
            </a:r>
          </a:p>
          <a:p>
            <a:r>
              <a:rPr lang="en-US" dirty="0" smtClean="0"/>
              <a:t>Viewing angle – 170 degrees </a:t>
            </a:r>
          </a:p>
          <a:p>
            <a:pPr lvl="1"/>
            <a:r>
              <a:rPr lang="en-US" dirty="0" smtClean="0"/>
              <a:t>Humans binocular view is only approximately 120 degrees</a:t>
            </a:r>
          </a:p>
          <a:p>
            <a:r>
              <a:rPr lang="en-US" dirty="0" smtClean="0"/>
              <a:t>Operating voltage – 9-12v</a:t>
            </a:r>
          </a:p>
          <a:p>
            <a:r>
              <a:rPr lang="en-US" dirty="0" smtClean="0"/>
              <a:t>Continuous operating current – 55mA</a:t>
            </a:r>
          </a:p>
          <a:p>
            <a:r>
              <a:rPr lang="en-US" dirty="0" smtClean="0"/>
              <a:t>Size - 2x1.6x1.5cm</a:t>
            </a:r>
          </a:p>
          <a:p>
            <a:r>
              <a:rPr lang="en-US" dirty="0" smtClean="0"/>
              <a:t>Picture resolution – 1280 x 960</a:t>
            </a:r>
          </a:p>
          <a:p>
            <a:r>
              <a:rPr lang="en-US" dirty="0" smtClean="0"/>
              <a:t>Cost - $15.99</a:t>
            </a:r>
          </a:p>
          <a:p>
            <a:r>
              <a:rPr lang="en-US" dirty="0"/>
              <a:t>Procured from http://www.dx.com/</a:t>
            </a:r>
          </a:p>
        </p:txBody>
      </p:sp>
      <p:pic>
        <p:nvPicPr>
          <p:cNvPr id="4" name="Picture 3"/>
          <p:cNvPicPr/>
          <p:nvPr/>
        </p:nvPicPr>
        <p:blipFill>
          <a:blip r:embed="rId2"/>
          <a:stretch>
            <a:fillRect/>
          </a:stretch>
        </p:blipFill>
        <p:spPr>
          <a:xfrm>
            <a:off x="7705725" y="2286000"/>
            <a:ext cx="3267075" cy="3124200"/>
          </a:xfrm>
          <a:prstGeom prst="rect">
            <a:avLst/>
          </a:prstGeom>
        </p:spPr>
      </p:pic>
      <p:sp>
        <p:nvSpPr>
          <p:cNvPr id="5" name="Slide Number Placeholder 4"/>
          <p:cNvSpPr>
            <a:spLocks noGrp="1"/>
          </p:cNvSpPr>
          <p:nvPr>
            <p:ph type="sldNum" sz="quarter" idx="12"/>
          </p:nvPr>
        </p:nvSpPr>
        <p:spPr/>
        <p:txBody>
          <a:bodyPr/>
          <a:lstStyle/>
          <a:p>
            <a:fld id="{69E57DC2-970A-4B3E-BB1C-7A09969E49DF}" type="slidenum">
              <a:rPr lang="en-US" smtClean="0"/>
              <a:t>12</a:t>
            </a:fld>
            <a:endParaRPr lang="en-US" dirty="0"/>
          </a:p>
        </p:txBody>
      </p:sp>
    </p:spTree>
    <p:extLst>
      <p:ext uri="{BB962C8B-B14F-4D97-AF65-F5344CB8AC3E}">
        <p14:creationId xmlns:p14="http://schemas.microsoft.com/office/powerpoint/2010/main" val="36100435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7"LCD </a:t>
            </a:r>
            <a:r>
              <a:rPr lang="en-US" dirty="0"/>
              <a:t>TFT FPV </a:t>
            </a:r>
            <a:r>
              <a:rPr lang="en-US" dirty="0" smtClean="0"/>
              <a:t>Monitor </a:t>
            </a:r>
            <a:endParaRPr lang="en-US" dirty="0"/>
          </a:p>
        </p:txBody>
      </p:sp>
      <p:sp>
        <p:nvSpPr>
          <p:cNvPr id="3" name="Content Placeholder 2"/>
          <p:cNvSpPr>
            <a:spLocks noGrp="1"/>
          </p:cNvSpPr>
          <p:nvPr>
            <p:ph idx="1"/>
          </p:nvPr>
        </p:nvSpPr>
        <p:spPr/>
        <p:txBody>
          <a:bodyPr/>
          <a:lstStyle/>
          <a:p>
            <a:r>
              <a:rPr lang="en-US" dirty="0" smtClean="0"/>
              <a:t>Resolution:480（H</a:t>
            </a:r>
            <a:r>
              <a:rPr lang="en-US" dirty="0"/>
              <a:t>） X </a:t>
            </a:r>
            <a:r>
              <a:rPr lang="en-US" dirty="0" smtClean="0"/>
              <a:t>234（W）</a:t>
            </a:r>
          </a:p>
          <a:p>
            <a:r>
              <a:rPr lang="en-US" dirty="0" smtClean="0"/>
              <a:t>Operating </a:t>
            </a:r>
            <a:r>
              <a:rPr lang="en-US" dirty="0"/>
              <a:t>voltage</a:t>
            </a:r>
            <a:r>
              <a:rPr lang="en-US" dirty="0" smtClean="0"/>
              <a:t>: DC12V</a:t>
            </a:r>
          </a:p>
          <a:p>
            <a:r>
              <a:rPr lang="en-US" dirty="0" smtClean="0"/>
              <a:t>Rating power:7.5W</a:t>
            </a:r>
          </a:p>
          <a:p>
            <a:r>
              <a:rPr lang="en-US" dirty="0" smtClean="0"/>
              <a:t>Screen </a:t>
            </a:r>
            <a:r>
              <a:rPr lang="en-US" dirty="0"/>
              <a:t>size:150mm X </a:t>
            </a:r>
            <a:r>
              <a:rPr lang="en-US" dirty="0" smtClean="0"/>
              <a:t>90mm</a:t>
            </a:r>
          </a:p>
          <a:p>
            <a:r>
              <a:rPr lang="en-US" dirty="0" smtClean="0"/>
              <a:t>Size:179mm </a:t>
            </a:r>
            <a:r>
              <a:rPr lang="en-US" dirty="0"/>
              <a:t>X 120mm X </a:t>
            </a:r>
            <a:r>
              <a:rPr lang="en-US" dirty="0" smtClean="0"/>
              <a:t>20mm</a:t>
            </a:r>
          </a:p>
          <a:p>
            <a:r>
              <a:rPr lang="en-US" dirty="0" smtClean="0"/>
              <a:t>Current draw: 0.625 A</a:t>
            </a:r>
          </a:p>
          <a:p>
            <a:r>
              <a:rPr lang="en-US" dirty="0" smtClean="0"/>
              <a:t>Cost: $49.92</a:t>
            </a:r>
          </a:p>
          <a:p>
            <a:r>
              <a:rPr lang="en-US" dirty="0" smtClean="0"/>
              <a:t>Purchased from: Amazon.com</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13</a:t>
            </a:fld>
            <a:endParaRPr lang="en-US" dirty="0"/>
          </a:p>
        </p:txBody>
      </p:sp>
    </p:spTree>
    <p:extLst>
      <p:ext uri="{BB962C8B-B14F-4D97-AF65-F5344CB8AC3E}">
        <p14:creationId xmlns:p14="http://schemas.microsoft.com/office/powerpoint/2010/main" val="28278189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 Control Transmitter</a:t>
            </a:r>
            <a:endParaRPr lang="en-US" dirty="0"/>
          </a:p>
        </p:txBody>
      </p:sp>
      <p:sp>
        <p:nvSpPr>
          <p:cNvPr id="3" name="Content Placeholder 2"/>
          <p:cNvSpPr>
            <a:spLocks noGrp="1"/>
          </p:cNvSpPr>
          <p:nvPr>
            <p:ph idx="1"/>
          </p:nvPr>
        </p:nvSpPr>
        <p:spPr/>
        <p:txBody>
          <a:bodyPr/>
          <a:lstStyle/>
          <a:p>
            <a:r>
              <a:rPr lang="en-US" dirty="0" smtClean="0"/>
              <a:t>Purpose – To control robot during manual mode operations</a:t>
            </a:r>
          </a:p>
          <a:p>
            <a:r>
              <a:rPr lang="en-US" dirty="0" smtClean="0"/>
              <a:t>Possible solutions </a:t>
            </a:r>
          </a:p>
          <a:p>
            <a:pPr lvl="1"/>
            <a:r>
              <a:rPr lang="en-US" dirty="0" smtClean="0"/>
              <a:t>2.4 GHz radio frequency</a:t>
            </a:r>
          </a:p>
          <a:p>
            <a:pPr lvl="1"/>
            <a:r>
              <a:rPr lang="en-US" dirty="0" smtClean="0"/>
              <a:t>5.8 GHz radio frequency</a:t>
            </a:r>
          </a:p>
          <a:p>
            <a:pPr lvl="1"/>
            <a:r>
              <a:rPr lang="en-US" dirty="0" err="1" smtClean="0"/>
              <a:t>Xbee</a:t>
            </a:r>
            <a:r>
              <a:rPr lang="en-US" dirty="0"/>
              <a:t> </a:t>
            </a:r>
            <a:endParaRPr lang="en-US" dirty="0" smtClean="0"/>
          </a:p>
          <a:p>
            <a:pPr lvl="1"/>
            <a:r>
              <a:rPr lang="en-US" dirty="0" smtClean="0"/>
              <a:t>Infrared</a:t>
            </a:r>
          </a:p>
          <a:p>
            <a:pPr lvl="1"/>
            <a:r>
              <a:rPr lang="en-US" dirty="0" smtClean="0"/>
              <a:t>Bluetooth 3.0</a:t>
            </a:r>
          </a:p>
          <a:p>
            <a:r>
              <a:rPr lang="en-US" dirty="0" smtClean="0"/>
              <a:t>Chosen method – 2.4 GHz radio frequency</a:t>
            </a:r>
          </a:p>
        </p:txBody>
      </p:sp>
      <p:sp>
        <p:nvSpPr>
          <p:cNvPr id="4" name="Slide Number Placeholder 3"/>
          <p:cNvSpPr>
            <a:spLocks noGrp="1"/>
          </p:cNvSpPr>
          <p:nvPr>
            <p:ph type="sldNum" sz="quarter" idx="12"/>
          </p:nvPr>
        </p:nvSpPr>
        <p:spPr/>
        <p:txBody>
          <a:bodyPr/>
          <a:lstStyle/>
          <a:p>
            <a:fld id="{69E57DC2-970A-4B3E-BB1C-7A09969E49DF}" type="slidenum">
              <a:rPr lang="en-US" smtClean="0"/>
              <a:t>14</a:t>
            </a:fld>
            <a:endParaRPr lang="en-US" dirty="0"/>
          </a:p>
        </p:txBody>
      </p:sp>
    </p:spTree>
    <p:extLst>
      <p:ext uri="{BB962C8B-B14F-4D97-AF65-F5344CB8AC3E}">
        <p14:creationId xmlns:p14="http://schemas.microsoft.com/office/powerpoint/2010/main" val="12739145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Futaba 9c with 2.4 GHz Spektrum Transmitter Module</a:t>
            </a:r>
            <a:endParaRPr lang="en-US" dirty="0"/>
          </a:p>
        </p:txBody>
      </p:sp>
      <p:sp>
        <p:nvSpPr>
          <p:cNvPr id="3" name="Content Placeholder 2"/>
          <p:cNvSpPr>
            <a:spLocks noGrp="1"/>
          </p:cNvSpPr>
          <p:nvPr>
            <p:ph idx="1"/>
          </p:nvPr>
        </p:nvSpPr>
        <p:spPr>
          <a:xfrm>
            <a:off x="1371600" y="2286000"/>
            <a:ext cx="9096233" cy="3581400"/>
          </a:xfrm>
        </p:spPr>
        <p:txBody>
          <a:bodyPr/>
          <a:lstStyle/>
          <a:p>
            <a:r>
              <a:rPr lang="en-US" dirty="0" smtClean="0"/>
              <a:t>Easily available (already acquired)</a:t>
            </a:r>
          </a:p>
          <a:p>
            <a:r>
              <a:rPr lang="en-US" dirty="0" smtClean="0"/>
              <a:t>2.4 GHz radio frequency commonly propagates further than other options</a:t>
            </a:r>
          </a:p>
          <a:p>
            <a:r>
              <a:rPr lang="en-US" dirty="0" smtClean="0"/>
              <a:t>Uses encoding schemes such as DSM and DSM2 to avoid cross interference</a:t>
            </a:r>
          </a:p>
          <a:p>
            <a:r>
              <a:rPr lang="en-US" dirty="0" smtClean="0"/>
              <a:t>2.4 GHz transmitter controllers are generally easy to program</a:t>
            </a:r>
          </a:p>
          <a:p>
            <a:r>
              <a:rPr lang="en-US" dirty="0" smtClean="0"/>
              <a:t>Futaba 9c offers 9channels of operation</a:t>
            </a:r>
          </a:p>
          <a:p>
            <a:endParaRPr lang="en-US" dirty="0" smtClean="0"/>
          </a:p>
          <a:p>
            <a:endParaRPr lang="en-US" dirty="0" smtClean="0"/>
          </a:p>
          <a:p>
            <a:endParaRPr lang="en-US" dirty="0" smtClean="0"/>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5672" b="6725"/>
          <a:stretch/>
        </p:blipFill>
        <p:spPr>
          <a:xfrm>
            <a:off x="8428802" y="3629024"/>
            <a:ext cx="3648897" cy="3152775"/>
          </a:xfrm>
          <a:prstGeom prst="rect">
            <a:avLst/>
          </a:prstGeom>
        </p:spPr>
      </p:pic>
      <p:sp>
        <p:nvSpPr>
          <p:cNvPr id="5" name="Slide Number Placeholder 4"/>
          <p:cNvSpPr>
            <a:spLocks noGrp="1"/>
          </p:cNvSpPr>
          <p:nvPr>
            <p:ph type="sldNum" sz="quarter" idx="12"/>
          </p:nvPr>
        </p:nvSpPr>
        <p:spPr/>
        <p:txBody>
          <a:bodyPr/>
          <a:lstStyle/>
          <a:p>
            <a:fld id="{69E57DC2-970A-4B3E-BB1C-7A09969E49DF}" type="slidenum">
              <a:rPr lang="en-US" smtClean="0"/>
              <a:t>15</a:t>
            </a:fld>
            <a:endParaRPr lang="en-US" dirty="0"/>
          </a:p>
        </p:txBody>
      </p:sp>
    </p:spTree>
    <p:extLst>
      <p:ext uri="{BB962C8B-B14F-4D97-AF65-F5344CB8AC3E}">
        <p14:creationId xmlns:p14="http://schemas.microsoft.com/office/powerpoint/2010/main" val="37267001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Orange Rx R615X DSM2/DSMX 6CH 2.4 GHz Receiver</a:t>
            </a:r>
          </a:p>
        </p:txBody>
      </p:sp>
      <p:sp>
        <p:nvSpPr>
          <p:cNvPr id="3" name="Content Placeholder 2"/>
          <p:cNvSpPr>
            <a:spLocks noGrp="1"/>
          </p:cNvSpPr>
          <p:nvPr>
            <p:ph idx="1"/>
          </p:nvPr>
        </p:nvSpPr>
        <p:spPr/>
        <p:txBody>
          <a:bodyPr/>
          <a:lstStyle/>
          <a:p>
            <a:r>
              <a:rPr lang="en-US" dirty="0" smtClean="0"/>
              <a:t>6 PWM channels</a:t>
            </a:r>
          </a:p>
          <a:p>
            <a:r>
              <a:rPr lang="en-US" dirty="0" smtClean="0"/>
              <a:t>Operating voltage – 3.7-9.6 volts</a:t>
            </a:r>
          </a:p>
          <a:p>
            <a:r>
              <a:rPr lang="en-US" dirty="0" smtClean="0"/>
              <a:t>Continuous operating current – 40mA</a:t>
            </a:r>
          </a:p>
          <a:p>
            <a:r>
              <a:rPr lang="en-US" dirty="0" smtClean="0"/>
              <a:t>Weight – 3.7g</a:t>
            </a:r>
          </a:p>
          <a:p>
            <a:r>
              <a:rPr lang="en-US" dirty="0" smtClean="0"/>
              <a:t>Size – </a:t>
            </a:r>
            <a:r>
              <a:rPr lang="en-US" dirty="0"/>
              <a:t>19.5x30x10</a:t>
            </a:r>
            <a:r>
              <a:rPr lang="en-US" dirty="0" smtClean="0"/>
              <a:t>mm</a:t>
            </a:r>
          </a:p>
          <a:p>
            <a:r>
              <a:rPr lang="en-US" dirty="0" smtClean="0"/>
              <a:t>Compatible with DSM2/DSM module systems</a:t>
            </a:r>
          </a:p>
          <a:p>
            <a:r>
              <a:rPr lang="en-US" dirty="0" smtClean="0"/>
              <a:t>Cost-$15</a:t>
            </a:r>
          </a:p>
          <a:p>
            <a:r>
              <a:rPr lang="en-US" dirty="0" smtClean="0"/>
              <a:t>Procured from HobbyKing.com</a:t>
            </a:r>
          </a:p>
          <a:p>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423" t="10598" r="10517" b="9763"/>
          <a:stretch/>
        </p:blipFill>
        <p:spPr>
          <a:xfrm>
            <a:off x="6837528" y="2286000"/>
            <a:ext cx="4804012" cy="3261816"/>
          </a:xfrm>
          <a:prstGeom prst="rect">
            <a:avLst/>
          </a:prstGeom>
        </p:spPr>
      </p:pic>
      <p:sp>
        <p:nvSpPr>
          <p:cNvPr id="4" name="Slide Number Placeholder 3"/>
          <p:cNvSpPr>
            <a:spLocks noGrp="1"/>
          </p:cNvSpPr>
          <p:nvPr>
            <p:ph type="sldNum" sz="quarter" idx="12"/>
          </p:nvPr>
        </p:nvSpPr>
        <p:spPr/>
        <p:txBody>
          <a:bodyPr/>
          <a:lstStyle/>
          <a:p>
            <a:fld id="{69E57DC2-970A-4B3E-BB1C-7A09969E49DF}" type="slidenum">
              <a:rPr lang="en-US" smtClean="0"/>
              <a:t>16</a:t>
            </a:fld>
            <a:endParaRPr lang="en-US" dirty="0"/>
          </a:p>
        </p:txBody>
      </p:sp>
    </p:spTree>
    <p:extLst>
      <p:ext uri="{BB962C8B-B14F-4D97-AF65-F5344CB8AC3E}">
        <p14:creationId xmlns:p14="http://schemas.microsoft.com/office/powerpoint/2010/main" val="27462188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8CH Boscam Wireless Transmitter </a:t>
            </a:r>
            <a:r>
              <a:rPr lang="en-US" dirty="0" smtClean="0"/>
              <a:t>Receiver 5.8 GHz</a:t>
            </a:r>
            <a:endParaRPr lang="en-US" dirty="0"/>
          </a:p>
        </p:txBody>
      </p:sp>
      <p:sp>
        <p:nvSpPr>
          <p:cNvPr id="3" name="Content Placeholder 2"/>
          <p:cNvSpPr>
            <a:spLocks noGrp="1"/>
          </p:cNvSpPr>
          <p:nvPr>
            <p:ph idx="1"/>
          </p:nvPr>
        </p:nvSpPr>
        <p:spPr>
          <a:xfrm>
            <a:off x="1371600" y="2286000"/>
            <a:ext cx="5897880" cy="4229100"/>
          </a:xfrm>
        </p:spPr>
        <p:txBody>
          <a:bodyPr>
            <a:normAutofit lnSpcReduction="10000"/>
          </a:bodyPr>
          <a:lstStyle/>
          <a:p>
            <a:r>
              <a:rPr lang="en-US" dirty="0" smtClean="0"/>
              <a:t>Operating voltage (Rx/Tx) – 7-15v</a:t>
            </a:r>
          </a:p>
          <a:p>
            <a:r>
              <a:rPr lang="en-US" dirty="0" smtClean="0"/>
              <a:t>Continuous operating current (Tx) – 300mA</a:t>
            </a:r>
          </a:p>
          <a:p>
            <a:r>
              <a:rPr lang="en-US" dirty="0" smtClean="0"/>
              <a:t>Continuous operating current (Rx) – 100mA</a:t>
            </a:r>
          </a:p>
          <a:p>
            <a:r>
              <a:rPr lang="en-US" dirty="0" smtClean="0"/>
              <a:t>Operating radio frequency – 5.8GHz</a:t>
            </a:r>
          </a:p>
          <a:p>
            <a:r>
              <a:rPr lang="en-US" dirty="0" smtClean="0"/>
              <a:t>Dimensions (Tx) – </a:t>
            </a:r>
            <a:r>
              <a:rPr lang="en-US" dirty="0"/>
              <a:t>55 x 26 x 17mm</a:t>
            </a:r>
            <a:endParaRPr lang="en-US" dirty="0" smtClean="0"/>
          </a:p>
          <a:p>
            <a:r>
              <a:rPr lang="en-US" dirty="0" smtClean="0"/>
              <a:t>Dimensions (Rx) -  61 x 52 x 13mm</a:t>
            </a:r>
          </a:p>
          <a:p>
            <a:r>
              <a:rPr lang="en-US" dirty="0" smtClean="0"/>
              <a:t>Weight (Tx) – 52g</a:t>
            </a:r>
          </a:p>
          <a:p>
            <a:r>
              <a:rPr lang="en-US" dirty="0" smtClean="0"/>
              <a:t>Weight (Rx) -  120g</a:t>
            </a:r>
          </a:p>
          <a:p>
            <a:r>
              <a:rPr lang="en-US" dirty="0" smtClean="0"/>
              <a:t>Cost - $34</a:t>
            </a:r>
          </a:p>
          <a:p>
            <a:r>
              <a:rPr lang="en-US" dirty="0" smtClean="0"/>
              <a:t>Procured from Amazon.com</a:t>
            </a:r>
            <a:endParaRPr lang="en-US" dirty="0"/>
          </a:p>
        </p:txBody>
      </p:sp>
      <p:pic>
        <p:nvPicPr>
          <p:cNvPr id="4" name="Picture 3"/>
          <p:cNvPicPr>
            <a:picLocks noChangeAspect="1"/>
          </p:cNvPicPr>
          <p:nvPr/>
        </p:nvPicPr>
        <p:blipFill>
          <a:blip r:embed="rId2"/>
          <a:stretch>
            <a:fillRect/>
          </a:stretch>
        </p:blipFill>
        <p:spPr>
          <a:xfrm>
            <a:off x="7269480" y="2171700"/>
            <a:ext cx="2419350" cy="2698432"/>
          </a:xfrm>
          <a:prstGeom prst="rect">
            <a:avLst/>
          </a:prstGeom>
        </p:spPr>
      </p:pic>
      <p:pic>
        <p:nvPicPr>
          <p:cNvPr id="5" name="Picture 4"/>
          <p:cNvPicPr>
            <a:picLocks noChangeAspect="1"/>
          </p:cNvPicPr>
          <p:nvPr/>
        </p:nvPicPr>
        <p:blipFill>
          <a:blip r:embed="rId3"/>
          <a:stretch>
            <a:fillRect/>
          </a:stretch>
        </p:blipFill>
        <p:spPr>
          <a:xfrm>
            <a:off x="9570720" y="2171700"/>
            <a:ext cx="2428875" cy="2698432"/>
          </a:xfrm>
          <a:prstGeom prst="rect">
            <a:avLst/>
          </a:prstGeom>
        </p:spPr>
      </p:pic>
      <p:sp>
        <p:nvSpPr>
          <p:cNvPr id="6" name="Slide Number Placeholder 5"/>
          <p:cNvSpPr>
            <a:spLocks noGrp="1"/>
          </p:cNvSpPr>
          <p:nvPr>
            <p:ph type="sldNum" sz="quarter" idx="12"/>
          </p:nvPr>
        </p:nvSpPr>
        <p:spPr/>
        <p:txBody>
          <a:bodyPr/>
          <a:lstStyle/>
          <a:p>
            <a:fld id="{69E57DC2-970A-4B3E-BB1C-7A09969E49DF}" type="slidenum">
              <a:rPr lang="en-US" smtClean="0"/>
              <a:t>17</a:t>
            </a:fld>
            <a:endParaRPr lang="en-US" dirty="0"/>
          </a:p>
        </p:txBody>
      </p:sp>
    </p:spTree>
    <p:extLst>
      <p:ext uri="{BB962C8B-B14F-4D97-AF65-F5344CB8AC3E}">
        <p14:creationId xmlns:p14="http://schemas.microsoft.com/office/powerpoint/2010/main" val="19511734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MCU</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Chose </a:t>
            </a:r>
            <a:r>
              <a:rPr lang="en-US" dirty="0" err="1" smtClean="0"/>
              <a:t>Atmega</a:t>
            </a:r>
            <a:r>
              <a:rPr lang="en-US" dirty="0" smtClean="0"/>
              <a:t> 2560</a:t>
            </a:r>
          </a:p>
          <a:p>
            <a:r>
              <a:rPr lang="en-US" dirty="0" smtClean="0"/>
              <a:t>Flash: 256 Kbytes</a:t>
            </a:r>
          </a:p>
          <a:p>
            <a:r>
              <a:rPr lang="en-US" dirty="0" smtClean="0"/>
              <a:t>Max I/O pins: 86</a:t>
            </a:r>
          </a:p>
          <a:p>
            <a:r>
              <a:rPr lang="en-US" dirty="0" smtClean="0"/>
              <a:t>CPU: 8-bit </a:t>
            </a:r>
          </a:p>
          <a:p>
            <a:r>
              <a:rPr lang="en-US" dirty="0" smtClean="0"/>
              <a:t>Max operating frequency: 16MHz</a:t>
            </a:r>
          </a:p>
          <a:p>
            <a:r>
              <a:rPr lang="en-US" dirty="0" smtClean="0"/>
              <a:t>Open source libraries</a:t>
            </a:r>
          </a:p>
          <a:p>
            <a:r>
              <a:rPr lang="en-US" dirty="0" smtClean="0"/>
              <a:t>Operating voltage: 1.8-5.5 v</a:t>
            </a:r>
          </a:p>
          <a:p>
            <a:r>
              <a:rPr lang="en-US" dirty="0" smtClean="0"/>
              <a:t>PWM channels: 15</a:t>
            </a:r>
          </a:p>
          <a:p>
            <a:r>
              <a:rPr lang="en-US" dirty="0" smtClean="0"/>
              <a:t>Dimensions: 16 x 16 mm</a:t>
            </a:r>
          </a:p>
          <a:p>
            <a:r>
              <a:rPr lang="en-US" dirty="0" smtClean="0"/>
              <a:t>Cost: $16.75</a:t>
            </a:r>
          </a:p>
          <a:p>
            <a:r>
              <a:rPr lang="en-US" dirty="0" smtClean="0"/>
              <a:t>Purchased: digikey.com</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3800" t="27400" r="25800" b="27400"/>
          <a:stretch/>
        </p:blipFill>
        <p:spPr>
          <a:xfrm>
            <a:off x="6743699" y="2581274"/>
            <a:ext cx="3019425" cy="2707898"/>
          </a:xfrm>
          <a:prstGeom prst="rect">
            <a:avLst/>
          </a:prstGeom>
        </p:spPr>
      </p:pic>
      <p:sp>
        <p:nvSpPr>
          <p:cNvPr id="5" name="Slide Number Placeholder 4"/>
          <p:cNvSpPr>
            <a:spLocks noGrp="1"/>
          </p:cNvSpPr>
          <p:nvPr>
            <p:ph type="sldNum" sz="quarter" idx="12"/>
          </p:nvPr>
        </p:nvSpPr>
        <p:spPr/>
        <p:txBody>
          <a:bodyPr/>
          <a:lstStyle/>
          <a:p>
            <a:fld id="{69E57DC2-970A-4B3E-BB1C-7A09969E49DF}" type="slidenum">
              <a:rPr lang="en-US" smtClean="0"/>
              <a:t>18</a:t>
            </a:fld>
            <a:endParaRPr lang="en-US" dirty="0"/>
          </a:p>
        </p:txBody>
      </p:sp>
    </p:spTree>
    <p:extLst>
      <p:ext uri="{BB962C8B-B14F-4D97-AF65-F5344CB8AC3E}">
        <p14:creationId xmlns:p14="http://schemas.microsoft.com/office/powerpoint/2010/main" val="29992567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1726" y="495298"/>
            <a:ext cx="10901189" cy="5619751"/>
          </a:xfrm>
        </p:spPr>
      </p:pic>
      <p:sp>
        <p:nvSpPr>
          <p:cNvPr id="3" name="Slide Number Placeholder 2"/>
          <p:cNvSpPr>
            <a:spLocks noGrp="1"/>
          </p:cNvSpPr>
          <p:nvPr>
            <p:ph type="sldNum" sz="quarter" idx="12"/>
          </p:nvPr>
        </p:nvSpPr>
        <p:spPr/>
        <p:txBody>
          <a:bodyPr/>
          <a:lstStyle/>
          <a:p>
            <a:fld id="{69E57DC2-970A-4B3E-BB1C-7A09969E49DF}" type="slidenum">
              <a:rPr lang="en-US" smtClean="0"/>
              <a:t>19</a:t>
            </a:fld>
            <a:endParaRPr lang="en-US" dirty="0"/>
          </a:p>
        </p:txBody>
      </p:sp>
    </p:spTree>
    <p:extLst>
      <p:ext uri="{BB962C8B-B14F-4D97-AF65-F5344CB8AC3E}">
        <p14:creationId xmlns:p14="http://schemas.microsoft.com/office/powerpoint/2010/main" val="9937398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Description/Requirements</a:t>
            </a:r>
            <a:endParaRPr lang="en-US" dirty="0"/>
          </a:p>
        </p:txBody>
      </p:sp>
      <p:sp>
        <p:nvSpPr>
          <p:cNvPr id="3" name="Content Placeholder 2"/>
          <p:cNvSpPr>
            <a:spLocks noGrp="1"/>
          </p:cNvSpPr>
          <p:nvPr>
            <p:ph idx="1"/>
          </p:nvPr>
        </p:nvSpPr>
        <p:spPr/>
        <p:txBody>
          <a:bodyPr/>
          <a:lstStyle/>
          <a:p>
            <a:r>
              <a:rPr lang="en-US" dirty="0" smtClean="0"/>
              <a:t>A small autonomous vehicle</a:t>
            </a:r>
          </a:p>
          <a:p>
            <a:r>
              <a:rPr lang="en-US" dirty="0" smtClean="0"/>
              <a:t>Ability to navigate maze autonomously</a:t>
            </a:r>
          </a:p>
          <a:p>
            <a:r>
              <a:rPr lang="en-US" dirty="0" smtClean="0"/>
              <a:t>Fire detection and suppression</a:t>
            </a:r>
          </a:p>
          <a:p>
            <a:r>
              <a:rPr lang="en-US" dirty="0" smtClean="0"/>
              <a:t>Manual drive capability</a:t>
            </a:r>
          </a:p>
          <a:p>
            <a:r>
              <a:rPr lang="en-US" dirty="0" smtClean="0"/>
              <a:t>Lightweight and rugged in design</a:t>
            </a:r>
          </a:p>
          <a:p>
            <a:pPr marL="0" indent="0">
              <a:buNone/>
            </a:pP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2</a:t>
            </a:fld>
            <a:endParaRPr lang="en-US" dirty="0"/>
          </a:p>
        </p:txBody>
      </p:sp>
    </p:spTree>
    <p:extLst>
      <p:ext uri="{BB962C8B-B14F-4D97-AF65-F5344CB8AC3E}">
        <p14:creationId xmlns:p14="http://schemas.microsoft.com/office/powerpoint/2010/main" val="7246337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4527" y="323849"/>
            <a:ext cx="10977990" cy="6048375"/>
          </a:xfrm>
        </p:spPr>
      </p:pic>
      <p:sp>
        <p:nvSpPr>
          <p:cNvPr id="3" name="Slide Number Placeholder 2"/>
          <p:cNvSpPr>
            <a:spLocks noGrp="1"/>
          </p:cNvSpPr>
          <p:nvPr>
            <p:ph type="sldNum" sz="quarter" idx="12"/>
          </p:nvPr>
        </p:nvSpPr>
        <p:spPr/>
        <p:txBody>
          <a:bodyPr/>
          <a:lstStyle/>
          <a:p>
            <a:fld id="{69E57DC2-970A-4B3E-BB1C-7A09969E49DF}" type="slidenum">
              <a:rPr lang="en-US" smtClean="0"/>
              <a:t>20</a:t>
            </a:fld>
            <a:endParaRPr lang="en-US" dirty="0"/>
          </a:p>
        </p:txBody>
      </p:sp>
    </p:spTree>
    <p:extLst>
      <p:ext uri="{BB962C8B-B14F-4D97-AF65-F5344CB8AC3E}">
        <p14:creationId xmlns:p14="http://schemas.microsoft.com/office/powerpoint/2010/main" val="450994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368086"/>
            <a:ext cx="8553450" cy="6274201"/>
          </a:xfrm>
        </p:spPr>
      </p:pic>
      <p:sp>
        <p:nvSpPr>
          <p:cNvPr id="3" name="Slide Number Placeholder 2"/>
          <p:cNvSpPr>
            <a:spLocks noGrp="1"/>
          </p:cNvSpPr>
          <p:nvPr>
            <p:ph type="sldNum" sz="quarter" idx="12"/>
          </p:nvPr>
        </p:nvSpPr>
        <p:spPr/>
        <p:txBody>
          <a:bodyPr/>
          <a:lstStyle/>
          <a:p>
            <a:fld id="{69E57DC2-970A-4B3E-BB1C-7A09969E49DF}" type="slidenum">
              <a:rPr lang="en-US" smtClean="0"/>
              <a:t>21</a:t>
            </a:fld>
            <a:endParaRPr lang="en-US" dirty="0"/>
          </a:p>
        </p:txBody>
      </p:sp>
    </p:spTree>
    <p:extLst>
      <p:ext uri="{BB962C8B-B14F-4D97-AF65-F5344CB8AC3E}">
        <p14:creationId xmlns:p14="http://schemas.microsoft.com/office/powerpoint/2010/main" val="10178910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Chassis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Dimensions of chassis: 7.5 x 10.5 in</a:t>
            </a:r>
          </a:p>
          <a:p>
            <a:r>
              <a:rPr lang="en-US" dirty="0" smtClean="0"/>
              <a:t>Dimensions of wheels: 4.3 in</a:t>
            </a:r>
          </a:p>
          <a:p>
            <a:r>
              <a:rPr lang="en-US" dirty="0" smtClean="0"/>
              <a:t>Weight: 3.35 </a:t>
            </a:r>
            <a:r>
              <a:rPr lang="en-US" dirty="0" err="1" smtClean="0"/>
              <a:t>lbs</a:t>
            </a:r>
            <a:endParaRPr lang="en-US" dirty="0" smtClean="0"/>
          </a:p>
          <a:p>
            <a:r>
              <a:rPr lang="en-US" dirty="0" smtClean="0"/>
              <a:t>Materials: ABS plastic and aluminum </a:t>
            </a:r>
          </a:p>
          <a:p>
            <a:r>
              <a:rPr lang="en-US" dirty="0" smtClean="0"/>
              <a:t>Benefits:</a:t>
            </a:r>
          </a:p>
          <a:p>
            <a:pPr lvl="1"/>
            <a:r>
              <a:rPr lang="en-US" dirty="0" smtClean="0"/>
              <a:t>Low profile</a:t>
            </a:r>
          </a:p>
          <a:p>
            <a:pPr lvl="1"/>
            <a:r>
              <a:rPr lang="en-US" dirty="0" smtClean="0"/>
              <a:t>Lightweight</a:t>
            </a:r>
          </a:p>
          <a:p>
            <a:pPr lvl="1"/>
            <a:r>
              <a:rPr lang="en-US" dirty="0" smtClean="0"/>
              <a:t>Sturdy</a:t>
            </a:r>
          </a:p>
          <a:p>
            <a:r>
              <a:rPr lang="en-US" dirty="0" smtClean="0"/>
              <a:t>Purchased from: servocity.com</a:t>
            </a:r>
          </a:p>
          <a:p>
            <a:r>
              <a:rPr lang="en-US" dirty="0" smtClean="0"/>
              <a:t>Price: $169.99</a:t>
            </a:r>
          </a:p>
          <a:p>
            <a:pPr lvl="1"/>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8374" y="2286000"/>
            <a:ext cx="5407467" cy="3014663"/>
          </a:xfrm>
          <a:prstGeom prst="rect">
            <a:avLst/>
          </a:prstGeom>
        </p:spPr>
      </p:pic>
      <p:sp>
        <p:nvSpPr>
          <p:cNvPr id="5" name="Slide Number Placeholder 4"/>
          <p:cNvSpPr>
            <a:spLocks noGrp="1"/>
          </p:cNvSpPr>
          <p:nvPr>
            <p:ph type="sldNum" sz="quarter" idx="12"/>
          </p:nvPr>
        </p:nvSpPr>
        <p:spPr/>
        <p:txBody>
          <a:bodyPr/>
          <a:lstStyle/>
          <a:p>
            <a:fld id="{69E57DC2-970A-4B3E-BB1C-7A09969E49DF}" type="slidenum">
              <a:rPr lang="en-US" smtClean="0"/>
              <a:t>22</a:t>
            </a:fld>
            <a:endParaRPr lang="en-US" dirty="0"/>
          </a:p>
        </p:txBody>
      </p:sp>
    </p:spTree>
    <p:extLst>
      <p:ext uri="{BB962C8B-B14F-4D97-AF65-F5344CB8AC3E}">
        <p14:creationId xmlns:p14="http://schemas.microsoft.com/office/powerpoint/2010/main" val="23716061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Chassis Motors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624 RPM Precision Planetary Gear Motors</a:t>
            </a:r>
          </a:p>
          <a:p>
            <a:r>
              <a:rPr lang="en-US" dirty="0" smtClean="0"/>
              <a:t>Operating voltage: 3-12 V DC</a:t>
            </a:r>
          </a:p>
          <a:p>
            <a:r>
              <a:rPr lang="en-US" dirty="0" smtClean="0"/>
              <a:t>Rated load: 8.33 ounces per in</a:t>
            </a:r>
          </a:p>
          <a:p>
            <a:r>
              <a:rPr lang="en-US" dirty="0" smtClean="0"/>
              <a:t>No load current: 0.19 A</a:t>
            </a:r>
          </a:p>
          <a:p>
            <a:r>
              <a:rPr lang="en-US" dirty="0" smtClean="0"/>
              <a:t>Max stall current: 4.9 A at 12 V DC</a:t>
            </a:r>
          </a:p>
          <a:p>
            <a:r>
              <a:rPr lang="en-US" dirty="0" smtClean="0"/>
              <a:t>Stall torque: 41.7 </a:t>
            </a:r>
            <a:r>
              <a:rPr lang="en-US" dirty="0" err="1" smtClean="0"/>
              <a:t>oz</a:t>
            </a:r>
            <a:r>
              <a:rPr lang="en-US" dirty="0" smtClean="0"/>
              <a:t> per in</a:t>
            </a:r>
          </a:p>
          <a:p>
            <a:r>
              <a:rPr lang="en-US" dirty="0" smtClean="0"/>
              <a:t>Gear ratio: 19:1</a:t>
            </a:r>
          </a:p>
          <a:p>
            <a:r>
              <a:rPr lang="en-US" dirty="0" smtClean="0"/>
              <a:t>Weight: 82 g</a:t>
            </a:r>
          </a:p>
          <a:p>
            <a:r>
              <a:rPr lang="en-US" dirty="0" smtClean="0"/>
              <a:t>43.7 x 20 mm</a:t>
            </a:r>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8350" y="2286000"/>
            <a:ext cx="2584450" cy="3876675"/>
          </a:xfrm>
          <a:prstGeom prst="rect">
            <a:avLst/>
          </a:prstGeom>
        </p:spPr>
      </p:pic>
      <p:sp>
        <p:nvSpPr>
          <p:cNvPr id="5" name="Slide Number Placeholder 4"/>
          <p:cNvSpPr>
            <a:spLocks noGrp="1"/>
          </p:cNvSpPr>
          <p:nvPr>
            <p:ph type="sldNum" sz="quarter" idx="12"/>
          </p:nvPr>
        </p:nvSpPr>
        <p:spPr/>
        <p:txBody>
          <a:bodyPr/>
          <a:lstStyle/>
          <a:p>
            <a:fld id="{69E57DC2-970A-4B3E-BB1C-7A09969E49DF}" type="slidenum">
              <a:rPr lang="en-US" smtClean="0"/>
              <a:t>23</a:t>
            </a:fld>
            <a:endParaRPr lang="en-US" dirty="0"/>
          </a:p>
        </p:txBody>
      </p:sp>
    </p:spTree>
    <p:extLst>
      <p:ext uri="{BB962C8B-B14F-4D97-AF65-F5344CB8AC3E}">
        <p14:creationId xmlns:p14="http://schemas.microsoft.com/office/powerpoint/2010/main" val="23952055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Chassis Motor Controller</a:t>
            </a:r>
            <a:endParaRPr lang="en-US" dirty="0"/>
          </a:p>
        </p:txBody>
      </p:sp>
      <p:sp>
        <p:nvSpPr>
          <p:cNvPr id="3" name="Content Placeholder 2"/>
          <p:cNvSpPr>
            <a:spLocks noGrp="1"/>
          </p:cNvSpPr>
          <p:nvPr>
            <p:ph idx="1"/>
          </p:nvPr>
        </p:nvSpPr>
        <p:spPr/>
        <p:txBody>
          <a:bodyPr>
            <a:normAutofit fontScale="62500" lnSpcReduction="20000"/>
          </a:bodyPr>
          <a:lstStyle/>
          <a:p>
            <a:r>
              <a:rPr lang="en-US" dirty="0" err="1" smtClean="0"/>
              <a:t>Hobbywing</a:t>
            </a:r>
            <a:r>
              <a:rPr lang="en-US" dirty="0" smtClean="0"/>
              <a:t> </a:t>
            </a:r>
            <a:r>
              <a:rPr lang="en-US" dirty="0" err="1" smtClean="0"/>
              <a:t>Quicrun</a:t>
            </a:r>
            <a:r>
              <a:rPr lang="en-US" dirty="0" smtClean="0"/>
              <a:t> 1060 Brushed ESC</a:t>
            </a:r>
          </a:p>
          <a:p>
            <a:r>
              <a:rPr lang="en-US" dirty="0" smtClean="0"/>
              <a:t>Operating voltage: 8.4-12.6 V</a:t>
            </a:r>
          </a:p>
          <a:p>
            <a:r>
              <a:rPr lang="en-US" dirty="0" smtClean="0"/>
              <a:t>Forward continuous/peak current: 60/360 A</a:t>
            </a:r>
          </a:p>
          <a:p>
            <a:r>
              <a:rPr lang="en-US" dirty="0" smtClean="0"/>
              <a:t>Reverse continuous/peak current: 30/180 A</a:t>
            </a:r>
          </a:p>
          <a:p>
            <a:r>
              <a:rPr lang="en-US" dirty="0" smtClean="0"/>
              <a:t>Dimensions: 36.5 x 32 x 18 mm</a:t>
            </a:r>
          </a:p>
          <a:p>
            <a:r>
              <a:rPr lang="en-US" dirty="0" smtClean="0"/>
              <a:t>Weight: 39 g</a:t>
            </a:r>
          </a:p>
          <a:p>
            <a:r>
              <a:rPr lang="en-US" dirty="0" smtClean="0"/>
              <a:t>Benefits:</a:t>
            </a:r>
          </a:p>
          <a:p>
            <a:pPr lvl="1"/>
            <a:r>
              <a:rPr lang="en-US" dirty="0" smtClean="0"/>
              <a:t>Forward/reverse/brake function</a:t>
            </a:r>
          </a:p>
          <a:p>
            <a:pPr lvl="1"/>
            <a:r>
              <a:rPr lang="en-US" dirty="0" smtClean="0"/>
              <a:t>Fail safe protection</a:t>
            </a:r>
          </a:p>
          <a:p>
            <a:pPr lvl="1"/>
            <a:r>
              <a:rPr lang="en-US" dirty="0" smtClean="0"/>
              <a:t>Low voltage protection</a:t>
            </a:r>
          </a:p>
          <a:p>
            <a:pPr lvl="1"/>
            <a:r>
              <a:rPr lang="en-US" dirty="0" smtClean="0"/>
              <a:t>Water and dust proof</a:t>
            </a:r>
          </a:p>
          <a:p>
            <a:r>
              <a:rPr lang="en-US" dirty="0" err="1" smtClean="0"/>
              <a:t>Purchsed</a:t>
            </a:r>
            <a:r>
              <a:rPr lang="en-US" dirty="0" smtClean="0"/>
              <a:t> from: Amazon.com</a:t>
            </a:r>
          </a:p>
          <a:p>
            <a:r>
              <a:rPr lang="en-US" dirty="0" smtClean="0"/>
              <a:t>Price: $22.30</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24</a:t>
            </a:fld>
            <a:endParaRPr lang="en-US" dirty="0"/>
          </a:p>
        </p:txBody>
      </p:sp>
    </p:spTree>
    <p:extLst>
      <p:ext uri="{BB962C8B-B14F-4D97-AF65-F5344CB8AC3E}">
        <p14:creationId xmlns:p14="http://schemas.microsoft.com/office/powerpoint/2010/main" val="26890199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Supply</a:t>
            </a:r>
            <a:endParaRPr lang="en-US" dirty="0"/>
          </a:p>
        </p:txBody>
      </p:sp>
      <p:sp>
        <p:nvSpPr>
          <p:cNvPr id="3" name="Content Placeholder 2"/>
          <p:cNvSpPr>
            <a:spLocks noGrp="1"/>
          </p:cNvSpPr>
          <p:nvPr>
            <p:ph idx="1"/>
          </p:nvPr>
        </p:nvSpPr>
        <p:spPr/>
        <p:txBody>
          <a:bodyPr/>
          <a:lstStyle/>
          <a:p>
            <a:r>
              <a:rPr lang="en-US" dirty="0" err="1" smtClean="0"/>
              <a:t>Turnigy</a:t>
            </a:r>
            <a:r>
              <a:rPr lang="en-US" dirty="0" smtClean="0"/>
              <a:t> Nanotech 3s </a:t>
            </a:r>
            <a:r>
              <a:rPr lang="en-US" dirty="0" err="1" smtClean="0"/>
              <a:t>LiPo</a:t>
            </a:r>
            <a:endParaRPr lang="en-US" dirty="0" smtClean="0"/>
          </a:p>
          <a:p>
            <a:r>
              <a:rPr lang="en-US" dirty="0" smtClean="0"/>
              <a:t>Capacity: 4000 </a:t>
            </a:r>
            <a:r>
              <a:rPr lang="en-US" dirty="0" err="1" smtClean="0"/>
              <a:t>mAh</a:t>
            </a:r>
            <a:endParaRPr lang="en-US" dirty="0" smtClean="0"/>
          </a:p>
          <a:p>
            <a:r>
              <a:rPr lang="en-US" dirty="0" smtClean="0"/>
              <a:t>Discharge: 35C constant/70C burst</a:t>
            </a:r>
          </a:p>
          <a:p>
            <a:r>
              <a:rPr lang="en-US" dirty="0" smtClean="0"/>
              <a:t>Connector: xt60</a:t>
            </a:r>
          </a:p>
          <a:p>
            <a:r>
              <a:rPr lang="en-US" dirty="0" smtClean="0"/>
              <a:t>Dimensions: 152 x 49 x 21  mm</a:t>
            </a:r>
          </a:p>
          <a:p>
            <a:r>
              <a:rPr lang="en-US" dirty="0" smtClean="0"/>
              <a:t>Weight: 335 g</a:t>
            </a:r>
          </a:p>
          <a:p>
            <a:r>
              <a:rPr lang="en-US" dirty="0" smtClean="0"/>
              <a:t>Purchased from: amazon.com</a:t>
            </a:r>
          </a:p>
          <a:p>
            <a:r>
              <a:rPr lang="en-US" dirty="0" smtClean="0"/>
              <a:t>Price: $36.99</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2349792"/>
            <a:ext cx="4800600" cy="3517608"/>
          </a:xfrm>
          <a:prstGeom prst="rect">
            <a:avLst/>
          </a:prstGeom>
        </p:spPr>
      </p:pic>
      <p:sp>
        <p:nvSpPr>
          <p:cNvPr id="5" name="Slide Number Placeholder 4"/>
          <p:cNvSpPr>
            <a:spLocks noGrp="1"/>
          </p:cNvSpPr>
          <p:nvPr>
            <p:ph type="sldNum" sz="quarter" idx="12"/>
          </p:nvPr>
        </p:nvSpPr>
        <p:spPr/>
        <p:txBody>
          <a:bodyPr/>
          <a:lstStyle/>
          <a:p>
            <a:fld id="{69E57DC2-970A-4B3E-BB1C-7A09969E49DF}" type="slidenum">
              <a:rPr lang="en-US" smtClean="0"/>
              <a:t>25</a:t>
            </a:fld>
            <a:endParaRPr lang="en-US" dirty="0"/>
          </a:p>
        </p:txBody>
      </p:sp>
    </p:spTree>
    <p:extLst>
      <p:ext uri="{BB962C8B-B14F-4D97-AF65-F5344CB8AC3E}">
        <p14:creationId xmlns:p14="http://schemas.microsoft.com/office/powerpoint/2010/main" val="13619404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Regulation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RC Servo UBEC</a:t>
            </a:r>
          </a:p>
          <a:p>
            <a:r>
              <a:rPr lang="en-US" dirty="0" smtClean="0"/>
              <a:t>Operating input: 5.5-26 V</a:t>
            </a:r>
          </a:p>
          <a:p>
            <a:r>
              <a:rPr lang="en-US" dirty="0" smtClean="0"/>
              <a:t>Output voltage: 5V </a:t>
            </a:r>
          </a:p>
          <a:p>
            <a:r>
              <a:rPr lang="en-US" dirty="0" smtClean="0"/>
              <a:t>Maximum current output: 3 A</a:t>
            </a:r>
          </a:p>
          <a:p>
            <a:r>
              <a:rPr lang="en-US" dirty="0" smtClean="0"/>
              <a:t>Benefits:</a:t>
            </a:r>
          </a:p>
          <a:p>
            <a:pPr lvl="1"/>
            <a:r>
              <a:rPr lang="en-US" dirty="0" smtClean="0"/>
              <a:t>Lightweight</a:t>
            </a:r>
          </a:p>
          <a:p>
            <a:pPr lvl="1"/>
            <a:r>
              <a:rPr lang="en-US" dirty="0" smtClean="0"/>
              <a:t>Compact</a:t>
            </a:r>
          </a:p>
          <a:p>
            <a:pPr lvl="1"/>
            <a:r>
              <a:rPr lang="en-US" dirty="0" smtClean="0"/>
              <a:t>versatile </a:t>
            </a:r>
          </a:p>
          <a:p>
            <a:r>
              <a:rPr lang="en-US" dirty="0" smtClean="0"/>
              <a:t>Price: $8.28</a:t>
            </a:r>
          </a:p>
          <a:p>
            <a:r>
              <a:rPr lang="en-US" dirty="0" smtClean="0"/>
              <a:t>Purchased: amazon.com</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26</a:t>
            </a:fld>
            <a:endParaRPr lang="en-US" dirty="0"/>
          </a:p>
        </p:txBody>
      </p:sp>
    </p:spTree>
    <p:extLst>
      <p:ext uri="{BB962C8B-B14F-4D97-AF65-F5344CB8AC3E}">
        <p14:creationId xmlns:p14="http://schemas.microsoft.com/office/powerpoint/2010/main" val="40671128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and Algorithm Development </a:t>
            </a:r>
            <a:endParaRPr lang="en-US" dirty="0"/>
          </a:p>
        </p:txBody>
      </p:sp>
      <p:sp>
        <p:nvSpPr>
          <p:cNvPr id="3" name="Subtitle 2"/>
          <p:cNvSpPr>
            <a:spLocks noGrp="1"/>
          </p:cNvSpPr>
          <p:nvPr>
            <p:ph idx="1"/>
          </p:nvPr>
        </p:nvSpPr>
        <p:spPr/>
        <p:txBody>
          <a:bodyPr>
            <a:normAutofit/>
          </a:bodyPr>
          <a:lstStyle/>
          <a:p>
            <a:pPr marL="342900" indent="-342900" algn="l">
              <a:buFont typeface="Arial" panose="020B0604020202020204" pitchFamily="34" charset="0"/>
              <a:buChar char="•"/>
            </a:pPr>
            <a:r>
              <a:rPr lang="en-US" sz="2400" dirty="0"/>
              <a:t>Programming language – C++</a:t>
            </a:r>
            <a:endParaRPr lang="en-US" sz="1800" dirty="0"/>
          </a:p>
          <a:p>
            <a:pPr marL="342900" indent="-342900" algn="l">
              <a:buFont typeface="Arial" panose="020B0604020202020204" pitchFamily="34" charset="0"/>
              <a:buChar char="•"/>
            </a:pPr>
            <a:r>
              <a:rPr lang="en-US" sz="2400" dirty="0"/>
              <a:t>Programming environment – Arduino IDE</a:t>
            </a:r>
          </a:p>
          <a:p>
            <a:pPr marL="342900" indent="-342900" algn="l">
              <a:buFont typeface="Arial" panose="020B0604020202020204" pitchFamily="34" charset="0"/>
              <a:buChar char="•"/>
            </a:pPr>
            <a:r>
              <a:rPr lang="en-US" sz="2400" dirty="0"/>
              <a:t>2 operating modes </a:t>
            </a:r>
            <a:endParaRPr lang="en-US" sz="1800" dirty="0"/>
          </a:p>
          <a:p>
            <a:pPr marL="800100" lvl="1" indent="-342900" algn="l">
              <a:buFont typeface="Arial" panose="020B0604020202020204" pitchFamily="34" charset="0"/>
              <a:buChar char="•"/>
            </a:pPr>
            <a:r>
              <a:rPr lang="en-US" dirty="0"/>
              <a:t>Manual </a:t>
            </a:r>
          </a:p>
          <a:p>
            <a:pPr marL="800100" lvl="1" indent="-342900" algn="l">
              <a:buFont typeface="Arial" panose="020B0604020202020204" pitchFamily="34" charset="0"/>
              <a:buChar char="•"/>
            </a:pPr>
            <a:r>
              <a:rPr lang="en-US" dirty="0"/>
              <a:t>Autonomous </a:t>
            </a:r>
            <a:endParaRPr lang="en-US" sz="2400" dirty="0"/>
          </a:p>
          <a:p>
            <a:pPr marL="342900" indent="-342900" algn="l">
              <a:buFont typeface="Arial" panose="020B0604020202020204" pitchFamily="34" charset="0"/>
              <a:buChar char="•"/>
            </a:pPr>
            <a:endParaRPr lang="en-US" sz="2400" dirty="0"/>
          </a:p>
        </p:txBody>
      </p:sp>
      <p:sp>
        <p:nvSpPr>
          <p:cNvPr id="4" name="Slide Number Placeholder 3"/>
          <p:cNvSpPr>
            <a:spLocks noGrp="1"/>
          </p:cNvSpPr>
          <p:nvPr>
            <p:ph type="sldNum" sz="quarter" idx="12"/>
          </p:nvPr>
        </p:nvSpPr>
        <p:spPr/>
        <p:txBody>
          <a:bodyPr/>
          <a:lstStyle/>
          <a:p>
            <a:fld id="{69E57DC2-970A-4B3E-BB1C-7A09969E49DF}" type="slidenum">
              <a:rPr lang="en-US" smtClean="0"/>
              <a:t>27</a:t>
            </a:fld>
            <a:endParaRPr lang="en-US" dirty="0"/>
          </a:p>
        </p:txBody>
      </p:sp>
    </p:spTree>
    <p:extLst>
      <p:ext uri="{BB962C8B-B14F-4D97-AF65-F5344CB8AC3E}">
        <p14:creationId xmlns:p14="http://schemas.microsoft.com/office/powerpoint/2010/main" val="32335949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Manual Mode</a:t>
            </a:r>
            <a:endParaRPr lang="en-US" dirty="0"/>
          </a:p>
        </p:txBody>
      </p:sp>
      <p:sp>
        <p:nvSpPr>
          <p:cNvPr id="3" name="Content Placeholder 2"/>
          <p:cNvSpPr>
            <a:spLocks noGrp="1"/>
          </p:cNvSpPr>
          <p:nvPr>
            <p:ph idx="1"/>
          </p:nvPr>
        </p:nvSpPr>
        <p:spPr/>
        <p:txBody>
          <a:bodyPr>
            <a:normAutofit fontScale="62500" lnSpcReduction="20000"/>
          </a:bodyPr>
          <a:lstStyle/>
          <a:p>
            <a:pPr marL="285750" indent="-285750">
              <a:buFont typeface="Wingdings" panose="05000000000000000000" pitchFamily="2" charset="2"/>
              <a:buChar char="§"/>
            </a:pPr>
            <a:r>
              <a:rPr lang="en-US" sz="2900" dirty="0"/>
              <a:t>Purpose</a:t>
            </a:r>
          </a:p>
          <a:p>
            <a:pPr marL="742950" lvl="1" indent="-285750">
              <a:buFont typeface="Wingdings" panose="05000000000000000000" pitchFamily="2" charset="2"/>
              <a:buChar char="§"/>
            </a:pPr>
            <a:r>
              <a:rPr lang="en-US" sz="2900" dirty="0"/>
              <a:t>Realistic design – transport, functionality</a:t>
            </a:r>
          </a:p>
          <a:p>
            <a:pPr marL="742950" lvl="1" indent="-285750">
              <a:buFont typeface="Wingdings" panose="05000000000000000000" pitchFamily="2" charset="2"/>
              <a:buChar char="§"/>
            </a:pPr>
            <a:r>
              <a:rPr lang="en-US" sz="2900" dirty="0"/>
              <a:t>Testing purposes</a:t>
            </a:r>
          </a:p>
          <a:p>
            <a:pPr marL="742950" lvl="1" indent="-285750">
              <a:buFont typeface="Wingdings" panose="05000000000000000000" pitchFamily="2" charset="2"/>
              <a:buChar char="§"/>
            </a:pPr>
            <a:r>
              <a:rPr lang="en-US" sz="2900" dirty="0"/>
              <a:t>If autonomous mode fails and control is lost</a:t>
            </a:r>
          </a:p>
          <a:p>
            <a:pPr marL="285750" indent="-285750">
              <a:buFont typeface="Wingdings" panose="05000000000000000000" pitchFamily="2" charset="2"/>
              <a:buChar char="§"/>
            </a:pPr>
            <a:r>
              <a:rPr lang="en-US" sz="2900" dirty="0"/>
              <a:t>Triggered by remote control at any time</a:t>
            </a:r>
          </a:p>
          <a:p>
            <a:pPr marL="285750" indent="-285750">
              <a:buFont typeface="Wingdings" panose="05000000000000000000" pitchFamily="2" charset="2"/>
              <a:buChar char="§"/>
            </a:pPr>
            <a:r>
              <a:rPr lang="en-US" sz="2900" dirty="0"/>
              <a:t>Uses </a:t>
            </a:r>
            <a:r>
              <a:rPr lang="en-US" sz="2900" dirty="0" err="1"/>
              <a:t>pulseIn</a:t>
            </a:r>
            <a:r>
              <a:rPr lang="en-US" sz="2900" dirty="0"/>
              <a:t> function from Arduino ide library</a:t>
            </a:r>
          </a:p>
          <a:p>
            <a:pPr marL="742950" lvl="1" indent="-285750">
              <a:buFont typeface="Wingdings" panose="05000000000000000000" pitchFamily="2" charset="2"/>
              <a:buChar char="§"/>
            </a:pPr>
            <a:r>
              <a:rPr lang="en-US" sz="2900" dirty="0" err="1"/>
              <a:t>pulseIn</a:t>
            </a:r>
            <a:r>
              <a:rPr lang="en-US" sz="2900" dirty="0"/>
              <a:t>(</a:t>
            </a:r>
            <a:r>
              <a:rPr lang="en-US" sz="2900" dirty="0" err="1"/>
              <a:t>pin,value,timeout</a:t>
            </a:r>
            <a:r>
              <a:rPr lang="en-US" sz="2900" dirty="0"/>
              <a:t>)</a:t>
            </a:r>
          </a:p>
          <a:p>
            <a:pPr marL="1200150" lvl="2" indent="-285750">
              <a:buFont typeface="Wingdings" panose="05000000000000000000" pitchFamily="2" charset="2"/>
              <a:buChar char="§"/>
            </a:pPr>
            <a:r>
              <a:rPr lang="en-US" sz="2900" dirty="0"/>
              <a:t>Pin – assigns input pin to read PWM</a:t>
            </a:r>
          </a:p>
          <a:p>
            <a:pPr marL="1200150" lvl="2" indent="-285750">
              <a:buFont typeface="Wingdings" panose="05000000000000000000" pitchFamily="2" charset="2"/>
              <a:buChar char="§"/>
            </a:pPr>
            <a:r>
              <a:rPr lang="en-US" sz="2900" dirty="0"/>
              <a:t>Value- if value is assigned HIGH the function waits for the pin to go HIGH, starts timing, then waits for pin to go LOW</a:t>
            </a:r>
          </a:p>
          <a:p>
            <a:pPr marL="1200150" lvl="2" indent="-285750">
              <a:buFont typeface="Wingdings" panose="05000000000000000000" pitchFamily="2" charset="2"/>
              <a:buChar char="§"/>
            </a:pPr>
            <a:r>
              <a:rPr lang="en-US" sz="2900" dirty="0"/>
              <a:t>Timeout-amount of time waited for pin to go HIGH before timing out</a:t>
            </a:r>
          </a:p>
          <a:p>
            <a:pPr marL="530352" lvl="1" indent="0">
              <a:buNone/>
            </a:pPr>
            <a:r>
              <a:rPr lang="en-US" dirty="0"/>
              <a:t>		</a:t>
            </a:r>
          </a:p>
          <a:p>
            <a:pPr marL="742950" lvl="1" indent="-285750">
              <a:buFont typeface="Wingdings" panose="05000000000000000000" pitchFamily="2" charset="2"/>
              <a:buChar char="§"/>
            </a:pPr>
            <a:endParaRPr lang="en-US" dirty="0"/>
          </a:p>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28</a:t>
            </a:fld>
            <a:endParaRPr lang="en-US" dirty="0"/>
          </a:p>
        </p:txBody>
      </p:sp>
    </p:spTree>
    <p:extLst>
      <p:ext uri="{BB962C8B-B14F-4D97-AF65-F5344CB8AC3E}">
        <p14:creationId xmlns:p14="http://schemas.microsoft.com/office/powerpoint/2010/main" val="1601277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Manual Mode</a:t>
            </a:r>
            <a:endParaRPr lang="en-US" dirty="0"/>
          </a:p>
        </p:txBody>
      </p:sp>
      <p:sp>
        <p:nvSpPr>
          <p:cNvPr id="3" name="Slide Number Placeholder 2"/>
          <p:cNvSpPr>
            <a:spLocks noGrp="1"/>
          </p:cNvSpPr>
          <p:nvPr>
            <p:ph type="sldNum" sz="quarter" idx="12"/>
          </p:nvPr>
        </p:nvSpPr>
        <p:spPr/>
        <p:txBody>
          <a:bodyPr/>
          <a:lstStyle/>
          <a:p>
            <a:fld id="{69E57DC2-970A-4B3E-BB1C-7A09969E49DF}" type="slidenum">
              <a:rPr lang="en-US" smtClean="0"/>
              <a:t>29</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471" y="1670203"/>
            <a:ext cx="9685319" cy="4610676"/>
          </a:xfrm>
          <a:prstGeom prst="rect">
            <a:avLst/>
          </a:prstGeom>
        </p:spPr>
      </p:pic>
    </p:spTree>
    <p:extLst>
      <p:ext uri="{BB962C8B-B14F-4D97-AF65-F5344CB8AC3E}">
        <p14:creationId xmlns:p14="http://schemas.microsoft.com/office/powerpoint/2010/main" val="20579179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p:txBody>
          <a:bodyPr/>
          <a:lstStyle/>
          <a:p>
            <a:r>
              <a:rPr lang="en-US" dirty="0" smtClean="0"/>
              <a:t>Safer than sending human search and rescues</a:t>
            </a:r>
          </a:p>
          <a:p>
            <a:r>
              <a:rPr lang="en-US" dirty="0" smtClean="0"/>
              <a:t>Can fit into smaller spaces than a person can</a:t>
            </a:r>
          </a:p>
          <a:p>
            <a:r>
              <a:rPr lang="en-US" dirty="0" smtClean="0"/>
              <a:t>A scalable design that  could be used in the field</a:t>
            </a:r>
          </a:p>
          <a:p>
            <a:pPr lvl="1"/>
            <a:r>
              <a:rPr lang="en-US" dirty="0" smtClean="0"/>
              <a:t>Fire suppression using more robust methods</a:t>
            </a:r>
          </a:p>
          <a:p>
            <a:pPr lvl="1"/>
            <a:r>
              <a:rPr lang="en-US" dirty="0" smtClean="0"/>
              <a:t>Image processing for human detection</a:t>
            </a:r>
          </a:p>
          <a:p>
            <a:pPr lvl="1"/>
            <a:r>
              <a:rPr lang="en-US" dirty="0" smtClean="0"/>
              <a:t>Chassis could be upgraded to a tank style body</a:t>
            </a:r>
          </a:p>
          <a:p>
            <a:r>
              <a:rPr lang="en-US" dirty="0" smtClean="0"/>
              <a:t>Can go where there is a limited supply of oxygen</a:t>
            </a:r>
          </a:p>
        </p:txBody>
      </p:sp>
      <p:sp>
        <p:nvSpPr>
          <p:cNvPr id="4" name="Slide Number Placeholder 3"/>
          <p:cNvSpPr>
            <a:spLocks noGrp="1"/>
          </p:cNvSpPr>
          <p:nvPr>
            <p:ph type="sldNum" sz="quarter" idx="12"/>
          </p:nvPr>
        </p:nvSpPr>
        <p:spPr/>
        <p:txBody>
          <a:bodyPr/>
          <a:lstStyle/>
          <a:p>
            <a:fld id="{69E57DC2-970A-4B3E-BB1C-7A09969E49DF}" type="slidenum">
              <a:rPr lang="en-US" smtClean="0"/>
              <a:t>3</a:t>
            </a:fld>
            <a:endParaRPr lang="en-US" dirty="0"/>
          </a:p>
        </p:txBody>
      </p:sp>
    </p:spTree>
    <p:extLst>
      <p:ext uri="{BB962C8B-B14F-4D97-AF65-F5344CB8AC3E}">
        <p14:creationId xmlns:p14="http://schemas.microsoft.com/office/powerpoint/2010/main" val="6378341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Autonomous Mode</a:t>
            </a:r>
            <a:endParaRPr lang="en-US" dirty="0"/>
          </a:p>
        </p:txBody>
      </p:sp>
      <p:sp>
        <p:nvSpPr>
          <p:cNvPr id="3" name="Content Placeholder 2"/>
          <p:cNvSpPr>
            <a:spLocks noGrp="1"/>
          </p:cNvSpPr>
          <p:nvPr>
            <p:ph idx="1"/>
          </p:nvPr>
        </p:nvSpPr>
        <p:spPr>
          <a:xfrm>
            <a:off x="1981200" y="1371601"/>
            <a:ext cx="8229600" cy="4525963"/>
          </a:xfrm>
        </p:spPr>
        <p:txBody>
          <a:bodyPr/>
          <a:lstStyle/>
          <a:p>
            <a:r>
              <a:rPr lang="en-US" dirty="0"/>
              <a:t>Right hand Rule</a:t>
            </a:r>
          </a:p>
          <a:p>
            <a:pPr lvl="1"/>
            <a:r>
              <a:rPr lang="en-US" sz="1800" dirty="0"/>
              <a:t>Effective</a:t>
            </a:r>
          </a:p>
          <a:p>
            <a:pPr lvl="1"/>
            <a:r>
              <a:rPr lang="en-US" sz="1800" dirty="0"/>
              <a:t>Always works if there is one entrance</a:t>
            </a:r>
          </a:p>
          <a:p>
            <a:pPr lvl="1"/>
            <a:r>
              <a:rPr lang="en-US" sz="1800" dirty="0"/>
              <a:t>Used in real fires when vision is obstructed</a:t>
            </a:r>
          </a:p>
          <a:p>
            <a:endParaRPr lang="en-US" dirty="0"/>
          </a:p>
        </p:txBody>
      </p:sp>
      <p:pic>
        <p:nvPicPr>
          <p:cNvPr id="3075" name="Picture 3" descr="C:\Users\00\Downloads\Algorithm Development.png"/>
          <p:cNvPicPr>
            <a:picLocks noChangeAspect="1" noChangeArrowheads="1"/>
          </p:cNvPicPr>
          <p:nvPr/>
        </p:nvPicPr>
        <p:blipFill rotWithShape="1">
          <a:blip r:embed="rId2">
            <a:extLst>
              <a:ext uri="{28A0092B-C50C-407E-A947-70E740481C1C}">
                <a14:useLocalDpi xmlns:a14="http://schemas.microsoft.com/office/drawing/2010/main" val="0"/>
              </a:ext>
            </a:extLst>
          </a:blip>
          <a:srcRect l="1829" t="8740" r="-1829" b="18496"/>
          <a:stretch/>
        </p:blipFill>
        <p:spPr bwMode="auto">
          <a:xfrm>
            <a:off x="2362200" y="2609849"/>
            <a:ext cx="7001820" cy="382111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69E57DC2-970A-4B3E-BB1C-7A09969E49DF}" type="slidenum">
              <a:rPr lang="en-US" smtClean="0"/>
              <a:t>30</a:t>
            </a:fld>
            <a:endParaRPr lang="en-US" dirty="0"/>
          </a:p>
        </p:txBody>
      </p:sp>
    </p:spTree>
    <p:extLst>
      <p:ext uri="{BB962C8B-B14F-4D97-AF65-F5344CB8AC3E}">
        <p14:creationId xmlns:p14="http://schemas.microsoft.com/office/powerpoint/2010/main" val="2175558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01578"/>
            <a:ext cx="9601200" cy="1485900"/>
          </a:xfrm>
        </p:spPr>
        <p:txBody>
          <a:bodyPr/>
          <a:lstStyle/>
          <a:p>
            <a:r>
              <a:rPr lang="en-US" dirty="0" smtClean="0"/>
              <a:t>Autonomous Mode</a:t>
            </a:r>
            <a:endParaRPr lang="en-US" dirty="0"/>
          </a:p>
        </p:txBody>
      </p:sp>
      <p:sp>
        <p:nvSpPr>
          <p:cNvPr id="3" name="Slide Number Placeholder 2"/>
          <p:cNvSpPr>
            <a:spLocks noGrp="1"/>
          </p:cNvSpPr>
          <p:nvPr>
            <p:ph type="sldNum" sz="quarter" idx="12"/>
          </p:nvPr>
        </p:nvSpPr>
        <p:spPr/>
        <p:txBody>
          <a:bodyPr/>
          <a:lstStyle/>
          <a:p>
            <a:fld id="{69E57DC2-970A-4B3E-BB1C-7A09969E49DF}" type="slidenum">
              <a:rPr lang="en-US" smtClean="0"/>
              <a:t>31</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2212" y="1211192"/>
            <a:ext cx="7974766" cy="5444501"/>
          </a:xfrm>
          <a:prstGeom prst="rect">
            <a:avLst/>
          </a:prstGeom>
        </p:spPr>
      </p:pic>
    </p:spTree>
    <p:extLst>
      <p:ext uri="{BB962C8B-B14F-4D97-AF65-F5344CB8AC3E}">
        <p14:creationId xmlns:p14="http://schemas.microsoft.com/office/powerpoint/2010/main" val="2305589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1301" r="12316"/>
          <a:stretch/>
        </p:blipFill>
        <p:spPr>
          <a:xfrm rot="5400000">
            <a:off x="1022413" y="2206562"/>
            <a:ext cx="4575047" cy="3876675"/>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4306"/>
          <a:stretch/>
        </p:blipFill>
        <p:spPr>
          <a:xfrm rot="5400000">
            <a:off x="5786439" y="1695448"/>
            <a:ext cx="5876922" cy="3857625"/>
          </a:xfrm>
          <a:prstGeom prst="rect">
            <a:avLst/>
          </a:prstGeom>
        </p:spPr>
      </p:pic>
      <p:sp>
        <p:nvSpPr>
          <p:cNvPr id="3" name="Slide Number Placeholder 2"/>
          <p:cNvSpPr>
            <a:spLocks noGrp="1"/>
          </p:cNvSpPr>
          <p:nvPr>
            <p:ph type="sldNum" sz="quarter" idx="12"/>
          </p:nvPr>
        </p:nvSpPr>
        <p:spPr/>
        <p:txBody>
          <a:bodyPr/>
          <a:lstStyle/>
          <a:p>
            <a:fld id="{69E57DC2-970A-4B3E-BB1C-7A09969E49DF}" type="slidenum">
              <a:rPr lang="en-US" smtClean="0"/>
              <a:t>32</a:t>
            </a:fld>
            <a:endParaRPr lang="en-US" dirty="0"/>
          </a:p>
        </p:txBody>
      </p:sp>
    </p:spTree>
    <p:extLst>
      <p:ext uri="{BB962C8B-B14F-4D97-AF65-F5344CB8AC3E}">
        <p14:creationId xmlns:p14="http://schemas.microsoft.com/office/powerpoint/2010/main" val="13222899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Prototype to Integration </a:t>
            </a:r>
            <a:endParaRPr lang="en-US" dirty="0"/>
          </a:p>
        </p:txBody>
      </p:sp>
      <p:pic>
        <p:nvPicPr>
          <p:cNvPr id="4" name="Content Placeholder 3"/>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4432" r="20922"/>
          <a:stretch/>
        </p:blipFill>
        <p:spPr>
          <a:xfrm>
            <a:off x="1058292" y="2019529"/>
            <a:ext cx="4596825" cy="4105478"/>
          </a:xfrm>
        </p:spPr>
      </p:pic>
      <p:sp>
        <p:nvSpPr>
          <p:cNvPr id="3" name="Slide Number Placeholder 2"/>
          <p:cNvSpPr>
            <a:spLocks noGrp="1"/>
          </p:cNvSpPr>
          <p:nvPr>
            <p:ph type="sldNum" sz="quarter" idx="12"/>
          </p:nvPr>
        </p:nvSpPr>
        <p:spPr/>
        <p:txBody>
          <a:bodyPr/>
          <a:lstStyle/>
          <a:p>
            <a:fld id="{69E57DC2-970A-4B3E-BB1C-7A09969E49DF}" type="slidenum">
              <a:rPr lang="en-US" smtClean="0"/>
              <a:t>33</a:t>
            </a:fld>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6763" t="6751" r="10950" b="7232"/>
          <a:stretch/>
        </p:blipFill>
        <p:spPr>
          <a:xfrm>
            <a:off x="6172199" y="2019529"/>
            <a:ext cx="5447815" cy="4105478"/>
          </a:xfrm>
          <a:prstGeom prst="rect">
            <a:avLst/>
          </a:prstGeom>
        </p:spPr>
      </p:pic>
    </p:spTree>
    <p:extLst>
      <p:ext uri="{BB962C8B-B14F-4D97-AF65-F5344CB8AC3E}">
        <p14:creationId xmlns:p14="http://schemas.microsoft.com/office/powerpoint/2010/main" val="14070937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Expenses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0609" y="1428750"/>
            <a:ext cx="6183182" cy="5280140"/>
          </a:xfrm>
        </p:spPr>
      </p:pic>
      <p:sp>
        <p:nvSpPr>
          <p:cNvPr id="3" name="Slide Number Placeholder 2"/>
          <p:cNvSpPr>
            <a:spLocks noGrp="1"/>
          </p:cNvSpPr>
          <p:nvPr>
            <p:ph type="sldNum" sz="quarter" idx="12"/>
          </p:nvPr>
        </p:nvSpPr>
        <p:spPr/>
        <p:txBody>
          <a:bodyPr/>
          <a:lstStyle/>
          <a:p>
            <a:fld id="{69E57DC2-970A-4B3E-BB1C-7A09969E49DF}" type="slidenum">
              <a:rPr lang="en-US" smtClean="0"/>
              <a:t>34</a:t>
            </a:fld>
            <a:endParaRPr lang="en-US" dirty="0"/>
          </a:p>
        </p:txBody>
      </p:sp>
    </p:spTree>
    <p:extLst>
      <p:ext uri="{BB962C8B-B14F-4D97-AF65-F5344CB8AC3E}">
        <p14:creationId xmlns:p14="http://schemas.microsoft.com/office/powerpoint/2010/main" val="16191420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a:t>
            </a:r>
            <a:endParaRPr lang="en-US" dirty="0"/>
          </a:p>
        </p:txBody>
      </p:sp>
      <p:pic>
        <p:nvPicPr>
          <p:cNvPr id="25" name="Content Placeholder 2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599" y="1562100"/>
            <a:ext cx="7896225" cy="4806398"/>
          </a:xfrm>
        </p:spPr>
      </p:pic>
      <p:sp>
        <p:nvSpPr>
          <p:cNvPr id="3" name="Slide Number Placeholder 2"/>
          <p:cNvSpPr>
            <a:spLocks noGrp="1"/>
          </p:cNvSpPr>
          <p:nvPr>
            <p:ph type="sldNum" sz="quarter" idx="12"/>
          </p:nvPr>
        </p:nvSpPr>
        <p:spPr/>
        <p:txBody>
          <a:bodyPr/>
          <a:lstStyle/>
          <a:p>
            <a:fld id="{69E57DC2-970A-4B3E-BB1C-7A09969E49DF}" type="slidenum">
              <a:rPr lang="en-US" smtClean="0"/>
              <a:t>35</a:t>
            </a:fld>
            <a:endParaRPr lang="en-US" dirty="0"/>
          </a:p>
        </p:txBody>
      </p:sp>
    </p:spTree>
    <p:extLst>
      <p:ext uri="{BB962C8B-B14F-4D97-AF65-F5344CB8AC3E}">
        <p14:creationId xmlns:p14="http://schemas.microsoft.com/office/powerpoint/2010/main" val="5941202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Complications</a:t>
            </a:r>
            <a:endParaRPr lang="en-US" dirty="0"/>
          </a:p>
        </p:txBody>
      </p:sp>
      <p:sp>
        <p:nvSpPr>
          <p:cNvPr id="3" name="Content Placeholder 2"/>
          <p:cNvSpPr>
            <a:spLocks noGrp="1"/>
          </p:cNvSpPr>
          <p:nvPr>
            <p:ph idx="1"/>
          </p:nvPr>
        </p:nvSpPr>
        <p:spPr/>
        <p:txBody>
          <a:bodyPr/>
          <a:lstStyle/>
          <a:p>
            <a:r>
              <a:rPr lang="en-US" dirty="0" smtClean="0"/>
              <a:t>Continuing with maze after extinguishing fire</a:t>
            </a:r>
          </a:p>
          <a:p>
            <a:r>
              <a:rPr lang="en-US" dirty="0" smtClean="0"/>
              <a:t>Smoothing movements and filtering sensor values</a:t>
            </a:r>
          </a:p>
          <a:p>
            <a:r>
              <a:rPr lang="en-US" dirty="0" smtClean="0"/>
              <a:t>Efficiency of code</a:t>
            </a:r>
          </a:p>
          <a:p>
            <a:r>
              <a:rPr lang="en-US" dirty="0" smtClean="0"/>
              <a:t>Library cross interference </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36</a:t>
            </a:fld>
            <a:endParaRPr lang="en-US" dirty="0"/>
          </a:p>
        </p:txBody>
      </p:sp>
    </p:spTree>
    <p:extLst>
      <p:ext uri="{BB962C8B-B14F-4D97-AF65-F5344CB8AC3E}">
        <p14:creationId xmlns:p14="http://schemas.microsoft.com/office/powerpoint/2010/main" val="5506962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Division of Labor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2567858"/>
              </p:ext>
            </p:extLst>
          </p:nvPr>
        </p:nvGraphicFramePr>
        <p:xfrm>
          <a:off x="1371600" y="2286000"/>
          <a:ext cx="9810750" cy="2123440"/>
        </p:xfrm>
        <a:graphic>
          <a:graphicData uri="http://schemas.openxmlformats.org/drawingml/2006/table">
            <a:tbl>
              <a:tblPr firstRow="1" bandRow="1">
                <a:tableStyleId>{073A0DAA-6AF3-43AB-8588-CEC1D06C72B9}</a:tableStyleId>
              </a:tblPr>
              <a:tblGrid>
                <a:gridCol w="1635125"/>
                <a:gridCol w="1635125"/>
                <a:gridCol w="1635125"/>
                <a:gridCol w="1635125"/>
                <a:gridCol w="1635125"/>
                <a:gridCol w="1635125"/>
              </a:tblGrid>
              <a:tr h="370840">
                <a:tc>
                  <a:txBody>
                    <a:bodyPr/>
                    <a:lstStyle/>
                    <a:p>
                      <a:endParaRPr lang="en-US" dirty="0"/>
                    </a:p>
                  </a:txBody>
                  <a:tcPr/>
                </a:tc>
                <a:tc>
                  <a:txBody>
                    <a:bodyPr/>
                    <a:lstStyle/>
                    <a:p>
                      <a:r>
                        <a:rPr lang="en-US" dirty="0" smtClean="0"/>
                        <a:t>Sensors</a:t>
                      </a:r>
                      <a:endParaRPr lang="en-US" dirty="0"/>
                    </a:p>
                  </a:txBody>
                  <a:tcPr/>
                </a:tc>
                <a:tc>
                  <a:txBody>
                    <a:bodyPr/>
                    <a:lstStyle/>
                    <a:p>
                      <a:r>
                        <a:rPr lang="en-US" dirty="0" smtClean="0"/>
                        <a:t>Programming</a:t>
                      </a:r>
                      <a:endParaRPr lang="en-US" dirty="0"/>
                    </a:p>
                  </a:txBody>
                  <a:tcPr/>
                </a:tc>
                <a:tc>
                  <a:txBody>
                    <a:bodyPr/>
                    <a:lstStyle/>
                    <a:p>
                      <a:r>
                        <a:rPr lang="en-US" dirty="0" smtClean="0"/>
                        <a:t>Packaging</a:t>
                      </a:r>
                      <a:r>
                        <a:rPr lang="en-US" baseline="0" dirty="0" smtClean="0"/>
                        <a:t> </a:t>
                      </a:r>
                      <a:endParaRPr lang="en-US" dirty="0"/>
                    </a:p>
                  </a:txBody>
                  <a:tcPr/>
                </a:tc>
                <a:tc>
                  <a:txBody>
                    <a:bodyPr/>
                    <a:lstStyle/>
                    <a:p>
                      <a:r>
                        <a:rPr lang="en-US" dirty="0" smtClean="0"/>
                        <a:t>PCB</a:t>
                      </a:r>
                      <a:r>
                        <a:rPr lang="en-US" baseline="0" dirty="0" smtClean="0"/>
                        <a:t> Design</a:t>
                      </a:r>
                      <a:endParaRPr lang="en-US" dirty="0"/>
                    </a:p>
                  </a:txBody>
                  <a:tcPr/>
                </a:tc>
                <a:tc>
                  <a:txBody>
                    <a:bodyPr/>
                    <a:lstStyle/>
                    <a:p>
                      <a:r>
                        <a:rPr lang="en-US" dirty="0" smtClean="0"/>
                        <a:t>Admin.</a:t>
                      </a:r>
                      <a:r>
                        <a:rPr lang="en-US" baseline="0" dirty="0" smtClean="0"/>
                        <a:t> Content</a:t>
                      </a:r>
                      <a:endParaRPr lang="en-US" dirty="0"/>
                    </a:p>
                  </a:txBody>
                  <a:tcPr/>
                </a:tc>
              </a:tr>
              <a:tr h="370840">
                <a:tc>
                  <a:txBody>
                    <a:bodyPr/>
                    <a:lstStyle/>
                    <a:p>
                      <a:r>
                        <a:rPr lang="en-US" dirty="0" smtClean="0"/>
                        <a:t>Philip</a:t>
                      </a:r>
                      <a:endParaRPr lang="en-US" dirty="0"/>
                    </a:p>
                  </a:txBody>
                  <a:tcPr/>
                </a:tc>
                <a:tc>
                  <a:txBody>
                    <a:bodyPr/>
                    <a:lstStyle/>
                    <a:p>
                      <a:r>
                        <a:rPr lang="en-US" dirty="0" smtClean="0"/>
                        <a:t>S</a:t>
                      </a:r>
                      <a:endParaRPr lang="en-US" dirty="0"/>
                    </a:p>
                  </a:txBody>
                  <a:tcPr/>
                </a:tc>
                <a:tc>
                  <a:txBody>
                    <a:bodyPr/>
                    <a:lstStyle/>
                    <a:p>
                      <a:r>
                        <a:rPr lang="en-US" dirty="0" smtClean="0"/>
                        <a:t>P</a:t>
                      </a:r>
                      <a:endParaRPr lang="en-US" dirty="0"/>
                    </a:p>
                  </a:txBody>
                  <a:tcPr/>
                </a:tc>
                <a:tc>
                  <a:txBody>
                    <a:bodyPr/>
                    <a:lstStyle/>
                    <a:p>
                      <a:r>
                        <a:rPr lang="en-US" dirty="0" smtClean="0"/>
                        <a:t>S</a:t>
                      </a:r>
                      <a:endParaRPr lang="en-US" dirty="0"/>
                    </a:p>
                  </a:txBody>
                  <a:tcPr/>
                </a:tc>
                <a:tc>
                  <a:txBody>
                    <a:bodyPr/>
                    <a:lstStyle/>
                    <a:p>
                      <a:endParaRPr lang="en-US"/>
                    </a:p>
                  </a:txBody>
                  <a:tcPr/>
                </a:tc>
                <a:tc>
                  <a:txBody>
                    <a:bodyPr/>
                    <a:lstStyle/>
                    <a:p>
                      <a:endParaRPr lang="en-US"/>
                    </a:p>
                  </a:txBody>
                  <a:tcPr/>
                </a:tc>
              </a:tr>
              <a:tr h="370840">
                <a:tc>
                  <a:txBody>
                    <a:bodyPr/>
                    <a:lstStyle/>
                    <a:p>
                      <a:r>
                        <a:rPr lang="en-US" dirty="0" smtClean="0"/>
                        <a:t>Dylan</a:t>
                      </a:r>
                      <a:endParaRPr lang="en-US" dirty="0"/>
                    </a:p>
                  </a:txBody>
                  <a:tcPr/>
                </a:tc>
                <a:tc>
                  <a:txBody>
                    <a:bodyPr/>
                    <a:lstStyle/>
                    <a:p>
                      <a:endParaRPr lang="en-US"/>
                    </a:p>
                  </a:txBody>
                  <a:tcPr/>
                </a:tc>
                <a:tc>
                  <a:txBody>
                    <a:bodyPr/>
                    <a:lstStyle/>
                    <a:p>
                      <a:r>
                        <a:rPr lang="en-US" dirty="0" smtClean="0"/>
                        <a:t>S</a:t>
                      </a:r>
                      <a:endParaRPr lang="en-US" dirty="0"/>
                    </a:p>
                  </a:txBody>
                  <a:tcPr/>
                </a:tc>
                <a:tc>
                  <a:txBody>
                    <a:bodyPr/>
                    <a:lstStyle/>
                    <a:p>
                      <a:endParaRPr lang="en-US"/>
                    </a:p>
                  </a:txBody>
                  <a:tcPr/>
                </a:tc>
                <a:tc>
                  <a:txBody>
                    <a:bodyPr/>
                    <a:lstStyle/>
                    <a:p>
                      <a:r>
                        <a:rPr lang="en-US" dirty="0" smtClean="0"/>
                        <a:t>P</a:t>
                      </a:r>
                      <a:endParaRPr lang="en-US" dirty="0"/>
                    </a:p>
                  </a:txBody>
                  <a:tcPr/>
                </a:tc>
                <a:tc>
                  <a:txBody>
                    <a:bodyPr/>
                    <a:lstStyle/>
                    <a:p>
                      <a:endParaRPr lang="en-US"/>
                    </a:p>
                  </a:txBody>
                  <a:tcPr/>
                </a:tc>
              </a:tr>
              <a:tr h="370840">
                <a:tc>
                  <a:txBody>
                    <a:bodyPr/>
                    <a:lstStyle/>
                    <a:p>
                      <a:r>
                        <a:rPr lang="en-US" dirty="0" smtClean="0"/>
                        <a:t>Bryanna</a:t>
                      </a:r>
                      <a:endParaRPr lang="en-US" dirty="0"/>
                    </a:p>
                  </a:txBody>
                  <a:tcPr/>
                </a:tc>
                <a:tc>
                  <a:txBody>
                    <a:bodyPr/>
                    <a:lstStyle/>
                    <a:p>
                      <a:r>
                        <a:rPr lang="en-US" dirty="0" smtClean="0"/>
                        <a:t>P</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r>
                        <a:rPr lang="en-US" dirty="0" smtClean="0"/>
                        <a:t>S</a:t>
                      </a:r>
                      <a:endParaRPr lang="en-US" dirty="0"/>
                    </a:p>
                  </a:txBody>
                  <a:tcPr/>
                </a:tc>
              </a:tr>
              <a:tr h="370840">
                <a:tc>
                  <a:txBody>
                    <a:bodyPr/>
                    <a:lstStyle/>
                    <a:p>
                      <a:r>
                        <a:rPr lang="en-US" dirty="0" smtClean="0"/>
                        <a:t>Dustin</a:t>
                      </a:r>
                      <a:endParaRPr lang="en-US" dirty="0"/>
                    </a:p>
                  </a:txBody>
                  <a:tcPr/>
                </a:tc>
                <a:tc>
                  <a:txBody>
                    <a:bodyPr/>
                    <a:lstStyle/>
                    <a:p>
                      <a:endParaRPr lang="en-US"/>
                    </a:p>
                  </a:txBody>
                  <a:tcPr/>
                </a:tc>
                <a:tc>
                  <a:txBody>
                    <a:bodyPr/>
                    <a:lstStyle/>
                    <a:p>
                      <a:endParaRPr lang="en-US"/>
                    </a:p>
                  </a:txBody>
                  <a:tcPr/>
                </a:tc>
                <a:tc>
                  <a:txBody>
                    <a:bodyPr/>
                    <a:lstStyle/>
                    <a:p>
                      <a:r>
                        <a:rPr lang="en-US" dirty="0" smtClean="0"/>
                        <a:t>P</a:t>
                      </a:r>
                      <a:endParaRPr lang="en-US" dirty="0"/>
                    </a:p>
                  </a:txBody>
                  <a:tcPr/>
                </a:tc>
                <a:tc>
                  <a:txBody>
                    <a:bodyPr/>
                    <a:lstStyle/>
                    <a:p>
                      <a:endParaRPr lang="en-US"/>
                    </a:p>
                  </a:txBody>
                  <a:tcPr/>
                </a:tc>
                <a:tc>
                  <a:txBody>
                    <a:bodyPr/>
                    <a:lstStyle/>
                    <a:p>
                      <a:r>
                        <a:rPr lang="en-US" dirty="0" smtClean="0"/>
                        <a:t>P</a:t>
                      </a:r>
                      <a:endParaRPr lang="en-US" dirty="0"/>
                    </a:p>
                  </a:txBody>
                  <a:tcPr/>
                </a:tc>
              </a:tr>
            </a:tbl>
          </a:graphicData>
        </a:graphic>
      </p:graphicFrame>
      <p:sp>
        <p:nvSpPr>
          <p:cNvPr id="5" name="TextBox 4"/>
          <p:cNvSpPr txBox="1"/>
          <p:nvPr/>
        </p:nvSpPr>
        <p:spPr>
          <a:xfrm>
            <a:off x="1438275" y="4638675"/>
            <a:ext cx="3305175" cy="646331"/>
          </a:xfrm>
          <a:prstGeom prst="rect">
            <a:avLst/>
          </a:prstGeom>
          <a:noFill/>
        </p:spPr>
        <p:txBody>
          <a:bodyPr wrap="square" rtlCol="0">
            <a:spAutoFit/>
          </a:bodyPr>
          <a:lstStyle/>
          <a:p>
            <a:r>
              <a:rPr lang="en-US" dirty="0" smtClean="0"/>
              <a:t>P = primary</a:t>
            </a:r>
          </a:p>
          <a:p>
            <a:r>
              <a:rPr lang="en-US" dirty="0" smtClean="0"/>
              <a:t>S = secondary</a:t>
            </a:r>
            <a:endParaRPr lang="en-US" dirty="0"/>
          </a:p>
        </p:txBody>
      </p:sp>
      <p:sp>
        <p:nvSpPr>
          <p:cNvPr id="3" name="Slide Number Placeholder 2"/>
          <p:cNvSpPr>
            <a:spLocks noGrp="1"/>
          </p:cNvSpPr>
          <p:nvPr>
            <p:ph type="sldNum" sz="quarter" idx="12"/>
          </p:nvPr>
        </p:nvSpPr>
        <p:spPr/>
        <p:txBody>
          <a:bodyPr/>
          <a:lstStyle/>
          <a:p>
            <a:fld id="{69E57DC2-970A-4B3E-BB1C-7A09969E49DF}" type="slidenum">
              <a:rPr lang="en-US" smtClean="0"/>
              <a:t>37</a:t>
            </a:fld>
            <a:endParaRPr lang="en-US" dirty="0"/>
          </a:p>
        </p:txBody>
      </p:sp>
    </p:spTree>
    <p:extLst>
      <p:ext uri="{BB962C8B-B14F-4D97-AF65-F5344CB8AC3E}">
        <p14:creationId xmlns:p14="http://schemas.microsoft.com/office/powerpoint/2010/main" val="17206208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a:t>
            </a:r>
            <a:endParaRPr lang="en-US" dirty="0"/>
          </a:p>
        </p:txBody>
      </p:sp>
      <p:sp>
        <p:nvSpPr>
          <p:cNvPr id="3" name="Slide Number Placeholder 2"/>
          <p:cNvSpPr>
            <a:spLocks noGrp="1"/>
          </p:cNvSpPr>
          <p:nvPr>
            <p:ph type="sldNum" sz="quarter" idx="12"/>
          </p:nvPr>
        </p:nvSpPr>
        <p:spPr/>
        <p:txBody>
          <a:bodyPr/>
          <a:lstStyle/>
          <a:p>
            <a:fld id="{69E57DC2-970A-4B3E-BB1C-7A09969E49DF}" type="slidenum">
              <a:rPr lang="en-US" smtClean="0"/>
              <a:t>38</a:t>
            </a:fld>
            <a:endParaRPr lang="en-US" dirty="0"/>
          </a:p>
        </p:txBody>
      </p:sp>
    </p:spTree>
    <p:extLst>
      <p:ext uri="{BB962C8B-B14F-4D97-AF65-F5344CB8AC3E}">
        <p14:creationId xmlns:p14="http://schemas.microsoft.com/office/powerpoint/2010/main" val="8374279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Constraints/Requirements</a:t>
            </a:r>
            <a:endParaRPr lang="en-US" dirty="0"/>
          </a:p>
        </p:txBody>
      </p:sp>
      <p:sp>
        <p:nvSpPr>
          <p:cNvPr id="3" name="Content Placeholder 2"/>
          <p:cNvSpPr>
            <a:spLocks noGrp="1"/>
          </p:cNvSpPr>
          <p:nvPr>
            <p:ph idx="1"/>
          </p:nvPr>
        </p:nvSpPr>
        <p:spPr/>
        <p:txBody>
          <a:bodyPr/>
          <a:lstStyle/>
          <a:p>
            <a:r>
              <a:rPr lang="en-US" dirty="0" smtClean="0"/>
              <a:t>Environmental constraint: use of chemical extinguishers</a:t>
            </a:r>
          </a:p>
          <a:p>
            <a:r>
              <a:rPr lang="en-US" dirty="0" smtClean="0"/>
              <a:t>School regulations mandate that during demonstrations, flame must be no larger than a tea candle size </a:t>
            </a:r>
          </a:p>
          <a:p>
            <a:r>
              <a:rPr lang="en-US" dirty="0" smtClean="0"/>
              <a:t>Maze must fit in the demonstration area</a:t>
            </a:r>
          </a:p>
          <a:p>
            <a:r>
              <a:rPr lang="en-US" dirty="0" smtClean="0"/>
              <a:t>Robot must have small turning radius</a:t>
            </a:r>
          </a:p>
          <a:p>
            <a:r>
              <a:rPr lang="en-US" dirty="0" smtClean="0"/>
              <a:t>Maze must be easy to assemble and disassemble</a:t>
            </a:r>
          </a:p>
          <a:p>
            <a:r>
              <a:rPr lang="en-US" dirty="0" smtClean="0"/>
              <a:t>Robot must be light enough to carry to the scene</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0951" y="3113348"/>
            <a:ext cx="4114800" cy="3025036"/>
          </a:xfrm>
          <a:prstGeom prst="rect">
            <a:avLst/>
          </a:prstGeom>
        </p:spPr>
      </p:pic>
      <p:sp>
        <p:nvSpPr>
          <p:cNvPr id="5" name="Slide Number Placeholder 4"/>
          <p:cNvSpPr>
            <a:spLocks noGrp="1"/>
          </p:cNvSpPr>
          <p:nvPr>
            <p:ph type="sldNum" sz="quarter" idx="12"/>
          </p:nvPr>
        </p:nvSpPr>
        <p:spPr/>
        <p:txBody>
          <a:bodyPr/>
          <a:lstStyle/>
          <a:p>
            <a:fld id="{69E57DC2-970A-4B3E-BB1C-7A09969E49DF}" type="slidenum">
              <a:rPr lang="en-US" smtClean="0"/>
              <a:t>4</a:t>
            </a:fld>
            <a:endParaRPr lang="en-US" dirty="0"/>
          </a:p>
        </p:txBody>
      </p:sp>
    </p:spTree>
    <p:extLst>
      <p:ext uri="{BB962C8B-B14F-4D97-AF65-F5344CB8AC3E}">
        <p14:creationId xmlns:p14="http://schemas.microsoft.com/office/powerpoint/2010/main" val="42785804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Specifications</a:t>
            </a:r>
            <a:endParaRPr lang="en-US" dirty="0"/>
          </a:p>
        </p:txBody>
      </p:sp>
      <p:sp>
        <p:nvSpPr>
          <p:cNvPr id="3" name="Content Placeholder 2"/>
          <p:cNvSpPr>
            <a:spLocks noGrp="1"/>
          </p:cNvSpPr>
          <p:nvPr>
            <p:ph idx="1"/>
          </p:nvPr>
        </p:nvSpPr>
        <p:spPr/>
        <p:txBody>
          <a:bodyPr/>
          <a:lstStyle/>
          <a:p>
            <a:r>
              <a:rPr lang="en-US" dirty="0" smtClean="0"/>
              <a:t>All components must run off of 12 V or lower</a:t>
            </a:r>
          </a:p>
          <a:p>
            <a:r>
              <a:rPr lang="en-US" dirty="0" smtClean="0"/>
              <a:t>Current draw must not exceed 50 A</a:t>
            </a:r>
          </a:p>
          <a:p>
            <a:r>
              <a:rPr lang="en-US" dirty="0" smtClean="0"/>
              <a:t>Under 40 </a:t>
            </a:r>
            <a:r>
              <a:rPr lang="en-US" dirty="0" err="1" smtClean="0"/>
              <a:t>lbs</a:t>
            </a:r>
            <a:r>
              <a:rPr lang="en-US" dirty="0" smtClean="0"/>
              <a:t> for portability</a:t>
            </a:r>
          </a:p>
          <a:p>
            <a:r>
              <a:rPr lang="en-US" dirty="0" smtClean="0"/>
              <a:t>Wheel base must be no wider than 18 in</a:t>
            </a:r>
          </a:p>
          <a:p>
            <a:r>
              <a:rPr lang="en-US" dirty="0" smtClean="0"/>
              <a:t>Battery should last more than 15 minutes</a:t>
            </a:r>
          </a:p>
          <a:p>
            <a:r>
              <a:rPr lang="en-US" dirty="0" smtClean="0"/>
              <a:t>Sensors should have at least a 180 degree combined field of view</a:t>
            </a:r>
          </a:p>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5</a:t>
            </a:fld>
            <a:endParaRPr lang="en-US" dirty="0"/>
          </a:p>
        </p:txBody>
      </p:sp>
    </p:spTree>
    <p:extLst>
      <p:ext uri="{BB962C8B-B14F-4D97-AF65-F5344CB8AC3E}">
        <p14:creationId xmlns:p14="http://schemas.microsoft.com/office/powerpoint/2010/main" val="7201261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914400"/>
          </a:xfrm>
        </p:spPr>
        <p:txBody>
          <a:bodyPr/>
          <a:lstStyle/>
          <a:p>
            <a:r>
              <a:rPr lang="en-US" dirty="0" smtClean="0"/>
              <a:t>Hardware Overview</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1743074"/>
            <a:ext cx="8058298" cy="4333875"/>
          </a:xfrm>
        </p:spPr>
      </p:pic>
      <p:sp>
        <p:nvSpPr>
          <p:cNvPr id="3" name="Slide Number Placeholder 2"/>
          <p:cNvSpPr>
            <a:spLocks noGrp="1"/>
          </p:cNvSpPr>
          <p:nvPr>
            <p:ph type="sldNum" sz="quarter" idx="12"/>
          </p:nvPr>
        </p:nvSpPr>
        <p:spPr/>
        <p:txBody>
          <a:bodyPr/>
          <a:lstStyle/>
          <a:p>
            <a:fld id="{69E57DC2-970A-4B3E-BB1C-7A09969E49DF}" type="slidenum">
              <a:rPr lang="en-US" smtClean="0"/>
              <a:t>6</a:t>
            </a:fld>
            <a:endParaRPr lang="en-US" dirty="0"/>
          </a:p>
        </p:txBody>
      </p:sp>
    </p:spTree>
    <p:extLst>
      <p:ext uri="{BB962C8B-B14F-4D97-AF65-F5344CB8AC3E}">
        <p14:creationId xmlns:p14="http://schemas.microsoft.com/office/powerpoint/2010/main" val="81795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Proximity Sensor</a:t>
            </a:r>
            <a:endParaRPr lang="en-US" dirty="0"/>
          </a:p>
        </p:txBody>
      </p:sp>
      <p:sp>
        <p:nvSpPr>
          <p:cNvPr id="3" name="Content Placeholder 2"/>
          <p:cNvSpPr>
            <a:spLocks noGrp="1"/>
          </p:cNvSpPr>
          <p:nvPr>
            <p:ph idx="1"/>
          </p:nvPr>
        </p:nvSpPr>
        <p:spPr/>
        <p:txBody>
          <a:bodyPr/>
          <a:lstStyle/>
          <a:p>
            <a:r>
              <a:rPr lang="en-US" dirty="0" smtClean="0"/>
              <a:t>Purpose -  To detect distance from edge of wall.</a:t>
            </a:r>
          </a:p>
          <a:p>
            <a:r>
              <a:rPr lang="en-US" dirty="0" smtClean="0"/>
              <a:t>Possible solutions </a:t>
            </a:r>
          </a:p>
          <a:p>
            <a:pPr lvl="1"/>
            <a:r>
              <a:rPr lang="en-US" dirty="0" smtClean="0"/>
              <a:t>Image Processing </a:t>
            </a:r>
          </a:p>
          <a:p>
            <a:pPr lvl="1"/>
            <a:r>
              <a:rPr lang="en-US" dirty="0" smtClean="0"/>
              <a:t>LIDAR</a:t>
            </a:r>
          </a:p>
          <a:p>
            <a:pPr lvl="1"/>
            <a:r>
              <a:rPr lang="en-US" dirty="0" smtClean="0"/>
              <a:t>Ultrasonic </a:t>
            </a:r>
          </a:p>
          <a:p>
            <a:pPr lvl="1"/>
            <a:r>
              <a:rPr lang="en-US" dirty="0" smtClean="0"/>
              <a:t>Etc.</a:t>
            </a:r>
          </a:p>
          <a:p>
            <a:r>
              <a:rPr lang="en-US" dirty="0" smtClean="0"/>
              <a:t>Chose Ultrasonic for proximity detection.</a:t>
            </a:r>
          </a:p>
          <a:p>
            <a:pPr marL="0" indent="0">
              <a:buNone/>
            </a:pPr>
            <a:endParaRPr lang="en-US" dirty="0" smtClean="0"/>
          </a:p>
        </p:txBody>
      </p:sp>
      <p:sp>
        <p:nvSpPr>
          <p:cNvPr id="4" name="Slide Number Placeholder 3"/>
          <p:cNvSpPr>
            <a:spLocks noGrp="1"/>
          </p:cNvSpPr>
          <p:nvPr>
            <p:ph type="sldNum" sz="quarter" idx="12"/>
          </p:nvPr>
        </p:nvSpPr>
        <p:spPr/>
        <p:txBody>
          <a:bodyPr/>
          <a:lstStyle/>
          <a:p>
            <a:fld id="{69E57DC2-970A-4B3E-BB1C-7A09969E49DF}" type="slidenum">
              <a:rPr lang="en-US" smtClean="0"/>
              <a:t>7</a:t>
            </a:fld>
            <a:endParaRPr lang="en-US" dirty="0"/>
          </a:p>
        </p:txBody>
      </p:sp>
    </p:spTree>
    <p:extLst>
      <p:ext uri="{BB962C8B-B14F-4D97-AF65-F5344CB8AC3E}">
        <p14:creationId xmlns:p14="http://schemas.microsoft.com/office/powerpoint/2010/main" val="30915651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HC-SR04 Ultrasonic Sensor</a:t>
            </a:r>
          </a:p>
        </p:txBody>
      </p:sp>
      <p:sp>
        <p:nvSpPr>
          <p:cNvPr id="5" name="Content Placeholder 4"/>
          <p:cNvSpPr>
            <a:spLocks noGrp="1"/>
          </p:cNvSpPr>
          <p:nvPr>
            <p:ph idx="1"/>
          </p:nvPr>
        </p:nvSpPr>
        <p:spPr/>
        <p:txBody>
          <a:bodyPr>
            <a:normAutofit fontScale="92500" lnSpcReduction="10000"/>
          </a:bodyPr>
          <a:lstStyle/>
          <a:p>
            <a:r>
              <a:rPr lang="en-US" dirty="0" smtClean="0"/>
              <a:t>Operating voltage - 5V</a:t>
            </a:r>
          </a:p>
          <a:p>
            <a:r>
              <a:rPr lang="en-US" dirty="0" smtClean="0"/>
              <a:t>Continuous operating current – 15mA</a:t>
            </a:r>
          </a:p>
          <a:p>
            <a:r>
              <a:rPr lang="en-US" dirty="0" smtClean="0"/>
              <a:t>I/O pins – 2</a:t>
            </a:r>
          </a:p>
          <a:p>
            <a:r>
              <a:rPr lang="en-US" dirty="0" smtClean="0"/>
              <a:t>Max </a:t>
            </a:r>
            <a:r>
              <a:rPr lang="en-US" dirty="0"/>
              <a:t>r</a:t>
            </a:r>
            <a:r>
              <a:rPr lang="en-US" dirty="0" smtClean="0"/>
              <a:t>eading distance – 400cm</a:t>
            </a:r>
          </a:p>
          <a:p>
            <a:r>
              <a:rPr lang="en-US" dirty="0" smtClean="0"/>
              <a:t>Min reading </a:t>
            </a:r>
            <a:r>
              <a:rPr lang="en-US" dirty="0"/>
              <a:t>d</a:t>
            </a:r>
            <a:r>
              <a:rPr lang="en-US" dirty="0" smtClean="0"/>
              <a:t>istance – 2cm</a:t>
            </a:r>
          </a:p>
          <a:p>
            <a:r>
              <a:rPr lang="en-US" dirty="0" smtClean="0"/>
              <a:t>Cost - $7.95</a:t>
            </a:r>
          </a:p>
          <a:p>
            <a:r>
              <a:rPr lang="en-US" dirty="0" smtClean="0"/>
              <a:t>Total measuring angle (degrees) – 60</a:t>
            </a:r>
          </a:p>
          <a:p>
            <a:r>
              <a:rPr lang="en-US" dirty="0" smtClean="0"/>
              <a:t>Dimensions – 1.3 x 0.4 x  0.1 inches</a:t>
            </a:r>
          </a:p>
          <a:p>
            <a:r>
              <a:rPr lang="en-US" dirty="0" smtClean="0"/>
              <a:t>Procured from – Amazon.com</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2508250"/>
            <a:ext cx="4705350" cy="3136900"/>
          </a:xfrm>
          <a:prstGeom prst="rect">
            <a:avLst/>
          </a:prstGeom>
        </p:spPr>
      </p:pic>
      <p:sp>
        <p:nvSpPr>
          <p:cNvPr id="4" name="Slide Number Placeholder 3"/>
          <p:cNvSpPr>
            <a:spLocks noGrp="1"/>
          </p:cNvSpPr>
          <p:nvPr>
            <p:ph type="sldNum" sz="quarter" idx="12"/>
          </p:nvPr>
        </p:nvSpPr>
        <p:spPr/>
        <p:txBody>
          <a:bodyPr/>
          <a:lstStyle/>
          <a:p>
            <a:fld id="{69E57DC2-970A-4B3E-BB1C-7A09969E49DF}" type="slidenum">
              <a:rPr lang="en-US" smtClean="0"/>
              <a:t>8</a:t>
            </a:fld>
            <a:endParaRPr lang="en-US" dirty="0"/>
          </a:p>
        </p:txBody>
      </p:sp>
    </p:spTree>
    <p:extLst>
      <p:ext uri="{BB962C8B-B14F-4D97-AF65-F5344CB8AC3E}">
        <p14:creationId xmlns:p14="http://schemas.microsoft.com/office/powerpoint/2010/main" val="24515356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Ultrasonic Sensor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lstStyle/>
              <a:p>
                <a:r>
                  <a:rPr lang="en-US" dirty="0" smtClean="0"/>
                  <a:t>Distance=</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𝑠𝑝𝑒𝑒𝑑</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𝑠𝑜𝑢𝑛𝑑</m:t>
                        </m:r>
                        <m:r>
                          <a:rPr lang="en-US" b="0" i="1" smtClean="0">
                            <a:latin typeface="Cambria Math" panose="02040503050406030204" pitchFamily="18" charset="0"/>
                          </a:rPr>
                          <m:t> </m:t>
                        </m:r>
                        <m:r>
                          <a:rPr lang="en-US" b="0" i="1" smtClean="0">
                            <a:latin typeface="Cambria Math" panose="02040503050406030204" pitchFamily="18" charset="0"/>
                          </a:rPr>
                          <m:t>𝑋</m:t>
                        </m:r>
                        <m:r>
                          <a:rPr lang="en-US" b="0" i="1" smtClean="0">
                            <a:latin typeface="Cambria Math" panose="02040503050406030204" pitchFamily="18" charset="0"/>
                          </a:rPr>
                          <m:t> </m:t>
                        </m:r>
                        <m:r>
                          <a:rPr lang="en-US" b="0" i="1" smtClean="0">
                            <a:latin typeface="Cambria Math" panose="02040503050406030204" pitchFamily="18" charset="0"/>
                          </a:rPr>
                          <m:t>𝑡𝑖𝑚𝑒</m:t>
                        </m:r>
                        <m:r>
                          <a:rPr lang="en-US" b="0" i="1" smtClean="0">
                            <a:latin typeface="Cambria Math" panose="02040503050406030204" pitchFamily="18" charset="0"/>
                          </a:rPr>
                          <m:t> </m:t>
                        </m:r>
                        <m:r>
                          <a:rPr lang="en-US" b="0" i="1" smtClean="0">
                            <a:latin typeface="Cambria Math" panose="02040503050406030204" pitchFamily="18" charset="0"/>
                          </a:rPr>
                          <m:t>𝑡𝑎𝑘𝑒𝑛</m:t>
                        </m:r>
                      </m:num>
                      <m:den>
                        <m:r>
                          <a:rPr lang="en-US" b="0" i="1" smtClean="0">
                            <a:latin typeface="Cambria Math" panose="02040503050406030204" pitchFamily="18" charset="0"/>
                          </a:rPr>
                          <m:t>2</m:t>
                        </m:r>
                      </m:den>
                    </m:f>
                  </m:oMath>
                </a14:m>
                <a:endParaRPr lang="en-US" dirty="0" smtClean="0"/>
              </a:p>
              <a:p>
                <a:r>
                  <a:rPr lang="en-US" dirty="0" smtClean="0"/>
                  <a:t>Number of Sensors used – 3</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0">
                <a:blip r:embed="rId2"/>
                <a:stretch>
                  <a:fillRect l="-1233"/>
                </a:stretch>
              </a:blipFill>
            </p:spPr>
            <p:txBody>
              <a:bodyPr/>
              <a:lstStyle/>
              <a:p>
                <a:r>
                  <a:rPr lang="en-US">
                    <a:noFill/>
                  </a:rPr>
                  <a:t> </a:t>
                </a:r>
              </a:p>
            </p:txBody>
          </p:sp>
        </mc:Fallback>
      </mc:AlternateContent>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96248" y="2778849"/>
            <a:ext cx="3841407" cy="3581400"/>
          </a:xfrm>
        </p:spPr>
      </p:pic>
      <p:pic>
        <p:nvPicPr>
          <p:cNvPr id="6" name="Picture 5"/>
          <p:cNvPicPr/>
          <p:nvPr/>
        </p:nvPicPr>
        <p:blipFill>
          <a:blip r:embed="rId4"/>
          <a:stretch>
            <a:fillRect/>
          </a:stretch>
        </p:blipFill>
        <p:spPr>
          <a:xfrm>
            <a:off x="1371600" y="3636734"/>
            <a:ext cx="5152030" cy="2723515"/>
          </a:xfrm>
          <a:prstGeom prst="rect">
            <a:avLst/>
          </a:prstGeom>
        </p:spPr>
      </p:pic>
      <p:sp>
        <p:nvSpPr>
          <p:cNvPr id="4" name="Slide Number Placeholder 3"/>
          <p:cNvSpPr>
            <a:spLocks noGrp="1"/>
          </p:cNvSpPr>
          <p:nvPr>
            <p:ph type="sldNum" sz="quarter" idx="12"/>
          </p:nvPr>
        </p:nvSpPr>
        <p:spPr/>
        <p:txBody>
          <a:bodyPr/>
          <a:lstStyle/>
          <a:p>
            <a:fld id="{69E57DC2-970A-4B3E-BB1C-7A09969E49DF}" type="slidenum">
              <a:rPr lang="en-US" smtClean="0"/>
              <a:t>9</a:t>
            </a:fld>
            <a:endParaRPr lang="en-US" dirty="0"/>
          </a:p>
        </p:txBody>
      </p:sp>
    </p:spTree>
    <p:extLst>
      <p:ext uri="{BB962C8B-B14F-4D97-AF65-F5344CB8AC3E}">
        <p14:creationId xmlns:p14="http://schemas.microsoft.com/office/powerpoint/2010/main" val="3792286146"/>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TM10001105[[fn=Crop]]</Template>
  <TotalTime>984</TotalTime>
  <Words>1271</Words>
  <Application>Microsoft Office PowerPoint</Application>
  <PresentationFormat>Widescreen</PresentationFormat>
  <Paragraphs>308</Paragraphs>
  <Slides>38</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AngsanaUPC</vt:lpstr>
      <vt:lpstr>Arial</vt:lpstr>
      <vt:lpstr>Calibri</vt:lpstr>
      <vt:lpstr>Cambria Math</vt:lpstr>
      <vt:lpstr>Franklin Gothic Book</vt:lpstr>
      <vt:lpstr>Wingdings</vt:lpstr>
      <vt:lpstr>Crop</vt:lpstr>
      <vt:lpstr>Autonomous firefighting robot</vt:lpstr>
      <vt:lpstr>Project Description/Requirements</vt:lpstr>
      <vt:lpstr>Motivation</vt:lpstr>
      <vt:lpstr>Constraints/Requirements</vt:lpstr>
      <vt:lpstr>Specifications</vt:lpstr>
      <vt:lpstr>Hardware Overview</vt:lpstr>
      <vt:lpstr>Proximity Sensor</vt:lpstr>
      <vt:lpstr>HC-SR04 Ultrasonic Sensor</vt:lpstr>
      <vt:lpstr>Use of Ultrasonic Sensor </vt:lpstr>
      <vt:lpstr>Flame Sensor</vt:lpstr>
      <vt:lpstr>YW Robot Infrared Sensor</vt:lpstr>
      <vt:lpstr>Mini CMOS Wide Angle FPV Camera</vt:lpstr>
      <vt:lpstr>7"LCD TFT FPV Monitor </vt:lpstr>
      <vt:lpstr>Radio Control Transmitter</vt:lpstr>
      <vt:lpstr>Futaba 9c with 2.4 GHz Spektrum Transmitter Module</vt:lpstr>
      <vt:lpstr>Orange Rx R615X DSM2/DSMX 6CH 2.4 GHz Receiver</vt:lpstr>
      <vt:lpstr>8CH Boscam Wireless Transmitter Receiver 5.8 GHz</vt:lpstr>
      <vt:lpstr>MCU</vt:lpstr>
      <vt:lpstr>PowerPoint Presentation</vt:lpstr>
      <vt:lpstr>PowerPoint Presentation</vt:lpstr>
      <vt:lpstr>PowerPoint Presentation</vt:lpstr>
      <vt:lpstr>Chassis</vt:lpstr>
      <vt:lpstr>Chassis Motors </vt:lpstr>
      <vt:lpstr>Chassis Motor Controller</vt:lpstr>
      <vt:lpstr>Power Supply</vt:lpstr>
      <vt:lpstr>Power Regulation</vt:lpstr>
      <vt:lpstr>Software and Algorithm Development </vt:lpstr>
      <vt:lpstr>Manual Mode</vt:lpstr>
      <vt:lpstr>Manual Mode</vt:lpstr>
      <vt:lpstr>Autonomous Mode</vt:lpstr>
      <vt:lpstr>Autonomous Mode</vt:lpstr>
      <vt:lpstr>Testing</vt:lpstr>
      <vt:lpstr>Prototype to Integration </vt:lpstr>
      <vt:lpstr>Expenses</vt:lpstr>
      <vt:lpstr>Progress</vt:lpstr>
      <vt:lpstr>Complications</vt:lpstr>
      <vt:lpstr>Division of Labor</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 fritz</dc:creator>
  <cp:lastModifiedBy>phil fritz</cp:lastModifiedBy>
  <cp:revision>91</cp:revision>
  <dcterms:created xsi:type="dcterms:W3CDTF">2016-02-13T20:56:29Z</dcterms:created>
  <dcterms:modified xsi:type="dcterms:W3CDTF">2016-02-19T01:46:44Z</dcterms:modified>
</cp:coreProperties>
</file>