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6" r:id="rId1"/>
  </p:sldMasterIdLst>
  <p:notesMasterIdLst>
    <p:notesMasterId r:id="rId46"/>
  </p:notesMasterIdLst>
  <p:sldIdLst>
    <p:sldId id="256" r:id="rId2"/>
    <p:sldId id="296" r:id="rId3"/>
    <p:sldId id="261" r:id="rId4"/>
    <p:sldId id="262" r:id="rId5"/>
    <p:sldId id="263" r:id="rId6"/>
    <p:sldId id="305" r:id="rId7"/>
    <p:sldId id="264" r:id="rId8"/>
    <p:sldId id="265" r:id="rId9"/>
    <p:sldId id="268" r:id="rId10"/>
    <p:sldId id="267" r:id="rId11"/>
    <p:sldId id="293" r:id="rId12"/>
    <p:sldId id="266" r:id="rId13"/>
    <p:sldId id="294" r:id="rId14"/>
    <p:sldId id="270" r:id="rId15"/>
    <p:sldId id="272" r:id="rId16"/>
    <p:sldId id="300" r:id="rId17"/>
    <p:sldId id="271" r:id="rId18"/>
    <p:sldId id="314" r:id="rId19"/>
    <p:sldId id="269" r:id="rId20"/>
    <p:sldId id="292" r:id="rId21"/>
    <p:sldId id="308" r:id="rId22"/>
    <p:sldId id="295" r:id="rId23"/>
    <p:sldId id="289" r:id="rId24"/>
    <p:sldId id="288" r:id="rId25"/>
    <p:sldId id="299" r:id="rId26"/>
    <p:sldId id="273" r:id="rId27"/>
    <p:sldId id="274" r:id="rId28"/>
    <p:sldId id="276" r:id="rId29"/>
    <p:sldId id="284" r:id="rId30"/>
    <p:sldId id="304" r:id="rId31"/>
    <p:sldId id="277" r:id="rId32"/>
    <p:sldId id="275" r:id="rId33"/>
    <p:sldId id="283" r:id="rId34"/>
    <p:sldId id="306" r:id="rId35"/>
    <p:sldId id="286" r:id="rId36"/>
    <p:sldId id="310" r:id="rId37"/>
    <p:sldId id="311" r:id="rId38"/>
    <p:sldId id="312" r:id="rId39"/>
    <p:sldId id="313" r:id="rId40"/>
    <p:sldId id="298" r:id="rId41"/>
    <p:sldId id="301" r:id="rId42"/>
    <p:sldId id="280" r:id="rId43"/>
    <p:sldId id="302" r:id="rId44"/>
    <p:sldId id="30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/>
    <p:restoredTop sz="80878"/>
  </p:normalViewPr>
  <p:slideViewPr>
    <p:cSldViewPr snapToGrid="0" snapToObjects="1">
      <p:cViewPr varScale="1">
        <p:scale>
          <a:sx n="56" d="100"/>
          <a:sy n="56" d="100"/>
        </p:scale>
        <p:origin x="13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7F8F3-3E48-A74D-8951-631AFBB98E24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726FC-ECEF-C148-9D4E-7DA542D7E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9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24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6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73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35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03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4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71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39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68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28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4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07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</a:t>
            </a:r>
          </a:p>
          <a:p>
            <a:endParaRPr lang="en-US" dirty="0" smtClean="0"/>
          </a:p>
          <a:p>
            <a:r>
              <a:rPr lang="en-US" dirty="0" smtClean="0"/>
              <a:t>Did we switch to the 8ksps sampling  rate?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28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</a:t>
            </a:r>
          </a:p>
          <a:p>
            <a:endParaRPr lang="en-US" dirty="0" smtClean="0"/>
          </a:p>
          <a:p>
            <a:r>
              <a:rPr lang="en-US" dirty="0" smtClean="0"/>
              <a:t>Do we need to change schematic because of new programmable</a:t>
            </a:r>
            <a:r>
              <a:rPr lang="en-US" baseline="0" dirty="0" smtClean="0"/>
              <a:t> oscillator?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47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36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28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40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735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65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296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14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02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2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038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5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268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148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163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183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180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218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82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2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53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174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</a:rPr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388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02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143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77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44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21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1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40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726FC-ECEF-C148-9D4E-7DA542D7E1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4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85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2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360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4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497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6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90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7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F53789A-C914-4DB1-8815-80B5EC7335C5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6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9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3/31/2016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6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HAQS:</a:t>
            </a:r>
            <a:br>
              <a:rPr lang="en-US" dirty="0"/>
            </a:br>
            <a:r>
              <a:rPr lang="en-US" dirty="0"/>
              <a:t>Harmonic Analysis for Quality of Service</a:t>
            </a:r>
            <a:br>
              <a:rPr lang="en-US" dirty="0"/>
            </a:br>
            <a:r>
              <a:rPr lang="en-US" sz="4400" dirty="0">
                <a:solidFill>
                  <a:srgbClr val="262626"/>
                </a:solidFill>
                <a:latin typeface="Calibri Light"/>
              </a:rPr>
              <a:t>Sponsored by</a:t>
            </a:r>
            <a:r>
              <a:rPr lang="is-IS" sz="4400" dirty="0">
                <a:solidFill>
                  <a:schemeClr val="bg1"/>
                </a:solidFill>
                <a:latin typeface="Calibri Light"/>
              </a:rPr>
              <a:t>…...…...................</a:t>
            </a:r>
            <a:r>
              <a:rPr lang="en-US" dirty="0">
                <a:solidFill>
                  <a:srgbClr val="262626"/>
                </a:solidFill>
                <a:latin typeface="Calibri Light"/>
              </a:rPr>
              <a:t> </a:t>
            </a:r>
            <a:endParaRPr lang="en-US" dirty="0">
              <a:solidFill>
                <a:srgbClr val="262626"/>
              </a:solidFill>
              <a:latin typeface="-webkit-standar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/>
            <a:r>
              <a:rPr lang="en-US" dirty="0"/>
              <a:t>Critical Design Review</a:t>
            </a:r>
          </a:p>
          <a:p>
            <a:pPr algn="ctr"/>
            <a:r>
              <a:rPr lang="en-US" dirty="0"/>
              <a:t>Group 19</a:t>
            </a:r>
          </a:p>
          <a:p>
            <a:pPr algn="ctr"/>
            <a:r>
              <a:rPr lang="en-US" dirty="0"/>
              <a:t>Brian Angiel (EE), Nick </a:t>
            </a:r>
            <a:r>
              <a:rPr lang="en-US" dirty="0" err="1"/>
              <a:t>Hellenbrand</a:t>
            </a:r>
            <a:r>
              <a:rPr lang="en-US" dirty="0"/>
              <a:t> (EE), Louis Hofer (</a:t>
            </a:r>
            <a:r>
              <a:rPr lang="en-US" dirty="0" err="1"/>
              <a:t>CpE</a:t>
            </a:r>
            <a:r>
              <a:rPr lang="en-US" dirty="0"/>
              <a:t>), Kevin White (EE)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028" y="3291389"/>
            <a:ext cx="3744954" cy="10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1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Sensing Circuit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Voltage Divider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Use series of large resistors to reduce current draw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Limit power wasted by sensor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Linear components will not introduce harmonic distortion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Utilizes an antialiasing filter to remove content beyond the 51st harmonic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Considered Transformer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Harmonics are created when the core reaches saturation</a:t>
            </a:r>
          </a:p>
        </p:txBody>
      </p:sp>
    </p:spTree>
    <p:extLst>
      <p:ext uri="{BB962C8B-B14F-4D97-AF65-F5344CB8AC3E}">
        <p14:creationId xmlns:p14="http://schemas.microsoft.com/office/powerpoint/2010/main" val="994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Sensing Circuit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6963" y="1881206"/>
            <a:ext cx="10058400" cy="3952839"/>
          </a:xfrm>
        </p:spPr>
      </p:pic>
    </p:spTree>
    <p:extLst>
      <p:ext uri="{BB962C8B-B14F-4D97-AF65-F5344CB8AC3E}">
        <p14:creationId xmlns:p14="http://schemas.microsoft.com/office/powerpoint/2010/main" val="2029005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Sensing Circuit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lvl="1" indent="-274320">
              <a:spcBef>
                <a:spcPts val="1200"/>
              </a:spcBef>
              <a:spcAft>
                <a:spcPts val="200"/>
              </a:spcAft>
              <a:buSzPct val="100000"/>
              <a:buFont typeface="Arial" charset="0"/>
              <a:buChar char="•"/>
            </a:pPr>
            <a:r>
              <a:rPr lang="en-US" sz="2000" dirty="0"/>
              <a:t>Current Transformer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Passive sensor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Electrically isolated from the metered system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Current dependent voltage readings based on the specified burden resistor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Current is determined simply using Ohm's Law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Also utilizes an antialiasing filter to remove content beyond the 51st harmonic</a:t>
            </a:r>
          </a:p>
          <a:p>
            <a:pPr marL="274320" lvl="1" indent="-274320">
              <a:spcBef>
                <a:spcPts val="1200"/>
              </a:spcBef>
              <a:spcAft>
                <a:spcPts val="200"/>
              </a:spcAft>
              <a:buSzPct val="100000"/>
              <a:buFont typeface="Arial" charset="0"/>
              <a:buChar char="•"/>
            </a:pPr>
            <a:r>
              <a:rPr lang="en-US" sz="2000" dirty="0"/>
              <a:t>Considered Shunt Resistors and Hall Effect Sensors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Use power to accurately sense current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Shunt is not electrically isolated from the system</a:t>
            </a:r>
          </a:p>
          <a:p>
            <a:pPr marL="566928" lvl="1" indent="-27432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305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Sensing Circuit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3537" y="2038978"/>
            <a:ext cx="7432814" cy="4022725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6697084" y="2963863"/>
            <a:ext cx="474981" cy="774849"/>
          </a:xfrm>
          <a:prstGeom prst="straightConnector1">
            <a:avLst/>
          </a:prstGeom>
          <a:ln w="28575">
            <a:solidFill>
              <a:srgbClr val="00206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582835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MSP432P401R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Low power per clock rate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Sufficient GPIO and Communication pins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Integrated Floating Point Unit (FPU)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Available as LaunchPad for easy development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Considered other MSP MCUs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Insufficient communication pins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Higher power per clock rate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0667" y="2081576"/>
            <a:ext cx="4397655" cy="3925974"/>
          </a:xfrm>
        </p:spPr>
      </p:pic>
    </p:spTree>
    <p:extLst>
      <p:ext uri="{BB962C8B-B14F-4D97-AF65-F5344CB8AC3E}">
        <p14:creationId xmlns:p14="http://schemas.microsoft.com/office/powerpoint/2010/main" val="2048365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Removable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Standard SD Card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Accessible and affordable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Libraries for mounting SD cards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Evaluation hardware available for prototyping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Considered Micro-SD, SDHC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Harder to physically manipulate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Inaccessible size given file system</a:t>
            </a:r>
          </a:p>
        </p:txBody>
      </p:sp>
      <p:pic>
        <p:nvPicPr>
          <p:cNvPr id="4" name="Picture 3" descr="2016-02-01 17.48.31.jpg"/>
          <p:cNvPicPr>
            <a:picLocks noChangeAspect="1"/>
          </p:cNvPicPr>
          <p:nvPr/>
        </p:nvPicPr>
        <p:blipFill>
          <a:blip r:embed="rId3"/>
          <a:srcRect l="40770" t="-245" r="4391" b="245"/>
          <a:stretch>
            <a:fillRect/>
          </a:stretch>
        </p:blipFill>
        <p:spPr>
          <a:xfrm rot="5400000">
            <a:off x="7717286" y="1901518"/>
            <a:ext cx="3917064" cy="401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9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Petit </a:t>
            </a:r>
            <a:r>
              <a:rPr lang="en-US" dirty="0" err="1"/>
              <a:t>FatFs</a:t>
            </a:r>
            <a:endParaRPr lang="en-US" dirty="0"/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Optimized for use in smaller embedded systems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>
                <a:latin typeface="Calibri" charset="0"/>
              </a:rPr>
              <a:t>Small RAM consumption and code size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FAT32 format compatible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Easily maintains one file on volume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Considered Generic </a:t>
            </a:r>
            <a:r>
              <a:rPr lang="en-US" dirty="0" err="1"/>
              <a:t>FatFs</a:t>
            </a:r>
            <a:endParaRPr lang="en-US" dirty="0"/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Can write to larger volumes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Can maintain multiple files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Larger RAM consumption and code size</a:t>
            </a:r>
          </a:p>
        </p:txBody>
      </p:sp>
    </p:spTree>
    <p:extLst>
      <p:ext uri="{BB962C8B-B14F-4D97-AF65-F5344CB8AC3E}">
        <p14:creationId xmlns:p14="http://schemas.microsoft.com/office/powerpoint/2010/main" val="2116782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Touchscreen LCD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760" y="1856551"/>
            <a:ext cx="467753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ER-TFTM050-2 LCD Display &amp; GSL-1680 Capacitive Touch Controller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Cost</a:t>
            </a:r>
            <a:r>
              <a:rPr lang="en-US" dirty="0"/>
              <a:t> </a:t>
            </a:r>
            <a:r>
              <a:rPr lang="en-US" sz="1800" dirty="0"/>
              <a:t>effective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Easily integrated with the MCU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Considered Resistive Touch LCD, Seven-segment LCD &amp; Physical UI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Resistive Touch is less accurate/responsive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Seven-segment is too limited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Physical UI increases required surface area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endParaRPr lang="en-US" sz="1800" dirty="0"/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2187038933"/>
              </p:ext>
            </p:extLst>
          </p:nvPr>
        </p:nvGraphicFramePr>
        <p:xfrm>
          <a:off x="6722175" y="1859484"/>
          <a:ext cx="4086262" cy="387848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43131">
                  <a:extLst>
                    <a:ext uri="{9D8B030D-6E8A-4147-A177-3AD203B41FA5}">
                      <a16:colId xmlns:a16="http://schemas.microsoft.com/office/drawing/2014/main" xmlns="" val="3676177480"/>
                    </a:ext>
                  </a:extLst>
                </a:gridCol>
                <a:gridCol w="2043131">
                  <a:extLst>
                    <a:ext uri="{9D8B030D-6E8A-4147-A177-3AD203B41FA5}">
                      <a16:colId xmlns:a16="http://schemas.microsoft.com/office/drawing/2014/main" xmlns="" val="1148157192"/>
                    </a:ext>
                  </a:extLst>
                </a:gridCol>
              </a:tblGrid>
              <a:tr h="765184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7413400"/>
                  </a:ext>
                </a:extLst>
              </a:tr>
              <a:tr h="765184">
                <a:tc>
                  <a:txBody>
                    <a:bodyPr/>
                    <a:lstStyle/>
                    <a:p>
                      <a:r>
                        <a:rPr lang="en-US" dirty="0"/>
                        <a:t>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Wire SPI (LCD)</a:t>
                      </a:r>
                    </a:p>
                    <a:p>
                      <a:r>
                        <a:rPr lang="en-US" dirty="0"/>
                        <a:t>2 Wire I2C (Touch Controller)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9265609"/>
                  </a:ext>
                </a:extLst>
              </a:tr>
              <a:tr h="732966">
                <a:tc>
                  <a:txBody>
                    <a:bodyPr/>
                    <a:lstStyle/>
                    <a:p>
                      <a:r>
                        <a:rPr lang="en-US" dirty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5"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8957812"/>
                  </a:ext>
                </a:extLst>
              </a:tr>
              <a:tr h="732966">
                <a:tc>
                  <a:txBody>
                    <a:bodyPr/>
                    <a:lstStyle/>
                    <a:p>
                      <a:r>
                        <a:rPr lang="en-US" dirty="0"/>
                        <a:t>Display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480 x 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844402"/>
                  </a:ext>
                </a:extLst>
              </a:tr>
              <a:tr h="732966">
                <a:tc>
                  <a:txBody>
                    <a:bodyPr/>
                    <a:lstStyle/>
                    <a:p>
                      <a:r>
                        <a:rPr lang="en-US" dirty="0"/>
                        <a:t>LCD &amp; Touch Controller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$35.60 (</a:t>
                      </a:r>
                      <a:r>
                        <a:rPr lang="en-US" dirty="0" err="1"/>
                        <a:t>BuyDisplay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8763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965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Touchscreen LCD with ZIF Connector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979" y="1997075"/>
            <a:ext cx="3498893" cy="2631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35" y="1997075"/>
            <a:ext cx="3533661" cy="2646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909" y="1997075"/>
            <a:ext cx="3448617" cy="25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80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Analog-to-Digital Converter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Sigma-Delta ADC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Chosen for its high resolution and accuracy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Speed concerns not relevant for our purposes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Six differential inputs to maintain signal integrity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Minimum sampling rate of twice the 51</a:t>
            </a:r>
            <a:r>
              <a:rPr lang="en-US" baseline="30000" dirty="0"/>
              <a:t>st</a:t>
            </a:r>
            <a:r>
              <a:rPr lang="en-US" dirty="0"/>
              <a:t> harmonic frequency (6240 Hz)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Considered Integrated ADC, SAR ADC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Difficulty</a:t>
            </a:r>
            <a:r>
              <a:rPr lang="en-US" dirty="0"/>
              <a:t> </a:t>
            </a:r>
            <a:r>
              <a:rPr lang="en-US" sz="1800" dirty="0"/>
              <a:t>finding an MCU with sufficient number of communication ports &amp; resolution/architecture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Accuracy and timing concerns with SAR</a:t>
            </a:r>
          </a:p>
        </p:txBody>
      </p:sp>
    </p:spTree>
    <p:extLst>
      <p:ext uri="{BB962C8B-B14F-4D97-AF65-F5344CB8AC3E}">
        <p14:creationId xmlns:p14="http://schemas.microsoft.com/office/powerpoint/2010/main" val="1279241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Nonlinear components cause distortion in power signals due to non-sinusoidal current draw</a:t>
            </a:r>
          </a:p>
          <a:p>
            <a:pPr marL="274320" lvl="1" indent="-274320">
              <a:spcBef>
                <a:spcPts val="1200"/>
              </a:spcBef>
              <a:spcAft>
                <a:spcPts val="200"/>
              </a:spcAft>
              <a:buSzPct val="100000"/>
              <a:buFont typeface="Arial" charset="0"/>
              <a:buChar char="•"/>
            </a:pPr>
            <a:r>
              <a:rPr lang="en-US" sz="2000" dirty="0"/>
              <a:t>Power transferred at harmonic frequencies</a:t>
            </a:r>
            <a:r>
              <a:rPr lang="is-IS" sz="2000" dirty="0"/>
              <a:t>:</a:t>
            </a:r>
            <a:endParaRPr lang="en-US" sz="2000" dirty="0"/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Cannot be used for “real work”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Cause components to overheat</a:t>
            </a:r>
            <a:endParaRPr lang="en-US" dirty="0"/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Total Harmonic Distortion (THD) is a quantitative measure of the amount of distortion in a signal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Allows the user to evaluate the quality of the power received</a:t>
            </a:r>
          </a:p>
          <a:p>
            <a:pPr marL="274320" indent="-27432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934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ADS131E08EVM-PDK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07286614"/>
              </p:ext>
            </p:extLst>
          </p:nvPr>
        </p:nvGraphicFramePr>
        <p:xfrm>
          <a:off x="838200" y="2703354"/>
          <a:ext cx="5181600" cy="25958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Sigma-Delta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24-bit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Inputs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 differential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Sampling</a:t>
                      </a:r>
                      <a:r>
                        <a:rPr lang="en-US" baseline="0" dirty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</a:t>
                      </a:r>
                      <a:r>
                        <a:rPr lang="en-US" dirty="0"/>
                        <a:t>ksps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Chip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$16 (</a:t>
                      </a:r>
                      <a:r>
                        <a:rPr lang="en-US" dirty="0" err="1"/>
                        <a:t>Digikey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EVM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$200 (</a:t>
                      </a:r>
                      <a:r>
                        <a:rPr lang="en-US" dirty="0" err="1"/>
                        <a:t>Digikey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18" y="1846263"/>
            <a:ext cx="4326964" cy="4022725"/>
          </a:xfrm>
        </p:spPr>
      </p:pic>
      <p:sp>
        <p:nvSpPr>
          <p:cNvPr id="4" name="Oval 3"/>
          <p:cNvSpPr/>
          <p:nvPr/>
        </p:nvSpPr>
        <p:spPr>
          <a:xfrm>
            <a:off x="7397014" y="2935705"/>
            <a:ext cx="447575" cy="42832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01452" y="5299234"/>
            <a:ext cx="1154098" cy="222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73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71" y="118802"/>
            <a:ext cx="9144000" cy="6164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0065" y="420131"/>
            <a:ext cx="5634681" cy="1149178"/>
          </a:xfrm>
        </p:spPr>
        <p:txBody>
          <a:bodyPr>
            <a:normAutofit fontScale="90000"/>
          </a:bodyPr>
          <a:lstStyle/>
          <a:p>
            <a:r>
              <a:rPr lang="en-US"/>
              <a:t>ADS131E08</a:t>
            </a:r>
            <a:br>
              <a:rPr lang="en-US"/>
            </a:br>
            <a:r>
              <a:rPr lang="en-US"/>
              <a:t>Schematic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21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Supply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Designing PSU using TI reference designs and WEBENCH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Table below outlines component requirements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95003"/>
              </p:ext>
            </p:extLst>
          </p:nvPr>
        </p:nvGraphicFramePr>
        <p:xfrm>
          <a:off x="1097280" y="2959282"/>
          <a:ext cx="5208693" cy="272971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057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29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2038">
                <a:tc>
                  <a:txBody>
                    <a:bodyPr/>
                    <a:lstStyle/>
                    <a:p>
                      <a:r>
                        <a:rPr lang="en-US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Voltage Applied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3715">
                <a:tc>
                  <a:txBody>
                    <a:bodyPr/>
                    <a:lstStyle/>
                    <a:p>
                      <a:r>
                        <a:rPr lang="en-US" dirty="0"/>
                        <a:t>ADS131E08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AVDD = +2.5V, AVSS = -2.5V</a:t>
                      </a:r>
                    </a:p>
                    <a:p>
                      <a:r>
                        <a:rPr lang="en-US" dirty="0"/>
                        <a:t>DVDD = +3.3V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3715">
                <a:tc>
                  <a:txBody>
                    <a:bodyPr/>
                    <a:lstStyle/>
                    <a:p>
                      <a:r>
                        <a:rPr lang="en-US" dirty="0"/>
                        <a:t>MSP432P401R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AVCC|DVDD</a:t>
                      </a:r>
                      <a:r>
                        <a:rPr lang="en-US" baseline="0" dirty="0"/>
                        <a:t> = +3.3V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3715">
                <a:tc>
                  <a:txBody>
                    <a:bodyPr/>
                    <a:lstStyle/>
                    <a:p>
                      <a:r>
                        <a:rPr lang="en-US" dirty="0"/>
                        <a:t>ER-TFTM050-2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VDD = +3.3V</a:t>
                      </a:r>
                    </a:p>
                    <a:p>
                      <a:r>
                        <a:rPr lang="en-US" dirty="0"/>
                        <a:t>VDDIO = +3.3V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3715">
                <a:tc>
                  <a:txBody>
                    <a:bodyPr/>
                    <a:lstStyle/>
                    <a:p>
                      <a:r>
                        <a:rPr lang="en-US" dirty="0"/>
                        <a:t>GSL-1680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V_a</a:t>
                      </a:r>
                      <a:r>
                        <a:rPr lang="en-US" dirty="0"/>
                        <a:t> = +3.3V</a:t>
                      </a:r>
                    </a:p>
                    <a:p>
                      <a:r>
                        <a:rPr lang="en-US" dirty="0" err="1"/>
                        <a:t>V_d</a:t>
                      </a:r>
                      <a:r>
                        <a:rPr lang="en-US" baseline="0" dirty="0"/>
                        <a:t> = +3.3V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462419"/>
              </p:ext>
            </p:extLst>
          </p:nvPr>
        </p:nvGraphicFramePr>
        <p:xfrm>
          <a:off x="7081481" y="3348699"/>
          <a:ext cx="3298690" cy="19508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493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93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82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240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240">
                <a:tc>
                  <a:txBody>
                    <a:bodyPr/>
                    <a:lstStyle/>
                    <a:p>
                      <a:r>
                        <a:rPr lang="en-US" dirty="0"/>
                        <a:t>Voltage Rails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+3.3V</a:t>
                      </a:r>
                    </a:p>
                    <a:p>
                      <a:r>
                        <a:rPr lang="en-US" dirty="0"/>
                        <a:t>+2.5V</a:t>
                      </a:r>
                    </a:p>
                    <a:p>
                      <a:r>
                        <a:rPr lang="en-US" dirty="0"/>
                        <a:t>-2.5</a:t>
                      </a:r>
                      <a:r>
                        <a:rPr lang="en-US" baseline="0" dirty="0"/>
                        <a:t>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253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 Reference Design – PMP8477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0074394"/>
              </p:ext>
            </p:extLst>
          </p:nvPr>
        </p:nvGraphicFramePr>
        <p:xfrm>
          <a:off x="3848100" y="2380446"/>
          <a:ext cx="4556760" cy="28651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364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0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Vin(max)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 VRMS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Vin(min)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132 VRMS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Vout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VDC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Flyback</a:t>
                      </a:r>
                      <a:r>
                        <a:rPr lang="en-US" dirty="0"/>
                        <a:t> Quasi-Resonant</a:t>
                      </a:r>
                    </a:p>
                    <a:p>
                      <a:r>
                        <a:rPr lang="en-US" dirty="0"/>
                        <a:t>Primary Side Regulation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040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PSU Primary Stage – PMP8477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6963" y="2011499"/>
            <a:ext cx="10058400" cy="36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30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 Converters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00105"/>
              </p:ext>
            </p:extLst>
          </p:nvPr>
        </p:nvGraphicFramePr>
        <p:xfrm>
          <a:off x="2400366" y="4801401"/>
          <a:ext cx="7452225" cy="14630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84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4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84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0373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Regulated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373">
                <a:tc>
                  <a:txBody>
                    <a:bodyPr/>
                    <a:lstStyle/>
                    <a:p>
                      <a:r>
                        <a:rPr lang="en-US" dirty="0"/>
                        <a:t>TPS37201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+2.5V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$0.76</a:t>
                      </a:r>
                      <a:r>
                        <a:rPr lang="en-US" baseline="0" dirty="0"/>
                        <a:t> at </a:t>
                      </a:r>
                      <a:r>
                        <a:rPr lang="en-US" baseline="0" dirty="0" err="1"/>
                        <a:t>Digikey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0373">
                <a:tc>
                  <a:txBody>
                    <a:bodyPr/>
                    <a:lstStyle/>
                    <a:p>
                      <a:r>
                        <a:rPr lang="en-US" dirty="0"/>
                        <a:t>TPS72301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-2.5V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$4.45 at </a:t>
                      </a:r>
                      <a:r>
                        <a:rPr lang="en-US" dirty="0" err="1"/>
                        <a:t>Digikey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0373">
                <a:tc>
                  <a:txBody>
                    <a:bodyPr/>
                    <a:lstStyle/>
                    <a:p>
                      <a:r>
                        <a:rPr lang="en-US" dirty="0"/>
                        <a:t>TPS563200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+3.3V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$2.39</a:t>
                      </a:r>
                      <a:r>
                        <a:rPr lang="en-US" baseline="0" dirty="0"/>
                        <a:t> at </a:t>
                      </a:r>
                      <a:r>
                        <a:rPr lang="en-US" baseline="0" dirty="0" err="1"/>
                        <a:t>Digikey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21" y="1879143"/>
            <a:ext cx="8755313" cy="2780475"/>
          </a:xfrm>
        </p:spPr>
      </p:pic>
    </p:spTree>
    <p:extLst>
      <p:ext uri="{BB962C8B-B14F-4D97-AF65-F5344CB8AC3E}">
        <p14:creationId xmlns:p14="http://schemas.microsoft.com/office/powerpoint/2010/main" val="3114729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Successes and Difficulties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7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Circuits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Successes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Preliminary design and testing is complete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Current transformer performs near specifications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Difficulties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Few current transformers with applicable frequency range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Possible redesign using Hall effect sensors if CT is problematic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Determining how to implement the connection of the sensors to the power source</a:t>
            </a:r>
          </a:p>
        </p:txBody>
      </p:sp>
    </p:spTree>
    <p:extLst>
      <p:ext uri="{BB962C8B-B14F-4D97-AF65-F5344CB8AC3E}">
        <p14:creationId xmlns:p14="http://schemas.microsoft.com/office/powerpoint/2010/main" val="55051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Successes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Executed the implemented FFT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Prepared software for writing results to SD Card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Communication with peripherals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Clock Rate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Difficulties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strike="sngStrike" dirty="0"/>
              <a:t>Communication with peripherals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strike="sngStrike" dirty="0"/>
              <a:t>Clock rate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95173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FFT Software Output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0" y="1731846"/>
            <a:ext cx="11690746" cy="369888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r>
              <a:rPr lang="en-US" dirty="0"/>
              <a:t>Simulated 1024 Hz sine wave with a sample size of 65536 sampled at a rate of 16384</a:t>
            </a:r>
          </a:p>
        </p:txBody>
      </p:sp>
      <p:pic>
        <p:nvPicPr>
          <p:cNvPr id="6" name="Content Placeholder 5" descr="FFT Execution.PNG"/>
          <p:cNvPicPr>
            <a:picLocks noGrp="1" noChangeAspect="1"/>
          </p:cNvPicPr>
          <p:nvPr>
            <p:ph idx="1"/>
          </p:nvPr>
        </p:nvPicPr>
        <p:blipFill>
          <a:blip r:embed="rId3"/>
          <a:srcRect l="3068" t="196" r="10559" b="-196"/>
          <a:stretch>
            <a:fillRect/>
          </a:stretch>
        </p:blipFill>
        <p:spPr>
          <a:xfrm>
            <a:off x="0" y="2211388"/>
            <a:ext cx="12159404" cy="2644302"/>
          </a:xfrm>
        </p:spPr>
      </p:pic>
    </p:spTree>
    <p:extLst>
      <p:ext uri="{BB962C8B-B14F-4D97-AF65-F5344CB8AC3E}">
        <p14:creationId xmlns:p14="http://schemas.microsoft.com/office/powerpoint/2010/main" val="654288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23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SD Card Communication Testing</a:t>
            </a:r>
            <a:endParaRPr lang="en-US" dirty="0"/>
          </a:p>
        </p:txBody>
      </p:sp>
      <p:pic>
        <p:nvPicPr>
          <p:cNvPr id="4" name="Content Placeholder 3" descr="SD Card Execution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5104" y="1985702"/>
            <a:ext cx="8002117" cy="3743847"/>
          </a:xfrm>
        </p:spPr>
      </p:pic>
    </p:spTree>
    <p:extLst>
      <p:ext uri="{BB962C8B-B14F-4D97-AF65-F5344CB8AC3E}">
        <p14:creationId xmlns:p14="http://schemas.microsoft.com/office/powerpoint/2010/main" val="518035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Successes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Determined optimal power range for design efforts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Overcame communication blockade with </a:t>
            </a:r>
            <a:r>
              <a:rPr lang="en-US" sz="1800" dirty="0" smtClean="0"/>
              <a:t>MCU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 smtClean="0"/>
              <a:t>Displaying UI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Difficulties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strike="sngStrike" dirty="0"/>
              <a:t>Displaying UI</a:t>
            </a:r>
          </a:p>
        </p:txBody>
      </p:sp>
    </p:spTree>
    <p:extLst>
      <p:ext uri="{BB962C8B-B14F-4D97-AF65-F5344CB8AC3E}">
        <p14:creationId xmlns:p14="http://schemas.microsoft.com/office/powerpoint/2010/main" val="811316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Analog-to-Digital Converter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Successes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Evaluation Module proves operation and viability of ADS131E08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Analog components surrounding ADC have been determined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Digitized signals from sensor </a:t>
            </a:r>
            <a:r>
              <a:rPr lang="en-US" sz="1800" dirty="0" smtClean="0"/>
              <a:t>circuits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Timing and communication with MCU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Difficulties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Grounding issues with EVM and Function Generator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Documentation and Software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Jumper and Register Configurations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 smtClean="0"/>
              <a:t>Timing and communication with MCU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7425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 Output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15" y="1846263"/>
            <a:ext cx="6068496" cy="4022725"/>
          </a:xfrm>
        </p:spPr>
      </p:pic>
      <p:sp>
        <p:nvSpPr>
          <p:cNvPr id="5" name="TextBox 4"/>
          <p:cNvSpPr txBox="1"/>
          <p:nvPr/>
        </p:nvSpPr>
        <p:spPr>
          <a:xfrm>
            <a:off x="1097280" y="1846263"/>
            <a:ext cx="11553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</a:t>
            </a:r>
          </a:p>
          <a:p>
            <a:r>
              <a:rPr lang="en-US" dirty="0"/>
              <a:t>Sine Wave</a:t>
            </a:r>
          </a:p>
          <a:p>
            <a:r>
              <a:rPr lang="en-US" dirty="0"/>
              <a:t>1 </a:t>
            </a:r>
            <a:r>
              <a:rPr lang="en-US" dirty="0" err="1"/>
              <a:t>Vpp</a:t>
            </a:r>
            <a:endParaRPr lang="en-US" dirty="0"/>
          </a:p>
          <a:p>
            <a:r>
              <a:rPr lang="en-US" dirty="0"/>
              <a:t>60 Hz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9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 FFT Output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95" y="1846263"/>
            <a:ext cx="8245336" cy="4022725"/>
          </a:xfrm>
        </p:spPr>
      </p:pic>
    </p:spTree>
    <p:extLst>
      <p:ext uri="{BB962C8B-B14F-4D97-AF65-F5344CB8AC3E}">
        <p14:creationId xmlns:p14="http://schemas.microsoft.com/office/powerpoint/2010/main" val="557485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Supply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Successes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Reference Designs have made the process easier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Selected base design and regulators for voltage rails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/>
              <a:t>Acquired </a:t>
            </a:r>
            <a:r>
              <a:rPr lang="en-US" sz="1800" dirty="0"/>
              <a:t>ideal </a:t>
            </a:r>
            <a:r>
              <a:rPr lang="en-US" sz="1800"/>
              <a:t>transformer for the selected design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Difficulties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Researching and deciding upon topologies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PCB layout with PSU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1334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2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Advisors and Sponsors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15300"/>
            <a:ext cx="10058400" cy="40233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Chung Yong Chan, PhD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Robert Reedy, P.E.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509" y="3510117"/>
            <a:ext cx="3744954" cy="1033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05" y="3208876"/>
            <a:ext cx="1636203" cy="163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74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and Responsibilities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50210"/>
              </p:ext>
            </p:extLst>
          </p:nvPr>
        </p:nvGraphicFramePr>
        <p:xfrm>
          <a:off x="666162" y="1884408"/>
          <a:ext cx="10890250" cy="35517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49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7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113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850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Brian Angiel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Nick Hellenbrand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Louis Hofer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Kevin White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PSU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Voltage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Current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7234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287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Removable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3169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Touch Panel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714196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6162" y="5435616"/>
            <a:ext cx="1458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Key:</a:t>
            </a:r>
          </a:p>
          <a:p>
            <a:r>
              <a:rPr lang="en-US" dirty="0"/>
              <a:t>P = primary</a:t>
            </a:r>
          </a:p>
          <a:p>
            <a:r>
              <a:rPr lang="en-US" dirty="0"/>
              <a:t>s = secondary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6624" y="5435616"/>
            <a:ext cx="1652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SW = software</a:t>
            </a:r>
          </a:p>
          <a:p>
            <a:r>
              <a:rPr lang="en-US" dirty="0"/>
              <a:t>HW = hardware</a:t>
            </a:r>
          </a:p>
        </p:txBody>
      </p:sp>
    </p:spTree>
    <p:extLst>
      <p:ext uri="{BB962C8B-B14F-4D97-AF65-F5344CB8AC3E}">
        <p14:creationId xmlns:p14="http://schemas.microsoft.com/office/powerpoint/2010/main" val="1900887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and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University of Central Florida (UCF) Smart Lab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UCF Senior Design Lab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>
                <a:latin typeface="Calibri" charset="0"/>
              </a:rPr>
              <a:t>Texas Instruments Innovation Lab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Three-phase power outlet found in Engineering 1, Room 456</a:t>
            </a:r>
          </a:p>
          <a:p>
            <a:pPr marL="274320" indent="-27432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644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System will be used to measure the quality of a power signal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Final design will incorporate a microcontroller to determine harmonic content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Minimize power consumption of the designed system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Information and UI will be displayed on a Touchscreen LCD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Data can be stored on removable media</a:t>
            </a:r>
          </a:p>
        </p:txBody>
      </p:sp>
    </p:spTree>
    <p:extLst>
      <p:ext uri="{BB962C8B-B14F-4D97-AF65-F5344CB8AC3E}">
        <p14:creationId xmlns:p14="http://schemas.microsoft.com/office/powerpoint/2010/main" val="1754167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4228" y="-416500"/>
            <a:ext cx="10058400" cy="1450976"/>
          </a:xfrm>
        </p:spPr>
        <p:txBody>
          <a:bodyPr/>
          <a:lstStyle/>
          <a:p>
            <a:r>
              <a:rPr lang="en-US" dirty="0"/>
              <a:t>Budget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82415147"/>
              </p:ext>
            </p:extLst>
          </p:nvPr>
        </p:nvGraphicFramePr>
        <p:xfrm>
          <a:off x="663388" y="1163452"/>
          <a:ext cx="5453309" cy="446847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52625">
                  <a:extLst>
                    <a:ext uri="{9D8B030D-6E8A-4147-A177-3AD203B41FA5}">
                      <a16:colId xmlns:a16="http://schemas.microsoft.com/office/drawing/2014/main" xmlns="" val="3676177480"/>
                    </a:ext>
                  </a:extLst>
                </a:gridCol>
                <a:gridCol w="1254125">
                  <a:extLst>
                    <a:ext uri="{9D8B030D-6E8A-4147-A177-3AD203B41FA5}">
                      <a16:colId xmlns:a16="http://schemas.microsoft.com/office/drawing/2014/main" xmlns="" val="1148157192"/>
                    </a:ext>
                  </a:extLst>
                </a:gridCol>
                <a:gridCol w="1110658">
                  <a:extLst>
                    <a:ext uri="{9D8B030D-6E8A-4147-A177-3AD203B41FA5}">
                      <a16:colId xmlns:a16="http://schemas.microsoft.com/office/drawing/2014/main" xmlns="" val="3135602781"/>
                    </a:ext>
                  </a:extLst>
                </a:gridCol>
                <a:gridCol w="1135901">
                  <a:extLst>
                    <a:ext uri="{9D8B030D-6E8A-4147-A177-3AD203B41FA5}">
                      <a16:colId xmlns:a16="http://schemas.microsoft.com/office/drawing/2014/main" xmlns="" val="2803349044"/>
                    </a:ext>
                  </a:extLst>
                </a:gridCol>
              </a:tblGrid>
              <a:tr h="468656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Supplier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7413400"/>
                  </a:ext>
                </a:extLst>
              </a:tr>
              <a:tr h="406169">
                <a:tc>
                  <a:txBody>
                    <a:bodyPr/>
                    <a:lstStyle/>
                    <a:p>
                      <a:r>
                        <a:rPr lang="en-US" sz="1800" dirty="0"/>
                        <a:t>MSP432P401R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$13*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9265609"/>
                  </a:ext>
                </a:extLst>
              </a:tr>
              <a:tr h="406169">
                <a:tc>
                  <a:txBody>
                    <a:bodyPr/>
                    <a:lstStyle/>
                    <a:p>
                      <a:r>
                        <a:rPr lang="en-US" sz="1800" dirty="0"/>
                        <a:t>ADS131E08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$16*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8957812"/>
                  </a:ext>
                </a:extLst>
              </a:tr>
              <a:tr h="406169">
                <a:tc>
                  <a:txBody>
                    <a:bodyPr/>
                    <a:lstStyle/>
                    <a:p>
                      <a:r>
                        <a:rPr lang="en-US" sz="1800" dirty="0"/>
                        <a:t>RLTI-1072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Renco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$100*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916996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r>
                        <a:rPr lang="en-US" sz="1800" dirty="0"/>
                        <a:t>Voltage Regulators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$8*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844402"/>
                  </a:ext>
                </a:extLst>
              </a:tr>
              <a:tr h="624875">
                <a:tc>
                  <a:txBody>
                    <a:bodyPr/>
                    <a:lstStyle/>
                    <a:p>
                      <a:r>
                        <a:rPr lang="en-US" sz="1800" dirty="0"/>
                        <a:t>C-CT-10 Current Transformers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Digikey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$113.76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8763131"/>
                  </a:ext>
                </a:extLst>
              </a:tr>
              <a:tr h="403876">
                <a:tc>
                  <a:txBody>
                    <a:bodyPr/>
                    <a:lstStyle/>
                    <a:p>
                      <a:r>
                        <a:rPr lang="en-US" sz="1800" dirty="0"/>
                        <a:t>ER-TFTM050-2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BuyDisplay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$35.60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6102925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r>
                        <a:rPr lang="en-US" sz="1800" dirty="0"/>
                        <a:t>GSL1680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BuyDisplay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0871039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r>
                        <a:rPr lang="en-US" sz="1800" dirty="0"/>
                        <a:t>SD Card Socket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43oh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$1.50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2789674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r>
                        <a:rPr lang="en-US" sz="1800" dirty="0"/>
                        <a:t>PCB 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237656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695665101"/>
              </p:ext>
            </p:extLst>
          </p:nvPr>
        </p:nvGraphicFramePr>
        <p:xfrm>
          <a:off x="6318729" y="1163452"/>
          <a:ext cx="5453309" cy="447786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52625">
                  <a:extLst>
                    <a:ext uri="{9D8B030D-6E8A-4147-A177-3AD203B41FA5}">
                      <a16:colId xmlns:a16="http://schemas.microsoft.com/office/drawing/2014/main" xmlns="" val="3676177480"/>
                    </a:ext>
                  </a:extLst>
                </a:gridCol>
                <a:gridCol w="1254125">
                  <a:extLst>
                    <a:ext uri="{9D8B030D-6E8A-4147-A177-3AD203B41FA5}">
                      <a16:colId xmlns:a16="http://schemas.microsoft.com/office/drawing/2014/main" xmlns="" val="1148157192"/>
                    </a:ext>
                  </a:extLst>
                </a:gridCol>
                <a:gridCol w="1110658">
                  <a:extLst>
                    <a:ext uri="{9D8B030D-6E8A-4147-A177-3AD203B41FA5}">
                      <a16:colId xmlns:a16="http://schemas.microsoft.com/office/drawing/2014/main" xmlns="" val="3135602781"/>
                    </a:ext>
                  </a:extLst>
                </a:gridCol>
                <a:gridCol w="1135901">
                  <a:extLst>
                    <a:ext uri="{9D8B030D-6E8A-4147-A177-3AD203B41FA5}">
                      <a16:colId xmlns:a16="http://schemas.microsoft.com/office/drawing/2014/main" xmlns="" val="2803349044"/>
                    </a:ext>
                  </a:extLst>
                </a:gridCol>
              </a:tblGrid>
              <a:tr h="46161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Supplier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7413400"/>
                  </a:ext>
                </a:extLst>
              </a:tr>
              <a:tr h="40006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Capacitors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Digikey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9265609"/>
                  </a:ext>
                </a:extLst>
              </a:tr>
              <a:tr h="40006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Resistors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Digikey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8957812"/>
                  </a:ext>
                </a:extLst>
              </a:tr>
              <a:tr h="40006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Diodes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Digikey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9169962"/>
                  </a:ext>
                </a:extLst>
              </a:tr>
              <a:tr h="36405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S20K230 MOV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Digikey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$2.85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844402"/>
                  </a:ext>
                </a:extLst>
              </a:tr>
              <a:tr h="6370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SMAJ5.0CA TVS Diodes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Digikey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$1.29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8763131"/>
                  </a:ext>
                </a:extLst>
              </a:tr>
              <a:tr h="39780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Misc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6102925"/>
                  </a:ext>
                </a:extLst>
              </a:tr>
              <a:tr h="6370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SMD Mounting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0871039"/>
                  </a:ext>
                </a:extLst>
              </a:tr>
              <a:tr h="36405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Shipping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2789674"/>
                  </a:ext>
                </a:extLst>
              </a:tr>
              <a:tr h="4065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$555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237656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9913" y="5689600"/>
            <a:ext cx="58716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* Parts provided free of charge by sponsors</a:t>
            </a:r>
          </a:p>
        </p:txBody>
      </p:sp>
    </p:spTree>
    <p:extLst>
      <p:ext uri="{BB962C8B-B14F-4D97-AF65-F5344CB8AC3E}">
        <p14:creationId xmlns:p14="http://schemas.microsoft.com/office/powerpoint/2010/main" val="1689410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53781" y="-522735"/>
            <a:ext cx="10058400" cy="1449387"/>
          </a:xfrm>
        </p:spPr>
        <p:txBody>
          <a:bodyPr/>
          <a:lstStyle/>
          <a:p>
            <a:r>
              <a:rPr lang="en-US" dirty="0"/>
              <a:t>Progress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08" y="1071372"/>
            <a:ext cx="9125912" cy="50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51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Success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04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lvl="2" indent="-274320">
              <a:spcBef>
                <a:spcPts val="1200"/>
              </a:spcBef>
              <a:spcAft>
                <a:spcPts val="200"/>
              </a:spcAft>
              <a:buSzPct val="100000"/>
              <a:buFont typeface="Arial" charset="0"/>
              <a:buChar char="•"/>
            </a:pPr>
            <a:r>
              <a:rPr lang="en-US" sz="2000" dirty="0"/>
              <a:t>Meetings with Chung Yong Chan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Every Monday</a:t>
            </a:r>
          </a:p>
          <a:p>
            <a:pPr marL="274320" lvl="2" indent="-274320">
              <a:spcBef>
                <a:spcPts val="1200"/>
              </a:spcBef>
              <a:spcAft>
                <a:spcPts val="200"/>
              </a:spcAft>
              <a:buSzPct val="100000"/>
              <a:buFont typeface="Arial" charset="0"/>
              <a:buChar char="•"/>
            </a:pPr>
            <a:r>
              <a:rPr lang="en-US" sz="2000" dirty="0"/>
              <a:t>Team Meetings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 smtClean="0"/>
              <a:t>Everyday</a:t>
            </a:r>
            <a:endParaRPr lang="en-US" sz="1800" dirty="0"/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405296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262595" y="2133723"/>
            <a:ext cx="10058400" cy="1449387"/>
          </a:xfrm>
        </p:spPr>
        <p:txBody>
          <a:bodyPr/>
          <a:lstStyle/>
          <a:p>
            <a:r>
              <a:rPr lang="en-US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04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Arial" charset="0"/>
              <a:buChar char="•"/>
            </a:pPr>
            <a:r>
              <a:rPr lang="en-US" dirty="0"/>
              <a:t>Interface with single-phase and three-phase power outlets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60 Hz, 120 VAC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Analyze voltage and current waveforms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Measure harmonic content up to the 51st harmonic, as well as subharmonics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Display Quality of Service, in the form of THD, on the LCD</a:t>
            </a:r>
          </a:p>
          <a:p>
            <a:pPr marL="274320" indent="-274320">
              <a:buFont typeface="Arial" charset="0"/>
              <a:buChar char="•"/>
            </a:pPr>
            <a:r>
              <a:rPr lang="en-US" dirty="0"/>
              <a:t>Adhere to all applicable standards</a:t>
            </a:r>
          </a:p>
        </p:txBody>
      </p:sp>
    </p:spTree>
    <p:extLst>
      <p:ext uri="{BB962C8B-B14F-4D97-AF65-F5344CB8AC3E}">
        <p14:creationId xmlns:p14="http://schemas.microsoft.com/office/powerpoint/2010/main" val="1823686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Relevant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274320" indent="-274320">
              <a:spcAft>
                <a:spcPts val="0"/>
              </a:spcAft>
              <a:buFont typeface="Arial" charset="0"/>
              <a:buChar char="•"/>
            </a:pPr>
            <a:r>
              <a:rPr lang="en-US" sz="2200" dirty="0"/>
              <a:t>Total Harmonic Distortion Reporting Standard</a:t>
            </a:r>
          </a:p>
          <a:p>
            <a:pPr marL="468630" lvl="2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Comparing the harmonic content with a waveform's fundamental frequency</a:t>
            </a:r>
          </a:p>
          <a:p>
            <a:pPr marL="274320" indent="-274320">
              <a:spcAft>
                <a:spcPts val="0"/>
              </a:spcAft>
              <a:buFont typeface="Arial" charset="0"/>
              <a:buChar char="•"/>
            </a:pPr>
            <a:r>
              <a:rPr lang="en-US" sz="2200" dirty="0"/>
              <a:t>Electrical Safety Standards</a:t>
            </a:r>
          </a:p>
          <a:p>
            <a:pPr marL="468630" lvl="2" indent="-285750">
              <a:spcBef>
                <a:spcPts val="1200"/>
              </a:spcBef>
              <a:spcAft>
                <a:spcPts val="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Occupational Safety &amp; Health Administration (OSHA)</a:t>
            </a:r>
          </a:p>
          <a:p>
            <a:pPr marL="274320" indent="-274320">
              <a:spcAft>
                <a:spcPts val="0"/>
              </a:spcAft>
              <a:buFont typeface="Arial" charset="0"/>
              <a:buChar char="•"/>
            </a:pPr>
            <a:r>
              <a:rPr lang="en-US" sz="2200" dirty="0"/>
              <a:t>SPI Communication Standards</a:t>
            </a:r>
          </a:p>
          <a:p>
            <a:pPr marL="468630" lvl="2" indent="-285750">
              <a:spcBef>
                <a:spcPts val="1200"/>
              </a:spcBef>
              <a:spcAft>
                <a:spcPts val="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Certain Slave/Master interactions depend upon different clock edges</a:t>
            </a:r>
          </a:p>
          <a:p>
            <a:pPr marL="468630" lvl="2" indent="-285750">
              <a:spcBef>
                <a:spcPts val="1200"/>
              </a:spcBef>
              <a:spcAft>
                <a:spcPts val="0"/>
              </a:spcAft>
              <a:buSzPct val="100000"/>
              <a:buFont typeface="Courier New" charset="0"/>
              <a:buChar char="o"/>
            </a:pPr>
            <a:r>
              <a:rPr lang="en-US" sz="1800" dirty="0"/>
              <a:t>Some require extra clock idle </a:t>
            </a:r>
            <a:r>
              <a:rPr lang="en-US" sz="1800" dirty="0" smtClean="0"/>
              <a:t>time</a:t>
            </a:r>
            <a:endParaRPr lang="en-US" sz="1800" dirty="0">
              <a:latin typeface="Calibri" charset="0"/>
            </a:endParaRPr>
          </a:p>
          <a:p>
            <a:pPr marL="342900" lvl="1" indent="-342900"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charset="0"/>
              </a:rPr>
              <a:t>I2C </a:t>
            </a:r>
            <a:r>
              <a:rPr lang="en-US" sz="2200" dirty="0">
                <a:latin typeface="Calibri" charset="0"/>
              </a:rPr>
              <a:t>Communication </a:t>
            </a:r>
            <a:r>
              <a:rPr lang="en-US" sz="2200" dirty="0" smtClean="0">
                <a:latin typeface="Calibri" charset="0"/>
              </a:rPr>
              <a:t>Standards</a:t>
            </a:r>
            <a:endParaRPr lang="en-US" sz="2800" dirty="0">
              <a:latin typeface="Calibri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/>
              <a:t>Necessary </a:t>
            </a:r>
            <a:r>
              <a:rPr lang="en-US" sz="1600" dirty="0"/>
              <a:t>Start / Stop conditions needed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98" t="13752" r="-98" b="12677"/>
          <a:stretch>
            <a:fillRect/>
          </a:stretch>
        </p:blipFill>
        <p:spPr>
          <a:xfrm>
            <a:off x="8836025" y="2183006"/>
            <a:ext cx="2519702" cy="55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1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0312" y="-182635"/>
            <a:ext cx="10058400" cy="1449387"/>
          </a:xfrm>
        </p:spPr>
        <p:txBody>
          <a:bodyPr/>
          <a:lstStyle/>
          <a:p>
            <a:r>
              <a:rPr lang="en-US" dirty="0"/>
              <a:t>System Block Diagram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074" y="1269478"/>
            <a:ext cx="7934324" cy="50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82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8587" y="-9205"/>
            <a:ext cx="10515600" cy="1325562"/>
          </a:xfrm>
        </p:spPr>
        <p:txBody>
          <a:bodyPr/>
          <a:lstStyle/>
          <a:p>
            <a:r>
              <a:rPr lang="en-US" dirty="0"/>
              <a:t>Process Flow Diagram</a:t>
            </a:r>
          </a:p>
        </p:txBody>
      </p:sp>
      <p:pic>
        <p:nvPicPr>
          <p:cNvPr id="5" name="Picture 4" descr="Senior Design Fl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38" y="396588"/>
            <a:ext cx="11913395" cy="58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52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Implementation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5504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884</TotalTime>
  <Words>1324</Words>
  <Application>Microsoft Office PowerPoint</Application>
  <PresentationFormat>Widescreen</PresentationFormat>
  <Paragraphs>444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Courier New</vt:lpstr>
      <vt:lpstr>-webkit-standard</vt:lpstr>
      <vt:lpstr>Retrospect</vt:lpstr>
      <vt:lpstr>HAQS: Harmonic Analysis for Quality of Service Sponsored by…...…................... </vt:lpstr>
      <vt:lpstr>Motivation</vt:lpstr>
      <vt:lpstr>Goals and Objectives</vt:lpstr>
      <vt:lpstr>Primary Goals</vt:lpstr>
      <vt:lpstr>Requirements</vt:lpstr>
      <vt:lpstr>Relevant Standards</vt:lpstr>
      <vt:lpstr>System Block Diagram</vt:lpstr>
      <vt:lpstr>Process Flow Diagram</vt:lpstr>
      <vt:lpstr>Design and Implementation</vt:lpstr>
      <vt:lpstr>Voltage Sensing Circuit</vt:lpstr>
      <vt:lpstr>Voltage Sensing Circuit</vt:lpstr>
      <vt:lpstr>Current Sensing Circuit</vt:lpstr>
      <vt:lpstr>Current Sensing Circuit</vt:lpstr>
      <vt:lpstr>Microcontroller Unit</vt:lpstr>
      <vt:lpstr>Removable Media</vt:lpstr>
      <vt:lpstr>File System</vt:lpstr>
      <vt:lpstr>Touchscreen LCD</vt:lpstr>
      <vt:lpstr>Touchscreen LCD with ZIF Connector</vt:lpstr>
      <vt:lpstr>Analog-to-Digital Converter</vt:lpstr>
      <vt:lpstr>ADS131E08EVM-PDK</vt:lpstr>
      <vt:lpstr>ADS131E08 Schematic</vt:lpstr>
      <vt:lpstr>Power Supply Design</vt:lpstr>
      <vt:lpstr>TI Reference Design – PMP8477</vt:lpstr>
      <vt:lpstr>PSU Primary Stage – PMP8477</vt:lpstr>
      <vt:lpstr>Buck Converters</vt:lpstr>
      <vt:lpstr>Successes and Difficulties</vt:lpstr>
      <vt:lpstr>Sensor Circuits</vt:lpstr>
      <vt:lpstr>Microcontroller Unit</vt:lpstr>
      <vt:lpstr>FFT Software Output</vt:lpstr>
      <vt:lpstr>SD Card Communication Testing</vt:lpstr>
      <vt:lpstr>LCD</vt:lpstr>
      <vt:lpstr>Analog-to-Digital Converter</vt:lpstr>
      <vt:lpstr>ADC Output Example</vt:lpstr>
      <vt:lpstr>ADC FFT Output</vt:lpstr>
      <vt:lpstr>Power Supply Unit</vt:lpstr>
      <vt:lpstr>Administrative Content</vt:lpstr>
      <vt:lpstr>Advisors and Sponsors</vt:lpstr>
      <vt:lpstr>Roles and Responsibilities</vt:lpstr>
      <vt:lpstr>Facilities and Equipment</vt:lpstr>
      <vt:lpstr>Budget</vt:lpstr>
      <vt:lpstr>Progress</vt:lpstr>
      <vt:lpstr>Plans for Success</vt:lpstr>
      <vt:lpstr>Meetings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HAQS: Harmonic Analysis for Quality of Service</dc:title>
  <dc:creator>Brian Angiel</dc:creator>
  <cp:lastModifiedBy>Nick</cp:lastModifiedBy>
  <cp:revision>242</cp:revision>
  <dcterms:created xsi:type="dcterms:W3CDTF">2016-01-27T19:55:30Z</dcterms:created>
  <dcterms:modified xsi:type="dcterms:W3CDTF">2016-03-31T21:10:44Z</dcterms:modified>
</cp:coreProperties>
</file>