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66" r:id="rId4"/>
    <p:sldId id="273" r:id="rId5"/>
    <p:sldId id="267" r:id="rId6"/>
    <p:sldId id="265" r:id="rId7"/>
    <p:sldId id="278" r:id="rId8"/>
    <p:sldId id="284" r:id="rId9"/>
    <p:sldId id="293" r:id="rId10"/>
    <p:sldId id="294" r:id="rId11"/>
    <p:sldId id="299" r:id="rId12"/>
    <p:sldId id="300" r:id="rId13"/>
    <p:sldId id="289" r:id="rId14"/>
    <p:sldId id="290" r:id="rId15"/>
    <p:sldId id="291" r:id="rId16"/>
    <p:sldId id="288" r:id="rId17"/>
    <p:sldId id="298" r:id="rId18"/>
    <p:sldId id="268" r:id="rId19"/>
    <p:sldId id="269" r:id="rId20"/>
    <p:sldId id="270" r:id="rId21"/>
    <p:sldId id="295" r:id="rId22"/>
    <p:sldId id="296" r:id="rId23"/>
    <p:sldId id="271" r:id="rId24"/>
    <p:sldId id="272" r:id="rId25"/>
    <p:sldId id="279" r:id="rId26"/>
    <p:sldId id="297" r:id="rId27"/>
    <p:sldId id="287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Completion</c:v>
                </c:pt>
              </c:strCache>
            </c:strRef>
          </c:tx>
          <c:spPr>
            <a:solidFill>
              <a:srgbClr val="09213B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E51-4C6A-BCE0-D9FD40CDC05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E51-4C6A-BCE0-D9FD40CDC05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E51-4C6A-BCE0-D9FD40CDC05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E51-4C6A-BCE0-D9FD40CDC054}"/>
              </c:ext>
            </c:extLst>
          </c:dPt>
          <c:cat>
            <c:strRef>
              <c:f>Sheet1!$A$2:$A$8</c:f>
              <c:strCache>
                <c:ptCount val="7"/>
                <c:pt idx="0">
                  <c:v>Overall</c:v>
                </c:pt>
                <c:pt idx="1">
                  <c:v>Parts Acquisition</c:v>
                </c:pt>
                <c:pt idx="2">
                  <c:v>Android App</c:v>
                </c:pt>
                <c:pt idx="3">
                  <c:v>Programming</c:v>
                </c:pt>
                <c:pt idx="4">
                  <c:v>PCB</c:v>
                </c:pt>
                <c:pt idx="5">
                  <c:v>Testing</c:v>
                </c:pt>
                <c:pt idx="6">
                  <c:v>Waterproofing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0.35</c:v>
                </c:pt>
                <c:pt idx="1">
                  <c:v>0.7</c:v>
                </c:pt>
                <c:pt idx="2">
                  <c:v>0.35</c:v>
                </c:pt>
                <c:pt idx="3">
                  <c:v>0.5</c:v>
                </c:pt>
                <c:pt idx="4">
                  <c:v>0.2</c:v>
                </c:pt>
                <c:pt idx="5">
                  <c:v>0.15</c:v>
                </c:pt>
                <c:pt idx="6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51-4C6A-BCE0-D9FD40CDC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9427656"/>
        <c:axId val="-2089426504"/>
      </c:barChart>
      <c:catAx>
        <c:axId val="-2089427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89426504"/>
        <c:crosses val="autoZero"/>
        <c:auto val="1"/>
        <c:lblAlgn val="ctr"/>
        <c:lblOffset val="100"/>
        <c:noMultiLvlLbl val="0"/>
      </c:catAx>
      <c:valAx>
        <c:axId val="-20894265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089427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079D3-2539-4B7F-AF88-89BC1AFD8F2E}" type="datetimeFigureOut">
              <a:rPr lang="en-US"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7F721-73EE-4B15-BFAB-D504EA9389A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1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0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0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90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90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45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4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10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22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47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89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30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6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5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65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4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6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55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1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1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6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0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2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7F721-73EE-4B15-BFAB-D504EA9389A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97227"/>
            <a:ext cx="8042276" cy="1336956"/>
          </a:xfrm>
        </p:spPr>
        <p:txBody>
          <a:bodyPr/>
          <a:lstStyle/>
          <a:p>
            <a:r>
              <a:rPr lang="en-US" sz="7200" b="1" dirty="0" err="1">
                <a:solidFill>
                  <a:schemeClr val="tx2"/>
                </a:solidFill>
              </a:rPr>
              <a:t>Electri</a:t>
            </a:r>
            <a:r>
              <a:rPr lang="en-US" sz="7200" b="1" dirty="0">
                <a:solidFill>
                  <a:schemeClr val="tx2"/>
                </a:solidFill>
              </a:rPr>
              <a:t>-Surf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3" y="2967833"/>
            <a:ext cx="7852825" cy="1928777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Group 22: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Alex </a:t>
            </a:r>
            <a:r>
              <a:rPr lang="en-US" sz="2600" dirty="0" err="1">
                <a:solidFill>
                  <a:schemeClr val="tx2"/>
                </a:solidFill>
              </a:rPr>
              <a:t>Amoros</a:t>
            </a:r>
            <a:r>
              <a:rPr lang="en-US" sz="2600" dirty="0">
                <a:solidFill>
                  <a:schemeClr val="tx2"/>
                </a:solidFill>
              </a:rPr>
              <a:t> – Computer Engineering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Anthony Higgins – Electrical Engineering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Ryan Taylor – Electrical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99960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Microcontroller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340630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9213B"/>
                </a:solidFill>
              </a:rPr>
              <a:t>Our first choice was TI’s TMS320F28062 microprocessor. </a:t>
            </a:r>
          </a:p>
          <a:p>
            <a:r>
              <a:rPr lang="en-US" sz="2600" dirty="0">
                <a:solidFill>
                  <a:srgbClr val="09213B"/>
                </a:solidFill>
              </a:rPr>
              <a:t>We were delighted about the microprocessor and met our requirements and more. The only problem that we ran into our design was the lack of CAD files for the microcontroller. </a:t>
            </a:r>
          </a:p>
        </p:txBody>
      </p:sp>
    </p:spTree>
    <p:extLst>
      <p:ext uri="{BB962C8B-B14F-4D97-AF65-F5344CB8AC3E}">
        <p14:creationId xmlns:p14="http://schemas.microsoft.com/office/powerpoint/2010/main" val="26031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Microcontroller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340630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Our second microprocessor that we considered was the </a:t>
            </a:r>
            <a:r>
              <a:rPr lang="en-US" sz="2800" dirty="0">
                <a:solidFill>
                  <a:schemeClr val="tx2"/>
                </a:solidFill>
              </a:rPr>
              <a:t>ATmega328P. Fewer than the other microcontroller, ATmega328P could still perform the requirements of the project.</a:t>
            </a:r>
          </a:p>
          <a:p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3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Microcontroller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ATmega328P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565" y="2347415"/>
            <a:ext cx="4368980" cy="280157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TMS320F28062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545" y="2202541"/>
            <a:ext cx="4160188" cy="29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>
                <a:solidFill>
                  <a:srgbClr val="09213B"/>
                </a:solidFill>
              </a:rPr>
              <a:t>Bluetooth Communication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340630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9213B"/>
                </a:solidFill>
              </a:rPr>
              <a:t>Save time using the a smart phone as the handheld control. </a:t>
            </a:r>
          </a:p>
          <a:p>
            <a:r>
              <a:rPr lang="en-US" sz="2600" dirty="0">
                <a:solidFill>
                  <a:srgbClr val="09213B"/>
                </a:solidFill>
              </a:rPr>
              <a:t>Ideal due to the fact most smart phones have Bluetooth incorporated inside the phones. </a:t>
            </a:r>
          </a:p>
          <a:p>
            <a:r>
              <a:rPr lang="en-US" sz="2600" dirty="0">
                <a:solidFill>
                  <a:srgbClr val="09213B"/>
                </a:solidFill>
              </a:rPr>
              <a:t>Do not have to build, hardware wise, a hand control for the board. </a:t>
            </a:r>
          </a:p>
        </p:txBody>
      </p:sp>
    </p:spTree>
    <p:extLst>
      <p:ext uri="{BB962C8B-B14F-4D97-AF65-F5344CB8AC3E}">
        <p14:creationId xmlns:p14="http://schemas.microsoft.com/office/powerpoint/2010/main" val="287806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>
                <a:solidFill>
                  <a:srgbClr val="09213B"/>
                </a:solidFill>
              </a:rPr>
              <a:t>Bluetooth Communication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rcRect t="-37061" b="-37061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310914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>
                <a:solidFill>
                  <a:srgbClr val="09213B"/>
                </a:solidFill>
              </a:rPr>
              <a:t>Bluetooth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tx2"/>
                </a:solidFill>
              </a:rPr>
              <a:t>The Bluetooth module that was chosen for the project was the HC-05. Here’s a comparison of other Bluetooth modules that we compared.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14862"/>
              </p:ext>
            </p:extLst>
          </p:nvPr>
        </p:nvGraphicFramePr>
        <p:xfrm>
          <a:off x="549275" y="2737957"/>
          <a:ext cx="8237231" cy="3770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3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3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6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769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Bluetooth Module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CC2564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MODN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BT900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HC-05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769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OPERATING</a:t>
                      </a:r>
                      <a:r>
                        <a:rPr lang="en-US" sz="1700" baseline="0" dirty="0">
                          <a:solidFill>
                            <a:schemeClr val="tx2"/>
                          </a:solidFill>
                        </a:rPr>
                        <a:t> VOLTAGE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-.5-4.8</a:t>
                      </a:r>
                      <a:r>
                        <a:rPr lang="en-US" sz="1700" baseline="0" dirty="0">
                          <a:solidFill>
                            <a:schemeClr val="tx2"/>
                          </a:solidFill>
                        </a:rPr>
                        <a:t> V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3.6 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3.3V DC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135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Size</a:t>
                      </a:r>
                      <a:r>
                        <a:rPr lang="en-US" sz="17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7.1</a:t>
                      </a:r>
                      <a:r>
                        <a:rPr lang="en-US" sz="1700" baseline="0" dirty="0">
                          <a:solidFill>
                            <a:schemeClr val="tx2"/>
                          </a:solidFill>
                        </a:rPr>
                        <a:t> mm x 7.1 mm x 2mm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2.5mm x 12.5mm x 19mm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27mm x 13mm x 2mm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25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Signal range(m)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10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25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Data</a:t>
                      </a:r>
                      <a:r>
                        <a:rPr lang="en-US" sz="1700" baseline="0" dirty="0">
                          <a:solidFill>
                            <a:schemeClr val="tx2"/>
                          </a:solidFill>
                        </a:rPr>
                        <a:t> Speed 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2.1 Mbps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3 Mbps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3 Mbps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25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Price</a:t>
                      </a:r>
                      <a:r>
                        <a:rPr lang="en-US" sz="1700" baseline="0" dirty="0">
                          <a:solidFill>
                            <a:schemeClr val="tx2"/>
                          </a:solidFill>
                        </a:rPr>
                        <a:t> USD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13.97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15.35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10.68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25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Complex interface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Easy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Easy</a:t>
                      </a:r>
                      <a:r>
                        <a:rPr lang="en-US" sz="17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Easy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25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Max Baud Rate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9600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9600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9600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65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Mobile App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340630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9213B"/>
                </a:solidFill>
              </a:rPr>
              <a:t>Android Application</a:t>
            </a:r>
          </a:p>
          <a:p>
            <a:r>
              <a:rPr lang="en-US" sz="2600" dirty="0">
                <a:solidFill>
                  <a:srgbClr val="09213B"/>
                </a:solidFill>
              </a:rPr>
              <a:t>Using Android Studio IDE</a:t>
            </a:r>
          </a:p>
          <a:p>
            <a:r>
              <a:rPr lang="en-US" sz="2600" dirty="0">
                <a:solidFill>
                  <a:srgbClr val="09213B"/>
                </a:solidFill>
              </a:rPr>
              <a:t>Have an option for for Guest and Administrator</a:t>
            </a:r>
          </a:p>
          <a:p>
            <a:r>
              <a:rPr lang="en-US" sz="2600" dirty="0">
                <a:solidFill>
                  <a:srgbClr val="09213B"/>
                </a:solidFill>
              </a:rPr>
              <a:t>Gives total control over the surfboard’s settings for the user</a:t>
            </a:r>
          </a:p>
          <a:p>
            <a:endParaRPr lang="en-US" sz="2600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9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Mobile App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25018" r="-25018"/>
          <a:stretch>
            <a:fillRect/>
          </a:stretch>
        </p:blipFill>
        <p:spPr>
          <a:xfrm>
            <a:off x="-1231179" y="1463557"/>
            <a:ext cx="11385113" cy="4822829"/>
          </a:xfrm>
        </p:spPr>
      </p:pic>
    </p:spTree>
    <p:extLst>
      <p:ext uri="{BB962C8B-B14F-4D97-AF65-F5344CB8AC3E}">
        <p14:creationId xmlns:p14="http://schemas.microsoft.com/office/powerpoint/2010/main" val="238202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Speed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09213B"/>
                </a:solidFill>
              </a:rPr>
              <a:t>Electronic Speed Control (ESC)</a:t>
            </a:r>
            <a:endParaRPr lang="en-US" sz="2600" dirty="0"/>
          </a:p>
          <a:p>
            <a:r>
              <a:rPr lang="en-US" sz="2600" dirty="0">
                <a:solidFill>
                  <a:srgbClr val="09213B"/>
                </a:solidFill>
              </a:rPr>
              <a:t>Connects directly to motor, PCB, and battery</a:t>
            </a:r>
            <a:endParaRPr lang="en-US" sz="2600" dirty="0"/>
          </a:p>
          <a:p>
            <a:r>
              <a:rPr lang="en-US" sz="2600" dirty="0">
                <a:solidFill>
                  <a:srgbClr val="09213B"/>
                </a:solidFill>
              </a:rPr>
              <a:t>Regulates current sent to motor </a:t>
            </a:r>
          </a:p>
          <a:p>
            <a:pPr lvl="1"/>
            <a:r>
              <a:rPr lang="en-US" sz="2600" dirty="0">
                <a:solidFill>
                  <a:srgbClr val="09213B"/>
                </a:solidFill>
              </a:rPr>
              <a:t>Programmed through ATmega328p</a:t>
            </a:r>
          </a:p>
          <a:p>
            <a:pPr lvl="1"/>
            <a:r>
              <a:rPr lang="en-US" sz="2600" dirty="0">
                <a:solidFill>
                  <a:srgbClr val="09213B"/>
                </a:solidFill>
              </a:rPr>
              <a:t>Via pulse width modulation (PWM)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8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Electronic Spe</a:t>
            </a:r>
            <a:r>
              <a:rPr lang="en-US" b="1" dirty="0">
                <a:solidFill>
                  <a:srgbClr val="09213B"/>
                </a:solidFill>
              </a:rPr>
              <a:t>ed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Using 120A ESC</a:t>
            </a:r>
          </a:p>
          <a:p>
            <a:r>
              <a:rPr lang="en-US" dirty="0">
                <a:solidFill>
                  <a:schemeClr val="tx2"/>
                </a:solidFill>
              </a:rPr>
              <a:t>Contains universal battery eliminating circuit (UBEC)</a:t>
            </a:r>
          </a:p>
          <a:p>
            <a:r>
              <a:rPr lang="en-US" dirty="0">
                <a:solidFill>
                  <a:schemeClr val="tx2"/>
                </a:solidFill>
              </a:rPr>
              <a:t>No need to have a battery power receiver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Converter inside esc that drops voltage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5" y="1866890"/>
            <a:ext cx="3840162" cy="2254175"/>
          </a:xfrm>
        </p:spPr>
      </p:pic>
    </p:spTree>
    <p:extLst>
      <p:ext uri="{BB962C8B-B14F-4D97-AF65-F5344CB8AC3E}">
        <p14:creationId xmlns:p14="http://schemas.microsoft.com/office/powerpoint/2010/main" val="63419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50" y="205617"/>
            <a:ext cx="6411486" cy="641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Project Goal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4091420" cy="52578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9213B"/>
                </a:solidFill>
              </a:rPr>
              <a:t>Design and implement an electric surfboard controlled with a wireless throttle and powered by a rechargeable battery</a:t>
            </a:r>
          </a:p>
        </p:txBody>
      </p:sp>
    </p:spTree>
    <p:extLst>
      <p:ext uri="{BB962C8B-B14F-4D97-AF65-F5344CB8AC3E}">
        <p14:creationId xmlns:p14="http://schemas.microsoft.com/office/powerpoint/2010/main" val="83155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Battery Monitoring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DS2438 smart battery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Maxim Integrated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Designed for max 12V battery</a:t>
            </a:r>
          </a:p>
          <a:p>
            <a:r>
              <a:rPr lang="en-US" sz="2400" dirty="0">
                <a:solidFill>
                  <a:schemeClr val="tx1"/>
                </a:solidFill>
              </a:rPr>
              <a:t>Circuit implemented to widen capable input range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LED representation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t="6926" r="32836" b="9841"/>
          <a:stretch/>
        </p:blipFill>
        <p:spPr>
          <a:xfrm rot="5400000">
            <a:off x="5404877" y="1419366"/>
            <a:ext cx="2346686" cy="3330055"/>
          </a:xfrm>
        </p:spPr>
      </p:pic>
    </p:spTree>
    <p:extLst>
      <p:ext uri="{BB962C8B-B14F-4D97-AF65-F5344CB8AC3E}">
        <p14:creationId xmlns:p14="http://schemas.microsoft.com/office/powerpoint/2010/main" val="134620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6696" y="300249"/>
            <a:ext cx="8042276" cy="1336956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Battery Monitoring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029" t="27258" r="51285" b="32522"/>
          <a:stretch/>
        </p:blipFill>
        <p:spPr>
          <a:xfrm>
            <a:off x="1718031" y="1678673"/>
            <a:ext cx="6496334" cy="41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Battery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0691" y="1600201"/>
                <a:ext cx="8042276" cy="43434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Calculating true voltage</a:t>
                </a: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Measure V</a:t>
                </a:r>
                <a:r>
                  <a:rPr lang="en-US" sz="1600" dirty="0">
                    <a:solidFill>
                      <a:schemeClr val="tx2"/>
                    </a:solidFill>
                  </a:rPr>
                  <a:t>AD</a:t>
                </a:r>
                <a:r>
                  <a:rPr lang="en-US" dirty="0">
                    <a:solidFill>
                      <a:schemeClr val="tx2"/>
                    </a:solidFill>
                  </a:rPr>
                  <a:t> pin</a:t>
                </a:r>
              </a:p>
              <a:p>
                <a:pPr marL="0" indent="0">
                  <a:buNone/>
                </a:pPr>
                <a:endParaRPr lang="en-US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𝑉𝑎𝑐𝑡𝑢𝑎𝑙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𝑉𝑚𝑒𝑎𝑠𝑢𝑟𝑒𝑑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2"/>
                    </a:solidFill>
                  </a:rPr>
                  <a:t>		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5=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 ∗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𝑉𝑚𝑎𝑥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𝑉𝐴𝐷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𝑉𝐴𝐷</m:t>
                        </m:r>
                      </m:den>
                    </m:f>
                  </m:oMath>
                </a14:m>
                <a:endParaRPr lang="en-US" sz="2000" b="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691" y="1600201"/>
                <a:ext cx="8042276" cy="4343400"/>
              </a:xfrm>
              <a:blipFill rotWithShape="0">
                <a:blip r:embed="rId3"/>
                <a:stretch>
                  <a:fillRect l="-1137" t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3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PCB Design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000000"/>
                </a:solidFill>
              </a:rPr>
              <a:t>EAGLE</a:t>
            </a:r>
          </a:p>
          <a:p>
            <a:r>
              <a:rPr lang="en-US" sz="2600" dirty="0">
                <a:solidFill>
                  <a:srgbClr val="000000"/>
                </a:solidFill>
              </a:rPr>
              <a:t>No experience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Not 100% confident in design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Multiple runs expected</a:t>
            </a:r>
          </a:p>
          <a:p>
            <a:r>
              <a:rPr lang="en-US" sz="2600" dirty="0">
                <a:solidFill>
                  <a:srgbClr val="000000"/>
                </a:solidFill>
              </a:rPr>
              <a:t>Limited CAD files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Switched parts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74" y="82448"/>
            <a:ext cx="1381109" cy="13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PCB Schematic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74" y="82448"/>
            <a:ext cx="1381109" cy="1381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392" t="14505" r="14756" b="16838"/>
          <a:stretch/>
        </p:blipFill>
        <p:spPr>
          <a:xfrm>
            <a:off x="374025" y="1646521"/>
            <a:ext cx="8586591" cy="461294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Difficulties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74" y="82448"/>
            <a:ext cx="1381109" cy="138110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34063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solidFill>
                  <a:srgbClr val="09213B"/>
                </a:solidFill>
              </a:rPr>
              <a:t>Parts out of stock</a:t>
            </a:r>
          </a:p>
          <a:p>
            <a:r>
              <a:rPr lang="en-US" sz="2600" dirty="0">
                <a:solidFill>
                  <a:srgbClr val="09213B"/>
                </a:solidFill>
              </a:rPr>
              <a:t>CAD files</a:t>
            </a:r>
          </a:p>
          <a:p>
            <a:r>
              <a:rPr lang="en-US" sz="2600" dirty="0">
                <a:solidFill>
                  <a:srgbClr val="09213B"/>
                </a:solidFill>
              </a:rPr>
              <a:t>Little experience</a:t>
            </a:r>
          </a:p>
          <a:p>
            <a:endParaRPr lang="en-US" sz="2600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1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Safety Concerns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74" y="82448"/>
            <a:ext cx="1381109" cy="138110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34063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solidFill>
                  <a:srgbClr val="09213B"/>
                </a:solidFill>
              </a:rPr>
              <a:t>Rider Safety </a:t>
            </a:r>
          </a:p>
          <a:p>
            <a:pPr lvl="1"/>
            <a:r>
              <a:rPr lang="en-US" sz="2400" dirty="0">
                <a:solidFill>
                  <a:srgbClr val="09213B"/>
                </a:solidFill>
              </a:rPr>
              <a:t>Engine shut off mechanism </a:t>
            </a:r>
          </a:p>
          <a:p>
            <a:pPr lvl="1"/>
            <a:r>
              <a:rPr lang="en-US" sz="2400" dirty="0">
                <a:solidFill>
                  <a:srgbClr val="09213B"/>
                </a:solidFill>
              </a:rPr>
              <a:t>Battery level </a:t>
            </a:r>
            <a:r>
              <a:rPr lang="en-US" sz="2400" dirty="0" smtClean="0">
                <a:solidFill>
                  <a:srgbClr val="09213B"/>
                </a:solidFill>
              </a:rPr>
              <a:t>awareness </a:t>
            </a:r>
            <a:endParaRPr lang="en-US" sz="2400" dirty="0">
              <a:solidFill>
                <a:srgbClr val="09213B"/>
              </a:solidFill>
            </a:endParaRPr>
          </a:p>
          <a:p>
            <a:r>
              <a:rPr lang="en-US" sz="2600" dirty="0">
                <a:solidFill>
                  <a:srgbClr val="09213B"/>
                </a:solidFill>
              </a:rPr>
              <a:t>Water Hazard – hardware preservation</a:t>
            </a:r>
          </a:p>
          <a:p>
            <a:pPr lvl="1"/>
            <a:r>
              <a:rPr lang="en-US" sz="2400" dirty="0">
                <a:solidFill>
                  <a:srgbClr val="09213B"/>
                </a:solidFill>
              </a:rPr>
              <a:t>Water and electricity don’t mix</a:t>
            </a:r>
          </a:p>
          <a:p>
            <a:endParaRPr lang="en-US" sz="2600" dirty="0">
              <a:solidFill>
                <a:srgbClr val="09213B"/>
              </a:solidFill>
            </a:endParaRPr>
          </a:p>
          <a:p>
            <a:endParaRPr lang="en-US" sz="2600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Division of Labor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74" y="82448"/>
            <a:ext cx="1381109" cy="138110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59416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rgbClr val="09213B"/>
              </a:solidFill>
            </a:endParaRPr>
          </a:p>
          <a:p>
            <a:endParaRPr lang="en-US" sz="2600" dirty="0">
              <a:solidFill>
                <a:srgbClr val="09213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67071"/>
              </p:ext>
            </p:extLst>
          </p:nvPr>
        </p:nvGraphicFramePr>
        <p:xfrm>
          <a:off x="292815" y="2138680"/>
          <a:ext cx="8206982" cy="236103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7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9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03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42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90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44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433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21005">
                <a:tc>
                  <a:txBody>
                    <a:bodyPr/>
                    <a:lstStyle/>
                    <a:p>
                      <a:r>
                        <a:rPr lang="en-US" sz="12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PCB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Mobile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Bluetooth/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Waterproofing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Design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862">
                <a:tc>
                  <a:txBody>
                    <a:bodyPr/>
                    <a:lstStyle/>
                    <a:p>
                      <a:r>
                        <a:rPr lang="en-US" dirty="0"/>
                        <a:t>Anthony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973"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973">
                <a:tc>
                  <a:txBody>
                    <a:bodyPr/>
                    <a:lstStyle/>
                    <a:p>
                      <a:r>
                        <a:rPr lang="en-US" dirty="0"/>
                        <a:t>Ryan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74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Budget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74" y="82448"/>
            <a:ext cx="1381109" cy="1381109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070663"/>
              </p:ext>
            </p:extLst>
          </p:nvPr>
        </p:nvGraphicFramePr>
        <p:xfrm>
          <a:off x="620140" y="1503825"/>
          <a:ext cx="7071234" cy="510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6013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Surfboard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Jet 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$69.95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$68.68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$69.89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Battery 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2510">
                <a:tc>
                  <a:txBody>
                    <a:bodyPr/>
                    <a:lstStyle/>
                    <a:p>
                      <a:r>
                        <a:rPr lang="en-US" sz="1600" dirty="0"/>
                        <a:t>ESC – Electronic Speed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$29.28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Battery</a:t>
                      </a:r>
                      <a:r>
                        <a:rPr lang="en-US" sz="1600" baseline="0" dirty="0"/>
                        <a:t> Monitor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Microcontroller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$13.72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Developmental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Bluetooth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LED’s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Waterproofing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6013">
                <a:tc>
                  <a:txBody>
                    <a:bodyPr/>
                    <a:lstStyle/>
                    <a:p>
                      <a:r>
                        <a:rPr lang="en-US" sz="1600" dirty="0"/>
                        <a:t>Current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$304.77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2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74" y="82448"/>
            <a:ext cx="1381109" cy="1381109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290800"/>
              </p:ext>
            </p:extLst>
          </p:nvPr>
        </p:nvGraphicFramePr>
        <p:xfrm>
          <a:off x="549275" y="1600200"/>
          <a:ext cx="8042275" cy="340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416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5941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9213B"/>
                </a:solidFill>
              </a:rPr>
              <a:t>To Produce a fun project that people may find interesting</a:t>
            </a:r>
          </a:p>
          <a:p>
            <a:r>
              <a:rPr lang="en-US" sz="2600" dirty="0">
                <a:solidFill>
                  <a:srgbClr val="09213B"/>
                </a:solidFill>
              </a:rPr>
              <a:t>Gain hands on experience </a:t>
            </a:r>
          </a:p>
          <a:p>
            <a:r>
              <a:rPr lang="en-US" sz="2600" dirty="0">
                <a:solidFill>
                  <a:srgbClr val="09213B"/>
                </a:solidFill>
              </a:rPr>
              <a:t>Combine learning with an outdoor hobby</a:t>
            </a:r>
          </a:p>
          <a:p>
            <a:endParaRPr lang="en-US" sz="2600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Future Plans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74" y="82448"/>
            <a:ext cx="1381109" cy="138110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34063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9213B"/>
                </a:solidFill>
              </a:rPr>
              <a:t>Ordering PCB ASAP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9213B"/>
                </a:solidFill>
              </a:rPr>
              <a:t>Test motor response with phone app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9213B"/>
                </a:solidFill>
              </a:rPr>
              <a:t>Mount to housing unit and waterproofing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9213B"/>
                </a:solidFill>
              </a:rPr>
              <a:t>Finalize testing/build prototype</a:t>
            </a:r>
          </a:p>
          <a:p>
            <a:endParaRPr lang="en-US" sz="2600" dirty="0">
              <a:solidFill>
                <a:srgbClr val="09213B"/>
              </a:solidFill>
            </a:endParaRPr>
          </a:p>
          <a:p>
            <a:endParaRPr lang="en-US" sz="2600" dirty="0">
              <a:solidFill>
                <a:srgbClr val="09213B"/>
              </a:solidFill>
            </a:endParaRPr>
          </a:p>
          <a:p>
            <a:endParaRPr lang="en-US" sz="2600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5" y="1907708"/>
            <a:ext cx="3514725" cy="1336956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74" y="82448"/>
            <a:ext cx="1381109" cy="13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29" y="1813864"/>
            <a:ext cx="3844892" cy="277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Project Concept</a:t>
            </a:r>
          </a:p>
        </p:txBody>
      </p:sp>
      <p:pic>
        <p:nvPicPr>
          <p:cNvPr id="6" name="Picture 5" descr="SurfboardMoun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134" y="1248698"/>
            <a:ext cx="5413925" cy="5413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1388" y="1444532"/>
            <a:ext cx="113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9213B"/>
                </a:solidFill>
              </a:rPr>
              <a:t>Jet Drive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96655" y="3244334"/>
            <a:ext cx="35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9213B"/>
                </a:solidFill>
              </a:rPr>
              <a:t>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96415">
            <a:off x="6945702" y="4285328"/>
            <a:ext cx="111125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55046" y="3765034"/>
            <a:ext cx="87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9213B"/>
                </a:solidFill>
              </a:rPr>
              <a:t>Phone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Project Specifications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5941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9213B"/>
                </a:solidFill>
              </a:rPr>
              <a:t>Ride Time: 30 minutes</a:t>
            </a:r>
          </a:p>
          <a:p>
            <a:r>
              <a:rPr lang="en-US" sz="2600" dirty="0">
                <a:solidFill>
                  <a:srgbClr val="09213B"/>
                </a:solidFill>
              </a:rPr>
              <a:t>Weight: Less than 40 lbs.</a:t>
            </a:r>
          </a:p>
          <a:p>
            <a:r>
              <a:rPr lang="en-US" sz="2600" dirty="0">
                <a:solidFill>
                  <a:srgbClr val="09213B"/>
                </a:solidFill>
              </a:rPr>
              <a:t>Wireless Connection Range: </a:t>
            </a:r>
            <a:r>
              <a:rPr lang="en-US" sz="2600" dirty="0" smtClean="0">
                <a:solidFill>
                  <a:srgbClr val="09213B"/>
                </a:solidFill>
              </a:rPr>
              <a:t>1-2 m</a:t>
            </a:r>
            <a:endParaRPr lang="en-US" sz="2600" dirty="0">
              <a:solidFill>
                <a:srgbClr val="09213B"/>
              </a:solidFill>
            </a:endParaRPr>
          </a:p>
          <a:p>
            <a:r>
              <a:rPr lang="en-US" sz="2600" dirty="0">
                <a:solidFill>
                  <a:srgbClr val="09213B"/>
                </a:solidFill>
              </a:rPr>
              <a:t>Battery Durability: 2 recharges per 24 hours</a:t>
            </a:r>
          </a:p>
          <a:p>
            <a:r>
              <a:rPr lang="en-US" sz="2600" dirty="0">
                <a:solidFill>
                  <a:srgbClr val="09213B"/>
                </a:solidFill>
              </a:rPr>
              <a:t>Speed: 5-10 mph</a:t>
            </a:r>
          </a:p>
        </p:txBody>
      </p:sp>
    </p:spTree>
    <p:extLst>
      <p:ext uri="{BB962C8B-B14F-4D97-AF65-F5344CB8AC3E}">
        <p14:creationId xmlns:p14="http://schemas.microsoft.com/office/powerpoint/2010/main" val="182153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System Block </a:t>
            </a:r>
            <a:r>
              <a:rPr lang="en-US" b="1" dirty="0">
                <a:solidFill>
                  <a:srgbClr val="09213B"/>
                </a:solidFill>
              </a:rPr>
              <a:t>Diagram</a:t>
            </a:r>
            <a:endParaRPr lang="en-US" dirty="0"/>
          </a:p>
        </p:txBody>
      </p:sp>
      <p:pic>
        <p:nvPicPr>
          <p:cNvPr id="5" name="Content Placeholder 3" descr="hardware block diag with esc - Word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3" t="32155" r="25075" b="24555"/>
          <a:stretch/>
        </p:blipFill>
        <p:spPr>
          <a:xfrm>
            <a:off x="854325" y="1896597"/>
            <a:ext cx="7603968" cy="3412382"/>
          </a:xfrm>
        </p:spPr>
      </p:pic>
    </p:spTree>
    <p:extLst>
      <p:ext uri="{BB962C8B-B14F-4D97-AF65-F5344CB8AC3E}">
        <p14:creationId xmlns:p14="http://schemas.microsoft.com/office/powerpoint/2010/main" val="208395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Power Source</a:t>
            </a:r>
          </a:p>
        </p:txBody>
      </p:sp>
      <p:pic>
        <p:nvPicPr>
          <p:cNvPr id="3" name="Picture 2" descr="Screen Shot 2016-02-15 at 4.10.42 PM.png"/>
          <p:cNvPicPr>
            <a:picLocks noChangeAspect="1"/>
          </p:cNvPicPr>
          <p:nvPr/>
        </p:nvPicPr>
        <p:blipFill>
          <a:blip r:embed="rId3"/>
          <a:srcRect l="13596" t="2960" r="16975" b="3084"/>
          <a:stretch>
            <a:fillRect/>
          </a:stretch>
        </p:blipFill>
        <p:spPr>
          <a:xfrm>
            <a:off x="4517573" y="1795916"/>
            <a:ext cx="4416478" cy="2489855"/>
          </a:xfrm>
          <a:prstGeom prst="rect">
            <a:avLst/>
          </a:prstGeom>
        </p:spPr>
      </p:pic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633494605"/>
              </p:ext>
            </p:extLst>
          </p:nvPr>
        </p:nvGraphicFramePr>
        <p:xfrm>
          <a:off x="456819" y="1597898"/>
          <a:ext cx="3829050" cy="376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510">
                  <a:extLst>
                    <a:ext uri="{9D8B030D-6E8A-4147-A177-3AD203B41FA5}">
                      <a16:colId xmlns="" xmlns:a16="http://schemas.microsoft.com/office/drawing/2014/main" val="3160580792"/>
                    </a:ext>
                  </a:extLst>
                </a:gridCol>
                <a:gridCol w="2034540">
                  <a:extLst>
                    <a:ext uri="{9D8B030D-6E8A-4147-A177-3AD203B41FA5}">
                      <a16:colId xmlns="" xmlns:a16="http://schemas.microsoft.com/office/drawing/2014/main" val="2941368233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dirty="0"/>
                        <a:t>ZIPPY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ews Gothic MT" charset="0"/>
                        </a:rPr>
                        <a:t>Flightmax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7547149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ews Gothic MT" charset="0"/>
                        </a:rPr>
                        <a:t>Lipo</a:t>
                      </a:r>
                      <a:endParaRPr lang="en-US" dirty="0">
                        <a:latin typeface="News Gothic M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2936439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r>
                        <a:rPr lang="en-US" dirty="0"/>
                        <a:t>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ews Gothic MT" charset="0"/>
                        </a:rPr>
                        <a:t>22.2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925641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r>
                        <a:rPr lang="en-US" dirty="0"/>
                        <a:t>Capacity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4500 </a:t>
                      </a:r>
                      <a:r>
                        <a:rPr lang="en-US" dirty="0" err="1">
                          <a:latin typeface="News Gothic MT" charset="0"/>
                        </a:rPr>
                        <a:t>mAh</a:t>
                      </a:r>
                      <a:r>
                        <a:rPr lang="en-US" dirty="0">
                          <a:latin typeface="News Gothic MT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15643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7937051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45C - 55C burst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4786424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789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5362983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Length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3245456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Height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3906414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Width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754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27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41" y="107950"/>
            <a:ext cx="8053709" cy="133667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Propulsion</a:t>
            </a:r>
          </a:p>
        </p:txBody>
      </p:sp>
      <p:pic>
        <p:nvPicPr>
          <p:cNvPr id="3" name="Picture 2" descr="Screen Shot 2016-02-15 at 4.29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2" y="4493896"/>
            <a:ext cx="3012633" cy="1916429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3153093867"/>
              </p:ext>
            </p:extLst>
          </p:nvPr>
        </p:nvGraphicFramePr>
        <p:xfrm>
          <a:off x="273483" y="1426087"/>
          <a:ext cx="4069080" cy="2937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="" xmlns:a16="http://schemas.microsoft.com/office/drawing/2014/main" val="3160580792"/>
                    </a:ext>
                  </a:extLst>
                </a:gridCol>
                <a:gridCol w="1988820">
                  <a:extLst>
                    <a:ext uri="{9D8B030D-6E8A-4147-A177-3AD203B41FA5}">
                      <a16:colId xmlns="" xmlns:a16="http://schemas.microsoft.com/office/drawing/2014/main" val="2941368233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  <a:latin typeface="News Gothic MT" charset="0"/>
                        </a:rPr>
                        <a:t>Motor -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News Gothic MT" charset="0"/>
                        </a:rPr>
                        <a:t>Turnigy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News Gothic MT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FFFF"/>
                          </a:solidFill>
                          <a:latin typeface="News Gothic MT" charset="0"/>
                        </a:rPr>
                        <a:t>AquaStar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News Gothic MT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7547149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ews Gothic MT" charset="0"/>
                        </a:rPr>
                        <a:t>508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15643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Max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7937051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Max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4786424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3050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5362983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>
                          <a:latin typeface="News Gothic MT" charset="0"/>
                        </a:rPr>
                        <a:t>Shaft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ews Gothic MT" charset="0"/>
                        </a:rPr>
                        <a:t>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3245456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Diameter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3906414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Total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7544503"/>
                  </a:ext>
                </a:extLst>
              </a:tr>
            </a:tbl>
          </a:graphicData>
        </a:graphic>
      </p:graphicFrame>
      <p:pic>
        <p:nvPicPr>
          <p:cNvPr id="5" name="Picture 4" descr="Screen Shot 2016-02-15 at 4.4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445" y="4493896"/>
            <a:ext cx="5045217" cy="2066292"/>
          </a:xfrm>
          <a:prstGeom prst="rect">
            <a:avLst/>
          </a:prstGeom>
        </p:spPr>
      </p:pic>
      <p:graphicFrame>
        <p:nvGraphicFramePr>
          <p:cNvPr id="10" name="Table 9"/>
          <p:cNvGraphicFramePr/>
          <p:nvPr>
            <p:extLst>
              <p:ext uri="{D42A27DB-BD31-4B8C-83A1-F6EECF244321}">
                <p14:modId xmlns:p14="http://schemas.microsoft.com/office/powerpoint/2010/main" val="3831708117"/>
              </p:ext>
            </p:extLst>
          </p:nvPr>
        </p:nvGraphicFramePr>
        <p:xfrm>
          <a:off x="4686942" y="1734412"/>
          <a:ext cx="3829050" cy="229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510">
                  <a:extLst>
                    <a:ext uri="{9D8B030D-6E8A-4147-A177-3AD203B41FA5}">
                      <a16:colId xmlns="" xmlns:a16="http://schemas.microsoft.com/office/drawing/2014/main" val="3160580792"/>
                    </a:ext>
                  </a:extLst>
                </a:gridCol>
                <a:gridCol w="2034540">
                  <a:extLst>
                    <a:ext uri="{9D8B030D-6E8A-4147-A177-3AD203B41FA5}">
                      <a16:colId xmlns="" xmlns:a16="http://schemas.microsoft.com/office/drawing/2014/main" val="2941368233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dirty="0"/>
                        <a:t>Jet 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ews Gothic MT" charset="0"/>
                        </a:rPr>
                        <a:t>Pump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7547149"/>
                  </a:ext>
                </a:extLst>
              </a:tr>
              <a:tr h="258736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ews Gothic MT" charset="0"/>
                        </a:rPr>
                        <a:t>Jet2805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15643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Max RPM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7937051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Total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171 mm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4786424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Diameter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5362983"/>
                  </a:ext>
                </a:extLst>
              </a:tr>
              <a:tr h="250895">
                <a:tc>
                  <a:txBody>
                    <a:bodyPr/>
                    <a:lstStyle/>
                    <a:p>
                      <a:r>
                        <a:rPr lang="en-US" dirty="0"/>
                        <a:t>Propulsion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Impeller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324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61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9213B"/>
                </a:solidFill>
              </a:rPr>
              <a:t>Microcontroller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3406308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rgbClr val="09213B"/>
                </a:solidFill>
              </a:rPr>
              <a:t>The microcontroller that we required for our project had a couple of requirements to meet:</a:t>
            </a:r>
          </a:p>
          <a:p>
            <a:r>
              <a:rPr lang="en-US" sz="2600" dirty="0">
                <a:solidFill>
                  <a:srgbClr val="09213B"/>
                </a:solidFill>
              </a:rPr>
              <a:t>Low price</a:t>
            </a:r>
          </a:p>
          <a:p>
            <a:r>
              <a:rPr lang="en-US" sz="2600" dirty="0">
                <a:solidFill>
                  <a:srgbClr val="09213B"/>
                </a:solidFill>
              </a:rPr>
              <a:t>Support PWM(Pulse Width Modulation)</a:t>
            </a:r>
          </a:p>
          <a:p>
            <a:r>
              <a:rPr lang="en-US" sz="2600" dirty="0" err="1">
                <a:solidFill>
                  <a:srgbClr val="09213B"/>
                </a:solidFill>
              </a:rPr>
              <a:t>UARTSerial</a:t>
            </a:r>
            <a:r>
              <a:rPr lang="en-US" sz="2600" dirty="0">
                <a:solidFill>
                  <a:srgbClr val="09213B"/>
                </a:solidFill>
              </a:rPr>
              <a:t> support. </a:t>
            </a:r>
          </a:p>
          <a:p>
            <a:r>
              <a:rPr lang="en-US" sz="2600" dirty="0">
                <a:solidFill>
                  <a:srgbClr val="09213B"/>
                </a:solidFill>
              </a:rPr>
              <a:t>Couple of pins for general LED usage. </a:t>
            </a:r>
          </a:p>
          <a:p>
            <a:endParaRPr lang="en-US" sz="2600" dirty="0">
              <a:solidFill>
                <a:srgbClr val="09213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31" y="5021743"/>
            <a:ext cx="6936659" cy="12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ustom 1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992</TotalTime>
  <Words>764</Words>
  <Application>Microsoft Macintosh PowerPoint</Application>
  <PresentationFormat>On-screen Show (4:3)</PresentationFormat>
  <Paragraphs>269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Electri-Surf</vt:lpstr>
      <vt:lpstr>Project Goal </vt:lpstr>
      <vt:lpstr>Motivation</vt:lpstr>
      <vt:lpstr>Project Concept</vt:lpstr>
      <vt:lpstr>Project Specifications</vt:lpstr>
      <vt:lpstr>System Block Diagram</vt:lpstr>
      <vt:lpstr>Power Source</vt:lpstr>
      <vt:lpstr>Propulsion</vt:lpstr>
      <vt:lpstr>Microcontroller</vt:lpstr>
      <vt:lpstr>Microcontroller</vt:lpstr>
      <vt:lpstr>Microcontroller</vt:lpstr>
      <vt:lpstr>Microcontroller</vt:lpstr>
      <vt:lpstr>Bluetooth Communication</vt:lpstr>
      <vt:lpstr>Bluetooth Communication</vt:lpstr>
      <vt:lpstr>Bluetooth Communication</vt:lpstr>
      <vt:lpstr>Mobile App </vt:lpstr>
      <vt:lpstr>Mobile App </vt:lpstr>
      <vt:lpstr>Speed Control</vt:lpstr>
      <vt:lpstr>Electronic Speed Control</vt:lpstr>
      <vt:lpstr>Battery Monitoring</vt:lpstr>
      <vt:lpstr>Battery Monitoring</vt:lpstr>
      <vt:lpstr>Battery Monitoring</vt:lpstr>
      <vt:lpstr>PCB Design </vt:lpstr>
      <vt:lpstr>PCB Schematic</vt:lpstr>
      <vt:lpstr>Difficulties </vt:lpstr>
      <vt:lpstr>Safety Concerns</vt:lpstr>
      <vt:lpstr>Division of Labor</vt:lpstr>
      <vt:lpstr>Budget</vt:lpstr>
      <vt:lpstr>Progress</vt:lpstr>
      <vt:lpstr>Future Plans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Taylor</dc:creator>
  <cp:lastModifiedBy>Ryan Taylor</cp:lastModifiedBy>
  <cp:revision>88</cp:revision>
  <dcterms:created xsi:type="dcterms:W3CDTF">2016-02-08T15:26:07Z</dcterms:created>
  <dcterms:modified xsi:type="dcterms:W3CDTF">2016-04-26T01:07:44Z</dcterms:modified>
</cp:coreProperties>
</file>