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66" r:id="rId4"/>
    <p:sldId id="273" r:id="rId5"/>
    <p:sldId id="267" r:id="rId6"/>
    <p:sldId id="265" r:id="rId7"/>
    <p:sldId id="278" r:id="rId8"/>
    <p:sldId id="284" r:id="rId9"/>
    <p:sldId id="293" r:id="rId10"/>
    <p:sldId id="294" r:id="rId11"/>
    <p:sldId id="299" r:id="rId12"/>
    <p:sldId id="300" r:id="rId13"/>
    <p:sldId id="289" r:id="rId14"/>
    <p:sldId id="291" r:id="rId15"/>
    <p:sldId id="290" r:id="rId16"/>
    <p:sldId id="288" r:id="rId17"/>
    <p:sldId id="303" r:id="rId18"/>
    <p:sldId id="304" r:id="rId19"/>
    <p:sldId id="298" r:id="rId20"/>
    <p:sldId id="268" r:id="rId21"/>
    <p:sldId id="269" r:id="rId22"/>
    <p:sldId id="270" r:id="rId23"/>
    <p:sldId id="301" r:id="rId24"/>
    <p:sldId id="295" r:id="rId25"/>
    <p:sldId id="296" r:id="rId26"/>
    <p:sldId id="271" r:id="rId27"/>
    <p:sldId id="272" r:id="rId28"/>
    <p:sldId id="297" r:id="rId29"/>
    <p:sldId id="302" r:id="rId30"/>
    <p:sldId id="279" r:id="rId31"/>
    <p:sldId id="287" r:id="rId32"/>
    <p:sldId id="305" r:id="rId33"/>
    <p:sldId id="306" r:id="rId34"/>
    <p:sldId id="280" r:id="rId35"/>
    <p:sldId id="28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188" autoAdjust="0"/>
  </p:normalViewPr>
  <p:slideViewPr>
    <p:cSldViewPr snapToGrid="0" snapToObjects="1">
      <p:cViewPr varScale="1">
        <p:scale>
          <a:sx n="113" d="100"/>
          <a:sy n="113" d="100"/>
        </p:scale>
        <p:origin x="-1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079D3-2539-4B7F-AF88-89BC1AFD8F2E}" type="datetimeFigureOut">
              <a:rPr lang="en-US"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7F721-73EE-4B15-BFAB-D504EA9389A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3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1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30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30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30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90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90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9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90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10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45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6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22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47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9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0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16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45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6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55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65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65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4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1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6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20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0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2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F721-73EE-4B15-BFAB-D504EA9389A3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97227"/>
            <a:ext cx="8042276" cy="1336956"/>
          </a:xfrm>
        </p:spPr>
        <p:txBody>
          <a:bodyPr/>
          <a:lstStyle/>
          <a:p>
            <a:r>
              <a:rPr lang="en-US" sz="7200" b="1" dirty="0" err="1">
                <a:solidFill>
                  <a:schemeClr val="tx2"/>
                </a:solidFill>
              </a:rPr>
              <a:t>Electri</a:t>
            </a:r>
            <a:r>
              <a:rPr lang="en-US" sz="7200" b="1" dirty="0">
                <a:solidFill>
                  <a:schemeClr val="tx2"/>
                </a:solidFill>
              </a:rPr>
              <a:t>-Surf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3" y="2967833"/>
            <a:ext cx="7852825" cy="1928777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Group 22: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Alex </a:t>
            </a:r>
            <a:r>
              <a:rPr lang="en-US" sz="2600" dirty="0" err="1">
                <a:solidFill>
                  <a:schemeClr val="tx2"/>
                </a:solidFill>
              </a:rPr>
              <a:t>Amoros</a:t>
            </a:r>
            <a:r>
              <a:rPr lang="en-US" sz="2600" dirty="0">
                <a:solidFill>
                  <a:schemeClr val="tx2"/>
                </a:solidFill>
              </a:rPr>
              <a:t> – Computer Engineering</a:t>
            </a:r>
          </a:p>
          <a:p>
            <a:pPr lvl="1"/>
            <a:r>
              <a:rPr lang="en-US" sz="2600">
                <a:solidFill>
                  <a:schemeClr val="tx2"/>
                </a:solidFill>
              </a:rPr>
              <a:t>D. Anthony </a:t>
            </a:r>
            <a:r>
              <a:rPr lang="en-US" sz="2600" dirty="0">
                <a:solidFill>
                  <a:schemeClr val="tx2"/>
                </a:solidFill>
              </a:rPr>
              <a:t>Higgins – Electrical Engineering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Ryan Taylor –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99960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Microcontroller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3406308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Our first choice was TI’s TMS320F28062 microprocessor.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Key points of the TMS320F28062: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Simple and easy to use IDE, </a:t>
            </a:r>
            <a:r>
              <a:rPr lang="en-US" dirty="0" err="1">
                <a:solidFill>
                  <a:srgbClr val="09213B"/>
                </a:solidFill>
              </a:rPr>
              <a:t>Energia</a:t>
            </a:r>
            <a:endParaRPr lang="en-US" dirty="0">
              <a:solidFill>
                <a:srgbClr val="09213B"/>
              </a:solidFill>
            </a:endParaRPr>
          </a:p>
          <a:p>
            <a:pPr lvl="1"/>
            <a:r>
              <a:rPr lang="en-US" dirty="0">
                <a:solidFill>
                  <a:srgbClr val="09213B"/>
                </a:solidFill>
              </a:rPr>
              <a:t>Well documented commands and architecture, with supportive community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Meet the requirements necessary for the project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However: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Lack of CAD file for the microcontroller </a:t>
            </a:r>
          </a:p>
        </p:txBody>
      </p:sp>
    </p:spTree>
    <p:extLst>
      <p:ext uri="{BB962C8B-B14F-4D97-AF65-F5344CB8AC3E}">
        <p14:creationId xmlns:p14="http://schemas.microsoft.com/office/powerpoint/2010/main" val="26031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Microcontroller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ATMega328p</a:t>
            </a:r>
          </a:p>
          <a:p>
            <a:pPr lvl="1"/>
            <a:r>
              <a:rPr lang="en-US" sz="2200" dirty="0">
                <a:solidFill>
                  <a:schemeClr val="tx2"/>
                </a:solidFill>
              </a:rPr>
              <a:t>Second option</a:t>
            </a:r>
          </a:p>
          <a:p>
            <a:pPr lvl="1"/>
            <a:r>
              <a:rPr lang="en-US" sz="2200" dirty="0">
                <a:solidFill>
                  <a:schemeClr val="tx2"/>
                </a:solidFill>
              </a:rPr>
              <a:t>Development with </a:t>
            </a:r>
            <a:r>
              <a:rPr lang="en-US" sz="2200" dirty="0" err="1">
                <a:solidFill>
                  <a:schemeClr val="tx2"/>
                </a:solidFill>
              </a:rPr>
              <a:t>Arduino</a:t>
            </a:r>
            <a:r>
              <a:rPr lang="en-US" sz="2200" dirty="0">
                <a:solidFill>
                  <a:schemeClr val="tx2"/>
                </a:solidFill>
              </a:rPr>
              <a:t> UNO</a:t>
            </a:r>
          </a:p>
          <a:p>
            <a:r>
              <a:rPr lang="en-US" sz="2600" dirty="0">
                <a:solidFill>
                  <a:schemeClr val="tx2"/>
                </a:solidFill>
              </a:rPr>
              <a:t>Already owned this dev. board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247" r="14247"/>
          <a:stretch>
            <a:fillRect/>
          </a:stretch>
        </p:blipFill>
        <p:spPr/>
      </p:pic>
      <p:sp>
        <p:nvSpPr>
          <p:cNvPr id="6" name="Oval 5"/>
          <p:cNvSpPr/>
          <p:nvPr/>
        </p:nvSpPr>
        <p:spPr>
          <a:xfrm>
            <a:off x="7107592" y="3955782"/>
            <a:ext cx="1051624" cy="1074369"/>
          </a:xfrm>
          <a:prstGeom prst="ellipse">
            <a:avLst/>
          </a:prstGeom>
          <a:noFill/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Microcontroller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ATmega328P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9565" y="2347415"/>
            <a:ext cx="4368980" cy="280157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TMS320F28062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45" y="2202541"/>
            <a:ext cx="4160188" cy="29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b="1" dirty="0">
                <a:solidFill>
                  <a:srgbClr val="09213B"/>
                </a:solidFill>
              </a:rPr>
              <a:t>Bluetooth Communication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3406308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Used the a smart phone as the handheld control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Versatile 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Convenient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Bluetooth compatible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Do not have to build, hardware wise, a hand-control device for the board. </a:t>
            </a:r>
          </a:p>
        </p:txBody>
      </p:sp>
    </p:spTree>
    <p:extLst>
      <p:ext uri="{BB962C8B-B14F-4D97-AF65-F5344CB8AC3E}">
        <p14:creationId xmlns:p14="http://schemas.microsoft.com/office/powerpoint/2010/main" val="2878069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b="1" dirty="0">
                <a:solidFill>
                  <a:srgbClr val="09213B"/>
                </a:solidFill>
              </a:rPr>
              <a:t>Bluetooth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tx2"/>
                </a:solidFill>
              </a:rPr>
              <a:t>The Bluetooth module that was chosen for the project was the HC-05. Here’s a comparison of other Bluetooth modules that we compared.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238961"/>
              </p:ext>
            </p:extLst>
          </p:nvPr>
        </p:nvGraphicFramePr>
        <p:xfrm>
          <a:off x="549275" y="2737957"/>
          <a:ext cx="8237231" cy="377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69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Bluetooth Module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CC2564</a:t>
                      </a:r>
                      <a:r>
                        <a:rPr lang="en-US" baseline="0" dirty="0">
                          <a:solidFill>
                            <a:schemeClr val="tx2"/>
                          </a:solidFill>
                        </a:rPr>
                        <a:t>MODN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BT900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HC-05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694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OPERATING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VOLTAGE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-.5-4.8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V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3.6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3.3 - 5V DC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135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Size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7.1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mm x 7.1 mm x 2mm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2.5mm x 12.5mm x 19mm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27mm x 13mm x 2mm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Signal range(m)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10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Data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Speed 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2.1 Mbps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3 Mbps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3 Mbps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Price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USD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$13.97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$15.35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$5.25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Complex interface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Easy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Easy</a:t>
                      </a:r>
                      <a:r>
                        <a:rPr lang="en-US" sz="17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Easy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Max Baud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9600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9600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9600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65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b="1" dirty="0">
                <a:solidFill>
                  <a:srgbClr val="09213B"/>
                </a:solidFill>
              </a:rPr>
              <a:t>Bluetooth Communication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rcRect t="-37061" b="-37061"/>
          <a:stretch>
            <a:fillRect/>
          </a:stretch>
        </p:blipFill>
        <p:spPr>
          <a:xfrm>
            <a:off x="2551162" y="1917175"/>
            <a:ext cx="6040389" cy="32622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524" t="32728" r="27732" b="32557"/>
          <a:stretch/>
        </p:blipFill>
        <p:spPr>
          <a:xfrm rot="16200000">
            <a:off x="632754" y="3161297"/>
            <a:ext cx="2814149" cy="102266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292441" y="2265556"/>
            <a:ext cx="1" cy="237574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0793" y="3146645"/>
            <a:ext cx="101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26.7mm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498566" y="2029555"/>
            <a:ext cx="101888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55113" y="1620054"/>
            <a:ext cx="890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 mm</a:t>
            </a:r>
          </a:p>
        </p:txBody>
      </p:sp>
    </p:spTree>
    <p:extLst>
      <p:ext uri="{BB962C8B-B14F-4D97-AF65-F5344CB8AC3E}">
        <p14:creationId xmlns:p14="http://schemas.microsoft.com/office/powerpoint/2010/main" val="3109143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Mobile App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3406308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Used Android Studio IDE for development</a:t>
            </a:r>
          </a:p>
          <a:p>
            <a:r>
              <a:rPr lang="en-US" sz="2600" dirty="0">
                <a:solidFill>
                  <a:srgbClr val="09213B"/>
                </a:solidFill>
              </a:rPr>
              <a:t>Have an option for Advanced Settings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Gives total control over the surfboard’s settings for the user, </a:t>
            </a:r>
            <a:r>
              <a:rPr lang="en-US" sz="2600" dirty="0" err="1">
                <a:solidFill>
                  <a:srgbClr val="09213B"/>
                </a:solidFill>
              </a:rPr>
              <a:t>ie</a:t>
            </a:r>
            <a:r>
              <a:rPr lang="en-US" sz="2600" dirty="0">
                <a:solidFill>
                  <a:srgbClr val="09213B"/>
                </a:solidFill>
              </a:rPr>
              <a:t>. Speed increments, slow and stop speeds for the board. </a:t>
            </a:r>
          </a:p>
          <a:p>
            <a:endParaRPr lang="en-US" sz="2600" dirty="0">
              <a:solidFill>
                <a:srgbClr val="092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9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Advanced Settings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4617974" cy="43434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Settings within the </a:t>
            </a:r>
            <a:r>
              <a:rPr lang="en-US" sz="2600" dirty="0" err="1">
                <a:solidFill>
                  <a:srgbClr val="09213B"/>
                </a:solidFill>
              </a:rPr>
              <a:t>Electri</a:t>
            </a:r>
            <a:r>
              <a:rPr lang="en-US" sz="2600" dirty="0">
                <a:solidFill>
                  <a:srgbClr val="09213B"/>
                </a:solidFill>
              </a:rPr>
              <a:t>-Surf application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Accessed through home screen 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Used for changing values: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Slow speed 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Speed bar increment </a:t>
            </a:r>
          </a:p>
        </p:txBody>
      </p:sp>
      <p:pic>
        <p:nvPicPr>
          <p:cNvPr id="5" name="Content Placeholder 4" descr="Screenshot_2016-04-18-12-20-53 (1)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>
            <a:fillRect/>
          </a:stretch>
        </p:blipFill>
        <p:spPr>
          <a:xfrm>
            <a:off x="5167249" y="1719263"/>
            <a:ext cx="2524125" cy="3927475"/>
          </a:xfrm>
        </p:spPr>
      </p:pic>
    </p:spTree>
    <p:extLst>
      <p:ext uri="{BB962C8B-B14F-4D97-AF65-F5344CB8AC3E}">
        <p14:creationId xmlns:p14="http://schemas.microsoft.com/office/powerpoint/2010/main" val="221931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Mobile App cont.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723819"/>
            <a:ext cx="4429422" cy="3636715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Graphical user interface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Riding screen</a:t>
            </a:r>
          </a:p>
          <a:p>
            <a:r>
              <a:rPr lang="en-US" sz="2600" dirty="0">
                <a:solidFill>
                  <a:srgbClr val="09213B"/>
                </a:solidFill>
              </a:rPr>
              <a:t>Speed Control: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Phone volume keys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Touch screen capability</a:t>
            </a:r>
          </a:p>
          <a:p>
            <a:r>
              <a:rPr lang="en-US" sz="2600" dirty="0">
                <a:solidFill>
                  <a:srgbClr val="09213B"/>
                </a:solidFill>
              </a:rPr>
              <a:t>Progress bar indicators </a:t>
            </a:r>
          </a:p>
          <a:p>
            <a:pPr lvl="1"/>
            <a:endParaRPr lang="en-US" sz="2400" dirty="0">
              <a:solidFill>
                <a:srgbClr val="09213B"/>
              </a:solidFill>
            </a:endParaRPr>
          </a:p>
          <a:p>
            <a:pPr marL="12700" indent="0">
              <a:buNone/>
            </a:pPr>
            <a:endParaRPr lang="en-US" sz="2600" dirty="0">
              <a:solidFill>
                <a:srgbClr val="09213B"/>
              </a:solidFill>
            </a:endParaRPr>
          </a:p>
          <a:p>
            <a:pPr lvl="1"/>
            <a:endParaRPr lang="en-US" sz="2400" dirty="0">
              <a:solidFill>
                <a:srgbClr val="09213B"/>
              </a:solidFill>
            </a:endParaRPr>
          </a:p>
          <a:p>
            <a:pPr lvl="1"/>
            <a:endParaRPr lang="en-US" sz="2400" dirty="0">
              <a:solidFill>
                <a:srgbClr val="09213B"/>
              </a:solidFill>
            </a:endParaRPr>
          </a:p>
          <a:p>
            <a:pPr marL="349250" lvl="1" indent="0">
              <a:buNone/>
            </a:pPr>
            <a:endParaRPr lang="en-US" sz="2400" dirty="0">
              <a:solidFill>
                <a:srgbClr val="09213B"/>
              </a:solidFill>
            </a:endParaRPr>
          </a:p>
          <a:p>
            <a:endParaRPr lang="en-US" sz="2600" dirty="0">
              <a:solidFill>
                <a:srgbClr val="09213B"/>
              </a:solidFill>
            </a:endParaRPr>
          </a:p>
        </p:txBody>
      </p:sp>
      <p:pic>
        <p:nvPicPr>
          <p:cNvPr id="6" name="Content Placeholder 5" descr="Screenshot_2016-04-07-23-17-11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90" r="-28590"/>
          <a:stretch>
            <a:fillRect/>
          </a:stretch>
        </p:blipFill>
        <p:spPr>
          <a:xfrm>
            <a:off x="4751388" y="1600200"/>
            <a:ext cx="3840162" cy="4343400"/>
          </a:xfrm>
        </p:spPr>
      </p:pic>
    </p:spTree>
    <p:extLst>
      <p:ext uri="{BB962C8B-B14F-4D97-AF65-F5344CB8AC3E}">
        <p14:creationId xmlns:p14="http://schemas.microsoft.com/office/powerpoint/2010/main" val="87918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Mobile App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3" y="1487338"/>
            <a:ext cx="8738284" cy="503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02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50" y="205617"/>
            <a:ext cx="6411486" cy="6411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Project Goal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4091420" cy="52578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Design and implement an electric surfboard controlled with a wireless throttle and powered by a rechargeable battery</a:t>
            </a:r>
          </a:p>
        </p:txBody>
      </p:sp>
    </p:spTree>
    <p:extLst>
      <p:ext uri="{BB962C8B-B14F-4D97-AF65-F5344CB8AC3E}">
        <p14:creationId xmlns:p14="http://schemas.microsoft.com/office/powerpoint/2010/main" val="831557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Speed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solidFill>
                  <a:srgbClr val="09213B"/>
                </a:solidFill>
              </a:rPr>
              <a:t>Electronic Speed Control (ESC)</a:t>
            </a:r>
            <a:endParaRPr lang="en-US" sz="2600" dirty="0"/>
          </a:p>
          <a:p>
            <a:r>
              <a:rPr lang="en-US" sz="2600" dirty="0">
                <a:solidFill>
                  <a:srgbClr val="09213B"/>
                </a:solidFill>
              </a:rPr>
              <a:t>Connects directly to motor, PCB, and battery</a:t>
            </a:r>
            <a:endParaRPr lang="en-US" sz="2600" dirty="0"/>
          </a:p>
          <a:p>
            <a:r>
              <a:rPr lang="en-US" sz="2600" dirty="0">
                <a:solidFill>
                  <a:srgbClr val="09213B"/>
                </a:solidFill>
              </a:rPr>
              <a:t>Regulates current sent to motor </a:t>
            </a:r>
          </a:p>
          <a:p>
            <a:pPr lvl="1"/>
            <a:r>
              <a:rPr lang="en-US" sz="2600" dirty="0">
                <a:solidFill>
                  <a:srgbClr val="09213B"/>
                </a:solidFill>
              </a:rPr>
              <a:t>Programmed through ATmega328p</a:t>
            </a:r>
          </a:p>
          <a:p>
            <a:pPr lvl="1"/>
            <a:r>
              <a:rPr lang="en-US" sz="2600" dirty="0">
                <a:solidFill>
                  <a:srgbClr val="09213B"/>
                </a:solidFill>
              </a:rPr>
              <a:t>Via pulse width modulation (PWM)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8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Electronic Spe</a:t>
            </a:r>
            <a:r>
              <a:rPr lang="en-US" b="1" dirty="0">
                <a:solidFill>
                  <a:srgbClr val="09213B"/>
                </a:solidFill>
              </a:rPr>
              <a:t>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tx2"/>
                </a:solidFill>
              </a:rPr>
              <a:t>Using 120A ESC</a:t>
            </a:r>
          </a:p>
          <a:p>
            <a:r>
              <a:rPr lang="en-US" sz="2200" dirty="0">
                <a:solidFill>
                  <a:schemeClr val="tx2"/>
                </a:solidFill>
              </a:rPr>
              <a:t>Contains universal battery eliminating circuit (UBEC)</a:t>
            </a:r>
          </a:p>
          <a:p>
            <a:r>
              <a:rPr lang="en-US" sz="2200" dirty="0">
                <a:solidFill>
                  <a:schemeClr val="tx2"/>
                </a:solidFill>
              </a:rPr>
              <a:t>No need to have a battery power receiver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Converter inside esc that drops voltage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55" y="1866890"/>
            <a:ext cx="3840162" cy="2254175"/>
          </a:xfrm>
        </p:spPr>
      </p:pic>
    </p:spTree>
    <p:extLst>
      <p:ext uri="{BB962C8B-B14F-4D97-AF65-F5344CB8AC3E}">
        <p14:creationId xmlns:p14="http://schemas.microsoft.com/office/powerpoint/2010/main" val="634192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Battery Monitoring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DS2438 smart battery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Maxim Integrated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Designed for max 12V battery</a:t>
            </a:r>
          </a:p>
          <a:p>
            <a:r>
              <a:rPr lang="en-US" sz="2400" dirty="0">
                <a:solidFill>
                  <a:schemeClr val="tx1"/>
                </a:solidFill>
              </a:rPr>
              <a:t>Circuit implemented to widen capable input range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1" t="6926" r="32836" b="9841"/>
          <a:stretch/>
        </p:blipFill>
        <p:spPr>
          <a:xfrm rot="5400000">
            <a:off x="5404877" y="1419366"/>
            <a:ext cx="2346686" cy="3330055"/>
          </a:xfrm>
        </p:spPr>
      </p:pic>
    </p:spTree>
    <p:extLst>
      <p:ext uri="{BB962C8B-B14F-4D97-AF65-F5344CB8AC3E}">
        <p14:creationId xmlns:p14="http://schemas.microsoft.com/office/powerpoint/2010/main" val="1346204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Battery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Late issues with DS2438 functionality</a:t>
            </a:r>
          </a:p>
          <a:p>
            <a:r>
              <a:rPr lang="en-US" sz="2200" dirty="0">
                <a:solidFill>
                  <a:schemeClr val="tx1"/>
                </a:solidFill>
              </a:rPr>
              <a:t>Used existing voltage divider</a:t>
            </a:r>
          </a:p>
          <a:p>
            <a:r>
              <a:rPr lang="en-US" sz="2200" dirty="0">
                <a:solidFill>
                  <a:schemeClr val="tx1"/>
                </a:solidFill>
              </a:rPr>
              <a:t>Analog pin on microcontroller needed</a:t>
            </a:r>
          </a:p>
          <a:p>
            <a:r>
              <a:rPr lang="en-US" sz="2200" dirty="0">
                <a:solidFill>
                  <a:schemeClr val="tx1"/>
                </a:solidFill>
              </a:rPr>
              <a:t>Adjustments made on PCB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0413" y="1611809"/>
            <a:ext cx="4219264" cy="2373336"/>
          </a:xfrm>
        </p:spPr>
      </p:pic>
    </p:spTree>
    <p:extLst>
      <p:ext uri="{BB962C8B-B14F-4D97-AF65-F5344CB8AC3E}">
        <p14:creationId xmlns:p14="http://schemas.microsoft.com/office/powerpoint/2010/main" val="3801961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6696" y="300249"/>
            <a:ext cx="8042276" cy="1336956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Battery Monitoring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29" t="27258" r="51285" b="32522"/>
          <a:stretch/>
        </p:blipFill>
        <p:spPr>
          <a:xfrm>
            <a:off x="1499667" y="1637205"/>
            <a:ext cx="6496334" cy="41164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19683892">
            <a:off x="3404573" y="3535618"/>
            <a:ext cx="1597876" cy="10640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957850" y="2974161"/>
            <a:ext cx="491320" cy="6550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49170" y="2470245"/>
            <a:ext cx="1801505" cy="4900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50675" y="2247573"/>
            <a:ext cx="996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 MCU</a:t>
            </a:r>
          </a:p>
        </p:txBody>
      </p:sp>
    </p:spTree>
    <p:extLst>
      <p:ext uri="{BB962C8B-B14F-4D97-AF65-F5344CB8AC3E}">
        <p14:creationId xmlns:p14="http://schemas.microsoft.com/office/powerpoint/2010/main" val="1517702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Battery Monitoring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0691" y="1600201"/>
                <a:ext cx="8042276" cy="43434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Calculating approximate voltage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Voltage divider </a:t>
                </a:r>
                <a:endParaRPr lang="en-US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𝑉𝑜𝑢𝑡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𝑉𝑖𝑛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		Where,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1=10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2=38.3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kΩ</m:t>
                      </m:r>
                    </m:oMath>
                  </m:oMathPara>
                </a14:m>
                <a:endParaRPr lang="en-US" sz="2000" b="0" dirty="0">
                  <a:solidFill>
                    <a:schemeClr val="tx2"/>
                  </a:solidFill>
                </a:endParaRP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Creates 5V to analog pin using 24V supply</a:t>
                </a:r>
                <a:endParaRPr lang="en-US" b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0691" y="1600201"/>
                <a:ext cx="8042276" cy="4343400"/>
              </a:xfrm>
              <a:blipFill rotWithShape="0">
                <a:blip r:embed="rId4"/>
                <a:stretch>
                  <a:fillRect l="-1137" t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32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PCB Design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solidFill>
                  <a:srgbClr val="000000"/>
                </a:solidFill>
              </a:rPr>
              <a:t>EAGLE</a:t>
            </a:r>
          </a:p>
          <a:p>
            <a:r>
              <a:rPr lang="en-US" sz="2600" dirty="0">
                <a:solidFill>
                  <a:srgbClr val="000000"/>
                </a:solidFill>
              </a:rPr>
              <a:t>No experience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Not 100% confident in design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Multiple runs expected</a:t>
            </a:r>
          </a:p>
          <a:p>
            <a:r>
              <a:rPr lang="en-US" sz="2600" dirty="0">
                <a:solidFill>
                  <a:srgbClr val="000000"/>
                </a:solidFill>
              </a:rPr>
              <a:t>Limited CAD files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Switched parts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35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PCB Schematic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392" t="14505" r="14756" b="16838"/>
          <a:stretch/>
        </p:blipFill>
        <p:spPr>
          <a:xfrm>
            <a:off x="374025" y="1646521"/>
            <a:ext cx="8586591" cy="461294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613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Safety Concerns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34063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Rider Safety 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Engine shut off mechanism 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Battery level awareness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Water Hazard – hardware preservation</a:t>
            </a:r>
          </a:p>
          <a:p>
            <a:pPr lvl="1"/>
            <a:r>
              <a:rPr lang="en-US" sz="2400" dirty="0">
                <a:solidFill>
                  <a:srgbClr val="09213B"/>
                </a:solidFill>
              </a:rPr>
              <a:t>Water and electricity don’t mix</a:t>
            </a:r>
          </a:p>
          <a:p>
            <a:endParaRPr lang="en-US" sz="2600" dirty="0">
              <a:solidFill>
                <a:srgbClr val="09213B"/>
              </a:solidFill>
            </a:endParaRPr>
          </a:p>
          <a:p>
            <a:endParaRPr lang="en-US" sz="2600" dirty="0">
              <a:solidFill>
                <a:srgbClr val="092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49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Emergency Cut-off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Sea Dog Kill Switch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Equipped with lanyard</a:t>
            </a:r>
          </a:p>
          <a:p>
            <a:r>
              <a:rPr lang="en-US" sz="2600" dirty="0">
                <a:solidFill>
                  <a:schemeClr val="tx1"/>
                </a:solidFill>
              </a:rPr>
              <a:t>Hard kill switch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Creates open circuit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Cut power directly from battery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18413" r="25352"/>
          <a:stretch/>
        </p:blipFill>
        <p:spPr>
          <a:xfrm rot="5400000">
            <a:off x="5162389" y="1859513"/>
            <a:ext cx="3007769" cy="2946344"/>
          </a:xfrm>
        </p:spPr>
      </p:pic>
    </p:spTree>
    <p:extLst>
      <p:ext uri="{BB962C8B-B14F-4D97-AF65-F5344CB8AC3E}">
        <p14:creationId xmlns:p14="http://schemas.microsoft.com/office/powerpoint/2010/main" val="229799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59416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To Produce a fun project that people may find interesting</a:t>
            </a:r>
          </a:p>
          <a:p>
            <a:r>
              <a:rPr lang="en-US" sz="2600" dirty="0">
                <a:solidFill>
                  <a:srgbClr val="09213B"/>
                </a:solidFill>
              </a:rPr>
              <a:t>Combine learning with an outdoor hobby</a:t>
            </a:r>
          </a:p>
          <a:p>
            <a:r>
              <a:rPr lang="en-US" sz="2600" dirty="0">
                <a:solidFill>
                  <a:srgbClr val="09213B"/>
                </a:solidFill>
              </a:rPr>
              <a:t>Gain hands on experience </a:t>
            </a:r>
          </a:p>
          <a:p>
            <a:endParaRPr lang="en-US" sz="2600" dirty="0">
              <a:solidFill>
                <a:srgbClr val="092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7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Difficulties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34063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Parts out of stock</a:t>
            </a:r>
          </a:p>
          <a:p>
            <a:r>
              <a:rPr lang="en-US" sz="2600" dirty="0">
                <a:solidFill>
                  <a:srgbClr val="09213B"/>
                </a:solidFill>
              </a:rPr>
              <a:t>CAD files</a:t>
            </a:r>
          </a:p>
          <a:p>
            <a:r>
              <a:rPr lang="en-US" sz="2600" dirty="0">
                <a:solidFill>
                  <a:srgbClr val="09213B"/>
                </a:solidFill>
              </a:rPr>
              <a:t>Little experience</a:t>
            </a:r>
          </a:p>
          <a:p>
            <a:r>
              <a:rPr lang="en-US" sz="2600" dirty="0">
                <a:solidFill>
                  <a:srgbClr val="09213B"/>
                </a:solidFill>
              </a:rPr>
              <a:t>Measurements when building</a:t>
            </a:r>
          </a:p>
          <a:p>
            <a:endParaRPr lang="en-US" sz="2600" dirty="0">
              <a:solidFill>
                <a:srgbClr val="092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1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Division of Labor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59416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rgbClr val="09213B"/>
              </a:solidFill>
            </a:endParaRPr>
          </a:p>
          <a:p>
            <a:endParaRPr lang="en-US" sz="2600" dirty="0">
              <a:solidFill>
                <a:srgbClr val="09213B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347866"/>
              </p:ext>
            </p:extLst>
          </p:nvPr>
        </p:nvGraphicFramePr>
        <p:xfrm>
          <a:off x="292815" y="2138680"/>
          <a:ext cx="8206982" cy="236103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7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4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4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33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1005">
                <a:tc>
                  <a:txBody>
                    <a:bodyPr/>
                    <a:lstStyle/>
                    <a:p>
                      <a:r>
                        <a:rPr lang="en-US" sz="1200" dirty="0"/>
                        <a:t>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PCB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Mobile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Bluetooth/ 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Soldering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Design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Administration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62">
                <a:tc>
                  <a:txBody>
                    <a:bodyPr/>
                    <a:lstStyle/>
                    <a:p>
                      <a:r>
                        <a:rPr lang="en-US" dirty="0"/>
                        <a:t>Anthony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973">
                <a:tc>
                  <a:txBody>
                    <a:bodyPr/>
                    <a:lstStyle/>
                    <a:p>
                      <a:r>
                        <a:rPr lang="en-US" dirty="0"/>
                        <a:t>Alex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973">
                <a:tc>
                  <a:txBody>
                    <a:bodyPr/>
                    <a:lstStyle/>
                    <a:p>
                      <a:r>
                        <a:rPr lang="en-US" dirty="0"/>
                        <a:t>Ryan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746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Project Construction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59416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rgbClr val="09213B"/>
              </a:solidFill>
            </a:endParaRPr>
          </a:p>
          <a:p>
            <a:endParaRPr lang="en-US" sz="2600" dirty="0">
              <a:solidFill>
                <a:srgbClr val="09213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3742" y="2257717"/>
            <a:ext cx="4802172" cy="3601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19984" y="2259465"/>
            <a:ext cx="4816170" cy="36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46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Project Construction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59416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rgbClr val="09213B"/>
              </a:solidFill>
            </a:endParaRPr>
          </a:p>
          <a:p>
            <a:endParaRPr lang="en-US" sz="2600" dirty="0">
              <a:solidFill>
                <a:srgbClr val="09213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0933" y="2058926"/>
            <a:ext cx="3540050" cy="2655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72953" y="2058927"/>
            <a:ext cx="3540052" cy="2655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25951" y="2058926"/>
            <a:ext cx="3540050" cy="26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94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Budget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241578"/>
              </p:ext>
            </p:extLst>
          </p:nvPr>
        </p:nvGraphicFramePr>
        <p:xfrm>
          <a:off x="620140" y="1503825"/>
          <a:ext cx="7071234" cy="510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5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013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Surfboard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Jet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$69.95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$68.68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$69.89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Battery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510">
                <a:tc>
                  <a:txBody>
                    <a:bodyPr/>
                    <a:lstStyle/>
                    <a:p>
                      <a:r>
                        <a:rPr lang="en-US" sz="1600" dirty="0"/>
                        <a:t>ESC – Electronic Speed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$66.99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Battery</a:t>
                      </a:r>
                      <a:r>
                        <a:rPr lang="en-US" sz="1600" baseline="0" dirty="0"/>
                        <a:t> Monitor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Microcontroller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$13.72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Custom</a:t>
                      </a:r>
                      <a:r>
                        <a:rPr lang="en-US" sz="1600" baseline="0" dirty="0"/>
                        <a:t> housing 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$45.71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Bluetooth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LED’s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Waterproofing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PCB and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$35.88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013">
                <a:tc>
                  <a:txBody>
                    <a:bodyPr/>
                    <a:lstStyle/>
                    <a:p>
                      <a:r>
                        <a:rPr lang="en-US" sz="1600" dirty="0"/>
                        <a:t>Current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$406.63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295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5" y="1907708"/>
            <a:ext cx="3514725" cy="1336956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1548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529" y="1813864"/>
            <a:ext cx="3844892" cy="2777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Project Concept</a:t>
            </a:r>
          </a:p>
        </p:txBody>
      </p:sp>
      <p:pic>
        <p:nvPicPr>
          <p:cNvPr id="6" name="Picture 5" descr="SurfboardMoun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134" y="1248698"/>
            <a:ext cx="5413925" cy="5413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1388" y="1444532"/>
            <a:ext cx="113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213B"/>
                </a:solidFill>
              </a:rPr>
              <a:t>Jet Drive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96655" y="3244334"/>
            <a:ext cx="35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9213B"/>
                </a:solidFill>
              </a:rPr>
              <a:t>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6415">
            <a:off x="6945702" y="4285328"/>
            <a:ext cx="1111250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55046" y="3765034"/>
            <a:ext cx="87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213B"/>
                </a:solidFill>
              </a:rPr>
              <a:t>Phone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Project Specifications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59416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The following specifications are theoretical/ideal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Ride Time: 30 minutes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Weight: Less than 40 lbs.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Wireless Connection Range: 6-10 m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Battery Durability: 2 recharges per 24 hours</a:t>
            </a:r>
          </a:p>
          <a:p>
            <a:pPr lvl="1"/>
            <a:r>
              <a:rPr lang="en-US" dirty="0">
                <a:solidFill>
                  <a:srgbClr val="09213B"/>
                </a:solidFill>
              </a:rPr>
              <a:t>Speed: 5-10 mph</a:t>
            </a:r>
          </a:p>
        </p:txBody>
      </p:sp>
    </p:spTree>
    <p:extLst>
      <p:ext uri="{BB962C8B-B14F-4D97-AF65-F5344CB8AC3E}">
        <p14:creationId xmlns:p14="http://schemas.microsoft.com/office/powerpoint/2010/main" val="182153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System Block </a:t>
            </a:r>
            <a:r>
              <a:rPr lang="en-US" b="1" dirty="0">
                <a:solidFill>
                  <a:srgbClr val="09213B"/>
                </a:solidFill>
              </a:rPr>
              <a:t>Diagram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78" y="1573578"/>
            <a:ext cx="7142099" cy="50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Power Source</a:t>
            </a:r>
          </a:p>
        </p:txBody>
      </p:sp>
      <p:pic>
        <p:nvPicPr>
          <p:cNvPr id="3" name="Picture 2" descr="Screen Shot 2016-02-15 at 4.10.42 PM.png"/>
          <p:cNvPicPr>
            <a:picLocks noChangeAspect="1"/>
          </p:cNvPicPr>
          <p:nvPr/>
        </p:nvPicPr>
        <p:blipFill>
          <a:blip r:embed="rId3"/>
          <a:srcRect l="13596" t="2960" r="16975" b="3084"/>
          <a:stretch>
            <a:fillRect/>
          </a:stretch>
        </p:blipFill>
        <p:spPr>
          <a:xfrm>
            <a:off x="4517573" y="1795916"/>
            <a:ext cx="4416478" cy="2489855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633494605"/>
              </p:ext>
            </p:extLst>
          </p:nvPr>
        </p:nvGraphicFramePr>
        <p:xfrm>
          <a:off x="456819" y="1597898"/>
          <a:ext cx="3829050" cy="376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510">
                  <a:extLst>
                    <a:ext uri="{9D8B030D-6E8A-4147-A177-3AD203B41FA5}">
                      <a16:colId xmlns:a16="http://schemas.microsoft.com/office/drawing/2014/main" val="3160580792"/>
                    </a:ext>
                  </a:extLst>
                </a:gridCol>
                <a:gridCol w="2034540">
                  <a:extLst>
                    <a:ext uri="{9D8B030D-6E8A-4147-A177-3AD203B41FA5}">
                      <a16:colId xmlns:a16="http://schemas.microsoft.com/office/drawing/2014/main" val="2941368233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r>
                        <a:rPr lang="en-US" dirty="0"/>
                        <a:t>ZIPPY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News Gothic MT" charset="0"/>
                        </a:rPr>
                        <a:t>Flightmax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47149"/>
                  </a:ext>
                </a:extLst>
              </a:tr>
              <a:tr h="258736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News Gothic MT" charset="0"/>
                        </a:rPr>
                        <a:t>Lipo</a:t>
                      </a:r>
                      <a:endParaRPr lang="en-US" dirty="0">
                        <a:latin typeface="News Gothic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36439"/>
                  </a:ext>
                </a:extLst>
              </a:tr>
              <a:tr h="258736"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ews Gothic MT" charset="0"/>
                        </a:rPr>
                        <a:t>22.2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25641"/>
                  </a:ext>
                </a:extLst>
              </a:tr>
              <a:tr h="258736">
                <a:tc>
                  <a:txBody>
                    <a:bodyPr/>
                    <a:lstStyle/>
                    <a:p>
                      <a:r>
                        <a:rPr lang="en-US" dirty="0"/>
                        <a:t>Capacity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4500 </a:t>
                      </a:r>
                      <a:r>
                        <a:rPr lang="en-US" dirty="0" err="1">
                          <a:latin typeface="News Gothic MT" charset="0"/>
                        </a:rPr>
                        <a:t>mAh</a:t>
                      </a:r>
                      <a:r>
                        <a:rPr lang="en-US" dirty="0">
                          <a:latin typeface="News Gothic MT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5643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cell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37051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Discharge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45C - 55C burst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86424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789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362983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Length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245456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Height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906414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Width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544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27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41" y="107950"/>
            <a:ext cx="8053709" cy="133667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Propulsion</a:t>
            </a:r>
          </a:p>
        </p:txBody>
      </p:sp>
      <p:pic>
        <p:nvPicPr>
          <p:cNvPr id="3" name="Picture 2" descr="Screen Shot 2016-02-15 at 4.29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2" y="4493896"/>
            <a:ext cx="3012633" cy="1916429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3153093867"/>
              </p:ext>
            </p:extLst>
          </p:nvPr>
        </p:nvGraphicFramePr>
        <p:xfrm>
          <a:off x="273483" y="1426087"/>
          <a:ext cx="4069080" cy="293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160580792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941368233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News Gothic MT" charset="0"/>
                        </a:rPr>
                        <a:t>Motor - </a:t>
                      </a:r>
                      <a:r>
                        <a:rPr lang="en-US" dirty="0" err="1">
                          <a:solidFill>
                            <a:srgbClr val="FFFFFF"/>
                          </a:solidFill>
                          <a:latin typeface="News Gothic MT" charset="0"/>
                        </a:rPr>
                        <a:t>Turnigy</a:t>
                      </a:r>
                      <a:r>
                        <a:rPr lang="en-US" dirty="0">
                          <a:solidFill>
                            <a:srgbClr val="FFFFFF"/>
                          </a:solidFill>
                          <a:latin typeface="News Gothic MT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FF"/>
                          </a:solidFill>
                          <a:latin typeface="News Gothic MT" charset="0"/>
                        </a:rPr>
                        <a:t>AquaStar</a:t>
                      </a:r>
                      <a:r>
                        <a:rPr lang="en-US" dirty="0">
                          <a:solidFill>
                            <a:srgbClr val="FFFFFF"/>
                          </a:solidFill>
                          <a:latin typeface="News Gothic MT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47149"/>
                  </a:ext>
                </a:extLst>
              </a:tr>
              <a:tr h="258736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ews Gothic MT" charset="0"/>
                        </a:rPr>
                        <a:t>508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5643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Max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37051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Max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86424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3050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362983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>
                          <a:latin typeface="News Gothic MT" charset="0"/>
                        </a:rPr>
                        <a:t>Shaft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ews Gothic MT" charset="0"/>
                        </a:rPr>
                        <a:t>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245456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Diameter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906414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Total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544503"/>
                  </a:ext>
                </a:extLst>
              </a:tr>
            </a:tbl>
          </a:graphicData>
        </a:graphic>
      </p:graphicFrame>
      <p:pic>
        <p:nvPicPr>
          <p:cNvPr id="5" name="Picture 4" descr="Screen Shot 2016-02-15 at 4.46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445" y="4493896"/>
            <a:ext cx="5045217" cy="2066292"/>
          </a:xfrm>
          <a:prstGeom prst="rect">
            <a:avLst/>
          </a:prstGeom>
        </p:spPr>
      </p:pic>
      <p:graphicFrame>
        <p:nvGraphicFramePr>
          <p:cNvPr id="10" name="Table 9"/>
          <p:cNvGraphicFramePr/>
          <p:nvPr>
            <p:extLst>
              <p:ext uri="{D42A27DB-BD31-4B8C-83A1-F6EECF244321}">
                <p14:modId xmlns:p14="http://schemas.microsoft.com/office/powerpoint/2010/main" val="3831708117"/>
              </p:ext>
            </p:extLst>
          </p:nvPr>
        </p:nvGraphicFramePr>
        <p:xfrm>
          <a:off x="4686942" y="1734412"/>
          <a:ext cx="3829050" cy="229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510">
                  <a:extLst>
                    <a:ext uri="{9D8B030D-6E8A-4147-A177-3AD203B41FA5}">
                      <a16:colId xmlns:a16="http://schemas.microsoft.com/office/drawing/2014/main" val="3160580792"/>
                    </a:ext>
                  </a:extLst>
                </a:gridCol>
                <a:gridCol w="2034540">
                  <a:extLst>
                    <a:ext uri="{9D8B030D-6E8A-4147-A177-3AD203B41FA5}">
                      <a16:colId xmlns:a16="http://schemas.microsoft.com/office/drawing/2014/main" val="2941368233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r>
                        <a:rPr lang="en-US" dirty="0"/>
                        <a:t>Jet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ews Gothic MT" charset="0"/>
                        </a:rPr>
                        <a:t>Pump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47149"/>
                  </a:ext>
                </a:extLst>
              </a:tr>
              <a:tr h="258736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ews Gothic MT" charset="0"/>
                        </a:rPr>
                        <a:t>Jet2805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5643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Max RPM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37051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Total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171 mm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86424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Diameter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362983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r>
                        <a:rPr lang="en-US" dirty="0"/>
                        <a:t>Propulsion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Impeller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245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61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9213B"/>
                </a:solidFill>
              </a:rPr>
              <a:t>Microcontroller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3406308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rgbClr val="09213B"/>
                </a:solidFill>
              </a:rPr>
              <a:t>The microcontroller that we required for our project had a couple of requirements to meet:</a:t>
            </a:r>
          </a:p>
          <a:p>
            <a:r>
              <a:rPr lang="en-US" sz="2600" dirty="0">
                <a:solidFill>
                  <a:srgbClr val="09213B"/>
                </a:solidFill>
              </a:rPr>
              <a:t>Low price</a:t>
            </a:r>
          </a:p>
          <a:p>
            <a:r>
              <a:rPr lang="en-US" sz="2600" dirty="0">
                <a:solidFill>
                  <a:srgbClr val="09213B"/>
                </a:solidFill>
              </a:rPr>
              <a:t>Support PWM(Pulse Width Modulation)</a:t>
            </a:r>
          </a:p>
          <a:p>
            <a:r>
              <a:rPr lang="en-US" sz="2600" dirty="0" err="1">
                <a:solidFill>
                  <a:srgbClr val="09213B"/>
                </a:solidFill>
              </a:rPr>
              <a:t>UARTSerial</a:t>
            </a:r>
            <a:r>
              <a:rPr lang="en-US" sz="2600" dirty="0">
                <a:solidFill>
                  <a:srgbClr val="09213B"/>
                </a:solidFill>
              </a:rPr>
              <a:t> support.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Couple of pins for general LED usage. </a:t>
            </a:r>
          </a:p>
          <a:p>
            <a:r>
              <a:rPr lang="en-US" sz="2600" dirty="0">
                <a:solidFill>
                  <a:srgbClr val="09213B"/>
                </a:solidFill>
              </a:rPr>
              <a:t>Simple IDE usage for programming. </a:t>
            </a:r>
          </a:p>
          <a:p>
            <a:endParaRPr lang="en-US" sz="2600" dirty="0">
              <a:solidFill>
                <a:srgbClr val="09213B"/>
              </a:solidFill>
            </a:endParaRPr>
          </a:p>
          <a:p>
            <a:endParaRPr lang="en-US" sz="2600" dirty="0">
              <a:solidFill>
                <a:srgbClr val="09213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31" y="5021743"/>
            <a:ext cx="6936659" cy="12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Custom 1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1694</TotalTime>
  <Words>853</Words>
  <Application>Microsoft Office PowerPoint</Application>
  <PresentationFormat>On-screen Show (4:3)</PresentationFormat>
  <Paragraphs>307</Paragraphs>
  <Slides>35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Breeze</vt:lpstr>
      <vt:lpstr>Electri-Surf</vt:lpstr>
      <vt:lpstr>Project Goal </vt:lpstr>
      <vt:lpstr>Motivation</vt:lpstr>
      <vt:lpstr>Project Concept</vt:lpstr>
      <vt:lpstr>Project Specifications</vt:lpstr>
      <vt:lpstr>System Block Diagram</vt:lpstr>
      <vt:lpstr>Power Source</vt:lpstr>
      <vt:lpstr>Propulsion</vt:lpstr>
      <vt:lpstr>Microcontroller</vt:lpstr>
      <vt:lpstr>Microcontroller</vt:lpstr>
      <vt:lpstr>Microcontroller</vt:lpstr>
      <vt:lpstr>Microcontroller</vt:lpstr>
      <vt:lpstr>Bluetooth Communication</vt:lpstr>
      <vt:lpstr>Bluetooth Communication</vt:lpstr>
      <vt:lpstr>Bluetooth Communication</vt:lpstr>
      <vt:lpstr>Mobile App </vt:lpstr>
      <vt:lpstr>Advanced Settings</vt:lpstr>
      <vt:lpstr>Mobile App cont. </vt:lpstr>
      <vt:lpstr>Mobile App </vt:lpstr>
      <vt:lpstr>Speed Control</vt:lpstr>
      <vt:lpstr>Electronic Speed Control</vt:lpstr>
      <vt:lpstr>Battery Monitoring</vt:lpstr>
      <vt:lpstr>Battery Monitoring</vt:lpstr>
      <vt:lpstr>Battery Monitoring</vt:lpstr>
      <vt:lpstr>Battery Monitoring</vt:lpstr>
      <vt:lpstr>PCB Design </vt:lpstr>
      <vt:lpstr>PCB Schematic</vt:lpstr>
      <vt:lpstr>Safety Concerns</vt:lpstr>
      <vt:lpstr>Emergency Cut-off</vt:lpstr>
      <vt:lpstr>Difficulties </vt:lpstr>
      <vt:lpstr>Division of Labor</vt:lpstr>
      <vt:lpstr>Project Construction</vt:lpstr>
      <vt:lpstr>Project Construction</vt:lpstr>
      <vt:lpstr>Budget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Taylor</dc:creator>
  <cp:lastModifiedBy>Ryan Taylor</cp:lastModifiedBy>
  <cp:revision>120</cp:revision>
  <dcterms:created xsi:type="dcterms:W3CDTF">2016-02-08T15:26:07Z</dcterms:created>
  <dcterms:modified xsi:type="dcterms:W3CDTF">2016-04-26T01:15:17Z</dcterms:modified>
</cp:coreProperties>
</file>