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3" r:id="rId6"/>
    <p:sldId id="279" r:id="rId7"/>
    <p:sldId id="260" r:id="rId8"/>
    <p:sldId id="261" r:id="rId9"/>
    <p:sldId id="262" r:id="rId10"/>
    <p:sldId id="303" r:id="rId11"/>
    <p:sldId id="301" r:id="rId12"/>
    <p:sldId id="302" r:id="rId13"/>
    <p:sldId id="304" r:id="rId14"/>
    <p:sldId id="305" r:id="rId15"/>
    <p:sldId id="264" r:id="rId16"/>
    <p:sldId id="265" r:id="rId17"/>
    <p:sldId id="266" r:id="rId18"/>
    <p:sldId id="268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306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Progress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Prototyping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 formatCode="0%">
                  <c:v>0.25</c:v>
                </c:pt>
                <c:pt idx="1">
                  <c:v>0.1</c:v>
                </c:pt>
                <c:pt idx="2">
                  <c:v>0.3</c:v>
                </c:pt>
                <c:pt idx="3" formatCode="0%">
                  <c:v>0.75</c:v>
                </c:pt>
                <c:pt idx="4" formatCode="0%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3-4601-A093-EA3A0CD54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3918488"/>
        <c:axId val="533918096"/>
      </c:barChart>
      <c:catAx>
        <c:axId val="533918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918096"/>
        <c:crosses val="autoZero"/>
        <c:auto val="1"/>
        <c:lblAlgn val="ctr"/>
        <c:lblOffset val="100"/>
        <c:noMultiLvlLbl val="0"/>
      </c:catAx>
      <c:valAx>
        <c:axId val="53391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918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A17C-2E6F-446B-B211-E0170345586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1FD36-B105-4D31-B366-B9416CA5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76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31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32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63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34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367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400"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6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1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>
              <a:lumMod val="25000"/>
            </a:schemeClr>
          </a:fgClr>
          <a:bgClr>
            <a:schemeClr val="accent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BC26-FCDA-4989-BF43-0F03E804104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5090-0E13-41C9-AEF4-47B3D99D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533" y="1034426"/>
            <a:ext cx="4484596" cy="1198396"/>
          </a:xfrm>
        </p:spPr>
        <p:txBody>
          <a:bodyPr anchor="ctr">
            <a:noAutofit/>
          </a:bodyPr>
          <a:lstStyle/>
          <a:p>
            <a:pPr algn="l"/>
            <a:r>
              <a:rPr lang="en-US" sz="10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BOSA</a:t>
            </a:r>
            <a:endParaRPr lang="en-US" sz="10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2577" y="3029708"/>
            <a:ext cx="4072597" cy="348267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elvetica" panose="020B0604020202020204" pitchFamily="34" charset="0"/>
              </a:rPr>
              <a:t>Group 26</a:t>
            </a:r>
            <a:endParaRPr lang="en-US" sz="900" b="1" dirty="0" smtClean="0">
              <a:latin typeface="Helvetica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Ricardo </a:t>
            </a:r>
            <a:r>
              <a:rPr lang="en-US" sz="2400" dirty="0" err="1" smtClean="0"/>
              <a:t>Angeli</a:t>
            </a:r>
            <a:r>
              <a:rPr lang="en-US" sz="2400" dirty="0" smtClean="0"/>
              <a:t> (CPE/EE)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Justin Boga (PSE)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Yuval </a:t>
            </a:r>
            <a:r>
              <a:rPr lang="en-US" sz="2400" dirty="0" err="1" smtClean="0"/>
              <a:t>Mor</a:t>
            </a:r>
            <a:r>
              <a:rPr lang="en-US" sz="2400" dirty="0" smtClean="0"/>
              <a:t> (EE)</a:t>
            </a: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Andrew Trucks (PSE)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8565" y="1952310"/>
            <a:ext cx="3428604" cy="293494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Bragg Optical Spectrum Analyzer</a:t>
            </a:r>
            <a:endParaRPr lang="en-US" sz="86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https://www.inbia.org/images/default-source/2014-award-winners/optigrate_logo.jpg?sfvrs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46" y="5366073"/>
            <a:ext cx="2271896" cy="6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29856" y="5476390"/>
            <a:ext cx="19096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Sponsored by:</a:t>
            </a:r>
          </a:p>
        </p:txBody>
      </p:sp>
      <p:pic>
        <p:nvPicPr>
          <p:cNvPr id="1032" name="Picture 8" descr="&quot;IP that reaches the Market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r="29027"/>
          <a:stretch/>
        </p:blipFill>
        <p:spPr bwMode="auto">
          <a:xfrm>
            <a:off x="4762954" y="1066485"/>
            <a:ext cx="3631842" cy="1771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29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40488" y="413599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Franklin Gothic Medium" panose="020B0603020102020204" pitchFamily="34" charset="0"/>
              </a:rPr>
              <a:t>FIBER CONNECTOR</a:t>
            </a:r>
            <a:endParaRPr lang="en" sz="4800" dirty="0">
              <a:latin typeface="Franklin Gothic Medium" panose="020B0603020102020204" pitchFamily="34" charset="0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24248" y="1536633"/>
            <a:ext cx="4881093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/>
              <a:t>FC/PC </a:t>
            </a:r>
            <a:r>
              <a:rPr lang="en" sz="2800" dirty="0"/>
              <a:t>Fiber Connector </a:t>
            </a:r>
            <a:r>
              <a:rPr lang="en" sz="2800" dirty="0" smtClean="0"/>
              <a:t>Physical Connection</a:t>
            </a:r>
            <a:endParaRPr lang="en" sz="2800" dirty="0"/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Physical Connection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Very common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Easiest to use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Cheapest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Loss will be negligible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248" y="4473149"/>
            <a:ext cx="4182400" cy="17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 l="33703" t="23561" r="14164" b="53711"/>
          <a:stretch/>
        </p:blipFill>
        <p:spPr>
          <a:xfrm rot="5400000">
            <a:off x="5745406" y="2001977"/>
            <a:ext cx="3081666" cy="179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30641" y="430733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>
                <a:latin typeface="Franklin Gothic Medium" panose="020B0603020102020204" pitchFamily="34" charset="0"/>
              </a:rPr>
              <a:t>FIBER</a:t>
            </a:r>
            <a:endParaRPr lang="en" sz="5400" dirty="0">
              <a:latin typeface="Franklin Gothic Medium" panose="020B0603020102020204" pitchFamily="34" charset="0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Multimode fiber vs. Single mode fiber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SMF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Smaller core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Higher bandwidth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Lower attenuation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Used in Telecom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MMF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Larger Core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Lower bandwidth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Higher Attenuation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Used in General Fiber networks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450" y="1194233"/>
            <a:ext cx="3919724" cy="27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20370" y="409979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>
                <a:latin typeface="Franklin Gothic Medium" panose="020B0603020102020204" pitchFamily="34" charset="0"/>
              </a:rPr>
              <a:t>FIBER</a:t>
            </a:r>
            <a:endParaRPr lang="en" sz="5400" dirty="0">
              <a:latin typeface="Franklin Gothic Medium" panose="020B0603020102020204" pitchFamily="34" charset="0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We will be using Multimode Fiber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Attenuation and Bandwidth aren’t major factors for the purposes of spectroscopy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 larger core is easier to couple into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Cheaper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Specifications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400 um core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NA 0.5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Wavelength Range 300 nm to 1200 nm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l="9188" t="21701" r="13793" b="14827"/>
          <a:stretch/>
        </p:blipFill>
        <p:spPr>
          <a:xfrm rot="5400000">
            <a:off x="6048664" y="2549417"/>
            <a:ext cx="2301895" cy="2529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94612" y="413232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Franklin Gothic Medium" panose="020B0603020102020204" pitchFamily="34" charset="0"/>
              </a:rPr>
              <a:t>FIBER COLLIMATOR</a:t>
            </a:r>
            <a:endParaRPr lang="en" sz="4800" dirty="0">
              <a:latin typeface="Franklin Gothic Medium" panose="020B0603020102020204" pitchFamily="34" charset="0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394965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Need collimated light to hit Bragg Grating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000" dirty="0"/>
              <a:t>Reduces loss in the system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000" dirty="0"/>
              <a:t>Need a gaussian beam to hit the grating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Current models are by ThorLabs are $120+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Solution: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000" dirty="0"/>
              <a:t>3D print a housing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000" dirty="0"/>
              <a:t>Use Edmund Optics </a:t>
            </a:r>
            <a:r>
              <a:rPr lang="en" sz="2000" dirty="0" smtClean="0"/>
              <a:t>3 </a:t>
            </a:r>
            <a:r>
              <a:rPr lang="en" sz="2000" dirty="0"/>
              <a:t>mm lens on front surface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000" dirty="0"/>
              <a:t>Fasten fiber in place exactly 1 focal length from lens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65" y="4120708"/>
            <a:ext cx="3780674" cy="197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7901" y="4120708"/>
            <a:ext cx="3132275" cy="204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507491" y="503214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 smtClean="0">
                <a:latin typeface="Franklin Gothic Medium" panose="020B0603020102020204" pitchFamily="34" charset="0"/>
              </a:rPr>
              <a:t>FOCUSING LENS</a:t>
            </a:r>
            <a:endParaRPr lang="en" sz="4400" dirty="0">
              <a:latin typeface="Franklin Gothic Medium" panose="020B0603020102020204" pitchFamily="34" charset="0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Lens to focus light after Bragg grating onto photodiode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Operates on the same principle of fiber collimator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Same </a:t>
            </a:r>
            <a:r>
              <a:rPr lang="en" dirty="0" smtClean="0"/>
              <a:t>3 mm </a:t>
            </a:r>
            <a:r>
              <a:rPr lang="en" dirty="0"/>
              <a:t>lens from Edmund optics will be used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r="3651" b="2978"/>
          <a:stretch/>
        </p:blipFill>
        <p:spPr>
          <a:xfrm>
            <a:off x="4547025" y="3042375"/>
            <a:ext cx="3670750" cy="225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MECHANICAL DESIGN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15543"/>
          <a:stretch/>
        </p:blipFill>
        <p:spPr>
          <a:xfrm>
            <a:off x="1294326" y="1690689"/>
            <a:ext cx="6555347" cy="4552692"/>
          </a:xfrm>
        </p:spPr>
      </p:pic>
    </p:spTree>
    <p:extLst>
      <p:ext uri="{BB962C8B-B14F-4D97-AF65-F5344CB8AC3E}">
        <p14:creationId xmlns:p14="http://schemas.microsoft.com/office/powerpoint/2010/main" val="20851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MECHANICAL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r="18319"/>
          <a:stretch/>
        </p:blipFill>
        <p:spPr>
          <a:xfrm>
            <a:off x="1500110" y="1690689"/>
            <a:ext cx="6143779" cy="4315686"/>
          </a:xfrm>
        </p:spPr>
      </p:pic>
    </p:spTree>
    <p:extLst>
      <p:ext uri="{BB962C8B-B14F-4D97-AF65-F5344CB8AC3E}">
        <p14:creationId xmlns:p14="http://schemas.microsoft.com/office/powerpoint/2010/main" val="3265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MECHANICAL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7"/>
          <a:stretch/>
        </p:blipFill>
        <p:spPr>
          <a:xfrm>
            <a:off x="769262" y="1690689"/>
            <a:ext cx="7605476" cy="4671474"/>
          </a:xfrm>
        </p:spPr>
      </p:pic>
    </p:spTree>
    <p:extLst>
      <p:ext uri="{BB962C8B-B14F-4D97-AF65-F5344CB8AC3E}">
        <p14:creationId xmlns:p14="http://schemas.microsoft.com/office/powerpoint/2010/main" val="12509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87757" y="5097216"/>
            <a:ext cx="3038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NEMA-11 Bipolar </a:t>
            </a:r>
            <a:r>
              <a:rPr lang="en-US" sz="2000" b="1" dirty="0" smtClean="0"/>
              <a:t>Stepper </a:t>
            </a:r>
          </a:p>
          <a:p>
            <a:r>
              <a:rPr lang="en-US" sz="2000" dirty="0" err="1" smtClean="0"/>
              <a:t>StepperOnline</a:t>
            </a:r>
            <a:endParaRPr lang="en-US" sz="2000" dirty="0" smtClean="0"/>
          </a:p>
          <a:p>
            <a:r>
              <a:rPr lang="en-US" sz="2000" dirty="0" smtClean="0"/>
              <a:t>US</a:t>
            </a:r>
            <a:r>
              <a:rPr lang="en-US" sz="2000" dirty="0"/>
              <a:t>$ </a:t>
            </a:r>
            <a:r>
              <a:rPr lang="en-US" sz="2000" dirty="0" smtClean="0"/>
              <a:t>38.00</a:t>
            </a:r>
            <a:endParaRPr lang="en-US" sz="2000" dirty="0"/>
          </a:p>
        </p:txBody>
      </p:sp>
      <p:pic>
        <p:nvPicPr>
          <p:cNvPr id="1026" name="Picture 2" descr="28STH32 NEMA-11 Bipolar Stepper with 100:1 Gear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97" y="2314329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82" y="1825625"/>
            <a:ext cx="2358682" cy="45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PHOTODIODE</a:t>
            </a:r>
            <a:endParaRPr lang="en-US" dirty="0"/>
          </a:p>
        </p:txBody>
      </p:sp>
      <p:pic>
        <p:nvPicPr>
          <p:cNvPr id="1026" name="Picture 2" descr="https://www.thorlabs.com/images/xlarge/636-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2028758" cy="20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577" y="1825625"/>
            <a:ext cx="3685773" cy="4415573"/>
          </a:xfrm>
          <a:prstGeom prst="rect">
            <a:avLst/>
          </a:prstGeom>
        </p:spPr>
      </p:pic>
      <p:pic>
        <p:nvPicPr>
          <p:cNvPr id="1028" name="Picture 4" descr="https://www.thorlabs.com/images/xlarge/637-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6" y="4212440"/>
            <a:ext cx="2028758" cy="20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55286" y="4688210"/>
            <a:ext cx="13147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FDS100</a:t>
            </a:r>
          </a:p>
          <a:p>
            <a:pPr algn="r"/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Thorlabs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$13.50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3973" y="2301395"/>
            <a:ext cx="13147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FDS010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Thorlabs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$43.40</a:t>
            </a:r>
          </a:p>
        </p:txBody>
      </p:sp>
    </p:spTree>
    <p:extLst>
      <p:ext uri="{BB962C8B-B14F-4D97-AF65-F5344CB8AC3E}">
        <p14:creationId xmlns:p14="http://schemas.microsoft.com/office/powerpoint/2010/main" val="26897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Franklin Gothic Medium" panose="020B0603020102020204" pitchFamily="34" charset="0"/>
              </a:rPr>
              <a:t>MOTIVATION</a:t>
            </a:r>
            <a:endParaRPr lang="en-US" sz="5400" b="1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</a:t>
            </a:r>
            <a:r>
              <a:rPr lang="en-US" sz="3200" dirty="0" smtClean="0"/>
              <a:t>roject that was directly marketable post graduation</a:t>
            </a:r>
          </a:p>
          <a:p>
            <a:r>
              <a:rPr lang="en-US" sz="3200" dirty="0"/>
              <a:t>N</a:t>
            </a:r>
            <a:r>
              <a:rPr lang="en-US" sz="3200" dirty="0" smtClean="0"/>
              <a:t>ovel approach to spectroscopy</a:t>
            </a:r>
          </a:p>
          <a:p>
            <a:r>
              <a:rPr lang="en-US" sz="3200" dirty="0" smtClean="0"/>
              <a:t>Challenging project that honed skills we developed in school</a:t>
            </a:r>
          </a:p>
          <a:p>
            <a:r>
              <a:rPr lang="en-US" sz="3200" dirty="0" smtClean="0"/>
              <a:t>Faster and cheaper alternative to traditional optical spectrum analyzers while retaining relatively high resolution.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16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795" y="2914174"/>
            <a:ext cx="7886700" cy="994172"/>
          </a:xfrm>
        </p:spPr>
        <p:txBody>
          <a:bodyPr>
            <a:noAutofit/>
          </a:bodyPr>
          <a:lstStyle/>
          <a:p>
            <a:r>
              <a:rPr lang="en-US" i="1" dirty="0" smtClean="0"/>
              <a:t>Electrical Subsystem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0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PHOTODETECTION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8590" y="2125266"/>
            <a:ext cx="4617720" cy="3263504"/>
          </a:xfrm>
        </p:spPr>
        <p:txBody>
          <a:bodyPr/>
          <a:lstStyle/>
          <a:p>
            <a:pPr marL="342900" indent="-342900"/>
            <a:r>
              <a:rPr lang="en-US" dirty="0"/>
              <a:t>Transfer function of the photodiode travels up and down the current axis as light intensity varies</a:t>
            </a:r>
          </a:p>
          <a:p>
            <a:pPr marL="214313" indent="-214313"/>
            <a:r>
              <a:rPr lang="en-US" dirty="0"/>
              <a:t>If voltage bias is non-zero, dark current occurs</a:t>
            </a:r>
          </a:p>
          <a:p>
            <a:pPr marL="214313" indent="-214313"/>
            <a:r>
              <a:rPr lang="en-US" dirty="0"/>
              <a:t>For our purposes, we implement absence of voltage bias within the photodiode to limit noise</a:t>
            </a:r>
          </a:p>
          <a:p>
            <a:endParaRPr lang="en-US" dirty="0"/>
          </a:p>
        </p:txBody>
      </p:sp>
      <p:pic>
        <p:nvPicPr>
          <p:cNvPr id="8" name="Picture 7" descr="http://www.analog.com/library/analogdialogue/archives/47-05/4705-02_fig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0" y="2125267"/>
            <a:ext cx="4339829" cy="2612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37" y="423563"/>
            <a:ext cx="6858000" cy="1133341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 smtClean="0">
                <a:latin typeface="Franklin Gothic Medium" panose="020B0603020102020204" pitchFamily="34" charset="0"/>
              </a:rPr>
              <a:t>AMPLIFICATION</a:t>
            </a:r>
            <a:endParaRPr lang="en-US" sz="4800" dirty="0">
              <a:latin typeface="Franklin Gothic Medium" panose="020B06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904"/>
            <a:ext cx="3850783" cy="436737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100" dirty="0"/>
              <a:t>To convert the photodetector’s current output into voltage, a transimpedance amplifier (TIA) is used.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100" dirty="0"/>
              <a:t>Essentially an op-amp connected to a high-valued feedback resistor in its simplest form.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100" dirty="0"/>
              <a:t>Coupled with a programmable gain amplifier (PGA) at its output to stabilize the TIA’s gain to a factor of 1.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37" y="1921550"/>
            <a:ext cx="4883727" cy="34073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50798" y="5328880"/>
            <a:ext cx="26631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Example Transimpedance Amplifier</a:t>
            </a:r>
          </a:p>
        </p:txBody>
      </p:sp>
    </p:spTree>
    <p:extLst>
      <p:ext uri="{BB962C8B-B14F-4D97-AF65-F5344CB8AC3E}">
        <p14:creationId xmlns:p14="http://schemas.microsoft.com/office/powerpoint/2010/main" val="32367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CONFIGURATION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0255"/>
            <a:ext cx="8132445" cy="396049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ideal operational amplifier for voltage feedback in a TIA includes:</a:t>
            </a:r>
          </a:p>
          <a:p>
            <a:pPr lvl="1"/>
            <a:r>
              <a:rPr lang="en-US" sz="2100" dirty="0"/>
              <a:t>Low voltage noise</a:t>
            </a:r>
          </a:p>
          <a:p>
            <a:pPr lvl="1"/>
            <a:r>
              <a:rPr lang="en-US" sz="2100" dirty="0"/>
              <a:t>Low current noise</a:t>
            </a:r>
          </a:p>
          <a:p>
            <a:pPr lvl="1"/>
            <a:r>
              <a:rPr lang="en-US" sz="2100" dirty="0"/>
              <a:t>Low input capacitance</a:t>
            </a:r>
          </a:p>
          <a:p>
            <a:r>
              <a:rPr lang="en-US" sz="2400" dirty="0"/>
              <a:t>Op-amp to be used is the Analog Devices AD8615:	</a:t>
            </a:r>
          </a:p>
          <a:p>
            <a:pPr lvl="1"/>
            <a:r>
              <a:rPr lang="en-US" sz="2100" dirty="0"/>
              <a:t>V</a:t>
            </a:r>
            <a:r>
              <a:rPr lang="en-US" sz="2100" baseline="-25000" dirty="0"/>
              <a:t>s </a:t>
            </a:r>
            <a:r>
              <a:rPr lang="en-US" sz="2100" dirty="0"/>
              <a:t>= 5V, R</a:t>
            </a:r>
            <a:r>
              <a:rPr lang="en-US" sz="2100" baseline="-25000" dirty="0"/>
              <a:t>L</a:t>
            </a:r>
            <a:r>
              <a:rPr lang="en-US" sz="2100" dirty="0"/>
              <a:t> = 1 kΩ</a:t>
            </a:r>
            <a:endParaRPr lang="en-US" dirty="0"/>
          </a:p>
          <a:p>
            <a:pPr lvl="1"/>
            <a:r>
              <a:rPr lang="en-US" sz="2100" dirty="0"/>
              <a:t>Input Offset Voltage = </a:t>
            </a:r>
            <a:r>
              <a:rPr lang="en-US" sz="2100" u="sng" dirty="0"/>
              <a:t>+</a:t>
            </a:r>
            <a:r>
              <a:rPr lang="en-US" sz="2100" dirty="0"/>
              <a:t> 23 µV</a:t>
            </a:r>
            <a:endParaRPr lang="en-US" dirty="0"/>
          </a:p>
          <a:p>
            <a:pPr lvl="1"/>
            <a:r>
              <a:rPr lang="en-US" sz="2100" dirty="0"/>
              <a:t>Rail-to-Rail Output</a:t>
            </a:r>
            <a:endParaRPr lang="en-US" dirty="0"/>
          </a:p>
          <a:p>
            <a:pPr lvl="1"/>
            <a:r>
              <a:rPr lang="en-US" sz="2100" dirty="0"/>
              <a:t>Slew Rate = 12 V/µs</a:t>
            </a:r>
            <a:endParaRPr lang="en-US" dirty="0"/>
          </a:p>
          <a:p>
            <a:pPr lvl="1"/>
            <a:r>
              <a:rPr lang="en-US" sz="2100" dirty="0"/>
              <a:t>GBW = 24 MHz</a:t>
            </a:r>
            <a:endParaRPr lang="en-US" dirty="0"/>
          </a:p>
          <a:p>
            <a:pPr lvl="1"/>
            <a:r>
              <a:rPr lang="en-US" sz="2100" b="1" dirty="0"/>
              <a:t>Input Voltage Noise = 7 </a:t>
            </a:r>
            <a:r>
              <a:rPr lang="en-US" sz="2100" b="1" dirty="0" err="1"/>
              <a:t>nV</a:t>
            </a:r>
            <a:r>
              <a:rPr lang="en-US" sz="2100" b="1" dirty="0"/>
              <a:t>/√Hz</a:t>
            </a:r>
            <a:endParaRPr lang="en-US" b="1" dirty="0"/>
          </a:p>
          <a:p>
            <a:pPr lvl="1"/>
            <a:r>
              <a:rPr lang="en-US" sz="2100" b="1" dirty="0"/>
              <a:t>Input Current Noise = .05 </a:t>
            </a:r>
            <a:r>
              <a:rPr lang="en-US" sz="2100" b="1" dirty="0" err="1"/>
              <a:t>pA</a:t>
            </a:r>
            <a:r>
              <a:rPr lang="en-US" sz="2100" b="1" dirty="0"/>
              <a:t>/√Hz</a:t>
            </a:r>
          </a:p>
          <a:p>
            <a:pPr lvl="1"/>
            <a:r>
              <a:rPr lang="en-US" sz="2100" b="1" dirty="0"/>
              <a:t>Input Capacitance = 9.2 pF</a:t>
            </a:r>
            <a:endParaRPr lang="en-US" b="1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29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95" y="2157175"/>
            <a:ext cx="4154805" cy="3263504"/>
          </a:xfrm>
        </p:spPr>
        <p:txBody>
          <a:bodyPr/>
          <a:lstStyle/>
          <a:p>
            <a:r>
              <a:rPr lang="en-US" dirty="0" smtClean="0"/>
              <a:t>Noise can also be reduced by adding a single pole RC filter</a:t>
            </a:r>
          </a:p>
          <a:p>
            <a:r>
              <a:rPr lang="en-US" dirty="0" smtClean="0"/>
              <a:t>Optimum component values and total system noise determined by formula work</a:t>
            </a:r>
          </a:p>
          <a:p>
            <a:r>
              <a:rPr lang="en-US" dirty="0" smtClean="0"/>
              <a:t>Programmable gain amplifier (PGA) also used to stabilize the gain factor to </a:t>
            </a:r>
            <a:r>
              <a:rPr lang="en-US" i="1" dirty="0" smtClean="0"/>
              <a:t>1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96002"/>
            <a:ext cx="4538425" cy="24188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AMPLIFIER </a:t>
            </a:r>
            <a:r>
              <a:rPr lang="en-US" dirty="0" smtClean="0"/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ANALOG TO DIGITAL CONVERSION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ADC used to sample, quantize, and encode signal</a:t>
            </a:r>
          </a:p>
          <a:p>
            <a:r>
              <a:rPr lang="en-US" dirty="0" smtClean="0"/>
              <a:t>Couples as the PGA, added to tail end of TIA</a:t>
            </a:r>
          </a:p>
          <a:p>
            <a:r>
              <a:rPr lang="en-US" b="1" dirty="0" smtClean="0"/>
              <a:t>Texas Instruments ADS1191</a:t>
            </a:r>
          </a:p>
          <a:p>
            <a:pPr lvl="1"/>
            <a:r>
              <a:rPr lang="en-US" dirty="0" smtClean="0"/>
              <a:t>Single Channel</a:t>
            </a:r>
          </a:p>
          <a:p>
            <a:pPr lvl="1"/>
            <a:r>
              <a:rPr lang="en-US" dirty="0" smtClean="0"/>
              <a:t>Delta-Sigma (</a:t>
            </a:r>
            <a:r>
              <a:rPr lang="el-GR" dirty="0" smtClean="0"/>
              <a:t>Δ∑</a:t>
            </a:r>
            <a:r>
              <a:rPr lang="en-US" dirty="0" smtClean="0"/>
              <a:t>) design</a:t>
            </a:r>
          </a:p>
          <a:p>
            <a:pPr lvl="1"/>
            <a:r>
              <a:rPr lang="en-US" dirty="0" smtClean="0"/>
              <a:t>16 bit</a:t>
            </a:r>
          </a:p>
          <a:p>
            <a:pPr lvl="1"/>
            <a:r>
              <a:rPr lang="en-US" dirty="0" smtClean="0"/>
              <a:t>Up to 8k samples/sec (PROGRAMMABLE)</a:t>
            </a:r>
          </a:p>
          <a:p>
            <a:pPr lvl="1"/>
            <a:r>
              <a:rPr lang="en-US" dirty="0" smtClean="0"/>
              <a:t>Serial SPI I/O</a:t>
            </a:r>
          </a:p>
          <a:p>
            <a:pPr lvl="1"/>
            <a:r>
              <a:rPr lang="en-US" dirty="0" smtClean="0"/>
              <a:t>Built in PGA </a:t>
            </a:r>
          </a:p>
          <a:p>
            <a:pPr lvl="1"/>
            <a:r>
              <a:rPr lang="en-US" dirty="0" smtClean="0"/>
              <a:t>2.7-5.5V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95" y="2792254"/>
            <a:ext cx="7886700" cy="994172"/>
          </a:xfrm>
        </p:spPr>
        <p:txBody>
          <a:bodyPr>
            <a:noAutofit/>
          </a:bodyPr>
          <a:lstStyle/>
          <a:p>
            <a:r>
              <a:rPr lang="en-US" sz="6000" i="1" dirty="0"/>
              <a:t>Digital Signal Processing</a:t>
            </a:r>
          </a:p>
        </p:txBody>
      </p:sp>
    </p:spTree>
    <p:extLst>
      <p:ext uri="{BB962C8B-B14F-4D97-AF65-F5344CB8AC3E}">
        <p14:creationId xmlns:p14="http://schemas.microsoft.com/office/powerpoint/2010/main" val="38127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SIGNAL PROCESSING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6829425" cy="3263504"/>
          </a:xfrm>
        </p:spPr>
        <p:txBody>
          <a:bodyPr/>
          <a:lstStyle/>
          <a:p>
            <a:r>
              <a:rPr lang="en-US" dirty="0" smtClean="0"/>
              <a:t>Signal is effectively averaged</a:t>
            </a:r>
          </a:p>
          <a:p>
            <a:pPr lvl="1"/>
            <a:r>
              <a:rPr lang="en-US" dirty="0" smtClean="0"/>
              <a:t>Magnitude components are summed and divided by N, number of samples</a:t>
            </a:r>
          </a:p>
          <a:p>
            <a:pPr lvl="1"/>
            <a:r>
              <a:rPr lang="en-US" dirty="0" smtClean="0"/>
              <a:t>Power spectrum is found while eliminating random noise in the signal</a:t>
            </a:r>
          </a:p>
          <a:p>
            <a:r>
              <a:rPr lang="en-US" dirty="0"/>
              <a:t>Current representation of the signal is </a:t>
            </a:r>
            <a:r>
              <a:rPr lang="en-US" i="1" dirty="0"/>
              <a:t>intensity vs. </a:t>
            </a:r>
            <a:r>
              <a:rPr lang="en-US" i="1" dirty="0" smtClean="0"/>
              <a:t>frequency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DFT needed</a:t>
            </a:r>
            <a:endParaRPr lang="en-US" dirty="0"/>
          </a:p>
          <a:p>
            <a:pPr lvl="1"/>
            <a:r>
              <a:rPr lang="en-US" dirty="0"/>
              <a:t>Factorization using a multiple equal to </a:t>
            </a:r>
            <a:r>
              <a:rPr lang="en-US" i="1" dirty="0"/>
              <a:t>c </a:t>
            </a:r>
            <a:r>
              <a:rPr lang="en-US" dirty="0"/>
              <a:t>achieves </a:t>
            </a:r>
            <a:r>
              <a:rPr lang="en-US" i="1" dirty="0"/>
              <a:t>intensity vs. wavelength </a:t>
            </a:r>
            <a:r>
              <a:rPr lang="en-US" dirty="0"/>
              <a:t>domain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DIGITAL FILTERING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969294"/>
            <a:ext cx="7886700" cy="3263504"/>
          </a:xfrm>
        </p:spPr>
        <p:txBody>
          <a:bodyPr/>
          <a:lstStyle/>
          <a:p>
            <a:r>
              <a:rPr lang="en-US" dirty="0" smtClean="0"/>
              <a:t>Once the amplified signal is digitized, a video bandwidth filter (VBW) is applied to the internal noise</a:t>
            </a:r>
          </a:p>
          <a:p>
            <a:pPr lvl="1"/>
            <a:r>
              <a:rPr lang="en-US" dirty="0" smtClean="0"/>
              <a:t>First order low-pass configuration </a:t>
            </a:r>
          </a:p>
          <a:p>
            <a:pPr lvl="1"/>
            <a:r>
              <a:rPr lang="en-US" dirty="0" smtClean="0"/>
              <a:t>Implemented to eliminate noise AND smooth the trace of the display</a:t>
            </a:r>
          </a:p>
          <a:p>
            <a:pPr lvl="1"/>
            <a:r>
              <a:rPr lang="en-US" dirty="0" smtClean="0"/>
              <a:t>Establishes noise floor</a:t>
            </a:r>
          </a:p>
          <a:p>
            <a:pPr lvl="1"/>
            <a:endParaRPr lang="en-US" dirty="0"/>
          </a:p>
        </p:txBody>
      </p:sp>
      <p:pic>
        <p:nvPicPr>
          <p:cNvPr id="4" name="Picture 3" descr="http://www.ni.com/cms/images/devzone/tut/wfvsqrjt13034824014080524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183380"/>
            <a:ext cx="2937510" cy="156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ni.com/cms/images/devzone/tut/blszxful770014002444369356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41" y="4183380"/>
            <a:ext cx="2956799" cy="1564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4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</a:t>
            </a:r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Diminishes broad scope into measurable scale</a:t>
            </a:r>
          </a:p>
          <a:p>
            <a:r>
              <a:rPr lang="en-US" dirty="0" smtClean="0"/>
              <a:t>Base 10</a:t>
            </a:r>
          </a:p>
          <a:p>
            <a:r>
              <a:rPr lang="en-US" dirty="0" smtClean="0"/>
              <a:t>Done for the purposes of display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17595"/>
            <a:ext cx="7762494" cy="15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GOALS AND OBJECTIVES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Easy to use interface</a:t>
            </a:r>
          </a:p>
          <a:p>
            <a:r>
              <a:rPr lang="en-US" sz="4000" dirty="0" smtClean="0"/>
              <a:t>Fast setup 	</a:t>
            </a:r>
          </a:p>
          <a:p>
            <a:r>
              <a:rPr lang="en-US" sz="4000" dirty="0" smtClean="0"/>
              <a:t>Light and portable design</a:t>
            </a:r>
          </a:p>
          <a:p>
            <a:r>
              <a:rPr lang="en-US" sz="4000" dirty="0" smtClean="0"/>
              <a:t>Fiber optic cable input (FC/PC)</a:t>
            </a:r>
          </a:p>
          <a:p>
            <a:r>
              <a:rPr lang="en-US" sz="4000" dirty="0" smtClean="0"/>
              <a:t>Outputs measured power instead of relative intensity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95" y="2792254"/>
            <a:ext cx="7886700" cy="994172"/>
          </a:xfrm>
        </p:spPr>
        <p:txBody>
          <a:bodyPr>
            <a:noAutofit/>
          </a:bodyPr>
          <a:lstStyle/>
          <a:p>
            <a:r>
              <a:rPr lang="en-US" sz="6000" i="1" dirty="0" smtClean="0"/>
              <a:t>Electronics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25839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 TM4C123GH6PM Microcontroller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32-bit ARM Cortex-M4F processor</a:t>
            </a:r>
          </a:p>
          <a:p>
            <a:r>
              <a:rPr lang="en-US" sz="2800" dirty="0" smtClean="0"/>
              <a:t>80 MHz max clock</a:t>
            </a:r>
          </a:p>
          <a:p>
            <a:r>
              <a:rPr lang="en-US" sz="2800" dirty="0" smtClean="0"/>
              <a:t>256 KB Flash memory</a:t>
            </a:r>
          </a:p>
          <a:p>
            <a:r>
              <a:rPr lang="en-US" sz="2800" dirty="0" smtClean="0"/>
              <a:t>32 KB SRAM</a:t>
            </a:r>
          </a:p>
          <a:p>
            <a:r>
              <a:rPr lang="en-US" sz="2800" dirty="0" smtClean="0"/>
              <a:t>2KB EEPROM</a:t>
            </a:r>
          </a:p>
          <a:p>
            <a:r>
              <a:rPr lang="en-US" sz="2800" dirty="0" smtClean="0"/>
              <a:t>64-pin LQFP package</a:t>
            </a:r>
          </a:p>
          <a:p>
            <a:r>
              <a:rPr lang="en-US" sz="2800" dirty="0" smtClean="0"/>
              <a:t>$11.42 direct from TI</a:t>
            </a:r>
            <a:endParaRPr lang="en-US" sz="2800" dirty="0"/>
          </a:p>
        </p:txBody>
      </p:sp>
      <p:pic>
        <p:nvPicPr>
          <p:cNvPr id="1026" name="Picture 2" descr="High performance 32-bit ARM® Cortex®-M4F based MCU - TM4C123GH6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50" y="2271862"/>
            <a:ext cx="19335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TI</a:t>
            </a:r>
            <a:r>
              <a:rPr lang="en-US" sz="4000" dirty="0"/>
              <a:t> </a:t>
            </a:r>
            <a:r>
              <a:rPr lang="en-US" sz="4400" dirty="0"/>
              <a:t>TM4C123GH6PM</a:t>
            </a:r>
            <a:r>
              <a:rPr lang="en-US" sz="4000" dirty="0"/>
              <a:t> </a:t>
            </a:r>
            <a:r>
              <a:rPr lang="en-US" sz="4400" dirty="0" smtClean="0"/>
              <a:t>PERIPHERALS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Built-in USB 2.0 Device/Host</a:t>
            </a:r>
          </a:p>
          <a:p>
            <a:r>
              <a:rPr lang="en-US" sz="2800" b="1" dirty="0" smtClean="0"/>
              <a:t>Four SPI modules</a:t>
            </a:r>
          </a:p>
          <a:p>
            <a:r>
              <a:rPr lang="en-US" sz="2800" dirty="0" smtClean="0"/>
              <a:t>Four I2C modules</a:t>
            </a:r>
          </a:p>
          <a:p>
            <a:r>
              <a:rPr lang="en-US" sz="2800" b="1" dirty="0" smtClean="0"/>
              <a:t>Direct Memory Access (DMA)</a:t>
            </a:r>
          </a:p>
          <a:p>
            <a:r>
              <a:rPr lang="en-US" sz="2800" dirty="0" smtClean="0"/>
              <a:t>16 PWM Outputs</a:t>
            </a:r>
          </a:p>
          <a:p>
            <a:r>
              <a:rPr lang="en-US" sz="2800" b="1" dirty="0" smtClean="0"/>
              <a:t>12-bit Analog-to-Digital Converter (ADC)</a:t>
            </a:r>
          </a:p>
          <a:p>
            <a:r>
              <a:rPr lang="en-US" sz="2800" dirty="0" smtClean="0"/>
              <a:t>Six GPIO blocks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7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i="1" dirty="0" smtClean="0"/>
              <a:t>this</a:t>
            </a:r>
            <a:r>
              <a:rPr lang="en-US" dirty="0" smtClean="0"/>
              <a:t> micro?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Well-documented</a:t>
            </a:r>
          </a:p>
          <a:p>
            <a:r>
              <a:rPr lang="en-US" sz="2800" dirty="0" smtClean="0"/>
              <a:t>Inexpensive dev board/programmer with debugging</a:t>
            </a:r>
          </a:p>
          <a:p>
            <a:r>
              <a:rPr lang="en-US" sz="2800" dirty="0" smtClean="0"/>
              <a:t>Excellent C library (</a:t>
            </a:r>
            <a:r>
              <a:rPr lang="en-US" sz="2800" dirty="0" err="1" smtClean="0"/>
              <a:t>TivaWare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Previous experience</a:t>
            </a:r>
          </a:p>
          <a:p>
            <a:r>
              <a:rPr lang="en-US" sz="2800" dirty="0" smtClean="0"/>
              <a:t>Peripherals (USB, SPI, DMA)</a:t>
            </a:r>
          </a:p>
          <a:p>
            <a:r>
              <a:rPr lang="en-US" sz="2800" dirty="0" smtClean="0"/>
              <a:t>Not limited on performance</a:t>
            </a:r>
          </a:p>
          <a:p>
            <a:endParaRPr lang="en-US" sz="2800" dirty="0"/>
          </a:p>
        </p:txBody>
      </p:sp>
      <p:pic>
        <p:nvPicPr>
          <p:cNvPr id="2050" name="Picture 2" descr="http://www.ti.com/ww/en/launchpad/img/launchpad-tivac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65" y="3048000"/>
            <a:ext cx="3042144" cy="30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DRV8880 STEPPER MOTOR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2A max current</a:t>
            </a:r>
          </a:p>
          <a:p>
            <a:r>
              <a:rPr lang="en-US" sz="2800" dirty="0" smtClean="0"/>
              <a:t>Up to 1/16 </a:t>
            </a:r>
            <a:r>
              <a:rPr lang="en-US" sz="2800" dirty="0" err="1" smtClean="0"/>
              <a:t>microstepping</a:t>
            </a:r>
            <a:endParaRPr lang="en-US" sz="2800" dirty="0" smtClean="0"/>
          </a:p>
          <a:p>
            <a:r>
              <a:rPr lang="en-US" sz="2800" dirty="0" smtClean="0"/>
              <a:t>Simple STEP/DIR control interface</a:t>
            </a:r>
          </a:p>
          <a:p>
            <a:r>
              <a:rPr lang="en-US" sz="2800" dirty="0" smtClean="0"/>
              <a:t>6.5V to 45V supply voltage</a:t>
            </a:r>
          </a:p>
          <a:p>
            <a:r>
              <a:rPr lang="en-US" sz="2800" dirty="0" smtClean="0"/>
              <a:t>28-pin HTSSOP package</a:t>
            </a:r>
          </a:p>
          <a:p>
            <a:r>
              <a:rPr lang="en-US" sz="2800" dirty="0" smtClean="0"/>
              <a:t>$4.80 direct from TI</a:t>
            </a:r>
            <a:endParaRPr lang="en-US" sz="2800" dirty="0"/>
          </a:p>
        </p:txBody>
      </p:sp>
      <p:pic>
        <p:nvPicPr>
          <p:cNvPr id="3074" name="Picture 2" descr="2A Stepper Motor Driver with 1/16 Microstepping Indexer and AutoTune (STEP/DIR Ctrl) - DRV8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01" y="1907488"/>
            <a:ext cx="19907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3758750"/>
            <a:ext cx="3657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on EDA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Chose to go with </a:t>
            </a:r>
            <a:r>
              <a:rPr lang="en-US" sz="2800" dirty="0" err="1" smtClean="0"/>
              <a:t>KiCAD</a:t>
            </a:r>
            <a:r>
              <a:rPr lang="en-US" sz="2800" dirty="0" smtClean="0"/>
              <a:t> for schematic and PCB layout. Why?</a:t>
            </a:r>
          </a:p>
          <a:p>
            <a:pPr lvl="1"/>
            <a:r>
              <a:rPr lang="en-US" sz="2400" dirty="0" smtClean="0"/>
              <a:t>100% free and open-source with no limitations</a:t>
            </a:r>
          </a:p>
          <a:p>
            <a:pPr lvl="1"/>
            <a:r>
              <a:rPr lang="en-US" sz="2400" dirty="0" smtClean="0"/>
              <a:t>Recent professional backing by CERN</a:t>
            </a:r>
          </a:p>
          <a:p>
            <a:pPr lvl="1"/>
            <a:r>
              <a:rPr lang="en-US" sz="2400" dirty="0" smtClean="0"/>
              <a:t>Excellent stable version 4.01 released this year</a:t>
            </a:r>
          </a:p>
          <a:p>
            <a:pPr lvl="1"/>
            <a:r>
              <a:rPr lang="en-US" sz="2400" dirty="0" smtClean="0"/>
              <a:t>Growing community</a:t>
            </a:r>
          </a:p>
          <a:p>
            <a:pPr lvl="1"/>
            <a:r>
              <a:rPr lang="en-US" sz="2400" dirty="0" smtClean="0"/>
              <a:t>Have full ownership of all your designs</a:t>
            </a:r>
          </a:p>
          <a:p>
            <a:pPr lvl="1"/>
            <a:r>
              <a:rPr lang="en-US" sz="2400" dirty="0" smtClean="0"/>
              <a:t>Cross-platform (Windows, Linux, OSX)</a:t>
            </a:r>
          </a:p>
          <a:p>
            <a:pPr lvl="1"/>
            <a:endParaRPr lang="en-US" sz="2400" dirty="0" smtClean="0"/>
          </a:p>
        </p:txBody>
      </p:sp>
      <p:pic>
        <p:nvPicPr>
          <p:cNvPr id="4098" name="Picture 2" descr="https://blog.adafruit.com/wp-content/uploads/2012/01/kicad_logo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91" y="5327586"/>
            <a:ext cx="2612338" cy="10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icad-pcb.org/img/frontpage/kicad_eeschem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23"/>
          <a:stretch/>
        </p:blipFill>
        <p:spPr bwMode="auto">
          <a:xfrm>
            <a:off x="1031544" y="5173363"/>
            <a:ext cx="4602954" cy="15404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9" y="308753"/>
            <a:ext cx="7740993" cy="4257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Schematic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9" y="790833"/>
            <a:ext cx="8579580" cy="5952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7654" y="1278925"/>
            <a:ext cx="3665838" cy="43475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0799" y="5682817"/>
            <a:ext cx="199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MCU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9" y="308753"/>
            <a:ext cx="7740993" cy="4257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Schematic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9" y="790833"/>
            <a:ext cx="8579580" cy="5952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791" y="1097047"/>
            <a:ext cx="1060106" cy="1193072"/>
          </a:xfrm>
          <a:prstGeom prst="rect">
            <a:avLst/>
          </a:prstGeom>
          <a:noFill/>
          <a:ln w="38100">
            <a:solidFill>
              <a:srgbClr val="EB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791" y="2346493"/>
            <a:ext cx="110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12V JACK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4282" y="3766938"/>
            <a:ext cx="3206064" cy="1258976"/>
          </a:xfrm>
          <a:prstGeom prst="rect">
            <a:avLst/>
          </a:prstGeom>
          <a:noFill/>
          <a:ln w="38100">
            <a:solidFill>
              <a:srgbClr val="EB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5579" y="5025914"/>
            <a:ext cx="14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REGULATOR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9" y="304354"/>
            <a:ext cx="7740993" cy="4257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Schematic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9" y="790833"/>
            <a:ext cx="8579580" cy="5952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4303" y="1338086"/>
            <a:ext cx="1752085" cy="205951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907" y="3453979"/>
            <a:ext cx="110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RGB LED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9" y="299176"/>
            <a:ext cx="7740993" cy="4257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Schematic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9" y="790833"/>
            <a:ext cx="8579580" cy="5952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756" y="2608885"/>
            <a:ext cx="1629893" cy="23667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566" y="2239553"/>
            <a:ext cx="171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3x SPI PORTS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937" y="5344986"/>
            <a:ext cx="1767274" cy="100638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7211" y="5525013"/>
            <a:ext cx="177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PROGRAMMING HEADER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145" y="2481199"/>
            <a:ext cx="1370401" cy="13823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4209" y="2045916"/>
            <a:ext cx="171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MICRO USB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SPECIFICATIONS AND REQUIREMENTS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739" y="1801324"/>
            <a:ext cx="5402521" cy="50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49" y="274510"/>
            <a:ext cx="7740993" cy="4257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Schematic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9" y="700216"/>
            <a:ext cx="8813007" cy="60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9" y="274510"/>
            <a:ext cx="7740993" cy="4257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PCB Layout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9" y="836548"/>
            <a:ext cx="8748652" cy="58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r="16281"/>
          <a:stretch/>
        </p:blipFill>
        <p:spPr>
          <a:xfrm>
            <a:off x="-25400" y="0"/>
            <a:ext cx="919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r="16490"/>
          <a:stretch/>
        </p:blipFill>
        <p:spPr>
          <a:xfrm>
            <a:off x="-14514" y="0"/>
            <a:ext cx="9173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95503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Decided to go with OSH Park because:</a:t>
            </a:r>
          </a:p>
          <a:p>
            <a:pPr lvl="1"/>
            <a:r>
              <a:rPr lang="en-US" sz="2400" dirty="0" smtClean="0"/>
              <a:t>Based in US</a:t>
            </a:r>
          </a:p>
          <a:p>
            <a:pPr lvl="1"/>
            <a:r>
              <a:rPr lang="en-US" sz="2400" dirty="0" smtClean="0"/>
              <a:t>High quality boards (ENIG gold coated)</a:t>
            </a:r>
          </a:p>
          <a:p>
            <a:pPr lvl="1"/>
            <a:r>
              <a:rPr lang="en-US" sz="2400" dirty="0" smtClean="0"/>
              <a:t>Previous experience</a:t>
            </a:r>
          </a:p>
          <a:p>
            <a:pPr lvl="1"/>
            <a:r>
              <a:rPr lang="en-US" sz="2400" dirty="0" smtClean="0"/>
              <a:t>Fast turn-around time ( &lt; 2 weeks)</a:t>
            </a:r>
          </a:p>
          <a:p>
            <a:r>
              <a:rPr lang="en-US" sz="2800" dirty="0" smtClean="0"/>
              <a:t>Cost $57.45 for 2.83x4.07 inch (11.52 sq. in.) 2-layer board.</a:t>
            </a:r>
          </a:p>
          <a:p>
            <a:r>
              <a:rPr lang="en-US" sz="2800" dirty="0" smtClean="0"/>
              <a:t>Includes three copies.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16" y="2695415"/>
            <a:ext cx="2517073" cy="36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Could shrink board area by:</a:t>
            </a:r>
          </a:p>
          <a:p>
            <a:pPr lvl="1"/>
            <a:r>
              <a:rPr lang="en-US" sz="2400" dirty="0" smtClean="0"/>
              <a:t>Optimizing layout</a:t>
            </a:r>
          </a:p>
          <a:p>
            <a:pPr lvl="1"/>
            <a:r>
              <a:rPr lang="en-US" sz="2400" dirty="0" smtClean="0"/>
              <a:t>Using 0603 parts instead of 0805</a:t>
            </a:r>
          </a:p>
          <a:p>
            <a:pPr lvl="1"/>
            <a:r>
              <a:rPr lang="en-US" sz="2400" dirty="0" smtClean="0"/>
              <a:t>Using upright header connectors rather than right-angle ones</a:t>
            </a:r>
          </a:p>
          <a:p>
            <a:pPr lvl="1"/>
            <a:r>
              <a:rPr lang="en-US" sz="2400" dirty="0" smtClean="0"/>
              <a:t>Having only one stepper motor driver or one dual-motor driver</a:t>
            </a:r>
          </a:p>
          <a:p>
            <a:r>
              <a:rPr lang="en-US" sz="2800" dirty="0" smtClean="0"/>
              <a:t>Could save money going with </a:t>
            </a:r>
            <a:r>
              <a:rPr lang="en-US" sz="2800" dirty="0" err="1" smtClean="0"/>
              <a:t>PCBway</a:t>
            </a:r>
            <a:r>
              <a:rPr lang="en-US" sz="2800" dirty="0" smtClean="0"/>
              <a:t> or </a:t>
            </a:r>
            <a:r>
              <a:rPr lang="en-US" sz="2800" dirty="0" err="1" smtClean="0"/>
              <a:t>DirtyPCB</a:t>
            </a:r>
            <a:r>
              <a:rPr lang="en-US" sz="2800" dirty="0" smtClean="0"/>
              <a:t> (but wait longer).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1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354580"/>
            <a:ext cx="966159" cy="78500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CF2"/>
                </a:solidFill>
              </a:rPr>
              <a:t>Stepper Motor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733800"/>
            <a:ext cx="966159" cy="78500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CF2"/>
                </a:solidFill>
              </a:rPr>
              <a:t>Optical Sensor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7359" y="2354580"/>
            <a:ext cx="1668780" cy="216422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CF2"/>
                </a:solidFill>
              </a:rPr>
              <a:t>Microcontroller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8981" y="1764232"/>
            <a:ext cx="2394261" cy="310509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CF2"/>
                </a:solidFill>
              </a:rPr>
              <a:t>Computer Application</a:t>
            </a:r>
          </a:p>
        </p:txBody>
      </p:sp>
      <p:cxnSp>
        <p:nvCxnSpPr>
          <p:cNvPr id="12" name="Straight Arrow Connector 11"/>
          <p:cNvCxnSpPr>
            <a:endCxn id="6" idx="3"/>
          </p:cNvCxnSpPr>
          <p:nvPr/>
        </p:nvCxnSpPr>
        <p:spPr>
          <a:xfrm flipH="1">
            <a:off x="1880559" y="2747081"/>
            <a:ext cx="115982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1880559" y="4126301"/>
            <a:ext cx="115982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4686139" y="3436691"/>
            <a:ext cx="109728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76312" y="354913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Control angle of Bragg grating by stepping motor</a:t>
            </a:r>
          </a:p>
          <a:p>
            <a:r>
              <a:rPr lang="en-US" sz="3200" dirty="0" smtClean="0"/>
              <a:t>Take samples from optical sensor</a:t>
            </a:r>
          </a:p>
          <a:p>
            <a:r>
              <a:rPr lang="en-US" sz="3200" dirty="0" smtClean="0"/>
              <a:t>Perform simple calculations &amp; data analysis</a:t>
            </a:r>
          </a:p>
          <a:p>
            <a:r>
              <a:rPr lang="en-US" sz="3200" dirty="0" smtClean="0"/>
              <a:t>Buffer data</a:t>
            </a:r>
          </a:p>
          <a:p>
            <a:r>
              <a:rPr lang="en-US" sz="3200" dirty="0" smtClean="0"/>
              <a:t>Transmit data points to computer via USB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13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the USB bulk protocol to . . .</a:t>
            </a:r>
          </a:p>
          <a:p>
            <a:pPr lvl="1"/>
            <a:r>
              <a:rPr lang="en-US" sz="2400" dirty="0" smtClean="0"/>
              <a:t>Tell microcontroller the range of the sweep</a:t>
            </a:r>
          </a:p>
          <a:p>
            <a:pPr lvl="1"/>
            <a:r>
              <a:rPr lang="en-US" sz="2400" dirty="0" smtClean="0"/>
              <a:t>Tell microcontroller how many sample points to take</a:t>
            </a:r>
          </a:p>
          <a:p>
            <a:pPr lvl="1"/>
            <a:r>
              <a:rPr lang="en-US" sz="2400" dirty="0" smtClean="0"/>
              <a:t>Receive sampled data from microcontroller</a:t>
            </a:r>
          </a:p>
          <a:p>
            <a:r>
              <a:rPr lang="en-US" sz="2800" dirty="0" smtClean="0"/>
              <a:t>Display data points on a line graph</a:t>
            </a:r>
          </a:p>
          <a:p>
            <a:r>
              <a:rPr lang="en-US" sz="2800" dirty="0" smtClean="0"/>
              <a:t>Display minimum and maximum peak points</a:t>
            </a:r>
          </a:p>
          <a:p>
            <a:r>
              <a:rPr lang="en-US" sz="2800" dirty="0" smtClean="0"/>
              <a:t>Allow basic data analysis functions</a:t>
            </a:r>
          </a:p>
          <a:p>
            <a:r>
              <a:rPr lang="en-US" sz="2800" dirty="0" smtClean="0"/>
              <a:t>Export data to CSV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00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40" y="1550507"/>
            <a:ext cx="5843121" cy="49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4" descr="https://photos-2.dropbox.com/t/2/AAC720oSJPbblENmzQj7jegfBXh0JNIViGTFuo-DW0Xvzg/12/207063638/png/32x32/1/_/1/2/6.1%20Initial%20Design%20Second%20Image.png/EOb_6eIDGMYBIAcoBw/nf35aCpjpgiYuzwzdbAuDAP9Judj6YwK3F0m3grs8og?size_mode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825625"/>
            <a:ext cx="7881601" cy="38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65"/>
            <a:ext cx="7886700" cy="5224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26874"/>
              </p:ext>
            </p:extLst>
          </p:nvPr>
        </p:nvGraphicFramePr>
        <p:xfrm>
          <a:off x="1037229" y="691063"/>
          <a:ext cx="6828429" cy="6088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3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Item</a:t>
                      </a:r>
                      <a:endParaRPr lang="en-US" sz="10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Supplier</a:t>
                      </a:r>
                      <a:endParaRPr lang="en-US" sz="1000" b="1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Unit Price</a:t>
                      </a:r>
                      <a:endParaRPr lang="en-US" sz="1000" b="1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Quanitity</a:t>
                      </a:r>
                      <a:endParaRPr lang="en-US" sz="1000" b="1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CONN RCPT MICRO USB AB SMD R/A</a:t>
                      </a:r>
                      <a:endParaRPr lang="pt-BR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1.02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3.06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IC ADC 22BIT 2.7V 1CH SPI 8SOIC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3.98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11.94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CONN POWER JACK 2.1X5.5MM HI CUR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1.89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5.67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SOLDER PASTE NO-CLEAN 63/37 5CC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13.88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13.88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IC REG LDO 3.3V 1A SOT223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1.11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3.33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IC REG LDO 3.3V 0.4A SOT223-6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2.33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6.99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NEMA-11 Bipolar Stepper with 100:1 Gearbox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Phidgets, Inc.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38.00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38.00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2A Stepper Motor Driver with 1/16 </a:t>
                      </a:r>
                      <a:r>
                        <a:rPr lang="en-US" sz="10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Microstepping</a:t>
                      </a:r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Indexer and </a:t>
                      </a:r>
                      <a:r>
                        <a:rPr lang="en-US" sz="10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AutoTune</a:t>
                      </a:r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(STEP/DIR Ctrl)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Texas Instruments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4.80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14.40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Zero-Drift, Programmable Gain Amplifier with MUX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Texas Instruments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4.63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13.89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High performance 32-bit ARM® Cortex®-M4F based MCU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Texas Instruments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11.42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34.26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SWITCH SLIDE DPDT 300MA 6V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0.46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1.38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CRYSTAL 16.0000MHZ 8PF SMD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0.63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1.89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RES SMD 0.25 OHM 1% 1/2W 1206</a:t>
                      </a:r>
                      <a:endParaRPr lang="pl-PL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0.34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3.42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RES SMD 10K OHM 1% 1/4W 0805</a:t>
                      </a:r>
                      <a:endParaRPr lang="pl-PL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0.02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0.97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LED RGB DIFFUSED 6SMD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0.93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2.79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LED GREEN DIFFUSED 0805 SMD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0.26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0.78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TRANS PREBIAS NPN 246MW SOT23-3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0.12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1.19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CONN HEADER VERT 10POS GOLD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0.28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0.84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CONN SOCKET IDC 6POS DL SR 30AU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0.74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7.44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CONN HEADER 6POS DUAL R/A PCB</a:t>
                      </a:r>
                      <a:endParaRPr lang="pt-BR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0.64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6.41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CAP TANT 10UF 20V 10% 1206</a:t>
                      </a:r>
                      <a:endParaRPr lang="fr-FR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0.59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3.54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CAP CER 10PF 50V NP0 0805</a:t>
                      </a:r>
                      <a:endParaRPr lang="fr-FR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0.05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0.48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CAP CER 0.1UF 50V X7R 0805</a:t>
                      </a:r>
                      <a:endParaRPr lang="pt-BR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0.03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0.85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CAP CER 1UF 25V X7R 0805</a:t>
                      </a:r>
                      <a:endParaRPr lang="pt-BR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0.08 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0.81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CAP CER 2.2UF 25V X7R 0805</a:t>
                      </a:r>
                      <a:endParaRPr lang="pt-BR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0.21 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0.63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CAP CER 10000PF 50V X7R 0805</a:t>
                      </a:r>
                      <a:endParaRPr lang="pt-BR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0.03 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0.31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CAP CER 0.47UF 50V X7R 0805</a:t>
                      </a:r>
                      <a:endParaRPr lang="pt-BR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0.24 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1.44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CAP ALUM 100UF 20% 35V SMD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0.36 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1.08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CBL RIBN 6COND 0.050 GRAY 5'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1.71 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1.71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CONN SOCKET IDC 10POS W/KEY GOLD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0.32 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0.96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CBL RIBN 16COND 0.050 MULTI 5'</a:t>
                      </a:r>
                      <a:endParaRPr lang="it-IT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6.40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6.40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TERMINAL BLOCK 3.5MM 2POS PCB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0.68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4.08 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RES SMD 1K OHM 1% 1/4W 0805</a:t>
                      </a:r>
                      <a:endParaRPr lang="pl-PL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0.02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0.97 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RES SMD 100 OHM 1% 1/8W 0805</a:t>
                      </a:r>
                      <a:endParaRPr lang="pl-PL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Digi-Key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accent6"/>
                          </a:solidFill>
                          <a:effectLst/>
                        </a:rPr>
                        <a:t> $             0.01 </a:t>
                      </a:r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0.62 </a:t>
                      </a:r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5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196.41 </a:t>
                      </a:r>
                      <a:endParaRPr lang="en-US" sz="10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5" marR="5535" marT="5535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9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79223" y="779419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52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795" y="2914174"/>
            <a:ext cx="7886700" cy="994172"/>
          </a:xfrm>
        </p:spPr>
        <p:txBody>
          <a:bodyPr>
            <a:noAutofit/>
          </a:bodyPr>
          <a:lstStyle/>
          <a:p>
            <a:r>
              <a:rPr lang="en-US" i="1" dirty="0" smtClean="0"/>
              <a:t>Optical Subsystem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71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OPTICAL SPECTRUM ANALYZERS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332" y="2173355"/>
            <a:ext cx="371094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Czerny-Turner (CT) </a:t>
            </a:r>
            <a:r>
              <a:rPr lang="en-US" sz="3600" dirty="0" err="1" smtClean="0"/>
              <a:t>Monochromator</a:t>
            </a:r>
            <a:endParaRPr lang="en-US" sz="3600" dirty="0" smtClean="0"/>
          </a:p>
        </p:txBody>
      </p:sp>
      <p:pic>
        <p:nvPicPr>
          <p:cNvPr id="2050" name="Picture 2" descr="ct-mo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31886"/>
            <a:ext cx="4085018" cy="22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32" y="3983974"/>
            <a:ext cx="3710949" cy="25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thorlabs.com/images/TabImages/Littrow_Configuration_D1-78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36" y="4421432"/>
            <a:ext cx="2278532" cy="21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OPTICAL SPECTRUM ANALYZERS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0" y="2456837"/>
            <a:ext cx="4633981" cy="11365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err="1" smtClean="0"/>
              <a:t>Fabry</a:t>
            </a:r>
            <a:r>
              <a:rPr lang="en-US" sz="3600" dirty="0" smtClean="0"/>
              <a:t>-Perot Interferometer</a:t>
            </a:r>
            <a:endParaRPr lang="en-US" sz="3600" dirty="0"/>
          </a:p>
        </p:txBody>
      </p:sp>
      <p:pic>
        <p:nvPicPr>
          <p:cNvPr id="3074" name="Picture 2" descr="https://www.rp-photonics.com/img/fines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71" y="1803347"/>
            <a:ext cx="4166993" cy="24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e2bz.philpem.me.uk/Lights/-%20Laser/Info-902-LaserCourse/c06-05/Fig14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7" y="4114869"/>
            <a:ext cx="4248306" cy="25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BRAGG GRATINGS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1170"/>
            <a:ext cx="4573423" cy="1909248"/>
          </a:xfrm>
        </p:spPr>
        <p:txBody>
          <a:bodyPr>
            <a:noAutofit/>
          </a:bodyPr>
          <a:lstStyle/>
          <a:p>
            <a:r>
              <a:rPr lang="en-US" sz="2400" dirty="0" smtClean="0"/>
              <a:t>Reflecting Bragg Grating (RBG)</a:t>
            </a:r>
          </a:p>
          <a:p>
            <a:pPr lvl="1"/>
            <a:r>
              <a:rPr lang="el-GR" sz="2000" dirty="0" smtClean="0"/>
              <a:t>λ</a:t>
            </a:r>
            <a:r>
              <a:rPr lang="en-US" sz="2000" dirty="0" smtClean="0"/>
              <a:t>=2n</a:t>
            </a:r>
            <a:r>
              <a:rPr lang="el-GR" sz="2000" dirty="0" smtClean="0"/>
              <a:t>Λ</a:t>
            </a:r>
            <a:r>
              <a:rPr lang="en-US" sz="2000" dirty="0" smtClean="0"/>
              <a:t>*cos</a:t>
            </a:r>
            <a:r>
              <a:rPr lang="el-GR" sz="2000" dirty="0" smtClean="0"/>
              <a:t>θ</a:t>
            </a:r>
            <a:endParaRPr lang="en-US" sz="2000" dirty="0" smtClean="0"/>
          </a:p>
          <a:p>
            <a:pPr lvl="1"/>
            <a:r>
              <a:rPr lang="en-US" sz="2000" dirty="0" smtClean="0"/>
              <a:t>High Spectral Selectivity</a:t>
            </a:r>
          </a:p>
          <a:p>
            <a:pPr lvl="1"/>
            <a:r>
              <a:rPr lang="en-US" sz="2000" dirty="0" smtClean="0"/>
              <a:t>Angle Dependence for Frequency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RBG fig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1" y="1871170"/>
            <a:ext cx="3313277" cy="249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64" y="3734873"/>
            <a:ext cx="3762393" cy="20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D0CECE"/>
      </a:accent1>
      <a:accent2>
        <a:srgbClr val="AEABAB"/>
      </a:accent2>
      <a:accent3>
        <a:srgbClr val="AEABAB"/>
      </a:accent3>
      <a:accent4>
        <a:srgbClr val="757070"/>
      </a:accent4>
      <a:accent5>
        <a:srgbClr val="3A3838"/>
      </a:accent5>
      <a:accent6>
        <a:srgbClr val="171616"/>
      </a:accent6>
      <a:hlink>
        <a:srgbClr val="7F7F7F"/>
      </a:hlink>
      <a:folHlink>
        <a:srgbClr val="595959"/>
      </a:folHlink>
    </a:clrScheme>
    <a:fontScheme name="Helvetica">
      <a:majorFont>
        <a:latin typeface="Helvetic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1561</Words>
  <Application>Microsoft Office PowerPoint</Application>
  <PresentationFormat>On-screen Show (4:3)</PresentationFormat>
  <Paragraphs>411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Franklin Gothic Medium</vt:lpstr>
      <vt:lpstr>Helvetica</vt:lpstr>
      <vt:lpstr>Office Theme</vt:lpstr>
      <vt:lpstr>BOSA</vt:lpstr>
      <vt:lpstr>MOTIVATION</vt:lpstr>
      <vt:lpstr>GOALS AND OBJECTIVES</vt:lpstr>
      <vt:lpstr>SPECIFICATIONS AND REQUIREMENTS</vt:lpstr>
      <vt:lpstr>BLOCK DIAGRAM</vt:lpstr>
      <vt:lpstr>Optical Subsystem</vt:lpstr>
      <vt:lpstr>OPTICAL SPECTRUM ANALYZERS</vt:lpstr>
      <vt:lpstr>OPTICAL SPECTRUM ANALYZERS</vt:lpstr>
      <vt:lpstr>BRAGG GRATINGS</vt:lpstr>
      <vt:lpstr>FIBER CONNECTOR</vt:lpstr>
      <vt:lpstr>FIBER</vt:lpstr>
      <vt:lpstr>FIBER</vt:lpstr>
      <vt:lpstr>FIBER COLLIMATOR</vt:lpstr>
      <vt:lpstr>FOCUSING LENS</vt:lpstr>
      <vt:lpstr>MECHANICAL DESIGN</vt:lpstr>
      <vt:lpstr>MECHANICAL DESIGN</vt:lpstr>
      <vt:lpstr>MECHANICAL DESIGN</vt:lpstr>
      <vt:lpstr>STEPPER MOTOR</vt:lpstr>
      <vt:lpstr>PHOTODIODE</vt:lpstr>
      <vt:lpstr>Electrical Subsystem</vt:lpstr>
      <vt:lpstr>PHOTODETECTION</vt:lpstr>
      <vt:lpstr>AMPLIFICATION</vt:lpstr>
      <vt:lpstr>AMPLIFIER CONFIGURATION</vt:lpstr>
      <vt:lpstr>AMPLIFIER CONFIGURATION</vt:lpstr>
      <vt:lpstr>ANALOG TO DIGITAL CONVERSION</vt:lpstr>
      <vt:lpstr>Digital Signal Processing</vt:lpstr>
      <vt:lpstr>DIGITAL SIGNAL PROCESSING</vt:lpstr>
      <vt:lpstr>DIGITAL FILTERING</vt:lpstr>
      <vt:lpstr>LOGARITHMIC CONVERSION</vt:lpstr>
      <vt:lpstr>Electronics</vt:lpstr>
      <vt:lpstr>TI TM4C123GH6PM Microcontroller Architecture</vt:lpstr>
      <vt:lpstr>TI TM4C123GH6PM PERIPHERALS </vt:lpstr>
      <vt:lpstr>Why this micro?</vt:lpstr>
      <vt:lpstr>TI DRV8880 STEPPER MOTOR DRIVER</vt:lpstr>
      <vt:lpstr>A word on EDA . . .</vt:lpstr>
      <vt:lpstr>Schematic</vt:lpstr>
      <vt:lpstr>Schematic</vt:lpstr>
      <vt:lpstr>Schematic</vt:lpstr>
      <vt:lpstr>Schematic</vt:lpstr>
      <vt:lpstr>Schematic</vt:lpstr>
      <vt:lpstr>PCB Layout</vt:lpstr>
      <vt:lpstr>PowerPoint Presentation</vt:lpstr>
      <vt:lpstr>PowerPoint Presentation</vt:lpstr>
      <vt:lpstr>PCB Manufacturing</vt:lpstr>
      <vt:lpstr>Lessons learned . . .</vt:lpstr>
      <vt:lpstr>SOFTWARE</vt:lpstr>
      <vt:lpstr>EMBEDDED SOFTWARE</vt:lpstr>
      <vt:lpstr>COMPUTER APPLICATION</vt:lpstr>
      <vt:lpstr>COMPUTER APPLICATION</vt:lpstr>
      <vt:lpstr>Budget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BOSA</dc:title>
  <dc:creator>Justin Boga</dc:creator>
  <cp:lastModifiedBy>Trucks</cp:lastModifiedBy>
  <cp:revision>38</cp:revision>
  <dcterms:created xsi:type="dcterms:W3CDTF">2016-02-25T00:11:10Z</dcterms:created>
  <dcterms:modified xsi:type="dcterms:W3CDTF">2016-02-26T13:39:30Z</dcterms:modified>
</cp:coreProperties>
</file>