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y="5143500" cx="9144000"/>
  <p:notesSz cx="6858000" cy="9144000"/>
  <p:embeddedFontLst>
    <p:embeddedFont>
      <p:font typeface="Ubuntu"/>
      <p:regular r:id="rId50"/>
      <p:bold r:id="rId51"/>
      <p:italic r:id="rId52"/>
      <p:boldItalic r:id="rId53"/>
    </p:embeddedFont>
    <p:embeddedFont>
      <p:font typeface="Arimo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D2282B7B-8C27-4980-80D6-A7D234F75ADE}">
  <a:tblStyle styleId="{D2282B7B-8C27-4980-80D6-A7D234F75ADE}" styleName="Table_0"/>
  <a:tblStyle styleId="{99BC8E71-7BA7-40D8-8B39-3E1E45513675}" styleName="Table_1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  <a:tblStyle styleId="{420BBDC8-4D5E-421F-98F8-C6436C8BB7EB}" styleName="Table_2">
    <a:wholeTbl>
      <a:tcTxStyle/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Ubuntu-bold.fntdata"/><Relationship Id="rId50" Type="http://schemas.openxmlformats.org/officeDocument/2006/relationships/font" Target="fonts/Ubuntu-regular.fntdata"/><Relationship Id="rId53" Type="http://schemas.openxmlformats.org/officeDocument/2006/relationships/font" Target="fonts/Ubuntu-boldItalic.fntdata"/><Relationship Id="rId52" Type="http://schemas.openxmlformats.org/officeDocument/2006/relationships/font" Target="fonts/Ubuntu-italic.fntdata"/><Relationship Id="rId11" Type="http://schemas.openxmlformats.org/officeDocument/2006/relationships/slide" Target="slides/slide6.xml"/><Relationship Id="rId55" Type="http://schemas.openxmlformats.org/officeDocument/2006/relationships/font" Target="fonts/Arimo-bold.fntdata"/><Relationship Id="rId10" Type="http://schemas.openxmlformats.org/officeDocument/2006/relationships/slide" Target="slides/slide5.xml"/><Relationship Id="rId54" Type="http://schemas.openxmlformats.org/officeDocument/2006/relationships/font" Target="fonts/Arimo-regular.fntdata"/><Relationship Id="rId13" Type="http://schemas.openxmlformats.org/officeDocument/2006/relationships/slide" Target="slides/slide8.xml"/><Relationship Id="rId57" Type="http://schemas.openxmlformats.org/officeDocument/2006/relationships/font" Target="fonts/Arimo-boldItalic.fntdata"/><Relationship Id="rId12" Type="http://schemas.openxmlformats.org/officeDocument/2006/relationships/slide" Target="slides/slide7.xml"/><Relationship Id="rId56" Type="http://schemas.openxmlformats.org/officeDocument/2006/relationships/font" Target="fonts/Arimo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Need for sensors: </a:t>
            </a:r>
            <a:r>
              <a:rPr lang="en"/>
              <a:t>Eliminates constant computer vision analysis supplied overhead by drone: limited to processing power of ground vehicle and drone battery life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Pin: high/low required one communication pin. ultrasonic required 3 pins (VCC 5V, GND, SIG IN, SIG OUT)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Range: Ultrasonic has a range of 5 feet with accuracy to the milimeter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Returns: infrared returns high/low values, would be better suited to following tape on the ground as opposed too physical walls.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Sensors activated in sequence, firing in parallel could cause interference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Runs off same power source as Sensors 5v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uses single trigger, echo pin, 3 select lines…. as opposed to three pairs of trigger and echo pins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One motor controller for each motor, so four total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Current draw from motor could draw as high as 2.2A, while max rated draw of chip along any one line is .5a per line/channel, 1a per side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L2329D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puts us on a pin crunch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motor controller turn on logic =5v, motor controller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Discuss quick comparison of lipo vs other batteries.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Option: depending how long vehicle takes too go through maze, might wire parallel vs. series, to extend battery life vs bursts. twice capacity vs twice voltage.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Multi-system communication effort between ground vehicle and MZD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2"/>
                </a:solidFill>
              </a:rPr>
              <a:t>Several other receivers for the Camera were considered, however due to shortages and shipping issues, other options had to be considered. All modules listed were chosen for their compatibility with a PC platform.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Shape 3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Shape 3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Shape 3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Talk about “brownout” problem and possible solutions. Instead of a Drone communicating with a helicopter, we could implement a drone communicating with a ground vehicle to avoid obstacles.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200"/>
              <a:t>Applications:</a:t>
            </a:r>
            <a:r>
              <a:rPr lang="en" sz="1200"/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/>
              <a:t>-release  MZD out the window of their car at the entrance of a parking lot, allow the MZD to find a parking spot, calculate the shortest path to the spot, and even guide the vehicle to the spot with the press of button</a:t>
            </a:r>
          </a:p>
          <a:p>
            <a:pPr lvl="0">
              <a:spcBef>
                <a:spcPts val="0"/>
              </a:spcBef>
              <a:buNone/>
            </a:pPr>
            <a:r>
              <a:rPr lang="en" sz="1200"/>
              <a:t>-Military: additional infrared+thermal sensors to detect and avoid obstacles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Shape 3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Shape 3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Shape 3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Shape 3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Shape 3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Shape 3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Orange tarp will give drone necessary point of interest  (look at this orange blob right hurr).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Will be anywhere from 10X10 feet up too 15x15 feet depending on prototype turning radius of the ground vehicle</a:t>
            </a:r>
            <a:br>
              <a:rPr lang="en"/>
            </a:br>
            <a:r>
              <a:rPr lang="en"/>
              <a:t>Foam: light, easy to cut, and ton of savings versus framing lumber, especially with ground vehicle almost at a cubic foot: bigger car, bigger maze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Shape 4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Shape 4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Shape 4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integration covers hardware, software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Shape 4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Shape 43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Research: essentially done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Design: Additional design workarounds may be required+ system integration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parts acquisition: still need ultrasonic mounts, pcb, paint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Software: integration, debugging, logic for turning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testing: First Prototypes both work (lift off, wheels spin) more individual testing and control required before integration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Overall: with completion of the prototype and almost all parts acquired,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Shape 4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Shape 4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add where you got it from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add where you got it from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5200"/>
            </a:lvl1pPr>
            <a:lvl2pPr lvl="1" rtl="0" algn="ctr">
              <a:spcBef>
                <a:spcPts val="0"/>
              </a:spcBef>
              <a:buSzPct val="100000"/>
              <a:defRPr sz="5200"/>
            </a:lvl2pPr>
            <a:lvl3pPr lvl="2" rtl="0" algn="ctr">
              <a:spcBef>
                <a:spcPts val="0"/>
              </a:spcBef>
              <a:buSzPct val="100000"/>
              <a:defRPr sz="5200"/>
            </a:lvl3pPr>
            <a:lvl4pPr lvl="3" rtl="0" algn="ctr">
              <a:spcBef>
                <a:spcPts val="0"/>
              </a:spcBef>
              <a:buSzPct val="100000"/>
              <a:defRPr sz="5200"/>
            </a:lvl4pPr>
            <a:lvl5pPr lvl="4" rtl="0" algn="ctr">
              <a:spcBef>
                <a:spcPts val="0"/>
              </a:spcBef>
              <a:buSzPct val="100000"/>
              <a:defRPr sz="5200"/>
            </a:lvl5pPr>
            <a:lvl6pPr lvl="5" rtl="0" algn="ctr">
              <a:spcBef>
                <a:spcPts val="0"/>
              </a:spcBef>
              <a:buSzPct val="100000"/>
              <a:defRPr sz="5200"/>
            </a:lvl6pPr>
            <a:lvl7pPr lvl="6" rtl="0" algn="ctr">
              <a:spcBef>
                <a:spcPts val="0"/>
              </a:spcBef>
              <a:buSzPct val="100000"/>
              <a:defRPr sz="5200"/>
            </a:lvl7pPr>
            <a:lvl8pPr lvl="7" rtl="0" algn="ctr">
              <a:spcBef>
                <a:spcPts val="0"/>
              </a:spcBef>
              <a:buSzPct val="100000"/>
              <a:defRPr sz="5200"/>
            </a:lvl8pPr>
            <a:lvl9pPr lvl="8" rtl="0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12000"/>
            </a:lvl1pPr>
            <a:lvl2pPr lvl="1" rtl="0" algn="ctr">
              <a:spcBef>
                <a:spcPts val="0"/>
              </a:spcBef>
              <a:buSzPct val="100000"/>
              <a:defRPr sz="12000"/>
            </a:lvl2pPr>
            <a:lvl3pPr lvl="2" rtl="0" algn="ctr">
              <a:spcBef>
                <a:spcPts val="0"/>
              </a:spcBef>
              <a:buSzPct val="100000"/>
              <a:defRPr sz="12000"/>
            </a:lvl3pPr>
            <a:lvl4pPr lvl="3" rtl="0" algn="ctr">
              <a:spcBef>
                <a:spcPts val="0"/>
              </a:spcBef>
              <a:buSzPct val="100000"/>
              <a:defRPr sz="12000"/>
            </a:lvl4pPr>
            <a:lvl5pPr lvl="4" rtl="0" algn="ctr">
              <a:spcBef>
                <a:spcPts val="0"/>
              </a:spcBef>
              <a:buSzPct val="100000"/>
              <a:defRPr sz="12000"/>
            </a:lvl5pPr>
            <a:lvl6pPr lvl="5" rtl="0" algn="ctr">
              <a:spcBef>
                <a:spcPts val="0"/>
              </a:spcBef>
              <a:buSzPct val="100000"/>
              <a:defRPr sz="12000"/>
            </a:lvl6pPr>
            <a:lvl7pPr lvl="6" rtl="0" algn="ctr">
              <a:spcBef>
                <a:spcPts val="0"/>
              </a:spcBef>
              <a:buSzPct val="100000"/>
              <a:defRPr sz="12000"/>
            </a:lvl7pPr>
            <a:lvl8pPr lvl="7" rtl="0" algn="ctr">
              <a:spcBef>
                <a:spcPts val="0"/>
              </a:spcBef>
              <a:buSzPct val="100000"/>
              <a:defRPr sz="12000"/>
            </a:lvl8pPr>
            <a:lvl9pPr lvl="8" rtl="0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3600"/>
            </a:lvl1pPr>
            <a:lvl2pPr lvl="1" rtl="0" algn="ctr">
              <a:spcBef>
                <a:spcPts val="0"/>
              </a:spcBef>
              <a:buSzPct val="100000"/>
              <a:defRPr sz="3600"/>
            </a:lvl2pPr>
            <a:lvl3pPr lvl="2" rtl="0" algn="ctr">
              <a:spcBef>
                <a:spcPts val="0"/>
              </a:spcBef>
              <a:buSzPct val="100000"/>
              <a:defRPr sz="3600"/>
            </a:lvl3pPr>
            <a:lvl4pPr lvl="3" rtl="0" algn="ctr">
              <a:spcBef>
                <a:spcPts val="0"/>
              </a:spcBef>
              <a:buSzPct val="100000"/>
              <a:defRPr sz="3600"/>
            </a:lvl4pPr>
            <a:lvl5pPr lvl="4" rtl="0" algn="ctr">
              <a:spcBef>
                <a:spcPts val="0"/>
              </a:spcBef>
              <a:buSzPct val="100000"/>
              <a:defRPr sz="3600"/>
            </a:lvl5pPr>
            <a:lvl6pPr lvl="5" rtl="0" algn="ctr">
              <a:spcBef>
                <a:spcPts val="0"/>
              </a:spcBef>
              <a:buSzPct val="100000"/>
              <a:defRPr sz="3600"/>
            </a:lvl6pPr>
            <a:lvl7pPr lvl="6" rtl="0" algn="ctr">
              <a:spcBef>
                <a:spcPts val="0"/>
              </a:spcBef>
              <a:buSzPct val="100000"/>
              <a:defRPr sz="3600"/>
            </a:lvl7pPr>
            <a:lvl8pPr lvl="7" rtl="0" algn="ctr">
              <a:spcBef>
                <a:spcPts val="0"/>
              </a:spcBef>
              <a:buSzPct val="100000"/>
              <a:defRPr sz="3600"/>
            </a:lvl8pPr>
            <a:lvl9pPr lvl="8" rtl="0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200"/>
            </a:lvl1pPr>
            <a:lvl2pPr lvl="1" rtl="0" algn="ctr">
              <a:spcBef>
                <a:spcPts val="0"/>
              </a:spcBef>
              <a:buSzPct val="100000"/>
              <a:defRPr sz="4200"/>
            </a:lvl2pPr>
            <a:lvl3pPr lvl="2" rtl="0" algn="ctr">
              <a:spcBef>
                <a:spcPts val="0"/>
              </a:spcBef>
              <a:buSzPct val="100000"/>
              <a:defRPr sz="4200"/>
            </a:lvl3pPr>
            <a:lvl4pPr lvl="3" rtl="0" algn="ctr">
              <a:spcBef>
                <a:spcPts val="0"/>
              </a:spcBef>
              <a:buSzPct val="100000"/>
              <a:defRPr sz="4200"/>
            </a:lvl4pPr>
            <a:lvl5pPr lvl="4" rtl="0" algn="ctr">
              <a:spcBef>
                <a:spcPts val="0"/>
              </a:spcBef>
              <a:buSzPct val="100000"/>
              <a:defRPr sz="4200"/>
            </a:lvl5pPr>
            <a:lvl6pPr lvl="5" rtl="0" algn="ctr">
              <a:spcBef>
                <a:spcPts val="0"/>
              </a:spcBef>
              <a:buSzPct val="100000"/>
              <a:defRPr sz="4200"/>
            </a:lvl6pPr>
            <a:lvl7pPr lvl="6" rtl="0" algn="ctr">
              <a:spcBef>
                <a:spcPts val="0"/>
              </a:spcBef>
              <a:buSzPct val="100000"/>
              <a:defRPr sz="4200"/>
            </a:lvl7pPr>
            <a:lvl8pPr lvl="7" rtl="0" algn="ctr">
              <a:spcBef>
                <a:spcPts val="0"/>
              </a:spcBef>
              <a:buSzPct val="100000"/>
              <a:defRPr sz="4200"/>
            </a:lvl8pPr>
            <a:lvl9pPr lvl="8"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0.png"/><Relationship Id="rId4" Type="http://schemas.openxmlformats.org/officeDocument/2006/relationships/image" Target="../media/image01.png"/><Relationship Id="rId5" Type="http://schemas.openxmlformats.org/officeDocument/2006/relationships/image" Target="../media/image0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05.png"/><Relationship Id="rId4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0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0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Group #29		</a:t>
            </a:r>
            <a:r>
              <a:rPr lang="en" sz="1600">
                <a:solidFill>
                  <a:srgbClr val="434343"/>
                </a:solidFill>
              </a:rPr>
              <a:t>Ehsan Falaki CpE</a:t>
            </a:r>
          </a:p>
          <a:p>
            <a:pPr indent="457200" lvl="0" marL="914400" rtl="0">
              <a:spcBef>
                <a:spcPts val="0"/>
              </a:spcBef>
              <a:buNone/>
            </a:pPr>
            <a:r>
              <a:rPr lang="en" sz="1600">
                <a:solidFill>
                  <a:srgbClr val="434343"/>
                </a:solidFill>
              </a:rPr>
              <a:t>Tanner Foster CpE</a:t>
            </a:r>
          </a:p>
          <a:p>
            <a:pPr indent="457200" lvl="0" marL="914400" rtl="0">
              <a:spcBef>
                <a:spcPts val="0"/>
              </a:spcBef>
              <a:buNone/>
            </a:pPr>
            <a:r>
              <a:rPr lang="en" sz="1600">
                <a:solidFill>
                  <a:srgbClr val="434343"/>
                </a:solidFill>
              </a:rPr>
              <a:t>Matt Szewczyk EE</a:t>
            </a:r>
          </a:p>
          <a:p>
            <a:pPr lvl="0">
              <a:spcBef>
                <a:spcPts val="0"/>
              </a:spcBef>
              <a:buNone/>
            </a:pPr>
            <a:r>
              <a:rPr lang="en" sz="1600">
                <a:solidFill>
                  <a:srgbClr val="434343"/>
                </a:solidFill>
              </a:rPr>
              <a:t>			Justin Yuen EE</a:t>
            </a:r>
          </a:p>
        </p:txBody>
      </p:sp>
      <p:sp>
        <p:nvSpPr>
          <p:cNvPr id="55" name="Shape 55"/>
          <p:cNvSpPr txBox="1"/>
          <p:nvPr>
            <p:ph idx="2" type="body"/>
          </p:nvPr>
        </p:nvSpPr>
        <p:spPr>
          <a:xfrm>
            <a:off x="311700" y="3356975"/>
            <a:ext cx="3169799" cy="1199099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Sponsors		</a:t>
            </a:r>
            <a:r>
              <a:rPr i="1" lang="en">
                <a:solidFill>
                  <a:srgbClr val="FFFFFF"/>
                </a:solidFill>
              </a:rPr>
              <a:t>SoarTech</a:t>
            </a:r>
          </a:p>
          <a:p>
            <a:pPr indent="457200" lvl="0" marL="914400">
              <a:spcBef>
                <a:spcPts val="0"/>
              </a:spcBef>
              <a:buNone/>
            </a:pPr>
            <a:r>
              <a:rPr i="1" lang="en">
                <a:solidFill>
                  <a:srgbClr val="FFFFFF"/>
                </a:solidFill>
              </a:rPr>
              <a:t>Boeing/Leidos</a:t>
            </a:r>
          </a:p>
        </p:txBody>
      </p:sp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3900" y="602399"/>
            <a:ext cx="4902925" cy="382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2473" y="3285397"/>
            <a:ext cx="27663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8675" y="4117375"/>
            <a:ext cx="2690224" cy="66729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/>
              <a:t>Maze Zone Drone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type="title"/>
          </p:nvPr>
        </p:nvSpPr>
        <p:spPr>
          <a:xfrm>
            <a:off x="311700" y="56510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Sensors</a:t>
            </a:r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987" y="1260037"/>
            <a:ext cx="4257675" cy="23907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3" name="Shape 163"/>
          <p:cNvGraphicFramePr/>
          <p:nvPr/>
        </p:nvGraphicFramePr>
        <p:xfrm>
          <a:off x="190012" y="4378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{99BC8E71-7BA7-40D8-8B39-3E1E45513675}</a:tableStyleId>
              </a:tblPr>
              <a:tblGrid>
                <a:gridCol w="1448225"/>
                <a:gridCol w="1215325"/>
                <a:gridCol w="1085250"/>
                <a:gridCol w="1140850"/>
              </a:tblGrid>
              <a:tr h="39195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SR-04 Sensor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$1.89 each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3 required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HobbyKing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4" name="Shape 164"/>
          <p:cNvGraphicFramePr/>
          <p:nvPr/>
        </p:nvGraphicFramePr>
        <p:xfrm>
          <a:off x="5166200" y="1236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{99BC8E71-7BA7-40D8-8B39-3E1E45513675}</a:tableStyleId>
              </a:tblPr>
              <a:tblGrid>
                <a:gridCol w="1782200"/>
                <a:gridCol w="1092050"/>
                <a:gridCol w="854825"/>
              </a:tblGrid>
              <a:tr h="5428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EFEFEF"/>
                          </a:solidFill>
                        </a:rPr>
                        <a:t>Properties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EFEFEF"/>
                          </a:solidFill>
                        </a:rPr>
                        <a:t>Ultrasonic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EFEFEF"/>
                          </a:solidFill>
                        </a:rPr>
                        <a:t>Infrared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3C78D8"/>
                    </a:solidFill>
                  </a:tcPr>
                </a:tc>
              </a:tr>
              <a:tr h="7602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Does not require physical feedback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800"/>
                    </a:p>
                    <a:p>
                      <a:pPr lvl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800"/>
                    </a:p>
                    <a:p>
                      <a:pPr lvl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7602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Uses only one pin for communication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800"/>
                    </a:p>
                    <a:p>
                      <a:pPr lvl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t/>
                      </a:r>
                      <a:endParaRPr b="1" sz="18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800"/>
                    </a:p>
                    <a:p>
                      <a:pPr lvl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7602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Range over 15cm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800"/>
                    </a:p>
                    <a:p>
                      <a:pPr lvl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800"/>
                    </a:p>
                    <a:p>
                      <a:pPr lvl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t/>
                      </a:r>
                      <a:endParaRPr b="1" sz="18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7602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Returns Distances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800"/>
                    </a:p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800"/>
                    </a:p>
                    <a:p>
                      <a:pPr lvl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t/>
                      </a:r>
                      <a:endParaRPr b="1" sz="18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Sensor Interface</a:t>
            </a:r>
          </a:p>
        </p:txBody>
      </p:sp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2400" y="946275"/>
            <a:ext cx="4994700" cy="32337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1" name="Shape 171"/>
          <p:cNvGraphicFramePr/>
          <p:nvPr/>
        </p:nvGraphicFramePr>
        <p:xfrm>
          <a:off x="387900" y="2620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{99BC8E71-7BA7-40D8-8B39-3E1E45513675}</a:tableStyleId>
              </a:tblPr>
              <a:tblGrid>
                <a:gridCol w="1332700"/>
                <a:gridCol w="201667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MSP430 Pin-5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Echo pin for the sensors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MSP430 Pin-6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Select line 1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MSP430 Pin-7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91666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Select line 0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MSP430 Pin-8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Enable pin for the MUX/DEMUX (chip is active low)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MSP430 Pin-9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Trigger pin for the sensors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sp>
        <p:nvSpPr>
          <p:cNvPr id="172" name="Shape 172"/>
          <p:cNvSpPr txBox="1"/>
          <p:nvPr/>
        </p:nvSpPr>
        <p:spPr>
          <a:xfrm>
            <a:off x="4994075" y="4093175"/>
            <a:ext cx="3540899" cy="501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Sensor/Mux schematic</a:t>
            </a:r>
          </a:p>
        </p:txBody>
      </p:sp>
      <p:graphicFrame>
        <p:nvGraphicFramePr>
          <p:cNvPr id="173" name="Shape 173"/>
          <p:cNvGraphicFramePr/>
          <p:nvPr/>
        </p:nvGraphicFramePr>
        <p:xfrm>
          <a:off x="4440550" y="4501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{99BC8E71-7BA7-40D8-8B39-3E1E45513675}</a:tableStyleId>
              </a:tblPr>
              <a:tblGrid>
                <a:gridCol w="1459300"/>
                <a:gridCol w="1112200"/>
                <a:gridCol w="1047750"/>
                <a:gridCol w="1042650"/>
              </a:tblGrid>
              <a:tr h="4095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CD74HC4052E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$0.97 each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1 required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Mouser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</a:tr>
            </a:tbl>
          </a:graphicData>
        </a:graphic>
      </p:graphicFrame>
      <p:sp>
        <p:nvSpPr>
          <p:cNvPr id="174" name="Shape 174"/>
          <p:cNvSpPr txBox="1"/>
          <p:nvPr>
            <p:ph idx="1" type="body"/>
          </p:nvPr>
        </p:nvSpPr>
        <p:spPr>
          <a:xfrm>
            <a:off x="311700" y="1133975"/>
            <a:ext cx="4278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36550" lvl="0" marL="4572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1700">
                <a:solidFill>
                  <a:srgbClr val="000000"/>
                </a:solidFill>
              </a:rPr>
              <a:t>Activated in sequence</a:t>
            </a:r>
          </a:p>
          <a:p>
            <a:pPr indent="-336550" lvl="0" marL="4572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1700">
                <a:solidFill>
                  <a:srgbClr val="000000"/>
                </a:solidFill>
              </a:rPr>
              <a:t># of Sensors limited without Mux</a:t>
            </a:r>
          </a:p>
          <a:p>
            <a:pPr indent="-336550" lvl="0" marL="4572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1700">
                <a:solidFill>
                  <a:srgbClr val="000000"/>
                </a:solidFill>
              </a:rPr>
              <a:t>Capacitors used to reduce electrical noise 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1950" y="189550"/>
            <a:ext cx="3414813" cy="406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Motor Controller</a:t>
            </a:r>
          </a:p>
        </p:txBody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311700" y="1152475"/>
            <a:ext cx="50109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Four motor controllers connect to MSP430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Originally designed to connect to one motor per 8 pin side</a:t>
            </a:r>
          </a:p>
          <a:p>
            <a:pPr indent="-228600" lvl="0" marL="457200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Capacitors used to reduce electrical noise </a:t>
            </a:r>
          </a:p>
        </p:txBody>
      </p:sp>
      <p:graphicFrame>
        <p:nvGraphicFramePr>
          <p:cNvPr id="182" name="Shape 182"/>
          <p:cNvGraphicFramePr/>
          <p:nvPr/>
        </p:nvGraphicFramePr>
        <p:xfrm>
          <a:off x="4440550" y="4501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{99BC8E71-7BA7-40D8-8B39-3E1E45513675}</a:tableStyleId>
              </a:tblPr>
              <a:tblGrid>
                <a:gridCol w="1398175"/>
                <a:gridCol w="1173325"/>
                <a:gridCol w="1047750"/>
                <a:gridCol w="1042650"/>
              </a:tblGrid>
              <a:tr h="4095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SN754410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$2.50 each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4 required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Mouser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</a:tr>
            </a:tbl>
          </a:graphicData>
        </a:graphic>
      </p:graphicFrame>
      <p:sp>
        <p:nvSpPr>
          <p:cNvPr id="183" name="Shape 183"/>
          <p:cNvSpPr txBox="1"/>
          <p:nvPr/>
        </p:nvSpPr>
        <p:spPr>
          <a:xfrm>
            <a:off x="5037575" y="4196150"/>
            <a:ext cx="3540899" cy="501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Single motor controller schematic</a:t>
            </a:r>
          </a:p>
        </p:txBody>
      </p:sp>
      <p:graphicFrame>
        <p:nvGraphicFramePr>
          <p:cNvPr id="184" name="Shape 184"/>
          <p:cNvGraphicFramePr/>
          <p:nvPr/>
        </p:nvGraphicFramePr>
        <p:xfrm>
          <a:off x="845100" y="2625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{99BC8E71-7BA7-40D8-8B39-3E1E45513675}</a:tableStyleId>
              </a:tblPr>
              <a:tblGrid>
                <a:gridCol w="1332700"/>
                <a:gridCol w="201667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MSP430 Pin-10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Left Side Forward Enable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MSP430 Pin-11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Left Side Reverse Enable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MSP430 Pin-12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Left Side PWM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MSP430 Pin-13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Left Side Forward Enable.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MSP430 Pin-14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Left Side Reverse Enable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MSP430 Pin-15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Left Side PWM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Ground Vehicle Power Supply</a:t>
            </a:r>
          </a:p>
        </p:txBody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311700" y="1124200"/>
            <a:ext cx="3011100" cy="3444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2 - 2S Lipo batteries 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Total Input of 14.8V</a:t>
            </a:r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5125" y="1810512"/>
            <a:ext cx="5943600" cy="254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 txBox="1"/>
          <p:nvPr/>
        </p:nvSpPr>
        <p:spPr>
          <a:xfrm>
            <a:off x="4709600" y="1246325"/>
            <a:ext cx="3087899" cy="411899"/>
          </a:xfrm>
          <a:prstGeom prst="rect">
            <a:avLst/>
          </a:prstGeom>
          <a:solidFill>
            <a:srgbClr val="4A86E8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br>
              <a:rPr b="1" lang="en">
                <a:solidFill>
                  <a:srgbClr val="FFFFFF"/>
                </a:solidFill>
              </a:rPr>
            </a:br>
            <a:r>
              <a:rPr b="1" lang="en">
                <a:solidFill>
                  <a:srgbClr val="FFFFFF"/>
                </a:solidFill>
              </a:rPr>
              <a:t>2 Stage voltage stepper design</a:t>
            </a:r>
          </a:p>
        </p:txBody>
      </p:sp>
      <p:sp>
        <p:nvSpPr>
          <p:cNvPr id="193" name="Shape 193"/>
          <p:cNvSpPr txBox="1"/>
          <p:nvPr/>
        </p:nvSpPr>
        <p:spPr>
          <a:xfrm>
            <a:off x="3205125" y="2136500"/>
            <a:ext cx="5943599" cy="276899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194" name="Shape 194"/>
          <p:cNvGraphicFramePr/>
          <p:nvPr/>
        </p:nvGraphicFramePr>
        <p:xfrm>
          <a:off x="2362" y="225798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{99BC8E71-7BA7-40D8-8B39-3E1E45513675}</a:tableStyleId>
              </a:tblPr>
              <a:tblGrid>
                <a:gridCol w="1088625"/>
                <a:gridCol w="913550"/>
                <a:gridCol w="815775"/>
                <a:gridCol w="811825"/>
              </a:tblGrid>
              <a:tr h="6275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Buck Converter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TPS54340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$1.68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TI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</a:tr>
            </a:tbl>
          </a:graphicData>
        </a:graphic>
      </p:graphicFrame>
      <p:sp>
        <p:nvSpPr>
          <p:cNvPr id="195" name="Shape 195"/>
          <p:cNvSpPr txBox="1"/>
          <p:nvPr/>
        </p:nvSpPr>
        <p:spPr>
          <a:xfrm>
            <a:off x="4985025" y="2053312"/>
            <a:ext cx="2383800" cy="672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Four DC motors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3205125" y="3050900"/>
            <a:ext cx="5943599" cy="276899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7" name="Shape 197"/>
          <p:cNvSpPr txBox="1"/>
          <p:nvPr/>
        </p:nvSpPr>
        <p:spPr>
          <a:xfrm>
            <a:off x="3205125" y="2967725"/>
            <a:ext cx="5943599" cy="672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 Raspberry Pi (GSC)	      Motor Controllers           Sensors          	</a:t>
            </a:r>
          </a:p>
        </p:txBody>
      </p:sp>
      <p:graphicFrame>
        <p:nvGraphicFramePr>
          <p:cNvPr id="198" name="Shape 198"/>
          <p:cNvGraphicFramePr/>
          <p:nvPr/>
        </p:nvGraphicFramePr>
        <p:xfrm>
          <a:off x="2350" y="32759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{99BC8E71-7BA7-40D8-8B39-3E1E45513675}</a:tableStyleId>
              </a:tblPr>
              <a:tblGrid>
                <a:gridCol w="1088625"/>
                <a:gridCol w="913550"/>
                <a:gridCol w="815775"/>
                <a:gridCol w="811825"/>
              </a:tblGrid>
              <a:tr h="6275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Buck Converter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TPS54233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$1.68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TI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First Prototype (Ground Vehicle)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390700" y="1504725"/>
            <a:ext cx="3442500" cy="3108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434343"/>
              </a:buClr>
              <a:buSzPct val="100000"/>
              <a:buChar char="●"/>
            </a:pPr>
            <a:r>
              <a:rPr lang="en" sz="1800">
                <a:solidFill>
                  <a:srgbClr val="434343"/>
                </a:solidFill>
              </a:rPr>
              <a:t>Breadboarded circuits with power supplied from the final batteries and the RPi.</a:t>
            </a:r>
          </a:p>
          <a:p>
            <a:pPr indent="-342900" lvl="0" marL="457200" rtl="0">
              <a:spcBef>
                <a:spcPts val="0"/>
              </a:spcBef>
              <a:buClr>
                <a:srgbClr val="434343"/>
              </a:buClr>
              <a:buSzPct val="100000"/>
              <a:buChar char="●"/>
            </a:pPr>
            <a:r>
              <a:rPr lang="en" sz="1800">
                <a:solidFill>
                  <a:srgbClr val="434343"/>
                </a:solidFill>
              </a:rPr>
              <a:t>To be used for prototyping the code and viability of the circuits.</a:t>
            </a:r>
          </a:p>
          <a:p>
            <a:pPr indent="-342900" lvl="0" marL="457200" rtl="0">
              <a:spcBef>
                <a:spcPts val="0"/>
              </a:spcBef>
              <a:buClr>
                <a:srgbClr val="434343"/>
              </a:buClr>
              <a:buSzPct val="100000"/>
              <a:buChar char="●"/>
            </a:pPr>
            <a:r>
              <a:rPr lang="en" sz="1800">
                <a:solidFill>
                  <a:srgbClr val="434343"/>
                </a:solidFill>
              </a:rPr>
              <a:t>Problems arising are dealt with for final production prototype.</a:t>
            </a:r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2250" y="1680249"/>
            <a:ext cx="4902856" cy="275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Kind of Aerial Vehicle is Needed?</a:t>
            </a:r>
          </a:p>
        </p:txBody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921300" y="1266175"/>
            <a:ext cx="25652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600" u="sng">
                <a:solidFill>
                  <a:srgbClr val="434343"/>
                </a:solidFill>
              </a:rPr>
              <a:t>Fixed Wing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Efficient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Simple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Inexpensive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>
              <a:solidFill>
                <a:srgbClr val="434343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en" sz="1600" u="sng">
                <a:solidFill>
                  <a:srgbClr val="434343"/>
                </a:solidFill>
              </a:rPr>
              <a:t>Rotary Wing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Easy to fly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Maneuverable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Able to hover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2" name="Shape 212"/>
          <p:cNvSpPr txBox="1"/>
          <p:nvPr>
            <p:ph idx="2" type="body"/>
          </p:nvPr>
        </p:nvSpPr>
        <p:spPr>
          <a:xfrm>
            <a:off x="3926250" y="1209325"/>
            <a:ext cx="2155500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600" u="sng">
                <a:solidFill>
                  <a:srgbClr val="434343"/>
                </a:solidFill>
              </a:rPr>
              <a:t>Rotary Wing Types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Helicopter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Ticopter</a:t>
            </a:r>
          </a:p>
          <a:p>
            <a:pPr indent="-330200" lvl="0" marL="457200"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lang="en" sz="1600">
                <a:solidFill>
                  <a:srgbClr val="FF0000"/>
                </a:solidFill>
              </a:rPr>
              <a:t>Quadcopter</a:t>
            </a:r>
            <a:br>
              <a:rPr lang="en" sz="1600">
                <a:solidFill>
                  <a:srgbClr val="FF0000"/>
                </a:solidFill>
              </a:rPr>
            </a:br>
          </a:p>
        </p:txBody>
      </p:sp>
      <p:pic>
        <p:nvPicPr>
          <p:cNvPr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0470" y="2731920"/>
            <a:ext cx="4533450" cy="20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/>
          <p:nvPr>
            <p:ph idx="2" type="body"/>
          </p:nvPr>
        </p:nvSpPr>
        <p:spPr>
          <a:xfrm>
            <a:off x="5885025" y="1209325"/>
            <a:ext cx="2155500" cy="1483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1600" u="sng">
              <a:solidFill>
                <a:srgbClr val="434343"/>
              </a:solidFill>
            </a:endParaRP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Hexacopter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Octocopter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Aerial Vehicle Parts</a:t>
            </a:r>
          </a:p>
        </p:txBody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Frame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Flight Controller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Communication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Motors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Electronic Speed Controllers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Propellers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Power Supply</a:t>
            </a:r>
          </a:p>
        </p:txBody>
      </p:sp>
      <p:sp>
        <p:nvSpPr>
          <p:cNvPr id="221" name="Shape 221"/>
          <p:cNvSpPr txBox="1"/>
          <p:nvPr/>
        </p:nvSpPr>
        <p:spPr>
          <a:xfrm>
            <a:off x="4419559" y="883749"/>
            <a:ext cx="45633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Quadcopter Block Diagram</a:t>
            </a:r>
          </a:p>
        </p:txBody>
      </p:sp>
      <p:sp>
        <p:nvSpPr>
          <p:cNvPr id="222" name="Shape 222"/>
          <p:cNvSpPr/>
          <p:nvPr/>
        </p:nvSpPr>
        <p:spPr>
          <a:xfrm>
            <a:off x="7697150" y="1259350"/>
            <a:ext cx="1361999" cy="829199"/>
          </a:xfrm>
          <a:prstGeom prst="rect">
            <a:avLst/>
          </a:prstGeom>
          <a:solidFill>
            <a:srgbClr val="00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Wireless Communication Infrastructure</a:t>
            </a:r>
          </a:p>
        </p:txBody>
      </p:sp>
      <p:sp>
        <p:nvSpPr>
          <p:cNvPr id="223" name="Shape 223"/>
          <p:cNvSpPr/>
          <p:nvPr/>
        </p:nvSpPr>
        <p:spPr>
          <a:xfrm>
            <a:off x="5733875" y="2346975"/>
            <a:ext cx="1080000" cy="757499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Flight Controller</a:t>
            </a:r>
          </a:p>
        </p:txBody>
      </p:sp>
      <p:sp>
        <p:nvSpPr>
          <p:cNvPr id="224" name="Shape 224"/>
          <p:cNvSpPr/>
          <p:nvPr/>
        </p:nvSpPr>
        <p:spPr>
          <a:xfrm>
            <a:off x="4057575" y="1394900"/>
            <a:ext cx="1284899" cy="6219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Power/Charging System</a:t>
            </a:r>
          </a:p>
        </p:txBody>
      </p:sp>
      <p:sp>
        <p:nvSpPr>
          <p:cNvPr id="225" name="Shape 225"/>
          <p:cNvSpPr/>
          <p:nvPr/>
        </p:nvSpPr>
        <p:spPr>
          <a:xfrm>
            <a:off x="5979907" y="1439195"/>
            <a:ext cx="1003800" cy="621900"/>
          </a:xfrm>
          <a:prstGeom prst="rect">
            <a:avLst/>
          </a:prstGeom>
          <a:solidFill>
            <a:srgbClr val="FF00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Camera</a:t>
            </a:r>
          </a:p>
        </p:txBody>
      </p:sp>
      <p:sp>
        <p:nvSpPr>
          <p:cNvPr id="226" name="Shape 226"/>
          <p:cNvSpPr/>
          <p:nvPr/>
        </p:nvSpPr>
        <p:spPr>
          <a:xfrm>
            <a:off x="4087980" y="2347713"/>
            <a:ext cx="1003800" cy="757499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Electronic Speed Controllers</a:t>
            </a:r>
          </a:p>
        </p:txBody>
      </p:sp>
      <p:sp>
        <p:nvSpPr>
          <p:cNvPr id="227" name="Shape 227"/>
          <p:cNvSpPr/>
          <p:nvPr/>
        </p:nvSpPr>
        <p:spPr>
          <a:xfrm>
            <a:off x="4087975" y="3441350"/>
            <a:ext cx="1003800" cy="6897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Motors</a:t>
            </a:r>
          </a:p>
        </p:txBody>
      </p:sp>
      <p:sp>
        <p:nvSpPr>
          <p:cNvPr id="228" name="Shape 228"/>
          <p:cNvSpPr/>
          <p:nvPr/>
        </p:nvSpPr>
        <p:spPr>
          <a:xfrm>
            <a:off x="5657675" y="3449750"/>
            <a:ext cx="1284899" cy="689700"/>
          </a:xfrm>
          <a:prstGeom prst="rect">
            <a:avLst/>
          </a:prstGeom>
          <a:solidFill>
            <a:srgbClr val="00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Wireless Communication Module</a:t>
            </a:r>
          </a:p>
        </p:txBody>
      </p:sp>
      <p:sp>
        <p:nvSpPr>
          <p:cNvPr id="229" name="Shape 229"/>
          <p:cNvSpPr/>
          <p:nvPr/>
        </p:nvSpPr>
        <p:spPr>
          <a:xfrm>
            <a:off x="7381965" y="2292825"/>
            <a:ext cx="1670400" cy="867299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PID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(proportional-integral-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derivative controller)</a:t>
            </a:r>
          </a:p>
        </p:txBody>
      </p:sp>
      <p:sp>
        <p:nvSpPr>
          <p:cNvPr id="230" name="Shape 230"/>
          <p:cNvSpPr/>
          <p:nvPr/>
        </p:nvSpPr>
        <p:spPr>
          <a:xfrm>
            <a:off x="7273375" y="3442975"/>
            <a:ext cx="1785600" cy="6897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Flight Control Sensors</a:t>
            </a:r>
          </a:p>
        </p:txBody>
      </p:sp>
      <p:sp>
        <p:nvSpPr>
          <p:cNvPr id="231" name="Shape 231"/>
          <p:cNvSpPr/>
          <p:nvPr/>
        </p:nvSpPr>
        <p:spPr>
          <a:xfrm rot="-2801507">
            <a:off x="5440256" y="2034380"/>
            <a:ext cx="201188" cy="39367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b="1" sz="1100"/>
          </a:p>
        </p:txBody>
      </p:sp>
      <p:sp>
        <p:nvSpPr>
          <p:cNvPr id="232" name="Shape 232"/>
          <p:cNvSpPr/>
          <p:nvPr/>
        </p:nvSpPr>
        <p:spPr>
          <a:xfrm>
            <a:off x="5429062" y="1625046"/>
            <a:ext cx="388199" cy="25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b="1" sz="1100"/>
          </a:p>
        </p:txBody>
      </p:sp>
      <p:sp>
        <p:nvSpPr>
          <p:cNvPr id="233" name="Shape 233"/>
          <p:cNvSpPr/>
          <p:nvPr/>
        </p:nvSpPr>
        <p:spPr>
          <a:xfrm>
            <a:off x="7146325" y="1625045"/>
            <a:ext cx="388199" cy="25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b="1" sz="1100"/>
          </a:p>
        </p:txBody>
      </p:sp>
      <p:sp>
        <p:nvSpPr>
          <p:cNvPr id="234" name="Shape 234"/>
          <p:cNvSpPr/>
          <p:nvPr/>
        </p:nvSpPr>
        <p:spPr>
          <a:xfrm>
            <a:off x="6868468" y="2711166"/>
            <a:ext cx="327900" cy="1830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b="1" sz="1100"/>
          </a:p>
        </p:txBody>
      </p:sp>
      <p:sp>
        <p:nvSpPr>
          <p:cNvPr id="235" name="Shape 235"/>
          <p:cNvSpPr/>
          <p:nvPr/>
        </p:nvSpPr>
        <p:spPr>
          <a:xfrm>
            <a:off x="5165130" y="2711166"/>
            <a:ext cx="327900" cy="183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b="1" sz="1100"/>
          </a:p>
        </p:txBody>
      </p:sp>
      <p:sp>
        <p:nvSpPr>
          <p:cNvPr id="236" name="Shape 236"/>
          <p:cNvSpPr/>
          <p:nvPr/>
        </p:nvSpPr>
        <p:spPr>
          <a:xfrm>
            <a:off x="4489384" y="3127085"/>
            <a:ext cx="201000" cy="27539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b="1" sz="1100"/>
          </a:p>
        </p:txBody>
      </p:sp>
      <p:sp>
        <p:nvSpPr>
          <p:cNvPr id="237" name="Shape 237"/>
          <p:cNvSpPr/>
          <p:nvPr/>
        </p:nvSpPr>
        <p:spPr>
          <a:xfrm rot="5400000">
            <a:off x="6162562" y="3192631"/>
            <a:ext cx="298800" cy="2010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b="1" sz="1100"/>
          </a:p>
        </p:txBody>
      </p:sp>
      <p:sp>
        <p:nvSpPr>
          <p:cNvPr id="238" name="Shape 238"/>
          <p:cNvSpPr/>
          <p:nvPr/>
        </p:nvSpPr>
        <p:spPr>
          <a:xfrm rot="8157100">
            <a:off x="6896875" y="3129227"/>
            <a:ext cx="191581" cy="28976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b="1" sz="1100"/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Aerial Vehicle Frame</a:t>
            </a:r>
          </a:p>
        </p:txBody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311700" y="10972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600"/>
              <a:t>Configuration: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/>
              <a:t>Symmetrical X-type</a:t>
            </a:r>
            <a:br>
              <a:rPr lang="en" sz="1600"/>
            </a:br>
            <a:br>
              <a:rPr lang="en" sz="1600"/>
            </a:br>
            <a:br>
              <a:rPr lang="en" sz="1600"/>
            </a:br>
            <a:r>
              <a:rPr b="1" lang="en" sz="1600"/>
              <a:t>Material: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5" name="Shape 245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600"/>
              <a:t>Size:</a:t>
            </a:r>
            <a:r>
              <a:rPr lang="en" sz="1600"/>
              <a:t> 450mm motor to motor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600"/>
              <a:t>Option:</a:t>
            </a:r>
            <a:r>
              <a:rPr lang="en" sz="1600"/>
              <a:t> </a:t>
            </a:r>
            <a:r>
              <a:rPr lang="en" sz="1600">
                <a:solidFill>
                  <a:srgbClr val="FF0000"/>
                </a:solidFill>
              </a:rPr>
              <a:t>Flamewheel F450 - $19.99 - RipaFire (Amazon)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2125" y="1000075"/>
            <a:ext cx="1224399" cy="148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7" name="Shape 247"/>
          <p:cNvGraphicFramePr/>
          <p:nvPr/>
        </p:nvGraphicFramePr>
        <p:xfrm>
          <a:off x="311700" y="2769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{420BBDC8-4D5E-421F-98F8-C6436C8BB7EB}</a:tableStyleId>
              </a:tblPr>
              <a:tblGrid>
                <a:gridCol w="942900"/>
                <a:gridCol w="832550"/>
                <a:gridCol w="931875"/>
                <a:gridCol w="843575"/>
                <a:gridCol w="887725"/>
              </a:tblGrid>
              <a:tr h="299475">
                <a:tc gridSpan="5"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Important Factors</a:t>
                      </a:r>
                    </a:p>
                  </a:txBody>
                  <a:tcPr marT="63500" marB="63500" marR="63500" marL="63500"/>
                </a:tc>
                <a:tc hMerge="1"/>
                <a:tc hMerge="1"/>
                <a:tc hMerge="1"/>
                <a:tc hMerge="1"/>
              </a:tr>
              <a:tr h="475450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Wood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Aluminum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Carbon Fiber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Glass Fiber</a:t>
                      </a:r>
                    </a:p>
                  </a:txBody>
                  <a:tcPr marT="63500" marB="63500" marR="63500" marL="63500"/>
                </a:tc>
              </a:tr>
              <a:tr h="299475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Durability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✘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63500" marB="63500" marR="63500" marL="63500"/>
                </a:tc>
              </a:tr>
              <a:tr h="299475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Weight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✘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63500" marB="63500" marR="63500" marL="63500"/>
                </a:tc>
              </a:tr>
              <a:tr h="299475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Vibrations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✘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63500" marB="63500" marR="63500" marL="63500"/>
                </a:tc>
              </a:tr>
              <a:tr h="299475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Price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✘</a:t>
                      </a:r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latin typeface="Arimo"/>
                          <a:ea typeface="Arimo"/>
                          <a:cs typeface="Arimo"/>
                          <a:sym typeface="Arimo"/>
                        </a:rPr>
                        <a:t>✔</a:t>
                      </a: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pic>
        <p:nvPicPr>
          <p:cNvPr id="248" name="Shape 2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1525" y="2529650"/>
            <a:ext cx="3999900" cy="2393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Aerial Vehicle Flight Controller</a:t>
            </a:r>
          </a:p>
        </p:txBody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 u="sng">
                <a:solidFill>
                  <a:srgbClr val="434343"/>
                </a:solidFill>
              </a:rPr>
              <a:t>Required Features: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Autopilot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Sensors (IMU, Barometer, GPS, Compass)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Control via computer (Mavlink Protocol)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5" name="Shape 255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600" u="sng"/>
              <a:t>Option:</a:t>
            </a:r>
            <a:r>
              <a:rPr lang="en" sz="1600"/>
              <a:t> </a:t>
            </a:r>
            <a:r>
              <a:rPr lang="en" sz="1600">
                <a:solidFill>
                  <a:srgbClr val="FF0000"/>
                </a:solidFill>
              </a:rPr>
              <a:t>APM 2.6 - $42.43 - Andoer (Amazon)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16MHz Atmega2560 Processor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16 MB dataflash memory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(~2 hours of logging)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Aerial Vehicle Communication</a:t>
            </a:r>
          </a:p>
        </p:txBody>
      </p:sp>
      <p:sp>
        <p:nvSpPr>
          <p:cNvPr id="261" name="Shape 261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 u="sng">
                <a:solidFill>
                  <a:srgbClr val="434343"/>
                </a:solidFill>
              </a:rPr>
              <a:t>Manual Remote Control 2.4GHz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rgbClr val="434343"/>
                </a:solidFill>
              </a:rPr>
              <a:t>HobbyKing 4 Channel Transmitter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rgbClr val="434343"/>
                </a:solidFill>
              </a:rPr>
              <a:t>HobbyKing 6 Channel Receiver</a:t>
            </a:r>
          </a:p>
          <a:p>
            <a:pPr lvl="0">
              <a:spcBef>
                <a:spcPts val="0"/>
              </a:spcBef>
              <a:buNone/>
            </a:pPr>
            <a:r>
              <a:rPr lang="en" sz="1600">
                <a:solidFill>
                  <a:srgbClr val="FF0000"/>
                </a:solidFill>
              </a:rPr>
              <a:t>Package - $23.55 - HobbyKing</a:t>
            </a:r>
          </a:p>
        </p:txBody>
      </p:sp>
      <p:sp>
        <p:nvSpPr>
          <p:cNvPr id="262" name="Shape 262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 u="sng">
                <a:solidFill>
                  <a:srgbClr val="434343"/>
                </a:solidFill>
              </a:rPr>
              <a:t>Telemetry 915MHz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Mavlink Protocol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APM 2.6 Compatible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Over 300m range</a:t>
            </a:r>
          </a:p>
          <a:p>
            <a:pPr lvl="0">
              <a:spcBef>
                <a:spcPts val="0"/>
              </a:spcBef>
              <a:buNone/>
            </a:pPr>
            <a:r>
              <a:rPr lang="en" sz="1600">
                <a:solidFill>
                  <a:srgbClr val="FF0000"/>
                </a:solidFill>
              </a:rPr>
              <a:t>3D Robotics Radio Set - $100.00 - 3DR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Project Description</a:t>
            </a:r>
          </a:p>
        </p:txBody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b="1" lang="en" sz="1600">
                <a:solidFill>
                  <a:srgbClr val="434343"/>
                </a:solidFill>
              </a:rPr>
              <a:t>Maze Zone Drone </a:t>
            </a:r>
          </a:p>
          <a:p>
            <a:pPr indent="-330200" lvl="1" marL="9144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locates maze points of interest from air; camera; transmits data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b="1" lang="en" sz="1600">
                <a:solidFill>
                  <a:srgbClr val="434343"/>
                </a:solidFill>
              </a:rPr>
              <a:t>Ground Vehicle</a:t>
            </a:r>
          </a:p>
          <a:p>
            <a:pPr indent="-330200" lvl="1" marL="9144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b="1" lang="en" sz="1600">
                <a:solidFill>
                  <a:srgbClr val="434343"/>
                </a:solidFill>
              </a:rPr>
              <a:t> </a:t>
            </a:r>
            <a:r>
              <a:rPr lang="en" sz="1600">
                <a:solidFill>
                  <a:srgbClr val="434343"/>
                </a:solidFill>
              </a:rPr>
              <a:t>receives data; maze solving algorithm; logic to solve maze.</a:t>
            </a:r>
          </a:p>
          <a:p>
            <a:pPr indent="-330200" lvl="0" marL="457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ct val="100000"/>
            </a:pPr>
            <a:r>
              <a:rPr b="1" lang="en" sz="1600">
                <a:solidFill>
                  <a:srgbClr val="434343"/>
                </a:solidFill>
              </a:rPr>
              <a:t>Design Aspects</a:t>
            </a:r>
            <a:r>
              <a:rPr lang="en" sz="1600">
                <a:solidFill>
                  <a:srgbClr val="434343"/>
                </a:solidFill>
              </a:rPr>
              <a:t> </a:t>
            </a:r>
          </a:p>
          <a:p>
            <a:pPr indent="-330200" lvl="1" marL="9144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motor controllers, power systems, flight control scripts, and image processing</a:t>
            </a:r>
          </a:p>
        </p:txBody>
      </p:sp>
      <p:grpSp>
        <p:nvGrpSpPr>
          <p:cNvPr id="66" name="Shape 66"/>
          <p:cNvGrpSpPr/>
          <p:nvPr/>
        </p:nvGrpSpPr>
        <p:grpSpPr>
          <a:xfrm>
            <a:off x="4552551" y="945980"/>
            <a:ext cx="3715173" cy="3622889"/>
            <a:chOff x="1117058" y="-131359"/>
            <a:chExt cx="5023219" cy="5149074"/>
          </a:xfrm>
        </p:grpSpPr>
        <p:sp>
          <p:nvSpPr>
            <p:cNvPr id="67" name="Shape 67"/>
            <p:cNvSpPr/>
            <p:nvPr/>
          </p:nvSpPr>
          <p:spPr>
            <a:xfrm>
              <a:off x="1819256" y="563754"/>
              <a:ext cx="3758700" cy="3758700"/>
            </a:xfrm>
            <a:prstGeom prst="blockArc">
              <a:avLst>
                <a:gd fmla="val 10800000" name="adj1"/>
                <a:gd fmla="val 16200000" name="adj2"/>
                <a:gd fmla="val 4642" name="adj3"/>
              </a:avLst>
            </a:prstGeom>
            <a:solidFill>
              <a:srgbClr val="B3E2F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1819256" y="563754"/>
              <a:ext cx="3758700" cy="3758700"/>
            </a:xfrm>
            <a:prstGeom prst="blockArc">
              <a:avLst>
                <a:gd fmla="val 5400000" name="adj1"/>
                <a:gd fmla="val 10800000" name="adj2"/>
                <a:gd fmla="val 4642" name="adj3"/>
              </a:avLst>
            </a:prstGeom>
            <a:solidFill>
              <a:srgbClr val="B3E2F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1819256" y="563754"/>
              <a:ext cx="3758700" cy="3758700"/>
            </a:xfrm>
            <a:prstGeom prst="blockArc">
              <a:avLst>
                <a:gd fmla="val 0" name="adj1"/>
                <a:gd fmla="val 5400000" name="adj2"/>
                <a:gd fmla="val 4642" name="adj3"/>
              </a:avLst>
            </a:prstGeom>
            <a:solidFill>
              <a:srgbClr val="B3E2F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1819256" y="563754"/>
              <a:ext cx="3758700" cy="3758700"/>
            </a:xfrm>
            <a:prstGeom prst="blockArc">
              <a:avLst>
                <a:gd fmla="val 16200000" name="adj1"/>
                <a:gd fmla="val 0" name="adj2"/>
                <a:gd fmla="val 4642" name="adj3"/>
              </a:avLst>
            </a:prstGeom>
            <a:solidFill>
              <a:srgbClr val="B3E2F6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2738760" y="1573786"/>
              <a:ext cx="1919700" cy="1738799"/>
            </a:xfrm>
            <a:prstGeom prst="ellipse">
              <a:avLst/>
            </a:prstGeom>
            <a:solidFill>
              <a:srgbClr val="16B0E3"/>
            </a:solidFill>
            <a:ln cap="rnd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2" name="Shape 72"/>
            <p:cNvSpPr txBox="1"/>
            <p:nvPr/>
          </p:nvSpPr>
          <p:spPr>
            <a:xfrm>
              <a:off x="3019910" y="1828421"/>
              <a:ext cx="1357499" cy="1229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rIns="22850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630"/>
                </a:spcAft>
                <a:buSzPct val="25000"/>
                <a:buNone/>
              </a:pPr>
              <a:r>
                <a:rPr b="1" i="0" lang="en" sz="1100" u="none" cap="none" strike="noStrik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Integration</a:t>
              </a:r>
            </a:p>
          </p:txBody>
        </p:sp>
        <p:sp>
          <p:nvSpPr>
            <p:cNvPr id="73" name="Shape 73"/>
            <p:cNvSpPr/>
            <p:nvPr/>
          </p:nvSpPr>
          <p:spPr>
            <a:xfrm>
              <a:off x="2952846" y="-131359"/>
              <a:ext cx="1491600" cy="1477500"/>
            </a:xfrm>
            <a:prstGeom prst="ellipse">
              <a:avLst/>
            </a:prstGeom>
            <a:solidFill>
              <a:srgbClr val="5ECBEE"/>
            </a:solidFill>
            <a:ln cap="rnd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4" name="Shape 74"/>
            <p:cNvSpPr txBox="1"/>
            <p:nvPr/>
          </p:nvSpPr>
          <p:spPr>
            <a:xfrm>
              <a:off x="3171291" y="85010"/>
              <a:ext cx="1054799" cy="10445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rIns="22850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630"/>
                </a:spcAft>
                <a:buNone/>
              </a:pPr>
              <a:r>
                <a:rPr b="1" i="0" lang="en" u="none" cap="none" strike="noStrik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Aerial Vehicle</a:t>
              </a:r>
            </a:p>
          </p:txBody>
        </p:sp>
        <p:sp>
          <p:nvSpPr>
            <p:cNvPr id="75" name="Shape 75"/>
            <p:cNvSpPr/>
            <p:nvPr/>
          </p:nvSpPr>
          <p:spPr>
            <a:xfrm>
              <a:off x="4928578" y="1837289"/>
              <a:ext cx="1211699" cy="1211699"/>
            </a:xfrm>
            <a:prstGeom prst="ellipse">
              <a:avLst/>
            </a:prstGeom>
            <a:solidFill>
              <a:srgbClr val="5ECBEE"/>
            </a:solidFill>
            <a:ln cap="rnd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6" name="Shape 76"/>
            <p:cNvSpPr txBox="1"/>
            <p:nvPr/>
          </p:nvSpPr>
          <p:spPr>
            <a:xfrm>
              <a:off x="5106035" y="2014746"/>
              <a:ext cx="856800" cy="85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rIns="22850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630"/>
                </a:spcAft>
                <a:buNone/>
              </a:pPr>
              <a:r>
                <a:rPr b="1" i="0" lang="en" u="none" cap="none" strike="noStrik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Maze</a:t>
              </a:r>
            </a:p>
          </p:txBody>
        </p:sp>
        <p:sp>
          <p:nvSpPr>
            <p:cNvPr id="77" name="Shape 77"/>
            <p:cNvSpPr/>
            <p:nvPr/>
          </p:nvSpPr>
          <p:spPr>
            <a:xfrm>
              <a:off x="2859081" y="3540214"/>
              <a:ext cx="1679100" cy="1477500"/>
            </a:xfrm>
            <a:prstGeom prst="ellipse">
              <a:avLst/>
            </a:prstGeom>
            <a:solidFill>
              <a:srgbClr val="5ECBEE"/>
            </a:solidFill>
            <a:ln cap="rnd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8" name="Shape 78"/>
            <p:cNvSpPr txBox="1"/>
            <p:nvPr/>
          </p:nvSpPr>
          <p:spPr>
            <a:xfrm>
              <a:off x="3019959" y="3756779"/>
              <a:ext cx="1357499" cy="10445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rIns="22850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630"/>
                </a:spcAft>
                <a:buSzPct val="25000"/>
                <a:buNone/>
              </a:pPr>
              <a:r>
                <a:rPr b="1" i="0" lang="en" sz="1100" u="none" cap="none" strike="noStrik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Image Processing</a:t>
              </a:r>
            </a:p>
          </p:txBody>
        </p:sp>
        <p:sp>
          <p:nvSpPr>
            <p:cNvPr id="79" name="Shape 79"/>
            <p:cNvSpPr/>
            <p:nvPr/>
          </p:nvSpPr>
          <p:spPr>
            <a:xfrm>
              <a:off x="1117058" y="1704426"/>
              <a:ext cx="1491600" cy="1477500"/>
            </a:xfrm>
            <a:prstGeom prst="ellipse">
              <a:avLst/>
            </a:prstGeom>
            <a:solidFill>
              <a:srgbClr val="5ECBEE"/>
            </a:solidFill>
            <a:ln cap="rnd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0" name="Shape 80"/>
            <p:cNvSpPr txBox="1"/>
            <p:nvPr/>
          </p:nvSpPr>
          <p:spPr>
            <a:xfrm>
              <a:off x="1335504" y="1920798"/>
              <a:ext cx="1054799" cy="10445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rIns="22850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630"/>
                </a:spcAft>
                <a:buSzPct val="25000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Ground Vehicle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Aerial Vehicle Motors and ESCs</a:t>
            </a:r>
          </a:p>
        </p:txBody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 u="sng">
                <a:solidFill>
                  <a:srgbClr val="434343"/>
                </a:solidFill>
              </a:rPr>
              <a:t>Motors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rgbClr val="434343"/>
                </a:solidFill>
              </a:rPr>
              <a:t>Brushless DC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rgbClr val="434343"/>
                </a:solidFill>
              </a:rPr>
              <a:t>Efficiency vs Maneuverability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rgbClr val="FF0000"/>
                </a:solidFill>
              </a:rPr>
              <a:t>SunnySky X2212 980KV II - $19.95 - Buddy RC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" name="Shape 269"/>
          <p:cNvSpPr txBox="1"/>
          <p:nvPr>
            <p:ph idx="2" type="body"/>
          </p:nvPr>
        </p:nvSpPr>
        <p:spPr>
          <a:xfrm>
            <a:off x="4670500" y="1152475"/>
            <a:ext cx="42713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 u="sng">
                <a:solidFill>
                  <a:srgbClr val="434343"/>
                </a:solidFill>
              </a:rPr>
              <a:t>Electronic Speed Controllers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rgbClr val="434343"/>
                </a:solidFill>
              </a:rPr>
              <a:t>User Test Data - Max Amperage per Motor: </a:t>
            </a:r>
            <a:r>
              <a:rPr lang="en" sz="1600"/>
              <a:t>15 A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2900" y="2004682"/>
            <a:ext cx="3999899" cy="240329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 txBox="1"/>
          <p:nvPr/>
        </p:nvSpPr>
        <p:spPr>
          <a:xfrm>
            <a:off x="4844600" y="4455575"/>
            <a:ext cx="3999899" cy="410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FF0000"/>
                </a:solidFill>
              </a:rPr>
              <a:t>Afro 20A ESC - $12.97 - HobbyKing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Aerial Vehicle Propellers</a:t>
            </a:r>
          </a:p>
        </p:txBody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1800" u="sng">
                <a:solidFill>
                  <a:srgbClr val="434343"/>
                </a:solidFill>
              </a:rPr>
              <a:t>User Test Data:</a:t>
            </a:r>
          </a:p>
        </p:txBody>
      </p:sp>
      <p:sp>
        <p:nvSpPr>
          <p:cNvPr id="278" name="Shape 278"/>
          <p:cNvSpPr txBox="1"/>
          <p:nvPr>
            <p:ph idx="2" type="body"/>
          </p:nvPr>
        </p:nvSpPr>
        <p:spPr>
          <a:xfrm>
            <a:off x="5213400" y="1266175"/>
            <a:ext cx="39998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 u="sng">
                <a:solidFill>
                  <a:srgbClr val="434343"/>
                </a:solidFill>
              </a:rPr>
              <a:t>Estimated Weight:</a:t>
            </a:r>
            <a:r>
              <a:rPr b="1" lang="en">
                <a:solidFill>
                  <a:srgbClr val="434343"/>
                </a:solidFill>
              </a:rPr>
              <a:t> </a:t>
            </a:r>
            <a:r>
              <a:rPr lang="en" sz="1600">
                <a:solidFill>
                  <a:srgbClr val="434343"/>
                </a:solidFill>
              </a:rPr>
              <a:t>~1300g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rgbClr val="434343"/>
                </a:solidFill>
              </a:rPr>
              <a:t>1300g / 4 = 325g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434343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en" sz="1800" u="sng">
                <a:solidFill>
                  <a:srgbClr val="434343"/>
                </a:solidFill>
              </a:rPr>
              <a:t>Diameter x Pitch: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9”x4.7”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10”x4.7”</a:t>
            </a:r>
          </a:p>
          <a:p>
            <a:pPr indent="-330200" lvl="0" marL="45720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10”x5.5”</a:t>
            </a:r>
          </a:p>
        </p:txBody>
      </p:sp>
      <p:pic>
        <p:nvPicPr>
          <p:cNvPr id="279" name="Shape 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7" y="1758987"/>
            <a:ext cx="4581525" cy="280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Aerial Vehicle Power Supply</a:t>
            </a:r>
          </a:p>
        </p:txBody>
      </p:sp>
      <p:sp>
        <p:nvSpPr>
          <p:cNvPr id="285" name="Shape 285"/>
          <p:cNvSpPr txBox="1"/>
          <p:nvPr>
            <p:ph idx="2" type="body"/>
          </p:nvPr>
        </p:nvSpPr>
        <p:spPr>
          <a:xfrm>
            <a:off x="4832400" y="1152475"/>
            <a:ext cx="3999899" cy="1086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 u="sng">
                <a:solidFill>
                  <a:srgbClr val="434343"/>
                </a:solidFill>
              </a:rPr>
              <a:t>Battery Capacity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434343"/>
                </a:solidFill>
              </a:rPr>
              <a:t>Estimate Weight without battery: 900g</a:t>
            </a:r>
          </a:p>
        </p:txBody>
      </p:sp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0000" y="2146008"/>
            <a:ext cx="3999899" cy="256161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 txBox="1"/>
          <p:nvPr/>
        </p:nvSpPr>
        <p:spPr>
          <a:xfrm>
            <a:off x="1506950" y="1017725"/>
            <a:ext cx="1133399" cy="659999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"/>
              <a:t>Power System</a:t>
            </a:r>
          </a:p>
        </p:txBody>
      </p:sp>
      <p:sp>
        <p:nvSpPr>
          <p:cNvPr id="288" name="Shape 288"/>
          <p:cNvSpPr txBox="1"/>
          <p:nvPr/>
        </p:nvSpPr>
        <p:spPr>
          <a:xfrm>
            <a:off x="3163450" y="2198100"/>
            <a:ext cx="1133399" cy="659999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Video Transmitter</a:t>
            </a:r>
          </a:p>
        </p:txBody>
      </p:sp>
      <p:sp>
        <p:nvSpPr>
          <p:cNvPr id="289" name="Shape 289"/>
          <p:cNvSpPr txBox="1"/>
          <p:nvPr/>
        </p:nvSpPr>
        <p:spPr>
          <a:xfrm>
            <a:off x="137050" y="3082362"/>
            <a:ext cx="784500" cy="4791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Motors</a:t>
            </a:r>
          </a:p>
        </p:txBody>
      </p:sp>
      <p:sp>
        <p:nvSpPr>
          <p:cNvPr id="290" name="Shape 290"/>
          <p:cNvSpPr txBox="1"/>
          <p:nvPr/>
        </p:nvSpPr>
        <p:spPr>
          <a:xfrm>
            <a:off x="112150" y="2017550"/>
            <a:ext cx="834300" cy="4791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ESCs</a:t>
            </a:r>
          </a:p>
        </p:txBody>
      </p:sp>
      <p:sp>
        <p:nvSpPr>
          <p:cNvPr id="291" name="Shape 291"/>
          <p:cNvSpPr txBox="1"/>
          <p:nvPr/>
        </p:nvSpPr>
        <p:spPr>
          <a:xfrm>
            <a:off x="1594100" y="4406025"/>
            <a:ext cx="996300" cy="572699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Flight Controller</a:t>
            </a:r>
          </a:p>
        </p:txBody>
      </p:sp>
      <p:sp>
        <p:nvSpPr>
          <p:cNvPr id="292" name="Shape 292"/>
          <p:cNvSpPr txBox="1"/>
          <p:nvPr/>
        </p:nvSpPr>
        <p:spPr>
          <a:xfrm>
            <a:off x="1444700" y="2017550"/>
            <a:ext cx="909000" cy="659999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11.1 V Batteries</a:t>
            </a:r>
          </a:p>
        </p:txBody>
      </p:sp>
      <p:sp>
        <p:nvSpPr>
          <p:cNvPr id="293" name="Shape 293"/>
          <p:cNvSpPr txBox="1"/>
          <p:nvPr/>
        </p:nvSpPr>
        <p:spPr>
          <a:xfrm>
            <a:off x="3262950" y="3561850"/>
            <a:ext cx="909000" cy="3486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Camera</a:t>
            </a:r>
          </a:p>
        </p:txBody>
      </p:sp>
      <p:sp>
        <p:nvSpPr>
          <p:cNvPr id="294" name="Shape 294"/>
          <p:cNvSpPr txBox="1"/>
          <p:nvPr/>
        </p:nvSpPr>
        <p:spPr>
          <a:xfrm>
            <a:off x="1444700" y="3082362"/>
            <a:ext cx="1295099" cy="8094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Power Module</a:t>
            </a:r>
            <a:br>
              <a:rPr lang="en"/>
            </a:br>
            <a:r>
              <a:rPr lang="en"/>
              <a:t>(5 V Output)</a:t>
            </a:r>
          </a:p>
        </p:txBody>
      </p:sp>
      <p:sp>
        <p:nvSpPr>
          <p:cNvPr id="295" name="Shape 295"/>
          <p:cNvSpPr/>
          <p:nvPr/>
        </p:nvSpPr>
        <p:spPr>
          <a:xfrm>
            <a:off x="1008812" y="2235500"/>
            <a:ext cx="373499" cy="224099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6" name="Shape 296"/>
          <p:cNvSpPr/>
          <p:nvPr/>
        </p:nvSpPr>
        <p:spPr>
          <a:xfrm>
            <a:off x="2553075" y="2353800"/>
            <a:ext cx="410999" cy="348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1774700" y="2767900"/>
            <a:ext cx="248999" cy="224099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423425" y="2652700"/>
            <a:ext cx="248999" cy="348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9" name="Shape 299"/>
          <p:cNvSpPr/>
          <p:nvPr/>
        </p:nvSpPr>
        <p:spPr>
          <a:xfrm>
            <a:off x="1895950" y="3974600"/>
            <a:ext cx="248999" cy="348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0" name="Shape 300"/>
          <p:cNvSpPr/>
          <p:nvPr/>
        </p:nvSpPr>
        <p:spPr>
          <a:xfrm>
            <a:off x="3605650" y="3035675"/>
            <a:ext cx="248999" cy="348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Ground Control Station</a:t>
            </a:r>
          </a:p>
        </p:txBody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 u="sng">
                <a:solidFill>
                  <a:srgbClr val="434343"/>
                </a:solidFill>
              </a:rPr>
              <a:t>Mission Planner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Setup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Tuning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Parameter configuration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Simple graphical user interface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Real time control or missions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7" name="Shape 307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 u="sng">
                <a:solidFill>
                  <a:srgbClr val="434343"/>
                </a:solidFill>
              </a:rPr>
              <a:t>Mavproxy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Simple graphical user interface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Terminal</a:t>
            </a:r>
          </a:p>
          <a:p>
            <a:pPr indent="-3302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Real time control or missions</a:t>
            </a:r>
          </a:p>
          <a:p>
            <a:pPr indent="-330200" lvl="0" marL="45720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Control scripts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Tx/Rx Modules.</a:t>
            </a:r>
          </a:p>
        </p:txBody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311700" y="9238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3DR telemetry radio controller for quadcopter.</a:t>
            </a:r>
          </a:p>
          <a:p>
            <a:pPr indent="-228600" lvl="0" marL="457200" rtl="0">
              <a:spcBef>
                <a:spcPts val="1100"/>
              </a:spcBef>
              <a:spcAft>
                <a:spcPts val="200"/>
              </a:spcAft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SkyZone RC305 - 5.8Ghz 8 Channel AV Receiver - $16.00 - (Hobbyking)</a:t>
            </a:r>
          </a:p>
          <a:p>
            <a:pPr indent="-228600" lvl="0" marL="457200" rtl="0">
              <a:spcBef>
                <a:spcPts val="1100"/>
              </a:spcBef>
              <a:spcAft>
                <a:spcPts val="200"/>
              </a:spcAft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Turnigy FPV200 Set w/LT200 5.8GHz Micro Transmitter - $30.00 (Hobbyking)</a:t>
            </a:r>
          </a:p>
          <a:p>
            <a:pPr indent="-228600" lvl="0" marL="457200" rtl="0">
              <a:spcBef>
                <a:spcPts val="1100"/>
              </a:spcBef>
              <a:spcAft>
                <a:spcPts val="200"/>
              </a:spcAft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EZCap. analog to digital converter - $31.95 - EzCap-Tv (Amazon)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434343"/>
              </a:solidFill>
            </a:endParaRPr>
          </a:p>
        </p:txBody>
      </p:sp>
      <p:pic>
        <p:nvPicPr>
          <p:cNvPr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5975" y="2844150"/>
            <a:ext cx="2907850" cy="2093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Embedded Control Program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311700" y="1581975"/>
            <a:ext cx="4809599" cy="2986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Programmed using the energia IDE in C.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Embedded processor will communicate with the Raspberry Pi via UART.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Sensors and motor controllers take commands from the active I/O channels.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Will make decisions about the course independent of the Pi.</a:t>
            </a:r>
          </a:p>
        </p:txBody>
      </p:sp>
      <p:pic>
        <p:nvPicPr>
          <p:cNvPr id="321" name="Shape 3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6475" y="1017725"/>
            <a:ext cx="4044424" cy="363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Libraries, IDEs, Programming Languages</a:t>
            </a:r>
          </a:p>
        </p:txBody>
      </p:sp>
      <p:sp>
        <p:nvSpPr>
          <p:cNvPr id="327" name="Shape 327"/>
          <p:cNvSpPr txBox="1"/>
          <p:nvPr>
            <p:ph idx="1" type="body"/>
          </p:nvPr>
        </p:nvSpPr>
        <p:spPr>
          <a:xfrm>
            <a:off x="311700" y="1152475"/>
            <a:ext cx="8520599" cy="3711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434343"/>
                </a:solidFill>
              </a:rPr>
              <a:t>Languages: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Python 3.4  (Object Detection, Object Tracking, API, TX/RX communication, Maze Solving)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C 		 (Edge Detection, EMCP)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OpenCV 3.0(Object Detection, Object Tracking)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434343"/>
                </a:solidFill>
              </a:rPr>
              <a:t>IDEs: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Energia</a:t>
            </a:r>
          </a:p>
          <a:p>
            <a:pPr indent="-228600" lvl="0" marL="45720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PyCharm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Image Processing</a:t>
            </a:r>
          </a:p>
        </p:txBody>
      </p:sp>
      <p:sp>
        <p:nvSpPr>
          <p:cNvPr id="333" name="Shape 333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Color Filtering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Object Detection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Object Coordinate Discovery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Edge Detection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Maze Solving</a:t>
            </a:r>
          </a:p>
          <a:p>
            <a:pPr indent="-228600" lvl="0" marL="45720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Solution Translation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Color Filtering</a:t>
            </a:r>
          </a:p>
        </p:txBody>
      </p:sp>
      <p:sp>
        <p:nvSpPr>
          <p:cNvPr id="339" name="Shape 339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Finding Hue, Saturation, and Value of the Object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Converting to HSV Color System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Filtering the Color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Reducing Noise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Expanding Object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Testing the Output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340" name="Shape 3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275" y="1935562"/>
            <a:ext cx="1942599" cy="26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Shape 3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7725" y="1958787"/>
            <a:ext cx="2033050" cy="256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Shape 342"/>
          <p:cNvSpPr/>
          <p:nvPr/>
        </p:nvSpPr>
        <p:spPr>
          <a:xfrm>
            <a:off x="6047800" y="3067487"/>
            <a:ext cx="410999" cy="348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Shape 3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1475" y="88875"/>
            <a:ext cx="6444224" cy="497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Motivation</a:t>
            </a:r>
          </a:p>
        </p:txBody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4569475" y="1233125"/>
            <a:ext cx="4108200" cy="3178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434343"/>
                </a:solidFill>
              </a:rPr>
              <a:t>Possible Applications: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UCF: Parking spot locator</a:t>
            </a:r>
          </a:p>
          <a:p>
            <a:pPr indent="-228600" lvl="0" marL="45720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Military: Sensors to avoid obstacles</a:t>
            </a:r>
          </a:p>
        </p:txBody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97900" y="1233125"/>
            <a:ext cx="4108200" cy="3178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434343"/>
                </a:solidFill>
              </a:rPr>
              <a:t>Early motivation: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Integrating drone into core of project 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Crop Growth Tracking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Military “Brownout”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Object Detection</a:t>
            </a:r>
          </a:p>
        </p:txBody>
      </p:sp>
      <p:sp>
        <p:nvSpPr>
          <p:cNvPr id="353" name="Shape 353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Grid Search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Object Coordinate in the Image</a:t>
            </a:r>
          </a:p>
          <a:p>
            <a:pPr indent="-228600" lvl="0" marL="45720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Object Distance from Quadcopter</a:t>
            </a:r>
          </a:p>
        </p:txBody>
      </p:sp>
      <p:pic>
        <p:nvPicPr>
          <p:cNvPr id="354" name="Shape 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6000" y="1578025"/>
            <a:ext cx="4356300" cy="263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Quadcopter Control Subprogram</a:t>
            </a:r>
          </a:p>
        </p:txBody>
      </p:sp>
      <p:pic>
        <p:nvPicPr>
          <p:cNvPr id="360" name="Shape 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050" y="1017725"/>
            <a:ext cx="7583601" cy="405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Edge Detection</a:t>
            </a:r>
          </a:p>
        </p:txBody>
      </p:sp>
      <p:sp>
        <p:nvSpPr>
          <p:cNvPr id="366" name="Shape 36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Converting to PGM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Finding Peak Points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Remove Noises 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Separating Edges from Background </a:t>
            </a:r>
          </a:p>
        </p:txBody>
      </p:sp>
      <p:pic>
        <p:nvPicPr>
          <p:cNvPr id="367" name="Shape 3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6050" y="780325"/>
            <a:ext cx="4231349" cy="393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/>
          <p:nvPr>
            <p:ph type="title"/>
          </p:nvPr>
        </p:nvSpPr>
        <p:spPr>
          <a:xfrm>
            <a:off x="311700" y="411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Maze Solving </a:t>
            </a:r>
          </a:p>
        </p:txBody>
      </p:sp>
      <p:sp>
        <p:nvSpPr>
          <p:cNvPr id="373" name="Shape 373"/>
          <p:cNvSpPr txBox="1"/>
          <p:nvPr>
            <p:ph idx="1" type="body"/>
          </p:nvPr>
        </p:nvSpPr>
        <p:spPr>
          <a:xfrm>
            <a:off x="311700" y="1152425"/>
            <a:ext cx="4235700" cy="3416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Using Python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Morphological Solution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  <a:highlight>
                  <a:srgbClr val="FFFFFF"/>
                </a:highlight>
              </a:rPr>
              <a:t>Detect two wall components by a morphological operation.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  <a:highlight>
                  <a:srgbClr val="FFFFFF"/>
                </a:highlight>
              </a:rPr>
              <a:t>Expand two components by a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highlight>
                  <a:srgbClr val="FFFFFF"/>
                </a:highlight>
              </a:rPr>
              <a:t>        morphological operation.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  <a:highlight>
                  <a:srgbClr val="FFFFFF"/>
                </a:highlight>
              </a:rPr>
              <a:t>'AND' region of these two is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highlight>
                  <a:srgbClr val="FFFFFF"/>
                </a:highlight>
              </a:rPr>
              <a:t>        the solution way.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374" name="Shape 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6050" y="826750"/>
            <a:ext cx="4464099" cy="409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API</a:t>
            </a:r>
          </a:p>
        </p:txBody>
      </p:sp>
      <p:sp>
        <p:nvSpPr>
          <p:cNvPr id="380" name="Shape 38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Written in Python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Translating the Solution to the Ground Vehicle Directions 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Translating Object Coordinates to MAVproxy Commands</a:t>
            </a:r>
          </a:p>
          <a:p>
            <a:pPr indent="-228600" lvl="0" marL="45720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Communicating from and to Ground Vehicle </a:t>
            </a:r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Image Processing Constraints </a:t>
            </a:r>
          </a:p>
        </p:txBody>
      </p:sp>
      <p:sp>
        <p:nvSpPr>
          <p:cNvPr id="386" name="Shape 38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Maze solving program works only on one-to-one maze.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Colors on higher altitudes are not clear enough.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Char char="●"/>
            </a:pPr>
            <a:r>
              <a:rPr lang="en">
                <a:solidFill>
                  <a:srgbClr val="434343"/>
                </a:solidFill>
              </a:rPr>
              <a:t>Wind may introduce noise on the image.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Maze</a:t>
            </a:r>
          </a:p>
        </p:txBody>
      </p:sp>
      <p:sp>
        <p:nvSpPr>
          <p:cNvPr id="392" name="Shape 392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Orange Tarp background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Sheet Foam walls</a:t>
            </a:r>
          </a:p>
          <a:p>
            <a:pPr indent="-323850" lvl="1" marL="9144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1500">
                <a:solidFill>
                  <a:srgbClr val="000000"/>
                </a:solidFill>
              </a:rPr>
              <a:t>Painted Orange</a:t>
            </a:r>
          </a:p>
          <a:p>
            <a:pPr indent="-323850" lvl="1" marL="9144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1500">
                <a:solidFill>
                  <a:srgbClr val="000000"/>
                </a:solidFill>
              </a:rPr>
              <a:t>Cut to 14”+ blocks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Black Tops of walls </a:t>
            </a:r>
          </a:p>
          <a:p>
            <a:pPr indent="0" lvl="0" marL="45720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93" name="Shape 3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4650" y="1082000"/>
            <a:ext cx="2985250" cy="298525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Shape 394"/>
          <p:cNvSpPr txBox="1"/>
          <p:nvPr/>
        </p:nvSpPr>
        <p:spPr>
          <a:xfrm>
            <a:off x="4955275" y="4139950"/>
            <a:ext cx="3094799" cy="572699"/>
          </a:xfrm>
          <a:prstGeom prst="rect">
            <a:avLst/>
          </a:prstGeom>
          <a:solidFill>
            <a:srgbClr val="4A86E8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br>
              <a:rPr b="1" lang="en">
                <a:solidFill>
                  <a:srgbClr val="FFFFFF"/>
                </a:solidFill>
              </a:rPr>
            </a:br>
            <a:r>
              <a:rPr b="1" lang="en">
                <a:solidFill>
                  <a:srgbClr val="FFFFFF"/>
                </a:solidFill>
              </a:rPr>
              <a:t>Projected Size:</a:t>
            </a:r>
            <a:r>
              <a:rPr lang="en">
                <a:solidFill>
                  <a:srgbClr val="FFFFFF"/>
                </a:solidFill>
              </a:rPr>
              <a:t> 10ft x 10ft</a:t>
            </a:r>
            <a:br>
              <a:rPr lang="en">
                <a:solidFill>
                  <a:srgbClr val="FFFFFF"/>
                </a:solidFill>
              </a:rPr>
            </a:br>
            <a:r>
              <a:rPr lang="en">
                <a:solidFill>
                  <a:srgbClr val="FFFFFF"/>
                </a:solidFill>
              </a:rPr>
              <a:t>			8 blocks x 8 blocks</a:t>
            </a:r>
          </a:p>
        </p:txBody>
      </p:sp>
      <p:graphicFrame>
        <p:nvGraphicFramePr>
          <p:cNvPr id="395" name="Shape 395"/>
          <p:cNvGraphicFramePr/>
          <p:nvPr/>
        </p:nvGraphicFramePr>
        <p:xfrm>
          <a:off x="1227412" y="4416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{99BC8E71-7BA7-40D8-8B39-3E1E45513675}</a:tableStyleId>
              </a:tblPr>
              <a:tblGrid>
                <a:gridCol w="1398175"/>
                <a:gridCol w="1173325"/>
              </a:tblGrid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Smoothfoam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$80 total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</a:tr>
            </a:tbl>
          </a:graphicData>
        </a:graphic>
      </p:graphicFrame>
      <p:pic>
        <p:nvPicPr>
          <p:cNvPr id="396" name="Shape 396"/>
          <p:cNvPicPr preferRelativeResize="0"/>
          <p:nvPr/>
        </p:nvPicPr>
        <p:blipFill rotWithShape="1">
          <a:blip r:embed="rId4">
            <a:alphaModFix/>
          </a:blip>
          <a:srcRect b="46516" l="0" r="0" t="21037"/>
          <a:stretch/>
        </p:blipFill>
        <p:spPr>
          <a:xfrm>
            <a:off x="785524" y="2849225"/>
            <a:ext cx="3547650" cy="153469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397" name="Shape 397"/>
          <p:cNvCxnSpPr/>
          <p:nvPr/>
        </p:nvCxnSpPr>
        <p:spPr>
          <a:xfrm>
            <a:off x="1988827" y="3315800"/>
            <a:ext cx="2123100" cy="1061699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lg" w="lg" type="triangle"/>
            <a:tailEnd len="lg" w="lg" type="triangle"/>
          </a:ln>
        </p:spPr>
      </p:cxnSp>
      <p:cxnSp>
        <p:nvCxnSpPr>
          <p:cNvPr id="398" name="Shape 398"/>
          <p:cNvCxnSpPr/>
          <p:nvPr/>
        </p:nvCxnSpPr>
        <p:spPr>
          <a:xfrm rot="10800000">
            <a:off x="1301150" y="3192040"/>
            <a:ext cx="0" cy="683699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399" name="Shape 399"/>
          <p:cNvSpPr txBox="1"/>
          <p:nvPr/>
        </p:nvSpPr>
        <p:spPr>
          <a:xfrm>
            <a:off x="1019450" y="3420350"/>
            <a:ext cx="357900" cy="227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6”</a:t>
            </a:r>
          </a:p>
        </p:txBody>
      </p:sp>
      <p:sp>
        <p:nvSpPr>
          <p:cNvPr id="400" name="Shape 400"/>
          <p:cNvSpPr txBox="1"/>
          <p:nvPr/>
        </p:nvSpPr>
        <p:spPr>
          <a:xfrm>
            <a:off x="2728650" y="3455650"/>
            <a:ext cx="493799" cy="227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14”</a:t>
            </a:r>
          </a:p>
        </p:txBody>
      </p:sp>
      <p:cxnSp>
        <p:nvCxnSpPr>
          <p:cNvPr id="401" name="Shape 401"/>
          <p:cNvCxnSpPr/>
          <p:nvPr/>
        </p:nvCxnSpPr>
        <p:spPr>
          <a:xfrm flipH="1" rot="10800000">
            <a:off x="2487825" y="3139840"/>
            <a:ext cx="96899" cy="522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402" name="Shape 402"/>
          <p:cNvSpPr txBox="1"/>
          <p:nvPr/>
        </p:nvSpPr>
        <p:spPr>
          <a:xfrm>
            <a:off x="2195950" y="2888750"/>
            <a:ext cx="493799" cy="227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1”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Budget Ground Vehicle</a:t>
            </a:r>
          </a:p>
        </p:txBody>
      </p:sp>
      <p:graphicFrame>
        <p:nvGraphicFramePr>
          <p:cNvPr id="408" name="Shape 408"/>
          <p:cNvGraphicFramePr/>
          <p:nvPr/>
        </p:nvGraphicFramePr>
        <p:xfrm>
          <a:off x="311700" y="1069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{D2282B7B-8C27-4980-80D6-A7D234F75ADE}</a:tableStyleId>
              </a:tblPr>
              <a:tblGrid>
                <a:gridCol w="1713400"/>
                <a:gridCol w="2013150"/>
                <a:gridCol w="671525"/>
                <a:gridCol w="1145900"/>
                <a:gridCol w="687550"/>
                <a:gridCol w="1113175"/>
                <a:gridCol w="1091325"/>
              </a:tblGrid>
              <a:tr h="552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Item Description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Item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Min. Quantity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Quantity Bought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Unit Price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Minimum Price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Spent Price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03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Chassis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acquired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$0.00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$0.00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</a:tr>
              <a:tr h="303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Wheels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acquired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4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4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303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motors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acquired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4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4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303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CPU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Rasperry Pi 2 Model B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$39.95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$39.95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$39.95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303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Embedded controller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MSP430g2553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303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Motor Controller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SN754410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4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8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$2.50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$10.00</a:t>
                      </a:r>
                    </a:p>
                  </a:txBody>
                  <a:tcPr marT="19050" marB="19050" marR="28575" marL="28575" anchor="b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$20.00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solidFill>
                      <a:srgbClr val="FFFFFF"/>
                    </a:solidFill>
                  </a:tcPr>
                </a:tc>
              </a:tr>
              <a:tr h="303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Power Systems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TPS62170DSGR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$1.68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$1.68</a:t>
                      </a:r>
                    </a:p>
                  </a:txBody>
                  <a:tcPr marT="19050" marB="19050" marR="28575" marL="28575" anchor="b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$1.68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solidFill>
                      <a:srgbClr val="FFFFFF"/>
                    </a:solidFill>
                  </a:tcPr>
                </a:tc>
              </a:tr>
              <a:tr h="303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Power Systems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LM3670MF-3.3/NOPB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$0.95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$0.95</a:t>
                      </a:r>
                    </a:p>
                  </a:txBody>
                  <a:tcPr marT="19050" marB="19050" marR="28575" marL="28575" anchor="b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$0.95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solidFill>
                      <a:srgbClr val="FFFFFF"/>
                    </a:solidFill>
                  </a:tcPr>
                </a:tc>
              </a:tr>
              <a:tr h="303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Battery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estimate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2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2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3037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Ultrasonic sensors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SR-04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3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6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$1.89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$5.67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$11.34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Budget - Maze</a:t>
            </a:r>
          </a:p>
        </p:txBody>
      </p:sp>
      <p:graphicFrame>
        <p:nvGraphicFramePr>
          <p:cNvPr id="414" name="Shape 414"/>
          <p:cNvGraphicFramePr/>
          <p:nvPr/>
        </p:nvGraphicFramePr>
        <p:xfrm>
          <a:off x="311687" y="1129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{D2282B7B-8C27-4980-80D6-A7D234F75ADE}</a:tableStyleId>
              </a:tblPr>
              <a:tblGrid>
                <a:gridCol w="1711400"/>
                <a:gridCol w="1951400"/>
                <a:gridCol w="730125"/>
                <a:gridCol w="1144550"/>
                <a:gridCol w="686725"/>
                <a:gridCol w="1111850"/>
                <a:gridCol w="1090050"/>
              </a:tblGrid>
              <a:tr h="5484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Item Description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Item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Min. Quantity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Quantity Bought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Unit Price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Minimum Price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Spent Price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016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walls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Foam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2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2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$40.00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$80.00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$80.00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</a:tr>
              <a:tr h="3016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foam cutter channel rail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 meter rail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$19.95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$19.95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$19.95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3016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foam cutter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To cut sheet foam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$16.68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$16.68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$16.68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3016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Orange Tarp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15x15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$24.99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$24.99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$24.99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361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marking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Black Tape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3619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marking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Orange paint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/>
          <p:nvPr>
            <p:ph type="title"/>
          </p:nvPr>
        </p:nvSpPr>
        <p:spPr>
          <a:xfrm>
            <a:off x="92300" y="70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Budget - Miscellaneous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420" name="Shape 420"/>
          <p:cNvGraphicFramePr/>
          <p:nvPr/>
        </p:nvGraphicFramePr>
        <p:xfrm>
          <a:off x="138812" y="353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{D2282B7B-8C27-4980-80D6-A7D234F75ADE}</a:tableStyleId>
              </a:tblPr>
              <a:tblGrid>
                <a:gridCol w="1772675"/>
                <a:gridCol w="2133975"/>
                <a:gridCol w="643575"/>
                <a:gridCol w="1185550"/>
                <a:gridCol w="711325"/>
                <a:gridCol w="1151675"/>
                <a:gridCol w="1129075"/>
              </a:tblGrid>
              <a:tr h="3874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Item Description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Item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Min. Quantity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Quantity Bought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Unit Price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Minimum Price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Spent Price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2131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Breadboards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estimate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2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4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$10.00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$20.00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$40.00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</a:tr>
              <a:tr h="2131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PCB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estimate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2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$25.00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$25.00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$50.00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131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hardware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estimate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2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$40.00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$40.00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$80.00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131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Solder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acquired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131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Circuit Components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estimate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2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$50.00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$50.00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$100.00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131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Perf Boards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250 hole (30 pc)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$8.90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$8.90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$8.90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131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Surface Mount to DIP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10 pin (50pc)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$5.20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$5.20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$5.20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131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Servo Leads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10cm (10pc)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2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$3.98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$3.98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$7.96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131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Servo Lead Extension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20cm (20pc)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$4.86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$4.86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$4.86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131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Heat Shrink Tubing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5mm x 1m black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2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$0.68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$0.68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$1.36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131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Heat Shrink Tubing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5mm x 1m red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2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$0.79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$0.79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$1.58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131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Wires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14AWG silicone wire (10ft)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$10.99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$10.99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$10.99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131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apm connector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df13 6 to 5 connector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$1.00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$1.00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$1.00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131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battery connector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deans male 2 pack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$3.19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$3.19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$3.19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131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batter connector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deans female 4 pack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$4.99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$4.99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$4.99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131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accessory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velcro roll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$9.27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$9.27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$9.27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131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accessory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liquid electrical tape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$5.99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$5.99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$5.99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131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accessory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nylon rope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$5.21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$5.21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$5.21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131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accessory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zip ties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$6.47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$6.47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$6.47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Goals and Objectives</a:t>
            </a:r>
          </a:p>
        </p:txBody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Seamless integration of separate component modules.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Few if any hard coded starting values.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Two part system, independent of an operator.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Timely completion of the maze without errors from either vehicles.</a:t>
            </a: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Budget - Quad-Copter pt 1</a:t>
            </a:r>
          </a:p>
        </p:txBody>
      </p:sp>
      <p:graphicFrame>
        <p:nvGraphicFramePr>
          <p:cNvPr id="426" name="Shape 426"/>
          <p:cNvGraphicFramePr/>
          <p:nvPr/>
        </p:nvGraphicFramePr>
        <p:xfrm>
          <a:off x="311700" y="983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{D2282B7B-8C27-4980-80D6-A7D234F75ADE}</a:tableStyleId>
              </a:tblPr>
              <a:tblGrid>
                <a:gridCol w="1727475"/>
                <a:gridCol w="2079550"/>
                <a:gridCol w="627175"/>
                <a:gridCol w="1155300"/>
                <a:gridCol w="693175"/>
                <a:gridCol w="1122300"/>
                <a:gridCol w="1100300"/>
              </a:tblGrid>
              <a:tr h="4774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Item Description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Item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Min. Quantity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Quantity Bought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Unit Price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Minimum Price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Spent Price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2626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Flight Controller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APM 2.6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$42.43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$42.43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$42.43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</a:tr>
              <a:tr h="2626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ESCs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Afro 20A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4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4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$12.97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$51.88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$51.88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626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Motors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Sunnysky X2212 KV980 II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4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4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$19.95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$79.80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$79.80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626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Motor Accessory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reverse shaft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2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$0.99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$1.98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626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Motor Accessory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Nyloc Nuts (4pc)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$1.37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$1.37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$1.37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626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Battery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Zippy Compact 3s 25c 5Ah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$30.12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$30.12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$30.12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626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Battery Charger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SkyRC IMAX B6AC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$54.42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$54.42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$54.42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626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Battery Accessory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Lipo Voltage Alarm 2pack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$7.99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$7.99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$7.99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626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Battery Accessory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lipo bag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2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$6.27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$6.27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$12.54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626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gps/compass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3dr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$89.99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$89.99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$89.99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626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gps accessory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gps mast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$10.00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626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Tx module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hk 4 channel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626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Rx module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hk t6a-v2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$0.00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Budget - QuadCopter pt 2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432" name="Shape 432"/>
          <p:cNvGraphicFramePr/>
          <p:nvPr/>
        </p:nvGraphicFramePr>
        <p:xfrm>
          <a:off x="311700" y="1017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{D2282B7B-8C27-4980-80D6-A7D234F75ADE}</a:tableStyleId>
              </a:tblPr>
              <a:tblGrid>
                <a:gridCol w="1743525"/>
                <a:gridCol w="2098900"/>
                <a:gridCol w="633000"/>
                <a:gridCol w="1166050"/>
                <a:gridCol w="699625"/>
                <a:gridCol w="1132750"/>
                <a:gridCol w="1110525"/>
              </a:tblGrid>
              <a:tr h="4490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Item Description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Item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Min. Quantity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Quantity Bought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Unit Price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Minimum Price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Spent Price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2469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telemetry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3dr Telemetry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$100.00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$100.00</a:t>
                      </a:r>
                    </a:p>
                  </a:txBody>
                  <a:tcPr marT="19050" marB="1905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$100.00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</a:tr>
              <a:tr h="2469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Frame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f450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$19.99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$19.99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$19.99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469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Frame accessory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landing gear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3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$2.15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$2.15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$6.45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469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propellers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10x4.7 Slow Fly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4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4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$1.50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$6.00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$6.00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469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propellers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9x4.7 Slow Fly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4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4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$1.25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$5.00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$5.00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469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propellers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10x6 DD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4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4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$1.50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$6.00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$6.00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469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propellers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333333"/>
                          </a:solidFill>
                        </a:rPr>
                        <a:t>9x4.7SF-B4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$8.67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$8.67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$8.67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469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propellers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333333"/>
                          </a:solidFill>
                        </a:rPr>
                        <a:t>10x4.7SF-B4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$9.79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$9.79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$9.79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469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propellers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333333"/>
                          </a:solidFill>
                        </a:rPr>
                        <a:t>10x5.5MR-B4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$9.38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$9.38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$9.38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469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Camera + TX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Turnigy FPV200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$28.42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$28.42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$28.42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</a:tr>
              <a:tr h="2469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Camera RX + EZCap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RC305 + EZ CAP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$48.89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$48.89</a:t>
                      </a:r>
                    </a:p>
                  </a:txBody>
                  <a:tcPr marT="19050" marB="1905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$48.89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33" name="Shape 433"/>
          <p:cNvGraphicFramePr/>
          <p:nvPr/>
        </p:nvGraphicFramePr>
        <p:xfrm>
          <a:off x="2024362" y="4326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{D2282B7B-8C27-4980-80D6-A7D234F75ADE}</a:tableStyleId>
              </a:tblPr>
              <a:tblGrid>
                <a:gridCol w="1581700"/>
                <a:gridCol w="856325"/>
                <a:gridCol w="346750"/>
                <a:gridCol w="1418875"/>
                <a:gridCol w="783250"/>
              </a:tblGrid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Unexpected Costs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$200.00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Estimated Minimum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$1,024.95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Original Estimate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$1,237.00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Current Total</a:t>
                      </a: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200"/>
                        <a:t>$1,245.97</a:t>
                      </a: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Shape 4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00" y="718500"/>
            <a:ext cx="7755305" cy="4272599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Shape 43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Progress</a:t>
            </a:r>
          </a:p>
        </p:txBody>
      </p:sp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Immediate Plans</a:t>
            </a:r>
          </a:p>
        </p:txBody>
      </p:sp>
      <p:sp>
        <p:nvSpPr>
          <p:cNvPr id="445" name="Shape 445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2400">
                <a:solidFill>
                  <a:srgbClr val="434343"/>
                </a:solidFill>
              </a:rPr>
              <a:t>Finish the first prototype.</a:t>
            </a:r>
          </a:p>
          <a:p>
            <a:pPr indent="-3810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2400">
                <a:solidFill>
                  <a:srgbClr val="434343"/>
                </a:solidFill>
              </a:rPr>
              <a:t>Work out the bugs in the code.</a:t>
            </a:r>
          </a:p>
          <a:p>
            <a:pPr indent="-381000" lvl="0" marL="457200" rtl="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2400">
                <a:solidFill>
                  <a:srgbClr val="434343"/>
                </a:solidFill>
              </a:rPr>
              <a:t>Connect the Pi to the Copter for first test flight.</a:t>
            </a:r>
          </a:p>
          <a:p>
            <a:pPr indent="-381000" lvl="0" marL="457200">
              <a:spcBef>
                <a:spcPts val="0"/>
              </a:spcBef>
              <a:buClr>
                <a:srgbClr val="434343"/>
              </a:buClr>
              <a:buSzPct val="100000"/>
            </a:pPr>
            <a:r>
              <a:rPr lang="en" sz="2400">
                <a:solidFill>
                  <a:srgbClr val="434343"/>
                </a:solidFill>
              </a:rPr>
              <a:t>Rapid prototyping for second prototype.</a:t>
            </a:r>
          </a:p>
        </p:txBody>
      </p:sp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/>
          <p:nvPr>
            <p:ph type="title"/>
          </p:nvPr>
        </p:nvSpPr>
        <p:spPr>
          <a:xfrm>
            <a:off x="311700" y="183265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Questions?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Specification Requirements</a:t>
            </a:r>
          </a:p>
        </p:txBody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311700" y="1172500"/>
            <a:ext cx="41817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434343"/>
                </a:solidFill>
              </a:rPr>
              <a:t>Aerial Drone: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Maximum of 1 meter diameter (propeller to propeller)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Maximum of 2 kilograms	</a:t>
            </a:r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Minimum 10 minute hover time</a:t>
            </a:r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Wireless communication up to 30 meters</a:t>
            </a:r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Altitude accurate within 2 meters up to 50 meters</a:t>
            </a: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		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" name="Shape 100"/>
          <p:cNvSpPr txBox="1"/>
          <p:nvPr/>
        </p:nvSpPr>
        <p:spPr>
          <a:xfrm>
            <a:off x="4594800" y="1175025"/>
            <a:ext cx="4181700" cy="355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rgbClr val="434343"/>
                </a:solidFill>
              </a:rPr>
              <a:t>Ground vehicle: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en" sz="1800">
                <a:solidFill>
                  <a:srgbClr val="434343"/>
                </a:solidFill>
              </a:rPr>
              <a:t>Less than 0.5 cubic meters in size.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en" sz="1800">
                <a:solidFill>
                  <a:srgbClr val="434343"/>
                </a:solidFill>
              </a:rPr>
              <a:t>Able to run for at least 15 minutes.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en" sz="1800">
                <a:solidFill>
                  <a:srgbClr val="434343"/>
                </a:solidFill>
              </a:rPr>
              <a:t>Able to move at least 1/6 meters per second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Char char="●"/>
            </a:pPr>
            <a:r>
              <a:rPr lang="en" sz="1800">
                <a:solidFill>
                  <a:srgbClr val="434343"/>
                </a:solidFill>
              </a:rPr>
              <a:t>Wireless communication up to 30 meters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Overview</a:t>
            </a:r>
          </a:p>
        </p:txBody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4286250" y="1152475"/>
            <a:ext cx="46454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5799825" y="2995700"/>
            <a:ext cx="719400" cy="606599"/>
          </a:xfrm>
          <a:prstGeom prst="rect">
            <a:avLst/>
          </a:prstGeom>
          <a:solidFill>
            <a:srgbClr val="3D85C6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200"/>
              <a:t>Wifi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4118750" y="771424"/>
            <a:ext cx="4220100" cy="524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600"/>
              <a:t>Overall Project Block Diagram</a:t>
            </a:r>
          </a:p>
        </p:txBody>
      </p:sp>
      <p:sp>
        <p:nvSpPr>
          <p:cNvPr id="109" name="Shape 109"/>
          <p:cNvSpPr/>
          <p:nvPr/>
        </p:nvSpPr>
        <p:spPr>
          <a:xfrm>
            <a:off x="5876023" y="1296362"/>
            <a:ext cx="1082399" cy="8094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200"/>
              <a:t>Quadcopter</a:t>
            </a:r>
          </a:p>
        </p:txBody>
      </p:sp>
      <p:sp>
        <p:nvSpPr>
          <p:cNvPr id="110" name="Shape 110"/>
          <p:cNvSpPr/>
          <p:nvPr/>
        </p:nvSpPr>
        <p:spPr>
          <a:xfrm>
            <a:off x="4437922" y="3861151"/>
            <a:ext cx="1082399" cy="809400"/>
          </a:xfrm>
          <a:prstGeom prst="rect">
            <a:avLst/>
          </a:prstGeom>
          <a:solidFill>
            <a:srgbClr val="00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200"/>
              <a:t>Ground Vehicle/  Computer Base</a:t>
            </a:r>
          </a:p>
        </p:txBody>
      </p:sp>
      <p:sp>
        <p:nvSpPr>
          <p:cNvPr id="111" name="Shape 111"/>
          <p:cNvSpPr/>
          <p:nvPr/>
        </p:nvSpPr>
        <p:spPr>
          <a:xfrm>
            <a:off x="7470711" y="3861151"/>
            <a:ext cx="1082399" cy="809400"/>
          </a:xfrm>
          <a:prstGeom prst="rect">
            <a:avLst/>
          </a:prstGeom>
          <a:solidFill>
            <a:srgbClr val="FF00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200"/>
              <a:t>Image Processing/Control Programs</a:t>
            </a:r>
          </a:p>
        </p:txBody>
      </p:sp>
      <p:sp>
        <p:nvSpPr>
          <p:cNvPr id="112" name="Shape 112"/>
          <p:cNvSpPr/>
          <p:nvPr/>
        </p:nvSpPr>
        <p:spPr>
          <a:xfrm>
            <a:off x="6413925" y="2995700"/>
            <a:ext cx="719400" cy="606599"/>
          </a:xfrm>
          <a:prstGeom prst="rect">
            <a:avLst/>
          </a:prstGeom>
          <a:solidFill>
            <a:srgbClr val="3D85C6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200"/>
              <a:t>Radio</a:t>
            </a:r>
          </a:p>
        </p:txBody>
      </p:sp>
      <p:sp>
        <p:nvSpPr>
          <p:cNvPr id="113" name="Shape 113"/>
          <p:cNvSpPr/>
          <p:nvPr/>
        </p:nvSpPr>
        <p:spPr>
          <a:xfrm>
            <a:off x="5799825" y="2574600"/>
            <a:ext cx="1333499" cy="406800"/>
          </a:xfrm>
          <a:prstGeom prst="rect">
            <a:avLst/>
          </a:prstGeom>
          <a:solidFill>
            <a:srgbClr val="3D85C6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200"/>
              <a:t>Wireless Communicatio</a:t>
            </a:r>
            <a:r>
              <a:rPr lang="en" sz="1200"/>
              <a:t>n</a:t>
            </a:r>
          </a:p>
        </p:txBody>
      </p:sp>
      <p:sp>
        <p:nvSpPr>
          <p:cNvPr id="114" name="Shape 114"/>
          <p:cNvSpPr/>
          <p:nvPr/>
        </p:nvSpPr>
        <p:spPr>
          <a:xfrm rot="1788035">
            <a:off x="7139410" y="3497762"/>
            <a:ext cx="765418" cy="138385"/>
          </a:xfrm>
          <a:prstGeom prst="leftRightArrow">
            <a:avLst>
              <a:gd fmla="val 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200"/>
          </a:p>
        </p:txBody>
      </p:sp>
      <p:sp>
        <p:nvSpPr>
          <p:cNvPr id="115" name="Shape 115"/>
          <p:cNvSpPr/>
          <p:nvPr/>
        </p:nvSpPr>
        <p:spPr>
          <a:xfrm rot="-1270532">
            <a:off x="5029449" y="3491460"/>
            <a:ext cx="724199" cy="140028"/>
          </a:xfrm>
          <a:prstGeom prst="leftRightArrow">
            <a:avLst>
              <a:gd fmla="val 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200"/>
          </a:p>
        </p:txBody>
      </p:sp>
      <p:sp>
        <p:nvSpPr>
          <p:cNvPr id="116" name="Shape 116"/>
          <p:cNvSpPr/>
          <p:nvPr/>
        </p:nvSpPr>
        <p:spPr>
          <a:xfrm rot="5397810">
            <a:off x="6189491" y="2302881"/>
            <a:ext cx="471000" cy="123600"/>
          </a:xfrm>
          <a:prstGeom prst="leftRightArrow">
            <a:avLst>
              <a:gd fmla="val 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200"/>
          </a:p>
        </p:txBody>
      </p:sp>
      <p:sp>
        <p:nvSpPr>
          <p:cNvPr id="117" name="Shape 117"/>
          <p:cNvSpPr/>
          <p:nvPr/>
        </p:nvSpPr>
        <p:spPr>
          <a:xfrm>
            <a:off x="750800" y="1789650"/>
            <a:ext cx="237900" cy="211199"/>
          </a:xfrm>
          <a:prstGeom prst="rect">
            <a:avLst/>
          </a:prstGeom>
          <a:solidFill>
            <a:srgbClr val="FF00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750812" y="2206125"/>
            <a:ext cx="237900" cy="211199"/>
          </a:xfrm>
          <a:prstGeom prst="rect">
            <a:avLst/>
          </a:prstGeom>
          <a:solidFill>
            <a:srgbClr val="3D85C6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750787" y="2628450"/>
            <a:ext cx="237900" cy="211199"/>
          </a:xfrm>
          <a:prstGeom prst="rect">
            <a:avLst/>
          </a:prstGeom>
          <a:solidFill>
            <a:srgbClr val="00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750812" y="3050775"/>
            <a:ext cx="237900" cy="211199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" name="Shape 121"/>
          <p:cNvSpPr txBox="1"/>
          <p:nvPr/>
        </p:nvSpPr>
        <p:spPr>
          <a:xfrm>
            <a:off x="610075" y="1307125"/>
            <a:ext cx="2202299" cy="3107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Responsibility Legend: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buNone/>
            </a:pPr>
            <a:r>
              <a:rPr lang="en"/>
              <a:t>Ehsan Falaki</a:t>
            </a:r>
          </a:p>
          <a:p>
            <a:pPr indent="457200"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buNone/>
            </a:pPr>
            <a:r>
              <a:rPr lang="en"/>
              <a:t>Tanner Foster</a:t>
            </a:r>
          </a:p>
          <a:p>
            <a:pPr indent="457200"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buNone/>
            </a:pPr>
            <a:r>
              <a:rPr lang="en"/>
              <a:t>Matt Szewczyk</a:t>
            </a:r>
          </a:p>
          <a:p>
            <a:pPr indent="457200"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buNone/>
            </a:pPr>
            <a:r>
              <a:rPr lang="en"/>
              <a:t>Justin Yuen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x="311700" y="35130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Ground Vehicle Hardware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4387594" y="1183900"/>
            <a:ext cx="4326599" cy="445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Vehicle Block Diagram</a:t>
            </a:r>
          </a:p>
        </p:txBody>
      </p:sp>
      <p:sp>
        <p:nvSpPr>
          <p:cNvPr id="128" name="Shape 128"/>
          <p:cNvSpPr/>
          <p:nvPr/>
        </p:nvSpPr>
        <p:spPr>
          <a:xfrm>
            <a:off x="7790100" y="2644325"/>
            <a:ext cx="1276199" cy="687000"/>
          </a:xfrm>
          <a:prstGeom prst="rect">
            <a:avLst/>
          </a:prstGeom>
          <a:solidFill>
            <a:srgbClr val="00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Communication Infrastructure</a:t>
            </a:r>
          </a:p>
        </p:txBody>
      </p:sp>
      <p:sp>
        <p:nvSpPr>
          <p:cNvPr id="129" name="Shape 129"/>
          <p:cNvSpPr/>
          <p:nvPr/>
        </p:nvSpPr>
        <p:spPr>
          <a:xfrm>
            <a:off x="4304750" y="2658850"/>
            <a:ext cx="1276199" cy="6870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Power/Charging System</a:t>
            </a:r>
          </a:p>
        </p:txBody>
      </p:sp>
      <p:sp>
        <p:nvSpPr>
          <p:cNvPr id="130" name="Shape 130"/>
          <p:cNvSpPr/>
          <p:nvPr/>
        </p:nvSpPr>
        <p:spPr>
          <a:xfrm>
            <a:off x="7790100" y="1602750"/>
            <a:ext cx="1276199" cy="687000"/>
          </a:xfrm>
          <a:prstGeom prst="rect">
            <a:avLst/>
          </a:prstGeom>
          <a:solidFill>
            <a:srgbClr val="00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Wheel Drive System</a:t>
            </a:r>
          </a:p>
        </p:txBody>
      </p:sp>
      <p:sp>
        <p:nvSpPr>
          <p:cNvPr id="131" name="Shape 131"/>
          <p:cNvSpPr/>
          <p:nvPr/>
        </p:nvSpPr>
        <p:spPr>
          <a:xfrm>
            <a:off x="6062775" y="2658850"/>
            <a:ext cx="1276199" cy="687000"/>
          </a:xfrm>
          <a:prstGeom prst="rect">
            <a:avLst/>
          </a:prstGeom>
          <a:solidFill>
            <a:srgbClr val="3D85C6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Central Computer</a:t>
            </a:r>
          </a:p>
        </p:txBody>
      </p:sp>
      <p:sp>
        <p:nvSpPr>
          <p:cNvPr id="132" name="Shape 132"/>
          <p:cNvSpPr/>
          <p:nvPr/>
        </p:nvSpPr>
        <p:spPr>
          <a:xfrm rot="10800000">
            <a:off x="7365707" y="1855914"/>
            <a:ext cx="411899" cy="18059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100"/>
          </a:p>
        </p:txBody>
      </p:sp>
      <p:sp>
        <p:nvSpPr>
          <p:cNvPr id="133" name="Shape 133"/>
          <p:cNvSpPr/>
          <p:nvPr/>
        </p:nvSpPr>
        <p:spPr>
          <a:xfrm>
            <a:off x="4274750" y="1602750"/>
            <a:ext cx="1276199" cy="687000"/>
          </a:xfrm>
          <a:prstGeom prst="rect">
            <a:avLst/>
          </a:prstGeom>
          <a:solidFill>
            <a:srgbClr val="00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Ultra-Sonic Sensors</a:t>
            </a:r>
          </a:p>
        </p:txBody>
      </p:sp>
      <p:sp>
        <p:nvSpPr>
          <p:cNvPr id="134" name="Shape 134"/>
          <p:cNvSpPr/>
          <p:nvPr/>
        </p:nvSpPr>
        <p:spPr>
          <a:xfrm rot="5400000">
            <a:off x="7481392" y="2820831"/>
            <a:ext cx="180599" cy="362999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100"/>
          </a:p>
        </p:txBody>
      </p:sp>
      <p:sp>
        <p:nvSpPr>
          <p:cNvPr id="135" name="Shape 135"/>
          <p:cNvSpPr/>
          <p:nvPr/>
        </p:nvSpPr>
        <p:spPr>
          <a:xfrm>
            <a:off x="7822300" y="3768125"/>
            <a:ext cx="1276199" cy="687000"/>
          </a:xfrm>
          <a:prstGeom prst="rect">
            <a:avLst/>
          </a:prstGeom>
          <a:solidFill>
            <a:srgbClr val="00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Unique Vehicle Image Identifier</a:t>
            </a:r>
          </a:p>
        </p:txBody>
      </p:sp>
      <p:sp>
        <p:nvSpPr>
          <p:cNvPr id="136" name="Shape 136"/>
          <p:cNvSpPr/>
          <p:nvPr/>
        </p:nvSpPr>
        <p:spPr>
          <a:xfrm rot="8406420">
            <a:off x="5596944" y="2427637"/>
            <a:ext cx="402740" cy="18467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100"/>
          </a:p>
        </p:txBody>
      </p:sp>
      <p:sp>
        <p:nvSpPr>
          <p:cNvPr id="137" name="Shape 137"/>
          <p:cNvSpPr/>
          <p:nvPr/>
        </p:nvSpPr>
        <p:spPr>
          <a:xfrm>
            <a:off x="6051737" y="1602750"/>
            <a:ext cx="1276199" cy="687000"/>
          </a:xfrm>
          <a:prstGeom prst="rect">
            <a:avLst/>
          </a:prstGeom>
          <a:solidFill>
            <a:srgbClr val="00FF00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100"/>
              <a:t>Vehicle microcontroller</a:t>
            </a:r>
          </a:p>
        </p:txBody>
      </p:sp>
      <p:sp>
        <p:nvSpPr>
          <p:cNvPr id="138" name="Shape 138"/>
          <p:cNvSpPr/>
          <p:nvPr/>
        </p:nvSpPr>
        <p:spPr>
          <a:xfrm rot="10800000">
            <a:off x="5603759" y="1855910"/>
            <a:ext cx="411899" cy="18059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100"/>
          </a:p>
        </p:txBody>
      </p:sp>
      <p:sp>
        <p:nvSpPr>
          <p:cNvPr id="139" name="Shape 139"/>
          <p:cNvSpPr/>
          <p:nvPr/>
        </p:nvSpPr>
        <p:spPr>
          <a:xfrm rot="10800000">
            <a:off x="6620470" y="2330805"/>
            <a:ext cx="190500" cy="2868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100"/>
          </a:p>
        </p:txBody>
      </p:sp>
      <p:sp>
        <p:nvSpPr>
          <p:cNvPr id="140" name="Shape 140"/>
          <p:cNvSpPr/>
          <p:nvPr/>
        </p:nvSpPr>
        <p:spPr>
          <a:xfrm>
            <a:off x="5592382" y="2912031"/>
            <a:ext cx="411899" cy="18059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EECE1"/>
          </a:solidFill>
          <a:ln cap="flat" cmpd="sng" w="19050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100"/>
          </a:p>
        </p:txBody>
      </p:sp>
      <p:sp>
        <p:nvSpPr>
          <p:cNvPr id="141" name="Shape 141"/>
          <p:cNvSpPr txBox="1"/>
          <p:nvPr/>
        </p:nvSpPr>
        <p:spPr>
          <a:xfrm>
            <a:off x="150350" y="924000"/>
            <a:ext cx="4154399" cy="36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59918" lvl="0" marL="342900" rtl="0">
              <a:spcBef>
                <a:spcPts val="0"/>
              </a:spcBef>
              <a:buClr>
                <a:srgbClr val="434343"/>
              </a:buClr>
              <a:buSzPct val="100000"/>
              <a:buFont typeface="Arial"/>
              <a:buChar char="●"/>
            </a:pPr>
            <a:r>
              <a:rPr lang="en" sz="1600">
                <a:solidFill>
                  <a:srgbClr val="434343"/>
                </a:solidFill>
              </a:rPr>
              <a:t>The Wild Thumper Chassis is small enough to navigate the maze, sturdy enough to house components (about 1 cubic foot)</a:t>
            </a:r>
          </a:p>
          <a:p>
            <a:pPr indent="-359918" lvl="0" marL="342900" rtl="0">
              <a:spcBef>
                <a:spcPts val="1000"/>
              </a:spcBef>
              <a:buClr>
                <a:srgbClr val="434343"/>
              </a:buClr>
              <a:buSzPct val="100000"/>
              <a:buFont typeface="Arial"/>
              <a:buChar char="●"/>
            </a:pPr>
            <a:r>
              <a:rPr lang="en" sz="1600">
                <a:solidFill>
                  <a:srgbClr val="434343"/>
                </a:solidFill>
              </a:rPr>
              <a:t>34:1 gearbox DC motors rated at 4 mph at 7.2 volts controlled with PWM </a:t>
            </a:r>
          </a:p>
          <a:p>
            <a:pPr indent="-359918" lvl="0" marL="342900" rtl="0">
              <a:spcBef>
                <a:spcPts val="1000"/>
              </a:spcBef>
              <a:buClr>
                <a:srgbClr val="434343"/>
              </a:buClr>
              <a:buSzPct val="100000"/>
              <a:buFont typeface="Arial"/>
              <a:buChar char="●"/>
            </a:pPr>
            <a:r>
              <a:rPr lang="en" sz="1600">
                <a:solidFill>
                  <a:srgbClr val="434343"/>
                </a:solidFill>
              </a:rPr>
              <a:t>SN754410 Motor controller chips utilized in design  </a:t>
            </a:r>
          </a:p>
          <a:p>
            <a:pPr indent="-359918" lvl="0" marL="342900" rtl="0">
              <a:spcBef>
                <a:spcPts val="1000"/>
              </a:spcBef>
              <a:buClr>
                <a:srgbClr val="434343"/>
              </a:buClr>
              <a:buSzPct val="100000"/>
              <a:buFont typeface="Arial"/>
              <a:buChar char="●"/>
            </a:pPr>
            <a:r>
              <a:rPr lang="en" sz="1600">
                <a:solidFill>
                  <a:srgbClr val="434343"/>
                </a:solidFill>
              </a:rPr>
              <a:t>MSP430G2553 embedded processor</a:t>
            </a:r>
          </a:p>
          <a:p>
            <a:pPr indent="-359918" lvl="0" marL="342900" rtl="0">
              <a:spcBef>
                <a:spcPts val="1000"/>
              </a:spcBef>
              <a:buClr>
                <a:srgbClr val="434343"/>
              </a:buClr>
              <a:buSzPct val="100000"/>
              <a:buFont typeface="Arial"/>
              <a:buChar char="●"/>
            </a:pPr>
            <a:r>
              <a:rPr lang="en" sz="1600">
                <a:solidFill>
                  <a:srgbClr val="434343"/>
                </a:solidFill>
              </a:rPr>
              <a:t>Raspberry PI 2 Model B </a:t>
            </a:r>
          </a:p>
          <a:p>
            <a:pPr indent="-359918" lvl="0" marL="342900" rtl="0">
              <a:spcBef>
                <a:spcPts val="1000"/>
              </a:spcBef>
              <a:buClr>
                <a:srgbClr val="434343"/>
              </a:buClr>
              <a:buSzPct val="100000"/>
              <a:buFont typeface="Arial"/>
              <a:buChar char="●"/>
            </a:pPr>
            <a:r>
              <a:rPr lang="en" sz="1600">
                <a:solidFill>
                  <a:srgbClr val="434343"/>
                </a:solidFill>
              </a:rPr>
              <a:t>3-4 Ultrasonic sensors will be mounted on the front and sides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224975" y="45170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Central Computer</a:t>
            </a:r>
          </a:p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311700" y="1152475"/>
            <a:ext cx="3999299" cy="3705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Central computer acts as the hub between the ground vehicle and the aerial drone.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Key selection aspects: Processing Speed, Size, Power Draw, and Price.</a:t>
            </a:r>
          </a:p>
          <a:p>
            <a:pPr indent="-228600" lvl="0" marL="457200" rtl="0">
              <a:spcBef>
                <a:spcPts val="0"/>
              </a:spcBef>
              <a:buClr>
                <a:srgbClr val="FF0000"/>
              </a:buClr>
            </a:pPr>
            <a:r>
              <a:rPr lang="en">
                <a:solidFill>
                  <a:srgbClr val="FF0000"/>
                </a:solidFill>
              </a:rPr>
              <a:t>Raspberry Pi Model 2 B (Adafruit)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Beagle Bone B (BeagleBoards)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Odriod C1+ (HardKernel)</a:t>
            </a:r>
          </a:p>
        </p:txBody>
      </p:sp>
      <p:graphicFrame>
        <p:nvGraphicFramePr>
          <p:cNvPr id="148" name="Shape 148"/>
          <p:cNvGraphicFramePr/>
          <p:nvPr/>
        </p:nvGraphicFramePr>
        <p:xfrm>
          <a:off x="4215175" y="158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{D2282B7B-8C27-4980-80D6-A7D234F75ADE}</a:tableStyleId>
              </a:tblPr>
              <a:tblGrid>
                <a:gridCol w="1550500"/>
                <a:gridCol w="1373550"/>
                <a:gridCol w="1108550"/>
                <a:gridCol w="1057900"/>
              </a:tblGrid>
              <a:tr h="100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i="1" lang="en" sz="1000"/>
                        <a:t>Feature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000"/>
                        <a:t>Rasp PI 2 B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" sz="1000"/>
                        <a:t>Beagle Bone B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000"/>
                        <a:t>Odroid C1+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</a:tr>
              <a:tr h="5351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i="1" lang="en" sz="1000">
                          <a:highlight>
                            <a:srgbClr val="FFFFFF"/>
                          </a:highlight>
                        </a:rPr>
                        <a:t>Processing Speed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900 MHz Quad Core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1 GHz ARM A8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1.5GHz Quad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</a:tr>
              <a:tr h="3350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i="1" lang="en" sz="1000">
                          <a:highlight>
                            <a:srgbClr val="FFFFFF"/>
                          </a:highlight>
                        </a:rPr>
                        <a:t>Memory RAM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1GB DDR2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512MB DDR 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1GB DDR3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2675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i="1" lang="en" sz="1000">
                          <a:highlight>
                            <a:srgbClr val="FFFFFF"/>
                          </a:highlight>
                        </a:rPr>
                        <a:t>Storage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Micro SD</a:t>
                      </a:r>
                      <a:r>
                        <a:rPr lang="en" sz="1000"/>
                        <a:t>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4GB eMMC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Micro SD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</a:tr>
              <a:tr h="4921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i="1" lang="en" sz="1000">
                          <a:highlight>
                            <a:srgbClr val="FFFFFF"/>
                          </a:highlight>
                        </a:rPr>
                        <a:t>EthernetWi-Fi 	Bluetooth Mbps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 10/100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 10/100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1 1000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152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i="1" lang="en" sz="1000">
                          <a:highlight>
                            <a:srgbClr val="FFFFFF"/>
                          </a:highlight>
                        </a:rPr>
                        <a:t>Composite Video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NA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NA	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</a:tr>
              <a:tr h="2331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i="1" lang="en" sz="1000">
                          <a:highlight>
                            <a:srgbClr val="FFFFFF"/>
                          </a:highlight>
                        </a:rPr>
                        <a:t>Number of USB Ports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4</a:t>
                      </a:r>
                      <a:r>
                        <a:rPr lang="en" sz="1000"/>
                        <a:t>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4</a:t>
                      </a:r>
                      <a:r>
                        <a:rPr lang="en" sz="1000"/>
                        <a:t>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DEDED"/>
                    </a:solidFill>
                  </a:tcPr>
                </a:tc>
              </a:tr>
              <a:tr h="2084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i="1" lang="en" sz="1000">
                          <a:highlight>
                            <a:srgbClr val="FFFFFF"/>
                          </a:highlight>
                        </a:rPr>
                        <a:t>Camera Ports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2</a:t>
                      </a:r>
                      <a:r>
                        <a:rPr lang="en" sz="1000"/>
                        <a:t>	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NA</a:t>
                      </a:r>
                      <a:r>
                        <a:rPr lang="en" sz="1000"/>
                        <a:t>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NA</a:t>
                      </a:r>
                      <a:r>
                        <a:rPr lang="en" sz="1000"/>
                        <a:t>	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</a:tr>
              <a:tr h="2084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i="1" lang="en" sz="1000">
                          <a:highlight>
                            <a:srgbClr val="FFFFFF"/>
                          </a:highlight>
                        </a:rPr>
                        <a:t>Power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5V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5V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5V 2A	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100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i="1" lang="en" sz="1000">
                          <a:highlight>
                            <a:srgbClr val="FFFFFF"/>
                          </a:highlight>
                        </a:rPr>
                        <a:t>Size</a:t>
                      </a:r>
                      <a:r>
                        <a:rPr lang="en" sz="1000"/>
                        <a:t>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2.44”x 1.18”</a:t>
                      </a:r>
                      <a:r>
                        <a:rPr lang="en" sz="1000"/>
                        <a:t>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3.4”x 2.1”</a:t>
                      </a:r>
                      <a:r>
                        <a:rPr lang="en" sz="1000"/>
                        <a:t>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highlight>
                            <a:srgbClr val="EDEDED"/>
                          </a:highlight>
                        </a:rPr>
                        <a:t>3.23”x 2.28”</a:t>
                      </a:r>
                      <a:r>
                        <a:rPr lang="en" sz="1000"/>
                        <a:t>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</a:tr>
              <a:tr h="2351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i="1" lang="en" sz="1000">
                          <a:highlight>
                            <a:srgbClr val="FFFFFF"/>
                          </a:highlight>
                        </a:rPr>
                        <a:t>Price $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40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55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37	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C9C9C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sp>
        <p:nvSpPr>
          <p:cNvPr id="149" name="Shape 149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	 	 	 	 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311700" y="43397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MSP430</a:t>
            </a:r>
          </a:p>
        </p:txBody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311700" y="1152475"/>
            <a:ext cx="47153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rgbClr val="434343"/>
                </a:solidFill>
              </a:rPr>
              <a:t>Embedded processor interfaces with sensors and motor controllers to drive the wheels.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rgbClr val="434343"/>
                </a:solidFill>
              </a:rPr>
              <a:t>Key selection aspects include Processing Speed, storage, I/O channels, and Price.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>
                <a:solidFill>
                  <a:srgbClr val="FF0000"/>
                </a:solidFill>
              </a:rPr>
              <a:t>MSP430G2553</a:t>
            </a:r>
          </a:p>
          <a:p>
            <a:pPr indent="-228600" lvl="0" marL="457200">
              <a:spcBef>
                <a:spcPts val="0"/>
              </a:spcBef>
              <a:buClr>
                <a:srgbClr val="434343"/>
              </a:buClr>
            </a:pPr>
            <a:r>
              <a:rPr lang="en">
                <a:solidFill>
                  <a:srgbClr val="434343"/>
                </a:solidFill>
              </a:rPr>
              <a:t>Arduino Uno</a:t>
            </a:r>
          </a:p>
        </p:txBody>
      </p:sp>
      <p:graphicFrame>
        <p:nvGraphicFramePr>
          <p:cNvPr id="156" name="Shape 156"/>
          <p:cNvGraphicFramePr/>
          <p:nvPr/>
        </p:nvGraphicFramePr>
        <p:xfrm>
          <a:off x="4799650" y="919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{D2282B7B-8C27-4980-80D6-A7D234F75ADE}</a:tableStyleId>
              </a:tblPr>
              <a:tblGrid>
                <a:gridCol w="1339925"/>
                <a:gridCol w="1290675"/>
                <a:gridCol w="1325850"/>
              </a:tblGrid>
              <a:tr h="4181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	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</a:rPr>
                        <a:t>TI Launchpad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</a:rPr>
                        <a:t>Arduino Uno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A86E8"/>
                    </a:solidFill>
                  </a:tcPr>
                </a:tc>
              </a:tr>
              <a:tr h="369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FFFFFF"/>
                          </a:highlight>
                        </a:rPr>
                        <a:t>Microcontroller</a:t>
                      </a:r>
                      <a:r>
                        <a:rPr lang="en" sz="1200"/>
                        <a:t>	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FFFFFF"/>
                          </a:highlight>
                        </a:rPr>
                        <a:t>TI M430G2553</a:t>
                      </a:r>
                      <a:r>
                        <a:rPr lang="en" sz="1200"/>
                        <a:t>	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highlight>
                            <a:srgbClr val="FFFFFF"/>
                          </a:highlight>
                        </a:rPr>
                        <a:t>ATMega328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69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Data Bus	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16 bit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8 bit	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</a:tr>
              <a:tr h="369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Speed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16 MHz	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16 MHz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69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Storage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16 KB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32 KB	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</a:tr>
              <a:tr h="369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RAM	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512 B	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2 KB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69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Digital I/O	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8 channels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14 channels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</a:tr>
              <a:tr h="369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Analog 	I/O	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8 channels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6 channels	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491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Kit cost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$4.30 @TI.com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$29.95 @Adafruit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A4C2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