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17.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8.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1" name="Nickolas DeVito"/>
  <p:cmAuthor clrIdx="1" id="1" initials="" lastIdx="7" name="Kelechi Ukachi-Lo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38B0906-072A-4A88-A65A-B053C55C759D}">
  <a:tblStyle styleId="{538B0906-072A-4A88-A65A-B053C55C759D}"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4-18T14:19:59.493">
    <p:pos x="6000" y="0"/>
    <p:text>led strip algorithms based on weeks of troubleshooting</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5" dt="2017-02-02T19:22:36.038">
    <p:pos x="6000" y="0"/>
    <p:text>-of course panels dont charge battery directly
-aware of overheating, draining battery, bad idea
-charge controller comp. to make sure charging safely</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6" dt="2017-02-02T20:10:56.063">
    <p:pos x="6000" y="0"/>
    <p:text>-9v battery deliver
-too much for pin 27 
-5v regulated, therefore 5v regulator
-max input 11.5v, good range
-voltage is delivered approriately
-component is not pushed to the max</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7" dt="2017-02-02T21:06:12.682">
    <p:pos x="6000" y="0"/>
    <p:text>Current Reg used for convenience/efficiency
-multiple leds strips
-each pin will have constant voltage and current supplied
-max limits</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6" dt="2017-02-02T22:01:44.915">
    <p:pos x="6000" y="0"/>
    <p:text>Once project was decided upon, and all features were laid out, these were the order of parts by which the project would be designed that would translate our ideas to reality.</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7" dt="2017-02-01T22:42:05.538">
    <p:pos x="6000" y="0"/>
    <p:text>Research and testing have given us strong starting point for completing project. Concrete plan for how HW and SW designs will be implemented.</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8" dt="2017-02-01T22:42:22.170">
    <p:pos x="6000" y="0"/>
    <p:text>Some factors remain issues that need to be solved. Power supply, PCB, and Bluetooth problems are about factoring the best choice from different possibilities. Arduino, app, and design problems will be solved with practice as work on project continues.</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9" dt="2017-02-01T22:47:13.362">
    <p:pos x="6000" y="0"/>
    <p:text>Choosing Android made sense for our project.
Original plan for on-board clock display.</p:tex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0" dt="2017-02-01T22:45:47.108">
    <p:pos x="6000" y="0"/>
    <p:text>Types of solar panels, LEDs better for project than other products.
Availability of Nano.</p:text>
  </p:cm>
</p:cmLst>
</file>

<file path=ppt/comments/comment1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1" dt="2017-02-02T22:21:04.502">
    <p:pos x="6000" y="0"/>
    <p:text>This is how the work is being evenly distributed among the project members. Mahaley and Kel are focused mainly on hardware, while Kibwe and myself are focused on software. You can see that we are all given specific duties, some of which overlap.</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7-01-23T21:11:43.909">
    <p:pos x="6000" y="0"/>
    <p:text>-Making app user-friendly fits with goals of project, connecting with the person using it to create a memorable experience.
-Only way to directly change/interact with parts of the sculpture is to do something on the app.</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7-01-23T21:51:04.812">
    <p:pos x="6000" y="0"/>
    <p:text>Reasons why we chose to develop the app using Android.
Bluetooth as opposed to Wifi.
(Mention Apple was not used because the added time it would take to learn and program would be too great.)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dt="2017-02-02T19:33:25.775">
    <p:pos x="6000" y="0"/>
    <p:text>When app is first opened up, the home screen is the first thing seen. It provides access to the three modes of operation, as well as the power option and Bluetooth connection.</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dt="2017-02-02T19:34:58.956">
    <p:pos x="6000" y="0"/>
    <p:text>From the clock mode screen, users can adjust the total brightness and individual colors of the minute and hour hand LEDs. The time is also set from this screen, which is continually updated in the Arduino's stored clock.</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 dt="2017-02-02T18:55:11.147">
    <p:pos x="6000" y="0"/>
    <p:text>-our design, sp&amp;b for power supply
-sys uses rechar batt. sp charge
-so batt is deliv power directly
-sp are indirectly power sys
-batt deliver enough power for
all components contr, led, module
batt is capable
sp just to recharge after batt dies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2" dt="2017-02-02T19:05:25.567">
    <p:pos x="6000" y="0"/>
    <p:text>-each comp needs power delivered
-each comp needs specific volt level
-nano can run from 1.5-5v
-nano has 2 pins can be powered
pin 27 5v regulated pin30 6-20v
using pin 27. 
-if power from both it uses highest voltage default
-Led 5v, if more6v damage
-current controls brightness
-blue uses 3.3v logic tx rx
-blue powered from 5v nano
-resistor to 3.3v, no damage.</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3" dt="2017-02-02T19:16:01.785">
    <p:pos x="6000" y="0"/>
    <p:text>-going more in depth about spec. sp
-we used Culnse2 thin film
-not best efficen that nature of sp
-lower cost
-perfectly ideal conditions 4.5v 90ma delivered. far from that 80% lucky
-of course dont work as well in heat</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4" dt="2017-02-02T19:20:25.792">
    <p:pos x="6000" y="0"/>
    <p:text>-6 and series
-1 big solar panel too bulky
-our design to be portable
-small in series better choice
-27v total but not realistic
-relatively good day and only at peak hours
-our positioning on petals, they dont face same direction.
-all of them fully in sunlight highley unlikely if not impossible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2" name="Shape 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3" name="Shape 3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FBF4"/>
            </a:gs>
            <a:gs pos="75000">
              <a:srgbClr val="BDDCA8"/>
            </a:gs>
            <a:gs pos="83000">
              <a:srgbClr val="BDDCA8"/>
            </a:gs>
            <a:gs pos="100000">
              <a:srgbClr val="D3E7C5"/>
            </a:gs>
          </a:gsLst>
          <a:path path="circle">
            <a:fillToRect b="100%" r="100%"/>
          </a:path>
          <a:tileRect l="-100%" t="-100%"/>
        </a:gra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3.xml"/><Relationship Id="rId4" Type="http://schemas.openxmlformats.org/officeDocument/2006/relationships/image" Target="../media/image28.png"/><Relationship Id="rId5" Type="http://schemas.openxmlformats.org/officeDocument/2006/relationships/image" Target="../media/image05.png"/><Relationship Id="rId6" Type="http://schemas.openxmlformats.org/officeDocument/2006/relationships/image" Target="../media/image0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4.xml"/><Relationship Id="rId4" Type="http://schemas.openxmlformats.org/officeDocument/2006/relationships/image" Target="../media/image0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omments" Target="../comments/comment6.xml"/><Relationship Id="rId4" Type="http://schemas.openxmlformats.org/officeDocument/2006/relationships/image" Target="../media/image34.pn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omments" Target="../comments/commen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omments" Target="../comments/comment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9.xml"/><Relationship Id="rId4" Type="http://schemas.openxmlformats.org/officeDocument/2006/relationships/image" Target="../media/image22.png"/><Relationship Id="rId5"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omments" Target="../comments/comment10.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1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omments" Target="../comments/comment1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omments" Target="../comments/commen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omments" Target="../comments/commen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omments" Target="../comments/commen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omments" Target="../comments/commen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omments" Target="../comments/commen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omments" Target="../comments/commen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5085348" y="4395535"/>
            <a:ext cx="6737700" cy="22005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1" lang="en-US" sz="2500" u="none" cap="none" strike="noStrike">
                <a:solidFill>
                  <a:schemeClr val="dk1"/>
                </a:solidFill>
                <a:latin typeface="Arial"/>
                <a:ea typeface="Arial"/>
                <a:cs typeface="Arial"/>
                <a:sym typeface="Arial"/>
              </a:rPr>
              <a:t>Group 21</a:t>
            </a:r>
          </a:p>
          <a:p>
            <a:pPr indent="0" lvl="0" marL="0" marR="0" rtl="0" algn="ctr">
              <a:spcBef>
                <a:spcPts val="0"/>
              </a:spcBef>
              <a:buSzPct val="25000"/>
              <a:buNone/>
            </a:pPr>
            <a:r>
              <a:rPr b="0" i="0" lang="en-US" sz="2800" u="none" cap="none" strike="noStrike">
                <a:solidFill>
                  <a:schemeClr val="dk1"/>
                </a:solidFill>
                <a:latin typeface="Calibri"/>
                <a:ea typeface="Calibri"/>
                <a:cs typeface="Calibri"/>
                <a:sym typeface="Calibri"/>
              </a:rPr>
              <a:t>Nickolas DeVito		Computer Engineer</a:t>
            </a:r>
          </a:p>
          <a:p>
            <a:pPr indent="0" lvl="0" marL="0" marR="0" rtl="0" algn="ctr">
              <a:spcBef>
                <a:spcPts val="0"/>
              </a:spcBef>
              <a:buSzPct val="25000"/>
              <a:buNone/>
            </a:pPr>
            <a:r>
              <a:rPr b="0" i="0" lang="en-US" sz="2800" u="none" cap="none" strike="noStrike">
                <a:solidFill>
                  <a:schemeClr val="dk1"/>
                </a:solidFill>
                <a:latin typeface="Calibri"/>
                <a:ea typeface="Calibri"/>
                <a:cs typeface="Calibri"/>
                <a:sym typeface="Calibri"/>
              </a:rPr>
              <a:t>Kelechi Ukachi-Lois	Computer Engineer</a:t>
            </a:r>
          </a:p>
          <a:p>
            <a:pPr indent="0" lvl="0" marL="0" marR="0" rtl="0" algn="ctr">
              <a:spcBef>
                <a:spcPts val="0"/>
              </a:spcBef>
              <a:buSzPct val="25000"/>
              <a:buNone/>
            </a:pPr>
            <a:r>
              <a:rPr b="0" i="0" lang="en-US" sz="2800" u="none" cap="none" strike="noStrike">
                <a:solidFill>
                  <a:schemeClr val="dk1"/>
                </a:solidFill>
                <a:latin typeface="Calibri"/>
                <a:ea typeface="Calibri"/>
                <a:cs typeface="Calibri"/>
                <a:sym typeface="Calibri"/>
              </a:rPr>
              <a:t>Mahaley Vann		Electrical Engineer</a:t>
            </a:r>
          </a:p>
          <a:p>
            <a:pPr indent="0" lvl="0" marL="0" marR="0" rtl="0" algn="ctr">
              <a:spcBef>
                <a:spcPts val="0"/>
              </a:spcBef>
              <a:buSzPct val="25000"/>
              <a:buNone/>
            </a:pPr>
            <a:r>
              <a:rPr b="0" i="0" lang="en-US" sz="2800" u="none" cap="none" strike="noStrike">
                <a:solidFill>
                  <a:schemeClr val="dk1"/>
                </a:solidFill>
                <a:latin typeface="Calibri"/>
                <a:ea typeface="Calibri"/>
                <a:cs typeface="Calibri"/>
                <a:sym typeface="Calibri"/>
              </a:rPr>
              <a:t>Kibwe Williamson		Computer Engineer</a:t>
            </a:r>
          </a:p>
        </p:txBody>
      </p:sp>
      <p:sp>
        <p:nvSpPr>
          <p:cNvPr id="85" name="Shape 85"/>
          <p:cNvSpPr/>
          <p:nvPr/>
        </p:nvSpPr>
        <p:spPr>
          <a:xfrm rot="-1021533">
            <a:off x="360616" y="1683906"/>
            <a:ext cx="9349446" cy="9233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7200" u="none" cap="none" strike="noStrike">
                <a:solidFill>
                  <a:schemeClr val="dk1"/>
                </a:solidFill>
                <a:latin typeface="Calibri"/>
                <a:ea typeface="Calibri"/>
                <a:cs typeface="Calibri"/>
                <a:sym typeface="Calibri"/>
              </a:rPr>
              <a:t>Solar-Powered Flower Sculpture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Arduino Software</a:t>
            </a:r>
          </a:p>
        </p:txBody>
      </p:sp>
      <p:sp>
        <p:nvSpPr>
          <p:cNvPr id="139" name="Shape 139"/>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0" lvl="0" marL="0" marR="0" rtl="0" algn="l">
              <a:lnSpc>
                <a:spcPct val="90000"/>
              </a:lnSpc>
              <a:spcBef>
                <a:spcPts val="1000"/>
              </a:spcBef>
              <a:spcAft>
                <a:spcPts val="0"/>
              </a:spcAft>
              <a:buNone/>
            </a:pPr>
            <a:r>
              <a:t/>
            </a:r>
            <a:endParaRPr/>
          </a:p>
          <a:p>
            <a:pPr indent="-228600" lvl="0" marL="457200" rtl="0">
              <a:spcBef>
                <a:spcPts val="0"/>
              </a:spcBef>
            </a:pPr>
            <a:r>
              <a:rPr lang="en-US"/>
              <a:t>Arduino 1.8.1. </a:t>
            </a:r>
            <a:r>
              <a:rPr lang="en-US"/>
              <a:t>Integrated</a:t>
            </a:r>
            <a:r>
              <a:rPr lang="en-US"/>
              <a:t> Development </a:t>
            </a:r>
            <a:r>
              <a:rPr lang="en-US"/>
              <a:t>Environment</a:t>
            </a:r>
          </a:p>
          <a:p>
            <a:pPr indent="-228600" lvl="1" marL="914400" rtl="0">
              <a:spcBef>
                <a:spcPts val="0"/>
              </a:spcBef>
            </a:pPr>
            <a:r>
              <a:rPr lang="en-US"/>
              <a:t>Extensive libraries</a:t>
            </a:r>
          </a:p>
          <a:p>
            <a:pPr indent="-228600" lvl="1" marL="914400" rtl="0">
              <a:spcBef>
                <a:spcPts val="0"/>
              </a:spcBef>
            </a:pPr>
            <a:r>
              <a:rPr lang="en-US"/>
              <a:t>Tutorial</a:t>
            </a:r>
          </a:p>
          <a:p>
            <a:pPr indent="-228600" lvl="1" marL="914400">
              <a:spcBef>
                <a:spcPts val="0"/>
              </a:spcBef>
            </a:pPr>
            <a:r>
              <a:rPr lang="en-US"/>
              <a:t>Strong community support</a:t>
            </a:r>
          </a:p>
          <a:p>
            <a:pPr lvl="0">
              <a:spcBef>
                <a:spcPts val="0"/>
              </a:spcBef>
              <a:buNone/>
            </a:pPr>
            <a:r>
              <a:rPr lang="en-US"/>
              <a:t>	</a:t>
            </a:r>
          </a:p>
          <a:p>
            <a:pPr lvl="0">
              <a:spcBef>
                <a:spcPts val="0"/>
              </a:spcBef>
              <a:buNone/>
            </a:pPr>
            <a:r>
              <a:rPr lang="en-US"/>
              <a:t> </a:t>
            </a:r>
          </a:p>
        </p:txBody>
      </p:sp>
      <p:pic>
        <p:nvPicPr>
          <p:cNvPr id="140" name="Shape 140"/>
          <p:cNvPicPr preferRelativeResize="0"/>
          <p:nvPr/>
        </p:nvPicPr>
        <p:blipFill>
          <a:blip r:embed="rId3">
            <a:alphaModFix/>
          </a:blip>
          <a:stretch>
            <a:fillRect/>
          </a:stretch>
        </p:blipFill>
        <p:spPr>
          <a:xfrm>
            <a:off x="8138250" y="3856350"/>
            <a:ext cx="1428750" cy="10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Software Design Approach</a:t>
            </a:r>
          </a:p>
        </p:txBody>
      </p:sp>
      <p:sp>
        <p:nvSpPr>
          <p:cNvPr id="146" name="Shape 146"/>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Use the C programming language</a:t>
            </a:r>
          </a:p>
          <a:p>
            <a:pPr indent="-228600" lvl="0" marL="457200" rtl="0">
              <a:spcBef>
                <a:spcPts val="0"/>
              </a:spcBef>
            </a:pPr>
            <a:r>
              <a:rPr lang="en-US"/>
              <a:t>Interrupt driven</a:t>
            </a:r>
          </a:p>
          <a:p>
            <a:pPr indent="-228600" lvl="0" marL="457200" rtl="0">
              <a:spcBef>
                <a:spcPts val="0"/>
              </a:spcBef>
            </a:pPr>
            <a:r>
              <a:rPr lang="en-US"/>
              <a:t>Modularize software as much as </a:t>
            </a:r>
            <a:r>
              <a:rPr lang="en-US"/>
              <a:t>possible</a:t>
            </a:r>
          </a:p>
          <a:p>
            <a:pPr indent="-228600" lvl="1" marL="914400" rtl="0">
              <a:spcBef>
                <a:spcPts val="0"/>
              </a:spcBef>
            </a:pPr>
            <a:r>
              <a:rPr lang="en-US"/>
              <a:t>Smaller software components are easier to work with</a:t>
            </a:r>
          </a:p>
          <a:p>
            <a:pPr indent="-228600" lvl="1" marL="914400" rtl="0">
              <a:spcBef>
                <a:spcPts val="0"/>
              </a:spcBef>
            </a:pPr>
            <a:r>
              <a:rPr lang="en-US"/>
              <a:t>Allowing the program to be divided into its different functional aspects</a:t>
            </a:r>
          </a:p>
          <a:p>
            <a:pPr indent="-228600" lvl="1" marL="914400">
              <a:spcBef>
                <a:spcPts val="0"/>
              </a:spcBef>
            </a:pPr>
            <a:r>
              <a:rPr lang="en-US"/>
              <a:t>Can be used with concurrent execution of software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8751200" y="481491"/>
            <a:ext cx="3535200" cy="2375700"/>
          </a:xfrm>
          <a:prstGeom prst="rect">
            <a:avLst/>
          </a:prstGeom>
        </p:spPr>
        <p:txBody>
          <a:bodyPr anchorCtr="0" anchor="ctr" bIns="91425" lIns="91425" rIns="91425" tIns="91425">
            <a:noAutofit/>
          </a:bodyPr>
          <a:lstStyle/>
          <a:p>
            <a:pPr lvl="0" rtl="0">
              <a:spcBef>
                <a:spcPts val="0"/>
              </a:spcBef>
              <a:buNone/>
            </a:pPr>
            <a:r>
              <a:rPr b="1" lang="en-US" sz="4000"/>
              <a:t>Microcontroller Software Flowchart</a:t>
            </a:r>
          </a:p>
        </p:txBody>
      </p:sp>
      <p:pic>
        <p:nvPicPr>
          <p:cNvPr descr="fixed sw flowchart.png" id="152" name="Shape 152"/>
          <p:cNvPicPr preferRelativeResize="0"/>
          <p:nvPr/>
        </p:nvPicPr>
        <p:blipFill rotWithShape="1">
          <a:blip r:embed="rId3">
            <a:alphaModFix/>
          </a:blip>
          <a:srcRect b="69" l="0" r="0" t="59"/>
          <a:stretch/>
        </p:blipFill>
        <p:spPr>
          <a:xfrm>
            <a:off x="124250" y="290178"/>
            <a:ext cx="8645499" cy="6277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140200" y="279912"/>
            <a:ext cx="9284625" cy="6298175"/>
          </a:xfrm>
          <a:prstGeom prst="rect">
            <a:avLst/>
          </a:prstGeom>
          <a:noFill/>
          <a:ln>
            <a:noFill/>
          </a:ln>
        </p:spPr>
      </p:pic>
      <p:sp>
        <p:nvSpPr>
          <p:cNvPr id="158" name="Shape 158"/>
          <p:cNvSpPr txBox="1"/>
          <p:nvPr>
            <p:ph type="title"/>
          </p:nvPr>
        </p:nvSpPr>
        <p:spPr>
          <a:xfrm>
            <a:off x="9396325" y="213966"/>
            <a:ext cx="3535200" cy="2375700"/>
          </a:xfrm>
          <a:prstGeom prst="rect">
            <a:avLst/>
          </a:prstGeom>
        </p:spPr>
        <p:txBody>
          <a:bodyPr anchorCtr="0" anchor="ctr" bIns="91425" lIns="91425" rIns="91425" tIns="91425">
            <a:noAutofit/>
          </a:bodyPr>
          <a:lstStyle/>
          <a:p>
            <a:pPr lvl="0" rtl="0">
              <a:spcBef>
                <a:spcPts val="0"/>
              </a:spcBef>
              <a:buNone/>
            </a:pPr>
            <a:r>
              <a:rPr b="1" lang="en-US" sz="4000"/>
              <a:t>RFCOMM</a:t>
            </a:r>
          </a:p>
          <a:p>
            <a:pPr lvl="0" rtl="0">
              <a:spcBef>
                <a:spcPts val="0"/>
              </a:spcBef>
              <a:buNone/>
            </a:pPr>
            <a:r>
              <a:rPr b="1" lang="en-US" sz="4000"/>
              <a:t>Flowchart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LED Arduino Implementation</a:t>
            </a:r>
          </a:p>
        </p:txBody>
      </p:sp>
      <p:sp>
        <p:nvSpPr>
          <p:cNvPr id="164" name="Shape 164"/>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Multiple LED strips outputting different  </a:t>
            </a:r>
            <a:br>
              <a:rPr lang="en-US"/>
            </a:br>
            <a:r>
              <a:rPr lang="en-US"/>
              <a:t>light displays at once</a:t>
            </a:r>
          </a:p>
          <a:p>
            <a:pPr indent="0" lvl="0" marL="0" rtl="0">
              <a:spcBef>
                <a:spcPts val="0"/>
              </a:spcBef>
              <a:buNone/>
            </a:pPr>
            <a:r>
              <a:t/>
            </a:r>
            <a:endParaRPr/>
          </a:p>
          <a:p>
            <a:pPr indent="-228600" lvl="0" marL="457200" rtl="0">
              <a:spcBef>
                <a:spcPts val="0"/>
              </a:spcBef>
            </a:pPr>
            <a:r>
              <a:rPr lang="en-US"/>
              <a:t>Strips initialized under same conditions</a:t>
            </a:r>
          </a:p>
          <a:p>
            <a:pPr indent="-406400" lvl="1" marL="914400" marR="0" rtl="0" algn="l">
              <a:lnSpc>
                <a:spcPct val="90000"/>
              </a:lnSpc>
              <a:spcBef>
                <a:spcPts val="1000"/>
              </a:spcBef>
              <a:spcAft>
                <a:spcPts val="0"/>
              </a:spcAft>
              <a:buClr>
                <a:schemeClr val="dk1"/>
              </a:buClr>
              <a:buSzPct val="116666"/>
              <a:buFont typeface="Arial"/>
            </a:pPr>
            <a:r>
              <a:rPr lang="en-US"/>
              <a:t>Pixel color conditions</a:t>
            </a:r>
          </a:p>
          <a:p>
            <a:pPr indent="-228600" lvl="1" marL="914400" marR="0" rtl="0" algn="l">
              <a:lnSpc>
                <a:spcPct val="90000"/>
              </a:lnSpc>
              <a:spcBef>
                <a:spcPts val="1000"/>
              </a:spcBef>
              <a:spcAft>
                <a:spcPts val="0"/>
              </a:spcAft>
            </a:pPr>
            <a:r>
              <a:rPr lang="en-US"/>
              <a:t>Brightness settings</a:t>
            </a:r>
          </a:p>
          <a:p>
            <a:pPr indent="-228600" lvl="1" marL="914400" marR="0" rtl="0" algn="l">
              <a:lnSpc>
                <a:spcPct val="90000"/>
              </a:lnSpc>
              <a:spcBef>
                <a:spcPts val="1000"/>
              </a:spcBef>
              <a:spcAft>
                <a:spcPts val="0"/>
              </a:spcAft>
            </a:pPr>
            <a:r>
              <a:rPr lang="en-US"/>
              <a:t>Showing current status</a:t>
            </a:r>
          </a:p>
        </p:txBody>
      </p:sp>
      <p:pic>
        <p:nvPicPr>
          <p:cNvPr descr="20170417_222004.jpg" id="165" name="Shape 165"/>
          <p:cNvPicPr preferRelativeResize="0"/>
          <p:nvPr/>
        </p:nvPicPr>
        <p:blipFill rotWithShape="1">
          <a:blip r:embed="rId4">
            <a:alphaModFix/>
          </a:blip>
          <a:srcRect b="20614" l="0" r="0" t="28448"/>
          <a:stretch/>
        </p:blipFill>
        <p:spPr>
          <a:xfrm flipH="1">
            <a:off x="7496200" y="1682362"/>
            <a:ext cx="3857598" cy="3493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LED Arduino Implementation</a:t>
            </a:r>
          </a:p>
        </p:txBody>
      </p:sp>
      <p:sp>
        <p:nvSpPr>
          <p:cNvPr id="171" name="Shape 171"/>
          <p:cNvSpPr txBox="1"/>
          <p:nvPr>
            <p:ph idx="1" type="body"/>
          </p:nvPr>
        </p:nvSpPr>
        <p:spPr>
          <a:xfrm>
            <a:off x="640725" y="2023000"/>
            <a:ext cx="4868700" cy="4351200"/>
          </a:xfrm>
          <a:prstGeom prst="rect">
            <a:avLst/>
          </a:prstGeom>
        </p:spPr>
        <p:txBody>
          <a:bodyPr anchorCtr="0" anchor="t" bIns="91425" lIns="91425" rIns="91425" tIns="91425">
            <a:noAutofit/>
          </a:bodyPr>
          <a:lstStyle/>
          <a:p>
            <a:pPr indent="-228600" lvl="0" marL="457200" rtl="0">
              <a:spcBef>
                <a:spcPts val="0"/>
              </a:spcBef>
            </a:pPr>
            <a:r>
              <a:rPr lang="en-US"/>
              <a:t>Testing and prototyping</a:t>
            </a:r>
          </a:p>
          <a:p>
            <a:pPr indent="-228600" lvl="1" marL="914400" rtl="0">
              <a:spcBef>
                <a:spcPts val="0"/>
              </a:spcBef>
            </a:pPr>
            <a:r>
              <a:rPr lang="en-US"/>
              <a:t>Arduino vs. TLC  </a:t>
            </a:r>
          </a:p>
          <a:p>
            <a:pPr indent="0" lvl="0" marL="0" rtl="0">
              <a:spcBef>
                <a:spcPts val="0"/>
              </a:spcBef>
              <a:buNone/>
            </a:pPr>
            <a:r>
              <a:t/>
            </a:r>
            <a:endParaRPr/>
          </a:p>
          <a:p>
            <a:pPr indent="-228600" lvl="0" marL="457200" rtl="0">
              <a:spcBef>
                <a:spcPts val="0"/>
              </a:spcBef>
            </a:pPr>
            <a:r>
              <a:rPr lang="en-US"/>
              <a:t>Code optimization necessary</a:t>
            </a:r>
          </a:p>
          <a:p>
            <a:pPr indent="-228600" lvl="1" marL="914400" rtl="0">
              <a:spcBef>
                <a:spcPts val="0"/>
              </a:spcBef>
            </a:pPr>
            <a:r>
              <a:rPr lang="en-US"/>
              <a:t>Code density for structure mode algorithms</a:t>
            </a:r>
          </a:p>
          <a:p>
            <a:pPr indent="-228600" lvl="1" marL="914400" rtl="0">
              <a:spcBef>
                <a:spcPts val="0"/>
              </a:spcBef>
            </a:pPr>
            <a:r>
              <a:rPr lang="en-US"/>
              <a:t>Limited microcontroller memory </a:t>
            </a:r>
          </a:p>
          <a:p>
            <a:pPr indent="-228600" lvl="1" marL="914400" rtl="0">
              <a:spcBef>
                <a:spcPts val="0"/>
              </a:spcBef>
            </a:pPr>
            <a:r>
              <a:rPr lang="en-US"/>
              <a:t>LED signal overload</a:t>
            </a:r>
          </a:p>
        </p:txBody>
      </p:sp>
      <p:pic>
        <p:nvPicPr>
          <p:cNvPr descr="IMG_04611.png" id="172" name="Shape 172"/>
          <p:cNvPicPr preferRelativeResize="0"/>
          <p:nvPr/>
        </p:nvPicPr>
        <p:blipFill>
          <a:blip r:embed="rId3">
            <a:alphaModFix/>
          </a:blip>
          <a:stretch>
            <a:fillRect/>
          </a:stretch>
        </p:blipFill>
        <p:spPr>
          <a:xfrm>
            <a:off x="5509425" y="2337375"/>
            <a:ext cx="6567473" cy="3925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488325" y="338300"/>
            <a:ext cx="5575200" cy="6391200"/>
          </a:xfrm>
          <a:prstGeom prst="rect">
            <a:avLst/>
          </a:prstGeom>
        </p:spPr>
        <p:txBody>
          <a:bodyPr anchorCtr="0" anchor="t" bIns="91425" lIns="91425" rIns="91425" tIns="91425">
            <a:noAutofit/>
          </a:bodyPr>
          <a:lstStyle/>
          <a:p>
            <a:pPr indent="0" lvl="0" marL="0" marR="0" rtl="0" algn="l">
              <a:lnSpc>
                <a:spcPct val="90000"/>
              </a:lnSpc>
              <a:spcBef>
                <a:spcPts val="1000"/>
              </a:spcBef>
              <a:spcAft>
                <a:spcPts val="0"/>
              </a:spcAft>
              <a:buNone/>
            </a:pPr>
            <a:r>
              <a:rPr b="1" lang="en-US" sz="3000">
                <a:latin typeface="Arial"/>
                <a:ea typeface="Arial"/>
                <a:cs typeface="Arial"/>
                <a:sym typeface="Arial"/>
              </a:rPr>
              <a:t>Example LED Strip Output</a:t>
            </a:r>
          </a:p>
          <a:p>
            <a:pPr indent="0" lvl="0" marL="0" rtl="0">
              <a:spcBef>
                <a:spcPts val="0"/>
              </a:spcBef>
              <a:buNone/>
            </a:pPr>
            <a:r>
              <a:t/>
            </a:r>
            <a:endParaRPr/>
          </a:p>
          <a:p>
            <a:pPr indent="-406400" lvl="0" marL="457200" marR="0" rtl="0" algn="l">
              <a:lnSpc>
                <a:spcPct val="90000"/>
              </a:lnSpc>
              <a:spcBef>
                <a:spcPts val="1000"/>
              </a:spcBef>
              <a:spcAft>
                <a:spcPts val="0"/>
              </a:spcAft>
              <a:buClr>
                <a:schemeClr val="dk1"/>
              </a:buClr>
              <a:buSzPct val="100000"/>
              <a:buFont typeface="Arial"/>
            </a:pPr>
            <a:r>
              <a:rPr lang="en-US"/>
              <a:t>Color and brightness conditions assigned to each LED</a:t>
            </a:r>
          </a:p>
          <a:p>
            <a:pPr indent="0" lvl="0" marL="0" marR="0" rtl="0" algn="l">
              <a:lnSpc>
                <a:spcPct val="90000"/>
              </a:lnSpc>
              <a:spcBef>
                <a:spcPts val="1000"/>
              </a:spcBef>
              <a:spcAft>
                <a:spcPts val="0"/>
              </a:spcAft>
              <a:buNone/>
            </a:pPr>
            <a:r>
              <a:t/>
            </a:r>
            <a:endParaRPr/>
          </a:p>
          <a:p>
            <a:pPr indent="-228600" lvl="0" marL="457200" marR="0" rtl="0" algn="l">
              <a:lnSpc>
                <a:spcPct val="90000"/>
              </a:lnSpc>
              <a:spcBef>
                <a:spcPts val="1000"/>
              </a:spcBef>
              <a:spcAft>
                <a:spcPts val="0"/>
              </a:spcAft>
            </a:pPr>
            <a:r>
              <a:rPr lang="en-US"/>
              <a:t>Intentional Millisecond delay</a:t>
            </a:r>
          </a:p>
          <a:p>
            <a:pPr indent="0" lvl="0" marL="0" marR="0" rtl="0" algn="l">
              <a:lnSpc>
                <a:spcPct val="90000"/>
              </a:lnSpc>
              <a:spcBef>
                <a:spcPts val="1000"/>
              </a:spcBef>
              <a:spcAft>
                <a:spcPts val="0"/>
              </a:spcAft>
              <a:buNone/>
            </a:pPr>
            <a:r>
              <a:t/>
            </a:r>
            <a:endParaRPr/>
          </a:p>
          <a:p>
            <a:pPr indent="-228600" lvl="0" marL="457200" marR="0" rtl="0" algn="l">
              <a:lnSpc>
                <a:spcPct val="90000"/>
              </a:lnSpc>
              <a:spcBef>
                <a:spcPts val="1000"/>
              </a:spcBef>
              <a:spcAft>
                <a:spcPts val="0"/>
              </a:spcAft>
            </a:pPr>
            <a:r>
              <a:rPr lang="en-US"/>
              <a:t>Output displayed on LED strips</a:t>
            </a:r>
          </a:p>
          <a:p>
            <a:pPr indent="0" lvl="0" marL="0" marR="0" rtl="0" algn="l">
              <a:lnSpc>
                <a:spcPct val="90000"/>
              </a:lnSpc>
              <a:spcBef>
                <a:spcPts val="1000"/>
              </a:spcBef>
              <a:spcAft>
                <a:spcPts val="0"/>
              </a:spcAft>
              <a:buNone/>
            </a:pPr>
            <a:r>
              <a:t/>
            </a:r>
            <a:endParaRPr/>
          </a:p>
          <a:p>
            <a:pPr indent="-228600" lvl="0" marL="457200" marR="0" rtl="0" algn="l">
              <a:lnSpc>
                <a:spcPct val="90000"/>
              </a:lnSpc>
              <a:spcBef>
                <a:spcPts val="1000"/>
              </a:spcBef>
              <a:spcAft>
                <a:spcPts val="0"/>
              </a:spcAft>
            </a:pPr>
            <a:r>
              <a:rPr lang="en-US"/>
              <a:t>Sensitivity to mobile app requests</a:t>
            </a:r>
          </a:p>
        </p:txBody>
      </p:sp>
      <p:pic>
        <p:nvPicPr>
          <p:cNvPr descr="led code.PNG" id="178" name="Shape 178"/>
          <p:cNvPicPr preferRelativeResize="0"/>
          <p:nvPr/>
        </p:nvPicPr>
        <p:blipFill>
          <a:blip r:embed="rId3">
            <a:alphaModFix/>
          </a:blip>
          <a:stretch>
            <a:fillRect/>
          </a:stretch>
        </p:blipFill>
        <p:spPr>
          <a:xfrm>
            <a:off x="6273499" y="0"/>
            <a:ext cx="4855653"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838200" y="27661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Mobile Application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838200" y="1825625"/>
            <a:ext cx="6907800" cy="4351500"/>
          </a:xfrm>
          <a:prstGeom prst="rect">
            <a:avLst/>
          </a:prstGeom>
          <a:noFill/>
          <a:ln>
            <a:noFill/>
          </a:ln>
        </p:spPr>
        <p:txBody>
          <a:bodyPr anchorCtr="0" anchor="t" bIns="45700" lIns="91425" rIns="91425" tIns="45700">
            <a:noAutofit/>
          </a:bodyPr>
          <a:lstStyle/>
          <a:p>
            <a:pPr indent="-444500" lvl="0" marL="457200" marR="0" rtl="0" algn="l">
              <a:lnSpc>
                <a:spcPct val="90000"/>
              </a:lnSpc>
              <a:spcBef>
                <a:spcPts val="0"/>
              </a:spcBef>
              <a:buSzPct val="100000"/>
            </a:pPr>
            <a:r>
              <a:rPr lang="en-US" sz="3400"/>
              <a:t>User-friendly design</a:t>
            </a:r>
          </a:p>
          <a:p>
            <a:pPr indent="-406400" lvl="1" marL="914400" marR="0" rtl="0" algn="l">
              <a:lnSpc>
                <a:spcPct val="90000"/>
              </a:lnSpc>
              <a:spcBef>
                <a:spcPts val="0"/>
              </a:spcBef>
              <a:buSzPct val="100000"/>
            </a:pPr>
            <a:r>
              <a:rPr lang="en-US" sz="2800"/>
              <a:t>Each mode of operation given unique screen</a:t>
            </a:r>
          </a:p>
          <a:p>
            <a:pPr indent="-406400" lvl="1" marL="914400" marR="0" rtl="0" algn="l">
              <a:lnSpc>
                <a:spcPct val="90000"/>
              </a:lnSpc>
              <a:spcBef>
                <a:spcPts val="0"/>
              </a:spcBef>
              <a:buSzPct val="100000"/>
            </a:pPr>
            <a:r>
              <a:rPr lang="en-US" sz="2800"/>
              <a:t>No dead-ends or unwanted actions</a:t>
            </a:r>
          </a:p>
          <a:p>
            <a:pPr indent="-406400" lvl="1" marL="914400" marR="0" rtl="0" algn="l">
              <a:lnSpc>
                <a:spcPct val="90000"/>
              </a:lnSpc>
              <a:spcBef>
                <a:spcPts val="0"/>
              </a:spcBef>
              <a:buSzPct val="100000"/>
            </a:pPr>
            <a:r>
              <a:rPr lang="en-US" sz="2800"/>
              <a:t>Useful feedback</a:t>
            </a:r>
          </a:p>
          <a:p>
            <a:pPr indent="-444500" lvl="0" marL="457200" marR="0" rtl="0" algn="l">
              <a:lnSpc>
                <a:spcPct val="90000"/>
              </a:lnSpc>
              <a:spcBef>
                <a:spcPts val="0"/>
              </a:spcBef>
              <a:buSzPct val="100000"/>
            </a:pPr>
            <a:r>
              <a:rPr lang="en-US" sz="3400"/>
              <a:t>Direct manipulation of sculpture</a:t>
            </a:r>
          </a:p>
          <a:p>
            <a:pPr indent="-406400" lvl="1" marL="914400" marR="0" rtl="0" algn="l">
              <a:lnSpc>
                <a:spcPct val="90000"/>
              </a:lnSpc>
              <a:spcBef>
                <a:spcPts val="0"/>
              </a:spcBef>
              <a:buSzPct val="100000"/>
            </a:pPr>
            <a:r>
              <a:rPr lang="en-US" sz="2800"/>
              <a:t>Connection made with bluetooth</a:t>
            </a:r>
          </a:p>
          <a:p>
            <a:pPr indent="-406400" lvl="1" marL="914400" marR="0" rtl="0" algn="l">
              <a:lnSpc>
                <a:spcPct val="90000"/>
              </a:lnSpc>
              <a:spcBef>
                <a:spcPts val="0"/>
              </a:spcBef>
              <a:buSzPct val="100000"/>
            </a:pPr>
            <a:r>
              <a:rPr lang="en-US" sz="2800"/>
              <a:t>LED display</a:t>
            </a:r>
          </a:p>
          <a:p>
            <a:pPr indent="-406400" lvl="1" marL="914400" marR="0" rtl="0" algn="l">
              <a:lnSpc>
                <a:spcPct val="90000"/>
              </a:lnSpc>
              <a:spcBef>
                <a:spcPts val="0"/>
              </a:spcBef>
              <a:buSzPct val="100000"/>
            </a:pPr>
            <a:r>
              <a:rPr lang="en-US" sz="2800"/>
              <a:t>Power ON/OFF</a:t>
            </a:r>
          </a:p>
        </p:txBody>
      </p:sp>
      <p:sp>
        <p:nvSpPr>
          <p:cNvPr id="189" name="Shape 18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5000" u="none" cap="none" strike="noStrike">
                <a:solidFill>
                  <a:schemeClr val="dk1"/>
                </a:solidFill>
                <a:latin typeface="Arial"/>
                <a:ea typeface="Arial"/>
                <a:cs typeface="Arial"/>
                <a:sym typeface="Arial"/>
              </a:rPr>
              <a:t>Android App</a:t>
            </a:r>
          </a:p>
        </p:txBody>
      </p:sp>
      <p:pic>
        <p:nvPicPr>
          <p:cNvPr descr="Screenshot_2017-04-18-10-30-23.png" id="190" name="Shape 190"/>
          <p:cNvPicPr preferRelativeResize="0"/>
          <p:nvPr/>
        </p:nvPicPr>
        <p:blipFill rotWithShape="1">
          <a:blip r:embed="rId4">
            <a:alphaModFix/>
          </a:blip>
          <a:srcRect b="0" l="0" r="0" t="3595"/>
          <a:stretch/>
        </p:blipFill>
        <p:spPr>
          <a:xfrm>
            <a:off x="8087700" y="123349"/>
            <a:ext cx="3857598" cy="66113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990075" y="271125"/>
            <a:ext cx="10515600" cy="1325700"/>
          </a:xfrm>
          <a:prstGeom prst="rect">
            <a:avLst/>
          </a:prstGeom>
        </p:spPr>
        <p:txBody>
          <a:bodyPr anchorCtr="0" anchor="ctr" bIns="91425" lIns="91425" rIns="91425" tIns="91425">
            <a:noAutofit/>
          </a:bodyPr>
          <a:lstStyle/>
          <a:p>
            <a:pPr lvl="0" rtl="0">
              <a:spcBef>
                <a:spcPts val="0"/>
              </a:spcBef>
              <a:buNone/>
            </a:pPr>
            <a:r>
              <a:rPr b="1" lang="en-US" sz="3600">
                <a:latin typeface="Arial"/>
                <a:ea typeface="Arial"/>
                <a:cs typeface="Arial"/>
                <a:sym typeface="Arial"/>
              </a:rPr>
              <a:t>Serial Connection Process Flowchart</a:t>
            </a:r>
          </a:p>
        </p:txBody>
      </p:sp>
      <p:pic>
        <p:nvPicPr>
          <p:cNvPr descr="sdcp diagram.jpg" id="196" name="Shape 196"/>
          <p:cNvPicPr preferRelativeResize="0"/>
          <p:nvPr/>
        </p:nvPicPr>
        <p:blipFill>
          <a:blip r:embed="rId3">
            <a:alphaModFix/>
          </a:blip>
          <a:stretch>
            <a:fillRect/>
          </a:stretch>
        </p:blipFill>
        <p:spPr>
          <a:xfrm>
            <a:off x="2822563" y="1261799"/>
            <a:ext cx="6546874" cy="54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nvSpPr>
        <p:spPr>
          <a:xfrm>
            <a:off x="352927" y="721895"/>
            <a:ext cx="4138863" cy="14465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5000">
                <a:solidFill>
                  <a:schemeClr val="dk1"/>
                </a:solidFill>
              </a:rPr>
              <a:t>Motivation</a:t>
            </a:r>
          </a:p>
          <a:p>
            <a:pPr indent="0" lvl="0" marL="0" marR="0" rtl="0" algn="l">
              <a:spcBef>
                <a:spcPts val="0"/>
              </a:spcBef>
              <a:buNone/>
            </a:pPr>
            <a:r>
              <a:t/>
            </a:r>
            <a:endParaRPr sz="4400">
              <a:solidFill>
                <a:schemeClr val="dk1"/>
              </a:solidFill>
              <a:latin typeface="Calibri"/>
              <a:ea typeface="Calibri"/>
              <a:cs typeface="Calibri"/>
              <a:sym typeface="Calibri"/>
            </a:endParaRPr>
          </a:p>
          <a:p>
            <a:pPr indent="0" lvl="0" marL="0" marR="0" rtl="0" algn="l">
              <a:spcBef>
                <a:spcPts val="0"/>
              </a:spcBef>
              <a:buNone/>
            </a:pPr>
            <a:r>
              <a:t/>
            </a:r>
            <a:endParaRPr sz="4400">
              <a:solidFill>
                <a:schemeClr val="dk1"/>
              </a:solidFill>
              <a:latin typeface="Calibri"/>
              <a:ea typeface="Calibri"/>
              <a:cs typeface="Calibri"/>
              <a:sym typeface="Calibri"/>
            </a:endParaRPr>
          </a:p>
        </p:txBody>
      </p:sp>
      <p:sp>
        <p:nvSpPr>
          <p:cNvPr id="91" name="Shape 91"/>
          <p:cNvSpPr txBox="1"/>
          <p:nvPr/>
        </p:nvSpPr>
        <p:spPr>
          <a:xfrm>
            <a:off x="541425" y="1893825"/>
            <a:ext cx="10308300" cy="3955200"/>
          </a:xfrm>
          <a:prstGeom prst="rect">
            <a:avLst/>
          </a:prstGeom>
          <a:noFill/>
          <a:ln>
            <a:noFill/>
          </a:ln>
        </p:spPr>
        <p:txBody>
          <a:bodyPr anchorCtr="0" anchor="t" bIns="91425" lIns="91425" rIns="91425" tIns="91425">
            <a:noAutofit/>
          </a:bodyPr>
          <a:lstStyle/>
          <a:p>
            <a:pPr indent="-482600" lvl="0" marL="457200" rtl="0">
              <a:spcBef>
                <a:spcPts val="0"/>
              </a:spcBef>
              <a:buSzPct val="100000"/>
              <a:buChar char="●"/>
            </a:pPr>
            <a:r>
              <a:rPr lang="en-US" sz="4000"/>
              <a:t>Creating a project that is powered with renewable energy</a:t>
            </a:r>
          </a:p>
          <a:p>
            <a:pPr indent="-482600" lvl="0" marL="457200" rtl="0">
              <a:spcBef>
                <a:spcPts val="0"/>
              </a:spcBef>
              <a:buSzPct val="100000"/>
              <a:buChar char="●"/>
            </a:pPr>
            <a:r>
              <a:rPr lang="en-US" sz="4000"/>
              <a:t>Creating a project that is aesthetic</a:t>
            </a:r>
          </a:p>
          <a:p>
            <a:pPr indent="-482600" lvl="0" marL="457200">
              <a:spcBef>
                <a:spcPts val="0"/>
              </a:spcBef>
              <a:buSzPct val="100000"/>
              <a:buChar char="●"/>
            </a:pPr>
            <a:r>
              <a:rPr lang="en-US" sz="4000"/>
              <a:t>Having a project with various uses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Platform Choice</a:t>
            </a:r>
          </a:p>
        </p:txBody>
      </p:sp>
      <p:sp>
        <p:nvSpPr>
          <p:cNvPr id="202" name="Shape 202"/>
          <p:cNvSpPr txBox="1"/>
          <p:nvPr>
            <p:ph idx="1" type="body"/>
          </p:nvPr>
        </p:nvSpPr>
        <p:spPr>
          <a:xfrm>
            <a:off x="838200" y="1825625"/>
            <a:ext cx="10515600" cy="4351200"/>
          </a:xfrm>
          <a:prstGeom prst="rect">
            <a:avLst/>
          </a:prstGeom>
          <a:noFill/>
          <a:ln>
            <a:noFill/>
          </a:ln>
        </p:spPr>
        <p:txBody>
          <a:bodyPr anchorCtr="0" anchor="t" bIns="45700" lIns="91425" rIns="91425" tIns="45700">
            <a:noAutofit/>
          </a:bodyPr>
          <a:lstStyle/>
          <a:p>
            <a:pPr indent="-444500" lvl="0" marL="914400" marR="0" rtl="0" algn="l">
              <a:lnSpc>
                <a:spcPct val="90000"/>
              </a:lnSpc>
              <a:spcBef>
                <a:spcPts val="0"/>
              </a:spcBef>
              <a:buSzPct val="100000"/>
            </a:pPr>
            <a:r>
              <a:rPr lang="en-US" sz="3400"/>
              <a:t>Programming familiarity</a:t>
            </a:r>
          </a:p>
          <a:p>
            <a:pPr indent="-406400" lvl="1" marL="1371600" marR="0" rtl="0" algn="l">
              <a:lnSpc>
                <a:spcPct val="90000"/>
              </a:lnSpc>
              <a:spcBef>
                <a:spcPts val="0"/>
              </a:spcBef>
              <a:buSzPct val="100000"/>
            </a:pPr>
            <a:r>
              <a:rPr lang="en-US" sz="2800"/>
              <a:t>Java coding with eclipse IDE</a:t>
            </a:r>
          </a:p>
          <a:p>
            <a:pPr indent="-406400" lvl="1" marL="1371600" marR="0" rtl="0" algn="l">
              <a:lnSpc>
                <a:spcPct val="90000"/>
              </a:lnSpc>
              <a:spcBef>
                <a:spcPts val="0"/>
              </a:spcBef>
              <a:buSzPct val="100000"/>
            </a:pPr>
            <a:r>
              <a:rPr lang="en-US" sz="2800"/>
              <a:t>Open source android studio</a:t>
            </a:r>
          </a:p>
          <a:p>
            <a:pPr indent="-444500" lvl="0" marL="914400" marR="0" rtl="0" algn="l">
              <a:lnSpc>
                <a:spcPct val="90000"/>
              </a:lnSpc>
              <a:spcBef>
                <a:spcPts val="0"/>
              </a:spcBef>
              <a:buSzPct val="100000"/>
            </a:pPr>
            <a:r>
              <a:rPr lang="en-US" sz="3400"/>
              <a:t>Ease of bluetooth connectivity</a:t>
            </a:r>
          </a:p>
          <a:p>
            <a:pPr indent="-444500" lvl="0" marL="914400" marR="0" rtl="0" algn="l">
              <a:lnSpc>
                <a:spcPct val="90000"/>
              </a:lnSpc>
              <a:spcBef>
                <a:spcPts val="0"/>
              </a:spcBef>
              <a:buSzPct val="100000"/>
            </a:pPr>
            <a:r>
              <a:rPr lang="en-US" sz="3400"/>
              <a:t>Availability of testing units</a:t>
            </a:r>
          </a:p>
          <a:p>
            <a:pPr indent="0" lvl="0" marL="0" marR="0" rtl="0" algn="l">
              <a:lnSpc>
                <a:spcPct val="90000"/>
              </a:lnSpc>
              <a:spcBef>
                <a:spcPts val="0"/>
              </a:spcBef>
              <a:buNone/>
            </a:pPr>
            <a:r>
              <a:t/>
            </a:r>
            <a:endParaRPr/>
          </a:p>
        </p:txBody>
      </p:sp>
      <p:pic>
        <p:nvPicPr>
          <p:cNvPr id="203" name="Shape 203"/>
          <p:cNvPicPr preferRelativeResize="0"/>
          <p:nvPr/>
        </p:nvPicPr>
        <p:blipFill>
          <a:blip r:embed="rId4">
            <a:alphaModFix amt="73000"/>
          </a:blip>
          <a:stretch>
            <a:fillRect/>
          </a:stretch>
        </p:blipFill>
        <p:spPr>
          <a:xfrm>
            <a:off x="3208175" y="4681087"/>
            <a:ext cx="1981200" cy="2028825"/>
          </a:xfrm>
          <a:prstGeom prst="rect">
            <a:avLst/>
          </a:prstGeom>
          <a:noFill/>
          <a:ln>
            <a:noFill/>
          </a:ln>
        </p:spPr>
      </p:pic>
      <p:cxnSp>
        <p:nvCxnSpPr>
          <p:cNvPr id="204" name="Shape 204"/>
          <p:cNvCxnSpPr/>
          <p:nvPr/>
        </p:nvCxnSpPr>
        <p:spPr>
          <a:xfrm>
            <a:off x="1442600" y="4544750"/>
            <a:ext cx="5771400" cy="0"/>
          </a:xfrm>
          <a:prstGeom prst="straightConnector1">
            <a:avLst/>
          </a:prstGeom>
          <a:noFill/>
          <a:ln cap="flat" cmpd="sng" w="28575">
            <a:solidFill>
              <a:srgbClr val="000000"/>
            </a:solidFill>
            <a:prstDash val="solid"/>
            <a:round/>
            <a:headEnd len="lg" w="lg" type="none"/>
            <a:tailEnd len="lg" w="lg" type="none"/>
          </a:ln>
        </p:spPr>
      </p:cxnSp>
      <p:pic>
        <p:nvPicPr>
          <p:cNvPr id="205" name="Shape 205"/>
          <p:cNvPicPr preferRelativeResize="0"/>
          <p:nvPr/>
        </p:nvPicPr>
        <p:blipFill>
          <a:blip r:embed="rId5">
            <a:alphaModFix/>
          </a:blip>
          <a:stretch>
            <a:fillRect/>
          </a:stretch>
        </p:blipFill>
        <p:spPr>
          <a:xfrm>
            <a:off x="8093050" y="1755049"/>
            <a:ext cx="3158350" cy="742200"/>
          </a:xfrm>
          <a:prstGeom prst="rect">
            <a:avLst/>
          </a:prstGeom>
          <a:noFill/>
          <a:ln>
            <a:noFill/>
          </a:ln>
        </p:spPr>
      </p:pic>
      <p:pic>
        <p:nvPicPr>
          <p:cNvPr id="206" name="Shape 206"/>
          <p:cNvPicPr preferRelativeResize="0"/>
          <p:nvPr/>
        </p:nvPicPr>
        <p:blipFill>
          <a:blip r:embed="rId6">
            <a:alphaModFix/>
          </a:blip>
          <a:stretch>
            <a:fillRect/>
          </a:stretch>
        </p:blipFill>
        <p:spPr>
          <a:xfrm>
            <a:off x="7916250" y="3274773"/>
            <a:ext cx="3511950" cy="8611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Home Screen Design</a:t>
            </a:r>
          </a:p>
        </p:txBody>
      </p:sp>
      <p:sp>
        <p:nvSpPr>
          <p:cNvPr id="212" name="Shape 212"/>
          <p:cNvSpPr txBox="1"/>
          <p:nvPr>
            <p:ph idx="1" type="body"/>
          </p:nvPr>
        </p:nvSpPr>
        <p:spPr>
          <a:xfrm>
            <a:off x="838200" y="1825625"/>
            <a:ext cx="6315900" cy="4351200"/>
          </a:xfrm>
          <a:prstGeom prst="rect">
            <a:avLst/>
          </a:prstGeom>
        </p:spPr>
        <p:txBody>
          <a:bodyPr anchorCtr="0" anchor="t" bIns="91425" lIns="91425" rIns="91425" tIns="91425">
            <a:noAutofit/>
          </a:bodyPr>
          <a:lstStyle/>
          <a:p>
            <a:pPr indent="-444500" lvl="0" marL="457200" rtl="0">
              <a:spcBef>
                <a:spcPts val="0"/>
              </a:spcBef>
              <a:buSzPct val="100000"/>
            </a:pPr>
            <a:r>
              <a:rPr lang="en-US" sz="3400"/>
              <a:t>4</a:t>
            </a:r>
            <a:r>
              <a:rPr lang="en-US" sz="3400"/>
              <a:t> buttons move directly to </a:t>
            </a:r>
            <a:br>
              <a:rPr lang="en-US" sz="3400"/>
            </a:br>
            <a:r>
              <a:rPr lang="en-US" sz="3400"/>
              <a:t>mode screens</a:t>
            </a:r>
          </a:p>
          <a:p>
            <a:pPr indent="-444500" lvl="0" marL="457200" rtl="0">
              <a:spcBef>
                <a:spcPts val="0"/>
              </a:spcBef>
              <a:buSzPct val="100000"/>
            </a:pPr>
            <a:r>
              <a:rPr lang="en-US" sz="3400"/>
              <a:t>Power button opens pop-up toggle switch</a:t>
            </a:r>
          </a:p>
          <a:p>
            <a:pPr indent="-444500" lvl="0" marL="457200">
              <a:spcBef>
                <a:spcPts val="0"/>
              </a:spcBef>
              <a:buSzPct val="100000"/>
            </a:pPr>
            <a:r>
              <a:rPr lang="en-US" sz="3400"/>
              <a:t>Appropriate icon aiding in learnability of interface</a:t>
            </a:r>
          </a:p>
        </p:txBody>
      </p:sp>
      <p:pic>
        <p:nvPicPr>
          <p:cNvPr descr="1home.PNG" id="213" name="Shape 213"/>
          <p:cNvPicPr preferRelativeResize="0"/>
          <p:nvPr/>
        </p:nvPicPr>
        <p:blipFill>
          <a:blip r:embed="rId4">
            <a:alphaModFix/>
          </a:blip>
          <a:stretch>
            <a:fillRect/>
          </a:stretch>
        </p:blipFill>
        <p:spPr>
          <a:xfrm>
            <a:off x="7570325" y="848912"/>
            <a:ext cx="3333750" cy="5686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Clr>
                <a:schemeClr val="dk1"/>
              </a:buClr>
              <a:buSzPct val="25000"/>
              <a:buFont typeface="Arial"/>
              <a:buNone/>
            </a:pPr>
            <a:r>
              <a:rPr b="1" lang="en-US" sz="5000">
                <a:latin typeface="Arial"/>
                <a:ea typeface="Arial"/>
                <a:cs typeface="Arial"/>
                <a:sym typeface="Arial"/>
              </a:rPr>
              <a:t>Bluetooth Mode Design</a:t>
            </a:r>
          </a:p>
          <a:p>
            <a:pPr lvl="0">
              <a:spcBef>
                <a:spcPts val="0"/>
              </a:spcBef>
              <a:buNone/>
            </a:pPr>
            <a:r>
              <a:t/>
            </a:r>
            <a:endParaRPr/>
          </a:p>
        </p:txBody>
      </p:sp>
      <p:sp>
        <p:nvSpPr>
          <p:cNvPr id="219" name="Shape 219"/>
          <p:cNvSpPr txBox="1"/>
          <p:nvPr>
            <p:ph idx="1" type="body"/>
          </p:nvPr>
        </p:nvSpPr>
        <p:spPr>
          <a:xfrm>
            <a:off x="838200" y="1825625"/>
            <a:ext cx="7269600" cy="4351200"/>
          </a:xfrm>
          <a:prstGeom prst="rect">
            <a:avLst/>
          </a:prstGeom>
        </p:spPr>
        <p:txBody>
          <a:bodyPr anchorCtr="0" anchor="t" bIns="91425" lIns="91425" rIns="91425" tIns="91425">
            <a:noAutofit/>
          </a:bodyPr>
          <a:lstStyle/>
          <a:p>
            <a:pPr indent="-444500" lvl="0" marL="457200" rtl="0">
              <a:spcBef>
                <a:spcPts val="0"/>
              </a:spcBef>
              <a:buSzPct val="100000"/>
            </a:pPr>
            <a:r>
              <a:rPr lang="en-US" sz="3400"/>
              <a:t>Ability to search for available Bluetooth devices</a:t>
            </a:r>
          </a:p>
          <a:p>
            <a:pPr indent="-444500" lvl="0" marL="457200" rtl="0">
              <a:spcBef>
                <a:spcPts val="0"/>
              </a:spcBef>
              <a:buSzPct val="100000"/>
            </a:pPr>
            <a:r>
              <a:rPr lang="en-US" sz="3400"/>
              <a:t>Select and connect protocol</a:t>
            </a:r>
          </a:p>
          <a:p>
            <a:pPr indent="-444500" lvl="0" marL="457200" rtl="0">
              <a:spcBef>
                <a:spcPts val="0"/>
              </a:spcBef>
              <a:buSzPct val="100000"/>
            </a:pPr>
            <a:r>
              <a:rPr lang="en-US" sz="3400"/>
              <a:t>Informs user of connection state</a:t>
            </a:r>
          </a:p>
          <a:p>
            <a:pPr lvl="0">
              <a:spcBef>
                <a:spcPts val="0"/>
              </a:spcBef>
              <a:buNone/>
            </a:pPr>
            <a:r>
              <a:t/>
            </a:r>
            <a:endParaRPr/>
          </a:p>
        </p:txBody>
      </p:sp>
      <p:pic>
        <p:nvPicPr>
          <p:cNvPr descr="3blue.PNG" id="220" name="Shape 220"/>
          <p:cNvPicPr preferRelativeResize="0"/>
          <p:nvPr/>
        </p:nvPicPr>
        <p:blipFill>
          <a:blip r:embed="rId3">
            <a:alphaModFix/>
          </a:blip>
          <a:stretch>
            <a:fillRect/>
          </a:stretch>
        </p:blipFill>
        <p:spPr>
          <a:xfrm>
            <a:off x="8293950" y="952375"/>
            <a:ext cx="3333750" cy="5676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43500" y="200675"/>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Lamp Mode Screen Design</a:t>
            </a:r>
          </a:p>
        </p:txBody>
      </p:sp>
      <p:sp>
        <p:nvSpPr>
          <p:cNvPr id="226" name="Shape 226"/>
          <p:cNvSpPr txBox="1"/>
          <p:nvPr>
            <p:ph idx="1" type="body"/>
          </p:nvPr>
        </p:nvSpPr>
        <p:spPr>
          <a:xfrm>
            <a:off x="838200" y="1825625"/>
            <a:ext cx="5773200" cy="4351200"/>
          </a:xfrm>
          <a:prstGeom prst="rect">
            <a:avLst/>
          </a:prstGeom>
        </p:spPr>
        <p:txBody>
          <a:bodyPr anchorCtr="0" anchor="t" bIns="91425" lIns="91425" rIns="91425" tIns="91425">
            <a:noAutofit/>
          </a:bodyPr>
          <a:lstStyle/>
          <a:p>
            <a:pPr indent="-444500" lvl="0" marL="457200" rtl="0">
              <a:spcBef>
                <a:spcPts val="0"/>
              </a:spcBef>
              <a:buSzPct val="100000"/>
            </a:pPr>
            <a:r>
              <a:rPr lang="en-US" sz="3400"/>
              <a:t>4 highly distinguishable b</a:t>
            </a:r>
            <a:r>
              <a:rPr lang="en-US" sz="3400"/>
              <a:t>uttons select color</a:t>
            </a:r>
          </a:p>
          <a:p>
            <a:pPr indent="-444500" lvl="0" marL="457200" rtl="0">
              <a:spcBef>
                <a:spcPts val="0"/>
              </a:spcBef>
              <a:buSzPct val="100000"/>
            </a:pPr>
            <a:r>
              <a:rPr lang="en-US" sz="3400"/>
              <a:t>Brightness seekbar designed for slidable selection</a:t>
            </a:r>
          </a:p>
        </p:txBody>
      </p:sp>
      <p:pic>
        <p:nvPicPr>
          <p:cNvPr descr="2lamp.PNG" id="227" name="Shape 227"/>
          <p:cNvPicPr preferRelativeResize="0"/>
          <p:nvPr/>
        </p:nvPicPr>
        <p:blipFill>
          <a:blip r:embed="rId3">
            <a:alphaModFix/>
          </a:blip>
          <a:stretch>
            <a:fillRect/>
          </a:stretch>
        </p:blipFill>
        <p:spPr>
          <a:xfrm>
            <a:off x="8240059" y="1346962"/>
            <a:ext cx="3113739" cy="53085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509300" y="266450"/>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Party Mode Screen Design</a:t>
            </a:r>
          </a:p>
        </p:txBody>
      </p:sp>
      <p:sp>
        <p:nvSpPr>
          <p:cNvPr id="233" name="Shape 233"/>
          <p:cNvSpPr txBox="1"/>
          <p:nvPr>
            <p:ph idx="1" type="body"/>
          </p:nvPr>
        </p:nvSpPr>
        <p:spPr>
          <a:xfrm>
            <a:off x="838200" y="1825625"/>
            <a:ext cx="6480300" cy="4351200"/>
          </a:xfrm>
          <a:prstGeom prst="rect">
            <a:avLst/>
          </a:prstGeom>
        </p:spPr>
        <p:txBody>
          <a:bodyPr anchorCtr="0" anchor="t" bIns="91425" lIns="91425" rIns="91425" tIns="91425">
            <a:noAutofit/>
          </a:bodyPr>
          <a:lstStyle/>
          <a:p>
            <a:pPr indent="-444500" lvl="0" marL="457200" rtl="0">
              <a:spcBef>
                <a:spcPts val="0"/>
              </a:spcBef>
              <a:buSzPct val="100000"/>
            </a:pPr>
            <a:r>
              <a:rPr lang="en-US" sz="3400"/>
              <a:t>Pattern button uses slider list </a:t>
            </a:r>
            <a:br>
              <a:rPr lang="en-US" sz="3400"/>
            </a:br>
            <a:r>
              <a:rPr lang="en-US" sz="3400"/>
              <a:t>to choose from pre-created </a:t>
            </a:r>
            <a:br>
              <a:rPr lang="en-US" sz="3400"/>
            </a:br>
            <a:r>
              <a:rPr lang="en-US" sz="3400"/>
              <a:t>LED patterns</a:t>
            </a:r>
          </a:p>
          <a:p>
            <a:pPr indent="-444500" lvl="0" marL="457200" rtl="0">
              <a:spcBef>
                <a:spcPts val="0"/>
              </a:spcBef>
              <a:buSzPct val="100000"/>
            </a:pPr>
            <a:r>
              <a:rPr lang="en-US" sz="3400"/>
              <a:t>Each pattern has its own displayable information</a:t>
            </a:r>
          </a:p>
          <a:p>
            <a:pPr indent="-444500" lvl="0" marL="457200" rtl="0">
              <a:spcBef>
                <a:spcPts val="0"/>
              </a:spcBef>
              <a:buSzPct val="100000"/>
            </a:pPr>
            <a:r>
              <a:rPr lang="en-US" sz="3400"/>
              <a:t>Equipped with home icon for app navigation</a:t>
            </a:r>
          </a:p>
          <a:p>
            <a:pPr indent="0" lvl="0" marL="0" rtl="0">
              <a:spcBef>
                <a:spcPts val="0"/>
              </a:spcBef>
              <a:buNone/>
            </a:pPr>
            <a:r>
              <a:t/>
            </a:r>
            <a:endParaRPr sz="3400"/>
          </a:p>
        </p:txBody>
      </p:sp>
      <p:pic>
        <p:nvPicPr>
          <p:cNvPr descr="4party.PNG" id="234" name="Shape 234"/>
          <p:cNvPicPr preferRelativeResize="0"/>
          <p:nvPr/>
        </p:nvPicPr>
        <p:blipFill>
          <a:blip r:embed="rId3">
            <a:alphaModFix/>
          </a:blip>
          <a:stretch>
            <a:fillRect/>
          </a:stretch>
        </p:blipFill>
        <p:spPr>
          <a:xfrm>
            <a:off x="8006824" y="1381475"/>
            <a:ext cx="3214500" cy="5458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Clock Mode Design</a:t>
            </a:r>
          </a:p>
        </p:txBody>
      </p:sp>
      <p:sp>
        <p:nvSpPr>
          <p:cNvPr id="240" name="Shape 240"/>
          <p:cNvSpPr txBox="1"/>
          <p:nvPr>
            <p:ph idx="1" type="body"/>
          </p:nvPr>
        </p:nvSpPr>
        <p:spPr>
          <a:xfrm>
            <a:off x="838200" y="1825625"/>
            <a:ext cx="6019800" cy="4351200"/>
          </a:xfrm>
          <a:prstGeom prst="rect">
            <a:avLst/>
          </a:prstGeom>
        </p:spPr>
        <p:txBody>
          <a:bodyPr anchorCtr="0" anchor="t" bIns="91425" lIns="91425" rIns="91425" tIns="91425">
            <a:noAutofit/>
          </a:bodyPr>
          <a:lstStyle/>
          <a:p>
            <a:pPr indent="-444500" lvl="0" marL="457200" rtl="0">
              <a:spcBef>
                <a:spcPts val="0"/>
              </a:spcBef>
              <a:buSzPct val="100000"/>
            </a:pPr>
            <a:r>
              <a:rPr lang="en-US" sz="3400"/>
              <a:t>3 tabbed activities which utilize swipe functionality</a:t>
            </a:r>
          </a:p>
          <a:p>
            <a:pPr indent="-444500" lvl="0" marL="457200" rtl="0">
              <a:spcBef>
                <a:spcPts val="0"/>
              </a:spcBef>
              <a:buSzPct val="100000"/>
            </a:pPr>
            <a:r>
              <a:rPr lang="en-US" sz="3400"/>
              <a:t>Clock, timer and interval activities  </a:t>
            </a:r>
          </a:p>
          <a:p>
            <a:pPr indent="-444500" lvl="0" marL="457200" rtl="0">
              <a:spcBef>
                <a:spcPts val="0"/>
              </a:spcBef>
              <a:buSzPct val="100000"/>
            </a:pPr>
            <a:r>
              <a:rPr lang="en-US" sz="3400"/>
              <a:t>Each has its own custom design</a:t>
            </a:r>
          </a:p>
        </p:txBody>
      </p:sp>
      <p:pic>
        <p:nvPicPr>
          <p:cNvPr descr="13clock.PNG" id="241" name="Shape 241"/>
          <p:cNvPicPr preferRelativeResize="0"/>
          <p:nvPr/>
        </p:nvPicPr>
        <p:blipFill>
          <a:blip r:embed="rId4">
            <a:alphaModFix/>
          </a:blip>
          <a:stretch>
            <a:fillRect/>
          </a:stretch>
        </p:blipFill>
        <p:spPr>
          <a:xfrm>
            <a:off x="7910937" y="822937"/>
            <a:ext cx="3343275" cy="5705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Clock Mode Design</a:t>
            </a:r>
          </a:p>
        </p:txBody>
      </p:sp>
      <p:pic>
        <p:nvPicPr>
          <p:cNvPr descr="5clock.PNG" id="247" name="Shape 247"/>
          <p:cNvPicPr preferRelativeResize="0"/>
          <p:nvPr/>
        </p:nvPicPr>
        <p:blipFill>
          <a:blip r:embed="rId3">
            <a:alphaModFix/>
          </a:blip>
          <a:stretch>
            <a:fillRect/>
          </a:stretch>
        </p:blipFill>
        <p:spPr>
          <a:xfrm>
            <a:off x="608499" y="1373800"/>
            <a:ext cx="3295250" cy="5449599"/>
          </a:xfrm>
          <a:prstGeom prst="rect">
            <a:avLst/>
          </a:prstGeom>
          <a:noFill/>
          <a:ln>
            <a:noFill/>
          </a:ln>
        </p:spPr>
      </p:pic>
      <p:pic>
        <p:nvPicPr>
          <p:cNvPr descr="12timer.PNG" id="248" name="Shape 248"/>
          <p:cNvPicPr preferRelativeResize="0"/>
          <p:nvPr/>
        </p:nvPicPr>
        <p:blipFill>
          <a:blip r:embed="rId4">
            <a:alphaModFix/>
          </a:blip>
          <a:stretch>
            <a:fillRect/>
          </a:stretch>
        </p:blipFill>
        <p:spPr>
          <a:xfrm>
            <a:off x="4385049" y="1432700"/>
            <a:ext cx="3134774" cy="5331799"/>
          </a:xfrm>
          <a:prstGeom prst="rect">
            <a:avLst/>
          </a:prstGeom>
          <a:noFill/>
          <a:ln>
            <a:noFill/>
          </a:ln>
        </p:spPr>
      </p:pic>
      <p:pic>
        <p:nvPicPr>
          <p:cNvPr descr="11interval.PNG" id="249" name="Shape 249"/>
          <p:cNvPicPr preferRelativeResize="0"/>
          <p:nvPr/>
        </p:nvPicPr>
        <p:blipFill>
          <a:blip r:embed="rId5">
            <a:alphaModFix/>
          </a:blip>
          <a:stretch>
            <a:fillRect/>
          </a:stretch>
        </p:blipFill>
        <p:spPr>
          <a:xfrm>
            <a:off x="8231375" y="1463899"/>
            <a:ext cx="3054840" cy="5269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739525" y="27661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Power Supply and Components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5000" u="none" cap="none" strike="noStrike">
                <a:solidFill>
                  <a:schemeClr val="dk1"/>
                </a:solidFill>
                <a:latin typeface="Arial"/>
                <a:ea typeface="Arial"/>
                <a:cs typeface="Arial"/>
                <a:sym typeface="Arial"/>
              </a:rPr>
              <a:t>Power S</a:t>
            </a:r>
            <a:r>
              <a:rPr b="1" lang="en-US" sz="5000">
                <a:latin typeface="Arial"/>
                <a:ea typeface="Arial"/>
                <a:cs typeface="Arial"/>
                <a:sym typeface="Arial"/>
              </a:rPr>
              <a:t>upply</a:t>
            </a:r>
          </a:p>
        </p:txBody>
      </p:sp>
      <p:sp>
        <p:nvSpPr>
          <p:cNvPr id="260" name="Shape 260"/>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rPr lang="en-US"/>
              <a:t>Requirement - power entire system</a:t>
            </a:r>
          </a:p>
          <a:p>
            <a:pPr indent="-228600" lvl="0" marL="457200" marR="0" rtl="0" algn="l">
              <a:lnSpc>
                <a:spcPct val="90000"/>
              </a:lnSpc>
              <a:spcBef>
                <a:spcPts val="0"/>
              </a:spcBef>
            </a:pPr>
            <a:r>
              <a:rPr lang="en-US"/>
              <a:t>Solar</a:t>
            </a:r>
            <a:r>
              <a:rPr lang="en-US"/>
              <a:t> cells</a:t>
            </a:r>
          </a:p>
          <a:p>
            <a:pPr indent="-228600" lvl="0" marL="457200" marR="0" rtl="0" algn="l">
              <a:lnSpc>
                <a:spcPct val="90000"/>
              </a:lnSpc>
              <a:spcBef>
                <a:spcPts val="0"/>
              </a:spcBef>
            </a:pPr>
            <a:r>
              <a:rPr lang="en-US"/>
              <a:t>9V rechargeable battery</a:t>
            </a:r>
          </a:p>
          <a:p>
            <a:pPr indent="-228600" lvl="0" marL="228600" marR="0" rtl="0" algn="l">
              <a:lnSpc>
                <a:spcPct val="90000"/>
              </a:lnSpc>
              <a:spcBef>
                <a:spcPts val="0"/>
              </a:spcBef>
              <a:buClr>
                <a:schemeClr val="dk1"/>
              </a:buClr>
              <a:buSzPct val="100000"/>
              <a:buFont typeface="Arial"/>
              <a:buNone/>
            </a:pPr>
            <a:r>
              <a:t/>
            </a:r>
            <a:endParaRPr/>
          </a:p>
          <a:p>
            <a:pPr indent="-228600" lvl="0" marL="228600" marR="0" rtl="0" algn="l">
              <a:lnSpc>
                <a:spcPct val="90000"/>
              </a:lnSpc>
              <a:spcBef>
                <a:spcPts val="0"/>
              </a:spcBef>
              <a:buClr>
                <a:schemeClr val="dk1"/>
              </a:buClr>
              <a:buSzPct val="100000"/>
              <a:buFont typeface="Arial"/>
              <a:buNone/>
            </a:pPr>
            <a:r>
              <a:t/>
            </a:r>
            <a:endParaRPr/>
          </a:p>
          <a:p>
            <a:pPr indent="-228600" lvl="0" marL="228600" marR="0" rtl="0" algn="l">
              <a:lnSpc>
                <a:spcPct val="90000"/>
              </a:lnSpc>
              <a:spcBef>
                <a:spcPts val="0"/>
              </a:spcBef>
              <a:buClr>
                <a:schemeClr val="dk1"/>
              </a:buClr>
              <a:buSzPct val="100000"/>
              <a:buFont typeface="Arial"/>
              <a:buNone/>
            </a:pPr>
            <a:r>
              <a:t/>
            </a:r>
            <a:endParaRPr/>
          </a:p>
          <a:p>
            <a:pPr indent="-228600" lvl="0" marL="228600" marR="0" rtl="0" algn="l">
              <a:lnSpc>
                <a:spcPct val="90000"/>
              </a:lnSpc>
              <a:spcBef>
                <a:spcPts val="0"/>
              </a:spcBef>
              <a:buClr>
                <a:schemeClr val="dk1"/>
              </a:buClr>
              <a:buSzPct val="100000"/>
              <a:buFont typeface="Arial"/>
              <a:buNone/>
            </a:pPr>
            <a:r>
              <a:t/>
            </a:r>
            <a:endParaRPr/>
          </a:p>
        </p:txBody>
      </p:sp>
      <p:pic>
        <p:nvPicPr>
          <p:cNvPr descr="OperationOverview.png" id="261" name="Shape 261"/>
          <p:cNvPicPr preferRelativeResize="0"/>
          <p:nvPr/>
        </p:nvPicPr>
        <p:blipFill rotWithShape="1">
          <a:blip r:embed="rId4">
            <a:alphaModFix amt="93000"/>
          </a:blip>
          <a:srcRect b="61159" l="0" r="4361" t="0"/>
          <a:stretch/>
        </p:blipFill>
        <p:spPr>
          <a:xfrm>
            <a:off x="1469525" y="3639525"/>
            <a:ext cx="8745424" cy="2663749"/>
          </a:xfrm>
          <a:prstGeom prst="rect">
            <a:avLst/>
          </a:prstGeom>
          <a:noFill/>
          <a:ln>
            <a:noFill/>
          </a:ln>
        </p:spPr>
      </p:pic>
      <p:pic>
        <p:nvPicPr>
          <p:cNvPr descr="OperationOverview.png" id="262" name="Shape 262"/>
          <p:cNvPicPr preferRelativeResize="0"/>
          <p:nvPr/>
        </p:nvPicPr>
        <p:blipFill rotWithShape="1">
          <a:blip r:embed="rId5">
            <a:alphaModFix/>
          </a:blip>
          <a:srcRect b="71127" l="1046" r="24209" t="1275"/>
          <a:stretch/>
        </p:blipFill>
        <p:spPr>
          <a:xfrm>
            <a:off x="1565550" y="3726925"/>
            <a:ext cx="6834624" cy="18926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Component Power Requirements</a:t>
            </a:r>
          </a:p>
        </p:txBody>
      </p:sp>
      <p:sp>
        <p:nvSpPr>
          <p:cNvPr id="268" name="Shape 268"/>
          <p:cNvSpPr txBox="1"/>
          <p:nvPr>
            <p:ph idx="1" type="body"/>
          </p:nvPr>
        </p:nvSpPr>
        <p:spPr>
          <a:xfrm>
            <a:off x="838200" y="1862900"/>
            <a:ext cx="5330400" cy="4351200"/>
          </a:xfrm>
          <a:prstGeom prst="rect">
            <a:avLst/>
          </a:prstGeom>
        </p:spPr>
        <p:txBody>
          <a:bodyPr anchorCtr="0" anchor="t" bIns="91425" lIns="91425" rIns="91425" tIns="91425">
            <a:noAutofit/>
          </a:bodyPr>
          <a:lstStyle/>
          <a:p>
            <a:pPr lvl="0">
              <a:spcBef>
                <a:spcPts val="0"/>
              </a:spcBef>
              <a:buNone/>
            </a:pPr>
            <a:r>
              <a:rPr lang="en-US"/>
              <a:t>Limitations:</a:t>
            </a:r>
          </a:p>
          <a:p>
            <a:pPr indent="-228600" lvl="0" marL="457200" rtl="0">
              <a:spcBef>
                <a:spcPts val="0"/>
              </a:spcBef>
            </a:pPr>
            <a:r>
              <a:rPr lang="en-US"/>
              <a:t>Maximum current  </a:t>
            </a:r>
          </a:p>
          <a:p>
            <a:pPr indent="-228600" lvl="1" marL="914400" rtl="0">
              <a:spcBef>
                <a:spcPts val="0"/>
              </a:spcBef>
            </a:pPr>
            <a:r>
              <a:rPr lang="en-US"/>
              <a:t>Arduino nano 200mA</a:t>
            </a:r>
          </a:p>
          <a:p>
            <a:pPr indent="-228600" lvl="1" marL="914400" rtl="0">
              <a:spcBef>
                <a:spcPts val="0"/>
              </a:spcBef>
            </a:pPr>
            <a:r>
              <a:rPr lang="en-US"/>
              <a:t>Bluetooth module 40mA</a:t>
            </a:r>
          </a:p>
          <a:p>
            <a:pPr indent="-228600" lvl="1" marL="914400" rtl="0">
              <a:spcBef>
                <a:spcPts val="0"/>
              </a:spcBef>
            </a:pPr>
            <a:r>
              <a:rPr lang="en-US"/>
              <a:t>LEDs </a:t>
            </a:r>
            <a:r>
              <a:rPr lang="en-US"/>
              <a:t>80mA (per LED)</a:t>
            </a:r>
          </a:p>
          <a:p>
            <a:pPr indent="-228600" lvl="0" marL="457200" rtl="0">
              <a:spcBef>
                <a:spcPts val="0"/>
              </a:spcBef>
            </a:pPr>
            <a:r>
              <a:rPr lang="en-US"/>
              <a:t>Maximum voltage</a:t>
            </a:r>
          </a:p>
          <a:p>
            <a:pPr indent="-228600" lvl="1" marL="914400" rtl="0">
              <a:spcBef>
                <a:spcPts val="0"/>
              </a:spcBef>
            </a:pPr>
            <a:r>
              <a:rPr lang="en-US"/>
              <a:t>Arduino nano 5V (regulated)</a:t>
            </a:r>
          </a:p>
          <a:p>
            <a:pPr indent="-228600" lvl="1" marL="914400" rtl="0">
              <a:spcBef>
                <a:spcPts val="0"/>
              </a:spcBef>
            </a:pPr>
            <a:r>
              <a:rPr lang="en-US"/>
              <a:t>Bluetooth module 3.3V</a:t>
            </a:r>
          </a:p>
          <a:p>
            <a:pPr indent="-228600" lvl="1" marL="914400" rtl="0">
              <a:spcBef>
                <a:spcPts val="0"/>
              </a:spcBef>
            </a:pPr>
            <a:r>
              <a:rPr lang="en-US"/>
              <a:t>LEDs 6</a:t>
            </a:r>
            <a:r>
              <a:rPr lang="en-US"/>
              <a:t>V</a:t>
            </a:r>
          </a:p>
          <a:p>
            <a:pPr indent="0" lvl="0" marL="457200">
              <a:spcBef>
                <a:spcPts val="0"/>
              </a:spcBef>
              <a:buNone/>
            </a:pPr>
            <a:r>
              <a:t/>
            </a:r>
            <a:endParaRPr/>
          </a:p>
          <a:p>
            <a:pPr lvl="0">
              <a:spcBef>
                <a:spcPts val="0"/>
              </a:spcBef>
              <a:buNone/>
            </a:pPr>
            <a:r>
              <a:t/>
            </a:r>
            <a:endParaRPr/>
          </a:p>
        </p:txBody>
      </p:sp>
      <p:pic>
        <p:nvPicPr>
          <p:cNvPr descr="table1.PNG" id="269" name="Shape 269"/>
          <p:cNvPicPr preferRelativeResize="0"/>
          <p:nvPr/>
        </p:nvPicPr>
        <p:blipFill>
          <a:blip r:embed="rId4">
            <a:alphaModFix/>
          </a:blip>
          <a:stretch>
            <a:fillRect/>
          </a:stretch>
        </p:blipFill>
        <p:spPr>
          <a:xfrm>
            <a:off x="6255225" y="2229075"/>
            <a:ext cx="4993875" cy="2922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Project Description</a:t>
            </a:r>
          </a:p>
        </p:txBody>
      </p:sp>
      <p:sp>
        <p:nvSpPr>
          <p:cNvPr id="97" name="Shape 97"/>
          <p:cNvSpPr txBox="1"/>
          <p:nvPr>
            <p:ph idx="1" type="body"/>
          </p:nvPr>
        </p:nvSpPr>
        <p:spPr>
          <a:xfrm>
            <a:off x="838200" y="1499400"/>
            <a:ext cx="10515600" cy="4351200"/>
          </a:xfrm>
          <a:prstGeom prst="rect">
            <a:avLst/>
          </a:prstGeom>
        </p:spPr>
        <p:txBody>
          <a:bodyPr anchorCtr="0" anchor="t" bIns="91425" lIns="91425" rIns="91425" tIns="91425">
            <a:noAutofit/>
          </a:bodyPr>
          <a:lstStyle/>
          <a:p>
            <a:pPr indent="0" lvl="0" marL="0" rtl="0">
              <a:spcBef>
                <a:spcPts val="0"/>
              </a:spcBef>
              <a:buNone/>
            </a:pPr>
            <a:r>
              <a:rPr lang="en-US" sz="4000">
                <a:latin typeface="Arial"/>
                <a:ea typeface="Arial"/>
                <a:cs typeface="Arial"/>
                <a:sym typeface="Arial"/>
              </a:rPr>
              <a:t>This project is designed to be a Solar-Powered Flower Sculpture with an Android mobile application</a:t>
            </a:r>
          </a:p>
          <a:p>
            <a:pPr indent="-482600" lvl="0" marL="457200" rtl="0">
              <a:spcBef>
                <a:spcPts val="0"/>
              </a:spcBef>
              <a:buSzPct val="100000"/>
              <a:buFont typeface="Arial"/>
            </a:pPr>
            <a:r>
              <a:rPr lang="en-US" sz="4000">
                <a:latin typeface="Arial"/>
                <a:ea typeface="Arial"/>
                <a:cs typeface="Arial"/>
                <a:sym typeface="Arial"/>
              </a:rPr>
              <a:t>12 acrylic glass flower petals</a:t>
            </a:r>
          </a:p>
          <a:p>
            <a:pPr indent="-482600" lvl="0" marL="457200" rtl="0">
              <a:spcBef>
                <a:spcPts val="0"/>
              </a:spcBef>
              <a:buSzPct val="100000"/>
              <a:buFont typeface="Arial"/>
            </a:pPr>
            <a:r>
              <a:rPr lang="en-US" sz="4000">
                <a:latin typeface="Arial"/>
                <a:ea typeface="Arial"/>
                <a:cs typeface="Arial"/>
                <a:sym typeface="Arial"/>
              </a:rPr>
              <a:t>12 NeoPixel digital RGBW LED strips</a:t>
            </a:r>
          </a:p>
          <a:p>
            <a:pPr indent="-482600" lvl="0" marL="457200" rtl="0">
              <a:spcBef>
                <a:spcPts val="0"/>
              </a:spcBef>
              <a:buSzPct val="100000"/>
              <a:buFont typeface="Arial"/>
            </a:pPr>
            <a:r>
              <a:rPr lang="en-US" sz="4000">
                <a:latin typeface="Arial"/>
                <a:ea typeface="Arial"/>
                <a:cs typeface="Arial"/>
                <a:sym typeface="Arial"/>
              </a:rPr>
              <a:t>6 solar cells, attached to base</a:t>
            </a:r>
          </a:p>
          <a:p>
            <a:pPr indent="-482600" lvl="0" marL="457200" rtl="0">
              <a:spcBef>
                <a:spcPts val="0"/>
              </a:spcBef>
              <a:buSzPct val="100000"/>
              <a:buFont typeface="Arial"/>
            </a:pPr>
            <a:r>
              <a:rPr lang="en-US" sz="4000">
                <a:latin typeface="Arial"/>
                <a:ea typeface="Arial"/>
                <a:cs typeface="Arial"/>
                <a:sym typeface="Arial"/>
              </a:rPr>
              <a:t>Android mobile app</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Solar Cells</a:t>
            </a:r>
          </a:p>
        </p:txBody>
      </p:sp>
      <p:sp>
        <p:nvSpPr>
          <p:cNvPr id="275" name="Shape 275"/>
          <p:cNvSpPr txBox="1"/>
          <p:nvPr>
            <p:ph idx="1" type="body"/>
          </p:nvPr>
        </p:nvSpPr>
        <p:spPr>
          <a:xfrm>
            <a:off x="838200" y="1319250"/>
            <a:ext cx="6408000" cy="4351200"/>
          </a:xfrm>
          <a:prstGeom prst="rect">
            <a:avLst/>
          </a:prstGeom>
        </p:spPr>
        <p:txBody>
          <a:bodyPr anchorCtr="0" anchor="t" bIns="91425" lIns="91425" rIns="91425" tIns="91425">
            <a:noAutofit/>
          </a:bodyPr>
          <a:lstStyle/>
          <a:p>
            <a:pPr lvl="0">
              <a:spcBef>
                <a:spcPts val="0"/>
              </a:spcBef>
              <a:buNone/>
            </a:pPr>
            <a:r>
              <a:rPr lang="en-US"/>
              <a:t>Specifications:</a:t>
            </a:r>
          </a:p>
          <a:p>
            <a:pPr indent="-228600" lvl="0" marL="457200" rtl="0">
              <a:spcBef>
                <a:spcPts val="0"/>
              </a:spcBef>
            </a:pPr>
            <a:r>
              <a:rPr lang="en-US"/>
              <a:t>T</a:t>
            </a:r>
            <a:r>
              <a:rPr lang="en-US"/>
              <a:t>echnology: copper indium diselenide (CuInSe</a:t>
            </a:r>
            <a:r>
              <a:rPr baseline="-25000" lang="en-US"/>
              <a:t>2</a:t>
            </a:r>
            <a:r>
              <a:rPr lang="en-US"/>
              <a:t>)</a:t>
            </a:r>
          </a:p>
          <a:p>
            <a:pPr indent="-228600" lvl="0" marL="457200" rtl="0">
              <a:spcBef>
                <a:spcPts val="0"/>
              </a:spcBef>
            </a:pPr>
            <a:r>
              <a:rPr lang="en-US"/>
              <a:t>Efficiency rating: ~12%</a:t>
            </a:r>
          </a:p>
          <a:p>
            <a:pPr indent="-228600" lvl="0" marL="457200" rtl="0">
              <a:spcBef>
                <a:spcPts val="0"/>
              </a:spcBef>
            </a:pPr>
            <a:r>
              <a:rPr lang="en-US"/>
              <a:t>Output power: (perfect conditions)</a:t>
            </a:r>
          </a:p>
          <a:p>
            <a:pPr indent="-228600" lvl="1" marL="914400" rtl="0">
              <a:spcBef>
                <a:spcPts val="0"/>
              </a:spcBef>
            </a:pPr>
            <a:r>
              <a:rPr lang="en-US"/>
              <a:t>Per cell: 405 mW</a:t>
            </a:r>
          </a:p>
          <a:p>
            <a:pPr indent="-228600" lvl="1" marL="914400" rtl="0">
              <a:spcBef>
                <a:spcPts val="0"/>
              </a:spcBef>
            </a:pPr>
            <a:r>
              <a:rPr lang="en-US"/>
              <a:t>Total: 2.43 W</a:t>
            </a:r>
          </a:p>
          <a:p>
            <a:pPr indent="-228600" lvl="0" marL="457200">
              <a:spcBef>
                <a:spcPts val="0"/>
              </a:spcBef>
            </a:pPr>
            <a:r>
              <a:rPr lang="en-US"/>
              <a:t>Cost: $17.05</a:t>
            </a:r>
          </a:p>
        </p:txBody>
      </p:sp>
      <p:pic>
        <p:nvPicPr>
          <p:cNvPr descr="panelefficiency.PNG" id="276" name="Shape 276"/>
          <p:cNvPicPr preferRelativeResize="0"/>
          <p:nvPr/>
        </p:nvPicPr>
        <p:blipFill rotWithShape="1">
          <a:blip r:embed="rId4">
            <a:alphaModFix/>
          </a:blip>
          <a:srcRect b="0" l="-2530" r="2530" t="0"/>
          <a:stretch/>
        </p:blipFill>
        <p:spPr>
          <a:xfrm>
            <a:off x="7246249" y="1825624"/>
            <a:ext cx="3673950" cy="33384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Solar</a:t>
            </a:r>
            <a:r>
              <a:rPr b="1" lang="en-US" sz="5000">
                <a:latin typeface="Arial"/>
                <a:ea typeface="Arial"/>
                <a:cs typeface="Arial"/>
                <a:sym typeface="Arial"/>
              </a:rPr>
              <a:t> Cells (cont.)</a:t>
            </a:r>
          </a:p>
        </p:txBody>
      </p:sp>
      <p:sp>
        <p:nvSpPr>
          <p:cNvPr id="282" name="Shape 282"/>
          <p:cNvSpPr txBox="1"/>
          <p:nvPr>
            <p:ph idx="1" type="body"/>
          </p:nvPr>
        </p:nvSpPr>
        <p:spPr>
          <a:xfrm>
            <a:off x="838200" y="1825625"/>
            <a:ext cx="4417200" cy="4351200"/>
          </a:xfrm>
          <a:prstGeom prst="rect">
            <a:avLst/>
          </a:prstGeom>
        </p:spPr>
        <p:txBody>
          <a:bodyPr anchorCtr="0" anchor="t" bIns="91425" lIns="91425" rIns="91425" tIns="91425">
            <a:noAutofit/>
          </a:bodyPr>
          <a:lstStyle/>
          <a:p>
            <a:pPr lvl="0">
              <a:spcBef>
                <a:spcPts val="0"/>
              </a:spcBef>
              <a:buNone/>
            </a:pPr>
            <a:r>
              <a:rPr lang="en-US"/>
              <a:t>The solar cells are stacked in series to generate desired voltage.</a:t>
            </a:r>
          </a:p>
          <a:p>
            <a:pPr lvl="0">
              <a:spcBef>
                <a:spcPts val="0"/>
              </a:spcBef>
              <a:buNone/>
            </a:pPr>
            <a:r>
              <a:t/>
            </a:r>
            <a:endParaRPr/>
          </a:p>
        </p:txBody>
      </p:sp>
      <p:pic>
        <p:nvPicPr>
          <p:cNvPr id="283" name="Shape 283"/>
          <p:cNvPicPr preferRelativeResize="0"/>
          <p:nvPr/>
        </p:nvPicPr>
        <p:blipFill>
          <a:blip r:embed="rId4">
            <a:alphaModFix/>
          </a:blip>
          <a:stretch>
            <a:fillRect/>
          </a:stretch>
        </p:blipFill>
        <p:spPr>
          <a:xfrm>
            <a:off x="301749" y="4288274"/>
            <a:ext cx="10674775" cy="2000350"/>
          </a:xfrm>
          <a:prstGeom prst="rect">
            <a:avLst/>
          </a:prstGeom>
          <a:noFill/>
          <a:ln>
            <a:noFill/>
          </a:ln>
        </p:spPr>
      </p:pic>
      <p:pic>
        <p:nvPicPr>
          <p:cNvPr descr="TABLE2.PNG" id="284" name="Shape 284"/>
          <p:cNvPicPr preferRelativeResize="0"/>
          <p:nvPr/>
        </p:nvPicPr>
        <p:blipFill>
          <a:blip r:embed="rId5">
            <a:alphaModFix/>
          </a:blip>
          <a:stretch>
            <a:fillRect/>
          </a:stretch>
        </p:blipFill>
        <p:spPr>
          <a:xfrm>
            <a:off x="5933262" y="2159174"/>
            <a:ext cx="5923387" cy="132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Charge Controller (MAX712)</a:t>
            </a:r>
          </a:p>
        </p:txBody>
      </p:sp>
      <p:sp>
        <p:nvSpPr>
          <p:cNvPr id="290" name="Shape 290"/>
          <p:cNvSpPr txBox="1"/>
          <p:nvPr>
            <p:ph idx="1" type="body"/>
          </p:nvPr>
        </p:nvSpPr>
        <p:spPr>
          <a:xfrm>
            <a:off x="838200" y="1388650"/>
            <a:ext cx="5684400" cy="4351200"/>
          </a:xfrm>
          <a:prstGeom prst="rect">
            <a:avLst/>
          </a:prstGeom>
        </p:spPr>
        <p:txBody>
          <a:bodyPr anchorCtr="0" anchor="t" bIns="91425" lIns="91425" rIns="91425" tIns="91425">
            <a:noAutofit/>
          </a:bodyPr>
          <a:lstStyle/>
          <a:p>
            <a:pPr indent="0" lvl="0" marL="0" rtl="0">
              <a:spcBef>
                <a:spcPts val="0"/>
              </a:spcBef>
              <a:buNone/>
            </a:pPr>
            <a:r>
              <a:rPr lang="en-US"/>
              <a:t>Specification:</a:t>
            </a:r>
          </a:p>
          <a:p>
            <a:pPr indent="-228600" lvl="0" marL="457200" rtl="0">
              <a:spcBef>
                <a:spcPts val="0"/>
              </a:spcBef>
            </a:pPr>
            <a:r>
              <a:rPr lang="en-US"/>
              <a:t>Two modes.</a:t>
            </a:r>
          </a:p>
          <a:p>
            <a:pPr indent="-228600" lvl="1" marL="914400" rtl="0">
              <a:spcBef>
                <a:spcPts val="0"/>
              </a:spcBef>
            </a:pPr>
            <a:r>
              <a:rPr lang="en-US"/>
              <a:t>Fast charge </a:t>
            </a:r>
          </a:p>
          <a:p>
            <a:pPr indent="-228600" lvl="1" marL="914400" rtl="0">
              <a:spcBef>
                <a:spcPts val="0"/>
              </a:spcBef>
            </a:pPr>
            <a:r>
              <a:rPr lang="en-US"/>
              <a:t>Trickle charge</a:t>
            </a:r>
          </a:p>
          <a:p>
            <a:pPr indent="-406400" lvl="0" marL="457200" rtl="0">
              <a:spcBef>
                <a:spcPts val="1000"/>
              </a:spcBef>
              <a:buSzPct val="100000"/>
            </a:pPr>
            <a:r>
              <a:rPr lang="en-US"/>
              <a:t>Charge battery up to 20V</a:t>
            </a:r>
          </a:p>
          <a:p>
            <a:pPr indent="-228600" lvl="0" marL="457200" rtl="0">
              <a:spcBef>
                <a:spcPts val="1000"/>
              </a:spcBef>
            </a:pPr>
            <a:r>
              <a:rPr lang="en-US"/>
              <a:t>Max Vin: 5.5 V</a:t>
            </a:r>
          </a:p>
          <a:p>
            <a:pPr indent="-228600" lvl="0" marL="457200" rtl="0">
              <a:spcBef>
                <a:spcPts val="1000"/>
              </a:spcBef>
            </a:pPr>
            <a:r>
              <a:rPr lang="en-US"/>
              <a:t>Cost: $9.95</a:t>
            </a:r>
          </a:p>
        </p:txBody>
      </p:sp>
      <p:pic>
        <p:nvPicPr>
          <p:cNvPr id="291" name="Shape 291"/>
          <p:cNvPicPr preferRelativeResize="0"/>
          <p:nvPr/>
        </p:nvPicPr>
        <p:blipFill>
          <a:blip r:embed="rId4">
            <a:alphaModFix/>
          </a:blip>
          <a:stretch>
            <a:fillRect/>
          </a:stretch>
        </p:blipFill>
        <p:spPr>
          <a:xfrm>
            <a:off x="7208158" y="3081358"/>
            <a:ext cx="4615674" cy="2658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a:latin typeface="Arial"/>
                <a:ea typeface="Arial"/>
                <a:cs typeface="Arial"/>
                <a:sym typeface="Arial"/>
              </a:rPr>
              <a:t>Switching Voltage Regulator (MAX639)</a:t>
            </a:r>
          </a:p>
        </p:txBody>
      </p:sp>
      <p:sp>
        <p:nvSpPr>
          <p:cNvPr id="297" name="Shape 297"/>
          <p:cNvSpPr txBox="1"/>
          <p:nvPr>
            <p:ph idx="1" type="body"/>
          </p:nvPr>
        </p:nvSpPr>
        <p:spPr>
          <a:xfrm>
            <a:off x="838200" y="1825625"/>
            <a:ext cx="6419100" cy="4351200"/>
          </a:xfrm>
          <a:prstGeom prst="rect">
            <a:avLst/>
          </a:prstGeom>
        </p:spPr>
        <p:txBody>
          <a:bodyPr anchorCtr="0" anchor="t" bIns="91425" lIns="91425" rIns="91425" tIns="91425">
            <a:noAutofit/>
          </a:bodyPr>
          <a:lstStyle/>
          <a:p>
            <a:pPr indent="-228600" lvl="0" marL="457200" rtl="0">
              <a:spcBef>
                <a:spcPts val="0"/>
              </a:spcBef>
            </a:pPr>
            <a:r>
              <a:rPr lang="en-US"/>
              <a:t>9V battery to 5V </a:t>
            </a:r>
          </a:p>
          <a:p>
            <a:pPr indent="-228600" lvl="0" marL="457200" rtl="0">
              <a:spcBef>
                <a:spcPts val="0"/>
              </a:spcBef>
            </a:pPr>
            <a:r>
              <a:rPr lang="en-US"/>
              <a:t>Output current max: 225 mA</a:t>
            </a:r>
          </a:p>
          <a:p>
            <a:pPr indent="-406400" lvl="0" marL="457200" marR="0" rtl="0" algn="l">
              <a:lnSpc>
                <a:spcPct val="90000"/>
              </a:lnSpc>
              <a:spcBef>
                <a:spcPts val="1000"/>
              </a:spcBef>
              <a:spcAft>
                <a:spcPts val="0"/>
              </a:spcAft>
              <a:buClr>
                <a:schemeClr val="dk1"/>
              </a:buClr>
              <a:buSzPct val="100000"/>
              <a:buFont typeface="Arial"/>
            </a:pPr>
            <a:r>
              <a:rPr lang="en-US"/>
              <a:t>Input voltage: 4 V to 11.5 V</a:t>
            </a:r>
          </a:p>
          <a:p>
            <a:pPr indent="-228600" lvl="0" marL="457200" marR="0" rtl="0" algn="l">
              <a:lnSpc>
                <a:spcPct val="90000"/>
              </a:lnSpc>
              <a:spcBef>
                <a:spcPts val="1000"/>
              </a:spcBef>
              <a:spcAft>
                <a:spcPts val="0"/>
              </a:spcAft>
            </a:pPr>
            <a:r>
              <a:rPr lang="en-US"/>
              <a:t>Low-battery detection comparator</a:t>
            </a:r>
          </a:p>
          <a:p>
            <a:pPr indent="-228600" lvl="0" marL="457200" marR="0" rtl="0" algn="l">
              <a:lnSpc>
                <a:spcPct val="90000"/>
              </a:lnSpc>
              <a:spcBef>
                <a:spcPts val="1000"/>
              </a:spcBef>
              <a:spcAft>
                <a:spcPts val="0"/>
              </a:spcAft>
            </a:pPr>
            <a:r>
              <a:rPr lang="en-US"/>
              <a:t>Highly efficient, wide range of loads</a:t>
            </a:r>
          </a:p>
          <a:p>
            <a:pPr indent="-228600" lvl="0" marL="457200" marR="0" rtl="0" algn="l">
              <a:lnSpc>
                <a:spcPct val="90000"/>
              </a:lnSpc>
              <a:spcBef>
                <a:spcPts val="1000"/>
              </a:spcBef>
              <a:spcAft>
                <a:spcPts val="0"/>
              </a:spcAft>
            </a:pPr>
            <a:r>
              <a:rPr lang="en-US"/>
              <a:t>Cost: $9.50</a:t>
            </a:r>
          </a:p>
          <a:p>
            <a:pPr indent="0" lvl="0" marL="0">
              <a:spcBef>
                <a:spcPts val="0"/>
              </a:spcBef>
              <a:buNone/>
            </a:pPr>
            <a:r>
              <a:t/>
            </a:r>
            <a:endParaRPr/>
          </a:p>
        </p:txBody>
      </p:sp>
      <p:pic>
        <p:nvPicPr>
          <p:cNvPr id="298" name="Shape 298"/>
          <p:cNvPicPr preferRelativeResize="0"/>
          <p:nvPr/>
        </p:nvPicPr>
        <p:blipFill>
          <a:blip r:embed="rId4">
            <a:alphaModFix/>
          </a:blip>
          <a:stretch>
            <a:fillRect/>
          </a:stretch>
        </p:blipFill>
        <p:spPr>
          <a:xfrm>
            <a:off x="8241412" y="3067662"/>
            <a:ext cx="2238375" cy="2257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 LED driver (TLC5940)</a:t>
            </a:r>
          </a:p>
        </p:txBody>
      </p:sp>
      <p:sp>
        <p:nvSpPr>
          <p:cNvPr id="304" name="Shape 304"/>
          <p:cNvSpPr txBox="1"/>
          <p:nvPr>
            <p:ph idx="1" type="body"/>
          </p:nvPr>
        </p:nvSpPr>
        <p:spPr>
          <a:xfrm>
            <a:off x="838200" y="1509400"/>
            <a:ext cx="5493600" cy="4351200"/>
          </a:xfrm>
          <a:prstGeom prst="rect">
            <a:avLst/>
          </a:prstGeom>
        </p:spPr>
        <p:txBody>
          <a:bodyPr anchorCtr="0" anchor="t" bIns="91425" lIns="91425" rIns="91425" tIns="91425">
            <a:noAutofit/>
          </a:bodyPr>
          <a:lstStyle/>
          <a:p>
            <a:pPr indent="-228600" lvl="0" marL="457200" rtl="0">
              <a:spcBef>
                <a:spcPts val="0"/>
              </a:spcBef>
            </a:pPr>
            <a:r>
              <a:rPr lang="en-US"/>
              <a:t>16-channel constant-current sink LED driver</a:t>
            </a:r>
          </a:p>
          <a:p>
            <a:pPr indent="-228600" lvl="0" marL="457200" rtl="0">
              <a:spcBef>
                <a:spcPts val="0"/>
              </a:spcBef>
            </a:pPr>
            <a:r>
              <a:rPr lang="en-US"/>
              <a:t>Maximum input voltage</a:t>
            </a:r>
          </a:p>
          <a:p>
            <a:pPr indent="-228600" lvl="1" marL="914400" rtl="0">
              <a:spcBef>
                <a:spcPts val="0"/>
              </a:spcBef>
            </a:pPr>
            <a:r>
              <a:rPr lang="en-US"/>
              <a:t>6V</a:t>
            </a:r>
          </a:p>
          <a:p>
            <a:pPr indent="-228600" lvl="0" marL="457200" rtl="0">
              <a:spcBef>
                <a:spcPts val="0"/>
              </a:spcBef>
            </a:pPr>
            <a:r>
              <a:rPr lang="en-US"/>
              <a:t>Maximum output current</a:t>
            </a:r>
          </a:p>
          <a:p>
            <a:pPr indent="-228600" lvl="1" marL="914400" rtl="0">
              <a:spcBef>
                <a:spcPts val="0"/>
              </a:spcBef>
            </a:pPr>
            <a:r>
              <a:rPr lang="en-US"/>
              <a:t>130mA</a:t>
            </a:r>
          </a:p>
          <a:p>
            <a:pPr indent="-228600" lvl="0" marL="457200" rtl="0">
              <a:spcBef>
                <a:spcPts val="0"/>
              </a:spcBef>
            </a:pPr>
            <a:r>
              <a:rPr lang="en-US"/>
              <a:t>Constant-current sink </a:t>
            </a:r>
          </a:p>
          <a:p>
            <a:pPr indent="-228600" lvl="1" marL="914400" rtl="0">
              <a:spcBef>
                <a:spcPts val="0"/>
              </a:spcBef>
            </a:pPr>
            <a:r>
              <a:rPr lang="en-US"/>
              <a:t>0 mA to 60 mA (VCC &lt; 3.6 V) </a:t>
            </a:r>
          </a:p>
          <a:p>
            <a:pPr indent="-228600" lvl="1" marL="914400" rtl="0">
              <a:spcBef>
                <a:spcPts val="0"/>
              </a:spcBef>
            </a:pPr>
            <a:r>
              <a:rPr lang="en-US"/>
              <a:t>0 mA to 120 mA (VCC &gt; 3.6 V) *</a:t>
            </a:r>
          </a:p>
          <a:p>
            <a:pPr indent="-228600" lvl="0" marL="457200">
              <a:spcBef>
                <a:spcPts val="0"/>
              </a:spcBef>
            </a:pPr>
            <a:r>
              <a:rPr lang="en-US"/>
              <a:t>Cost: $6.95</a:t>
            </a:r>
          </a:p>
        </p:txBody>
      </p:sp>
      <p:pic>
        <p:nvPicPr>
          <p:cNvPr id="305" name="Shape 305"/>
          <p:cNvPicPr preferRelativeResize="0"/>
          <p:nvPr/>
        </p:nvPicPr>
        <p:blipFill>
          <a:blip r:embed="rId4">
            <a:alphaModFix/>
          </a:blip>
          <a:stretch>
            <a:fillRect/>
          </a:stretch>
        </p:blipFill>
        <p:spPr>
          <a:xfrm>
            <a:off x="6835687" y="2647950"/>
            <a:ext cx="4276725" cy="1562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a:latin typeface="Arial"/>
                <a:ea typeface="Arial"/>
                <a:cs typeface="Arial"/>
                <a:sym typeface="Arial"/>
              </a:rPr>
              <a:t>NeoPixel Digital RGBW LEDs</a:t>
            </a:r>
          </a:p>
        </p:txBody>
      </p:sp>
      <p:sp>
        <p:nvSpPr>
          <p:cNvPr id="311" name="Shape 311"/>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 NeoPixel </a:t>
            </a:r>
          </a:p>
          <a:p>
            <a:pPr indent="-228600" lvl="1" marL="914400" rtl="0">
              <a:spcBef>
                <a:spcPts val="0"/>
              </a:spcBef>
            </a:pPr>
            <a:r>
              <a:rPr lang="en-US"/>
              <a:t>RGB</a:t>
            </a:r>
          </a:p>
          <a:p>
            <a:pPr indent="-228600" lvl="1" marL="914400" rtl="0">
              <a:spcBef>
                <a:spcPts val="0"/>
              </a:spcBef>
            </a:pPr>
            <a:r>
              <a:rPr lang="en-US"/>
              <a:t>White</a:t>
            </a:r>
          </a:p>
          <a:p>
            <a:pPr indent="-228600" lvl="1" marL="914400" rtl="0">
              <a:spcBef>
                <a:spcPts val="0"/>
              </a:spcBef>
            </a:pPr>
            <a:r>
              <a:rPr lang="en-US"/>
              <a:t>8-bit PWM = 32-bit color</a:t>
            </a:r>
          </a:p>
          <a:p>
            <a:pPr indent="-228600" lvl="0" marL="457200" rtl="0">
              <a:spcBef>
                <a:spcPts val="0"/>
              </a:spcBef>
            </a:pPr>
            <a:r>
              <a:rPr lang="en-US"/>
              <a:t>Embedded microcontroller</a:t>
            </a:r>
          </a:p>
          <a:p>
            <a:pPr indent="-228600" lvl="1" marL="914400" rtl="0">
              <a:spcBef>
                <a:spcPts val="0"/>
              </a:spcBef>
            </a:pPr>
            <a:r>
              <a:rPr lang="en-US"/>
              <a:t>Shift registers</a:t>
            </a:r>
          </a:p>
          <a:p>
            <a:pPr indent="-228600" lvl="0" marL="457200" rtl="0">
              <a:spcBef>
                <a:spcPts val="0"/>
              </a:spcBef>
            </a:pPr>
            <a:r>
              <a:rPr lang="en-US"/>
              <a:t>Maximum 5 V at 80mA (full brightness)</a:t>
            </a:r>
          </a:p>
          <a:p>
            <a:pPr indent="-228600" lvl="0" marL="457200">
              <a:spcBef>
                <a:spcPts val="0"/>
              </a:spcBef>
            </a:pPr>
            <a:r>
              <a:rPr lang="en-US"/>
              <a:t>Cost: $26.95 per meter</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838200" y="27661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PCB Design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838200" y="-160975"/>
            <a:ext cx="10515600" cy="1325700"/>
          </a:xfrm>
          <a:prstGeom prst="rect">
            <a:avLst/>
          </a:prstGeom>
        </p:spPr>
        <p:txBody>
          <a:bodyPr anchorCtr="0" anchor="ctr" bIns="91425" lIns="91425" rIns="91425" tIns="91425">
            <a:noAutofit/>
          </a:bodyPr>
          <a:lstStyle/>
          <a:p>
            <a:pPr lvl="0" rtl="0" algn="ctr">
              <a:spcBef>
                <a:spcPts val="0"/>
              </a:spcBef>
              <a:buNone/>
            </a:pPr>
            <a:r>
              <a:rPr b="1" lang="en-US" sz="2500">
                <a:latin typeface="Arial"/>
                <a:ea typeface="Arial"/>
                <a:cs typeface="Arial"/>
                <a:sym typeface="Arial"/>
              </a:rPr>
              <a:t>PCB Schematic (Solar Cells Holes and MAX712)</a:t>
            </a:r>
          </a:p>
        </p:txBody>
      </p:sp>
      <p:pic>
        <p:nvPicPr>
          <p:cNvPr id="322" name="Shape 322"/>
          <p:cNvPicPr preferRelativeResize="0"/>
          <p:nvPr/>
        </p:nvPicPr>
        <p:blipFill>
          <a:blip r:embed="rId3">
            <a:alphaModFix/>
          </a:blip>
          <a:stretch>
            <a:fillRect/>
          </a:stretch>
        </p:blipFill>
        <p:spPr>
          <a:xfrm>
            <a:off x="3483100" y="899249"/>
            <a:ext cx="5159900" cy="5603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712975" y="0"/>
            <a:ext cx="11235000" cy="1325700"/>
          </a:xfrm>
          <a:prstGeom prst="rect">
            <a:avLst/>
          </a:prstGeom>
        </p:spPr>
        <p:txBody>
          <a:bodyPr anchorCtr="0" anchor="ctr" bIns="91425" lIns="91425" rIns="91425" tIns="91425">
            <a:noAutofit/>
          </a:bodyPr>
          <a:lstStyle/>
          <a:p>
            <a:pPr lvl="0">
              <a:spcBef>
                <a:spcPts val="0"/>
              </a:spcBef>
              <a:buNone/>
            </a:pPr>
            <a:r>
              <a:rPr b="1" lang="en-US" sz="3500">
                <a:latin typeface="Arial"/>
                <a:ea typeface="Arial"/>
                <a:cs typeface="Arial"/>
                <a:sym typeface="Arial"/>
              </a:rPr>
              <a:t>PCB Schematic (MAX639 and Battery Connection)</a:t>
            </a:r>
          </a:p>
        </p:txBody>
      </p:sp>
      <p:pic>
        <p:nvPicPr>
          <p:cNvPr id="328" name="Shape 328"/>
          <p:cNvPicPr preferRelativeResize="0"/>
          <p:nvPr/>
        </p:nvPicPr>
        <p:blipFill>
          <a:blip r:embed="rId3">
            <a:alphaModFix/>
          </a:blip>
          <a:stretch>
            <a:fillRect/>
          </a:stretch>
        </p:blipFill>
        <p:spPr>
          <a:xfrm>
            <a:off x="1553050" y="1386350"/>
            <a:ext cx="9085899" cy="5267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838200" y="0"/>
            <a:ext cx="11169900" cy="1325700"/>
          </a:xfrm>
          <a:prstGeom prst="rect">
            <a:avLst/>
          </a:prstGeom>
        </p:spPr>
        <p:txBody>
          <a:bodyPr anchorCtr="0" anchor="ctr" bIns="91425" lIns="91425" rIns="91425" tIns="91425">
            <a:noAutofit/>
          </a:bodyPr>
          <a:lstStyle/>
          <a:p>
            <a:pPr lvl="0" rtl="0" algn="ctr">
              <a:spcBef>
                <a:spcPts val="0"/>
              </a:spcBef>
              <a:buNone/>
            </a:pPr>
            <a:r>
              <a:rPr b="1" lang="en-US" sz="3500">
                <a:latin typeface="Arial"/>
                <a:ea typeface="Arial"/>
                <a:cs typeface="Arial"/>
                <a:sym typeface="Arial"/>
              </a:rPr>
              <a:t>PCB Schematic (Arduino Nano/TLC5940)</a:t>
            </a:r>
          </a:p>
        </p:txBody>
      </p:sp>
      <p:pic>
        <p:nvPicPr>
          <p:cNvPr id="334" name="Shape 334"/>
          <p:cNvPicPr preferRelativeResize="0"/>
          <p:nvPr/>
        </p:nvPicPr>
        <p:blipFill>
          <a:blip r:embed="rId3">
            <a:alphaModFix/>
          </a:blip>
          <a:stretch>
            <a:fillRect/>
          </a:stretch>
        </p:blipFill>
        <p:spPr>
          <a:xfrm>
            <a:off x="152400" y="1478100"/>
            <a:ext cx="11855700" cy="43687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5000" u="none" cap="none" strike="noStrike">
                <a:solidFill>
                  <a:schemeClr val="dk1"/>
                </a:solidFill>
                <a:latin typeface="Arial"/>
                <a:ea typeface="Arial"/>
                <a:cs typeface="Arial"/>
                <a:sym typeface="Arial"/>
              </a:rPr>
              <a:t>O</a:t>
            </a:r>
            <a:r>
              <a:rPr b="1" i="0" lang="en-US" sz="5000" u="none" cap="none" strike="noStrike">
                <a:solidFill>
                  <a:schemeClr val="dk1"/>
                </a:solidFill>
                <a:latin typeface="Arial"/>
                <a:ea typeface="Arial"/>
                <a:cs typeface="Arial"/>
                <a:sym typeface="Arial"/>
              </a:rPr>
              <a:t>bjectives</a:t>
            </a:r>
          </a:p>
        </p:txBody>
      </p:sp>
      <p:sp>
        <p:nvSpPr>
          <p:cNvPr id="103" name="Shape 103"/>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508000" lvl="0" marL="457200" marR="0" rtl="0" algn="l">
              <a:lnSpc>
                <a:spcPct val="90000"/>
              </a:lnSpc>
              <a:spcBef>
                <a:spcPts val="0"/>
              </a:spcBef>
              <a:buClr>
                <a:schemeClr val="dk1"/>
              </a:buClr>
              <a:buSzPct val="100000"/>
              <a:buFont typeface="Arial"/>
            </a:pPr>
            <a:r>
              <a:rPr lang="en-US" sz="4400">
                <a:latin typeface="Arial"/>
                <a:ea typeface="Arial"/>
                <a:cs typeface="Arial"/>
                <a:sym typeface="Arial"/>
              </a:rPr>
              <a:t>Maximizing solar power efficiency</a:t>
            </a:r>
          </a:p>
          <a:p>
            <a:pPr indent="-508000" lvl="0" marL="457200" marR="0" rtl="0" algn="l">
              <a:lnSpc>
                <a:spcPct val="90000"/>
              </a:lnSpc>
              <a:spcBef>
                <a:spcPts val="0"/>
              </a:spcBef>
              <a:buSzPct val="100000"/>
              <a:buFont typeface="Arial"/>
            </a:pPr>
            <a:r>
              <a:rPr lang="en-US" sz="4400">
                <a:latin typeface="Arial"/>
                <a:ea typeface="Arial"/>
                <a:cs typeface="Arial"/>
                <a:sym typeface="Arial"/>
              </a:rPr>
              <a:t>Having a project work indoors and outdoors</a:t>
            </a:r>
          </a:p>
          <a:p>
            <a:pPr indent="-508000" lvl="0" marL="457200" marR="0" rtl="0" algn="l">
              <a:lnSpc>
                <a:spcPct val="90000"/>
              </a:lnSpc>
              <a:spcBef>
                <a:spcPts val="0"/>
              </a:spcBef>
              <a:buSzPct val="100000"/>
              <a:buFont typeface="Arial"/>
            </a:pPr>
            <a:r>
              <a:rPr lang="en-US" sz="4400">
                <a:latin typeface="Arial"/>
                <a:ea typeface="Arial"/>
                <a:cs typeface="Arial"/>
                <a:sym typeface="Arial"/>
              </a:rPr>
              <a:t>Creating a user friendly app interface</a:t>
            </a:r>
          </a:p>
          <a:p>
            <a:pPr indent="-508000" lvl="0" marL="457200" marR="0" rtl="0" algn="l">
              <a:lnSpc>
                <a:spcPct val="90000"/>
              </a:lnSpc>
              <a:spcBef>
                <a:spcPts val="0"/>
              </a:spcBef>
              <a:buSzPct val="100000"/>
              <a:buFont typeface="Arial"/>
            </a:pPr>
            <a:r>
              <a:rPr lang="en-US" sz="4400">
                <a:latin typeface="Arial"/>
                <a:ea typeface="Arial"/>
                <a:cs typeface="Arial"/>
                <a:sym typeface="Arial"/>
              </a:rPr>
              <a:t>Show each group member’s learned skills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nvSpPr>
        <p:spPr>
          <a:xfrm>
            <a:off x="1202850" y="406175"/>
            <a:ext cx="9786300" cy="1141800"/>
          </a:xfrm>
          <a:prstGeom prst="rect">
            <a:avLst/>
          </a:prstGeom>
          <a:noFill/>
          <a:ln>
            <a:noFill/>
          </a:ln>
        </p:spPr>
        <p:txBody>
          <a:bodyPr anchorCtr="0" anchor="t" bIns="91425" lIns="91425" rIns="91425" tIns="91425">
            <a:noAutofit/>
          </a:bodyPr>
          <a:lstStyle/>
          <a:p>
            <a:pPr lvl="0" algn="ctr">
              <a:spcBef>
                <a:spcPts val="0"/>
              </a:spcBef>
              <a:buNone/>
            </a:pPr>
            <a:r>
              <a:rPr b="1" lang="en-US" sz="3500"/>
              <a:t>PCB Schematic (LED holes)</a:t>
            </a:r>
          </a:p>
        </p:txBody>
      </p:sp>
      <p:pic>
        <p:nvPicPr>
          <p:cNvPr id="340" name="Shape 340"/>
          <p:cNvPicPr preferRelativeResize="0"/>
          <p:nvPr/>
        </p:nvPicPr>
        <p:blipFill>
          <a:blip r:embed="rId3">
            <a:alphaModFix/>
          </a:blip>
          <a:stretch>
            <a:fillRect/>
          </a:stretch>
        </p:blipFill>
        <p:spPr>
          <a:xfrm>
            <a:off x="2255900" y="1282474"/>
            <a:ext cx="7680199" cy="5137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pic>
        <p:nvPicPr>
          <p:cNvPr descr="pcb.jpg" id="345" name="Shape 345"/>
          <p:cNvPicPr preferRelativeResize="0"/>
          <p:nvPr/>
        </p:nvPicPr>
        <p:blipFill>
          <a:blip r:embed="rId3">
            <a:alphaModFix/>
          </a:blip>
          <a:stretch>
            <a:fillRect/>
          </a:stretch>
        </p:blipFill>
        <p:spPr>
          <a:xfrm>
            <a:off x="2991075" y="152400"/>
            <a:ext cx="5827339" cy="6553205"/>
          </a:xfrm>
          <a:prstGeom prst="rect">
            <a:avLst/>
          </a:prstGeom>
          <a:noFill/>
          <a:ln>
            <a:noFill/>
          </a:ln>
        </p:spPr>
      </p:pic>
      <p:sp>
        <p:nvSpPr>
          <p:cNvPr id="346" name="Shape 346"/>
          <p:cNvSpPr txBox="1"/>
          <p:nvPr/>
        </p:nvSpPr>
        <p:spPr>
          <a:xfrm>
            <a:off x="0" y="152400"/>
            <a:ext cx="3267600" cy="1327500"/>
          </a:xfrm>
          <a:prstGeom prst="rect">
            <a:avLst/>
          </a:prstGeom>
          <a:noFill/>
          <a:ln>
            <a:noFill/>
          </a:ln>
        </p:spPr>
        <p:txBody>
          <a:bodyPr anchorCtr="0" anchor="t" bIns="91425" lIns="91425" rIns="91425" tIns="91425">
            <a:noAutofit/>
          </a:bodyPr>
          <a:lstStyle/>
          <a:p>
            <a:pPr lvl="0" algn="ctr">
              <a:spcBef>
                <a:spcPts val="0"/>
              </a:spcBef>
              <a:buNone/>
            </a:pPr>
            <a:r>
              <a:rPr b="1" lang="en-US" sz="3500"/>
              <a:t>PCB</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838200" y="27661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Administrative Content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P</a:t>
            </a:r>
            <a:r>
              <a:rPr b="1" lang="en-US" sz="5000">
                <a:latin typeface="Arial"/>
                <a:ea typeface="Arial"/>
                <a:cs typeface="Arial"/>
                <a:sym typeface="Arial"/>
              </a:rPr>
              <a:t>roject Design Approach</a:t>
            </a:r>
          </a:p>
        </p:txBody>
      </p:sp>
      <p:sp>
        <p:nvSpPr>
          <p:cNvPr id="357" name="Shape 357"/>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buAutoNum type="arabicPeriod"/>
            </a:pPr>
            <a:r>
              <a:rPr lang="en-US"/>
              <a:t>Working solar-powered supply system, circuits designed and necessary values gathered</a:t>
            </a:r>
          </a:p>
          <a:p>
            <a:pPr indent="-228600" lvl="0" marL="457200" rtl="0">
              <a:spcBef>
                <a:spcPts val="0"/>
              </a:spcBef>
              <a:buAutoNum type="arabicPeriod"/>
            </a:pPr>
            <a:r>
              <a:rPr lang="en-US"/>
              <a:t>Compatible microcontroller architecture and assigned functionality</a:t>
            </a:r>
          </a:p>
          <a:p>
            <a:pPr indent="-228600" lvl="0" marL="457200" rtl="0">
              <a:spcBef>
                <a:spcPts val="0"/>
              </a:spcBef>
              <a:buAutoNum type="arabicPeriod"/>
            </a:pPr>
            <a:r>
              <a:rPr lang="en-US"/>
              <a:t>Application design and simultaneous Bluetooth connectivity</a:t>
            </a:r>
          </a:p>
          <a:p>
            <a:pPr indent="-228600" lvl="0" marL="457200" rtl="0">
              <a:spcBef>
                <a:spcPts val="0"/>
              </a:spcBef>
              <a:buAutoNum type="arabicPeriod"/>
            </a:pPr>
            <a:r>
              <a:rPr lang="en-US"/>
              <a:t>Ensured testing of working system</a:t>
            </a:r>
          </a:p>
          <a:p>
            <a:pPr indent="-228600" lvl="0" marL="457200" rtl="0">
              <a:spcBef>
                <a:spcPts val="0"/>
              </a:spcBef>
              <a:buAutoNum type="arabicPeriod"/>
            </a:pPr>
            <a:r>
              <a:rPr lang="en-US"/>
              <a:t>Sculpture assembly and aesthetic presentation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P</a:t>
            </a:r>
            <a:r>
              <a:rPr b="1" lang="en-US" sz="5000">
                <a:latin typeface="Arial"/>
                <a:ea typeface="Arial"/>
                <a:cs typeface="Arial"/>
                <a:sym typeface="Arial"/>
              </a:rPr>
              <a:t>roject Successes</a:t>
            </a:r>
          </a:p>
        </p:txBody>
      </p:sp>
      <p:sp>
        <p:nvSpPr>
          <p:cNvPr id="363" name="Shape 363"/>
          <p:cNvSpPr txBox="1"/>
          <p:nvPr>
            <p:ph idx="1" type="body"/>
          </p:nvPr>
        </p:nvSpPr>
        <p:spPr>
          <a:xfrm>
            <a:off x="838200" y="1825625"/>
            <a:ext cx="7737300" cy="4351200"/>
          </a:xfrm>
          <a:prstGeom prst="rect">
            <a:avLst/>
          </a:prstGeom>
        </p:spPr>
        <p:txBody>
          <a:bodyPr anchorCtr="0" anchor="t" bIns="91425" lIns="91425" rIns="91425" tIns="91425">
            <a:noAutofit/>
          </a:bodyPr>
          <a:lstStyle/>
          <a:p>
            <a:pPr indent="-228600" lvl="0" marL="457200" rtl="0">
              <a:spcBef>
                <a:spcPts val="0"/>
              </a:spcBef>
            </a:pPr>
            <a:r>
              <a:rPr lang="en-US"/>
              <a:t>Effective circuit design</a:t>
            </a:r>
          </a:p>
          <a:p>
            <a:pPr indent="-228600" lvl="0" marL="457200" rtl="0">
              <a:spcBef>
                <a:spcPts val="0"/>
              </a:spcBef>
            </a:pPr>
            <a:r>
              <a:rPr lang="en-US"/>
              <a:t>Project schematics</a:t>
            </a:r>
          </a:p>
          <a:p>
            <a:pPr indent="-228600" lvl="0" marL="457200" rtl="0">
              <a:spcBef>
                <a:spcPts val="0"/>
              </a:spcBef>
            </a:pPr>
            <a:r>
              <a:rPr lang="en-US"/>
              <a:t>Necessary parts acquired early for testing</a:t>
            </a:r>
          </a:p>
          <a:p>
            <a:pPr indent="-228600" lvl="0" marL="457200" rtl="0">
              <a:spcBef>
                <a:spcPts val="0"/>
              </a:spcBef>
            </a:pPr>
            <a:r>
              <a:rPr lang="en-US"/>
              <a:t>Values from breadboard testing</a:t>
            </a:r>
          </a:p>
          <a:p>
            <a:pPr indent="-228600" lvl="0" marL="457200" rtl="0">
              <a:spcBef>
                <a:spcPts val="0"/>
              </a:spcBef>
            </a:pPr>
            <a:r>
              <a:rPr lang="en-US"/>
              <a:t>LED software algorithms</a:t>
            </a:r>
          </a:p>
          <a:p>
            <a:pPr indent="-228600" lvl="0" marL="457200" rtl="0">
              <a:spcBef>
                <a:spcPts val="0"/>
              </a:spcBef>
            </a:pPr>
            <a:r>
              <a:rPr lang="en-US"/>
              <a:t>Microcontroller programming experience</a:t>
            </a:r>
          </a:p>
          <a:p>
            <a:pPr indent="-228600" lvl="0" marL="457200" rtl="0">
              <a:spcBef>
                <a:spcPts val="0"/>
              </a:spcBef>
            </a:pPr>
            <a:r>
              <a:rPr lang="en-US"/>
              <a:t>Mobile app interface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rPr b="1" lang="en-US" sz="5000">
                <a:latin typeface="Arial"/>
                <a:ea typeface="Arial"/>
                <a:cs typeface="Arial"/>
                <a:sym typeface="Arial"/>
              </a:rPr>
              <a:t>Project Difficulties</a:t>
            </a:r>
          </a:p>
        </p:txBody>
      </p:sp>
      <p:sp>
        <p:nvSpPr>
          <p:cNvPr id="369" name="Shape 369"/>
          <p:cNvSpPr txBox="1"/>
          <p:nvPr>
            <p:ph idx="1" type="body"/>
          </p:nvPr>
        </p:nvSpPr>
        <p:spPr>
          <a:xfrm>
            <a:off x="838200" y="1825625"/>
            <a:ext cx="6066600" cy="4351200"/>
          </a:xfrm>
          <a:prstGeom prst="rect">
            <a:avLst/>
          </a:prstGeom>
        </p:spPr>
        <p:txBody>
          <a:bodyPr anchorCtr="0" anchor="t" bIns="91425" lIns="91425" rIns="91425" tIns="91425">
            <a:noAutofit/>
          </a:bodyPr>
          <a:lstStyle/>
          <a:p>
            <a:pPr indent="-228600" lvl="0" marL="457200" rtl="0">
              <a:spcBef>
                <a:spcPts val="0"/>
              </a:spcBef>
            </a:pPr>
            <a:r>
              <a:rPr lang="en-US"/>
              <a:t>Constricted microcontroller memory</a:t>
            </a:r>
          </a:p>
          <a:p>
            <a:pPr indent="-228600" lvl="1" marL="914400" rtl="0">
              <a:spcBef>
                <a:spcPts val="0"/>
              </a:spcBef>
            </a:pPr>
            <a:r>
              <a:rPr lang="en-US"/>
              <a:t>needing to optimize working code</a:t>
            </a:r>
          </a:p>
          <a:p>
            <a:pPr indent="-228600" lvl="1" marL="914400" rtl="0">
              <a:spcBef>
                <a:spcPts val="0"/>
              </a:spcBef>
            </a:pPr>
            <a:r>
              <a:rPr lang="en-US"/>
              <a:t>needing to reset faulty LED signals </a:t>
            </a:r>
          </a:p>
          <a:p>
            <a:pPr indent="0" lvl="0" marL="457200" rtl="0">
              <a:spcBef>
                <a:spcPts val="0"/>
              </a:spcBef>
              <a:buNone/>
            </a:pPr>
            <a:r>
              <a:t/>
            </a:r>
            <a:endParaRPr/>
          </a:p>
          <a:p>
            <a:pPr indent="-228600" lvl="0" marL="457200" rtl="0">
              <a:spcBef>
                <a:spcPts val="0"/>
              </a:spcBef>
            </a:pPr>
            <a:r>
              <a:rPr lang="en-US"/>
              <a:t>Android communication buffer</a:t>
            </a:r>
          </a:p>
          <a:p>
            <a:pPr indent="-228600" lvl="1" marL="914400" rtl="0">
              <a:spcBef>
                <a:spcPts val="0"/>
              </a:spcBef>
            </a:pPr>
            <a:r>
              <a:rPr lang="en-US"/>
              <a:t>too many prompts sent at once risks performance issues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rPr b="1" lang="en-US" sz="4000">
                <a:latin typeface="Arial"/>
                <a:ea typeface="Arial"/>
                <a:cs typeface="Arial"/>
                <a:sym typeface="Arial"/>
              </a:rPr>
              <a:t>Significant Software Design Decisions</a:t>
            </a:r>
          </a:p>
        </p:txBody>
      </p:sp>
      <p:sp>
        <p:nvSpPr>
          <p:cNvPr id="375" name="Shape 375"/>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Selecting application platform</a:t>
            </a:r>
          </a:p>
          <a:p>
            <a:pPr indent="-228600" lvl="1" marL="914400" rtl="0">
              <a:spcBef>
                <a:spcPts val="0"/>
              </a:spcBef>
            </a:pPr>
            <a:r>
              <a:rPr lang="en-US"/>
              <a:t>Android vs IOS</a:t>
            </a:r>
          </a:p>
          <a:p>
            <a:pPr indent="-228600" lvl="2" marL="1371600" rtl="0">
              <a:spcBef>
                <a:spcPts val="0"/>
              </a:spcBef>
            </a:pPr>
            <a:r>
              <a:rPr lang="en-US"/>
              <a:t>Cost</a:t>
            </a:r>
          </a:p>
          <a:p>
            <a:pPr indent="-228600" lvl="2" marL="1371600" rtl="0">
              <a:spcBef>
                <a:spcPts val="0"/>
              </a:spcBef>
            </a:pPr>
            <a:r>
              <a:rPr lang="en-US"/>
              <a:t>Performance</a:t>
            </a:r>
          </a:p>
          <a:p>
            <a:pPr indent="-228600" lvl="2" marL="1371600" rtl="0">
              <a:spcBef>
                <a:spcPts val="0"/>
              </a:spcBef>
            </a:pPr>
            <a:r>
              <a:rPr lang="en-US"/>
              <a:t>Availability</a:t>
            </a:r>
          </a:p>
          <a:p>
            <a:pPr indent="0" lvl="0" marL="914400" rtl="0">
              <a:spcBef>
                <a:spcPts val="0"/>
              </a:spcBef>
              <a:buNone/>
            </a:pPr>
            <a:r>
              <a:t/>
            </a:r>
            <a:endParaRPr sz="1200"/>
          </a:p>
          <a:p>
            <a:pPr indent="-228600" lvl="0" marL="457200" rtl="0">
              <a:spcBef>
                <a:spcPts val="0"/>
              </a:spcBef>
            </a:pPr>
            <a:r>
              <a:rPr lang="en-US"/>
              <a:t>Adding microcontroller, removing physical user input (buttons)</a:t>
            </a:r>
          </a:p>
          <a:p>
            <a:pPr indent="-228600" lvl="1" marL="914400" rtl="0">
              <a:spcBef>
                <a:spcPts val="0"/>
              </a:spcBef>
            </a:pPr>
            <a:r>
              <a:rPr lang="en-US"/>
              <a:t>Application provides more input options</a:t>
            </a:r>
          </a:p>
          <a:p>
            <a:pPr indent="-228600" lvl="1" marL="914400" rtl="0">
              <a:spcBef>
                <a:spcPts val="0"/>
              </a:spcBef>
            </a:pPr>
            <a:r>
              <a:rPr lang="en-US"/>
              <a:t>Less cluttered design is easier to operate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4000">
                <a:latin typeface="Arial"/>
                <a:ea typeface="Arial"/>
                <a:cs typeface="Arial"/>
                <a:sym typeface="Arial"/>
              </a:rPr>
              <a:t>S</a:t>
            </a:r>
            <a:r>
              <a:rPr b="1" lang="en-US" sz="4000">
                <a:latin typeface="Arial"/>
                <a:ea typeface="Arial"/>
                <a:cs typeface="Arial"/>
                <a:sym typeface="Arial"/>
              </a:rPr>
              <a:t>ignificant Hardware Design Decisions</a:t>
            </a:r>
          </a:p>
        </p:txBody>
      </p:sp>
      <p:sp>
        <p:nvSpPr>
          <p:cNvPr id="381" name="Shape 381"/>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228600" lvl="0" marL="457200" rtl="0">
              <a:spcBef>
                <a:spcPts val="0"/>
              </a:spcBef>
            </a:pPr>
            <a:r>
              <a:rPr lang="en-US"/>
              <a:t>Solar cells </a:t>
            </a:r>
          </a:p>
          <a:p>
            <a:pPr indent="-228600" lvl="1" marL="914400" rtl="0">
              <a:spcBef>
                <a:spcPts val="0"/>
              </a:spcBef>
            </a:pPr>
            <a:r>
              <a:rPr lang="en-US"/>
              <a:t>Small</a:t>
            </a:r>
          </a:p>
          <a:p>
            <a:pPr indent="-228600" lvl="1" marL="914400" rtl="0">
              <a:spcBef>
                <a:spcPts val="0"/>
              </a:spcBef>
            </a:pPr>
            <a:r>
              <a:rPr lang="en-US"/>
              <a:t>Efficient</a:t>
            </a:r>
          </a:p>
          <a:p>
            <a:pPr indent="-228600" lvl="0" marL="457200" rtl="0">
              <a:spcBef>
                <a:spcPts val="0"/>
              </a:spcBef>
            </a:pPr>
            <a:r>
              <a:rPr lang="en-US"/>
              <a:t>Low signal LEDs are small and easy to operate</a:t>
            </a:r>
          </a:p>
          <a:p>
            <a:pPr indent="-228600" lvl="1" marL="914400" rtl="0">
              <a:spcBef>
                <a:spcPts val="0"/>
              </a:spcBef>
            </a:pPr>
            <a:r>
              <a:rPr lang="en-US"/>
              <a:t>LED strips</a:t>
            </a:r>
          </a:p>
          <a:p>
            <a:pPr indent="-228600" lvl="1" marL="914400" rtl="0">
              <a:spcBef>
                <a:spcPts val="0"/>
              </a:spcBef>
            </a:pPr>
            <a:r>
              <a:rPr lang="en-US"/>
              <a:t>programmable</a:t>
            </a:r>
          </a:p>
          <a:p>
            <a:pPr indent="-228600" lvl="0" marL="457200" rtl="0">
              <a:spcBef>
                <a:spcPts val="0"/>
              </a:spcBef>
            </a:pPr>
            <a:r>
              <a:rPr lang="en-US"/>
              <a:t>Choosing Arduino Nano</a:t>
            </a:r>
          </a:p>
          <a:p>
            <a:pPr indent="-228600" lvl="1" marL="914400" rtl="0">
              <a:spcBef>
                <a:spcPts val="0"/>
              </a:spcBef>
            </a:pPr>
            <a:r>
              <a:rPr lang="en-US"/>
              <a:t>Similar specs to many other Arduino boards</a:t>
            </a:r>
          </a:p>
          <a:p>
            <a:pPr indent="-228600" lvl="2" marL="1371600" rtl="0">
              <a:spcBef>
                <a:spcPts val="0"/>
              </a:spcBef>
            </a:pPr>
            <a:r>
              <a:rPr lang="en-US"/>
              <a:t>Operating Voltage/CPU Speed equivalent to Uno, Mega</a:t>
            </a:r>
          </a:p>
          <a:p>
            <a:pPr indent="-228600" lvl="1" marL="914400" rtl="0">
              <a:spcBef>
                <a:spcPts val="0"/>
              </a:spcBef>
            </a:pPr>
            <a:r>
              <a:rPr lang="en-US"/>
              <a:t>Lower price and more compact design</a:t>
            </a:r>
          </a:p>
          <a:p>
            <a:pPr indent="0" lvl="0" marL="0">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b="1" lang="en-US" sz="5000">
                <a:latin typeface="Arial"/>
                <a:ea typeface="Arial"/>
                <a:cs typeface="Arial"/>
                <a:sym typeface="Arial"/>
              </a:rPr>
              <a:t>Work Distribution</a:t>
            </a:r>
          </a:p>
        </p:txBody>
      </p:sp>
      <p:graphicFrame>
        <p:nvGraphicFramePr>
          <p:cNvPr id="387" name="Shape 387"/>
          <p:cNvGraphicFramePr/>
          <p:nvPr/>
        </p:nvGraphicFramePr>
        <p:xfrm>
          <a:off x="991525" y="2476500"/>
          <a:ext cx="3000000" cy="3000000"/>
        </p:xfrm>
        <a:graphic>
          <a:graphicData uri="http://schemas.openxmlformats.org/drawingml/2006/table">
            <a:tbl>
              <a:tblPr>
                <a:noFill/>
                <a:tableStyleId>{538B0906-072A-4A88-A65A-B053C55C759D}</a:tableStyleId>
              </a:tblPr>
              <a:tblGrid>
                <a:gridCol w="1143000"/>
                <a:gridCol w="1281025"/>
                <a:gridCol w="1120000"/>
                <a:gridCol w="1165975"/>
                <a:gridCol w="1189025"/>
                <a:gridCol w="1143000"/>
                <a:gridCol w="1143000"/>
                <a:gridCol w="482875"/>
                <a:gridCol w="1541050"/>
              </a:tblGrid>
              <a:tr h="381000">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Hardware Design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Power Supply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PCB</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Software Design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Arduino Coding</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gridSpan="2">
                  <a:txBody>
                    <a:bodyPr>
                      <a:noAutofit/>
                    </a:bodyPr>
                    <a:lstStyle/>
                    <a:p>
                      <a:pPr lvl="0" rtl="0" algn="ctr">
                        <a:spcBef>
                          <a:spcPts val="0"/>
                        </a:spcBef>
                        <a:buNone/>
                      </a:pPr>
                      <a:r>
                        <a:rPr lang="en-US" sz="1800"/>
                        <a:t>Mobile App /</a:t>
                      </a:r>
                    </a:p>
                    <a:p>
                      <a:pPr lvl="0" rtl="0" algn="ctr">
                        <a:spcBef>
                          <a:spcPts val="0"/>
                        </a:spcBef>
                        <a:buNone/>
                      </a:pPr>
                      <a:r>
                        <a:rPr lang="en-US" sz="1800"/>
                        <a:t>Bluetooth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hMerge="1"/>
                <a:tc>
                  <a:txBody>
                    <a:bodyPr>
                      <a:noAutofit/>
                    </a:bodyPr>
                    <a:lstStyle/>
                    <a:p>
                      <a:pPr lvl="0" rtl="0" algn="ctr">
                        <a:spcBef>
                          <a:spcPts val="0"/>
                        </a:spcBef>
                        <a:buNone/>
                      </a:pPr>
                      <a:r>
                        <a:rPr lang="en-US" sz="1800"/>
                        <a:t>Sculpture Design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r>
              <a:tr h="381000">
                <a:tc>
                  <a:txBody>
                    <a:bodyPr>
                      <a:noAutofit/>
                    </a:bodyPr>
                    <a:lstStyle/>
                    <a:p>
                      <a:pPr lvl="0" algn="ctr">
                        <a:spcBef>
                          <a:spcPts val="0"/>
                        </a:spcBef>
                        <a:buNone/>
                      </a:pPr>
                      <a:r>
                        <a:rPr lang="en-US" sz="1800"/>
                        <a:t>Nickolas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gridSpan="2">
                  <a:txBody>
                    <a:bodyPr>
                      <a:noAutofit/>
                    </a:bodyPr>
                    <a:lstStyle/>
                    <a:p>
                      <a:pPr lvl="0" rt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a:txBody>
                    <a:bodyPr>
                      <a:noAutofit/>
                    </a:bodyPr>
                    <a:lstStyle/>
                    <a:p>
                      <a:pPr lvl="0" rt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81000">
                <a:tc>
                  <a:txBody>
                    <a:bodyPr>
                      <a:noAutofit/>
                    </a:bodyPr>
                    <a:lstStyle/>
                    <a:p>
                      <a:pPr lvl="0" algn="ctr">
                        <a:spcBef>
                          <a:spcPts val="0"/>
                        </a:spcBef>
                        <a:buNone/>
                      </a:pPr>
                      <a:r>
                        <a:rPr lang="en-US" sz="1800"/>
                        <a:t>Kelechi</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gridSpan="2">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81000">
                <a:tc>
                  <a:txBody>
                    <a:bodyPr>
                      <a:noAutofit/>
                    </a:bodyPr>
                    <a:lstStyle/>
                    <a:p>
                      <a:pPr lvl="0" algn="ctr">
                        <a:spcBef>
                          <a:spcPts val="0"/>
                        </a:spcBef>
                        <a:buNone/>
                      </a:pPr>
                      <a:r>
                        <a:rPr lang="en-US" sz="1800"/>
                        <a:t>Mahaley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gridSpan="2">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81000">
                <a:tc>
                  <a:txBody>
                    <a:bodyPr>
                      <a:noAutofit/>
                    </a:bodyPr>
                    <a:lstStyle/>
                    <a:p>
                      <a:pPr lvl="0" algn="ctr">
                        <a:spcBef>
                          <a:spcPts val="0"/>
                        </a:spcBef>
                        <a:buNone/>
                      </a:pPr>
                      <a:r>
                        <a:rPr lang="en-US" sz="1800"/>
                        <a:t>Kibwe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9D9"/>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algn="ctr">
                        <a:spcBef>
                          <a:spcPts val="0"/>
                        </a:spcBef>
                        <a:buNone/>
                      </a:pPr>
                      <a:r>
                        <a:rPr lang="en-US" sz="1800"/>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gridSpan="2">
                  <a:txBody>
                    <a:bodyPr>
                      <a:noAutofit/>
                    </a:bodyPr>
                    <a:lstStyle/>
                    <a:p>
                      <a:pPr lvl="0" rt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a:txBody>
                    <a:bodyPr>
                      <a:noAutofit/>
                    </a:bodyPr>
                    <a:lstStyle/>
                    <a:p>
                      <a:pPr lvl="0" algn="ctr">
                        <a:spcBef>
                          <a:spcPts val="0"/>
                        </a:spcBef>
                        <a:buNone/>
                      </a:pPr>
                      <a:r>
                        <a:t/>
                      </a:r>
                      <a:endParaRPr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0" y="-267975"/>
            <a:ext cx="10515600" cy="1325700"/>
          </a:xfrm>
          <a:prstGeom prst="rect">
            <a:avLst/>
          </a:prstGeom>
        </p:spPr>
        <p:txBody>
          <a:bodyPr anchorCtr="0" anchor="ctr" bIns="91425" lIns="91425" rIns="91425" tIns="91425">
            <a:noAutofit/>
          </a:bodyPr>
          <a:lstStyle/>
          <a:p>
            <a:pPr lvl="0">
              <a:spcBef>
                <a:spcPts val="0"/>
              </a:spcBef>
              <a:buNone/>
            </a:pPr>
            <a:r>
              <a:rPr b="1" lang="en-US"/>
              <a:t>Project Budget</a:t>
            </a:r>
          </a:p>
        </p:txBody>
      </p:sp>
      <p:graphicFrame>
        <p:nvGraphicFramePr>
          <p:cNvPr id="393" name="Shape 393"/>
          <p:cNvGraphicFramePr/>
          <p:nvPr/>
        </p:nvGraphicFramePr>
        <p:xfrm>
          <a:off x="748837" y="950825"/>
          <a:ext cx="3000000" cy="3000000"/>
        </p:xfrm>
        <a:graphic>
          <a:graphicData uri="http://schemas.openxmlformats.org/drawingml/2006/table">
            <a:tbl>
              <a:tblPr>
                <a:noFill/>
                <a:tableStyleId>{538B0906-072A-4A88-A65A-B053C55C759D}</a:tableStyleId>
              </a:tblPr>
              <a:tblGrid>
                <a:gridCol w="3564775"/>
                <a:gridCol w="3564775"/>
                <a:gridCol w="3564775"/>
              </a:tblGrid>
              <a:tr h="492225">
                <a:tc>
                  <a:txBody>
                    <a:bodyPr>
                      <a:noAutofit/>
                    </a:bodyPr>
                    <a:lstStyle/>
                    <a:p>
                      <a:pPr lvl="0" algn="ctr">
                        <a:spcBef>
                          <a:spcPts val="0"/>
                        </a:spcBef>
                        <a:buNone/>
                      </a:pPr>
                      <a:r>
                        <a:rPr b="1" lang="en-US"/>
                        <a:t>Description</a:t>
                      </a:r>
                    </a:p>
                  </a:txBody>
                  <a:tcPr marT="91425" marB="91425" marR="91425" marL="91425"/>
                </a:tc>
                <a:tc>
                  <a:txBody>
                    <a:bodyPr>
                      <a:noAutofit/>
                    </a:bodyPr>
                    <a:lstStyle/>
                    <a:p>
                      <a:pPr lvl="0" rtl="0" algn="ctr">
                        <a:spcBef>
                          <a:spcPts val="0"/>
                        </a:spcBef>
                        <a:buNone/>
                      </a:pPr>
                      <a:r>
                        <a:rPr b="1" lang="en-US"/>
                        <a:t>Quantity</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b="1" lang="en-US"/>
                        <a:t>Cost</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Arduino Nano</a:t>
                      </a:r>
                    </a:p>
                  </a:txBody>
                  <a:tcPr marT="91425" marB="91425" marR="91425" marL="91425"/>
                </a:tc>
                <a:tc>
                  <a:txBody>
                    <a:bodyPr>
                      <a:noAutofit/>
                    </a:bodyPr>
                    <a:lstStyle/>
                    <a:p>
                      <a:pPr lvl="0" rtl="0" algn="ctr">
                        <a:spcBef>
                          <a:spcPts val="0"/>
                        </a:spcBef>
                        <a:buNone/>
                      </a:pPr>
                      <a:r>
                        <a:rPr lang="en-US"/>
                        <a:t>6</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$7.99</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Solar Cells</a:t>
                      </a:r>
                    </a:p>
                  </a:txBody>
                  <a:tcPr marT="91425" marB="91425" marR="91425" marL="91425"/>
                </a:tc>
                <a:tc>
                  <a:txBody>
                    <a:bodyPr>
                      <a:noAutofit/>
                    </a:bodyPr>
                    <a:lstStyle/>
                    <a:p>
                      <a:pPr lvl="0" rtl="0" algn="ctr">
                        <a:spcBef>
                          <a:spcPts val="0"/>
                        </a:spcBef>
                        <a:buNone/>
                      </a:pPr>
                      <a:r>
                        <a:rPr lang="en-US"/>
                        <a:t>6</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$2.84</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rtl="0" algn="ctr">
                        <a:spcBef>
                          <a:spcPts val="0"/>
                        </a:spcBef>
                        <a:buNone/>
                      </a:pPr>
                      <a:r>
                        <a:rPr lang="en-US"/>
                        <a:t>TLC5940</a:t>
                      </a:r>
                    </a:p>
                  </a:txBody>
                  <a:tcPr marT="91425" marB="91425" marR="91425" marL="91425"/>
                </a:tc>
                <a:tc>
                  <a:txBody>
                    <a:bodyPr>
                      <a:noAutofit/>
                    </a:bodyPr>
                    <a:lstStyle/>
                    <a:p>
                      <a:pPr lvl="0" rtl="0" algn="ctr">
                        <a:spcBef>
                          <a:spcPts val="0"/>
                        </a:spcBef>
                        <a:buNone/>
                      </a:pPr>
                      <a:r>
                        <a:rPr lang="en-US"/>
                        <a:t>3</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$7.95</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PCB #1</a:t>
                      </a:r>
                    </a:p>
                  </a:txBody>
                  <a:tcPr marT="91425" marB="91425" marR="91425" marL="91425"/>
                </a:tc>
                <a:tc>
                  <a:txBody>
                    <a:bodyPr>
                      <a:noAutofit/>
                    </a:bodyPr>
                    <a:lstStyle/>
                    <a:p>
                      <a:pPr lvl="0" rtl="0" algn="ctr">
                        <a:spcBef>
                          <a:spcPts val="0"/>
                        </a:spcBef>
                        <a:buNone/>
                      </a:pPr>
                      <a:r>
                        <a:rPr lang="en-US"/>
                        <a:t>1</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$54.59</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PCB #2</a:t>
                      </a:r>
                    </a:p>
                  </a:txBody>
                  <a:tcPr marT="91425" marB="91425" marR="91425" marL="91425"/>
                </a:tc>
                <a:tc>
                  <a:txBody>
                    <a:bodyPr>
                      <a:noAutofit/>
                    </a:bodyPr>
                    <a:lstStyle/>
                    <a:p>
                      <a:pPr lvl="0" rtl="0" algn="ctr">
                        <a:spcBef>
                          <a:spcPts val="0"/>
                        </a:spcBef>
                        <a:buNone/>
                      </a:pPr>
                      <a:r>
                        <a:rPr lang="en-US"/>
                        <a:t>1</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$27.00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LED Strips (meter)</a:t>
                      </a:r>
                    </a:p>
                  </a:txBody>
                  <a:tcPr marT="91425" marB="91425" marR="91425" marL="91425"/>
                </a:tc>
                <a:tc>
                  <a:txBody>
                    <a:bodyPr>
                      <a:noAutofit/>
                    </a:bodyPr>
                    <a:lstStyle/>
                    <a:p>
                      <a:pPr lvl="0" rtl="0" algn="ctr">
                        <a:spcBef>
                          <a:spcPts val="0"/>
                        </a:spcBef>
                        <a:buNone/>
                      </a:pPr>
                      <a:r>
                        <a:rPr lang="en-US"/>
                        <a:t>2</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$32.77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Battery/Battery Pack</a:t>
                      </a:r>
                    </a:p>
                  </a:txBody>
                  <a:tcPr marT="91425" marB="91425" marR="91425" marL="91425"/>
                </a:tc>
                <a:tc>
                  <a:txBody>
                    <a:bodyPr>
                      <a:noAutofit/>
                    </a:bodyPr>
                    <a:lstStyle/>
                    <a:p>
                      <a:pPr lvl="0" rtl="0" algn="ctr">
                        <a:spcBef>
                          <a:spcPts val="0"/>
                        </a:spcBef>
                        <a:buNone/>
                      </a:pPr>
                      <a:r>
                        <a:rPr lang="en-US"/>
                        <a:t>1</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$18.99</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MAX712</a:t>
                      </a:r>
                    </a:p>
                  </a:txBody>
                  <a:tcPr marT="91425" marB="91425" marR="91425" marL="91425"/>
                </a:tc>
                <a:tc>
                  <a:txBody>
                    <a:bodyPr>
                      <a:noAutofit/>
                    </a:bodyPr>
                    <a:lstStyle/>
                    <a:p>
                      <a:pPr lvl="0" rtl="0" algn="ctr">
                        <a:spcBef>
                          <a:spcPts val="0"/>
                        </a:spcBef>
                        <a:buNone/>
                      </a:pPr>
                      <a:r>
                        <a:rPr lang="en-US"/>
                        <a:t>2</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$9.95</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MAX639</a:t>
                      </a:r>
                    </a:p>
                  </a:txBody>
                  <a:tcPr marT="91425" marB="91425" marR="91425" marL="91425"/>
                </a:tc>
                <a:tc>
                  <a:txBody>
                    <a:bodyPr>
                      <a:noAutofit/>
                    </a:bodyPr>
                    <a:lstStyle/>
                    <a:p>
                      <a:pPr lvl="0" rtl="0" algn="ctr">
                        <a:spcBef>
                          <a:spcPts val="0"/>
                        </a:spcBef>
                        <a:buNone/>
                      </a:pPr>
                      <a:r>
                        <a:rPr lang="en-US"/>
                        <a:t>3</a:t>
                      </a: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$9.50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algn="ctr">
                        <a:spcBef>
                          <a:spcPts val="0"/>
                        </a:spcBef>
                        <a:buNone/>
                      </a:pPr>
                      <a:r>
                        <a:rPr lang="en-US"/>
                        <a:t>Miscellaneous</a:t>
                      </a:r>
                    </a:p>
                  </a:txBody>
                  <a:tcPr marT="91425" marB="91425" marR="91425" marL="91425"/>
                </a:tc>
                <a:tc>
                  <a:txBody>
                    <a:bodyPr>
                      <a:noAutofit/>
                    </a:bodyPr>
                    <a:lstStyle/>
                    <a:p>
                      <a:pPr lvl="0" rtl="0" algn="ctr">
                        <a:spcBef>
                          <a:spcPts val="0"/>
                        </a:spcBef>
                        <a:buNone/>
                      </a:pPr>
                      <a:r>
                        <a:t/>
                      </a:r>
                      <a:endParaRPr/>
                    </a:p>
                  </a:txBody>
                  <a:tcPr marT="91425" marB="91425" marR="91425" marL="91425">
                    <a:lnR cap="flat" cmpd="sng" w="9525">
                      <a:solidFill>
                        <a:srgbClr val="9E9E9E"/>
                      </a:solidFill>
                      <a:prstDash val="solid"/>
                      <a:round/>
                      <a:headEnd len="med" w="med" type="none"/>
                      <a:tailEnd len="med" w="med" type="none"/>
                    </a:lnR>
                  </a:tcPr>
                </a:tc>
                <a:tc>
                  <a:txBody>
                    <a:bodyPr>
                      <a:noAutofit/>
                    </a:bodyPr>
                    <a:lstStyle/>
                    <a:p>
                      <a:pPr lvl="0" rtl="0" algn="ctr">
                        <a:spcBef>
                          <a:spcPts val="0"/>
                        </a:spcBef>
                        <a:buNone/>
                      </a:pPr>
                      <a:r>
                        <a:rPr lang="en-US"/>
                        <a:t>$76.99</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473325">
                <a:tc>
                  <a:txBody>
                    <a:bodyPr>
                      <a:noAutofit/>
                    </a:bodyPr>
                    <a:lstStyle/>
                    <a:p>
                      <a:pPr lvl="0" rtl="0" algn="ctr">
                        <a:spcBef>
                          <a:spcPts val="0"/>
                        </a:spcBef>
                        <a:buNone/>
                      </a:pPr>
                      <a:r>
                        <a:rPr b="1" lang="en-US"/>
                        <a:t>Total Cost</a:t>
                      </a:r>
                    </a:p>
                  </a:txBody>
                  <a:tcPr marT="91425" marB="91425" marR="91425" marL="91425"/>
                </a:tc>
                <a:tc>
                  <a:txBody>
                    <a:bodyPr>
                      <a:noAutofit/>
                    </a:bodyPr>
                    <a:lstStyle/>
                    <a:p>
                      <a:pPr lvl="0" rtl="0" algn="ctr">
                        <a:spcBef>
                          <a:spcPts val="0"/>
                        </a:spcBef>
                        <a:buNone/>
                      </a:pPr>
                      <a:r>
                        <a:t/>
                      </a:r>
                      <a:endParaRPr/>
                    </a:p>
                  </a:txBody>
                  <a:tcPr marT="91425" marB="91425" marR="91425" marL="91425"/>
                </a:tc>
                <a:tc>
                  <a:txBody>
                    <a:bodyPr>
                      <a:noAutofit/>
                    </a:bodyPr>
                    <a:lstStyle/>
                    <a:p>
                      <a:pPr lvl="0" rtl="0" algn="ctr">
                        <a:spcBef>
                          <a:spcPts val="0"/>
                        </a:spcBef>
                        <a:buNone/>
                      </a:pPr>
                      <a:r>
                        <a:rPr lang="en-US"/>
                        <a:t>$380.70</a:t>
                      </a:r>
                    </a:p>
                  </a:txBody>
                  <a:tcPr marT="91425" marB="91425" marR="91425" marL="91425">
                    <a:lnT cap="flat" cmpd="sng" w="9525">
                      <a:solidFill>
                        <a:srgbClr val="9E9E9E"/>
                      </a:solidFill>
                      <a:prstDash val="solid"/>
                      <a:round/>
                      <a:headEnd len="med" w="med" type="none"/>
                      <a:tailEnd len="med" w="med" type="none"/>
                    </a:lnT>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5000" u="none" cap="none" strike="noStrike">
                <a:solidFill>
                  <a:schemeClr val="dk1"/>
                </a:solidFill>
                <a:latin typeface="Arial"/>
                <a:ea typeface="Arial"/>
                <a:cs typeface="Arial"/>
                <a:sym typeface="Arial"/>
              </a:rPr>
              <a:t>Specification Requirements</a:t>
            </a:r>
          </a:p>
        </p:txBody>
      </p:sp>
      <p:sp>
        <p:nvSpPr>
          <p:cNvPr id="109" name="Shape 109"/>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0"/>
              </a:spcBef>
              <a:buClr>
                <a:schemeClr val="dk1"/>
              </a:buClr>
              <a:buFont typeface="Arial"/>
            </a:pPr>
            <a:r>
              <a:rPr lang="en-US">
                <a:latin typeface="Arial"/>
                <a:ea typeface="Arial"/>
                <a:cs typeface="Arial"/>
                <a:sym typeface="Arial"/>
              </a:rPr>
              <a:t>Portable</a:t>
            </a:r>
          </a:p>
          <a:p>
            <a:pPr indent="-228600" lvl="1" marL="914400" marR="0" rtl="0" algn="l">
              <a:lnSpc>
                <a:spcPct val="90000"/>
              </a:lnSpc>
              <a:spcBef>
                <a:spcPts val="0"/>
              </a:spcBef>
              <a:buFont typeface="Arial"/>
            </a:pPr>
            <a:r>
              <a:rPr lang="en-US">
                <a:latin typeface="Arial"/>
                <a:ea typeface="Arial"/>
                <a:cs typeface="Arial"/>
                <a:sym typeface="Arial"/>
              </a:rPr>
              <a:t>Dimensions: 2.2 ft x 2.2 ft x 4 in</a:t>
            </a:r>
          </a:p>
          <a:p>
            <a:pPr indent="-228600" lvl="1" marL="914400" marR="0" rtl="0" algn="l">
              <a:lnSpc>
                <a:spcPct val="90000"/>
              </a:lnSpc>
              <a:spcBef>
                <a:spcPts val="0"/>
              </a:spcBef>
              <a:buFont typeface="Arial"/>
            </a:pPr>
            <a:r>
              <a:rPr lang="en-US">
                <a:latin typeface="Arial"/>
                <a:ea typeface="Arial"/>
                <a:cs typeface="Arial"/>
                <a:sym typeface="Arial"/>
              </a:rPr>
              <a:t>Weight: under 30 lbs</a:t>
            </a:r>
          </a:p>
          <a:p>
            <a:pPr indent="-228600" lvl="0" marL="457200" marR="0" rtl="0" algn="l">
              <a:lnSpc>
                <a:spcPct val="90000"/>
              </a:lnSpc>
              <a:spcBef>
                <a:spcPts val="0"/>
              </a:spcBef>
              <a:buFont typeface="Arial"/>
            </a:pPr>
            <a:r>
              <a:rPr lang="en-US">
                <a:latin typeface="Arial"/>
                <a:ea typeface="Arial"/>
                <a:cs typeface="Arial"/>
                <a:sym typeface="Arial"/>
              </a:rPr>
              <a:t>Solar cells</a:t>
            </a:r>
          </a:p>
          <a:p>
            <a:pPr indent="-228600" lvl="1" marL="914400" marR="0" rtl="0" algn="l">
              <a:lnSpc>
                <a:spcPct val="90000"/>
              </a:lnSpc>
              <a:spcBef>
                <a:spcPts val="0"/>
              </a:spcBef>
              <a:buFont typeface="Arial"/>
            </a:pPr>
            <a:r>
              <a:rPr lang="en-US">
                <a:latin typeface="Arial"/>
                <a:ea typeface="Arial"/>
                <a:cs typeface="Arial"/>
                <a:sym typeface="Arial"/>
              </a:rPr>
              <a:t>Input voltage: max 27 V / Output voltage: min 6 V</a:t>
            </a:r>
          </a:p>
          <a:p>
            <a:pPr indent="-228600" lvl="0" marL="457200" marR="0" rtl="0" algn="l">
              <a:lnSpc>
                <a:spcPct val="90000"/>
              </a:lnSpc>
              <a:spcBef>
                <a:spcPts val="0"/>
              </a:spcBef>
              <a:buFont typeface="Arial"/>
            </a:pPr>
            <a:r>
              <a:rPr lang="en-US">
                <a:latin typeface="Arial"/>
                <a:ea typeface="Arial"/>
                <a:cs typeface="Arial"/>
                <a:sym typeface="Arial"/>
              </a:rPr>
              <a:t>NeoPixel digital LED strips</a:t>
            </a:r>
          </a:p>
          <a:p>
            <a:pPr indent="-228600" lvl="1" marL="914400" marR="0" rtl="0" algn="l">
              <a:lnSpc>
                <a:spcPct val="90000"/>
              </a:lnSpc>
              <a:spcBef>
                <a:spcPts val="0"/>
              </a:spcBef>
              <a:buFont typeface="Arial"/>
            </a:pPr>
            <a:r>
              <a:rPr lang="en-US">
                <a:latin typeface="Arial"/>
                <a:ea typeface="Arial"/>
                <a:cs typeface="Arial"/>
                <a:sym typeface="Arial"/>
              </a:rPr>
              <a:t>RGBW functionality</a:t>
            </a:r>
          </a:p>
          <a:p>
            <a:pPr indent="-228600" lvl="0" marL="457200" marR="0" rtl="0" algn="l">
              <a:lnSpc>
                <a:spcPct val="90000"/>
              </a:lnSpc>
              <a:spcBef>
                <a:spcPts val="0"/>
              </a:spcBef>
              <a:buFont typeface="Arial"/>
            </a:pPr>
            <a:r>
              <a:rPr lang="en-US">
                <a:latin typeface="Arial"/>
                <a:ea typeface="Arial"/>
                <a:cs typeface="Arial"/>
                <a:sym typeface="Arial"/>
              </a:rPr>
              <a:t>Android App</a:t>
            </a:r>
          </a:p>
          <a:p>
            <a:pPr indent="-228600" lvl="1" marL="914400" marR="0" rtl="0" algn="l">
              <a:lnSpc>
                <a:spcPct val="90000"/>
              </a:lnSpc>
              <a:spcBef>
                <a:spcPts val="0"/>
              </a:spcBef>
              <a:buFont typeface="Arial"/>
            </a:pPr>
            <a:r>
              <a:rPr lang="en-US">
                <a:latin typeface="Arial"/>
                <a:ea typeface="Arial"/>
                <a:cs typeface="Arial"/>
                <a:sym typeface="Arial"/>
              </a:rPr>
              <a:t>user friendly</a:t>
            </a:r>
          </a:p>
          <a:p>
            <a:pPr indent="-228600" lvl="1" marL="914400" marR="0" rtl="0" algn="l">
              <a:lnSpc>
                <a:spcPct val="90000"/>
              </a:lnSpc>
              <a:spcBef>
                <a:spcPts val="0"/>
              </a:spcBef>
              <a:buFont typeface="Arial"/>
            </a:pPr>
            <a:r>
              <a:rPr lang="en-US">
                <a:latin typeface="Arial"/>
                <a:ea typeface="Arial"/>
                <a:cs typeface="Arial"/>
                <a:sym typeface="Arial"/>
              </a:rPr>
              <a:t>3 functional modes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838200" y="27661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descr="OperationOverview.png" id="114" name="Shape 114"/>
          <p:cNvPicPr preferRelativeResize="0"/>
          <p:nvPr/>
        </p:nvPicPr>
        <p:blipFill>
          <a:blip r:embed="rId3">
            <a:alphaModFix/>
          </a:blip>
          <a:stretch>
            <a:fillRect/>
          </a:stretch>
        </p:blipFill>
        <p:spPr>
          <a:xfrm>
            <a:off x="1524050" y="0"/>
            <a:ext cx="9143906" cy="6858000"/>
          </a:xfrm>
          <a:prstGeom prst="rect">
            <a:avLst/>
          </a:prstGeom>
          <a:noFill/>
          <a:ln>
            <a:noFill/>
          </a:ln>
        </p:spPr>
      </p:pic>
      <p:sp>
        <p:nvSpPr>
          <p:cNvPr id="115" name="Shape 115"/>
          <p:cNvSpPr txBox="1"/>
          <p:nvPr/>
        </p:nvSpPr>
        <p:spPr>
          <a:xfrm>
            <a:off x="5455500" y="5296450"/>
            <a:ext cx="5268600" cy="1202700"/>
          </a:xfrm>
          <a:prstGeom prst="rect">
            <a:avLst/>
          </a:prstGeom>
          <a:noFill/>
          <a:ln>
            <a:noFill/>
          </a:ln>
        </p:spPr>
        <p:txBody>
          <a:bodyPr anchorCtr="0" anchor="t" bIns="91425" lIns="91425" rIns="91425" tIns="91425">
            <a:noAutofit/>
          </a:bodyPr>
          <a:lstStyle/>
          <a:p>
            <a:pPr lvl="0" algn="ctr">
              <a:spcBef>
                <a:spcPts val="0"/>
              </a:spcBef>
              <a:buNone/>
            </a:pPr>
            <a:r>
              <a:rPr b="1" lang="en-US" sz="3600"/>
              <a:t>System Operations Block Diagram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descr="Software Flow Diagram2.png" id="120" name="Shape 120"/>
          <p:cNvPicPr preferRelativeResize="0"/>
          <p:nvPr/>
        </p:nvPicPr>
        <p:blipFill>
          <a:blip r:embed="rId3">
            <a:alphaModFix/>
          </a:blip>
          <a:stretch>
            <a:fillRect/>
          </a:stretch>
        </p:blipFill>
        <p:spPr>
          <a:xfrm>
            <a:off x="152400" y="0"/>
            <a:ext cx="11887200" cy="6858000"/>
          </a:xfrm>
          <a:prstGeom prst="rect">
            <a:avLst/>
          </a:prstGeom>
          <a:noFill/>
          <a:ln>
            <a:noFill/>
          </a:ln>
        </p:spPr>
      </p:pic>
      <p:sp>
        <p:nvSpPr>
          <p:cNvPr id="121" name="Shape 121"/>
          <p:cNvSpPr txBox="1"/>
          <p:nvPr/>
        </p:nvSpPr>
        <p:spPr>
          <a:xfrm>
            <a:off x="3791700" y="5477500"/>
            <a:ext cx="4608600" cy="1936800"/>
          </a:xfrm>
          <a:prstGeom prst="rect">
            <a:avLst/>
          </a:prstGeom>
          <a:noFill/>
          <a:ln>
            <a:noFill/>
          </a:ln>
        </p:spPr>
        <p:txBody>
          <a:bodyPr anchorCtr="0" anchor="t" bIns="91425" lIns="91425" rIns="91425" tIns="91425">
            <a:noAutofit/>
          </a:bodyPr>
          <a:lstStyle/>
          <a:p>
            <a:pPr lvl="0">
              <a:spcBef>
                <a:spcPts val="0"/>
              </a:spcBef>
              <a:buNone/>
            </a:pPr>
            <a:r>
              <a:rPr b="1" lang="en-US" sz="3600"/>
              <a:t>Software Flow Chart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838200" y="2486650"/>
            <a:ext cx="10515600" cy="1325700"/>
          </a:xfrm>
          <a:prstGeom prst="rect">
            <a:avLst/>
          </a:prstGeom>
        </p:spPr>
        <p:txBody>
          <a:bodyPr anchorCtr="0" anchor="ctr" bIns="91425" lIns="91425" rIns="91425" tIns="91425">
            <a:noAutofit/>
          </a:bodyPr>
          <a:lstStyle/>
          <a:p>
            <a:pPr lvl="0" algn="ctr">
              <a:spcBef>
                <a:spcPts val="0"/>
              </a:spcBef>
              <a:buNone/>
            </a:pPr>
            <a:r>
              <a:rPr b="1" lang="en-US" sz="9600">
                <a:latin typeface="Arial"/>
                <a:ea typeface="Arial"/>
                <a:cs typeface="Arial"/>
                <a:sym typeface="Arial"/>
              </a:rPr>
              <a:t>Microcontroller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5000">
                <a:latin typeface="Arial"/>
                <a:ea typeface="Arial"/>
                <a:cs typeface="Arial"/>
                <a:sym typeface="Arial"/>
              </a:rPr>
              <a:t>Arduino Nano</a:t>
            </a:r>
          </a:p>
        </p:txBody>
      </p:sp>
      <p:sp>
        <p:nvSpPr>
          <p:cNvPr id="132" name="Shape 132"/>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rPr b="1" lang="en-US"/>
              <a:t>Purpose:</a:t>
            </a:r>
          </a:p>
          <a:p>
            <a:pPr indent="-228600" lvl="0" marL="457200" marR="0" rtl="0" algn="l">
              <a:lnSpc>
                <a:spcPct val="90000"/>
              </a:lnSpc>
              <a:spcBef>
                <a:spcPts val="0"/>
              </a:spcBef>
            </a:pPr>
            <a:r>
              <a:rPr lang="en-US"/>
              <a:t>Control all other components</a:t>
            </a:r>
          </a:p>
          <a:p>
            <a:pPr indent="-228600" lvl="1" marL="914400" marR="0" rtl="0" algn="l">
              <a:lnSpc>
                <a:spcPct val="90000"/>
              </a:lnSpc>
              <a:spcBef>
                <a:spcPts val="0"/>
              </a:spcBef>
            </a:pPr>
            <a:r>
              <a:rPr lang="en-US"/>
              <a:t>Operation of LEDs</a:t>
            </a:r>
          </a:p>
          <a:p>
            <a:pPr indent="-228600" lvl="2" marL="1371600" marR="0" rtl="0" algn="l">
              <a:lnSpc>
                <a:spcPct val="90000"/>
              </a:lnSpc>
              <a:spcBef>
                <a:spcPts val="0"/>
              </a:spcBef>
            </a:pPr>
            <a:r>
              <a:rPr lang="en-US"/>
              <a:t>Digital pins: 2, 4, 5, 6, 7, 8</a:t>
            </a:r>
          </a:p>
          <a:p>
            <a:pPr indent="-228600" lvl="2" marL="1371600" marR="0" rtl="0" algn="l">
              <a:lnSpc>
                <a:spcPct val="90000"/>
              </a:lnSpc>
              <a:spcBef>
                <a:spcPts val="0"/>
              </a:spcBef>
            </a:pPr>
            <a:r>
              <a:rPr lang="en-US"/>
              <a:t>Analog pins: 0, 1, 2, 3, 4, 5</a:t>
            </a:r>
          </a:p>
          <a:p>
            <a:pPr indent="-228600" lvl="2" marL="1371600" marR="0" rtl="0" algn="l">
              <a:lnSpc>
                <a:spcPct val="90000"/>
              </a:lnSpc>
              <a:spcBef>
                <a:spcPts val="0"/>
              </a:spcBef>
            </a:pPr>
            <a:r>
              <a:rPr lang="en-US"/>
              <a:t>PWM output: 3, 9, 10, 11, 13</a:t>
            </a:r>
          </a:p>
          <a:p>
            <a:pPr indent="-228600" lvl="1" marL="914400" marR="0" rtl="0" algn="l">
              <a:lnSpc>
                <a:spcPct val="90000"/>
              </a:lnSpc>
              <a:spcBef>
                <a:spcPts val="0"/>
              </a:spcBef>
            </a:pPr>
            <a:r>
              <a:rPr lang="en-US"/>
              <a:t>TLC5940</a:t>
            </a:r>
          </a:p>
          <a:p>
            <a:pPr indent="-228600" lvl="1" marL="914400" marR="0" rtl="0" algn="l">
              <a:lnSpc>
                <a:spcPct val="90000"/>
              </a:lnSpc>
              <a:spcBef>
                <a:spcPts val="0"/>
              </a:spcBef>
            </a:pPr>
            <a:r>
              <a:rPr lang="en-US"/>
              <a:t>Bluetooth module</a:t>
            </a:r>
          </a:p>
          <a:p>
            <a:pPr indent="-228600" lvl="1" marL="914400" marR="0" rtl="0" algn="l">
              <a:lnSpc>
                <a:spcPct val="90000"/>
              </a:lnSpc>
              <a:spcBef>
                <a:spcPts val="0"/>
              </a:spcBef>
            </a:pPr>
            <a:r>
              <a:rPr lang="en-US"/>
              <a:t>System power ON/OFF</a:t>
            </a:r>
          </a:p>
          <a:p>
            <a:pPr indent="-228600" lvl="0" marL="457200" marR="0" rtl="0" algn="l">
              <a:lnSpc>
                <a:spcPct val="90000"/>
              </a:lnSpc>
              <a:spcBef>
                <a:spcPts val="0"/>
              </a:spcBef>
            </a:pPr>
            <a:r>
              <a:rPr lang="en-US"/>
              <a:t>Cost: $7.99 </a:t>
            </a:r>
          </a:p>
          <a:p>
            <a:pPr indent="0" lvl="0" marL="0" marR="0" rtl="0" algn="l">
              <a:lnSpc>
                <a:spcPct val="90000"/>
              </a:lnSpc>
              <a:spcBef>
                <a:spcPts val="0"/>
              </a:spcBef>
              <a:buNone/>
            </a:pPr>
            <a:r>
              <a:t/>
            </a:r>
            <a:endParaRPr/>
          </a:p>
          <a:p>
            <a:pPr indent="0" lvl="0" marL="0" marR="0" rtl="0" algn="l">
              <a:lnSpc>
                <a:spcPct val="90000"/>
              </a:lnSpc>
              <a:spcBef>
                <a:spcPts val="0"/>
              </a:spcBef>
              <a:buNone/>
            </a:pPr>
            <a:r>
              <a:t/>
            </a:r>
            <a:endParaRPr/>
          </a:p>
          <a:p>
            <a:pPr indent="-228600" lvl="0" marL="228600" marR="0" rtl="0" algn="l">
              <a:lnSpc>
                <a:spcPct val="90000"/>
              </a:lnSpc>
              <a:spcBef>
                <a:spcPts val="0"/>
              </a:spcBef>
              <a:buClr>
                <a:schemeClr val="dk1"/>
              </a:buClr>
              <a:buSzPct val="100000"/>
              <a:buFont typeface="Arial"/>
              <a:buNone/>
            </a:pPr>
            <a:r>
              <a:t/>
            </a:r>
            <a:endParaRPr/>
          </a:p>
          <a:p>
            <a:pPr indent="-228600" lvl="0" marL="228600" marR="0" rtl="0" algn="l">
              <a:lnSpc>
                <a:spcPct val="90000"/>
              </a:lnSpc>
              <a:spcBef>
                <a:spcPts val="0"/>
              </a:spcBef>
              <a:buClr>
                <a:schemeClr val="dk1"/>
              </a:buClr>
              <a:buSzPct val="100000"/>
              <a:buFont typeface="Arial"/>
              <a:buNone/>
            </a:pPr>
            <a:r>
              <a:t/>
            </a:r>
            <a:endParaRPr b="1"/>
          </a:p>
          <a:p>
            <a:pPr indent="-228600" lvl="0" marL="228600" marR="0" rtl="0" algn="l">
              <a:lnSpc>
                <a:spcPct val="90000"/>
              </a:lnSpc>
              <a:spcBef>
                <a:spcPts val="0"/>
              </a:spcBef>
              <a:buClr>
                <a:schemeClr val="dk1"/>
              </a:buClr>
              <a:buSzPct val="100000"/>
              <a:buFont typeface="Arial"/>
              <a:buNone/>
            </a:pPr>
            <a:r>
              <a:t/>
            </a:r>
            <a:endParaRPr/>
          </a:p>
        </p:txBody>
      </p:sp>
      <p:pic>
        <p:nvPicPr>
          <p:cNvPr id="133" name="Shape 133"/>
          <p:cNvPicPr preferRelativeResize="0"/>
          <p:nvPr/>
        </p:nvPicPr>
        <p:blipFill>
          <a:blip r:embed="rId3">
            <a:alphaModFix/>
          </a:blip>
          <a:stretch>
            <a:fillRect/>
          </a:stretch>
        </p:blipFill>
        <p:spPr>
          <a:xfrm rot="-5400000">
            <a:off x="7340366" y="297311"/>
            <a:ext cx="3131700" cy="6263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