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Roboto Slab" panose="020B0604020202020204" charset="0"/>
      <p:regular r:id="rId43"/>
      <p:bold r:id="rId44"/>
    </p:embeddedFont>
    <p:embeddedFont>
      <p:font typeface="Source Sans Pr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87AAAB-6476-412E-9729-A3E21F43B62A}">
  <a:tblStyle styleId="{6B87AAAB-6476-412E-9729-A3E21F43B62A}" styleName="Table_0"/>
  <a:tblStyle styleId="{DEE20E3E-C4CC-45CA-A2A5-0647FCCC765D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aday.com/tag/laser-rangefinde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hizook.com/blog/2009/12/20/ultra-low-cost-laser-rangefinders-actualized-neato-robotics" TargetMode="External"/><Relationship Id="rId4" Type="http://schemas.openxmlformats.org/officeDocument/2006/relationships/hyperlink" Target="https://chmodux.wordpress.com/2012/04/16/range-finding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http://www.osram-os.com/osram_os/en/press/press-releases/ir-devices-and-laser-diodes/2015/low-cost-lidar--a-key-technology-to-enable-autonomous-driving-in-urban-environments/index.jsp?search_result=%2Fosram_os%2Fen%2Fpress%2Fpress-releases%2Findex.jsp%3Faction%3Ddosearch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www.newport.com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 - 80%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Testing - 60%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https://hackaday.com/tag/laser-rangefinder/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https://chmodux.wordpress.com/2012/04/16/range-finding/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http://www.hizook.com/blog/2009/12/20/ultra-low-cost-laser-rangefinders-actualized-neato-robotics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3" y="1020262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4649962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827727" y="34481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79633" y="253010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311842" y="59363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626320" y="1004903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03950" y="4240991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96309" y="1493167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738050" y="203490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771658" y="1878363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4271582" y="35611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7729213" y="4595577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4055342"/>
            <a:ext cx="8229600" cy="3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700183" y="1020262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6897625" y="4649962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8827727" y="34481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79633" y="253010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311842" y="593638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26320" y="1004903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803950" y="4240991"/>
            <a:ext cx="190200" cy="142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96309" y="1493167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738050" y="203490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771658" y="1878363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4271582" y="35611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7729213" y="4595577"/>
            <a:ext cx="2538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8265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1546025" y="1526193"/>
            <a:ext cx="58326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48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4" y="0"/>
            <a:ext cx="913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15300" y="1876050"/>
            <a:ext cx="67134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◎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○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◉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3593400" y="805712"/>
            <a:ext cx="1957200" cy="819900"/>
            <a:chOff x="3593400" y="1760083"/>
            <a:chExt cx="1957200" cy="1093200"/>
          </a:xfrm>
        </p:grpSpPr>
        <p:sp>
          <p:nvSpPr>
            <p:cNvPr id="37" name="Shape 37"/>
            <p:cNvSpPr txBox="1"/>
            <p:nvPr/>
          </p:nvSpPr>
          <p:spPr>
            <a:xfrm>
              <a:off x="3593400" y="1872096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ct val="25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8" name="Shape 38"/>
            <p:cNvSpPr/>
            <p:nvPr/>
          </p:nvSpPr>
          <p:spPr>
            <a:xfrm>
              <a:off x="4025400" y="1760083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4190700" y="1925383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0" name="Shape 40"/>
          <p:cNvCxnSpPr>
            <a:endCxn id="38" idx="1"/>
          </p:cNvCxnSpPr>
          <p:nvPr/>
        </p:nvCxnSpPr>
        <p:spPr>
          <a:xfrm>
            <a:off x="3742095" y="653984"/>
            <a:ext cx="443400" cy="2717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Shape 41"/>
          <p:cNvCxnSpPr/>
          <p:nvPr/>
        </p:nvCxnSpPr>
        <p:spPr>
          <a:xfrm rot="10800000">
            <a:off x="4114798" y="202112"/>
            <a:ext cx="457200" cy="603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Shape 42"/>
          <p:cNvCxnSpPr/>
          <p:nvPr/>
        </p:nvCxnSpPr>
        <p:spPr>
          <a:xfrm rot="10800000" flipH="1">
            <a:off x="4749075" y="564918"/>
            <a:ext cx="95100" cy="261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86150" y="1261699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3329991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5873832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261699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46025" y="1526193"/>
            <a:ext cx="58326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OSN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Optical Supplemental Navigation Device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Wilfredo Ortiz | PSE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Joseph Devenport | PSE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Cedric Harper | EE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Henry Schmitz | 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2270401" y="258750"/>
            <a:ext cx="46032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Transmitter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700" y="1418537"/>
            <a:ext cx="4966598" cy="314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1004100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Model: OSRAM SPL LL85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Spectral range: 840 nm-860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Peak Wavelength:  850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Spectral Width: 4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Pulse Width: 28 ns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Peak Output Power: 14 W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Duty Cycle: 0.1 %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Cost:  $20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48" name="Shape 148"/>
          <p:cNvSpPr txBox="1">
            <a:spLocks noGrp="1"/>
          </p:cNvSpPr>
          <p:nvPr>
            <p:ph type="body" idx="4294967295"/>
          </p:nvPr>
        </p:nvSpPr>
        <p:spPr>
          <a:xfrm>
            <a:off x="4866849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Model: OSRAM SPL PL85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Spectral range: 840 nm - 860 nm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Peak Wavelength:  850 nm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Spectral Width: 4 nm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Pulse Width: 100 ns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Peak Output Power: 13 W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Duty Cycle: 0.1 %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Cost:  ~$20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125" y="456823"/>
            <a:ext cx="2675025" cy="16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550" y="714597"/>
            <a:ext cx="2520400" cy="114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 idx="4294967295"/>
          </p:nvPr>
        </p:nvSpPr>
        <p:spPr>
          <a:xfrm>
            <a:off x="786150" y="55994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Pulsed Laser Diode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7471" y="3473871"/>
            <a:ext cx="1822200" cy="15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1004100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Newport Model: KBX022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Lens Material: N-BK7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Diameter: 12.7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Radius of Curvature: 11.868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EFL: 12.7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BFL: 10.26 mm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Uncoated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●"/>
            </a:pPr>
            <a:r>
              <a:rPr lang="en" sz="1400"/>
              <a:t>Cost:  $35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4866849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Newport Model: SBX013AR.16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Lens Material: UV Fused Silica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Diameter: 12.7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Radius of Curvature: 10.358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EFL: 12.7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BFL: 9.86 mm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AR Coating (650-1000 nm)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Cost:  $210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700" y="162650"/>
            <a:ext cx="2421796" cy="18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987" y="304800"/>
            <a:ext cx="2421722" cy="18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786150" y="-5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Lens Selection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Collimation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Basically, the diverging source should be placed at the focal length of a positive lens.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Is It that simple?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1389600"/>
            <a:ext cx="51530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Lens Design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966" y="1311300"/>
            <a:ext cx="3521959" cy="201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848" y="1311300"/>
            <a:ext cx="3284201" cy="204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820150" y="982375"/>
            <a:ext cx="1462500" cy="29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BFL: 10.0 mm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6408825" y="990900"/>
            <a:ext cx="1369800" cy="3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BFL: 6.77 mm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2500" y="3293174"/>
            <a:ext cx="2251424" cy="16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5624" y="3326750"/>
            <a:ext cx="2251424" cy="16914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895650" y="3688600"/>
            <a:ext cx="1369800" cy="2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Spot Radius: </a:t>
            </a:r>
            <a:r>
              <a:rPr lang="en" sz="900" b="1"/>
              <a:t>1.6 mm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400300" y="3688600"/>
            <a:ext cx="1369800" cy="2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Spot Radius: </a:t>
            </a:r>
            <a:r>
              <a:rPr lang="en" sz="900" b="1">
                <a:solidFill>
                  <a:schemeClr val="dk1"/>
                </a:solidFill>
              </a:rPr>
              <a:t>0.57 mm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1775083" y="198887"/>
            <a:ext cx="58074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Optical Module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175" y="1358687"/>
            <a:ext cx="54292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562" y="1249156"/>
            <a:ext cx="3955453" cy="234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669" y="423450"/>
            <a:ext cx="2259893" cy="166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5442" y="2718560"/>
            <a:ext cx="2259892" cy="165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2038950" y="3883750"/>
            <a:ext cx="4546500" cy="7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607D8B"/>
              </a:buClr>
              <a:buFont typeface="Source Sans Pro"/>
              <a:buChar char="●"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Custom made for optical alignment of components</a:t>
            </a:r>
          </a:p>
          <a:p>
            <a:pPr marL="457200" lvl="0" indent="-228600">
              <a:spcBef>
                <a:spcPts val="0"/>
              </a:spcBef>
              <a:buClr>
                <a:srgbClr val="607D8B"/>
              </a:buClr>
              <a:buFont typeface="Source Sans Pro"/>
              <a:buChar char="●"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Showcases curved design of enclosure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 descr="IMAG0096.jpg"/>
          <p:cNvPicPr preferRelativeResize="0"/>
          <p:nvPr/>
        </p:nvPicPr>
        <p:blipFill rotWithShape="1">
          <a:blip r:embed="rId3">
            <a:alphaModFix/>
          </a:blip>
          <a:srcRect t="27261" b="27302"/>
          <a:stretch/>
        </p:blipFill>
        <p:spPr>
          <a:xfrm>
            <a:off x="3777450" y="658899"/>
            <a:ext cx="4697974" cy="380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IMAG0094.jpg"/>
          <p:cNvPicPr preferRelativeResize="0"/>
          <p:nvPr/>
        </p:nvPicPr>
        <p:blipFill rotWithShape="1">
          <a:blip r:embed="rId4">
            <a:alphaModFix/>
          </a:blip>
          <a:srcRect l="7165" r="10380"/>
          <a:stretch/>
        </p:blipFill>
        <p:spPr>
          <a:xfrm>
            <a:off x="668574" y="339650"/>
            <a:ext cx="2883148" cy="195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IMAG0095.jpg"/>
          <p:cNvPicPr preferRelativeResize="0"/>
          <p:nvPr/>
        </p:nvPicPr>
        <p:blipFill rotWithShape="1">
          <a:blip r:embed="rId5">
            <a:alphaModFix/>
          </a:blip>
          <a:srcRect l="5890" r="22363"/>
          <a:stretch/>
        </p:blipFill>
        <p:spPr>
          <a:xfrm>
            <a:off x="668587" y="2551425"/>
            <a:ext cx="2883148" cy="2252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Narrow Bandpass Filter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913425"/>
            <a:ext cx="2808000" cy="265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</a:pPr>
            <a:r>
              <a:rPr lang="en">
                <a:solidFill>
                  <a:srgbClr val="607D8B"/>
                </a:solidFill>
              </a:rPr>
              <a:t>8.0mm in diameter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</a:pPr>
            <a:r>
              <a:rPr lang="en">
                <a:solidFill>
                  <a:srgbClr val="607D8B"/>
                </a:solidFill>
              </a:rPr>
              <a:t>Thickness of 0.55mm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</a:pPr>
            <a:r>
              <a:rPr lang="en">
                <a:solidFill>
                  <a:srgbClr val="607D8B"/>
                </a:solidFill>
              </a:rPr>
              <a:t>Center wavelength is 850nm+/-5nm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</a:pPr>
            <a:r>
              <a:rPr lang="en">
                <a:solidFill>
                  <a:srgbClr val="607D8B"/>
                </a:solidFill>
              </a:rPr>
              <a:t>Half-band width is 30nm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</a:pPr>
            <a:r>
              <a:rPr lang="en">
                <a:solidFill>
                  <a:srgbClr val="607D8B"/>
                </a:solidFill>
              </a:rPr>
              <a:t>Peak transmissivity is &gt;86%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</a:pPr>
            <a:r>
              <a:rPr lang="en">
                <a:solidFill>
                  <a:srgbClr val="607D8B"/>
                </a:solidFill>
              </a:rPr>
              <a:t>Cut-off percentage is &lt;1%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</a:pPr>
            <a:r>
              <a:rPr lang="en">
                <a:solidFill>
                  <a:srgbClr val="607D8B"/>
                </a:solidFill>
              </a:rPr>
              <a:t>Mirror-glass material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 descr="Filter_C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424" y="1537124"/>
            <a:ext cx="5261374" cy="27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ctrTitle"/>
          </p:nvPr>
        </p:nvSpPr>
        <p:spPr>
          <a:xfrm>
            <a:off x="2862753" y="203950"/>
            <a:ext cx="34185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Receiver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138" y="1413275"/>
            <a:ext cx="5129724" cy="323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Member Responsibilities</a:t>
            </a:r>
          </a:p>
        </p:txBody>
      </p:sp>
      <p:graphicFrame>
        <p:nvGraphicFramePr>
          <p:cNvPr id="89" name="Shape 89"/>
          <p:cNvGraphicFramePr/>
          <p:nvPr/>
        </p:nvGraphicFramePr>
        <p:xfrm>
          <a:off x="1529262" y="1228950"/>
          <a:ext cx="6085450" cy="3169680"/>
        </p:xfrm>
        <a:graphic>
          <a:graphicData uri="http://schemas.openxmlformats.org/drawingml/2006/table">
            <a:tbl>
              <a:tblPr>
                <a:noFill/>
                <a:tableStyleId>{6B87AAAB-6476-412E-9729-A3E21F43B62A}</a:tableStyleId>
              </a:tblPr>
              <a:tblGrid>
                <a:gridCol w="187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Wilfredo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Devin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Cedric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Henry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Transmitter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Receiver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Optical Module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Power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Processing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Timing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 gridSpan="2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Haptic Feedback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Primary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Image result for s2381 photodio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900" y="590562"/>
            <a:ext cx="1021450" cy="13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Image result for sfh 27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775" y="303362"/>
            <a:ext cx="1936299" cy="193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004100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/>
              <a:t>Spectral Response: 400 nm - 1050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/>
              <a:t>Peak Wavelength:  820 nm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/>
              <a:t>Active Area:  .36 mm^2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/>
              <a:t>Dark Current:  0.5 nA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/>
              <a:t>Terminal Capacitance:  3 pF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/>
              <a:t>Rise Time : 1.8 ns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➢"/>
            </a:pPr>
            <a:r>
              <a:rPr lang="en" sz="1400"/>
              <a:t>Cost:  $.83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3" name="Shape 223"/>
          <p:cNvSpPr txBox="1">
            <a:spLocks noGrp="1"/>
          </p:cNvSpPr>
          <p:nvPr>
            <p:ph type="body" idx="4294967295"/>
          </p:nvPr>
        </p:nvSpPr>
        <p:spPr>
          <a:xfrm>
            <a:off x="4866849" y="2122300"/>
            <a:ext cx="3145500" cy="292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Spectral Response: 400 nm - 1000 nm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Peak Wavelength:  800 nm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Active Area:  .3 mm^2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Dark Current:  0.05 nA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Terminal Capacitance:  1.5 pF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Rise Time:  .5 ns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Breakdown Voltage:  ~150 V</a:t>
            </a:r>
          </a:p>
          <a:p>
            <a:pPr marL="457200" lvl="0" indent="-3175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400">
                <a:solidFill>
                  <a:srgbClr val="607D8B"/>
                </a:solidFill>
              </a:rPr>
              <a:t>Cost:  ~$82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776750" y="1024125"/>
            <a:ext cx="55905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OPA380 Transimpedance Amplifier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2827350" y="1889425"/>
            <a:ext cx="3489300" cy="184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>
                <a:solidFill>
                  <a:srgbClr val="607D8B"/>
                </a:solidFill>
              </a:rPr>
              <a:t>High Speed</a:t>
            </a:r>
          </a:p>
          <a:p>
            <a:pPr marL="457200" lvl="0" indent="-34290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>
                <a:solidFill>
                  <a:srgbClr val="607D8B"/>
                </a:solidFill>
              </a:rPr>
              <a:t>Supply Voltage:  2.7 V-5.5 V</a:t>
            </a:r>
          </a:p>
          <a:p>
            <a:pPr marL="457200" lvl="0" indent="-34290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>
                <a:solidFill>
                  <a:srgbClr val="607D8B"/>
                </a:solidFill>
              </a:rPr>
              <a:t>Slew Rate:  80 V/us</a:t>
            </a:r>
          </a:p>
          <a:p>
            <a:pPr marL="457200" lvl="0" indent="-3429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>
                <a:solidFill>
                  <a:srgbClr val="607D8B"/>
                </a:solidFill>
              </a:rPr>
              <a:t>GBW:  90MHz</a:t>
            </a:r>
          </a:p>
          <a:p>
            <a:pPr lvl="0" indent="0" rtl="0">
              <a:spcBef>
                <a:spcPts val="0"/>
              </a:spcBef>
              <a:buNone/>
            </a:pPr>
            <a:endParaRPr sz="1800">
              <a:solidFill>
                <a:srgbClr val="607D8B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>
                <a:solidFill>
                  <a:srgbClr val="607D8B"/>
                </a:solidFill>
              </a:rPr>
              <a:t>700 kohm Rf</a:t>
            </a:r>
          </a:p>
          <a:p>
            <a:pPr marL="457200" lvl="0" indent="-342900" rtl="0"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800">
                <a:solidFill>
                  <a:srgbClr val="607D8B"/>
                </a:solidFill>
              </a:rPr>
              <a:t>3.3 V VCC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3056404" y="405950"/>
            <a:ext cx="30312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Timing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900" y="1657975"/>
            <a:ext cx="4700200" cy="29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2031926" y="1248343"/>
            <a:ext cx="4748400" cy="5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Requirement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031925" y="2270425"/>
            <a:ext cx="4665300" cy="21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❖"/>
            </a:pPr>
            <a:r>
              <a:rPr lang="en"/>
              <a:t>Affordable</a:t>
            </a:r>
          </a:p>
          <a:p>
            <a:pPr marL="457200" lvl="0" indent="-228600" rtl="0">
              <a:spcBef>
                <a:spcPts val="0"/>
              </a:spcBef>
              <a:buChar char="❖"/>
            </a:pPr>
            <a:r>
              <a:rPr lang="en"/>
              <a:t>Set threshold for receiver signal</a:t>
            </a:r>
          </a:p>
          <a:p>
            <a:pPr marL="457200" lvl="0" indent="-228600" rtl="0">
              <a:spcBef>
                <a:spcPts val="0"/>
              </a:spcBef>
              <a:buChar char="❖"/>
            </a:pPr>
            <a:r>
              <a:rPr lang="en"/>
              <a:t>Down convert signal to detect in ns range</a:t>
            </a:r>
          </a:p>
          <a:p>
            <a:pPr marL="457200" lvl="0" indent="-228600" rtl="0">
              <a:spcBef>
                <a:spcPts val="0"/>
              </a:spcBef>
              <a:buChar char="❖"/>
            </a:pPr>
            <a:r>
              <a:rPr lang="en"/>
              <a:t>SPI communication with MCU</a:t>
            </a:r>
          </a:p>
          <a:p>
            <a:pPr marL="457200" lvl="0" indent="-228600" rtl="0">
              <a:spcBef>
                <a:spcPts val="0"/>
              </a:spcBef>
              <a:buChar char="❖"/>
            </a:pPr>
            <a:r>
              <a:rPr lang="en"/>
              <a:t>Low power consumption</a:t>
            </a:r>
          </a:p>
        </p:txBody>
      </p:sp>
      <p:pic>
        <p:nvPicPr>
          <p:cNvPr id="242" name="Shape 242" descr="Screen Shot 2017-02-24 at 3.37.3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174" y="555150"/>
            <a:ext cx="3704874" cy="165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/>
          </p:nvPr>
        </p:nvSpPr>
        <p:spPr>
          <a:xfrm>
            <a:off x="1451350" y="1020275"/>
            <a:ext cx="2197800" cy="7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TDC7200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901950" y="1772825"/>
            <a:ext cx="3462600" cy="26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Measurement Range: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	Mode 1: 12 ns to 500 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Mode 2: 250 ns to 8 ms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Low Power Consumption: 0.5 µA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Supports up to 5 Stop Signals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Supply Voltage: 2 V to 3.6 V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Price : $5.06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Package: TSSOP (14)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724375" y="1772825"/>
            <a:ext cx="3462600" cy="26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Measurement Range: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	Mode 1: 12 ns to 2000 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Mode 2: 250 ns to 8 ms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Low Power Consumption: 2.7 mA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Supports up to 10 Stop Signals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Supply Voltage: 2 V to 3.6 V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Price : $6.09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Package: nFBGA (25)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5087200" y="1020275"/>
            <a:ext cx="2197800" cy="7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TDC7201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Screen Shot 2017-02-24 at 4.16.5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762" y="967812"/>
            <a:ext cx="3452425" cy="25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 descr="Screen Shot 2017-02-24 at 4.17.01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812" y="1020412"/>
            <a:ext cx="3797550" cy="213128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2208437" y="3750587"/>
            <a:ext cx="870300" cy="3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 1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237825" y="3750587"/>
            <a:ext cx="8703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 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2419649" y="342625"/>
            <a:ext cx="43047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Processing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687" y="1454950"/>
            <a:ext cx="4958624" cy="31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2402325" y="1691550"/>
            <a:ext cx="5175600" cy="254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⌾"/>
            </a:pPr>
            <a:r>
              <a:rPr lang="en" sz="2400"/>
              <a:t>Affordable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⌾"/>
            </a:pPr>
            <a:r>
              <a:rPr lang="en" sz="2400"/>
              <a:t>16MHz clock frequency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⌾"/>
            </a:pPr>
            <a:r>
              <a:rPr lang="en" sz="2400"/>
              <a:t>Output 1kHz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⌾"/>
            </a:pPr>
            <a:r>
              <a:rPr lang="en" sz="2400"/>
              <a:t>1-5V Operating Range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⌾"/>
            </a:pPr>
            <a:r>
              <a:rPr lang="en" sz="2400"/>
              <a:t>SPI communication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⌾"/>
            </a:pPr>
            <a:r>
              <a:rPr lang="en" sz="2400"/>
              <a:t>Sufficient GPIO Pins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70" name="Shape 270"/>
          <p:cNvSpPr txBox="1"/>
          <p:nvPr/>
        </p:nvSpPr>
        <p:spPr>
          <a:xfrm>
            <a:off x="4681575" y="237200"/>
            <a:ext cx="4332000" cy="8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Requirements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1"/>
          </p:nvPr>
        </p:nvSpPr>
        <p:spPr>
          <a:xfrm>
            <a:off x="904225" y="2459350"/>
            <a:ext cx="3677400" cy="20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Operating frequency: 25MHz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Operating voltage: 3.6-5V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Memory: 128KB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Cost:  $8.06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SPI Communication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40 GPIO Pins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325" y="923775"/>
            <a:ext cx="15430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775" y="1023650"/>
            <a:ext cx="159067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body" idx="4294967295"/>
          </p:nvPr>
        </p:nvSpPr>
        <p:spPr>
          <a:xfrm>
            <a:off x="4751950" y="2459350"/>
            <a:ext cx="3677400" cy="191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Operating frequency: 16MHz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Operating voltage: 3.6V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Memory: 16KB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Cost:  $1.00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SPI Communication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Roboto Slab"/>
            </a:pPr>
            <a:r>
              <a:rPr lang="en" sz="1400">
                <a:latin typeface="Roboto Slab"/>
                <a:ea typeface="Roboto Slab"/>
                <a:cs typeface="Roboto Slab"/>
                <a:sym typeface="Roboto Slab"/>
              </a:rPr>
              <a:t>14 GPIO Pins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  <a:p>
            <a:pPr marL="0" lvl="0" indent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/>
          </p:nvPr>
        </p:nvSpPr>
        <p:spPr>
          <a:xfrm>
            <a:off x="4255800" y="362050"/>
            <a:ext cx="4888200" cy="91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Operation: PWM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011200" y="2795275"/>
            <a:ext cx="5268300" cy="18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Output 1kHz square wave, 0.1% duty cycle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Timer A- SMCLK, Up Mode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Output to dual Schmitt-Trigger Inverter (create delayed TTL signal)</a:t>
            </a:r>
          </a:p>
          <a:p>
            <a:pPr marL="457200" lvl="0" indent="-34290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Signal fed into laser driver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24" y="1181949"/>
            <a:ext cx="3627625" cy="161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374" y="1433750"/>
            <a:ext cx="2901149" cy="18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1135200" y="1411250"/>
            <a:ext cx="6873600" cy="34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 dirty="0"/>
              <a:t>Help blind and vision impaired individuals maneuver new and unfamiliar environments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 dirty="0"/>
              <a:t>Create an affordable supplement to the cane or guide dog   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 dirty="0"/>
              <a:t>US: Approximately 1.1 million vision impaired and 200,000 totally blind</a:t>
            </a:r>
          </a:p>
          <a:p>
            <a:pPr marL="457200" indent="-342900">
              <a:buSzPct val="100000"/>
              <a:buFontTx/>
              <a:buChar char="❏"/>
            </a:pPr>
            <a:r>
              <a:rPr lang="en" sz="1800" dirty="0"/>
              <a:t>Global: 285 million vision impaired and 39 million totally blind</a:t>
            </a:r>
            <a:endParaRPr lang="en" sz="1800" b="1" dirty="0"/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 dirty="0"/>
              <a:t>Cane and guide dog limited to 1 meter range</a:t>
            </a:r>
          </a:p>
          <a:p>
            <a:pPr marL="457200" lvl="0" indent="-342900">
              <a:spcBef>
                <a:spcPts val="0"/>
              </a:spcBef>
              <a:buSzPct val="100000"/>
              <a:buChar char="❏"/>
            </a:pPr>
            <a:r>
              <a:rPr lang="en" sz="1800" dirty="0"/>
              <a:t>Safety and Confidence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ctrTitle" idx="4294967295"/>
          </p:nvPr>
        </p:nvSpPr>
        <p:spPr>
          <a:xfrm>
            <a:off x="3408150" y="546700"/>
            <a:ext cx="2327700" cy="71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Motivation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ctrTitle"/>
          </p:nvPr>
        </p:nvSpPr>
        <p:spPr>
          <a:xfrm>
            <a:off x="4255100" y="274650"/>
            <a:ext cx="4770900" cy="177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Operation: Communicating with Timing Module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898825" y="2198887"/>
            <a:ext cx="4581600" cy="142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Communicates via SPI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Sends configuration to TDC7200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Reads calculated distance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Roboto Slab"/>
              <a:buChar char="⌾"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Executes  haptic feedback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950" y="2049150"/>
            <a:ext cx="2931199" cy="17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ctrTitle"/>
          </p:nvPr>
        </p:nvSpPr>
        <p:spPr>
          <a:xfrm>
            <a:off x="1308611" y="545875"/>
            <a:ext cx="65268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Haptic Feedback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512" y="1705675"/>
            <a:ext cx="4956987" cy="31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ubTitle" idx="1"/>
          </p:nvPr>
        </p:nvSpPr>
        <p:spPr>
          <a:xfrm>
            <a:off x="904225" y="2677075"/>
            <a:ext cx="7130400" cy="145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Eccentric Rotating Mass (ERM) or Linear Resonant Actuator (LRA)?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	-similar prices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ERM: Small unbalanced mass on DC motor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Roboto Slab"/>
              <a:buChar char="⌾"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Pager or coin style?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	-more benefit in smaller size for our project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4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5" name="Shape 305" descr="Screen Shot 2017-02-24 at 3.18.0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550" y="832600"/>
            <a:ext cx="1962549" cy="122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 descr="Screen Shot 2017-02-24 at 3.18.09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825" y="832599"/>
            <a:ext cx="1862421" cy="12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ctrTitle"/>
          </p:nvPr>
        </p:nvSpPr>
        <p:spPr>
          <a:xfrm>
            <a:off x="3368379" y="373675"/>
            <a:ext cx="26070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275" y="1533475"/>
            <a:ext cx="4713455" cy="29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275" y="1138650"/>
            <a:ext cx="2007349" cy="200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899" y="1070762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1360775" y="3320800"/>
            <a:ext cx="3033600" cy="12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Roboto Slab"/>
              <a:buChar char="⌾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Output Voltage: 9V</a:t>
            </a:r>
          </a:p>
          <a:p>
            <a:pPr marL="457200" lvl="0" indent="-228600" rtl="0">
              <a:spcBef>
                <a:spcPts val="0"/>
              </a:spcBef>
              <a:buFont typeface="Roboto Slab"/>
              <a:buChar char="⌾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Larger in Size</a:t>
            </a:r>
          </a:p>
          <a:p>
            <a:pPr marL="457200" lvl="0" indent="-228600" rtl="0">
              <a:spcBef>
                <a:spcPts val="0"/>
              </a:spcBef>
              <a:buFont typeface="Roboto Slab"/>
              <a:buChar char="⌾"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Requires 1 for operation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5293300" y="3320800"/>
            <a:ext cx="3295800" cy="10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⌾"/>
            </a:pPr>
            <a:r>
              <a:rPr lang="en"/>
              <a:t>Output Voltage: 3V</a:t>
            </a:r>
          </a:p>
          <a:p>
            <a:pPr marL="457200" lvl="0" indent="-228600" rtl="0">
              <a:spcBef>
                <a:spcPts val="0"/>
              </a:spcBef>
              <a:buChar char="⌾"/>
            </a:pPr>
            <a:r>
              <a:rPr lang="en"/>
              <a:t>Smaller in size</a:t>
            </a:r>
          </a:p>
          <a:p>
            <a:pPr marL="457200" lvl="0" indent="-228600">
              <a:spcBef>
                <a:spcPts val="0"/>
              </a:spcBef>
              <a:buChar char="⌾"/>
            </a:pPr>
            <a:r>
              <a:rPr lang="en"/>
              <a:t>Requires at least 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425"/>
            <a:ext cx="9144000" cy="53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12100" y="162300"/>
            <a:ext cx="2209800" cy="59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PCB Design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693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749" y="99875"/>
            <a:ext cx="4469350" cy="49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 descr="progr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75" y="152400"/>
            <a:ext cx="83234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922" y="2542247"/>
            <a:ext cx="1407375" cy="187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87" y="3241012"/>
            <a:ext cx="14763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216" y="1868062"/>
            <a:ext cx="1407375" cy="14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ctrTitle"/>
          </p:nvPr>
        </p:nvSpPr>
        <p:spPr>
          <a:xfrm>
            <a:off x="2641653" y="968100"/>
            <a:ext cx="38607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Sponsors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7949" y="2127900"/>
            <a:ext cx="2643118" cy="14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137" y="673500"/>
            <a:ext cx="6935716" cy="375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78724" y="568950"/>
            <a:ext cx="6026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Current Ultrasonic Technology</a:t>
            </a:r>
          </a:p>
        </p:txBody>
      </p:sp>
      <p:graphicFrame>
        <p:nvGraphicFramePr>
          <p:cNvPr id="101" name="Shape 101"/>
          <p:cNvGraphicFramePr/>
          <p:nvPr/>
        </p:nvGraphicFramePr>
        <p:xfrm>
          <a:off x="278725" y="1774625"/>
          <a:ext cx="5191425" cy="1962495"/>
        </p:xfrm>
        <a:graphic>
          <a:graphicData uri="http://schemas.openxmlformats.org/drawingml/2006/table">
            <a:tbl>
              <a:tblPr>
                <a:noFill/>
                <a:tableStyleId>{DEE20E3E-C4CC-45CA-A2A5-0647FCCC765D}</a:tableStyleId>
              </a:tblPr>
              <a:tblGrid>
                <a:gridCol w="17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Range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Ultracane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2-4 m ground/  1.5 m chest height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$635.00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Smartcane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1.5-3 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$3000.00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iGlasses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0-3 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$96.00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" name="Shape 102" descr="https://lh5.googleusercontent.com/3uaX3Kc5fCuyfynSkiugoXPE9XA978AQr5iwOFn-1BTYThvJQHa11JBsbJmc--KVAmWsgiThFyhAIWP-WO547O7sSpZpQieuFuDytbxmlhHC6nLzK_eLkT93szPPEjoFCV6_ockDFNC7AgAYi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375" y="1439737"/>
            <a:ext cx="3013499" cy="26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393175" y="4109150"/>
            <a:ext cx="1638000" cy="3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Source: Ultracane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86150" y="1261699"/>
            <a:ext cx="7571700" cy="35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Schmitt Trigger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Code for Measurements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New iteration of Optical Module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Laser Technology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392640" y="2921150"/>
            <a:ext cx="7911600" cy="217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Not many products on the market currently using lidar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Group of Engineers at University of Melbourne currently prototyping a lidar system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Future technology heading towards eliminating cane altogether and using 3D lidar to map out entire rooms</a:t>
            </a:r>
          </a:p>
        </p:txBody>
      </p:sp>
      <p:graphicFrame>
        <p:nvGraphicFramePr>
          <p:cNvPr id="110" name="Shape 110"/>
          <p:cNvGraphicFramePr/>
          <p:nvPr/>
        </p:nvGraphicFramePr>
        <p:xfrm>
          <a:off x="1571475" y="1566787"/>
          <a:ext cx="4885650" cy="798300"/>
        </p:xfrm>
        <a:graphic>
          <a:graphicData uri="http://schemas.openxmlformats.org/drawingml/2006/table">
            <a:tbl>
              <a:tblPr>
                <a:noFill/>
                <a:tableStyleId>{DEE20E3E-C4CC-45CA-A2A5-0647FCCC765D}</a:tableStyleId>
              </a:tblPr>
              <a:tblGrid>
                <a:gridCol w="19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Range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Price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Laser Cane N-2000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 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$2650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4639499" y="0"/>
            <a:ext cx="4504500" cy="106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OSN Block Diagram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775" y="1096512"/>
            <a:ext cx="54102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87950" y="786625"/>
            <a:ext cx="1018800" cy="48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LASER</a:t>
            </a:r>
          </a:p>
        </p:txBody>
      </p:sp>
      <p:pic>
        <p:nvPicPr>
          <p:cNvPr id="122" name="Shape 122" descr="camera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825" y="1663050"/>
            <a:ext cx="3449225" cy="24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25" y="1496100"/>
            <a:ext cx="4185849" cy="24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https://lh5.googleusercontent.com/VzcPB0Q80UILZ2XOWMUa0ub9SiR3Q39adI8JchwC8L928nsR5W6xETVl4cTi1jgXNPSNT9uOTcYSnHU57_jdBrrQ7_wW5l4BTcOuo3hh82O0qeDD7ofN43RUpB3fHLXJNP-Q84SFU7M7bae9KQ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199" y="1648774"/>
            <a:ext cx="5127699" cy="184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454400" y="589825"/>
            <a:ext cx="62352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Methods of Range-Finding: Time of Flight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294967295"/>
          </p:nvPr>
        </p:nvSpPr>
        <p:spPr>
          <a:xfrm>
            <a:off x="530750" y="1292425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607D8B"/>
                </a:solidFill>
              </a:rPr>
              <a:t>Pros: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>
                <a:solidFill>
                  <a:srgbClr val="607D8B"/>
                </a:solidFill>
              </a:rPr>
              <a:t>Can measure long distances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>
                <a:solidFill>
                  <a:srgbClr val="607D8B"/>
                </a:solidFill>
              </a:rPr>
              <a:t>Accurate aiming to targets and through gaps (very small beam divergence).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>
                <a:solidFill>
                  <a:srgbClr val="607D8B"/>
                </a:solidFill>
              </a:rPr>
              <a:t>Can measure to target surfaces at any angle.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>
                <a:solidFill>
                  <a:srgbClr val="607D8B"/>
                </a:solidFill>
              </a:rPr>
              <a:t>Can be set to measure through glass or to the surface of glass.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>
                <a:solidFill>
                  <a:srgbClr val="607D8B"/>
                </a:solidFill>
              </a:rPr>
              <a:t>Can be used to create large scale, 3D images by scanning.</a:t>
            </a:r>
          </a:p>
          <a:p>
            <a:pPr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>
                <a:solidFill>
                  <a:srgbClr val="607D8B"/>
                </a:solidFill>
              </a:rPr>
              <a:t>Cons: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>
                <a:solidFill>
                  <a:srgbClr val="607D8B"/>
                </a:solidFill>
              </a:rPr>
              <a:t>Can be more expensive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607D8B"/>
              </a:buClr>
              <a:buSzPct val="100000"/>
            </a:pPr>
            <a:r>
              <a:rPr lang="en" sz="1100">
                <a:solidFill>
                  <a:srgbClr val="607D8B"/>
                </a:solidFill>
              </a:rPr>
              <a:t>Range is limited particles in the air (dust, rain, etc)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86150" y="308119"/>
            <a:ext cx="7571700" cy="70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Specifications</a:t>
            </a:r>
          </a:p>
        </p:txBody>
      </p:sp>
      <p:graphicFrame>
        <p:nvGraphicFramePr>
          <p:cNvPr id="136" name="Shape 136"/>
          <p:cNvGraphicFramePr/>
          <p:nvPr/>
        </p:nvGraphicFramePr>
        <p:xfrm>
          <a:off x="1792712" y="1187250"/>
          <a:ext cx="5013825" cy="2773400"/>
        </p:xfrm>
        <a:graphic>
          <a:graphicData uri="http://schemas.openxmlformats.org/drawingml/2006/table">
            <a:tbl>
              <a:tblPr>
                <a:noFill/>
                <a:tableStyleId>{6B87AAAB-6476-412E-9729-A3E21F43B62A}</a:tableStyleId>
              </a:tblPr>
              <a:tblGrid>
                <a:gridCol w="23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Overall Weight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 than 2 lbs.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Overall Size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 than 8in by 5in by 3in (l,w,h)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Overall Cost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 than $300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Supply Voltage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 than 12V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Device Range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1m to 4m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Laser Diode Wavelength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Near IR, 800-950nm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Photodiode Absorbance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Maximum Near IR, 800-950nm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On-screen Show (16:9)</PresentationFormat>
  <Paragraphs>250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Roboto Slab</vt:lpstr>
      <vt:lpstr>Source Sans Pro</vt:lpstr>
      <vt:lpstr>Cordelia template</vt:lpstr>
      <vt:lpstr>OSN Optical Supplemental Navigation Device</vt:lpstr>
      <vt:lpstr>Member Responsibilities</vt:lpstr>
      <vt:lpstr>Motivation</vt:lpstr>
      <vt:lpstr>Current Ultrasonic Technology</vt:lpstr>
      <vt:lpstr>Current Laser Technology</vt:lpstr>
      <vt:lpstr>OSN Block Diagram</vt:lpstr>
      <vt:lpstr>LASER</vt:lpstr>
      <vt:lpstr>Methods of Range-Finding: Time of Flight </vt:lpstr>
      <vt:lpstr>Specifications</vt:lpstr>
      <vt:lpstr>Transmitter </vt:lpstr>
      <vt:lpstr>Pulsed Laser Diode</vt:lpstr>
      <vt:lpstr>Lens Selection</vt:lpstr>
      <vt:lpstr>Collimation</vt:lpstr>
      <vt:lpstr>Lens Design</vt:lpstr>
      <vt:lpstr>Optical Module</vt:lpstr>
      <vt:lpstr>PowerPoint Presentation</vt:lpstr>
      <vt:lpstr>PowerPoint Presentation</vt:lpstr>
      <vt:lpstr>Narrow Bandpass Filter</vt:lpstr>
      <vt:lpstr>Receiver</vt:lpstr>
      <vt:lpstr>PowerPoint Presentation</vt:lpstr>
      <vt:lpstr>OPA380 Transimpedance Amplifier</vt:lpstr>
      <vt:lpstr>Timing</vt:lpstr>
      <vt:lpstr>Requirement</vt:lpstr>
      <vt:lpstr>TDC7200</vt:lpstr>
      <vt:lpstr>PowerPoint Presentation</vt:lpstr>
      <vt:lpstr>Processing</vt:lpstr>
      <vt:lpstr>PowerPoint Presentation</vt:lpstr>
      <vt:lpstr>PowerPoint Presentation</vt:lpstr>
      <vt:lpstr>Operation: PWM</vt:lpstr>
      <vt:lpstr>Operation: Communicating with Timing Module</vt:lpstr>
      <vt:lpstr>Haptic Feedback </vt:lpstr>
      <vt:lpstr>PowerPoint Presentation</vt:lpstr>
      <vt:lpstr>Power </vt:lpstr>
      <vt:lpstr>PowerPoint Presentation</vt:lpstr>
      <vt:lpstr>PowerPoint Presentation</vt:lpstr>
      <vt:lpstr>PowerPoint Presentation</vt:lpstr>
      <vt:lpstr>PowerPoint Presentation</vt:lpstr>
      <vt:lpstr>Sponsors</vt:lpstr>
      <vt:lpstr>PowerPoint Presentation</vt:lpstr>
      <vt:lpstr>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 Optical Supplemental Navigation Device</dc:title>
  <dc:creator>PITO</dc:creator>
  <cp:lastModifiedBy>Wilfredo Ortiz</cp:lastModifiedBy>
  <cp:revision>1</cp:revision>
  <dcterms:modified xsi:type="dcterms:W3CDTF">2017-02-24T13:52:27Z</dcterms:modified>
</cp:coreProperties>
</file>