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2" r:id="rId6"/>
    <p:sldId id="263" r:id="rId7"/>
    <p:sldId id="298" r:id="rId8"/>
    <p:sldId id="264" r:id="rId9"/>
    <p:sldId id="261" r:id="rId10"/>
    <p:sldId id="265" r:id="rId11"/>
    <p:sldId id="266" r:id="rId12"/>
    <p:sldId id="267" r:id="rId13"/>
    <p:sldId id="269" r:id="rId14"/>
    <p:sldId id="270" r:id="rId15"/>
    <p:sldId id="296" r:id="rId16"/>
    <p:sldId id="297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9" r:id="rId33"/>
    <p:sldId id="257" r:id="rId34"/>
    <p:sldId id="294" r:id="rId35"/>
    <p:sldId id="295" r:id="rId36"/>
    <p:sldId id="300" r:id="rId37"/>
    <p:sldId id="293" r:id="rId38"/>
    <p:sldId id="301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Source Sans Pro" panose="020B0604020202020204" charset="0"/>
      <p:regular r:id="rId45"/>
      <p:bold r:id="rId46"/>
      <p:italic r:id="rId47"/>
      <p:boldItalic r:id="rId48"/>
    </p:embeddedFont>
    <p:embeddedFont>
      <p:font typeface="Roboto Slab" panose="020B060402020202020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CA25E6-D6D5-4CD9-A994-E1480471116C}">
  <a:tblStyle styleId="{5CCA25E6-D6D5-4CD9-A994-E1480471116C}" styleName="Table_0"/>
  <a:tblStyle styleId="{C936871A-E208-4A0C-8C95-7F3CA20591A1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41" autoAdjust="0"/>
    <p:restoredTop sz="77995" autoAdjust="0"/>
  </p:normalViewPr>
  <p:slideViewPr>
    <p:cSldViewPr snapToGrid="0">
      <p:cViewPr varScale="1">
        <p:scale>
          <a:sx n="89" d="100"/>
          <a:sy n="89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aday.com/tag/laser-rangefinder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hizook.com/blog/2009/12/20/ultra-low-cost-laser-rangefinders-actualized-neato-robotics" TargetMode="External"/><Relationship Id="rId4" Type="http://schemas.openxmlformats.org/officeDocument/2006/relationships/hyperlink" Target="https://chmodux.wordpress.com/2012/04/16/range-finding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http://www.osram-os.com/osram_os/en/press/press-releases/ir-devices-and-laser-diodes/2015/low-cost-lidar--a-key-technology-to-enable-autonomous-driving-in-urban-environments/index.jsp?search_result=%2Fosram_os%2Fen%2Fpress%2Fpress-releases%2Findex.jsp%3Faction%3Ddosearch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Why choose this focal length? - What are the requirements?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How will you ultimately align it?  How do you know the laser to lens distance?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70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What rise time do you need and how does this translate to spatial (distance) resolution?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What challenges were there with the </a:t>
            </a:r>
            <a:r>
              <a:rPr lang="en-US" dirty="0" err="1"/>
              <a:t>opamps</a:t>
            </a:r>
            <a:r>
              <a:rPr lang="en-US" dirty="0"/>
              <a:t>?  Comparator? Schmitt Trigger?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The comparator was oscillating due to unstable signal, this caused problems with the </a:t>
            </a:r>
            <a:r>
              <a:rPr lang="en-US" dirty="0" err="1"/>
              <a:t>schmitt</a:t>
            </a:r>
            <a:r>
              <a:rPr lang="en-US" dirty="0"/>
              <a:t> trigger as well.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Took feedback resistor off of the </a:t>
            </a:r>
            <a:r>
              <a:rPr lang="en-US" dirty="0" err="1"/>
              <a:t>opamp</a:t>
            </a:r>
            <a:r>
              <a:rPr lang="en-US" dirty="0"/>
              <a:t> because it was introducing noise.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Is the resolution enough? 12 ns?  What is the difference between the range and the resolution?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7200: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Affordable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Set threshold for receiver signal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Down convert signal to detect in ns range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SPI communication with MCU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Low power consumption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7200 advantage: resolution is better with lower power consumption, easier package to solder, and TI free sample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What does this do?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Our SNR is </a:t>
            </a: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https://hackaday.com/tag/laser-rangefinder/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https://chmodux.wordpress.com/2012/04/16/range-finding/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http://www.hizook.com/blog/2009/12/20/ultra-low-cost-laser-rangefinders-actualized-neato-robotics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What is angular resolution?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Why did we choose </a:t>
            </a:r>
            <a:r>
              <a:rPr lang="en-US" dirty="0" err="1"/>
              <a:t>ToF</a:t>
            </a:r>
            <a:r>
              <a:rPr lang="en-US" dirty="0"/>
              <a:t>?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3" y="1020262"/>
            <a:ext cx="58074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4649962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454375" y="422910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827727" y="3448164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8677050" y="4933406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2972225" y="47505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579633" y="2530108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311842" y="593638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626320" y="1004903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8104500" y="3722325"/>
            <a:ext cx="190200" cy="142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03950" y="4240991"/>
            <a:ext cx="190200" cy="142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196309" y="1493167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1738050" y="203490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771658" y="1878363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4271582" y="356118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7729213" y="4595577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700183" y="1020262"/>
            <a:ext cx="58074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6897625" y="4649962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454375" y="422910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8827727" y="3448164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8677050" y="4933406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2972225" y="47505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579633" y="2530108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311842" y="593638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626320" y="1004903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8104500" y="3722325"/>
            <a:ext cx="190200" cy="142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8803950" y="4240991"/>
            <a:ext cx="190200" cy="142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96309" y="1493167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738050" y="203490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771658" y="1878363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4271582" y="356118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7729213" y="4595577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82657" y="1200150"/>
            <a:ext cx="36753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1546025" y="1526193"/>
            <a:ext cx="58326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48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546025" y="2782911"/>
            <a:ext cx="5832600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4" y="0"/>
            <a:ext cx="913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15300" y="1876050"/>
            <a:ext cx="67134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ct val="100000"/>
              <a:buFont typeface="Source Sans Pro"/>
              <a:buChar char="◎"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ct val="100000"/>
              <a:buFont typeface="Source Sans Pro"/>
              <a:buChar char="○"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ct val="100000"/>
              <a:buFont typeface="Source Sans Pro"/>
              <a:buChar char="◉"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grpSp>
        <p:nvGrpSpPr>
          <p:cNvPr id="36" name="Shape 36"/>
          <p:cNvGrpSpPr/>
          <p:nvPr/>
        </p:nvGrpSpPr>
        <p:grpSpPr>
          <a:xfrm>
            <a:off x="3593400" y="805712"/>
            <a:ext cx="1957200" cy="819900"/>
            <a:chOff x="3593400" y="1760083"/>
            <a:chExt cx="1957200" cy="1093200"/>
          </a:xfrm>
        </p:grpSpPr>
        <p:sp>
          <p:nvSpPr>
            <p:cNvPr id="37" name="Shape 37"/>
            <p:cNvSpPr txBox="1"/>
            <p:nvPr/>
          </p:nvSpPr>
          <p:spPr>
            <a:xfrm>
              <a:off x="3593400" y="1872096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ct val="25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8" name="Shape 38"/>
            <p:cNvSpPr/>
            <p:nvPr/>
          </p:nvSpPr>
          <p:spPr>
            <a:xfrm>
              <a:off x="4025400" y="1760083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4190700" y="1925383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0" name="Shape 40"/>
          <p:cNvCxnSpPr>
            <a:endCxn id="38" idx="1"/>
          </p:cNvCxnSpPr>
          <p:nvPr/>
        </p:nvCxnSpPr>
        <p:spPr>
          <a:xfrm>
            <a:off x="3742095" y="653984"/>
            <a:ext cx="443400" cy="2717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Shape 41"/>
          <p:cNvCxnSpPr/>
          <p:nvPr/>
        </p:nvCxnSpPr>
        <p:spPr>
          <a:xfrm rot="10800000">
            <a:off x="4114798" y="202112"/>
            <a:ext cx="457200" cy="603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Shape 42"/>
          <p:cNvCxnSpPr/>
          <p:nvPr/>
        </p:nvCxnSpPr>
        <p:spPr>
          <a:xfrm rot="10800000" flipH="1">
            <a:off x="4749075" y="564918"/>
            <a:ext cx="95100" cy="261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86150" y="1261699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3329991" y="1200150"/>
            <a:ext cx="24198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5873832" y="1200150"/>
            <a:ext cx="24198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4055342"/>
            <a:ext cx="8229600" cy="3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261699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46025" y="1526193"/>
            <a:ext cx="58326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OSN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Optical Supplemental Navigation Device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546025" y="2782910"/>
            <a:ext cx="5832600" cy="23605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Group 24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Wilfredo Ortiz | PSE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Joseph Devenport | PSE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Cedric Harper | EE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Henry Schmitz | EE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2270401" y="258750"/>
            <a:ext cx="46032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Transmitter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700" y="1418537"/>
            <a:ext cx="4966598" cy="314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1004100" y="2122300"/>
            <a:ext cx="3145500" cy="29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9700" lvl="0" algn="ctr" rtl="0">
              <a:spcBef>
                <a:spcPts val="0"/>
              </a:spcBef>
              <a:buSzPct val="100000"/>
            </a:pPr>
            <a:r>
              <a:rPr lang="en" sz="1400" u="sng" dirty="0"/>
              <a:t>OSRAM SPL LL85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 dirty="0"/>
              <a:t>Spectral range: 840 nm-860 nm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 dirty="0"/>
              <a:t>Peak Wavelength:  850 nm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 dirty="0"/>
              <a:t>Spectral Width: 4 nm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 dirty="0"/>
              <a:t>Pulse Width: 28 ns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 dirty="0"/>
              <a:t>Peak Output Power: 14 W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 dirty="0"/>
              <a:t>Duty Cycle: 0.1 %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 dirty="0"/>
              <a:t>Cost:  $20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dirty="0"/>
          </a:p>
          <a:p>
            <a:pPr marL="0" lvl="0" indent="0" rtl="0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148" name="Shape 148"/>
          <p:cNvSpPr txBox="1">
            <a:spLocks noGrp="1"/>
          </p:cNvSpPr>
          <p:nvPr>
            <p:ph type="body" idx="4294967295"/>
          </p:nvPr>
        </p:nvSpPr>
        <p:spPr>
          <a:xfrm>
            <a:off x="4866849" y="2122300"/>
            <a:ext cx="3145500" cy="29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9700" lvl="0" indent="0" algn="ctr" rtl="0">
              <a:spcBef>
                <a:spcPts val="0"/>
              </a:spcBef>
              <a:buSzPct val="100000"/>
              <a:buNone/>
            </a:pPr>
            <a:r>
              <a:rPr lang="en" sz="1400" u="sng" dirty="0"/>
              <a:t>OSRAM SPL PL85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Spectral range: 840 nm - 860 nm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Peak Wavelength:  850 nm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Spectral Width: 4 nm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Pulse Width: 100 ns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Peak Output Power: 13 W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Duty Cycle: 0.1 %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Cost:  ~$20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125" y="456823"/>
            <a:ext cx="2675025" cy="16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1550" y="714597"/>
            <a:ext cx="2520400" cy="114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title" idx="4294967295"/>
          </p:nvPr>
        </p:nvSpPr>
        <p:spPr>
          <a:xfrm>
            <a:off x="786150" y="55994"/>
            <a:ext cx="75717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Pulsed Laser Diode</a:t>
            </a:r>
          </a:p>
        </p:txBody>
      </p:sp>
      <p:pic>
        <p:nvPicPr>
          <p:cNvPr id="152" name="Shape 152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5325" y="3923259"/>
            <a:ext cx="1303050" cy="1127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subTitle" idx="1"/>
          </p:nvPr>
        </p:nvSpPr>
        <p:spPr>
          <a:xfrm>
            <a:off x="1107339" y="2461513"/>
            <a:ext cx="3145500" cy="21916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9700" lvl="0" algn="ctr" rtl="0">
              <a:spcBef>
                <a:spcPts val="0"/>
              </a:spcBef>
              <a:buSzPct val="100000"/>
            </a:pPr>
            <a:r>
              <a:rPr lang="en" sz="1400" u="sng" dirty="0"/>
              <a:t>Newport KBX022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 dirty="0"/>
              <a:t>Lens Material: N-BK7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 dirty="0"/>
              <a:t>Diameter: 12.7 mm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 dirty="0"/>
              <a:t>Radius of Curvature: 11.868 mm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 dirty="0"/>
              <a:t>EFL: 12.7 mm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 dirty="0"/>
              <a:t>BFL: 10.26 mm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 dirty="0"/>
              <a:t>Uncoated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 dirty="0"/>
              <a:t>Cost:  $35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dirty="0"/>
          </a:p>
          <a:p>
            <a:pPr marL="0" lvl="0" indent="0" rtl="0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158" name="Shape 158"/>
          <p:cNvSpPr txBox="1">
            <a:spLocks noGrp="1"/>
          </p:cNvSpPr>
          <p:nvPr>
            <p:ph type="body" idx="4294967295"/>
          </p:nvPr>
        </p:nvSpPr>
        <p:spPr>
          <a:xfrm>
            <a:off x="4970088" y="2461513"/>
            <a:ext cx="3145500" cy="21916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9700" lvl="0" indent="0" algn="ctr" rtl="0">
              <a:spcBef>
                <a:spcPts val="0"/>
              </a:spcBef>
              <a:buSzPct val="100000"/>
              <a:buNone/>
            </a:pPr>
            <a:r>
              <a:rPr lang="en" sz="1400" u="sng" dirty="0"/>
              <a:t>Newport SBX013AR.16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Lens Material: UV Fused Silica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Diameter: 12.7 mm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Radius of Curvature: 10.358 mm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EFL: 12.7 mm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BFL: 9.86 mm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AR Coating (650-1000 nm)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Cost:  $210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1559" y="339213"/>
            <a:ext cx="2964029" cy="2226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9226" y="644013"/>
            <a:ext cx="2421722" cy="18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title" idx="4294967295"/>
          </p:nvPr>
        </p:nvSpPr>
        <p:spPr>
          <a:xfrm>
            <a:off x="786150" y="-5"/>
            <a:ext cx="75717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Lens Selection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70693" y="481322"/>
            <a:ext cx="2808000" cy="52226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Lens Design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3649" y="1019246"/>
            <a:ext cx="6915083" cy="4035806"/>
            <a:chOff x="1731966" y="982375"/>
            <a:chExt cx="6915083" cy="4035806"/>
          </a:xfrm>
        </p:grpSpPr>
        <p:pic>
          <p:nvPicPr>
            <p:cNvPr id="174" name="Shape 1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31966" y="1311300"/>
              <a:ext cx="3521959" cy="2013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Shape 17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62848" y="1311300"/>
              <a:ext cx="3284201" cy="2044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Shape 176"/>
            <p:cNvSpPr txBox="1"/>
            <p:nvPr/>
          </p:nvSpPr>
          <p:spPr>
            <a:xfrm>
              <a:off x="2820150" y="982375"/>
              <a:ext cx="14625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BFL: 10.0 mm</a:t>
              </a: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6408825" y="990900"/>
              <a:ext cx="13698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BFL: 6.77 mm</a:t>
              </a:r>
            </a:p>
          </p:txBody>
        </p:sp>
        <p:pic>
          <p:nvPicPr>
            <p:cNvPr id="178" name="Shape 17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02500" y="3293174"/>
              <a:ext cx="2251424" cy="169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Shape 17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95624" y="3326750"/>
              <a:ext cx="2251424" cy="16914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Shape 180"/>
            <p:cNvSpPr txBox="1"/>
            <p:nvPr/>
          </p:nvSpPr>
          <p:spPr>
            <a:xfrm>
              <a:off x="1895650" y="3688600"/>
              <a:ext cx="13698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900"/>
                <a:t>Spot Radius: </a:t>
              </a:r>
              <a:r>
                <a:rPr lang="en" sz="900" b="1"/>
                <a:t>1.6 mm</a:t>
              </a:r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5400300" y="3688600"/>
              <a:ext cx="1369800" cy="218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Clr>
                  <a:schemeClr val="dk1"/>
                </a:buClr>
                <a:buSzPct val="122222"/>
                <a:buFont typeface="Arial"/>
                <a:buNone/>
              </a:pPr>
              <a:r>
                <a:rPr lang="en" sz="900">
                  <a:solidFill>
                    <a:schemeClr val="dk1"/>
                  </a:solidFill>
                </a:rPr>
                <a:t>Spot Radius: </a:t>
              </a:r>
              <a:r>
                <a:rPr lang="en" sz="900" b="1">
                  <a:solidFill>
                    <a:schemeClr val="dk1"/>
                  </a:solidFill>
                </a:rPr>
                <a:t>0.57 mm</a:t>
              </a:r>
            </a:p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ctrTitle"/>
          </p:nvPr>
        </p:nvSpPr>
        <p:spPr>
          <a:xfrm>
            <a:off x="1775083" y="198887"/>
            <a:ext cx="58074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Optical Module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175" y="1358687"/>
            <a:ext cx="54292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45948" y="1679768"/>
            <a:ext cx="271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B050"/>
                </a:solidFill>
              </a:rPr>
              <a:t>D</a:t>
            </a:r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Receiver/Transmitter Modules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077299" y="1010719"/>
            <a:ext cx="6989402" cy="3878316"/>
            <a:chOff x="1079938" y="914400"/>
            <a:chExt cx="6989402" cy="38783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l="7989" r="8256" b="12718"/>
            <a:stretch/>
          </p:blipFill>
          <p:spPr>
            <a:xfrm>
              <a:off x="1079938" y="914400"/>
              <a:ext cx="6989402" cy="3878316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cxnSpLocks/>
            </p:cNvCxnSpPr>
            <p:nvPr/>
          </p:nvCxnSpPr>
          <p:spPr>
            <a:xfrm>
              <a:off x="5446059" y="1844566"/>
              <a:ext cx="1679955" cy="0"/>
            </a:xfrm>
            <a:prstGeom prst="line">
              <a:avLst/>
            </a:prstGeom>
            <a:ln w="6350">
              <a:solidFill>
                <a:srgbClr val="FF0000"/>
              </a:solidFill>
              <a:headEnd type="stealth" w="med" len="sm"/>
              <a:tailEnd w="med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/>
            </p:cNvCxnSpPr>
            <p:nvPr/>
          </p:nvCxnSpPr>
          <p:spPr>
            <a:xfrm flipH="1" flipV="1">
              <a:off x="5446059" y="1196788"/>
              <a:ext cx="1679957" cy="847167"/>
            </a:xfrm>
            <a:prstGeom prst="line">
              <a:avLst/>
            </a:prstGeom>
            <a:ln w="6350" cmpd="sng">
              <a:solidFill>
                <a:srgbClr val="FF0000"/>
              </a:solidFill>
              <a:prstDash val="dash"/>
              <a:headEnd w="sm" len="lg"/>
              <a:tailEnd type="stealth" w="med" len="sm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Arc 46"/>
            <p:cNvSpPr/>
            <p:nvPr/>
          </p:nvSpPr>
          <p:spPr>
            <a:xfrm rot="10800000">
              <a:off x="6142600" y="1577787"/>
              <a:ext cx="143436" cy="298155"/>
            </a:xfrm>
            <a:prstGeom prst="arc">
              <a:avLst>
                <a:gd name="adj1" fmla="val 17298069"/>
                <a:gd name="adj2" fmla="val 518713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84754" y="1843675"/>
              <a:ext cx="18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02754" y="1568165"/>
              <a:ext cx="18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θ</a:t>
              </a:r>
            </a:p>
          </p:txBody>
        </p:sp>
        <p:cxnSp>
          <p:nvCxnSpPr>
            <p:cNvPr id="51" name="Straight Connector 50"/>
            <p:cNvCxnSpPr>
              <a:cxnSpLocks/>
            </p:cNvCxnSpPr>
            <p:nvPr/>
          </p:nvCxnSpPr>
          <p:spPr>
            <a:xfrm>
              <a:off x="5373408" y="1261790"/>
              <a:ext cx="0" cy="1163770"/>
            </a:xfrm>
            <a:prstGeom prst="line">
              <a:avLst/>
            </a:prstGeom>
            <a:ln>
              <a:solidFill>
                <a:srgbClr val="00B050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/>
            </p:cNvCxnSpPr>
            <p:nvPr/>
          </p:nvCxnSpPr>
          <p:spPr>
            <a:xfrm>
              <a:off x="6912845" y="1843675"/>
              <a:ext cx="0" cy="104669"/>
            </a:xfrm>
            <a:prstGeom prst="line">
              <a:avLst/>
            </a:prstGeom>
            <a:ln>
              <a:solidFill>
                <a:srgbClr val="00B0F0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957377" y="1772898"/>
              <a:ext cx="1299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B0F0"/>
                  </a:solidFill>
                </a:rPr>
                <a:t>d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06308" y="1706664"/>
              <a:ext cx="272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0B050"/>
                  </a:solidFill>
                </a:rPr>
                <a:t>D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93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66" y="200000"/>
            <a:ext cx="2398833" cy="755700"/>
          </a:xfrm>
        </p:spPr>
        <p:txBody>
          <a:bodyPr/>
          <a:lstStyle/>
          <a:p>
            <a:r>
              <a:rPr lang="en-US" dirty="0"/>
              <a:t>Optical Module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96" t="8183" r="20022" b="7227"/>
          <a:stretch/>
        </p:blipFill>
        <p:spPr>
          <a:xfrm>
            <a:off x="1472430" y="955700"/>
            <a:ext cx="6147569" cy="38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0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ctrTitle"/>
          </p:nvPr>
        </p:nvSpPr>
        <p:spPr>
          <a:xfrm>
            <a:off x="2862753" y="203950"/>
            <a:ext cx="34185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Receiver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138" y="1413275"/>
            <a:ext cx="5129724" cy="323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 descr="Image result for s2381 photodio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233" y="954630"/>
            <a:ext cx="1021450" cy="13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 descr="Image result for sfh 27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0108" y="667430"/>
            <a:ext cx="1936299" cy="193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1046433" y="2486368"/>
            <a:ext cx="3145500" cy="222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9700" lvl="0" algn="ctr" rtl="0">
              <a:spcBef>
                <a:spcPts val="0"/>
              </a:spcBef>
              <a:buSzPct val="100000"/>
            </a:pPr>
            <a:r>
              <a:rPr lang="en-US" sz="1400" u="sng" dirty="0" err="1"/>
              <a:t>Osram</a:t>
            </a:r>
            <a:r>
              <a:rPr lang="en-US" sz="1400" u="sng" dirty="0"/>
              <a:t> SFH 2701</a:t>
            </a:r>
            <a:endParaRPr lang="en" sz="1400" u="sng" dirty="0"/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en" sz="1400" dirty="0"/>
              <a:t>Spectral Response: 400 nm - 1050 nm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en" sz="1400" dirty="0"/>
              <a:t>Peak Wavelength:  820 nm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en" sz="1400" dirty="0"/>
              <a:t>Active Area:  .36 mm^2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en" sz="1400" dirty="0"/>
              <a:t>Dark Current:  0.5 nA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en" sz="1400" dirty="0"/>
              <a:t>Terminal Capacitance:  3 pF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en" sz="1400" dirty="0"/>
              <a:t>Rise Time : 1.8 ns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en" sz="1400" dirty="0"/>
              <a:t>Cost:  $.83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223" name="Shape 223"/>
          <p:cNvSpPr txBox="1">
            <a:spLocks noGrp="1"/>
          </p:cNvSpPr>
          <p:nvPr>
            <p:ph type="body" idx="4294967295"/>
          </p:nvPr>
        </p:nvSpPr>
        <p:spPr>
          <a:xfrm>
            <a:off x="4909182" y="2486368"/>
            <a:ext cx="3145500" cy="23311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9700" lvl="0" indent="0" algn="ctr" rtl="0">
              <a:spcBef>
                <a:spcPts val="0"/>
              </a:spcBef>
              <a:buClr>
                <a:srgbClr val="607D8B"/>
              </a:buClr>
              <a:buSzPct val="100000"/>
              <a:buNone/>
            </a:pPr>
            <a:r>
              <a:rPr lang="en-US" sz="1400" u="sng" dirty="0">
                <a:solidFill>
                  <a:srgbClr val="607D8B"/>
                </a:solidFill>
              </a:rPr>
              <a:t>Hamamatsu S2381</a:t>
            </a:r>
            <a:endParaRPr lang="en" sz="1400" u="sng" dirty="0">
              <a:solidFill>
                <a:srgbClr val="607D8B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 dirty="0">
                <a:solidFill>
                  <a:srgbClr val="607D8B"/>
                </a:solidFill>
              </a:rPr>
              <a:t>Spectral Response: 400 nm - 1000 nm</a:t>
            </a: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 dirty="0">
                <a:solidFill>
                  <a:srgbClr val="607D8B"/>
                </a:solidFill>
              </a:rPr>
              <a:t>Peak Wavelength:  800 nm</a:t>
            </a: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 dirty="0">
                <a:solidFill>
                  <a:srgbClr val="607D8B"/>
                </a:solidFill>
              </a:rPr>
              <a:t>Active Area:  .3 mm^2</a:t>
            </a: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 dirty="0">
                <a:solidFill>
                  <a:srgbClr val="607D8B"/>
                </a:solidFill>
              </a:rPr>
              <a:t>Dark Current:  0.05 nA</a:t>
            </a: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 dirty="0">
                <a:solidFill>
                  <a:srgbClr val="607D8B"/>
                </a:solidFill>
              </a:rPr>
              <a:t>Terminal Capacitance:  1.5 pF</a:t>
            </a: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 dirty="0">
                <a:solidFill>
                  <a:srgbClr val="607D8B"/>
                </a:solidFill>
              </a:rPr>
              <a:t>Rise Time:  .5 ns</a:t>
            </a: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 dirty="0">
                <a:solidFill>
                  <a:srgbClr val="607D8B"/>
                </a:solidFill>
              </a:rPr>
              <a:t>Breakdown Voltage:  ~150 V</a:t>
            </a: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 dirty="0">
                <a:solidFill>
                  <a:srgbClr val="607D8B"/>
                </a:solidFill>
              </a:rPr>
              <a:t>Cost:  ~$82</a:t>
            </a:r>
          </a:p>
        </p:txBody>
      </p:sp>
      <p:sp>
        <p:nvSpPr>
          <p:cNvPr id="6" name="Shape 291"/>
          <p:cNvSpPr txBox="1">
            <a:spLocks noGrp="1"/>
          </p:cNvSpPr>
          <p:nvPr>
            <p:ph type="ctrTitle"/>
          </p:nvPr>
        </p:nvSpPr>
        <p:spPr>
          <a:xfrm>
            <a:off x="3331340" y="305708"/>
            <a:ext cx="2861960" cy="78438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b="0" dirty="0"/>
              <a:t>Photodiode</a:t>
            </a:r>
            <a:endParaRPr lang="en" sz="3600" b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528157" y="11301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OPA380 Transimpedance Amplifier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528157" y="1964100"/>
            <a:ext cx="2808000" cy="295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800" dirty="0">
                <a:solidFill>
                  <a:srgbClr val="607D8B"/>
                </a:solidFill>
              </a:rPr>
              <a:t>High Speed</a:t>
            </a:r>
          </a:p>
          <a:p>
            <a:pPr marL="457200" lvl="0" indent="-34290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800" dirty="0">
                <a:solidFill>
                  <a:srgbClr val="607D8B"/>
                </a:solidFill>
              </a:rPr>
              <a:t>Supply Voltage:  2.7 V-5.5 V</a:t>
            </a:r>
          </a:p>
          <a:p>
            <a:pPr marL="457200" lvl="0" indent="-34290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800" dirty="0">
                <a:solidFill>
                  <a:srgbClr val="607D8B"/>
                </a:solidFill>
              </a:rPr>
              <a:t>Slew Rate:  80 V/us</a:t>
            </a:r>
          </a:p>
          <a:p>
            <a:pPr marL="457200" lvl="0" indent="-3429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800" dirty="0">
                <a:solidFill>
                  <a:srgbClr val="607D8B"/>
                </a:solidFill>
              </a:rPr>
              <a:t>GBW:  90MHz</a:t>
            </a:r>
          </a:p>
          <a:p>
            <a:pPr marL="457200" lvl="0" indent="-3429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800" dirty="0">
                <a:solidFill>
                  <a:srgbClr val="607D8B"/>
                </a:solidFill>
              </a:rPr>
              <a:t>10 k</a:t>
            </a:r>
            <a:r>
              <a:rPr lang="el-GR" sz="1800" dirty="0">
                <a:solidFill>
                  <a:srgbClr val="607D8B"/>
                </a:solidFill>
              </a:rPr>
              <a:t>Ω</a:t>
            </a:r>
            <a:r>
              <a:rPr lang="en" sz="1800" dirty="0">
                <a:solidFill>
                  <a:srgbClr val="607D8B"/>
                </a:solidFill>
              </a:rPr>
              <a:t> Rf</a:t>
            </a:r>
          </a:p>
          <a:p>
            <a:pPr marL="457200" lvl="0" indent="-3429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-US" sz="1800" dirty="0">
                <a:solidFill>
                  <a:srgbClr val="607D8B"/>
                </a:solidFill>
              </a:rPr>
              <a:t>Supply Voltage: </a:t>
            </a:r>
            <a:r>
              <a:rPr lang="en" sz="1800" dirty="0">
                <a:solidFill>
                  <a:srgbClr val="607D8B"/>
                </a:solidFill>
              </a:rPr>
              <a:t>2.7 </a:t>
            </a:r>
            <a:r>
              <a:rPr lang="en-US" sz="1800" dirty="0">
                <a:solidFill>
                  <a:srgbClr val="607D8B"/>
                </a:solidFill>
              </a:rPr>
              <a:t>V </a:t>
            </a:r>
            <a:r>
              <a:rPr lang="en" sz="1800" dirty="0">
                <a:solidFill>
                  <a:srgbClr val="607D8B"/>
                </a:solidFill>
              </a:rPr>
              <a:t>- 5.5 </a:t>
            </a:r>
            <a:r>
              <a:rPr lang="en-US" sz="1800" dirty="0">
                <a:solidFill>
                  <a:srgbClr val="607D8B"/>
                </a:solidFill>
              </a:rPr>
              <a:t>V</a:t>
            </a:r>
            <a:endParaRPr lang="en" sz="1800" dirty="0">
              <a:solidFill>
                <a:srgbClr val="607D8B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228"/>
          <p:cNvSpPr txBox="1">
            <a:spLocks/>
          </p:cNvSpPr>
          <p:nvPr/>
        </p:nvSpPr>
        <p:spPr>
          <a:xfrm>
            <a:off x="5125440" y="11301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4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" sz="1600" dirty="0"/>
              <a:t>OPA656</a:t>
            </a:r>
            <a:r>
              <a:rPr lang="en-US" sz="1600" dirty="0"/>
              <a:t>U</a:t>
            </a:r>
            <a:r>
              <a:rPr lang="en" sz="1600" dirty="0"/>
              <a:t> </a:t>
            </a:r>
            <a:r>
              <a:rPr lang="en-US" sz="1600" dirty="0"/>
              <a:t>Operational</a:t>
            </a:r>
            <a:r>
              <a:rPr lang="en" sz="1600" dirty="0"/>
              <a:t> Amplifier</a:t>
            </a:r>
          </a:p>
        </p:txBody>
      </p:sp>
      <p:sp>
        <p:nvSpPr>
          <p:cNvPr id="5" name="Shape 229"/>
          <p:cNvSpPr txBox="1">
            <a:spLocks/>
          </p:cNvSpPr>
          <p:nvPr/>
        </p:nvSpPr>
        <p:spPr>
          <a:xfrm>
            <a:off x="5125440" y="1964100"/>
            <a:ext cx="2808000" cy="295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12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2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12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2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2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2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2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2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2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457200" indent="-342900">
              <a:buClr>
                <a:srgbClr val="607D8B"/>
              </a:buClr>
            </a:pPr>
            <a:r>
              <a:rPr lang="en-US" sz="1800" dirty="0">
                <a:solidFill>
                  <a:srgbClr val="607D8B"/>
                </a:solidFill>
              </a:rPr>
              <a:t>High Speed</a:t>
            </a:r>
          </a:p>
          <a:p>
            <a:pPr marL="457200" indent="-342900">
              <a:buClr>
                <a:srgbClr val="607D8B"/>
              </a:buClr>
            </a:pPr>
            <a:r>
              <a:rPr lang="en-US" sz="1800" dirty="0">
                <a:solidFill>
                  <a:srgbClr val="607D8B"/>
                </a:solidFill>
              </a:rPr>
              <a:t>Supply Voltage:  2.7 V-5.5 V</a:t>
            </a:r>
          </a:p>
          <a:p>
            <a:pPr marL="457200" indent="-342900">
              <a:buClr>
                <a:srgbClr val="607D8B"/>
              </a:buClr>
            </a:pPr>
            <a:r>
              <a:rPr lang="en-US" sz="1800" dirty="0">
                <a:solidFill>
                  <a:srgbClr val="607D8B"/>
                </a:solidFill>
              </a:rPr>
              <a:t>Slew Rate:  290 V/us</a:t>
            </a:r>
          </a:p>
          <a:p>
            <a:pPr marL="457200" indent="-342900">
              <a:buClr>
                <a:srgbClr val="607D8B"/>
              </a:buClr>
            </a:pPr>
            <a:r>
              <a:rPr lang="en-US" sz="1800" dirty="0">
                <a:solidFill>
                  <a:srgbClr val="607D8B"/>
                </a:solidFill>
              </a:rPr>
              <a:t>GBW:  230 MHz</a:t>
            </a:r>
          </a:p>
          <a:p>
            <a:pPr marL="457200" indent="-342900">
              <a:buClr>
                <a:srgbClr val="607D8B"/>
              </a:buClr>
            </a:pPr>
            <a:r>
              <a:rPr lang="en-US" sz="1800" dirty="0">
                <a:solidFill>
                  <a:srgbClr val="607D8B"/>
                </a:solidFill>
              </a:rPr>
              <a:t>10 k</a:t>
            </a:r>
            <a:r>
              <a:rPr lang="el-GR" sz="1800" dirty="0">
                <a:solidFill>
                  <a:srgbClr val="607D8B"/>
                </a:solidFill>
              </a:rPr>
              <a:t>Ω</a:t>
            </a:r>
            <a:r>
              <a:rPr lang="en-US" sz="1800" dirty="0">
                <a:solidFill>
                  <a:srgbClr val="607D8B"/>
                </a:solidFill>
              </a:rPr>
              <a:t> </a:t>
            </a:r>
            <a:r>
              <a:rPr lang="en-US" sz="1800" dirty="0" err="1">
                <a:solidFill>
                  <a:srgbClr val="607D8B"/>
                </a:solidFill>
              </a:rPr>
              <a:t>Rf</a:t>
            </a:r>
            <a:endParaRPr lang="en-US" sz="1800" dirty="0">
              <a:solidFill>
                <a:srgbClr val="607D8B"/>
              </a:solidFill>
            </a:endParaRPr>
          </a:p>
          <a:p>
            <a:pPr marL="457200" indent="-342900">
              <a:buClr>
                <a:srgbClr val="607D8B"/>
              </a:buClr>
            </a:pPr>
            <a:r>
              <a:rPr lang="en-US" sz="1800" dirty="0">
                <a:solidFill>
                  <a:srgbClr val="607D8B"/>
                </a:solidFill>
              </a:rPr>
              <a:t>Supply Voltage: Max 12 V</a:t>
            </a:r>
          </a:p>
          <a:p>
            <a:pPr marL="457200" indent="-342900">
              <a:buClr>
                <a:srgbClr val="607D8B"/>
              </a:buClr>
            </a:pPr>
            <a:r>
              <a:rPr lang="en-US" sz="1800" dirty="0">
                <a:solidFill>
                  <a:srgbClr val="607D8B"/>
                </a:solidFill>
              </a:rPr>
              <a:t>1.5 ns rise and fall time</a:t>
            </a:r>
          </a:p>
          <a:p>
            <a:pPr>
              <a:buFont typeface="Source Sans Pro"/>
              <a:buNone/>
            </a:pPr>
            <a:endParaRPr lang="en-US" dirty="0"/>
          </a:p>
          <a:p>
            <a:pPr>
              <a:buFont typeface="Source Sans Pro"/>
              <a:buNone/>
            </a:pPr>
            <a:endParaRPr lang="en-US" dirty="0"/>
          </a:p>
        </p:txBody>
      </p:sp>
      <p:sp>
        <p:nvSpPr>
          <p:cNvPr id="6" name="Shape 291"/>
          <p:cNvSpPr txBox="1">
            <a:spLocks/>
          </p:cNvSpPr>
          <p:nvPr/>
        </p:nvSpPr>
        <p:spPr>
          <a:xfrm>
            <a:off x="3331340" y="305708"/>
            <a:ext cx="2861960" cy="78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4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600" dirty="0"/>
              <a:t>Amplifier</a:t>
            </a:r>
            <a:endParaRPr lang="en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Motivation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86150" y="1010719"/>
            <a:ext cx="7571700" cy="3450445"/>
          </a:xfrm>
        </p:spPr>
        <p:txBody>
          <a:bodyPr/>
          <a:lstStyle/>
          <a:p>
            <a:pPr indent="274320">
              <a:lnSpc>
                <a:spcPct val="150000"/>
              </a:lnSpc>
            </a:pPr>
            <a:r>
              <a:rPr lang="en-US" sz="1800" dirty="0"/>
              <a:t> Help blind and vision impaired individuals maneuver new and    unfamiliar environments </a:t>
            </a:r>
          </a:p>
          <a:p>
            <a:pPr indent="-274320">
              <a:lnSpc>
                <a:spcPct val="150000"/>
              </a:lnSpc>
            </a:pPr>
            <a:r>
              <a:rPr lang="en-US" sz="1800" dirty="0"/>
              <a:t> Create an affordable supplement to the cane or guide dog   </a:t>
            </a:r>
          </a:p>
          <a:p>
            <a:pPr indent="-274320">
              <a:lnSpc>
                <a:spcPct val="150000"/>
              </a:lnSpc>
            </a:pPr>
            <a:r>
              <a:rPr lang="en-US" sz="1800" dirty="0"/>
              <a:t> US: Approximately 1.1 million vision impaired and 200,000 totally blind</a:t>
            </a:r>
          </a:p>
          <a:p>
            <a:pPr indent="-274320">
              <a:lnSpc>
                <a:spcPct val="150000"/>
              </a:lnSpc>
            </a:pPr>
            <a:r>
              <a:rPr lang="en-US" sz="1800" dirty="0"/>
              <a:t> Global: 285 million vision impaired and 39 million totally blind </a:t>
            </a:r>
          </a:p>
          <a:p>
            <a:pPr indent="-274320">
              <a:lnSpc>
                <a:spcPct val="150000"/>
              </a:lnSpc>
            </a:pPr>
            <a:r>
              <a:rPr lang="en-US" sz="1800" dirty="0"/>
              <a:t> Cane and guide dog limited to 1 meter range </a:t>
            </a:r>
          </a:p>
          <a:p>
            <a:pPr indent="-274320">
              <a:lnSpc>
                <a:spcPct val="150000"/>
              </a:lnSpc>
            </a:pPr>
            <a:r>
              <a:rPr lang="en-US" sz="1800" dirty="0"/>
              <a:t> Safety and Confidence </a:t>
            </a:r>
          </a:p>
          <a:p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3056404" y="405950"/>
            <a:ext cx="30312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Timing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900" y="1657975"/>
            <a:ext cx="4700200" cy="297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976469" y="2340963"/>
            <a:ext cx="3462600" cy="2170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 algn="ctr" rtl="0">
              <a:spcBef>
                <a:spcPts val="0"/>
              </a:spcBef>
            </a:pPr>
            <a:r>
              <a:rPr lang="en-US" u="sng" dirty="0"/>
              <a:t>Texas Instruments TDC 7200</a:t>
            </a:r>
            <a:endParaRPr lang="en" u="sng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Measurement Range: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	Mode 1: 12 ns to 500 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	Mode 2: 250 ns to 8 ms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55 </a:t>
            </a:r>
            <a:r>
              <a:rPr lang="en-US" dirty="0" err="1"/>
              <a:t>ps</a:t>
            </a:r>
            <a:r>
              <a:rPr lang="en-US" dirty="0"/>
              <a:t> Resolution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Low Power Consumption: 0.5 µA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Supports up to 5 Stop Signals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Supply Voltage: 2 V to 3.6 V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Price : $5.06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/>
              <a:t>Package: TSSOP 14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4798894" y="2340963"/>
            <a:ext cx="3462600" cy="2170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 algn="ctr" rtl="0">
              <a:spcBef>
                <a:spcPts val="0"/>
              </a:spcBef>
            </a:pPr>
            <a:r>
              <a:rPr lang="en-US" u="sng" dirty="0" err="1"/>
              <a:t>Acam</a:t>
            </a:r>
            <a:r>
              <a:rPr lang="en-US" u="sng" dirty="0"/>
              <a:t> TDC-GP22</a:t>
            </a:r>
            <a:endParaRPr lang="en" u="sng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Measurement Range: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	Mode 1: 3.5 ns to 2500 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	Mode 2: 700 ns to 4 ms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90 </a:t>
            </a:r>
            <a:r>
              <a:rPr lang="en-US" dirty="0" err="1"/>
              <a:t>ps</a:t>
            </a:r>
            <a:r>
              <a:rPr lang="en-US" dirty="0"/>
              <a:t> Resolution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Low Power Consumption: 1.1 </a:t>
            </a:r>
            <a:r>
              <a:rPr lang="en-US" dirty="0"/>
              <a:t>u</a:t>
            </a:r>
            <a:r>
              <a:rPr lang="en" dirty="0"/>
              <a:t>A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Supports up to 10 Stop Signals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Supply Voltage: 2.5 V to 3.6 V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Price : $7.41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Package: </a:t>
            </a:r>
            <a:r>
              <a:rPr lang="en-US" dirty="0"/>
              <a:t>QFN</a:t>
            </a:r>
            <a:r>
              <a:rPr lang="en" dirty="0"/>
              <a:t> 32</a:t>
            </a:r>
          </a:p>
        </p:txBody>
      </p:sp>
      <p:pic>
        <p:nvPicPr>
          <p:cNvPr id="8" name="Shape 242" descr="Screen Shot 2017-02-24 at 3.37.32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788" y="1090096"/>
            <a:ext cx="2371962" cy="11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119" y="1299613"/>
            <a:ext cx="1371600" cy="978408"/>
          </a:xfrm>
          <a:prstGeom prst="rect">
            <a:avLst/>
          </a:prstGeom>
        </p:spPr>
      </p:pic>
      <p:sp>
        <p:nvSpPr>
          <p:cNvPr id="6" name="Shape 291"/>
          <p:cNvSpPr txBox="1">
            <a:spLocks/>
          </p:cNvSpPr>
          <p:nvPr/>
        </p:nvSpPr>
        <p:spPr>
          <a:xfrm>
            <a:off x="1775013" y="305708"/>
            <a:ext cx="5889811" cy="78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4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600" dirty="0"/>
              <a:t>Time-to-Digital Converter</a:t>
            </a:r>
            <a:endParaRPr lang="en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 descr="Screen Shot 2017-02-24 at 4.16.52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008" y="1568447"/>
            <a:ext cx="3452425" cy="25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 descr="Screen Shot 2017-02-24 at 4.17.01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58" y="1621047"/>
            <a:ext cx="3797550" cy="213128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2226366" y="4019528"/>
            <a:ext cx="870300" cy="3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 1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6255754" y="4019528"/>
            <a:ext cx="8703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 2</a:t>
            </a:r>
          </a:p>
        </p:txBody>
      </p:sp>
      <p:sp>
        <p:nvSpPr>
          <p:cNvPr id="6" name="Shape 291"/>
          <p:cNvSpPr txBox="1">
            <a:spLocks/>
          </p:cNvSpPr>
          <p:nvPr/>
        </p:nvSpPr>
        <p:spPr>
          <a:xfrm>
            <a:off x="1730190" y="516864"/>
            <a:ext cx="5889811" cy="78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4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600" dirty="0"/>
              <a:t>TDC Measurement Modes</a:t>
            </a:r>
            <a:endParaRPr lang="en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ctrTitle"/>
          </p:nvPr>
        </p:nvSpPr>
        <p:spPr>
          <a:xfrm>
            <a:off x="2419649" y="342625"/>
            <a:ext cx="43047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Processing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687" y="1454950"/>
            <a:ext cx="4958624" cy="31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ubTitle" idx="1"/>
          </p:nvPr>
        </p:nvSpPr>
        <p:spPr>
          <a:xfrm>
            <a:off x="1030349" y="2984284"/>
            <a:ext cx="3677400" cy="20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Operating frequency: 20 MHz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Operating voltage: 1.8 </a:t>
            </a:r>
            <a:r>
              <a:rPr lang="en-US" sz="14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V </a:t>
            </a:r>
            <a:r>
              <a:rPr lang="en" sz="14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– 5.5 V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Memory: 32KB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Cost:  $10.00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SPI Communication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23 GPIO Pins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dirty="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400" dirty="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963" y="1728296"/>
            <a:ext cx="1590675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>
            <a:spLocks noGrp="1"/>
          </p:cNvSpPr>
          <p:nvPr>
            <p:ph type="body" idx="4294967295"/>
          </p:nvPr>
        </p:nvSpPr>
        <p:spPr>
          <a:xfrm>
            <a:off x="4878074" y="2984284"/>
            <a:ext cx="3677400" cy="191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Font typeface="Roboto Slab"/>
            </a:pPr>
            <a:r>
              <a:rPr lang="en" sz="1400" dirty="0">
                <a:latin typeface="Roboto Slab"/>
                <a:ea typeface="Roboto Slab"/>
                <a:cs typeface="Roboto Slab"/>
                <a:sym typeface="Roboto Slab"/>
              </a:rPr>
              <a:t>Operating frequency: 16 MHz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Roboto Slab"/>
            </a:pPr>
            <a:r>
              <a:rPr lang="en" sz="1400" dirty="0">
                <a:latin typeface="Roboto Slab"/>
                <a:ea typeface="Roboto Slab"/>
                <a:cs typeface="Roboto Slab"/>
                <a:sym typeface="Roboto Slab"/>
              </a:rPr>
              <a:t>Operating voltage: 3.6 V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Roboto Slab"/>
            </a:pPr>
            <a:r>
              <a:rPr lang="en" sz="1400" dirty="0">
                <a:latin typeface="Roboto Slab"/>
                <a:ea typeface="Roboto Slab"/>
                <a:cs typeface="Roboto Slab"/>
                <a:sym typeface="Roboto Slab"/>
              </a:rPr>
              <a:t>Memory: 16KB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Roboto Slab"/>
            </a:pPr>
            <a:r>
              <a:rPr lang="en" sz="1400" dirty="0">
                <a:latin typeface="Roboto Slab"/>
                <a:ea typeface="Roboto Slab"/>
                <a:cs typeface="Roboto Slab"/>
                <a:sym typeface="Roboto Slab"/>
              </a:rPr>
              <a:t>Cost:  $1.00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Roboto Slab"/>
            </a:pPr>
            <a:r>
              <a:rPr lang="en" sz="1400" dirty="0">
                <a:latin typeface="Roboto Slab"/>
                <a:ea typeface="Roboto Slab"/>
                <a:cs typeface="Roboto Slab"/>
                <a:sym typeface="Roboto Slab"/>
              </a:rPr>
              <a:t>SPI Communication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Roboto Slab"/>
            </a:pPr>
            <a:r>
              <a:rPr lang="en" sz="1400" dirty="0">
                <a:latin typeface="Roboto Slab"/>
                <a:ea typeface="Roboto Slab"/>
                <a:cs typeface="Roboto Slab"/>
                <a:sym typeface="Roboto Slab"/>
              </a:rPr>
              <a:t>14 GPIO Pins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dirty="0"/>
          </a:p>
          <a:p>
            <a:pPr marL="0" lvl="0" indent="0" rt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485" y="1501008"/>
            <a:ext cx="1975945" cy="1483276"/>
          </a:xfrm>
          <a:prstGeom prst="rect">
            <a:avLst/>
          </a:prstGeom>
        </p:spPr>
      </p:pic>
      <p:sp>
        <p:nvSpPr>
          <p:cNvPr id="7" name="Shape 291"/>
          <p:cNvSpPr txBox="1">
            <a:spLocks/>
          </p:cNvSpPr>
          <p:nvPr/>
        </p:nvSpPr>
        <p:spPr>
          <a:xfrm>
            <a:off x="2788925" y="602976"/>
            <a:ext cx="3687026" cy="78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4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600" dirty="0"/>
              <a:t>Microcontroller</a:t>
            </a:r>
            <a:endParaRPr lang="en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91"/>
          <p:cNvSpPr txBox="1">
            <a:spLocks/>
          </p:cNvSpPr>
          <p:nvPr/>
        </p:nvSpPr>
        <p:spPr>
          <a:xfrm>
            <a:off x="1909483" y="376401"/>
            <a:ext cx="5889811" cy="78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4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600" dirty="0"/>
              <a:t>Pulse Width Modulation</a:t>
            </a:r>
            <a:endParaRPr lang="en" sz="3600" dirty="0"/>
          </a:p>
        </p:txBody>
      </p:sp>
      <p:pic>
        <p:nvPicPr>
          <p:cNvPr id="9" name="Picture 8" descr="G:\TEK000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5595" y="1537306"/>
            <a:ext cx="5500875" cy="264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2735" y="1537306"/>
            <a:ext cx="2521147" cy="1945271"/>
          </a:xfrm>
        </p:spPr>
        <p:txBody>
          <a:bodyPr/>
          <a:lstStyle/>
          <a:p>
            <a:pPr marL="457200" lvl="0" indent="-342900">
              <a:buFont typeface="Roboto Slab"/>
              <a:buChar char="⌾"/>
            </a:pPr>
            <a:r>
              <a:rPr lang="en" sz="1400" dirty="0">
                <a:latin typeface="Roboto Slab"/>
                <a:ea typeface="Roboto Slab"/>
                <a:cs typeface="Roboto Slab"/>
                <a:sym typeface="Roboto Slab"/>
              </a:rPr>
              <a:t>Output 1kHz square wave</a:t>
            </a:r>
          </a:p>
          <a:p>
            <a:pPr marL="457200" lvl="0" indent="-342900">
              <a:buFont typeface="Roboto Slab"/>
              <a:buChar char="⌾"/>
            </a:pPr>
            <a:r>
              <a:rPr lang="en" sz="1400" dirty="0">
                <a:latin typeface="Roboto Slab"/>
                <a:ea typeface="Roboto Slab"/>
                <a:cs typeface="Roboto Slab"/>
                <a:sym typeface="Roboto Slab"/>
              </a:rPr>
              <a:t>125 ns pulse width</a:t>
            </a:r>
          </a:p>
          <a:p>
            <a:pPr marL="457200" lvl="0" indent="-342900">
              <a:buFont typeface="Roboto Slab"/>
              <a:buChar char="⌾"/>
            </a:pPr>
            <a:r>
              <a:rPr lang="en" sz="1400" dirty="0">
                <a:latin typeface="Roboto Slab"/>
                <a:ea typeface="Roboto Slab"/>
                <a:cs typeface="Roboto Slab"/>
                <a:sym typeface="Roboto Slab"/>
              </a:rPr>
              <a:t>Timer A- SMCLK, Up Mode</a:t>
            </a:r>
          </a:p>
          <a:p>
            <a:pPr marL="457200" lvl="0" indent="-342900">
              <a:buFont typeface="Roboto Slab"/>
              <a:buChar char="⌾"/>
            </a:pPr>
            <a:r>
              <a:rPr lang="en" sz="1400" dirty="0">
                <a:latin typeface="Roboto Slab"/>
                <a:ea typeface="Roboto Slab"/>
                <a:cs typeface="Roboto Slab"/>
                <a:sym typeface="Roboto Slab"/>
              </a:rPr>
              <a:t>Signal fed into laser driver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/>
        </p:nvSpPr>
        <p:spPr>
          <a:xfrm>
            <a:off x="941957" y="2526691"/>
            <a:ext cx="4581600" cy="14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Roboto Slab"/>
              <a:buChar char="⌾"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Communicates via SPI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Roboto Slab"/>
              <a:buChar char="⌾"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Sends configuration to TDC7200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Roboto Slab"/>
              <a:buChar char="⌾"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Reads calculated distance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Roboto Slab"/>
              <a:buChar char="⌾"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Executes  haptic feedback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082" y="2376954"/>
            <a:ext cx="2931199" cy="17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91"/>
          <p:cNvSpPr txBox="1">
            <a:spLocks/>
          </p:cNvSpPr>
          <p:nvPr/>
        </p:nvSpPr>
        <p:spPr>
          <a:xfrm>
            <a:off x="828136" y="930779"/>
            <a:ext cx="7573991" cy="1208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4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3600" dirty="0"/>
              <a:t>Microcontroller Communication with Timing Module</a:t>
            </a:r>
            <a:endParaRPr lang="en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ctrTitle"/>
          </p:nvPr>
        </p:nvSpPr>
        <p:spPr>
          <a:xfrm>
            <a:off x="1308611" y="545875"/>
            <a:ext cx="65268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Haptic Feedback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512" y="1705675"/>
            <a:ext cx="4956987" cy="31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subTitle" idx="1"/>
          </p:nvPr>
        </p:nvSpPr>
        <p:spPr>
          <a:xfrm>
            <a:off x="1264443" y="3071929"/>
            <a:ext cx="6604939" cy="145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Eccentric Rotating Mass (ERM) or Linear Resonant Actuator (LRA)?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	-similar prices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ERM: Small unbalanced mass on DC motor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Pager or coin style?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	-more benefit in smaller size for our project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dirty="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400" dirty="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05" name="Shape 305" descr="Screen Shot 2017-02-24 at 3.18.0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804" y="1691581"/>
            <a:ext cx="1962549" cy="122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 descr="Screen Shot 2017-02-24 at 3.18.09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2406" y="1691581"/>
            <a:ext cx="1862421" cy="12215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91"/>
          <p:cNvSpPr txBox="1">
            <a:spLocks/>
          </p:cNvSpPr>
          <p:nvPr/>
        </p:nvSpPr>
        <p:spPr>
          <a:xfrm>
            <a:off x="3668819" y="594350"/>
            <a:ext cx="2214396" cy="78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4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600" dirty="0"/>
              <a:t>Motors</a:t>
            </a:r>
            <a:endParaRPr lang="en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ctrTitle"/>
          </p:nvPr>
        </p:nvSpPr>
        <p:spPr>
          <a:xfrm>
            <a:off x="3368379" y="373675"/>
            <a:ext cx="26070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275" y="1533475"/>
            <a:ext cx="4713455" cy="299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78724" y="568950"/>
            <a:ext cx="60267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Current Ultrasonic Technology</a:t>
            </a:r>
          </a:p>
        </p:txBody>
      </p:sp>
      <p:graphicFrame>
        <p:nvGraphicFramePr>
          <p:cNvPr id="101" name="Shape 101"/>
          <p:cNvGraphicFramePr/>
          <p:nvPr/>
        </p:nvGraphicFramePr>
        <p:xfrm>
          <a:off x="278725" y="1774625"/>
          <a:ext cx="5191425" cy="1962495"/>
        </p:xfrm>
        <a:graphic>
          <a:graphicData uri="http://schemas.openxmlformats.org/drawingml/2006/table">
            <a:tbl>
              <a:tblPr>
                <a:noFill/>
                <a:tableStyleId>{C936871A-E208-4A0C-8C95-7F3CA20591A1}</a:tableStyleId>
              </a:tblPr>
              <a:tblGrid>
                <a:gridCol w="173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Range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Price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Ultracane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2-4 m ground/  1.5 m chest height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$635.00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Smartcane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1.5-3 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$3000.00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iGlasses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0-3 m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$96.00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" name="Shape 102" descr="https://lh5.googleusercontent.com/3uaX3Kc5fCuyfynSkiugoXPE9XA978AQr5iwOFn-1BTYThvJQHa11JBsbJmc--KVAmWsgiThFyhAIWP-WO547O7sSpZpQieuFuDytbxmlhHC6nLzK_eLkT93szPPEjoFCV6_ockDFNC7AgAYi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2375" y="1439737"/>
            <a:ext cx="3013499" cy="26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6393175" y="4109150"/>
            <a:ext cx="1638000" cy="36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Source: Ultracane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0113" y="1548377"/>
            <a:ext cx="1887183" cy="18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1284575" y="3542473"/>
            <a:ext cx="3033600" cy="10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Roboto Slab"/>
              <a:buChar char="⌾"/>
            </a:pPr>
            <a:r>
              <a:rPr lang="en" dirty="0">
                <a:latin typeface="Roboto Slab"/>
                <a:ea typeface="Roboto Slab"/>
                <a:cs typeface="Roboto Slab"/>
                <a:sym typeface="Roboto Slab"/>
              </a:rPr>
              <a:t>Output Voltage: 1.5 V</a:t>
            </a:r>
          </a:p>
          <a:p>
            <a:pPr marL="457200" lvl="0" indent="-228600" rtl="0">
              <a:spcBef>
                <a:spcPts val="0"/>
              </a:spcBef>
              <a:buFont typeface="Roboto Slab"/>
              <a:buChar char="⌾"/>
            </a:pPr>
            <a:r>
              <a:rPr lang="en" dirty="0">
                <a:latin typeface="Roboto Slab"/>
                <a:ea typeface="Roboto Slab"/>
                <a:cs typeface="Roboto Slab"/>
                <a:sym typeface="Roboto Slab"/>
              </a:rPr>
              <a:t>Larger in Size</a:t>
            </a:r>
          </a:p>
          <a:p>
            <a:pPr marL="457200" lvl="0" indent="-228600" rtl="0">
              <a:spcBef>
                <a:spcPts val="0"/>
              </a:spcBef>
              <a:buFont typeface="Roboto Slab"/>
              <a:buChar char="⌾"/>
            </a:pPr>
            <a:r>
              <a:rPr lang="en" dirty="0">
                <a:latin typeface="Roboto Slab"/>
                <a:ea typeface="Roboto Slab"/>
                <a:cs typeface="Roboto Slab"/>
                <a:sym typeface="Roboto Slab"/>
              </a:rPr>
              <a:t>Requires 8 for operation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4956462" y="3542473"/>
            <a:ext cx="2371726" cy="10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⌾"/>
            </a:pPr>
            <a:r>
              <a:rPr lang="en" dirty="0"/>
              <a:t>Output Voltage: 3V</a:t>
            </a:r>
          </a:p>
          <a:p>
            <a:pPr marL="457200" lvl="0" indent="-228600" rtl="0">
              <a:spcBef>
                <a:spcPts val="0"/>
              </a:spcBef>
              <a:buChar char="⌾"/>
            </a:pPr>
            <a:r>
              <a:rPr lang="en" dirty="0"/>
              <a:t>Smaller in size</a:t>
            </a:r>
          </a:p>
          <a:p>
            <a:pPr marL="457200" lvl="0" indent="-228600">
              <a:spcBef>
                <a:spcPts val="0"/>
              </a:spcBef>
              <a:buChar char="⌾"/>
            </a:pPr>
            <a:r>
              <a:rPr lang="en" dirty="0"/>
              <a:t>Requires at least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3674" r="35760"/>
          <a:stretch/>
        </p:blipFill>
        <p:spPr>
          <a:xfrm>
            <a:off x="2333625" y="1612581"/>
            <a:ext cx="742950" cy="1822979"/>
          </a:xfrm>
          <a:prstGeom prst="rect">
            <a:avLst/>
          </a:prstGeom>
        </p:spPr>
      </p:pic>
      <p:sp>
        <p:nvSpPr>
          <p:cNvPr id="7" name="Shape 291"/>
          <p:cNvSpPr txBox="1">
            <a:spLocks/>
          </p:cNvSpPr>
          <p:nvPr/>
        </p:nvSpPr>
        <p:spPr>
          <a:xfrm>
            <a:off x="3418653" y="657076"/>
            <a:ext cx="2266154" cy="78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4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600" dirty="0"/>
              <a:t>Batteries</a:t>
            </a:r>
            <a:endParaRPr lang="en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22" y="437062"/>
            <a:ext cx="7571700" cy="1147313"/>
          </a:xfrm>
        </p:spPr>
        <p:txBody>
          <a:bodyPr/>
          <a:lstStyle/>
          <a:p>
            <a:r>
              <a:rPr lang="en-US" sz="3600" dirty="0"/>
              <a:t>System Schematic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563"/>
          <a:stretch/>
        </p:blipFill>
        <p:spPr>
          <a:xfrm>
            <a:off x="143644" y="1010719"/>
            <a:ext cx="3928503" cy="3221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745" y="1010719"/>
            <a:ext cx="5117325" cy="3221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PCB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01" r="1540"/>
          <a:stretch/>
        </p:blipFill>
        <p:spPr>
          <a:xfrm>
            <a:off x="2657474" y="1157368"/>
            <a:ext cx="3829051" cy="3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5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Member Responsibilities</a:t>
            </a:r>
          </a:p>
        </p:txBody>
      </p:sp>
      <p:graphicFrame>
        <p:nvGraphicFramePr>
          <p:cNvPr id="89" name="Shape 89"/>
          <p:cNvGraphicFramePr/>
          <p:nvPr/>
        </p:nvGraphicFramePr>
        <p:xfrm>
          <a:off x="1529262" y="1228950"/>
          <a:ext cx="6085450" cy="3169680"/>
        </p:xfrm>
        <a:graphic>
          <a:graphicData uri="http://schemas.openxmlformats.org/drawingml/2006/table">
            <a:tbl>
              <a:tblPr>
                <a:noFill/>
                <a:tableStyleId>{5CCA25E6-D6D5-4CD9-A994-E1480471116C}</a:tableStyleId>
              </a:tblPr>
              <a:tblGrid>
                <a:gridCol w="187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Wilfredo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Devin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Cedric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Henry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Transmitter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Receiver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Optical Module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Power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Processing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Timing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 gridSpan="2"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Haptic Feedback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9" name="Group 2238"/>
          <p:cNvGrpSpPr/>
          <p:nvPr/>
        </p:nvGrpSpPr>
        <p:grpSpPr>
          <a:xfrm>
            <a:off x="1423606" y="426100"/>
            <a:ext cx="6166201" cy="4048134"/>
            <a:chOff x="1449485" y="219066"/>
            <a:chExt cx="6166201" cy="4048134"/>
          </a:xfrm>
        </p:grpSpPr>
        <p:pic>
          <p:nvPicPr>
            <p:cNvPr id="2238" name="Picture 22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9485" y="219066"/>
              <a:ext cx="6166201" cy="40481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001933" y="4061088"/>
              <a:ext cx="613753" cy="1946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786150" y="1010719"/>
            <a:ext cx="6054597" cy="357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sz="2400" dirty="0"/>
              <a:t>Amplitude Dependent Timing Error (Walk Error)</a:t>
            </a:r>
          </a:p>
          <a:p>
            <a:pPr marL="914400" lvl="1" indent="-228600"/>
            <a:r>
              <a:rPr lang="en-US" sz="1800" dirty="0"/>
              <a:t>Timing Discriminator</a:t>
            </a:r>
          </a:p>
          <a:p>
            <a:pPr marL="1371600" lvl="2" indent="-228600"/>
            <a:r>
              <a:rPr lang="en-US" sz="1800" dirty="0"/>
              <a:t>Leading Edge</a:t>
            </a:r>
          </a:p>
          <a:p>
            <a:pPr marL="1371600" lvl="2" indent="-228600"/>
            <a:r>
              <a:rPr lang="en-US" sz="1800" dirty="0"/>
              <a:t>High Pass Discrimination</a:t>
            </a:r>
          </a:p>
          <a:p>
            <a:pPr marL="1371600" lvl="2" indent="-228600"/>
            <a:r>
              <a:rPr lang="en-US" sz="1800" dirty="0"/>
              <a:t>Constant Fraction</a:t>
            </a:r>
          </a:p>
          <a:p>
            <a:pPr marL="914400" lvl="1" indent="-228600"/>
            <a:r>
              <a:rPr lang="en-US" sz="1800" dirty="0"/>
              <a:t>Automatic Gain Control</a:t>
            </a:r>
            <a:endParaRPr lang="en" sz="1800" dirty="0"/>
          </a:p>
          <a:p>
            <a:pPr marL="457200" lvl="0" indent="-228600" rtl="0">
              <a:spcBef>
                <a:spcPts val="0"/>
              </a:spcBef>
            </a:pPr>
            <a:r>
              <a:rPr lang="en-US" sz="2400" dirty="0"/>
              <a:t>Detecting Reflections</a:t>
            </a:r>
          </a:p>
          <a:p>
            <a:pPr marL="914400" lvl="1" indent="-228600"/>
            <a:r>
              <a:rPr lang="en-US" sz="1800" dirty="0"/>
              <a:t>Signal-to-Noise Ratio (SNR of &gt;= 10)</a:t>
            </a:r>
          </a:p>
          <a:p>
            <a:pPr marL="914400" lvl="1" indent="-228600"/>
            <a:r>
              <a:rPr lang="en-US" sz="1800" dirty="0"/>
              <a:t>More power at a longer wavelength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ISSUES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099" y="472022"/>
            <a:ext cx="1397479" cy="702600"/>
          </a:xfrm>
        </p:spPr>
        <p:txBody>
          <a:bodyPr/>
          <a:lstStyle/>
          <a:p>
            <a:r>
              <a:rPr lang="en-US" sz="3600" dirty="0"/>
              <a:t>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16" y="1249841"/>
            <a:ext cx="5708043" cy="3227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60" y="276046"/>
            <a:ext cx="2051940" cy="46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ctrTitle"/>
          </p:nvPr>
        </p:nvSpPr>
        <p:spPr>
          <a:xfrm>
            <a:off x="1047750" y="608268"/>
            <a:ext cx="771525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Acknowledgements</a:t>
            </a:r>
            <a:endParaRPr lang="en" dirty="0"/>
          </a:p>
        </p:txBody>
      </p:sp>
      <p:grpSp>
        <p:nvGrpSpPr>
          <p:cNvPr id="6" name="Group 5"/>
          <p:cNvGrpSpPr/>
          <p:nvPr/>
        </p:nvGrpSpPr>
        <p:grpSpPr>
          <a:xfrm>
            <a:off x="1566132" y="1877322"/>
            <a:ext cx="6678486" cy="2426147"/>
            <a:chOff x="1723642" y="1885949"/>
            <a:chExt cx="6678486" cy="2426147"/>
          </a:xfrm>
        </p:grpSpPr>
        <p:pic>
          <p:nvPicPr>
            <p:cNvPr id="342" name="Shape 3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23642" y="3429521"/>
              <a:ext cx="719250" cy="752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Shape 346"/>
            <p:cNvPicPr preferRelativeResize="0"/>
            <p:nvPr/>
          </p:nvPicPr>
          <p:blipFill rotWithShape="1">
            <a:blip r:embed="rId4">
              <a:alphaModFix/>
            </a:blip>
            <a:srcRect l="26839" t="4169" r="23792" b="3767"/>
            <a:stretch/>
          </p:blipFill>
          <p:spPr>
            <a:xfrm>
              <a:off x="1723642" y="1885949"/>
              <a:ext cx="719250" cy="741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3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41570" y="2698693"/>
              <a:ext cx="719250" cy="805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3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29548" y="2627051"/>
              <a:ext cx="719250" cy="773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284"/>
            <p:cNvSpPr txBox="1"/>
            <p:nvPr/>
          </p:nvSpPr>
          <p:spPr>
            <a:xfrm>
              <a:off x="2442892" y="1941641"/>
              <a:ext cx="2433908" cy="22400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114300" lvl="0" rtl="0">
                <a:spcBef>
                  <a:spcPts val="0"/>
                </a:spcBef>
                <a:buSzPct val="100000"/>
              </a:pPr>
              <a:r>
                <a:rPr lang="en-US" sz="1800" dirty="0">
                  <a:latin typeface="Roboto Slab"/>
                  <a:ea typeface="Roboto Slab"/>
                  <a:cs typeface="Roboto Slab"/>
                  <a:sym typeface="Roboto Slab"/>
                </a:rPr>
                <a:t>Lockheed Martin</a:t>
              </a:r>
            </a:p>
            <a:p>
              <a:pPr marL="114300" lvl="0" rtl="0">
                <a:spcBef>
                  <a:spcPts val="0"/>
                </a:spcBef>
                <a:buSzPct val="100000"/>
              </a:pPr>
              <a:endParaRPr lang="en-US" sz="1800" dirty="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marL="114300" lvl="0" rtl="0">
                <a:spcBef>
                  <a:spcPts val="0"/>
                </a:spcBef>
                <a:buSzPct val="100000"/>
              </a:pPr>
              <a:endParaRPr lang="en-US" sz="1800" dirty="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marL="114300" lvl="0" rtl="0">
                <a:spcBef>
                  <a:spcPts val="0"/>
                </a:spcBef>
                <a:buSzPct val="100000"/>
              </a:pPr>
              <a:r>
                <a:rPr lang="en-US" sz="1800" dirty="0">
                  <a:latin typeface="Roboto Slab"/>
                  <a:ea typeface="Roboto Slab"/>
                  <a:cs typeface="Roboto Slab"/>
                  <a:sym typeface="Roboto Slab"/>
                </a:rPr>
                <a:t>Texas Instruments</a:t>
              </a:r>
            </a:p>
            <a:p>
              <a:pPr marL="114300" lvl="0" rtl="0">
                <a:spcBef>
                  <a:spcPts val="0"/>
                </a:spcBef>
                <a:buSzPct val="100000"/>
              </a:pPr>
              <a:endParaRPr lang="en-US" sz="1800" dirty="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marL="114300" lvl="0" rtl="0">
                <a:spcBef>
                  <a:spcPts val="0"/>
                </a:spcBef>
                <a:buSzPct val="100000"/>
              </a:pPr>
              <a:endParaRPr lang="en-US" sz="1800" dirty="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marL="114300" lvl="0" rtl="0">
                <a:spcBef>
                  <a:spcPts val="0"/>
                </a:spcBef>
                <a:buSzPct val="100000"/>
              </a:pPr>
              <a:r>
                <a:rPr lang="en-US" sz="1800" dirty="0">
                  <a:latin typeface="Roboto Slab"/>
                  <a:ea typeface="Roboto Slab"/>
                  <a:cs typeface="Roboto Slab"/>
                  <a:sym typeface="Roboto Slab"/>
                </a:rPr>
                <a:t>CREOL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1570" y="1941641"/>
              <a:ext cx="1819275" cy="488704"/>
            </a:xfrm>
            <a:prstGeom prst="rect">
              <a:avLst/>
            </a:prstGeom>
          </p:spPr>
        </p:pic>
        <p:sp>
          <p:nvSpPr>
            <p:cNvPr id="13" name="Shape 284"/>
            <p:cNvSpPr txBox="1"/>
            <p:nvPr/>
          </p:nvSpPr>
          <p:spPr>
            <a:xfrm>
              <a:off x="5860820" y="2854973"/>
              <a:ext cx="1415381" cy="49293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114300" lvl="0" rtl="0">
                <a:spcBef>
                  <a:spcPts val="0"/>
                </a:spcBef>
                <a:buSzPct val="100000"/>
              </a:pPr>
              <a:r>
                <a:rPr lang="en-US" sz="1800" dirty="0">
                  <a:latin typeface="Roboto Slab"/>
                  <a:ea typeface="Roboto Slab"/>
                  <a:cs typeface="Roboto Slab"/>
                  <a:sym typeface="Roboto Slab"/>
                </a:rPr>
                <a:t>Newport</a:t>
              </a:r>
              <a:endParaRPr lang="en" sz="1800" dirty="0"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41570" y="3660468"/>
              <a:ext cx="719250" cy="651628"/>
            </a:xfrm>
            <a:prstGeom prst="rect">
              <a:avLst/>
            </a:prstGeom>
          </p:spPr>
        </p:pic>
        <p:sp>
          <p:nvSpPr>
            <p:cNvPr id="14" name="Shape 284"/>
            <p:cNvSpPr txBox="1"/>
            <p:nvPr/>
          </p:nvSpPr>
          <p:spPr>
            <a:xfrm>
              <a:off x="5860820" y="3658141"/>
              <a:ext cx="2541308" cy="49293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114300" lvl="0" rtl="0">
                <a:spcBef>
                  <a:spcPts val="0"/>
                </a:spcBef>
                <a:buSzPct val="100000"/>
              </a:pPr>
              <a:r>
                <a:rPr lang="en-US" sz="1800" dirty="0">
                  <a:latin typeface="Roboto Slab"/>
                  <a:ea typeface="Roboto Slab"/>
                  <a:cs typeface="Roboto Slab"/>
                  <a:sym typeface="Roboto Slab"/>
                </a:rPr>
                <a:t>Center for the Visually Impaired</a:t>
              </a:r>
              <a:endParaRPr lang="en" sz="1800" dirty="0"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429" y="1969167"/>
            <a:ext cx="4252043" cy="11598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7426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Current Laser Technology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392640" y="2921150"/>
            <a:ext cx="7911600" cy="217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Not many products on the market currently using lidar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Group of Engineers at University of Melbourne currently prototyping a lidar system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Future technology heading towards eliminating cane altogether and using 3D lidar to map out entire rooms</a:t>
            </a:r>
          </a:p>
        </p:txBody>
      </p:sp>
      <p:graphicFrame>
        <p:nvGraphicFramePr>
          <p:cNvPr id="110" name="Shape 110"/>
          <p:cNvGraphicFramePr/>
          <p:nvPr/>
        </p:nvGraphicFramePr>
        <p:xfrm>
          <a:off x="1571475" y="1566787"/>
          <a:ext cx="4885650" cy="798300"/>
        </p:xfrm>
        <a:graphic>
          <a:graphicData uri="http://schemas.openxmlformats.org/drawingml/2006/table">
            <a:tbl>
              <a:tblPr>
                <a:noFill/>
                <a:tableStyleId>{C936871A-E208-4A0C-8C95-7F3CA20591A1}</a:tableStyleId>
              </a:tblPr>
              <a:tblGrid>
                <a:gridCol w="19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Range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Price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Laser Cane N-2000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 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$2650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87950" y="786625"/>
            <a:ext cx="1018800" cy="48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LASER</a:t>
            </a:r>
          </a:p>
        </p:txBody>
      </p:sp>
      <p:pic>
        <p:nvPicPr>
          <p:cNvPr id="122" name="Shape 122" descr="camera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825" y="1663050"/>
            <a:ext cx="3449225" cy="240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25" y="1496100"/>
            <a:ext cx="4185849" cy="24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https://lh5.googleusercontent.com/VzcPB0Q80UILZ2XOWMUa0ub9SiR3Q39adI8JchwC8L928nsR5W6xETVl4cTi1jgXNPSNT9uOTcYSnHU57_jdBrrQ7_wW5l4BTcOuo3hh82O0qeDD7ofN43RUpB3fHLXJNP-Q84SFU7M7bae9KQ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199" y="1648774"/>
            <a:ext cx="5127699" cy="184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454400" y="589825"/>
            <a:ext cx="62352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/>
              <a:t>Time of Flight</a:t>
            </a:r>
          </a:p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Shape 130"/>
          <p:cNvSpPr txBox="1">
            <a:spLocks noGrp="1"/>
          </p:cNvSpPr>
          <p:nvPr>
            <p:ph type="body" idx="4294967295"/>
          </p:nvPr>
        </p:nvSpPr>
        <p:spPr>
          <a:xfrm>
            <a:off x="530750" y="1292425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 dirty="0">
                <a:solidFill>
                  <a:srgbClr val="607D8B"/>
                </a:solidFill>
              </a:rPr>
              <a:t>Pros: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100" dirty="0">
                <a:solidFill>
                  <a:srgbClr val="607D8B"/>
                </a:solidFill>
              </a:rPr>
              <a:t>Can measure long distances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100" dirty="0">
                <a:solidFill>
                  <a:srgbClr val="607D8B"/>
                </a:solidFill>
              </a:rPr>
              <a:t>Accurate aiming to targets and through gaps (very small beam divergence).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100" dirty="0">
                <a:solidFill>
                  <a:srgbClr val="607D8B"/>
                </a:solidFill>
              </a:rPr>
              <a:t>Can measure to target surfaces at any angle.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100" dirty="0">
                <a:solidFill>
                  <a:srgbClr val="607D8B"/>
                </a:solidFill>
              </a:rPr>
              <a:t>Can be set to measure through glass or to the surface of glass.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100" dirty="0">
                <a:solidFill>
                  <a:srgbClr val="607D8B"/>
                </a:solidFill>
              </a:rPr>
              <a:t>Can be used to create large scale, 3D images by scanning.</a:t>
            </a:r>
          </a:p>
          <a:p>
            <a:pPr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 dirty="0">
                <a:solidFill>
                  <a:srgbClr val="607D8B"/>
                </a:solidFill>
              </a:rPr>
              <a:t>Cons: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100" dirty="0">
                <a:solidFill>
                  <a:srgbClr val="607D8B"/>
                </a:solidFill>
              </a:rPr>
              <a:t>Can be more expensive 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100" dirty="0">
                <a:solidFill>
                  <a:srgbClr val="607D8B"/>
                </a:solidFill>
              </a:rPr>
              <a:t>Range is limited particles in the air (dust, rain, etc)</a:t>
            </a:r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6025" y="349327"/>
            <a:ext cx="5832600" cy="115980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46025" y="1509127"/>
            <a:ext cx="5832600" cy="264800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Circuitry fast enough for good resolution:  1 ns 	1 </a:t>
            </a:r>
            <a:r>
              <a:rPr lang="en-US" dirty="0" err="1"/>
              <a:t>ft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Detecting only our signal off of surfaces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Aligning Optics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58267" y="2328333"/>
            <a:ext cx="3979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01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Specifications</a:t>
            </a:r>
          </a:p>
        </p:txBody>
      </p:sp>
      <p:graphicFrame>
        <p:nvGraphicFramePr>
          <p:cNvPr id="136" name="Shape 136"/>
          <p:cNvGraphicFramePr/>
          <p:nvPr>
            <p:extLst>
              <p:ext uri="{D42A27DB-BD31-4B8C-83A1-F6EECF244321}">
                <p14:modId xmlns:p14="http://schemas.microsoft.com/office/powerpoint/2010/main" val="3256648614"/>
              </p:ext>
            </p:extLst>
          </p:nvPr>
        </p:nvGraphicFramePr>
        <p:xfrm>
          <a:off x="2065087" y="1187250"/>
          <a:ext cx="5013825" cy="2773400"/>
        </p:xfrm>
        <a:graphic>
          <a:graphicData uri="http://schemas.openxmlformats.org/drawingml/2006/table">
            <a:tbl>
              <a:tblPr>
                <a:noFill/>
                <a:tableStyleId>{5CCA25E6-D6D5-4CD9-A994-E1480471116C}</a:tableStyleId>
              </a:tblPr>
              <a:tblGrid>
                <a:gridCol w="230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Overall Weight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Maximum </a:t>
                      </a:r>
                      <a:r>
                        <a:rPr lang="en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lbs.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Overall Size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Maximum </a:t>
                      </a:r>
                      <a:r>
                        <a:rPr lang="en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8in by 5in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Overall Cost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Maximum </a:t>
                      </a:r>
                      <a:r>
                        <a:rPr lang="en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Supply Voltage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Maximum 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12V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Device Range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Maximum 5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Laser Diode Wavelength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Near IR, 800-950nm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Photodiode 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Spectral Response</a:t>
                      </a:r>
                      <a:endParaRPr lang="en" sz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Silicon: 400 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nm to 1050 nm</a:t>
                      </a:r>
                      <a:endParaRPr lang="en" sz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4639499" y="0"/>
            <a:ext cx="4504500" cy="106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OSN Block Diagram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775" y="1096512"/>
            <a:ext cx="541020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500">
        <p:fade/>
      </p:transition>
    </mc:Choice>
    <mc:Fallback>
      <p:transition spd="med" advClick="0" advTm="8500">
        <p:fade/>
      </p:transition>
    </mc:Fallback>
  </mc:AlternateContent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1150</Words>
  <Application>Microsoft Office PowerPoint</Application>
  <PresentationFormat>On-screen Show (16:9)</PresentationFormat>
  <Paragraphs>295</Paragraphs>
  <Slides>38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Wingdings</vt:lpstr>
      <vt:lpstr>Times New Roman</vt:lpstr>
      <vt:lpstr>Calibri</vt:lpstr>
      <vt:lpstr>Source Sans Pro</vt:lpstr>
      <vt:lpstr>Roboto Slab</vt:lpstr>
      <vt:lpstr>Cordelia template</vt:lpstr>
      <vt:lpstr>OSN Optical Supplemental Navigation Device</vt:lpstr>
      <vt:lpstr>Motivation</vt:lpstr>
      <vt:lpstr>Current Ultrasonic Technology</vt:lpstr>
      <vt:lpstr>Current Laser Technology</vt:lpstr>
      <vt:lpstr>LASER</vt:lpstr>
      <vt:lpstr>Time of Flight </vt:lpstr>
      <vt:lpstr>Challenges</vt:lpstr>
      <vt:lpstr>Specifications</vt:lpstr>
      <vt:lpstr>OSN Block Diagram</vt:lpstr>
      <vt:lpstr>Transmitter </vt:lpstr>
      <vt:lpstr>Pulsed Laser Diode</vt:lpstr>
      <vt:lpstr>Lens Selection</vt:lpstr>
      <vt:lpstr>Lens Design</vt:lpstr>
      <vt:lpstr>Optical Module</vt:lpstr>
      <vt:lpstr>Receiver/Transmitter Modules</vt:lpstr>
      <vt:lpstr>Optical Module</vt:lpstr>
      <vt:lpstr>Receiver</vt:lpstr>
      <vt:lpstr>Photodiode</vt:lpstr>
      <vt:lpstr>OPA380 Transimpedance Amplifier</vt:lpstr>
      <vt:lpstr>Timing</vt:lpstr>
      <vt:lpstr>PowerPoint Presentation</vt:lpstr>
      <vt:lpstr>PowerPoint Presentation</vt:lpstr>
      <vt:lpstr>Processing</vt:lpstr>
      <vt:lpstr>PowerPoint Presentation</vt:lpstr>
      <vt:lpstr>PowerPoint Presentation</vt:lpstr>
      <vt:lpstr>PowerPoint Presentation</vt:lpstr>
      <vt:lpstr>Haptic Feedback </vt:lpstr>
      <vt:lpstr>PowerPoint Presentation</vt:lpstr>
      <vt:lpstr>Power </vt:lpstr>
      <vt:lpstr>PowerPoint Presentation</vt:lpstr>
      <vt:lpstr>System Schematic </vt:lpstr>
      <vt:lpstr>PCB Design</vt:lpstr>
      <vt:lpstr>Member Responsibilities</vt:lpstr>
      <vt:lpstr>PowerPoint Presentation</vt:lpstr>
      <vt:lpstr>ISSUES</vt:lpstr>
      <vt:lpstr>Data</vt:lpstr>
      <vt:lpstr>Acknowledgements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 Optical Supplemental Navigation Device</dc:title>
  <dc:creator>PITO</dc:creator>
  <cp:lastModifiedBy>Wilfredo Ortiz</cp:lastModifiedBy>
  <cp:revision>55</cp:revision>
  <dcterms:modified xsi:type="dcterms:W3CDTF">2017-04-21T16:11:15Z</dcterms:modified>
</cp:coreProperties>
</file>