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Lst>
  <p:sldSz cy="5143500" cx="9144000"/>
  <p:notesSz cx="6858000" cy="9144000"/>
  <p:embeddedFontLst>
    <p:embeddedFont>
      <p:font typeface="Roboto"/>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14FE8DF-6B17-4EA3-BE6B-42A68A87E6C9}">
  <a:tblStyle styleId="{614FE8DF-6B17-4EA3-BE6B-42A68A87E6C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schemas.openxmlformats.org/officeDocument/2006/relationships/font" Target="fonts/Roboto-bold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Roboto-italic.fntdata"/><Relationship Id="rId70" Type="http://schemas.openxmlformats.org/officeDocument/2006/relationships/font" Target="fonts/Roboto-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92" name="Shape 9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55" name="Shape 15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60" name="Shape 16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66" name="Shape 16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96" name="Shape 19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98" name="Shape 9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15" name="Shape 21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22" name="Shape 22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29" name="Shape 22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36" name="Shape 23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58" name="Shape 25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64" name="Shape 26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271" name="Shape 271"/>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04" name="Shape 10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276" name="Shape 276"/>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282" name="Shape 282"/>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288" name="Shape 288"/>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294" name="Shape 294"/>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301" name="Shape 301"/>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307" name="Shape 307"/>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313" name="Shape 313"/>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319" name="Shape 319"/>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325" name="Shape 325"/>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331" name="Shape 331"/>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337" name="Shape 337"/>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343" name="Shape 343"/>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349" name="Shape 349"/>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355" name="Shape 355"/>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361" name="Shape 361"/>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367" name="Shape 367"/>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373" name="Shape 373"/>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txBox="1"/>
          <p:nvPr>
            <p:ph idx="1" type="body"/>
          </p:nvPr>
        </p:nvSpPr>
        <p:spPr>
          <a:xfrm>
            <a:off x="685787" y="4343386"/>
            <a:ext cx="5486400" cy="4114800"/>
          </a:xfrm>
          <a:prstGeom prst="rect">
            <a:avLst/>
          </a:prstGeom>
          <a:noFill/>
          <a:ln>
            <a:noFill/>
          </a:ln>
        </p:spPr>
        <p:txBody>
          <a:bodyPr anchorCtr="0" anchor="ctr" bIns="81475" lIns="81475" spcFirstLastPara="1" rIns="81475" wrap="square" tIns="81475">
            <a:noAutofit/>
          </a:bodyPr>
          <a:lstStyle/>
          <a:p>
            <a:pPr indent="0" lvl="0" marL="0" rtl="0">
              <a:spcBef>
                <a:spcPts val="0"/>
              </a:spcBef>
              <a:spcAft>
                <a:spcPts val="0"/>
              </a:spcAft>
              <a:buNone/>
            </a:pPr>
            <a:r>
              <a:t/>
            </a:r>
            <a:endParaRPr sz="1200"/>
          </a:p>
        </p:txBody>
      </p:sp>
      <p:sp>
        <p:nvSpPr>
          <p:cNvPr id="379" name="Shape 379"/>
          <p:cNvSpPr/>
          <p:nvPr>
            <p:ph idx="2" type="sldImg"/>
          </p:nvPr>
        </p:nvSpPr>
        <p:spPr>
          <a:xfrm>
            <a:off x="381496" y="685795"/>
            <a:ext cx="60957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Shape 385"/>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Shape 39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16" name="Shape 11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Shape 39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Shape 4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Shape 40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Shape 408"/>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Shape 4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Shape 41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Shape 4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Shape 42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Shape 43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Shape 439"/>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Shape 445"/>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Shape 4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Shape 45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Shape 45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59" name="Shape 45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22" name="Shape 12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Shape 4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6" name="Shape 4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Shape 47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72" name="Shape 47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Shape 47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78" name="Shape 47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Shape 4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4" name="Shape 4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29" name="Shape 12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36" name="Shape 13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noFill/>
      </p:bgPr>
    </p:bg>
    <p:spTree>
      <p:nvGrpSpPr>
        <p:cNvPr id="9" name="Shape 9"/>
        <p:cNvGrpSpPr/>
        <p:nvPr/>
      </p:nvGrpSpPr>
      <p:grpSpPr>
        <a:xfrm>
          <a:off x="0" y="0"/>
          <a:ext cx="0" cy="0"/>
          <a:chOff x="0" y="0"/>
          <a:chExt cx="0" cy="0"/>
        </a:xfrm>
      </p:grpSpPr>
      <p:grpSp>
        <p:nvGrpSpPr>
          <p:cNvPr id="10" name="Shape 10"/>
          <p:cNvGrpSpPr/>
          <p:nvPr/>
        </p:nvGrpSpPr>
        <p:grpSpPr>
          <a:xfrm>
            <a:off x="6098378" y="5"/>
            <a:ext cx="3045625" cy="2030570"/>
            <a:chOff x="6098378" y="5"/>
            <a:chExt cx="3045625" cy="2030570"/>
          </a:xfrm>
        </p:grpSpPr>
        <p:sp>
          <p:nvSpPr>
            <p:cNvPr id="11" name="Shape 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Shape 17"/>
          <p:cNvSpPr txBox="1"/>
          <p:nvPr>
            <p:ph idx="1" type="subTitle"/>
          </p:nvPr>
        </p:nvSpPr>
        <p:spPr>
          <a:xfrm>
            <a:off x="598088" y="2715913"/>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noFill/>
      </p:bgPr>
    </p:bg>
    <p:spTree>
      <p:nvGrpSpPr>
        <p:cNvPr id="69" name="Shape 69"/>
        <p:cNvGrpSpPr/>
        <p:nvPr/>
      </p:nvGrpSpPr>
      <p:grpSpPr>
        <a:xfrm>
          <a:off x="0" y="0"/>
          <a:ext cx="0" cy="0"/>
          <a:chOff x="0" y="0"/>
          <a:chExt cx="0" cy="0"/>
        </a:xfrm>
      </p:grpSpPr>
      <p:grpSp>
        <p:nvGrpSpPr>
          <p:cNvPr id="70" name="Shape 70"/>
          <p:cNvGrpSpPr/>
          <p:nvPr/>
        </p:nvGrpSpPr>
        <p:grpSpPr>
          <a:xfrm>
            <a:off x="6098378" y="5"/>
            <a:ext cx="3045625" cy="2030570"/>
            <a:chOff x="6098378" y="5"/>
            <a:chExt cx="3045625" cy="2030570"/>
          </a:xfrm>
        </p:grpSpPr>
        <p:sp>
          <p:nvSpPr>
            <p:cNvPr id="71" name="Shape 7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76" name="Shape 76"/>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Shape 77"/>
          <p:cNvSpPr txBox="1"/>
          <p:nvPr>
            <p:ph idx="1" type="body"/>
          </p:nvPr>
        </p:nvSpPr>
        <p:spPr>
          <a:xfrm>
            <a:off x="311700" y="3369225"/>
            <a:ext cx="8520600" cy="12819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1" name="Shape 81"/>
        <p:cNvGrpSpPr/>
        <p:nvPr/>
      </p:nvGrpSpPr>
      <p:grpSpPr>
        <a:xfrm>
          <a:off x="0" y="0"/>
          <a:ext cx="0" cy="0"/>
          <a:chOff x="0" y="0"/>
          <a:chExt cx="0" cy="0"/>
        </a:xfrm>
      </p:grpSpPr>
      <p:sp>
        <p:nvSpPr>
          <p:cNvPr id="82" name="Shape 82"/>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3000"/>
              <a:buNone/>
              <a:defRPr sz="1400"/>
            </a:lvl2pPr>
            <a:lvl3pPr lvl="2" rtl="0">
              <a:spcBef>
                <a:spcPts val="0"/>
              </a:spcBef>
              <a:spcAft>
                <a:spcPts val="0"/>
              </a:spcAft>
              <a:buSzPts val="3000"/>
              <a:buNone/>
              <a:defRPr sz="1400"/>
            </a:lvl3pPr>
            <a:lvl4pPr lvl="3" rtl="0">
              <a:spcBef>
                <a:spcPts val="0"/>
              </a:spcBef>
              <a:spcAft>
                <a:spcPts val="0"/>
              </a:spcAft>
              <a:buSzPts val="3000"/>
              <a:buNone/>
              <a:defRPr sz="1400"/>
            </a:lvl4pPr>
            <a:lvl5pPr lvl="4" rtl="0">
              <a:spcBef>
                <a:spcPts val="0"/>
              </a:spcBef>
              <a:spcAft>
                <a:spcPts val="0"/>
              </a:spcAft>
              <a:buSzPts val="3000"/>
              <a:buNone/>
              <a:defRPr sz="1400"/>
            </a:lvl5pPr>
            <a:lvl6pPr lvl="5" rtl="0">
              <a:spcBef>
                <a:spcPts val="0"/>
              </a:spcBef>
              <a:spcAft>
                <a:spcPts val="0"/>
              </a:spcAft>
              <a:buSzPts val="3000"/>
              <a:buNone/>
              <a:defRPr sz="1400"/>
            </a:lvl6pPr>
            <a:lvl7pPr lvl="6" rtl="0">
              <a:spcBef>
                <a:spcPts val="0"/>
              </a:spcBef>
              <a:spcAft>
                <a:spcPts val="0"/>
              </a:spcAft>
              <a:buSzPts val="3000"/>
              <a:buNone/>
              <a:defRPr sz="1400"/>
            </a:lvl7pPr>
            <a:lvl8pPr lvl="7" rtl="0">
              <a:spcBef>
                <a:spcPts val="0"/>
              </a:spcBef>
              <a:spcAft>
                <a:spcPts val="0"/>
              </a:spcAft>
              <a:buSzPts val="3000"/>
              <a:buNone/>
              <a:defRPr sz="1400"/>
            </a:lvl8pPr>
            <a:lvl9pPr lvl="8" rtl="0">
              <a:spcBef>
                <a:spcPts val="0"/>
              </a:spcBef>
              <a:spcAft>
                <a:spcPts val="0"/>
              </a:spcAft>
              <a:buSzPts val="3000"/>
              <a:buNone/>
              <a:defRPr sz="1400"/>
            </a:lvl9pPr>
          </a:lstStyle>
          <a:p/>
        </p:txBody>
      </p:sp>
      <p:sp>
        <p:nvSpPr>
          <p:cNvPr id="83" name="Shape 83"/>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4" name="Shape 84"/>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85" name="Shape 85"/>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86" name="Shape 8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AND_BODY_1">
    <p:spTree>
      <p:nvGrpSpPr>
        <p:cNvPr id="87" name="Shape 87"/>
        <p:cNvGrpSpPr/>
        <p:nvPr/>
      </p:nvGrpSpPr>
      <p:grpSpPr>
        <a:xfrm>
          <a:off x="0" y="0"/>
          <a:ext cx="0" cy="0"/>
          <a:chOff x="0" y="0"/>
          <a:chExt cx="0" cy="0"/>
        </a:xfrm>
      </p:grpSpPr>
      <p:sp>
        <p:nvSpPr>
          <p:cNvPr id="88" name="Shape 88"/>
          <p:cNvSpPr txBox="1"/>
          <p:nvPr>
            <p:ph type="title"/>
          </p:nvPr>
        </p:nvSpPr>
        <p:spPr>
          <a:xfrm>
            <a:off x="457172" y="205014"/>
            <a:ext cx="8228700" cy="8586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3000"/>
              <a:buNone/>
              <a:defRPr b="0" i="0" sz="1500" u="none" cap="none" strike="noStrike"/>
            </a:lvl1pPr>
            <a:lvl2pPr lvl="1" marR="0" rtl="0" algn="l">
              <a:spcBef>
                <a:spcPts val="0"/>
              </a:spcBef>
              <a:spcAft>
                <a:spcPts val="0"/>
              </a:spcAft>
              <a:buSzPts val="3000"/>
              <a:buNone/>
              <a:defRPr b="0" i="0" sz="1500" u="none" cap="none" strike="noStrike"/>
            </a:lvl2pPr>
            <a:lvl3pPr lvl="2" marR="0" rtl="0" algn="l">
              <a:spcBef>
                <a:spcPts val="0"/>
              </a:spcBef>
              <a:spcAft>
                <a:spcPts val="0"/>
              </a:spcAft>
              <a:buSzPts val="3000"/>
              <a:buNone/>
              <a:defRPr b="0" i="0" sz="1500" u="none" cap="none" strike="noStrike"/>
            </a:lvl3pPr>
            <a:lvl4pPr lvl="3" marR="0" rtl="0" algn="l">
              <a:spcBef>
                <a:spcPts val="0"/>
              </a:spcBef>
              <a:spcAft>
                <a:spcPts val="0"/>
              </a:spcAft>
              <a:buSzPts val="3000"/>
              <a:buNone/>
              <a:defRPr b="0" i="0" sz="1500" u="none" cap="none" strike="noStrike"/>
            </a:lvl4pPr>
            <a:lvl5pPr lvl="4" marR="0" rtl="0" algn="l">
              <a:spcBef>
                <a:spcPts val="0"/>
              </a:spcBef>
              <a:spcAft>
                <a:spcPts val="0"/>
              </a:spcAft>
              <a:buSzPts val="3000"/>
              <a:buNone/>
              <a:defRPr b="0" i="0" sz="1500" u="none" cap="none" strike="noStrike"/>
            </a:lvl5pPr>
            <a:lvl6pPr lvl="5" marR="0" rtl="0" algn="l">
              <a:spcBef>
                <a:spcPts val="0"/>
              </a:spcBef>
              <a:spcAft>
                <a:spcPts val="0"/>
              </a:spcAft>
              <a:buSzPts val="3000"/>
              <a:buNone/>
              <a:defRPr b="0" i="0" sz="1500" u="none" cap="none" strike="noStrike"/>
            </a:lvl6pPr>
            <a:lvl7pPr lvl="6" marR="0" rtl="0" algn="l">
              <a:spcBef>
                <a:spcPts val="0"/>
              </a:spcBef>
              <a:spcAft>
                <a:spcPts val="0"/>
              </a:spcAft>
              <a:buSzPts val="3000"/>
              <a:buNone/>
              <a:defRPr b="0" i="0" sz="1500" u="none" cap="none" strike="noStrike"/>
            </a:lvl7pPr>
            <a:lvl8pPr lvl="7" marR="0" rtl="0" algn="l">
              <a:spcBef>
                <a:spcPts val="0"/>
              </a:spcBef>
              <a:spcAft>
                <a:spcPts val="0"/>
              </a:spcAft>
              <a:buSzPts val="3000"/>
              <a:buNone/>
              <a:defRPr b="0" i="0" sz="1500" u="none" cap="none" strike="noStrike"/>
            </a:lvl8pPr>
            <a:lvl9pPr lvl="8" marR="0" rtl="0" algn="l">
              <a:spcBef>
                <a:spcPts val="0"/>
              </a:spcBef>
              <a:spcAft>
                <a:spcPts val="0"/>
              </a:spcAft>
              <a:buSzPts val="3000"/>
              <a:buNone/>
              <a:defRPr b="0" i="0" sz="1500" u="none" cap="none" strike="noStrike"/>
            </a:lvl9pPr>
          </a:lstStyle>
          <a:p/>
        </p:txBody>
      </p:sp>
      <p:sp>
        <p:nvSpPr>
          <p:cNvPr id="89" name="Shape 89"/>
          <p:cNvSpPr txBox="1"/>
          <p:nvPr>
            <p:ph idx="1" type="subTitle"/>
          </p:nvPr>
        </p:nvSpPr>
        <p:spPr>
          <a:xfrm>
            <a:off x="457172" y="1203631"/>
            <a:ext cx="8228700" cy="29832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800"/>
              <a:buNone/>
              <a:defRPr b="0" i="0" sz="1500" u="none" cap="none" strike="noStrike"/>
            </a:lvl1pPr>
            <a:lvl2pPr lvl="1" marR="0" rtl="0" algn="l">
              <a:spcBef>
                <a:spcPts val="1600"/>
              </a:spcBef>
              <a:spcAft>
                <a:spcPts val="0"/>
              </a:spcAft>
              <a:buSzPts val="1400"/>
              <a:buNone/>
              <a:defRPr b="0" i="0" sz="1500" u="none" cap="none" strike="noStrike"/>
            </a:lvl2pPr>
            <a:lvl3pPr lvl="2" marR="0" rtl="0" algn="l">
              <a:spcBef>
                <a:spcPts val="1600"/>
              </a:spcBef>
              <a:spcAft>
                <a:spcPts val="0"/>
              </a:spcAft>
              <a:buSzPts val="1400"/>
              <a:buNone/>
              <a:defRPr b="0" i="0" sz="1500" u="none" cap="none" strike="noStrike"/>
            </a:lvl3pPr>
            <a:lvl4pPr lvl="3" marR="0" rtl="0" algn="l">
              <a:spcBef>
                <a:spcPts val="1600"/>
              </a:spcBef>
              <a:spcAft>
                <a:spcPts val="0"/>
              </a:spcAft>
              <a:buSzPts val="1400"/>
              <a:buNone/>
              <a:defRPr b="0" i="0" sz="1500" u="none" cap="none" strike="noStrike"/>
            </a:lvl4pPr>
            <a:lvl5pPr lvl="4" marR="0" rtl="0" algn="l">
              <a:spcBef>
                <a:spcPts val="1600"/>
              </a:spcBef>
              <a:spcAft>
                <a:spcPts val="0"/>
              </a:spcAft>
              <a:buSzPts val="1400"/>
              <a:buNone/>
              <a:defRPr b="0" i="0" sz="1500" u="none" cap="none" strike="noStrike"/>
            </a:lvl5pPr>
            <a:lvl6pPr lvl="5" marR="0" rtl="0" algn="l">
              <a:spcBef>
                <a:spcPts val="1600"/>
              </a:spcBef>
              <a:spcAft>
                <a:spcPts val="0"/>
              </a:spcAft>
              <a:buSzPts val="1400"/>
              <a:buNone/>
              <a:defRPr b="0" i="0" sz="1500" u="none" cap="none" strike="noStrike"/>
            </a:lvl6pPr>
            <a:lvl7pPr lvl="6" marR="0" rtl="0" algn="l">
              <a:spcBef>
                <a:spcPts val="1600"/>
              </a:spcBef>
              <a:spcAft>
                <a:spcPts val="0"/>
              </a:spcAft>
              <a:buSzPts val="1400"/>
              <a:buNone/>
              <a:defRPr b="0" i="0" sz="1500" u="none" cap="none" strike="noStrike"/>
            </a:lvl7pPr>
            <a:lvl8pPr lvl="7" marR="0" rtl="0" algn="l">
              <a:spcBef>
                <a:spcPts val="1600"/>
              </a:spcBef>
              <a:spcAft>
                <a:spcPts val="0"/>
              </a:spcAft>
              <a:buSzPts val="1400"/>
              <a:buNone/>
              <a:defRPr b="0" i="0" sz="1500" u="none" cap="none" strike="noStrike"/>
            </a:lvl8pPr>
            <a:lvl9pPr lvl="8" marR="0" rtl="0" algn="l">
              <a:spcBef>
                <a:spcPts val="1600"/>
              </a:spcBef>
              <a:spcAft>
                <a:spcPts val="1600"/>
              </a:spcAft>
              <a:buSzPts val="1400"/>
              <a:buNone/>
              <a:defRPr b="0" i="0" sz="1500" u="none" cap="none" strike="noStrike"/>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noFill/>
      </p:bgPr>
    </p:bg>
    <p:spTree>
      <p:nvGrpSpPr>
        <p:cNvPr id="19" name="Shape 19"/>
        <p:cNvGrpSpPr/>
        <p:nvPr/>
      </p:nvGrpSpPr>
      <p:grpSpPr>
        <a:xfrm>
          <a:off x="0" y="0"/>
          <a:ext cx="0" cy="0"/>
          <a:chOff x="0" y="0"/>
          <a:chExt cx="0" cy="0"/>
        </a:xfrm>
      </p:grpSpPr>
      <p:grpSp>
        <p:nvGrpSpPr>
          <p:cNvPr id="20" name="Shape 20"/>
          <p:cNvGrpSpPr/>
          <p:nvPr/>
        </p:nvGrpSpPr>
        <p:grpSpPr>
          <a:xfrm>
            <a:off x="6098378" y="5"/>
            <a:ext cx="3045625" cy="2030570"/>
            <a:chOff x="6098378" y="5"/>
            <a:chExt cx="3045625" cy="2030570"/>
          </a:xfrm>
        </p:grpSpPr>
        <p:sp>
          <p:nvSpPr>
            <p:cNvPr id="21" name="Shape 2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noFill/>
      </p:bgPr>
    </p:bg>
    <p:spTree>
      <p:nvGrpSpPr>
        <p:cNvPr id="50" name="Shape 50"/>
        <p:cNvGrpSpPr/>
        <p:nvPr/>
      </p:nvGrpSpPr>
      <p:grpSpPr>
        <a:xfrm>
          <a:off x="0" y="0"/>
          <a:ext cx="0" cy="0"/>
          <a:chOff x="0" y="0"/>
          <a:chExt cx="0" cy="0"/>
        </a:xfrm>
      </p:grpSpPr>
      <p:grpSp>
        <p:nvGrpSpPr>
          <p:cNvPr id="51" name="Shape 51"/>
          <p:cNvGrpSpPr/>
          <p:nvPr/>
        </p:nvGrpSpPr>
        <p:grpSpPr>
          <a:xfrm>
            <a:off x="6098378" y="5"/>
            <a:ext cx="3045625" cy="2030570"/>
            <a:chOff x="6098378" y="5"/>
            <a:chExt cx="3045625" cy="2030570"/>
          </a:xfrm>
        </p:grpSpPr>
        <p:sp>
          <p:nvSpPr>
            <p:cNvPr id="52" name="Shape 52"/>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 name="Shape 54"/>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 name="Shape 55"/>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Shape 62"/>
          <p:cNvSpPr txBox="1"/>
          <p:nvPr>
            <p:ph type="title"/>
          </p:nvPr>
        </p:nvSpPr>
        <p:spPr>
          <a:xfrm>
            <a:off x="265500" y="1151100"/>
            <a:ext cx="4045200" cy="15645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24.jpg"/><Relationship Id="rId5"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11.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23.png"/><Relationship Id="rId4" Type="http://schemas.openxmlformats.org/officeDocument/2006/relationships/image" Target="../media/image34.png"/><Relationship Id="rId5" Type="http://schemas.openxmlformats.org/officeDocument/2006/relationships/image" Target="../media/image21.png"/><Relationship Id="rId6" Type="http://schemas.openxmlformats.org/officeDocument/2006/relationships/image" Target="../media/image18.png"/><Relationship Id="rId7" Type="http://schemas.openxmlformats.org/officeDocument/2006/relationships/image" Target="../media/image26.png"/><Relationship Id="rId8"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27.png"/><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93" name="Shape 93"/>
        <p:cNvGrpSpPr/>
        <p:nvPr/>
      </p:nvGrpSpPr>
      <p:grpSpPr>
        <a:xfrm>
          <a:off x="0" y="0"/>
          <a:ext cx="0" cy="0"/>
          <a:chOff x="0" y="0"/>
          <a:chExt cx="0" cy="0"/>
        </a:xfrm>
      </p:grpSpPr>
      <p:sp>
        <p:nvSpPr>
          <p:cNvPr id="94" name="Shape 94"/>
          <p:cNvSpPr txBox="1"/>
          <p:nvPr>
            <p:ph type="ctrTitle"/>
          </p:nvPr>
        </p:nvSpPr>
        <p:spPr>
          <a:xfrm>
            <a:off x="598100" y="1775222"/>
            <a:ext cx="8222100" cy="838800"/>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chemeClr val="dk1"/>
              </a:buClr>
              <a:buSzPts val="4500"/>
              <a:buFont typeface="Calibri"/>
              <a:buNone/>
            </a:pPr>
            <a:r>
              <a:rPr b="0" i="0" lang="en" sz="4500" u="none" cap="none" strike="noStrike">
                <a:solidFill>
                  <a:schemeClr val="dk1"/>
                </a:solidFill>
                <a:latin typeface="Calibri"/>
                <a:ea typeface="Calibri"/>
                <a:cs typeface="Calibri"/>
                <a:sym typeface="Calibri"/>
              </a:rPr>
              <a:t>P.I.N.K.</a:t>
            </a:r>
            <a:br>
              <a:rPr b="0" i="0" lang="en" sz="4500" u="none" cap="none" strike="noStrike">
                <a:solidFill>
                  <a:schemeClr val="dk1"/>
                </a:solidFill>
                <a:latin typeface="Calibri"/>
                <a:ea typeface="Calibri"/>
                <a:cs typeface="Calibri"/>
                <a:sym typeface="Calibri"/>
              </a:rPr>
            </a:br>
            <a:r>
              <a:rPr b="0" i="0" lang="en" sz="3600" u="none" cap="none" strike="noStrike">
                <a:solidFill>
                  <a:schemeClr val="dk1"/>
                </a:solidFill>
                <a:latin typeface="Calibri"/>
                <a:ea typeface="Calibri"/>
                <a:cs typeface="Calibri"/>
                <a:sym typeface="Calibri"/>
              </a:rPr>
              <a:t>Player Illuminated Negativity Killer</a:t>
            </a:r>
            <a:endParaRPr/>
          </a:p>
        </p:txBody>
      </p:sp>
      <p:sp>
        <p:nvSpPr>
          <p:cNvPr id="95" name="Shape 95"/>
          <p:cNvSpPr txBox="1"/>
          <p:nvPr>
            <p:ph idx="1" type="subTitle"/>
          </p:nvPr>
        </p:nvSpPr>
        <p:spPr>
          <a:xfrm>
            <a:off x="598088" y="2715913"/>
            <a:ext cx="8222100" cy="432900"/>
          </a:xfrm>
          <a:prstGeom prst="rect">
            <a:avLst/>
          </a:prstGeom>
          <a:noFill/>
          <a:ln>
            <a:noFill/>
          </a:ln>
        </p:spPr>
        <p:txBody>
          <a:bodyPr anchorCtr="0" anchor="t" bIns="34275" lIns="68575" spcFirstLastPara="1" rIns="68575" wrap="square" tIns="34275">
            <a:noAutofit/>
          </a:bodyPr>
          <a:lstStyle/>
          <a:p>
            <a:pPr indent="0" lvl="0" marL="0" marR="0" rtl="0" algn="ctr">
              <a:lnSpc>
                <a:spcPct val="80000"/>
              </a:lnSpc>
              <a:spcBef>
                <a:spcPts val="0"/>
              </a:spcBef>
              <a:spcAft>
                <a:spcPts val="0"/>
              </a:spcAft>
              <a:buClr>
                <a:schemeClr val="dk1"/>
              </a:buClr>
              <a:buSzPts val="1800"/>
              <a:buFont typeface="Arial"/>
              <a:buNone/>
            </a:pPr>
            <a:r>
              <a:rPr lang="en" sz="2400">
                <a:solidFill>
                  <a:srgbClr val="434343"/>
                </a:solidFill>
                <a:latin typeface="Calibri"/>
                <a:ea typeface="Calibri"/>
                <a:cs typeface="Calibri"/>
                <a:sym typeface="Calibri"/>
              </a:rPr>
              <a:t>Group 1</a:t>
            </a:r>
            <a:endParaRPr sz="2400">
              <a:solidFill>
                <a:srgbClr val="434343"/>
              </a:solidFill>
              <a:latin typeface="Calibri"/>
              <a:ea typeface="Calibri"/>
              <a:cs typeface="Calibri"/>
              <a:sym typeface="Calibri"/>
            </a:endParaRPr>
          </a:p>
          <a:p>
            <a:pPr indent="0" lvl="0" marL="0" marR="0" rtl="0" algn="ctr">
              <a:lnSpc>
                <a:spcPct val="80000"/>
              </a:lnSpc>
              <a:spcBef>
                <a:spcPts val="0"/>
              </a:spcBef>
              <a:spcAft>
                <a:spcPts val="0"/>
              </a:spcAft>
              <a:buClr>
                <a:schemeClr val="dk1"/>
              </a:buClr>
              <a:buSzPts val="1800"/>
              <a:buFont typeface="Arial"/>
              <a:buNone/>
            </a:pPr>
            <a:r>
              <a:rPr b="0" i="0" lang="en" sz="1800" u="none" cap="none" strike="noStrike">
                <a:solidFill>
                  <a:srgbClr val="434343"/>
                </a:solidFill>
                <a:latin typeface="Calibri"/>
                <a:ea typeface="Calibri"/>
                <a:cs typeface="Calibri"/>
                <a:sym typeface="Calibri"/>
              </a:rPr>
              <a:t>Noah Thering CPE</a:t>
            </a:r>
            <a:endParaRPr>
              <a:solidFill>
                <a:srgbClr val="434343"/>
              </a:solidFill>
            </a:endParaRPr>
          </a:p>
          <a:p>
            <a:pPr indent="0" lvl="0" marL="0" marR="0" rtl="0" algn="ctr">
              <a:lnSpc>
                <a:spcPct val="80000"/>
              </a:lnSpc>
              <a:spcBef>
                <a:spcPts val="800"/>
              </a:spcBef>
              <a:spcAft>
                <a:spcPts val="0"/>
              </a:spcAft>
              <a:buClr>
                <a:schemeClr val="dk1"/>
              </a:buClr>
              <a:buSzPts val="1800"/>
              <a:buFont typeface="Arial"/>
              <a:buNone/>
            </a:pPr>
            <a:r>
              <a:rPr b="0" i="0" lang="en" sz="1800" u="none" cap="none" strike="noStrike">
                <a:solidFill>
                  <a:srgbClr val="434343"/>
                </a:solidFill>
                <a:latin typeface="Calibri"/>
                <a:ea typeface="Calibri"/>
                <a:cs typeface="Calibri"/>
                <a:sym typeface="Calibri"/>
              </a:rPr>
              <a:t>Zach Dunlop EE</a:t>
            </a:r>
            <a:endParaRPr>
              <a:solidFill>
                <a:srgbClr val="434343"/>
              </a:solidFill>
            </a:endParaRPr>
          </a:p>
          <a:p>
            <a:pPr indent="0" lvl="0" marL="0" marR="0" rtl="0" algn="ctr">
              <a:lnSpc>
                <a:spcPct val="80000"/>
              </a:lnSpc>
              <a:spcBef>
                <a:spcPts val="800"/>
              </a:spcBef>
              <a:spcAft>
                <a:spcPts val="0"/>
              </a:spcAft>
              <a:buClr>
                <a:schemeClr val="dk1"/>
              </a:buClr>
              <a:buSzPts val="1800"/>
              <a:buFont typeface="Arial"/>
              <a:buNone/>
            </a:pPr>
            <a:r>
              <a:rPr b="0" i="0" lang="en" sz="1800" u="none" cap="none" strike="noStrike">
                <a:solidFill>
                  <a:srgbClr val="434343"/>
                </a:solidFill>
                <a:latin typeface="Calibri"/>
                <a:ea typeface="Calibri"/>
                <a:cs typeface="Calibri"/>
                <a:sym typeface="Calibri"/>
              </a:rPr>
              <a:t>Taylor Grubbs CPE</a:t>
            </a:r>
            <a:endParaRPr>
              <a:solidFill>
                <a:srgbClr val="434343"/>
              </a:solidFill>
            </a:endParaRPr>
          </a:p>
          <a:p>
            <a:pPr indent="0" lvl="0" marL="0" marR="0" rtl="0" algn="ctr">
              <a:lnSpc>
                <a:spcPct val="80000"/>
              </a:lnSpc>
              <a:spcBef>
                <a:spcPts val="800"/>
              </a:spcBef>
              <a:spcAft>
                <a:spcPts val="0"/>
              </a:spcAft>
              <a:buClr>
                <a:schemeClr val="dk1"/>
              </a:buClr>
              <a:buSzPts val="1800"/>
              <a:buFont typeface="Arial"/>
              <a:buNone/>
            </a:pPr>
            <a:r>
              <a:rPr b="0" i="0" lang="en" sz="1800" u="none" cap="none" strike="noStrike">
                <a:solidFill>
                  <a:srgbClr val="434343"/>
                </a:solidFill>
                <a:latin typeface="Calibri"/>
                <a:ea typeface="Calibri"/>
                <a:cs typeface="Calibri"/>
                <a:sym typeface="Calibri"/>
              </a:rPr>
              <a:t>Kevin Cochran EE</a:t>
            </a:r>
            <a:endParaRPr>
              <a:solidFill>
                <a:srgbClr val="43434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50" name="Shape 150"/>
        <p:cNvGrpSpPr/>
        <p:nvPr/>
      </p:nvGrpSpPr>
      <p:grpSpPr>
        <a:xfrm>
          <a:off x="0" y="0"/>
          <a:ext cx="0" cy="0"/>
          <a:chOff x="0" y="0"/>
          <a:chExt cx="0" cy="0"/>
        </a:xfrm>
      </p:grpSpPr>
      <p:sp>
        <p:nvSpPr>
          <p:cNvPr id="151" name="Shape 151"/>
          <p:cNvSpPr txBox="1"/>
          <p:nvPr>
            <p:ph type="title"/>
          </p:nvPr>
        </p:nvSpPr>
        <p:spPr>
          <a:xfrm>
            <a:off x="628650" y="273844"/>
            <a:ext cx="7886700" cy="994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Software Development Environment</a:t>
            </a:r>
            <a:endParaRPr/>
          </a:p>
        </p:txBody>
      </p:sp>
      <p:sp>
        <p:nvSpPr>
          <p:cNvPr id="152" name="Shape 152"/>
          <p:cNvSpPr txBox="1"/>
          <p:nvPr>
            <p:ph idx="1" type="body"/>
          </p:nvPr>
        </p:nvSpPr>
        <p:spPr>
          <a:xfrm>
            <a:off x="628650" y="1369219"/>
            <a:ext cx="7886700" cy="3263400"/>
          </a:xfrm>
          <a:prstGeom prst="rect">
            <a:avLst/>
          </a:prstGeom>
        </p:spPr>
        <p:txBody>
          <a:bodyPr anchorCtr="0" anchor="t" bIns="91425" lIns="91425" spcFirstLastPara="1" rIns="91425" wrap="square" tIns="91425">
            <a:noAutofit/>
          </a:bodyPr>
          <a:lstStyle/>
          <a:p>
            <a:pPr indent="0" lvl="0" marL="0">
              <a:spcBef>
                <a:spcPts val="8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56" name="Shape 156"/>
        <p:cNvGrpSpPr/>
        <p:nvPr/>
      </p:nvGrpSpPr>
      <p:grpSpPr>
        <a:xfrm>
          <a:off x="0" y="0"/>
          <a:ext cx="0" cy="0"/>
          <a:chOff x="0" y="0"/>
          <a:chExt cx="0" cy="0"/>
        </a:xfrm>
      </p:grpSpPr>
      <p:sp>
        <p:nvSpPr>
          <p:cNvPr id="157" name="Shape 157"/>
          <p:cNvSpPr txBox="1"/>
          <p:nvPr>
            <p:ph type="title"/>
          </p:nvPr>
        </p:nvSpPr>
        <p:spPr>
          <a:xfrm>
            <a:off x="598100" y="2152347"/>
            <a:ext cx="8222100" cy="838800"/>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chemeClr val="dk1"/>
              </a:buClr>
              <a:buSzPts val="4500"/>
              <a:buFont typeface="Calibri"/>
              <a:buNone/>
            </a:pPr>
            <a:r>
              <a:rPr b="0" i="0" lang="en" sz="4500" u="none" cap="none" strike="noStrike">
                <a:solidFill>
                  <a:schemeClr val="dk1"/>
                </a:solidFill>
                <a:latin typeface="Calibri"/>
                <a:ea typeface="Calibri"/>
                <a:cs typeface="Calibri"/>
                <a:sym typeface="Calibri"/>
              </a:rPr>
              <a:t>PCB Design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61" name="Shape 161"/>
        <p:cNvGrpSpPr/>
        <p:nvPr/>
      </p:nvGrpSpPr>
      <p:grpSpPr>
        <a:xfrm>
          <a:off x="0" y="0"/>
          <a:ext cx="0" cy="0"/>
          <a:chOff x="0" y="0"/>
          <a:chExt cx="0" cy="0"/>
        </a:xfrm>
      </p:grpSpPr>
      <p:sp>
        <p:nvSpPr>
          <p:cNvPr id="162" name="Shape 16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Microcontroller Schematic</a:t>
            </a:r>
            <a:endParaRPr/>
          </a:p>
        </p:txBody>
      </p:sp>
      <p:pic>
        <p:nvPicPr>
          <p:cNvPr id="163" name="Shape 163"/>
          <p:cNvPicPr preferRelativeResize="0"/>
          <p:nvPr>
            <p:ph idx="1" type="body"/>
          </p:nvPr>
        </p:nvPicPr>
        <p:blipFill rotWithShape="1">
          <a:blip r:embed="rId3">
            <a:alphaModFix/>
          </a:blip>
          <a:srcRect b="0" l="0" r="0" t="0"/>
          <a:stretch/>
        </p:blipFill>
        <p:spPr>
          <a:xfrm>
            <a:off x="1518164" y="971456"/>
            <a:ext cx="6107700" cy="3785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67" name="Shape 167"/>
        <p:cNvGrpSpPr/>
        <p:nvPr/>
      </p:nvGrpSpPr>
      <p:grpSpPr>
        <a:xfrm>
          <a:off x="0" y="0"/>
          <a:ext cx="0" cy="0"/>
          <a:chOff x="0" y="0"/>
          <a:chExt cx="0" cy="0"/>
        </a:xfrm>
      </p:grpSpPr>
      <p:sp>
        <p:nvSpPr>
          <p:cNvPr id="168" name="Shape 16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Why the M</a:t>
            </a:r>
            <a:r>
              <a:rPr lang="en"/>
              <a:t>icrochip </a:t>
            </a:r>
            <a:r>
              <a:rPr b="0" i="0" lang="en" sz="3300" u="none" cap="none" strike="noStrike">
                <a:solidFill>
                  <a:schemeClr val="dk1"/>
                </a:solidFill>
                <a:latin typeface="Calibri"/>
                <a:ea typeface="Calibri"/>
                <a:cs typeface="Calibri"/>
                <a:sym typeface="Calibri"/>
              </a:rPr>
              <a:t>A</a:t>
            </a:r>
            <a:r>
              <a:rPr lang="en"/>
              <a:t>T</a:t>
            </a:r>
            <a:r>
              <a:rPr b="0" i="0" lang="en" sz="3300" u="none" cap="none" strike="noStrike">
                <a:solidFill>
                  <a:schemeClr val="dk1"/>
                </a:solidFill>
                <a:latin typeface="Calibri"/>
                <a:ea typeface="Calibri"/>
                <a:cs typeface="Calibri"/>
                <a:sym typeface="Calibri"/>
              </a:rPr>
              <a:t>mega2560 was chosen</a:t>
            </a:r>
            <a:endParaRPr/>
          </a:p>
        </p:txBody>
      </p:sp>
      <p:sp>
        <p:nvSpPr>
          <p:cNvPr id="169" name="Shape 16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rgbClr val="434343"/>
              </a:buClr>
              <a:buSzPts val="2100"/>
              <a:buFont typeface="Arial"/>
              <a:buChar char="•"/>
            </a:pPr>
            <a:r>
              <a:rPr b="0" i="0" lang="en" sz="2100" u="none" cap="none" strike="noStrike">
                <a:solidFill>
                  <a:srgbClr val="434343"/>
                </a:solidFill>
                <a:latin typeface="Calibri"/>
                <a:ea typeface="Calibri"/>
                <a:cs typeface="Calibri"/>
                <a:sym typeface="Calibri"/>
              </a:rPr>
              <a:t>Available libraries</a:t>
            </a:r>
            <a:endParaRPr>
              <a:solidFill>
                <a:srgbClr val="434343"/>
              </a:solidFill>
            </a:endParaRPr>
          </a:p>
          <a:p>
            <a:pPr indent="-171450" lvl="0" marL="177800" marR="0" rtl="0" algn="l">
              <a:lnSpc>
                <a:spcPct val="90000"/>
              </a:lnSpc>
              <a:spcBef>
                <a:spcPts val="800"/>
              </a:spcBef>
              <a:spcAft>
                <a:spcPts val="0"/>
              </a:spcAft>
              <a:buClr>
                <a:srgbClr val="434343"/>
              </a:buClr>
              <a:buSzPts val="2100"/>
              <a:buFont typeface="Arial"/>
              <a:buChar char="•"/>
            </a:pPr>
            <a:r>
              <a:rPr b="0" i="0" lang="en" sz="2100" u="none" cap="none" strike="noStrike">
                <a:solidFill>
                  <a:srgbClr val="434343"/>
                </a:solidFill>
                <a:latin typeface="Calibri"/>
                <a:ea typeface="Calibri"/>
                <a:cs typeface="Calibri"/>
                <a:sym typeface="Calibri"/>
              </a:rPr>
              <a:t>Arduino IDE is user friendly</a:t>
            </a:r>
            <a:endParaRPr>
              <a:solidFill>
                <a:srgbClr val="434343"/>
              </a:solidFill>
            </a:endParaRPr>
          </a:p>
          <a:p>
            <a:pPr indent="-171450" lvl="0" marL="177800" marR="0" rtl="0" algn="l">
              <a:lnSpc>
                <a:spcPct val="90000"/>
              </a:lnSpc>
              <a:spcBef>
                <a:spcPts val="800"/>
              </a:spcBef>
              <a:spcAft>
                <a:spcPts val="0"/>
              </a:spcAft>
              <a:buClr>
                <a:srgbClr val="434343"/>
              </a:buClr>
              <a:buSzPts val="2100"/>
              <a:buFont typeface="Arial"/>
              <a:buChar char="•"/>
            </a:pPr>
            <a:r>
              <a:rPr b="0" i="0" lang="en" sz="2100" u="none" cap="none" strike="noStrike">
                <a:solidFill>
                  <a:srgbClr val="434343"/>
                </a:solidFill>
                <a:latin typeface="Calibri"/>
                <a:ea typeface="Calibri"/>
                <a:cs typeface="Calibri"/>
                <a:sym typeface="Calibri"/>
              </a:rPr>
              <a:t>I/O needed</a:t>
            </a:r>
            <a:endParaRPr>
              <a:solidFill>
                <a:srgbClr val="434343"/>
              </a:solidFill>
            </a:endParaRPr>
          </a:p>
          <a:p>
            <a:pPr indent="-177800" lvl="1" marL="520700" marR="0" rtl="0" algn="l">
              <a:lnSpc>
                <a:spcPct val="90000"/>
              </a:lnSpc>
              <a:spcBef>
                <a:spcPts val="400"/>
              </a:spcBef>
              <a:spcAft>
                <a:spcPts val="0"/>
              </a:spcAft>
              <a:buClr>
                <a:srgbClr val="434343"/>
              </a:buClr>
              <a:buSzPts val="1800"/>
              <a:buFont typeface="Arial"/>
              <a:buChar char="•"/>
            </a:pPr>
            <a:r>
              <a:rPr b="0" i="0" lang="en" sz="1800" u="none" cap="none" strike="noStrike">
                <a:solidFill>
                  <a:srgbClr val="434343"/>
                </a:solidFill>
                <a:latin typeface="Calibri"/>
                <a:ea typeface="Calibri"/>
                <a:cs typeface="Calibri"/>
                <a:sym typeface="Calibri"/>
              </a:rPr>
              <a:t>2 devices on SPI bus</a:t>
            </a:r>
            <a:endParaRPr>
              <a:solidFill>
                <a:srgbClr val="434343"/>
              </a:solidFill>
            </a:endParaRPr>
          </a:p>
          <a:p>
            <a:pPr indent="-177800" lvl="1" marL="520700" marR="0" rtl="0" algn="l">
              <a:lnSpc>
                <a:spcPct val="90000"/>
              </a:lnSpc>
              <a:spcBef>
                <a:spcPts val="400"/>
              </a:spcBef>
              <a:spcAft>
                <a:spcPts val="0"/>
              </a:spcAft>
              <a:buClr>
                <a:srgbClr val="434343"/>
              </a:buClr>
              <a:buSzPts val="1800"/>
              <a:buFont typeface="Arial"/>
              <a:buChar char="•"/>
            </a:pPr>
            <a:r>
              <a:rPr b="0" i="0" lang="en" sz="1800" u="none" cap="none" strike="noStrike">
                <a:solidFill>
                  <a:srgbClr val="434343"/>
                </a:solidFill>
                <a:latin typeface="Calibri"/>
                <a:ea typeface="Calibri"/>
                <a:cs typeface="Calibri"/>
                <a:sym typeface="Calibri"/>
              </a:rPr>
              <a:t>18 pins for the button matrix</a:t>
            </a:r>
            <a:endParaRPr>
              <a:solidFill>
                <a:srgbClr val="434343"/>
              </a:solidFill>
            </a:endParaRPr>
          </a:p>
          <a:p>
            <a:pPr indent="-177800" lvl="1" marL="520700" marR="0" rtl="0" algn="l">
              <a:lnSpc>
                <a:spcPct val="90000"/>
              </a:lnSpc>
              <a:spcBef>
                <a:spcPts val="400"/>
              </a:spcBef>
              <a:spcAft>
                <a:spcPts val="0"/>
              </a:spcAft>
              <a:buClr>
                <a:srgbClr val="434343"/>
              </a:buClr>
              <a:buSzPts val="1800"/>
              <a:buFont typeface="Arial"/>
              <a:buChar char="•"/>
            </a:pPr>
            <a:r>
              <a:rPr b="0" i="0" lang="en" sz="1800" u="none" cap="none" strike="noStrike">
                <a:solidFill>
                  <a:srgbClr val="434343"/>
                </a:solidFill>
                <a:latin typeface="Calibri"/>
                <a:ea typeface="Calibri"/>
                <a:cs typeface="Calibri"/>
                <a:sym typeface="Calibri"/>
              </a:rPr>
              <a:t>9 data pins for the LED strips</a:t>
            </a:r>
            <a:endParaRPr>
              <a:solidFill>
                <a:srgbClr val="434343"/>
              </a:solidFill>
            </a:endParaRPr>
          </a:p>
          <a:p>
            <a:pPr indent="-177800" lvl="1" marL="520700" marR="0" rtl="0" algn="l">
              <a:lnSpc>
                <a:spcPct val="90000"/>
              </a:lnSpc>
              <a:spcBef>
                <a:spcPts val="400"/>
              </a:spcBef>
              <a:spcAft>
                <a:spcPts val="0"/>
              </a:spcAft>
              <a:buClr>
                <a:srgbClr val="434343"/>
              </a:buClr>
              <a:buSzPts val="1800"/>
              <a:buFont typeface="Arial"/>
              <a:buChar char="•"/>
            </a:pPr>
            <a:r>
              <a:rPr b="0" i="0" lang="en" sz="1800" u="none" cap="none" strike="noStrike">
                <a:solidFill>
                  <a:srgbClr val="434343"/>
                </a:solidFill>
                <a:latin typeface="Calibri"/>
                <a:ea typeface="Calibri"/>
                <a:cs typeface="Calibri"/>
                <a:sym typeface="Calibri"/>
              </a:rPr>
              <a:t>4 or 5 pins for the menu buttons</a:t>
            </a:r>
            <a:endParaRPr>
              <a:solidFill>
                <a:srgbClr val="434343"/>
              </a:solidFill>
            </a:endParaRPr>
          </a:p>
          <a:p>
            <a:pPr indent="-177800" lvl="1" marL="520700" marR="0" rtl="0" algn="l">
              <a:lnSpc>
                <a:spcPct val="90000"/>
              </a:lnSpc>
              <a:spcBef>
                <a:spcPts val="400"/>
              </a:spcBef>
              <a:spcAft>
                <a:spcPts val="0"/>
              </a:spcAft>
              <a:buClr>
                <a:srgbClr val="434343"/>
              </a:buClr>
              <a:buSzPts val="1800"/>
              <a:buFont typeface="Arial"/>
              <a:buChar char="•"/>
            </a:pPr>
            <a:r>
              <a:rPr b="0" i="0" lang="en" sz="1800" u="none" cap="none" strike="noStrike">
                <a:solidFill>
                  <a:srgbClr val="434343"/>
                </a:solidFill>
                <a:latin typeface="Calibri"/>
                <a:ea typeface="Calibri"/>
                <a:cs typeface="Calibri"/>
                <a:sym typeface="Calibri"/>
              </a:rPr>
              <a:t>Plus a buzzer</a:t>
            </a:r>
            <a:endParaRPr>
              <a:solidFill>
                <a:srgbClr val="434343"/>
              </a:solidFill>
            </a:endParaRPr>
          </a:p>
          <a:p>
            <a:pPr indent="0" lvl="0" marL="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160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73" name="Shape 173"/>
        <p:cNvGrpSpPr/>
        <p:nvPr/>
      </p:nvGrpSpPr>
      <p:grpSpPr>
        <a:xfrm>
          <a:off x="0" y="0"/>
          <a:ext cx="0" cy="0"/>
          <a:chOff x="0" y="0"/>
          <a:chExt cx="0" cy="0"/>
        </a:xfrm>
      </p:grpSpPr>
      <p:sp>
        <p:nvSpPr>
          <p:cNvPr id="174" name="Shape 174"/>
          <p:cNvSpPr txBox="1"/>
          <p:nvPr>
            <p:ph type="title"/>
          </p:nvPr>
        </p:nvSpPr>
        <p:spPr>
          <a:xfrm>
            <a:off x="628650" y="273844"/>
            <a:ext cx="7886700" cy="9942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3300"/>
              <a:buFont typeface="Calibri"/>
              <a:buNone/>
            </a:pPr>
            <a:r>
              <a:rPr lang="en"/>
              <a:t>Why the Microchip ATmega16u2 was chosen</a:t>
            </a:r>
            <a:endParaRPr/>
          </a:p>
        </p:txBody>
      </p:sp>
      <p:sp>
        <p:nvSpPr>
          <p:cNvPr id="175" name="Shape 175"/>
          <p:cNvSpPr txBox="1"/>
          <p:nvPr>
            <p:ph idx="1" type="body"/>
          </p:nvPr>
        </p:nvSpPr>
        <p:spPr>
          <a:xfrm>
            <a:off x="628650" y="1369219"/>
            <a:ext cx="7886700" cy="3263400"/>
          </a:xfrm>
          <a:prstGeom prst="rect">
            <a:avLst/>
          </a:prstGeom>
        </p:spPr>
        <p:txBody>
          <a:bodyPr anchorCtr="0" anchor="t" bIns="91425" lIns="91425" spcFirstLastPara="1" rIns="91425" wrap="square" tIns="91425">
            <a:noAutofit/>
          </a:bodyPr>
          <a:lstStyle/>
          <a:p>
            <a:pPr indent="0" lvl="0" marL="0">
              <a:spcBef>
                <a:spcPts val="8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79" name="Shape 179"/>
        <p:cNvGrpSpPr/>
        <p:nvPr/>
      </p:nvGrpSpPr>
      <p:grpSpPr>
        <a:xfrm>
          <a:off x="0" y="0"/>
          <a:ext cx="0" cy="0"/>
          <a:chOff x="0" y="0"/>
          <a:chExt cx="0" cy="0"/>
        </a:xfrm>
      </p:grpSpPr>
      <p:sp>
        <p:nvSpPr>
          <p:cNvPr id="180" name="Shape 180"/>
          <p:cNvSpPr txBox="1"/>
          <p:nvPr>
            <p:ph type="title"/>
          </p:nvPr>
        </p:nvSpPr>
        <p:spPr>
          <a:xfrm>
            <a:off x="628650" y="273844"/>
            <a:ext cx="7886700" cy="994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Why the Microchip ATtiny13a was chosen</a:t>
            </a:r>
            <a:endParaRPr/>
          </a:p>
        </p:txBody>
      </p:sp>
      <p:sp>
        <p:nvSpPr>
          <p:cNvPr id="181" name="Shape 181"/>
          <p:cNvSpPr txBox="1"/>
          <p:nvPr>
            <p:ph idx="1" type="body"/>
          </p:nvPr>
        </p:nvSpPr>
        <p:spPr>
          <a:xfrm>
            <a:off x="628650" y="1369219"/>
            <a:ext cx="7886700" cy="3263400"/>
          </a:xfrm>
          <a:prstGeom prst="rect">
            <a:avLst/>
          </a:prstGeom>
        </p:spPr>
        <p:txBody>
          <a:bodyPr anchorCtr="0" anchor="t" bIns="91425" lIns="91425" spcFirstLastPara="1" rIns="91425" wrap="square" tIns="91425">
            <a:noAutofit/>
          </a:bodyPr>
          <a:lstStyle/>
          <a:p>
            <a:pPr indent="0" lvl="0" marL="0">
              <a:spcBef>
                <a:spcPts val="8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85" name="Shape 185"/>
        <p:cNvGrpSpPr/>
        <p:nvPr/>
      </p:nvGrpSpPr>
      <p:grpSpPr>
        <a:xfrm>
          <a:off x="0" y="0"/>
          <a:ext cx="0" cy="0"/>
          <a:chOff x="0" y="0"/>
          <a:chExt cx="0" cy="0"/>
        </a:xfrm>
      </p:grpSpPr>
      <p:sp>
        <p:nvSpPr>
          <p:cNvPr id="186" name="Shape 186"/>
          <p:cNvSpPr txBox="1"/>
          <p:nvPr>
            <p:ph type="title"/>
          </p:nvPr>
        </p:nvSpPr>
        <p:spPr>
          <a:xfrm>
            <a:off x="628650" y="273844"/>
            <a:ext cx="7886700" cy="994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Expandable Storage</a:t>
            </a:r>
            <a:endParaRPr/>
          </a:p>
        </p:txBody>
      </p:sp>
      <p:sp>
        <p:nvSpPr>
          <p:cNvPr id="187" name="Shape 187"/>
          <p:cNvSpPr txBox="1"/>
          <p:nvPr>
            <p:ph idx="1" type="body"/>
          </p:nvPr>
        </p:nvSpPr>
        <p:spPr>
          <a:xfrm>
            <a:off x="628650" y="1369219"/>
            <a:ext cx="7886700" cy="3263400"/>
          </a:xfrm>
          <a:prstGeom prst="rect">
            <a:avLst/>
          </a:prstGeom>
        </p:spPr>
        <p:txBody>
          <a:bodyPr anchorCtr="0" anchor="t" bIns="91425" lIns="91425" spcFirstLastPara="1" rIns="91425" wrap="square" tIns="91425">
            <a:noAutofit/>
          </a:bodyPr>
          <a:lstStyle/>
          <a:p>
            <a:pPr indent="0" lvl="0" marL="0">
              <a:spcBef>
                <a:spcPts val="800"/>
              </a:spcBef>
              <a:spcAft>
                <a:spcPts val="0"/>
              </a:spcAft>
              <a:buNone/>
            </a:pPr>
            <a:r>
              <a:rPr lang="en"/>
              <a:t>SD card</a:t>
            </a:r>
            <a:endParaRPr/>
          </a:p>
          <a:p>
            <a:pPr indent="-177800" lvl="1" marL="520700" rtl="0">
              <a:spcBef>
                <a:spcPts val="1600"/>
              </a:spcBef>
              <a:spcAft>
                <a:spcPts val="0"/>
              </a:spcAft>
              <a:buClr>
                <a:schemeClr val="dk2"/>
              </a:buClr>
              <a:buSzPts val="1800"/>
              <a:buChar char="•"/>
            </a:pPr>
            <a:r>
              <a:rPr lang="en">
                <a:solidFill>
                  <a:schemeClr val="dk2"/>
                </a:solidFill>
              </a:rPr>
              <a:t>Using the SD card lets us save bitmaps 	or 							graphics including high scores that we 								would be unable to save on the microcontroller, 						 freeing up the EEPROM for other uses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91" name="Shape 191"/>
        <p:cNvGrpSpPr/>
        <p:nvPr/>
      </p:nvGrpSpPr>
      <p:grpSpPr>
        <a:xfrm>
          <a:off x="0" y="0"/>
          <a:ext cx="0" cy="0"/>
          <a:chOff x="0" y="0"/>
          <a:chExt cx="0" cy="0"/>
        </a:xfrm>
      </p:grpSpPr>
      <p:sp>
        <p:nvSpPr>
          <p:cNvPr id="192" name="Shape 192"/>
          <p:cNvSpPr txBox="1"/>
          <p:nvPr>
            <p:ph type="title"/>
          </p:nvPr>
        </p:nvSpPr>
        <p:spPr>
          <a:xfrm>
            <a:off x="628650" y="273844"/>
            <a:ext cx="7886700" cy="994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Why the logic level shifter was chosen</a:t>
            </a:r>
            <a:endParaRPr/>
          </a:p>
        </p:txBody>
      </p:sp>
      <p:sp>
        <p:nvSpPr>
          <p:cNvPr id="193" name="Shape 193"/>
          <p:cNvSpPr txBox="1"/>
          <p:nvPr>
            <p:ph idx="1" type="body"/>
          </p:nvPr>
        </p:nvSpPr>
        <p:spPr>
          <a:xfrm>
            <a:off x="628650" y="1369219"/>
            <a:ext cx="7886700" cy="3263400"/>
          </a:xfrm>
          <a:prstGeom prst="rect">
            <a:avLst/>
          </a:prstGeom>
        </p:spPr>
        <p:txBody>
          <a:bodyPr anchorCtr="0" anchor="t" bIns="91425" lIns="91425" spcFirstLastPara="1" rIns="91425" wrap="square" tIns="91425">
            <a:noAutofit/>
          </a:bodyPr>
          <a:lstStyle/>
          <a:p>
            <a:pPr indent="0" lvl="0" marL="0">
              <a:spcBef>
                <a:spcPts val="8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97" name="Shape 197"/>
        <p:cNvGrpSpPr/>
        <p:nvPr/>
      </p:nvGrpSpPr>
      <p:grpSpPr>
        <a:xfrm>
          <a:off x="0" y="0"/>
          <a:ext cx="0" cy="0"/>
          <a:chOff x="0" y="0"/>
          <a:chExt cx="0" cy="0"/>
        </a:xfrm>
      </p:grpSpPr>
      <p:sp>
        <p:nvSpPr>
          <p:cNvPr id="198" name="Shape 19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Microcontroller PCB Layout</a:t>
            </a:r>
            <a:endParaRPr/>
          </a:p>
        </p:txBody>
      </p:sp>
      <p:pic>
        <p:nvPicPr>
          <p:cNvPr id="199" name="Shape 199"/>
          <p:cNvPicPr preferRelativeResize="0"/>
          <p:nvPr/>
        </p:nvPicPr>
        <p:blipFill>
          <a:blip r:embed="rId3">
            <a:alphaModFix/>
          </a:blip>
          <a:stretch>
            <a:fillRect/>
          </a:stretch>
        </p:blipFill>
        <p:spPr>
          <a:xfrm>
            <a:off x="2249325" y="1407919"/>
            <a:ext cx="4814888" cy="31861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03" name="Shape 203"/>
        <p:cNvGrpSpPr/>
        <p:nvPr/>
      </p:nvGrpSpPr>
      <p:grpSpPr>
        <a:xfrm>
          <a:off x="0" y="0"/>
          <a:ext cx="0" cy="0"/>
          <a:chOff x="0" y="0"/>
          <a:chExt cx="0" cy="0"/>
        </a:xfrm>
      </p:grpSpPr>
      <p:sp>
        <p:nvSpPr>
          <p:cNvPr id="204" name="Shape 204"/>
          <p:cNvSpPr txBox="1"/>
          <p:nvPr>
            <p:ph type="title"/>
          </p:nvPr>
        </p:nvSpPr>
        <p:spPr>
          <a:xfrm>
            <a:off x="628650" y="273844"/>
            <a:ext cx="7886700" cy="994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PCB Revision 1</a:t>
            </a:r>
            <a:endParaRPr/>
          </a:p>
        </p:txBody>
      </p:sp>
      <p:sp>
        <p:nvSpPr>
          <p:cNvPr id="205" name="Shape 205"/>
          <p:cNvSpPr txBox="1"/>
          <p:nvPr>
            <p:ph idx="1" type="body"/>
          </p:nvPr>
        </p:nvSpPr>
        <p:spPr>
          <a:xfrm>
            <a:off x="628650" y="1369225"/>
            <a:ext cx="3295800" cy="3263400"/>
          </a:xfrm>
          <a:prstGeom prst="rect">
            <a:avLst/>
          </a:prstGeom>
        </p:spPr>
        <p:txBody>
          <a:bodyPr anchorCtr="0" anchor="t" bIns="91425" lIns="91425" spcFirstLastPara="1" rIns="91425" wrap="square" tIns="91425">
            <a:noAutofit/>
          </a:bodyPr>
          <a:lstStyle/>
          <a:p>
            <a:pPr indent="0" lvl="0" marL="0">
              <a:spcBef>
                <a:spcPts val="800"/>
              </a:spcBef>
              <a:spcAft>
                <a:spcPts val="1600"/>
              </a:spcAft>
              <a:buNone/>
            </a:pPr>
            <a:r>
              <a:t/>
            </a:r>
            <a:endParaRPr/>
          </a:p>
        </p:txBody>
      </p:sp>
      <p:pic>
        <p:nvPicPr>
          <p:cNvPr id="206" name="Shape 206"/>
          <p:cNvPicPr preferRelativeResize="0"/>
          <p:nvPr/>
        </p:nvPicPr>
        <p:blipFill>
          <a:blip r:embed="rId3">
            <a:alphaModFix/>
          </a:blip>
          <a:stretch>
            <a:fillRect/>
          </a:stretch>
        </p:blipFill>
        <p:spPr>
          <a:xfrm>
            <a:off x="4044950" y="1369225"/>
            <a:ext cx="4470400" cy="335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99" name="Shape 99"/>
        <p:cNvGrpSpPr/>
        <p:nvPr/>
      </p:nvGrpSpPr>
      <p:grpSpPr>
        <a:xfrm>
          <a:off x="0" y="0"/>
          <a:ext cx="0" cy="0"/>
          <a:chOff x="0" y="0"/>
          <a:chExt cx="0" cy="0"/>
        </a:xfrm>
      </p:grpSpPr>
      <p:sp>
        <p:nvSpPr>
          <p:cNvPr id="100" name="Shape 10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Motivation</a:t>
            </a:r>
            <a:endParaRPr/>
          </a:p>
        </p:txBody>
      </p:sp>
      <p:sp>
        <p:nvSpPr>
          <p:cNvPr id="101" name="Shape 10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rgbClr val="434343"/>
              </a:buClr>
              <a:buSzPts val="2100"/>
              <a:buFont typeface="Arial"/>
              <a:buChar char="•"/>
            </a:pPr>
            <a:r>
              <a:rPr b="0" i="0" lang="en" sz="2100" u="none" cap="none" strike="noStrike">
                <a:solidFill>
                  <a:srgbClr val="434343"/>
                </a:solidFill>
                <a:latin typeface="Calibri"/>
                <a:ea typeface="Calibri"/>
                <a:cs typeface="Calibri"/>
                <a:sym typeface="Calibri"/>
              </a:rPr>
              <a:t>A traditional board game can be rendered useless if the pieces become lost or stolen.</a:t>
            </a:r>
            <a:endParaRPr>
              <a:solidFill>
                <a:srgbClr val="434343"/>
              </a:solidFill>
            </a:endParaRPr>
          </a:p>
          <a:p>
            <a:pPr indent="-171450" lvl="0" marL="177800" marR="0" rtl="0" algn="l">
              <a:lnSpc>
                <a:spcPct val="90000"/>
              </a:lnSpc>
              <a:spcBef>
                <a:spcPts val="800"/>
              </a:spcBef>
              <a:spcAft>
                <a:spcPts val="0"/>
              </a:spcAft>
              <a:buClr>
                <a:srgbClr val="434343"/>
              </a:buClr>
              <a:buSzPts val="2100"/>
              <a:buFont typeface="Arial"/>
              <a:buChar char="•"/>
            </a:pPr>
            <a:r>
              <a:rPr b="0" i="0" lang="en" sz="2100" u="none" cap="none" strike="noStrike">
                <a:solidFill>
                  <a:srgbClr val="434343"/>
                </a:solidFill>
                <a:latin typeface="Calibri"/>
                <a:ea typeface="Calibri"/>
                <a:cs typeface="Calibri"/>
                <a:sym typeface="Calibri"/>
              </a:rPr>
              <a:t>A Typical board games cannot be made to played new games after being purchased.</a:t>
            </a:r>
            <a:endParaRPr>
              <a:solidFill>
                <a:srgbClr val="434343"/>
              </a:solidFill>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rgbClr val="434343"/>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160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10" name="Shape 210"/>
        <p:cNvGrpSpPr/>
        <p:nvPr/>
      </p:nvGrpSpPr>
      <p:grpSpPr>
        <a:xfrm>
          <a:off x="0" y="0"/>
          <a:ext cx="0" cy="0"/>
          <a:chOff x="0" y="0"/>
          <a:chExt cx="0" cy="0"/>
        </a:xfrm>
      </p:grpSpPr>
      <p:sp>
        <p:nvSpPr>
          <p:cNvPr id="211" name="Shape 211"/>
          <p:cNvSpPr txBox="1"/>
          <p:nvPr>
            <p:ph type="title"/>
          </p:nvPr>
        </p:nvSpPr>
        <p:spPr>
          <a:xfrm>
            <a:off x="628650" y="273844"/>
            <a:ext cx="7886700" cy="994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PCB Final Revision</a:t>
            </a:r>
            <a:endParaRPr/>
          </a:p>
        </p:txBody>
      </p:sp>
      <p:sp>
        <p:nvSpPr>
          <p:cNvPr id="212" name="Shape 212"/>
          <p:cNvSpPr txBox="1"/>
          <p:nvPr>
            <p:ph idx="1" type="body"/>
          </p:nvPr>
        </p:nvSpPr>
        <p:spPr>
          <a:xfrm>
            <a:off x="628650" y="1369219"/>
            <a:ext cx="7886700" cy="3263400"/>
          </a:xfrm>
          <a:prstGeom prst="rect">
            <a:avLst/>
          </a:prstGeom>
        </p:spPr>
        <p:txBody>
          <a:bodyPr anchorCtr="0" anchor="t" bIns="91425" lIns="91425" spcFirstLastPara="1" rIns="91425" wrap="square" tIns="91425">
            <a:noAutofit/>
          </a:bodyPr>
          <a:lstStyle/>
          <a:p>
            <a:pPr indent="0" lvl="0" marL="0">
              <a:spcBef>
                <a:spcPts val="8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16" name="Shape 216"/>
        <p:cNvGrpSpPr/>
        <p:nvPr/>
      </p:nvGrpSpPr>
      <p:grpSpPr>
        <a:xfrm>
          <a:off x="0" y="0"/>
          <a:ext cx="0" cy="0"/>
          <a:chOff x="0" y="0"/>
          <a:chExt cx="0" cy="0"/>
        </a:xfrm>
      </p:grpSpPr>
      <p:sp>
        <p:nvSpPr>
          <p:cNvPr id="217" name="Shape 217"/>
          <p:cNvSpPr txBox="1"/>
          <p:nvPr>
            <p:ph type="title"/>
          </p:nvPr>
        </p:nvSpPr>
        <p:spPr>
          <a:xfrm>
            <a:off x="628650" y="287033"/>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Power Delivery PCB Considerations</a:t>
            </a:r>
            <a:endParaRPr/>
          </a:p>
        </p:txBody>
      </p:sp>
      <p:sp>
        <p:nvSpPr>
          <p:cNvPr id="218" name="Shape 21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2"/>
              </a:buClr>
              <a:buSzPts val="2100"/>
              <a:buFont typeface="Arial"/>
              <a:buChar char="•"/>
            </a:pPr>
            <a:r>
              <a:rPr b="0" i="0" lang="en" sz="2100" u="none" cap="none" strike="noStrike">
                <a:solidFill>
                  <a:schemeClr val="dk2"/>
                </a:solidFill>
                <a:latin typeface="Calibri"/>
                <a:ea typeface="Calibri"/>
                <a:cs typeface="Calibri"/>
                <a:sym typeface="Calibri"/>
              </a:rPr>
              <a:t>Needs an output voltage and current of approximately 5.0V and  4A, respectively</a:t>
            </a:r>
            <a:endParaRPr>
              <a:solidFill>
                <a:schemeClr val="dk2"/>
              </a:solidFill>
            </a:endParaRPr>
          </a:p>
          <a:p>
            <a:pPr indent="-171450" lvl="0" marL="177800" marR="0" rtl="0" algn="l">
              <a:lnSpc>
                <a:spcPct val="90000"/>
              </a:lnSpc>
              <a:spcBef>
                <a:spcPts val="800"/>
              </a:spcBef>
              <a:spcAft>
                <a:spcPts val="1600"/>
              </a:spcAft>
              <a:buClr>
                <a:schemeClr val="dk2"/>
              </a:buClr>
              <a:buSzPts val="2100"/>
              <a:buFont typeface="Arial"/>
              <a:buChar char="•"/>
            </a:pPr>
            <a:r>
              <a:rPr b="0" i="0" lang="en" sz="2100" u="none" cap="none" strike="noStrike">
                <a:solidFill>
                  <a:schemeClr val="dk2"/>
                </a:solidFill>
                <a:latin typeface="Calibri"/>
                <a:ea typeface="Calibri"/>
                <a:cs typeface="Calibri"/>
                <a:sym typeface="Calibri"/>
              </a:rPr>
              <a:t>Needs the necessary pinouts			 			           to connect to the MCU PCB</a:t>
            </a:r>
            <a:endParaRPr>
              <a:solidFill>
                <a:schemeClr val="dk2"/>
              </a:solidFill>
            </a:endParaRPr>
          </a:p>
        </p:txBody>
      </p:sp>
      <p:pic>
        <p:nvPicPr>
          <p:cNvPr id="219" name="Shape 219"/>
          <p:cNvPicPr preferRelativeResize="0"/>
          <p:nvPr/>
        </p:nvPicPr>
        <p:blipFill rotWithShape="1">
          <a:blip r:embed="rId3">
            <a:alphaModFix/>
          </a:blip>
          <a:srcRect b="0" l="0" r="0" t="0"/>
          <a:stretch/>
        </p:blipFill>
        <p:spPr>
          <a:xfrm>
            <a:off x="4442183" y="2188714"/>
            <a:ext cx="4073168" cy="24439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23" name="Shape 223"/>
        <p:cNvGrpSpPr/>
        <p:nvPr/>
      </p:nvGrpSpPr>
      <p:grpSpPr>
        <a:xfrm>
          <a:off x="0" y="0"/>
          <a:ext cx="0" cy="0"/>
          <a:chOff x="0" y="0"/>
          <a:chExt cx="0" cy="0"/>
        </a:xfrm>
      </p:grpSpPr>
      <p:sp>
        <p:nvSpPr>
          <p:cNvPr id="224" name="Shape 2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Battery Considerations</a:t>
            </a:r>
            <a:endParaRPr/>
          </a:p>
        </p:txBody>
      </p:sp>
      <p:sp>
        <p:nvSpPr>
          <p:cNvPr id="225" name="Shape 22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80000"/>
              </a:lnSpc>
              <a:spcBef>
                <a:spcPts val="0"/>
              </a:spcBef>
              <a:spcAft>
                <a:spcPts val="0"/>
              </a:spcAft>
              <a:buClr>
                <a:schemeClr val="dk2"/>
              </a:buClr>
              <a:buSzPts val="1900"/>
              <a:buFont typeface="Arial"/>
              <a:buChar char="•"/>
            </a:pPr>
            <a:r>
              <a:rPr b="0" i="0" lang="en" sz="1900" u="none" cap="none" strike="noStrike">
                <a:solidFill>
                  <a:schemeClr val="dk2"/>
                </a:solidFill>
                <a:latin typeface="Calibri"/>
                <a:ea typeface="Calibri"/>
                <a:cs typeface="Calibri"/>
                <a:sym typeface="Calibri"/>
              </a:rPr>
              <a:t>Battery Options:</a:t>
            </a:r>
            <a:endParaRPr>
              <a:solidFill>
                <a:schemeClr val="dk2"/>
              </a:solidFill>
            </a:endParaRPr>
          </a:p>
          <a:p>
            <a:pPr indent="-184150" lvl="1" marL="520700" marR="0" rtl="0" algn="l">
              <a:lnSpc>
                <a:spcPct val="80000"/>
              </a:lnSpc>
              <a:spcBef>
                <a:spcPts val="400"/>
              </a:spcBef>
              <a:spcAft>
                <a:spcPts val="0"/>
              </a:spcAft>
              <a:buClr>
                <a:schemeClr val="dk2"/>
              </a:buClr>
              <a:buSzPts val="1700"/>
              <a:buFont typeface="Arial"/>
              <a:buChar char="•"/>
            </a:pPr>
            <a:r>
              <a:rPr b="0" i="0" lang="en" sz="1700" u="none" cap="none" strike="noStrike">
                <a:solidFill>
                  <a:schemeClr val="dk2"/>
                </a:solidFill>
                <a:latin typeface="Calibri"/>
                <a:ea typeface="Calibri"/>
                <a:cs typeface="Calibri"/>
                <a:sym typeface="Calibri"/>
              </a:rPr>
              <a:t>AA</a:t>
            </a:r>
            <a:endParaRPr>
              <a:solidFill>
                <a:schemeClr val="dk2"/>
              </a:solidFill>
            </a:endParaRPr>
          </a:p>
          <a:p>
            <a:pPr indent="-177800" lvl="2" marL="863600" marR="0" rtl="0" algn="l">
              <a:lnSpc>
                <a:spcPct val="80000"/>
              </a:lnSpc>
              <a:spcBef>
                <a:spcPts val="400"/>
              </a:spcBef>
              <a:spcAft>
                <a:spcPts val="0"/>
              </a:spcAft>
              <a:buClr>
                <a:schemeClr val="dk2"/>
              </a:buClr>
              <a:buSzPts val="1400"/>
              <a:buFont typeface="Arial"/>
              <a:buChar char="•"/>
            </a:pPr>
            <a:r>
              <a:rPr b="0" i="0" lang="en" sz="1400" u="none" cap="none" strike="noStrike">
                <a:solidFill>
                  <a:schemeClr val="dk2"/>
                </a:solidFill>
                <a:latin typeface="Calibri"/>
                <a:ea typeface="Calibri"/>
                <a:cs typeface="Calibri"/>
                <a:sym typeface="Calibri"/>
              </a:rPr>
              <a:t>Current Rating of 1A</a:t>
            </a:r>
            <a:endParaRPr>
              <a:solidFill>
                <a:schemeClr val="dk2"/>
              </a:solidFill>
            </a:endParaRPr>
          </a:p>
          <a:p>
            <a:pPr indent="-177800" lvl="3" marL="1206500" marR="0" rtl="0" algn="l">
              <a:lnSpc>
                <a:spcPct val="80000"/>
              </a:lnSpc>
              <a:spcBef>
                <a:spcPts val="400"/>
              </a:spcBef>
              <a:spcAft>
                <a:spcPts val="0"/>
              </a:spcAft>
              <a:buClr>
                <a:schemeClr val="dk2"/>
              </a:buClr>
              <a:buSzPts val="1200"/>
              <a:buFont typeface="Arial"/>
              <a:buChar char="•"/>
            </a:pPr>
            <a:r>
              <a:rPr b="0" i="0" lang="en" sz="1200" u="none" cap="none" strike="noStrike">
                <a:solidFill>
                  <a:schemeClr val="dk2"/>
                </a:solidFill>
                <a:latin typeface="Calibri"/>
                <a:ea typeface="Calibri"/>
                <a:cs typeface="Calibri"/>
                <a:sym typeface="Calibri"/>
              </a:rPr>
              <a:t>Does not meet our 4</a:t>
            </a:r>
            <a:r>
              <a:rPr lang="en" sz="1200">
                <a:solidFill>
                  <a:schemeClr val="dk2"/>
                </a:solidFill>
              </a:rPr>
              <a:t>A </a:t>
            </a:r>
            <a:r>
              <a:rPr b="0" i="0" lang="en" sz="1200" u="none" cap="none" strike="noStrike">
                <a:solidFill>
                  <a:schemeClr val="dk2"/>
                </a:solidFill>
                <a:latin typeface="Calibri"/>
                <a:ea typeface="Calibri"/>
                <a:cs typeface="Calibri"/>
                <a:sym typeface="Calibri"/>
              </a:rPr>
              <a:t>current </a:t>
            </a:r>
            <a:r>
              <a:rPr lang="en" sz="1200">
                <a:solidFill>
                  <a:schemeClr val="dk2"/>
                </a:solidFill>
              </a:rPr>
              <a:t>requirements</a:t>
            </a:r>
            <a:r>
              <a:rPr b="0" i="0" lang="en" sz="1200" u="none" cap="none" strike="noStrike">
                <a:solidFill>
                  <a:schemeClr val="dk2"/>
                </a:solidFill>
                <a:latin typeface="Calibri"/>
                <a:ea typeface="Calibri"/>
                <a:cs typeface="Calibri"/>
                <a:sym typeface="Calibri"/>
              </a:rPr>
              <a:t> </a:t>
            </a:r>
            <a:endParaRPr>
              <a:solidFill>
                <a:schemeClr val="dk2"/>
              </a:solidFill>
            </a:endParaRPr>
          </a:p>
          <a:p>
            <a:pPr indent="-177800" lvl="2" marL="863600" marR="0" rtl="0" algn="l">
              <a:lnSpc>
                <a:spcPct val="80000"/>
              </a:lnSpc>
              <a:spcBef>
                <a:spcPts val="400"/>
              </a:spcBef>
              <a:spcAft>
                <a:spcPts val="0"/>
              </a:spcAft>
              <a:buClr>
                <a:schemeClr val="dk2"/>
              </a:buClr>
              <a:buSzPts val="1400"/>
              <a:buFont typeface="Arial"/>
              <a:buChar char="•"/>
            </a:pPr>
            <a:r>
              <a:rPr b="0" i="0" lang="en" sz="1400" u="none" cap="none" strike="noStrike">
                <a:solidFill>
                  <a:schemeClr val="dk2"/>
                </a:solidFill>
                <a:latin typeface="Calibri"/>
                <a:ea typeface="Calibri"/>
                <a:cs typeface="Calibri"/>
                <a:sym typeface="Calibri"/>
              </a:rPr>
              <a:t>Could implement through using multiple batteries 							placed throughout the unit</a:t>
            </a:r>
            <a:endParaRPr>
              <a:solidFill>
                <a:schemeClr val="dk2"/>
              </a:solidFill>
            </a:endParaRPr>
          </a:p>
          <a:p>
            <a:pPr indent="-177800" lvl="2" marL="863600" marR="0" rtl="0" algn="l">
              <a:lnSpc>
                <a:spcPct val="80000"/>
              </a:lnSpc>
              <a:spcBef>
                <a:spcPts val="400"/>
              </a:spcBef>
              <a:spcAft>
                <a:spcPts val="0"/>
              </a:spcAft>
              <a:buClr>
                <a:schemeClr val="dk2"/>
              </a:buClr>
              <a:buSzPts val="1400"/>
              <a:buFont typeface="Arial"/>
              <a:buChar char="•"/>
            </a:pPr>
            <a:r>
              <a:rPr b="0" i="0" lang="en" sz="1400" u="none" cap="none" strike="noStrike">
                <a:solidFill>
                  <a:schemeClr val="dk2"/>
                </a:solidFill>
                <a:latin typeface="Calibri"/>
                <a:ea typeface="Calibri"/>
                <a:cs typeface="Calibri"/>
                <a:sym typeface="Calibri"/>
              </a:rPr>
              <a:t>LEDs as an example </a:t>
            </a:r>
            <a:endParaRPr>
              <a:solidFill>
                <a:schemeClr val="dk2"/>
              </a:solidFill>
            </a:endParaRPr>
          </a:p>
          <a:p>
            <a:pPr indent="-177800" lvl="2" marL="863600" marR="0" rtl="0" algn="l">
              <a:lnSpc>
                <a:spcPct val="80000"/>
              </a:lnSpc>
              <a:spcBef>
                <a:spcPts val="400"/>
              </a:spcBef>
              <a:spcAft>
                <a:spcPts val="0"/>
              </a:spcAft>
              <a:buClr>
                <a:schemeClr val="dk2"/>
              </a:buClr>
              <a:buSzPts val="1400"/>
              <a:buFont typeface="Arial"/>
              <a:buChar char="•"/>
            </a:pPr>
            <a:r>
              <a:rPr b="0" i="0" lang="en" sz="1400" u="none" cap="none" strike="noStrike">
                <a:solidFill>
                  <a:schemeClr val="dk2"/>
                </a:solidFill>
                <a:latin typeface="Calibri"/>
                <a:ea typeface="Calibri"/>
                <a:cs typeface="Calibri"/>
                <a:sym typeface="Calibri"/>
              </a:rPr>
              <a:t>Would </a:t>
            </a:r>
            <a:r>
              <a:rPr lang="en" sz="1400">
                <a:solidFill>
                  <a:schemeClr val="dk2"/>
                </a:solidFill>
              </a:rPr>
              <a:t>r</a:t>
            </a:r>
            <a:r>
              <a:rPr b="0" i="0" lang="en" sz="1400" u="none" cap="none" strike="noStrike">
                <a:solidFill>
                  <a:schemeClr val="dk2"/>
                </a:solidFill>
                <a:latin typeface="Calibri"/>
                <a:ea typeface="Calibri"/>
                <a:cs typeface="Calibri"/>
                <a:sym typeface="Calibri"/>
              </a:rPr>
              <a:t>equire several batteries </a:t>
            </a:r>
            <a:endParaRPr>
              <a:solidFill>
                <a:schemeClr val="dk2"/>
              </a:solidFill>
            </a:endParaRPr>
          </a:p>
          <a:p>
            <a:pPr indent="-177800" lvl="2" marL="863600" marR="0" rtl="0" algn="l">
              <a:lnSpc>
                <a:spcPct val="80000"/>
              </a:lnSpc>
              <a:spcBef>
                <a:spcPts val="400"/>
              </a:spcBef>
              <a:spcAft>
                <a:spcPts val="0"/>
              </a:spcAft>
              <a:buClr>
                <a:schemeClr val="dk2"/>
              </a:buClr>
              <a:buSzPts val="1400"/>
              <a:buFont typeface="Arial"/>
              <a:buChar char="•"/>
            </a:pPr>
            <a:r>
              <a:rPr b="0" i="0" lang="en" sz="1400" u="none" cap="none" strike="noStrike">
                <a:solidFill>
                  <a:schemeClr val="dk2"/>
                </a:solidFill>
                <a:latin typeface="Calibri"/>
                <a:ea typeface="Calibri"/>
                <a:cs typeface="Calibri"/>
                <a:sym typeface="Calibri"/>
              </a:rPr>
              <a:t>High </a:t>
            </a:r>
            <a:r>
              <a:rPr lang="en" sz="1400">
                <a:solidFill>
                  <a:schemeClr val="dk2"/>
                </a:solidFill>
              </a:rPr>
              <a:t>c</a:t>
            </a:r>
            <a:r>
              <a:rPr b="0" i="0" lang="en" sz="1400" u="none" cap="none" strike="noStrike">
                <a:solidFill>
                  <a:schemeClr val="dk2"/>
                </a:solidFill>
                <a:latin typeface="Calibri"/>
                <a:ea typeface="Calibri"/>
                <a:cs typeface="Calibri"/>
                <a:sym typeface="Calibri"/>
              </a:rPr>
              <a:t>ost of replacing batteries</a:t>
            </a:r>
            <a:endParaRPr>
              <a:solidFill>
                <a:schemeClr val="dk2"/>
              </a:solidFill>
            </a:endParaRPr>
          </a:p>
          <a:p>
            <a:pPr indent="-184150" lvl="1" marL="520700" marR="0" rtl="0" algn="l">
              <a:lnSpc>
                <a:spcPct val="80000"/>
              </a:lnSpc>
              <a:spcBef>
                <a:spcPts val="400"/>
              </a:spcBef>
              <a:spcAft>
                <a:spcPts val="0"/>
              </a:spcAft>
              <a:buClr>
                <a:schemeClr val="dk2"/>
              </a:buClr>
              <a:buSzPts val="1700"/>
              <a:buFont typeface="Arial"/>
              <a:buChar char="•"/>
            </a:pPr>
            <a:r>
              <a:rPr b="0" i="0" lang="en" sz="1700" u="none" cap="none" strike="noStrike">
                <a:solidFill>
                  <a:schemeClr val="dk2"/>
                </a:solidFill>
                <a:latin typeface="Calibri"/>
                <a:ea typeface="Calibri"/>
                <a:cs typeface="Calibri"/>
                <a:sym typeface="Calibri"/>
              </a:rPr>
              <a:t>C and D batteries</a:t>
            </a:r>
            <a:endParaRPr>
              <a:solidFill>
                <a:schemeClr val="dk2"/>
              </a:solidFill>
            </a:endParaRPr>
          </a:p>
          <a:p>
            <a:pPr indent="-177800" lvl="2" marL="863600" marR="0" rtl="0" algn="l">
              <a:lnSpc>
                <a:spcPct val="80000"/>
              </a:lnSpc>
              <a:spcBef>
                <a:spcPts val="400"/>
              </a:spcBef>
              <a:spcAft>
                <a:spcPts val="0"/>
              </a:spcAft>
              <a:buClr>
                <a:schemeClr val="dk2"/>
              </a:buClr>
              <a:buSzPts val="1400"/>
              <a:buFont typeface="Arial"/>
              <a:buChar char="•"/>
            </a:pPr>
            <a:r>
              <a:rPr b="0" i="0" lang="en" sz="1400" u="none" cap="none" strike="noStrike">
                <a:solidFill>
                  <a:schemeClr val="dk2"/>
                </a:solidFill>
                <a:latin typeface="Calibri"/>
                <a:ea typeface="Calibri"/>
                <a:cs typeface="Calibri"/>
                <a:sym typeface="Calibri"/>
              </a:rPr>
              <a:t>Same current rating issue</a:t>
            </a:r>
            <a:endParaRPr>
              <a:solidFill>
                <a:schemeClr val="dk2"/>
              </a:solidFill>
            </a:endParaRPr>
          </a:p>
          <a:p>
            <a:pPr indent="-177800" lvl="2" marL="863600" marR="0" rtl="0" algn="l">
              <a:lnSpc>
                <a:spcPct val="80000"/>
              </a:lnSpc>
              <a:spcBef>
                <a:spcPts val="400"/>
              </a:spcBef>
              <a:spcAft>
                <a:spcPts val="0"/>
              </a:spcAft>
              <a:buClr>
                <a:schemeClr val="dk2"/>
              </a:buClr>
              <a:buSzPts val="1400"/>
              <a:buFont typeface="Arial"/>
              <a:buChar char="•"/>
            </a:pPr>
            <a:r>
              <a:rPr b="0" i="0" lang="en" sz="1400" u="none" cap="none" strike="noStrike">
                <a:solidFill>
                  <a:schemeClr val="dk2"/>
                </a:solidFill>
                <a:latin typeface="Calibri"/>
                <a:ea typeface="Calibri"/>
                <a:cs typeface="Calibri"/>
                <a:sym typeface="Calibri"/>
              </a:rPr>
              <a:t>Current rating</a:t>
            </a:r>
            <a:r>
              <a:rPr b="0" i="0" lang="en" sz="1400" u="none" cap="none" strike="noStrike">
                <a:solidFill>
                  <a:schemeClr val="dk2"/>
                </a:solidFill>
                <a:latin typeface="Calibri"/>
                <a:ea typeface="Calibri"/>
                <a:cs typeface="Calibri"/>
                <a:sym typeface="Calibri"/>
              </a:rPr>
              <a:t> does not meet</a:t>
            </a:r>
            <a:r>
              <a:rPr lang="en" sz="1400">
                <a:solidFill>
                  <a:schemeClr val="dk2"/>
                </a:solidFill>
              </a:rPr>
              <a:t> </a:t>
            </a:r>
            <a:r>
              <a:rPr b="0" i="0" lang="en" sz="1400" u="none" cap="none" strike="noStrike">
                <a:solidFill>
                  <a:schemeClr val="dk2"/>
                </a:solidFill>
                <a:latin typeface="Calibri"/>
                <a:ea typeface="Calibri"/>
                <a:cs typeface="Calibri"/>
                <a:sym typeface="Calibri"/>
              </a:rPr>
              <a:t>requirements of project</a:t>
            </a:r>
            <a:endParaRPr>
              <a:solidFill>
                <a:schemeClr val="dk2"/>
              </a:solidFill>
            </a:endParaRPr>
          </a:p>
          <a:p>
            <a:pPr indent="0" lvl="1" marL="342900" marR="0" rtl="0" algn="l">
              <a:lnSpc>
                <a:spcPct val="80000"/>
              </a:lnSpc>
              <a:spcBef>
                <a:spcPts val="40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1" marL="342900" marR="0" rtl="0" algn="l">
              <a:lnSpc>
                <a:spcPct val="80000"/>
              </a:lnSpc>
              <a:spcBef>
                <a:spcPts val="40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a:p>
            <a:pPr indent="-76200" lvl="1" marL="520700" marR="0" rtl="0" algn="l">
              <a:lnSpc>
                <a:spcPct val="80000"/>
              </a:lnSpc>
              <a:spcBef>
                <a:spcPts val="40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a:p>
            <a:pPr indent="-76200" lvl="1" marL="520700" marR="0" rtl="0" algn="l">
              <a:lnSpc>
                <a:spcPct val="80000"/>
              </a:lnSpc>
              <a:spcBef>
                <a:spcPts val="40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a:p>
            <a:pPr indent="-76200" lvl="1" marL="520700" marR="0" rtl="0" algn="l">
              <a:lnSpc>
                <a:spcPct val="80000"/>
              </a:lnSpc>
              <a:spcBef>
                <a:spcPts val="400"/>
              </a:spcBef>
              <a:spcAft>
                <a:spcPts val="160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pic>
        <p:nvPicPr>
          <p:cNvPr id="226" name="Shape 226"/>
          <p:cNvPicPr preferRelativeResize="0"/>
          <p:nvPr/>
        </p:nvPicPr>
        <p:blipFill rotWithShape="1">
          <a:blip r:embed="rId3">
            <a:alphaModFix/>
          </a:blip>
          <a:srcRect b="-3780" l="5310" r="-5309" t="3780"/>
          <a:stretch/>
        </p:blipFill>
        <p:spPr>
          <a:xfrm>
            <a:off x="5588825" y="2845125"/>
            <a:ext cx="2926524" cy="1787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30" name="Shape 230"/>
        <p:cNvGrpSpPr/>
        <p:nvPr/>
      </p:nvGrpSpPr>
      <p:grpSpPr>
        <a:xfrm>
          <a:off x="0" y="0"/>
          <a:ext cx="0" cy="0"/>
          <a:chOff x="0" y="0"/>
          <a:chExt cx="0" cy="0"/>
        </a:xfrm>
      </p:grpSpPr>
      <p:sp>
        <p:nvSpPr>
          <p:cNvPr id="231" name="Shape 2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Battery Choice</a:t>
            </a:r>
            <a:endParaRPr/>
          </a:p>
        </p:txBody>
      </p:sp>
      <p:sp>
        <p:nvSpPr>
          <p:cNvPr id="232" name="Shape 232"/>
          <p:cNvSpPr txBox="1"/>
          <p:nvPr>
            <p:ph idx="1" type="body"/>
          </p:nvPr>
        </p:nvSpPr>
        <p:spPr>
          <a:xfrm>
            <a:off x="628650" y="1131819"/>
            <a:ext cx="7886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2"/>
              </a:buClr>
              <a:buSzPts val="2100"/>
              <a:buFont typeface="Arial"/>
              <a:buChar char="•"/>
            </a:pPr>
            <a:r>
              <a:rPr b="0" i="0" lang="en" sz="2100" u="none" cap="none" strike="noStrike">
                <a:solidFill>
                  <a:schemeClr val="dk2"/>
                </a:solidFill>
                <a:latin typeface="Calibri"/>
                <a:ea typeface="Calibri"/>
                <a:cs typeface="Calibri"/>
                <a:sym typeface="Calibri"/>
              </a:rPr>
              <a:t>Single 6600 m</a:t>
            </a:r>
            <a:r>
              <a:rPr lang="en">
                <a:solidFill>
                  <a:schemeClr val="dk2"/>
                </a:solidFill>
              </a:rPr>
              <a:t>A</a:t>
            </a:r>
            <a:r>
              <a:rPr b="0" i="0" lang="en" sz="2100" u="none" cap="none" strike="noStrike">
                <a:solidFill>
                  <a:schemeClr val="dk2"/>
                </a:solidFill>
                <a:latin typeface="Calibri"/>
                <a:ea typeface="Calibri"/>
                <a:cs typeface="Calibri"/>
                <a:sym typeface="Calibri"/>
              </a:rPr>
              <a:t>h Lithium Polymer Battery</a:t>
            </a:r>
            <a:endParaRPr>
              <a:solidFill>
                <a:schemeClr val="dk2"/>
              </a:solidFill>
            </a:endParaRPr>
          </a:p>
          <a:p>
            <a:pPr indent="-171450" lvl="0" marL="177800" marR="0" rtl="0" algn="l">
              <a:lnSpc>
                <a:spcPct val="90000"/>
              </a:lnSpc>
              <a:spcBef>
                <a:spcPts val="800"/>
              </a:spcBef>
              <a:spcAft>
                <a:spcPts val="0"/>
              </a:spcAft>
              <a:buClr>
                <a:schemeClr val="dk2"/>
              </a:buClr>
              <a:buSzPts val="2100"/>
              <a:buFont typeface="Arial"/>
              <a:buChar char="•"/>
            </a:pPr>
            <a:r>
              <a:rPr b="0" i="0" lang="en" sz="2100" u="none" cap="none" strike="noStrike">
                <a:solidFill>
                  <a:schemeClr val="dk2"/>
                </a:solidFill>
                <a:latin typeface="Calibri"/>
                <a:ea typeface="Calibri"/>
                <a:cs typeface="Calibri"/>
                <a:sym typeface="Calibri"/>
              </a:rPr>
              <a:t>Design </a:t>
            </a:r>
            <a:r>
              <a:rPr lang="en">
                <a:solidFill>
                  <a:schemeClr val="dk2"/>
                </a:solidFill>
              </a:rPr>
              <a:t>constraints</a:t>
            </a:r>
            <a:r>
              <a:rPr b="0" i="0" lang="en" sz="2100" u="none" cap="none" strike="noStrike">
                <a:solidFill>
                  <a:schemeClr val="dk2"/>
                </a:solidFill>
                <a:latin typeface="Calibri"/>
                <a:ea typeface="Calibri"/>
                <a:cs typeface="Calibri"/>
                <a:sym typeface="Calibri"/>
              </a:rPr>
              <a:t> for use in ou</a:t>
            </a:r>
            <a:r>
              <a:rPr lang="en">
                <a:solidFill>
                  <a:schemeClr val="dk2"/>
                </a:solidFill>
              </a:rPr>
              <a:t>r </a:t>
            </a:r>
            <a:r>
              <a:rPr b="0" i="0" lang="en" sz="2100" u="none" cap="none" strike="noStrike">
                <a:solidFill>
                  <a:schemeClr val="dk2"/>
                </a:solidFill>
                <a:latin typeface="Calibri"/>
                <a:ea typeface="Calibri"/>
                <a:cs typeface="Calibri"/>
                <a:sym typeface="Calibri"/>
              </a:rPr>
              <a:t>project </a:t>
            </a:r>
            <a:endParaRPr>
              <a:solidFill>
                <a:schemeClr val="dk2"/>
              </a:solidFill>
            </a:endParaRPr>
          </a:p>
          <a:p>
            <a:pPr indent="-177800" lvl="1" marL="520700" marR="0" rtl="0" algn="l">
              <a:lnSpc>
                <a:spcPct val="90000"/>
              </a:lnSpc>
              <a:spcBef>
                <a:spcPts val="400"/>
              </a:spcBef>
              <a:spcAft>
                <a:spcPts val="0"/>
              </a:spcAft>
              <a:buClr>
                <a:schemeClr val="dk2"/>
              </a:buClr>
              <a:buSzPts val="1800"/>
              <a:buFont typeface="Arial"/>
              <a:buChar char="•"/>
            </a:pPr>
            <a:r>
              <a:rPr b="0" i="0" lang="en" sz="1800" u="none" cap="none" strike="noStrike">
                <a:solidFill>
                  <a:schemeClr val="dk2"/>
                </a:solidFill>
                <a:latin typeface="Calibri"/>
                <a:ea typeface="Calibri"/>
                <a:cs typeface="Calibri"/>
                <a:sym typeface="Calibri"/>
              </a:rPr>
              <a:t>Voltage regulation, 3.7V, 7.4V</a:t>
            </a:r>
            <a:endParaRPr>
              <a:solidFill>
                <a:schemeClr val="dk2"/>
              </a:solidFill>
            </a:endParaRPr>
          </a:p>
          <a:p>
            <a:pPr indent="-177800" lvl="1" marL="520700" marR="0" rtl="0" algn="l">
              <a:lnSpc>
                <a:spcPct val="90000"/>
              </a:lnSpc>
              <a:spcBef>
                <a:spcPts val="400"/>
              </a:spcBef>
              <a:spcAft>
                <a:spcPts val="0"/>
              </a:spcAft>
              <a:buClr>
                <a:schemeClr val="dk2"/>
              </a:buClr>
              <a:buSzPts val="1800"/>
              <a:buFont typeface="Arial"/>
              <a:buChar char="•"/>
            </a:pPr>
            <a:r>
              <a:rPr b="0" i="0" lang="en" sz="1800" u="none" cap="none" strike="noStrike">
                <a:solidFill>
                  <a:schemeClr val="dk2"/>
                </a:solidFill>
                <a:latin typeface="Calibri"/>
                <a:ea typeface="Calibri"/>
                <a:cs typeface="Calibri"/>
                <a:sym typeface="Calibri"/>
              </a:rPr>
              <a:t>Charging protection circuit </a:t>
            </a:r>
            <a:endParaRPr>
              <a:solidFill>
                <a:schemeClr val="dk2"/>
              </a:solidFill>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2"/>
              </a:solidFill>
              <a:latin typeface="Calibri"/>
              <a:ea typeface="Calibri"/>
              <a:cs typeface="Calibri"/>
              <a:sym typeface="Calibri"/>
            </a:endParaRPr>
          </a:p>
          <a:p>
            <a:pPr indent="-171450" lvl="0" marL="177800" marR="0" rtl="0" algn="l">
              <a:lnSpc>
                <a:spcPct val="90000"/>
              </a:lnSpc>
              <a:spcBef>
                <a:spcPts val="800"/>
              </a:spcBef>
              <a:spcAft>
                <a:spcPts val="0"/>
              </a:spcAft>
              <a:buClr>
                <a:schemeClr val="dk2"/>
              </a:buClr>
              <a:buSzPts val="2100"/>
              <a:buFont typeface="Arial"/>
              <a:buChar char="•"/>
            </a:pPr>
            <a:r>
              <a:rPr b="0" i="0" lang="en" sz="2100" u="none" cap="none" strike="noStrike">
                <a:solidFill>
                  <a:schemeClr val="dk2"/>
                </a:solidFill>
                <a:latin typeface="Calibri"/>
                <a:ea typeface="Calibri"/>
                <a:cs typeface="Calibri"/>
                <a:sym typeface="Calibri"/>
              </a:rPr>
              <a:t>Meets requirements </a:t>
            </a:r>
            <a:endParaRPr>
              <a:solidFill>
                <a:schemeClr val="dk2"/>
              </a:solidFill>
            </a:endParaRPr>
          </a:p>
          <a:p>
            <a:pPr indent="-177800" lvl="1" marL="520700" marR="0" rtl="0" algn="l">
              <a:lnSpc>
                <a:spcPct val="90000"/>
              </a:lnSpc>
              <a:spcBef>
                <a:spcPts val="400"/>
              </a:spcBef>
              <a:spcAft>
                <a:spcPts val="0"/>
              </a:spcAft>
              <a:buClr>
                <a:schemeClr val="dk2"/>
              </a:buClr>
              <a:buSzPts val="1800"/>
              <a:buFont typeface="Arial"/>
              <a:buChar char="•"/>
            </a:pPr>
            <a:r>
              <a:rPr b="0" i="0" lang="en" sz="1800" u="none" cap="none" strike="noStrike">
                <a:solidFill>
                  <a:schemeClr val="dk2"/>
                </a:solidFill>
                <a:latin typeface="Calibri"/>
                <a:ea typeface="Calibri"/>
                <a:cs typeface="Calibri"/>
                <a:sym typeface="Calibri"/>
              </a:rPr>
              <a:t>Rechargeability is cost effective</a:t>
            </a:r>
            <a:endParaRPr>
              <a:solidFill>
                <a:schemeClr val="dk2"/>
              </a:solidFill>
            </a:endParaRPr>
          </a:p>
          <a:p>
            <a:pPr indent="-177800" lvl="1" marL="520700" marR="0" rtl="0" algn="l">
              <a:lnSpc>
                <a:spcPct val="90000"/>
              </a:lnSpc>
              <a:spcBef>
                <a:spcPts val="400"/>
              </a:spcBef>
              <a:spcAft>
                <a:spcPts val="0"/>
              </a:spcAft>
              <a:buClr>
                <a:schemeClr val="dk2"/>
              </a:buClr>
              <a:buSzPts val="1800"/>
              <a:buFont typeface="Arial"/>
              <a:buChar char="•"/>
            </a:pPr>
            <a:r>
              <a:rPr b="0" i="0" lang="en" sz="1800" u="none" cap="none" strike="noStrike">
                <a:solidFill>
                  <a:schemeClr val="dk2"/>
                </a:solidFill>
                <a:latin typeface="Calibri"/>
                <a:ea typeface="Calibri"/>
                <a:cs typeface="Calibri"/>
                <a:sym typeface="Calibri"/>
              </a:rPr>
              <a:t>Meets current requirements</a:t>
            </a:r>
            <a:endParaRPr b="0" i="0" sz="2100" u="none" cap="none" strike="noStrike">
              <a:solidFill>
                <a:schemeClr val="dk2"/>
              </a:solidFill>
              <a:latin typeface="Calibri"/>
              <a:ea typeface="Calibri"/>
              <a:cs typeface="Calibri"/>
              <a:sym typeface="Calibri"/>
            </a:endParaRPr>
          </a:p>
        </p:txBody>
      </p:sp>
      <p:pic>
        <p:nvPicPr>
          <p:cNvPr id="233" name="Shape 233"/>
          <p:cNvPicPr preferRelativeResize="0"/>
          <p:nvPr/>
        </p:nvPicPr>
        <p:blipFill rotWithShape="1">
          <a:blip r:embed="rId3">
            <a:alphaModFix/>
          </a:blip>
          <a:srcRect b="0" l="0" r="0" t="0"/>
          <a:stretch/>
        </p:blipFill>
        <p:spPr>
          <a:xfrm>
            <a:off x="5674182" y="1554050"/>
            <a:ext cx="2841172" cy="28411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37" name="Shape 237"/>
        <p:cNvGrpSpPr/>
        <p:nvPr/>
      </p:nvGrpSpPr>
      <p:grpSpPr>
        <a:xfrm>
          <a:off x="0" y="0"/>
          <a:ext cx="0" cy="0"/>
          <a:chOff x="0" y="0"/>
          <a:chExt cx="0" cy="0"/>
        </a:xfrm>
      </p:grpSpPr>
      <p:pic>
        <p:nvPicPr>
          <p:cNvPr id="238" name="Shape 238"/>
          <p:cNvPicPr preferRelativeResize="0"/>
          <p:nvPr>
            <p:ph idx="1" type="body"/>
          </p:nvPr>
        </p:nvPicPr>
        <p:blipFill rotWithShape="1">
          <a:blip r:embed="rId3">
            <a:alphaModFix/>
          </a:blip>
          <a:srcRect b="0" l="0" r="0" t="0"/>
          <a:stretch/>
        </p:blipFill>
        <p:spPr>
          <a:xfrm>
            <a:off x="1794150" y="992426"/>
            <a:ext cx="5555700" cy="3717000"/>
          </a:xfrm>
          <a:prstGeom prst="rect">
            <a:avLst/>
          </a:prstGeom>
          <a:noFill/>
          <a:ln>
            <a:noFill/>
          </a:ln>
        </p:spPr>
      </p:pic>
      <p:sp>
        <p:nvSpPr>
          <p:cNvPr id="239" name="Shape 23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Power Delivery Schematic</a:t>
            </a:r>
            <a:endParaRPr/>
          </a:p>
        </p:txBody>
      </p:sp>
      <p:pic>
        <p:nvPicPr>
          <p:cNvPr id="240" name="Shape 240"/>
          <p:cNvPicPr preferRelativeResize="0"/>
          <p:nvPr/>
        </p:nvPicPr>
        <p:blipFill rotWithShape="1">
          <a:blip r:embed="rId4">
            <a:alphaModFix/>
          </a:blip>
          <a:srcRect b="0" l="0" r="0" t="0"/>
          <a:stretch/>
        </p:blipFill>
        <p:spPr>
          <a:xfrm>
            <a:off x="2722037" y="3723635"/>
            <a:ext cx="664437" cy="454615"/>
          </a:xfrm>
          <a:prstGeom prst="rect">
            <a:avLst/>
          </a:prstGeom>
          <a:noFill/>
          <a:ln>
            <a:noFill/>
          </a:ln>
        </p:spPr>
      </p:pic>
      <p:pic>
        <p:nvPicPr>
          <p:cNvPr id="241" name="Shape 241"/>
          <p:cNvPicPr preferRelativeResize="0"/>
          <p:nvPr/>
        </p:nvPicPr>
        <p:blipFill rotWithShape="1">
          <a:blip r:embed="rId5">
            <a:alphaModFix/>
          </a:blip>
          <a:srcRect b="0" l="0" r="0" t="0"/>
          <a:stretch/>
        </p:blipFill>
        <p:spPr>
          <a:xfrm>
            <a:off x="5849988" y="2373770"/>
            <a:ext cx="656160" cy="580449"/>
          </a:xfrm>
          <a:prstGeom prst="rect">
            <a:avLst/>
          </a:prstGeom>
          <a:noFill/>
          <a:ln>
            <a:noFill/>
          </a:ln>
        </p:spPr>
      </p:pic>
      <p:sp>
        <p:nvSpPr>
          <p:cNvPr id="242" name="Shape 242"/>
          <p:cNvSpPr txBox="1"/>
          <p:nvPr/>
        </p:nvSpPr>
        <p:spPr>
          <a:xfrm>
            <a:off x="5851513" y="3042140"/>
            <a:ext cx="653100" cy="207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900" u="none" cap="none" strike="noStrike">
                <a:solidFill>
                  <a:schemeClr val="dk1"/>
                </a:solidFill>
                <a:latin typeface="Calibri"/>
                <a:ea typeface="Calibri"/>
                <a:cs typeface="Calibri"/>
                <a:sym typeface="Calibri"/>
              </a:rPr>
              <a:t>MCP73871</a:t>
            </a:r>
            <a:endParaRPr sz="1100"/>
          </a:p>
        </p:txBody>
      </p:sp>
      <p:sp>
        <p:nvSpPr>
          <p:cNvPr id="243" name="Shape 243"/>
          <p:cNvSpPr txBox="1"/>
          <p:nvPr/>
        </p:nvSpPr>
        <p:spPr>
          <a:xfrm>
            <a:off x="2782451" y="4222836"/>
            <a:ext cx="543600" cy="207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TPS6109</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47" name="Shape 247"/>
        <p:cNvGrpSpPr/>
        <p:nvPr/>
      </p:nvGrpSpPr>
      <p:grpSpPr>
        <a:xfrm>
          <a:off x="0" y="0"/>
          <a:ext cx="0" cy="0"/>
          <a:chOff x="0" y="0"/>
          <a:chExt cx="0" cy="0"/>
        </a:xfrm>
      </p:grpSpPr>
      <p:sp>
        <p:nvSpPr>
          <p:cNvPr id="248" name="Shape 248"/>
          <p:cNvSpPr txBox="1"/>
          <p:nvPr>
            <p:ph type="title"/>
          </p:nvPr>
        </p:nvSpPr>
        <p:spPr>
          <a:xfrm>
            <a:off x="628650" y="273844"/>
            <a:ext cx="7886700" cy="994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Why the Texas Instruments TPS6109 was chosen</a:t>
            </a:r>
            <a:endParaRPr/>
          </a:p>
        </p:txBody>
      </p:sp>
      <p:sp>
        <p:nvSpPr>
          <p:cNvPr id="249" name="Shape 249"/>
          <p:cNvSpPr txBox="1"/>
          <p:nvPr>
            <p:ph idx="1" type="body"/>
          </p:nvPr>
        </p:nvSpPr>
        <p:spPr>
          <a:xfrm>
            <a:off x="628650" y="1369219"/>
            <a:ext cx="7886700" cy="3263400"/>
          </a:xfrm>
          <a:prstGeom prst="rect">
            <a:avLst/>
          </a:prstGeom>
        </p:spPr>
        <p:txBody>
          <a:bodyPr anchorCtr="0" anchor="t" bIns="91425" lIns="91425" spcFirstLastPara="1" rIns="91425" wrap="square" tIns="91425">
            <a:noAutofit/>
          </a:bodyPr>
          <a:lstStyle/>
          <a:p>
            <a:pPr indent="0" lvl="0" marL="0">
              <a:spcBef>
                <a:spcPts val="80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53" name="Shape 253"/>
        <p:cNvGrpSpPr/>
        <p:nvPr/>
      </p:nvGrpSpPr>
      <p:grpSpPr>
        <a:xfrm>
          <a:off x="0" y="0"/>
          <a:ext cx="0" cy="0"/>
          <a:chOff x="0" y="0"/>
          <a:chExt cx="0" cy="0"/>
        </a:xfrm>
      </p:grpSpPr>
      <p:sp>
        <p:nvSpPr>
          <p:cNvPr id="254" name="Shape 254"/>
          <p:cNvSpPr txBox="1"/>
          <p:nvPr>
            <p:ph type="title"/>
          </p:nvPr>
        </p:nvSpPr>
        <p:spPr>
          <a:xfrm>
            <a:off x="628650" y="273844"/>
            <a:ext cx="7886700" cy="994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Why the Microchip MCP73871 was chosen</a:t>
            </a:r>
            <a:endParaRPr/>
          </a:p>
        </p:txBody>
      </p:sp>
      <p:sp>
        <p:nvSpPr>
          <p:cNvPr id="255" name="Shape 255"/>
          <p:cNvSpPr txBox="1"/>
          <p:nvPr>
            <p:ph idx="1" type="body"/>
          </p:nvPr>
        </p:nvSpPr>
        <p:spPr>
          <a:xfrm>
            <a:off x="628650" y="1369219"/>
            <a:ext cx="7886700" cy="3263400"/>
          </a:xfrm>
          <a:prstGeom prst="rect">
            <a:avLst/>
          </a:prstGeom>
        </p:spPr>
        <p:txBody>
          <a:bodyPr anchorCtr="0" anchor="t" bIns="91425" lIns="91425" spcFirstLastPara="1" rIns="91425" wrap="square" tIns="91425">
            <a:noAutofit/>
          </a:bodyPr>
          <a:lstStyle/>
          <a:p>
            <a:pPr indent="0" lvl="0" marL="0">
              <a:spcBef>
                <a:spcPts val="80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59" name="Shape 259"/>
        <p:cNvGrpSpPr/>
        <p:nvPr/>
      </p:nvGrpSpPr>
      <p:grpSpPr>
        <a:xfrm>
          <a:off x="0" y="0"/>
          <a:ext cx="0" cy="0"/>
          <a:chOff x="0" y="0"/>
          <a:chExt cx="0" cy="0"/>
        </a:xfrm>
      </p:grpSpPr>
      <p:sp>
        <p:nvSpPr>
          <p:cNvPr id="260" name="Shape 26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ICs Chosen</a:t>
            </a:r>
            <a:endParaRPr/>
          </a:p>
        </p:txBody>
      </p:sp>
      <p:sp>
        <p:nvSpPr>
          <p:cNvPr id="261" name="Shape 26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52400" lvl="0" marL="177800" marR="0" rtl="0" algn="l">
              <a:lnSpc>
                <a:spcPct val="80000"/>
              </a:lnSpc>
              <a:spcBef>
                <a:spcPts val="0"/>
              </a:spcBef>
              <a:spcAft>
                <a:spcPts val="0"/>
              </a:spcAft>
              <a:buClr>
                <a:schemeClr val="dk2"/>
              </a:buClr>
              <a:buSzPts val="1600"/>
              <a:buFont typeface="Arial"/>
              <a:buChar char="•"/>
            </a:pPr>
            <a:r>
              <a:rPr b="0" i="0" lang="en" sz="1600" u="none" cap="none" strike="noStrike">
                <a:solidFill>
                  <a:schemeClr val="dk2"/>
                </a:solidFill>
                <a:latin typeface="Calibri"/>
                <a:ea typeface="Calibri"/>
                <a:cs typeface="Calibri"/>
                <a:sym typeface="Calibri"/>
              </a:rPr>
              <a:t>ICs TPS6109 voltage regulator</a:t>
            </a:r>
            <a:endParaRPr sz="1600">
              <a:solidFill>
                <a:schemeClr val="dk2"/>
              </a:solidFill>
            </a:endParaRPr>
          </a:p>
          <a:p>
            <a:pPr indent="-165100" lvl="1" marL="520700" marR="0" rtl="0" algn="l">
              <a:lnSpc>
                <a:spcPct val="80000"/>
              </a:lnSpc>
              <a:spcBef>
                <a:spcPts val="400"/>
              </a:spcBef>
              <a:spcAft>
                <a:spcPts val="0"/>
              </a:spcAft>
              <a:buClr>
                <a:schemeClr val="dk2"/>
              </a:buClr>
              <a:buSzPts val="1400"/>
              <a:buFont typeface="Arial"/>
              <a:buChar char="•"/>
            </a:pPr>
            <a:r>
              <a:rPr b="0" i="0" lang="en" sz="1400" u="none" cap="none" strike="noStrike">
                <a:solidFill>
                  <a:schemeClr val="dk2"/>
                </a:solidFill>
                <a:latin typeface="Calibri"/>
                <a:ea typeface="Calibri"/>
                <a:cs typeface="Calibri"/>
                <a:sym typeface="Calibri"/>
              </a:rPr>
              <a:t>Regulates output voltage to 5.0V</a:t>
            </a:r>
            <a:endParaRPr sz="1400">
              <a:solidFill>
                <a:schemeClr val="dk2"/>
              </a:solidFill>
            </a:endParaRPr>
          </a:p>
          <a:p>
            <a:pPr indent="-165100" lvl="1" marL="520700" marR="0" rtl="0" algn="l">
              <a:lnSpc>
                <a:spcPct val="80000"/>
              </a:lnSpc>
              <a:spcBef>
                <a:spcPts val="400"/>
              </a:spcBef>
              <a:spcAft>
                <a:spcPts val="0"/>
              </a:spcAft>
              <a:buClr>
                <a:schemeClr val="dk2"/>
              </a:buClr>
              <a:buSzPts val="1400"/>
              <a:buFont typeface="Arial"/>
              <a:buChar char="•"/>
            </a:pPr>
            <a:r>
              <a:rPr b="0" i="0" lang="en" sz="1400" u="none" cap="none" strike="noStrike">
                <a:solidFill>
                  <a:schemeClr val="dk2"/>
                </a:solidFill>
                <a:latin typeface="Calibri"/>
                <a:ea typeface="Calibri"/>
                <a:cs typeface="Calibri"/>
                <a:sym typeface="Calibri"/>
              </a:rPr>
              <a:t>Monitors battery output voltage.  Once the voltage drops to 3.25V The IC shuts down and stops drawing power from the battery</a:t>
            </a:r>
            <a:endParaRPr sz="1400">
              <a:solidFill>
                <a:schemeClr val="dk2"/>
              </a:solidFill>
            </a:endParaRPr>
          </a:p>
          <a:p>
            <a:pPr indent="-152400" lvl="0" marL="177800" marR="0" rtl="0" algn="l">
              <a:lnSpc>
                <a:spcPct val="80000"/>
              </a:lnSpc>
              <a:spcBef>
                <a:spcPts val="800"/>
              </a:spcBef>
              <a:spcAft>
                <a:spcPts val="0"/>
              </a:spcAft>
              <a:buClr>
                <a:schemeClr val="dk2"/>
              </a:buClr>
              <a:buSzPts val="1600"/>
              <a:buFont typeface="Arial"/>
              <a:buChar char="•"/>
            </a:pPr>
            <a:r>
              <a:rPr b="0" i="0" lang="en" sz="1600" u="none" cap="none" strike="noStrike">
                <a:solidFill>
                  <a:schemeClr val="dk2"/>
                </a:solidFill>
                <a:latin typeface="Calibri"/>
                <a:ea typeface="Calibri"/>
                <a:cs typeface="Calibri"/>
                <a:sym typeface="Calibri"/>
              </a:rPr>
              <a:t> MCP73871 for charge protection</a:t>
            </a:r>
            <a:endParaRPr sz="1600">
              <a:solidFill>
                <a:schemeClr val="dk2"/>
              </a:solidFill>
            </a:endParaRPr>
          </a:p>
          <a:p>
            <a:pPr indent="-165100" lvl="1" marL="520700" marR="0" rtl="0" algn="l">
              <a:lnSpc>
                <a:spcPct val="80000"/>
              </a:lnSpc>
              <a:spcBef>
                <a:spcPts val="400"/>
              </a:spcBef>
              <a:spcAft>
                <a:spcPts val="0"/>
              </a:spcAft>
              <a:buClr>
                <a:schemeClr val="dk2"/>
              </a:buClr>
              <a:buSzPts val="1400"/>
              <a:buFont typeface="Arial"/>
              <a:buChar char="•"/>
            </a:pPr>
            <a:r>
              <a:rPr b="0" i="0" lang="en" sz="1400" u="none" cap="none" strike="noStrike">
                <a:solidFill>
                  <a:schemeClr val="dk2"/>
                </a:solidFill>
                <a:latin typeface="Calibri"/>
                <a:ea typeface="Calibri"/>
                <a:cs typeface="Calibri"/>
                <a:sym typeface="Calibri"/>
              </a:rPr>
              <a:t>Monitors battery through temperature regulation</a:t>
            </a:r>
            <a:endParaRPr sz="1400">
              <a:solidFill>
                <a:schemeClr val="dk2"/>
              </a:solidFill>
            </a:endParaRPr>
          </a:p>
          <a:p>
            <a:pPr indent="-165100" lvl="2" marL="863600" marR="0" rtl="0" algn="l">
              <a:lnSpc>
                <a:spcPct val="80000"/>
              </a:lnSpc>
              <a:spcBef>
                <a:spcPts val="400"/>
              </a:spcBef>
              <a:spcAft>
                <a:spcPts val="0"/>
              </a:spcAft>
              <a:buClr>
                <a:schemeClr val="dk2"/>
              </a:buClr>
              <a:buSzPts val="1200"/>
              <a:buFont typeface="Arial"/>
              <a:buChar char="•"/>
            </a:pPr>
            <a:r>
              <a:rPr b="0" i="0" lang="en" sz="1200" u="none" cap="none" strike="noStrike">
                <a:solidFill>
                  <a:schemeClr val="dk2"/>
                </a:solidFill>
                <a:latin typeface="Calibri"/>
                <a:ea typeface="Calibri"/>
                <a:cs typeface="Calibri"/>
                <a:sym typeface="Calibri"/>
              </a:rPr>
              <a:t>Pin outputs bias current</a:t>
            </a:r>
            <a:endParaRPr sz="1200">
              <a:solidFill>
                <a:schemeClr val="dk2"/>
              </a:solidFill>
            </a:endParaRPr>
          </a:p>
          <a:p>
            <a:pPr indent="-165100" lvl="2" marL="863600" marR="0" rtl="0" algn="l">
              <a:lnSpc>
                <a:spcPct val="80000"/>
              </a:lnSpc>
              <a:spcBef>
                <a:spcPts val="400"/>
              </a:spcBef>
              <a:spcAft>
                <a:spcPts val="0"/>
              </a:spcAft>
              <a:buClr>
                <a:schemeClr val="dk2"/>
              </a:buClr>
              <a:buSzPts val="1200"/>
              <a:buFont typeface="Arial"/>
              <a:buChar char="•"/>
            </a:pPr>
            <a:r>
              <a:rPr b="0" i="0" lang="en" sz="1200" u="none" cap="none" strike="noStrike">
                <a:solidFill>
                  <a:schemeClr val="dk2"/>
                </a:solidFill>
                <a:latin typeface="Calibri"/>
                <a:ea typeface="Calibri"/>
                <a:cs typeface="Calibri"/>
                <a:sym typeface="Calibri"/>
              </a:rPr>
              <a:t>Thermistor: While charging the temperature goes up, resistance down.</a:t>
            </a:r>
            <a:endParaRPr sz="1200">
              <a:solidFill>
                <a:schemeClr val="dk2"/>
              </a:solidFill>
            </a:endParaRPr>
          </a:p>
          <a:p>
            <a:pPr indent="-165100" lvl="2" marL="863600" marR="0" rtl="0" algn="l">
              <a:lnSpc>
                <a:spcPct val="80000"/>
              </a:lnSpc>
              <a:spcBef>
                <a:spcPts val="400"/>
              </a:spcBef>
              <a:spcAft>
                <a:spcPts val="0"/>
              </a:spcAft>
              <a:buClr>
                <a:schemeClr val="dk2"/>
              </a:buClr>
              <a:buSzPts val="1200"/>
              <a:buFont typeface="Arial"/>
              <a:buChar char="•"/>
            </a:pPr>
            <a:r>
              <a:rPr b="0" i="0" lang="en" sz="1200" u="none" cap="none" strike="noStrike">
                <a:solidFill>
                  <a:schemeClr val="dk2"/>
                </a:solidFill>
                <a:latin typeface="Calibri"/>
                <a:ea typeface="Calibri"/>
                <a:cs typeface="Calibri"/>
                <a:sym typeface="Calibri"/>
              </a:rPr>
              <a:t>Voltage at the pin is constantly being checked</a:t>
            </a:r>
            <a:endParaRPr sz="1200">
              <a:solidFill>
                <a:schemeClr val="dk2"/>
              </a:solidFill>
            </a:endParaRPr>
          </a:p>
          <a:p>
            <a:pPr indent="-165100" lvl="2" marL="863600" marR="0" rtl="0" algn="l">
              <a:lnSpc>
                <a:spcPct val="80000"/>
              </a:lnSpc>
              <a:spcBef>
                <a:spcPts val="400"/>
              </a:spcBef>
              <a:spcAft>
                <a:spcPts val="0"/>
              </a:spcAft>
              <a:buClr>
                <a:schemeClr val="dk2"/>
              </a:buClr>
              <a:buSzPts val="1200"/>
              <a:buFont typeface="Arial"/>
              <a:buChar char="•"/>
            </a:pPr>
            <a:r>
              <a:rPr b="0" i="0" lang="en" sz="1200" u="none" cap="none" strike="noStrike">
                <a:solidFill>
                  <a:schemeClr val="dk2"/>
                </a:solidFill>
                <a:latin typeface="Calibri"/>
                <a:ea typeface="Calibri"/>
                <a:cs typeface="Calibri"/>
                <a:sym typeface="Calibri"/>
              </a:rPr>
              <a:t>once the voltage on the pin goes out of the range of  0.25V – 1.24V the IC stops charging the battery.  </a:t>
            </a:r>
            <a:endParaRPr sz="16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65" name="Shape 265"/>
        <p:cNvGrpSpPr/>
        <p:nvPr/>
      </p:nvGrpSpPr>
      <p:grpSpPr>
        <a:xfrm>
          <a:off x="0" y="0"/>
          <a:ext cx="0" cy="0"/>
          <a:chOff x="0" y="0"/>
          <a:chExt cx="0" cy="0"/>
        </a:xfrm>
      </p:grpSpPr>
      <p:sp>
        <p:nvSpPr>
          <p:cNvPr id="266" name="Shape 26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2"/>
              </a:buClr>
              <a:buSzPts val="2100"/>
              <a:buFont typeface="Arial"/>
              <a:buChar char="•"/>
            </a:pPr>
            <a:r>
              <a:rPr b="0" i="0" lang="en" sz="2100" u="none" cap="none" strike="noStrike">
                <a:solidFill>
                  <a:schemeClr val="dk2"/>
                </a:solidFill>
                <a:latin typeface="Calibri"/>
                <a:ea typeface="Calibri"/>
                <a:cs typeface="Calibri"/>
                <a:sym typeface="Calibri"/>
              </a:rPr>
              <a:t>2.2” 18-Bit Color TFT LCD Display</a:t>
            </a:r>
            <a:endParaRPr>
              <a:solidFill>
                <a:schemeClr val="dk2"/>
              </a:solidFill>
            </a:endParaRPr>
          </a:p>
          <a:p>
            <a:pPr indent="-177800" lvl="1" marL="520700" marR="0" rtl="0" algn="l">
              <a:lnSpc>
                <a:spcPct val="90000"/>
              </a:lnSpc>
              <a:spcBef>
                <a:spcPts val="400"/>
              </a:spcBef>
              <a:spcAft>
                <a:spcPts val="0"/>
              </a:spcAft>
              <a:buClr>
                <a:schemeClr val="dk2"/>
              </a:buClr>
              <a:buSzPts val="1800"/>
              <a:buFont typeface="Arial"/>
              <a:buChar char="•"/>
            </a:pPr>
            <a:r>
              <a:rPr b="0" i="0" lang="en" sz="1800" u="none" cap="none" strike="noStrike">
                <a:solidFill>
                  <a:schemeClr val="dk2"/>
                </a:solidFill>
                <a:latin typeface="Calibri"/>
                <a:ea typeface="Calibri"/>
                <a:cs typeface="Calibri"/>
                <a:sym typeface="Calibri"/>
              </a:rPr>
              <a:t>We wanted to include LCD bitmaps, graphics and high scores that require memory to be saved</a:t>
            </a:r>
            <a:endParaRPr>
              <a:solidFill>
                <a:schemeClr val="dk2"/>
              </a:solidFill>
            </a:endParaRPr>
          </a:p>
          <a:p>
            <a:pPr indent="-177800" lvl="1" marL="520700" marR="0" rtl="0" algn="l">
              <a:lnSpc>
                <a:spcPct val="90000"/>
              </a:lnSpc>
              <a:spcBef>
                <a:spcPts val="400"/>
              </a:spcBef>
              <a:spcAft>
                <a:spcPts val="0"/>
              </a:spcAft>
              <a:buClr>
                <a:schemeClr val="dk2"/>
              </a:buClr>
              <a:buSzPts val="1800"/>
              <a:buFont typeface="Arial"/>
              <a:buChar char="•"/>
            </a:pPr>
            <a:r>
              <a:rPr b="0" i="0" lang="en" sz="1800" u="none" cap="none" strike="noStrike">
                <a:solidFill>
                  <a:schemeClr val="dk2"/>
                </a:solidFill>
                <a:latin typeface="Calibri"/>
                <a:ea typeface="Calibri"/>
                <a:cs typeface="Calibri"/>
                <a:sym typeface="Calibri"/>
              </a:rPr>
              <a:t>Microcontroller has 1 kbyte of EEPROM.  Which is not a lot of memory to store the bitmaps, graphics and high scores. </a:t>
            </a:r>
            <a:endParaRPr>
              <a:solidFill>
                <a:schemeClr val="dk2"/>
              </a:solidFill>
            </a:endParaRPr>
          </a:p>
          <a:p>
            <a:pPr indent="0" lvl="0" marL="457200" marR="0" rtl="0" algn="l">
              <a:lnSpc>
                <a:spcPct val="90000"/>
              </a:lnSpc>
              <a:spcBef>
                <a:spcPts val="400"/>
              </a:spcBef>
              <a:spcAft>
                <a:spcPts val="0"/>
              </a:spcAft>
              <a:buNone/>
            </a:pPr>
            <a:r>
              <a:t/>
            </a:r>
            <a:endParaRPr>
              <a:solidFill>
                <a:schemeClr val="dk2"/>
              </a:solidFill>
            </a:endParaRPr>
          </a:p>
          <a:p>
            <a:pPr indent="0" lvl="2" marL="685800" marR="0" rtl="0" algn="l">
              <a:lnSpc>
                <a:spcPct val="90000"/>
              </a:lnSpc>
              <a:spcBef>
                <a:spcPts val="400"/>
              </a:spcBef>
              <a:spcAft>
                <a:spcPts val="1600"/>
              </a:spcAft>
              <a:buClr>
                <a:schemeClr val="dk1"/>
              </a:buClr>
              <a:buSzPts val="1500"/>
              <a:buFont typeface="Arial"/>
              <a:buNone/>
            </a:pPr>
            <a:r>
              <a:t/>
            </a:r>
            <a:endParaRPr b="0" i="0" sz="1500" u="none" cap="none" strike="noStrike">
              <a:solidFill>
                <a:schemeClr val="dk1"/>
              </a:solidFill>
              <a:latin typeface="Calibri"/>
              <a:ea typeface="Calibri"/>
              <a:cs typeface="Calibri"/>
              <a:sym typeface="Calibri"/>
            </a:endParaRPr>
          </a:p>
        </p:txBody>
      </p:sp>
      <p:pic>
        <p:nvPicPr>
          <p:cNvPr id="267" name="Shape 267"/>
          <p:cNvPicPr preferRelativeResize="0"/>
          <p:nvPr/>
        </p:nvPicPr>
        <p:blipFill rotWithShape="1">
          <a:blip r:embed="rId3">
            <a:alphaModFix/>
          </a:blip>
          <a:srcRect b="0" l="0" r="0" t="0"/>
          <a:stretch/>
        </p:blipFill>
        <p:spPr>
          <a:xfrm>
            <a:off x="5743582" y="2820141"/>
            <a:ext cx="2771775" cy="1812472"/>
          </a:xfrm>
          <a:prstGeom prst="rect">
            <a:avLst/>
          </a:prstGeom>
          <a:noFill/>
          <a:ln>
            <a:noFill/>
          </a:ln>
        </p:spPr>
      </p:pic>
      <p:sp>
        <p:nvSpPr>
          <p:cNvPr id="268" name="Shape 26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LCD Choice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72" name="Shape 272"/>
        <p:cNvGrpSpPr/>
        <p:nvPr/>
      </p:nvGrpSpPr>
      <p:grpSpPr>
        <a:xfrm>
          <a:off x="0" y="0"/>
          <a:ext cx="0" cy="0"/>
          <a:chOff x="0" y="0"/>
          <a:chExt cx="0" cy="0"/>
        </a:xfrm>
      </p:grpSpPr>
      <p:sp>
        <p:nvSpPr>
          <p:cNvPr id="273" name="Shape 273"/>
          <p:cNvSpPr txBox="1"/>
          <p:nvPr/>
        </p:nvSpPr>
        <p:spPr>
          <a:xfrm>
            <a:off x="457647" y="2211639"/>
            <a:ext cx="8228700" cy="85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 sz="3700" u="none" cap="none" strike="noStrike">
                <a:solidFill>
                  <a:schemeClr val="dk1"/>
                </a:solidFill>
                <a:latin typeface="Arial"/>
                <a:ea typeface="Arial"/>
                <a:cs typeface="Arial"/>
                <a:sym typeface="Arial"/>
              </a:rPr>
              <a:t>Software Architecture</a:t>
            </a:r>
            <a:endParaRPr b="0" i="0" sz="37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05" name="Shape 105"/>
        <p:cNvGrpSpPr/>
        <p:nvPr/>
      </p:nvGrpSpPr>
      <p:grpSpPr>
        <a:xfrm>
          <a:off x="0" y="0"/>
          <a:ext cx="0" cy="0"/>
          <a:chOff x="0" y="0"/>
          <a:chExt cx="0" cy="0"/>
        </a:xfrm>
      </p:grpSpPr>
      <p:sp>
        <p:nvSpPr>
          <p:cNvPr id="106" name="Shape 10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Goals and Objectives</a:t>
            </a:r>
            <a:endParaRPr/>
          </a:p>
        </p:txBody>
      </p:sp>
      <p:sp>
        <p:nvSpPr>
          <p:cNvPr id="107" name="Shape 10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rgbClr val="434343"/>
              </a:buClr>
              <a:buSzPts val="2100"/>
              <a:buFont typeface="Arial"/>
              <a:buChar char="•"/>
            </a:pPr>
            <a:r>
              <a:rPr b="0" i="0" lang="en" sz="2100" u="none" cap="none" strike="noStrike">
                <a:solidFill>
                  <a:srgbClr val="434343"/>
                </a:solidFill>
                <a:latin typeface="Calibri"/>
                <a:ea typeface="Calibri"/>
                <a:cs typeface="Calibri"/>
                <a:sym typeface="Calibri"/>
              </a:rPr>
              <a:t>Create a board game that can be played anywhere and requires no additional pieces.</a:t>
            </a:r>
            <a:endParaRPr>
              <a:solidFill>
                <a:srgbClr val="434343"/>
              </a:solidFill>
            </a:endParaRPr>
          </a:p>
          <a:p>
            <a:pPr indent="-171450" lvl="0" marL="177800" marR="0" rtl="0" algn="l">
              <a:lnSpc>
                <a:spcPct val="90000"/>
              </a:lnSpc>
              <a:spcBef>
                <a:spcPts val="800"/>
              </a:spcBef>
              <a:spcAft>
                <a:spcPts val="0"/>
              </a:spcAft>
              <a:buClr>
                <a:srgbClr val="434343"/>
              </a:buClr>
              <a:buSzPts val="2100"/>
              <a:buFont typeface="Arial"/>
              <a:buChar char="•"/>
            </a:pPr>
            <a:r>
              <a:rPr b="0" i="0" lang="en" sz="2100" u="none" cap="none" strike="noStrike">
                <a:solidFill>
                  <a:srgbClr val="434343"/>
                </a:solidFill>
                <a:latin typeface="Calibri"/>
                <a:ea typeface="Calibri"/>
                <a:cs typeface="Calibri"/>
                <a:sym typeface="Calibri"/>
              </a:rPr>
              <a:t>The board game can support a variety of different games</a:t>
            </a:r>
            <a:endParaRPr>
              <a:solidFill>
                <a:srgbClr val="434343"/>
              </a:solidFill>
            </a:endParaRPr>
          </a:p>
          <a:p>
            <a:pPr indent="-171450" lvl="0" marL="177800" marR="0" rtl="0" algn="l">
              <a:lnSpc>
                <a:spcPct val="90000"/>
              </a:lnSpc>
              <a:spcBef>
                <a:spcPts val="800"/>
              </a:spcBef>
              <a:spcAft>
                <a:spcPts val="0"/>
              </a:spcAft>
              <a:buClr>
                <a:srgbClr val="434343"/>
              </a:buClr>
              <a:buSzPts val="2100"/>
              <a:buFont typeface="Arial"/>
              <a:buChar char="•"/>
            </a:pPr>
            <a:r>
              <a:rPr b="0" i="0" lang="en" sz="2100" u="none" cap="none" strike="noStrike">
                <a:solidFill>
                  <a:srgbClr val="434343"/>
                </a:solidFill>
                <a:latin typeface="Calibri"/>
                <a:ea typeface="Calibri"/>
                <a:cs typeface="Calibri"/>
                <a:sym typeface="Calibri"/>
              </a:rPr>
              <a:t>The board has sufficient memory to support additional games in the future.  </a:t>
            </a:r>
            <a:endParaRPr>
              <a:solidFill>
                <a:srgbClr val="434343"/>
              </a:solidFill>
            </a:endParaRPr>
          </a:p>
          <a:p>
            <a:pPr indent="-171450" lvl="0" marL="177800" marR="0" rtl="0" algn="l">
              <a:lnSpc>
                <a:spcPct val="90000"/>
              </a:lnSpc>
              <a:spcBef>
                <a:spcPts val="800"/>
              </a:spcBef>
              <a:spcAft>
                <a:spcPts val="0"/>
              </a:spcAft>
              <a:buClr>
                <a:srgbClr val="434343"/>
              </a:buClr>
              <a:buSzPts val="2100"/>
              <a:buFont typeface="Arial"/>
              <a:buChar char="•"/>
            </a:pPr>
            <a:r>
              <a:rPr b="0" i="0" lang="en" sz="2100" u="none" cap="none" strike="noStrike">
                <a:solidFill>
                  <a:srgbClr val="434343"/>
                </a:solidFill>
                <a:latin typeface="Calibri"/>
                <a:ea typeface="Calibri"/>
                <a:cs typeface="Calibri"/>
                <a:sym typeface="Calibri"/>
              </a:rPr>
              <a:t>The board will support the ability for the user to add games they have programmed.</a:t>
            </a:r>
            <a:endParaRPr>
              <a:solidFill>
                <a:srgbClr val="434343"/>
              </a:solidFill>
            </a:endParaRPr>
          </a:p>
          <a:p>
            <a:pPr indent="0" lvl="0" marL="0" marR="0" rtl="0" algn="l">
              <a:lnSpc>
                <a:spcPct val="90000"/>
              </a:lnSpc>
              <a:spcBef>
                <a:spcPts val="800"/>
              </a:spcBef>
              <a:spcAft>
                <a:spcPts val="1600"/>
              </a:spcAft>
              <a:buClr>
                <a:schemeClr val="dk1"/>
              </a:buClr>
              <a:buSzPts val="2100"/>
              <a:buFont typeface="Arial"/>
              <a:buNone/>
            </a:pPr>
            <a:r>
              <a:t/>
            </a:r>
            <a:endParaRPr b="0" i="0" sz="2100" u="none" cap="none" strike="noStrike">
              <a:solidFill>
                <a:srgbClr val="434343"/>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77" name="Shape 277"/>
        <p:cNvGrpSpPr/>
        <p:nvPr/>
      </p:nvGrpSpPr>
      <p:grpSpPr>
        <a:xfrm>
          <a:off x="0" y="0"/>
          <a:ext cx="0" cy="0"/>
          <a:chOff x="0" y="0"/>
          <a:chExt cx="0" cy="0"/>
        </a:xfrm>
      </p:grpSpPr>
      <p:sp>
        <p:nvSpPr>
          <p:cNvPr id="278" name="Shape 278"/>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General Structure</a:t>
            </a:r>
            <a:endParaRPr b="0" i="0" sz="3700" u="none" cap="none" strike="noStrike">
              <a:solidFill>
                <a:schemeClr val="dk1"/>
              </a:solidFill>
              <a:latin typeface="Arial"/>
              <a:ea typeface="Arial"/>
              <a:cs typeface="Arial"/>
              <a:sym typeface="Arial"/>
            </a:endParaRPr>
          </a:p>
        </p:txBody>
      </p:sp>
      <p:sp>
        <p:nvSpPr>
          <p:cNvPr id="279" name="Shape 279"/>
          <p:cNvSpPr txBox="1"/>
          <p:nvPr/>
        </p:nvSpPr>
        <p:spPr>
          <a:xfrm>
            <a:off x="457172" y="1203631"/>
            <a:ext cx="8228700" cy="2983200"/>
          </a:xfrm>
          <a:prstGeom prst="rect">
            <a:avLst/>
          </a:prstGeom>
          <a:noFill/>
          <a:ln>
            <a:noFill/>
          </a:ln>
        </p:spPr>
        <p:txBody>
          <a:bodyPr anchorCtr="0" anchor="t" bIns="0" lIns="0" spcFirstLastPara="1" rIns="0" wrap="square" tIns="0">
            <a:noAutofit/>
          </a:bodyPr>
          <a:lstStyle/>
          <a:p>
            <a:pPr indent="-279400" lvl="0" marL="355600" marR="0" rtl="0" algn="l">
              <a:spcBef>
                <a:spcPts val="0"/>
              </a:spcBef>
              <a:spcAft>
                <a:spcPts val="0"/>
              </a:spcAft>
              <a:buClr>
                <a:schemeClr val="dk2"/>
              </a:buClr>
              <a:buSzPts val="1400"/>
              <a:buFont typeface="Noto Sans Symbols"/>
              <a:buChar char="●"/>
            </a:pPr>
            <a:r>
              <a:rPr b="0" i="0" lang="en" sz="2200" u="none" cap="none" strike="noStrike">
                <a:solidFill>
                  <a:schemeClr val="dk2"/>
                </a:solidFill>
                <a:latin typeface="Arial"/>
                <a:ea typeface="Arial"/>
                <a:cs typeface="Arial"/>
                <a:sym typeface="Arial"/>
              </a:rPr>
              <a:t>The project's software is organized into 3 major layers, each serving to link the game code with the physical behavior of the board.</a:t>
            </a:r>
            <a:endParaRPr b="0" i="0" sz="22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2200" u="none" cap="none" strike="noStrike">
                <a:solidFill>
                  <a:schemeClr val="dk2"/>
                </a:solidFill>
                <a:latin typeface="Arial"/>
                <a:ea typeface="Arial"/>
                <a:cs typeface="Arial"/>
                <a:sym typeface="Arial"/>
              </a:rPr>
              <a:t>The Game Layer is responsible for the actual game code.</a:t>
            </a:r>
            <a:endParaRPr b="0" i="0" sz="22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2200" u="none" cap="none" strike="noStrike">
                <a:solidFill>
                  <a:schemeClr val="dk2"/>
                </a:solidFill>
                <a:latin typeface="Arial"/>
                <a:ea typeface="Arial"/>
                <a:cs typeface="Arial"/>
                <a:sym typeface="Arial"/>
              </a:rPr>
              <a:t>The Management Layer is responsible for implementing core system logic and directing information to/from the game layer.</a:t>
            </a:r>
            <a:endParaRPr b="0" i="0" sz="22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2200" u="none" cap="none" strike="noStrike">
                <a:solidFill>
                  <a:schemeClr val="dk2"/>
                </a:solidFill>
                <a:latin typeface="Arial"/>
                <a:ea typeface="Arial"/>
                <a:cs typeface="Arial"/>
                <a:sym typeface="Arial"/>
              </a:rPr>
              <a:t>The Communication Layer handles all interfacing with the physical board components.</a:t>
            </a:r>
            <a:endParaRPr b="0" i="0" sz="2200" u="none" cap="none" strike="noStrike">
              <a:solidFill>
                <a:schemeClr val="dk2"/>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83" name="Shape 283"/>
        <p:cNvGrpSpPr/>
        <p:nvPr/>
      </p:nvGrpSpPr>
      <p:grpSpPr>
        <a:xfrm>
          <a:off x="0" y="0"/>
          <a:ext cx="0" cy="0"/>
          <a:chOff x="0" y="0"/>
          <a:chExt cx="0" cy="0"/>
        </a:xfrm>
      </p:grpSpPr>
      <p:sp>
        <p:nvSpPr>
          <p:cNvPr id="284" name="Shape 284"/>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Game Layer</a:t>
            </a:r>
            <a:endParaRPr b="0" i="0" sz="3700" u="none" cap="none" strike="noStrike">
              <a:solidFill>
                <a:schemeClr val="dk1"/>
              </a:solidFill>
              <a:latin typeface="Arial"/>
              <a:ea typeface="Arial"/>
              <a:cs typeface="Arial"/>
              <a:sym typeface="Arial"/>
            </a:endParaRPr>
          </a:p>
        </p:txBody>
      </p:sp>
      <p:sp>
        <p:nvSpPr>
          <p:cNvPr id="285" name="Shape 285"/>
          <p:cNvSpPr txBox="1"/>
          <p:nvPr/>
        </p:nvSpPr>
        <p:spPr>
          <a:xfrm>
            <a:off x="457172" y="1203631"/>
            <a:ext cx="8228700" cy="2983200"/>
          </a:xfrm>
          <a:prstGeom prst="rect">
            <a:avLst/>
          </a:prstGeom>
          <a:noFill/>
          <a:ln>
            <a:noFill/>
          </a:ln>
        </p:spPr>
        <p:txBody>
          <a:bodyPr anchorCtr="0" anchor="t" bIns="0" lIns="0" spcFirstLastPara="1" rIns="0" wrap="square" tIns="0">
            <a:noAutofit/>
          </a:bodyPr>
          <a:lstStyle/>
          <a:p>
            <a:pPr indent="-279400" lvl="0" marL="355600" marR="0" rtl="0" algn="l">
              <a:spcBef>
                <a:spcPts val="0"/>
              </a:spcBef>
              <a:spcAft>
                <a:spcPts val="0"/>
              </a:spcAft>
              <a:buClr>
                <a:schemeClr val="dk2"/>
              </a:buClr>
              <a:buSzPts val="1400"/>
              <a:buFont typeface="Noto Sans Symbols"/>
              <a:buChar char="●"/>
            </a:pPr>
            <a:r>
              <a:rPr b="0" i="0" lang="en" sz="2400" u="none" cap="none" strike="noStrike">
                <a:solidFill>
                  <a:schemeClr val="dk2"/>
                </a:solidFill>
                <a:latin typeface="Arial"/>
                <a:ea typeface="Arial"/>
                <a:cs typeface="Arial"/>
                <a:sym typeface="Arial"/>
              </a:rPr>
              <a:t>The Game Layer is where the actual game code resides.</a:t>
            </a:r>
            <a:endParaRPr b="0" i="0" sz="24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2400" u="none" cap="none" strike="noStrike">
                <a:solidFill>
                  <a:schemeClr val="dk2"/>
                </a:solidFill>
                <a:latin typeface="Arial"/>
                <a:ea typeface="Arial"/>
                <a:cs typeface="Arial"/>
                <a:sym typeface="Arial"/>
              </a:rPr>
              <a:t>By providing functions and callbacks to the game layer, the other two layers aim to isolate the game layer behavior from the board's implementation details as much as possible.</a:t>
            </a:r>
            <a:endParaRPr b="0" i="0" sz="24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2400" u="none" cap="none" strike="noStrike">
                <a:solidFill>
                  <a:schemeClr val="dk2"/>
                </a:solidFill>
                <a:latin typeface="Arial"/>
                <a:ea typeface="Arial"/>
                <a:cs typeface="Arial"/>
                <a:sym typeface="Arial"/>
              </a:rPr>
              <a:t>This massively reduces the complexity for each individual game's code, which is critical for developing multiple games on one platform.</a:t>
            </a:r>
            <a:endParaRPr b="0" i="0" sz="2400" u="none" cap="none" strike="noStrike">
              <a:solidFill>
                <a:schemeClr val="dk2"/>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89" name="Shape 289"/>
        <p:cNvGrpSpPr/>
        <p:nvPr/>
      </p:nvGrpSpPr>
      <p:grpSpPr>
        <a:xfrm>
          <a:off x="0" y="0"/>
          <a:ext cx="0" cy="0"/>
          <a:chOff x="0" y="0"/>
          <a:chExt cx="0" cy="0"/>
        </a:xfrm>
      </p:grpSpPr>
      <p:sp>
        <p:nvSpPr>
          <p:cNvPr id="290" name="Shape 290"/>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Game Layer Layout</a:t>
            </a:r>
            <a:endParaRPr b="0" i="0" sz="3700" u="none" cap="none" strike="noStrike">
              <a:solidFill>
                <a:schemeClr val="dk1"/>
              </a:solidFill>
              <a:latin typeface="Arial"/>
              <a:ea typeface="Arial"/>
              <a:cs typeface="Arial"/>
              <a:sym typeface="Arial"/>
            </a:endParaRPr>
          </a:p>
        </p:txBody>
      </p:sp>
      <p:pic>
        <p:nvPicPr>
          <p:cNvPr id="291" name="Shape 291"/>
          <p:cNvPicPr preferRelativeResize="0"/>
          <p:nvPr/>
        </p:nvPicPr>
        <p:blipFill rotWithShape="1">
          <a:blip r:embed="rId3">
            <a:alphaModFix/>
          </a:blip>
          <a:srcRect b="0" l="0" r="0" t="0"/>
          <a:stretch/>
        </p:blipFill>
        <p:spPr>
          <a:xfrm>
            <a:off x="2490256" y="1136586"/>
            <a:ext cx="4163474" cy="298311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95" name="Shape 295"/>
        <p:cNvGrpSpPr/>
        <p:nvPr/>
      </p:nvGrpSpPr>
      <p:grpSpPr>
        <a:xfrm>
          <a:off x="0" y="0"/>
          <a:ext cx="0" cy="0"/>
          <a:chOff x="0" y="0"/>
          <a:chExt cx="0" cy="0"/>
        </a:xfrm>
      </p:grpSpPr>
      <p:sp>
        <p:nvSpPr>
          <p:cNvPr id="296" name="Shape 296"/>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Callback Controller</a:t>
            </a:r>
            <a:endParaRPr b="0" i="0" sz="3700" u="none" cap="none" strike="noStrike">
              <a:solidFill>
                <a:schemeClr val="dk1"/>
              </a:solidFill>
              <a:latin typeface="Arial"/>
              <a:ea typeface="Arial"/>
              <a:cs typeface="Arial"/>
              <a:sym typeface="Arial"/>
            </a:endParaRPr>
          </a:p>
        </p:txBody>
      </p:sp>
      <p:sp>
        <p:nvSpPr>
          <p:cNvPr id="297" name="Shape 297"/>
          <p:cNvSpPr txBox="1"/>
          <p:nvPr/>
        </p:nvSpPr>
        <p:spPr>
          <a:xfrm>
            <a:off x="457172" y="1203631"/>
            <a:ext cx="8228700" cy="600600"/>
          </a:xfrm>
          <a:prstGeom prst="rect">
            <a:avLst/>
          </a:prstGeom>
          <a:noFill/>
          <a:ln>
            <a:noFill/>
          </a:ln>
        </p:spPr>
        <p:txBody>
          <a:bodyPr anchorCtr="0" anchor="t" bIns="0" lIns="0" spcFirstLastPara="1" rIns="0" wrap="square" tIns="0">
            <a:noAutofit/>
          </a:bodyPr>
          <a:lstStyle/>
          <a:p>
            <a:pPr indent="-279400" lvl="0" marL="355600" marR="0" rtl="0" algn="l">
              <a:spcBef>
                <a:spcPts val="0"/>
              </a:spcBef>
              <a:spcAft>
                <a:spcPts val="0"/>
              </a:spcAft>
              <a:buClr>
                <a:schemeClr val="dk2"/>
              </a:buClr>
              <a:buSzPts val="1400"/>
              <a:buFont typeface="Noto Sans Symbols"/>
              <a:buChar char="●"/>
            </a:pPr>
            <a:r>
              <a:rPr b="0" i="0" lang="en" sz="1800" u="none" cap="none" strike="noStrike">
                <a:solidFill>
                  <a:schemeClr val="dk2"/>
                </a:solidFill>
                <a:latin typeface="Arial"/>
                <a:ea typeface="Arial"/>
                <a:cs typeface="Arial"/>
                <a:sym typeface="Arial"/>
              </a:rPr>
              <a:t>By triggering each game's code through predefined callbacks, we can easily switch between games.</a:t>
            </a:r>
            <a:endParaRPr b="0" i="0" sz="1800" u="none" cap="none" strike="noStrike">
              <a:solidFill>
                <a:schemeClr val="dk2"/>
              </a:solidFill>
              <a:latin typeface="Arial"/>
              <a:ea typeface="Arial"/>
              <a:cs typeface="Arial"/>
              <a:sym typeface="Arial"/>
            </a:endParaRPr>
          </a:p>
        </p:txBody>
      </p:sp>
      <p:pic>
        <p:nvPicPr>
          <p:cNvPr id="298" name="Shape 298"/>
          <p:cNvPicPr preferRelativeResize="0"/>
          <p:nvPr/>
        </p:nvPicPr>
        <p:blipFill rotWithShape="1">
          <a:blip r:embed="rId3">
            <a:alphaModFix/>
          </a:blip>
          <a:srcRect b="0" l="0" r="0" t="0"/>
          <a:stretch/>
        </p:blipFill>
        <p:spPr>
          <a:xfrm>
            <a:off x="2316739" y="1998265"/>
            <a:ext cx="4509574" cy="260884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02" name="Shape 302"/>
        <p:cNvGrpSpPr/>
        <p:nvPr/>
      </p:nvGrpSpPr>
      <p:grpSpPr>
        <a:xfrm>
          <a:off x="0" y="0"/>
          <a:ext cx="0" cy="0"/>
          <a:chOff x="0" y="0"/>
          <a:chExt cx="0" cy="0"/>
        </a:xfrm>
      </p:grpSpPr>
      <p:sp>
        <p:nvSpPr>
          <p:cNvPr id="303" name="Shape 303"/>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Management Layer</a:t>
            </a:r>
            <a:endParaRPr b="0" i="0" sz="3700" u="none" cap="none" strike="noStrike">
              <a:solidFill>
                <a:schemeClr val="dk1"/>
              </a:solidFill>
              <a:latin typeface="Arial"/>
              <a:ea typeface="Arial"/>
              <a:cs typeface="Arial"/>
              <a:sym typeface="Arial"/>
            </a:endParaRPr>
          </a:p>
        </p:txBody>
      </p:sp>
      <p:sp>
        <p:nvSpPr>
          <p:cNvPr id="304" name="Shape 304"/>
          <p:cNvSpPr txBox="1"/>
          <p:nvPr/>
        </p:nvSpPr>
        <p:spPr>
          <a:xfrm>
            <a:off x="457172" y="1203631"/>
            <a:ext cx="8228700" cy="2983200"/>
          </a:xfrm>
          <a:prstGeom prst="rect">
            <a:avLst/>
          </a:prstGeom>
          <a:noFill/>
          <a:ln>
            <a:noFill/>
          </a:ln>
        </p:spPr>
        <p:txBody>
          <a:bodyPr anchorCtr="0" anchor="t" bIns="0" lIns="0" spcFirstLastPara="1" rIns="0" wrap="square" tIns="0">
            <a:noAutofit/>
          </a:bodyPr>
          <a:lstStyle/>
          <a:p>
            <a:pPr indent="-279400" lvl="0" marL="355600" marR="0" rtl="0" algn="l">
              <a:spcBef>
                <a:spcPts val="0"/>
              </a:spcBef>
              <a:spcAft>
                <a:spcPts val="0"/>
              </a:spcAft>
              <a:buClr>
                <a:schemeClr val="dk2"/>
              </a:buClr>
              <a:buSzPts val="1400"/>
              <a:buFont typeface="Noto Sans Symbols"/>
              <a:buChar char="●"/>
            </a:pPr>
            <a:r>
              <a:rPr b="0" i="0" lang="en" sz="2700" u="none" cap="none" strike="noStrike">
                <a:solidFill>
                  <a:schemeClr val="dk2"/>
                </a:solidFill>
                <a:latin typeface="Arial"/>
                <a:ea typeface="Arial"/>
                <a:cs typeface="Arial"/>
                <a:sym typeface="Arial"/>
              </a:rPr>
              <a:t>The Management Layer links the Game Layer to the Communication Layer</a:t>
            </a:r>
            <a:endParaRPr b="0" i="0" sz="27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2700" u="none" cap="none" strike="noStrike">
                <a:solidFill>
                  <a:schemeClr val="dk2"/>
                </a:solidFill>
                <a:latin typeface="Arial"/>
                <a:ea typeface="Arial"/>
                <a:cs typeface="Arial"/>
                <a:sym typeface="Arial"/>
              </a:rPr>
              <a:t>It also provides many essential game services, such as timers, and thread management.</a:t>
            </a:r>
            <a:endParaRPr b="0" i="0" sz="2700" u="none" cap="none" strike="noStrike">
              <a:solidFill>
                <a:schemeClr val="dk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08" name="Shape 308"/>
        <p:cNvGrpSpPr/>
        <p:nvPr/>
      </p:nvGrpSpPr>
      <p:grpSpPr>
        <a:xfrm>
          <a:off x="0" y="0"/>
          <a:ext cx="0" cy="0"/>
          <a:chOff x="0" y="0"/>
          <a:chExt cx="0" cy="0"/>
        </a:xfrm>
      </p:grpSpPr>
      <p:sp>
        <p:nvSpPr>
          <p:cNvPr id="309" name="Shape 309"/>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Management Layer Layout</a:t>
            </a:r>
            <a:endParaRPr b="0" i="0" sz="3700" u="none" cap="none" strike="noStrike">
              <a:solidFill>
                <a:schemeClr val="dk1"/>
              </a:solidFill>
              <a:latin typeface="Arial"/>
              <a:ea typeface="Arial"/>
              <a:cs typeface="Arial"/>
              <a:sym typeface="Arial"/>
            </a:endParaRPr>
          </a:p>
        </p:txBody>
      </p:sp>
      <p:pic>
        <p:nvPicPr>
          <p:cNvPr id="310" name="Shape 310"/>
          <p:cNvPicPr preferRelativeResize="0"/>
          <p:nvPr/>
        </p:nvPicPr>
        <p:blipFill rotWithShape="1">
          <a:blip r:embed="rId3">
            <a:alphaModFix/>
          </a:blip>
          <a:srcRect b="0" l="0" r="0" t="0"/>
          <a:stretch/>
        </p:blipFill>
        <p:spPr>
          <a:xfrm>
            <a:off x="2408815" y="1214511"/>
            <a:ext cx="4326359" cy="298311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14" name="Shape 314"/>
        <p:cNvGrpSpPr/>
        <p:nvPr/>
      </p:nvGrpSpPr>
      <p:grpSpPr>
        <a:xfrm>
          <a:off x="0" y="0"/>
          <a:ext cx="0" cy="0"/>
          <a:chOff x="0" y="0"/>
          <a:chExt cx="0" cy="0"/>
        </a:xfrm>
      </p:grpSpPr>
      <p:sp>
        <p:nvSpPr>
          <p:cNvPr id="315" name="Shape 315"/>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Event Queue</a:t>
            </a:r>
            <a:endParaRPr b="0" i="0" sz="3700" u="none" cap="none" strike="noStrike">
              <a:solidFill>
                <a:schemeClr val="dk1"/>
              </a:solidFill>
              <a:latin typeface="Arial"/>
              <a:ea typeface="Arial"/>
              <a:cs typeface="Arial"/>
              <a:sym typeface="Arial"/>
            </a:endParaRPr>
          </a:p>
        </p:txBody>
      </p:sp>
      <p:sp>
        <p:nvSpPr>
          <p:cNvPr id="316" name="Shape 316"/>
          <p:cNvSpPr txBox="1"/>
          <p:nvPr/>
        </p:nvSpPr>
        <p:spPr>
          <a:xfrm>
            <a:off x="457172" y="1203631"/>
            <a:ext cx="8228700" cy="2983200"/>
          </a:xfrm>
          <a:prstGeom prst="rect">
            <a:avLst/>
          </a:prstGeom>
          <a:noFill/>
          <a:ln>
            <a:noFill/>
          </a:ln>
        </p:spPr>
        <p:txBody>
          <a:bodyPr anchorCtr="0" anchor="t" bIns="0" lIns="0" spcFirstLastPara="1" rIns="0" wrap="square" tIns="0">
            <a:noAutofit/>
          </a:bodyPr>
          <a:lstStyle/>
          <a:p>
            <a:pPr indent="-279400" lvl="0" marL="355600" marR="0" rtl="0" algn="l">
              <a:spcBef>
                <a:spcPts val="0"/>
              </a:spcBef>
              <a:spcAft>
                <a:spcPts val="0"/>
              </a:spcAft>
              <a:buClr>
                <a:schemeClr val="dk2"/>
              </a:buClr>
              <a:buSzPts val="1400"/>
              <a:buFont typeface="Noto Sans Symbols"/>
              <a:buChar char="●"/>
            </a:pPr>
            <a:r>
              <a:rPr b="0" i="0" lang="en" sz="1900" u="none" cap="none" strike="noStrike">
                <a:solidFill>
                  <a:schemeClr val="dk2"/>
                </a:solidFill>
                <a:latin typeface="Arial"/>
                <a:ea typeface="Arial"/>
                <a:cs typeface="Arial"/>
                <a:sym typeface="Arial"/>
              </a:rPr>
              <a:t>Interrupts introduce the concern of thread-safety into a code base.  If your code can be preempted at any time, you need to worry about what can be affected.</a:t>
            </a:r>
            <a:endParaRPr b="0" i="0" sz="19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1900" u="none" cap="none" strike="noStrike">
                <a:solidFill>
                  <a:schemeClr val="dk2"/>
                </a:solidFill>
                <a:latin typeface="Arial"/>
                <a:ea typeface="Arial"/>
                <a:cs typeface="Arial"/>
                <a:sym typeface="Arial"/>
              </a:rPr>
              <a:t>By ensuring that all an interrupt does is add something to a queue, you can nearly eliminate critical sections and keep the code base simple.</a:t>
            </a:r>
            <a:endParaRPr b="0" i="0" sz="19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1900" u="none" cap="none" strike="noStrike">
                <a:solidFill>
                  <a:schemeClr val="dk2"/>
                </a:solidFill>
                <a:latin typeface="Arial"/>
                <a:ea typeface="Arial"/>
                <a:cs typeface="Arial"/>
                <a:sym typeface="Arial"/>
              </a:rPr>
              <a:t>Some output functions are also performed through the queue.</a:t>
            </a:r>
            <a:endParaRPr b="0" i="0" sz="19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1900" u="none" cap="none" strike="noStrike">
                <a:solidFill>
                  <a:schemeClr val="dk2"/>
                </a:solidFill>
                <a:latin typeface="Arial"/>
                <a:ea typeface="Arial"/>
                <a:cs typeface="Arial"/>
                <a:sym typeface="Arial"/>
              </a:rPr>
              <a:t>This serves as a means of keeping I/O simple by having certain I/O events replace or modify existing I/O events in the queue instead of queuing up a bunch back-to-back. </a:t>
            </a:r>
            <a:endParaRPr b="0" i="0" sz="1900" u="none" cap="none" strike="noStrike">
              <a:solidFill>
                <a:schemeClr val="dk2"/>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20" name="Shape 320"/>
        <p:cNvGrpSpPr/>
        <p:nvPr/>
      </p:nvGrpSpPr>
      <p:grpSpPr>
        <a:xfrm>
          <a:off x="0" y="0"/>
          <a:ext cx="0" cy="0"/>
          <a:chOff x="0" y="0"/>
          <a:chExt cx="0" cy="0"/>
        </a:xfrm>
      </p:grpSpPr>
      <p:sp>
        <p:nvSpPr>
          <p:cNvPr id="321" name="Shape 321"/>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Event Queue Example</a:t>
            </a:r>
            <a:endParaRPr b="0" i="0" sz="3700" u="none" cap="none" strike="noStrike">
              <a:solidFill>
                <a:schemeClr val="dk1"/>
              </a:solidFill>
              <a:latin typeface="Arial"/>
              <a:ea typeface="Arial"/>
              <a:cs typeface="Arial"/>
              <a:sym typeface="Arial"/>
            </a:endParaRPr>
          </a:p>
        </p:txBody>
      </p:sp>
      <p:pic>
        <p:nvPicPr>
          <p:cNvPr id="322" name="Shape 322"/>
          <p:cNvPicPr preferRelativeResize="0"/>
          <p:nvPr/>
        </p:nvPicPr>
        <p:blipFill rotWithShape="1">
          <a:blip r:embed="rId3">
            <a:alphaModFix/>
          </a:blip>
          <a:srcRect b="0" l="0" r="0" t="0"/>
          <a:stretch/>
        </p:blipFill>
        <p:spPr>
          <a:xfrm>
            <a:off x="1891501" y="1203141"/>
            <a:ext cx="5360982" cy="298311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26" name="Shape 326"/>
        <p:cNvGrpSpPr/>
        <p:nvPr/>
      </p:nvGrpSpPr>
      <p:grpSpPr>
        <a:xfrm>
          <a:off x="0" y="0"/>
          <a:ext cx="0" cy="0"/>
          <a:chOff x="0" y="0"/>
          <a:chExt cx="0" cy="0"/>
        </a:xfrm>
      </p:grpSpPr>
      <p:sp>
        <p:nvSpPr>
          <p:cNvPr id="327" name="Shape 327"/>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Game Timer Module</a:t>
            </a:r>
            <a:endParaRPr b="0" i="0" sz="3700" u="none" cap="none" strike="noStrike">
              <a:solidFill>
                <a:schemeClr val="dk1"/>
              </a:solidFill>
              <a:latin typeface="Arial"/>
              <a:ea typeface="Arial"/>
              <a:cs typeface="Arial"/>
              <a:sym typeface="Arial"/>
            </a:endParaRPr>
          </a:p>
        </p:txBody>
      </p:sp>
      <p:sp>
        <p:nvSpPr>
          <p:cNvPr id="328" name="Shape 328"/>
          <p:cNvSpPr txBox="1"/>
          <p:nvPr/>
        </p:nvSpPr>
        <p:spPr>
          <a:xfrm>
            <a:off x="457172" y="1203631"/>
            <a:ext cx="8228700" cy="2983200"/>
          </a:xfrm>
          <a:prstGeom prst="rect">
            <a:avLst/>
          </a:prstGeom>
          <a:noFill/>
          <a:ln>
            <a:noFill/>
          </a:ln>
        </p:spPr>
        <p:txBody>
          <a:bodyPr anchorCtr="0" anchor="t" bIns="0" lIns="0" spcFirstLastPara="1" rIns="0" wrap="square" tIns="0">
            <a:noAutofit/>
          </a:bodyPr>
          <a:lstStyle/>
          <a:p>
            <a:pPr indent="-279400" lvl="0" marL="355600" marR="0" rtl="0" algn="l">
              <a:spcBef>
                <a:spcPts val="0"/>
              </a:spcBef>
              <a:spcAft>
                <a:spcPts val="0"/>
              </a:spcAft>
              <a:buClr>
                <a:schemeClr val="dk2"/>
              </a:buClr>
              <a:buSzPts val="1400"/>
              <a:buFont typeface="Noto Sans Symbols"/>
              <a:buChar char="●"/>
            </a:pPr>
            <a:r>
              <a:rPr b="0" i="0" lang="en" sz="2400" u="none" cap="none" strike="noStrike">
                <a:solidFill>
                  <a:schemeClr val="dk2"/>
                </a:solidFill>
                <a:latin typeface="Arial"/>
                <a:ea typeface="Arial"/>
                <a:cs typeface="Arial"/>
                <a:sym typeface="Arial"/>
              </a:rPr>
              <a:t>Some games require events to happen after a specific amount of time.</a:t>
            </a:r>
            <a:endParaRPr b="0" i="0" sz="24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2400" u="none" cap="none" strike="noStrike">
                <a:solidFill>
                  <a:schemeClr val="dk2"/>
                </a:solidFill>
                <a:latin typeface="Arial"/>
                <a:ea typeface="Arial"/>
                <a:cs typeface="Arial"/>
                <a:sym typeface="Arial"/>
              </a:rPr>
              <a:t>Some internal systems, namely the idle timer, also require events that can fire after a specific interval.</a:t>
            </a:r>
            <a:endParaRPr b="0" i="0" sz="24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2400" u="none" cap="none" strike="noStrike">
                <a:solidFill>
                  <a:schemeClr val="dk2"/>
                </a:solidFill>
                <a:latin typeface="Arial"/>
                <a:ea typeface="Arial"/>
                <a:cs typeface="Arial"/>
                <a:sym typeface="Arial"/>
              </a:rPr>
              <a:t>However, the longest interval for an </a:t>
            </a:r>
            <a:r>
              <a:rPr lang="en" sz="2400">
                <a:solidFill>
                  <a:schemeClr val="dk2"/>
                </a:solidFill>
              </a:rPr>
              <a:t>ATMega2560</a:t>
            </a:r>
            <a:r>
              <a:rPr b="0" i="0" lang="en" sz="2400" u="none" cap="none" strike="noStrike">
                <a:solidFill>
                  <a:schemeClr val="dk2"/>
                </a:solidFill>
                <a:latin typeface="Arial"/>
                <a:ea typeface="Arial"/>
                <a:cs typeface="Arial"/>
                <a:sym typeface="Arial"/>
              </a:rPr>
              <a:t> timer is 4 seconds.</a:t>
            </a:r>
            <a:endParaRPr b="0" i="0" sz="24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2400" u="none" cap="none" strike="noStrike">
                <a:solidFill>
                  <a:schemeClr val="dk2"/>
                </a:solidFill>
                <a:latin typeface="Arial"/>
                <a:ea typeface="Arial"/>
                <a:cs typeface="Arial"/>
                <a:sym typeface="Arial"/>
              </a:rPr>
              <a:t>To support timers with longer intervals, we need to take a different approach.</a:t>
            </a:r>
            <a:endParaRPr b="0" i="0" sz="2400" u="none" cap="none" strike="noStrike">
              <a:solidFill>
                <a:schemeClr val="dk2"/>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32" name="Shape 332"/>
        <p:cNvGrpSpPr/>
        <p:nvPr/>
      </p:nvGrpSpPr>
      <p:grpSpPr>
        <a:xfrm>
          <a:off x="0" y="0"/>
          <a:ext cx="0" cy="0"/>
          <a:chOff x="0" y="0"/>
          <a:chExt cx="0" cy="0"/>
        </a:xfrm>
      </p:grpSpPr>
      <p:sp>
        <p:nvSpPr>
          <p:cNvPr id="333" name="Shape 333"/>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Timer System Update Behavior</a:t>
            </a:r>
            <a:endParaRPr b="0" i="0" sz="3700" u="none" cap="none" strike="noStrike">
              <a:solidFill>
                <a:schemeClr val="dk1"/>
              </a:solidFill>
              <a:latin typeface="Arial"/>
              <a:ea typeface="Arial"/>
              <a:cs typeface="Arial"/>
              <a:sym typeface="Arial"/>
            </a:endParaRPr>
          </a:p>
        </p:txBody>
      </p:sp>
      <p:pic>
        <p:nvPicPr>
          <p:cNvPr id="334" name="Shape 334"/>
          <p:cNvPicPr preferRelativeResize="0"/>
          <p:nvPr/>
        </p:nvPicPr>
        <p:blipFill rotWithShape="1">
          <a:blip r:embed="rId3">
            <a:alphaModFix/>
          </a:blip>
          <a:srcRect b="0" l="0" r="0" t="0"/>
          <a:stretch/>
        </p:blipFill>
        <p:spPr>
          <a:xfrm>
            <a:off x="1829295" y="1203386"/>
            <a:ext cx="5485412" cy="29831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11" name="Shape 111"/>
        <p:cNvGrpSpPr/>
        <p:nvPr/>
      </p:nvGrpSpPr>
      <p:grpSpPr>
        <a:xfrm>
          <a:off x="0" y="0"/>
          <a:ext cx="0" cy="0"/>
          <a:chOff x="0" y="0"/>
          <a:chExt cx="0" cy="0"/>
        </a:xfrm>
      </p:grpSpPr>
      <p:sp>
        <p:nvSpPr>
          <p:cNvPr id="112" name="Shape 112"/>
          <p:cNvSpPr txBox="1"/>
          <p:nvPr>
            <p:ph type="title"/>
          </p:nvPr>
        </p:nvSpPr>
        <p:spPr>
          <a:xfrm>
            <a:off x="628650" y="273844"/>
            <a:ext cx="7886700" cy="994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Features</a:t>
            </a:r>
            <a:endParaRPr/>
          </a:p>
        </p:txBody>
      </p:sp>
      <p:sp>
        <p:nvSpPr>
          <p:cNvPr id="113" name="Shape 113"/>
          <p:cNvSpPr txBox="1"/>
          <p:nvPr>
            <p:ph idx="1" type="body"/>
          </p:nvPr>
        </p:nvSpPr>
        <p:spPr>
          <a:xfrm>
            <a:off x="628650" y="1369219"/>
            <a:ext cx="7886700" cy="3263400"/>
          </a:xfrm>
          <a:prstGeom prst="rect">
            <a:avLst/>
          </a:prstGeom>
        </p:spPr>
        <p:txBody>
          <a:bodyPr anchorCtr="0" anchor="t" bIns="91425" lIns="91425" spcFirstLastPara="1" rIns="91425" wrap="square" tIns="91425">
            <a:noAutofit/>
          </a:bodyPr>
          <a:lstStyle/>
          <a:p>
            <a:pPr indent="0" lvl="0" marL="0">
              <a:spcBef>
                <a:spcPts val="800"/>
              </a:spcBef>
              <a:spcAft>
                <a:spcPts val="0"/>
              </a:spcAft>
              <a:buNone/>
            </a:pPr>
            <a:r>
              <a:rPr lang="en"/>
              <a:t>Games Supported: </a:t>
            </a:r>
            <a:r>
              <a:rPr lang="en" sz="1800">
                <a:solidFill>
                  <a:schemeClr val="dk2"/>
                </a:solidFill>
                <a:latin typeface="Arial"/>
                <a:ea typeface="Arial"/>
                <a:cs typeface="Arial"/>
                <a:sym typeface="Arial"/>
              </a:rPr>
              <a:t>Tile Flip, Tic-Tac-Toe, Connect Four, Popout, Checkers, Chinese Checkers, Simon, and Go</a:t>
            </a:r>
            <a:endParaRPr/>
          </a:p>
          <a:p>
            <a:pPr indent="0" lvl="0" marL="0">
              <a:spcBef>
                <a:spcPts val="1600"/>
              </a:spcBef>
              <a:spcAft>
                <a:spcPts val="160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38" name="Shape 338"/>
        <p:cNvGrpSpPr/>
        <p:nvPr/>
      </p:nvGrpSpPr>
      <p:grpSpPr>
        <a:xfrm>
          <a:off x="0" y="0"/>
          <a:ext cx="0" cy="0"/>
          <a:chOff x="0" y="0"/>
          <a:chExt cx="0" cy="0"/>
        </a:xfrm>
      </p:grpSpPr>
      <p:sp>
        <p:nvSpPr>
          <p:cNvPr id="339" name="Shape 339"/>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Game Use of Timer System</a:t>
            </a:r>
            <a:endParaRPr b="0" i="0" sz="3700" u="none" cap="none" strike="noStrike">
              <a:solidFill>
                <a:schemeClr val="dk1"/>
              </a:solidFill>
              <a:latin typeface="Arial"/>
              <a:ea typeface="Arial"/>
              <a:cs typeface="Arial"/>
              <a:sym typeface="Arial"/>
            </a:endParaRPr>
          </a:p>
        </p:txBody>
      </p:sp>
      <p:sp>
        <p:nvSpPr>
          <p:cNvPr id="340" name="Shape 340"/>
          <p:cNvSpPr txBox="1"/>
          <p:nvPr/>
        </p:nvSpPr>
        <p:spPr>
          <a:xfrm>
            <a:off x="457172" y="1203631"/>
            <a:ext cx="8228700" cy="2983200"/>
          </a:xfrm>
          <a:prstGeom prst="rect">
            <a:avLst/>
          </a:prstGeom>
          <a:noFill/>
          <a:ln>
            <a:noFill/>
          </a:ln>
        </p:spPr>
        <p:txBody>
          <a:bodyPr anchorCtr="0" anchor="t" bIns="0" lIns="0" spcFirstLastPara="1" rIns="0" wrap="square" tIns="0">
            <a:noAutofit/>
          </a:bodyPr>
          <a:lstStyle/>
          <a:p>
            <a:pPr indent="-279400" lvl="0" marL="355600" marR="0" rtl="0" algn="l">
              <a:spcBef>
                <a:spcPts val="0"/>
              </a:spcBef>
              <a:spcAft>
                <a:spcPts val="0"/>
              </a:spcAft>
              <a:buClr>
                <a:schemeClr val="dk2"/>
              </a:buClr>
              <a:buSzPts val="1400"/>
              <a:buFont typeface="Noto Sans Symbols"/>
              <a:buChar char="●"/>
            </a:pPr>
            <a:r>
              <a:rPr b="0" i="0" lang="en" sz="2700" u="none" cap="none" strike="noStrike">
                <a:solidFill>
                  <a:schemeClr val="dk2"/>
                </a:solidFill>
                <a:latin typeface="Arial"/>
                <a:ea typeface="Arial"/>
                <a:cs typeface="Arial"/>
                <a:sym typeface="Arial"/>
              </a:rPr>
              <a:t>Games can register timers through the relevant game function whenever the need arises.</a:t>
            </a:r>
            <a:endParaRPr b="0" i="0" sz="27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2700" u="none" cap="none" strike="noStrike">
                <a:solidFill>
                  <a:schemeClr val="dk2"/>
                </a:solidFill>
                <a:latin typeface="Arial"/>
                <a:ea typeface="Arial"/>
                <a:cs typeface="Arial"/>
                <a:sym typeface="Arial"/>
              </a:rPr>
              <a:t>They can be set to fire on a repeating interval, or only once.</a:t>
            </a:r>
            <a:endParaRPr b="0" i="0" sz="27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2700" u="none" cap="none" strike="noStrike">
                <a:solidFill>
                  <a:schemeClr val="dk2"/>
                </a:solidFill>
                <a:latin typeface="Arial"/>
                <a:ea typeface="Arial"/>
                <a:cs typeface="Arial"/>
                <a:sym typeface="Arial"/>
              </a:rPr>
              <a:t>By creating a timer with a specific ID, the game can later overwrite, stop, or restart that timer and stop the associated timer event from firing.</a:t>
            </a:r>
            <a:endParaRPr b="0" i="0" sz="2700" u="none" cap="none" strike="noStrike">
              <a:solidFill>
                <a:schemeClr val="dk2"/>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44" name="Shape 344"/>
        <p:cNvGrpSpPr/>
        <p:nvPr/>
      </p:nvGrpSpPr>
      <p:grpSpPr>
        <a:xfrm>
          <a:off x="0" y="0"/>
          <a:ext cx="0" cy="0"/>
          <a:chOff x="0" y="0"/>
          <a:chExt cx="0" cy="0"/>
        </a:xfrm>
      </p:grpSpPr>
      <p:sp>
        <p:nvSpPr>
          <p:cNvPr id="345" name="Shape 345"/>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Menu System</a:t>
            </a:r>
            <a:endParaRPr b="0" i="0" sz="3700" u="none" cap="none" strike="noStrike">
              <a:solidFill>
                <a:schemeClr val="dk1"/>
              </a:solidFill>
              <a:latin typeface="Arial"/>
              <a:ea typeface="Arial"/>
              <a:cs typeface="Arial"/>
              <a:sym typeface="Arial"/>
            </a:endParaRPr>
          </a:p>
        </p:txBody>
      </p:sp>
      <p:sp>
        <p:nvSpPr>
          <p:cNvPr id="346" name="Shape 346"/>
          <p:cNvSpPr txBox="1"/>
          <p:nvPr/>
        </p:nvSpPr>
        <p:spPr>
          <a:xfrm>
            <a:off x="457172" y="1203631"/>
            <a:ext cx="8228700" cy="2983200"/>
          </a:xfrm>
          <a:prstGeom prst="rect">
            <a:avLst/>
          </a:prstGeom>
          <a:noFill/>
          <a:ln>
            <a:noFill/>
          </a:ln>
        </p:spPr>
        <p:txBody>
          <a:bodyPr anchorCtr="0" anchor="t" bIns="0" lIns="0" spcFirstLastPara="1" rIns="0" wrap="square" tIns="0">
            <a:noAutofit/>
          </a:bodyPr>
          <a:lstStyle/>
          <a:p>
            <a:pPr indent="-279400" lvl="0" marL="355600" marR="0" rtl="0" algn="l">
              <a:spcBef>
                <a:spcPts val="0"/>
              </a:spcBef>
              <a:spcAft>
                <a:spcPts val="0"/>
              </a:spcAft>
              <a:buClr>
                <a:schemeClr val="dk2"/>
              </a:buClr>
              <a:buSzPts val="1400"/>
              <a:buFont typeface="Noto Sans Symbols"/>
              <a:buChar char="●"/>
            </a:pPr>
            <a:r>
              <a:rPr b="0" i="0" lang="en" sz="2400" u="none" cap="none" strike="noStrike">
                <a:solidFill>
                  <a:schemeClr val="dk2"/>
                </a:solidFill>
                <a:latin typeface="Arial"/>
                <a:ea typeface="Arial"/>
                <a:cs typeface="Arial"/>
                <a:sym typeface="Arial"/>
              </a:rPr>
              <a:t>The system requires a means of switching between games</a:t>
            </a:r>
            <a:endParaRPr b="0" i="0" sz="24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2400" u="none" cap="none" strike="noStrike">
                <a:solidFill>
                  <a:schemeClr val="dk2"/>
                </a:solidFill>
                <a:latin typeface="Arial"/>
                <a:ea typeface="Arial"/>
                <a:cs typeface="Arial"/>
                <a:sym typeface="Arial"/>
              </a:rPr>
              <a:t>It also needs a way to configure individual games which might have variable settings</a:t>
            </a:r>
            <a:endParaRPr b="0" i="0" sz="24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2400" u="none" cap="none" strike="noStrike">
                <a:solidFill>
                  <a:schemeClr val="dk2"/>
                </a:solidFill>
                <a:latin typeface="Arial"/>
                <a:ea typeface="Arial"/>
                <a:cs typeface="Arial"/>
                <a:sym typeface="Arial"/>
              </a:rPr>
              <a:t>To service both of these needs, the LCD display is used in conjunction with a menu system.</a:t>
            </a:r>
            <a:endParaRPr b="0" i="0" sz="24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2400" u="none" cap="none" strike="noStrike">
                <a:solidFill>
                  <a:schemeClr val="dk2"/>
                </a:solidFill>
                <a:latin typeface="Arial"/>
                <a:ea typeface="Arial"/>
                <a:cs typeface="Arial"/>
                <a:sym typeface="Arial"/>
              </a:rPr>
              <a:t>Games can register entries to this menu system, in addition to a few core options which are always present.</a:t>
            </a:r>
            <a:endParaRPr b="0" i="0" sz="2400" u="none" cap="none" strike="noStrike">
              <a:solidFill>
                <a:schemeClr val="dk2"/>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50" name="Shape 350"/>
        <p:cNvGrpSpPr/>
        <p:nvPr/>
      </p:nvGrpSpPr>
      <p:grpSpPr>
        <a:xfrm>
          <a:off x="0" y="0"/>
          <a:ext cx="0" cy="0"/>
          <a:chOff x="0" y="0"/>
          <a:chExt cx="0" cy="0"/>
        </a:xfrm>
      </p:grpSpPr>
      <p:sp>
        <p:nvSpPr>
          <p:cNvPr id="351" name="Shape 351"/>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Menu Navigation</a:t>
            </a:r>
            <a:endParaRPr b="0" i="0" sz="3700" u="none" cap="none" strike="noStrike">
              <a:solidFill>
                <a:schemeClr val="dk1"/>
              </a:solidFill>
              <a:latin typeface="Arial"/>
              <a:ea typeface="Arial"/>
              <a:cs typeface="Arial"/>
              <a:sym typeface="Arial"/>
            </a:endParaRPr>
          </a:p>
        </p:txBody>
      </p:sp>
      <p:pic>
        <p:nvPicPr>
          <p:cNvPr id="352" name="Shape 352"/>
          <p:cNvPicPr preferRelativeResize="0"/>
          <p:nvPr/>
        </p:nvPicPr>
        <p:blipFill rotWithShape="1">
          <a:blip r:embed="rId3">
            <a:alphaModFix/>
          </a:blip>
          <a:srcRect b="0" l="0" r="0" t="0"/>
          <a:stretch/>
        </p:blipFill>
        <p:spPr>
          <a:xfrm>
            <a:off x="2292608" y="1203386"/>
            <a:ext cx="4557827" cy="298311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56" name="Shape 356"/>
        <p:cNvGrpSpPr/>
        <p:nvPr/>
      </p:nvGrpSpPr>
      <p:grpSpPr>
        <a:xfrm>
          <a:off x="0" y="0"/>
          <a:ext cx="0" cy="0"/>
          <a:chOff x="0" y="0"/>
          <a:chExt cx="0" cy="0"/>
        </a:xfrm>
      </p:grpSpPr>
      <p:sp>
        <p:nvSpPr>
          <p:cNvPr id="357" name="Shape 357"/>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Communication Layer</a:t>
            </a:r>
            <a:endParaRPr b="0" i="0" sz="3700" u="none" cap="none" strike="noStrike">
              <a:solidFill>
                <a:schemeClr val="dk1"/>
              </a:solidFill>
              <a:latin typeface="Arial"/>
              <a:ea typeface="Arial"/>
              <a:cs typeface="Arial"/>
              <a:sym typeface="Arial"/>
            </a:endParaRPr>
          </a:p>
        </p:txBody>
      </p:sp>
      <p:sp>
        <p:nvSpPr>
          <p:cNvPr id="358" name="Shape 358"/>
          <p:cNvSpPr txBox="1"/>
          <p:nvPr/>
        </p:nvSpPr>
        <p:spPr>
          <a:xfrm>
            <a:off x="457172" y="1203631"/>
            <a:ext cx="8228700" cy="2983200"/>
          </a:xfrm>
          <a:prstGeom prst="rect">
            <a:avLst/>
          </a:prstGeom>
          <a:noFill/>
          <a:ln>
            <a:noFill/>
          </a:ln>
        </p:spPr>
        <p:txBody>
          <a:bodyPr anchorCtr="0" anchor="t" bIns="0" lIns="0" spcFirstLastPara="1" rIns="0" wrap="square" tIns="0">
            <a:noAutofit/>
          </a:bodyPr>
          <a:lstStyle/>
          <a:p>
            <a:pPr indent="-279400" lvl="0" marL="355600" marR="0" rtl="0" algn="l">
              <a:spcBef>
                <a:spcPts val="0"/>
              </a:spcBef>
              <a:spcAft>
                <a:spcPts val="0"/>
              </a:spcAft>
              <a:buClr>
                <a:schemeClr val="dk2"/>
              </a:buClr>
              <a:buSzPts val="1400"/>
              <a:buFont typeface="Noto Sans Symbols"/>
              <a:buChar char="●"/>
            </a:pPr>
            <a:r>
              <a:rPr b="0" i="0" lang="en" sz="2400" u="none" cap="none" strike="noStrike">
                <a:solidFill>
                  <a:schemeClr val="dk2"/>
                </a:solidFill>
                <a:latin typeface="Arial"/>
                <a:ea typeface="Arial"/>
                <a:cs typeface="Arial"/>
                <a:sym typeface="Arial"/>
              </a:rPr>
              <a:t>The communication layer consists of the libraries and routines for interfacing with the input and display devices.</a:t>
            </a:r>
            <a:endParaRPr b="0" i="0" sz="2400" u="none" cap="none" strike="noStrike">
              <a:solidFill>
                <a:schemeClr val="dk2"/>
              </a:solidFill>
              <a:latin typeface="Arial"/>
              <a:ea typeface="Arial"/>
              <a:cs typeface="Arial"/>
              <a:sym typeface="Arial"/>
            </a:endParaRPr>
          </a:p>
          <a:p>
            <a:pPr indent="-279400" lvl="0" marL="355600" marR="0" rtl="0" algn="l">
              <a:spcBef>
                <a:spcPts val="0"/>
              </a:spcBef>
              <a:spcAft>
                <a:spcPts val="0"/>
              </a:spcAft>
              <a:buClr>
                <a:schemeClr val="dk2"/>
              </a:buClr>
              <a:buSzPts val="1400"/>
              <a:buFont typeface="Noto Sans Symbols"/>
              <a:buChar char="●"/>
            </a:pPr>
            <a:r>
              <a:rPr b="0" i="0" lang="en" sz="2400" u="none" cap="none" strike="noStrike">
                <a:solidFill>
                  <a:schemeClr val="dk2"/>
                </a:solidFill>
                <a:latin typeface="Arial"/>
                <a:ea typeface="Arial"/>
                <a:cs typeface="Arial"/>
                <a:sym typeface="Arial"/>
              </a:rPr>
              <a:t>The communication layer is fairly simple structurally and very little interaction occurs between the communication layer components, but it is an essential layer regardless because it allows for a critical development related trait of this project.</a:t>
            </a:r>
            <a:endParaRPr b="0" i="0" sz="2400" u="none" cap="none" strike="noStrike">
              <a:solidFill>
                <a:schemeClr val="dk2"/>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62" name="Shape 362"/>
        <p:cNvGrpSpPr/>
        <p:nvPr/>
      </p:nvGrpSpPr>
      <p:grpSpPr>
        <a:xfrm>
          <a:off x="0" y="0"/>
          <a:ext cx="0" cy="0"/>
          <a:chOff x="0" y="0"/>
          <a:chExt cx="0" cy="0"/>
        </a:xfrm>
      </p:grpSpPr>
      <p:sp>
        <p:nvSpPr>
          <p:cNvPr id="363" name="Shape 363"/>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Overall Software Architecture</a:t>
            </a:r>
            <a:endParaRPr b="0" i="0" sz="3700" u="none" cap="none" strike="noStrike">
              <a:solidFill>
                <a:schemeClr val="dk1"/>
              </a:solidFill>
              <a:latin typeface="Arial"/>
              <a:ea typeface="Arial"/>
              <a:cs typeface="Arial"/>
              <a:sym typeface="Arial"/>
            </a:endParaRPr>
          </a:p>
        </p:txBody>
      </p:sp>
      <p:pic>
        <p:nvPicPr>
          <p:cNvPr id="364" name="Shape 364"/>
          <p:cNvPicPr preferRelativeResize="0"/>
          <p:nvPr/>
        </p:nvPicPr>
        <p:blipFill rotWithShape="1">
          <a:blip r:embed="rId3">
            <a:alphaModFix/>
          </a:blip>
          <a:srcRect b="0" l="0" r="0" t="0"/>
          <a:stretch/>
        </p:blipFill>
        <p:spPr>
          <a:xfrm>
            <a:off x="1485883" y="1634361"/>
            <a:ext cx="6172220" cy="214346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68" name="Shape 368"/>
        <p:cNvGrpSpPr/>
        <p:nvPr/>
      </p:nvGrpSpPr>
      <p:grpSpPr>
        <a:xfrm>
          <a:off x="0" y="0"/>
          <a:ext cx="0" cy="0"/>
          <a:chOff x="0" y="0"/>
          <a:chExt cx="0" cy="0"/>
        </a:xfrm>
      </p:grpSpPr>
      <p:sp>
        <p:nvSpPr>
          <p:cNvPr id="369" name="Shape 369"/>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spcBef>
                <a:spcPts val="0"/>
              </a:spcBef>
              <a:spcAft>
                <a:spcPts val="0"/>
              </a:spcAft>
              <a:buNone/>
            </a:pPr>
            <a:r>
              <a:rPr b="0" i="0" lang="en" sz="3700" u="none" cap="none" strike="noStrike">
                <a:solidFill>
                  <a:schemeClr val="dk1"/>
                </a:solidFill>
                <a:latin typeface="Arial"/>
                <a:ea typeface="Arial"/>
                <a:cs typeface="Arial"/>
                <a:sym typeface="Arial"/>
              </a:rPr>
              <a:t>Board Emulator</a:t>
            </a:r>
            <a:endParaRPr b="0" i="0" sz="3700" u="none" cap="none" strike="noStrike">
              <a:solidFill>
                <a:schemeClr val="dk1"/>
              </a:solidFill>
              <a:latin typeface="Arial"/>
              <a:ea typeface="Arial"/>
              <a:cs typeface="Arial"/>
              <a:sym typeface="Arial"/>
            </a:endParaRPr>
          </a:p>
        </p:txBody>
      </p:sp>
      <p:sp>
        <p:nvSpPr>
          <p:cNvPr id="370" name="Shape 370"/>
          <p:cNvSpPr txBox="1"/>
          <p:nvPr/>
        </p:nvSpPr>
        <p:spPr>
          <a:xfrm>
            <a:off x="457172" y="1203631"/>
            <a:ext cx="8228700" cy="2983200"/>
          </a:xfrm>
          <a:prstGeom prst="rect">
            <a:avLst/>
          </a:prstGeom>
          <a:noFill/>
          <a:ln>
            <a:noFill/>
          </a:ln>
        </p:spPr>
        <p:txBody>
          <a:bodyPr anchorCtr="0" anchor="t" bIns="0" lIns="0" spcFirstLastPara="1" rIns="0" wrap="square" tIns="0">
            <a:noAutofit/>
          </a:bodyPr>
          <a:lstStyle/>
          <a:p>
            <a:pPr indent="-279400" lvl="0" marL="355600" rtl="0">
              <a:spcBef>
                <a:spcPts val="0"/>
              </a:spcBef>
              <a:spcAft>
                <a:spcPts val="0"/>
              </a:spcAft>
              <a:buClr>
                <a:schemeClr val="dk2"/>
              </a:buClr>
              <a:buSzPts val="1400"/>
              <a:buFont typeface="Noto Sans Symbols"/>
              <a:buChar char="●"/>
            </a:pPr>
            <a:r>
              <a:rPr lang="en" sz="1700">
                <a:solidFill>
                  <a:schemeClr val="dk2"/>
                </a:solidFill>
              </a:rPr>
              <a:t>This is a fairly software intensive project, which can mean the potential for lots of bugs which can be difficult and time consuming to find and fix on actual hardware.</a:t>
            </a:r>
            <a:endParaRPr sz="1700">
              <a:solidFill>
                <a:schemeClr val="dk2"/>
              </a:solidFill>
            </a:endParaRPr>
          </a:p>
          <a:p>
            <a:pPr indent="-279400" lvl="0" marL="355600" rtl="0">
              <a:spcBef>
                <a:spcPts val="0"/>
              </a:spcBef>
              <a:spcAft>
                <a:spcPts val="0"/>
              </a:spcAft>
              <a:buClr>
                <a:schemeClr val="dk2"/>
              </a:buClr>
              <a:buSzPts val="1400"/>
              <a:buFont typeface="Noto Sans Symbols"/>
              <a:buChar char="●"/>
            </a:pPr>
            <a:r>
              <a:rPr lang="en" sz="1700">
                <a:solidFill>
                  <a:schemeClr val="dk2"/>
                </a:solidFill>
              </a:rPr>
              <a:t>To ameliorate this, we can use a completely different version of the communication layer responsible for interfacing with a GUI on a PC instead of the board's hardware.</a:t>
            </a:r>
            <a:endParaRPr sz="1700">
              <a:solidFill>
                <a:schemeClr val="dk2"/>
              </a:solidFill>
            </a:endParaRPr>
          </a:p>
          <a:p>
            <a:pPr indent="-279400" lvl="0" marL="355600" rtl="0">
              <a:spcBef>
                <a:spcPts val="0"/>
              </a:spcBef>
              <a:spcAft>
                <a:spcPts val="0"/>
              </a:spcAft>
              <a:buClr>
                <a:schemeClr val="dk2"/>
              </a:buClr>
              <a:buSzPts val="1400"/>
              <a:buFont typeface="Noto Sans Symbols"/>
              <a:buChar char="●"/>
            </a:pPr>
            <a:r>
              <a:rPr lang="en" sz="1700">
                <a:solidFill>
                  <a:schemeClr val="dk2"/>
                </a:solidFill>
              </a:rPr>
              <a:t>This provides another essential benefit in that we can develop the game and management layer software alongside the hardware team, allowing the entire team to work in parallel.</a:t>
            </a:r>
            <a:endParaRPr sz="1700">
              <a:solidFill>
                <a:schemeClr val="dk2"/>
              </a:solidFill>
            </a:endParaRPr>
          </a:p>
          <a:p>
            <a:pPr indent="-279400" lvl="0" marL="355600" rtl="0">
              <a:spcBef>
                <a:spcPts val="0"/>
              </a:spcBef>
              <a:spcAft>
                <a:spcPts val="0"/>
              </a:spcAft>
              <a:buClr>
                <a:schemeClr val="dk2"/>
              </a:buClr>
              <a:buSzPts val="1400"/>
              <a:buFont typeface="Noto Sans Symbols"/>
              <a:buChar char="●"/>
            </a:pPr>
            <a:r>
              <a:rPr lang="en" sz="1700">
                <a:solidFill>
                  <a:schemeClr val="dk2"/>
                </a:solidFill>
              </a:rPr>
              <a:t>The software team can also identify necessary hardware configuration and features before already investing in the first prototype board, saving countless hours of extra effort and assembly.</a:t>
            </a:r>
            <a:endParaRPr sz="1700">
              <a:solidFill>
                <a:schemeClr val="dk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74" name="Shape 374"/>
        <p:cNvGrpSpPr/>
        <p:nvPr/>
      </p:nvGrpSpPr>
      <p:grpSpPr>
        <a:xfrm>
          <a:off x="0" y="0"/>
          <a:ext cx="0" cy="0"/>
          <a:chOff x="0" y="0"/>
          <a:chExt cx="0" cy="0"/>
        </a:xfrm>
      </p:grpSpPr>
      <p:sp>
        <p:nvSpPr>
          <p:cNvPr id="375" name="Shape 375"/>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 sz="3700" u="none" cap="none" strike="noStrike">
                <a:solidFill>
                  <a:schemeClr val="dk1"/>
                </a:solidFill>
                <a:latin typeface="Arial"/>
                <a:ea typeface="Arial"/>
                <a:cs typeface="Arial"/>
                <a:sym typeface="Arial"/>
              </a:rPr>
              <a:t>Emulator Layout</a:t>
            </a:r>
            <a:endParaRPr b="0" i="0" sz="3700" u="none" cap="none" strike="noStrike">
              <a:solidFill>
                <a:schemeClr val="dk1"/>
              </a:solidFill>
              <a:latin typeface="Arial"/>
              <a:ea typeface="Arial"/>
              <a:cs typeface="Arial"/>
              <a:sym typeface="Arial"/>
            </a:endParaRPr>
          </a:p>
        </p:txBody>
      </p:sp>
      <p:pic>
        <p:nvPicPr>
          <p:cNvPr id="376" name="Shape 376"/>
          <p:cNvPicPr preferRelativeResize="0"/>
          <p:nvPr/>
        </p:nvPicPr>
        <p:blipFill rotWithShape="1">
          <a:blip r:embed="rId3">
            <a:alphaModFix/>
          </a:blip>
          <a:srcRect b="0" l="0" r="0" t="0"/>
          <a:stretch/>
        </p:blipFill>
        <p:spPr>
          <a:xfrm>
            <a:off x="2205782" y="1192236"/>
            <a:ext cx="4731488" cy="298311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80" name="Shape 380"/>
        <p:cNvGrpSpPr/>
        <p:nvPr/>
      </p:nvGrpSpPr>
      <p:grpSpPr>
        <a:xfrm>
          <a:off x="0" y="0"/>
          <a:ext cx="0" cy="0"/>
          <a:chOff x="0" y="0"/>
          <a:chExt cx="0" cy="0"/>
        </a:xfrm>
      </p:grpSpPr>
      <p:sp>
        <p:nvSpPr>
          <p:cNvPr id="381" name="Shape 381"/>
          <p:cNvSpPr txBox="1"/>
          <p:nvPr/>
        </p:nvSpPr>
        <p:spPr>
          <a:xfrm>
            <a:off x="457172" y="205014"/>
            <a:ext cx="8228700" cy="85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 sz="3700" u="none" cap="none" strike="noStrike">
                <a:solidFill>
                  <a:schemeClr val="dk1"/>
                </a:solidFill>
                <a:latin typeface="Arial"/>
                <a:ea typeface="Arial"/>
                <a:cs typeface="Arial"/>
                <a:sym typeface="Arial"/>
              </a:rPr>
              <a:t>Emulator Class Diagram!</a:t>
            </a:r>
            <a:endParaRPr b="0" i="0" sz="3700" u="none" cap="none" strike="noStrike">
              <a:solidFill>
                <a:schemeClr val="dk1"/>
              </a:solidFill>
              <a:latin typeface="Arial"/>
              <a:ea typeface="Arial"/>
              <a:cs typeface="Arial"/>
              <a:sym typeface="Arial"/>
            </a:endParaRPr>
          </a:p>
        </p:txBody>
      </p:sp>
      <p:pic>
        <p:nvPicPr>
          <p:cNvPr id="382" name="Shape 382"/>
          <p:cNvPicPr preferRelativeResize="0"/>
          <p:nvPr/>
        </p:nvPicPr>
        <p:blipFill rotWithShape="1">
          <a:blip r:embed="rId3">
            <a:alphaModFix/>
          </a:blip>
          <a:srcRect b="0" l="0" r="0" t="0"/>
          <a:stretch/>
        </p:blipFill>
        <p:spPr>
          <a:xfrm>
            <a:off x="1724702" y="1225661"/>
            <a:ext cx="5694589" cy="315163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86" name="Shape 386"/>
        <p:cNvGrpSpPr/>
        <p:nvPr/>
      </p:nvGrpSpPr>
      <p:grpSpPr>
        <a:xfrm>
          <a:off x="0" y="0"/>
          <a:ext cx="0" cy="0"/>
          <a:chOff x="0" y="0"/>
          <a:chExt cx="0" cy="0"/>
        </a:xfrm>
      </p:grpSpPr>
      <p:sp>
        <p:nvSpPr>
          <p:cNvPr id="387" name="Shape 387"/>
          <p:cNvSpPr txBox="1"/>
          <p:nvPr>
            <p:ph type="ctrTitle"/>
          </p:nvPr>
        </p:nvSpPr>
        <p:spPr>
          <a:xfrm>
            <a:off x="387908" y="744575"/>
            <a:ext cx="8520600" cy="2052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200"/>
              <a:buFont typeface="Arial"/>
              <a:buNone/>
            </a:pPr>
            <a:r>
              <a:rPr b="0" i="0" lang="en" sz="5200" u="none" cap="none" strike="noStrike">
                <a:solidFill>
                  <a:schemeClr val="dk1"/>
                </a:solidFill>
                <a:latin typeface="Arial"/>
                <a:ea typeface="Arial"/>
                <a:cs typeface="Arial"/>
                <a:sym typeface="Arial"/>
              </a:rPr>
              <a:t>Game Software</a:t>
            </a:r>
            <a:endParaRPr b="0" i="0" sz="5200" u="none" cap="none" strike="noStrik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91" name="Shape 391"/>
        <p:cNvGrpSpPr/>
        <p:nvPr/>
      </p:nvGrpSpPr>
      <p:grpSpPr>
        <a:xfrm>
          <a:off x="0" y="0"/>
          <a:ext cx="0" cy="0"/>
          <a:chOff x="0" y="0"/>
          <a:chExt cx="0" cy="0"/>
        </a:xfrm>
      </p:grpSpPr>
      <p:sp>
        <p:nvSpPr>
          <p:cNvPr id="392" name="Shape 392"/>
          <p:cNvSpPr txBox="1"/>
          <p:nvPr>
            <p:ph type="title"/>
          </p:nvPr>
        </p:nvSpPr>
        <p:spPr>
          <a:xfrm>
            <a:off x="628650" y="273844"/>
            <a:ext cx="7886700" cy="99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Arial"/>
                <a:ea typeface="Arial"/>
                <a:cs typeface="Arial"/>
                <a:sym typeface="Arial"/>
              </a:rPr>
              <a:t>Games to be Implemented</a:t>
            </a:r>
            <a:endParaRPr b="0" i="0" sz="2800" u="none" cap="none" strike="noStrike">
              <a:solidFill>
                <a:schemeClr val="dk1"/>
              </a:solidFill>
              <a:latin typeface="Arial"/>
              <a:ea typeface="Arial"/>
              <a:cs typeface="Arial"/>
              <a:sym typeface="Arial"/>
            </a:endParaRPr>
          </a:p>
        </p:txBody>
      </p:sp>
      <p:sp>
        <p:nvSpPr>
          <p:cNvPr id="393" name="Shape 393"/>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It was decided that the game board should have at least eight playable games upon completion.</a:t>
            </a:r>
            <a:endParaRPr b="0" i="0" sz="18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The chosen games are: Tile Flip, Tic-Tac-</a:t>
            </a:r>
            <a:r>
              <a:rPr b="0" i="0" lang="en" sz="1800" u="none" cap="none" strike="noStrike">
                <a:solidFill>
                  <a:schemeClr val="dk2"/>
                </a:solidFill>
                <a:latin typeface="Arial"/>
                <a:ea typeface="Arial"/>
                <a:cs typeface="Arial"/>
                <a:sym typeface="Arial"/>
              </a:rPr>
              <a:t>Toe, Connect Four</a:t>
            </a:r>
            <a:r>
              <a:rPr b="0" i="0" lang="en" sz="1800" u="none" cap="none" strike="noStrike">
                <a:solidFill>
                  <a:schemeClr val="dk2"/>
                </a:solidFill>
                <a:latin typeface="Arial"/>
                <a:ea typeface="Arial"/>
                <a:cs typeface="Arial"/>
                <a:sym typeface="Arial"/>
              </a:rPr>
              <a:t>, Popout, Checkers, Chinese Checkers, Simon, and Go.</a:t>
            </a:r>
            <a:endParaRPr b="0" i="0" sz="18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Game logic is already complete for Tile Flip, Tic-Tac-Toe, Connect Four, Popout, and Checkers.</a:t>
            </a:r>
            <a:endParaRPr b="0" i="0" sz="18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Different game modes can be implemented as a menu option.</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17" name="Shape 117"/>
        <p:cNvGrpSpPr/>
        <p:nvPr/>
      </p:nvGrpSpPr>
      <p:grpSpPr>
        <a:xfrm>
          <a:off x="0" y="0"/>
          <a:ext cx="0" cy="0"/>
          <a:chOff x="0" y="0"/>
          <a:chExt cx="0" cy="0"/>
        </a:xfrm>
      </p:grpSpPr>
      <p:sp>
        <p:nvSpPr>
          <p:cNvPr id="118" name="Shape 1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Specifications</a:t>
            </a:r>
            <a:endParaRPr/>
          </a:p>
        </p:txBody>
      </p:sp>
      <p:graphicFrame>
        <p:nvGraphicFramePr>
          <p:cNvPr id="119" name="Shape 119"/>
          <p:cNvGraphicFramePr/>
          <p:nvPr/>
        </p:nvGraphicFramePr>
        <p:xfrm>
          <a:off x="1036739" y="1277683"/>
          <a:ext cx="3000000" cy="3000000"/>
        </p:xfrm>
        <a:graphic>
          <a:graphicData uri="http://schemas.openxmlformats.org/drawingml/2006/table">
            <a:tbl>
              <a:tblPr bandRow="1" firstRow="1">
                <a:noFill/>
                <a:tableStyleId>{614FE8DF-6B17-4EA3-BE6B-42A68A87E6C9}</a:tableStyleId>
              </a:tblPr>
              <a:tblGrid>
                <a:gridCol w="3535250"/>
                <a:gridCol w="3535250"/>
              </a:tblGrid>
              <a:tr h="364500">
                <a:tc>
                  <a:txBody>
                    <a:bodyPr>
                      <a:noAutofit/>
                    </a:bodyPr>
                    <a:lstStyle/>
                    <a:p>
                      <a:pPr indent="0" lvl="0" marL="0" marR="0" rtl="0" algn="l">
                        <a:spcBef>
                          <a:spcPts val="0"/>
                        </a:spcBef>
                        <a:spcAft>
                          <a:spcPts val="0"/>
                        </a:spcAft>
                        <a:buNone/>
                      </a:pPr>
                      <a:r>
                        <a:rPr lang="en" sz="1400" u="none" cap="none" strike="noStrike"/>
                        <a:t>Dimensions</a:t>
                      </a:r>
                      <a:endParaRPr sz="1400"/>
                    </a:p>
                  </a:txBody>
                  <a:tcPr marT="34300" marB="34300" marR="68600" marL="68600"/>
                </a:tc>
                <a:tc>
                  <a:txBody>
                    <a:bodyPr>
                      <a:noAutofit/>
                    </a:bodyPr>
                    <a:lstStyle/>
                    <a:p>
                      <a:pPr indent="0" lvl="0" marL="0" marR="0" rtl="0" algn="l">
                        <a:spcBef>
                          <a:spcPts val="0"/>
                        </a:spcBef>
                        <a:spcAft>
                          <a:spcPts val="0"/>
                        </a:spcAft>
                        <a:buNone/>
                      </a:pPr>
                      <a:r>
                        <a:rPr lang="en" sz="1400"/>
                        <a:t>Approximately 1ft x 1ft</a:t>
                      </a:r>
                      <a:endParaRPr sz="1400"/>
                    </a:p>
                  </a:txBody>
                  <a:tcPr marT="34300" marB="34300" marR="68600" marL="68600"/>
                </a:tc>
              </a:tr>
              <a:tr h="364500">
                <a:tc>
                  <a:txBody>
                    <a:bodyPr>
                      <a:noAutofit/>
                    </a:bodyPr>
                    <a:lstStyle/>
                    <a:p>
                      <a:pPr indent="0" lvl="0" marL="0" marR="0" rtl="0" algn="l">
                        <a:spcBef>
                          <a:spcPts val="0"/>
                        </a:spcBef>
                        <a:spcAft>
                          <a:spcPts val="0"/>
                        </a:spcAft>
                        <a:buNone/>
                      </a:pPr>
                      <a:r>
                        <a:rPr lang="en" sz="1400"/>
                        <a:t>Weight</a:t>
                      </a:r>
                      <a:endParaRPr sz="1400"/>
                    </a:p>
                  </a:txBody>
                  <a:tcPr marT="34300" marB="34300" marR="68600" marL="68600"/>
                </a:tc>
                <a:tc>
                  <a:txBody>
                    <a:bodyPr>
                      <a:noAutofit/>
                    </a:bodyPr>
                    <a:lstStyle/>
                    <a:p>
                      <a:pPr indent="0" lvl="0" marL="0" marR="0" rtl="0" algn="l">
                        <a:spcBef>
                          <a:spcPts val="0"/>
                        </a:spcBef>
                        <a:spcAft>
                          <a:spcPts val="0"/>
                        </a:spcAft>
                        <a:buNone/>
                      </a:pPr>
                      <a:r>
                        <a:rPr lang="en" sz="1400"/>
                        <a:t>&lt; 5lbs</a:t>
                      </a:r>
                      <a:endParaRPr sz="1100"/>
                    </a:p>
                  </a:txBody>
                  <a:tcPr marT="34300" marB="34300" marR="68600" marL="68600"/>
                </a:tc>
              </a:tr>
              <a:tr h="364500">
                <a:tc>
                  <a:txBody>
                    <a:bodyPr>
                      <a:noAutofit/>
                    </a:bodyPr>
                    <a:lstStyle/>
                    <a:p>
                      <a:pPr indent="0" lvl="0" marL="0" marR="0" rtl="0" algn="l">
                        <a:spcBef>
                          <a:spcPts val="0"/>
                        </a:spcBef>
                        <a:spcAft>
                          <a:spcPts val="0"/>
                        </a:spcAft>
                        <a:buNone/>
                      </a:pPr>
                      <a:r>
                        <a:rPr lang="en" sz="1400"/>
                        <a:t>LCD</a:t>
                      </a:r>
                      <a:endParaRPr sz="1400"/>
                    </a:p>
                  </a:txBody>
                  <a:tcPr marT="34300" marB="34300" marR="68600" marL="68600"/>
                </a:tc>
                <a:tc>
                  <a:txBody>
                    <a:bodyPr>
                      <a:noAutofit/>
                    </a:bodyPr>
                    <a:lstStyle/>
                    <a:p>
                      <a:pPr indent="0" lvl="0" marL="0" marR="0" rtl="0" algn="l">
                        <a:spcBef>
                          <a:spcPts val="0"/>
                        </a:spcBef>
                        <a:spcAft>
                          <a:spcPts val="0"/>
                        </a:spcAft>
                        <a:buNone/>
                      </a:pPr>
                      <a:r>
                        <a:rPr lang="en" sz="1400"/>
                        <a:t>2.2 inches</a:t>
                      </a:r>
                      <a:endParaRPr sz="1400"/>
                    </a:p>
                  </a:txBody>
                  <a:tcPr marT="34300" marB="34300" marR="68600" marL="68600"/>
                </a:tc>
              </a:tr>
              <a:tr h="364500">
                <a:tc>
                  <a:txBody>
                    <a:bodyPr>
                      <a:noAutofit/>
                    </a:bodyPr>
                    <a:lstStyle/>
                    <a:p>
                      <a:pPr indent="0" lvl="0" marL="0" marR="0" rtl="0" algn="l">
                        <a:spcBef>
                          <a:spcPts val="0"/>
                        </a:spcBef>
                        <a:spcAft>
                          <a:spcPts val="0"/>
                        </a:spcAft>
                        <a:buNone/>
                      </a:pPr>
                      <a:r>
                        <a:rPr lang="en" sz="1400"/>
                        <a:t>Buzzer Volume</a:t>
                      </a:r>
                      <a:endParaRPr sz="1400"/>
                    </a:p>
                  </a:txBody>
                  <a:tcPr marT="34300" marB="34300" marR="68600" marL="68600"/>
                </a:tc>
                <a:tc>
                  <a:txBody>
                    <a:bodyPr>
                      <a:noAutofit/>
                    </a:bodyPr>
                    <a:lstStyle/>
                    <a:p>
                      <a:pPr indent="0" lvl="0" marL="0" marR="0" rtl="0" algn="l">
                        <a:spcBef>
                          <a:spcPts val="0"/>
                        </a:spcBef>
                        <a:spcAft>
                          <a:spcPts val="0"/>
                        </a:spcAft>
                        <a:buNone/>
                      </a:pPr>
                      <a:r>
                        <a:rPr lang="en" sz="1400"/>
                        <a:t>User Adjustable</a:t>
                      </a:r>
                      <a:endParaRPr sz="1400"/>
                    </a:p>
                  </a:txBody>
                  <a:tcPr marT="34300" marB="34300" marR="68600" marL="68600"/>
                </a:tc>
              </a:tr>
              <a:tr h="364500">
                <a:tc>
                  <a:txBody>
                    <a:bodyPr>
                      <a:noAutofit/>
                    </a:bodyPr>
                    <a:lstStyle/>
                    <a:p>
                      <a:pPr indent="0" lvl="0" marL="0" marR="0" rtl="0" algn="l">
                        <a:spcBef>
                          <a:spcPts val="0"/>
                        </a:spcBef>
                        <a:spcAft>
                          <a:spcPts val="0"/>
                        </a:spcAft>
                        <a:buNone/>
                      </a:pPr>
                      <a:r>
                        <a:rPr lang="en" sz="1400"/>
                        <a:t>Battery Discharge Time</a:t>
                      </a:r>
                      <a:endParaRPr sz="1400"/>
                    </a:p>
                  </a:txBody>
                  <a:tcPr marT="34300" marB="34300" marR="68600" marL="68600"/>
                </a:tc>
                <a:tc>
                  <a:txBody>
                    <a:bodyPr>
                      <a:noAutofit/>
                    </a:bodyPr>
                    <a:lstStyle/>
                    <a:p>
                      <a:pPr indent="0" lvl="0" marL="0" marR="0" rtl="0" algn="l">
                        <a:spcBef>
                          <a:spcPts val="0"/>
                        </a:spcBef>
                        <a:spcAft>
                          <a:spcPts val="0"/>
                        </a:spcAft>
                        <a:buNone/>
                      </a:pPr>
                      <a:r>
                        <a:rPr lang="en" sz="1400"/>
                        <a:t>&gt; 4 hours</a:t>
                      </a:r>
                      <a:endParaRPr sz="1400"/>
                    </a:p>
                  </a:txBody>
                  <a:tcPr marT="34300" marB="34300" marR="68600" marL="68600"/>
                </a:tc>
              </a:tr>
              <a:tr h="364500">
                <a:tc>
                  <a:txBody>
                    <a:bodyPr>
                      <a:noAutofit/>
                    </a:bodyPr>
                    <a:lstStyle/>
                    <a:p>
                      <a:pPr indent="0" lvl="0" marL="0" marR="0" rtl="0" algn="l">
                        <a:spcBef>
                          <a:spcPts val="0"/>
                        </a:spcBef>
                        <a:spcAft>
                          <a:spcPts val="0"/>
                        </a:spcAft>
                        <a:buNone/>
                      </a:pPr>
                      <a:r>
                        <a:rPr lang="en" sz="1400"/>
                        <a:t>Battery Charge Time</a:t>
                      </a:r>
                      <a:endParaRPr sz="1400"/>
                    </a:p>
                  </a:txBody>
                  <a:tcPr marT="34300" marB="34300" marR="68600" marL="68600"/>
                </a:tc>
                <a:tc>
                  <a:txBody>
                    <a:bodyPr>
                      <a:noAutofit/>
                    </a:bodyPr>
                    <a:lstStyle/>
                    <a:p>
                      <a:pPr indent="0" lvl="0" marL="0" marR="0" rtl="0" algn="l">
                        <a:spcBef>
                          <a:spcPts val="0"/>
                        </a:spcBef>
                        <a:spcAft>
                          <a:spcPts val="0"/>
                        </a:spcAft>
                        <a:buNone/>
                      </a:pPr>
                      <a:r>
                        <a:rPr lang="en" sz="1400"/>
                        <a:t>&lt; 6 hours</a:t>
                      </a:r>
                      <a:endParaRPr sz="1400"/>
                    </a:p>
                  </a:txBody>
                  <a:tcPr marT="34300" marB="34300" marR="68600" marL="68600"/>
                </a:tc>
              </a:tr>
              <a:tr h="364500">
                <a:tc>
                  <a:txBody>
                    <a:bodyPr>
                      <a:noAutofit/>
                    </a:bodyPr>
                    <a:lstStyle/>
                    <a:p>
                      <a:pPr indent="0" lvl="0" marL="0" marR="0" rtl="0" algn="l">
                        <a:spcBef>
                          <a:spcPts val="0"/>
                        </a:spcBef>
                        <a:spcAft>
                          <a:spcPts val="0"/>
                        </a:spcAft>
                        <a:buNone/>
                      </a:pPr>
                      <a:r>
                        <a:rPr lang="en" sz="1400"/>
                        <a:t>Communication</a:t>
                      </a:r>
                      <a:endParaRPr sz="1400"/>
                    </a:p>
                  </a:txBody>
                  <a:tcPr marT="34300" marB="34300" marR="68600" marL="68600"/>
                </a:tc>
                <a:tc>
                  <a:txBody>
                    <a:bodyPr>
                      <a:noAutofit/>
                    </a:bodyPr>
                    <a:lstStyle/>
                    <a:p>
                      <a:pPr indent="0" lvl="0" marL="0" marR="0" rtl="0" algn="l">
                        <a:spcBef>
                          <a:spcPts val="0"/>
                        </a:spcBef>
                        <a:spcAft>
                          <a:spcPts val="0"/>
                        </a:spcAft>
                        <a:buNone/>
                      </a:pPr>
                      <a:r>
                        <a:rPr lang="en" sz="1400"/>
                        <a:t>USB</a:t>
                      </a:r>
                      <a:endParaRPr sz="1400"/>
                    </a:p>
                  </a:txBody>
                  <a:tcPr marT="34300" marB="34300" marR="68600" marL="68600"/>
                </a:tc>
              </a:tr>
              <a:tr h="364500">
                <a:tc>
                  <a:txBody>
                    <a:bodyPr>
                      <a:noAutofit/>
                    </a:bodyPr>
                    <a:lstStyle/>
                    <a:p>
                      <a:pPr indent="0" lvl="0" marL="0" marR="0" rtl="0" algn="l">
                        <a:spcBef>
                          <a:spcPts val="0"/>
                        </a:spcBef>
                        <a:spcAft>
                          <a:spcPts val="0"/>
                        </a:spcAft>
                        <a:buNone/>
                      </a:pPr>
                      <a:r>
                        <a:rPr lang="en" sz="1400"/>
                        <a:t>Storage</a:t>
                      </a:r>
                      <a:endParaRPr sz="1400"/>
                    </a:p>
                  </a:txBody>
                  <a:tcPr marT="34300" marB="34300" marR="68600" marL="68600"/>
                </a:tc>
                <a:tc>
                  <a:txBody>
                    <a:bodyPr>
                      <a:noAutofit/>
                    </a:bodyPr>
                    <a:lstStyle/>
                    <a:p>
                      <a:pPr indent="0" lvl="0" marL="0" marR="0" rtl="0" algn="l">
                        <a:spcBef>
                          <a:spcPts val="0"/>
                        </a:spcBef>
                        <a:spcAft>
                          <a:spcPts val="0"/>
                        </a:spcAft>
                        <a:buNone/>
                      </a:pPr>
                      <a:r>
                        <a:rPr lang="en" sz="1400"/>
                        <a:t>Expandable via SD card</a:t>
                      </a:r>
                      <a:endParaRPr sz="1400"/>
                    </a:p>
                  </a:txBody>
                  <a:tcPr marT="34300" marB="34300" marR="68600" marL="68600"/>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97" name="Shape 397"/>
        <p:cNvGrpSpPr/>
        <p:nvPr/>
      </p:nvGrpSpPr>
      <p:grpSpPr>
        <a:xfrm>
          <a:off x="0" y="0"/>
          <a:ext cx="0" cy="0"/>
          <a:chOff x="0" y="0"/>
          <a:chExt cx="0" cy="0"/>
        </a:xfrm>
      </p:grpSpPr>
      <p:sp>
        <p:nvSpPr>
          <p:cNvPr id="398" name="Shape 398"/>
          <p:cNvSpPr txBox="1"/>
          <p:nvPr>
            <p:ph type="title"/>
          </p:nvPr>
        </p:nvSpPr>
        <p:spPr>
          <a:xfrm>
            <a:off x="628650" y="273844"/>
            <a:ext cx="7886700" cy="99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Arial"/>
                <a:ea typeface="Arial"/>
                <a:cs typeface="Arial"/>
                <a:sym typeface="Arial"/>
              </a:rPr>
              <a:t>Tools For Game Software Development</a:t>
            </a:r>
            <a:endParaRPr b="0" i="0" sz="2800" u="none" cap="none" strike="noStrike">
              <a:solidFill>
                <a:schemeClr val="dk1"/>
              </a:solidFill>
              <a:latin typeface="Arial"/>
              <a:ea typeface="Arial"/>
              <a:cs typeface="Arial"/>
              <a:sym typeface="Arial"/>
            </a:endParaRPr>
          </a:p>
        </p:txBody>
      </p:sp>
      <p:sp>
        <p:nvSpPr>
          <p:cNvPr id="399" name="Shape 399"/>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The aforementioned emulator has allowed game development to progress without the need for PCB completion.</a:t>
            </a:r>
            <a:endParaRPr b="0" i="0" sz="18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Game layer callbacks provide a modular template for game programming</a:t>
            </a:r>
            <a:endParaRPr b="0" i="0" sz="18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Game layer functions create less lines of code as well as support easier troubleshooting/debugging</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03" name="Shape 403"/>
        <p:cNvGrpSpPr/>
        <p:nvPr/>
      </p:nvGrpSpPr>
      <p:grpSpPr>
        <a:xfrm>
          <a:off x="0" y="0"/>
          <a:ext cx="0" cy="0"/>
          <a:chOff x="0" y="0"/>
          <a:chExt cx="0" cy="0"/>
        </a:xfrm>
      </p:grpSpPr>
      <p:sp>
        <p:nvSpPr>
          <p:cNvPr id="404" name="Shape 404"/>
          <p:cNvSpPr txBox="1"/>
          <p:nvPr>
            <p:ph type="title"/>
          </p:nvPr>
        </p:nvSpPr>
        <p:spPr>
          <a:xfrm>
            <a:off x="628650" y="273844"/>
            <a:ext cx="7886700" cy="99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Arial"/>
                <a:ea typeface="Arial"/>
                <a:cs typeface="Arial"/>
                <a:sym typeface="Arial"/>
              </a:rPr>
              <a:t>Utilizing Game Layer Callbacks</a:t>
            </a:r>
            <a:endParaRPr b="0" i="0" sz="2800" u="none" cap="none" strike="noStrike">
              <a:solidFill>
                <a:schemeClr val="dk1"/>
              </a:solidFill>
              <a:latin typeface="Arial"/>
              <a:ea typeface="Arial"/>
              <a:cs typeface="Arial"/>
              <a:sym typeface="Arial"/>
            </a:endParaRPr>
          </a:p>
        </p:txBody>
      </p:sp>
      <p:sp>
        <p:nvSpPr>
          <p:cNvPr id="405" name="Shape 405"/>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The highest utilized callbacks thus far are OnGameLoaded() and OnButtonPressed(int x, int y).</a:t>
            </a:r>
            <a:endParaRPr b="0" i="0" sz="18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Any code placed within OnGameLoaded will be executed as soon as the game is initialized. This is utilized to Illuminate the correct game board size as well as place game pieces in their starting positions if applicable.</a:t>
            </a:r>
            <a:endParaRPr b="0" i="0" sz="18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Any code within OnButtonPressed will be executed whenever one of the currently working buttons are pressed. The parameters x and y are the x and y grid coordinates for the specific button pressed respectively.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09" name="Shape 409"/>
        <p:cNvGrpSpPr/>
        <p:nvPr/>
      </p:nvGrpSpPr>
      <p:grpSpPr>
        <a:xfrm>
          <a:off x="0" y="0"/>
          <a:ext cx="0" cy="0"/>
          <a:chOff x="0" y="0"/>
          <a:chExt cx="0" cy="0"/>
        </a:xfrm>
      </p:grpSpPr>
      <p:sp>
        <p:nvSpPr>
          <p:cNvPr id="410" name="Shape 410"/>
          <p:cNvSpPr txBox="1"/>
          <p:nvPr>
            <p:ph type="title"/>
          </p:nvPr>
        </p:nvSpPr>
        <p:spPr>
          <a:xfrm>
            <a:off x="628650" y="273844"/>
            <a:ext cx="7886700" cy="99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Arial"/>
                <a:ea typeface="Arial"/>
                <a:cs typeface="Arial"/>
                <a:sym typeface="Arial"/>
              </a:rPr>
              <a:t>Game Callback Syntax </a:t>
            </a:r>
            <a:endParaRPr b="0" i="0" sz="2800" u="none" cap="none" strike="noStrike">
              <a:solidFill>
                <a:schemeClr val="dk1"/>
              </a:solidFill>
              <a:latin typeface="Arial"/>
              <a:ea typeface="Arial"/>
              <a:cs typeface="Arial"/>
              <a:sym typeface="Arial"/>
            </a:endParaRPr>
          </a:p>
        </p:txBody>
      </p:sp>
      <p:sp>
        <p:nvSpPr>
          <p:cNvPr id="411" name="Shape 411"/>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2"/>
              </a:buClr>
              <a:buSzPts val="1800"/>
              <a:buFont typeface="Arial"/>
              <a:buNone/>
            </a:pPr>
            <a:r>
              <a:t/>
            </a:r>
            <a:endParaRPr b="0" i="0" sz="1200" u="none" cap="none" strike="noStrike">
              <a:solidFill>
                <a:schemeClr val="dk2"/>
              </a:solidFill>
              <a:latin typeface="Arial"/>
              <a:ea typeface="Arial"/>
              <a:cs typeface="Arial"/>
              <a:sym typeface="Arial"/>
            </a:endParaRPr>
          </a:p>
        </p:txBody>
      </p:sp>
      <p:pic>
        <p:nvPicPr>
          <p:cNvPr id="412" name="Shape 412"/>
          <p:cNvPicPr preferRelativeResize="0"/>
          <p:nvPr/>
        </p:nvPicPr>
        <p:blipFill rotWithShape="1">
          <a:blip r:embed="rId3">
            <a:alphaModFix/>
          </a:blip>
          <a:srcRect b="0" l="0" r="0" t="0"/>
          <a:stretch/>
        </p:blipFill>
        <p:spPr>
          <a:xfrm>
            <a:off x="628652" y="1153950"/>
            <a:ext cx="2830100" cy="3329901"/>
          </a:xfrm>
          <a:prstGeom prst="rect">
            <a:avLst/>
          </a:prstGeom>
          <a:noFill/>
          <a:ln>
            <a:noFill/>
          </a:ln>
        </p:spPr>
      </p:pic>
      <p:pic>
        <p:nvPicPr>
          <p:cNvPr id="413" name="Shape 413"/>
          <p:cNvPicPr preferRelativeResize="0"/>
          <p:nvPr/>
        </p:nvPicPr>
        <p:blipFill>
          <a:blip r:embed="rId4">
            <a:alphaModFix/>
          </a:blip>
          <a:stretch>
            <a:fillRect/>
          </a:stretch>
        </p:blipFill>
        <p:spPr>
          <a:xfrm>
            <a:off x="3990250" y="1152475"/>
            <a:ext cx="4842050" cy="333284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17" name="Shape 417"/>
        <p:cNvGrpSpPr/>
        <p:nvPr/>
      </p:nvGrpSpPr>
      <p:grpSpPr>
        <a:xfrm>
          <a:off x="0" y="0"/>
          <a:ext cx="0" cy="0"/>
          <a:chOff x="0" y="0"/>
          <a:chExt cx="0" cy="0"/>
        </a:xfrm>
      </p:grpSpPr>
      <p:sp>
        <p:nvSpPr>
          <p:cNvPr id="418" name="Shape 418"/>
          <p:cNvSpPr txBox="1"/>
          <p:nvPr>
            <p:ph type="title"/>
          </p:nvPr>
        </p:nvSpPr>
        <p:spPr>
          <a:xfrm>
            <a:off x="628650" y="273844"/>
            <a:ext cx="7886700" cy="99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Arial"/>
                <a:ea typeface="Arial"/>
                <a:cs typeface="Arial"/>
                <a:sym typeface="Arial"/>
              </a:rPr>
              <a:t>Utilizing Game Layer Functions</a:t>
            </a:r>
            <a:endParaRPr b="0" i="0" sz="2800" u="none" cap="none" strike="noStrike">
              <a:solidFill>
                <a:schemeClr val="dk1"/>
              </a:solidFill>
              <a:latin typeface="Arial"/>
              <a:ea typeface="Arial"/>
              <a:cs typeface="Arial"/>
              <a:sym typeface="Arial"/>
            </a:endParaRPr>
          </a:p>
        </p:txBody>
      </p:sp>
      <p:sp>
        <p:nvSpPr>
          <p:cNvPr id="419" name="Shape 419"/>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Highest utilized game functions so far are IlluminateButton(int x, int y, int color), GetButtonColorAtPos(int x, int y), and SetBoardSize(int x, int y).</a:t>
            </a:r>
            <a:endParaRPr b="0" i="0" sz="18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IlluminateButton changes the LED color at position (x, y) on the grid to the specified color.</a:t>
            </a:r>
            <a:endParaRPr b="0" i="0" sz="18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GetButtonColorAtPos returns the int value of the current color at the specified position (x, y) on the grid.</a:t>
            </a:r>
            <a:endParaRPr b="0" i="0" sz="18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SetBoardSize provides a dull illumination for the given size of the grid. x is the number of columns where y is the number of rows needed.This creates the different playing area for each game.</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23" name="Shape 423"/>
        <p:cNvGrpSpPr/>
        <p:nvPr/>
      </p:nvGrpSpPr>
      <p:grpSpPr>
        <a:xfrm>
          <a:off x="0" y="0"/>
          <a:ext cx="0" cy="0"/>
          <a:chOff x="0" y="0"/>
          <a:chExt cx="0" cy="0"/>
        </a:xfrm>
      </p:grpSpPr>
      <p:sp>
        <p:nvSpPr>
          <p:cNvPr id="424" name="Shape 424"/>
          <p:cNvSpPr txBox="1"/>
          <p:nvPr>
            <p:ph type="title"/>
          </p:nvPr>
        </p:nvSpPr>
        <p:spPr>
          <a:xfrm>
            <a:off x="628650" y="273844"/>
            <a:ext cx="7886700" cy="99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Arial"/>
                <a:ea typeface="Arial"/>
                <a:cs typeface="Arial"/>
                <a:sym typeface="Arial"/>
              </a:rPr>
              <a:t>Game Function Syntax</a:t>
            </a:r>
            <a:endParaRPr b="0" i="0" sz="2800" u="none" cap="none" strike="noStrike">
              <a:solidFill>
                <a:schemeClr val="dk1"/>
              </a:solidFill>
              <a:latin typeface="Arial"/>
              <a:ea typeface="Arial"/>
              <a:cs typeface="Arial"/>
              <a:sym typeface="Arial"/>
            </a:endParaRPr>
          </a:p>
        </p:txBody>
      </p:sp>
      <p:pic>
        <p:nvPicPr>
          <p:cNvPr id="425" name="Shape 425"/>
          <p:cNvPicPr preferRelativeResize="0"/>
          <p:nvPr/>
        </p:nvPicPr>
        <p:blipFill rotWithShape="1">
          <a:blip r:embed="rId3">
            <a:alphaModFix/>
          </a:blip>
          <a:srcRect b="0" l="0" r="0" t="0"/>
          <a:stretch/>
        </p:blipFill>
        <p:spPr>
          <a:xfrm>
            <a:off x="780188" y="1935900"/>
            <a:ext cx="2369075" cy="202363"/>
          </a:xfrm>
          <a:prstGeom prst="rect">
            <a:avLst/>
          </a:prstGeom>
          <a:noFill/>
          <a:ln>
            <a:noFill/>
          </a:ln>
        </p:spPr>
      </p:pic>
      <p:pic>
        <p:nvPicPr>
          <p:cNvPr id="426" name="Shape 426"/>
          <p:cNvPicPr preferRelativeResize="0"/>
          <p:nvPr/>
        </p:nvPicPr>
        <p:blipFill rotWithShape="1">
          <a:blip r:embed="rId4">
            <a:alphaModFix/>
          </a:blip>
          <a:srcRect b="0" l="0" r="0" t="0"/>
          <a:stretch/>
        </p:blipFill>
        <p:spPr>
          <a:xfrm>
            <a:off x="628650" y="2125324"/>
            <a:ext cx="2672161" cy="2503943"/>
          </a:xfrm>
          <a:prstGeom prst="rect">
            <a:avLst/>
          </a:prstGeom>
          <a:noFill/>
          <a:ln>
            <a:noFill/>
          </a:ln>
        </p:spPr>
      </p:pic>
      <p:pic>
        <p:nvPicPr>
          <p:cNvPr id="427" name="Shape 427"/>
          <p:cNvPicPr preferRelativeResize="0"/>
          <p:nvPr/>
        </p:nvPicPr>
        <p:blipFill rotWithShape="1">
          <a:blip r:embed="rId5">
            <a:alphaModFix/>
          </a:blip>
          <a:srcRect b="0" l="0" r="0" t="0"/>
          <a:stretch/>
        </p:blipFill>
        <p:spPr>
          <a:xfrm>
            <a:off x="3300800" y="1610725"/>
            <a:ext cx="2542400" cy="517951"/>
          </a:xfrm>
          <a:prstGeom prst="rect">
            <a:avLst/>
          </a:prstGeom>
          <a:noFill/>
          <a:ln>
            <a:noFill/>
          </a:ln>
        </p:spPr>
      </p:pic>
      <p:pic>
        <p:nvPicPr>
          <p:cNvPr id="428" name="Shape 428"/>
          <p:cNvPicPr preferRelativeResize="0"/>
          <p:nvPr/>
        </p:nvPicPr>
        <p:blipFill>
          <a:blip r:embed="rId6">
            <a:alphaModFix/>
          </a:blip>
          <a:stretch>
            <a:fillRect/>
          </a:stretch>
        </p:blipFill>
        <p:spPr>
          <a:xfrm>
            <a:off x="6330675" y="1935900"/>
            <a:ext cx="1697200" cy="202375"/>
          </a:xfrm>
          <a:prstGeom prst="rect">
            <a:avLst/>
          </a:prstGeom>
          <a:noFill/>
          <a:ln>
            <a:noFill/>
          </a:ln>
        </p:spPr>
      </p:pic>
      <p:pic>
        <p:nvPicPr>
          <p:cNvPr id="429" name="Shape 429"/>
          <p:cNvPicPr preferRelativeResize="0"/>
          <p:nvPr/>
        </p:nvPicPr>
        <p:blipFill>
          <a:blip r:embed="rId7">
            <a:alphaModFix/>
          </a:blip>
          <a:stretch>
            <a:fillRect/>
          </a:stretch>
        </p:blipFill>
        <p:spPr>
          <a:xfrm>
            <a:off x="5843188" y="2141787"/>
            <a:ext cx="2672162" cy="2477733"/>
          </a:xfrm>
          <a:prstGeom prst="rect">
            <a:avLst/>
          </a:prstGeom>
          <a:noFill/>
          <a:ln>
            <a:noFill/>
          </a:ln>
        </p:spPr>
      </p:pic>
      <p:pic>
        <p:nvPicPr>
          <p:cNvPr id="430" name="Shape 430"/>
          <p:cNvPicPr preferRelativeResize="0"/>
          <p:nvPr/>
        </p:nvPicPr>
        <p:blipFill>
          <a:blip r:embed="rId8">
            <a:alphaModFix/>
          </a:blip>
          <a:stretch>
            <a:fillRect/>
          </a:stretch>
        </p:blipFill>
        <p:spPr>
          <a:xfrm>
            <a:off x="3255587" y="2128681"/>
            <a:ext cx="2587601" cy="250394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34" name="Shape 434"/>
        <p:cNvGrpSpPr/>
        <p:nvPr/>
      </p:nvGrpSpPr>
      <p:grpSpPr>
        <a:xfrm>
          <a:off x="0" y="0"/>
          <a:ext cx="0" cy="0"/>
          <a:chOff x="0" y="0"/>
          <a:chExt cx="0" cy="0"/>
        </a:xfrm>
      </p:grpSpPr>
      <p:sp>
        <p:nvSpPr>
          <p:cNvPr id="435" name="Shape 435"/>
          <p:cNvSpPr txBox="1"/>
          <p:nvPr>
            <p:ph type="title"/>
          </p:nvPr>
        </p:nvSpPr>
        <p:spPr>
          <a:xfrm>
            <a:off x="628650" y="273844"/>
            <a:ext cx="7886700" cy="99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Arial"/>
                <a:ea typeface="Arial"/>
                <a:cs typeface="Arial"/>
                <a:sym typeface="Arial"/>
              </a:rPr>
              <a:t>Game Development Choices and Challenges</a:t>
            </a:r>
            <a:endParaRPr b="0" i="0" sz="2800" u="none" cap="none" strike="noStrike">
              <a:solidFill>
                <a:schemeClr val="dk1"/>
              </a:solidFill>
              <a:latin typeface="Arial"/>
              <a:ea typeface="Arial"/>
              <a:cs typeface="Arial"/>
              <a:sym typeface="Arial"/>
            </a:endParaRPr>
          </a:p>
        </p:txBody>
      </p:sp>
      <p:sp>
        <p:nvSpPr>
          <p:cNvPr id="436" name="Shape 436"/>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Memory and runtime efficiency are extremely important. </a:t>
            </a:r>
            <a:endParaRPr b="0" i="0" sz="18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Specific games have their specific challenges with regards to programming their logic.</a:t>
            </a:r>
            <a:endParaRPr b="0" i="0" sz="18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UI design is pretty much different for every game implemented.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40" name="Shape 440"/>
        <p:cNvGrpSpPr/>
        <p:nvPr/>
      </p:nvGrpSpPr>
      <p:grpSpPr>
        <a:xfrm>
          <a:off x="0" y="0"/>
          <a:ext cx="0" cy="0"/>
          <a:chOff x="0" y="0"/>
          <a:chExt cx="0" cy="0"/>
        </a:xfrm>
      </p:grpSpPr>
      <p:sp>
        <p:nvSpPr>
          <p:cNvPr id="441" name="Shape 441"/>
          <p:cNvSpPr txBox="1"/>
          <p:nvPr>
            <p:ph type="title"/>
          </p:nvPr>
        </p:nvSpPr>
        <p:spPr>
          <a:xfrm>
            <a:off x="628650" y="273844"/>
            <a:ext cx="7886700" cy="99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Arial"/>
                <a:ea typeface="Arial"/>
                <a:cs typeface="Arial"/>
                <a:sym typeface="Arial"/>
              </a:rPr>
              <a:t>Memory/Runtime Efficiency </a:t>
            </a:r>
            <a:endParaRPr b="0" i="0" sz="2800" u="none" cap="none" strike="noStrike">
              <a:solidFill>
                <a:schemeClr val="dk1"/>
              </a:solidFill>
              <a:latin typeface="Arial"/>
              <a:ea typeface="Arial"/>
              <a:cs typeface="Arial"/>
              <a:sym typeface="Arial"/>
            </a:endParaRPr>
          </a:p>
        </p:txBody>
      </p:sp>
      <p:sp>
        <p:nvSpPr>
          <p:cNvPr id="442" name="Shape 442"/>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Programming without the PCB finished means having to play it safe with efficient programming.</a:t>
            </a:r>
            <a:endParaRPr b="0" i="0" sz="1800" u="none" cap="none" strike="noStrike">
              <a:solidFill>
                <a:schemeClr val="dk2"/>
              </a:solidFill>
              <a:latin typeface="Arial"/>
              <a:ea typeface="Arial"/>
              <a:cs typeface="Arial"/>
              <a:sym typeface="Arial"/>
            </a:endParaRPr>
          </a:p>
          <a:p>
            <a:pPr indent="-317500" lvl="1" marL="914400" marR="0" rtl="0" algn="l">
              <a:lnSpc>
                <a:spcPct val="115000"/>
              </a:lnSpc>
              <a:spcBef>
                <a:spcPts val="0"/>
              </a:spcBef>
              <a:spcAft>
                <a:spcPts val="0"/>
              </a:spcAft>
              <a:buClr>
                <a:schemeClr val="dk2"/>
              </a:buClr>
              <a:buSzPts val="1400"/>
              <a:buFont typeface="Arial"/>
              <a:buChar char="○"/>
            </a:pPr>
            <a:r>
              <a:rPr b="0" i="0" lang="en" sz="1400" u="none" cap="none" strike="noStrike">
                <a:solidFill>
                  <a:schemeClr val="dk2"/>
                </a:solidFill>
                <a:latin typeface="Arial"/>
                <a:ea typeface="Arial"/>
                <a:cs typeface="Arial"/>
                <a:sym typeface="Arial"/>
              </a:rPr>
              <a:t>It’s only possible to predict how the code will run on the physical board based on the specs of our microcontroller.</a:t>
            </a:r>
            <a:endParaRPr b="0" i="0" sz="14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en" sz="1800" u="none" cap="none" strike="noStrike">
                <a:solidFill>
                  <a:schemeClr val="dk2"/>
                </a:solidFill>
                <a:latin typeface="Arial"/>
                <a:ea typeface="Arial"/>
                <a:cs typeface="Arial"/>
                <a:sym typeface="Arial"/>
              </a:rPr>
              <a:t>Making sure to limit the amount of code as much as possible (within reason). </a:t>
            </a:r>
            <a:endParaRPr b="0" i="0" sz="1800" u="none" cap="none" strike="noStrike">
              <a:solidFill>
                <a:schemeClr val="dk2"/>
              </a:solidFill>
              <a:latin typeface="Arial"/>
              <a:ea typeface="Arial"/>
              <a:cs typeface="Arial"/>
              <a:sym typeface="Arial"/>
            </a:endParaRPr>
          </a:p>
          <a:p>
            <a:pPr indent="-317500" lvl="1" marL="914400" marR="0" rtl="0" algn="l">
              <a:lnSpc>
                <a:spcPct val="115000"/>
              </a:lnSpc>
              <a:spcBef>
                <a:spcPts val="0"/>
              </a:spcBef>
              <a:spcAft>
                <a:spcPts val="0"/>
              </a:spcAft>
              <a:buClr>
                <a:schemeClr val="dk2"/>
              </a:buClr>
              <a:buSzPts val="1400"/>
              <a:buFont typeface="Arial"/>
              <a:buChar char="○"/>
            </a:pPr>
            <a:r>
              <a:rPr b="0" i="0" lang="en" sz="1400" u="none" cap="none" strike="noStrike">
                <a:solidFill>
                  <a:schemeClr val="dk2"/>
                </a:solidFill>
                <a:latin typeface="Arial"/>
                <a:ea typeface="Arial"/>
                <a:cs typeface="Arial"/>
                <a:sym typeface="Arial"/>
              </a:rPr>
              <a:t>Saves memory and when something inevitably needs to be changed, the process is simplified.</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46" name="Shape 446"/>
        <p:cNvGrpSpPr/>
        <p:nvPr/>
      </p:nvGrpSpPr>
      <p:grpSpPr>
        <a:xfrm>
          <a:off x="0" y="0"/>
          <a:ext cx="0" cy="0"/>
          <a:chOff x="0" y="0"/>
          <a:chExt cx="0" cy="0"/>
        </a:xfrm>
      </p:grpSpPr>
      <p:sp>
        <p:nvSpPr>
          <p:cNvPr id="447" name="Shape 447"/>
          <p:cNvSpPr txBox="1"/>
          <p:nvPr>
            <p:ph type="title"/>
          </p:nvPr>
        </p:nvSpPr>
        <p:spPr>
          <a:xfrm>
            <a:off x="628650" y="273844"/>
            <a:ext cx="7886700" cy="99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chemeClr val="dk1"/>
                </a:solidFill>
                <a:latin typeface="Arial"/>
                <a:ea typeface="Arial"/>
                <a:cs typeface="Arial"/>
                <a:sym typeface="Arial"/>
              </a:rPr>
              <a:t>Checkers Challenges</a:t>
            </a:r>
            <a:endParaRPr b="0" i="0" sz="2800" u="none" cap="none" strike="noStrike">
              <a:solidFill>
                <a:schemeClr val="dk1"/>
              </a:solidFill>
              <a:latin typeface="Arial"/>
              <a:ea typeface="Arial"/>
              <a:cs typeface="Arial"/>
              <a:sym typeface="Arial"/>
            </a:endParaRPr>
          </a:p>
        </p:txBody>
      </p:sp>
      <p:sp>
        <p:nvSpPr>
          <p:cNvPr id="448" name="Shape 448"/>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434343"/>
              </a:buClr>
              <a:buSzPts val="1800"/>
              <a:buFont typeface="Arial"/>
              <a:buChar char="●"/>
            </a:pPr>
            <a:r>
              <a:rPr b="0" i="0" lang="en" sz="1800" u="none" cap="none" strike="noStrike">
                <a:solidFill>
                  <a:srgbClr val="434343"/>
                </a:solidFill>
                <a:latin typeface="Arial"/>
                <a:ea typeface="Arial"/>
                <a:cs typeface="Arial"/>
                <a:sym typeface="Arial"/>
              </a:rPr>
              <a:t>Moving a “piece” isn’t as simple as just pushing a button.</a:t>
            </a:r>
            <a:endParaRPr b="0" i="0" sz="1800" u="none" cap="none" strike="noStrike">
              <a:solidFill>
                <a:srgbClr val="434343"/>
              </a:solidFill>
              <a:latin typeface="Arial"/>
              <a:ea typeface="Arial"/>
              <a:cs typeface="Arial"/>
              <a:sym typeface="Arial"/>
            </a:endParaRPr>
          </a:p>
          <a:p>
            <a:pPr indent="-317500" lvl="1" marL="914400" marR="0" rtl="0" algn="l">
              <a:lnSpc>
                <a:spcPct val="115000"/>
              </a:lnSpc>
              <a:spcBef>
                <a:spcPts val="0"/>
              </a:spcBef>
              <a:spcAft>
                <a:spcPts val="0"/>
              </a:spcAft>
              <a:buClr>
                <a:srgbClr val="434343"/>
              </a:buClr>
              <a:buSzPts val="1400"/>
              <a:buFont typeface="Arial"/>
              <a:buChar char="○"/>
            </a:pPr>
            <a:r>
              <a:rPr b="0" i="0" lang="en" sz="1400" u="none" cap="none" strike="noStrike">
                <a:solidFill>
                  <a:srgbClr val="434343"/>
                </a:solidFill>
                <a:latin typeface="Arial"/>
                <a:ea typeface="Arial"/>
                <a:cs typeface="Arial"/>
                <a:sym typeface="Arial"/>
              </a:rPr>
              <a:t>Needed to find some way of selecting a piece and then choosing where it moves. More than one button press per turn.</a:t>
            </a:r>
            <a:endParaRPr b="0" i="0" sz="1400" u="none" cap="none" strike="noStrike">
              <a:solidFill>
                <a:srgbClr val="434343"/>
              </a:solidFill>
              <a:latin typeface="Arial"/>
              <a:ea typeface="Arial"/>
              <a:cs typeface="Arial"/>
              <a:sym typeface="Arial"/>
            </a:endParaRPr>
          </a:p>
          <a:p>
            <a:pPr indent="-342900" lvl="0" marL="457200" marR="0" rtl="0" algn="l">
              <a:lnSpc>
                <a:spcPct val="115000"/>
              </a:lnSpc>
              <a:spcBef>
                <a:spcPts val="0"/>
              </a:spcBef>
              <a:spcAft>
                <a:spcPts val="0"/>
              </a:spcAft>
              <a:buClr>
                <a:srgbClr val="434343"/>
              </a:buClr>
              <a:buSzPts val="1800"/>
              <a:buFont typeface="Arial"/>
              <a:buChar char="●"/>
            </a:pPr>
            <a:r>
              <a:rPr b="0" i="0" lang="en" sz="1800" u="none" cap="none" strike="noStrike">
                <a:solidFill>
                  <a:srgbClr val="434343"/>
                </a:solidFill>
                <a:latin typeface="Arial"/>
                <a:ea typeface="Arial"/>
                <a:cs typeface="Arial"/>
                <a:sym typeface="Arial"/>
              </a:rPr>
              <a:t>With regards to the user interface, how would a player liked to see this process displayed?</a:t>
            </a:r>
            <a:endParaRPr b="0" i="0" sz="1800" u="none" cap="none" strike="noStrike">
              <a:solidFill>
                <a:srgbClr val="434343"/>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52" name="Shape 452"/>
        <p:cNvGrpSpPr/>
        <p:nvPr/>
      </p:nvGrpSpPr>
      <p:grpSpPr>
        <a:xfrm>
          <a:off x="0" y="0"/>
          <a:ext cx="0" cy="0"/>
          <a:chOff x="0" y="0"/>
          <a:chExt cx="0" cy="0"/>
        </a:xfrm>
      </p:grpSpPr>
      <p:sp>
        <p:nvSpPr>
          <p:cNvPr id="453" name="Shape 453"/>
          <p:cNvSpPr txBox="1"/>
          <p:nvPr>
            <p:ph type="title"/>
          </p:nvPr>
        </p:nvSpPr>
        <p:spPr>
          <a:xfrm>
            <a:off x="628650" y="273844"/>
            <a:ext cx="7886700" cy="99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lang="en"/>
              <a:t>Making a Move</a:t>
            </a:r>
            <a:endParaRPr b="0" i="0" sz="2800" u="none" cap="none" strike="noStrike">
              <a:solidFill>
                <a:schemeClr val="dk1"/>
              </a:solidFill>
              <a:latin typeface="Arial"/>
              <a:ea typeface="Arial"/>
              <a:cs typeface="Arial"/>
              <a:sym typeface="Arial"/>
            </a:endParaRPr>
          </a:p>
        </p:txBody>
      </p:sp>
      <p:sp>
        <p:nvSpPr>
          <p:cNvPr id="454" name="Shape 454"/>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p>
            <a:pPr indent="0" lvl="0" marL="3657600" marR="0" rtl="0" algn="l">
              <a:lnSpc>
                <a:spcPct val="115000"/>
              </a:lnSpc>
              <a:spcBef>
                <a:spcPts val="0"/>
              </a:spcBef>
              <a:spcAft>
                <a:spcPts val="0"/>
              </a:spcAft>
              <a:buClr>
                <a:schemeClr val="dk2"/>
              </a:buClr>
              <a:buSzPts val="1800"/>
              <a:buFont typeface="Arial"/>
              <a:buNone/>
            </a:pPr>
            <a:r>
              <a:t/>
            </a:r>
            <a:endParaRPr/>
          </a:p>
          <a:p>
            <a:pPr indent="457200" lvl="0" marL="3200400" marR="0" rtl="0" algn="l">
              <a:lnSpc>
                <a:spcPct val="115000"/>
              </a:lnSpc>
              <a:spcBef>
                <a:spcPts val="1600"/>
              </a:spcBef>
              <a:spcAft>
                <a:spcPts val="0"/>
              </a:spcAft>
              <a:buClr>
                <a:schemeClr val="dk2"/>
              </a:buClr>
              <a:buSzPts val="1800"/>
              <a:buFont typeface="Arial"/>
              <a:buNone/>
            </a:pPr>
            <a:r>
              <a:t/>
            </a:r>
            <a:endParaRPr/>
          </a:p>
          <a:p>
            <a:pPr indent="0" lvl="0" marL="3200400" marR="0" rtl="0" algn="l">
              <a:lnSpc>
                <a:spcPct val="115000"/>
              </a:lnSpc>
              <a:spcBef>
                <a:spcPts val="1600"/>
              </a:spcBef>
              <a:spcAft>
                <a:spcPts val="1600"/>
              </a:spcAft>
              <a:buClr>
                <a:schemeClr val="dk2"/>
              </a:buClr>
              <a:buSzPts val="1800"/>
              <a:buFont typeface="Arial"/>
              <a:buNone/>
            </a:pPr>
            <a:r>
              <a:rPr lang="en" sz="4800"/>
              <a:t>   </a:t>
            </a:r>
            <a:r>
              <a:rPr lang="en" sz="4800"/>
              <a:t>⇒</a:t>
            </a:r>
            <a:endParaRPr sz="4800"/>
          </a:p>
        </p:txBody>
      </p:sp>
      <p:pic>
        <p:nvPicPr>
          <p:cNvPr id="455" name="Shape 455"/>
          <p:cNvPicPr preferRelativeResize="0"/>
          <p:nvPr/>
        </p:nvPicPr>
        <p:blipFill>
          <a:blip r:embed="rId3">
            <a:alphaModFix/>
          </a:blip>
          <a:stretch>
            <a:fillRect/>
          </a:stretch>
        </p:blipFill>
        <p:spPr>
          <a:xfrm>
            <a:off x="4991100" y="1369224"/>
            <a:ext cx="3524250" cy="3263400"/>
          </a:xfrm>
          <a:prstGeom prst="rect">
            <a:avLst/>
          </a:prstGeom>
          <a:noFill/>
          <a:ln>
            <a:noFill/>
          </a:ln>
        </p:spPr>
      </p:pic>
      <p:pic>
        <p:nvPicPr>
          <p:cNvPr id="456" name="Shape 456"/>
          <p:cNvPicPr preferRelativeResize="0"/>
          <p:nvPr/>
        </p:nvPicPr>
        <p:blipFill>
          <a:blip r:embed="rId4">
            <a:alphaModFix/>
          </a:blip>
          <a:stretch>
            <a:fillRect/>
          </a:stretch>
        </p:blipFill>
        <p:spPr>
          <a:xfrm>
            <a:off x="703000" y="1369225"/>
            <a:ext cx="3425125" cy="32457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60" name="Shape 460"/>
        <p:cNvGrpSpPr/>
        <p:nvPr/>
      </p:nvGrpSpPr>
      <p:grpSpPr>
        <a:xfrm>
          <a:off x="0" y="0"/>
          <a:ext cx="0" cy="0"/>
          <a:chOff x="0" y="0"/>
          <a:chExt cx="0" cy="0"/>
        </a:xfrm>
      </p:grpSpPr>
      <p:sp>
        <p:nvSpPr>
          <p:cNvPr id="461" name="Shape 46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Cost of the project</a:t>
            </a:r>
            <a:endParaRPr/>
          </a:p>
        </p:txBody>
      </p:sp>
      <p:sp>
        <p:nvSpPr>
          <p:cNvPr id="462" name="Shape 462"/>
          <p:cNvSpPr txBox="1"/>
          <p:nvPr>
            <p:ph idx="1" type="body"/>
          </p:nvPr>
        </p:nvSpPr>
        <p:spPr>
          <a:xfrm>
            <a:off x="628650" y="1369219"/>
            <a:ext cx="2894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rgbClr val="434343"/>
              </a:buClr>
              <a:buSzPts val="2100"/>
              <a:buFont typeface="Arial"/>
              <a:buChar char="•"/>
            </a:pPr>
            <a:r>
              <a:rPr b="0" i="0" lang="en" sz="2100" u="none" cap="none" strike="noStrike">
                <a:solidFill>
                  <a:srgbClr val="434343"/>
                </a:solidFill>
                <a:latin typeface="Calibri"/>
                <a:ea typeface="Calibri"/>
                <a:cs typeface="Calibri"/>
                <a:sym typeface="Calibri"/>
              </a:rPr>
              <a:t>Total cost including testing parts: $349.53</a:t>
            </a:r>
            <a:endParaRPr>
              <a:solidFill>
                <a:srgbClr val="434343"/>
              </a:solidFill>
            </a:endParaRPr>
          </a:p>
          <a:p>
            <a:pPr indent="-171450" lvl="0" marL="177800" marR="0" rtl="0" algn="l">
              <a:lnSpc>
                <a:spcPct val="90000"/>
              </a:lnSpc>
              <a:spcBef>
                <a:spcPts val="800"/>
              </a:spcBef>
              <a:spcAft>
                <a:spcPts val="0"/>
              </a:spcAft>
              <a:buClr>
                <a:srgbClr val="434343"/>
              </a:buClr>
              <a:buSzPts val="2100"/>
              <a:buFont typeface="Arial"/>
              <a:buChar char="•"/>
            </a:pPr>
            <a:r>
              <a:rPr b="0" i="0" lang="en" sz="2100" u="none" cap="none" strike="noStrike">
                <a:solidFill>
                  <a:srgbClr val="434343"/>
                </a:solidFill>
                <a:latin typeface="Calibri"/>
                <a:ea typeface="Calibri"/>
                <a:cs typeface="Calibri"/>
                <a:sym typeface="Calibri"/>
              </a:rPr>
              <a:t>Cost of 1 Prototype: under $200</a:t>
            </a:r>
            <a:endParaRPr>
              <a:solidFill>
                <a:srgbClr val="434343"/>
              </a:solidFill>
            </a:endParaRPr>
          </a:p>
          <a:p>
            <a:pPr indent="-171450" lvl="0" marL="177800" marR="0" rtl="0" algn="l">
              <a:lnSpc>
                <a:spcPct val="90000"/>
              </a:lnSpc>
              <a:spcBef>
                <a:spcPts val="800"/>
              </a:spcBef>
              <a:spcAft>
                <a:spcPts val="1600"/>
              </a:spcAft>
              <a:buClr>
                <a:srgbClr val="434343"/>
              </a:buClr>
              <a:buSzPts val="2100"/>
              <a:buFont typeface="Arial"/>
              <a:buChar char="•"/>
            </a:pPr>
            <a:r>
              <a:rPr b="0" i="0" lang="en" sz="2100" u="none" cap="none" strike="noStrike">
                <a:solidFill>
                  <a:srgbClr val="434343"/>
                </a:solidFill>
                <a:latin typeface="Calibri"/>
                <a:ea typeface="Calibri"/>
                <a:cs typeface="Calibri"/>
                <a:sym typeface="Calibri"/>
              </a:rPr>
              <a:t>Components and materials we chose are expensive, but facilitate manufacturing with the tools available to us.</a:t>
            </a:r>
            <a:endParaRPr>
              <a:solidFill>
                <a:srgbClr val="434343"/>
              </a:solidFill>
            </a:endParaRPr>
          </a:p>
        </p:txBody>
      </p:sp>
      <p:graphicFrame>
        <p:nvGraphicFramePr>
          <p:cNvPr id="463" name="Shape 463"/>
          <p:cNvGraphicFramePr/>
          <p:nvPr/>
        </p:nvGraphicFramePr>
        <p:xfrm>
          <a:off x="3768754" y="1268015"/>
          <a:ext cx="3000000" cy="3000000"/>
        </p:xfrm>
        <a:graphic>
          <a:graphicData uri="http://schemas.openxmlformats.org/drawingml/2006/table">
            <a:tbl>
              <a:tblPr bandRow="1" firstRow="1">
                <a:noFill/>
                <a:tableStyleId>{614FE8DF-6B17-4EA3-BE6B-42A68A87E6C9}</a:tableStyleId>
              </a:tblPr>
              <a:tblGrid>
                <a:gridCol w="2221325"/>
                <a:gridCol w="2221325"/>
              </a:tblGrid>
              <a:tr h="420575">
                <a:tc>
                  <a:txBody>
                    <a:bodyPr>
                      <a:noAutofit/>
                    </a:bodyPr>
                    <a:lstStyle/>
                    <a:p>
                      <a:pPr indent="0" lvl="0" marL="0" marR="0" rtl="0" algn="l">
                        <a:spcBef>
                          <a:spcPts val="0"/>
                        </a:spcBef>
                        <a:spcAft>
                          <a:spcPts val="0"/>
                        </a:spcAft>
                        <a:buNone/>
                      </a:pPr>
                      <a:r>
                        <a:rPr lang="en" sz="1400"/>
                        <a:t>Component</a:t>
                      </a:r>
                      <a:endParaRPr sz="1100"/>
                    </a:p>
                  </a:txBody>
                  <a:tcPr marT="34300" marB="34300" marR="68600" marL="68600">
                    <a:solidFill>
                      <a:schemeClr val="dk1"/>
                    </a:solidFill>
                  </a:tcPr>
                </a:tc>
                <a:tc>
                  <a:txBody>
                    <a:bodyPr>
                      <a:noAutofit/>
                    </a:bodyPr>
                    <a:lstStyle/>
                    <a:p>
                      <a:pPr indent="0" lvl="0" marL="0" marR="0" rtl="0" algn="l">
                        <a:spcBef>
                          <a:spcPts val="0"/>
                        </a:spcBef>
                        <a:spcAft>
                          <a:spcPts val="0"/>
                        </a:spcAft>
                        <a:buNone/>
                      </a:pPr>
                      <a:r>
                        <a:rPr lang="en" sz="1400"/>
                        <a:t>Price</a:t>
                      </a:r>
                      <a:endParaRPr sz="1100"/>
                    </a:p>
                  </a:txBody>
                  <a:tcPr marT="34300" marB="34300" marR="68600" marL="68600">
                    <a:solidFill>
                      <a:schemeClr val="dk1"/>
                    </a:solidFill>
                  </a:tcPr>
                </a:tc>
              </a:tr>
              <a:tr h="420575">
                <a:tc>
                  <a:txBody>
                    <a:bodyPr>
                      <a:noAutofit/>
                    </a:bodyPr>
                    <a:lstStyle/>
                    <a:p>
                      <a:pPr indent="0" lvl="0" marL="0" marR="0" rtl="0" algn="l">
                        <a:spcBef>
                          <a:spcPts val="0"/>
                        </a:spcBef>
                        <a:spcAft>
                          <a:spcPts val="0"/>
                        </a:spcAft>
                        <a:buNone/>
                      </a:pPr>
                      <a:r>
                        <a:rPr lang="en" sz="1400">
                          <a:solidFill>
                            <a:srgbClr val="F3F3F3"/>
                          </a:solidFill>
                        </a:rPr>
                        <a:t>MCU board</a:t>
                      </a:r>
                      <a:endParaRPr sz="1100">
                        <a:solidFill>
                          <a:srgbClr val="F3F3F3"/>
                        </a:solidFill>
                      </a:endParaRPr>
                    </a:p>
                  </a:txBody>
                  <a:tcPr marT="34300" marB="34300" marR="68600" marL="68600">
                    <a:solidFill>
                      <a:schemeClr val="accent6"/>
                    </a:solidFill>
                  </a:tcPr>
                </a:tc>
                <a:tc>
                  <a:txBody>
                    <a:bodyPr>
                      <a:noAutofit/>
                    </a:bodyPr>
                    <a:lstStyle/>
                    <a:p>
                      <a:pPr indent="0" lvl="0" marL="0" marR="0" rtl="0" algn="l">
                        <a:spcBef>
                          <a:spcPts val="0"/>
                        </a:spcBef>
                        <a:spcAft>
                          <a:spcPts val="0"/>
                        </a:spcAft>
                        <a:buNone/>
                      </a:pPr>
                      <a:r>
                        <a:rPr lang="en" sz="1400">
                          <a:solidFill>
                            <a:srgbClr val="F3F3F3"/>
                          </a:solidFill>
                        </a:rPr>
                        <a:t>$20</a:t>
                      </a:r>
                      <a:endParaRPr sz="1100">
                        <a:solidFill>
                          <a:srgbClr val="F3F3F3"/>
                        </a:solidFill>
                      </a:endParaRPr>
                    </a:p>
                  </a:txBody>
                  <a:tcPr marT="34300" marB="34300" marR="68600" marL="68600">
                    <a:solidFill>
                      <a:schemeClr val="accent6"/>
                    </a:solidFill>
                  </a:tcPr>
                </a:tc>
              </a:tr>
              <a:tr h="420575">
                <a:tc>
                  <a:txBody>
                    <a:bodyPr>
                      <a:noAutofit/>
                    </a:bodyPr>
                    <a:lstStyle/>
                    <a:p>
                      <a:pPr indent="0" lvl="0" marL="0" marR="0" rtl="0" algn="l">
                        <a:spcBef>
                          <a:spcPts val="0"/>
                        </a:spcBef>
                        <a:spcAft>
                          <a:spcPts val="0"/>
                        </a:spcAft>
                        <a:buNone/>
                      </a:pPr>
                      <a:r>
                        <a:rPr lang="en" sz="1400">
                          <a:solidFill>
                            <a:srgbClr val="F3F3F3"/>
                          </a:solidFill>
                        </a:rPr>
                        <a:t>Power board</a:t>
                      </a:r>
                      <a:endParaRPr sz="1100">
                        <a:solidFill>
                          <a:srgbClr val="F3F3F3"/>
                        </a:solidFill>
                      </a:endParaRPr>
                    </a:p>
                  </a:txBody>
                  <a:tcPr marT="34300" marB="34300" marR="68600" marL="68600">
                    <a:solidFill>
                      <a:srgbClr val="A4C2F4"/>
                    </a:solidFill>
                  </a:tcPr>
                </a:tc>
                <a:tc>
                  <a:txBody>
                    <a:bodyPr>
                      <a:noAutofit/>
                    </a:bodyPr>
                    <a:lstStyle/>
                    <a:p>
                      <a:pPr indent="0" lvl="0" marL="0" marR="0" rtl="0" algn="l">
                        <a:spcBef>
                          <a:spcPts val="0"/>
                        </a:spcBef>
                        <a:spcAft>
                          <a:spcPts val="0"/>
                        </a:spcAft>
                        <a:buNone/>
                      </a:pPr>
                      <a:r>
                        <a:rPr lang="en" sz="1400">
                          <a:solidFill>
                            <a:srgbClr val="F3F3F3"/>
                          </a:solidFill>
                        </a:rPr>
                        <a:t>$15</a:t>
                      </a:r>
                      <a:endParaRPr sz="1100">
                        <a:solidFill>
                          <a:srgbClr val="F3F3F3"/>
                        </a:solidFill>
                      </a:endParaRPr>
                    </a:p>
                  </a:txBody>
                  <a:tcPr marT="34300" marB="34300" marR="68600" marL="68600">
                    <a:solidFill>
                      <a:srgbClr val="A4C2F4"/>
                    </a:solidFill>
                  </a:tcPr>
                </a:tc>
              </a:tr>
              <a:tr h="420575">
                <a:tc>
                  <a:txBody>
                    <a:bodyPr>
                      <a:noAutofit/>
                    </a:bodyPr>
                    <a:lstStyle/>
                    <a:p>
                      <a:pPr indent="0" lvl="0" marL="0" marR="0" rtl="0" algn="l">
                        <a:spcBef>
                          <a:spcPts val="0"/>
                        </a:spcBef>
                        <a:spcAft>
                          <a:spcPts val="0"/>
                        </a:spcAft>
                        <a:buNone/>
                      </a:pPr>
                      <a:r>
                        <a:rPr lang="en" sz="1400">
                          <a:solidFill>
                            <a:srgbClr val="F3F3F3"/>
                          </a:solidFill>
                        </a:rPr>
                        <a:t>Button Matrix</a:t>
                      </a:r>
                      <a:endParaRPr sz="1100">
                        <a:solidFill>
                          <a:srgbClr val="F3F3F3"/>
                        </a:solidFill>
                      </a:endParaRPr>
                    </a:p>
                  </a:txBody>
                  <a:tcPr marT="34300" marB="34300" marR="68600" marL="68600">
                    <a:solidFill>
                      <a:schemeClr val="accent6"/>
                    </a:solidFill>
                  </a:tcPr>
                </a:tc>
                <a:tc>
                  <a:txBody>
                    <a:bodyPr>
                      <a:noAutofit/>
                    </a:bodyPr>
                    <a:lstStyle/>
                    <a:p>
                      <a:pPr indent="0" lvl="0" marL="0" marR="0" rtl="0" algn="l">
                        <a:spcBef>
                          <a:spcPts val="0"/>
                        </a:spcBef>
                        <a:spcAft>
                          <a:spcPts val="0"/>
                        </a:spcAft>
                        <a:buNone/>
                      </a:pPr>
                      <a:r>
                        <a:rPr lang="en" sz="1400">
                          <a:solidFill>
                            <a:srgbClr val="F3F3F3"/>
                          </a:solidFill>
                        </a:rPr>
                        <a:t>$50</a:t>
                      </a:r>
                      <a:endParaRPr sz="1100">
                        <a:solidFill>
                          <a:srgbClr val="F3F3F3"/>
                        </a:solidFill>
                      </a:endParaRPr>
                    </a:p>
                  </a:txBody>
                  <a:tcPr marT="34300" marB="34300" marR="68600" marL="68600">
                    <a:solidFill>
                      <a:schemeClr val="accent6"/>
                    </a:solidFill>
                  </a:tcPr>
                </a:tc>
              </a:tr>
              <a:tr h="420575">
                <a:tc>
                  <a:txBody>
                    <a:bodyPr>
                      <a:noAutofit/>
                    </a:bodyPr>
                    <a:lstStyle/>
                    <a:p>
                      <a:pPr indent="0" lvl="0" marL="0" marR="0" rtl="0" algn="l">
                        <a:spcBef>
                          <a:spcPts val="0"/>
                        </a:spcBef>
                        <a:spcAft>
                          <a:spcPts val="0"/>
                        </a:spcAft>
                        <a:buNone/>
                      </a:pPr>
                      <a:r>
                        <a:rPr lang="en" sz="1400">
                          <a:solidFill>
                            <a:srgbClr val="F3F3F3"/>
                          </a:solidFill>
                        </a:rPr>
                        <a:t>LCD</a:t>
                      </a:r>
                      <a:endParaRPr sz="1100">
                        <a:solidFill>
                          <a:srgbClr val="F3F3F3"/>
                        </a:solidFill>
                      </a:endParaRPr>
                    </a:p>
                  </a:txBody>
                  <a:tcPr marT="34300" marB="34300" marR="68600" marL="68600">
                    <a:solidFill>
                      <a:srgbClr val="A4C2F4"/>
                    </a:solidFill>
                  </a:tcPr>
                </a:tc>
                <a:tc>
                  <a:txBody>
                    <a:bodyPr>
                      <a:noAutofit/>
                    </a:bodyPr>
                    <a:lstStyle/>
                    <a:p>
                      <a:pPr indent="0" lvl="0" marL="0" marR="0" rtl="0" algn="l">
                        <a:spcBef>
                          <a:spcPts val="0"/>
                        </a:spcBef>
                        <a:spcAft>
                          <a:spcPts val="0"/>
                        </a:spcAft>
                        <a:buNone/>
                      </a:pPr>
                      <a:r>
                        <a:rPr lang="en" sz="1400">
                          <a:solidFill>
                            <a:srgbClr val="F3F3F3"/>
                          </a:solidFill>
                        </a:rPr>
                        <a:t>$20</a:t>
                      </a:r>
                      <a:endParaRPr sz="1100">
                        <a:solidFill>
                          <a:srgbClr val="F3F3F3"/>
                        </a:solidFill>
                      </a:endParaRPr>
                    </a:p>
                  </a:txBody>
                  <a:tcPr marT="34300" marB="34300" marR="68600" marL="68600">
                    <a:solidFill>
                      <a:srgbClr val="A4C2F4"/>
                    </a:solidFill>
                  </a:tcPr>
                </a:tc>
              </a:tr>
              <a:tr h="420575">
                <a:tc>
                  <a:txBody>
                    <a:bodyPr>
                      <a:noAutofit/>
                    </a:bodyPr>
                    <a:lstStyle/>
                    <a:p>
                      <a:pPr indent="0" lvl="0" marL="0" marR="0" rtl="0" algn="l">
                        <a:spcBef>
                          <a:spcPts val="0"/>
                        </a:spcBef>
                        <a:spcAft>
                          <a:spcPts val="0"/>
                        </a:spcAft>
                        <a:buNone/>
                      </a:pPr>
                      <a:r>
                        <a:rPr lang="en" sz="1400">
                          <a:solidFill>
                            <a:srgbClr val="F3F3F3"/>
                          </a:solidFill>
                        </a:rPr>
                        <a:t>Chassis</a:t>
                      </a:r>
                      <a:endParaRPr sz="1100">
                        <a:solidFill>
                          <a:srgbClr val="F3F3F3"/>
                        </a:solidFill>
                      </a:endParaRPr>
                    </a:p>
                  </a:txBody>
                  <a:tcPr marT="34300" marB="34300" marR="68600" marL="68600">
                    <a:solidFill>
                      <a:schemeClr val="accent6"/>
                    </a:solidFill>
                  </a:tcPr>
                </a:tc>
                <a:tc>
                  <a:txBody>
                    <a:bodyPr>
                      <a:noAutofit/>
                    </a:bodyPr>
                    <a:lstStyle/>
                    <a:p>
                      <a:pPr indent="0" lvl="0" marL="0" marR="0" rtl="0" algn="l">
                        <a:spcBef>
                          <a:spcPts val="0"/>
                        </a:spcBef>
                        <a:spcAft>
                          <a:spcPts val="0"/>
                        </a:spcAft>
                        <a:buNone/>
                      </a:pPr>
                      <a:r>
                        <a:rPr lang="en" sz="1400">
                          <a:solidFill>
                            <a:srgbClr val="F3F3F3"/>
                          </a:solidFill>
                        </a:rPr>
                        <a:t>$50</a:t>
                      </a:r>
                      <a:endParaRPr sz="1100">
                        <a:solidFill>
                          <a:srgbClr val="F3F3F3"/>
                        </a:solidFill>
                      </a:endParaRPr>
                    </a:p>
                  </a:txBody>
                  <a:tcPr marT="34300" marB="34300" marR="68600" marL="68600">
                    <a:solidFill>
                      <a:schemeClr val="accent6"/>
                    </a:solidFill>
                  </a:tcPr>
                </a:tc>
              </a:tr>
              <a:tr h="420575">
                <a:tc>
                  <a:txBody>
                    <a:bodyPr>
                      <a:noAutofit/>
                    </a:bodyPr>
                    <a:lstStyle/>
                    <a:p>
                      <a:pPr indent="0" lvl="0" marL="0" marR="0" rtl="0" algn="l">
                        <a:spcBef>
                          <a:spcPts val="0"/>
                        </a:spcBef>
                        <a:spcAft>
                          <a:spcPts val="0"/>
                        </a:spcAft>
                        <a:buNone/>
                      </a:pPr>
                      <a:r>
                        <a:rPr lang="en" sz="1400">
                          <a:solidFill>
                            <a:srgbClr val="F3F3F3"/>
                          </a:solidFill>
                        </a:rPr>
                        <a:t>Battery</a:t>
                      </a:r>
                      <a:endParaRPr sz="1100">
                        <a:solidFill>
                          <a:srgbClr val="F3F3F3"/>
                        </a:solidFill>
                      </a:endParaRPr>
                    </a:p>
                  </a:txBody>
                  <a:tcPr marT="34300" marB="34300" marR="68600" marL="68600">
                    <a:solidFill>
                      <a:srgbClr val="A4C2F4"/>
                    </a:solidFill>
                  </a:tcPr>
                </a:tc>
                <a:tc>
                  <a:txBody>
                    <a:bodyPr>
                      <a:noAutofit/>
                    </a:bodyPr>
                    <a:lstStyle/>
                    <a:p>
                      <a:pPr indent="0" lvl="0" marL="0" marR="0" rtl="0" algn="l">
                        <a:spcBef>
                          <a:spcPts val="0"/>
                        </a:spcBef>
                        <a:spcAft>
                          <a:spcPts val="0"/>
                        </a:spcAft>
                        <a:buNone/>
                      </a:pPr>
                      <a:r>
                        <a:rPr lang="en" sz="1400">
                          <a:solidFill>
                            <a:srgbClr val="F3F3F3"/>
                          </a:solidFill>
                        </a:rPr>
                        <a:t>$30</a:t>
                      </a:r>
                      <a:endParaRPr sz="1100">
                        <a:solidFill>
                          <a:srgbClr val="F3F3F3"/>
                        </a:solidFill>
                      </a:endParaRPr>
                    </a:p>
                  </a:txBody>
                  <a:tcPr marT="34300" marB="34300" marR="68600" marL="68600">
                    <a:solidFill>
                      <a:srgbClr val="A4C2F4"/>
                    </a:solidFill>
                  </a:tcPr>
                </a:tc>
              </a:tr>
              <a:tr h="420575">
                <a:tc>
                  <a:txBody>
                    <a:bodyPr>
                      <a:noAutofit/>
                    </a:bodyPr>
                    <a:lstStyle/>
                    <a:p>
                      <a:pPr indent="0" lvl="0" marL="0" marR="0" rtl="0" algn="l">
                        <a:spcBef>
                          <a:spcPts val="0"/>
                        </a:spcBef>
                        <a:spcAft>
                          <a:spcPts val="0"/>
                        </a:spcAft>
                        <a:buNone/>
                      </a:pPr>
                      <a:r>
                        <a:rPr lang="en" sz="1400">
                          <a:solidFill>
                            <a:srgbClr val="F3F3F3"/>
                          </a:solidFill>
                        </a:rPr>
                        <a:t>Total</a:t>
                      </a:r>
                      <a:endParaRPr sz="1100">
                        <a:solidFill>
                          <a:srgbClr val="F3F3F3"/>
                        </a:solidFill>
                      </a:endParaRPr>
                    </a:p>
                  </a:txBody>
                  <a:tcPr marT="34300" marB="34300" marR="68600" marL="68600">
                    <a:solidFill>
                      <a:schemeClr val="accent6"/>
                    </a:solidFill>
                  </a:tcPr>
                </a:tc>
                <a:tc>
                  <a:txBody>
                    <a:bodyPr>
                      <a:noAutofit/>
                    </a:bodyPr>
                    <a:lstStyle/>
                    <a:p>
                      <a:pPr indent="0" lvl="0" marL="0" marR="0" rtl="0" algn="l">
                        <a:spcBef>
                          <a:spcPts val="0"/>
                        </a:spcBef>
                        <a:spcAft>
                          <a:spcPts val="0"/>
                        </a:spcAft>
                        <a:buNone/>
                      </a:pPr>
                      <a:r>
                        <a:rPr lang="en" sz="1400">
                          <a:solidFill>
                            <a:srgbClr val="F3F3F3"/>
                          </a:solidFill>
                        </a:rPr>
                        <a:t>$185</a:t>
                      </a:r>
                      <a:endParaRPr sz="1100">
                        <a:solidFill>
                          <a:srgbClr val="F3F3F3"/>
                        </a:solidFill>
                      </a:endParaRPr>
                    </a:p>
                  </a:txBody>
                  <a:tcPr marT="34300" marB="34300" marR="68600" marL="68600">
                    <a:solidFill>
                      <a:schemeClr val="accent6"/>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23" name="Shape 123"/>
        <p:cNvGrpSpPr/>
        <p:nvPr/>
      </p:nvGrpSpPr>
      <p:grpSpPr>
        <a:xfrm>
          <a:off x="0" y="0"/>
          <a:ext cx="0" cy="0"/>
          <a:chOff x="0" y="0"/>
          <a:chExt cx="0" cy="0"/>
        </a:xfrm>
      </p:grpSpPr>
      <p:sp>
        <p:nvSpPr>
          <p:cNvPr id="124" name="Shape 1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Physical Layout</a:t>
            </a:r>
            <a:endParaRPr/>
          </a:p>
        </p:txBody>
      </p:sp>
      <p:pic>
        <p:nvPicPr>
          <p:cNvPr id="125" name="Shape 125"/>
          <p:cNvPicPr preferRelativeResize="0"/>
          <p:nvPr>
            <p:ph idx="1" type="body"/>
          </p:nvPr>
        </p:nvPicPr>
        <p:blipFill rotWithShape="1">
          <a:blip r:embed="rId3">
            <a:alphaModFix/>
          </a:blip>
          <a:srcRect b="0" l="0" r="0" t="0"/>
          <a:stretch/>
        </p:blipFill>
        <p:spPr>
          <a:xfrm>
            <a:off x="2862743" y="194167"/>
            <a:ext cx="7503600" cy="4502400"/>
          </a:xfrm>
          <a:prstGeom prst="rect">
            <a:avLst/>
          </a:prstGeom>
          <a:noFill/>
          <a:ln>
            <a:noFill/>
          </a:ln>
        </p:spPr>
      </p:pic>
      <p:sp>
        <p:nvSpPr>
          <p:cNvPr id="126" name="Shape 126"/>
          <p:cNvSpPr txBox="1"/>
          <p:nvPr/>
        </p:nvSpPr>
        <p:spPr>
          <a:xfrm>
            <a:off x="383796" y="1268016"/>
            <a:ext cx="4188300" cy="2146800"/>
          </a:xfrm>
          <a:prstGeom prst="rect">
            <a:avLst/>
          </a:prstGeom>
          <a:noFill/>
          <a:ln>
            <a:noFill/>
          </a:ln>
        </p:spPr>
        <p:txBody>
          <a:bodyPr anchorCtr="0" anchor="t" bIns="34275" lIns="68575" spcFirstLastPara="1" rIns="68575" wrap="square" tIns="34275">
            <a:noAutofit/>
          </a:bodyPr>
          <a:lstStyle/>
          <a:p>
            <a:pPr indent="-215900" lvl="0" marL="215900" marR="0" rtl="0" algn="l">
              <a:spcBef>
                <a:spcPts val="0"/>
              </a:spcBef>
              <a:spcAft>
                <a:spcPts val="0"/>
              </a:spcAft>
              <a:buClr>
                <a:srgbClr val="434343"/>
              </a:buClr>
              <a:buSzPts val="1400"/>
              <a:buFont typeface="Arial"/>
              <a:buChar char="•"/>
            </a:pPr>
            <a:r>
              <a:rPr b="0" i="0" lang="en" sz="1400" u="none" cap="none" strike="noStrike">
                <a:solidFill>
                  <a:srgbClr val="434343"/>
                </a:solidFill>
                <a:latin typeface="Calibri"/>
                <a:ea typeface="Calibri"/>
                <a:cs typeface="Calibri"/>
                <a:sym typeface="Calibri"/>
              </a:rPr>
              <a:t>The board will be roughly 1ft x 1ft.</a:t>
            </a:r>
            <a:endParaRPr sz="1100">
              <a:solidFill>
                <a:srgbClr val="434343"/>
              </a:solidFill>
            </a:endParaRPr>
          </a:p>
          <a:p>
            <a:pPr indent="-215900" lvl="0" marL="215900" marR="0" rtl="0" algn="l">
              <a:spcBef>
                <a:spcPts val="0"/>
              </a:spcBef>
              <a:spcAft>
                <a:spcPts val="0"/>
              </a:spcAft>
              <a:buClr>
                <a:srgbClr val="434343"/>
              </a:buClr>
              <a:buSzPts val="1400"/>
              <a:buFont typeface="Arial"/>
              <a:buChar char="•"/>
            </a:pPr>
            <a:r>
              <a:rPr b="0" i="0" lang="en" sz="1400" u="none" cap="none" strike="noStrike">
                <a:solidFill>
                  <a:srgbClr val="434343"/>
                </a:solidFill>
                <a:latin typeface="Calibri"/>
                <a:ea typeface="Calibri"/>
                <a:cs typeface="Calibri"/>
                <a:sym typeface="Calibri"/>
              </a:rPr>
              <a:t>The chassis will be made of plastic</a:t>
            </a:r>
            <a:endParaRPr sz="1100">
              <a:solidFill>
                <a:srgbClr val="434343"/>
              </a:solidFill>
            </a:endParaRPr>
          </a:p>
          <a:p>
            <a:pPr indent="-215900" lvl="0" marL="215900" marR="0" rtl="0" algn="l">
              <a:spcBef>
                <a:spcPts val="0"/>
              </a:spcBef>
              <a:spcAft>
                <a:spcPts val="0"/>
              </a:spcAft>
              <a:buClr>
                <a:srgbClr val="434343"/>
              </a:buClr>
              <a:buSzPts val="1400"/>
              <a:buFont typeface="Arial"/>
              <a:buChar char="•"/>
            </a:pPr>
            <a:r>
              <a:rPr b="0" i="0" lang="en" sz="1400" u="none" cap="none" strike="noStrike">
                <a:solidFill>
                  <a:srgbClr val="434343"/>
                </a:solidFill>
                <a:latin typeface="Calibri"/>
                <a:ea typeface="Calibri"/>
                <a:cs typeface="Calibri"/>
                <a:sym typeface="Calibri"/>
              </a:rPr>
              <a:t>The board’s tiles will be made of a slightly opaque plastic to diffuse the light of the LEDs</a:t>
            </a:r>
            <a:endParaRPr sz="1100">
              <a:solidFill>
                <a:srgbClr val="434343"/>
              </a:solidFill>
            </a:endParaRPr>
          </a:p>
          <a:p>
            <a:pPr indent="-215900" lvl="0" marL="215900" marR="0" rtl="0" algn="l">
              <a:spcBef>
                <a:spcPts val="0"/>
              </a:spcBef>
              <a:spcAft>
                <a:spcPts val="0"/>
              </a:spcAft>
              <a:buClr>
                <a:srgbClr val="434343"/>
              </a:buClr>
              <a:buSzPts val="1400"/>
              <a:buFont typeface="Arial"/>
              <a:buChar char="•"/>
            </a:pPr>
            <a:r>
              <a:rPr b="0" i="0" lang="en" sz="1400" u="none" cap="none" strike="noStrike">
                <a:solidFill>
                  <a:srgbClr val="434343"/>
                </a:solidFill>
                <a:latin typeface="Calibri"/>
                <a:ea typeface="Calibri"/>
                <a:cs typeface="Calibri"/>
                <a:sym typeface="Calibri"/>
              </a:rPr>
              <a:t>LCD to display a menu for game selection and option adjustments. </a:t>
            </a:r>
            <a:endParaRPr sz="1100">
              <a:solidFill>
                <a:srgbClr val="434343"/>
              </a:solidFill>
            </a:endParaRPr>
          </a:p>
          <a:p>
            <a:pPr indent="-215900" lvl="0" marL="215900" marR="0" rtl="0" algn="l">
              <a:spcBef>
                <a:spcPts val="0"/>
              </a:spcBef>
              <a:spcAft>
                <a:spcPts val="0"/>
              </a:spcAft>
              <a:buClr>
                <a:srgbClr val="434343"/>
              </a:buClr>
              <a:buSzPts val="1400"/>
              <a:buFont typeface="Arial"/>
              <a:buChar char="•"/>
            </a:pPr>
            <a:r>
              <a:rPr b="0" i="0" lang="en" sz="1400" u="none" cap="none" strike="noStrike">
                <a:solidFill>
                  <a:srgbClr val="434343"/>
                </a:solidFill>
                <a:latin typeface="Calibri"/>
                <a:ea typeface="Calibri"/>
                <a:cs typeface="Calibri"/>
                <a:sym typeface="Calibri"/>
              </a:rPr>
              <a:t>The board itself will be 9x9 grid, 81 tiles total, 81 buttons, 81 LEDs on a strip</a:t>
            </a:r>
            <a:endParaRPr sz="1100">
              <a:solidFill>
                <a:srgbClr val="434343"/>
              </a:solidFill>
            </a:endParaRPr>
          </a:p>
          <a:p>
            <a:pPr indent="-215900" lvl="0" marL="215900" marR="0" rtl="0" algn="l">
              <a:spcBef>
                <a:spcPts val="0"/>
              </a:spcBef>
              <a:spcAft>
                <a:spcPts val="0"/>
              </a:spcAft>
              <a:buClr>
                <a:srgbClr val="434343"/>
              </a:buClr>
              <a:buSzPts val="1400"/>
              <a:buFont typeface="Arial"/>
              <a:buChar char="•"/>
            </a:pPr>
            <a:r>
              <a:rPr b="0" i="0" lang="en" sz="1400" u="none" cap="none" strike="noStrike">
                <a:solidFill>
                  <a:srgbClr val="434343"/>
                </a:solidFill>
                <a:latin typeface="Calibri"/>
                <a:ea typeface="Calibri"/>
                <a:cs typeface="Calibri"/>
                <a:sym typeface="Calibri"/>
              </a:rPr>
              <a:t>A potentiometer will be used for volume control of buzzer</a:t>
            </a:r>
            <a:endParaRPr sz="1100">
              <a:solidFill>
                <a:srgbClr val="434343"/>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67" name="Shape 467"/>
        <p:cNvGrpSpPr/>
        <p:nvPr/>
      </p:nvGrpSpPr>
      <p:grpSpPr>
        <a:xfrm>
          <a:off x="0" y="0"/>
          <a:ext cx="0" cy="0"/>
          <a:chOff x="0" y="0"/>
          <a:chExt cx="0" cy="0"/>
        </a:xfrm>
      </p:grpSpPr>
      <p:sp>
        <p:nvSpPr>
          <p:cNvPr id="468" name="Shape 468"/>
          <p:cNvSpPr txBox="1"/>
          <p:nvPr>
            <p:ph type="title"/>
          </p:nvPr>
        </p:nvSpPr>
        <p:spPr>
          <a:xfrm>
            <a:off x="628650" y="273844"/>
            <a:ext cx="7886700" cy="994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Project Progress</a:t>
            </a:r>
            <a:endParaRPr/>
          </a:p>
        </p:txBody>
      </p:sp>
      <p:pic>
        <p:nvPicPr>
          <p:cNvPr id="469" name="Shape 469" title="Points scored"/>
          <p:cNvPicPr preferRelativeResize="0"/>
          <p:nvPr/>
        </p:nvPicPr>
        <p:blipFill>
          <a:blip r:embed="rId3">
            <a:alphaModFix/>
          </a:blip>
          <a:stretch>
            <a:fillRect/>
          </a:stretch>
        </p:blipFill>
        <p:spPr>
          <a:xfrm>
            <a:off x="1910250" y="1434574"/>
            <a:ext cx="5323500" cy="329167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73" name="Shape 473"/>
        <p:cNvGrpSpPr/>
        <p:nvPr/>
      </p:nvGrpSpPr>
      <p:grpSpPr>
        <a:xfrm>
          <a:off x="0" y="0"/>
          <a:ext cx="0" cy="0"/>
          <a:chOff x="0" y="0"/>
          <a:chExt cx="0" cy="0"/>
        </a:xfrm>
      </p:grpSpPr>
      <p:sp>
        <p:nvSpPr>
          <p:cNvPr id="474" name="Shape 47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Further Testing</a:t>
            </a:r>
            <a:endParaRPr/>
          </a:p>
        </p:txBody>
      </p:sp>
      <p:sp>
        <p:nvSpPr>
          <p:cNvPr id="475" name="Shape 47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42900" lvl="0" marL="457200" marR="0" rtl="0" algn="l">
              <a:lnSpc>
                <a:spcPct val="90000"/>
              </a:lnSpc>
              <a:spcBef>
                <a:spcPts val="400"/>
              </a:spcBef>
              <a:spcAft>
                <a:spcPts val="0"/>
              </a:spcAft>
              <a:buClr>
                <a:srgbClr val="434343"/>
              </a:buClr>
              <a:buSzPts val="1800"/>
              <a:buFont typeface="Calibri"/>
              <a:buChar char="•"/>
            </a:pPr>
            <a:r>
              <a:rPr b="0" i="0" lang="en" sz="1800" u="none" cap="none" strike="noStrike">
                <a:solidFill>
                  <a:srgbClr val="434343"/>
                </a:solidFill>
                <a:latin typeface="Calibri"/>
                <a:ea typeface="Calibri"/>
                <a:cs typeface="Calibri"/>
                <a:sym typeface="Calibri"/>
              </a:rPr>
              <a:t>Common interrupt with diode</a:t>
            </a:r>
            <a:endParaRPr>
              <a:solidFill>
                <a:srgbClr val="434343"/>
              </a:solidFill>
            </a:endParaRPr>
          </a:p>
          <a:p>
            <a:pPr indent="-342900" lvl="0" marL="457200" marR="0" rtl="0" algn="l">
              <a:lnSpc>
                <a:spcPct val="90000"/>
              </a:lnSpc>
              <a:spcBef>
                <a:spcPts val="0"/>
              </a:spcBef>
              <a:spcAft>
                <a:spcPts val="0"/>
              </a:spcAft>
              <a:buClr>
                <a:srgbClr val="434343"/>
              </a:buClr>
              <a:buSzPts val="1800"/>
              <a:buFont typeface="Calibri"/>
              <a:buChar char="•"/>
            </a:pPr>
            <a:r>
              <a:rPr b="0" i="0" lang="en" sz="1800" u="none" cap="none" strike="noStrike">
                <a:solidFill>
                  <a:srgbClr val="434343"/>
                </a:solidFill>
                <a:latin typeface="Calibri"/>
                <a:ea typeface="Calibri"/>
                <a:cs typeface="Calibri"/>
                <a:sym typeface="Calibri"/>
              </a:rPr>
              <a:t>Separate interrupts</a:t>
            </a:r>
            <a:endParaRPr>
              <a:solidFill>
                <a:srgbClr val="434343"/>
              </a:solidFill>
            </a:endParaRPr>
          </a:p>
          <a:p>
            <a:pPr indent="-323850" lvl="1" marL="1371600" marR="0" rtl="0" algn="l">
              <a:lnSpc>
                <a:spcPct val="90000"/>
              </a:lnSpc>
              <a:spcBef>
                <a:spcPts val="0"/>
              </a:spcBef>
              <a:spcAft>
                <a:spcPts val="0"/>
              </a:spcAft>
              <a:buClr>
                <a:srgbClr val="434343"/>
              </a:buClr>
              <a:buSzPts val="1500"/>
              <a:buFont typeface="Calibri"/>
              <a:buChar char="•"/>
            </a:pPr>
            <a:r>
              <a:rPr b="0" i="0" lang="en" sz="1500" u="none" cap="none" strike="noStrike">
                <a:solidFill>
                  <a:srgbClr val="434343"/>
                </a:solidFill>
                <a:latin typeface="Calibri"/>
                <a:ea typeface="Calibri"/>
                <a:cs typeface="Calibri"/>
                <a:sym typeface="Calibri"/>
              </a:rPr>
              <a:t>Pin change interrupts</a:t>
            </a:r>
            <a:endParaRPr>
              <a:solidFill>
                <a:srgbClr val="434343"/>
              </a:solidFill>
            </a:endParaRPr>
          </a:p>
          <a:p>
            <a:pPr indent="-342900" lvl="0" marL="457200" marR="0" rtl="0" algn="l">
              <a:lnSpc>
                <a:spcPct val="90000"/>
              </a:lnSpc>
              <a:spcBef>
                <a:spcPts val="0"/>
              </a:spcBef>
              <a:spcAft>
                <a:spcPts val="0"/>
              </a:spcAft>
              <a:buClr>
                <a:srgbClr val="434343"/>
              </a:buClr>
              <a:buSzPts val="1800"/>
              <a:buFont typeface="Calibri"/>
              <a:buChar char="•"/>
            </a:pPr>
            <a:r>
              <a:rPr b="0" i="0" lang="en" sz="1800" u="none" cap="none" strike="noStrike">
                <a:solidFill>
                  <a:srgbClr val="434343"/>
                </a:solidFill>
                <a:latin typeface="Calibri"/>
                <a:ea typeface="Calibri"/>
                <a:cs typeface="Calibri"/>
                <a:sym typeface="Calibri"/>
              </a:rPr>
              <a:t>Timing sensitivity of the LED strips</a:t>
            </a:r>
            <a:endParaRPr>
              <a:solidFill>
                <a:srgbClr val="434343"/>
              </a:solidFill>
            </a:endParaRPr>
          </a:p>
          <a:p>
            <a:pPr indent="-342900" lvl="0" marL="457200" marR="0" rtl="0" algn="l">
              <a:lnSpc>
                <a:spcPct val="90000"/>
              </a:lnSpc>
              <a:spcBef>
                <a:spcPts val="0"/>
              </a:spcBef>
              <a:spcAft>
                <a:spcPts val="0"/>
              </a:spcAft>
              <a:buClr>
                <a:srgbClr val="434343"/>
              </a:buClr>
              <a:buSzPts val="1800"/>
              <a:buFont typeface="Calibri"/>
              <a:buChar char="•"/>
            </a:pPr>
            <a:r>
              <a:rPr b="0" i="0" lang="en" sz="1800" u="none" cap="none" strike="noStrike">
                <a:solidFill>
                  <a:srgbClr val="434343"/>
                </a:solidFill>
                <a:latin typeface="Calibri"/>
                <a:ea typeface="Calibri"/>
                <a:cs typeface="Calibri"/>
                <a:sym typeface="Calibri"/>
              </a:rPr>
              <a:t>Read/Write to SD card and using the LCD at the same time</a:t>
            </a:r>
            <a:endParaRPr>
              <a:solidFill>
                <a:srgbClr val="434343"/>
              </a:solidFill>
            </a:endParaRPr>
          </a:p>
          <a:p>
            <a:pPr indent="-342900" lvl="0" marL="457200" marR="0" rtl="0" algn="l">
              <a:lnSpc>
                <a:spcPct val="90000"/>
              </a:lnSpc>
              <a:spcBef>
                <a:spcPts val="0"/>
              </a:spcBef>
              <a:spcAft>
                <a:spcPts val="0"/>
              </a:spcAft>
              <a:buClr>
                <a:srgbClr val="434343"/>
              </a:buClr>
              <a:buSzPts val="1800"/>
              <a:buFont typeface="Calibri"/>
              <a:buChar char="•"/>
            </a:pPr>
            <a:r>
              <a:rPr b="0" i="0" lang="en" sz="1800" u="none" cap="none" strike="noStrike">
                <a:solidFill>
                  <a:srgbClr val="434343"/>
                </a:solidFill>
                <a:latin typeface="Calibri"/>
                <a:ea typeface="Calibri"/>
                <a:cs typeface="Calibri"/>
                <a:sym typeface="Calibri"/>
              </a:rPr>
              <a:t>Battery life of fully assembled project</a:t>
            </a:r>
            <a:endParaRPr>
              <a:solidFill>
                <a:srgbClr val="434343"/>
              </a:solidFill>
            </a:endParaRPr>
          </a:p>
          <a:p>
            <a:pPr indent="-38100" lvl="0" marL="177800" marR="0" rtl="0" algn="l">
              <a:lnSpc>
                <a:spcPct val="90000"/>
              </a:lnSpc>
              <a:spcBef>
                <a:spcPts val="800"/>
              </a:spcBef>
              <a:spcAft>
                <a:spcPts val="160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79" name="Shape 479"/>
        <p:cNvGrpSpPr/>
        <p:nvPr/>
      </p:nvGrpSpPr>
      <p:grpSpPr>
        <a:xfrm>
          <a:off x="0" y="0"/>
          <a:ext cx="0" cy="0"/>
          <a:chOff x="0" y="0"/>
          <a:chExt cx="0" cy="0"/>
        </a:xfrm>
      </p:grpSpPr>
      <p:sp>
        <p:nvSpPr>
          <p:cNvPr id="480" name="Shape 48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Further Design</a:t>
            </a:r>
            <a:endParaRPr/>
          </a:p>
        </p:txBody>
      </p:sp>
      <p:sp>
        <p:nvSpPr>
          <p:cNvPr id="481" name="Shape 48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rgbClr val="434343"/>
              </a:buClr>
              <a:buSzPts val="2100"/>
              <a:buFont typeface="Arial"/>
              <a:buChar char="•"/>
            </a:pPr>
            <a:r>
              <a:rPr b="0" i="0" lang="en" sz="2100" u="none" cap="none" strike="noStrike">
                <a:solidFill>
                  <a:srgbClr val="434343"/>
                </a:solidFill>
                <a:latin typeface="Calibri"/>
                <a:ea typeface="Calibri"/>
                <a:cs typeface="Calibri"/>
                <a:sym typeface="Calibri"/>
              </a:rPr>
              <a:t>Designing the chassis for manufacturing</a:t>
            </a:r>
            <a:endParaRPr>
              <a:solidFill>
                <a:srgbClr val="434343"/>
              </a:solidFill>
            </a:endParaRPr>
          </a:p>
          <a:p>
            <a:pPr indent="-171450" lvl="0" marL="177800" marR="0" rtl="0" algn="l">
              <a:lnSpc>
                <a:spcPct val="90000"/>
              </a:lnSpc>
              <a:spcBef>
                <a:spcPts val="800"/>
              </a:spcBef>
              <a:spcAft>
                <a:spcPts val="1600"/>
              </a:spcAft>
              <a:buClr>
                <a:srgbClr val="434343"/>
              </a:buClr>
              <a:buSzPts val="2100"/>
              <a:buFont typeface="Arial"/>
              <a:buChar char="•"/>
            </a:pPr>
            <a:r>
              <a:rPr b="0" i="0" lang="en" sz="2100" u="none" cap="none" strike="noStrike">
                <a:solidFill>
                  <a:srgbClr val="434343"/>
                </a:solidFill>
                <a:latin typeface="Calibri"/>
                <a:ea typeface="Calibri"/>
                <a:cs typeface="Calibri"/>
                <a:sym typeface="Calibri"/>
              </a:rPr>
              <a:t>Button grid layout</a:t>
            </a:r>
            <a:endParaRPr>
              <a:solidFill>
                <a:srgbClr val="434343"/>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85" name="Shape 485"/>
        <p:cNvGrpSpPr/>
        <p:nvPr/>
      </p:nvGrpSpPr>
      <p:grpSpPr>
        <a:xfrm>
          <a:off x="0" y="0"/>
          <a:ext cx="0" cy="0"/>
          <a:chOff x="0" y="0"/>
          <a:chExt cx="0" cy="0"/>
        </a:xfrm>
      </p:grpSpPr>
      <p:sp>
        <p:nvSpPr>
          <p:cNvPr id="486" name="Shape 486"/>
          <p:cNvSpPr txBox="1"/>
          <p:nvPr>
            <p:ph idx="1" type="subTitle"/>
          </p:nvPr>
        </p:nvSpPr>
        <p:spPr>
          <a:xfrm>
            <a:off x="0" y="2198050"/>
            <a:ext cx="9144000" cy="294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QuestionsQuestions</a:t>
            </a:r>
            <a:r>
              <a:rPr lang="en"/>
              <a:t>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ionsQuest</a:t>
            </a:r>
            <a:endParaRPr/>
          </a:p>
        </p:txBody>
      </p:sp>
      <p:sp>
        <p:nvSpPr>
          <p:cNvPr id="487" name="Shape 487"/>
          <p:cNvSpPr txBox="1"/>
          <p:nvPr>
            <p:ph idx="1" type="subTitle"/>
          </p:nvPr>
        </p:nvSpPr>
        <p:spPr>
          <a:xfrm>
            <a:off x="0" y="906600"/>
            <a:ext cx="8416500" cy="1402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QuestionsQuestionsQuestionsQuestionsQuestionsQuestionsQuestionsQuestionsQuestionsQuestionsQuestionsQuestionsQuestionsQuestionsQuestions</a:t>
            </a:r>
            <a:r>
              <a:rPr lang="en"/>
              <a:t>QuestionsQuestionsQuestionsQuestionsQuestionsQuestionsQuestionsQuestionsQuestionsQuestionsQuestionsQuestionsQu</a:t>
            </a:r>
            <a:endParaRPr/>
          </a:p>
        </p:txBody>
      </p:sp>
      <p:sp>
        <p:nvSpPr>
          <p:cNvPr id="488" name="Shape 488"/>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b="1" i="1" lang="en" u="sng">
                <a:solidFill>
                  <a:srgbClr val="000000"/>
                </a:solidFill>
              </a:rPr>
              <a:t>Questions.</a:t>
            </a:r>
            <a:endParaRPr b="1" i="1" u="sng">
              <a:solidFill>
                <a:srgbClr val="000000"/>
              </a:solidFill>
            </a:endParaRPr>
          </a:p>
        </p:txBody>
      </p:sp>
      <p:sp>
        <p:nvSpPr>
          <p:cNvPr id="489" name="Shape 489"/>
          <p:cNvSpPr txBox="1"/>
          <p:nvPr>
            <p:ph idx="1" type="subTitle"/>
          </p:nvPr>
        </p:nvSpPr>
        <p:spPr>
          <a:xfrm>
            <a:off x="0" y="0"/>
            <a:ext cx="6457200" cy="1017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QuestionsQuestionsQuestionsQuestionsQuestionsQuestionsQuestionsQuestionsQuestionsQuestionsQuestionsQuestionsQuestionsQuestionsQuestionsQues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30" name="Shape 130"/>
        <p:cNvGrpSpPr/>
        <p:nvPr/>
      </p:nvGrpSpPr>
      <p:grpSpPr>
        <a:xfrm>
          <a:off x="0" y="0"/>
          <a:ext cx="0" cy="0"/>
          <a:chOff x="0" y="0"/>
          <a:chExt cx="0" cy="0"/>
        </a:xfrm>
      </p:grpSpPr>
      <p:sp>
        <p:nvSpPr>
          <p:cNvPr id="131" name="Shape 1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How the tiles function</a:t>
            </a:r>
            <a:endParaRPr b="0" i="0" sz="3300" u="none" cap="none" strike="noStrike">
              <a:solidFill>
                <a:schemeClr val="dk1"/>
              </a:solidFill>
              <a:latin typeface="Calibri"/>
              <a:ea typeface="Calibri"/>
              <a:cs typeface="Calibri"/>
              <a:sym typeface="Calibri"/>
            </a:endParaRPr>
          </a:p>
        </p:txBody>
      </p:sp>
      <p:sp>
        <p:nvSpPr>
          <p:cNvPr id="132" name="Shape 132"/>
          <p:cNvSpPr txBox="1"/>
          <p:nvPr/>
        </p:nvSpPr>
        <p:spPr>
          <a:xfrm>
            <a:off x="367145" y="1177637"/>
            <a:ext cx="4204800" cy="1938900"/>
          </a:xfrm>
          <a:prstGeom prst="rect">
            <a:avLst/>
          </a:prstGeom>
          <a:noFill/>
          <a:ln>
            <a:noFill/>
          </a:ln>
        </p:spPr>
        <p:txBody>
          <a:bodyPr anchorCtr="0" anchor="t" bIns="34275" lIns="68575" spcFirstLastPara="1" rIns="68575" wrap="square" tIns="34275">
            <a:noAutofit/>
          </a:bodyPr>
          <a:lstStyle/>
          <a:p>
            <a:pPr indent="-215900" lvl="0" marL="215900" marR="0" rtl="0" algn="l">
              <a:spcBef>
                <a:spcPts val="0"/>
              </a:spcBef>
              <a:spcAft>
                <a:spcPts val="0"/>
              </a:spcAft>
              <a:buClr>
                <a:srgbClr val="434343"/>
              </a:buClr>
              <a:buSzPts val="1400"/>
              <a:buFont typeface="Arial"/>
              <a:buChar char="•"/>
            </a:pPr>
            <a:r>
              <a:rPr b="0" i="0" lang="en" sz="1400" u="none" cap="none" strike="noStrike">
                <a:solidFill>
                  <a:srgbClr val="434343"/>
                </a:solidFill>
                <a:latin typeface="Calibri"/>
                <a:ea typeface="Calibri"/>
                <a:cs typeface="Calibri"/>
                <a:sym typeface="Calibri"/>
              </a:rPr>
              <a:t>A LED strip will run along the rows of the grid. These will be used to illuminate the square. </a:t>
            </a:r>
            <a:endParaRPr sz="1100">
              <a:solidFill>
                <a:srgbClr val="434343"/>
              </a:solidFill>
            </a:endParaRPr>
          </a:p>
          <a:p>
            <a:pPr indent="-215900" lvl="0" marL="215900" marR="0" rtl="0" algn="l">
              <a:spcBef>
                <a:spcPts val="0"/>
              </a:spcBef>
              <a:spcAft>
                <a:spcPts val="0"/>
              </a:spcAft>
              <a:buClr>
                <a:srgbClr val="434343"/>
              </a:buClr>
              <a:buSzPts val="1400"/>
              <a:buFont typeface="Arial"/>
              <a:buChar char="•"/>
            </a:pPr>
            <a:r>
              <a:rPr b="0" i="0" lang="en" sz="1400" u="none" cap="none" strike="noStrike">
                <a:solidFill>
                  <a:srgbClr val="434343"/>
                </a:solidFill>
                <a:latin typeface="Calibri"/>
                <a:ea typeface="Calibri"/>
                <a:cs typeface="Calibri"/>
                <a:sym typeface="Calibri"/>
              </a:rPr>
              <a:t>A cherry MX switch will be used as the push button for each tile. These switches have a plus shaped stem that will support the tile.</a:t>
            </a:r>
            <a:endParaRPr sz="1100">
              <a:solidFill>
                <a:srgbClr val="434343"/>
              </a:solidFill>
            </a:endParaRPr>
          </a:p>
          <a:p>
            <a:pPr indent="-215900" lvl="0" marL="215900" marR="0" rtl="0" algn="l">
              <a:spcBef>
                <a:spcPts val="0"/>
              </a:spcBef>
              <a:spcAft>
                <a:spcPts val="0"/>
              </a:spcAft>
              <a:buClr>
                <a:srgbClr val="434343"/>
              </a:buClr>
              <a:buSzPts val="1400"/>
              <a:buFont typeface="Arial"/>
              <a:buChar char="•"/>
            </a:pPr>
            <a:r>
              <a:rPr b="0" i="0" lang="en" sz="1400" u="none" cap="none" strike="noStrike">
                <a:solidFill>
                  <a:srgbClr val="434343"/>
                </a:solidFill>
                <a:latin typeface="Calibri"/>
                <a:ea typeface="Calibri"/>
                <a:cs typeface="Calibri"/>
                <a:sym typeface="Calibri"/>
              </a:rPr>
              <a:t>The pushbuttons will be mounted to a plate of 1/16” metal.</a:t>
            </a:r>
            <a:endParaRPr sz="1100">
              <a:solidFill>
                <a:srgbClr val="434343"/>
              </a:solidFill>
            </a:endParaRPr>
          </a:p>
          <a:p>
            <a:pPr indent="-215900" lvl="0" marL="215900" marR="0" rtl="0" algn="l">
              <a:spcBef>
                <a:spcPts val="0"/>
              </a:spcBef>
              <a:spcAft>
                <a:spcPts val="0"/>
              </a:spcAft>
              <a:buClr>
                <a:srgbClr val="434343"/>
              </a:buClr>
              <a:buSzPts val="1400"/>
              <a:buFont typeface="Arial"/>
              <a:buChar char="•"/>
            </a:pPr>
            <a:r>
              <a:rPr b="0" i="0" lang="en" sz="1400" u="none" cap="none" strike="noStrike">
                <a:solidFill>
                  <a:srgbClr val="434343"/>
                </a:solidFill>
                <a:latin typeface="Calibri"/>
                <a:ea typeface="Calibri"/>
                <a:cs typeface="Calibri"/>
                <a:sym typeface="Calibri"/>
              </a:rPr>
              <a:t>Pressing the tile will actuate the push button.</a:t>
            </a:r>
            <a:endParaRPr sz="1100">
              <a:solidFill>
                <a:srgbClr val="434343"/>
              </a:solidFill>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id="133" name="Shape 133"/>
          <p:cNvPicPr preferRelativeResize="0"/>
          <p:nvPr/>
        </p:nvPicPr>
        <p:blipFill rotWithShape="1">
          <a:blip r:embed="rId3">
            <a:alphaModFix/>
          </a:blip>
          <a:srcRect b="0" l="0" r="0" t="0"/>
          <a:stretch/>
        </p:blipFill>
        <p:spPr>
          <a:xfrm>
            <a:off x="4627220" y="1404664"/>
            <a:ext cx="4149636" cy="23341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37" name="Shape 137"/>
        <p:cNvGrpSpPr/>
        <p:nvPr/>
      </p:nvGrpSpPr>
      <p:grpSpPr>
        <a:xfrm>
          <a:off x="0" y="0"/>
          <a:ext cx="0" cy="0"/>
          <a:chOff x="0" y="0"/>
          <a:chExt cx="0" cy="0"/>
        </a:xfrm>
      </p:grpSpPr>
      <p:sp>
        <p:nvSpPr>
          <p:cNvPr id="138" name="Shape 13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Hardware </a:t>
            </a:r>
            <a:r>
              <a:rPr lang="en"/>
              <a:t>Block Diagram</a:t>
            </a:r>
            <a:endParaRPr/>
          </a:p>
        </p:txBody>
      </p:sp>
      <p:pic>
        <p:nvPicPr>
          <p:cNvPr id="139" name="Shape 139"/>
          <p:cNvPicPr preferRelativeResize="0"/>
          <p:nvPr>
            <p:ph idx="1" type="body"/>
          </p:nvPr>
        </p:nvPicPr>
        <p:blipFill rotWithShape="1">
          <a:blip r:embed="rId3">
            <a:alphaModFix/>
          </a:blip>
          <a:srcRect b="0" l="0" r="0" t="0"/>
          <a:stretch/>
        </p:blipFill>
        <p:spPr>
          <a:xfrm>
            <a:off x="1781250" y="1224066"/>
            <a:ext cx="5581500" cy="3532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43" name="Shape 143"/>
        <p:cNvGrpSpPr/>
        <p:nvPr/>
      </p:nvGrpSpPr>
      <p:grpSpPr>
        <a:xfrm>
          <a:off x="0" y="0"/>
          <a:ext cx="0" cy="0"/>
          <a:chOff x="0" y="0"/>
          <a:chExt cx="0" cy="0"/>
        </a:xfrm>
      </p:grpSpPr>
      <p:sp>
        <p:nvSpPr>
          <p:cNvPr id="144" name="Shape 144"/>
          <p:cNvSpPr txBox="1"/>
          <p:nvPr>
            <p:ph type="title"/>
          </p:nvPr>
        </p:nvSpPr>
        <p:spPr>
          <a:xfrm>
            <a:off x="628650" y="273844"/>
            <a:ext cx="7886700" cy="994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Development Board</a:t>
            </a:r>
            <a:endParaRPr/>
          </a:p>
        </p:txBody>
      </p:sp>
      <p:sp>
        <p:nvSpPr>
          <p:cNvPr id="145" name="Shape 145"/>
          <p:cNvSpPr txBox="1"/>
          <p:nvPr>
            <p:ph idx="1" type="body"/>
          </p:nvPr>
        </p:nvSpPr>
        <p:spPr>
          <a:xfrm>
            <a:off x="628650" y="1369225"/>
            <a:ext cx="3943200" cy="3263400"/>
          </a:xfrm>
          <a:prstGeom prst="rect">
            <a:avLst/>
          </a:prstGeom>
        </p:spPr>
        <p:txBody>
          <a:bodyPr anchorCtr="0" anchor="t" bIns="91425" lIns="91425" spcFirstLastPara="1" rIns="91425" wrap="square" tIns="91425">
            <a:noAutofit/>
          </a:bodyPr>
          <a:lstStyle/>
          <a:p>
            <a:pPr indent="0" lvl="0" marL="0">
              <a:spcBef>
                <a:spcPts val="800"/>
              </a:spcBef>
              <a:spcAft>
                <a:spcPts val="1600"/>
              </a:spcAft>
              <a:buNone/>
            </a:pPr>
            <a:r>
              <a:rPr lang="en"/>
              <a:t>Arduino ATmega 2560</a:t>
            </a:r>
            <a:endParaRPr/>
          </a:p>
        </p:txBody>
      </p:sp>
      <p:pic>
        <p:nvPicPr>
          <p:cNvPr id="146" name="Shape 146"/>
          <p:cNvPicPr preferRelativeResize="0"/>
          <p:nvPr/>
        </p:nvPicPr>
        <p:blipFill>
          <a:blip r:embed="rId3">
            <a:alphaModFix/>
          </a:blip>
          <a:stretch>
            <a:fillRect/>
          </a:stretch>
        </p:blipFill>
        <p:spPr>
          <a:xfrm>
            <a:off x="4571850" y="1400669"/>
            <a:ext cx="4267350" cy="32005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