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0" r:id="rId1"/>
  </p:sldMasterIdLst>
  <p:notesMasterIdLst>
    <p:notesMasterId r:id="rId46"/>
  </p:notesMasterIdLst>
  <p:handoutMasterIdLst>
    <p:handoutMasterId r:id="rId47"/>
  </p:handoutMasterIdLst>
  <p:sldIdLst>
    <p:sldId id="302" r:id="rId2"/>
    <p:sldId id="303" r:id="rId3"/>
    <p:sldId id="304" r:id="rId4"/>
    <p:sldId id="259" r:id="rId5"/>
    <p:sldId id="316" r:id="rId6"/>
    <p:sldId id="260" r:id="rId7"/>
    <p:sldId id="318" r:id="rId8"/>
    <p:sldId id="319" r:id="rId9"/>
    <p:sldId id="266" r:id="rId10"/>
    <p:sldId id="294" r:id="rId11"/>
    <p:sldId id="267" r:id="rId12"/>
    <p:sldId id="278" r:id="rId13"/>
    <p:sldId id="276" r:id="rId14"/>
    <p:sldId id="298" r:id="rId15"/>
    <p:sldId id="264" r:id="rId16"/>
    <p:sldId id="277" r:id="rId17"/>
    <p:sldId id="272" r:id="rId18"/>
    <p:sldId id="273" r:id="rId19"/>
    <p:sldId id="274" r:id="rId20"/>
    <p:sldId id="269" r:id="rId21"/>
    <p:sldId id="270" r:id="rId22"/>
    <p:sldId id="271" r:id="rId23"/>
    <p:sldId id="315" r:id="rId24"/>
    <p:sldId id="299" r:id="rId25"/>
    <p:sldId id="286" r:id="rId26"/>
    <p:sldId id="287" r:id="rId27"/>
    <p:sldId id="291" r:id="rId28"/>
    <p:sldId id="296" r:id="rId29"/>
    <p:sldId id="300" r:id="rId30"/>
    <p:sldId id="288" r:id="rId31"/>
    <p:sldId id="289" r:id="rId32"/>
    <p:sldId id="321" r:id="rId33"/>
    <p:sldId id="295" r:id="rId34"/>
    <p:sldId id="307" r:id="rId35"/>
    <p:sldId id="309" r:id="rId36"/>
    <p:sldId id="322" r:id="rId37"/>
    <p:sldId id="323" r:id="rId38"/>
    <p:sldId id="314" r:id="rId39"/>
    <p:sldId id="313" r:id="rId40"/>
    <p:sldId id="293" r:id="rId41"/>
    <p:sldId id="292" r:id="rId42"/>
    <p:sldId id="320" r:id="rId43"/>
    <p:sldId id="312" r:id="rId44"/>
    <p:sldId id="305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51" autoAdjust="0"/>
    <p:restoredTop sz="94660"/>
  </p:normalViewPr>
  <p:slideViewPr>
    <p:cSldViewPr snapToGrid="0">
      <p:cViewPr varScale="1">
        <p:scale>
          <a:sx n="71" d="100"/>
          <a:sy n="71" d="100"/>
        </p:scale>
        <p:origin x="39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Reimbursable Budget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FA-459E-8721-6C1C978ACE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FA-459E-8721-6C1C978ACE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FA-459E-8721-6C1C978ACE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R&amp;D</c:v>
                </c:pt>
                <c:pt idx="1">
                  <c:v>Total Parts to Date</c:v>
                </c:pt>
                <c:pt idx="2">
                  <c:v>Remaining Budget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17.599999999999998</c:v>
                </c:pt>
                <c:pt idx="1">
                  <c:v>37.639999999999993</c:v>
                </c:pt>
                <c:pt idx="2">
                  <c:v>44.76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91-497C-917E-6919FFA06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Progress</a:t>
            </a:r>
          </a:p>
        </c:rich>
      </c:tx>
      <c:layout>
        <c:manualLayout>
          <c:xMode val="edge"/>
          <c:yMode val="edge"/>
          <c:x val="0.41921326261773656"/>
          <c:y val="3.27198406157307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Progress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Overall</c:v>
                </c:pt>
                <c:pt idx="1">
                  <c:v>Hardware Testing</c:v>
                </c:pt>
                <c:pt idx="2">
                  <c:v>Software Testing</c:v>
                </c:pt>
                <c:pt idx="3">
                  <c:v>Prototype</c:v>
                </c:pt>
                <c:pt idx="4">
                  <c:v>Parts Acquisition</c:v>
                </c:pt>
                <c:pt idx="5">
                  <c:v>PCB Development</c:v>
                </c:pt>
                <c:pt idx="6">
                  <c:v>Research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55</c:v>
                </c:pt>
                <c:pt idx="1">
                  <c:v>30</c:v>
                </c:pt>
                <c:pt idx="2">
                  <c:v>40</c:v>
                </c:pt>
                <c:pt idx="3">
                  <c:v>40</c:v>
                </c:pt>
                <c:pt idx="4">
                  <c:v>60</c:v>
                </c:pt>
                <c:pt idx="5">
                  <c:v>70</c:v>
                </c:pt>
                <c:pt idx="6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9-4B08-B559-38AD16CBB7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55034640"/>
        <c:axId val="755035952"/>
      </c:barChart>
      <c:catAx>
        <c:axId val="75503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035952"/>
        <c:crosses val="autoZero"/>
        <c:auto val="1"/>
        <c:lblAlgn val="ctr"/>
        <c:lblOffset val="100"/>
        <c:noMultiLvlLbl val="0"/>
      </c:catAx>
      <c:valAx>
        <c:axId val="755035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03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BBDA45-5A78-4722-924C-C3FB99F26C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9B164F-9144-4C67-82B0-141AB5CD26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A0146-0B75-427A-9CBA-30CDE93C39E2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11578-4C44-4447-BC5B-D90611A9D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0905F-C553-4F45-A529-4DBA7B52BA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FD59A-E237-4165-B578-B571B240F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68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FF460-9933-41F4-A901-D42458936DA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A949B-F839-4E54-9466-51354F85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6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8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8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1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80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1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6608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99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05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4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8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1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3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2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3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1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0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0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  <p:sldLayoutId id="2147484205" r:id="rId15"/>
    <p:sldLayoutId id="21474842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EA71-B65F-4618-AF5B-700AF0794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7835" y="877186"/>
            <a:ext cx="6960759" cy="2225711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Smart Home Blackout Shades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400CB-5834-43C0-9526-1E03164FD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9951" y="3242745"/>
            <a:ext cx="6112077" cy="273806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alpha val="70000"/>
                  </a:schemeClr>
                </a:solidFill>
              </a:rPr>
              <a:t>Group 2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alpha val="70000"/>
                  </a:schemeClr>
                </a:solidFill>
              </a:rPr>
              <a:t>Stephen Fryer – </a:t>
            </a:r>
            <a:r>
              <a:rPr lang="en-US" sz="2000" b="1" dirty="0" err="1">
                <a:solidFill>
                  <a:schemeClr val="tx1">
                    <a:alpha val="70000"/>
                  </a:schemeClr>
                </a:solidFill>
              </a:rPr>
              <a:t>CpE</a:t>
            </a:r>
            <a:endParaRPr lang="en-US" sz="2000" b="1" dirty="0">
              <a:solidFill>
                <a:schemeClr val="tx1">
                  <a:alpha val="7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alpha val="70000"/>
                  </a:schemeClr>
                </a:solidFill>
              </a:rPr>
              <a:t>Brian Mora – EE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alpha val="70000"/>
                  </a:schemeClr>
                </a:solidFill>
              </a:rPr>
              <a:t>Priyank Patel – </a:t>
            </a:r>
            <a:r>
              <a:rPr lang="en-US" sz="2000" b="1" dirty="0" err="1">
                <a:solidFill>
                  <a:schemeClr val="tx1">
                    <a:alpha val="70000"/>
                  </a:schemeClr>
                </a:solidFill>
              </a:rPr>
              <a:t>CpE</a:t>
            </a:r>
            <a:endParaRPr lang="en-US" sz="2000" b="1" dirty="0">
              <a:solidFill>
                <a:schemeClr val="tx1">
                  <a:alpha val="7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alpha val="70000"/>
                  </a:schemeClr>
                </a:solidFill>
              </a:rPr>
              <a:t>John Rossi – EE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tx1">
                  <a:alpha val="7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alpha val="70000"/>
                  </a:schemeClr>
                </a:solidFill>
              </a:rPr>
              <a:t>Sponsored by: Jetsons Living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9EEBEC3-3F5D-45D8-9A82-8ED3D9038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6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E0FB-4464-4A2C-802D-4C8177994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MCP73871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A0FC0-EA4B-4612-B83F-DB51F38EB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728"/>
            <a:ext cx="8596668" cy="3880773"/>
          </a:xfrm>
        </p:spPr>
        <p:txBody>
          <a:bodyPr/>
          <a:lstStyle/>
          <a:p>
            <a:r>
              <a:rPr lang="en-US" dirty="0"/>
              <a:t>Battery charge management controller</a:t>
            </a:r>
          </a:p>
          <a:p>
            <a:r>
              <a:rPr lang="en-US" dirty="0"/>
              <a:t>Small footprint</a:t>
            </a:r>
          </a:p>
          <a:p>
            <a:r>
              <a:rPr lang="en-US" dirty="0"/>
              <a:t>Few external components are required for use</a:t>
            </a:r>
          </a:p>
          <a:p>
            <a:r>
              <a:rPr lang="en-US" dirty="0"/>
              <a:t>Over-temperature protection</a:t>
            </a:r>
          </a:p>
        </p:txBody>
      </p:sp>
      <p:pic>
        <p:nvPicPr>
          <p:cNvPr id="5" name="Picture 4" descr="A circuit board&#10;&#10;Description generated with very high confidence">
            <a:extLst>
              <a:ext uri="{FF2B5EF4-FFF2-40B4-BE49-F238E27FC236}">
                <a16:creationId xmlns:a16="http://schemas.microsoft.com/office/drawing/2014/main" id="{42AFE4DB-61F3-4389-BE5F-D430B602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575" y="3450085"/>
            <a:ext cx="1879743" cy="172309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A2D849-6CC6-4E6E-A9BB-39B753BBC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17932"/>
              </p:ext>
            </p:extLst>
          </p:nvPr>
        </p:nvGraphicFramePr>
        <p:xfrm>
          <a:off x="677334" y="3580114"/>
          <a:ext cx="509826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133">
                  <a:extLst>
                    <a:ext uri="{9D8B030D-6E8A-4147-A177-3AD203B41FA5}">
                      <a16:colId xmlns:a16="http://schemas.microsoft.com/office/drawing/2014/main" val="2479348055"/>
                    </a:ext>
                  </a:extLst>
                </a:gridCol>
                <a:gridCol w="2549133">
                  <a:extLst>
                    <a:ext uri="{9D8B030D-6E8A-4147-A177-3AD203B41FA5}">
                      <a16:colId xmlns:a16="http://schemas.microsoft.com/office/drawing/2014/main" val="1413507907"/>
                    </a:ext>
                  </a:extLst>
                </a:gridCol>
              </a:tblGrid>
              <a:tr h="322636">
                <a:tc>
                  <a:txBody>
                    <a:bodyPr/>
                    <a:lstStyle/>
                    <a:p>
                      <a:r>
                        <a:rPr lang="en-US" dirty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Digikey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949606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r>
                        <a:rPr lang="en-US" dirty="0"/>
                        <a:t>Part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MCP73871-2AAI/ML-ND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792887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r>
                        <a:rPr lang="en-US" dirty="0"/>
                        <a:t>Charge current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45349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r>
                        <a:rPr lang="en-US" dirty="0"/>
                        <a:t>Battery pack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160355"/>
                  </a:ext>
                </a:extLst>
              </a:tr>
            </a:tbl>
          </a:graphicData>
        </a:graphic>
      </p:graphicFrame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898DE9B-5D2D-4DD7-BA79-FD9D04EB8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8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78" y="1543993"/>
            <a:ext cx="9590215" cy="4147384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Power Board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29B1C3C-4065-44E5-AC8A-A1CEBDE79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6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37" y="1530451"/>
            <a:ext cx="9586483" cy="4169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Power Board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47A153D-F9D5-4F3E-93D0-53A82334D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3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54548-A68D-4A81-B460-E9048F92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ESP-12S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A6BE9-653F-4561-9659-767C435B6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5525"/>
            <a:ext cx="8596668" cy="3880773"/>
          </a:xfrm>
        </p:spPr>
        <p:txBody>
          <a:bodyPr/>
          <a:lstStyle/>
          <a:p>
            <a:r>
              <a:rPr lang="en-US" dirty="0"/>
              <a:t>System on Chip solution for </a:t>
            </a:r>
            <a:r>
              <a:rPr lang="en-US" dirty="0" err="1"/>
              <a:t>WiFi</a:t>
            </a:r>
            <a:r>
              <a:rPr lang="en-US" dirty="0"/>
              <a:t> and Microcontroller</a:t>
            </a:r>
          </a:p>
          <a:p>
            <a:r>
              <a:rPr lang="en-US" dirty="0"/>
              <a:t>Large Memory (4 MB)</a:t>
            </a:r>
          </a:p>
          <a:p>
            <a:r>
              <a:rPr lang="en-US" dirty="0"/>
              <a:t>Compatibility with Arduino</a:t>
            </a:r>
          </a:p>
          <a:p>
            <a:r>
              <a:rPr lang="en-US" dirty="0"/>
              <a:t>Inexpensive</a:t>
            </a:r>
          </a:p>
          <a:p>
            <a:r>
              <a:rPr lang="en-US" dirty="0"/>
              <a:t>Small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00111-4557-452B-BBE0-2C84A62BE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496" y="3819176"/>
            <a:ext cx="3065408" cy="23006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2BAA99-4D6A-4417-9B07-DF7598B36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73550"/>
              </p:ext>
            </p:extLst>
          </p:nvPr>
        </p:nvGraphicFramePr>
        <p:xfrm>
          <a:off x="5593903" y="3819176"/>
          <a:ext cx="290758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798">
                  <a:extLst>
                    <a:ext uri="{9D8B030D-6E8A-4147-A177-3AD203B41FA5}">
                      <a16:colId xmlns:a16="http://schemas.microsoft.com/office/drawing/2014/main" val="813769799"/>
                    </a:ext>
                  </a:extLst>
                </a:gridCol>
                <a:gridCol w="1076789">
                  <a:extLst>
                    <a:ext uri="{9D8B030D-6E8A-4147-A177-3AD203B41FA5}">
                      <a16:colId xmlns:a16="http://schemas.microsoft.com/office/drawing/2014/main" val="3451569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Adafruit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70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97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633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968772"/>
                  </a:ext>
                </a:extLst>
              </a:tr>
            </a:tbl>
          </a:graphicData>
        </a:graphic>
      </p:graphicFrame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250E0A4-52F7-473C-9B39-2EE2190F9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78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409C-7534-422D-B3C5-1C5EC29A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Board Schematic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B21CB4-EFE9-47CE-A715-3B887D512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0" t="1611" r="992" b="1878"/>
          <a:stretch/>
        </p:blipFill>
        <p:spPr>
          <a:xfrm>
            <a:off x="1671638" y="1433513"/>
            <a:ext cx="6657975" cy="50958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CF456D6-A804-46C4-8F15-36465C6D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B35A86-DF14-4A1A-AFFF-9036D3702988}"/>
              </a:ext>
            </a:extLst>
          </p:cNvPr>
          <p:cNvSpPr/>
          <p:nvPr/>
        </p:nvSpPr>
        <p:spPr>
          <a:xfrm flipV="1">
            <a:off x="1877105" y="3690291"/>
            <a:ext cx="208871" cy="72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69" y="436591"/>
            <a:ext cx="8596668" cy="1320800"/>
          </a:xfrm>
        </p:spPr>
        <p:txBody>
          <a:bodyPr/>
          <a:lstStyle/>
          <a:p>
            <a:r>
              <a:rPr lang="en-US" dirty="0"/>
              <a:t>Control 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161" y="1308609"/>
            <a:ext cx="6602167" cy="5391853"/>
          </a:xfr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3E6FF98-49D0-441A-9564-8600A880E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8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73" y="436591"/>
            <a:ext cx="8596668" cy="1320800"/>
          </a:xfrm>
        </p:spPr>
        <p:txBody>
          <a:bodyPr/>
          <a:lstStyle/>
          <a:p>
            <a:r>
              <a:rPr lang="en-US" dirty="0"/>
              <a:t>Control 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224" y="1308609"/>
            <a:ext cx="6736039" cy="5391853"/>
          </a:xfr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18F4DE1-6F3E-41E3-9307-A81369B20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23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69" y="376719"/>
            <a:ext cx="8596668" cy="1320800"/>
          </a:xfrm>
        </p:spPr>
        <p:txBody>
          <a:bodyPr/>
          <a:lstStyle/>
          <a:p>
            <a:r>
              <a:rPr lang="en-US" dirty="0"/>
              <a:t>PIR Board Schematic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3327" r="2040" b="4319"/>
          <a:stretch/>
        </p:blipFill>
        <p:spPr>
          <a:xfrm>
            <a:off x="706056" y="1088020"/>
            <a:ext cx="8322198" cy="5185459"/>
          </a:xfrm>
          <a:ln w="38100">
            <a:solidFill>
              <a:srgbClr val="000000"/>
            </a:solidFill>
          </a:ln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F612896-3173-49E5-812A-CE2BBC50B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60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73" y="550891"/>
            <a:ext cx="8596668" cy="1320800"/>
          </a:xfrm>
        </p:spPr>
        <p:txBody>
          <a:bodyPr/>
          <a:lstStyle/>
          <a:p>
            <a:r>
              <a:rPr lang="en-US" dirty="0"/>
              <a:t>PIR 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558" y="1356746"/>
            <a:ext cx="6642035" cy="5069179"/>
          </a:xfr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785A43A-12FC-4481-8A77-E737215E2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73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73" y="540005"/>
            <a:ext cx="8596668" cy="1320800"/>
          </a:xfrm>
        </p:spPr>
        <p:txBody>
          <a:bodyPr/>
          <a:lstStyle/>
          <a:p>
            <a:r>
              <a:rPr lang="en-US" dirty="0"/>
              <a:t>PIR 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558" y="1370680"/>
            <a:ext cx="6642035" cy="5041310"/>
          </a:xfr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017B52B-E33A-4076-A106-8D34C585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1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B79B1-5DF0-46A1-A9DC-C7989EDB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99265A-6D89-4A5F-AD38-D250E78D0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03158"/>
            <a:ext cx="8596668" cy="3880773"/>
          </a:xfrm>
        </p:spPr>
        <p:txBody>
          <a:bodyPr anchor="ctr">
            <a:normAutofit/>
          </a:bodyPr>
          <a:lstStyle/>
          <a:p>
            <a:r>
              <a:rPr lang="en-US" dirty="0"/>
              <a:t>Smart home appliances are becoming very popular</a:t>
            </a:r>
          </a:p>
          <a:p>
            <a:r>
              <a:rPr lang="en-US" dirty="0"/>
              <a:t>Voice Assistant Speakers (e.g. Amazon Echo) are becoming very popular</a:t>
            </a:r>
          </a:p>
          <a:p>
            <a:r>
              <a:rPr lang="en-US" dirty="0"/>
              <a:t>Window shades operation lends itself well to automation</a:t>
            </a:r>
          </a:p>
          <a:p>
            <a:r>
              <a:rPr lang="en-US" dirty="0"/>
              <a:t>Sponsor wants a cheaper and more feature packed alternative to current available products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07818A7-1C55-4B74-B36F-BC9BA3F46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33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68" y="540005"/>
            <a:ext cx="8596668" cy="1320800"/>
          </a:xfrm>
        </p:spPr>
        <p:txBody>
          <a:bodyPr/>
          <a:lstStyle/>
          <a:p>
            <a:r>
              <a:rPr lang="en-US" dirty="0"/>
              <a:t>IR Remote Control Schematic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5416" r="3217" b="4818"/>
          <a:stretch/>
        </p:blipFill>
        <p:spPr>
          <a:xfrm>
            <a:off x="857904" y="1583537"/>
            <a:ext cx="7799595" cy="4548851"/>
          </a:xfrm>
          <a:ln w="38100">
            <a:solidFill>
              <a:srgbClr val="000000"/>
            </a:solidFill>
          </a:ln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BB63890-89DC-472B-A666-7BE9312D0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15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74" y="518233"/>
            <a:ext cx="8596668" cy="1320800"/>
          </a:xfrm>
        </p:spPr>
        <p:txBody>
          <a:bodyPr/>
          <a:lstStyle/>
          <a:p>
            <a:r>
              <a:rPr lang="en-US" dirty="0"/>
              <a:t>IR Remote Control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0827" y="2182586"/>
            <a:ext cx="7181387" cy="3049412"/>
          </a:xfr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0BDAEFA-6FD0-415C-AEB5-54ECE83D9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5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12" y="545448"/>
            <a:ext cx="8596668" cy="1320800"/>
          </a:xfrm>
        </p:spPr>
        <p:txBody>
          <a:bodyPr/>
          <a:lstStyle/>
          <a:p>
            <a:r>
              <a:rPr lang="en-US" dirty="0"/>
              <a:t>IR Remote Control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541" y="2188029"/>
            <a:ext cx="7199232" cy="3031671"/>
          </a:xfr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325D2D5-F84F-4FBB-BDD1-D8E4E6AC3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08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D5B8-62C0-4653-B9C9-1745D1C8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560" y="3011756"/>
            <a:ext cx="7766936" cy="834487"/>
          </a:xfrm>
        </p:spPr>
        <p:txBody>
          <a:bodyPr/>
          <a:lstStyle/>
          <a:p>
            <a:pPr algn="ctr"/>
            <a:r>
              <a:rPr lang="en-US" dirty="0"/>
              <a:t>Software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EE144-4D3D-4A5D-A8B9-DF4934432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578804-8CC4-4EC9-A201-0F43878EB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03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09DD0-FEC4-4D98-968E-42FD8E57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16" y="619572"/>
            <a:ext cx="8596668" cy="1320800"/>
          </a:xfrm>
        </p:spPr>
        <p:txBody>
          <a:bodyPr/>
          <a:lstStyle/>
          <a:p>
            <a:r>
              <a:rPr lang="en-US" dirty="0"/>
              <a:t>Web Application vs. Native Application</a:t>
            </a:r>
          </a:p>
        </p:txBody>
      </p:sp>
      <p:graphicFrame>
        <p:nvGraphicFramePr>
          <p:cNvPr id="4" name="Shape 97">
            <a:extLst>
              <a:ext uri="{FF2B5EF4-FFF2-40B4-BE49-F238E27FC236}">
                <a16:creationId xmlns:a16="http://schemas.microsoft.com/office/drawing/2014/main" id="{5718F6EC-541A-42D7-876A-72B0CC20FF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669659"/>
              </p:ext>
            </p:extLst>
          </p:nvPr>
        </p:nvGraphicFramePr>
        <p:xfrm>
          <a:off x="423916" y="2632529"/>
          <a:ext cx="8485414" cy="40234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04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8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Native Apps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Web Application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3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Native Apps are built for particular platforms so that apps can take advantage of its operating system and device–specific hardware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Web Applications use web browsers and web technology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1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Native Apps offer great look and feel as well as also provides higher speed over web applications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Web Applications and responsive websites both satisfy the definition of mobile-friendly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3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Cost of maintenance of apps is higher. Also, developers usually have to create multiple apps on different platforms for every user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Hard to accommodate every user when many times users are using different web browsers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7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Both approaches requires both time and money for good products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Shape 96">
            <a:extLst>
              <a:ext uri="{FF2B5EF4-FFF2-40B4-BE49-F238E27FC236}">
                <a16:creationId xmlns:a16="http://schemas.microsoft.com/office/drawing/2014/main" id="{38D52DED-4956-4DE9-B67F-5B4DB6E835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6243"/>
          <a:stretch/>
        </p:blipFill>
        <p:spPr>
          <a:xfrm>
            <a:off x="2721428" y="1420586"/>
            <a:ext cx="1039875" cy="93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99">
            <a:extLst>
              <a:ext uri="{FF2B5EF4-FFF2-40B4-BE49-F238E27FC236}">
                <a16:creationId xmlns:a16="http://schemas.microsoft.com/office/drawing/2014/main" id="{2E02AB95-B703-4EED-A881-7232189F89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6621" y="1575855"/>
            <a:ext cx="1039875" cy="470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0">
            <a:extLst>
              <a:ext uri="{FF2B5EF4-FFF2-40B4-BE49-F238E27FC236}">
                <a16:creationId xmlns:a16="http://schemas.microsoft.com/office/drawing/2014/main" id="{E66ADE28-B3B8-4758-907E-DDA27B61D488}"/>
              </a:ext>
            </a:extLst>
          </p:cNvPr>
          <p:cNvSpPr/>
          <p:nvPr/>
        </p:nvSpPr>
        <p:spPr>
          <a:xfrm>
            <a:off x="5649767" y="1197429"/>
            <a:ext cx="1746243" cy="1377042"/>
          </a:xfrm>
          <a:prstGeom prst="rect">
            <a:avLst/>
          </a:prstGeom>
          <a:noFill/>
          <a:ln w="76200" cap="flat" cmpd="sng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8" name="Shape 98">
            <a:extLst>
              <a:ext uri="{FF2B5EF4-FFF2-40B4-BE49-F238E27FC236}">
                <a16:creationId xmlns:a16="http://schemas.microsoft.com/office/drawing/2014/main" id="{23258175-96BB-45AE-8D0F-D2A9DEF018E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32" t="9957"/>
          <a:stretch/>
        </p:blipFill>
        <p:spPr>
          <a:xfrm>
            <a:off x="5805362" y="1270000"/>
            <a:ext cx="1435054" cy="1256324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  <a:effectLst>
            <a:reflection stA="14000" endPos="35000" dist="50800" dir="5400000" sy="-100000" algn="bl" rotWithShape="0"/>
          </a:effectLst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75A8445-DAF8-4EED-92F8-20486C772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A9A177EA-950B-4E0A-9BB6-3E2BA237A378}"/>
              </a:ext>
            </a:extLst>
          </p:cNvPr>
          <p:cNvSpPr/>
          <p:nvPr/>
        </p:nvSpPr>
        <p:spPr>
          <a:xfrm>
            <a:off x="2079782" y="1530848"/>
            <a:ext cx="1654140" cy="437679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Server Programming</a:t>
            </a:r>
          </a:p>
          <a:p>
            <a:pPr algn="ctr"/>
            <a:endParaRPr lang="en-US" sz="1600" u="sng" dirty="0"/>
          </a:p>
          <a:p>
            <a:pPr algn="ctr"/>
            <a:r>
              <a:rPr lang="en-US" sz="1600" dirty="0"/>
              <a:t>Server will accept request from (1 and 2)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Server will process request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Server then communicates with PCB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0738B4FD-0525-4616-B6DD-B5891A056A01}"/>
              </a:ext>
            </a:extLst>
          </p:cNvPr>
          <p:cNvSpPr/>
          <p:nvPr/>
        </p:nvSpPr>
        <p:spPr>
          <a:xfrm>
            <a:off x="3990531" y="1512868"/>
            <a:ext cx="1504431" cy="4412751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PCB/MCU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PCB waits for input or command from either remote or server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Once input received, perform appropriate action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30109F3-6E34-42BA-B225-51B993017349}"/>
              </a:ext>
            </a:extLst>
          </p:cNvPr>
          <p:cNvSpPr/>
          <p:nvPr/>
        </p:nvSpPr>
        <p:spPr>
          <a:xfrm>
            <a:off x="278381" y="1624598"/>
            <a:ext cx="1468471" cy="122776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1) Web Application Functionality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F08EAEE2-0277-44BE-81E3-6EFFFA57F79F}"/>
              </a:ext>
            </a:extLst>
          </p:cNvPr>
          <p:cNvSpPr/>
          <p:nvPr/>
        </p:nvSpPr>
        <p:spPr>
          <a:xfrm>
            <a:off x="278381" y="3105362"/>
            <a:ext cx="1468471" cy="122776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2) Amazon Echo Functionality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1670C162-58CC-4D94-BBFB-39D5BC48A67D}"/>
              </a:ext>
            </a:extLst>
          </p:cNvPr>
          <p:cNvSpPr/>
          <p:nvPr/>
        </p:nvSpPr>
        <p:spPr>
          <a:xfrm>
            <a:off x="278381" y="4720974"/>
            <a:ext cx="1468471" cy="1186666"/>
          </a:xfrm>
          <a:prstGeom prst="flowChart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3) Physical Remote Control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1BB068-18B1-4182-88B2-3F624FA6CC3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746852" y="2238479"/>
            <a:ext cx="33293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7B740D-EF36-45D6-A868-BF12C592D173}"/>
              </a:ext>
            </a:extLst>
          </p:cNvPr>
          <p:cNvCxnSpPr>
            <a:cxnSpLocks/>
            <a:stCxn id="5" idx="3"/>
            <a:endCxn id="2" idx="1"/>
          </p:cNvCxnSpPr>
          <p:nvPr/>
        </p:nvCxnSpPr>
        <p:spPr>
          <a:xfrm>
            <a:off x="1746852" y="3719243"/>
            <a:ext cx="33293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B7749D4C-141C-4E48-8232-ACF9E5C08FFA}"/>
              </a:ext>
            </a:extLst>
          </p:cNvPr>
          <p:cNvCxnSpPr>
            <a:cxnSpLocks/>
            <a:stCxn id="6" idx="2"/>
            <a:endCxn id="3" idx="2"/>
          </p:cNvCxnSpPr>
          <p:nvPr/>
        </p:nvCxnSpPr>
        <p:spPr>
          <a:xfrm rot="16200000" flipH="1">
            <a:off x="2868693" y="4051564"/>
            <a:ext cx="17979" cy="3730130"/>
          </a:xfrm>
          <a:prstGeom prst="bentConnector3">
            <a:avLst>
              <a:gd name="adj1" fmla="val 1371483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A74905-589B-4DA6-9CD1-058A6D2401B5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3733922" y="3719244"/>
            <a:ext cx="2566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itle 44">
            <a:extLst>
              <a:ext uri="{FF2B5EF4-FFF2-40B4-BE49-F238E27FC236}">
                <a16:creationId xmlns:a16="http://schemas.microsoft.com/office/drawing/2014/main" id="{230174D3-75A3-4465-8734-47C1A4CE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81" y="576347"/>
            <a:ext cx="8596668" cy="1320800"/>
          </a:xfrm>
        </p:spPr>
        <p:txBody>
          <a:bodyPr/>
          <a:lstStyle/>
          <a:p>
            <a:r>
              <a:rPr lang="en-US" dirty="0"/>
              <a:t>Top-level Software Design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8D327E6-C5E5-4FFB-8E62-B3C70DF7D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401" y="1537266"/>
            <a:ext cx="4284817" cy="4810862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dirty="0">
                <a:latin typeface="Cabin"/>
                <a:ea typeface="Cabin"/>
                <a:cs typeface="Cabin"/>
                <a:sym typeface="Cabin"/>
              </a:rPr>
              <a:t>Our Web application and Amazon Echo will share  or communicate directly with our web server to send/ Receive HTTP Requests.</a:t>
            </a:r>
          </a:p>
          <a:p>
            <a:endParaRPr lang="en-US" dirty="0"/>
          </a:p>
          <a:p>
            <a:r>
              <a:rPr lang="en-US" dirty="0">
                <a:latin typeface="Cabin"/>
                <a:ea typeface="Cabin"/>
                <a:cs typeface="Cabin"/>
                <a:sym typeface="Cabin"/>
              </a:rPr>
              <a:t>Our Web Server then will accept the request. As well as process the appropriate the request and calls  the appropriate Arduino method.</a:t>
            </a:r>
            <a:endParaRPr lang="en-US" dirty="0"/>
          </a:p>
          <a:p>
            <a:endParaRPr lang="en-US" dirty="0"/>
          </a:p>
          <a:p>
            <a:r>
              <a:rPr lang="en-US" dirty="0">
                <a:latin typeface="Cabin"/>
                <a:ea typeface="Cabin"/>
                <a:cs typeface="Cabin"/>
                <a:sym typeface="Cabin"/>
              </a:rPr>
              <a:t>At this stage, appropriate Arduino methods will </a:t>
            </a:r>
            <a:r>
              <a:rPr lang="en-US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execute</a:t>
            </a:r>
            <a:r>
              <a:rPr lang="en-US" dirty="0">
                <a:latin typeface="Cabin"/>
                <a:ea typeface="Cabin"/>
                <a:cs typeface="Cabin"/>
                <a:sym typeface="Cabin"/>
              </a:rPr>
              <a:t> appropriate actions. (i.e. Roll-up Shades, Set Brightness,  Change LED Color.)</a:t>
            </a:r>
            <a:endParaRPr lang="en-US" dirty="0"/>
          </a:p>
        </p:txBody>
      </p: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854AE1-9804-458F-BA21-BCB01261A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75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8158F-982D-47F7-9BEE-BA55E258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04" y="611897"/>
            <a:ext cx="8596668" cy="1320800"/>
          </a:xfrm>
        </p:spPr>
        <p:txBody>
          <a:bodyPr/>
          <a:lstStyle/>
          <a:p>
            <a:r>
              <a:rPr lang="en-US" dirty="0"/>
              <a:t>Web Application Core Modules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77639-2E08-4DFA-9777-1F6AF7C94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1850" y="2027025"/>
            <a:ext cx="4184034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Remote Utility	</a:t>
            </a:r>
          </a:p>
          <a:p>
            <a:pPr lvl="1"/>
            <a:r>
              <a:rPr lang="en-US" dirty="0"/>
              <a:t>Users are able to move shades up/down</a:t>
            </a:r>
          </a:p>
          <a:p>
            <a:r>
              <a:rPr lang="en-US" dirty="0"/>
              <a:t>Battery Indicator</a:t>
            </a:r>
          </a:p>
          <a:p>
            <a:pPr lvl="1"/>
            <a:r>
              <a:rPr lang="en-US" dirty="0"/>
              <a:t>Users are able to view real-time battery status</a:t>
            </a:r>
          </a:p>
          <a:p>
            <a:r>
              <a:rPr lang="en-US" dirty="0"/>
              <a:t>LEDs</a:t>
            </a:r>
          </a:p>
          <a:p>
            <a:pPr lvl="1"/>
            <a:r>
              <a:rPr lang="en-US" dirty="0"/>
              <a:t>Users can set preferred color</a:t>
            </a:r>
          </a:p>
          <a:p>
            <a:pPr lvl="1"/>
            <a:r>
              <a:rPr lang="en-US" dirty="0"/>
              <a:t>Users can set preferred brightness</a:t>
            </a:r>
          </a:p>
          <a:p>
            <a:r>
              <a:rPr lang="en-US" dirty="0"/>
              <a:t>Settings</a:t>
            </a:r>
          </a:p>
          <a:p>
            <a:pPr lvl="1"/>
            <a:r>
              <a:rPr lang="en-US" dirty="0"/>
              <a:t>Set Wake/bed time</a:t>
            </a:r>
          </a:p>
          <a:p>
            <a:pPr lvl="1"/>
            <a:r>
              <a:rPr lang="en-US" dirty="0"/>
              <a:t>Add/modify </a:t>
            </a:r>
            <a:r>
              <a:rPr lang="en-US" dirty="0" err="1"/>
              <a:t>WiFi</a:t>
            </a:r>
            <a:r>
              <a:rPr lang="en-US" dirty="0"/>
              <a:t> connection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9EA31711-8D79-451F-BC3B-8BBB85876970}"/>
              </a:ext>
            </a:extLst>
          </p:cNvPr>
          <p:cNvSpPr/>
          <p:nvPr/>
        </p:nvSpPr>
        <p:spPr>
          <a:xfrm>
            <a:off x="2070106" y="3903471"/>
            <a:ext cx="1114746" cy="808524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 App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38302B2D-3A00-4FFE-8E61-A889E08F04B2}"/>
              </a:ext>
            </a:extLst>
          </p:cNvPr>
          <p:cNvSpPr/>
          <p:nvPr/>
        </p:nvSpPr>
        <p:spPr>
          <a:xfrm>
            <a:off x="3320203" y="4829042"/>
            <a:ext cx="1166117" cy="727219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Remote Utility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C06DEDF8-71FC-4F0E-B093-1052CBE0D121}"/>
              </a:ext>
            </a:extLst>
          </p:cNvPr>
          <p:cNvSpPr/>
          <p:nvPr/>
        </p:nvSpPr>
        <p:spPr>
          <a:xfrm>
            <a:off x="877854" y="2896771"/>
            <a:ext cx="1114746" cy="87744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Settings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B8F1B056-4A73-4CD6-9780-93A2DC609A71}"/>
              </a:ext>
            </a:extLst>
          </p:cNvPr>
          <p:cNvSpPr/>
          <p:nvPr/>
        </p:nvSpPr>
        <p:spPr>
          <a:xfrm>
            <a:off x="3337425" y="2896770"/>
            <a:ext cx="1166117" cy="888714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LEDs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524A87B0-065E-4A62-8A57-8B8AEC49AE1E}"/>
              </a:ext>
            </a:extLst>
          </p:cNvPr>
          <p:cNvSpPr/>
          <p:nvPr/>
        </p:nvSpPr>
        <p:spPr>
          <a:xfrm>
            <a:off x="792386" y="4829042"/>
            <a:ext cx="1199508" cy="67824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Battery Indicator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65C15C84-707E-42A9-AF04-0685915D63AB}"/>
              </a:ext>
            </a:extLst>
          </p:cNvPr>
          <p:cNvSpPr/>
          <p:nvPr/>
        </p:nvSpPr>
        <p:spPr>
          <a:xfrm>
            <a:off x="770553" y="5816247"/>
            <a:ext cx="1243173" cy="7384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Display Battery Level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3AD4787-37F2-487A-9480-4234676E9935}"/>
              </a:ext>
            </a:extLst>
          </p:cNvPr>
          <p:cNvSpPr/>
          <p:nvPr/>
        </p:nvSpPr>
        <p:spPr>
          <a:xfrm>
            <a:off x="2763592" y="5816247"/>
            <a:ext cx="914400" cy="61264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Up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D4AD8CE-319A-4AB7-B570-D69205183BB6}"/>
              </a:ext>
            </a:extLst>
          </p:cNvPr>
          <p:cNvSpPr/>
          <p:nvPr/>
        </p:nvSpPr>
        <p:spPr>
          <a:xfrm>
            <a:off x="4017509" y="5816247"/>
            <a:ext cx="914400" cy="61264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Down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9091FBFC-535F-4576-B6FE-B2B2A89E955D}"/>
              </a:ext>
            </a:extLst>
          </p:cNvPr>
          <p:cNvSpPr/>
          <p:nvPr/>
        </p:nvSpPr>
        <p:spPr>
          <a:xfrm>
            <a:off x="3091481" y="1852686"/>
            <a:ext cx="914400" cy="808524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LED Color Change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15792CBB-30B3-4B75-BBE4-AD87D69E54B6}"/>
              </a:ext>
            </a:extLst>
          </p:cNvPr>
          <p:cNvSpPr/>
          <p:nvPr/>
        </p:nvSpPr>
        <p:spPr>
          <a:xfrm>
            <a:off x="4360461" y="1849202"/>
            <a:ext cx="1017142" cy="808524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LED Brightness Change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93A10B-025D-47EB-B6CC-5695083DC942}"/>
              </a:ext>
            </a:extLst>
          </p:cNvPr>
          <p:cNvSpPr/>
          <p:nvPr/>
        </p:nvSpPr>
        <p:spPr>
          <a:xfrm>
            <a:off x="220134" y="1789102"/>
            <a:ext cx="766185" cy="7486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Wake</a:t>
            </a:r>
          </a:p>
          <a:p>
            <a:pPr algn="ctr"/>
            <a:r>
              <a:rPr lang="en-US" sz="1400" dirty="0"/>
              <a:t>(Open)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66AA722A-3AE3-4C87-8965-E41FCEBDE48B}"/>
              </a:ext>
            </a:extLst>
          </p:cNvPr>
          <p:cNvSpPr/>
          <p:nvPr/>
        </p:nvSpPr>
        <p:spPr>
          <a:xfrm>
            <a:off x="998868" y="1783987"/>
            <a:ext cx="886329" cy="748615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Bedtime</a:t>
            </a:r>
          </a:p>
          <a:p>
            <a:pPr algn="ctr"/>
            <a:r>
              <a:rPr lang="en-US" sz="1400" dirty="0"/>
              <a:t>(Close)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A8B34646-C2DB-4A41-9120-AAA99B9F3D2D}"/>
              </a:ext>
            </a:extLst>
          </p:cNvPr>
          <p:cNvSpPr/>
          <p:nvPr/>
        </p:nvSpPr>
        <p:spPr>
          <a:xfrm>
            <a:off x="1991849" y="1789101"/>
            <a:ext cx="886329" cy="738476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WiFi</a:t>
            </a:r>
            <a:r>
              <a:rPr lang="en-US" sz="1400" dirty="0"/>
              <a:t> Settings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1F27719-A621-4FD9-8EB5-A5AEDA17D313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1392140" y="5507283"/>
            <a:ext cx="0" cy="30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DE2933D-E75B-4CA2-BEAD-D8FF32AA042B}"/>
              </a:ext>
            </a:extLst>
          </p:cNvPr>
          <p:cNvCxnSpPr>
            <a:stCxn id="5" idx="1"/>
            <a:endCxn id="7" idx="2"/>
          </p:cNvCxnSpPr>
          <p:nvPr/>
        </p:nvCxnSpPr>
        <p:spPr>
          <a:xfrm rot="10800000">
            <a:off x="1435228" y="3774213"/>
            <a:ext cx="634879" cy="5335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16DB1BC3-C4AE-4008-97EE-A831FDE59247}"/>
              </a:ext>
            </a:extLst>
          </p:cNvPr>
          <p:cNvCxnSpPr>
            <a:stCxn id="5" idx="0"/>
            <a:endCxn id="8" idx="1"/>
          </p:cNvCxnSpPr>
          <p:nvPr/>
        </p:nvCxnSpPr>
        <p:spPr>
          <a:xfrm rot="5400000" flipH="1" flipV="1">
            <a:off x="2701280" y="3267326"/>
            <a:ext cx="562344" cy="70994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49F7EBEB-F99F-43C1-98C6-8655B096F753}"/>
              </a:ext>
            </a:extLst>
          </p:cNvPr>
          <p:cNvCxnSpPr>
            <a:stCxn id="5" idx="3"/>
            <a:endCxn id="6" idx="0"/>
          </p:cNvCxnSpPr>
          <p:nvPr/>
        </p:nvCxnSpPr>
        <p:spPr>
          <a:xfrm>
            <a:off x="3184852" y="4307733"/>
            <a:ext cx="718410" cy="5213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74F924BE-A32C-483E-B00F-035F1D158999}"/>
              </a:ext>
            </a:extLst>
          </p:cNvPr>
          <p:cNvCxnSpPr>
            <a:stCxn id="5" idx="2"/>
            <a:endCxn id="9" idx="3"/>
          </p:cNvCxnSpPr>
          <p:nvPr/>
        </p:nvCxnSpPr>
        <p:spPr>
          <a:xfrm rot="5400000">
            <a:off x="2081603" y="4622287"/>
            <a:ext cx="456168" cy="6355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5D05894-16E7-47A2-A52D-731C4222E289}"/>
              </a:ext>
            </a:extLst>
          </p:cNvPr>
          <p:cNvCxnSpPr>
            <a:stCxn id="6" idx="2"/>
            <a:endCxn id="11" idx="0"/>
          </p:cNvCxnSpPr>
          <p:nvPr/>
        </p:nvCxnSpPr>
        <p:spPr>
          <a:xfrm rot="5400000">
            <a:off x="3432034" y="5345019"/>
            <a:ext cx="259986" cy="6824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9DF95808-3A33-4F5B-8B9A-855028FA5E3B}"/>
              </a:ext>
            </a:extLst>
          </p:cNvPr>
          <p:cNvCxnSpPr>
            <a:stCxn id="6" idx="2"/>
            <a:endCxn id="14" idx="0"/>
          </p:cNvCxnSpPr>
          <p:nvPr/>
        </p:nvCxnSpPr>
        <p:spPr>
          <a:xfrm rot="16200000" flipH="1">
            <a:off x="4058992" y="5400530"/>
            <a:ext cx="259986" cy="57144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C1FAECF8-D344-4710-A0A5-5258A86126F8}"/>
              </a:ext>
            </a:extLst>
          </p:cNvPr>
          <p:cNvCxnSpPr>
            <a:stCxn id="8" idx="0"/>
            <a:endCxn id="15" idx="2"/>
          </p:cNvCxnSpPr>
          <p:nvPr/>
        </p:nvCxnSpPr>
        <p:spPr>
          <a:xfrm rot="16200000" flipV="1">
            <a:off x="3616803" y="2593088"/>
            <a:ext cx="235560" cy="3718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6E802896-79F5-4C81-ACC8-31716D7AAD7C}"/>
              </a:ext>
            </a:extLst>
          </p:cNvPr>
          <p:cNvCxnSpPr>
            <a:stCxn id="8" idx="3"/>
            <a:endCxn id="16" idx="2"/>
          </p:cNvCxnSpPr>
          <p:nvPr/>
        </p:nvCxnSpPr>
        <p:spPr>
          <a:xfrm flipV="1">
            <a:off x="4503542" y="2657726"/>
            <a:ext cx="365490" cy="6834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FD50F96B-F959-45B7-98AA-53B0B5093B6B}"/>
              </a:ext>
            </a:extLst>
          </p:cNvPr>
          <p:cNvCxnSpPr>
            <a:stCxn id="7" idx="0"/>
            <a:endCxn id="19" idx="2"/>
          </p:cNvCxnSpPr>
          <p:nvPr/>
        </p:nvCxnSpPr>
        <p:spPr>
          <a:xfrm rot="5400000" flipH="1" flipV="1">
            <a:off x="1750523" y="2212281"/>
            <a:ext cx="369194" cy="9997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E8BD0164-D2A5-4679-89B9-6F5B70158A44}"/>
              </a:ext>
            </a:extLst>
          </p:cNvPr>
          <p:cNvCxnSpPr>
            <a:cxnSpLocks/>
            <a:stCxn id="7" idx="0"/>
            <a:endCxn id="17" idx="2"/>
          </p:cNvCxnSpPr>
          <p:nvPr/>
        </p:nvCxnSpPr>
        <p:spPr>
          <a:xfrm rot="16200000" flipV="1">
            <a:off x="839701" y="2301245"/>
            <a:ext cx="359053" cy="8320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A1BA423-1DBD-42F6-93A2-DF67CD3D70A2}"/>
              </a:ext>
            </a:extLst>
          </p:cNvPr>
          <p:cNvCxnSpPr>
            <a:cxnSpLocks/>
            <a:stCxn id="7" idx="0"/>
            <a:endCxn id="18" idx="2"/>
          </p:cNvCxnSpPr>
          <p:nvPr/>
        </p:nvCxnSpPr>
        <p:spPr>
          <a:xfrm flipV="1">
            <a:off x="1435227" y="2532602"/>
            <a:ext cx="6806" cy="364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5A5F2EF-40FA-444A-BC4C-F535A62A8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93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A890-EA9B-42EB-8420-1F004E5C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73D98-0C87-4397-815A-B2B6FCA05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9715"/>
            <a:ext cx="4095012" cy="3880773"/>
          </a:xfrm>
        </p:spPr>
        <p:txBody>
          <a:bodyPr/>
          <a:lstStyle/>
          <a:p>
            <a:r>
              <a:rPr lang="en-US" dirty="0"/>
              <a:t>Model-View-Controller is a software architectural pattern commonly used for developing user interfaces that divides applications into three interconnected parts. </a:t>
            </a:r>
          </a:p>
          <a:p>
            <a:r>
              <a:rPr lang="en-US" dirty="0"/>
              <a:t>Bootstrap 3 libraries will be used to make the web application a responsive mobile-first website.</a:t>
            </a:r>
          </a:p>
          <a:p>
            <a:r>
              <a:rPr lang="en-US" dirty="0" err="1"/>
              <a:t>Jquery</a:t>
            </a:r>
            <a:r>
              <a:rPr lang="en-US" dirty="0"/>
              <a:t> is a JavaScript library, and its syntax is designed to easily create animations and more.</a:t>
            </a:r>
          </a:p>
        </p:txBody>
      </p:sp>
      <p:pic>
        <p:nvPicPr>
          <p:cNvPr id="4" name="Shape 138">
            <a:extLst>
              <a:ext uri="{FF2B5EF4-FFF2-40B4-BE49-F238E27FC236}">
                <a16:creationId xmlns:a16="http://schemas.microsoft.com/office/drawing/2014/main" id="{FC1B6B54-3470-4A3E-B87F-4714E065B10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46731" y="1525758"/>
            <a:ext cx="2218297" cy="196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37">
            <a:extLst>
              <a:ext uri="{FF2B5EF4-FFF2-40B4-BE49-F238E27FC236}">
                <a16:creationId xmlns:a16="http://schemas.microsoft.com/office/drawing/2014/main" id="{B9FD05E5-D214-47F9-BA58-28D5B0F0A1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3469" y="3611028"/>
            <a:ext cx="4132372" cy="1391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44">
            <a:extLst>
              <a:ext uri="{FF2B5EF4-FFF2-40B4-BE49-F238E27FC236}">
                <a16:creationId xmlns:a16="http://schemas.microsoft.com/office/drawing/2014/main" id="{6E62E6F3-6BD8-4D0A-B314-F4F1CB9ABE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9582" y="5248540"/>
            <a:ext cx="1680147" cy="111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606FD0B-1B62-434D-BF11-7B803A4EC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2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9147B-B1D3-4551-BA53-62D364B6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473708-6101-4BED-843D-A832DCEB9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40" y="1484574"/>
            <a:ext cx="9073295" cy="4649499"/>
          </a:xfr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FD03423-2581-44A4-A57E-C46348346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59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2CB6-A078-4E08-8181-E5FB9DE1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 Progress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D2B75-5A93-4EE3-BFC4-C73B75B41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02" y="2313012"/>
            <a:ext cx="5095586" cy="3031874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67CB032-13F6-42F9-8588-1F1DD5091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281" y="2958780"/>
            <a:ext cx="1584996" cy="2663859"/>
          </a:xfrm>
          <a:prstGeom prst="rect">
            <a:avLst/>
          </a:prstGeom>
        </p:spPr>
      </p:pic>
      <p:pic>
        <p:nvPicPr>
          <p:cNvPr id="7" name="Picture 6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A05CBD45-3D8E-47E5-B329-35E291CBD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718" y="2366430"/>
            <a:ext cx="2151933" cy="2978456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2C50434-62BD-4CBC-9501-6D45BC291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7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9A91-A82D-4056-B8E6-19354955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D7FC02-FAD4-401E-93E7-58ED718DBC25}"/>
              </a:ext>
            </a:extLst>
          </p:cNvPr>
          <p:cNvSpPr txBox="1">
            <a:spLocks/>
          </p:cNvSpPr>
          <p:nvPr/>
        </p:nvSpPr>
        <p:spPr>
          <a:xfrm>
            <a:off x="1120582" y="1023676"/>
            <a:ext cx="4619706" cy="5224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Capable of operating completely wirelessly</a:t>
            </a:r>
          </a:p>
          <a:p>
            <a:r>
              <a:rPr lang="en-US" dirty="0"/>
              <a:t>Several modes of interaction</a:t>
            </a:r>
          </a:p>
          <a:p>
            <a:pPr lvl="1"/>
            <a:r>
              <a:rPr lang="en-US" dirty="0"/>
              <a:t>Remote control, web app, motion sensor</a:t>
            </a:r>
          </a:p>
          <a:p>
            <a:r>
              <a:rPr lang="en-US" dirty="0"/>
              <a:t>Solar powered</a:t>
            </a:r>
          </a:p>
          <a:p>
            <a:r>
              <a:rPr lang="en-US" dirty="0"/>
              <a:t>Capable of interfacing with Amazon Echo</a:t>
            </a:r>
          </a:p>
        </p:txBody>
      </p:sp>
      <p:pic>
        <p:nvPicPr>
          <p:cNvPr id="5" name="Picture 4" descr="A circuit board&#10;&#10;Description generated with high confidence">
            <a:extLst>
              <a:ext uri="{FF2B5EF4-FFF2-40B4-BE49-F238E27FC236}">
                <a16:creationId xmlns:a16="http://schemas.microsoft.com/office/drawing/2014/main" id="{F65694A4-3167-473D-9E96-A7DF83169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348" y="2128377"/>
            <a:ext cx="4328503" cy="2922570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E472E13-84D3-4AAC-A0E2-157A0ECD3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2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063F-49E0-4C0B-BDB1-D039FF92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 Mockups</a:t>
            </a:r>
          </a:p>
        </p:txBody>
      </p:sp>
      <p:pic>
        <p:nvPicPr>
          <p:cNvPr id="4" name="Shape 124">
            <a:extLst>
              <a:ext uri="{FF2B5EF4-FFF2-40B4-BE49-F238E27FC236}">
                <a16:creationId xmlns:a16="http://schemas.microsoft.com/office/drawing/2014/main" id="{A6BB5D7C-D5FB-4AF3-97C5-92D32B9442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761" y="1494890"/>
            <a:ext cx="4573769" cy="51142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5" name="Shape 126">
            <a:extLst>
              <a:ext uri="{FF2B5EF4-FFF2-40B4-BE49-F238E27FC236}">
                <a16:creationId xmlns:a16="http://schemas.microsoft.com/office/drawing/2014/main" id="{FE350908-C00E-4A10-8072-E98EB0E954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6531" y="1494890"/>
            <a:ext cx="3821986" cy="51142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1999E666-0A34-4B74-BC8C-BF0425FDC99E}"/>
              </a:ext>
            </a:extLst>
          </p:cNvPr>
          <p:cNvSpPr/>
          <p:nvPr/>
        </p:nvSpPr>
        <p:spPr>
          <a:xfrm>
            <a:off x="908957" y="1562100"/>
            <a:ext cx="1562100" cy="2618014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5FBAA15-BB90-437F-BFA2-0CD037FE2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5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1B2B-98A0-4F46-9DC3-5EB44895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Echo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9031-770A-4D64-9742-AEAD3434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161794" cy="3880773"/>
          </a:xfrm>
        </p:spPr>
        <p:txBody>
          <a:bodyPr/>
          <a:lstStyle/>
          <a:p>
            <a:r>
              <a:rPr lang="en-US" dirty="0"/>
              <a:t>Our product will also include integration with Amazon Echo.</a:t>
            </a:r>
          </a:p>
          <a:p>
            <a:r>
              <a:rPr lang="en-US" dirty="0"/>
              <a:t>Users are able to verbally communicate with our shades through Amazon Echo Virtual Assistant</a:t>
            </a:r>
          </a:p>
          <a:p>
            <a:r>
              <a:rPr lang="en-US" dirty="0"/>
              <a:t>Our hope is to create at least three commands that are coherent with our web application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FA837E3-53C1-4D3B-8370-7D35E93553C9}"/>
              </a:ext>
            </a:extLst>
          </p:cNvPr>
          <p:cNvSpPr/>
          <p:nvPr/>
        </p:nvSpPr>
        <p:spPr>
          <a:xfrm>
            <a:off x="6179905" y="1772291"/>
            <a:ext cx="1592495" cy="85789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“Alexa, roll up blinds.”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AF8B8AE-0B2F-4AF0-8EB8-76936B8CAF21}"/>
              </a:ext>
            </a:extLst>
          </p:cNvPr>
          <p:cNvSpPr/>
          <p:nvPr/>
        </p:nvSpPr>
        <p:spPr>
          <a:xfrm>
            <a:off x="6179905" y="3327969"/>
            <a:ext cx="2419564" cy="9298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“Alexa, change LEDs to red.”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B993D55-0416-4230-9C32-FA35E4850940}"/>
              </a:ext>
            </a:extLst>
          </p:cNvPr>
          <p:cNvSpPr/>
          <p:nvPr/>
        </p:nvSpPr>
        <p:spPr>
          <a:xfrm>
            <a:off x="6179905" y="4955566"/>
            <a:ext cx="2794570" cy="8167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“Alexa, lift blinds at 7:00am.”</a:t>
            </a:r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3AEE4C7-08DD-4A87-8AC3-CC2667FE9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47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00D1-1C8F-4AFC-8553-4DF1D809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45D-B265-47BF-A04A-DFCB8FCCA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Bluetooth: </a:t>
            </a:r>
          </a:p>
          <a:p>
            <a:pPr lvl="1"/>
            <a:r>
              <a:rPr lang="en-US" dirty="0"/>
              <a:t>Limited range</a:t>
            </a:r>
          </a:p>
          <a:p>
            <a:pPr lvl="1"/>
            <a:r>
              <a:rPr lang="en-US" dirty="0"/>
              <a:t>Multiple pairings</a:t>
            </a:r>
          </a:p>
          <a:p>
            <a:pPr lvl="1"/>
            <a:r>
              <a:rPr lang="en-US" dirty="0"/>
              <a:t>Not as fast</a:t>
            </a:r>
          </a:p>
          <a:p>
            <a:r>
              <a:rPr lang="en-US" dirty="0" err="1"/>
              <a:t>Zigbee</a:t>
            </a:r>
            <a:r>
              <a:rPr lang="en-US" dirty="0"/>
              <a:t>/Z-Wave: </a:t>
            </a:r>
          </a:p>
          <a:p>
            <a:pPr lvl="1"/>
            <a:r>
              <a:rPr lang="en-US" dirty="0"/>
              <a:t>Not necessary to communicate to other smart home devices</a:t>
            </a:r>
          </a:p>
          <a:p>
            <a:pPr lvl="1"/>
            <a:r>
              <a:rPr lang="en-US" dirty="0"/>
              <a:t>Not as fast (about 0.25 </a:t>
            </a:r>
            <a:r>
              <a:rPr lang="en-US" dirty="0" err="1"/>
              <a:t>Mbps</a:t>
            </a:r>
            <a:r>
              <a:rPr lang="en-US" dirty="0"/>
              <a:t>)</a:t>
            </a:r>
          </a:p>
          <a:p>
            <a:r>
              <a:rPr lang="en-US" dirty="0"/>
              <a:t>Wi-Fi (</a:t>
            </a:r>
            <a:r>
              <a:rPr lang="pt-BR" dirty="0"/>
              <a:t>IEEE 802.11 b/g/n)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Good range </a:t>
            </a:r>
          </a:p>
          <a:p>
            <a:pPr lvl="1"/>
            <a:r>
              <a:rPr lang="en-US" dirty="0"/>
              <a:t>Convenient to implement</a:t>
            </a:r>
          </a:p>
          <a:p>
            <a:endParaRPr lang="en-US" dirty="0"/>
          </a:p>
        </p:txBody>
      </p:sp>
      <p:pic>
        <p:nvPicPr>
          <p:cNvPr id="2050" name="Picture 2" descr="http://1000logos.net/wp-content/uploads/2016/10/Bluetooth-Logo.png">
            <a:extLst>
              <a:ext uri="{FF2B5EF4-FFF2-40B4-BE49-F238E27FC236}">
                <a16:creationId xmlns:a16="http://schemas.microsoft.com/office/drawing/2014/main" id="{98B0C888-993B-4637-93D9-A39855BFD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35" y="1710968"/>
            <a:ext cx="3698045" cy="184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zigbee.org/wp-content/uploads/2017/12/zb_logo-a_color_rgb.png">
            <a:extLst>
              <a:ext uri="{FF2B5EF4-FFF2-40B4-BE49-F238E27FC236}">
                <a16:creationId xmlns:a16="http://schemas.microsoft.com/office/drawing/2014/main" id="{F5A528B2-992C-4B3D-AAC0-3A538B2C0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-4607" r="77641" b="4607"/>
          <a:stretch/>
        </p:blipFill>
        <p:spPr bwMode="auto">
          <a:xfrm>
            <a:off x="7784772" y="1823877"/>
            <a:ext cx="1330235" cy="14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0/08/Z-Wave_logo.jpg">
            <a:extLst>
              <a:ext uri="{FF2B5EF4-FFF2-40B4-BE49-F238E27FC236}">
                <a16:creationId xmlns:a16="http://schemas.microsoft.com/office/drawing/2014/main" id="{29CFAFB4-7D67-46AB-8201-67846028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605" y="4690255"/>
            <a:ext cx="23812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wi-fi.org/sites/default/files/images/WFA_OnProduct_Flat_Web_LR.gif">
            <a:extLst>
              <a:ext uri="{FF2B5EF4-FFF2-40B4-BE49-F238E27FC236}">
                <a16:creationId xmlns:a16="http://schemas.microsoft.com/office/drawing/2014/main" id="{FC750B63-8685-4C0C-8869-D0ACE0C7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455" y="3240253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1193032-C137-456A-A0A4-F9063524D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13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73C5-33F6-4015-BE4E-4027845B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Flowchart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E190FE-C203-4710-93E3-761E4D23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323A449-9A92-42A8-8980-77DA4285C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48601" y="378220"/>
            <a:ext cx="977320" cy="1389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BB311856-192D-42B5-A651-E21BF82AF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4" y="1436042"/>
            <a:ext cx="8321876" cy="5043738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019CD7-299D-49E9-9860-689FA76206D2}"/>
              </a:ext>
            </a:extLst>
          </p:cNvPr>
          <p:cNvSpPr/>
          <p:nvPr/>
        </p:nvSpPr>
        <p:spPr>
          <a:xfrm>
            <a:off x="3739242" y="2176270"/>
            <a:ext cx="1709058" cy="580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3647DD-E0B4-4DD6-9481-D353FFAD6819}"/>
              </a:ext>
            </a:extLst>
          </p:cNvPr>
          <p:cNvSpPr/>
          <p:nvPr/>
        </p:nvSpPr>
        <p:spPr>
          <a:xfrm>
            <a:off x="4357007" y="2667000"/>
            <a:ext cx="299357" cy="429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C110C2-EB6E-42D6-8AFB-6A5E39014713}"/>
              </a:ext>
            </a:extLst>
          </p:cNvPr>
          <p:cNvSpPr/>
          <p:nvPr/>
        </p:nvSpPr>
        <p:spPr>
          <a:xfrm>
            <a:off x="4157663" y="2005013"/>
            <a:ext cx="1353230" cy="37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95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4A5A-9285-42CC-9C23-ED81D91B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Diagram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9540D09-9420-4552-B826-FA12C3534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903E9-E230-469E-8FA2-49618D7DB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65" y="1297173"/>
            <a:ext cx="5277927" cy="540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17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14C50-62EC-41F3-96DA-3BB9AFD3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API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05C49-6D97-42B7-8411-50BCA8139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3" y="1930400"/>
            <a:ext cx="2351145" cy="417981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C859BB5-BFE2-4C2E-A5F2-6E19B4903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90" y="1952169"/>
            <a:ext cx="2351146" cy="41798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8CADC5-8A18-4666-9E57-FB5A0907C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28" y="1930399"/>
            <a:ext cx="2385844" cy="4241501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2F5AE7A-3EC0-4129-AF61-6AA606EA0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93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F66C2-63D5-4CB6-ACB0-81894029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A60AC-891C-40DF-88BA-8929B7F72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/>
              <a:t>Arduino IDE benefits: </a:t>
            </a:r>
          </a:p>
          <a:p>
            <a:pPr lvl="1"/>
            <a:r>
              <a:rPr lang="en-US" dirty="0"/>
              <a:t>Default IDE </a:t>
            </a:r>
          </a:p>
          <a:p>
            <a:pPr lvl="1"/>
            <a:r>
              <a:rPr lang="en-US" dirty="0"/>
              <a:t>Support</a:t>
            </a:r>
          </a:p>
          <a:p>
            <a:pPr lvl="1"/>
            <a:r>
              <a:rPr lang="en-US" dirty="0"/>
              <a:t>Manage upload bit rate</a:t>
            </a:r>
          </a:p>
          <a:p>
            <a:r>
              <a:rPr lang="en-US" dirty="0"/>
              <a:t>Visual Studio + Visual Micro benefits: </a:t>
            </a:r>
          </a:p>
          <a:p>
            <a:pPr lvl="1"/>
            <a:r>
              <a:rPr lang="en-US" dirty="0"/>
              <a:t>Debug </a:t>
            </a:r>
          </a:p>
          <a:p>
            <a:pPr lvl="1"/>
            <a:r>
              <a:rPr lang="en-US" dirty="0"/>
              <a:t>Integrate with web app</a:t>
            </a:r>
          </a:p>
        </p:txBody>
      </p:sp>
      <p:pic>
        <p:nvPicPr>
          <p:cNvPr id="1028" name="Picture 4" descr="https://upload.wikimedia.org/wikipedia/commons/thumb/8/87/Arduino_Logo.svg/1280px-Arduino_Logo.svg.png">
            <a:extLst>
              <a:ext uri="{FF2B5EF4-FFF2-40B4-BE49-F238E27FC236}">
                <a16:creationId xmlns:a16="http://schemas.microsoft.com/office/drawing/2014/main" id="{00CE7D34-AC1A-4CFF-A4A1-E35B637ED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46" y="1463830"/>
            <a:ext cx="2268464" cy="15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e/e4/Visual_Studio_2013_Logo.svg/990px-Visual_Studio_2013_Logo.svg.png">
            <a:extLst>
              <a:ext uri="{FF2B5EF4-FFF2-40B4-BE49-F238E27FC236}">
                <a16:creationId xmlns:a16="http://schemas.microsoft.com/office/drawing/2014/main" id="{CC468A29-75B5-404D-96A4-68076111C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165" y="3506204"/>
            <a:ext cx="1968891" cy="20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8C2216B-4DBA-4102-8C16-6D07AAA4B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48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7C236-23F1-42B3-8226-261817C8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E8470-E8C6-4BD2-80E0-B3B904BC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2632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 err="1"/>
              <a:t>Adafruit_DotStar</a:t>
            </a:r>
            <a:endParaRPr lang="en-US" dirty="0"/>
          </a:p>
          <a:p>
            <a:pPr lvl="1"/>
            <a:r>
              <a:rPr lang="en-US" dirty="0"/>
              <a:t>Controlling the LED</a:t>
            </a:r>
          </a:p>
          <a:p>
            <a:r>
              <a:rPr lang="en-US" dirty="0"/>
              <a:t>ESP8266WiFi</a:t>
            </a:r>
          </a:p>
          <a:p>
            <a:pPr lvl="1"/>
            <a:r>
              <a:rPr lang="en-US" dirty="0"/>
              <a:t>Wi-Fi Scanning</a:t>
            </a:r>
          </a:p>
          <a:p>
            <a:r>
              <a:rPr lang="en-US" dirty="0" err="1"/>
              <a:t>DNSServer</a:t>
            </a:r>
            <a:endParaRPr lang="en-US" dirty="0"/>
          </a:p>
          <a:p>
            <a:pPr lvl="1"/>
            <a:r>
              <a:rPr lang="en-US" dirty="0"/>
              <a:t>Helps implement a DNS server</a:t>
            </a:r>
          </a:p>
          <a:p>
            <a:r>
              <a:rPr lang="en-US" dirty="0"/>
              <a:t>ESP8266WebServer</a:t>
            </a:r>
          </a:p>
          <a:p>
            <a:pPr lvl="1"/>
            <a:r>
              <a:rPr lang="en-US" dirty="0"/>
              <a:t>Serves the configuration portal</a:t>
            </a:r>
          </a:p>
          <a:p>
            <a:r>
              <a:rPr lang="en-US" dirty="0" err="1"/>
              <a:t>WiFiManager</a:t>
            </a:r>
            <a:endParaRPr lang="en-US" dirty="0"/>
          </a:p>
          <a:p>
            <a:pPr lvl="1"/>
            <a:r>
              <a:rPr lang="en-US" dirty="0"/>
              <a:t>Use of the Captive Portal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73ED80C-E816-41CA-8309-49D1E3EF4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17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D5B8-62C0-4653-B9C9-1745D1C82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Administrative Content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EE144-4D3D-4A5D-A8B9-DF4934432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390D092-6E55-44AD-8982-E78E4EC0F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6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CD9F6-0813-4A94-9EF7-43F9DD95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Distribution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9362CD-CA80-45D8-A3E9-7797BB42FF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121597"/>
              </p:ext>
            </p:extLst>
          </p:nvPr>
        </p:nvGraphicFramePr>
        <p:xfrm>
          <a:off x="585333" y="1692366"/>
          <a:ext cx="859613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181">
                  <a:extLst>
                    <a:ext uri="{9D8B030D-6E8A-4147-A177-3AD203B41FA5}">
                      <a16:colId xmlns:a16="http://schemas.microsoft.com/office/drawing/2014/main" val="2774224232"/>
                    </a:ext>
                  </a:extLst>
                </a:gridCol>
                <a:gridCol w="1736271">
                  <a:extLst>
                    <a:ext uri="{9D8B030D-6E8A-4147-A177-3AD203B41FA5}">
                      <a16:colId xmlns:a16="http://schemas.microsoft.com/office/drawing/2014/main" val="2927409429"/>
                    </a:ext>
                  </a:extLst>
                </a:gridCol>
                <a:gridCol w="1551214">
                  <a:extLst>
                    <a:ext uri="{9D8B030D-6E8A-4147-A177-3AD203B41FA5}">
                      <a16:colId xmlns:a16="http://schemas.microsoft.com/office/drawing/2014/main" val="107628856"/>
                    </a:ext>
                  </a:extLst>
                </a:gridCol>
                <a:gridCol w="1747245">
                  <a:extLst>
                    <a:ext uri="{9D8B030D-6E8A-4147-A177-3AD203B41FA5}">
                      <a16:colId xmlns:a16="http://schemas.microsoft.com/office/drawing/2014/main" val="1214010749"/>
                    </a:ext>
                  </a:extLst>
                </a:gridCol>
                <a:gridCol w="1719228">
                  <a:extLst>
                    <a:ext uri="{9D8B030D-6E8A-4147-A177-3AD203B41FA5}">
                      <a16:colId xmlns:a16="http://schemas.microsoft.com/office/drawing/2014/main" val="1232872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Stephen Fryer (</a:t>
                      </a:r>
                      <a:r>
                        <a:rPr lang="en-US" dirty="0" err="1"/>
                        <a:t>CpE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Brian Mora</a:t>
                      </a:r>
                    </a:p>
                    <a:p>
                      <a:r>
                        <a:rPr lang="en-US" dirty="0"/>
                        <a:t>(EE)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Priyank Patel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CpE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Rossi</a:t>
                      </a:r>
                    </a:p>
                    <a:p>
                      <a:r>
                        <a:rPr lang="en-US" dirty="0"/>
                        <a:t>(EE)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443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16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 Remote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673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230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5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Web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8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Amazon 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42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Microcontroller 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27941"/>
                  </a:ext>
                </a:extLst>
              </a:tr>
            </a:tbl>
          </a:graphicData>
        </a:graphic>
      </p:graphicFrame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974A3D-C2B9-4E5C-83A7-D274FB0A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0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6B10-D608-472D-A661-72F5CADB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Specifications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855DC7-D1AD-4005-AC16-AC0959CB7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828018"/>
              </p:ext>
            </p:extLst>
          </p:nvPr>
        </p:nvGraphicFramePr>
        <p:xfrm>
          <a:off x="580259" y="1616058"/>
          <a:ext cx="8596528" cy="4555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5156">
                  <a:extLst>
                    <a:ext uri="{9D8B030D-6E8A-4147-A177-3AD203B41FA5}">
                      <a16:colId xmlns:a16="http://schemas.microsoft.com/office/drawing/2014/main" val="322855581"/>
                    </a:ext>
                  </a:extLst>
                </a:gridCol>
                <a:gridCol w="4791372">
                  <a:extLst>
                    <a:ext uri="{9D8B030D-6E8A-4147-A177-3AD203B41FA5}">
                      <a16:colId xmlns:a16="http://schemas.microsoft.com/office/drawing/2014/main" val="2181855755"/>
                    </a:ext>
                  </a:extLst>
                </a:gridCol>
              </a:tblGrid>
              <a:tr h="287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Parameter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Specification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1979025035"/>
                  </a:ext>
                </a:extLst>
              </a:tr>
              <a:tr h="528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Installation Time</a:t>
                      </a: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</a:t>
                      </a:r>
                      <a:r>
                        <a:rPr lang="en-US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30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min</a:t>
                      </a: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890905543"/>
                  </a:ext>
                </a:extLst>
              </a:tr>
              <a:tr h="528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Response Time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</a:t>
                      </a: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2228094629"/>
                  </a:ext>
                </a:extLst>
              </a:tr>
              <a:tr h="528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Solar Panel Peak Output Power</a:t>
                      </a: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6 W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2898962187"/>
                  </a:ext>
                </a:extLst>
              </a:tr>
              <a:tr h="528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Motion Detection Range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3 m</a:t>
                      </a: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641877626"/>
                  </a:ext>
                </a:extLst>
              </a:tr>
              <a:tr h="528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Average Power Consumption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10 W</a:t>
                      </a: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2031304720"/>
                  </a:ext>
                </a:extLst>
              </a:tr>
              <a:tr h="528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Dimensional Length</a:t>
                      </a: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2 ft - 5 ft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3934588234"/>
                  </a:ext>
                </a:extLst>
              </a:tr>
              <a:tr h="528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IR Receiver distance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&gt; 10 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3593621599"/>
                  </a:ext>
                </a:extLst>
              </a:tr>
              <a:tr h="528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Amazon Echo Skills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skills</a:t>
                      </a: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3509263461"/>
                  </a:ext>
                </a:extLst>
              </a:tr>
            </a:tbl>
          </a:graphicData>
        </a:graphic>
      </p:graphicFrame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F52BC34-5D04-4BA6-AF80-AC9A68E65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42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81A1-D2E3-42D5-B2BF-BF98F2F6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CFA48E-A211-48E4-AF74-C64885A61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08104"/>
              </p:ext>
            </p:extLst>
          </p:nvPr>
        </p:nvGraphicFramePr>
        <p:xfrm>
          <a:off x="677334" y="1654508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3446751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56600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354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Reimbursable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63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R&amp;D Costs to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59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Parts Cost to Date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$188.20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547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Remaining in Budget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$223.80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526453"/>
                  </a:ext>
                </a:extLst>
              </a:tr>
            </a:tbl>
          </a:graphicData>
        </a:graphic>
      </p:graphicFrame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EC7E274-E35C-4348-B88E-A0681A3A1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0DD02A6-74D2-4046-97B8-6EB7861C9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520276"/>
              </p:ext>
            </p:extLst>
          </p:nvPr>
        </p:nvGraphicFramePr>
        <p:xfrm>
          <a:off x="2823017" y="3629025"/>
          <a:ext cx="4305301" cy="298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1291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CD48-C809-46AC-AA59-7683346A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7F90A4-3602-4FDF-9710-29F10AD89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37393"/>
              </p:ext>
            </p:extLst>
          </p:nvPr>
        </p:nvGraphicFramePr>
        <p:xfrm>
          <a:off x="385309" y="1654140"/>
          <a:ext cx="9180718" cy="4551450"/>
        </p:xfrm>
        <a:graphic>
          <a:graphicData uri="http://schemas.openxmlformats.org/drawingml/2006/table">
            <a:tbl>
              <a:tblPr/>
              <a:tblGrid>
                <a:gridCol w="1747730">
                  <a:extLst>
                    <a:ext uri="{9D8B030D-6E8A-4147-A177-3AD203B41FA5}">
                      <a16:colId xmlns:a16="http://schemas.microsoft.com/office/drawing/2014/main" val="405580667"/>
                    </a:ext>
                  </a:extLst>
                </a:gridCol>
                <a:gridCol w="884145">
                  <a:extLst>
                    <a:ext uri="{9D8B030D-6E8A-4147-A177-3AD203B41FA5}">
                      <a16:colId xmlns:a16="http://schemas.microsoft.com/office/drawing/2014/main" val="4286818660"/>
                    </a:ext>
                  </a:extLst>
                </a:gridCol>
                <a:gridCol w="678530">
                  <a:extLst>
                    <a:ext uri="{9D8B030D-6E8A-4147-A177-3AD203B41FA5}">
                      <a16:colId xmlns:a16="http://schemas.microsoft.com/office/drawing/2014/main" val="3286559905"/>
                    </a:ext>
                  </a:extLst>
                </a:gridCol>
                <a:gridCol w="678530">
                  <a:extLst>
                    <a:ext uri="{9D8B030D-6E8A-4147-A177-3AD203B41FA5}">
                      <a16:colId xmlns:a16="http://schemas.microsoft.com/office/drawing/2014/main" val="1548541735"/>
                    </a:ext>
                  </a:extLst>
                </a:gridCol>
                <a:gridCol w="678530">
                  <a:extLst>
                    <a:ext uri="{9D8B030D-6E8A-4147-A177-3AD203B41FA5}">
                      <a16:colId xmlns:a16="http://schemas.microsoft.com/office/drawing/2014/main" val="2988261704"/>
                    </a:ext>
                  </a:extLst>
                </a:gridCol>
                <a:gridCol w="1799133">
                  <a:extLst>
                    <a:ext uri="{9D8B030D-6E8A-4147-A177-3AD203B41FA5}">
                      <a16:colId xmlns:a16="http://schemas.microsoft.com/office/drawing/2014/main" val="2820084312"/>
                    </a:ext>
                  </a:extLst>
                </a:gridCol>
                <a:gridCol w="678530">
                  <a:extLst>
                    <a:ext uri="{9D8B030D-6E8A-4147-A177-3AD203B41FA5}">
                      <a16:colId xmlns:a16="http://schemas.microsoft.com/office/drawing/2014/main" val="1726775085"/>
                    </a:ext>
                  </a:extLst>
                </a:gridCol>
                <a:gridCol w="678530">
                  <a:extLst>
                    <a:ext uri="{9D8B030D-6E8A-4147-A177-3AD203B41FA5}">
                      <a16:colId xmlns:a16="http://schemas.microsoft.com/office/drawing/2014/main" val="428668345"/>
                    </a:ext>
                  </a:extLst>
                </a:gridCol>
                <a:gridCol w="678530">
                  <a:extLst>
                    <a:ext uri="{9D8B030D-6E8A-4147-A177-3AD203B41FA5}">
                      <a16:colId xmlns:a16="http://schemas.microsoft.com/office/drawing/2014/main" val="1938500382"/>
                    </a:ext>
                  </a:extLst>
                </a:gridCol>
                <a:gridCol w="678530">
                  <a:extLst>
                    <a:ext uri="{9D8B030D-6E8A-4147-A177-3AD203B41FA5}">
                      <a16:colId xmlns:a16="http://schemas.microsoft.com/office/drawing/2014/main" val="2881129652"/>
                    </a:ext>
                  </a:extLst>
                </a:gridCol>
              </a:tblGrid>
              <a:tr h="303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Supplier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Units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Cost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Supplier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Units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Cost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06459"/>
                  </a:ext>
                </a:extLst>
              </a:tr>
              <a:tr h="30343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System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Board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10235"/>
                  </a:ext>
                </a:extLst>
              </a:tr>
              <a:tr h="303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AC-DC Converter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Jameco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$13.70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$13.70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ESP-12s MCU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Adafruit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$6.95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$6.95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61051"/>
                  </a:ext>
                </a:extLst>
              </a:tr>
              <a:tr h="303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3.7V Li-Ion Battery Pack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All-Battery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$43.99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$43.99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DRV8838 Motor Driver IC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$1.35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$1.35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827260"/>
                  </a:ext>
                </a:extLst>
              </a:tr>
              <a:tr h="303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 Panels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$7.99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$39.95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Strip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Adafruit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$29.95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$29.95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193686"/>
                  </a:ext>
                </a:extLst>
              </a:tr>
              <a:tr h="303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LM1085 5V Regulator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$2.16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$2.16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 Reciever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Adafruit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$1.95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$1.95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586323"/>
                  </a:ext>
                </a:extLst>
              </a:tr>
              <a:tr h="303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LM1085 3.3V Regulator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$2.16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$2.16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Noise 12VDC Motor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$47.90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$47.90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391927"/>
                  </a:ext>
                </a:extLst>
              </a:tr>
              <a:tr h="303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MCP73871 Solar Charger IC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$1.90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$1.90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External Components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$6.12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$6.12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38424"/>
                  </a:ext>
                </a:extLst>
              </a:tr>
              <a:tr h="303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External Components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$17.71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$17.71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 Remote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260920"/>
                  </a:ext>
                </a:extLst>
              </a:tr>
              <a:tr h="303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PIR Board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Trinket MCU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$6.95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$6.95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76553"/>
                  </a:ext>
                </a:extLst>
              </a:tr>
              <a:tr h="303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NCS36000 PIR Driver IC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Mouser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$0.86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$0.86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 LED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$0.44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$0.44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87337"/>
                  </a:ext>
                </a:extLst>
              </a:tr>
              <a:tr h="303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PIR Sensor RE200B-P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Mouser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$1.25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$1.25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Batteries/Holders (CR2032)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Sparkfun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$1.24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$2.48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734045"/>
                  </a:ext>
                </a:extLst>
              </a:tr>
              <a:tr h="303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Fresnel Lens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Fresnel Factory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$1.55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$1.55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External Components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$1.30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$1.30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724723"/>
                  </a:ext>
                </a:extLst>
              </a:tr>
              <a:tr h="303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External Components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$11.26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$11.26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4 PCB's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PCBWay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$55.00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$55.00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467482"/>
                  </a:ext>
                </a:extLst>
              </a:tr>
              <a:tr h="303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610" marR="3610" marT="3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$296.88 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136284"/>
                  </a:ext>
                </a:extLst>
              </a:tr>
            </a:tbl>
          </a:graphicData>
        </a:graphic>
      </p:graphicFrame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1BC0AF3-F976-41E2-AF21-911136C0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71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73E4-F335-47AB-851D-B285FF8B1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5D97B1-5661-4CAC-998F-AEE1546BF7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225289"/>
              </p:ext>
            </p:extLst>
          </p:nvPr>
        </p:nvGraphicFramePr>
        <p:xfrm>
          <a:off x="677863" y="1648048"/>
          <a:ext cx="8758532" cy="439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0C57326-B976-4958-921D-D3769EF41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27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B1A08-236E-4025-AF73-0F1D5580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E8179-643B-4129-85DC-DC2F2D26E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907538" cy="3880773"/>
          </a:xfrm>
        </p:spPr>
        <p:txBody>
          <a:bodyPr/>
          <a:lstStyle/>
          <a:p>
            <a:r>
              <a:rPr lang="en-US" dirty="0"/>
              <a:t>Uncertain if motor will be able to move the shades assembly at a desirable speed at 3.3V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515AA93-6F74-4F67-A52E-C13BEA500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1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0B118-B56C-4400-B57F-89229017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713" y="3098800"/>
            <a:ext cx="8596668" cy="6604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5A777D8-1CD0-43E6-B494-2F0056569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D5B8-62C0-4653-B9C9-1745D1C8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692" y="3017424"/>
            <a:ext cx="7766936" cy="823151"/>
          </a:xfrm>
        </p:spPr>
        <p:txBody>
          <a:bodyPr/>
          <a:lstStyle/>
          <a:p>
            <a:pPr algn="ctr"/>
            <a:r>
              <a:rPr lang="en-US" dirty="0"/>
              <a:t>Hardware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EE144-4D3D-4A5D-A8B9-DF4934432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F6186E7-4D29-4146-9DFE-7316887C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4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26D50-9FBD-427C-867D-B66594F4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Diagram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257F2E54-2D4E-4F38-B023-7621F102859B}"/>
              </a:ext>
            </a:extLst>
          </p:cNvPr>
          <p:cNvSpPr/>
          <p:nvPr/>
        </p:nvSpPr>
        <p:spPr>
          <a:xfrm>
            <a:off x="3333111" y="1773032"/>
            <a:ext cx="10531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120 Volt AC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3E24486-F0E2-4D61-A440-678C84648145}"/>
              </a:ext>
            </a:extLst>
          </p:cNvPr>
          <p:cNvSpPr/>
          <p:nvPr/>
        </p:nvSpPr>
        <p:spPr>
          <a:xfrm>
            <a:off x="3335670" y="3197154"/>
            <a:ext cx="10531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AC-DC</a:t>
            </a:r>
          </a:p>
          <a:p>
            <a:pPr algn="ctr"/>
            <a:r>
              <a:rPr lang="en-US" sz="1400" dirty="0"/>
              <a:t>Converter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65CC4FC4-5F8B-42AE-897A-35358F42EA59}"/>
              </a:ext>
            </a:extLst>
          </p:cNvPr>
          <p:cNvSpPr/>
          <p:nvPr/>
        </p:nvSpPr>
        <p:spPr>
          <a:xfrm>
            <a:off x="5060552" y="4621277"/>
            <a:ext cx="1084712" cy="61264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 Volt</a:t>
            </a:r>
          </a:p>
          <a:p>
            <a:pPr algn="ctr"/>
            <a:r>
              <a:rPr lang="en-US" sz="1400" dirty="0"/>
              <a:t>Regulator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F5A16BE9-CD66-43D4-A93C-A930EBD365AE}"/>
              </a:ext>
            </a:extLst>
          </p:cNvPr>
          <p:cNvSpPr/>
          <p:nvPr/>
        </p:nvSpPr>
        <p:spPr>
          <a:xfrm>
            <a:off x="1507696" y="1779330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PV Panels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0FCFC6FD-DF38-4A56-BECF-4AFD0AAB05D4}"/>
              </a:ext>
            </a:extLst>
          </p:cNvPr>
          <p:cNvSpPr/>
          <p:nvPr/>
        </p:nvSpPr>
        <p:spPr>
          <a:xfrm>
            <a:off x="6466541" y="4621277"/>
            <a:ext cx="1084712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3.3 Volt</a:t>
            </a:r>
          </a:p>
          <a:p>
            <a:pPr algn="ctr"/>
            <a:r>
              <a:rPr lang="en-US" sz="1400" dirty="0"/>
              <a:t>Regulator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F0E537CD-0DF6-4FBD-AFFC-C2BC67E35817}"/>
              </a:ext>
            </a:extLst>
          </p:cNvPr>
          <p:cNvSpPr/>
          <p:nvPr/>
        </p:nvSpPr>
        <p:spPr>
          <a:xfrm>
            <a:off x="1507696" y="3617274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Battery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BB6D1B4B-5975-425E-B345-5C65FBAD033C}"/>
              </a:ext>
            </a:extLst>
          </p:cNvPr>
          <p:cNvSpPr/>
          <p:nvPr/>
        </p:nvSpPr>
        <p:spPr>
          <a:xfrm>
            <a:off x="1507696" y="2698302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Battery Charger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81C1F046-93BC-4B65-9564-F3914ACA2592}"/>
              </a:ext>
            </a:extLst>
          </p:cNvPr>
          <p:cNvSpPr/>
          <p:nvPr/>
        </p:nvSpPr>
        <p:spPr>
          <a:xfrm>
            <a:off x="6528399" y="1776181"/>
            <a:ext cx="960633" cy="2456890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MCU and </a:t>
            </a:r>
            <a:r>
              <a:rPr lang="en-US" sz="1400" dirty="0" err="1"/>
              <a:t>WiFi</a:t>
            </a:r>
            <a:endParaRPr lang="en-US" sz="1400" dirty="0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5D156E3C-3212-4362-BA36-B23FB8E316E3}"/>
              </a:ext>
            </a:extLst>
          </p:cNvPr>
          <p:cNvSpPr/>
          <p:nvPr/>
        </p:nvSpPr>
        <p:spPr>
          <a:xfrm>
            <a:off x="5076358" y="3547936"/>
            <a:ext cx="1053100" cy="586399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LED strip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EAA7720D-C15E-4E2C-82D9-B82290B0B757}"/>
              </a:ext>
            </a:extLst>
          </p:cNvPr>
          <p:cNvSpPr/>
          <p:nvPr/>
        </p:nvSpPr>
        <p:spPr>
          <a:xfrm>
            <a:off x="7872704" y="3547936"/>
            <a:ext cx="960633" cy="586399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Motion Detector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393A89E1-9095-4D14-93FE-189A72DF6F66}"/>
              </a:ext>
            </a:extLst>
          </p:cNvPr>
          <p:cNvSpPr/>
          <p:nvPr/>
        </p:nvSpPr>
        <p:spPr>
          <a:xfrm>
            <a:off x="5099475" y="2200562"/>
            <a:ext cx="1006866" cy="586399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IR Remote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3EBC3BBF-739D-4AF8-834C-46E22069791B}"/>
              </a:ext>
            </a:extLst>
          </p:cNvPr>
          <p:cNvSpPr/>
          <p:nvPr/>
        </p:nvSpPr>
        <p:spPr>
          <a:xfrm>
            <a:off x="1507696" y="4621277"/>
            <a:ext cx="3007796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Source Select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DC52E5-2C9D-485C-8E4E-AFEDAA4CC769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1964896" y="2391978"/>
            <a:ext cx="0" cy="3063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2E2EE1-C797-4BEA-BF58-5EFF83A3D7DF}"/>
              </a:ext>
            </a:extLst>
          </p:cNvPr>
          <p:cNvCxnSpPr>
            <a:stCxn id="13" idx="2"/>
            <a:endCxn id="12" idx="0"/>
          </p:cNvCxnSpPr>
          <p:nvPr/>
        </p:nvCxnSpPr>
        <p:spPr>
          <a:xfrm>
            <a:off x="1964896" y="3310950"/>
            <a:ext cx="0" cy="3063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CB493B-1EB8-4840-AE0B-D0C83DF76A56}"/>
              </a:ext>
            </a:extLst>
          </p:cNvPr>
          <p:cNvCxnSpPr>
            <a:stCxn id="12" idx="2"/>
          </p:cNvCxnSpPr>
          <p:nvPr/>
        </p:nvCxnSpPr>
        <p:spPr>
          <a:xfrm>
            <a:off x="1964896" y="4229922"/>
            <a:ext cx="0" cy="3913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6F0DA4B-489A-41B3-BD0D-9E9D1F951AA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3859661" y="2385680"/>
            <a:ext cx="2559" cy="8114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1FD28D9-B26C-4841-A0C8-5542DD7E3CFB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862220" y="3809802"/>
            <a:ext cx="0" cy="8114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1BE6840-186C-4077-AF74-D7E682880035}"/>
              </a:ext>
            </a:extLst>
          </p:cNvPr>
          <p:cNvCxnSpPr>
            <a:stCxn id="18" idx="3"/>
            <a:endCxn id="9" idx="1"/>
          </p:cNvCxnSpPr>
          <p:nvPr/>
        </p:nvCxnSpPr>
        <p:spPr>
          <a:xfrm>
            <a:off x="4515492" y="4927601"/>
            <a:ext cx="54506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1759F3F-FE19-42C3-9A54-377E8077853F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flipV="1">
            <a:off x="6145264" y="4927601"/>
            <a:ext cx="321277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95E7270-F4EC-4517-9936-F6D404F88B99}"/>
              </a:ext>
            </a:extLst>
          </p:cNvPr>
          <p:cNvCxnSpPr>
            <a:stCxn id="11" idx="0"/>
            <a:endCxn id="14" idx="2"/>
          </p:cNvCxnSpPr>
          <p:nvPr/>
        </p:nvCxnSpPr>
        <p:spPr>
          <a:xfrm flipH="1" flipV="1">
            <a:off x="7008716" y="4233071"/>
            <a:ext cx="181" cy="388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FD007082-FA70-4FB7-89D4-918844E89C8C}"/>
              </a:ext>
            </a:extLst>
          </p:cNvPr>
          <p:cNvCxnSpPr>
            <a:stCxn id="11" idx="3"/>
            <a:endCxn id="16" idx="2"/>
          </p:cNvCxnSpPr>
          <p:nvPr/>
        </p:nvCxnSpPr>
        <p:spPr>
          <a:xfrm flipV="1">
            <a:off x="7551253" y="4134335"/>
            <a:ext cx="801768" cy="79326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DBB11B1-9187-42D7-8DEE-9D79B9FC1213}"/>
              </a:ext>
            </a:extLst>
          </p:cNvPr>
          <p:cNvCxnSpPr>
            <a:stCxn id="9" idx="0"/>
            <a:endCxn id="15" idx="2"/>
          </p:cNvCxnSpPr>
          <p:nvPr/>
        </p:nvCxnSpPr>
        <p:spPr>
          <a:xfrm flipV="1">
            <a:off x="5602908" y="4134335"/>
            <a:ext cx="0" cy="4869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BC7BE88-A517-4F7D-918D-29A30B9E0C6D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6106341" y="2493762"/>
            <a:ext cx="3989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AA4587E-C5E7-44A5-B39B-5A9B783E54F5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7489032" y="3841135"/>
            <a:ext cx="38367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21FFB26-A2BE-4EA5-AEF7-016D23A1FAEA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6129458" y="3841136"/>
            <a:ext cx="3758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Flowchart: Alternate Process 63">
            <a:extLst>
              <a:ext uri="{FF2B5EF4-FFF2-40B4-BE49-F238E27FC236}">
                <a16:creationId xmlns:a16="http://schemas.microsoft.com/office/drawing/2014/main" id="{4C737869-67A5-499C-B54D-FBF5DFB41851}"/>
              </a:ext>
            </a:extLst>
          </p:cNvPr>
          <p:cNvSpPr/>
          <p:nvPr/>
        </p:nvSpPr>
        <p:spPr>
          <a:xfrm>
            <a:off x="7872704" y="2237022"/>
            <a:ext cx="960633" cy="612648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Motor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9F8849D6-BFC0-4E5A-BFE3-3881721C530E}"/>
              </a:ext>
            </a:extLst>
          </p:cNvPr>
          <p:cNvCxnSpPr>
            <a:stCxn id="11" idx="3"/>
            <a:endCxn id="64" idx="3"/>
          </p:cNvCxnSpPr>
          <p:nvPr/>
        </p:nvCxnSpPr>
        <p:spPr>
          <a:xfrm flipV="1">
            <a:off x="7551253" y="2543346"/>
            <a:ext cx="1282084" cy="2384255"/>
          </a:xfrm>
          <a:prstGeom prst="bentConnector3">
            <a:avLst>
              <a:gd name="adj1" fmla="val 11783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05FB735-C440-46A9-83E7-A41DB8E3F0B6}"/>
              </a:ext>
            </a:extLst>
          </p:cNvPr>
          <p:cNvCxnSpPr>
            <a:endCxn id="64" idx="1"/>
          </p:cNvCxnSpPr>
          <p:nvPr/>
        </p:nvCxnSpPr>
        <p:spPr>
          <a:xfrm>
            <a:off x="7489032" y="2543346"/>
            <a:ext cx="3836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3AFA47CD-2FA7-40CF-941C-C6B4604661B9}"/>
              </a:ext>
            </a:extLst>
          </p:cNvPr>
          <p:cNvSpPr/>
          <p:nvPr/>
        </p:nvSpPr>
        <p:spPr>
          <a:xfrm>
            <a:off x="1224643" y="1447800"/>
            <a:ext cx="3460083" cy="3967843"/>
          </a:xfrm>
          <a:prstGeom prst="flowChartProcess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7610C6-95ED-40D5-88A4-E046D23D085E}"/>
              </a:ext>
            </a:extLst>
          </p:cNvPr>
          <p:cNvSpPr/>
          <p:nvPr/>
        </p:nvSpPr>
        <p:spPr>
          <a:xfrm>
            <a:off x="4865914" y="1930400"/>
            <a:ext cx="1363970" cy="1086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DB25E-F4B0-43DA-86F7-1F235AFCEDED}"/>
              </a:ext>
            </a:extLst>
          </p:cNvPr>
          <p:cNvSpPr/>
          <p:nvPr/>
        </p:nvSpPr>
        <p:spPr>
          <a:xfrm>
            <a:off x="7717971" y="3429000"/>
            <a:ext cx="1282084" cy="80091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A40A6D-B386-4E2B-B6CA-0FCAF1E4FBFB}"/>
              </a:ext>
            </a:extLst>
          </p:cNvPr>
          <p:cNvCxnSpPr>
            <a:cxnSpLocks/>
          </p:cNvCxnSpPr>
          <p:nvPr/>
        </p:nvCxnSpPr>
        <p:spPr>
          <a:xfrm>
            <a:off x="4991100" y="5415643"/>
            <a:ext cx="26071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233EB4-B1FF-4E10-AEDC-ECA5FAE60A7A}"/>
              </a:ext>
            </a:extLst>
          </p:cNvPr>
          <p:cNvCxnSpPr/>
          <p:nvPr/>
        </p:nvCxnSpPr>
        <p:spPr>
          <a:xfrm flipV="1">
            <a:off x="7609114" y="3080657"/>
            <a:ext cx="0" cy="233498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71197A-64DC-4A5D-833A-D75E5E696CFE}"/>
              </a:ext>
            </a:extLst>
          </p:cNvPr>
          <p:cNvCxnSpPr/>
          <p:nvPr/>
        </p:nvCxnSpPr>
        <p:spPr>
          <a:xfrm>
            <a:off x="7598229" y="3096986"/>
            <a:ext cx="140182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7B44BD-5531-4FBE-A13C-CBCF5ABA1ECF}"/>
              </a:ext>
            </a:extLst>
          </p:cNvPr>
          <p:cNvCxnSpPr/>
          <p:nvPr/>
        </p:nvCxnSpPr>
        <p:spPr>
          <a:xfrm flipV="1">
            <a:off x="9000055" y="1616529"/>
            <a:ext cx="0" cy="146412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0EDF8B1-AC92-4C2C-93A0-F375FED81450}"/>
              </a:ext>
            </a:extLst>
          </p:cNvPr>
          <p:cNvCxnSpPr/>
          <p:nvPr/>
        </p:nvCxnSpPr>
        <p:spPr>
          <a:xfrm flipH="1">
            <a:off x="6335486" y="1616529"/>
            <a:ext cx="26645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2EA03E3-2D3D-43D6-9A4A-8830B9B51A7C}"/>
              </a:ext>
            </a:extLst>
          </p:cNvPr>
          <p:cNvCxnSpPr/>
          <p:nvPr/>
        </p:nvCxnSpPr>
        <p:spPr>
          <a:xfrm>
            <a:off x="6340929" y="1616529"/>
            <a:ext cx="0" cy="173627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7A0C5EB-90BE-4DF6-B6A1-E93FCA7D34EF}"/>
              </a:ext>
            </a:extLst>
          </p:cNvPr>
          <p:cNvCxnSpPr/>
          <p:nvPr/>
        </p:nvCxnSpPr>
        <p:spPr>
          <a:xfrm flipH="1">
            <a:off x="4991100" y="3374571"/>
            <a:ext cx="134438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830C09-331E-4108-AD40-FA6E7AFCB431}"/>
              </a:ext>
            </a:extLst>
          </p:cNvPr>
          <p:cNvCxnSpPr>
            <a:cxnSpLocks/>
          </p:cNvCxnSpPr>
          <p:nvPr/>
        </p:nvCxnSpPr>
        <p:spPr>
          <a:xfrm flipH="1">
            <a:off x="4980214" y="3352800"/>
            <a:ext cx="10886" cy="206284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FAAA4FD-B6BA-4CDB-8888-301ACAF82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C633C8A-781B-4A05-97CB-2F614362467E}"/>
              </a:ext>
            </a:extLst>
          </p:cNvPr>
          <p:cNvCxnSpPr>
            <a:cxnSpLocks/>
          </p:cNvCxnSpPr>
          <p:nvPr/>
        </p:nvCxnSpPr>
        <p:spPr>
          <a:xfrm flipV="1">
            <a:off x="5550190" y="6147390"/>
            <a:ext cx="92167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6C92404-0D5F-4574-8117-3FF795BB26B5}"/>
              </a:ext>
            </a:extLst>
          </p:cNvPr>
          <p:cNvCxnSpPr>
            <a:cxnSpLocks/>
          </p:cNvCxnSpPr>
          <p:nvPr/>
        </p:nvCxnSpPr>
        <p:spPr>
          <a:xfrm>
            <a:off x="5544865" y="5987484"/>
            <a:ext cx="9216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D83FFB-A0BA-4D2B-8482-D842EEFBEC41}"/>
              </a:ext>
            </a:extLst>
          </p:cNvPr>
          <p:cNvSpPr txBox="1"/>
          <p:nvPr/>
        </p:nvSpPr>
        <p:spPr>
          <a:xfrm>
            <a:off x="6505282" y="5821326"/>
            <a:ext cx="1522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 Line</a:t>
            </a:r>
          </a:p>
          <a:p>
            <a:r>
              <a:rPr lang="en-US" sz="1200" dirty="0"/>
              <a:t>Power Line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1709692A-A518-4D2A-8926-AA9C4D4197EF}"/>
              </a:ext>
            </a:extLst>
          </p:cNvPr>
          <p:cNvSpPr/>
          <p:nvPr/>
        </p:nvSpPr>
        <p:spPr>
          <a:xfrm>
            <a:off x="7598229" y="5796752"/>
            <a:ext cx="638970" cy="46053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Power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724AC002-C427-4EDA-8432-23898B0448E4}"/>
              </a:ext>
            </a:extLst>
          </p:cNvPr>
          <p:cNvSpPr/>
          <p:nvPr/>
        </p:nvSpPr>
        <p:spPr>
          <a:xfrm>
            <a:off x="8299142" y="5796751"/>
            <a:ext cx="534195" cy="460535"/>
          </a:xfrm>
          <a:prstGeom prst="flowChart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I/O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18A584-9EF3-4616-BB90-1591DDBFC597}"/>
              </a:ext>
            </a:extLst>
          </p:cNvPr>
          <p:cNvSpPr/>
          <p:nvPr/>
        </p:nvSpPr>
        <p:spPr>
          <a:xfrm>
            <a:off x="5465135" y="5715000"/>
            <a:ext cx="3444945" cy="642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6D02-D71A-4C4D-8838-1F1707A6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C216D-C3AA-4A4B-93FA-7593A9B45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54083"/>
            <a:ext cx="8596668" cy="3880773"/>
          </a:xfrm>
        </p:spPr>
        <p:txBody>
          <a:bodyPr/>
          <a:lstStyle/>
          <a:p>
            <a:r>
              <a:rPr lang="en-US" dirty="0"/>
              <a:t>3.7V Li-Ion</a:t>
            </a:r>
          </a:p>
          <a:p>
            <a:r>
              <a:rPr lang="en-US" dirty="0"/>
              <a:t>Large capacity is most important factor</a:t>
            </a:r>
          </a:p>
          <a:p>
            <a:r>
              <a:rPr lang="en-US" dirty="0"/>
              <a:t>Simple to charge</a:t>
            </a:r>
          </a:p>
          <a:p>
            <a:r>
              <a:rPr lang="en-US" dirty="0"/>
              <a:t>Built-in charge protection</a:t>
            </a:r>
          </a:p>
          <a:p>
            <a:endParaRPr lang="en-US" dirty="0"/>
          </a:p>
        </p:txBody>
      </p:sp>
      <p:pic>
        <p:nvPicPr>
          <p:cNvPr id="4" name="Content Placeholder 4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E8E81FAD-9CF1-415B-9D9E-58BAC6387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81" y="3429000"/>
            <a:ext cx="3204600" cy="240585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8ABA41-F001-41AA-9CB6-974E5D05B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811574"/>
              </p:ext>
            </p:extLst>
          </p:nvPr>
        </p:nvGraphicFramePr>
        <p:xfrm>
          <a:off x="677334" y="3681940"/>
          <a:ext cx="5026026" cy="2019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3013">
                  <a:extLst>
                    <a:ext uri="{9D8B030D-6E8A-4147-A177-3AD203B41FA5}">
                      <a16:colId xmlns:a16="http://schemas.microsoft.com/office/drawing/2014/main" val="1691964301"/>
                    </a:ext>
                  </a:extLst>
                </a:gridCol>
                <a:gridCol w="2513013">
                  <a:extLst>
                    <a:ext uri="{9D8B030D-6E8A-4147-A177-3AD203B41FA5}">
                      <a16:colId xmlns:a16="http://schemas.microsoft.com/office/drawing/2014/main" val="724313882"/>
                    </a:ext>
                  </a:extLst>
                </a:gridCol>
              </a:tblGrid>
              <a:tr h="504891">
                <a:tc>
                  <a:txBody>
                    <a:bodyPr/>
                    <a:lstStyle/>
                    <a:p>
                      <a:r>
                        <a:rPr lang="en-US" dirty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All-Battery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830106"/>
                  </a:ext>
                </a:extLst>
              </a:tr>
              <a:tr h="504891">
                <a:tc>
                  <a:txBody>
                    <a:bodyPr/>
                    <a:lstStyle/>
                    <a:p>
                      <a:r>
                        <a:rPr lang="en-US" dirty="0"/>
                        <a:t>Part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31908-1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895034"/>
                  </a:ext>
                </a:extLst>
              </a:tr>
              <a:tr h="504891">
                <a:tc>
                  <a:txBody>
                    <a:bodyPr/>
                    <a:lstStyle/>
                    <a:p>
                      <a:r>
                        <a:rPr lang="en-US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10,400 </a:t>
                      </a:r>
                      <a:r>
                        <a:rPr lang="en-US" dirty="0" err="1"/>
                        <a:t>mAh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163608"/>
                  </a:ext>
                </a:extLst>
              </a:tr>
              <a:tr h="504891">
                <a:tc>
                  <a:txBody>
                    <a:bodyPr/>
                    <a:lstStyle/>
                    <a:p>
                      <a:r>
                        <a:rPr lang="en-US" dirty="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133.5 x 38 x19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89760"/>
                  </a:ext>
                </a:extLst>
              </a:tr>
            </a:tbl>
          </a:graphicData>
        </a:graphic>
      </p:graphicFrame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EA7FFC3-C516-43D5-8757-86F3EA63A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2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FB79-A7C9-4ADD-A46B-EC7416A4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A98C6-845E-49CD-8B99-B9691D2A8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10W panel footprints were too obtrusive</a:t>
            </a:r>
          </a:p>
          <a:p>
            <a:r>
              <a:rPr lang="en-US" dirty="0"/>
              <a:t>Opted for 5 2W panels in parallel to achieve more desirable footprint</a:t>
            </a:r>
          </a:p>
        </p:txBody>
      </p:sp>
      <p:pic>
        <p:nvPicPr>
          <p:cNvPr id="13" name="Picture 12" descr="A close up of a tall building&#10;&#10;Description generated with high confidence">
            <a:extLst>
              <a:ext uri="{FF2B5EF4-FFF2-40B4-BE49-F238E27FC236}">
                <a16:creationId xmlns:a16="http://schemas.microsoft.com/office/drawing/2014/main" id="{D548CECD-3AA9-40F0-8F26-E97C86B49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3157871"/>
            <a:ext cx="3053316" cy="3053316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0771711-6AB1-4712-8D97-2669C8A3D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35780"/>
              </p:ext>
            </p:extLst>
          </p:nvPr>
        </p:nvGraphicFramePr>
        <p:xfrm>
          <a:off x="691067" y="3514800"/>
          <a:ext cx="445386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931">
                  <a:extLst>
                    <a:ext uri="{9D8B030D-6E8A-4147-A177-3AD203B41FA5}">
                      <a16:colId xmlns:a16="http://schemas.microsoft.com/office/drawing/2014/main" val="1111615886"/>
                    </a:ext>
                  </a:extLst>
                </a:gridCol>
                <a:gridCol w="2226931">
                  <a:extLst>
                    <a:ext uri="{9D8B030D-6E8A-4147-A177-3AD203B41FA5}">
                      <a16:colId xmlns:a16="http://schemas.microsoft.com/office/drawing/2014/main" val="546307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SunnyTech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36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B00HQXQOIQ</a:t>
                      </a:r>
                    </a:p>
                  </a:txBody>
                  <a:tcPr marL="66675" marR="66675" marT="33338" marB="28575"/>
                </a:tc>
                <a:extLst>
                  <a:ext uri="{0D108BD9-81ED-4DB2-BD59-A6C34878D82A}">
                    <a16:rowId xmlns:a16="http://schemas.microsoft.com/office/drawing/2014/main" val="3033430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35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997570"/>
                  </a:ext>
                </a:extLst>
              </a:tr>
            </a:tbl>
          </a:graphicData>
        </a:graphic>
      </p:graphicFrame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718B8E7-0C62-4C4E-857D-A539E52EC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9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t="2664" r="1687" b="10525"/>
          <a:stretch/>
        </p:blipFill>
        <p:spPr>
          <a:xfrm>
            <a:off x="829056" y="1270000"/>
            <a:ext cx="7973568" cy="4960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Power Board Schematic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ADA92FB-BC93-428F-87C7-E01863C4D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243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9191</TotalTime>
  <Words>1183</Words>
  <Application>Microsoft Office PowerPoint</Application>
  <PresentationFormat>Widescreen</PresentationFormat>
  <Paragraphs>415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Cabin</vt:lpstr>
      <vt:lpstr>Calibri</vt:lpstr>
      <vt:lpstr>Times New Roman</vt:lpstr>
      <vt:lpstr>Trebuchet MS</vt:lpstr>
      <vt:lpstr>Wingdings 3</vt:lpstr>
      <vt:lpstr>Facet</vt:lpstr>
      <vt:lpstr>Smart Home Blackout Shades</vt:lpstr>
      <vt:lpstr>Motivation</vt:lpstr>
      <vt:lpstr>Goals and Objectives</vt:lpstr>
      <vt:lpstr>Specifications</vt:lpstr>
      <vt:lpstr>Hardware Design</vt:lpstr>
      <vt:lpstr>Block Diagram</vt:lpstr>
      <vt:lpstr>Battery</vt:lpstr>
      <vt:lpstr>PV Panel</vt:lpstr>
      <vt:lpstr>Power Board Schematic</vt:lpstr>
      <vt:lpstr>MCP73871</vt:lpstr>
      <vt:lpstr>Power Board</vt:lpstr>
      <vt:lpstr>Power Board</vt:lpstr>
      <vt:lpstr>ESP-12S</vt:lpstr>
      <vt:lpstr>Control Board Schematic</vt:lpstr>
      <vt:lpstr>Control Board</vt:lpstr>
      <vt:lpstr>Control Board</vt:lpstr>
      <vt:lpstr>PIR Board Schematic</vt:lpstr>
      <vt:lpstr>PIR Board</vt:lpstr>
      <vt:lpstr>PIR Board</vt:lpstr>
      <vt:lpstr>IR Remote Control Schematic</vt:lpstr>
      <vt:lpstr>IR Remote Control</vt:lpstr>
      <vt:lpstr>IR Remote Control</vt:lpstr>
      <vt:lpstr>Software Design</vt:lpstr>
      <vt:lpstr>Web Application vs. Native Application</vt:lpstr>
      <vt:lpstr>Top-level Software Design</vt:lpstr>
      <vt:lpstr>Web Application Core Modules</vt:lpstr>
      <vt:lpstr>Software Tools</vt:lpstr>
      <vt:lpstr>Class Diagram</vt:lpstr>
      <vt:lpstr>Web Application Progress</vt:lpstr>
      <vt:lpstr>Web Application Mockups</vt:lpstr>
      <vt:lpstr>Amazon Echo Integration</vt:lpstr>
      <vt:lpstr>Wireless Communications</vt:lpstr>
      <vt:lpstr>Flowchart</vt:lpstr>
      <vt:lpstr>Function Diagram</vt:lpstr>
      <vt:lpstr>Wi-Fi API</vt:lpstr>
      <vt:lpstr>IDEs</vt:lpstr>
      <vt:lpstr>Useful Libraries</vt:lpstr>
      <vt:lpstr>Administrative Content</vt:lpstr>
      <vt:lpstr>Work Distribution</vt:lpstr>
      <vt:lpstr>Financing</vt:lpstr>
      <vt:lpstr>Budget</vt:lpstr>
      <vt:lpstr>Progress</vt:lpstr>
      <vt:lpstr>Issues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Home Blackout Shades</dc:title>
  <dc:creator>Brian Mora</dc:creator>
  <cp:lastModifiedBy>Brian Mora</cp:lastModifiedBy>
  <cp:revision>106</cp:revision>
  <dcterms:created xsi:type="dcterms:W3CDTF">2018-01-22T21:44:06Z</dcterms:created>
  <dcterms:modified xsi:type="dcterms:W3CDTF">2018-02-02T13:03:59Z</dcterms:modified>
</cp:coreProperties>
</file>