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</p:sldMasterIdLst>
  <p:notesMasterIdLst>
    <p:notesMasterId r:id="rId54"/>
  </p:notesMasterIdLst>
  <p:handoutMasterIdLst>
    <p:handoutMasterId r:id="rId55"/>
  </p:handoutMasterIdLst>
  <p:sldIdLst>
    <p:sldId id="302" r:id="rId2"/>
    <p:sldId id="303" r:id="rId3"/>
    <p:sldId id="304" r:id="rId4"/>
    <p:sldId id="259" r:id="rId5"/>
    <p:sldId id="316" r:id="rId6"/>
    <p:sldId id="260" r:id="rId7"/>
    <p:sldId id="318" r:id="rId8"/>
    <p:sldId id="319" r:id="rId9"/>
    <p:sldId id="266" r:id="rId10"/>
    <p:sldId id="294" r:id="rId11"/>
    <p:sldId id="326" r:id="rId12"/>
    <p:sldId id="267" r:id="rId13"/>
    <p:sldId id="278" r:id="rId14"/>
    <p:sldId id="276" r:id="rId15"/>
    <p:sldId id="298" r:id="rId16"/>
    <p:sldId id="264" r:id="rId17"/>
    <p:sldId id="277" r:id="rId18"/>
    <p:sldId id="272" r:id="rId19"/>
    <p:sldId id="273" r:id="rId20"/>
    <p:sldId id="274" r:id="rId21"/>
    <p:sldId id="269" r:id="rId22"/>
    <p:sldId id="270" r:id="rId23"/>
    <p:sldId id="271" r:id="rId24"/>
    <p:sldId id="315" r:id="rId25"/>
    <p:sldId id="299" r:id="rId26"/>
    <p:sldId id="286" r:id="rId27"/>
    <p:sldId id="334" r:id="rId28"/>
    <p:sldId id="287" r:id="rId29"/>
    <p:sldId id="291" r:id="rId30"/>
    <p:sldId id="296" r:id="rId31"/>
    <p:sldId id="288" r:id="rId32"/>
    <p:sldId id="327" r:id="rId33"/>
    <p:sldId id="328" r:id="rId34"/>
    <p:sldId id="329" r:id="rId35"/>
    <p:sldId id="330" r:id="rId36"/>
    <p:sldId id="332" r:id="rId37"/>
    <p:sldId id="289" r:id="rId38"/>
    <p:sldId id="321" r:id="rId39"/>
    <p:sldId id="295" r:id="rId40"/>
    <p:sldId id="333" r:id="rId41"/>
    <p:sldId id="307" r:id="rId42"/>
    <p:sldId id="309" r:id="rId43"/>
    <p:sldId id="322" r:id="rId44"/>
    <p:sldId id="323" r:id="rId45"/>
    <p:sldId id="314" r:id="rId46"/>
    <p:sldId id="313" r:id="rId47"/>
    <p:sldId id="324" r:id="rId48"/>
    <p:sldId id="292" r:id="rId49"/>
    <p:sldId id="325" r:id="rId50"/>
    <p:sldId id="305" r:id="rId51"/>
    <p:sldId id="335" r:id="rId52"/>
    <p:sldId id="33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Mora" initials="BM" lastIdx="13" clrIdx="0">
    <p:extLst>
      <p:ext uri="{19B8F6BF-5375-455C-9EA6-DF929625EA0E}">
        <p15:presenceInfo xmlns:p15="http://schemas.microsoft.com/office/powerpoint/2012/main" userId="13267ed6a4a7f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ora" userId="13267ed6a4a7fbd3" providerId="LiveId" clId="{4E3FE467-629E-466A-971F-365889C95DDA}"/>
    <pc:docChg chg="undo custSel addSld modSld sldOrd">
      <pc:chgData name="Brian Mora" userId="13267ed6a4a7fbd3" providerId="LiveId" clId="{4E3FE467-629E-466A-971F-365889C95DDA}" dt="2018-04-13T04:15:39.575" v="1126"/>
      <pc:docMkLst>
        <pc:docMk/>
      </pc:docMkLst>
      <pc:sldChg chg="modSp delCm">
        <pc:chgData name="Brian Mora" userId="13267ed6a4a7fbd3" providerId="LiveId" clId="{4E3FE467-629E-466A-971F-365889C95DDA}" dt="2018-04-13T04:15:39.575" v="1126"/>
        <pc:sldMkLst>
          <pc:docMk/>
          <pc:sldMk cId="4283642383" sldId="259"/>
        </pc:sldMkLst>
        <pc:graphicFrameChg chg="modGraphic">
          <ac:chgData name="Brian Mora" userId="13267ed6a4a7fbd3" providerId="LiveId" clId="{4E3FE467-629E-466A-971F-365889C95DDA}" dt="2018-04-12T17:36:09.304" v="250" actId="20577"/>
          <ac:graphicFrameMkLst>
            <pc:docMk/>
            <pc:sldMk cId="4283642383" sldId="259"/>
            <ac:graphicFrameMk id="4" creationId="{48855DC7-D1AD-4005-AC16-AC0959CB7FA4}"/>
          </ac:graphicFrameMkLst>
        </pc:graphicFrameChg>
      </pc:sldChg>
      <pc:sldChg chg="addSp delSp modSp">
        <pc:chgData name="Brian Mora" userId="13267ed6a4a7fbd3" providerId="LiveId" clId="{4E3FE467-629E-466A-971F-365889C95DDA}" dt="2018-04-13T02:57:40.884" v="1105" actId="14100"/>
        <pc:sldMkLst>
          <pc:docMk/>
          <pc:sldMk cId="960732425" sldId="260"/>
        </pc:sldMkLst>
        <pc:spChg chg="mod">
          <ac:chgData name="Brian Mora" userId="13267ed6a4a7fbd3" providerId="LiveId" clId="{4E3FE467-629E-466A-971F-365889C95DDA}" dt="2018-04-13T02:56:48.732" v="1095" actId="14100"/>
          <ac:spMkLst>
            <pc:docMk/>
            <pc:sldMk cId="960732425" sldId="260"/>
            <ac:spMk id="3" creationId="{3AFA47CD-2FA7-40CF-941C-C6B4604661B9}"/>
          </ac:spMkLst>
        </pc:spChg>
        <pc:spChg chg="mod">
          <ac:chgData name="Brian Mora" userId="13267ed6a4a7fbd3" providerId="LiveId" clId="{4E3FE467-629E-466A-971F-365889C95DDA}" dt="2018-04-13T02:56:36.126" v="1090" actId="1076"/>
          <ac:spMkLst>
            <pc:docMk/>
            <pc:sldMk cId="960732425" sldId="260"/>
            <ac:spMk id="9" creationId="{65CC4FC4-5F8B-42AE-897A-35358F42EA59}"/>
          </ac:spMkLst>
        </pc:spChg>
        <pc:spChg chg="mod">
          <ac:chgData name="Brian Mora" userId="13267ed6a4a7fbd3" providerId="LiveId" clId="{4E3FE467-629E-466A-971F-365889C95DDA}" dt="2018-04-13T02:56:54.159" v="1097" actId="1076"/>
          <ac:spMkLst>
            <pc:docMk/>
            <pc:sldMk cId="960732425" sldId="260"/>
            <ac:spMk id="18" creationId="{3EBC3BBF-739D-4AF8-834C-46E22069791B}"/>
          </ac:spMkLst>
        </pc:spChg>
        <pc:cxnChg chg="mod">
          <ac:chgData name="Brian Mora" userId="13267ed6a4a7fbd3" providerId="LiveId" clId="{4E3FE467-629E-466A-971F-365889C95DDA}" dt="2018-04-13T02:57:03.602" v="1098" actId="14100"/>
          <ac:cxnSpMkLst>
            <pc:docMk/>
            <pc:sldMk cId="960732425" sldId="260"/>
            <ac:cxnSpMk id="28" creationId="{FACB493B-1EB8-4840-AE0B-D0C83DF76A56}"/>
          </ac:cxnSpMkLst>
        </pc:cxnChg>
        <pc:cxnChg chg="del mod">
          <ac:chgData name="Brian Mora" userId="13267ed6a4a7fbd3" providerId="LiveId" clId="{4E3FE467-629E-466A-971F-365889C95DDA}" dt="2018-04-13T02:56:31.263" v="1089" actId="478"/>
          <ac:cxnSpMkLst>
            <pc:docMk/>
            <pc:sldMk cId="960732425" sldId="260"/>
            <ac:cxnSpMk id="35" creationId="{71BE6840-186C-4077-AF74-D7E682880035}"/>
          </ac:cxnSpMkLst>
        </pc:cxnChg>
        <pc:cxnChg chg="del mod">
          <ac:chgData name="Brian Mora" userId="13267ed6a4a7fbd3" providerId="LiveId" clId="{4E3FE467-629E-466A-971F-365889C95DDA}" dt="2018-04-13T02:56:43.187" v="1093" actId="478"/>
          <ac:cxnSpMkLst>
            <pc:docMk/>
            <pc:sldMk cId="960732425" sldId="260"/>
            <ac:cxnSpMk id="37" creationId="{41759F3F-FE19-42C3-9A54-377E8077853F}"/>
          </ac:cxnSpMkLst>
        </pc:cxnChg>
        <pc:cxnChg chg="add mod">
          <ac:chgData name="Brian Mora" userId="13267ed6a4a7fbd3" providerId="LiveId" clId="{4E3FE467-629E-466A-971F-365889C95DDA}" dt="2018-04-13T02:57:40.884" v="1105" actId="14100"/>
          <ac:cxnSpMkLst>
            <pc:docMk/>
            <pc:sldMk cId="960732425" sldId="260"/>
            <ac:cxnSpMk id="42" creationId="{D3B265BA-C4EC-41B6-9F96-B6167DDC0DD6}"/>
          </ac:cxnSpMkLst>
        </pc:cxnChg>
        <pc:cxnChg chg="del mod">
          <ac:chgData name="Brian Mora" userId="13267ed6a4a7fbd3" providerId="LiveId" clId="{4E3FE467-629E-466A-971F-365889C95DDA}" dt="2018-04-13T02:56:41.174" v="1092" actId="478"/>
          <ac:cxnSpMkLst>
            <pc:docMk/>
            <pc:sldMk cId="960732425" sldId="260"/>
            <ac:cxnSpMk id="46" creationId="{6DBB11B1-9187-42D7-8DEE-9D79B9FC1213}"/>
          </ac:cxnSpMkLst>
        </pc:cxnChg>
        <pc:cxnChg chg="add mod">
          <ac:chgData name="Brian Mora" userId="13267ed6a4a7fbd3" providerId="LiveId" clId="{4E3FE467-629E-466A-971F-365889C95DDA}" dt="2018-04-13T02:57:12.537" v="1101" actId="14100"/>
          <ac:cxnSpMkLst>
            <pc:docMk/>
            <pc:sldMk cId="960732425" sldId="260"/>
            <ac:cxnSpMk id="53" creationId="{13A7E95D-15F1-4EED-8DEE-9C73ED468D5E}"/>
          </ac:cxnSpMkLst>
        </pc:cxnChg>
      </pc:sldChg>
      <pc:sldChg chg="addSp delSp modSp">
        <pc:chgData name="Brian Mora" userId="13267ed6a4a7fbd3" providerId="LiveId" clId="{4E3FE467-629E-466A-971F-365889C95DDA}" dt="2018-04-13T02:26:57.922" v="1086" actId="1582"/>
        <pc:sldMkLst>
          <pc:docMk/>
          <pc:sldMk cId="4256375334" sldId="286"/>
        </pc:sldMkLst>
        <pc:spChg chg="mod">
          <ac:chgData name="Brian Mora" userId="13267ed6a4a7fbd3" providerId="LiveId" clId="{4E3FE467-629E-466A-971F-365889C95DDA}" dt="2018-04-13T01:45:18.820" v="1009" actId="1076"/>
          <ac:spMkLst>
            <pc:docMk/>
            <pc:sldMk cId="4256375334" sldId="286"/>
            <ac:spMk id="15" creationId="{F487866B-C788-411A-B5AE-F10420FE5554}"/>
          </ac:spMkLst>
        </pc:spChg>
        <pc:spChg chg="mod">
          <ac:chgData name="Brian Mora" userId="13267ed6a4a7fbd3" providerId="LiveId" clId="{4E3FE467-629E-466A-971F-365889C95DDA}" dt="2018-04-13T01:50:59.355" v="1022" actId="20577"/>
          <ac:spMkLst>
            <pc:docMk/>
            <pc:sldMk cId="4256375334" sldId="286"/>
            <ac:spMk id="32" creationId="{C8D327E6-C5E5-4FFB-8E62-B3C70DF7D4E7}"/>
          </ac:spMkLst>
        </pc:spChg>
        <pc:cxnChg chg="del mod">
          <ac:chgData name="Brian Mora" userId="13267ed6a4a7fbd3" providerId="LiveId" clId="{4E3FE467-629E-466A-971F-365889C95DDA}" dt="2018-04-13T01:44:58.860" v="1004" actId="478"/>
          <ac:cxnSpMkLst>
            <pc:docMk/>
            <pc:sldMk cId="4256375334" sldId="286"/>
            <ac:cxnSpMk id="8" creationId="{651BB068-18B1-4182-88B2-3F624FA6CC35}"/>
          </ac:cxnSpMkLst>
        </pc:cxnChg>
        <pc:cxnChg chg="add mod">
          <ac:chgData name="Brian Mora" userId="13267ed6a4a7fbd3" providerId="LiveId" clId="{4E3FE467-629E-466A-971F-365889C95DDA}" dt="2018-04-13T01:45:18.820" v="1009" actId="1076"/>
          <ac:cxnSpMkLst>
            <pc:docMk/>
            <pc:sldMk cId="4256375334" sldId="286"/>
            <ac:cxnSpMk id="9" creationId="{43A5BB4E-C06B-441B-9835-0E949003D462}"/>
          </ac:cxnSpMkLst>
        </pc:cxnChg>
        <pc:cxnChg chg="mod">
          <ac:chgData name="Brian Mora" userId="13267ed6a4a7fbd3" providerId="LiveId" clId="{4E3FE467-629E-466A-971F-365889C95DDA}" dt="2018-04-13T01:45:26.068" v="1011" actId="14100"/>
          <ac:cxnSpMkLst>
            <pc:docMk/>
            <pc:sldMk cId="4256375334" sldId="286"/>
            <ac:cxnSpMk id="17" creationId="{B7749D4C-141C-4E48-8232-ACF9E5C08FFA}"/>
          </ac:cxnSpMkLst>
        </pc:cxnChg>
        <pc:cxnChg chg="add mod">
          <ac:chgData name="Brian Mora" userId="13267ed6a4a7fbd3" providerId="LiveId" clId="{4E3FE467-629E-466A-971F-365889C95DDA}" dt="2018-04-13T01:45:59.101" v="1014" actId="1582"/>
          <ac:cxnSpMkLst>
            <pc:docMk/>
            <pc:sldMk cId="4256375334" sldId="286"/>
            <ac:cxnSpMk id="18" creationId="{CD8F7247-4836-4A57-8CD5-F1302C67B315}"/>
          </ac:cxnSpMkLst>
        </pc:cxnChg>
        <pc:cxnChg chg="add mod">
          <ac:chgData name="Brian Mora" userId="13267ed6a4a7fbd3" providerId="LiveId" clId="{4E3FE467-629E-466A-971F-365889C95DDA}" dt="2018-04-13T01:46:12.495" v="1017" actId="1582"/>
          <ac:cxnSpMkLst>
            <pc:docMk/>
            <pc:sldMk cId="4256375334" sldId="286"/>
            <ac:cxnSpMk id="20" creationId="{9203E715-2074-4EA3-B24A-76E2A8E3543A}"/>
          </ac:cxnSpMkLst>
        </pc:cxnChg>
        <pc:cxnChg chg="add mod">
          <ac:chgData name="Brian Mora" userId="13267ed6a4a7fbd3" providerId="LiveId" clId="{4E3FE467-629E-466A-971F-365889C95DDA}" dt="2018-04-13T02:26:57.922" v="1086" actId="1582"/>
          <ac:cxnSpMkLst>
            <pc:docMk/>
            <pc:sldMk cId="4256375334" sldId="286"/>
            <ac:cxnSpMk id="22" creationId="{37D136EF-1DF4-423F-9DB9-E9032F7DE6DF}"/>
          </ac:cxnSpMkLst>
        </pc:cxnChg>
        <pc:cxnChg chg="mod">
          <ac:chgData name="Brian Mora" userId="13267ed6a4a7fbd3" providerId="LiveId" clId="{4E3FE467-629E-466A-971F-365889C95DDA}" dt="2018-04-13T01:45:18.820" v="1009" actId="1076"/>
          <ac:cxnSpMkLst>
            <pc:docMk/>
            <pc:sldMk cId="4256375334" sldId="286"/>
            <ac:cxnSpMk id="31" creationId="{29A0A5EC-8C64-4B6F-BC33-E0AE23138B85}"/>
          </ac:cxnSpMkLst>
        </pc:cxnChg>
        <pc:cxnChg chg="del mod">
          <ac:chgData name="Brian Mora" userId="13267ed6a4a7fbd3" providerId="LiveId" clId="{4E3FE467-629E-466A-971F-365889C95DDA}" dt="2018-04-13T01:44:56.003" v="1002" actId="478"/>
          <ac:cxnSpMkLst>
            <pc:docMk/>
            <pc:sldMk cId="4256375334" sldId="286"/>
            <ac:cxnSpMk id="48" creationId="{C1C40A10-6C32-4D60-B8DE-7ED75A6D0CF5}"/>
          </ac:cxnSpMkLst>
        </pc:cxnChg>
        <pc:cxnChg chg="del">
          <ac:chgData name="Brian Mora" userId="13267ed6a4a7fbd3" providerId="LiveId" clId="{4E3FE467-629E-466A-971F-365889C95DDA}" dt="2018-04-13T01:44:53.860" v="1001" actId="478"/>
          <ac:cxnSpMkLst>
            <pc:docMk/>
            <pc:sldMk cId="4256375334" sldId="286"/>
            <ac:cxnSpMk id="50" creationId="{8BB23BC8-6EF3-4680-9FE2-BDB0D835F73D}"/>
          </ac:cxnSpMkLst>
        </pc:cxnChg>
        <pc:cxnChg chg="del">
          <ac:chgData name="Brian Mora" userId="13267ed6a4a7fbd3" providerId="LiveId" clId="{4E3FE467-629E-466A-971F-365889C95DDA}" dt="2018-04-13T01:44:57.514" v="1003" actId="478"/>
          <ac:cxnSpMkLst>
            <pc:docMk/>
            <pc:sldMk cId="4256375334" sldId="286"/>
            <ac:cxnSpMk id="52" creationId="{BE891191-94A3-4BE6-8BB7-3C1DCE918754}"/>
          </ac:cxnSpMkLst>
        </pc:cxnChg>
        <pc:cxnChg chg="del mod">
          <ac:chgData name="Brian Mora" userId="13267ed6a4a7fbd3" providerId="LiveId" clId="{4E3FE467-629E-466A-971F-365889C95DDA}" dt="2018-04-13T01:45:00.437" v="1005" actId="478"/>
          <ac:cxnSpMkLst>
            <pc:docMk/>
            <pc:sldMk cId="4256375334" sldId="286"/>
            <ac:cxnSpMk id="54" creationId="{D535364A-489A-4F50-BCC1-39E5D504E306}"/>
          </ac:cxnSpMkLst>
        </pc:cxnChg>
      </pc:sldChg>
      <pc:sldChg chg="modSp">
        <pc:chgData name="Brian Mora" userId="13267ed6a4a7fbd3" providerId="LiveId" clId="{4E3FE467-629E-466A-971F-365889C95DDA}" dt="2018-04-13T02:25:41.649" v="1082" actId="20577"/>
        <pc:sldMkLst>
          <pc:docMk/>
          <pc:sldMk cId="3825593323" sldId="287"/>
        </pc:sldMkLst>
        <pc:spChg chg="mod">
          <ac:chgData name="Brian Mora" userId="13267ed6a4a7fbd3" providerId="LiveId" clId="{4E3FE467-629E-466A-971F-365889C95DDA}" dt="2018-04-13T02:25:41.649" v="1082" actId="20577"/>
          <ac:spMkLst>
            <pc:docMk/>
            <pc:sldMk cId="3825593323" sldId="287"/>
            <ac:spMk id="4" creationId="{3A277639-2E08-4DFA-9777-1F6AF7C949CB}"/>
          </ac:spMkLst>
        </pc:spChg>
        <pc:cxnChg chg="mod">
          <ac:chgData name="Brian Mora" userId="13267ed6a4a7fbd3" providerId="LiveId" clId="{4E3FE467-629E-466A-971F-365889C95DDA}" dt="2018-04-13T02:24:16.493" v="1043" actId="14100"/>
          <ac:cxnSpMkLst>
            <pc:docMk/>
            <pc:sldMk cId="3825593323" sldId="287"/>
            <ac:cxnSpMk id="53" creationId="{01BA4609-A576-42B1-83DB-E76C4BE44992}"/>
          </ac:cxnSpMkLst>
        </pc:cxnChg>
        <pc:cxnChg chg="mod">
          <ac:chgData name="Brian Mora" userId="13267ed6a4a7fbd3" providerId="LiveId" clId="{4E3FE467-629E-466A-971F-365889C95DDA}" dt="2018-04-13T02:24:28.844" v="1045" actId="1076"/>
          <ac:cxnSpMkLst>
            <pc:docMk/>
            <pc:sldMk cId="3825593323" sldId="287"/>
            <ac:cxnSpMk id="56" creationId="{CE32FBAB-D74D-4C58-8437-B6F5A28B59DC}"/>
          </ac:cxnSpMkLst>
        </pc:cxnChg>
      </pc:sldChg>
      <pc:sldChg chg="addSp delSp modSp delCm">
        <pc:chgData name="Brian Mora" userId="13267ed6a4a7fbd3" providerId="LiveId" clId="{4E3FE467-629E-466A-971F-365889C95DDA}" dt="2018-04-12T21:16:21.306" v="796" actId="1076"/>
        <pc:sldMkLst>
          <pc:docMk/>
          <pc:sldMk cId="1208757225" sldId="288"/>
        </pc:sldMkLst>
        <pc:picChg chg="add mod">
          <ac:chgData name="Brian Mora" userId="13267ed6a4a7fbd3" providerId="LiveId" clId="{4E3FE467-629E-466A-971F-365889C95DDA}" dt="2018-04-12T21:16:21.306" v="796" actId="1076"/>
          <ac:picMkLst>
            <pc:docMk/>
            <pc:sldMk cId="1208757225" sldId="288"/>
            <ac:picMk id="4" creationId="{72EA4A12-3B37-4AF6-A84C-A22209A38ADB}"/>
          </ac:picMkLst>
        </pc:picChg>
        <pc:picChg chg="add del">
          <ac:chgData name="Brian Mora" userId="13267ed6a4a7fbd3" providerId="LiveId" clId="{4E3FE467-629E-466A-971F-365889C95DDA}" dt="2018-04-12T17:02:58.131" v="199" actId="20577"/>
          <ac:picMkLst>
            <pc:docMk/>
            <pc:sldMk cId="1208757225" sldId="288"/>
            <ac:picMk id="7" creationId="{2E8FCEAE-7ED5-4C75-B293-DED54BDF3286}"/>
          </ac:picMkLst>
        </pc:picChg>
      </pc:sldChg>
      <pc:sldChg chg="modSp">
        <pc:chgData name="Brian Mora" userId="13267ed6a4a7fbd3" providerId="LiveId" clId="{4E3FE467-629E-466A-971F-365889C95DDA}" dt="2018-04-12T20:50:27.610" v="795" actId="1035"/>
        <pc:sldMkLst>
          <pc:docMk/>
          <pc:sldMk cId="3026947643" sldId="289"/>
        </pc:sldMkLst>
        <pc:spChg chg="mod">
          <ac:chgData name="Brian Mora" userId="13267ed6a4a7fbd3" providerId="LiveId" clId="{4E3FE467-629E-466A-971F-365889C95DDA}" dt="2018-04-12T20:50:27.610" v="795" actId="1035"/>
          <ac:spMkLst>
            <pc:docMk/>
            <pc:sldMk cId="3026947643" sldId="289"/>
            <ac:spMk id="5" creationId="{8AF8B8AE-0B2F-4AF0-8EB8-76936B8CAF21}"/>
          </ac:spMkLst>
        </pc:spChg>
      </pc:sldChg>
      <pc:sldChg chg="addSp delSp modSp">
        <pc:chgData name="Brian Mora" userId="13267ed6a4a7fbd3" providerId="LiveId" clId="{4E3FE467-629E-466A-971F-365889C95DDA}" dt="2018-04-13T01:51:44.079" v="1031" actId="1076"/>
        <pc:sldMkLst>
          <pc:docMk/>
          <pc:sldMk cId="1671971567" sldId="292"/>
        </pc:sldMkLst>
        <pc:graphicFrameChg chg="del modGraphic">
          <ac:chgData name="Brian Mora" userId="13267ed6a4a7fbd3" providerId="LiveId" clId="{4E3FE467-629E-466A-971F-365889C95DDA}" dt="2018-04-13T01:51:09.769" v="1024" actId="478"/>
          <ac:graphicFrameMkLst>
            <pc:docMk/>
            <pc:sldMk cId="1671971567" sldId="292"/>
            <ac:graphicFrameMk id="7" creationId="{B262B8F6-F1B9-42C9-9E59-594F912D0FD2}"/>
          </ac:graphicFrameMkLst>
        </pc:graphicFrameChg>
        <pc:picChg chg="add mod">
          <ac:chgData name="Brian Mora" userId="13267ed6a4a7fbd3" providerId="LiveId" clId="{4E3FE467-629E-466A-971F-365889C95DDA}" dt="2018-04-13T01:51:44.079" v="1031" actId="1076"/>
          <ac:picMkLst>
            <pc:docMk/>
            <pc:sldMk cId="1671971567" sldId="292"/>
            <ac:picMk id="5" creationId="{37D6B2A2-6F26-4352-A518-43393B100A46}"/>
          </ac:picMkLst>
        </pc:picChg>
      </pc:sldChg>
      <pc:sldChg chg="delCm">
        <pc:chgData name="Brian Mora" userId="13267ed6a4a7fbd3" providerId="LiveId" clId="{4E3FE467-629E-466A-971F-365889C95DDA}" dt="2018-04-13T04:15:27.948" v="1125"/>
        <pc:sldMkLst>
          <pc:docMk/>
          <pc:sldMk cId="3558595385" sldId="295"/>
        </pc:sldMkLst>
      </pc:sldChg>
      <pc:sldChg chg="modSp">
        <pc:chgData name="Brian Mora" userId="13267ed6a4a7fbd3" providerId="LiveId" clId="{4E3FE467-629E-466A-971F-365889C95DDA}" dt="2018-04-13T01:40:46.932" v="1000" actId="20577"/>
        <pc:sldMkLst>
          <pc:docMk/>
          <pc:sldMk cId="1024992958" sldId="299"/>
        </pc:sldMkLst>
        <pc:graphicFrameChg chg="modGraphic">
          <ac:chgData name="Brian Mora" userId="13267ed6a4a7fbd3" providerId="LiveId" clId="{4E3FE467-629E-466A-971F-365889C95DDA}" dt="2018-04-13T01:40:46.932" v="1000" actId="20577"/>
          <ac:graphicFrameMkLst>
            <pc:docMk/>
            <pc:sldMk cId="1024992958" sldId="299"/>
            <ac:graphicFrameMk id="4" creationId="{5718F6EC-541A-42D7-876A-72B0CC20FFB4}"/>
          </ac:graphicFrameMkLst>
        </pc:graphicFrameChg>
      </pc:sldChg>
      <pc:sldChg chg="ord">
        <pc:chgData name="Brian Mora" userId="13267ed6a4a7fbd3" providerId="LiveId" clId="{4E3FE467-629E-466A-971F-365889C95DDA}" dt="2018-04-13T02:58:29.700" v="1111"/>
        <pc:sldMkLst>
          <pc:docMk/>
          <pc:sldMk cId="969306459" sldId="305"/>
        </pc:sldMkLst>
      </pc:sldChg>
      <pc:sldChg chg="modSp delCm">
        <pc:chgData name="Brian Mora" userId="13267ed6a4a7fbd3" providerId="LiveId" clId="{4E3FE467-629E-466A-971F-365889C95DDA}" dt="2018-04-13T01:47:47.976" v="1019"/>
        <pc:sldMkLst>
          <pc:docMk/>
          <pc:sldMk cId="590893319" sldId="309"/>
        </pc:sldMkLst>
        <pc:picChg chg="mod">
          <ac:chgData name="Brian Mora" userId="13267ed6a4a7fbd3" providerId="LiveId" clId="{4E3FE467-629E-466A-971F-365889C95DDA}" dt="2018-04-13T01:47:40.279" v="1018" actId="14826"/>
          <ac:picMkLst>
            <pc:docMk/>
            <pc:sldMk cId="590893319" sldId="309"/>
            <ac:picMk id="9" creationId="{F7A536BD-EEC6-4891-8DEA-352915883292}"/>
          </ac:picMkLst>
        </pc:picChg>
      </pc:sldChg>
      <pc:sldChg chg="modSp">
        <pc:chgData name="Brian Mora" userId="13267ed6a4a7fbd3" providerId="LiveId" clId="{4E3FE467-629E-466A-971F-365889C95DDA}" dt="2018-04-13T02:58:05.813" v="1109" actId="20577"/>
        <pc:sldMkLst>
          <pc:docMk/>
          <pc:sldMk cId="1594199749" sldId="319"/>
        </pc:sldMkLst>
        <pc:spChg chg="mod">
          <ac:chgData name="Brian Mora" userId="13267ed6a4a7fbd3" providerId="LiveId" clId="{4E3FE467-629E-466A-971F-365889C95DDA}" dt="2018-04-13T01:37:05.751" v="869" actId="14100"/>
          <ac:spMkLst>
            <pc:docMk/>
            <pc:sldMk cId="1594199749" sldId="319"/>
            <ac:spMk id="4" creationId="{8CA1BA15-62D7-4BB9-A580-18A632F6362E}"/>
          </ac:spMkLst>
        </pc:spChg>
        <pc:graphicFrameChg chg="modGraphic">
          <ac:chgData name="Brian Mora" userId="13267ed6a4a7fbd3" providerId="LiveId" clId="{4E3FE467-629E-466A-971F-365889C95DDA}" dt="2018-04-13T02:58:05.813" v="1109" actId="20577"/>
          <ac:graphicFrameMkLst>
            <pc:docMk/>
            <pc:sldMk cId="1594199749" sldId="319"/>
            <ac:graphicFrameMk id="14" creationId="{20771711-6AB1-4712-8D97-2669C8A3DF8A}"/>
          </ac:graphicFrameMkLst>
        </pc:graphicFrameChg>
      </pc:sldChg>
      <pc:sldChg chg="addSp delSp modSp">
        <pc:chgData name="Brian Mora" userId="13267ed6a4a7fbd3" providerId="LiveId" clId="{4E3FE467-629E-466A-971F-365889C95DDA}" dt="2018-04-13T01:52:02.633" v="1036" actId="1076"/>
        <pc:sldMkLst>
          <pc:docMk/>
          <pc:sldMk cId="157738537" sldId="325"/>
        </pc:sldMkLst>
        <pc:graphicFrameChg chg="del">
          <ac:chgData name="Brian Mora" userId="13267ed6a4a7fbd3" providerId="LiveId" clId="{4E3FE467-629E-466A-971F-365889C95DDA}" dt="2018-04-13T01:51:50.076" v="1032" actId="478"/>
          <ac:graphicFrameMkLst>
            <pc:docMk/>
            <pc:sldMk cId="157738537" sldId="325"/>
            <ac:graphicFrameMk id="6" creationId="{B1A3297D-F8DD-40EA-8582-C4D3B558B74E}"/>
          </ac:graphicFrameMkLst>
        </pc:graphicFrameChg>
        <pc:picChg chg="add mod">
          <ac:chgData name="Brian Mora" userId="13267ed6a4a7fbd3" providerId="LiveId" clId="{4E3FE467-629E-466A-971F-365889C95DDA}" dt="2018-04-13T01:52:02.633" v="1036" actId="1076"/>
          <ac:picMkLst>
            <pc:docMk/>
            <pc:sldMk cId="157738537" sldId="325"/>
            <ac:picMk id="5" creationId="{950A2228-8529-4B91-9FC0-12F9D1D4ED53}"/>
          </ac:picMkLst>
        </pc:picChg>
      </pc:sldChg>
      <pc:sldChg chg="addSp delSp modSp">
        <pc:chgData name="Brian Mora" userId="13267ed6a4a7fbd3" providerId="LiveId" clId="{4E3FE467-629E-466A-971F-365889C95DDA}" dt="2018-04-13T02:58:15.014" v="1110"/>
        <pc:sldMkLst>
          <pc:docMk/>
          <pc:sldMk cId="1086240398" sldId="326"/>
        </pc:sldMkLst>
        <pc:spChg chg="mod">
          <ac:chgData name="Brian Mora" userId="13267ed6a4a7fbd3" providerId="LiveId" clId="{4E3FE467-629E-466A-971F-365889C95DDA}" dt="2018-04-12T17:42:41.983" v="389" actId="1076"/>
          <ac:spMkLst>
            <pc:docMk/>
            <pc:sldMk cId="1086240398" sldId="326"/>
            <ac:spMk id="3" creationId="{95F9DF60-03CB-4D23-B97C-6564B74636D3}"/>
          </ac:spMkLst>
        </pc:spChg>
        <pc:graphicFrameChg chg="add del mod">
          <ac:chgData name="Brian Mora" userId="13267ed6a4a7fbd3" providerId="LiveId" clId="{4E3FE467-629E-466A-971F-365889C95DDA}" dt="2018-04-12T17:40:57.701" v="253" actId="3680"/>
          <ac:graphicFrameMkLst>
            <pc:docMk/>
            <pc:sldMk cId="1086240398" sldId="326"/>
            <ac:graphicFrameMk id="4" creationId="{16117076-803C-4A42-88DC-3F20DB34FCBA}"/>
          </ac:graphicFrameMkLst>
        </pc:graphicFrameChg>
        <pc:graphicFrameChg chg="add mod modGraphic">
          <ac:chgData name="Brian Mora" userId="13267ed6a4a7fbd3" providerId="LiveId" clId="{4E3FE467-629E-466A-971F-365889C95DDA}" dt="2018-04-12T17:42:57.921" v="400" actId="20577"/>
          <ac:graphicFrameMkLst>
            <pc:docMk/>
            <pc:sldMk cId="1086240398" sldId="326"/>
            <ac:graphicFrameMk id="5" creationId="{248F5FF3-BCD4-4FE3-830D-50FCC420A008}"/>
          </ac:graphicFrameMkLst>
        </pc:graphicFrameChg>
        <pc:picChg chg="add">
          <ac:chgData name="Brian Mora" userId="13267ed6a4a7fbd3" providerId="LiveId" clId="{4E3FE467-629E-466A-971F-365889C95DDA}" dt="2018-04-13T02:58:15.014" v="1110"/>
          <ac:picMkLst>
            <pc:docMk/>
            <pc:sldMk cId="1086240398" sldId="326"/>
            <ac:picMk id="6" creationId="{B3A0F6C0-9125-42A4-8F9E-28C95BE1E984}"/>
          </ac:picMkLst>
        </pc:picChg>
      </pc:sldChg>
      <pc:sldChg chg="modSp add delCm">
        <pc:chgData name="Brian Mora" userId="13267ed6a4a7fbd3" providerId="LiveId" clId="{4E3FE467-629E-466A-971F-365889C95DDA}" dt="2018-04-12T17:06:32.347" v="211" actId="20577"/>
        <pc:sldMkLst>
          <pc:docMk/>
          <pc:sldMk cId="2720984766" sldId="327"/>
        </pc:sldMkLst>
        <pc:picChg chg="mod">
          <ac:chgData name="Brian Mora" userId="13267ed6a4a7fbd3" providerId="LiveId" clId="{4E3FE467-629E-466A-971F-365889C95DDA}" dt="2018-04-12T17:03:25.697" v="203" actId="14826"/>
          <ac:picMkLst>
            <pc:docMk/>
            <pc:sldMk cId="2720984766" sldId="327"/>
            <ac:picMk id="4" creationId="{72EA4A12-3B37-4AF6-A84C-A22209A38ADB}"/>
          </ac:picMkLst>
        </pc:picChg>
      </pc:sldChg>
      <pc:sldChg chg="modSp add delCm">
        <pc:chgData name="Brian Mora" userId="13267ed6a4a7fbd3" providerId="LiveId" clId="{4E3FE467-629E-466A-971F-365889C95DDA}" dt="2018-04-12T17:06:27.798" v="210" actId="20577"/>
        <pc:sldMkLst>
          <pc:docMk/>
          <pc:sldMk cId="1357780061" sldId="328"/>
        </pc:sldMkLst>
        <pc:picChg chg="mod">
          <ac:chgData name="Brian Mora" userId="13267ed6a4a7fbd3" providerId="LiveId" clId="{4E3FE467-629E-466A-971F-365889C95DDA}" dt="2018-04-12T17:03:47.569" v="204" actId="14826"/>
          <ac:picMkLst>
            <pc:docMk/>
            <pc:sldMk cId="1357780061" sldId="328"/>
            <ac:picMk id="4" creationId="{72EA4A12-3B37-4AF6-A84C-A22209A38ADB}"/>
          </ac:picMkLst>
        </pc:picChg>
      </pc:sldChg>
      <pc:sldChg chg="modSp add delCm">
        <pc:chgData name="Brian Mora" userId="13267ed6a4a7fbd3" providerId="LiveId" clId="{4E3FE467-629E-466A-971F-365889C95DDA}" dt="2018-04-12T17:06:24.114" v="209" actId="20577"/>
        <pc:sldMkLst>
          <pc:docMk/>
          <pc:sldMk cId="2734372936" sldId="329"/>
        </pc:sldMkLst>
        <pc:picChg chg="mod">
          <ac:chgData name="Brian Mora" userId="13267ed6a4a7fbd3" providerId="LiveId" clId="{4E3FE467-629E-466A-971F-365889C95DDA}" dt="2018-04-12T17:04:15.899" v="205" actId="14826"/>
          <ac:picMkLst>
            <pc:docMk/>
            <pc:sldMk cId="2734372936" sldId="329"/>
            <ac:picMk id="4" creationId="{72EA4A12-3B37-4AF6-A84C-A22209A38ADB}"/>
          </ac:picMkLst>
        </pc:picChg>
      </pc:sldChg>
      <pc:sldChg chg="modSp add delCm">
        <pc:chgData name="Brian Mora" userId="13267ed6a4a7fbd3" providerId="LiveId" clId="{4E3FE467-629E-466A-971F-365889C95DDA}" dt="2018-04-12T17:06:19.893" v="208" actId="20577"/>
        <pc:sldMkLst>
          <pc:docMk/>
          <pc:sldMk cId="1419608512" sldId="330"/>
        </pc:sldMkLst>
        <pc:picChg chg="mod">
          <ac:chgData name="Brian Mora" userId="13267ed6a4a7fbd3" providerId="LiveId" clId="{4E3FE467-629E-466A-971F-365889C95DDA}" dt="2018-04-12T17:05:50.004" v="207" actId="14826"/>
          <ac:picMkLst>
            <pc:docMk/>
            <pc:sldMk cId="1419608512" sldId="330"/>
            <ac:picMk id="4" creationId="{72EA4A12-3B37-4AF6-A84C-A22209A38ADB}"/>
          </ac:picMkLst>
        </pc:picChg>
      </pc:sldChg>
      <pc:sldChg chg="addSp modSp add">
        <pc:chgData name="Brian Mora" userId="13267ed6a4a7fbd3" providerId="LiveId" clId="{4E3FE467-629E-466A-971F-365889C95DDA}" dt="2018-04-12T17:58:22.510" v="746" actId="14734"/>
        <pc:sldMkLst>
          <pc:docMk/>
          <pc:sldMk cId="1011545490" sldId="331"/>
        </pc:sldMkLst>
        <pc:spChg chg="mod">
          <ac:chgData name="Brian Mora" userId="13267ed6a4a7fbd3" providerId="LiveId" clId="{4E3FE467-629E-466A-971F-365889C95DDA}" dt="2018-04-12T17:50:42.476" v="415" actId="20577"/>
          <ac:spMkLst>
            <pc:docMk/>
            <pc:sldMk cId="1011545490" sldId="331"/>
            <ac:spMk id="2" creationId="{8D07C236-23F1-42B3-8226-261817C89D9F}"/>
          </ac:spMkLst>
        </pc:spChg>
        <pc:spChg chg="mod">
          <ac:chgData name="Brian Mora" userId="13267ed6a4a7fbd3" providerId="LiveId" clId="{4E3FE467-629E-466A-971F-365889C95DDA}" dt="2018-04-12T17:52:20.749" v="700" actId="27636"/>
          <ac:spMkLst>
            <pc:docMk/>
            <pc:sldMk cId="1011545490" sldId="331"/>
            <ac:spMk id="3" creationId="{B84E8470-E8C6-4BD2-80E0-B3B904BC71EE}"/>
          </ac:spMkLst>
        </pc:spChg>
        <pc:graphicFrameChg chg="add mod modGraphic">
          <ac:chgData name="Brian Mora" userId="13267ed6a4a7fbd3" providerId="LiveId" clId="{4E3FE467-629E-466A-971F-365889C95DDA}" dt="2018-04-12T17:58:22.510" v="746" actId="14734"/>
          <ac:graphicFrameMkLst>
            <pc:docMk/>
            <pc:sldMk cId="1011545490" sldId="331"/>
            <ac:graphicFrameMk id="6" creationId="{4B9476FB-81A3-41EF-B6E1-507FE61B249B}"/>
          </ac:graphicFrameMkLst>
        </pc:graphicFrameChg>
      </pc:sldChg>
      <pc:sldChg chg="modSp delCm">
        <pc:chgData name="Brian Mora" userId="13267ed6a4a7fbd3" providerId="LiveId" clId="{4E3FE467-629E-466A-971F-365889C95DDA}" dt="2018-04-13T04:15:22.425" v="1124"/>
        <pc:sldMkLst>
          <pc:docMk/>
          <pc:sldMk cId="3040522372" sldId="333"/>
        </pc:sldMkLst>
        <pc:picChg chg="mod">
          <ac:chgData name="Brian Mora" userId="13267ed6a4a7fbd3" providerId="LiveId" clId="{4E3FE467-629E-466A-971F-365889C95DDA}" dt="2018-04-13T04:15:12.644" v="1123" actId="14826"/>
          <ac:picMkLst>
            <pc:docMk/>
            <pc:sldMk cId="3040522372" sldId="333"/>
            <ac:picMk id="8" creationId="{4D1F4EA9-96DA-43E6-B890-BCBC018E8F9D}"/>
          </ac:picMkLst>
        </pc:picChg>
      </pc:sldChg>
      <pc:sldChg chg="modSp add">
        <pc:chgData name="Brian Mora" userId="13267ed6a4a7fbd3" providerId="LiveId" clId="{4E3FE467-629E-466A-971F-365889C95DDA}" dt="2018-04-13T02:58:41.746" v="1122" actId="20577"/>
        <pc:sldMkLst>
          <pc:docMk/>
          <pc:sldMk cId="1352302920" sldId="335"/>
        </pc:sldMkLst>
        <pc:spChg chg="mod">
          <ac:chgData name="Brian Mora" userId="13267ed6a4a7fbd3" providerId="LiveId" clId="{4E3FE467-629E-466A-971F-365889C95DDA}" dt="2018-04-13T02:58:41.746" v="1122" actId="20577"/>
          <ac:spMkLst>
            <pc:docMk/>
            <pc:sldMk cId="1352302920" sldId="335"/>
            <ac:spMk id="2" creationId="{37A0B118-B56C-4400-B57F-8922901762C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Budget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Budget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FA-459E-8721-6C1C978AC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FA-459E-8721-6C1C978AC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FA-459E-8721-6C1C978AC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R&amp;D</c:v>
                </c:pt>
                <c:pt idx="1">
                  <c:v>Per Unit</c:v>
                </c:pt>
                <c:pt idx="2">
                  <c:v>Display &amp; Extra Parts</c:v>
                </c:pt>
              </c:strCache>
            </c:strRef>
          </c:cat>
          <c:val>
            <c:numRef>
              <c:f>Sheet1!$B$2:$B$4</c:f>
              <c:numCache>
                <c:formatCode>"$"#,##0.00_);[Red]\("$"#,##0.00\)</c:formatCode>
                <c:ptCount val="3"/>
                <c:pt idx="0" formatCode="&quot;$&quot;#,##0_);[Red]\(&quot;$&quot;#,##0\)">
                  <c:v>88</c:v>
                </c:pt>
                <c:pt idx="1">
                  <c:v>300.60000000000002</c:v>
                </c:pt>
                <c:pt idx="2">
                  <c:v>171.59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1-497C-917E-6919FFA06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BBDA45-5A78-4722-924C-C3FB99F26C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9B164F-9144-4C67-82B0-141AB5CD26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A0146-0B75-427A-9CBA-30CDE93C39E2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11578-4C44-4447-BC5B-D90611A9D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0905F-C553-4F45-A529-4DBA7B52BA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D59A-E237-4165-B578-B571B240F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68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FF460-9933-41F4-A901-D42458936DAE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949B-F839-4E54-9466-51354F859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8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8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1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80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60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9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5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4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8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2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1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0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EA71-B65F-4618-AF5B-700AF079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7835" y="877186"/>
            <a:ext cx="6960759" cy="2225711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Smart Home Blackout Shades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400CB-5834-43C0-9526-1E03164FD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951" y="3242745"/>
            <a:ext cx="6112077" cy="273806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Group 2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Stephen Fryer – </a:t>
            </a:r>
            <a:r>
              <a:rPr lang="en-US" sz="2000" b="1" dirty="0" err="1">
                <a:solidFill>
                  <a:schemeClr val="tx1">
                    <a:alpha val="70000"/>
                  </a:schemeClr>
                </a:solidFill>
              </a:rPr>
              <a:t>CpE</a:t>
            </a: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Brian Mora – EE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Priyank Patel – </a:t>
            </a:r>
            <a:r>
              <a:rPr lang="en-US" sz="2000" b="1" dirty="0" err="1">
                <a:solidFill>
                  <a:schemeClr val="tx1">
                    <a:alpha val="70000"/>
                  </a:schemeClr>
                </a:solidFill>
              </a:rPr>
              <a:t>CpE</a:t>
            </a: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John Rossi – EE</a:t>
            </a:r>
          </a:p>
          <a:p>
            <a:pPr algn="ctr">
              <a:lnSpc>
                <a:spcPct val="90000"/>
              </a:lnSpc>
            </a:pPr>
            <a:endParaRPr lang="en-US" sz="2000" b="1" dirty="0">
              <a:solidFill>
                <a:schemeClr val="tx1">
                  <a:alpha val="7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Sponsored by: Jetsons Living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9EEBEC3-3F5D-45D8-9A82-8ED3D903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E0FB-4464-4A2C-802D-4C8177994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MCP73871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0FC0-EA4B-4612-B83F-DB51F38EB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9728"/>
            <a:ext cx="8596668" cy="4761072"/>
          </a:xfrm>
        </p:spPr>
        <p:txBody>
          <a:bodyPr/>
          <a:lstStyle/>
          <a:p>
            <a:r>
              <a:rPr lang="en-US" dirty="0"/>
              <a:t>Battery charge management controller</a:t>
            </a:r>
          </a:p>
          <a:p>
            <a:r>
              <a:rPr lang="en-US" dirty="0"/>
              <a:t>Small footprint</a:t>
            </a:r>
          </a:p>
          <a:p>
            <a:r>
              <a:rPr lang="en-US" dirty="0"/>
              <a:t>Few external components are required for use</a:t>
            </a:r>
          </a:p>
          <a:p>
            <a:r>
              <a:rPr lang="en-US" dirty="0"/>
              <a:t>Over-temperature protection</a:t>
            </a:r>
          </a:p>
          <a:p>
            <a:r>
              <a:rPr lang="en-US" dirty="0"/>
              <a:t>Why not MPPT?</a:t>
            </a:r>
          </a:p>
          <a:p>
            <a:pPr lvl="1"/>
            <a:r>
              <a:rPr lang="en-US" dirty="0"/>
              <a:t>Application is low current and low voltage, which results in comparable efficiency</a:t>
            </a:r>
          </a:p>
          <a:p>
            <a:pPr lvl="1"/>
            <a:r>
              <a:rPr lang="en-US" dirty="0"/>
              <a:t>Comparable MPPT is twice as expensive</a:t>
            </a:r>
          </a:p>
          <a:p>
            <a:pPr lvl="1"/>
            <a:endParaRPr lang="en-US" dirty="0"/>
          </a:p>
        </p:txBody>
      </p:sp>
      <p:pic>
        <p:nvPicPr>
          <p:cNvPr id="5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id="{42AFE4DB-61F3-4389-BE5F-D430B602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33" y="4525302"/>
            <a:ext cx="1879743" cy="172309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A2D849-6CC6-4E6E-A9BB-39B753BBC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718937"/>
              </p:ext>
            </p:extLst>
          </p:nvPr>
        </p:nvGraphicFramePr>
        <p:xfrm>
          <a:off x="677334" y="4785360"/>
          <a:ext cx="509826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133">
                  <a:extLst>
                    <a:ext uri="{9D8B030D-6E8A-4147-A177-3AD203B41FA5}">
                      <a16:colId xmlns:a16="http://schemas.microsoft.com/office/drawing/2014/main" val="2479348055"/>
                    </a:ext>
                  </a:extLst>
                </a:gridCol>
                <a:gridCol w="2549133">
                  <a:extLst>
                    <a:ext uri="{9D8B030D-6E8A-4147-A177-3AD203B41FA5}">
                      <a16:colId xmlns:a16="http://schemas.microsoft.com/office/drawing/2014/main" val="14135079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Digikey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49606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MCP73871-2AAI/ML-ND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92887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Charge current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45349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r>
                        <a:rPr lang="en-US" dirty="0"/>
                        <a:t>Battery pack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160355"/>
                  </a:ext>
                </a:extLst>
              </a:tr>
            </a:tbl>
          </a:graphicData>
        </a:graphic>
      </p:graphicFrame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898DE9B-5D2D-4DD7-BA79-FD9D04EB8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D60D-93FB-44FB-9F6F-322ED73E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Usage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9DF60-03CB-4D23-B97C-6564B7463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985" y="2893454"/>
                <a:ext cx="8733366" cy="3880773"/>
              </a:xfrm>
            </p:spPr>
            <p:txBody>
              <a:bodyPr/>
              <a:lstStyle/>
              <a:p>
                <a:endParaRPr lang="en-US" dirty="0">
                  <a:latin typeface="+mj-lt"/>
                </a:endParaRPr>
              </a:p>
              <a:p>
                <a:r>
                  <a:rPr lang="en-US" dirty="0">
                    <a:latin typeface="+mj-lt"/>
                  </a:rPr>
                  <a:t>Energy Consumed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h𝑜𝑢𝑟𝑠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(0.11 A)*(5 V)*(23.99 </a:t>
                </a:r>
                <a:r>
                  <a:rPr lang="en-US" dirty="0" err="1"/>
                  <a:t>hr</a:t>
                </a:r>
                <a:r>
                  <a:rPr lang="en-US" dirty="0"/>
                  <a:t>) + (0.425 A)*(5 V)*(0.01 </a:t>
                </a:r>
                <a:r>
                  <a:rPr lang="en-US" dirty="0" err="1"/>
                  <a:t>hr</a:t>
                </a:r>
                <a:r>
                  <a:rPr lang="en-US" dirty="0"/>
                  <a:t>) = </a:t>
                </a:r>
                <a:r>
                  <a:rPr lang="en-US" b="1" dirty="0"/>
                  <a:t>13.216 </a:t>
                </a:r>
                <a:r>
                  <a:rPr lang="en-US" b="1" dirty="0" err="1"/>
                  <a:t>Wh</a:t>
                </a:r>
                <a:endParaRPr lang="en-US" b="1" dirty="0"/>
              </a:p>
              <a:p>
                <a:r>
                  <a:rPr lang="en-US" dirty="0">
                    <a:latin typeface="+mj-lt"/>
                  </a:rPr>
                  <a:t>Energy Provided (from Solar)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𝑚𝑒𝑎𝑠𝑢𝑟𝑒𝑑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h𝑜𝑢𝑟𝑠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(1.43 A)*(5 V)*(1 </a:t>
                </a:r>
                <a:r>
                  <a:rPr lang="en-US" dirty="0" err="1"/>
                  <a:t>hr</a:t>
                </a:r>
                <a:r>
                  <a:rPr lang="en-US" dirty="0"/>
                  <a:t>) + (0.67 A)*(5 V)*(2 </a:t>
                </a:r>
                <a:r>
                  <a:rPr lang="en-US" dirty="0" err="1"/>
                  <a:t>hr</a:t>
                </a:r>
                <a:r>
                  <a:rPr lang="en-US" dirty="0"/>
                  <a:t>) = </a:t>
                </a:r>
                <a:r>
                  <a:rPr lang="en-US" b="1" dirty="0"/>
                  <a:t>13.85 </a:t>
                </a:r>
                <a:r>
                  <a:rPr lang="en-US" b="1" dirty="0" err="1"/>
                  <a:t>Wh</a:t>
                </a:r>
                <a:endParaRPr lang="en-US" b="1" dirty="0"/>
              </a:p>
              <a:p>
                <a:r>
                  <a:rPr lang="en-US" dirty="0"/>
                  <a:t>Able to keep system fully charged with (worst case) 3 hours of sunlight per day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F9DF60-03CB-4D23-B97C-6564B7463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985" y="2893454"/>
                <a:ext cx="8733366" cy="3880773"/>
              </a:xfrm>
              <a:blipFill>
                <a:blip r:embed="rId2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8F5FF3-BCD4-4FE3-830D-50FCC420A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428425"/>
              </p:ext>
            </p:extLst>
          </p:nvPr>
        </p:nvGraphicFramePr>
        <p:xfrm>
          <a:off x="911668" y="157196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744988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45316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Average Current at 5V </a:t>
                      </a:r>
                      <a:r>
                        <a:rPr lang="en-US" dirty="0"/>
                        <a:t>(mA)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16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Standby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5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Motor running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993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LEDs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 – 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64548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A0F6C0-9125-42A4-8F9E-28C95BE1E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78" y="1543993"/>
            <a:ext cx="9590215" cy="4147384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Power Board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29B1C3C-4065-44E5-AC8A-A1CEBDE79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37" y="1530451"/>
            <a:ext cx="9586483" cy="4169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Power Board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7A153D-F9D5-4F3E-93D0-53A82334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4548-A68D-4A81-B460-E9048F92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ESP-12S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A6BE9-653F-4561-9659-767C435B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525"/>
            <a:ext cx="8596668" cy="3880773"/>
          </a:xfrm>
        </p:spPr>
        <p:txBody>
          <a:bodyPr/>
          <a:lstStyle/>
          <a:p>
            <a:r>
              <a:rPr lang="en-US" dirty="0"/>
              <a:t>System on Chip solution for </a:t>
            </a:r>
            <a:r>
              <a:rPr lang="en-US" dirty="0" err="1"/>
              <a:t>WiFi</a:t>
            </a:r>
            <a:r>
              <a:rPr lang="en-US" dirty="0"/>
              <a:t> and Microcontroller</a:t>
            </a:r>
          </a:p>
          <a:p>
            <a:r>
              <a:rPr lang="en-US" dirty="0"/>
              <a:t>Large Memory (4 MB)</a:t>
            </a:r>
          </a:p>
          <a:p>
            <a:r>
              <a:rPr lang="en-US" dirty="0"/>
              <a:t>Compatibility with Arduino</a:t>
            </a:r>
          </a:p>
          <a:p>
            <a:r>
              <a:rPr lang="en-US" dirty="0"/>
              <a:t>Inexpensive</a:t>
            </a:r>
          </a:p>
          <a:p>
            <a:r>
              <a:rPr lang="en-US" dirty="0"/>
              <a:t>Small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00111-4557-452B-BBE0-2C84A62B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96" y="3819176"/>
            <a:ext cx="3065408" cy="23006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2BAA99-4D6A-4417-9B07-DF7598B36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48346"/>
              </p:ext>
            </p:extLst>
          </p:nvPr>
        </p:nvGraphicFramePr>
        <p:xfrm>
          <a:off x="5593904" y="3825423"/>
          <a:ext cx="393333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137">
                  <a:extLst>
                    <a:ext uri="{9D8B030D-6E8A-4147-A177-3AD203B41FA5}">
                      <a16:colId xmlns:a16="http://schemas.microsoft.com/office/drawing/2014/main" val="813769799"/>
                    </a:ext>
                  </a:extLst>
                </a:gridCol>
                <a:gridCol w="1163171">
                  <a:extLst>
                    <a:ext uri="{9D8B030D-6E8A-4147-A177-3AD203B41FA5}">
                      <a16:colId xmlns:a16="http://schemas.microsoft.com/office/drawing/2014/main" val="3451569624"/>
                    </a:ext>
                  </a:extLst>
                </a:gridCol>
                <a:gridCol w="1580031">
                  <a:extLst>
                    <a:ext uri="{9D8B030D-6E8A-4147-A177-3AD203B41FA5}">
                      <a16:colId xmlns:a16="http://schemas.microsoft.com/office/drawing/2014/main" val="4280930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ESP-12S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ATSAMW-25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70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055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72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256 KB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33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968772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250E0A4-52F7-473C-9B39-2EE2190F9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FF5644-BF66-471C-8B8A-56EFDA9D8C01}"/>
              </a:ext>
            </a:extLst>
          </p:cNvPr>
          <p:cNvSpPr/>
          <p:nvPr/>
        </p:nvSpPr>
        <p:spPr>
          <a:xfrm>
            <a:off x="6796894" y="3819176"/>
            <a:ext cx="1150318" cy="18542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7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409C-7534-422D-B3C5-1C5EC29A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Board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B21CB4-EFE9-47CE-A715-3B887D512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0" t="1611" r="992" b="1878"/>
          <a:stretch/>
        </p:blipFill>
        <p:spPr>
          <a:xfrm>
            <a:off x="1671638" y="1433513"/>
            <a:ext cx="6657975" cy="50958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CF456D6-A804-46C4-8F15-36465C6D0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B35A86-DF14-4A1A-AFFF-9036D3702988}"/>
              </a:ext>
            </a:extLst>
          </p:cNvPr>
          <p:cNvSpPr/>
          <p:nvPr/>
        </p:nvSpPr>
        <p:spPr>
          <a:xfrm flipV="1">
            <a:off x="1877105" y="3690291"/>
            <a:ext cx="208871" cy="72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69" y="436591"/>
            <a:ext cx="8596668" cy="1320800"/>
          </a:xfrm>
        </p:spPr>
        <p:txBody>
          <a:bodyPr/>
          <a:lstStyle/>
          <a:p>
            <a:r>
              <a:rPr lang="en-US" dirty="0"/>
              <a:t>Control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161" y="1308609"/>
            <a:ext cx="6602167" cy="5391853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E6FF98-49D0-441A-9564-8600A880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436591"/>
            <a:ext cx="8596668" cy="1320800"/>
          </a:xfrm>
        </p:spPr>
        <p:txBody>
          <a:bodyPr/>
          <a:lstStyle/>
          <a:p>
            <a:r>
              <a:rPr lang="en-US" dirty="0"/>
              <a:t>Control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224" y="1308609"/>
            <a:ext cx="6736039" cy="5391853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8F4DE1-6F3E-41E3-9307-A81369B20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69" y="376719"/>
            <a:ext cx="8596668" cy="1320800"/>
          </a:xfrm>
        </p:spPr>
        <p:txBody>
          <a:bodyPr/>
          <a:lstStyle/>
          <a:p>
            <a:r>
              <a:rPr lang="en-US" dirty="0"/>
              <a:t>PIR Board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3327" r="2040" b="4319"/>
          <a:stretch/>
        </p:blipFill>
        <p:spPr>
          <a:xfrm>
            <a:off x="706056" y="1088020"/>
            <a:ext cx="8322198" cy="5185459"/>
          </a:xfrm>
          <a:ln w="38100">
            <a:solidFill>
              <a:srgbClr val="000000"/>
            </a:solidFill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612896-3173-49E5-812A-CE2BBC50B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550891"/>
            <a:ext cx="8596668" cy="1320800"/>
          </a:xfrm>
        </p:spPr>
        <p:txBody>
          <a:bodyPr/>
          <a:lstStyle/>
          <a:p>
            <a:r>
              <a:rPr lang="en-US" dirty="0"/>
              <a:t>PIR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58" y="1356746"/>
            <a:ext cx="6642035" cy="5069179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85A43A-12FC-4481-8A77-E737215E2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79B1-5DF0-46A1-A9DC-C7989EDB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99265A-6D89-4A5F-AD38-D250E78D0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03158"/>
            <a:ext cx="8596668" cy="3880773"/>
          </a:xfrm>
        </p:spPr>
        <p:txBody>
          <a:bodyPr anchor="ctr">
            <a:normAutofit/>
          </a:bodyPr>
          <a:lstStyle/>
          <a:p>
            <a:r>
              <a:rPr lang="en-US" dirty="0"/>
              <a:t>Smart home appliances are becoming very popular</a:t>
            </a:r>
          </a:p>
          <a:p>
            <a:r>
              <a:rPr lang="en-US" dirty="0"/>
              <a:t>Voice Assistant Speakers (e.g. Amazon Echo) are becoming very popular</a:t>
            </a:r>
          </a:p>
          <a:p>
            <a:r>
              <a:rPr lang="en-US" dirty="0"/>
              <a:t>Window shades operation lends itself well to automation</a:t>
            </a:r>
          </a:p>
          <a:p>
            <a:r>
              <a:rPr lang="en-US" dirty="0"/>
              <a:t>Sponsor wants a cheaper and more feature packed alternative to current available products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7818A7-1C55-4B74-B36F-BC9BA3F4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73" y="540005"/>
            <a:ext cx="8596668" cy="1320800"/>
          </a:xfrm>
        </p:spPr>
        <p:txBody>
          <a:bodyPr/>
          <a:lstStyle/>
          <a:p>
            <a:r>
              <a:rPr lang="en-US" dirty="0"/>
              <a:t>PIR Board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558" y="1370680"/>
            <a:ext cx="6642035" cy="5041310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017B52B-E33A-4076-A106-8D34C585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68" y="540005"/>
            <a:ext cx="8596668" cy="1320800"/>
          </a:xfrm>
        </p:spPr>
        <p:txBody>
          <a:bodyPr/>
          <a:lstStyle/>
          <a:p>
            <a:r>
              <a:rPr lang="en-US" dirty="0"/>
              <a:t>IR Remote Control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416" r="3217" b="4818"/>
          <a:stretch/>
        </p:blipFill>
        <p:spPr>
          <a:xfrm>
            <a:off x="857904" y="1583537"/>
            <a:ext cx="7799595" cy="4548851"/>
          </a:xfrm>
          <a:ln w="38100">
            <a:solidFill>
              <a:srgbClr val="000000"/>
            </a:solidFill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BB63890-89DC-472B-A666-7BE9312D0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74" y="518233"/>
            <a:ext cx="8596668" cy="1320800"/>
          </a:xfrm>
        </p:spPr>
        <p:txBody>
          <a:bodyPr/>
          <a:lstStyle/>
          <a:p>
            <a:r>
              <a:rPr lang="en-US" dirty="0"/>
              <a:t>IR Remote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827" y="2182586"/>
            <a:ext cx="7181387" cy="3049412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0BDAEFA-6FD0-415C-AEB5-54ECE83D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12" y="545448"/>
            <a:ext cx="8596668" cy="1320800"/>
          </a:xfrm>
        </p:spPr>
        <p:txBody>
          <a:bodyPr/>
          <a:lstStyle/>
          <a:p>
            <a:r>
              <a:rPr lang="en-US" dirty="0"/>
              <a:t>IR Remote Control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541" y="2188029"/>
            <a:ext cx="7199232" cy="3031671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25D2D5-F84F-4FBB-BDD1-D8E4E6AC3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5560" y="3011756"/>
            <a:ext cx="7766936" cy="834487"/>
          </a:xfrm>
        </p:spPr>
        <p:txBody>
          <a:bodyPr/>
          <a:lstStyle/>
          <a:p>
            <a:pPr algn="ctr"/>
            <a:r>
              <a:rPr lang="en-US" dirty="0"/>
              <a:t>Software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7578804-8CC4-4EC9-A201-0F43878EB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9DD0-FEC4-4D98-968E-42FD8E5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16" y="619572"/>
            <a:ext cx="8596668" cy="1320800"/>
          </a:xfrm>
        </p:spPr>
        <p:txBody>
          <a:bodyPr/>
          <a:lstStyle/>
          <a:p>
            <a:r>
              <a:rPr lang="en-US" dirty="0"/>
              <a:t>Web Application vs. Native Application</a:t>
            </a:r>
          </a:p>
        </p:txBody>
      </p:sp>
      <p:graphicFrame>
        <p:nvGraphicFramePr>
          <p:cNvPr id="4" name="Shape 97">
            <a:extLst>
              <a:ext uri="{FF2B5EF4-FFF2-40B4-BE49-F238E27FC236}">
                <a16:creationId xmlns:a16="http://schemas.microsoft.com/office/drawing/2014/main" id="{5718F6EC-541A-42D7-876A-72B0CC20FF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776081"/>
              </p:ext>
            </p:extLst>
          </p:nvPr>
        </p:nvGraphicFramePr>
        <p:xfrm>
          <a:off x="423916" y="2632529"/>
          <a:ext cx="8485414" cy="40234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04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8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Native Apps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Web Application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Native Apps are built for particular platforms so that apps can take advantage of its operating system and device–specific hardware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 Applications use web browsers and web technology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1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Native Apps offer great look and also provide higher speed over web applications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Web Applications and responsive websites both satisfy the definition of mobile-friendly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36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Cost of maintenance of apps is higher. Developers usually have to create multiple apps on different platforms for every user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Hard to accommodate every user when many times users are using different web browsers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57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Both approaches requires both time and money for good products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hape 96">
            <a:extLst>
              <a:ext uri="{FF2B5EF4-FFF2-40B4-BE49-F238E27FC236}">
                <a16:creationId xmlns:a16="http://schemas.microsoft.com/office/drawing/2014/main" id="{38D52DED-4956-4DE9-B67F-5B4DB6E8355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6243"/>
          <a:stretch/>
        </p:blipFill>
        <p:spPr>
          <a:xfrm>
            <a:off x="2721428" y="1420586"/>
            <a:ext cx="1039875" cy="93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9">
            <a:extLst>
              <a:ext uri="{FF2B5EF4-FFF2-40B4-BE49-F238E27FC236}">
                <a16:creationId xmlns:a16="http://schemas.microsoft.com/office/drawing/2014/main" id="{2E02AB95-B703-4EED-A881-7232189F89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6621" y="1575855"/>
            <a:ext cx="1039875" cy="470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>
            <a:extLst>
              <a:ext uri="{FF2B5EF4-FFF2-40B4-BE49-F238E27FC236}">
                <a16:creationId xmlns:a16="http://schemas.microsoft.com/office/drawing/2014/main" id="{E66ADE28-B3B8-4758-907E-DDA27B61D488}"/>
              </a:ext>
            </a:extLst>
          </p:cNvPr>
          <p:cNvSpPr/>
          <p:nvPr/>
        </p:nvSpPr>
        <p:spPr>
          <a:xfrm>
            <a:off x="5649767" y="1197429"/>
            <a:ext cx="1746243" cy="1377042"/>
          </a:xfrm>
          <a:prstGeom prst="rect">
            <a:avLst/>
          </a:prstGeom>
          <a:noFill/>
          <a:ln w="76200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" name="Shape 98">
            <a:extLst>
              <a:ext uri="{FF2B5EF4-FFF2-40B4-BE49-F238E27FC236}">
                <a16:creationId xmlns:a16="http://schemas.microsoft.com/office/drawing/2014/main" id="{23258175-96BB-45AE-8D0F-D2A9DEF018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32" t="9957"/>
          <a:stretch/>
        </p:blipFill>
        <p:spPr>
          <a:xfrm>
            <a:off x="5805362" y="1270000"/>
            <a:ext cx="1435054" cy="1256324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  <a:effectLst>
            <a:reflection stA="14000" endPos="35000" dist="50800" dir="5400000" sy="-100000" algn="bl" rotWithShape="0"/>
          </a:effectLst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5A8445-DAF8-4EED-92F8-20486C772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A9A177EA-950B-4E0A-9BB6-3E2BA237A378}"/>
              </a:ext>
            </a:extLst>
          </p:cNvPr>
          <p:cNvSpPr/>
          <p:nvPr/>
        </p:nvSpPr>
        <p:spPr>
          <a:xfrm>
            <a:off x="2095500" y="1283633"/>
            <a:ext cx="1928052" cy="37650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Server Programming</a:t>
            </a:r>
          </a:p>
          <a:p>
            <a:pPr algn="ctr"/>
            <a:endParaRPr lang="en-US" sz="1600" u="sng" dirty="0"/>
          </a:p>
          <a:p>
            <a:pPr algn="ctr"/>
            <a:r>
              <a:rPr lang="en-US" sz="1600" dirty="0"/>
              <a:t>Server will accept request from (1 and 2)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Server will process request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Server then communicates with PCB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738B4FD-0525-4616-B6DD-B5891A056A01}"/>
              </a:ext>
            </a:extLst>
          </p:cNvPr>
          <p:cNvSpPr/>
          <p:nvPr/>
        </p:nvSpPr>
        <p:spPr>
          <a:xfrm>
            <a:off x="4344613" y="1283633"/>
            <a:ext cx="1504431" cy="4803499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PCB/MCU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PCB waits for input or command from either remote or server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Once input received, perform appropriate action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730109F3-6E34-42BA-B225-51B993017349}"/>
              </a:ext>
            </a:extLst>
          </p:cNvPr>
          <p:cNvSpPr/>
          <p:nvPr/>
        </p:nvSpPr>
        <p:spPr>
          <a:xfrm>
            <a:off x="278381" y="1377382"/>
            <a:ext cx="1468471" cy="12277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1) Web Application Functionality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F08EAEE2-0277-44BE-81E3-6EFFFA57F79F}"/>
              </a:ext>
            </a:extLst>
          </p:cNvPr>
          <p:cNvSpPr/>
          <p:nvPr/>
        </p:nvSpPr>
        <p:spPr>
          <a:xfrm>
            <a:off x="278381" y="3105362"/>
            <a:ext cx="1468471" cy="122776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2) Amazon Echo Functionality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1670C162-58CC-4D94-BBFB-39D5BC48A67D}"/>
              </a:ext>
            </a:extLst>
          </p:cNvPr>
          <p:cNvSpPr/>
          <p:nvPr/>
        </p:nvSpPr>
        <p:spPr>
          <a:xfrm>
            <a:off x="278381" y="4720974"/>
            <a:ext cx="1468471" cy="1186666"/>
          </a:xfrm>
          <a:prstGeom prst="flowChart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3) Physical Remote Control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B7749D4C-141C-4E48-8232-ACF9E5C08FFA}"/>
              </a:ext>
            </a:extLst>
          </p:cNvPr>
          <p:cNvCxnSpPr>
            <a:cxnSpLocks/>
            <a:stCxn id="6" idx="2"/>
            <a:endCxn id="3" idx="2"/>
          </p:cNvCxnSpPr>
          <p:nvPr/>
        </p:nvCxnSpPr>
        <p:spPr>
          <a:xfrm rot="16200000" flipH="1">
            <a:off x="2964977" y="3955280"/>
            <a:ext cx="179492" cy="4084212"/>
          </a:xfrm>
          <a:prstGeom prst="bentConnector3">
            <a:avLst>
              <a:gd name="adj1" fmla="val 284974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itle 44">
            <a:extLst>
              <a:ext uri="{FF2B5EF4-FFF2-40B4-BE49-F238E27FC236}">
                <a16:creationId xmlns:a16="http://schemas.microsoft.com/office/drawing/2014/main" id="{230174D3-75A3-4465-8734-47C1A4CE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81" y="576347"/>
            <a:ext cx="8596668" cy="1320800"/>
          </a:xfrm>
        </p:spPr>
        <p:txBody>
          <a:bodyPr/>
          <a:lstStyle/>
          <a:p>
            <a:r>
              <a:rPr lang="en-US" dirty="0"/>
              <a:t>Top-level Software Design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C8D327E6-C5E5-4FFB-8E62-B3C70DF7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604" y="1313811"/>
            <a:ext cx="4006327" cy="481086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US" sz="1600" dirty="0">
                <a:latin typeface="Cabin"/>
                <a:ea typeface="Cabin"/>
                <a:cs typeface="Cabin"/>
                <a:sym typeface="Cabin"/>
              </a:rPr>
              <a:t>Our Web application and Amazon Echo will share  or communicate directly with our web server, as well as Firebase to send/receive HTTP Requests.</a:t>
            </a:r>
            <a:endParaRPr lang="en-US" sz="1600" dirty="0"/>
          </a:p>
          <a:p>
            <a:r>
              <a:rPr lang="en-US" sz="1600" dirty="0">
                <a:latin typeface="Cabin"/>
                <a:ea typeface="Cabin"/>
                <a:cs typeface="Cabin"/>
                <a:sym typeface="Cabin"/>
              </a:rPr>
              <a:t>Our Web Server then will accept the request. As well as process the appropriate request and call  the appropriate Arduino method.</a:t>
            </a:r>
            <a:endParaRPr lang="en-US" sz="1600" dirty="0"/>
          </a:p>
          <a:p>
            <a:r>
              <a:rPr lang="en-US" sz="1600" dirty="0">
                <a:latin typeface="Cabin"/>
                <a:ea typeface="Cabin"/>
                <a:cs typeface="Cabin"/>
                <a:sym typeface="Cabin"/>
              </a:rPr>
              <a:t>At this stage, appropriate Arduino methods will </a:t>
            </a:r>
            <a:r>
              <a:rPr lang="en-US" sz="16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execute</a:t>
            </a:r>
            <a:r>
              <a:rPr lang="en-US" sz="1600" dirty="0">
                <a:latin typeface="Cabin"/>
                <a:ea typeface="Cabin"/>
                <a:cs typeface="Cabin"/>
                <a:sym typeface="Cabin"/>
              </a:rPr>
              <a:t> appropriate actions. (i.e. Roll-up Shades, Set Brightness,  Change LED Color)</a:t>
            </a:r>
          </a:p>
          <a:p>
            <a:r>
              <a:rPr lang="en-US" sz="1600" dirty="0">
                <a:latin typeface="Cabin"/>
                <a:sym typeface="Cabin"/>
              </a:rPr>
              <a:t>MCU will upload data to Firebase where the web application will then send HTTP requests to receive said data from Firebase</a:t>
            </a:r>
            <a:endParaRPr lang="en-US" sz="1600" dirty="0"/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854AE1-9804-458F-BA21-BCB01261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F487866B-C788-411A-B5AE-F10420FE5554}"/>
              </a:ext>
            </a:extLst>
          </p:cNvPr>
          <p:cNvSpPr/>
          <p:nvPr/>
        </p:nvSpPr>
        <p:spPr>
          <a:xfrm>
            <a:off x="2082838" y="5254453"/>
            <a:ext cx="1943770" cy="10030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Firebase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29A0A5EC-8C64-4B6F-BC33-E0AE23138B85}"/>
              </a:ext>
            </a:extLst>
          </p:cNvPr>
          <p:cNvCxnSpPr>
            <a:stCxn id="15" idx="3"/>
            <a:endCxn id="3" idx="1"/>
          </p:cNvCxnSpPr>
          <p:nvPr/>
        </p:nvCxnSpPr>
        <p:spPr>
          <a:xfrm flipV="1">
            <a:off x="4026608" y="3685383"/>
            <a:ext cx="318005" cy="2070588"/>
          </a:xfrm>
          <a:prstGeom prst="bentConnector3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A5BB4E-C06B-441B-9835-0E949003D462}"/>
              </a:ext>
            </a:extLst>
          </p:cNvPr>
          <p:cNvCxnSpPr>
            <a:stCxn id="15" idx="0"/>
            <a:endCxn id="2" idx="2"/>
          </p:cNvCxnSpPr>
          <p:nvPr/>
        </p:nvCxnSpPr>
        <p:spPr>
          <a:xfrm flipV="1">
            <a:off x="3054723" y="5048685"/>
            <a:ext cx="4803" cy="205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8F7247-4836-4A57-8CD5-F1302C67B315}"/>
              </a:ext>
            </a:extLst>
          </p:cNvPr>
          <p:cNvCxnSpPr>
            <a:stCxn id="4" idx="3"/>
          </p:cNvCxnSpPr>
          <p:nvPr/>
        </p:nvCxnSpPr>
        <p:spPr>
          <a:xfrm>
            <a:off x="1746852" y="1991263"/>
            <a:ext cx="3359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03E715-2074-4EA3-B24A-76E2A8E3543A}"/>
              </a:ext>
            </a:extLst>
          </p:cNvPr>
          <p:cNvCxnSpPr>
            <a:stCxn id="5" idx="3"/>
          </p:cNvCxnSpPr>
          <p:nvPr/>
        </p:nvCxnSpPr>
        <p:spPr>
          <a:xfrm flipV="1">
            <a:off x="1746852" y="3719242"/>
            <a:ext cx="34864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D136EF-1DF4-423F-9DB9-E9032F7DE6D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4023552" y="3166159"/>
            <a:ext cx="32106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Firebase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8E9CA44-E046-4297-9497-EFBCD7216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18" y="3239895"/>
            <a:ext cx="4960089" cy="3474548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CB0E01-B38B-4EEA-BF7E-0FDF2A4BB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405" y="244473"/>
            <a:ext cx="4181902" cy="299542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65FB04-FA91-4252-BDAF-A67FDC739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4095012" cy="3880773"/>
          </a:xfrm>
        </p:spPr>
        <p:txBody>
          <a:bodyPr/>
          <a:lstStyle/>
          <a:p>
            <a:r>
              <a:rPr lang="en-US" dirty="0"/>
              <a:t>Using Node.js to initialize Firebase functions</a:t>
            </a:r>
          </a:p>
          <a:p>
            <a:r>
              <a:rPr lang="en-US" dirty="0"/>
              <a:t>Firebase functions for microcontroller to send data to the web app</a:t>
            </a:r>
          </a:p>
          <a:p>
            <a:pPr lvl="1"/>
            <a:r>
              <a:rPr lang="en-US" dirty="0"/>
              <a:t>Battery</a:t>
            </a:r>
          </a:p>
          <a:p>
            <a:pPr lvl="1"/>
            <a:r>
              <a:rPr lang="en-US" dirty="0"/>
              <a:t>Local IP address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158F-982D-47F7-9BEE-BA55E258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04" y="611897"/>
            <a:ext cx="8596668" cy="1320800"/>
          </a:xfrm>
        </p:spPr>
        <p:txBody>
          <a:bodyPr/>
          <a:lstStyle/>
          <a:p>
            <a:r>
              <a:rPr lang="en-US" dirty="0"/>
              <a:t>Web Application Core Modules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77639-2E08-4DFA-9777-1F6AF7C9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05166" y="1764430"/>
            <a:ext cx="4184034" cy="427808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Remote Utility	</a:t>
            </a:r>
          </a:p>
          <a:p>
            <a:pPr lvl="1"/>
            <a:r>
              <a:rPr lang="en-US" dirty="0"/>
              <a:t>Users are able to move shades up/down</a:t>
            </a:r>
          </a:p>
          <a:p>
            <a:r>
              <a:rPr lang="en-US" dirty="0"/>
              <a:t>Battery Indicator</a:t>
            </a:r>
          </a:p>
          <a:p>
            <a:pPr lvl="1"/>
            <a:r>
              <a:rPr lang="en-US" dirty="0"/>
              <a:t>Users are able to view current battery status</a:t>
            </a:r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Users can set preferred color</a:t>
            </a:r>
          </a:p>
          <a:p>
            <a:pPr lvl="1"/>
            <a:r>
              <a:rPr lang="en-US" dirty="0"/>
              <a:t>Users can set preferred brightness</a:t>
            </a:r>
          </a:p>
          <a:p>
            <a:r>
              <a:rPr lang="en-US" dirty="0"/>
              <a:t>Settings and Automation</a:t>
            </a:r>
          </a:p>
          <a:p>
            <a:pPr lvl="1"/>
            <a:r>
              <a:rPr lang="en-US" dirty="0"/>
              <a:t>Set Wake/bed time</a:t>
            </a:r>
          </a:p>
          <a:p>
            <a:pPr lvl="1"/>
            <a:r>
              <a:rPr lang="en-US" dirty="0"/>
              <a:t>Nightlight</a:t>
            </a:r>
          </a:p>
          <a:p>
            <a:pPr lvl="1"/>
            <a:r>
              <a:rPr lang="en-US" dirty="0"/>
              <a:t>Security Alarm</a:t>
            </a:r>
          </a:p>
          <a:p>
            <a:r>
              <a:rPr lang="en-US" dirty="0"/>
              <a:t>User Information</a:t>
            </a:r>
          </a:p>
          <a:p>
            <a:pPr lvl="1"/>
            <a:r>
              <a:rPr lang="en-US" dirty="0"/>
              <a:t>Add email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EA31711-8D79-451F-BC3B-8BBB85876970}"/>
              </a:ext>
            </a:extLst>
          </p:cNvPr>
          <p:cNvSpPr/>
          <p:nvPr/>
        </p:nvSpPr>
        <p:spPr>
          <a:xfrm>
            <a:off x="2070106" y="3903471"/>
            <a:ext cx="1114746" cy="808524"/>
          </a:xfrm>
          <a:prstGeom prst="flowChartAlternate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App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8302B2D-3A00-4FFE-8E61-A889E08F04B2}"/>
              </a:ext>
            </a:extLst>
          </p:cNvPr>
          <p:cNvSpPr/>
          <p:nvPr/>
        </p:nvSpPr>
        <p:spPr>
          <a:xfrm>
            <a:off x="3320203" y="4829042"/>
            <a:ext cx="1166117" cy="72721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Remote Utility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C06DEDF8-71FC-4F0E-B093-1052CBE0D121}"/>
              </a:ext>
            </a:extLst>
          </p:cNvPr>
          <p:cNvSpPr/>
          <p:nvPr/>
        </p:nvSpPr>
        <p:spPr>
          <a:xfrm>
            <a:off x="877854" y="2896771"/>
            <a:ext cx="1114746" cy="87744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Settings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8F1B056-4A73-4CD6-9780-93A2DC609A71}"/>
              </a:ext>
            </a:extLst>
          </p:cNvPr>
          <p:cNvSpPr/>
          <p:nvPr/>
        </p:nvSpPr>
        <p:spPr>
          <a:xfrm>
            <a:off x="3073587" y="2797172"/>
            <a:ext cx="1166117" cy="888714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24A87B0-065E-4A62-8A57-8B8AEC49AE1E}"/>
              </a:ext>
            </a:extLst>
          </p:cNvPr>
          <p:cNvSpPr/>
          <p:nvPr/>
        </p:nvSpPr>
        <p:spPr>
          <a:xfrm>
            <a:off x="792386" y="4829042"/>
            <a:ext cx="1199508" cy="67824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 Indicator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65C15C84-707E-42A9-AF04-0685915D63AB}"/>
              </a:ext>
            </a:extLst>
          </p:cNvPr>
          <p:cNvSpPr/>
          <p:nvPr/>
        </p:nvSpPr>
        <p:spPr>
          <a:xfrm>
            <a:off x="770553" y="5816247"/>
            <a:ext cx="1243173" cy="7384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Display Battery Level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63AD4787-37F2-487A-9480-4234676E9935}"/>
              </a:ext>
            </a:extLst>
          </p:cNvPr>
          <p:cNvSpPr/>
          <p:nvPr/>
        </p:nvSpPr>
        <p:spPr>
          <a:xfrm>
            <a:off x="2763592" y="5816247"/>
            <a:ext cx="914400" cy="61264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Up</a:t>
            </a: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CD4AD8CE-319A-4AB7-B570-D69205183BB6}"/>
              </a:ext>
            </a:extLst>
          </p:cNvPr>
          <p:cNvSpPr/>
          <p:nvPr/>
        </p:nvSpPr>
        <p:spPr>
          <a:xfrm>
            <a:off x="4017509" y="5816247"/>
            <a:ext cx="914400" cy="61264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Down</a:t>
            </a:r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9091FBFC-535F-4576-B6FE-B2B2A89E955D}"/>
              </a:ext>
            </a:extLst>
          </p:cNvPr>
          <p:cNvSpPr/>
          <p:nvPr/>
        </p:nvSpPr>
        <p:spPr>
          <a:xfrm>
            <a:off x="4489059" y="2837267"/>
            <a:ext cx="914400" cy="80852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Color Change</a:t>
            </a:r>
          </a:p>
        </p:txBody>
      </p: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15792CBB-30B3-4B75-BBE4-AD87D69E54B6}"/>
              </a:ext>
            </a:extLst>
          </p:cNvPr>
          <p:cNvSpPr/>
          <p:nvPr/>
        </p:nvSpPr>
        <p:spPr>
          <a:xfrm>
            <a:off x="4463864" y="1749648"/>
            <a:ext cx="1017142" cy="808524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Brightness Change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3A10B-025D-47EB-B6CC-5695083DC942}"/>
              </a:ext>
            </a:extLst>
          </p:cNvPr>
          <p:cNvSpPr/>
          <p:nvPr/>
        </p:nvSpPr>
        <p:spPr>
          <a:xfrm>
            <a:off x="103157" y="1449806"/>
            <a:ext cx="766185" cy="7486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Wake</a:t>
            </a:r>
          </a:p>
          <a:p>
            <a:pPr algn="ctr"/>
            <a:r>
              <a:rPr lang="en-US" sz="1400" dirty="0"/>
              <a:t>(Open)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6AA722A-3AE3-4C87-8965-E41FCEBDE48B}"/>
              </a:ext>
            </a:extLst>
          </p:cNvPr>
          <p:cNvSpPr/>
          <p:nvPr/>
        </p:nvSpPr>
        <p:spPr>
          <a:xfrm>
            <a:off x="992062" y="1440280"/>
            <a:ext cx="886329" cy="748615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Bedtime</a:t>
            </a:r>
          </a:p>
          <a:p>
            <a:pPr algn="ctr"/>
            <a:r>
              <a:rPr lang="en-US" sz="1400" dirty="0"/>
              <a:t>(Close)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A8B34646-C2DB-4A41-9120-AAA99B9F3D2D}"/>
              </a:ext>
            </a:extLst>
          </p:cNvPr>
          <p:cNvSpPr/>
          <p:nvPr/>
        </p:nvSpPr>
        <p:spPr>
          <a:xfrm>
            <a:off x="4486320" y="3938495"/>
            <a:ext cx="886329" cy="738476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Add email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F27719-A621-4FD9-8EB5-A5AEDA17D313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392140" y="5507283"/>
            <a:ext cx="0" cy="30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BDE2933D-E75B-4CA2-BEAD-D8FF32AA042B}"/>
              </a:ext>
            </a:extLst>
          </p:cNvPr>
          <p:cNvCxnSpPr>
            <a:stCxn id="5" idx="1"/>
            <a:endCxn id="7" idx="2"/>
          </p:cNvCxnSpPr>
          <p:nvPr/>
        </p:nvCxnSpPr>
        <p:spPr>
          <a:xfrm rot="10800000">
            <a:off x="1435228" y="3774213"/>
            <a:ext cx="634879" cy="5335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6DB1BC3-C4AE-4008-97EE-A831FDE59247}"/>
              </a:ext>
            </a:extLst>
          </p:cNvPr>
          <p:cNvCxnSpPr>
            <a:stCxn id="5" idx="0"/>
            <a:endCxn id="8" idx="1"/>
          </p:cNvCxnSpPr>
          <p:nvPr/>
        </p:nvCxnSpPr>
        <p:spPr>
          <a:xfrm rot="5400000" flipH="1" flipV="1">
            <a:off x="2519562" y="3349446"/>
            <a:ext cx="661942" cy="4461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49F7EBEB-F99F-43C1-98C6-8655B096F753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184852" y="4307733"/>
            <a:ext cx="718410" cy="5213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4F924BE-A32C-483E-B00F-035F1D158999}"/>
              </a:ext>
            </a:extLst>
          </p:cNvPr>
          <p:cNvCxnSpPr>
            <a:stCxn id="5" idx="2"/>
            <a:endCxn id="9" idx="3"/>
          </p:cNvCxnSpPr>
          <p:nvPr/>
        </p:nvCxnSpPr>
        <p:spPr>
          <a:xfrm rot="5400000">
            <a:off x="2081603" y="4622287"/>
            <a:ext cx="456168" cy="6355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5D05894-16E7-47A2-A52D-731C4222E289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5400000">
            <a:off x="3432034" y="5345019"/>
            <a:ext cx="259986" cy="6824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9DF95808-3A33-4F5B-8B9A-855028FA5E3B}"/>
              </a:ext>
            </a:extLst>
          </p:cNvPr>
          <p:cNvCxnSpPr>
            <a:stCxn id="6" idx="2"/>
            <a:endCxn id="14" idx="0"/>
          </p:cNvCxnSpPr>
          <p:nvPr/>
        </p:nvCxnSpPr>
        <p:spPr>
          <a:xfrm rot="16200000" flipH="1">
            <a:off x="4058992" y="5400530"/>
            <a:ext cx="259986" cy="5714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E8BD0164-D2A5-4679-89B9-6F5B70158A44}"/>
              </a:ext>
            </a:extLst>
          </p:cNvPr>
          <p:cNvCxnSpPr>
            <a:cxnSpLocks/>
            <a:stCxn id="7" idx="0"/>
            <a:endCxn id="17" idx="2"/>
          </p:cNvCxnSpPr>
          <p:nvPr/>
        </p:nvCxnSpPr>
        <p:spPr>
          <a:xfrm rot="16200000" flipV="1">
            <a:off x="611565" y="2073108"/>
            <a:ext cx="698349" cy="9489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A1BA423-1DBD-42F6-93A2-DF67CD3D70A2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flipV="1">
            <a:off x="1435227" y="2188895"/>
            <a:ext cx="0" cy="70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5A5F2EF-40FA-444A-BC4C-F535A62A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34" name="Flowchart: Process 33">
            <a:extLst>
              <a:ext uri="{FF2B5EF4-FFF2-40B4-BE49-F238E27FC236}">
                <a16:creationId xmlns:a16="http://schemas.microsoft.com/office/drawing/2014/main" id="{03E2EBA1-0856-46E1-B07A-82957C6B2C9F}"/>
              </a:ext>
            </a:extLst>
          </p:cNvPr>
          <p:cNvSpPr/>
          <p:nvPr/>
        </p:nvSpPr>
        <p:spPr>
          <a:xfrm>
            <a:off x="2036492" y="1472704"/>
            <a:ext cx="968924" cy="73847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Nightlight</a:t>
            </a:r>
          </a:p>
        </p:txBody>
      </p: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F37D6B0A-01E2-4ADC-8910-F6930BDC7297}"/>
              </a:ext>
            </a:extLst>
          </p:cNvPr>
          <p:cNvSpPr/>
          <p:nvPr/>
        </p:nvSpPr>
        <p:spPr>
          <a:xfrm>
            <a:off x="3131180" y="1445349"/>
            <a:ext cx="886329" cy="738476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Alarm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01BA4609-A576-42B1-83DB-E76C4BE44992}"/>
              </a:ext>
            </a:extLst>
          </p:cNvPr>
          <p:cNvCxnSpPr>
            <a:cxnSpLocks/>
            <a:stCxn id="7" idx="0"/>
            <a:endCxn id="34" idx="2"/>
          </p:cNvCxnSpPr>
          <p:nvPr/>
        </p:nvCxnSpPr>
        <p:spPr>
          <a:xfrm rot="5400000" flipH="1" flipV="1">
            <a:off x="1635295" y="2011113"/>
            <a:ext cx="685591" cy="1085727"/>
          </a:xfrm>
          <a:prstGeom prst="bentConnector3">
            <a:avLst>
              <a:gd name="adj1" fmla="val 5069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E32FBAB-D74D-4C58-8437-B6F5A28B59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48312" y="1477875"/>
            <a:ext cx="712946" cy="21391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3245E9D-5D15-4F15-B41A-47FA4B0435ED}"/>
              </a:ext>
            </a:extLst>
          </p:cNvPr>
          <p:cNvCxnSpPr>
            <a:stCxn id="8" idx="3"/>
            <a:endCxn id="15" idx="1"/>
          </p:cNvCxnSpPr>
          <p:nvPr/>
        </p:nvCxnSpPr>
        <p:spPr>
          <a:xfrm>
            <a:off x="4239704" y="3241529"/>
            <a:ext cx="24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543FE934-6665-482F-9F6C-16EB59FE7937}"/>
              </a:ext>
            </a:extLst>
          </p:cNvPr>
          <p:cNvCxnSpPr>
            <a:stCxn id="8" idx="3"/>
            <a:endCxn id="16" idx="1"/>
          </p:cNvCxnSpPr>
          <p:nvPr/>
        </p:nvCxnSpPr>
        <p:spPr>
          <a:xfrm flipV="1">
            <a:off x="4239704" y="2153910"/>
            <a:ext cx="224160" cy="10876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D23174-628B-469F-9E2F-0E8586FC574A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>
            <a:off x="3184852" y="4307733"/>
            <a:ext cx="1301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A890-EA9B-42EB-8420-1F004E5C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73D98-0C87-4397-815A-B2B6FCA0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9715"/>
            <a:ext cx="4095012" cy="3880773"/>
          </a:xfrm>
        </p:spPr>
        <p:txBody>
          <a:bodyPr/>
          <a:lstStyle/>
          <a:p>
            <a:r>
              <a:rPr lang="en-US" dirty="0"/>
              <a:t>Model-View-Controller is a software architectural pattern commonly used for developing user interfaces that divides applications into three interconnected parts. </a:t>
            </a:r>
          </a:p>
          <a:p>
            <a:r>
              <a:rPr lang="en-US" dirty="0"/>
              <a:t>Bootstrap 3 libraries will be used to make the web application a responsive mobile-first website.</a:t>
            </a:r>
          </a:p>
          <a:p>
            <a:r>
              <a:rPr lang="en-US" dirty="0" err="1"/>
              <a:t>Jquery</a:t>
            </a:r>
            <a:r>
              <a:rPr lang="en-US" dirty="0"/>
              <a:t> is a JavaScript library, and its syntax is designed to easily create animations and more.</a:t>
            </a:r>
          </a:p>
        </p:txBody>
      </p:sp>
      <p:pic>
        <p:nvPicPr>
          <p:cNvPr id="4" name="Shape 138">
            <a:extLst>
              <a:ext uri="{FF2B5EF4-FFF2-40B4-BE49-F238E27FC236}">
                <a16:creationId xmlns:a16="http://schemas.microsoft.com/office/drawing/2014/main" id="{FC1B6B54-3470-4A3E-B87F-4714E065B1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95906" y="1523705"/>
            <a:ext cx="2218297" cy="196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7">
            <a:extLst>
              <a:ext uri="{FF2B5EF4-FFF2-40B4-BE49-F238E27FC236}">
                <a16:creationId xmlns:a16="http://schemas.microsoft.com/office/drawing/2014/main" id="{B9FD05E5-D214-47F9-BA58-28D5B0F0A1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469" y="3611028"/>
            <a:ext cx="4132372" cy="139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44">
            <a:extLst>
              <a:ext uri="{FF2B5EF4-FFF2-40B4-BE49-F238E27FC236}">
                <a16:creationId xmlns:a16="http://schemas.microsoft.com/office/drawing/2014/main" id="{6E62E6F3-6BD8-4D0A-B314-F4F1CB9ABEE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9582" y="5248540"/>
            <a:ext cx="1680147" cy="11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06FD0B-1B62-434D-BF11-7B803A4EC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9" name="Picture 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8AC467B-B95D-407A-9940-10B7701F5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864" y="408550"/>
            <a:ext cx="2996308" cy="970233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716520B4-8B02-42F5-AAF5-0F7299EED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071" y="1624422"/>
            <a:ext cx="2631330" cy="16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9A91-A82D-4056-B8E6-19354955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D7FC02-FAD4-401E-93E7-58ED718DBC25}"/>
              </a:ext>
            </a:extLst>
          </p:cNvPr>
          <p:cNvSpPr txBox="1">
            <a:spLocks/>
          </p:cNvSpPr>
          <p:nvPr/>
        </p:nvSpPr>
        <p:spPr>
          <a:xfrm>
            <a:off x="1120582" y="1023676"/>
            <a:ext cx="4619706" cy="5224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Capable of operating completely wirelessly</a:t>
            </a:r>
          </a:p>
          <a:p>
            <a:r>
              <a:rPr lang="en-US" dirty="0"/>
              <a:t>Several modes of interaction</a:t>
            </a:r>
          </a:p>
          <a:p>
            <a:pPr lvl="1"/>
            <a:r>
              <a:rPr lang="en-US" dirty="0"/>
              <a:t>Remote control, web app, motion sensor</a:t>
            </a:r>
          </a:p>
          <a:p>
            <a:r>
              <a:rPr lang="en-US" dirty="0"/>
              <a:t>Solar powered</a:t>
            </a:r>
          </a:p>
          <a:p>
            <a:r>
              <a:rPr lang="en-US" dirty="0"/>
              <a:t>Capable of interfacing with Amazon Echo</a:t>
            </a:r>
          </a:p>
        </p:txBody>
      </p:sp>
      <p:pic>
        <p:nvPicPr>
          <p:cNvPr id="5" name="Picture 4" descr="A circuit board&#10;&#10;Description generated with high confidence">
            <a:extLst>
              <a:ext uri="{FF2B5EF4-FFF2-40B4-BE49-F238E27FC236}">
                <a16:creationId xmlns:a16="http://schemas.microsoft.com/office/drawing/2014/main" id="{F65694A4-3167-473D-9E96-A7DF83169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48" y="2128377"/>
            <a:ext cx="4328503" cy="2922570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E472E13-84D3-4AAC-A0E2-157A0ECD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147B-B1D3-4551-BA53-62D364B6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Diagram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473708-6101-4BED-843D-A832DCEB9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0" y="1484574"/>
            <a:ext cx="9073295" cy="4649499"/>
          </a:xfrm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FD03423-2581-44A4-A57E-C46348346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67" y="1267739"/>
            <a:ext cx="2718129" cy="5442857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9416AC7-63D2-4AF2-908E-76FF5011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677" y="1267739"/>
            <a:ext cx="5741066" cy="39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60" y="1270000"/>
            <a:ext cx="2658171" cy="5388185"/>
          </a:xfrm>
          <a:prstGeom prst="rect">
            <a:avLst/>
          </a:prstGeom>
        </p:spPr>
      </p:pic>
      <p:pic>
        <p:nvPicPr>
          <p:cNvPr id="5" name="Picture 4" descr="A close up of a monitor&#10;&#10;Description generated with high confidence">
            <a:extLst>
              <a:ext uri="{FF2B5EF4-FFF2-40B4-BE49-F238E27FC236}">
                <a16:creationId xmlns:a16="http://schemas.microsoft.com/office/drawing/2014/main" id="{BAA28174-A591-4AA0-AD8D-88259020B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037" y="1178029"/>
            <a:ext cx="4218151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981" y="1560158"/>
            <a:ext cx="2327175" cy="4688242"/>
          </a:xfrm>
          <a:prstGeom prst="rect">
            <a:avLst/>
          </a:prstGeom>
        </p:spPr>
      </p:pic>
      <p:pic>
        <p:nvPicPr>
          <p:cNvPr id="5" name="Picture 4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CB50C026-28B1-4CF6-8D70-90848096C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421" y="882501"/>
            <a:ext cx="4073436" cy="56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13" y="1440276"/>
            <a:ext cx="2558114" cy="5097782"/>
          </a:xfrm>
          <a:prstGeom prst="rect">
            <a:avLst/>
          </a:prstGeom>
        </p:spPr>
      </p:pic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2F0CAC09-90AB-495F-ABA7-4A9EFDD58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445" y="1082968"/>
            <a:ext cx="4141714" cy="56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680" y="1270000"/>
            <a:ext cx="2712495" cy="5373077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584BD89-5613-4E3D-9BC5-545FEF668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33" y="679265"/>
            <a:ext cx="43719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63F-49E0-4C0B-BDB1-D039FF92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5FBAA15-BB90-437F-BFA2-0CD037FE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EA4A12-3B37-4AF6-A84C-A22209A38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580" y="1723660"/>
            <a:ext cx="5670143" cy="43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1B2B-98A0-4F46-9DC3-5EB44895C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Echo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9031-770A-4D64-9742-AEAD3434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161794" cy="3880773"/>
          </a:xfrm>
        </p:spPr>
        <p:txBody>
          <a:bodyPr/>
          <a:lstStyle/>
          <a:p>
            <a:r>
              <a:rPr lang="en-US" dirty="0"/>
              <a:t>Our product will also include integration with Amazon Echo.</a:t>
            </a:r>
          </a:p>
          <a:p>
            <a:r>
              <a:rPr lang="en-US" dirty="0"/>
              <a:t>Users are able to verbally communicate with our shades through Amazon Echo Virtual Assistant</a:t>
            </a:r>
          </a:p>
          <a:p>
            <a:r>
              <a:rPr lang="en-US" dirty="0"/>
              <a:t>Making an Alexa Skill:</a:t>
            </a:r>
          </a:p>
          <a:p>
            <a:pPr lvl="1"/>
            <a:r>
              <a:rPr lang="en-US" dirty="0"/>
              <a:t>Using Amazon Developer console, developed Alexa skill</a:t>
            </a:r>
          </a:p>
          <a:p>
            <a:pPr lvl="1"/>
            <a:r>
              <a:rPr lang="en-US" dirty="0"/>
              <a:t>Using AWS Lambda to send custom HTTP requests from Alexa Skill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FA837E3-53C1-4D3B-8370-7D35E93553C9}"/>
              </a:ext>
            </a:extLst>
          </p:cNvPr>
          <p:cNvSpPr/>
          <p:nvPr/>
        </p:nvSpPr>
        <p:spPr>
          <a:xfrm>
            <a:off x="6179905" y="1772291"/>
            <a:ext cx="1592495" cy="85789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tell my shades to roll up.”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AF8B8AE-0B2F-4AF0-8EB8-76936B8CAF21}"/>
              </a:ext>
            </a:extLst>
          </p:cNvPr>
          <p:cNvSpPr/>
          <p:nvPr/>
        </p:nvSpPr>
        <p:spPr>
          <a:xfrm>
            <a:off x="6179905" y="3327969"/>
            <a:ext cx="2419564" cy="9298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tell my shades to turn red.”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B993D55-0416-4230-9C32-FA35E4850940}"/>
              </a:ext>
            </a:extLst>
          </p:cNvPr>
          <p:cNvSpPr/>
          <p:nvPr/>
        </p:nvSpPr>
        <p:spPr>
          <a:xfrm>
            <a:off x="6179905" y="4955566"/>
            <a:ext cx="2794570" cy="8167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“Alexa, tell my shades to go down 25 percent.”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3AEE4C7-08DD-4A87-8AC3-CC2667FE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00D1-1C8F-4AFC-8553-4DF1D809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145D-B265-47BF-A04A-DFCB8FCCA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Bluetooth: </a:t>
            </a:r>
          </a:p>
          <a:p>
            <a:pPr lvl="1"/>
            <a:r>
              <a:rPr lang="en-US" dirty="0"/>
              <a:t>Limited range</a:t>
            </a:r>
          </a:p>
          <a:p>
            <a:pPr lvl="1"/>
            <a:r>
              <a:rPr lang="en-US" dirty="0"/>
              <a:t>Multiple pairings</a:t>
            </a:r>
          </a:p>
          <a:p>
            <a:r>
              <a:rPr lang="en-US" dirty="0" err="1"/>
              <a:t>Zigbee</a:t>
            </a:r>
            <a:r>
              <a:rPr lang="en-US" dirty="0"/>
              <a:t>/Z-Wave: </a:t>
            </a:r>
          </a:p>
          <a:p>
            <a:pPr lvl="1"/>
            <a:r>
              <a:rPr lang="en-US" dirty="0"/>
              <a:t>No need to communicate to other smart home devices</a:t>
            </a:r>
          </a:p>
          <a:p>
            <a:r>
              <a:rPr lang="en-US" dirty="0"/>
              <a:t>Wi-Fi (</a:t>
            </a:r>
            <a:r>
              <a:rPr lang="pt-BR" dirty="0"/>
              <a:t>IEEE 802.11 b/g/n)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Familiar</a:t>
            </a:r>
          </a:p>
          <a:p>
            <a:pPr lvl="1"/>
            <a:r>
              <a:rPr lang="en-US" dirty="0"/>
              <a:t>Good range </a:t>
            </a:r>
          </a:p>
          <a:p>
            <a:pPr lvl="1"/>
            <a:r>
              <a:rPr lang="en-US" dirty="0"/>
              <a:t>Convenient to implement</a:t>
            </a:r>
          </a:p>
          <a:p>
            <a:endParaRPr lang="en-US" dirty="0"/>
          </a:p>
        </p:txBody>
      </p:sp>
      <p:pic>
        <p:nvPicPr>
          <p:cNvPr id="2050" name="Picture 2" descr="http://1000logos.net/wp-content/uploads/2016/10/Bluetooth-Logo.png">
            <a:extLst>
              <a:ext uri="{FF2B5EF4-FFF2-40B4-BE49-F238E27FC236}">
                <a16:creationId xmlns:a16="http://schemas.microsoft.com/office/drawing/2014/main" id="{98B0C888-993B-4637-93D9-A39855BFD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35" y="1710968"/>
            <a:ext cx="3698045" cy="18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igbee.org/wp-content/uploads/2017/12/zb_logo-a_color_rgb.png">
            <a:extLst>
              <a:ext uri="{FF2B5EF4-FFF2-40B4-BE49-F238E27FC236}">
                <a16:creationId xmlns:a16="http://schemas.microsoft.com/office/drawing/2014/main" id="{F5A528B2-992C-4B3D-AAC0-3A538B2C0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t="-4607" r="77641" b="4607"/>
          <a:stretch/>
        </p:blipFill>
        <p:spPr bwMode="auto">
          <a:xfrm>
            <a:off x="7784772" y="1823877"/>
            <a:ext cx="1330235" cy="141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0/08/Z-Wave_logo.jpg">
            <a:extLst>
              <a:ext uri="{FF2B5EF4-FFF2-40B4-BE49-F238E27FC236}">
                <a16:creationId xmlns:a16="http://schemas.microsoft.com/office/drawing/2014/main" id="{29CFAFB4-7D67-46AB-8201-67846028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605" y="4690255"/>
            <a:ext cx="2381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wi-fi.org/sites/default/files/images/WFA_OnProduct_Flat_Web_LR.gif">
            <a:extLst>
              <a:ext uri="{FF2B5EF4-FFF2-40B4-BE49-F238E27FC236}">
                <a16:creationId xmlns:a16="http://schemas.microsoft.com/office/drawing/2014/main" id="{FC750B63-8685-4C0C-8869-D0ACE0C7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455" y="3240253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1193032-C137-456A-A0A4-F9063524D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73C5-33F6-4015-BE4E-4027845B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Setup Flowchart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E190FE-C203-4710-93E3-761E4D23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19CD7-299D-49E9-9860-689FA76206D2}"/>
              </a:ext>
            </a:extLst>
          </p:cNvPr>
          <p:cNvSpPr/>
          <p:nvPr/>
        </p:nvSpPr>
        <p:spPr>
          <a:xfrm>
            <a:off x="3739242" y="2176270"/>
            <a:ext cx="170905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647DD-E0B4-4DD6-9481-D353FFAD6819}"/>
              </a:ext>
            </a:extLst>
          </p:cNvPr>
          <p:cNvSpPr/>
          <p:nvPr/>
        </p:nvSpPr>
        <p:spPr>
          <a:xfrm>
            <a:off x="4357007" y="2667000"/>
            <a:ext cx="299357" cy="42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110C2-EB6E-42D6-8AFB-6A5E39014713}"/>
              </a:ext>
            </a:extLst>
          </p:cNvPr>
          <p:cNvSpPr/>
          <p:nvPr/>
        </p:nvSpPr>
        <p:spPr>
          <a:xfrm>
            <a:off x="4157663" y="2005013"/>
            <a:ext cx="1353230" cy="37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ACF4B6-9A57-49A2-BD61-C059FDD95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84" y="1540402"/>
            <a:ext cx="6970767" cy="48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6B10-D608-472D-A661-72F5CADB6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Specifications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855DC7-D1AD-4005-AC16-AC0959CB7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549587"/>
              </p:ext>
            </p:extLst>
          </p:nvPr>
        </p:nvGraphicFramePr>
        <p:xfrm>
          <a:off x="580259" y="1616058"/>
          <a:ext cx="8596528" cy="4027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156">
                  <a:extLst>
                    <a:ext uri="{9D8B030D-6E8A-4147-A177-3AD203B41FA5}">
                      <a16:colId xmlns:a16="http://schemas.microsoft.com/office/drawing/2014/main" val="322855581"/>
                    </a:ext>
                  </a:extLst>
                </a:gridCol>
                <a:gridCol w="4791372">
                  <a:extLst>
                    <a:ext uri="{9D8B030D-6E8A-4147-A177-3AD203B41FA5}">
                      <a16:colId xmlns:a16="http://schemas.microsoft.com/office/drawing/2014/main" val="2181855755"/>
                    </a:ext>
                  </a:extLst>
                </a:gridCol>
              </a:tblGrid>
              <a:tr h="287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Parameter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Specification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1979025035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Response Time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228094629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Solar Panel Peak Output Power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6 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898962187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Motion Detection Range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 m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641877626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Average Power Consumption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 W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031304720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IR Receiver distance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&gt; 15 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93621599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Amazon Echo Skills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skills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09263461"/>
                  </a:ext>
                </a:extLst>
              </a:tr>
              <a:tr h="5286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Shade Speed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2 in/sec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1706888129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F52BC34-5D04-4BA6-AF80-AC9A68E6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73C5-33F6-4015-BE4E-4027845B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Main Loop Flowchart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EE190FE-C203-4710-93E3-761E4D23E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019CD7-299D-49E9-9860-689FA76206D2}"/>
              </a:ext>
            </a:extLst>
          </p:cNvPr>
          <p:cNvSpPr/>
          <p:nvPr/>
        </p:nvSpPr>
        <p:spPr>
          <a:xfrm>
            <a:off x="3739242" y="2176270"/>
            <a:ext cx="1709058" cy="580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3647DD-E0B4-4DD6-9481-D353FFAD6819}"/>
              </a:ext>
            </a:extLst>
          </p:cNvPr>
          <p:cNvSpPr/>
          <p:nvPr/>
        </p:nvSpPr>
        <p:spPr>
          <a:xfrm>
            <a:off x="4357007" y="2667000"/>
            <a:ext cx="299357" cy="429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C110C2-EB6E-42D6-8AFB-6A5E39014713}"/>
              </a:ext>
            </a:extLst>
          </p:cNvPr>
          <p:cNvSpPr/>
          <p:nvPr/>
        </p:nvSpPr>
        <p:spPr>
          <a:xfrm>
            <a:off x="4157663" y="2005013"/>
            <a:ext cx="1353230" cy="37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F4EA9-96DA-43E6-B890-BCBC018E8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5" y="1701470"/>
            <a:ext cx="9238706" cy="40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4A5A-9285-42CC-9C23-ED81D91B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Diagram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9540D09-9420-4552-B826-FA12C3534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5126E-3626-42E6-885C-FCB16E74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56" y="1260713"/>
            <a:ext cx="6408227" cy="55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4C50-62EC-41F3-96DA-3BB9AFD3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API</a:t>
            </a:r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F5AE7A-3EC0-4129-AF61-6AA606EA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A536BD-EEC6-4891-8DEA-35291588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06" y="1593440"/>
            <a:ext cx="2695193" cy="4791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73E0864-DF06-432B-9064-D4BA63B4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69" y="1593439"/>
            <a:ext cx="2695193" cy="479145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E40994-4E33-4410-B182-4A808A3C9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32" y="1593439"/>
            <a:ext cx="2695194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66C2-63D5-4CB6-ACB0-8189402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60AC-891C-40DF-88BA-8929B7F7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Arduino IDE benefits: </a:t>
            </a:r>
          </a:p>
          <a:p>
            <a:pPr lvl="1"/>
            <a:r>
              <a:rPr lang="en-US" dirty="0"/>
              <a:t>Default IDE </a:t>
            </a:r>
          </a:p>
          <a:p>
            <a:pPr lvl="1"/>
            <a:r>
              <a:rPr lang="en-US" dirty="0"/>
              <a:t>Support</a:t>
            </a:r>
          </a:p>
          <a:p>
            <a:pPr lvl="1"/>
            <a:r>
              <a:rPr lang="en-US" dirty="0"/>
              <a:t>Manage upload bit rate</a:t>
            </a:r>
          </a:p>
          <a:p>
            <a:pPr lvl="1"/>
            <a:r>
              <a:rPr lang="en-US" dirty="0"/>
              <a:t>Updates to board and libraries</a:t>
            </a:r>
          </a:p>
          <a:p>
            <a:r>
              <a:rPr lang="en-US" dirty="0"/>
              <a:t>Visual Studio + Visual Micro benefits: </a:t>
            </a:r>
          </a:p>
          <a:p>
            <a:pPr lvl="1"/>
            <a:r>
              <a:rPr lang="en-US" dirty="0"/>
              <a:t>Debug </a:t>
            </a:r>
          </a:p>
          <a:p>
            <a:pPr lvl="1"/>
            <a:r>
              <a:rPr lang="en-US" dirty="0"/>
              <a:t>Integrate with web app</a:t>
            </a:r>
          </a:p>
        </p:txBody>
      </p:sp>
      <p:pic>
        <p:nvPicPr>
          <p:cNvPr id="1028" name="Picture 4" descr="https://upload.wikimedia.org/wikipedia/commons/thumb/8/87/Arduino_Logo.svg/1280px-Arduino_Logo.svg.png">
            <a:extLst>
              <a:ext uri="{FF2B5EF4-FFF2-40B4-BE49-F238E27FC236}">
                <a16:creationId xmlns:a16="http://schemas.microsoft.com/office/drawing/2014/main" id="{00CE7D34-AC1A-4CFF-A4A1-E35B637E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46" y="1463830"/>
            <a:ext cx="2268464" cy="15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4/Visual_Studio_2013_Logo.svg/990px-Visual_Studio_2013_Logo.svg.png">
            <a:extLst>
              <a:ext uri="{FF2B5EF4-FFF2-40B4-BE49-F238E27FC236}">
                <a16:creationId xmlns:a16="http://schemas.microsoft.com/office/drawing/2014/main" id="{CC468A29-75B5-404D-96A4-68076111C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65" y="3506204"/>
            <a:ext cx="1968891" cy="20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8C2216B-4DBA-4102-8C16-6D07AAA4B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C236-23F1-42B3-8226-261817C8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8470-E8C6-4BD2-80E0-B3B904BC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531905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Adafruit_DotStar</a:t>
            </a:r>
            <a:endParaRPr lang="en-US" dirty="0"/>
          </a:p>
          <a:p>
            <a:pPr lvl="1"/>
            <a:r>
              <a:rPr lang="en-US" dirty="0"/>
              <a:t>Controlling the LED</a:t>
            </a:r>
          </a:p>
          <a:p>
            <a:r>
              <a:rPr lang="en-US" dirty="0"/>
              <a:t>ESP8266WiFi</a:t>
            </a:r>
          </a:p>
          <a:p>
            <a:pPr lvl="1"/>
            <a:r>
              <a:rPr lang="en-US" dirty="0"/>
              <a:t>Wi-Fi Scanning</a:t>
            </a:r>
          </a:p>
          <a:p>
            <a:r>
              <a:rPr lang="en-US" dirty="0" err="1"/>
              <a:t>DNSServer</a:t>
            </a:r>
            <a:endParaRPr lang="en-US" dirty="0"/>
          </a:p>
          <a:p>
            <a:pPr lvl="1"/>
            <a:r>
              <a:rPr lang="en-US" dirty="0"/>
              <a:t>Helps implement a DNS server</a:t>
            </a:r>
          </a:p>
          <a:p>
            <a:r>
              <a:rPr lang="en-US" dirty="0"/>
              <a:t>ESP8266WebServer</a:t>
            </a:r>
          </a:p>
          <a:p>
            <a:pPr lvl="1"/>
            <a:r>
              <a:rPr lang="en-US" dirty="0"/>
              <a:t>Serves the configuration portal</a:t>
            </a:r>
          </a:p>
          <a:p>
            <a:r>
              <a:rPr lang="en-US" dirty="0" err="1"/>
              <a:t>WiFiManager</a:t>
            </a:r>
            <a:endParaRPr lang="en-US" dirty="0"/>
          </a:p>
          <a:p>
            <a:pPr lvl="1"/>
            <a:r>
              <a:rPr lang="en-US" dirty="0"/>
              <a:t>Use of the Captive Portal</a:t>
            </a:r>
          </a:p>
          <a:p>
            <a:r>
              <a:rPr lang="en-US" dirty="0" err="1"/>
              <a:t>Gsender</a:t>
            </a:r>
            <a:endParaRPr lang="en-US" dirty="0"/>
          </a:p>
          <a:p>
            <a:pPr lvl="1"/>
            <a:r>
              <a:rPr lang="en-US" dirty="0"/>
              <a:t>Helps send an Email through Gmail</a:t>
            </a:r>
          </a:p>
          <a:p>
            <a:r>
              <a:rPr lang="en-US" dirty="0"/>
              <a:t>Time</a:t>
            </a:r>
          </a:p>
          <a:p>
            <a:pPr lvl="1"/>
            <a:r>
              <a:rPr lang="en-US" dirty="0"/>
              <a:t>Helps configure the time</a:t>
            </a:r>
          </a:p>
          <a:p>
            <a:r>
              <a:rPr lang="en-US" dirty="0"/>
              <a:t>EEPROM</a:t>
            </a:r>
          </a:p>
          <a:p>
            <a:pPr lvl="1"/>
            <a:r>
              <a:rPr lang="en-US" dirty="0"/>
              <a:t>Allows information to be saved to the board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73ED80C-E816-41CA-8309-49D1E3EF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Content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90D092-6E55-44AD-8982-E78E4EC0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D9F6-0813-4A94-9EF7-43F9DD95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9362CD-CA80-45D8-A3E9-7797BB42FF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504852"/>
              </p:ext>
            </p:extLst>
          </p:nvPr>
        </p:nvGraphicFramePr>
        <p:xfrm>
          <a:off x="585333" y="1692366"/>
          <a:ext cx="859613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181">
                  <a:extLst>
                    <a:ext uri="{9D8B030D-6E8A-4147-A177-3AD203B41FA5}">
                      <a16:colId xmlns:a16="http://schemas.microsoft.com/office/drawing/2014/main" val="2774224232"/>
                    </a:ext>
                  </a:extLst>
                </a:gridCol>
                <a:gridCol w="1736271">
                  <a:extLst>
                    <a:ext uri="{9D8B030D-6E8A-4147-A177-3AD203B41FA5}">
                      <a16:colId xmlns:a16="http://schemas.microsoft.com/office/drawing/2014/main" val="2927409429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107628856"/>
                    </a:ext>
                  </a:extLst>
                </a:gridCol>
                <a:gridCol w="1747245">
                  <a:extLst>
                    <a:ext uri="{9D8B030D-6E8A-4147-A177-3AD203B41FA5}">
                      <a16:colId xmlns:a16="http://schemas.microsoft.com/office/drawing/2014/main" val="1214010749"/>
                    </a:ext>
                  </a:extLst>
                </a:gridCol>
                <a:gridCol w="1719228">
                  <a:extLst>
                    <a:ext uri="{9D8B030D-6E8A-4147-A177-3AD203B41FA5}">
                      <a16:colId xmlns:a16="http://schemas.microsoft.com/office/drawing/2014/main" val="1232872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Stephen Fryer (</a:t>
                      </a:r>
                      <a:r>
                        <a:rPr lang="en-US" dirty="0" err="1"/>
                        <a:t>CpE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Brian Mora</a:t>
                      </a:r>
                    </a:p>
                    <a:p>
                      <a:r>
                        <a:rPr lang="en-US" dirty="0"/>
                        <a:t>(EE)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Priyank Patel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CpE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Rossi</a:t>
                      </a:r>
                    </a:p>
                    <a:p>
                      <a:r>
                        <a:rPr lang="en-US" dirty="0"/>
                        <a:t>(EE)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443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PCB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230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5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Web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48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Amazon Echo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421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Microcontroller 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27941"/>
                  </a:ext>
                </a:extLst>
              </a:tr>
            </a:tbl>
          </a:graphicData>
        </a:graphic>
      </p:graphicFrame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974A3D-C2B9-4E5C-83A7-D274FB0A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81A1-D2E3-42D5-B2BF-BF98F2F6C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CFA48E-A211-48E4-AF74-C64885A612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1667" y="1302385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3446751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6600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5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Reimbursable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63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599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Per</a:t>
                      </a:r>
                      <a:r>
                        <a:rPr lang="en-US" baseline="0" dirty="0"/>
                        <a:t> Unit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$ 300.60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547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Display</a:t>
                      </a:r>
                      <a:r>
                        <a:rPr lang="en-US" baseline="0" dirty="0"/>
                        <a:t> &amp; Extra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$ 171.59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$ 560.19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C7E274-E35C-4348-B88E-A0681A3A1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DD02A6-74D2-4046-97B8-6EB7861C9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167045"/>
              </p:ext>
            </p:extLst>
          </p:nvPr>
        </p:nvGraphicFramePr>
        <p:xfrm>
          <a:off x="2823016" y="3664195"/>
          <a:ext cx="4305301" cy="298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9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CD48-C809-46AC-AA59-7683346A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 Unit Budget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BC0AF3-F976-41E2-AF21-911136C0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5" name="Picture 4" descr="A picture containing wall&#10;&#10;Description generated with very high confidence">
            <a:extLst>
              <a:ext uri="{FF2B5EF4-FFF2-40B4-BE49-F238E27FC236}">
                <a16:creationId xmlns:a16="http://schemas.microsoft.com/office/drawing/2014/main" id="{37D6B2A2-6F26-4352-A518-43393B100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4" y="1452282"/>
            <a:ext cx="9018640" cy="4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CD48-C809-46AC-AA59-7683346A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Budget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BC0AF3-F976-41E2-AF21-911136C0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pic>
        <p:nvPicPr>
          <p:cNvPr id="5" name="Picture 4" descr="A picture containing wall&#10;&#10;Description generated with high confidence">
            <a:extLst>
              <a:ext uri="{FF2B5EF4-FFF2-40B4-BE49-F238E27FC236}">
                <a16:creationId xmlns:a16="http://schemas.microsoft.com/office/drawing/2014/main" id="{950A2228-8529-4B91-9FC0-12F9D1D4E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7" y="1331258"/>
            <a:ext cx="8908375" cy="50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5B8-62C0-4653-B9C9-1745D1C8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692" y="3017424"/>
            <a:ext cx="7766936" cy="823151"/>
          </a:xfrm>
        </p:spPr>
        <p:txBody>
          <a:bodyPr/>
          <a:lstStyle/>
          <a:p>
            <a:pPr algn="ctr"/>
            <a:r>
              <a:rPr lang="en-US" dirty="0"/>
              <a:t>Hardware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EE144-4D3D-4A5D-A8B9-DF4934432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F6186E7-4D29-4146-9DFE-7316887C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B118-B56C-4400-B57F-8922901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13" y="3098800"/>
            <a:ext cx="8596668" cy="66040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A777D8-1CD0-43E6-B494-2F005656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B118-B56C-4400-B57F-8922901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13" y="3098800"/>
            <a:ext cx="8596668" cy="6604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A777D8-1CD0-43E6-B494-2F005656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C236-23F1-42B3-8226-261817C8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8470-E8C6-4BD2-80E0-B3B904BC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2632"/>
            <a:ext cx="5005009" cy="49477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 Application</a:t>
            </a:r>
          </a:p>
          <a:p>
            <a:pPr lvl="1"/>
            <a:r>
              <a:rPr lang="en-US" dirty="0"/>
              <a:t>Installation Instructions</a:t>
            </a:r>
          </a:p>
          <a:p>
            <a:pPr lvl="1"/>
            <a:r>
              <a:rPr lang="en-US" dirty="0"/>
              <a:t>Remote Utility</a:t>
            </a:r>
          </a:p>
          <a:p>
            <a:pPr lvl="1"/>
            <a:r>
              <a:rPr lang="en-US" dirty="0"/>
              <a:t>LED Lighting</a:t>
            </a:r>
          </a:p>
          <a:p>
            <a:pPr lvl="1"/>
            <a:r>
              <a:rPr lang="en-US" dirty="0"/>
              <a:t>Battery Status</a:t>
            </a:r>
          </a:p>
          <a:p>
            <a:pPr lvl="1"/>
            <a:r>
              <a:rPr lang="en-US" dirty="0"/>
              <a:t>Automation and Settings</a:t>
            </a:r>
          </a:p>
          <a:p>
            <a:r>
              <a:rPr lang="en-US" dirty="0"/>
              <a:t>Amazon Echo</a:t>
            </a:r>
          </a:p>
          <a:p>
            <a:pPr lvl="1"/>
            <a:r>
              <a:rPr lang="en-US" dirty="0"/>
              <a:t>“My shades” Intro</a:t>
            </a:r>
          </a:p>
          <a:p>
            <a:pPr lvl="1"/>
            <a:r>
              <a:rPr lang="en-US" dirty="0"/>
              <a:t>Up/Down Intent</a:t>
            </a:r>
          </a:p>
          <a:p>
            <a:pPr lvl="1"/>
            <a:r>
              <a:rPr lang="en-US" dirty="0"/>
              <a:t>LED Color, Brightness, Power Intents</a:t>
            </a:r>
          </a:p>
          <a:p>
            <a:r>
              <a:rPr lang="en-US" dirty="0"/>
              <a:t>IR Remote</a:t>
            </a:r>
          </a:p>
          <a:p>
            <a:r>
              <a:rPr lang="en-US" dirty="0"/>
              <a:t>Backup Battery</a:t>
            </a:r>
          </a:p>
          <a:p>
            <a:pPr marL="0" indent="0">
              <a:buNone/>
            </a:pPr>
            <a:r>
              <a:rPr lang="en-US" dirty="0"/>
              <a:t>* Due to UCF’s network, true response time cannot be shown, as we are forwarding through tasker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73ED80C-E816-41CA-8309-49D1E3EF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B9476FB-81A3-41EF-B6E1-507FE61B24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201111"/>
              </p:ext>
            </p:extLst>
          </p:nvPr>
        </p:nvGraphicFramePr>
        <p:xfrm>
          <a:off x="5122625" y="1048098"/>
          <a:ext cx="6116875" cy="455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9639">
                  <a:extLst>
                    <a:ext uri="{9D8B030D-6E8A-4147-A177-3AD203B41FA5}">
                      <a16:colId xmlns:a16="http://schemas.microsoft.com/office/drawing/2014/main" val="322855581"/>
                    </a:ext>
                  </a:extLst>
                </a:gridCol>
                <a:gridCol w="2034766">
                  <a:extLst>
                    <a:ext uri="{9D8B030D-6E8A-4147-A177-3AD203B41FA5}">
                      <a16:colId xmlns:a16="http://schemas.microsoft.com/office/drawing/2014/main" val="2181855755"/>
                    </a:ext>
                  </a:extLst>
                </a:gridCol>
                <a:gridCol w="1082470">
                  <a:extLst>
                    <a:ext uri="{9D8B030D-6E8A-4147-A177-3AD203B41FA5}">
                      <a16:colId xmlns:a16="http://schemas.microsoft.com/office/drawing/2014/main" val="3722528701"/>
                    </a:ext>
                  </a:extLst>
                </a:gridCol>
              </a:tblGrid>
              <a:tr h="571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Parameter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Specification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1979025035"/>
                  </a:ext>
                </a:extLst>
              </a:tr>
              <a:tr h="299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Response Time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S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228094629"/>
                  </a:ext>
                </a:extLst>
              </a:tr>
              <a:tr h="773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Solar Panel Peak Output Power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6 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7.15 W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898962187"/>
                  </a:ext>
                </a:extLst>
              </a:tr>
              <a:tr h="778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Motion Detection Range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3 m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m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641877626"/>
                  </a:ext>
                </a:extLst>
              </a:tr>
              <a:tr h="514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Average Power Consumption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 10 W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550 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2031304720"/>
                  </a:ext>
                </a:extLst>
              </a:tr>
              <a:tr h="514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IR Receiver distance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&gt; 15 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m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93621599"/>
                  </a:ext>
                </a:extLst>
              </a:tr>
              <a:tr h="514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</a:rPr>
                        <a:t>Amazon Echo Skills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skills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 skills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3509263461"/>
                  </a:ext>
                </a:extLst>
              </a:tr>
              <a:tr h="5162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Shade Speed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least 2 in/sec</a:t>
                      </a:r>
                    </a:p>
                  </a:txBody>
                  <a:tcPr marL="36914" marR="3691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5475" algn="l"/>
                        </a:tabLs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3.8 in/sec</a:t>
                      </a:r>
                    </a:p>
                  </a:txBody>
                  <a:tcPr marL="36914" marR="36914" marT="0" marB="0" anchor="ctr"/>
                </a:tc>
                <a:extLst>
                  <a:ext uri="{0D108BD9-81ED-4DB2-BD59-A6C34878D82A}">
                    <a16:rowId xmlns:a16="http://schemas.microsoft.com/office/drawing/2014/main" val="170688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6D50-9FBD-427C-867D-B66594F4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257F2E54-2D4E-4F38-B023-7621F102859B}"/>
              </a:ext>
            </a:extLst>
          </p:cNvPr>
          <p:cNvSpPr/>
          <p:nvPr/>
        </p:nvSpPr>
        <p:spPr>
          <a:xfrm>
            <a:off x="3333111" y="1773032"/>
            <a:ext cx="10531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120 Volt AC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23E24486-F0E2-4D61-A440-678C84648145}"/>
              </a:ext>
            </a:extLst>
          </p:cNvPr>
          <p:cNvSpPr/>
          <p:nvPr/>
        </p:nvSpPr>
        <p:spPr>
          <a:xfrm>
            <a:off x="3335670" y="3197154"/>
            <a:ext cx="10531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AC-DC</a:t>
            </a:r>
          </a:p>
          <a:p>
            <a:pPr algn="ctr"/>
            <a:r>
              <a:rPr lang="en-US" sz="1400" dirty="0"/>
              <a:t>Converter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65CC4FC4-5F8B-42AE-897A-35358F42EA59}"/>
              </a:ext>
            </a:extLst>
          </p:cNvPr>
          <p:cNvSpPr/>
          <p:nvPr/>
        </p:nvSpPr>
        <p:spPr>
          <a:xfrm>
            <a:off x="3302227" y="4621276"/>
            <a:ext cx="1084712" cy="6126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5 Volt</a:t>
            </a:r>
          </a:p>
          <a:p>
            <a:pPr algn="ctr"/>
            <a:r>
              <a:rPr lang="en-US" sz="1400" dirty="0"/>
              <a:t>Regulator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5A16BE9-CD66-43D4-A93C-A930EBD365AE}"/>
              </a:ext>
            </a:extLst>
          </p:cNvPr>
          <p:cNvSpPr/>
          <p:nvPr/>
        </p:nvSpPr>
        <p:spPr>
          <a:xfrm>
            <a:off x="1507696" y="1779330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PV Panels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0FCFC6FD-DF38-4A56-BECF-4AFD0AAB05D4}"/>
              </a:ext>
            </a:extLst>
          </p:cNvPr>
          <p:cNvSpPr/>
          <p:nvPr/>
        </p:nvSpPr>
        <p:spPr>
          <a:xfrm>
            <a:off x="6466541" y="4621277"/>
            <a:ext cx="1084712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3.3 Volt</a:t>
            </a:r>
          </a:p>
          <a:p>
            <a:pPr algn="ctr"/>
            <a:r>
              <a:rPr lang="en-US" sz="1400" dirty="0"/>
              <a:t>Regulator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F0E537CD-0DF6-4FBD-AFFC-C2BC67E35817}"/>
              </a:ext>
            </a:extLst>
          </p:cNvPr>
          <p:cNvSpPr/>
          <p:nvPr/>
        </p:nvSpPr>
        <p:spPr>
          <a:xfrm>
            <a:off x="1507696" y="3617274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B6D1B4B-5975-425E-B345-5C65FBAD033C}"/>
              </a:ext>
            </a:extLst>
          </p:cNvPr>
          <p:cNvSpPr/>
          <p:nvPr/>
        </p:nvSpPr>
        <p:spPr>
          <a:xfrm>
            <a:off x="1507696" y="26983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Battery Charger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81C1F046-93BC-4B65-9564-F3914ACA2592}"/>
              </a:ext>
            </a:extLst>
          </p:cNvPr>
          <p:cNvSpPr/>
          <p:nvPr/>
        </p:nvSpPr>
        <p:spPr>
          <a:xfrm>
            <a:off x="6528399" y="1776181"/>
            <a:ext cx="960633" cy="245689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MCU and </a:t>
            </a:r>
            <a:r>
              <a:rPr lang="en-US" sz="1400" dirty="0" err="1"/>
              <a:t>WiFi</a:t>
            </a:r>
            <a:endParaRPr lang="en-US" sz="1400" dirty="0"/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D156E3C-3212-4362-BA36-B23FB8E316E3}"/>
              </a:ext>
            </a:extLst>
          </p:cNvPr>
          <p:cNvSpPr/>
          <p:nvPr/>
        </p:nvSpPr>
        <p:spPr>
          <a:xfrm>
            <a:off x="5076358" y="3547936"/>
            <a:ext cx="1053100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LED strip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AA7720D-C15E-4E2C-82D9-B82290B0B757}"/>
              </a:ext>
            </a:extLst>
          </p:cNvPr>
          <p:cNvSpPr/>
          <p:nvPr/>
        </p:nvSpPr>
        <p:spPr>
          <a:xfrm>
            <a:off x="7872704" y="3547936"/>
            <a:ext cx="960633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Motion Detector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393A89E1-9095-4D14-93FE-189A72DF6F66}"/>
              </a:ext>
            </a:extLst>
          </p:cNvPr>
          <p:cNvSpPr/>
          <p:nvPr/>
        </p:nvSpPr>
        <p:spPr>
          <a:xfrm>
            <a:off x="5099475" y="2200562"/>
            <a:ext cx="1006866" cy="586399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IR Remote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3EBC3BBF-739D-4AF8-834C-46E22069791B}"/>
              </a:ext>
            </a:extLst>
          </p:cNvPr>
          <p:cNvSpPr/>
          <p:nvPr/>
        </p:nvSpPr>
        <p:spPr>
          <a:xfrm>
            <a:off x="1473515" y="5448371"/>
            <a:ext cx="3007796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Source Select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DC52E5-2C9D-485C-8E4E-AFEDAA4CC769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1964896" y="2391978"/>
            <a:ext cx="0" cy="306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2E2EE1-C797-4BEA-BF58-5EFF83A3D7D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1964896" y="3310950"/>
            <a:ext cx="0" cy="306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CB493B-1EB8-4840-AE0B-D0C83DF76A5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1964896" y="4229922"/>
            <a:ext cx="0" cy="12184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6F0DA4B-489A-41B3-BD0D-9E9D1F951AA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859661" y="2385680"/>
            <a:ext cx="2559" cy="811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1FD28D9-B26C-4841-A0C8-5542DD7E3CF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862220" y="3809802"/>
            <a:ext cx="0" cy="81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5E7270-F4EC-4517-9936-F6D404F88B99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flipH="1" flipV="1">
            <a:off x="7008716" y="4233071"/>
            <a:ext cx="181" cy="388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D007082-FA70-4FB7-89D4-918844E89C8C}"/>
              </a:ext>
            </a:extLst>
          </p:cNvPr>
          <p:cNvCxnSpPr>
            <a:stCxn id="11" idx="3"/>
            <a:endCxn id="16" idx="2"/>
          </p:cNvCxnSpPr>
          <p:nvPr/>
        </p:nvCxnSpPr>
        <p:spPr>
          <a:xfrm flipV="1">
            <a:off x="7551253" y="4134335"/>
            <a:ext cx="801768" cy="7932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BC7BE88-A517-4F7D-918D-29A30B9E0C6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106341" y="2493762"/>
            <a:ext cx="39894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AA4587E-C5E7-44A5-B39B-5A9B783E54F5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7489032" y="3841135"/>
            <a:ext cx="38367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21FFB26-A2BE-4EA5-AEF7-016D23A1FAE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6129458" y="3841136"/>
            <a:ext cx="3758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lowchart: Alternate Process 63">
            <a:extLst>
              <a:ext uri="{FF2B5EF4-FFF2-40B4-BE49-F238E27FC236}">
                <a16:creationId xmlns:a16="http://schemas.microsoft.com/office/drawing/2014/main" id="{4C737869-67A5-499C-B54D-FBF5DFB41851}"/>
              </a:ext>
            </a:extLst>
          </p:cNvPr>
          <p:cNvSpPr/>
          <p:nvPr/>
        </p:nvSpPr>
        <p:spPr>
          <a:xfrm>
            <a:off x="7872704" y="2237022"/>
            <a:ext cx="960633" cy="612648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Motor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9F8849D6-BFC0-4E5A-BFE3-3881721C530E}"/>
              </a:ext>
            </a:extLst>
          </p:cNvPr>
          <p:cNvCxnSpPr>
            <a:stCxn id="11" idx="3"/>
            <a:endCxn id="64" idx="3"/>
          </p:cNvCxnSpPr>
          <p:nvPr/>
        </p:nvCxnSpPr>
        <p:spPr>
          <a:xfrm flipV="1">
            <a:off x="7551253" y="2543346"/>
            <a:ext cx="1282084" cy="2384255"/>
          </a:xfrm>
          <a:prstGeom prst="bentConnector3">
            <a:avLst>
              <a:gd name="adj1" fmla="val 1178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05FB735-C440-46A9-83E7-A41DB8E3F0B6}"/>
              </a:ext>
            </a:extLst>
          </p:cNvPr>
          <p:cNvCxnSpPr>
            <a:endCxn id="64" idx="1"/>
          </p:cNvCxnSpPr>
          <p:nvPr/>
        </p:nvCxnSpPr>
        <p:spPr>
          <a:xfrm>
            <a:off x="7489032" y="2543346"/>
            <a:ext cx="3836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AFA47CD-2FA7-40CF-941C-C6B4604661B9}"/>
              </a:ext>
            </a:extLst>
          </p:cNvPr>
          <p:cNvSpPr/>
          <p:nvPr/>
        </p:nvSpPr>
        <p:spPr>
          <a:xfrm>
            <a:off x="1224643" y="1447799"/>
            <a:ext cx="3460083" cy="4909587"/>
          </a:xfrm>
          <a:prstGeom prst="flowChartProcess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7610C6-95ED-40D5-88A4-E046D23D085E}"/>
              </a:ext>
            </a:extLst>
          </p:cNvPr>
          <p:cNvSpPr/>
          <p:nvPr/>
        </p:nvSpPr>
        <p:spPr>
          <a:xfrm>
            <a:off x="4865914" y="1930400"/>
            <a:ext cx="1363970" cy="10864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7DB25E-F4B0-43DA-86F7-1F235AFCEDED}"/>
              </a:ext>
            </a:extLst>
          </p:cNvPr>
          <p:cNvSpPr/>
          <p:nvPr/>
        </p:nvSpPr>
        <p:spPr>
          <a:xfrm>
            <a:off x="7717971" y="3429000"/>
            <a:ext cx="1282084" cy="8009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A40A6D-B386-4E2B-B6CA-0FCAF1E4FBFB}"/>
              </a:ext>
            </a:extLst>
          </p:cNvPr>
          <p:cNvCxnSpPr>
            <a:cxnSpLocks/>
          </p:cNvCxnSpPr>
          <p:nvPr/>
        </p:nvCxnSpPr>
        <p:spPr>
          <a:xfrm>
            <a:off x="4991100" y="5415643"/>
            <a:ext cx="26071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233EB4-B1FF-4E10-AEDC-ECA5FAE60A7A}"/>
              </a:ext>
            </a:extLst>
          </p:cNvPr>
          <p:cNvCxnSpPr/>
          <p:nvPr/>
        </p:nvCxnSpPr>
        <p:spPr>
          <a:xfrm flipV="1">
            <a:off x="7609114" y="3080657"/>
            <a:ext cx="0" cy="233498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71197A-64DC-4A5D-833A-D75E5E696CFE}"/>
              </a:ext>
            </a:extLst>
          </p:cNvPr>
          <p:cNvCxnSpPr/>
          <p:nvPr/>
        </p:nvCxnSpPr>
        <p:spPr>
          <a:xfrm>
            <a:off x="7598229" y="3096986"/>
            <a:ext cx="140182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67B44BD-5531-4FBE-A13C-CBCF5ABA1ECF}"/>
              </a:ext>
            </a:extLst>
          </p:cNvPr>
          <p:cNvCxnSpPr/>
          <p:nvPr/>
        </p:nvCxnSpPr>
        <p:spPr>
          <a:xfrm flipV="1">
            <a:off x="9000055" y="1616529"/>
            <a:ext cx="0" cy="146412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EDF8B1-AC92-4C2C-93A0-F375FED81450}"/>
              </a:ext>
            </a:extLst>
          </p:cNvPr>
          <p:cNvCxnSpPr/>
          <p:nvPr/>
        </p:nvCxnSpPr>
        <p:spPr>
          <a:xfrm flipH="1">
            <a:off x="6335486" y="1616529"/>
            <a:ext cx="26645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2EA03E3-2D3D-43D6-9A4A-8830B9B51A7C}"/>
              </a:ext>
            </a:extLst>
          </p:cNvPr>
          <p:cNvCxnSpPr/>
          <p:nvPr/>
        </p:nvCxnSpPr>
        <p:spPr>
          <a:xfrm>
            <a:off x="6340929" y="1616529"/>
            <a:ext cx="0" cy="173627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7A0C5EB-90BE-4DF6-B6A1-E93FCA7D34EF}"/>
              </a:ext>
            </a:extLst>
          </p:cNvPr>
          <p:cNvCxnSpPr/>
          <p:nvPr/>
        </p:nvCxnSpPr>
        <p:spPr>
          <a:xfrm flipH="1">
            <a:off x="4991100" y="3374571"/>
            <a:ext cx="134438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830C09-331E-4108-AD40-FA6E7AFCB431}"/>
              </a:ext>
            </a:extLst>
          </p:cNvPr>
          <p:cNvCxnSpPr>
            <a:cxnSpLocks/>
          </p:cNvCxnSpPr>
          <p:nvPr/>
        </p:nvCxnSpPr>
        <p:spPr>
          <a:xfrm flipH="1">
            <a:off x="4980214" y="3352800"/>
            <a:ext cx="10886" cy="206284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FAAA4FD-B6BA-4CDB-8888-301ACAF8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C633C8A-781B-4A05-97CB-2F614362467E}"/>
              </a:ext>
            </a:extLst>
          </p:cNvPr>
          <p:cNvCxnSpPr>
            <a:cxnSpLocks/>
          </p:cNvCxnSpPr>
          <p:nvPr/>
        </p:nvCxnSpPr>
        <p:spPr>
          <a:xfrm flipV="1">
            <a:off x="5550190" y="6147390"/>
            <a:ext cx="92167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6C92404-0D5F-4574-8117-3FF795BB26B5}"/>
              </a:ext>
            </a:extLst>
          </p:cNvPr>
          <p:cNvCxnSpPr>
            <a:cxnSpLocks/>
          </p:cNvCxnSpPr>
          <p:nvPr/>
        </p:nvCxnSpPr>
        <p:spPr>
          <a:xfrm>
            <a:off x="5544865" y="5987484"/>
            <a:ext cx="921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D83FFB-A0BA-4D2B-8482-D842EEFBEC41}"/>
              </a:ext>
            </a:extLst>
          </p:cNvPr>
          <p:cNvSpPr txBox="1"/>
          <p:nvPr/>
        </p:nvSpPr>
        <p:spPr>
          <a:xfrm>
            <a:off x="6505282" y="5821326"/>
            <a:ext cx="152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Control Line</a:t>
            </a:r>
          </a:p>
          <a:p>
            <a:r>
              <a:rPr lang="en-US" sz="1200" dirty="0"/>
              <a:t>Power Line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1709692A-A518-4D2A-8926-AA9C4D4197EF}"/>
              </a:ext>
            </a:extLst>
          </p:cNvPr>
          <p:cNvSpPr/>
          <p:nvPr/>
        </p:nvSpPr>
        <p:spPr>
          <a:xfrm>
            <a:off x="7598229" y="5796752"/>
            <a:ext cx="638970" cy="46053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Power</a:t>
            </a:r>
          </a:p>
        </p:txBody>
      </p:sp>
      <p:sp>
        <p:nvSpPr>
          <p:cNvPr id="25" name="Flowchart: Process 24">
            <a:extLst>
              <a:ext uri="{FF2B5EF4-FFF2-40B4-BE49-F238E27FC236}">
                <a16:creationId xmlns:a16="http://schemas.microsoft.com/office/drawing/2014/main" id="{724AC002-C427-4EDA-8432-23898B0448E4}"/>
              </a:ext>
            </a:extLst>
          </p:cNvPr>
          <p:cNvSpPr/>
          <p:nvPr/>
        </p:nvSpPr>
        <p:spPr>
          <a:xfrm>
            <a:off x="8299142" y="5796751"/>
            <a:ext cx="534195" cy="460535"/>
          </a:xfrm>
          <a:prstGeom prst="flowChartProces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I/O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18A584-9EF3-4616-BB90-1591DDBFC597}"/>
              </a:ext>
            </a:extLst>
          </p:cNvPr>
          <p:cNvSpPr/>
          <p:nvPr/>
        </p:nvSpPr>
        <p:spPr>
          <a:xfrm>
            <a:off x="5465135" y="5715000"/>
            <a:ext cx="3444945" cy="642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A7E95D-15F1-4EED-8DEE-9C73ED468D5E}"/>
              </a:ext>
            </a:extLst>
          </p:cNvPr>
          <p:cNvCxnSpPr>
            <a:cxnSpLocks/>
          </p:cNvCxnSpPr>
          <p:nvPr/>
        </p:nvCxnSpPr>
        <p:spPr>
          <a:xfrm>
            <a:off x="3844583" y="5249544"/>
            <a:ext cx="0" cy="1988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3B265BA-C4EC-41B6-9F96-B6167DDC0DD6}"/>
              </a:ext>
            </a:extLst>
          </p:cNvPr>
          <p:cNvCxnSpPr>
            <a:stCxn id="18" idx="3"/>
            <a:endCxn id="11" idx="1"/>
          </p:cNvCxnSpPr>
          <p:nvPr/>
        </p:nvCxnSpPr>
        <p:spPr>
          <a:xfrm flipV="1">
            <a:off x="4481311" y="4927601"/>
            <a:ext cx="1985230" cy="827094"/>
          </a:xfrm>
          <a:prstGeom prst="bentConnector3">
            <a:avLst>
              <a:gd name="adj1" fmla="val 45448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7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6D02-D71A-4C4D-8838-1F1707A6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216D-C3AA-4A4B-93FA-7593A9B4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4083"/>
            <a:ext cx="8596668" cy="3880773"/>
          </a:xfrm>
        </p:spPr>
        <p:txBody>
          <a:bodyPr/>
          <a:lstStyle/>
          <a:p>
            <a:r>
              <a:rPr lang="en-US" dirty="0"/>
              <a:t>3.7V Li-Ion</a:t>
            </a:r>
          </a:p>
          <a:p>
            <a:r>
              <a:rPr lang="en-US" dirty="0"/>
              <a:t>Large capacity is most important factor</a:t>
            </a:r>
          </a:p>
          <a:p>
            <a:r>
              <a:rPr lang="en-US" dirty="0"/>
              <a:t>Simple to charge</a:t>
            </a:r>
          </a:p>
          <a:p>
            <a:r>
              <a:rPr lang="en-US" dirty="0"/>
              <a:t>Built-in charge protection</a:t>
            </a:r>
          </a:p>
          <a:p>
            <a:endParaRPr lang="en-US" dirty="0"/>
          </a:p>
        </p:txBody>
      </p:sp>
      <p:pic>
        <p:nvPicPr>
          <p:cNvPr id="4" name="Content Placeholder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E8E81FAD-9CF1-415B-9D9E-58BAC6387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81" y="3429000"/>
            <a:ext cx="3204600" cy="2405856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8ABA41-F001-41AA-9CB6-974E5D05B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811574"/>
              </p:ext>
            </p:extLst>
          </p:nvPr>
        </p:nvGraphicFramePr>
        <p:xfrm>
          <a:off x="677334" y="3681940"/>
          <a:ext cx="5026026" cy="2019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013">
                  <a:extLst>
                    <a:ext uri="{9D8B030D-6E8A-4147-A177-3AD203B41FA5}">
                      <a16:colId xmlns:a16="http://schemas.microsoft.com/office/drawing/2014/main" val="1691964301"/>
                    </a:ext>
                  </a:extLst>
                </a:gridCol>
                <a:gridCol w="2513013">
                  <a:extLst>
                    <a:ext uri="{9D8B030D-6E8A-4147-A177-3AD203B41FA5}">
                      <a16:colId xmlns:a16="http://schemas.microsoft.com/office/drawing/2014/main" val="724313882"/>
                    </a:ext>
                  </a:extLst>
                </a:gridCol>
              </a:tblGrid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All-Battery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0106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31908-1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895034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10,400 </a:t>
                      </a:r>
                      <a:r>
                        <a:rPr lang="en-US" dirty="0" err="1"/>
                        <a:t>mAh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163608"/>
                  </a:ext>
                </a:extLst>
              </a:tr>
              <a:tr h="504891">
                <a:tc>
                  <a:txBody>
                    <a:bodyPr/>
                    <a:lstStyle/>
                    <a:p>
                      <a:r>
                        <a:rPr lang="en-US" dirty="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133.5 x 38 x19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289760"/>
                  </a:ext>
                </a:extLst>
              </a:tr>
            </a:tbl>
          </a:graphicData>
        </a:graphic>
      </p:graphicFrame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A7FFC3-C516-43D5-8757-86F3EA63A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FB79-A7C9-4ADD-A46B-EC7416A4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A98C6-845E-49CD-8B99-B9691D2A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10W panel footprints were too obtrusive</a:t>
            </a:r>
          </a:p>
          <a:p>
            <a:r>
              <a:rPr lang="en-US" dirty="0"/>
              <a:t>Opted for 5 2W panels in parallel to achieve more desirable footprint</a:t>
            </a:r>
          </a:p>
        </p:txBody>
      </p:sp>
      <p:pic>
        <p:nvPicPr>
          <p:cNvPr id="13" name="Picture 12" descr="A close up of a tall building&#10;&#10;Description generated with high confidence">
            <a:extLst>
              <a:ext uri="{FF2B5EF4-FFF2-40B4-BE49-F238E27FC236}">
                <a16:creationId xmlns:a16="http://schemas.microsoft.com/office/drawing/2014/main" id="{D548CECD-3AA9-40F0-8F26-E97C86B49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69718"/>
            <a:ext cx="3053316" cy="3053316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0771711-6AB1-4712-8D97-2669C8A3D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54757"/>
              </p:ext>
            </p:extLst>
          </p:nvPr>
        </p:nvGraphicFramePr>
        <p:xfrm>
          <a:off x="691067" y="3514800"/>
          <a:ext cx="513279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449">
                  <a:extLst>
                    <a:ext uri="{9D8B030D-6E8A-4147-A177-3AD203B41FA5}">
                      <a16:colId xmlns:a16="http://schemas.microsoft.com/office/drawing/2014/main" val="1111615886"/>
                    </a:ext>
                  </a:extLst>
                </a:gridCol>
                <a:gridCol w="1825966">
                  <a:extLst>
                    <a:ext uri="{9D8B030D-6E8A-4147-A177-3AD203B41FA5}">
                      <a16:colId xmlns:a16="http://schemas.microsoft.com/office/drawing/2014/main" val="546307498"/>
                    </a:ext>
                  </a:extLst>
                </a:gridCol>
                <a:gridCol w="1650375">
                  <a:extLst>
                    <a:ext uri="{9D8B030D-6E8A-4147-A177-3AD203B41FA5}">
                      <a16:colId xmlns:a16="http://schemas.microsoft.com/office/drawing/2014/main" val="910633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SunnyTech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Adafruit Colossal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3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B00HQXQOIQ</a:t>
                      </a:r>
                    </a:p>
                  </a:txBody>
                  <a:tcPr marL="66675" marR="66675" marT="33338" marB="285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Hind"/>
                        </a:rPr>
                        <a:t>2747</a:t>
                      </a:r>
                      <a:endParaRPr lang="en-US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 marT="33338" marB="28575"/>
                </a:tc>
                <a:extLst>
                  <a:ext uri="{0D108BD9-81ED-4DB2-BD59-A6C34878D82A}">
                    <a16:rowId xmlns:a16="http://schemas.microsoft.com/office/drawing/2014/main" val="303343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35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1.62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9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$78.95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95342"/>
                  </a:ext>
                </a:extLst>
              </a:tr>
            </a:tbl>
          </a:graphicData>
        </a:graphic>
      </p:graphicFrame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18B8E7-0C62-4C4E-857D-A539E52EC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A1BA15-62D7-4BB9-A580-18A632F6362E}"/>
              </a:ext>
            </a:extLst>
          </p:cNvPr>
          <p:cNvSpPr/>
          <p:nvPr/>
        </p:nvSpPr>
        <p:spPr>
          <a:xfrm>
            <a:off x="2347153" y="3518957"/>
            <a:ext cx="1843847" cy="24901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F8050858-88E1-4DEF-B083-10FAAC4B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2664" r="1687" b="10525"/>
          <a:stretch/>
        </p:blipFill>
        <p:spPr>
          <a:xfrm>
            <a:off x="829056" y="1270000"/>
            <a:ext cx="7973568" cy="4960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15DF9-6096-4E79-97BD-4C1D89B2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Power Board Schematic</a:t>
            </a: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ADA92FB-BC93-428F-87C7-E01863C4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941" y="6047934"/>
            <a:ext cx="2966059" cy="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11092</TotalTime>
  <Words>1178</Words>
  <Application>Microsoft Office PowerPoint</Application>
  <PresentationFormat>Widescreen</PresentationFormat>
  <Paragraphs>362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Cabin</vt:lpstr>
      <vt:lpstr>Calibri</vt:lpstr>
      <vt:lpstr>Cambria Math</vt:lpstr>
      <vt:lpstr>Hind</vt:lpstr>
      <vt:lpstr>Times New Roman</vt:lpstr>
      <vt:lpstr>Trebuchet MS</vt:lpstr>
      <vt:lpstr>Wingdings 3</vt:lpstr>
      <vt:lpstr>Facet</vt:lpstr>
      <vt:lpstr>Smart Home Blackout Shades</vt:lpstr>
      <vt:lpstr>Motivation</vt:lpstr>
      <vt:lpstr>Goals and Objectives</vt:lpstr>
      <vt:lpstr>Specifications</vt:lpstr>
      <vt:lpstr>Hardware Design</vt:lpstr>
      <vt:lpstr>Block Diagram</vt:lpstr>
      <vt:lpstr>Battery</vt:lpstr>
      <vt:lpstr>PV Panel</vt:lpstr>
      <vt:lpstr>Power Board Schematic</vt:lpstr>
      <vt:lpstr>MCP73871</vt:lpstr>
      <vt:lpstr>Energy Usage</vt:lpstr>
      <vt:lpstr>Power Board</vt:lpstr>
      <vt:lpstr>Power Board</vt:lpstr>
      <vt:lpstr>ESP-12S</vt:lpstr>
      <vt:lpstr>Control Board Schematic</vt:lpstr>
      <vt:lpstr>Control Board</vt:lpstr>
      <vt:lpstr>Control Board</vt:lpstr>
      <vt:lpstr>PIR Board Schematic</vt:lpstr>
      <vt:lpstr>PIR Board</vt:lpstr>
      <vt:lpstr>PIR Board</vt:lpstr>
      <vt:lpstr>IR Remote Control Schematic</vt:lpstr>
      <vt:lpstr>IR Remote Control</vt:lpstr>
      <vt:lpstr>IR Remote Control</vt:lpstr>
      <vt:lpstr>Software Design</vt:lpstr>
      <vt:lpstr>Web Application vs. Native Application</vt:lpstr>
      <vt:lpstr>Top-level Software Design</vt:lpstr>
      <vt:lpstr>Firebase</vt:lpstr>
      <vt:lpstr>Web Application Core Modules</vt:lpstr>
      <vt:lpstr>Software Tools</vt:lpstr>
      <vt:lpstr>Class Diagram</vt:lpstr>
      <vt:lpstr>Web Application</vt:lpstr>
      <vt:lpstr>Web Application</vt:lpstr>
      <vt:lpstr>Web Application</vt:lpstr>
      <vt:lpstr>Web Application</vt:lpstr>
      <vt:lpstr>Web Application</vt:lpstr>
      <vt:lpstr>Web Application</vt:lpstr>
      <vt:lpstr>Amazon Echo Integration</vt:lpstr>
      <vt:lpstr>Wireless Communications</vt:lpstr>
      <vt:lpstr>Setup Flowchart</vt:lpstr>
      <vt:lpstr>Main Loop Flowchart</vt:lpstr>
      <vt:lpstr>Function Diagram</vt:lpstr>
      <vt:lpstr>Wi-Fi API</vt:lpstr>
      <vt:lpstr>IDEs</vt:lpstr>
      <vt:lpstr>Useful Libraries</vt:lpstr>
      <vt:lpstr>Administrative Content</vt:lpstr>
      <vt:lpstr>Work Distribution</vt:lpstr>
      <vt:lpstr>Financing</vt:lpstr>
      <vt:lpstr>Per Unit Budget</vt:lpstr>
      <vt:lpstr>Total Budget</vt:lpstr>
      <vt:lpstr>Thank you</vt:lpstr>
      <vt:lpstr>Questions?</vt:lpstr>
      <vt:lpstr>Demonstration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Home Blackout Shades</dc:title>
  <dc:creator>Brian Mora</dc:creator>
  <cp:lastModifiedBy>Stephen Fryer</cp:lastModifiedBy>
  <cp:revision>134</cp:revision>
  <dcterms:created xsi:type="dcterms:W3CDTF">2018-01-22T21:44:06Z</dcterms:created>
  <dcterms:modified xsi:type="dcterms:W3CDTF">2018-04-13T13:50:50Z</dcterms:modified>
</cp:coreProperties>
</file>