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2.png" ContentType="image/png"/>
  <Override PartName="/ppt/media/image31.png" ContentType="image/png"/>
  <Override PartName="/ppt/media/image27.jpeg" ContentType="image/jpeg"/>
  <Override PartName="/ppt/media/image26.jpeg" ContentType="image/jpeg"/>
  <Override PartName="/ppt/media/image24.png" ContentType="image/png"/>
  <Override PartName="/ppt/media/image23.png" ContentType="image/png"/>
  <Override PartName="/ppt/media/image10.png" ContentType="image/png"/>
  <Override PartName="/ppt/media/image9.jpeg" ContentType="image/jpeg"/>
  <Override PartName="/ppt/media/image30.jpeg" ContentType="image/jpeg"/>
  <Override PartName="/ppt/media/image2.png" ContentType="image/png"/>
  <Override PartName="/ppt/media/image29.jpeg" ContentType="image/jpeg"/>
  <Override PartName="/ppt/media/image22.png" ContentType="image/png"/>
  <Override PartName="/ppt/media/image5.jpeg" ContentType="image/jpeg"/>
  <Override PartName="/ppt/media/image25.png" ContentType="image/png"/>
  <Override PartName="/ppt/media/image8.jpeg" ContentType="image/jpeg"/>
  <Override PartName="/ppt/media/image36.wmf" ContentType="image/x-wmf"/>
  <Override PartName="/ppt/media/image17.png" ContentType="image/png"/>
  <Override PartName="/ppt/media/image1.png" ContentType="image/png"/>
  <Override PartName="/ppt/media/image21.png" ContentType="image/png"/>
  <Override PartName="/ppt/media/image3.png" ContentType="image/png"/>
  <Override PartName="/ppt/media/image6.jpeg" ContentType="image/jpeg"/>
  <Override PartName="/ppt/media/image28.jpeg" ContentType="image/jpeg"/>
  <Override PartName="/ppt/media/image12.png" ContentType="image/png"/>
  <Override PartName="/ppt/media/image4.png" ContentType="image/png"/>
  <Override PartName="/ppt/media/image11.png" ContentType="image/png"/>
  <Override PartName="/ppt/media/image13.png" ContentType="image/png"/>
  <Override PartName="/ppt/media/image33.wmf" ContentType="image/x-wmf"/>
  <Override PartName="/ppt/media/image14.png" ContentType="image/png"/>
  <Override PartName="/ppt/media/image34.wmf" ContentType="image/x-wmf"/>
  <Override PartName="/ppt/media/image7.jpeg" ContentType="image/jpeg"/>
  <Override PartName="/ppt/media/image15.png" ContentType="image/png"/>
  <Override PartName="/ppt/media/image35.wmf" ContentType="image/x-wmf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18655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0.45</c:v>
                </c:pt>
                <c:pt idx="1">
                  <c:v>0.25</c:v>
                </c:pt>
                <c:pt idx="2">
                  <c:v>0.45</c:v>
                </c:pt>
                <c:pt idx="3">
                  <c:v>0.65</c:v>
                </c:pt>
                <c:pt idx="4">
                  <c:v>0.9</c:v>
                </c:pt>
              </c:numCache>
            </c:numRef>
          </c:val>
        </c:ser>
        <c:gapWidth val="182"/>
        <c:overlap val="0"/>
        <c:axId val="58080017"/>
        <c:axId val="96441848"/>
      </c:barChart>
      <c:catAx>
        <c:axId val="58080017"/>
        <c:scaling>
          <c:orientation val="minMax"/>
        </c:scaling>
        <c:delete val="0"/>
        <c:axPos val="b"/>
        <c:numFmt formatCode="MM/DD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rebuchet MS"/>
              </a:defRPr>
            </a:pPr>
          </a:p>
        </c:txPr>
        <c:crossAx val="96441848"/>
        <c:crosses val="autoZero"/>
        <c:auto val="1"/>
        <c:lblAlgn val="ctr"/>
        <c:lblOffset val="100"/>
      </c:catAx>
      <c:valAx>
        <c:axId val="9644184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rebuchet MS"/>
              </a:defRPr>
            </a:pPr>
          </a:p>
        </c:txPr>
        <c:crossAx val="58080017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2760" y="566604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4/26/18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C0CE74E-A17E-4E02-A3E6-A219CD7894E1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LevelEdit Master text styles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4/26/18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7BD03B8-24A4-49FF-B339-2322D394B76A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3D Environment Modeler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523880" y="4152960"/>
            <a:ext cx="7667280" cy="221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10000"/>
              </a:lnSpc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Daniel Batista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Aaron Coville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Matthew Cummings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Sean Huskey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Sequential-Equivalent-Time-Sampling (SETS)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923120" cy="257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Allows signals to be “slowed down” to speeds that cheaper electronics can process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Relies on taking individual samples of several pulses over a period of time and stitching them together.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Normal sampling: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1"/>
          <a:srcRect l="0" t="21181" r="0" b="11031"/>
          <a:stretch/>
        </p:blipFill>
        <p:spPr>
          <a:xfrm>
            <a:off x="3200400" y="4248000"/>
            <a:ext cx="5304960" cy="91188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3557880" y="49888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3991680" y="49888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4349520" y="49888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6"/>
          <p:cNvSpPr/>
          <p:nvPr/>
        </p:nvSpPr>
        <p:spPr>
          <a:xfrm>
            <a:off x="4605840" y="453276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7"/>
          <p:cNvSpPr/>
          <p:nvPr/>
        </p:nvSpPr>
        <p:spPr>
          <a:xfrm>
            <a:off x="4975560" y="424800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8"/>
          <p:cNvSpPr/>
          <p:nvPr/>
        </p:nvSpPr>
        <p:spPr>
          <a:xfrm>
            <a:off x="5231880" y="454212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9"/>
          <p:cNvSpPr/>
          <p:nvPr/>
        </p:nvSpPr>
        <p:spPr>
          <a:xfrm>
            <a:off x="5543640" y="491256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10"/>
          <p:cNvSpPr/>
          <p:nvPr/>
        </p:nvSpPr>
        <p:spPr>
          <a:xfrm>
            <a:off x="5994000" y="49888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11"/>
          <p:cNvSpPr/>
          <p:nvPr/>
        </p:nvSpPr>
        <p:spPr>
          <a:xfrm>
            <a:off x="3248640" y="6252120"/>
            <a:ext cx="46152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4" name="Line 12"/>
          <p:cNvSpPr/>
          <p:nvPr/>
        </p:nvSpPr>
        <p:spPr>
          <a:xfrm>
            <a:off x="3710160" y="6252120"/>
            <a:ext cx="43380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5" name="Line 13"/>
          <p:cNvSpPr/>
          <p:nvPr/>
        </p:nvSpPr>
        <p:spPr>
          <a:xfrm>
            <a:off x="4143960" y="6252120"/>
            <a:ext cx="35784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6" name="Line 14"/>
          <p:cNvSpPr/>
          <p:nvPr/>
        </p:nvSpPr>
        <p:spPr>
          <a:xfrm flipV="1">
            <a:off x="4500360" y="5742000"/>
            <a:ext cx="235440" cy="5101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7" name="Line 15"/>
          <p:cNvSpPr/>
          <p:nvPr/>
        </p:nvSpPr>
        <p:spPr>
          <a:xfrm flipV="1">
            <a:off x="4735800" y="5457600"/>
            <a:ext cx="369720" cy="28440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8" name="Line 16"/>
          <p:cNvSpPr/>
          <p:nvPr/>
        </p:nvSpPr>
        <p:spPr>
          <a:xfrm>
            <a:off x="5105520" y="5457600"/>
            <a:ext cx="256320" cy="4017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9" name="Line 17"/>
          <p:cNvSpPr/>
          <p:nvPr/>
        </p:nvSpPr>
        <p:spPr>
          <a:xfrm>
            <a:off x="5361840" y="5859360"/>
            <a:ext cx="257760" cy="3927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80" name="Line 18"/>
          <p:cNvSpPr/>
          <p:nvPr/>
        </p:nvSpPr>
        <p:spPr>
          <a:xfrm>
            <a:off x="5619600" y="6252120"/>
            <a:ext cx="288612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81" name="CustomShape 19"/>
          <p:cNvSpPr/>
          <p:nvPr/>
        </p:nvSpPr>
        <p:spPr>
          <a:xfrm>
            <a:off x="3634200" y="5141160"/>
            <a:ext cx="108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0"/>
          <p:cNvSpPr/>
          <p:nvPr/>
        </p:nvSpPr>
        <p:spPr>
          <a:xfrm>
            <a:off x="4068000" y="5141160"/>
            <a:ext cx="288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1"/>
          <p:cNvSpPr/>
          <p:nvPr/>
        </p:nvSpPr>
        <p:spPr>
          <a:xfrm flipH="1">
            <a:off x="4421160" y="5141160"/>
            <a:ext cx="432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2"/>
          <p:cNvSpPr/>
          <p:nvPr/>
        </p:nvSpPr>
        <p:spPr>
          <a:xfrm>
            <a:off x="4681800" y="4685040"/>
            <a:ext cx="1476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23"/>
          <p:cNvSpPr/>
          <p:nvPr/>
        </p:nvSpPr>
        <p:spPr>
          <a:xfrm>
            <a:off x="5051880" y="4400640"/>
            <a:ext cx="3960" cy="9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4"/>
          <p:cNvSpPr/>
          <p:nvPr/>
        </p:nvSpPr>
        <p:spPr>
          <a:xfrm>
            <a:off x="5308200" y="4705200"/>
            <a:ext cx="3960" cy="9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5"/>
          <p:cNvSpPr/>
          <p:nvPr/>
        </p:nvSpPr>
        <p:spPr>
          <a:xfrm>
            <a:off x="5623560" y="5040000"/>
            <a:ext cx="360" cy="111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6"/>
          <p:cNvSpPr/>
          <p:nvPr/>
        </p:nvSpPr>
        <p:spPr>
          <a:xfrm>
            <a:off x="6076800" y="5064840"/>
            <a:ext cx="360" cy="111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7"/>
          <p:cNvSpPr/>
          <p:nvPr/>
        </p:nvSpPr>
        <p:spPr>
          <a:xfrm>
            <a:off x="398160" y="4579200"/>
            <a:ext cx="2190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Original Signal: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8"/>
          <p:cNvSpPr/>
          <p:nvPr/>
        </p:nvSpPr>
        <p:spPr>
          <a:xfrm>
            <a:off x="561960" y="6055920"/>
            <a:ext cx="249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Reconstructed Signal: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9"/>
          <p:cNvSpPr/>
          <p:nvPr/>
        </p:nvSpPr>
        <p:spPr>
          <a:xfrm>
            <a:off x="773280" y="51004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30"/>
          <p:cNvSpPr/>
          <p:nvPr/>
        </p:nvSpPr>
        <p:spPr>
          <a:xfrm>
            <a:off x="912960" y="4978800"/>
            <a:ext cx="12585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= sample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Sequential-Equivalent-Time-Sampling (SETS)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838080" y="1825560"/>
            <a:ext cx="10923120" cy="257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Allows signals to be “slowed down” to speeds that cheaper electronics can process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Relies on taking individual samples of each signal over a period of time and stitching them together.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SETS sampling: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95" name="Picture 4" descr=""/>
          <p:cNvPicPr/>
          <p:nvPr/>
        </p:nvPicPr>
        <p:blipFill>
          <a:blip r:embed="rId1"/>
          <a:srcRect l="0" t="21181" r="0" b="11031"/>
          <a:stretch/>
        </p:blipFill>
        <p:spPr>
          <a:xfrm>
            <a:off x="258876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196" name="Picture 5" descr=""/>
          <p:cNvPicPr/>
          <p:nvPr/>
        </p:nvPicPr>
        <p:blipFill>
          <a:blip r:embed="rId2"/>
          <a:srcRect l="0" t="21181" r="0" b="11031"/>
          <a:stretch/>
        </p:blipFill>
        <p:spPr>
          <a:xfrm>
            <a:off x="375948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197" name="Picture 6" descr=""/>
          <p:cNvPicPr/>
          <p:nvPr/>
        </p:nvPicPr>
        <p:blipFill>
          <a:blip r:embed="rId3"/>
          <a:srcRect l="0" t="21181" r="0" b="11031"/>
          <a:stretch/>
        </p:blipFill>
        <p:spPr>
          <a:xfrm>
            <a:off x="493020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198" name="Picture 7" descr=""/>
          <p:cNvPicPr/>
          <p:nvPr/>
        </p:nvPicPr>
        <p:blipFill>
          <a:blip r:embed="rId4"/>
          <a:srcRect l="0" t="21181" r="0" b="11031"/>
          <a:stretch/>
        </p:blipFill>
        <p:spPr>
          <a:xfrm>
            <a:off x="610056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199" name="Picture 8" descr=""/>
          <p:cNvPicPr/>
          <p:nvPr/>
        </p:nvPicPr>
        <p:blipFill>
          <a:blip r:embed="rId5"/>
          <a:srcRect l="0" t="21181" r="0" b="11031"/>
          <a:stretch/>
        </p:blipFill>
        <p:spPr>
          <a:xfrm>
            <a:off x="727128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200" name="Picture 9" descr=""/>
          <p:cNvPicPr/>
          <p:nvPr/>
        </p:nvPicPr>
        <p:blipFill>
          <a:blip r:embed="rId6"/>
          <a:srcRect l="0" t="21181" r="0" b="11031"/>
          <a:stretch/>
        </p:blipFill>
        <p:spPr>
          <a:xfrm>
            <a:off x="844200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201" name="Picture 10" descr=""/>
          <p:cNvPicPr/>
          <p:nvPr/>
        </p:nvPicPr>
        <p:blipFill>
          <a:blip r:embed="rId7"/>
          <a:srcRect l="0" t="21181" r="0" b="11031"/>
          <a:stretch/>
        </p:blipFill>
        <p:spPr>
          <a:xfrm>
            <a:off x="9612720" y="4647600"/>
            <a:ext cx="1170360" cy="482040"/>
          </a:xfrm>
          <a:prstGeom prst="rect">
            <a:avLst/>
          </a:prstGeom>
          <a:ln>
            <a:noFill/>
          </a:ln>
        </p:spPr>
      </p:pic>
      <p:pic>
        <p:nvPicPr>
          <p:cNvPr id="202" name="Picture 11" descr=""/>
          <p:cNvPicPr/>
          <p:nvPr/>
        </p:nvPicPr>
        <p:blipFill>
          <a:blip r:embed="rId8"/>
          <a:srcRect l="0" t="21181" r="0" b="11031"/>
          <a:stretch/>
        </p:blipFill>
        <p:spPr>
          <a:xfrm>
            <a:off x="10783080" y="4647600"/>
            <a:ext cx="1170360" cy="482040"/>
          </a:xfrm>
          <a:prstGeom prst="rect">
            <a:avLst/>
          </a:prstGeom>
          <a:ln>
            <a:noFill/>
          </a:ln>
        </p:spPr>
      </p:pic>
      <p:sp>
        <p:nvSpPr>
          <p:cNvPr id="203" name="Line 3"/>
          <p:cNvSpPr/>
          <p:nvPr/>
        </p:nvSpPr>
        <p:spPr>
          <a:xfrm>
            <a:off x="3248640" y="6252120"/>
            <a:ext cx="46152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4" name="Line 4"/>
          <p:cNvSpPr/>
          <p:nvPr/>
        </p:nvSpPr>
        <p:spPr>
          <a:xfrm>
            <a:off x="3710160" y="6252120"/>
            <a:ext cx="43380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5" name="Line 5"/>
          <p:cNvSpPr/>
          <p:nvPr/>
        </p:nvSpPr>
        <p:spPr>
          <a:xfrm>
            <a:off x="4143960" y="6252120"/>
            <a:ext cx="35784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6" name="Line 6"/>
          <p:cNvSpPr/>
          <p:nvPr/>
        </p:nvSpPr>
        <p:spPr>
          <a:xfrm flipV="1">
            <a:off x="4500360" y="5742000"/>
            <a:ext cx="235440" cy="5101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7" name="Line 7"/>
          <p:cNvSpPr/>
          <p:nvPr/>
        </p:nvSpPr>
        <p:spPr>
          <a:xfrm flipV="1">
            <a:off x="4735800" y="5457600"/>
            <a:ext cx="369720" cy="28440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8" name="Line 8"/>
          <p:cNvSpPr/>
          <p:nvPr/>
        </p:nvSpPr>
        <p:spPr>
          <a:xfrm>
            <a:off x="5105520" y="5457600"/>
            <a:ext cx="256320" cy="4017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9" name="Line 9"/>
          <p:cNvSpPr/>
          <p:nvPr/>
        </p:nvSpPr>
        <p:spPr>
          <a:xfrm>
            <a:off x="5361840" y="5859360"/>
            <a:ext cx="257760" cy="3927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10" name="Line 10"/>
          <p:cNvSpPr/>
          <p:nvPr/>
        </p:nvSpPr>
        <p:spPr>
          <a:xfrm>
            <a:off x="5619600" y="6252120"/>
            <a:ext cx="2886120" cy="3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11" name="CustomShape 11"/>
          <p:cNvSpPr/>
          <p:nvPr/>
        </p:nvSpPr>
        <p:spPr>
          <a:xfrm>
            <a:off x="561960" y="6055920"/>
            <a:ext cx="249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Reconstructed Signal: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2"/>
          <p:cNvSpPr/>
          <p:nvPr/>
        </p:nvSpPr>
        <p:spPr>
          <a:xfrm>
            <a:off x="398160" y="4579200"/>
            <a:ext cx="2190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Original Signal: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3"/>
          <p:cNvSpPr/>
          <p:nvPr/>
        </p:nvSpPr>
        <p:spPr>
          <a:xfrm>
            <a:off x="773280" y="51004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4"/>
          <p:cNvSpPr/>
          <p:nvPr/>
        </p:nvSpPr>
        <p:spPr>
          <a:xfrm>
            <a:off x="912960" y="4978800"/>
            <a:ext cx="12585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= sample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15"/>
          <p:cNvSpPr/>
          <p:nvPr/>
        </p:nvSpPr>
        <p:spPr>
          <a:xfrm>
            <a:off x="2650320" y="501480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6"/>
          <p:cNvSpPr/>
          <p:nvPr/>
        </p:nvSpPr>
        <p:spPr>
          <a:xfrm>
            <a:off x="2726280" y="5167080"/>
            <a:ext cx="909000" cy="98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7"/>
          <p:cNvSpPr/>
          <p:nvPr/>
        </p:nvSpPr>
        <p:spPr>
          <a:xfrm>
            <a:off x="3851280" y="501084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8"/>
          <p:cNvSpPr/>
          <p:nvPr/>
        </p:nvSpPr>
        <p:spPr>
          <a:xfrm>
            <a:off x="3927240" y="5163120"/>
            <a:ext cx="143640" cy="98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9"/>
          <p:cNvSpPr/>
          <p:nvPr/>
        </p:nvSpPr>
        <p:spPr>
          <a:xfrm>
            <a:off x="5117400" y="501084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0"/>
          <p:cNvSpPr/>
          <p:nvPr/>
        </p:nvSpPr>
        <p:spPr>
          <a:xfrm flipH="1">
            <a:off x="4420440" y="5163120"/>
            <a:ext cx="772200" cy="98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1"/>
          <p:cNvSpPr/>
          <p:nvPr/>
        </p:nvSpPr>
        <p:spPr>
          <a:xfrm>
            <a:off x="6349320" y="482616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22"/>
          <p:cNvSpPr/>
          <p:nvPr/>
        </p:nvSpPr>
        <p:spPr>
          <a:xfrm flipH="1">
            <a:off x="4857120" y="4978800"/>
            <a:ext cx="1571400" cy="67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23"/>
          <p:cNvSpPr/>
          <p:nvPr/>
        </p:nvSpPr>
        <p:spPr>
          <a:xfrm>
            <a:off x="7608960" y="464760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24"/>
          <p:cNvSpPr/>
          <p:nvPr/>
        </p:nvSpPr>
        <p:spPr>
          <a:xfrm flipH="1">
            <a:off x="5193720" y="4799880"/>
            <a:ext cx="2491200" cy="65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25"/>
          <p:cNvSpPr/>
          <p:nvPr/>
        </p:nvSpPr>
        <p:spPr>
          <a:xfrm>
            <a:off x="8826840" y="479988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26"/>
          <p:cNvSpPr/>
          <p:nvPr/>
        </p:nvSpPr>
        <p:spPr>
          <a:xfrm flipH="1">
            <a:off x="5361480" y="4952520"/>
            <a:ext cx="3540600" cy="90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7"/>
          <p:cNvSpPr/>
          <p:nvPr/>
        </p:nvSpPr>
        <p:spPr>
          <a:xfrm>
            <a:off x="10094760" y="496620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8"/>
          <p:cNvSpPr/>
          <p:nvPr/>
        </p:nvSpPr>
        <p:spPr>
          <a:xfrm flipH="1">
            <a:off x="5623560" y="5118840"/>
            <a:ext cx="4546800" cy="103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29"/>
          <p:cNvSpPr/>
          <p:nvPr/>
        </p:nvSpPr>
        <p:spPr>
          <a:xfrm flipH="1">
            <a:off x="6076800" y="5160960"/>
            <a:ext cx="5415840" cy="101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30"/>
          <p:cNvSpPr/>
          <p:nvPr/>
        </p:nvSpPr>
        <p:spPr>
          <a:xfrm>
            <a:off x="11416680" y="5008320"/>
            <a:ext cx="151920" cy="151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Sequential-Equivalent-Time-Sampling (SETS)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32" name="Picture 3" descr=""/>
          <p:cNvPicPr/>
          <p:nvPr/>
        </p:nvPicPr>
        <p:blipFill>
          <a:blip r:embed="rId1"/>
          <a:stretch/>
        </p:blipFill>
        <p:spPr>
          <a:xfrm>
            <a:off x="428040" y="1930320"/>
            <a:ext cx="8925120" cy="40446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OSLRF-01 Architecture Benefits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838080" y="1825560"/>
            <a:ext cx="851508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We have control (within a range) of our resolution.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Accuracy within 1mm takes 4 hours to scan but accuracy within 15mm takes 15 minutes to scan.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Libraries also exist making interfacing with the device easier on the development end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Distance Measurement 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Mechanical/Electronic Integration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Interface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Administrative Material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Rough Device Mockup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254240" y="1474200"/>
            <a:ext cx="27475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Top-down 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850280" y="1474200"/>
            <a:ext cx="27475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Side 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254240" y="2365200"/>
            <a:ext cx="2747520" cy="284148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2035440" y="3124440"/>
            <a:ext cx="1185120" cy="1225440"/>
          </a:xfrm>
          <a:prstGeom prst="ellipse">
            <a:avLst/>
          </a:prstGeom>
          <a:solidFill>
            <a:schemeClr val="bg1">
              <a:lumMod val="100000"/>
              <a:lumOff val="0"/>
            </a:schemeClr>
          </a:solidFill>
          <a:ln w="12600">
            <a:solidFill>
              <a:schemeClr val="accent1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6"/>
          <p:cNvSpPr/>
          <p:nvPr/>
        </p:nvSpPr>
        <p:spPr>
          <a:xfrm flipV="1">
            <a:off x="2628000" y="3680280"/>
            <a:ext cx="360" cy="2480760"/>
          </a:xfrm>
          <a:prstGeom prst="line">
            <a:avLst/>
          </a:prstGeom>
          <a:ln cap="rnd" w="19080">
            <a:solidFill>
              <a:srgbClr val="ff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7"/>
          <p:cNvSpPr/>
          <p:nvPr/>
        </p:nvSpPr>
        <p:spPr>
          <a:xfrm flipH="1">
            <a:off x="2121480" y="3630960"/>
            <a:ext cx="1011240" cy="98640"/>
          </a:xfrm>
          <a:prstGeom prst="rect">
            <a:avLst/>
          </a:prstGeom>
          <a:solidFill>
            <a:schemeClr val="accent3">
              <a:lumMod val="100000"/>
              <a:lumOff val="0"/>
            </a:schemeClr>
          </a:solidFill>
          <a:ln w="12600">
            <a:solidFill>
              <a:schemeClr val="accent3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8"/>
          <p:cNvSpPr/>
          <p:nvPr/>
        </p:nvSpPr>
        <p:spPr>
          <a:xfrm flipH="1">
            <a:off x="2514240" y="3389040"/>
            <a:ext cx="227520" cy="235440"/>
          </a:xfrm>
          <a:prstGeom prst="rect">
            <a:avLst/>
          </a:prstGeom>
          <a:solidFill>
            <a:schemeClr val="dk1">
              <a:lumMod val="100000"/>
              <a:lumOff val="0"/>
            </a:schemeClr>
          </a:solidFill>
          <a:ln w="12600">
            <a:solidFill>
              <a:schemeClr val="dk1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9"/>
          <p:cNvSpPr/>
          <p:nvPr/>
        </p:nvSpPr>
        <p:spPr>
          <a:xfrm rot="5613000">
            <a:off x="949320" y="2172600"/>
            <a:ext cx="3357000" cy="3238560"/>
          </a:xfrm>
          <a:custGeom>
            <a:avLst/>
            <a:gdLst/>
            <a:ahLst/>
            <a:rect l="l" t="t" r="r" b="b"/>
            <a:pathLst>
              <a:path w="4049106" h="4038528">
                <a:moveTo>
                  <a:pt x="2488739" y="53791"/>
                </a:moveTo>
                <a:cubicBezTo>
                  <a:pt x="3160599" y="211636"/>
                  <a:pt x="3705535" y="700012"/>
                  <a:pt x="3934488" y="1349481"/>
                </a:cubicBezTo>
                <a:lnTo>
                  <a:pt x="2024553" y="2019264"/>
                </a:lnTo>
                <a:lnTo>
                  <a:pt x="2488739" y="53791"/>
                </a:lnTo>
                <a:close/>
                <a:moveTo>
                  <a:pt x="2488739" y="53791"/>
                </a:moveTo>
                <a:cubicBezTo>
                  <a:pt x="3160599" y="211636"/>
                  <a:pt x="3705535" y="700012"/>
                  <a:pt x="3934488" y="1349481"/>
                </a:cubicBezTo>
              </a:path>
            </a:pathLst>
          </a:custGeom>
          <a:noFill/>
          <a:ln w="28440">
            <a:solidFill>
              <a:schemeClr val="dk1">
                <a:lumMod val="10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0"/>
          <p:cNvSpPr/>
          <p:nvPr/>
        </p:nvSpPr>
        <p:spPr>
          <a:xfrm flipV="1">
            <a:off x="4152240" y="4229640"/>
            <a:ext cx="36720" cy="13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dk1">
                <a:lumMod val="100000"/>
                <a:lumOff val="0"/>
              </a:schemeClr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1"/>
          <p:cNvSpPr/>
          <p:nvPr/>
        </p:nvSpPr>
        <p:spPr>
          <a:xfrm flipH="1">
            <a:off x="3017880" y="5349600"/>
            <a:ext cx="165240" cy="6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dk1">
                <a:lumMod val="100000"/>
                <a:lumOff val="0"/>
              </a:schemeClr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2"/>
          <p:cNvSpPr/>
          <p:nvPr/>
        </p:nvSpPr>
        <p:spPr>
          <a:xfrm>
            <a:off x="3101400" y="5318640"/>
            <a:ext cx="1776960" cy="6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Slip-ring Rotation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3"/>
          <p:cNvSpPr/>
          <p:nvPr/>
        </p:nvSpPr>
        <p:spPr>
          <a:xfrm rot="5400000">
            <a:off x="4803840" y="2342160"/>
            <a:ext cx="2845080" cy="2751120"/>
          </a:xfrm>
          <a:custGeom>
            <a:avLst/>
            <a:gdLst/>
            <a:ahLst/>
            <a:rect l="l" t="t" r="r" b="b"/>
            <a:pathLst>
              <a:path w="3431217" h="3431217">
                <a:moveTo>
                  <a:pt x="1712508" y="3431214"/>
                </a:moveTo>
                <a:cubicBezTo>
                  <a:pt x="765610" y="3429503"/>
                  <a:pt x="-856" y="2660957"/>
                  <a:pt x="0" y="1714058"/>
                </a:cubicBezTo>
                <a:cubicBezTo>
                  <a:pt x="856" y="767159"/>
                  <a:pt x="768709" y="-1"/>
                  <a:pt x="1715608" y="-1"/>
                </a:cubicBezTo>
                <a:cubicBezTo>
                  <a:pt x="1714575" y="1143737"/>
                  <a:pt x="1713541" y="2287476"/>
                  <a:pt x="1712508" y="3431214"/>
                </a:cubicBezTo>
                <a:close/>
              </a:path>
            </a:pathLst>
          </a:custGeom>
          <a:solidFill>
            <a:schemeClr val="bg1">
              <a:lumMod val="100000"/>
              <a:lumOff val="0"/>
            </a:schemeClr>
          </a:solidFill>
          <a:ln w="28440">
            <a:solidFill>
              <a:schemeClr val="accent1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4"/>
          <p:cNvSpPr/>
          <p:nvPr/>
        </p:nvSpPr>
        <p:spPr>
          <a:xfrm>
            <a:off x="4850280" y="3719880"/>
            <a:ext cx="2760840" cy="38268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1" name="CustomShape 15"/>
          <p:cNvSpPr/>
          <p:nvPr/>
        </p:nvSpPr>
        <p:spPr>
          <a:xfrm rot="5400000">
            <a:off x="5942880" y="2553120"/>
            <a:ext cx="563040" cy="36360"/>
          </a:xfrm>
          <a:prstGeom prst="rect">
            <a:avLst/>
          </a:prstGeom>
          <a:solidFill>
            <a:schemeClr val="accent1">
              <a:lumMod val="100000"/>
              <a:lumOff val="0"/>
            </a:schemeClr>
          </a:solidFill>
          <a:ln w="12600">
            <a:solidFill>
              <a:schemeClr val="tx1">
                <a:lumMod val="10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6"/>
          <p:cNvSpPr/>
          <p:nvPr/>
        </p:nvSpPr>
        <p:spPr>
          <a:xfrm>
            <a:off x="4850280" y="4102560"/>
            <a:ext cx="2760840" cy="110376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28440">
            <a:solidFill>
              <a:schemeClr val="tx1">
                <a:lumMod val="10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7"/>
          <p:cNvSpPr/>
          <p:nvPr/>
        </p:nvSpPr>
        <p:spPr>
          <a:xfrm>
            <a:off x="5933520" y="3558960"/>
            <a:ext cx="601560" cy="62208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12600">
            <a:solidFill>
              <a:schemeClr val="bg1">
                <a:lumMod val="10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8"/>
          <p:cNvSpPr/>
          <p:nvPr/>
        </p:nvSpPr>
        <p:spPr>
          <a:xfrm>
            <a:off x="5090760" y="4326840"/>
            <a:ext cx="2406600" cy="63288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System Components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Line 19"/>
          <p:cNvSpPr/>
          <p:nvPr/>
        </p:nvSpPr>
        <p:spPr>
          <a:xfrm flipH="1" flipV="1">
            <a:off x="6351840" y="2853000"/>
            <a:ext cx="9360" cy="1460520"/>
          </a:xfrm>
          <a:prstGeom prst="line">
            <a:avLst/>
          </a:prstGeom>
          <a:ln cap="rnd" w="19080">
            <a:solidFill>
              <a:srgbClr val="ff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20"/>
          <p:cNvSpPr/>
          <p:nvPr/>
        </p:nvSpPr>
        <p:spPr>
          <a:xfrm flipH="1" flipV="1">
            <a:off x="6351840" y="2853000"/>
            <a:ext cx="2768760" cy="1403640"/>
          </a:xfrm>
          <a:prstGeom prst="line">
            <a:avLst/>
          </a:prstGeom>
          <a:ln cap="rnd" w="19080">
            <a:solidFill>
              <a:srgbClr val="ff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21"/>
          <p:cNvSpPr/>
          <p:nvPr/>
        </p:nvSpPr>
        <p:spPr>
          <a:xfrm flipV="1">
            <a:off x="6351840" y="1454400"/>
            <a:ext cx="2768760" cy="1403640"/>
          </a:xfrm>
          <a:prstGeom prst="line">
            <a:avLst/>
          </a:prstGeom>
          <a:ln cap="rnd" w="19080">
            <a:solidFill>
              <a:srgbClr val="ff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2"/>
          <p:cNvSpPr/>
          <p:nvPr/>
        </p:nvSpPr>
        <p:spPr>
          <a:xfrm>
            <a:off x="7498080" y="2589480"/>
            <a:ext cx="1264320" cy="81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Field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3"/>
          <p:cNvSpPr/>
          <p:nvPr/>
        </p:nvSpPr>
        <p:spPr>
          <a:xfrm rot="2305800">
            <a:off x="5327640" y="1850760"/>
            <a:ext cx="2266200" cy="2172600"/>
          </a:xfrm>
          <a:custGeom>
            <a:avLst/>
            <a:gdLst/>
            <a:ahLst/>
            <a:rect l="l" t="t" r="r" b="b"/>
            <a:pathLst>
              <a:path w="2790462" h="2653851">
                <a:moveTo>
                  <a:pt x="1830445" y="66207"/>
                </a:moveTo>
                <a:cubicBezTo>
                  <a:pt x="2285722" y="208362"/>
                  <a:pt x="2632441" y="562769"/>
                  <a:pt x="2748743" y="1004870"/>
                </a:cubicBezTo>
                <a:lnTo>
                  <a:pt x="1395231" y="1326926"/>
                </a:lnTo>
                <a:lnTo>
                  <a:pt x="1830445" y="66207"/>
                </a:lnTo>
                <a:close/>
                <a:moveTo>
                  <a:pt x="1830445" y="66207"/>
                </a:moveTo>
                <a:cubicBezTo>
                  <a:pt x="2285722" y="208362"/>
                  <a:pt x="2632441" y="562769"/>
                  <a:pt x="2748743" y="1004870"/>
                </a:cubicBezTo>
              </a:path>
            </a:pathLst>
          </a:custGeom>
          <a:noFill/>
          <a:ln w="6480">
            <a:solidFill>
              <a:schemeClr val="accent1">
                <a:lumMod val="10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4"/>
          <p:cNvSpPr/>
          <p:nvPr/>
        </p:nvSpPr>
        <p:spPr>
          <a:xfrm flipH="1" flipV="1">
            <a:off x="7378560" y="2337840"/>
            <a:ext cx="49320" cy="9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accent1">
                <a:lumMod val="100000"/>
                <a:lumOff val="0"/>
              </a:schemeClr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5"/>
          <p:cNvSpPr/>
          <p:nvPr/>
        </p:nvSpPr>
        <p:spPr>
          <a:xfrm flipH="1">
            <a:off x="7506720" y="3296520"/>
            <a:ext cx="43920" cy="13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accent1">
                <a:lumMod val="100000"/>
                <a:lumOff val="0"/>
              </a:schemeClr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6"/>
          <p:cNvSpPr/>
          <p:nvPr/>
        </p:nvSpPr>
        <p:spPr>
          <a:xfrm flipH="1" flipV="1">
            <a:off x="7663680" y="3955680"/>
            <a:ext cx="712080" cy="5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accent1">
                <a:lumMod val="100000"/>
                <a:lumOff val="0"/>
              </a:schemeClr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7"/>
          <p:cNvSpPr/>
          <p:nvPr/>
        </p:nvSpPr>
        <p:spPr>
          <a:xfrm>
            <a:off x="7777080" y="4532400"/>
            <a:ext cx="1566720" cy="14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This layer 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would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 the slip-ring that rotates the top-half of the device.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8"/>
          <p:cNvSpPr/>
          <p:nvPr/>
        </p:nvSpPr>
        <p:spPr>
          <a:xfrm rot="8042400">
            <a:off x="5806440" y="2765880"/>
            <a:ext cx="1028880" cy="97560"/>
          </a:xfrm>
          <a:prstGeom prst="rect">
            <a:avLst/>
          </a:prstGeom>
          <a:solidFill>
            <a:schemeClr val="accent3">
              <a:lumMod val="100000"/>
              <a:lumOff val="0"/>
            </a:schemeClr>
          </a:solidFill>
          <a:ln w="12600">
            <a:solidFill>
              <a:schemeClr val="accent3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9"/>
          <p:cNvSpPr/>
          <p:nvPr/>
        </p:nvSpPr>
        <p:spPr>
          <a:xfrm rot="8042400">
            <a:off x="6101640" y="2563920"/>
            <a:ext cx="231480" cy="232200"/>
          </a:xfrm>
          <a:prstGeom prst="rect">
            <a:avLst/>
          </a:prstGeom>
          <a:solidFill>
            <a:schemeClr val="dk1">
              <a:lumMod val="100000"/>
              <a:lumOff val="0"/>
            </a:schemeClr>
          </a:solidFill>
          <a:ln w="12600">
            <a:solidFill>
              <a:schemeClr val="dk1">
                <a:lumMod val="50000"/>
                <a:lumOff val="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0"/>
          <p:cNvSpPr/>
          <p:nvPr/>
        </p:nvSpPr>
        <p:spPr>
          <a:xfrm>
            <a:off x="6105240" y="2567880"/>
            <a:ext cx="207720" cy="213840"/>
          </a:xfrm>
          <a:custGeom>
            <a:avLst/>
            <a:gdLst/>
            <a:ahLst/>
            <a:rect l="l" t="t" r="r" b="b"/>
            <a:pathLst>
              <a:path w="512489" h="512489">
                <a:moveTo>
                  <a:pt x="32031" y="256245"/>
                </a:moveTo>
                <a:cubicBezTo>
                  <a:pt x="32031" y="144647"/>
                  <a:pt x="114103" y="50038"/>
                  <a:pt x="224582" y="34278"/>
                </a:cubicBezTo>
                <a:cubicBezTo>
                  <a:pt x="335061" y="18518"/>
                  <a:pt x="440313" y="86407"/>
                  <a:pt x="471516" y="193554"/>
                </a:cubicBezTo>
                <a:lnTo>
                  <a:pt x="501976" y="193553"/>
                </a:lnTo>
                <a:lnTo>
                  <a:pt x="448428" y="256244"/>
                </a:lnTo>
                <a:lnTo>
                  <a:pt x="373854" y="193553"/>
                </a:lnTo>
                <a:lnTo>
                  <a:pt x="403617" y="193553"/>
                </a:lnTo>
                <a:cubicBezTo>
                  <a:pt x="373821" y="123508"/>
                  <a:pt x="298839" y="84114"/>
                  <a:pt x="224254" y="99319"/>
                </a:cubicBezTo>
                <a:cubicBezTo>
                  <a:pt x="149669" y="114524"/>
                  <a:pt x="96091" y="180126"/>
                  <a:pt x="96091" y="256244"/>
                </a:cubicBezTo>
                <a:lnTo>
                  <a:pt x="32031" y="256245"/>
                </a:lnTo>
                <a:close/>
              </a:path>
            </a:pathLst>
          </a:cu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7" name="CustomShape 31"/>
          <p:cNvSpPr/>
          <p:nvPr/>
        </p:nvSpPr>
        <p:spPr>
          <a:xfrm>
            <a:off x="6105600" y="2576160"/>
            <a:ext cx="207000" cy="214560"/>
          </a:xfrm>
          <a:custGeom>
            <a:avLst/>
            <a:gdLst/>
            <a:ahLst/>
            <a:rect l="l" t="t" r="r" b="b"/>
            <a:pathLst>
              <a:path w="512489" h="512489">
                <a:moveTo>
                  <a:pt x="32031" y="256245"/>
                </a:moveTo>
                <a:cubicBezTo>
                  <a:pt x="32031" y="144647"/>
                  <a:pt x="114103" y="50038"/>
                  <a:pt x="224582" y="34278"/>
                </a:cubicBezTo>
                <a:cubicBezTo>
                  <a:pt x="335061" y="18518"/>
                  <a:pt x="440313" y="86407"/>
                  <a:pt x="471516" y="193554"/>
                </a:cubicBezTo>
                <a:lnTo>
                  <a:pt x="501976" y="193553"/>
                </a:lnTo>
                <a:lnTo>
                  <a:pt x="448428" y="256244"/>
                </a:lnTo>
                <a:lnTo>
                  <a:pt x="373854" y="193553"/>
                </a:lnTo>
                <a:lnTo>
                  <a:pt x="403617" y="193553"/>
                </a:lnTo>
                <a:cubicBezTo>
                  <a:pt x="373821" y="123508"/>
                  <a:pt x="298839" y="84114"/>
                  <a:pt x="224254" y="99319"/>
                </a:cubicBezTo>
                <a:cubicBezTo>
                  <a:pt x="149669" y="114524"/>
                  <a:pt x="96091" y="180126"/>
                  <a:pt x="96091" y="256244"/>
                </a:cubicBezTo>
                <a:lnTo>
                  <a:pt x="32031" y="256245"/>
                </a:lnTo>
                <a:close/>
              </a:path>
            </a:pathLst>
          </a:cu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0" y="0"/>
            <a:ext cx="6441480" cy="760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Device Flow Chart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2621520" y="381672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Laser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057440" y="381672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Detection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5066640" y="4996080"/>
            <a:ext cx="1085400" cy="48456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5193360" y="3025440"/>
            <a:ext cx="831960" cy="50328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4777200" y="6010920"/>
            <a:ext cx="1664280" cy="7704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Wireless Communication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>
            <a:off x="4974120" y="2097000"/>
            <a:ext cx="1287720" cy="56664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Beam Splitter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7057440" y="600552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Processing unit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5070960" y="3943440"/>
            <a:ext cx="1076760" cy="52236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Timing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0"/>
          <p:cNvSpPr/>
          <p:nvPr/>
        </p:nvSpPr>
        <p:spPr>
          <a:xfrm>
            <a:off x="9281880" y="600552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3D Image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1"/>
          <p:cNvSpPr/>
          <p:nvPr/>
        </p:nvSpPr>
        <p:spPr>
          <a:xfrm>
            <a:off x="641880" y="991080"/>
            <a:ext cx="5864040" cy="775800"/>
          </a:xfrm>
          <a:prstGeom prst="rect">
            <a:avLst/>
          </a:prstGeom>
          <a:ln>
            <a:round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360° Stepper Motor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12"/>
          <p:cNvSpPr/>
          <p:nvPr/>
        </p:nvSpPr>
        <p:spPr>
          <a:xfrm>
            <a:off x="3448440" y="99108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180° Stepper Motor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3"/>
          <p:cNvSpPr/>
          <p:nvPr/>
        </p:nvSpPr>
        <p:spPr>
          <a:xfrm>
            <a:off x="5057280" y="1086480"/>
            <a:ext cx="1121400" cy="58464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Mirror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4"/>
          <p:cNvSpPr/>
          <p:nvPr/>
        </p:nvSpPr>
        <p:spPr>
          <a:xfrm>
            <a:off x="7584840" y="988920"/>
            <a:ext cx="1608480" cy="775800"/>
          </a:xfrm>
          <a:prstGeom prst="rect">
            <a:avLst/>
          </a:prstGeom>
          <a:ln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Target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15"/>
          <p:cNvSpPr/>
          <p:nvPr/>
        </p:nvSpPr>
        <p:spPr>
          <a:xfrm flipV="1">
            <a:off x="6179040" y="1376280"/>
            <a:ext cx="140544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3" name="CustomShape 16"/>
          <p:cNvSpPr/>
          <p:nvPr/>
        </p:nvSpPr>
        <p:spPr>
          <a:xfrm flipV="1">
            <a:off x="4230720" y="4204080"/>
            <a:ext cx="839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4" name="CustomShape 17"/>
          <p:cNvSpPr/>
          <p:nvPr/>
        </p:nvSpPr>
        <p:spPr>
          <a:xfrm>
            <a:off x="6148080" y="4204800"/>
            <a:ext cx="909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5" name="CustomShape 18"/>
          <p:cNvSpPr/>
          <p:nvPr/>
        </p:nvSpPr>
        <p:spPr>
          <a:xfrm flipV="1">
            <a:off x="5618160" y="1671840"/>
            <a:ext cx="360" cy="42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6" name="CustomShape 19"/>
          <p:cNvSpPr/>
          <p:nvPr/>
        </p:nvSpPr>
        <p:spPr>
          <a:xfrm flipV="1">
            <a:off x="5609520" y="4465440"/>
            <a:ext cx="360" cy="52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7" name="CustomShape 20"/>
          <p:cNvSpPr/>
          <p:nvPr/>
        </p:nvSpPr>
        <p:spPr>
          <a:xfrm>
            <a:off x="5609520" y="5481000"/>
            <a:ext cx="360" cy="52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8" name="CustomShape 21"/>
          <p:cNvSpPr/>
          <p:nvPr/>
        </p:nvSpPr>
        <p:spPr>
          <a:xfrm flipH="1" flipV="1" rot="5400000">
            <a:off x="3481560" y="2324520"/>
            <a:ext cx="1435680" cy="154764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22"/>
          <p:cNvSpPr/>
          <p:nvPr/>
        </p:nvSpPr>
        <p:spPr>
          <a:xfrm>
            <a:off x="6262200" y="2380680"/>
            <a:ext cx="1599120" cy="143568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3"/>
          <p:cNvSpPr/>
          <p:nvPr/>
        </p:nvSpPr>
        <p:spPr>
          <a:xfrm rot="10800000">
            <a:off x="5066640" y="5238720"/>
            <a:ext cx="1640160" cy="64512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1" name="CustomShape 24"/>
          <p:cNvSpPr/>
          <p:nvPr/>
        </p:nvSpPr>
        <p:spPr>
          <a:xfrm flipV="1">
            <a:off x="6152400" y="4592880"/>
            <a:ext cx="1708920" cy="64512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2" name="CustomShape 25"/>
          <p:cNvSpPr/>
          <p:nvPr/>
        </p:nvSpPr>
        <p:spPr>
          <a:xfrm>
            <a:off x="6025680" y="3277080"/>
            <a:ext cx="1676160" cy="542880"/>
          </a:xfrm>
          <a:prstGeom prst="bentConnector3">
            <a:avLst>
              <a:gd name="adj1" fmla="val 99900"/>
            </a:avLst>
          </a:pr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6"/>
          <p:cNvSpPr/>
          <p:nvPr/>
        </p:nvSpPr>
        <p:spPr>
          <a:xfrm flipV="1" rot="10800000">
            <a:off x="5193360" y="3828960"/>
            <a:ext cx="1695600" cy="551520"/>
          </a:xfrm>
          <a:prstGeom prst="bentConnector3">
            <a:avLst>
              <a:gd name="adj1" fmla="val 100159"/>
            </a:avLst>
          </a:pr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4" name="CustomShape 27"/>
          <p:cNvSpPr/>
          <p:nvPr/>
        </p:nvSpPr>
        <p:spPr>
          <a:xfrm flipH="1">
            <a:off x="5608800" y="3529080"/>
            <a:ext cx="360" cy="41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5" name="CustomShape 28"/>
          <p:cNvSpPr/>
          <p:nvPr/>
        </p:nvSpPr>
        <p:spPr>
          <a:xfrm flipV="1" rot="16200000">
            <a:off x="4302360" y="1717920"/>
            <a:ext cx="1257480" cy="1356120"/>
          </a:xfrm>
          <a:prstGeom prst="bentConnector3">
            <a:avLst>
              <a:gd name="adj1" fmla="val 1302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29"/>
          <p:cNvSpPr/>
          <p:nvPr/>
        </p:nvSpPr>
        <p:spPr>
          <a:xfrm flipH="1" flipV="1">
            <a:off x="5821200" y="3529080"/>
            <a:ext cx="330120" cy="1709280"/>
          </a:xfrm>
          <a:prstGeom prst="bentConnector4">
            <a:avLst>
              <a:gd name="adj1" fmla="val -132593"/>
              <a:gd name="adj2" fmla="val 86396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7" name="CustomShape 30"/>
          <p:cNvSpPr/>
          <p:nvPr/>
        </p:nvSpPr>
        <p:spPr>
          <a:xfrm flipH="1" rot="10800000">
            <a:off x="5192640" y="6396480"/>
            <a:ext cx="415800" cy="2990520"/>
          </a:xfrm>
          <a:prstGeom prst="bentConnector4">
            <a:avLst>
              <a:gd name="adj1" fmla="val -64085"/>
              <a:gd name="adj2" fmla="val 99963"/>
            </a:avLst>
          </a:pr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8" name="CustomShape 31"/>
          <p:cNvSpPr/>
          <p:nvPr/>
        </p:nvSpPr>
        <p:spPr>
          <a:xfrm flipV="1">
            <a:off x="6441840" y="6392880"/>
            <a:ext cx="61524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9" name="CustomShape 32"/>
          <p:cNvSpPr/>
          <p:nvPr/>
        </p:nvSpPr>
        <p:spPr>
          <a:xfrm>
            <a:off x="8666280" y="6393600"/>
            <a:ext cx="615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0" name="CustomShape 33"/>
          <p:cNvSpPr/>
          <p:nvPr/>
        </p:nvSpPr>
        <p:spPr>
          <a:xfrm flipH="1" flipV="1" rot="5400000">
            <a:off x="3481560" y="2324160"/>
            <a:ext cx="1435680" cy="154764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1" name="CustomShape 34"/>
          <p:cNvSpPr/>
          <p:nvPr/>
        </p:nvSpPr>
        <p:spPr>
          <a:xfrm>
            <a:off x="6262200" y="2380320"/>
            <a:ext cx="1599120" cy="143568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2" name="CustomShape 35"/>
          <p:cNvSpPr/>
          <p:nvPr/>
        </p:nvSpPr>
        <p:spPr>
          <a:xfrm>
            <a:off x="6025680" y="3276720"/>
            <a:ext cx="1676160" cy="542880"/>
          </a:xfrm>
          <a:prstGeom prst="bentConnector3">
            <a:avLst>
              <a:gd name="adj1" fmla="val 99900"/>
            </a:avLst>
          </a:pr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3" name="CustomShape 36"/>
          <p:cNvSpPr/>
          <p:nvPr/>
        </p:nvSpPr>
        <p:spPr>
          <a:xfrm flipV="1" rot="16200000">
            <a:off x="4302360" y="1717560"/>
            <a:ext cx="1257480" cy="1356120"/>
          </a:xfrm>
          <a:prstGeom prst="bentConnector3">
            <a:avLst>
              <a:gd name="adj1" fmla="val 1302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4" name="CustomShape 37"/>
          <p:cNvSpPr/>
          <p:nvPr/>
        </p:nvSpPr>
        <p:spPr>
          <a:xfrm flipV="1" rot="16200000">
            <a:off x="2302560" y="-281520"/>
            <a:ext cx="1645920" cy="4967280"/>
          </a:xfrm>
          <a:prstGeom prst="bentConnector4">
            <a:avLst>
              <a:gd name="adj1" fmla="val 9935"/>
              <a:gd name="adj2" fmla="val 104602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Electrical Schematic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306" name="Content Placeholder 3" descr=""/>
          <p:cNvPicPr/>
          <p:nvPr/>
        </p:nvPicPr>
        <p:blipFill>
          <a:blip r:embed="rId1"/>
          <a:stretch/>
        </p:blipFill>
        <p:spPr>
          <a:xfrm>
            <a:off x="1122120" y="927360"/>
            <a:ext cx="10047600" cy="5745960"/>
          </a:xfrm>
          <a:prstGeom prst="rect">
            <a:avLst/>
          </a:prstGeom>
          <a:ln>
            <a:noFill/>
          </a:ln>
        </p:spPr>
      </p:pic>
      <p:sp>
        <p:nvSpPr>
          <p:cNvPr id="307" name="Line 2"/>
          <p:cNvSpPr/>
          <p:nvPr/>
        </p:nvSpPr>
        <p:spPr>
          <a:xfrm>
            <a:off x="1160280" y="1081440"/>
            <a:ext cx="360" cy="40881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08" name="Line 3"/>
          <p:cNvSpPr/>
          <p:nvPr/>
        </p:nvSpPr>
        <p:spPr>
          <a:xfrm flipH="1">
            <a:off x="1160280" y="5169600"/>
            <a:ext cx="4097520" cy="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09" name="Line 4"/>
          <p:cNvSpPr/>
          <p:nvPr/>
        </p:nvSpPr>
        <p:spPr>
          <a:xfrm flipV="1">
            <a:off x="5257800" y="1088280"/>
            <a:ext cx="360" cy="408132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0" name="Line 5"/>
          <p:cNvSpPr/>
          <p:nvPr/>
        </p:nvSpPr>
        <p:spPr>
          <a:xfrm flipV="1">
            <a:off x="1160280" y="1081440"/>
            <a:ext cx="4097520" cy="68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1" name="Line 6"/>
          <p:cNvSpPr/>
          <p:nvPr/>
        </p:nvSpPr>
        <p:spPr>
          <a:xfrm>
            <a:off x="5336640" y="1081440"/>
            <a:ext cx="360" cy="306612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2" name="Line 7"/>
          <p:cNvSpPr/>
          <p:nvPr/>
        </p:nvSpPr>
        <p:spPr>
          <a:xfrm flipH="1">
            <a:off x="5336640" y="4147560"/>
            <a:ext cx="5758920" cy="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3" name="Line 8"/>
          <p:cNvSpPr/>
          <p:nvPr/>
        </p:nvSpPr>
        <p:spPr>
          <a:xfrm flipV="1">
            <a:off x="11095560" y="1086480"/>
            <a:ext cx="360" cy="306108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4" name="Line 9"/>
          <p:cNvSpPr/>
          <p:nvPr/>
        </p:nvSpPr>
        <p:spPr>
          <a:xfrm flipV="1">
            <a:off x="5336640" y="1081440"/>
            <a:ext cx="5758920" cy="50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5" name="Line 10"/>
          <p:cNvSpPr/>
          <p:nvPr/>
        </p:nvSpPr>
        <p:spPr>
          <a:xfrm>
            <a:off x="1591200" y="5257440"/>
            <a:ext cx="360" cy="11397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6" name="Line 11"/>
          <p:cNvSpPr/>
          <p:nvPr/>
        </p:nvSpPr>
        <p:spPr>
          <a:xfrm flipH="1">
            <a:off x="1591200" y="6397200"/>
            <a:ext cx="1731960" cy="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7" name="Line 12"/>
          <p:cNvSpPr/>
          <p:nvPr/>
        </p:nvSpPr>
        <p:spPr>
          <a:xfrm flipV="1">
            <a:off x="3323160" y="5259600"/>
            <a:ext cx="360" cy="113760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8" name="Line 13"/>
          <p:cNvSpPr/>
          <p:nvPr/>
        </p:nvSpPr>
        <p:spPr>
          <a:xfrm flipV="1">
            <a:off x="1591200" y="5257440"/>
            <a:ext cx="1731960" cy="21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9" name="Line 14"/>
          <p:cNvSpPr/>
          <p:nvPr/>
        </p:nvSpPr>
        <p:spPr>
          <a:xfrm>
            <a:off x="3643200" y="5231160"/>
            <a:ext cx="360" cy="1431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0" name="Line 15"/>
          <p:cNvSpPr/>
          <p:nvPr/>
        </p:nvSpPr>
        <p:spPr>
          <a:xfrm flipH="1">
            <a:off x="3643200" y="6662520"/>
            <a:ext cx="2986200" cy="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1" name="Line 16"/>
          <p:cNvSpPr/>
          <p:nvPr/>
        </p:nvSpPr>
        <p:spPr>
          <a:xfrm flipV="1">
            <a:off x="6629400" y="5233320"/>
            <a:ext cx="360" cy="142920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2" name="Line 17"/>
          <p:cNvSpPr/>
          <p:nvPr/>
        </p:nvSpPr>
        <p:spPr>
          <a:xfrm flipV="1">
            <a:off x="3643200" y="5231160"/>
            <a:ext cx="2986200" cy="21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3" name="Line 18"/>
          <p:cNvSpPr/>
          <p:nvPr/>
        </p:nvSpPr>
        <p:spPr>
          <a:xfrm>
            <a:off x="7529400" y="4255200"/>
            <a:ext cx="360" cy="21650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4" name="Line 19"/>
          <p:cNvSpPr/>
          <p:nvPr/>
        </p:nvSpPr>
        <p:spPr>
          <a:xfrm flipH="1">
            <a:off x="7529400" y="6420240"/>
            <a:ext cx="3197160" cy="3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5" name="Line 20"/>
          <p:cNvSpPr/>
          <p:nvPr/>
        </p:nvSpPr>
        <p:spPr>
          <a:xfrm flipV="1">
            <a:off x="10726560" y="4259160"/>
            <a:ext cx="360" cy="216108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6" name="Line 21"/>
          <p:cNvSpPr/>
          <p:nvPr/>
        </p:nvSpPr>
        <p:spPr>
          <a:xfrm flipV="1">
            <a:off x="7529400" y="4255200"/>
            <a:ext cx="3197160" cy="39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Laser Diode/Detector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0" y="1325520"/>
            <a:ext cx="5817600" cy="553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Most important aspect of the system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System chosen was in the IR spectrum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Reduction of noise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Laser output wavelength at 905 nm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Peak power at 25W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Rise/Fall time of 1 ns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Detector has 0.4 A/W sensitivity at 905 nm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Rise/Fall time of 2ns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SPL PL 90 is manufactured to be pulsed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Previously prototyped other lasers and failed to generate a clean pulse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SFH 2701 allows pulse to be detected fast enough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Very quick rise time for $1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Previously had a 10 ns detector for $15 that broke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329" name="Picture 3" descr=""/>
          <p:cNvPicPr/>
          <p:nvPr/>
        </p:nvPicPr>
        <p:blipFill>
          <a:blip r:embed="rId1"/>
          <a:stretch/>
        </p:blipFill>
        <p:spPr>
          <a:xfrm>
            <a:off x="6118560" y="764640"/>
            <a:ext cx="2486520" cy="1778040"/>
          </a:xfrm>
          <a:prstGeom prst="rect">
            <a:avLst/>
          </a:prstGeom>
          <a:ln>
            <a:noFill/>
          </a:ln>
        </p:spPr>
      </p:pic>
      <p:sp>
        <p:nvSpPr>
          <p:cNvPr id="330" name="CustomShape 3"/>
          <p:cNvSpPr/>
          <p:nvPr/>
        </p:nvSpPr>
        <p:spPr>
          <a:xfrm>
            <a:off x="6862680" y="2415600"/>
            <a:ext cx="1852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SPL PL 90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Picture 5" descr=""/>
          <p:cNvPicPr/>
          <p:nvPr/>
        </p:nvPicPr>
        <p:blipFill>
          <a:blip r:embed="rId2"/>
          <a:stretch/>
        </p:blipFill>
        <p:spPr>
          <a:xfrm>
            <a:off x="6069240" y="3633480"/>
            <a:ext cx="2101320" cy="1583280"/>
          </a:xfrm>
          <a:prstGeom prst="rect">
            <a:avLst/>
          </a:prstGeom>
          <a:ln>
            <a:noFill/>
          </a:ln>
        </p:spPr>
      </p:pic>
      <p:sp>
        <p:nvSpPr>
          <p:cNvPr id="332" name="CustomShape 4"/>
          <p:cNvSpPr/>
          <p:nvPr/>
        </p:nvSpPr>
        <p:spPr>
          <a:xfrm>
            <a:off x="6598800" y="5029920"/>
            <a:ext cx="200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SFH 2701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980720" y="273240"/>
            <a:ext cx="8229240" cy="114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9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Integrating the Components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1838160" y="1244160"/>
            <a:ext cx="8229240" cy="4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Integrations Lead : Sean Huskey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5854680" y="3235320"/>
            <a:ext cx="2405160" cy="746280"/>
          </a:xfrm>
          <a:prstGeom prst="rect">
            <a:avLst/>
          </a:prstGeom>
          <a:solidFill>
            <a:srgbClr val="cfe7f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4942080" y="4894200"/>
            <a:ext cx="3151800" cy="497520"/>
          </a:xfrm>
          <a:prstGeom prst="rect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4758840" y="4147560"/>
            <a:ext cx="746280" cy="663120"/>
          </a:xfrm>
          <a:prstGeom prst="rect">
            <a:avLst/>
          </a:prstGeom>
          <a:solidFill>
            <a:srgbClr val="ff66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3.3 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8408520" y="4645440"/>
            <a:ext cx="1741680" cy="7462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Bluetooth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7"/>
          <p:cNvSpPr/>
          <p:nvPr/>
        </p:nvSpPr>
        <p:spPr>
          <a:xfrm>
            <a:off x="4859280" y="3235320"/>
            <a:ext cx="829080" cy="746280"/>
          </a:xfrm>
          <a:prstGeom prst="rect">
            <a:avLst/>
          </a:prstGeom>
          <a:solidFill>
            <a:srgbClr val="cfe7f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8"/>
          <p:cNvSpPr/>
          <p:nvPr/>
        </p:nvSpPr>
        <p:spPr>
          <a:xfrm>
            <a:off x="2968920" y="4894200"/>
            <a:ext cx="1741680" cy="1078200"/>
          </a:xfrm>
          <a:prstGeom prst="rect">
            <a:avLst/>
          </a:prstGeom>
          <a:solidFill>
            <a:srgbClr val="ff66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Battery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9"/>
          <p:cNvSpPr/>
          <p:nvPr/>
        </p:nvSpPr>
        <p:spPr>
          <a:xfrm>
            <a:off x="2536560" y="3182400"/>
            <a:ext cx="1658520" cy="746280"/>
          </a:xfrm>
          <a:prstGeom prst="rect">
            <a:avLst/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Drivers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0"/>
          <p:cNvSpPr/>
          <p:nvPr/>
        </p:nvSpPr>
        <p:spPr>
          <a:xfrm>
            <a:off x="4012200" y="2239560"/>
            <a:ext cx="1243800" cy="746280"/>
          </a:xfrm>
          <a:prstGeom prst="rect">
            <a:avLst/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360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1"/>
          <p:cNvSpPr/>
          <p:nvPr/>
        </p:nvSpPr>
        <p:spPr>
          <a:xfrm>
            <a:off x="2619720" y="2239560"/>
            <a:ext cx="1326960" cy="746280"/>
          </a:xfrm>
          <a:prstGeom prst="rect">
            <a:avLst/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180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Line 12"/>
          <p:cNvSpPr/>
          <p:nvPr/>
        </p:nvSpPr>
        <p:spPr>
          <a:xfrm>
            <a:off x="4361400" y="3483720"/>
            <a:ext cx="360" cy="1410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45" name="Line 13"/>
          <p:cNvSpPr/>
          <p:nvPr/>
        </p:nvSpPr>
        <p:spPr>
          <a:xfrm>
            <a:off x="4361400" y="3483720"/>
            <a:ext cx="497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46" name="Line 14"/>
          <p:cNvSpPr/>
          <p:nvPr/>
        </p:nvSpPr>
        <p:spPr>
          <a:xfrm>
            <a:off x="4195440" y="381564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47" name="Line 15"/>
          <p:cNvSpPr/>
          <p:nvPr/>
        </p:nvSpPr>
        <p:spPr>
          <a:xfrm>
            <a:off x="4361400" y="4396320"/>
            <a:ext cx="3970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48" name="Line 16"/>
          <p:cNvSpPr/>
          <p:nvPr/>
        </p:nvSpPr>
        <p:spPr>
          <a:xfrm>
            <a:off x="55879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49" name="Line 17"/>
          <p:cNvSpPr/>
          <p:nvPr/>
        </p:nvSpPr>
        <p:spPr>
          <a:xfrm>
            <a:off x="5688720" y="348372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0" name="Line 18"/>
          <p:cNvSpPr/>
          <p:nvPr/>
        </p:nvSpPr>
        <p:spPr>
          <a:xfrm>
            <a:off x="600264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1" name="Line 19"/>
          <p:cNvSpPr/>
          <p:nvPr/>
        </p:nvSpPr>
        <p:spPr>
          <a:xfrm>
            <a:off x="625176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2" name="Line 20"/>
          <p:cNvSpPr/>
          <p:nvPr/>
        </p:nvSpPr>
        <p:spPr>
          <a:xfrm>
            <a:off x="64177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3" name="Line 21"/>
          <p:cNvSpPr/>
          <p:nvPr/>
        </p:nvSpPr>
        <p:spPr>
          <a:xfrm>
            <a:off x="65833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4" name="Line 22"/>
          <p:cNvSpPr/>
          <p:nvPr/>
        </p:nvSpPr>
        <p:spPr>
          <a:xfrm>
            <a:off x="674928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5" name="Line 23"/>
          <p:cNvSpPr/>
          <p:nvPr/>
        </p:nvSpPr>
        <p:spPr>
          <a:xfrm>
            <a:off x="4841280" y="481104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6" name="Line 24"/>
          <p:cNvSpPr/>
          <p:nvPr/>
        </p:nvSpPr>
        <p:spPr>
          <a:xfrm flipH="1">
            <a:off x="4841280" y="5640480"/>
            <a:ext cx="36500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7" name="Line 25"/>
          <p:cNvSpPr/>
          <p:nvPr/>
        </p:nvSpPr>
        <p:spPr>
          <a:xfrm>
            <a:off x="849132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8" name="Line 26"/>
          <p:cNvSpPr/>
          <p:nvPr/>
        </p:nvSpPr>
        <p:spPr>
          <a:xfrm>
            <a:off x="509040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59" name="Line 27"/>
          <p:cNvSpPr/>
          <p:nvPr/>
        </p:nvSpPr>
        <p:spPr>
          <a:xfrm>
            <a:off x="343116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0" name="Line 28"/>
          <p:cNvSpPr/>
          <p:nvPr/>
        </p:nvSpPr>
        <p:spPr>
          <a:xfrm>
            <a:off x="411264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1" name="Line 29"/>
          <p:cNvSpPr/>
          <p:nvPr/>
        </p:nvSpPr>
        <p:spPr>
          <a:xfrm>
            <a:off x="2684520" y="3928680"/>
            <a:ext cx="360" cy="23756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2" name="Line 30"/>
          <p:cNvSpPr/>
          <p:nvPr/>
        </p:nvSpPr>
        <p:spPr>
          <a:xfrm>
            <a:off x="5256360" y="539172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3" name="Line 31"/>
          <p:cNvSpPr/>
          <p:nvPr/>
        </p:nvSpPr>
        <p:spPr>
          <a:xfrm>
            <a:off x="2684520" y="6304320"/>
            <a:ext cx="25718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4" name="Line 32"/>
          <p:cNvSpPr/>
          <p:nvPr/>
        </p:nvSpPr>
        <p:spPr>
          <a:xfrm>
            <a:off x="2767680" y="3928680"/>
            <a:ext cx="360" cy="2292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5" name="Line 33"/>
          <p:cNvSpPr/>
          <p:nvPr/>
        </p:nvSpPr>
        <p:spPr>
          <a:xfrm>
            <a:off x="5173200" y="539172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6" name="Line 34"/>
          <p:cNvSpPr/>
          <p:nvPr/>
        </p:nvSpPr>
        <p:spPr>
          <a:xfrm>
            <a:off x="2767680" y="6221160"/>
            <a:ext cx="2405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7" name="Line 35"/>
          <p:cNvSpPr/>
          <p:nvPr/>
        </p:nvSpPr>
        <p:spPr>
          <a:xfrm>
            <a:off x="2601720" y="3928680"/>
            <a:ext cx="360" cy="2458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8" name="Line 36"/>
          <p:cNvSpPr/>
          <p:nvPr/>
        </p:nvSpPr>
        <p:spPr>
          <a:xfrm>
            <a:off x="2601720" y="6387120"/>
            <a:ext cx="27374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69" name="Line 37"/>
          <p:cNvSpPr/>
          <p:nvPr/>
        </p:nvSpPr>
        <p:spPr>
          <a:xfrm>
            <a:off x="5339160" y="5391720"/>
            <a:ext cx="360" cy="9954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70" name="Line 38"/>
          <p:cNvSpPr/>
          <p:nvPr/>
        </p:nvSpPr>
        <p:spPr>
          <a:xfrm flipH="1">
            <a:off x="7827840" y="4793400"/>
            <a:ext cx="5806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71" name="Line 39"/>
          <p:cNvSpPr/>
          <p:nvPr/>
        </p:nvSpPr>
        <p:spPr>
          <a:xfrm flipH="1">
            <a:off x="7661880" y="4710600"/>
            <a:ext cx="7466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72" name="Line 40"/>
          <p:cNvSpPr/>
          <p:nvPr/>
        </p:nvSpPr>
        <p:spPr>
          <a:xfrm>
            <a:off x="7661880" y="4710600"/>
            <a:ext cx="360" cy="183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73" name="Line 41"/>
          <p:cNvSpPr/>
          <p:nvPr/>
        </p:nvSpPr>
        <p:spPr>
          <a:xfrm>
            <a:off x="7827840" y="4793400"/>
            <a:ext cx="360" cy="1008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Motivation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77160" y="179388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 current cheap, room-proximity depth imaging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LIDAR is more accurate than ultrasound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Ultrasound diverges quickly producing unwanted results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Collimated light allows for better resolution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Has applications in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Robot Vision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Virtual/Augmented reality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Area survey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980720" y="273240"/>
            <a:ext cx="8229240" cy="114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9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Choosing a Microcontroller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5854680" y="3235320"/>
            <a:ext cx="240516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4942080" y="4894200"/>
            <a:ext cx="3151800" cy="49752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4758840" y="4147560"/>
            <a:ext cx="746280" cy="6631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3.3 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8408520" y="4645440"/>
            <a:ext cx="174168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Bluetooth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4859280" y="3235320"/>
            <a:ext cx="82908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2968920" y="4894200"/>
            <a:ext cx="1741680" cy="10782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Battery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8"/>
          <p:cNvSpPr/>
          <p:nvPr/>
        </p:nvSpPr>
        <p:spPr>
          <a:xfrm>
            <a:off x="2536560" y="3182400"/>
            <a:ext cx="165852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Drivers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9"/>
          <p:cNvSpPr/>
          <p:nvPr/>
        </p:nvSpPr>
        <p:spPr>
          <a:xfrm>
            <a:off x="4012200" y="2239560"/>
            <a:ext cx="124380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360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10"/>
          <p:cNvSpPr/>
          <p:nvPr/>
        </p:nvSpPr>
        <p:spPr>
          <a:xfrm>
            <a:off x="2619720" y="2239560"/>
            <a:ext cx="132696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180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Line 11"/>
          <p:cNvSpPr/>
          <p:nvPr/>
        </p:nvSpPr>
        <p:spPr>
          <a:xfrm>
            <a:off x="4361400" y="3483720"/>
            <a:ext cx="360" cy="1410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85" name="Line 12"/>
          <p:cNvSpPr/>
          <p:nvPr/>
        </p:nvSpPr>
        <p:spPr>
          <a:xfrm>
            <a:off x="4361400" y="3483720"/>
            <a:ext cx="497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86" name="Line 13"/>
          <p:cNvSpPr/>
          <p:nvPr/>
        </p:nvSpPr>
        <p:spPr>
          <a:xfrm>
            <a:off x="4195440" y="381564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87" name="Line 14"/>
          <p:cNvSpPr/>
          <p:nvPr/>
        </p:nvSpPr>
        <p:spPr>
          <a:xfrm>
            <a:off x="4361400" y="4396320"/>
            <a:ext cx="3970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88" name="Line 15"/>
          <p:cNvSpPr/>
          <p:nvPr/>
        </p:nvSpPr>
        <p:spPr>
          <a:xfrm>
            <a:off x="55879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89" name="Line 16"/>
          <p:cNvSpPr/>
          <p:nvPr/>
        </p:nvSpPr>
        <p:spPr>
          <a:xfrm>
            <a:off x="5688720" y="348372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0" name="Line 17"/>
          <p:cNvSpPr/>
          <p:nvPr/>
        </p:nvSpPr>
        <p:spPr>
          <a:xfrm>
            <a:off x="600264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1" name="Line 18"/>
          <p:cNvSpPr/>
          <p:nvPr/>
        </p:nvSpPr>
        <p:spPr>
          <a:xfrm>
            <a:off x="625176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2" name="Line 19"/>
          <p:cNvSpPr/>
          <p:nvPr/>
        </p:nvSpPr>
        <p:spPr>
          <a:xfrm>
            <a:off x="64177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3" name="Line 20"/>
          <p:cNvSpPr/>
          <p:nvPr/>
        </p:nvSpPr>
        <p:spPr>
          <a:xfrm>
            <a:off x="65833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4" name="Line 21"/>
          <p:cNvSpPr/>
          <p:nvPr/>
        </p:nvSpPr>
        <p:spPr>
          <a:xfrm>
            <a:off x="674928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5" name="Line 22"/>
          <p:cNvSpPr/>
          <p:nvPr/>
        </p:nvSpPr>
        <p:spPr>
          <a:xfrm>
            <a:off x="4841280" y="481104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6" name="Line 23"/>
          <p:cNvSpPr/>
          <p:nvPr/>
        </p:nvSpPr>
        <p:spPr>
          <a:xfrm flipH="1">
            <a:off x="4841280" y="5640480"/>
            <a:ext cx="36500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7" name="Line 24"/>
          <p:cNvSpPr/>
          <p:nvPr/>
        </p:nvSpPr>
        <p:spPr>
          <a:xfrm>
            <a:off x="849132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8" name="Line 25"/>
          <p:cNvSpPr/>
          <p:nvPr/>
        </p:nvSpPr>
        <p:spPr>
          <a:xfrm>
            <a:off x="509040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399" name="Line 26"/>
          <p:cNvSpPr/>
          <p:nvPr/>
        </p:nvSpPr>
        <p:spPr>
          <a:xfrm>
            <a:off x="343116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0" name="Line 27"/>
          <p:cNvSpPr/>
          <p:nvPr/>
        </p:nvSpPr>
        <p:spPr>
          <a:xfrm>
            <a:off x="411264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1" name="Line 28"/>
          <p:cNvSpPr/>
          <p:nvPr/>
        </p:nvSpPr>
        <p:spPr>
          <a:xfrm>
            <a:off x="2684520" y="3928680"/>
            <a:ext cx="360" cy="23756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2" name="Line 29"/>
          <p:cNvSpPr/>
          <p:nvPr/>
        </p:nvSpPr>
        <p:spPr>
          <a:xfrm>
            <a:off x="5256360" y="539172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3" name="Line 30"/>
          <p:cNvSpPr/>
          <p:nvPr/>
        </p:nvSpPr>
        <p:spPr>
          <a:xfrm>
            <a:off x="2684520" y="6304320"/>
            <a:ext cx="25718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4" name="Line 31"/>
          <p:cNvSpPr/>
          <p:nvPr/>
        </p:nvSpPr>
        <p:spPr>
          <a:xfrm>
            <a:off x="2767680" y="3928680"/>
            <a:ext cx="360" cy="2292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5" name="Line 32"/>
          <p:cNvSpPr/>
          <p:nvPr/>
        </p:nvSpPr>
        <p:spPr>
          <a:xfrm>
            <a:off x="5173200" y="539172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6" name="Line 33"/>
          <p:cNvSpPr/>
          <p:nvPr/>
        </p:nvSpPr>
        <p:spPr>
          <a:xfrm>
            <a:off x="2767680" y="6221160"/>
            <a:ext cx="2405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7" name="Line 34"/>
          <p:cNvSpPr/>
          <p:nvPr/>
        </p:nvSpPr>
        <p:spPr>
          <a:xfrm>
            <a:off x="2601720" y="3928680"/>
            <a:ext cx="360" cy="2458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8" name="Line 35"/>
          <p:cNvSpPr/>
          <p:nvPr/>
        </p:nvSpPr>
        <p:spPr>
          <a:xfrm>
            <a:off x="2601720" y="6387120"/>
            <a:ext cx="27374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09" name="Line 36"/>
          <p:cNvSpPr/>
          <p:nvPr/>
        </p:nvSpPr>
        <p:spPr>
          <a:xfrm>
            <a:off x="5339160" y="5391720"/>
            <a:ext cx="360" cy="9954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10" name="Line 37"/>
          <p:cNvSpPr/>
          <p:nvPr/>
        </p:nvSpPr>
        <p:spPr>
          <a:xfrm flipH="1">
            <a:off x="7827840" y="4793400"/>
            <a:ext cx="5806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11" name="Line 38"/>
          <p:cNvSpPr/>
          <p:nvPr/>
        </p:nvSpPr>
        <p:spPr>
          <a:xfrm flipH="1">
            <a:off x="7661880" y="4710600"/>
            <a:ext cx="7466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12" name="Line 39"/>
          <p:cNvSpPr/>
          <p:nvPr/>
        </p:nvSpPr>
        <p:spPr>
          <a:xfrm>
            <a:off x="7661880" y="4710600"/>
            <a:ext cx="360" cy="183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13" name="Line 40"/>
          <p:cNvSpPr/>
          <p:nvPr/>
        </p:nvSpPr>
        <p:spPr>
          <a:xfrm>
            <a:off x="7827840" y="4793400"/>
            <a:ext cx="360" cy="1008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ATMEGA328P-PU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Just enough I/O Pins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Only 2 interrupt pins required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Cheap and available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Easy to install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Plentiful Documentation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16 MHz to process data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32 KHz sampling rate required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16" name="Picture 4" descr=""/>
          <p:cNvPicPr/>
          <p:nvPr/>
        </p:nvPicPr>
        <p:blipFill>
          <a:blip r:embed="rId1"/>
          <a:stretch/>
        </p:blipFill>
        <p:spPr>
          <a:xfrm>
            <a:off x="6596640" y="1604520"/>
            <a:ext cx="3217320" cy="1896840"/>
          </a:xfrm>
          <a:prstGeom prst="rect">
            <a:avLst/>
          </a:prstGeom>
          <a:ln>
            <a:noFill/>
          </a:ln>
        </p:spPr>
      </p:pic>
      <p:pic>
        <p:nvPicPr>
          <p:cNvPr id="417" name="Picture 5" descr=""/>
          <p:cNvPicPr/>
          <p:nvPr/>
        </p:nvPicPr>
        <p:blipFill>
          <a:blip r:embed="rId2"/>
          <a:stretch/>
        </p:blipFill>
        <p:spPr>
          <a:xfrm>
            <a:off x="6712200" y="3682080"/>
            <a:ext cx="2943000" cy="22071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Required Processing from MCU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Read samples at 32 Khz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Keep a small buffer of sample data to find signal centers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32-bit floating point precision to calculate distance in millimeters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Direct the laser and keep track of its current direction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Stringify the point data and send it over Bluetooth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Directing the Laser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5854680" y="3235320"/>
            <a:ext cx="240516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942080" y="4894200"/>
            <a:ext cx="3151800" cy="4975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4758840" y="4147560"/>
            <a:ext cx="746280" cy="6631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3.3 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8408520" y="4645440"/>
            <a:ext cx="174168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Bluetooth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6"/>
          <p:cNvSpPr/>
          <p:nvPr/>
        </p:nvSpPr>
        <p:spPr>
          <a:xfrm>
            <a:off x="4859280" y="3235320"/>
            <a:ext cx="82908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7"/>
          <p:cNvSpPr/>
          <p:nvPr/>
        </p:nvSpPr>
        <p:spPr>
          <a:xfrm>
            <a:off x="2968920" y="4894200"/>
            <a:ext cx="1741680" cy="10782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Battery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8"/>
          <p:cNvSpPr/>
          <p:nvPr/>
        </p:nvSpPr>
        <p:spPr>
          <a:xfrm>
            <a:off x="2536560" y="3182400"/>
            <a:ext cx="1658520" cy="74628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Drivers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9"/>
          <p:cNvSpPr/>
          <p:nvPr/>
        </p:nvSpPr>
        <p:spPr>
          <a:xfrm>
            <a:off x="4012200" y="2239560"/>
            <a:ext cx="1243800" cy="74628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360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10"/>
          <p:cNvSpPr/>
          <p:nvPr/>
        </p:nvSpPr>
        <p:spPr>
          <a:xfrm>
            <a:off x="2619720" y="2239560"/>
            <a:ext cx="1326960" cy="74628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180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Line 11"/>
          <p:cNvSpPr/>
          <p:nvPr/>
        </p:nvSpPr>
        <p:spPr>
          <a:xfrm>
            <a:off x="4361400" y="3483720"/>
            <a:ext cx="360" cy="1410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1" name="Line 12"/>
          <p:cNvSpPr/>
          <p:nvPr/>
        </p:nvSpPr>
        <p:spPr>
          <a:xfrm>
            <a:off x="4361400" y="3483720"/>
            <a:ext cx="497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2" name="Line 13"/>
          <p:cNvSpPr/>
          <p:nvPr/>
        </p:nvSpPr>
        <p:spPr>
          <a:xfrm>
            <a:off x="4195440" y="381564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3" name="Line 14"/>
          <p:cNvSpPr/>
          <p:nvPr/>
        </p:nvSpPr>
        <p:spPr>
          <a:xfrm>
            <a:off x="4361400" y="4396320"/>
            <a:ext cx="3970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4" name="Line 15"/>
          <p:cNvSpPr/>
          <p:nvPr/>
        </p:nvSpPr>
        <p:spPr>
          <a:xfrm>
            <a:off x="55879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5" name="Line 16"/>
          <p:cNvSpPr/>
          <p:nvPr/>
        </p:nvSpPr>
        <p:spPr>
          <a:xfrm>
            <a:off x="5688720" y="348372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6" name="Line 17"/>
          <p:cNvSpPr/>
          <p:nvPr/>
        </p:nvSpPr>
        <p:spPr>
          <a:xfrm>
            <a:off x="600264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7" name="Line 18"/>
          <p:cNvSpPr/>
          <p:nvPr/>
        </p:nvSpPr>
        <p:spPr>
          <a:xfrm>
            <a:off x="625176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8" name="Line 19"/>
          <p:cNvSpPr/>
          <p:nvPr/>
        </p:nvSpPr>
        <p:spPr>
          <a:xfrm>
            <a:off x="64177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39" name="Line 20"/>
          <p:cNvSpPr/>
          <p:nvPr/>
        </p:nvSpPr>
        <p:spPr>
          <a:xfrm>
            <a:off x="65833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0" name="Line 21"/>
          <p:cNvSpPr/>
          <p:nvPr/>
        </p:nvSpPr>
        <p:spPr>
          <a:xfrm>
            <a:off x="674928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1" name="Line 22"/>
          <p:cNvSpPr/>
          <p:nvPr/>
        </p:nvSpPr>
        <p:spPr>
          <a:xfrm>
            <a:off x="4841280" y="481104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2" name="Line 23"/>
          <p:cNvSpPr/>
          <p:nvPr/>
        </p:nvSpPr>
        <p:spPr>
          <a:xfrm flipH="1">
            <a:off x="4841280" y="5640480"/>
            <a:ext cx="36500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3" name="Line 24"/>
          <p:cNvSpPr/>
          <p:nvPr/>
        </p:nvSpPr>
        <p:spPr>
          <a:xfrm>
            <a:off x="849132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4" name="Line 25"/>
          <p:cNvSpPr/>
          <p:nvPr/>
        </p:nvSpPr>
        <p:spPr>
          <a:xfrm>
            <a:off x="509040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5" name="Line 26"/>
          <p:cNvSpPr/>
          <p:nvPr/>
        </p:nvSpPr>
        <p:spPr>
          <a:xfrm>
            <a:off x="343116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6" name="Line 27"/>
          <p:cNvSpPr/>
          <p:nvPr/>
        </p:nvSpPr>
        <p:spPr>
          <a:xfrm>
            <a:off x="411264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7" name="Line 28"/>
          <p:cNvSpPr/>
          <p:nvPr/>
        </p:nvSpPr>
        <p:spPr>
          <a:xfrm>
            <a:off x="2684520" y="3928680"/>
            <a:ext cx="360" cy="23756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8" name="Line 29"/>
          <p:cNvSpPr/>
          <p:nvPr/>
        </p:nvSpPr>
        <p:spPr>
          <a:xfrm>
            <a:off x="5256360" y="539172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49" name="Line 30"/>
          <p:cNvSpPr/>
          <p:nvPr/>
        </p:nvSpPr>
        <p:spPr>
          <a:xfrm>
            <a:off x="2684520" y="6304320"/>
            <a:ext cx="25718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0" name="Line 31"/>
          <p:cNvSpPr/>
          <p:nvPr/>
        </p:nvSpPr>
        <p:spPr>
          <a:xfrm>
            <a:off x="2767680" y="3928680"/>
            <a:ext cx="360" cy="2292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1" name="Line 32"/>
          <p:cNvSpPr/>
          <p:nvPr/>
        </p:nvSpPr>
        <p:spPr>
          <a:xfrm>
            <a:off x="5173200" y="539172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2" name="Line 33"/>
          <p:cNvSpPr/>
          <p:nvPr/>
        </p:nvSpPr>
        <p:spPr>
          <a:xfrm>
            <a:off x="2767680" y="6221160"/>
            <a:ext cx="2405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3" name="Line 34"/>
          <p:cNvSpPr/>
          <p:nvPr/>
        </p:nvSpPr>
        <p:spPr>
          <a:xfrm>
            <a:off x="2601720" y="3928680"/>
            <a:ext cx="360" cy="2458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4" name="Line 35"/>
          <p:cNvSpPr/>
          <p:nvPr/>
        </p:nvSpPr>
        <p:spPr>
          <a:xfrm>
            <a:off x="2601720" y="6387120"/>
            <a:ext cx="27374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5" name="Line 36"/>
          <p:cNvSpPr/>
          <p:nvPr/>
        </p:nvSpPr>
        <p:spPr>
          <a:xfrm>
            <a:off x="5339160" y="5391720"/>
            <a:ext cx="360" cy="9954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6" name="Line 37"/>
          <p:cNvSpPr/>
          <p:nvPr/>
        </p:nvSpPr>
        <p:spPr>
          <a:xfrm flipH="1">
            <a:off x="7827840" y="4793400"/>
            <a:ext cx="5806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7" name="Line 38"/>
          <p:cNvSpPr/>
          <p:nvPr/>
        </p:nvSpPr>
        <p:spPr>
          <a:xfrm flipH="1">
            <a:off x="7661880" y="4710600"/>
            <a:ext cx="7466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8" name="Line 39"/>
          <p:cNvSpPr/>
          <p:nvPr/>
        </p:nvSpPr>
        <p:spPr>
          <a:xfrm>
            <a:off x="7661880" y="4710600"/>
            <a:ext cx="360" cy="183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59" name="Line 40"/>
          <p:cNvSpPr/>
          <p:nvPr/>
        </p:nvSpPr>
        <p:spPr>
          <a:xfrm>
            <a:off x="7827840" y="4793400"/>
            <a:ext cx="360" cy="1008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Servos vs Steppers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677160" y="2160720"/>
            <a:ext cx="49802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Servos can’t provide enough precision and control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Swapped servos for NEMA 17 and NEMA 8 stepper motors controlled by EZ Stepper Driver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62" name="Picture 3" descr=""/>
          <p:cNvPicPr/>
          <p:nvPr/>
        </p:nvPicPr>
        <p:blipFill>
          <a:blip r:embed="rId1"/>
          <a:stretch/>
        </p:blipFill>
        <p:spPr>
          <a:xfrm>
            <a:off x="5620320" y="1654200"/>
            <a:ext cx="3447360" cy="1896840"/>
          </a:xfrm>
          <a:prstGeom prst="rect">
            <a:avLst/>
          </a:prstGeom>
          <a:ln>
            <a:noFill/>
          </a:ln>
        </p:spPr>
      </p:pic>
      <p:pic>
        <p:nvPicPr>
          <p:cNvPr id="463" name="Picture 4" descr=""/>
          <p:cNvPicPr/>
          <p:nvPr/>
        </p:nvPicPr>
        <p:blipFill>
          <a:blip r:embed="rId2"/>
          <a:stretch/>
        </p:blipFill>
        <p:spPr>
          <a:xfrm>
            <a:off x="5620320" y="3781440"/>
            <a:ext cx="3372120" cy="18968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Sending the Data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5854680" y="3235320"/>
            <a:ext cx="240516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4942080" y="4894200"/>
            <a:ext cx="3151800" cy="4975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4758840" y="4147560"/>
            <a:ext cx="746280" cy="6631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3.3 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5"/>
          <p:cNvSpPr/>
          <p:nvPr/>
        </p:nvSpPr>
        <p:spPr>
          <a:xfrm>
            <a:off x="8408520" y="4645440"/>
            <a:ext cx="1741680" cy="74628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Bluetooth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6"/>
          <p:cNvSpPr/>
          <p:nvPr/>
        </p:nvSpPr>
        <p:spPr>
          <a:xfrm>
            <a:off x="4859280" y="3235320"/>
            <a:ext cx="82908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7"/>
          <p:cNvSpPr/>
          <p:nvPr/>
        </p:nvSpPr>
        <p:spPr>
          <a:xfrm>
            <a:off x="2968920" y="4894200"/>
            <a:ext cx="1741680" cy="10782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Battery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8"/>
          <p:cNvSpPr/>
          <p:nvPr/>
        </p:nvSpPr>
        <p:spPr>
          <a:xfrm>
            <a:off x="2536560" y="3182400"/>
            <a:ext cx="165852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Drivers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9"/>
          <p:cNvSpPr/>
          <p:nvPr/>
        </p:nvSpPr>
        <p:spPr>
          <a:xfrm>
            <a:off x="4012200" y="2239560"/>
            <a:ext cx="124380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360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10"/>
          <p:cNvSpPr/>
          <p:nvPr/>
        </p:nvSpPr>
        <p:spPr>
          <a:xfrm>
            <a:off x="2619720" y="2239560"/>
            <a:ext cx="1326960" cy="746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/>
          <a:p>
            <a:pPr algn="ctr">
              <a:lnSpc>
                <a:spcPct val="100000"/>
              </a:lnSpc>
            </a:pPr>
            <a:r>
              <a:rPr b="0" lang="en-US" sz="1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Stepper 180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Line 11"/>
          <p:cNvSpPr/>
          <p:nvPr/>
        </p:nvSpPr>
        <p:spPr>
          <a:xfrm>
            <a:off x="4361400" y="3483720"/>
            <a:ext cx="360" cy="1410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75" name="Line 12"/>
          <p:cNvSpPr/>
          <p:nvPr/>
        </p:nvSpPr>
        <p:spPr>
          <a:xfrm>
            <a:off x="4361400" y="3483720"/>
            <a:ext cx="497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76" name="Line 13"/>
          <p:cNvSpPr/>
          <p:nvPr/>
        </p:nvSpPr>
        <p:spPr>
          <a:xfrm>
            <a:off x="4195440" y="381564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77" name="Line 14"/>
          <p:cNvSpPr/>
          <p:nvPr/>
        </p:nvSpPr>
        <p:spPr>
          <a:xfrm>
            <a:off x="4361400" y="4396320"/>
            <a:ext cx="3970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78" name="Line 15"/>
          <p:cNvSpPr/>
          <p:nvPr/>
        </p:nvSpPr>
        <p:spPr>
          <a:xfrm>
            <a:off x="55879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79" name="Line 16"/>
          <p:cNvSpPr/>
          <p:nvPr/>
        </p:nvSpPr>
        <p:spPr>
          <a:xfrm>
            <a:off x="5688720" y="3483720"/>
            <a:ext cx="16596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0" name="Line 17"/>
          <p:cNvSpPr/>
          <p:nvPr/>
        </p:nvSpPr>
        <p:spPr>
          <a:xfrm>
            <a:off x="600264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1" name="Line 18"/>
          <p:cNvSpPr/>
          <p:nvPr/>
        </p:nvSpPr>
        <p:spPr>
          <a:xfrm>
            <a:off x="625176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2" name="Line 19"/>
          <p:cNvSpPr/>
          <p:nvPr/>
        </p:nvSpPr>
        <p:spPr>
          <a:xfrm>
            <a:off x="64177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3" name="Line 20"/>
          <p:cNvSpPr/>
          <p:nvPr/>
        </p:nvSpPr>
        <p:spPr>
          <a:xfrm>
            <a:off x="658332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4" name="Line 21"/>
          <p:cNvSpPr/>
          <p:nvPr/>
        </p:nvSpPr>
        <p:spPr>
          <a:xfrm>
            <a:off x="6749280" y="398160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5" name="Line 22"/>
          <p:cNvSpPr/>
          <p:nvPr/>
        </p:nvSpPr>
        <p:spPr>
          <a:xfrm>
            <a:off x="4841280" y="481104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6" name="Line 23"/>
          <p:cNvSpPr/>
          <p:nvPr/>
        </p:nvSpPr>
        <p:spPr>
          <a:xfrm flipH="1">
            <a:off x="4841280" y="5640480"/>
            <a:ext cx="36500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7" name="Line 24"/>
          <p:cNvSpPr/>
          <p:nvPr/>
        </p:nvSpPr>
        <p:spPr>
          <a:xfrm>
            <a:off x="849132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8" name="Line 25"/>
          <p:cNvSpPr/>
          <p:nvPr/>
        </p:nvSpPr>
        <p:spPr>
          <a:xfrm>
            <a:off x="5090400" y="5391720"/>
            <a:ext cx="360" cy="2487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89" name="Line 26"/>
          <p:cNvSpPr/>
          <p:nvPr/>
        </p:nvSpPr>
        <p:spPr>
          <a:xfrm>
            <a:off x="343116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0" name="Line 27"/>
          <p:cNvSpPr/>
          <p:nvPr/>
        </p:nvSpPr>
        <p:spPr>
          <a:xfrm>
            <a:off x="4112640" y="2986200"/>
            <a:ext cx="360" cy="1958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1" name="Line 28"/>
          <p:cNvSpPr/>
          <p:nvPr/>
        </p:nvSpPr>
        <p:spPr>
          <a:xfrm>
            <a:off x="2684520" y="3928680"/>
            <a:ext cx="360" cy="23756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2" name="Line 29"/>
          <p:cNvSpPr/>
          <p:nvPr/>
        </p:nvSpPr>
        <p:spPr>
          <a:xfrm>
            <a:off x="5256360" y="5391720"/>
            <a:ext cx="360" cy="912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3" name="Line 30"/>
          <p:cNvSpPr/>
          <p:nvPr/>
        </p:nvSpPr>
        <p:spPr>
          <a:xfrm>
            <a:off x="2684520" y="6304320"/>
            <a:ext cx="25718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4" name="Line 31"/>
          <p:cNvSpPr/>
          <p:nvPr/>
        </p:nvSpPr>
        <p:spPr>
          <a:xfrm>
            <a:off x="2767680" y="3928680"/>
            <a:ext cx="360" cy="229248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5" name="Line 32"/>
          <p:cNvSpPr/>
          <p:nvPr/>
        </p:nvSpPr>
        <p:spPr>
          <a:xfrm>
            <a:off x="5173200" y="5391720"/>
            <a:ext cx="360" cy="829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6" name="Line 33"/>
          <p:cNvSpPr/>
          <p:nvPr/>
        </p:nvSpPr>
        <p:spPr>
          <a:xfrm>
            <a:off x="2767680" y="6221160"/>
            <a:ext cx="240552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7" name="Line 34"/>
          <p:cNvSpPr/>
          <p:nvPr/>
        </p:nvSpPr>
        <p:spPr>
          <a:xfrm>
            <a:off x="2601720" y="3928680"/>
            <a:ext cx="360" cy="245844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8" name="Line 35"/>
          <p:cNvSpPr/>
          <p:nvPr/>
        </p:nvSpPr>
        <p:spPr>
          <a:xfrm>
            <a:off x="2601720" y="6387120"/>
            <a:ext cx="27374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499" name="Line 36"/>
          <p:cNvSpPr/>
          <p:nvPr/>
        </p:nvSpPr>
        <p:spPr>
          <a:xfrm>
            <a:off x="5339160" y="5391720"/>
            <a:ext cx="360" cy="9954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500" name="Line 37"/>
          <p:cNvSpPr/>
          <p:nvPr/>
        </p:nvSpPr>
        <p:spPr>
          <a:xfrm flipH="1">
            <a:off x="7827840" y="4793400"/>
            <a:ext cx="58068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501" name="Line 38"/>
          <p:cNvSpPr/>
          <p:nvPr/>
        </p:nvSpPr>
        <p:spPr>
          <a:xfrm flipH="1">
            <a:off x="7661880" y="4710600"/>
            <a:ext cx="746640" cy="36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502" name="Line 39"/>
          <p:cNvSpPr/>
          <p:nvPr/>
        </p:nvSpPr>
        <p:spPr>
          <a:xfrm>
            <a:off x="7661880" y="4710600"/>
            <a:ext cx="360" cy="1836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  <p:sp>
        <p:nvSpPr>
          <p:cNvPr id="503" name="Line 40"/>
          <p:cNvSpPr/>
          <p:nvPr/>
        </p:nvSpPr>
        <p:spPr>
          <a:xfrm>
            <a:off x="7827840" y="4793400"/>
            <a:ext cx="360" cy="100800"/>
          </a:xfrm>
          <a:prstGeom prst="line">
            <a:avLst/>
          </a:prstGeom>
          <a:ln/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HC-05 Bluetooth Module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5" name="TextShape 2"/>
          <p:cNvSpPr txBox="1"/>
          <p:nvPr/>
        </p:nvSpPr>
        <p:spPr>
          <a:xfrm>
            <a:off x="677160" y="2160720"/>
            <a:ext cx="568512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Standard Bluetooth protocol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Many online example projects to reference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Pybluez used to communicate with the module from a laptop (during development)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Watchdog timer used to recover from out of sync errors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Laptop repeatedly sends pats during idle state to prevent reset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06" name="Picture 3" descr=""/>
          <p:cNvPicPr/>
          <p:nvPr/>
        </p:nvPicPr>
        <p:blipFill>
          <a:blip r:embed="rId1"/>
          <a:stretch/>
        </p:blipFill>
        <p:spPr>
          <a:xfrm>
            <a:off x="6508800" y="2360160"/>
            <a:ext cx="4015800" cy="34812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Integrations Progress So Far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677160" y="2160720"/>
            <a:ext cx="539928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 chip successfully working independently of the development board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Bluetooth messages are being passed reliably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Watchdog successfully preventing out of sync errors and power reset errors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MOSFET as a switch working to control 12V power supply to a load using only 3.3V control signal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09" name="Picture 3" descr=""/>
          <p:cNvPicPr/>
          <p:nvPr/>
        </p:nvPicPr>
        <p:blipFill>
          <a:blip r:embed="rId1"/>
          <a:srcRect l="2365" t="0" r="15685" b="0"/>
          <a:stretch/>
        </p:blipFill>
        <p:spPr>
          <a:xfrm>
            <a:off x="6411240" y="2543400"/>
            <a:ext cx="4230000" cy="29030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What’s next for Integrations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Cleaning up the programming on both ends to prepare for version 1.0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Simulate operating requirements with final tests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Drive both steppers at once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Sample and read analog signal at 32 Khz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Calculate mock distance values with boundary conditions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Communicate to Laptop for a full test sweep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Measure final current requirements of the new stepper drivers during simulated operating conditions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Finalize PCB and begin assembly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Distance Measurement 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Mechanical/Electronic Integration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Interface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Administrative Material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Overall Project Goals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77160" y="175104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Render a 3D point cloud of the surroundings relative to the device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Wireless data transfer to a computer for rendering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Not too big or heavy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Fast enough for one scan to happen in a reasonable timeframe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Good resolution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Interface Goals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Establish a wireless connection to embedded system for various purposes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Provide a visual output for laser data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Provide a sensible, usable interface for human operators to interact with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PC-Side Bluetooth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Uses BlueZ with C as the base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Primary purpose is to receive encoded data from the embedded system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Secondary purpose is to send a Begin signal to the embedded system to start the scan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Network Diagram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19" name="Picture 3" descr=""/>
          <p:cNvPicPr/>
          <p:nvPr/>
        </p:nvPicPr>
        <p:blipFill>
          <a:blip r:embed="rId1"/>
          <a:stretch/>
        </p:blipFill>
        <p:spPr>
          <a:xfrm>
            <a:off x="950400" y="637200"/>
            <a:ext cx="8049960" cy="622044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App Overview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app will be made using Qt C++ as the base for the GUI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 will provide the means to start the scan as well as a canvas on which to render the point cloud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Overall is an event-driven architecture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Application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23" name="Picture 3" descr=""/>
          <p:cNvPicPr/>
          <p:nvPr/>
        </p:nvPicPr>
        <p:blipFill>
          <a:blip r:embed="rId1"/>
          <a:stretch/>
        </p:blipFill>
        <p:spPr>
          <a:xfrm>
            <a:off x="324720" y="481320"/>
            <a:ext cx="887472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Decoding The Data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Data is given in the form of a single stream of ASCII characters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Needs to be converted into three floating point numbers in order to render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Rendering The Data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Final render will be through an WebGL scene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 will be embedded in the application through a 3D canvas in the GUI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When a new point is received, its position is calculated, the point created, and an interrupt sent to the GUI to update the canvas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What’s Next For PC Interface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 Bluetooth communications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Migrate existing render system onto Qt application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tests with the actual laser system when completed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Distance Measurement 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Mechanical/Electronic Integration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Interface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Administrative Material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Budget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360" y="939960"/>
            <a:ext cx="5943600" cy="5664240"/>
          </a:xfrm>
          <a:prstGeom prst="rect">
            <a:avLst/>
          </a:prstGeom>
          <a:ln>
            <a:noFill/>
          </a:ln>
        </p:spPr>
      </p:pic>
      <p:pic>
        <p:nvPicPr>
          <p:cNvPr id="534" name="" descr=""/>
          <p:cNvPicPr/>
          <p:nvPr/>
        </p:nvPicPr>
        <p:blipFill>
          <a:blip r:embed="rId2"/>
          <a:stretch/>
        </p:blipFill>
        <p:spPr>
          <a:xfrm>
            <a:off x="5943600" y="1460520"/>
            <a:ext cx="6451560" cy="49276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Project Specifications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aphicFrame>
        <p:nvGraphicFramePr>
          <p:cNvPr id="115" name="Table 2"/>
          <p:cNvGraphicFramePr/>
          <p:nvPr/>
        </p:nvGraphicFramePr>
        <p:xfrm>
          <a:off x="677160" y="1509840"/>
          <a:ext cx="8596080" cy="3708000"/>
        </p:xfrm>
        <a:graphic>
          <a:graphicData uri="http://schemas.openxmlformats.org/drawingml/2006/table">
            <a:tbl>
              <a:tblPr/>
              <a:tblGrid>
                <a:gridCol w="4298040"/>
                <a:gridCol w="4298040"/>
              </a:tblGrid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Metric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Value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Size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 ft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Weight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&lt;10lb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Scan Speed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&lt;1h per total scan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Axial Resolution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±1.5cm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Power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Range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10m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Azimuth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360°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Elevation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90°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6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Final Cost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≤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$400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Budget Continued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aphicFrame>
        <p:nvGraphicFramePr>
          <p:cNvPr id="536" name="Table 2"/>
          <p:cNvGraphicFramePr/>
          <p:nvPr/>
        </p:nvGraphicFramePr>
        <p:xfrm>
          <a:off x="6679440" y="4838760"/>
          <a:ext cx="4798080" cy="999720"/>
        </p:xfrm>
        <a:graphic>
          <a:graphicData uri="http://schemas.openxmlformats.org/drawingml/2006/table">
            <a:tbl>
              <a:tblPr/>
              <a:tblGrid>
                <a:gridCol w="3295080"/>
                <a:gridCol w="1503000"/>
              </a:tblGrid>
              <a:tr h="801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Total Spent to Date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Unit cost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46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$580.44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$108.69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5905440" y="1003320"/>
            <a:ext cx="6210360" cy="295920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2"/>
          <a:stretch/>
        </p:blipFill>
        <p:spPr>
          <a:xfrm>
            <a:off x="360" y="1003320"/>
            <a:ext cx="5905440" cy="43308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Group Member 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aphicFrame>
        <p:nvGraphicFramePr>
          <p:cNvPr id="540" name="Table 2"/>
          <p:cNvGraphicFramePr/>
          <p:nvPr/>
        </p:nvGraphicFramePr>
        <p:xfrm>
          <a:off x="158760" y="1325520"/>
          <a:ext cx="11866320" cy="1474920"/>
        </p:xfrm>
        <a:graphic>
          <a:graphicData uri="http://schemas.openxmlformats.org/drawingml/2006/table">
            <a:tbl>
              <a:tblPr/>
              <a:tblGrid>
                <a:gridCol w="1184760"/>
                <a:gridCol w="1094760"/>
                <a:gridCol w="1476360"/>
                <a:gridCol w="1019160"/>
                <a:gridCol w="1171440"/>
                <a:gridCol w="1723680"/>
                <a:gridCol w="1095120"/>
                <a:gridCol w="1266480"/>
                <a:gridCol w="971280"/>
                <a:gridCol w="863280"/>
              </a:tblGrid>
              <a:tr h="795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Name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Laser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Detection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Timing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Signal Analysis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Data Communication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Electrical Design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Mechanical Design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3D Render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PC app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6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Daniel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</a:tr>
              <a:tr h="326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Aaron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</a:tr>
              <a:tr h="326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Matthew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6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Sean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  <a:tc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1" name="Table 3"/>
          <p:cNvGraphicFramePr/>
          <p:nvPr/>
        </p:nvGraphicFramePr>
        <p:xfrm>
          <a:off x="242640" y="3957120"/>
          <a:ext cx="5100120" cy="415440"/>
        </p:xfrm>
        <a:graphic>
          <a:graphicData uri="http://schemas.openxmlformats.org/drawingml/2006/table">
            <a:tbl>
              <a:tblPr/>
              <a:tblGrid>
                <a:gridCol w="3001320"/>
                <a:gridCol w="209880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Primary Contributor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Secondary Contributor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91865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○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34920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Progress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aphicFrame>
        <p:nvGraphicFramePr>
          <p:cNvPr id="543" name="Content Placeholder 6"/>
          <p:cNvGraphicFramePr/>
          <p:nvPr/>
        </p:nvGraphicFramePr>
        <p:xfrm>
          <a:off x="0" y="964440"/>
          <a:ext cx="11836800" cy="570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Questions?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Distance Measurement 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Mechanical/Electronic Integration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PC Interface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Administrative Material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Optical Triangulation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9" name="Line 2"/>
          <p:cNvSpPr/>
          <p:nvPr/>
        </p:nvSpPr>
        <p:spPr>
          <a:xfrm>
            <a:off x="2456280" y="2313720"/>
            <a:ext cx="1757160" cy="140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20" name="Line 3"/>
          <p:cNvSpPr/>
          <p:nvPr/>
        </p:nvSpPr>
        <p:spPr>
          <a:xfrm flipV="1">
            <a:off x="1317240" y="2337480"/>
            <a:ext cx="3653640" cy="33260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21" name="Line 4"/>
          <p:cNvSpPr/>
          <p:nvPr/>
        </p:nvSpPr>
        <p:spPr>
          <a:xfrm flipV="1">
            <a:off x="1734480" y="2300400"/>
            <a:ext cx="2344680" cy="394776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1684440" y="1902960"/>
            <a:ext cx="111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Line 6"/>
          <p:cNvSpPr/>
          <p:nvPr/>
        </p:nvSpPr>
        <p:spPr>
          <a:xfrm flipV="1">
            <a:off x="677160" y="2320920"/>
            <a:ext cx="8453160" cy="246060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24" name="Line 7"/>
          <p:cNvSpPr/>
          <p:nvPr/>
        </p:nvSpPr>
        <p:spPr>
          <a:xfrm flipV="1">
            <a:off x="677160" y="2320920"/>
            <a:ext cx="7565760" cy="25790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25" name="CustomShape 8"/>
          <p:cNvSpPr/>
          <p:nvPr/>
        </p:nvSpPr>
        <p:spPr>
          <a:xfrm flipV="1" rot="3198600">
            <a:off x="-79560" y="5517000"/>
            <a:ext cx="2541240" cy="149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9"/>
          <p:cNvSpPr/>
          <p:nvPr/>
        </p:nvSpPr>
        <p:spPr>
          <a:xfrm>
            <a:off x="4070160" y="1861200"/>
            <a:ext cx="286920" cy="923040"/>
          </a:xfrm>
          <a:custGeom>
            <a:avLst/>
            <a:gdLst/>
            <a:ahLst/>
            <a:rect l="l" t="t" r="r" b="b"/>
            <a:pathLst>
              <a:path w="287131" h="923365">
                <a:moveTo>
                  <a:pt x="35859" y="143436"/>
                </a:moveTo>
                <a:cubicBezTo>
                  <a:pt x="40341" y="176307"/>
                  <a:pt x="18391" y="208032"/>
                  <a:pt x="35859" y="277906"/>
                </a:cubicBezTo>
                <a:cubicBezTo>
                  <a:pt x="37909" y="286106"/>
                  <a:pt x="47812" y="289859"/>
                  <a:pt x="53788" y="295836"/>
                </a:cubicBezTo>
                <a:cubicBezTo>
                  <a:pt x="46745" y="338090"/>
                  <a:pt x="46555" y="348046"/>
                  <a:pt x="35859" y="385483"/>
                </a:cubicBezTo>
                <a:cubicBezTo>
                  <a:pt x="33263" y="394569"/>
                  <a:pt x="31120" y="403925"/>
                  <a:pt x="26894" y="412377"/>
                </a:cubicBezTo>
                <a:cubicBezTo>
                  <a:pt x="22076" y="422014"/>
                  <a:pt x="14941" y="430306"/>
                  <a:pt x="8965" y="439271"/>
                </a:cubicBezTo>
                <a:cubicBezTo>
                  <a:pt x="11953" y="490071"/>
                  <a:pt x="17929" y="540783"/>
                  <a:pt x="17929" y="591671"/>
                </a:cubicBezTo>
                <a:cubicBezTo>
                  <a:pt x="17929" y="663286"/>
                  <a:pt x="11690" y="685621"/>
                  <a:pt x="0" y="744071"/>
                </a:cubicBezTo>
                <a:cubicBezTo>
                  <a:pt x="2988" y="767977"/>
                  <a:pt x="-820" y="793773"/>
                  <a:pt x="8965" y="815789"/>
                </a:cubicBezTo>
                <a:cubicBezTo>
                  <a:pt x="12803" y="824424"/>
                  <a:pt x="26773" y="822157"/>
                  <a:pt x="35859" y="824753"/>
                </a:cubicBezTo>
                <a:cubicBezTo>
                  <a:pt x="47706" y="828138"/>
                  <a:pt x="59765" y="830730"/>
                  <a:pt x="71718" y="833718"/>
                </a:cubicBezTo>
                <a:cubicBezTo>
                  <a:pt x="74706" y="845671"/>
                  <a:pt x="72985" y="859956"/>
                  <a:pt x="80682" y="869577"/>
                </a:cubicBezTo>
                <a:cubicBezTo>
                  <a:pt x="86585" y="876956"/>
                  <a:pt x="101673" y="871163"/>
                  <a:pt x="107576" y="878542"/>
                </a:cubicBezTo>
                <a:cubicBezTo>
                  <a:pt x="152603" y="934824"/>
                  <a:pt x="78952" y="901870"/>
                  <a:pt x="143435" y="923365"/>
                </a:cubicBezTo>
                <a:cubicBezTo>
                  <a:pt x="161364" y="917389"/>
                  <a:pt x="181196" y="915452"/>
                  <a:pt x="197223" y="905436"/>
                </a:cubicBezTo>
                <a:cubicBezTo>
                  <a:pt x="206360" y="899726"/>
                  <a:pt x="208422" y="886955"/>
                  <a:pt x="215153" y="878542"/>
                </a:cubicBezTo>
                <a:cubicBezTo>
                  <a:pt x="220433" y="871942"/>
                  <a:pt x="227106" y="866589"/>
                  <a:pt x="233082" y="860612"/>
                </a:cubicBezTo>
                <a:cubicBezTo>
                  <a:pt x="239059" y="842683"/>
                  <a:pt x="246429" y="825159"/>
                  <a:pt x="251012" y="806824"/>
                </a:cubicBezTo>
                <a:cubicBezTo>
                  <a:pt x="254000" y="794871"/>
                  <a:pt x="254466" y="781985"/>
                  <a:pt x="259976" y="770965"/>
                </a:cubicBezTo>
                <a:cubicBezTo>
                  <a:pt x="263756" y="763405"/>
                  <a:pt x="271929" y="759012"/>
                  <a:pt x="277906" y="753036"/>
                </a:cubicBezTo>
                <a:cubicBezTo>
                  <a:pt x="284984" y="498253"/>
                  <a:pt x="294534" y="476790"/>
                  <a:pt x="277906" y="268942"/>
                </a:cubicBezTo>
                <a:cubicBezTo>
                  <a:pt x="276812" y="255262"/>
                  <a:pt x="260823" y="141011"/>
                  <a:pt x="251012" y="134471"/>
                </a:cubicBezTo>
                <a:lnTo>
                  <a:pt x="224118" y="116542"/>
                </a:lnTo>
                <a:cubicBezTo>
                  <a:pt x="201584" y="48941"/>
                  <a:pt x="234601" y="129645"/>
                  <a:pt x="188259" y="71718"/>
                </a:cubicBezTo>
                <a:cubicBezTo>
                  <a:pt x="182356" y="64339"/>
                  <a:pt x="184156" y="52927"/>
                  <a:pt x="179294" y="44824"/>
                </a:cubicBezTo>
                <a:cubicBezTo>
                  <a:pt x="174946" y="37576"/>
                  <a:pt x="166645" y="33494"/>
                  <a:pt x="161365" y="26894"/>
                </a:cubicBezTo>
                <a:cubicBezTo>
                  <a:pt x="154634" y="18481"/>
                  <a:pt x="149412" y="8965"/>
                  <a:pt x="143435" y="0"/>
                </a:cubicBezTo>
                <a:cubicBezTo>
                  <a:pt x="103940" y="5642"/>
                  <a:pt x="80966" y="-285"/>
                  <a:pt x="53788" y="26894"/>
                </a:cubicBezTo>
                <a:cubicBezTo>
                  <a:pt x="46169" y="34513"/>
                  <a:pt x="42756" y="45512"/>
                  <a:pt x="35859" y="53789"/>
                </a:cubicBezTo>
                <a:cubicBezTo>
                  <a:pt x="27743" y="63529"/>
                  <a:pt x="12040" y="68384"/>
                  <a:pt x="8965" y="80683"/>
                </a:cubicBezTo>
                <a:cubicBezTo>
                  <a:pt x="2442" y="106774"/>
                  <a:pt x="31377" y="110565"/>
                  <a:pt x="35859" y="143436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0"/>
          <p:cNvSpPr/>
          <p:nvPr/>
        </p:nvSpPr>
        <p:spPr>
          <a:xfrm>
            <a:off x="4957560" y="1861200"/>
            <a:ext cx="286920" cy="923040"/>
          </a:xfrm>
          <a:custGeom>
            <a:avLst/>
            <a:gdLst/>
            <a:ahLst/>
            <a:rect l="l" t="t" r="r" b="b"/>
            <a:pathLst>
              <a:path w="287131" h="923365">
                <a:moveTo>
                  <a:pt x="35859" y="143436"/>
                </a:moveTo>
                <a:cubicBezTo>
                  <a:pt x="40341" y="176307"/>
                  <a:pt x="18391" y="208032"/>
                  <a:pt x="35859" y="277906"/>
                </a:cubicBezTo>
                <a:cubicBezTo>
                  <a:pt x="37909" y="286106"/>
                  <a:pt x="47812" y="289859"/>
                  <a:pt x="53788" y="295836"/>
                </a:cubicBezTo>
                <a:cubicBezTo>
                  <a:pt x="46745" y="338090"/>
                  <a:pt x="46555" y="348046"/>
                  <a:pt x="35859" y="385483"/>
                </a:cubicBezTo>
                <a:cubicBezTo>
                  <a:pt x="33263" y="394569"/>
                  <a:pt x="31120" y="403925"/>
                  <a:pt x="26894" y="412377"/>
                </a:cubicBezTo>
                <a:cubicBezTo>
                  <a:pt x="22076" y="422014"/>
                  <a:pt x="14941" y="430306"/>
                  <a:pt x="8965" y="439271"/>
                </a:cubicBezTo>
                <a:cubicBezTo>
                  <a:pt x="11953" y="490071"/>
                  <a:pt x="17929" y="540783"/>
                  <a:pt x="17929" y="591671"/>
                </a:cubicBezTo>
                <a:cubicBezTo>
                  <a:pt x="17929" y="663286"/>
                  <a:pt x="11690" y="685621"/>
                  <a:pt x="0" y="744071"/>
                </a:cubicBezTo>
                <a:cubicBezTo>
                  <a:pt x="2988" y="767977"/>
                  <a:pt x="-820" y="793773"/>
                  <a:pt x="8965" y="815789"/>
                </a:cubicBezTo>
                <a:cubicBezTo>
                  <a:pt x="12803" y="824424"/>
                  <a:pt x="26773" y="822157"/>
                  <a:pt x="35859" y="824753"/>
                </a:cubicBezTo>
                <a:cubicBezTo>
                  <a:pt x="47706" y="828138"/>
                  <a:pt x="59765" y="830730"/>
                  <a:pt x="71718" y="833718"/>
                </a:cubicBezTo>
                <a:cubicBezTo>
                  <a:pt x="74706" y="845671"/>
                  <a:pt x="72985" y="859956"/>
                  <a:pt x="80682" y="869577"/>
                </a:cubicBezTo>
                <a:cubicBezTo>
                  <a:pt x="86585" y="876956"/>
                  <a:pt x="101673" y="871163"/>
                  <a:pt x="107576" y="878542"/>
                </a:cubicBezTo>
                <a:cubicBezTo>
                  <a:pt x="152603" y="934824"/>
                  <a:pt x="78952" y="901870"/>
                  <a:pt x="143435" y="923365"/>
                </a:cubicBezTo>
                <a:cubicBezTo>
                  <a:pt x="161364" y="917389"/>
                  <a:pt x="181196" y="915452"/>
                  <a:pt x="197223" y="905436"/>
                </a:cubicBezTo>
                <a:cubicBezTo>
                  <a:pt x="206360" y="899726"/>
                  <a:pt x="208422" y="886955"/>
                  <a:pt x="215153" y="878542"/>
                </a:cubicBezTo>
                <a:cubicBezTo>
                  <a:pt x="220433" y="871942"/>
                  <a:pt x="227106" y="866589"/>
                  <a:pt x="233082" y="860612"/>
                </a:cubicBezTo>
                <a:cubicBezTo>
                  <a:pt x="239059" y="842683"/>
                  <a:pt x="246429" y="825159"/>
                  <a:pt x="251012" y="806824"/>
                </a:cubicBezTo>
                <a:cubicBezTo>
                  <a:pt x="254000" y="794871"/>
                  <a:pt x="254466" y="781985"/>
                  <a:pt x="259976" y="770965"/>
                </a:cubicBezTo>
                <a:cubicBezTo>
                  <a:pt x="263756" y="763405"/>
                  <a:pt x="271929" y="759012"/>
                  <a:pt x="277906" y="753036"/>
                </a:cubicBezTo>
                <a:cubicBezTo>
                  <a:pt x="284984" y="498253"/>
                  <a:pt x="294534" y="476790"/>
                  <a:pt x="277906" y="268942"/>
                </a:cubicBezTo>
                <a:cubicBezTo>
                  <a:pt x="276812" y="255262"/>
                  <a:pt x="260823" y="141011"/>
                  <a:pt x="251012" y="134471"/>
                </a:cubicBezTo>
                <a:lnTo>
                  <a:pt x="224118" y="116542"/>
                </a:lnTo>
                <a:cubicBezTo>
                  <a:pt x="201584" y="48941"/>
                  <a:pt x="234601" y="129645"/>
                  <a:pt x="188259" y="71718"/>
                </a:cubicBezTo>
                <a:cubicBezTo>
                  <a:pt x="182356" y="64339"/>
                  <a:pt x="184156" y="52927"/>
                  <a:pt x="179294" y="44824"/>
                </a:cubicBezTo>
                <a:cubicBezTo>
                  <a:pt x="174946" y="37576"/>
                  <a:pt x="166645" y="33494"/>
                  <a:pt x="161365" y="26894"/>
                </a:cubicBezTo>
                <a:cubicBezTo>
                  <a:pt x="154634" y="18481"/>
                  <a:pt x="149412" y="8965"/>
                  <a:pt x="143435" y="0"/>
                </a:cubicBezTo>
                <a:cubicBezTo>
                  <a:pt x="103940" y="5642"/>
                  <a:pt x="80966" y="-285"/>
                  <a:pt x="53788" y="26894"/>
                </a:cubicBezTo>
                <a:cubicBezTo>
                  <a:pt x="46169" y="34513"/>
                  <a:pt x="42756" y="45512"/>
                  <a:pt x="35859" y="53789"/>
                </a:cubicBezTo>
                <a:cubicBezTo>
                  <a:pt x="27743" y="63529"/>
                  <a:pt x="12040" y="68384"/>
                  <a:pt x="8965" y="80683"/>
                </a:cubicBezTo>
                <a:cubicBezTo>
                  <a:pt x="2442" y="106774"/>
                  <a:pt x="31377" y="110565"/>
                  <a:pt x="35859" y="143436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1"/>
          <p:cNvSpPr/>
          <p:nvPr/>
        </p:nvSpPr>
        <p:spPr>
          <a:xfrm>
            <a:off x="8099280" y="1866240"/>
            <a:ext cx="286920" cy="923040"/>
          </a:xfrm>
          <a:custGeom>
            <a:avLst/>
            <a:gdLst/>
            <a:ahLst/>
            <a:rect l="l" t="t" r="r" b="b"/>
            <a:pathLst>
              <a:path w="287131" h="923365">
                <a:moveTo>
                  <a:pt x="35859" y="143436"/>
                </a:moveTo>
                <a:cubicBezTo>
                  <a:pt x="40341" y="176307"/>
                  <a:pt x="18391" y="208032"/>
                  <a:pt x="35859" y="277906"/>
                </a:cubicBezTo>
                <a:cubicBezTo>
                  <a:pt x="37909" y="286106"/>
                  <a:pt x="47812" y="289859"/>
                  <a:pt x="53788" y="295836"/>
                </a:cubicBezTo>
                <a:cubicBezTo>
                  <a:pt x="46745" y="338090"/>
                  <a:pt x="46555" y="348046"/>
                  <a:pt x="35859" y="385483"/>
                </a:cubicBezTo>
                <a:cubicBezTo>
                  <a:pt x="33263" y="394569"/>
                  <a:pt x="31120" y="403925"/>
                  <a:pt x="26894" y="412377"/>
                </a:cubicBezTo>
                <a:cubicBezTo>
                  <a:pt x="22076" y="422014"/>
                  <a:pt x="14941" y="430306"/>
                  <a:pt x="8965" y="439271"/>
                </a:cubicBezTo>
                <a:cubicBezTo>
                  <a:pt x="11953" y="490071"/>
                  <a:pt x="17929" y="540783"/>
                  <a:pt x="17929" y="591671"/>
                </a:cubicBezTo>
                <a:cubicBezTo>
                  <a:pt x="17929" y="663286"/>
                  <a:pt x="11690" y="685621"/>
                  <a:pt x="0" y="744071"/>
                </a:cubicBezTo>
                <a:cubicBezTo>
                  <a:pt x="2988" y="767977"/>
                  <a:pt x="-820" y="793773"/>
                  <a:pt x="8965" y="815789"/>
                </a:cubicBezTo>
                <a:cubicBezTo>
                  <a:pt x="12803" y="824424"/>
                  <a:pt x="26773" y="822157"/>
                  <a:pt x="35859" y="824753"/>
                </a:cubicBezTo>
                <a:cubicBezTo>
                  <a:pt x="47706" y="828138"/>
                  <a:pt x="59765" y="830730"/>
                  <a:pt x="71718" y="833718"/>
                </a:cubicBezTo>
                <a:cubicBezTo>
                  <a:pt x="74706" y="845671"/>
                  <a:pt x="72985" y="859956"/>
                  <a:pt x="80682" y="869577"/>
                </a:cubicBezTo>
                <a:cubicBezTo>
                  <a:pt x="86585" y="876956"/>
                  <a:pt x="101673" y="871163"/>
                  <a:pt x="107576" y="878542"/>
                </a:cubicBezTo>
                <a:cubicBezTo>
                  <a:pt x="152603" y="934824"/>
                  <a:pt x="78952" y="901870"/>
                  <a:pt x="143435" y="923365"/>
                </a:cubicBezTo>
                <a:cubicBezTo>
                  <a:pt x="161364" y="917389"/>
                  <a:pt x="181196" y="915452"/>
                  <a:pt x="197223" y="905436"/>
                </a:cubicBezTo>
                <a:cubicBezTo>
                  <a:pt x="206360" y="899726"/>
                  <a:pt x="208422" y="886955"/>
                  <a:pt x="215153" y="878542"/>
                </a:cubicBezTo>
                <a:cubicBezTo>
                  <a:pt x="220433" y="871942"/>
                  <a:pt x="227106" y="866589"/>
                  <a:pt x="233082" y="860612"/>
                </a:cubicBezTo>
                <a:cubicBezTo>
                  <a:pt x="239059" y="842683"/>
                  <a:pt x="246429" y="825159"/>
                  <a:pt x="251012" y="806824"/>
                </a:cubicBezTo>
                <a:cubicBezTo>
                  <a:pt x="254000" y="794871"/>
                  <a:pt x="254466" y="781985"/>
                  <a:pt x="259976" y="770965"/>
                </a:cubicBezTo>
                <a:cubicBezTo>
                  <a:pt x="263756" y="763405"/>
                  <a:pt x="271929" y="759012"/>
                  <a:pt x="277906" y="753036"/>
                </a:cubicBezTo>
                <a:cubicBezTo>
                  <a:pt x="284984" y="498253"/>
                  <a:pt x="294534" y="476790"/>
                  <a:pt x="277906" y="268942"/>
                </a:cubicBezTo>
                <a:cubicBezTo>
                  <a:pt x="276812" y="255262"/>
                  <a:pt x="260823" y="141011"/>
                  <a:pt x="251012" y="134471"/>
                </a:cubicBezTo>
                <a:lnTo>
                  <a:pt x="224118" y="116542"/>
                </a:lnTo>
                <a:cubicBezTo>
                  <a:pt x="201584" y="48941"/>
                  <a:pt x="234601" y="129645"/>
                  <a:pt x="188259" y="71718"/>
                </a:cubicBezTo>
                <a:cubicBezTo>
                  <a:pt x="182356" y="64339"/>
                  <a:pt x="184156" y="52927"/>
                  <a:pt x="179294" y="44824"/>
                </a:cubicBezTo>
                <a:cubicBezTo>
                  <a:pt x="174946" y="37576"/>
                  <a:pt x="166645" y="33494"/>
                  <a:pt x="161365" y="26894"/>
                </a:cubicBezTo>
                <a:cubicBezTo>
                  <a:pt x="154634" y="18481"/>
                  <a:pt x="149412" y="8965"/>
                  <a:pt x="143435" y="0"/>
                </a:cubicBezTo>
                <a:cubicBezTo>
                  <a:pt x="103940" y="5642"/>
                  <a:pt x="80966" y="-285"/>
                  <a:pt x="53788" y="26894"/>
                </a:cubicBezTo>
                <a:cubicBezTo>
                  <a:pt x="46169" y="34513"/>
                  <a:pt x="42756" y="45512"/>
                  <a:pt x="35859" y="53789"/>
                </a:cubicBezTo>
                <a:cubicBezTo>
                  <a:pt x="27743" y="63529"/>
                  <a:pt x="12040" y="68384"/>
                  <a:pt x="8965" y="80683"/>
                </a:cubicBezTo>
                <a:cubicBezTo>
                  <a:pt x="2442" y="106774"/>
                  <a:pt x="31377" y="110565"/>
                  <a:pt x="35859" y="143436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2"/>
          <p:cNvSpPr/>
          <p:nvPr/>
        </p:nvSpPr>
        <p:spPr>
          <a:xfrm>
            <a:off x="8987040" y="1866240"/>
            <a:ext cx="286920" cy="923040"/>
          </a:xfrm>
          <a:custGeom>
            <a:avLst/>
            <a:gdLst/>
            <a:ahLst/>
            <a:rect l="l" t="t" r="r" b="b"/>
            <a:pathLst>
              <a:path w="287131" h="923365">
                <a:moveTo>
                  <a:pt x="35859" y="143436"/>
                </a:moveTo>
                <a:cubicBezTo>
                  <a:pt x="40341" y="176307"/>
                  <a:pt x="18391" y="208032"/>
                  <a:pt x="35859" y="277906"/>
                </a:cubicBezTo>
                <a:cubicBezTo>
                  <a:pt x="37909" y="286106"/>
                  <a:pt x="47812" y="289859"/>
                  <a:pt x="53788" y="295836"/>
                </a:cubicBezTo>
                <a:cubicBezTo>
                  <a:pt x="46745" y="338090"/>
                  <a:pt x="46555" y="348046"/>
                  <a:pt x="35859" y="385483"/>
                </a:cubicBezTo>
                <a:cubicBezTo>
                  <a:pt x="33263" y="394569"/>
                  <a:pt x="31120" y="403925"/>
                  <a:pt x="26894" y="412377"/>
                </a:cubicBezTo>
                <a:cubicBezTo>
                  <a:pt x="22076" y="422014"/>
                  <a:pt x="14941" y="430306"/>
                  <a:pt x="8965" y="439271"/>
                </a:cubicBezTo>
                <a:cubicBezTo>
                  <a:pt x="11953" y="490071"/>
                  <a:pt x="17929" y="540783"/>
                  <a:pt x="17929" y="591671"/>
                </a:cubicBezTo>
                <a:cubicBezTo>
                  <a:pt x="17929" y="663286"/>
                  <a:pt x="11690" y="685621"/>
                  <a:pt x="0" y="744071"/>
                </a:cubicBezTo>
                <a:cubicBezTo>
                  <a:pt x="2988" y="767977"/>
                  <a:pt x="-820" y="793773"/>
                  <a:pt x="8965" y="815789"/>
                </a:cubicBezTo>
                <a:cubicBezTo>
                  <a:pt x="12803" y="824424"/>
                  <a:pt x="26773" y="822157"/>
                  <a:pt x="35859" y="824753"/>
                </a:cubicBezTo>
                <a:cubicBezTo>
                  <a:pt x="47706" y="828138"/>
                  <a:pt x="59765" y="830730"/>
                  <a:pt x="71718" y="833718"/>
                </a:cubicBezTo>
                <a:cubicBezTo>
                  <a:pt x="74706" y="845671"/>
                  <a:pt x="72985" y="859956"/>
                  <a:pt x="80682" y="869577"/>
                </a:cubicBezTo>
                <a:cubicBezTo>
                  <a:pt x="86585" y="876956"/>
                  <a:pt x="101673" y="871163"/>
                  <a:pt x="107576" y="878542"/>
                </a:cubicBezTo>
                <a:cubicBezTo>
                  <a:pt x="152603" y="934824"/>
                  <a:pt x="78952" y="901870"/>
                  <a:pt x="143435" y="923365"/>
                </a:cubicBezTo>
                <a:cubicBezTo>
                  <a:pt x="161364" y="917389"/>
                  <a:pt x="181196" y="915452"/>
                  <a:pt x="197223" y="905436"/>
                </a:cubicBezTo>
                <a:cubicBezTo>
                  <a:pt x="206360" y="899726"/>
                  <a:pt x="208422" y="886955"/>
                  <a:pt x="215153" y="878542"/>
                </a:cubicBezTo>
                <a:cubicBezTo>
                  <a:pt x="220433" y="871942"/>
                  <a:pt x="227106" y="866589"/>
                  <a:pt x="233082" y="860612"/>
                </a:cubicBezTo>
                <a:cubicBezTo>
                  <a:pt x="239059" y="842683"/>
                  <a:pt x="246429" y="825159"/>
                  <a:pt x="251012" y="806824"/>
                </a:cubicBezTo>
                <a:cubicBezTo>
                  <a:pt x="254000" y="794871"/>
                  <a:pt x="254466" y="781985"/>
                  <a:pt x="259976" y="770965"/>
                </a:cubicBezTo>
                <a:cubicBezTo>
                  <a:pt x="263756" y="763405"/>
                  <a:pt x="271929" y="759012"/>
                  <a:pt x="277906" y="753036"/>
                </a:cubicBezTo>
                <a:cubicBezTo>
                  <a:pt x="284984" y="498253"/>
                  <a:pt x="294534" y="476790"/>
                  <a:pt x="277906" y="268942"/>
                </a:cubicBezTo>
                <a:cubicBezTo>
                  <a:pt x="276812" y="255262"/>
                  <a:pt x="260823" y="141011"/>
                  <a:pt x="251012" y="134471"/>
                </a:cubicBezTo>
                <a:lnTo>
                  <a:pt x="224118" y="116542"/>
                </a:lnTo>
                <a:cubicBezTo>
                  <a:pt x="201584" y="48941"/>
                  <a:pt x="234601" y="129645"/>
                  <a:pt x="188259" y="71718"/>
                </a:cubicBezTo>
                <a:cubicBezTo>
                  <a:pt x="182356" y="64339"/>
                  <a:pt x="184156" y="52927"/>
                  <a:pt x="179294" y="44824"/>
                </a:cubicBezTo>
                <a:cubicBezTo>
                  <a:pt x="174946" y="37576"/>
                  <a:pt x="166645" y="33494"/>
                  <a:pt x="161365" y="26894"/>
                </a:cubicBezTo>
                <a:cubicBezTo>
                  <a:pt x="154634" y="18481"/>
                  <a:pt x="149412" y="8965"/>
                  <a:pt x="143435" y="0"/>
                </a:cubicBezTo>
                <a:cubicBezTo>
                  <a:pt x="103940" y="5642"/>
                  <a:pt x="80966" y="-285"/>
                  <a:pt x="53788" y="26894"/>
                </a:cubicBezTo>
                <a:cubicBezTo>
                  <a:pt x="46169" y="34513"/>
                  <a:pt x="42756" y="45512"/>
                  <a:pt x="35859" y="53789"/>
                </a:cubicBezTo>
                <a:cubicBezTo>
                  <a:pt x="27743" y="63529"/>
                  <a:pt x="12040" y="68384"/>
                  <a:pt x="8965" y="80683"/>
                </a:cubicBezTo>
                <a:cubicBezTo>
                  <a:pt x="2442" y="106774"/>
                  <a:pt x="31377" y="110565"/>
                  <a:pt x="35859" y="143436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13"/>
          <p:cNvSpPr/>
          <p:nvPr/>
        </p:nvSpPr>
        <p:spPr>
          <a:xfrm>
            <a:off x="1839240" y="2301840"/>
            <a:ext cx="7132680" cy="57240"/>
          </a:xfrm>
          <a:prstGeom prst="line">
            <a:avLst/>
          </a:prstGeom>
          <a:ln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31" name="CustomShape 14"/>
          <p:cNvSpPr/>
          <p:nvPr/>
        </p:nvSpPr>
        <p:spPr>
          <a:xfrm>
            <a:off x="1407600" y="2251440"/>
            <a:ext cx="1227960" cy="1609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5"/>
          <p:cNvSpPr/>
          <p:nvPr/>
        </p:nvSpPr>
        <p:spPr>
          <a:xfrm rot="2018400">
            <a:off x="2468520" y="3975480"/>
            <a:ext cx="1213920" cy="2329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6"/>
          <p:cNvSpPr/>
          <p:nvPr/>
        </p:nvSpPr>
        <p:spPr>
          <a:xfrm>
            <a:off x="2348640" y="3426480"/>
            <a:ext cx="111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7"/>
          <p:cNvSpPr/>
          <p:nvPr/>
        </p:nvSpPr>
        <p:spPr>
          <a:xfrm>
            <a:off x="77400" y="4140360"/>
            <a:ext cx="111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Sensor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8"/>
          <p:cNvSpPr/>
          <p:nvPr/>
        </p:nvSpPr>
        <p:spPr>
          <a:xfrm>
            <a:off x="3075840" y="1461240"/>
            <a:ext cx="3387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 1 &amp; 2 (close to laser)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19"/>
          <p:cNvSpPr/>
          <p:nvPr/>
        </p:nvSpPr>
        <p:spPr>
          <a:xfrm>
            <a:off x="6784560" y="1499760"/>
            <a:ext cx="3387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 1 &amp; 2 (far from laser)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0"/>
          <p:cNvSpPr txBox="1"/>
          <p:nvPr/>
        </p:nvSpPr>
        <p:spPr>
          <a:xfrm>
            <a:off x="4417200" y="4705560"/>
            <a:ext cx="5658840" cy="190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Bad resolution at far range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More complicated imaging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Continuous-Wave Intensity Modulation 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Time-of-Flight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rcRect l="15237" t="0" r="9678" b="0"/>
          <a:stretch/>
        </p:blipFill>
        <p:spPr>
          <a:xfrm>
            <a:off x="5589000" y="2149200"/>
            <a:ext cx="2294640" cy="2082960"/>
          </a:xfrm>
          <a:prstGeom prst="rect">
            <a:avLst/>
          </a:prstGeom>
          <a:ln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2"/>
          <a:srcRect l="15237" t="0" r="18771" b="0"/>
          <a:stretch/>
        </p:blipFill>
        <p:spPr>
          <a:xfrm>
            <a:off x="7884000" y="2131200"/>
            <a:ext cx="2016720" cy="208296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9918720" y="1354680"/>
            <a:ext cx="331200" cy="5037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>
            <a:off x="6315120" y="2319480"/>
            <a:ext cx="328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Picture 10" descr=""/>
          <p:cNvPicPr/>
          <p:nvPr/>
        </p:nvPicPr>
        <p:blipFill>
          <a:blip r:embed="rId3"/>
          <a:srcRect l="34297" t="0" r="9678" b="0"/>
          <a:stretch/>
        </p:blipFill>
        <p:spPr>
          <a:xfrm>
            <a:off x="5598000" y="4024800"/>
            <a:ext cx="1711800" cy="2082960"/>
          </a:xfrm>
          <a:prstGeom prst="rect">
            <a:avLst/>
          </a:prstGeom>
          <a:ln>
            <a:noFill/>
          </a:ln>
        </p:spPr>
      </p:pic>
      <p:pic>
        <p:nvPicPr>
          <p:cNvPr id="144" name="Picture 11" descr=""/>
          <p:cNvPicPr/>
          <p:nvPr/>
        </p:nvPicPr>
        <p:blipFill>
          <a:blip r:embed="rId4"/>
          <a:srcRect l="15237" t="0" r="9678" b="0"/>
          <a:stretch/>
        </p:blipFill>
        <p:spPr>
          <a:xfrm>
            <a:off x="7310160" y="4006800"/>
            <a:ext cx="2294640" cy="2082960"/>
          </a:xfrm>
          <a:prstGeom prst="rect">
            <a:avLst/>
          </a:prstGeom>
          <a:ln>
            <a:noFill/>
          </a:ln>
        </p:spPr>
      </p:pic>
      <p:pic>
        <p:nvPicPr>
          <p:cNvPr id="145" name="Picture 15" descr=""/>
          <p:cNvPicPr/>
          <p:nvPr/>
        </p:nvPicPr>
        <p:blipFill>
          <a:blip r:embed="rId5"/>
          <a:srcRect l="15237" t="0" r="18771" b="0"/>
          <a:stretch/>
        </p:blipFill>
        <p:spPr>
          <a:xfrm rot="10800000">
            <a:off x="9909720" y="8171280"/>
            <a:ext cx="2016720" cy="2083680"/>
          </a:xfrm>
          <a:prstGeom prst="rect">
            <a:avLst/>
          </a:prstGeom>
          <a:ln>
            <a:noFill/>
          </a:ln>
        </p:spPr>
      </p:pic>
      <p:sp>
        <p:nvSpPr>
          <p:cNvPr id="146" name="CustomShape 4"/>
          <p:cNvSpPr/>
          <p:nvPr/>
        </p:nvSpPr>
        <p:spPr>
          <a:xfrm flipH="1">
            <a:off x="6315120" y="4214520"/>
            <a:ext cx="328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5"/>
          <p:cNvSpPr/>
          <p:nvPr/>
        </p:nvSpPr>
        <p:spPr>
          <a:xfrm>
            <a:off x="5588640" y="2319480"/>
            <a:ext cx="360" cy="3684600"/>
          </a:xfrm>
          <a:prstGeom prst="line">
            <a:avLst/>
          </a:prstGeom>
          <a:ln w="9360">
            <a:solidFill>
              <a:schemeClr val="dk1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6"/>
          <p:cNvSpPr/>
          <p:nvPr/>
        </p:nvSpPr>
        <p:spPr>
          <a:xfrm>
            <a:off x="5095080" y="6087600"/>
            <a:ext cx="9871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5095080" y="6087600"/>
            <a:ext cx="987120" cy="276480"/>
          </a:xfrm>
          <a:prstGeom prst="rect">
            <a:avLst/>
          </a:prstGeom>
          <a:blipFill>
            <a:blip r:embed="rId6"/>
            <a:stretch>
              <a:fillRect l="-8002" t="0" r="-4937" b="-3552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6981120" y="1969560"/>
            <a:ext cx="2771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Outgoing 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6975000" y="3873960"/>
            <a:ext cx="2771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Returning 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5095080" y="2498400"/>
            <a:ext cx="475560" cy="1505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1"/>
          <p:cNvSpPr/>
          <p:nvPr/>
        </p:nvSpPr>
        <p:spPr>
          <a:xfrm>
            <a:off x="5113080" y="4353480"/>
            <a:ext cx="475560" cy="1505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2"/>
          <p:cNvSpPr/>
          <p:nvPr/>
        </p:nvSpPr>
        <p:spPr>
          <a:xfrm>
            <a:off x="4194360" y="3006360"/>
            <a:ext cx="111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13"/>
          <p:cNvSpPr/>
          <p:nvPr/>
        </p:nvSpPr>
        <p:spPr>
          <a:xfrm>
            <a:off x="4158360" y="4855320"/>
            <a:ext cx="111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Sensor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14"/>
          <p:cNvSpPr txBox="1"/>
          <p:nvPr/>
        </p:nvSpPr>
        <p:spPr>
          <a:xfrm>
            <a:off x="423360" y="2680560"/>
            <a:ext cx="3607200" cy="190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Suffers from problems with phase-wrapping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Requires high-speed electronics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Time-of-Flight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Send out a laser pulse, the time it takes to get back can be used to determine distance travelled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Requires high-speed electronics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OSLRF-01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38080" y="1825560"/>
            <a:ext cx="345708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Uses pulsed TOF, but with sequential-equivalent-time-sampling (SETS) to allow for slow-speed LIDAR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4456800" y="1270080"/>
            <a:ext cx="4838400" cy="495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707</TotalTime>
  <Application>LibreOffice/5.1.6.2$Linux_X86_64 LibreOffice_project/10m0$Build-2</Application>
  <Words>1223</Words>
  <Paragraphs>313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2018-02-05T15:10:21Z</dcterms:created>
  <dc:creator>Daniel Batista</dc:creator>
  <dc:description/>
  <dc:language>en-US</dc:language>
  <cp:lastModifiedBy/>
  <dcterms:modified xsi:type="dcterms:W3CDTF">2018-04-26T21:49:58Z</dcterms:modified>
  <cp:revision>80</cp:revision>
  <dc:subject/>
  <dc:title>intro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44</vt:i4>
  </property>
</Properties>
</file>