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256" r:id="rId2"/>
    <p:sldId id="259" r:id="rId3"/>
    <p:sldId id="258" r:id="rId4"/>
    <p:sldId id="303" r:id="rId5"/>
    <p:sldId id="295" r:id="rId6"/>
    <p:sldId id="304" r:id="rId7"/>
    <p:sldId id="261" r:id="rId8"/>
    <p:sldId id="262" r:id="rId9"/>
    <p:sldId id="263" r:id="rId10"/>
    <p:sldId id="264" r:id="rId11"/>
    <p:sldId id="265" r:id="rId12"/>
    <p:sldId id="301" r:id="rId13"/>
    <p:sldId id="302" r:id="rId14"/>
    <p:sldId id="305" r:id="rId15"/>
    <p:sldId id="296" r:id="rId16"/>
    <p:sldId id="364" r:id="rId17"/>
    <p:sldId id="268" r:id="rId18"/>
    <p:sldId id="325" r:id="rId19"/>
    <p:sldId id="326" r:id="rId20"/>
    <p:sldId id="327" r:id="rId21"/>
    <p:sldId id="329" r:id="rId22"/>
    <p:sldId id="330" r:id="rId23"/>
    <p:sldId id="335" r:id="rId24"/>
    <p:sldId id="336" r:id="rId25"/>
    <p:sldId id="369" r:id="rId26"/>
    <p:sldId id="344" r:id="rId27"/>
    <p:sldId id="365" r:id="rId28"/>
    <p:sldId id="334" r:id="rId29"/>
    <p:sldId id="356" r:id="rId30"/>
    <p:sldId id="347" r:id="rId31"/>
    <p:sldId id="348" r:id="rId32"/>
    <p:sldId id="349" r:id="rId33"/>
    <p:sldId id="350" r:id="rId34"/>
    <p:sldId id="357" r:id="rId35"/>
    <p:sldId id="352" r:id="rId36"/>
    <p:sldId id="354" r:id="rId37"/>
    <p:sldId id="306" r:id="rId38"/>
    <p:sldId id="316" r:id="rId39"/>
    <p:sldId id="342" r:id="rId40"/>
    <p:sldId id="319" r:id="rId41"/>
    <p:sldId id="338" r:id="rId42"/>
    <p:sldId id="339" r:id="rId43"/>
    <p:sldId id="366" r:id="rId44"/>
    <p:sldId id="341" r:id="rId45"/>
    <p:sldId id="321" r:id="rId46"/>
    <p:sldId id="322" r:id="rId47"/>
    <p:sldId id="307" r:id="rId48"/>
    <p:sldId id="358" r:id="rId49"/>
    <p:sldId id="359" r:id="rId50"/>
    <p:sldId id="360" r:id="rId51"/>
    <p:sldId id="361" r:id="rId52"/>
    <p:sldId id="362" r:id="rId53"/>
    <p:sldId id="291" r:id="rId54"/>
    <p:sldId id="367" r:id="rId55"/>
    <p:sldId id="294" r:id="rId56"/>
    <p:sldId id="370" r:id="rId57"/>
    <p:sldId id="371" r:id="rId58"/>
    <p:sldId id="372" r:id="rId59"/>
    <p:sldId id="373" r:id="rId60"/>
    <p:sldId id="374" r:id="rId61"/>
    <p:sldId id="375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6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8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935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2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9875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98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63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0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36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0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3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5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5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9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0C2E4-0E9C-452A-9025-C137A137D41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E16C07-FEC1-42CC-9732-4699C7AA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36BC-4C4A-45F6-9E9E-86F12AE49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3D Environment Modeler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CC895E-2454-46B3-B137-63035607C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2900"/>
            <a:ext cx="7667625" cy="221273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Daniel Batista</a:t>
            </a:r>
          </a:p>
          <a:p>
            <a:pPr>
              <a:lnSpc>
                <a:spcPct val="110000"/>
              </a:lnSpc>
            </a:pPr>
            <a:r>
              <a:rPr lang="en-US" dirty="0"/>
              <a:t>Aaron Coville</a:t>
            </a:r>
          </a:p>
          <a:p>
            <a:pPr>
              <a:lnSpc>
                <a:spcPct val="110000"/>
              </a:lnSpc>
            </a:pPr>
            <a:r>
              <a:rPr lang="en-US" dirty="0"/>
              <a:t>Matthew Cummings</a:t>
            </a:r>
          </a:p>
          <a:p>
            <a:pPr>
              <a:lnSpc>
                <a:spcPct val="110000"/>
              </a:lnSpc>
            </a:pPr>
            <a:r>
              <a:rPr lang="en-US" dirty="0"/>
              <a:t>Sean Huskey</a:t>
            </a:r>
          </a:p>
        </p:txBody>
      </p:sp>
    </p:spTree>
    <p:extLst>
      <p:ext uri="{BB962C8B-B14F-4D97-AF65-F5344CB8AC3E}">
        <p14:creationId xmlns:p14="http://schemas.microsoft.com/office/powerpoint/2010/main" val="208553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OSLRF-01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457575" cy="4351338"/>
          </a:xfrm>
        </p:spPr>
        <p:txBody>
          <a:bodyPr/>
          <a:lstStyle/>
          <a:p>
            <a:r>
              <a:rPr lang="en-US" sz="2800" dirty="0"/>
              <a:t>Uses pulsed TOF, but with sequential-equivalent-time-sampling (SETS) to allow for slow-speed LIDAR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641" y="1270000"/>
            <a:ext cx="4838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3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Sequential-Equivalent-Time-Sampling (SETS)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23494" cy="2574925"/>
          </a:xfrm>
        </p:spPr>
        <p:txBody>
          <a:bodyPr>
            <a:normAutofit/>
          </a:bodyPr>
          <a:lstStyle/>
          <a:p>
            <a:r>
              <a:rPr lang="en-US" sz="2800" dirty="0"/>
              <a:t>Allows signals to be “slowed down” to speeds that cheaper electronics can process</a:t>
            </a:r>
          </a:p>
          <a:p>
            <a:r>
              <a:rPr lang="en-US" sz="2800" dirty="0"/>
              <a:t>Relies on taking individual samples of several pulses over a period of time and stitching them together.</a:t>
            </a:r>
          </a:p>
          <a:p>
            <a:r>
              <a:rPr lang="en-US" sz="2800" dirty="0"/>
              <a:t>Normal sampling: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1160" b="11014"/>
          <a:stretch/>
        </p:blipFill>
        <p:spPr>
          <a:xfrm>
            <a:off x="3200400" y="4248151"/>
            <a:ext cx="5305426" cy="91211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58020" y="4988811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91840" y="4988811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49460" y="4988811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05769" y="453275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75668" y="42481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31977" y="454228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43574" y="4912611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93823" y="4988811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3248891" y="6252203"/>
            <a:ext cx="46152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10420" y="6252203"/>
            <a:ext cx="4338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44240" y="6252203"/>
            <a:ext cx="3576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500603" y="5742267"/>
            <a:ext cx="235248" cy="5099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735851" y="5457660"/>
            <a:ext cx="369899" cy="2846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105750" y="5457660"/>
            <a:ext cx="256309" cy="4018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362059" y="5859554"/>
            <a:ext cx="257715" cy="39264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619774" y="6252203"/>
            <a:ext cx="288605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6" idx="4"/>
          </p:cNvCxnSpPr>
          <p:nvPr/>
        </p:nvCxnSpPr>
        <p:spPr>
          <a:xfrm>
            <a:off x="3634220" y="5141211"/>
            <a:ext cx="1609" cy="1009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7" idx="4"/>
          </p:cNvCxnSpPr>
          <p:nvPr/>
        </p:nvCxnSpPr>
        <p:spPr>
          <a:xfrm>
            <a:off x="4068040" y="5141211"/>
            <a:ext cx="3217" cy="1009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8" idx="4"/>
          </p:cNvCxnSpPr>
          <p:nvPr/>
        </p:nvCxnSpPr>
        <p:spPr>
          <a:xfrm flipH="1">
            <a:off x="4421139" y="5141211"/>
            <a:ext cx="4521" cy="1009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9" idx="4"/>
          </p:cNvCxnSpPr>
          <p:nvPr/>
        </p:nvCxnSpPr>
        <p:spPr>
          <a:xfrm>
            <a:off x="4681969" y="4685156"/>
            <a:ext cx="15217" cy="1008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0" idx="4"/>
          </p:cNvCxnSpPr>
          <p:nvPr/>
        </p:nvCxnSpPr>
        <p:spPr>
          <a:xfrm>
            <a:off x="5051868" y="4400550"/>
            <a:ext cx="4150" cy="987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308177" y="4705350"/>
            <a:ext cx="4150" cy="987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5623734" y="5039920"/>
            <a:ext cx="0" cy="1110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076728" y="5065011"/>
            <a:ext cx="0" cy="1110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98102" y="4579236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Signal: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61995" y="6055878"/>
            <a:ext cx="249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Reconstructed Signal:</a:t>
            </a:r>
          </a:p>
        </p:txBody>
      </p:sp>
      <p:sp>
        <p:nvSpPr>
          <p:cNvPr id="70" name="Oval 69"/>
          <p:cNvSpPr/>
          <p:nvPr/>
        </p:nvSpPr>
        <p:spPr>
          <a:xfrm>
            <a:off x="773384" y="5100389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912850" y="4978732"/>
            <a:ext cx="1259004" cy="37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sample</a:t>
            </a:r>
          </a:p>
        </p:txBody>
      </p:sp>
    </p:spTree>
    <p:extLst>
      <p:ext uri="{BB962C8B-B14F-4D97-AF65-F5344CB8AC3E}">
        <p14:creationId xmlns:p14="http://schemas.microsoft.com/office/powerpoint/2010/main" val="35488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Sequential-Equivalent-Time-Sampling (SETS)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23494" cy="2574925"/>
          </a:xfrm>
        </p:spPr>
        <p:txBody>
          <a:bodyPr>
            <a:normAutofit/>
          </a:bodyPr>
          <a:lstStyle/>
          <a:p>
            <a:r>
              <a:rPr lang="en-US" sz="2800" dirty="0"/>
              <a:t>Allows signals to be “slowed down” to speeds that cheaper electronics can process</a:t>
            </a:r>
          </a:p>
          <a:p>
            <a:r>
              <a:rPr lang="en-US" sz="2800" dirty="0"/>
              <a:t>Relies on taking individual samples of each signal over a period of time and stitching them together.</a:t>
            </a:r>
          </a:p>
          <a:p>
            <a:r>
              <a:rPr lang="en-US" sz="2800" dirty="0"/>
              <a:t>SETS sampling: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88852" y="4647656"/>
            <a:ext cx="9365023" cy="482395"/>
            <a:chOff x="428624" y="4543423"/>
            <a:chExt cx="11125208" cy="2390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21160" b="11014"/>
            <a:stretch/>
          </p:blipFill>
          <p:spPr>
            <a:xfrm>
              <a:off x="428624" y="4543423"/>
              <a:ext cx="1390651" cy="23908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1160" b="11014"/>
            <a:stretch/>
          </p:blipFill>
          <p:spPr>
            <a:xfrm>
              <a:off x="1819275" y="4543424"/>
              <a:ext cx="1390651" cy="23908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21160" b="11014"/>
            <a:stretch/>
          </p:blipFill>
          <p:spPr>
            <a:xfrm>
              <a:off x="3209926" y="4543425"/>
              <a:ext cx="1390651" cy="2390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21160" b="11014"/>
            <a:stretch/>
          </p:blipFill>
          <p:spPr>
            <a:xfrm>
              <a:off x="4600577" y="4543424"/>
              <a:ext cx="1390651" cy="2390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21160" b="11014"/>
            <a:stretch/>
          </p:blipFill>
          <p:spPr>
            <a:xfrm>
              <a:off x="5991228" y="4543424"/>
              <a:ext cx="1390651" cy="23908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21160" b="11014"/>
            <a:stretch/>
          </p:blipFill>
          <p:spPr>
            <a:xfrm>
              <a:off x="7381879" y="4543423"/>
              <a:ext cx="1390651" cy="23908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t="21160" b="11014"/>
            <a:stretch/>
          </p:blipFill>
          <p:spPr>
            <a:xfrm>
              <a:off x="8772530" y="4543424"/>
              <a:ext cx="1390651" cy="23908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t="21160" b="11014"/>
            <a:stretch/>
          </p:blipFill>
          <p:spPr>
            <a:xfrm>
              <a:off x="10163181" y="4543423"/>
              <a:ext cx="1390651" cy="239081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3248891" y="6252203"/>
            <a:ext cx="46152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10420" y="6252203"/>
            <a:ext cx="4338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44240" y="6252203"/>
            <a:ext cx="3576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500603" y="5742267"/>
            <a:ext cx="235248" cy="5099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735851" y="5457660"/>
            <a:ext cx="369899" cy="2846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05750" y="5457660"/>
            <a:ext cx="256309" cy="4018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62059" y="5859554"/>
            <a:ext cx="257715" cy="39264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19774" y="6252203"/>
            <a:ext cx="288605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1995" y="6055878"/>
            <a:ext cx="249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Reconstructed Signal: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8102" y="4579236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Signal:</a:t>
            </a:r>
          </a:p>
        </p:txBody>
      </p:sp>
      <p:sp>
        <p:nvSpPr>
          <p:cNvPr id="27" name="Oval 26"/>
          <p:cNvSpPr/>
          <p:nvPr/>
        </p:nvSpPr>
        <p:spPr>
          <a:xfrm>
            <a:off x="773384" y="5100389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12850" y="4978732"/>
            <a:ext cx="1259004" cy="37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sample</a:t>
            </a:r>
          </a:p>
        </p:txBody>
      </p:sp>
      <p:sp>
        <p:nvSpPr>
          <p:cNvPr id="29" name="Oval 28"/>
          <p:cNvSpPr/>
          <p:nvPr/>
        </p:nvSpPr>
        <p:spPr>
          <a:xfrm>
            <a:off x="2650151" y="5014664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9" idx="4"/>
          </p:cNvCxnSpPr>
          <p:nvPr/>
        </p:nvCxnSpPr>
        <p:spPr>
          <a:xfrm>
            <a:off x="2726351" y="5167064"/>
            <a:ext cx="909478" cy="983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851130" y="501073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32" idx="4"/>
          </p:cNvCxnSpPr>
          <p:nvPr/>
        </p:nvCxnSpPr>
        <p:spPr>
          <a:xfrm>
            <a:off x="3927330" y="5163136"/>
            <a:ext cx="143927" cy="987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117346" y="501073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5" idx="4"/>
          </p:cNvCxnSpPr>
          <p:nvPr/>
        </p:nvCxnSpPr>
        <p:spPr>
          <a:xfrm flipH="1">
            <a:off x="4421140" y="5163136"/>
            <a:ext cx="772406" cy="987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349498" y="4826332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4857750" y="4978732"/>
            <a:ext cx="1571626" cy="679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609027" y="464765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stCxn id="43" idx="4"/>
          </p:cNvCxnSpPr>
          <p:nvPr/>
        </p:nvCxnSpPr>
        <p:spPr>
          <a:xfrm flipH="1">
            <a:off x="5193546" y="4800056"/>
            <a:ext cx="2491681" cy="657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8826764" y="480005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48" idx="4"/>
          </p:cNvCxnSpPr>
          <p:nvPr/>
        </p:nvCxnSpPr>
        <p:spPr>
          <a:xfrm flipH="1">
            <a:off x="5362059" y="4952456"/>
            <a:ext cx="3540905" cy="907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0094637" y="496636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52" idx="4"/>
          </p:cNvCxnSpPr>
          <p:nvPr/>
        </p:nvCxnSpPr>
        <p:spPr>
          <a:xfrm flipH="1">
            <a:off x="5623734" y="5118763"/>
            <a:ext cx="4547103" cy="1031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6" idx="4"/>
          </p:cNvCxnSpPr>
          <p:nvPr/>
        </p:nvCxnSpPr>
        <p:spPr>
          <a:xfrm flipH="1">
            <a:off x="6076728" y="5160847"/>
            <a:ext cx="5416174" cy="1014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1416702" y="500844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10" t="4444" r="33501" b="4699"/>
          <a:stretch/>
        </p:blipFill>
        <p:spPr>
          <a:xfrm>
            <a:off x="1067098" y="1520512"/>
            <a:ext cx="7817140" cy="5126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Sequential-Equivalent-Time-Sampling (SETS)</a:t>
            </a:r>
          </a:p>
        </p:txBody>
      </p:sp>
    </p:spTree>
    <p:extLst>
      <p:ext uri="{BB962C8B-B14F-4D97-AF65-F5344CB8AC3E}">
        <p14:creationId xmlns:p14="http://schemas.microsoft.com/office/powerpoint/2010/main" val="6862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Distance Measurement </a:t>
            </a:r>
          </a:p>
          <a:p>
            <a:r>
              <a:rPr lang="en-US" sz="2800" dirty="0">
                <a:solidFill>
                  <a:schemeClr val="tx1"/>
                </a:solidFill>
              </a:rPr>
              <a:t>Mechanical/Electronic Integration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Embedded System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PC Interface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Administrative Material</a:t>
            </a:r>
          </a:p>
        </p:txBody>
      </p:sp>
    </p:spTree>
    <p:extLst>
      <p:ext uri="{BB962C8B-B14F-4D97-AF65-F5344CB8AC3E}">
        <p14:creationId xmlns:p14="http://schemas.microsoft.com/office/powerpoint/2010/main" val="34799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AC9BA-5873-4AEF-86C5-986E076FE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191250" cy="777368"/>
          </a:xfrm>
        </p:spPr>
        <p:txBody>
          <a:bodyPr>
            <a:normAutofit fontScale="90000"/>
          </a:bodyPr>
          <a:lstStyle/>
          <a:p>
            <a:r>
              <a:rPr lang="en-US" dirty="0"/>
              <a:t>Optical and Mechanical Design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231B752-D3FD-46E6-81A7-6C017164FB9A}"/>
              </a:ext>
            </a:extLst>
          </p:cNvPr>
          <p:cNvSpPr/>
          <p:nvPr/>
        </p:nvSpPr>
        <p:spPr>
          <a:xfrm>
            <a:off x="681904" y="3753100"/>
            <a:ext cx="296604" cy="29833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8E30B6-28B3-40FC-A12F-A1598ECAA941}"/>
              </a:ext>
            </a:extLst>
          </p:cNvPr>
          <p:cNvSpPr/>
          <p:nvPr/>
        </p:nvSpPr>
        <p:spPr>
          <a:xfrm>
            <a:off x="978508" y="4122768"/>
            <a:ext cx="244262" cy="21347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881D95-12C3-4140-BC10-7875C39B094F}"/>
              </a:ext>
            </a:extLst>
          </p:cNvPr>
          <p:cNvSpPr/>
          <p:nvPr/>
        </p:nvSpPr>
        <p:spPr>
          <a:xfrm>
            <a:off x="978508" y="6067432"/>
            <a:ext cx="244262" cy="21347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cs typeface="Times New Roman" panose="02020603050405020304" pitchFamily="18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769EB20-301C-4C51-94B0-3561655604CF}"/>
              </a:ext>
            </a:extLst>
          </p:cNvPr>
          <p:cNvSpPr/>
          <p:nvPr/>
        </p:nvSpPr>
        <p:spPr>
          <a:xfrm>
            <a:off x="1435271" y="6022065"/>
            <a:ext cx="180953" cy="30142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4EA0768-F47D-49E2-9EA2-CE43F71E9383}"/>
              </a:ext>
            </a:extLst>
          </p:cNvPr>
          <p:cNvSpPr/>
          <p:nvPr/>
        </p:nvSpPr>
        <p:spPr>
          <a:xfrm>
            <a:off x="1654802" y="3721823"/>
            <a:ext cx="436181" cy="9996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cs typeface="Times New Roman" panose="02020603050405020304" pitchFamily="18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4ED9F6B-63D9-46DF-AA2B-AEB7EF4A6912}"/>
              </a:ext>
            </a:extLst>
          </p:cNvPr>
          <p:cNvCxnSpPr>
            <a:cxnSpLocks/>
            <a:stCxn id="56" idx="3"/>
            <a:endCxn id="57" idx="2"/>
          </p:cNvCxnSpPr>
          <p:nvPr/>
        </p:nvCxnSpPr>
        <p:spPr>
          <a:xfrm flipV="1">
            <a:off x="1222770" y="6172780"/>
            <a:ext cx="212501" cy="13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C236AFD-0CE9-4DD6-918F-C02013495E42}"/>
              </a:ext>
            </a:extLst>
          </p:cNvPr>
          <p:cNvCxnSpPr>
            <a:cxnSpLocks/>
            <a:stCxn id="57" idx="6"/>
            <a:endCxn id="14" idx="2"/>
          </p:cNvCxnSpPr>
          <p:nvPr/>
        </p:nvCxnSpPr>
        <p:spPr>
          <a:xfrm flipV="1">
            <a:off x="1616224" y="6172779"/>
            <a:ext cx="373135" cy="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F54C03E-4C65-461E-A063-5E8E49F53804}"/>
              </a:ext>
            </a:extLst>
          </p:cNvPr>
          <p:cNvCxnSpPr>
            <a:cxnSpLocks/>
            <a:stCxn id="217" idx="1"/>
            <a:endCxn id="58" idx="6"/>
          </p:cNvCxnSpPr>
          <p:nvPr/>
        </p:nvCxnSpPr>
        <p:spPr>
          <a:xfrm flipH="1" flipV="1">
            <a:off x="2090983" y="4221657"/>
            <a:ext cx="930353" cy="104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D1E73F4-79D5-4677-A0A7-3279CE2BC409}"/>
              </a:ext>
            </a:extLst>
          </p:cNvPr>
          <p:cNvCxnSpPr>
            <a:cxnSpLocks/>
            <a:stCxn id="58" idx="2"/>
            <a:endCxn id="55" idx="3"/>
          </p:cNvCxnSpPr>
          <p:nvPr/>
        </p:nvCxnSpPr>
        <p:spPr>
          <a:xfrm flipH="1">
            <a:off x="1222770" y="4221657"/>
            <a:ext cx="432032" cy="784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5060F03-245B-4D4D-A04B-71B8C4A92A47}"/>
              </a:ext>
            </a:extLst>
          </p:cNvPr>
          <p:cNvSpPr txBox="1"/>
          <p:nvPr/>
        </p:nvSpPr>
        <p:spPr>
          <a:xfrm rot="16200000">
            <a:off x="521589" y="5046415"/>
            <a:ext cx="626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Times New Roman" panose="02020603050405020304" pitchFamily="18" charset="0"/>
              </a:rPr>
              <a:t>PCB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EF51648-19F6-44C6-9A27-027E752B94B3}"/>
              </a:ext>
            </a:extLst>
          </p:cNvPr>
          <p:cNvSpPr txBox="1"/>
          <p:nvPr/>
        </p:nvSpPr>
        <p:spPr>
          <a:xfrm>
            <a:off x="906780" y="3889953"/>
            <a:ext cx="1026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Times New Roman" panose="02020603050405020304" pitchFamily="18" charset="0"/>
              </a:rPr>
              <a:t>Detector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C7DC4B1-CB3F-44BD-B3C2-18EC1D4C1C25}"/>
              </a:ext>
            </a:extLst>
          </p:cNvPr>
          <p:cNvSpPr txBox="1"/>
          <p:nvPr/>
        </p:nvSpPr>
        <p:spPr>
          <a:xfrm>
            <a:off x="926306" y="5822198"/>
            <a:ext cx="1026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Times New Roman" panose="02020603050405020304" pitchFamily="18" charset="0"/>
              </a:rPr>
              <a:t>Laser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EA541F-EE24-4BD4-A7DE-C94E69B6A376}"/>
              </a:ext>
            </a:extLst>
          </p:cNvPr>
          <p:cNvSpPr txBox="1"/>
          <p:nvPr/>
        </p:nvSpPr>
        <p:spPr>
          <a:xfrm>
            <a:off x="1011184" y="6324802"/>
            <a:ext cx="1596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Times New Roman" panose="02020603050405020304" pitchFamily="18" charset="0"/>
              </a:rPr>
              <a:t>Aspherical lens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EC7BDA3-FC6A-40CF-8E30-87D648AD30A7}"/>
              </a:ext>
            </a:extLst>
          </p:cNvPr>
          <p:cNvSpPr txBox="1"/>
          <p:nvPr/>
        </p:nvSpPr>
        <p:spPr>
          <a:xfrm>
            <a:off x="1302068" y="3485410"/>
            <a:ext cx="1596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Times New Roman" panose="02020603050405020304" pitchFamily="18" charset="0"/>
              </a:rPr>
              <a:t>Focusing lens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23018D4-D1AA-4FE9-8436-EFDA75C43997}"/>
              </a:ext>
            </a:extLst>
          </p:cNvPr>
          <p:cNvCxnSpPr>
            <a:cxnSpLocks/>
            <a:stCxn id="71" idx="1"/>
          </p:cNvCxnSpPr>
          <p:nvPr/>
        </p:nvCxnSpPr>
        <p:spPr>
          <a:xfrm flipH="1" flipV="1">
            <a:off x="3059393" y="4607389"/>
            <a:ext cx="5257" cy="156383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4A323F-C294-44F3-8398-270D8C269207}"/>
              </a:ext>
            </a:extLst>
          </p:cNvPr>
          <p:cNvGrpSpPr/>
          <p:nvPr/>
        </p:nvGrpSpPr>
        <p:grpSpPr>
          <a:xfrm>
            <a:off x="2691124" y="5117989"/>
            <a:ext cx="960413" cy="1596738"/>
            <a:chOff x="2394622" y="5112513"/>
            <a:chExt cx="960413" cy="1596738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371D225-B771-4D68-9A98-B4882381567B}"/>
                </a:ext>
              </a:extLst>
            </p:cNvPr>
            <p:cNvSpPr/>
            <p:nvPr/>
          </p:nvSpPr>
          <p:spPr>
            <a:xfrm rot="2700846">
              <a:off x="2723922" y="5792278"/>
              <a:ext cx="301814" cy="960413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CB2A231-57DE-4340-968F-344B64C3B3B4}"/>
                </a:ext>
              </a:extLst>
            </p:cNvPr>
            <p:cNvSpPr txBox="1"/>
            <p:nvPr/>
          </p:nvSpPr>
          <p:spPr>
            <a:xfrm rot="18861604">
              <a:off x="2404362" y="5772382"/>
              <a:ext cx="15967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Times New Roman" panose="02020603050405020304" pitchFamily="18" charset="0"/>
                </a:rPr>
                <a:t>Mirror</a:t>
              </a: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644E0677-6CE7-4406-BB28-DFF5B986EA7C}"/>
              </a:ext>
            </a:extLst>
          </p:cNvPr>
          <p:cNvGrpSpPr/>
          <p:nvPr/>
        </p:nvGrpSpPr>
        <p:grpSpPr>
          <a:xfrm>
            <a:off x="6423234" y="894230"/>
            <a:ext cx="3869734" cy="5744346"/>
            <a:chOff x="6649386" y="730979"/>
            <a:chExt cx="3869734" cy="5744346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922E812B-5D5B-4456-A00E-438C8B85D11D}"/>
                </a:ext>
              </a:extLst>
            </p:cNvPr>
            <p:cNvGrpSpPr/>
            <p:nvPr/>
          </p:nvGrpSpPr>
          <p:grpSpPr>
            <a:xfrm>
              <a:off x="6649386" y="2420317"/>
              <a:ext cx="3869734" cy="4055008"/>
              <a:chOff x="6649386" y="2420317"/>
              <a:chExt cx="3869734" cy="405500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CC05BB4-6362-42E4-B3F8-164DFFB84C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49386" y="2420317"/>
                <a:ext cx="3869734" cy="4055008"/>
                <a:chOff x="0" y="7858"/>
                <a:chExt cx="48258" cy="48897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06F3B2A-369C-4B46-8A62-A7471939BC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58" y="10981"/>
                  <a:ext cx="34268" cy="34267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0B57A62-8CBF-4D1A-87CC-11F0C8BD0C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01" y="20135"/>
                  <a:ext cx="14783" cy="14783"/>
                </a:xfrm>
                <a:prstGeom prst="ellipse">
                  <a:avLst/>
                </a:prstGeom>
                <a:solidFill>
                  <a:schemeClr val="bg1">
                    <a:lumMod val="100000"/>
                    <a:lumOff val="0"/>
                  </a:schemeClr>
                </a:solidFill>
                <a:ln w="12700">
                  <a:solidFill>
                    <a:schemeClr val="accent1">
                      <a:lumMod val="5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C6BCE1E2-9CB8-4BF9-A460-B41525E9BBB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20192" y="26841"/>
                  <a:ext cx="0" cy="2991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5A9D232-BFBE-41ED-AA31-8E7C945CB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3884" y="26244"/>
                  <a:ext cx="12616" cy="1194"/>
                </a:xfrm>
                <a:prstGeom prst="rect">
                  <a:avLst/>
                </a:prstGeom>
                <a:solidFill>
                  <a:schemeClr val="accent3">
                    <a:lumMod val="100000"/>
                    <a:lumOff val="0"/>
                  </a:schemeClr>
                </a:solidFill>
                <a:ln w="12700">
                  <a:solidFill>
                    <a:schemeClr val="accent3">
                      <a:lumMod val="5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0DA9F6E-F842-4774-B81A-F554F3E1D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771" y="23328"/>
                  <a:ext cx="2842" cy="2842"/>
                </a:xfrm>
                <a:prstGeom prst="rect">
                  <a:avLst/>
                </a:prstGeom>
                <a:solidFill>
                  <a:schemeClr val="dk1">
                    <a:lumMod val="100000"/>
                    <a:lumOff val="0"/>
                  </a:schemeClr>
                </a:solidFill>
                <a:ln w="12700">
                  <a:solidFill>
                    <a:schemeClr val="dk1">
                      <a:lumMod val="5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8DBDAEBE-C23C-4246-943C-B6369C2AD9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7858"/>
                  <a:ext cx="40385" cy="40491"/>
                  <a:chOff x="0" y="7858"/>
                  <a:chExt cx="40385" cy="40491"/>
                </a:xfrm>
              </p:grpSpPr>
              <p:sp>
                <p:nvSpPr>
                  <p:cNvPr id="37" name="Arc 90">
                    <a:extLst>
                      <a:ext uri="{FF2B5EF4-FFF2-40B4-BE49-F238E27FC236}">
                        <a16:creationId xmlns:a16="http://schemas.microsoft.com/office/drawing/2014/main" id="{5E9CCA11-4D2C-4B0F-8FF4-5D42946F49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620424">
                    <a:off x="-53" y="7911"/>
                    <a:ext cx="40491" cy="40385"/>
                  </a:xfrm>
                  <a:custGeom>
                    <a:avLst/>
                    <a:gdLst>
                      <a:gd name="T0" fmla="*/ 2488739 w 4049106"/>
                      <a:gd name="T1" fmla="*/ 53791 h 4038528"/>
                      <a:gd name="T2" fmla="*/ 3934488 w 4049106"/>
                      <a:gd name="T3" fmla="*/ 1349481 h 40385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4049106" h="4038528" stroke="0">
                        <a:moveTo>
                          <a:pt x="2488739" y="53791"/>
                        </a:moveTo>
                        <a:cubicBezTo>
                          <a:pt x="3160599" y="211636"/>
                          <a:pt x="3705535" y="700012"/>
                          <a:pt x="3934488" y="1349481"/>
                        </a:cubicBezTo>
                        <a:lnTo>
                          <a:pt x="2024553" y="2019264"/>
                        </a:lnTo>
                        <a:lnTo>
                          <a:pt x="2488739" y="53791"/>
                        </a:lnTo>
                        <a:close/>
                      </a:path>
                      <a:path w="4049106" h="4038528" fill="none">
                        <a:moveTo>
                          <a:pt x="2488739" y="53791"/>
                        </a:moveTo>
                        <a:cubicBezTo>
                          <a:pt x="3160599" y="211636"/>
                          <a:pt x="3705535" y="700012"/>
                          <a:pt x="3934488" y="1349481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dk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US" dirty="0"/>
                  </a:p>
                </p:txBody>
              </p: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8433D592-8741-41D4-91E4-BA056ED5192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9199" y="33462"/>
                    <a:ext cx="462" cy="1576"/>
                  </a:xfrm>
                  <a:prstGeom prst="straightConnector1">
                    <a:avLst/>
                  </a:prstGeom>
                  <a:noFill/>
                  <a:ln w="6350">
                    <a:solidFill>
                      <a:schemeClr val="dk1">
                        <a:lumMod val="100000"/>
                        <a:lumOff val="0"/>
                      </a:schemeClr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C138B418-0B2E-4C48-B768-21654E24403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5063" y="46969"/>
                    <a:ext cx="2063" cy="795"/>
                  </a:xfrm>
                  <a:prstGeom prst="straightConnector1">
                    <a:avLst/>
                  </a:prstGeom>
                  <a:noFill/>
                  <a:ln w="6350">
                    <a:solidFill>
                      <a:schemeClr val="dk1">
                        <a:lumMod val="100000"/>
                        <a:lumOff val="0"/>
                      </a:schemeClr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36" name="TextBox 80">
                  <a:extLst>
                    <a:ext uri="{FF2B5EF4-FFF2-40B4-BE49-F238E27FC236}">
                      <a16:creationId xmlns:a16="http://schemas.microsoft.com/office/drawing/2014/main" id="{9C7A8018-CED2-4D98-81EA-57A078FA77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095" y="46597"/>
                  <a:ext cx="22163" cy="78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</a:rPr>
                    <a:t>Slip-ring Rotation</a:t>
                  </a:r>
                  <a:endParaRPr lang="en-US" sz="1200" dirty="0">
                    <a:effectLst/>
                    <a:ea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69444F92-E3C8-4AFF-BBF4-C67D95D4D434}"/>
                  </a:ext>
                </a:extLst>
              </p:cNvPr>
              <p:cNvGrpSpPr/>
              <p:nvPr/>
            </p:nvGrpSpPr>
            <p:grpSpPr>
              <a:xfrm>
                <a:off x="6770189" y="2580456"/>
                <a:ext cx="2992935" cy="3061994"/>
                <a:chOff x="6770189" y="2580456"/>
                <a:chExt cx="2992935" cy="3061994"/>
              </a:xfrm>
            </p:grpSpPr>
            <p:sp>
              <p:nvSpPr>
                <p:cNvPr id="80" name="Isosceles Triangle 79">
                  <a:extLst>
                    <a:ext uri="{FF2B5EF4-FFF2-40B4-BE49-F238E27FC236}">
                      <a16:creationId xmlns:a16="http://schemas.microsoft.com/office/drawing/2014/main" id="{4EED3E0B-9BAD-404B-BB1E-1F5E7CE84365}"/>
                    </a:ext>
                  </a:extLst>
                </p:cNvPr>
                <p:cNvSpPr/>
                <p:nvPr/>
              </p:nvSpPr>
              <p:spPr>
                <a:xfrm rot="227710">
                  <a:off x="8333303" y="258398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Isosceles Triangle 80">
                  <a:extLst>
                    <a:ext uri="{FF2B5EF4-FFF2-40B4-BE49-F238E27FC236}">
                      <a16:creationId xmlns:a16="http://schemas.microsoft.com/office/drawing/2014/main" id="{14F64393-4183-4622-A2C3-22A2A2851F2F}"/>
                    </a:ext>
                  </a:extLst>
                </p:cNvPr>
                <p:cNvSpPr/>
                <p:nvPr/>
              </p:nvSpPr>
              <p:spPr>
                <a:xfrm>
                  <a:off x="8227725" y="258045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Isosceles Triangle 81">
                  <a:extLst>
                    <a:ext uri="{FF2B5EF4-FFF2-40B4-BE49-F238E27FC236}">
                      <a16:creationId xmlns:a16="http://schemas.microsoft.com/office/drawing/2014/main" id="{EA13D13E-3460-49CC-8E4E-A65DC993C020}"/>
                    </a:ext>
                  </a:extLst>
                </p:cNvPr>
                <p:cNvSpPr/>
                <p:nvPr/>
              </p:nvSpPr>
              <p:spPr>
                <a:xfrm rot="21441751">
                  <a:off x="8127101" y="258337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Isosceles Triangle 82">
                  <a:extLst>
                    <a:ext uri="{FF2B5EF4-FFF2-40B4-BE49-F238E27FC236}">
                      <a16:creationId xmlns:a16="http://schemas.microsoft.com/office/drawing/2014/main" id="{6196DEC8-5249-49BA-AA24-FA3676E23430}"/>
                    </a:ext>
                  </a:extLst>
                </p:cNvPr>
                <p:cNvSpPr/>
                <p:nvPr/>
              </p:nvSpPr>
              <p:spPr>
                <a:xfrm rot="21241822">
                  <a:off x="8033448" y="259224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Isosceles Triangle 83">
                  <a:extLst>
                    <a:ext uri="{FF2B5EF4-FFF2-40B4-BE49-F238E27FC236}">
                      <a16:creationId xmlns:a16="http://schemas.microsoft.com/office/drawing/2014/main" id="{7E5D20EC-BE8F-4D7B-89BE-544C51B81203}"/>
                    </a:ext>
                  </a:extLst>
                </p:cNvPr>
                <p:cNvSpPr/>
                <p:nvPr/>
              </p:nvSpPr>
              <p:spPr>
                <a:xfrm rot="20977791">
                  <a:off x="7927929" y="260832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Isosceles Triangle 84">
                  <a:extLst>
                    <a:ext uri="{FF2B5EF4-FFF2-40B4-BE49-F238E27FC236}">
                      <a16:creationId xmlns:a16="http://schemas.microsoft.com/office/drawing/2014/main" id="{EAFB14B5-190F-4661-9134-CB4524628708}"/>
                    </a:ext>
                  </a:extLst>
                </p:cNvPr>
                <p:cNvSpPr/>
                <p:nvPr/>
              </p:nvSpPr>
              <p:spPr>
                <a:xfrm rot="393278">
                  <a:off x="8430109" y="259185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Isosceles Triangle 120">
                  <a:extLst>
                    <a:ext uri="{FF2B5EF4-FFF2-40B4-BE49-F238E27FC236}">
                      <a16:creationId xmlns:a16="http://schemas.microsoft.com/office/drawing/2014/main" id="{CBA6561E-F785-49B3-8267-270AADC35164}"/>
                    </a:ext>
                  </a:extLst>
                </p:cNvPr>
                <p:cNvSpPr/>
                <p:nvPr/>
              </p:nvSpPr>
              <p:spPr>
                <a:xfrm rot="20858239">
                  <a:off x="7830459" y="262538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Isosceles Triangle 121">
                  <a:extLst>
                    <a:ext uri="{FF2B5EF4-FFF2-40B4-BE49-F238E27FC236}">
                      <a16:creationId xmlns:a16="http://schemas.microsoft.com/office/drawing/2014/main" id="{1C6B093E-620D-49EE-BB74-13563F7317C7}"/>
                    </a:ext>
                  </a:extLst>
                </p:cNvPr>
                <p:cNvSpPr/>
                <p:nvPr/>
              </p:nvSpPr>
              <p:spPr>
                <a:xfrm rot="20283480">
                  <a:off x="7732745" y="265088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Isosceles Triangle 122">
                  <a:extLst>
                    <a:ext uri="{FF2B5EF4-FFF2-40B4-BE49-F238E27FC236}">
                      <a16:creationId xmlns:a16="http://schemas.microsoft.com/office/drawing/2014/main" id="{C5C08545-63FB-4410-8F2B-9D0E40E27D49}"/>
                    </a:ext>
                  </a:extLst>
                </p:cNvPr>
                <p:cNvSpPr/>
                <p:nvPr/>
              </p:nvSpPr>
              <p:spPr>
                <a:xfrm rot="20122527">
                  <a:off x="7648028" y="268678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Isosceles Triangle 123">
                  <a:extLst>
                    <a:ext uri="{FF2B5EF4-FFF2-40B4-BE49-F238E27FC236}">
                      <a16:creationId xmlns:a16="http://schemas.microsoft.com/office/drawing/2014/main" id="{186552D9-1FEE-4E6E-9086-A991DADF4AA4}"/>
                    </a:ext>
                  </a:extLst>
                </p:cNvPr>
                <p:cNvSpPr/>
                <p:nvPr/>
              </p:nvSpPr>
              <p:spPr>
                <a:xfrm rot="19964153">
                  <a:off x="7567645" y="272397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Isosceles Triangle 124">
                  <a:extLst>
                    <a:ext uri="{FF2B5EF4-FFF2-40B4-BE49-F238E27FC236}">
                      <a16:creationId xmlns:a16="http://schemas.microsoft.com/office/drawing/2014/main" id="{5966E433-4CEB-48C8-9BB0-81E5B3E7BDAB}"/>
                    </a:ext>
                  </a:extLst>
                </p:cNvPr>
                <p:cNvSpPr/>
                <p:nvPr/>
              </p:nvSpPr>
              <p:spPr>
                <a:xfrm rot="19639663">
                  <a:off x="7477520" y="2776573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Isosceles Triangle 125">
                  <a:extLst>
                    <a:ext uri="{FF2B5EF4-FFF2-40B4-BE49-F238E27FC236}">
                      <a16:creationId xmlns:a16="http://schemas.microsoft.com/office/drawing/2014/main" id="{37D3F883-7228-4FA4-BEC1-AB6716D943FB}"/>
                    </a:ext>
                  </a:extLst>
                </p:cNvPr>
                <p:cNvSpPr/>
                <p:nvPr/>
              </p:nvSpPr>
              <p:spPr>
                <a:xfrm rot="19694748">
                  <a:off x="7396586" y="283542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Isosceles Triangle 126">
                  <a:extLst>
                    <a:ext uri="{FF2B5EF4-FFF2-40B4-BE49-F238E27FC236}">
                      <a16:creationId xmlns:a16="http://schemas.microsoft.com/office/drawing/2014/main" id="{704CD4B0-D0CE-4C0B-AF7C-57FB45425207}"/>
                    </a:ext>
                  </a:extLst>
                </p:cNvPr>
                <p:cNvSpPr/>
                <p:nvPr/>
              </p:nvSpPr>
              <p:spPr>
                <a:xfrm rot="19262773">
                  <a:off x="7312674" y="290322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Isosceles Triangle 127">
                  <a:extLst>
                    <a:ext uri="{FF2B5EF4-FFF2-40B4-BE49-F238E27FC236}">
                      <a16:creationId xmlns:a16="http://schemas.microsoft.com/office/drawing/2014/main" id="{8F6D2ECF-F1A2-42CD-9505-9A456F040A96}"/>
                    </a:ext>
                  </a:extLst>
                </p:cNvPr>
                <p:cNvSpPr/>
                <p:nvPr/>
              </p:nvSpPr>
              <p:spPr>
                <a:xfrm rot="19026140">
                  <a:off x="7229210" y="297088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Isosceles Triangle 128">
                  <a:extLst>
                    <a:ext uri="{FF2B5EF4-FFF2-40B4-BE49-F238E27FC236}">
                      <a16:creationId xmlns:a16="http://schemas.microsoft.com/office/drawing/2014/main" id="{F02EE112-8133-4596-9052-7D81CFD76B5A}"/>
                    </a:ext>
                  </a:extLst>
                </p:cNvPr>
                <p:cNvSpPr/>
                <p:nvPr/>
              </p:nvSpPr>
              <p:spPr>
                <a:xfrm rot="18866257">
                  <a:off x="7163231" y="304145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Isosceles Triangle 129">
                  <a:extLst>
                    <a:ext uri="{FF2B5EF4-FFF2-40B4-BE49-F238E27FC236}">
                      <a16:creationId xmlns:a16="http://schemas.microsoft.com/office/drawing/2014/main" id="{62764E24-7933-4536-B48D-8759BD385CC5}"/>
                    </a:ext>
                  </a:extLst>
                </p:cNvPr>
                <p:cNvSpPr/>
                <p:nvPr/>
              </p:nvSpPr>
              <p:spPr>
                <a:xfrm rot="18559058">
                  <a:off x="7094729" y="312411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Isosceles Triangle 130">
                  <a:extLst>
                    <a:ext uri="{FF2B5EF4-FFF2-40B4-BE49-F238E27FC236}">
                      <a16:creationId xmlns:a16="http://schemas.microsoft.com/office/drawing/2014/main" id="{E52ECECC-7F25-4675-94B5-AF35396C5CA3}"/>
                    </a:ext>
                  </a:extLst>
                </p:cNvPr>
                <p:cNvSpPr/>
                <p:nvPr/>
              </p:nvSpPr>
              <p:spPr>
                <a:xfrm rot="18262910">
                  <a:off x="7025505" y="3215773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Isosceles Triangle 131">
                  <a:extLst>
                    <a:ext uri="{FF2B5EF4-FFF2-40B4-BE49-F238E27FC236}">
                      <a16:creationId xmlns:a16="http://schemas.microsoft.com/office/drawing/2014/main" id="{FEC0A3A4-5F3B-4F86-9909-EBF15AEB2FCD}"/>
                    </a:ext>
                  </a:extLst>
                </p:cNvPr>
                <p:cNvSpPr/>
                <p:nvPr/>
              </p:nvSpPr>
              <p:spPr>
                <a:xfrm rot="17988112">
                  <a:off x="6973751" y="3305117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Isosceles Triangle 132">
                  <a:extLst>
                    <a:ext uri="{FF2B5EF4-FFF2-40B4-BE49-F238E27FC236}">
                      <a16:creationId xmlns:a16="http://schemas.microsoft.com/office/drawing/2014/main" id="{A8A0FD74-2A61-4FE4-9B03-6BDBAF6756A3}"/>
                    </a:ext>
                  </a:extLst>
                </p:cNvPr>
                <p:cNvSpPr/>
                <p:nvPr/>
              </p:nvSpPr>
              <p:spPr>
                <a:xfrm rot="17773864">
                  <a:off x="6921708" y="340125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Isosceles Triangle 133">
                  <a:extLst>
                    <a:ext uri="{FF2B5EF4-FFF2-40B4-BE49-F238E27FC236}">
                      <a16:creationId xmlns:a16="http://schemas.microsoft.com/office/drawing/2014/main" id="{2ACBC3F2-AF0E-4468-939B-9DF1AF8B6BA1}"/>
                    </a:ext>
                  </a:extLst>
                </p:cNvPr>
                <p:cNvSpPr/>
                <p:nvPr/>
              </p:nvSpPr>
              <p:spPr>
                <a:xfrm rot="17602269">
                  <a:off x="6878146" y="349720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Isosceles Triangle 134">
                  <a:extLst>
                    <a:ext uri="{FF2B5EF4-FFF2-40B4-BE49-F238E27FC236}">
                      <a16:creationId xmlns:a16="http://schemas.microsoft.com/office/drawing/2014/main" id="{1B1E456C-DA3E-4568-A2CA-38D768D50B70}"/>
                    </a:ext>
                  </a:extLst>
                </p:cNvPr>
                <p:cNvSpPr/>
                <p:nvPr/>
              </p:nvSpPr>
              <p:spPr>
                <a:xfrm rot="17326594">
                  <a:off x="6847927" y="3595387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Isosceles Triangle 135">
                  <a:extLst>
                    <a:ext uri="{FF2B5EF4-FFF2-40B4-BE49-F238E27FC236}">
                      <a16:creationId xmlns:a16="http://schemas.microsoft.com/office/drawing/2014/main" id="{AF19984C-7CF9-48E6-8F65-ABE41F59A326}"/>
                    </a:ext>
                  </a:extLst>
                </p:cNvPr>
                <p:cNvSpPr/>
                <p:nvPr/>
              </p:nvSpPr>
              <p:spPr>
                <a:xfrm rot="17052687">
                  <a:off x="6819750" y="369397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Isosceles Triangle 136">
                  <a:extLst>
                    <a:ext uri="{FF2B5EF4-FFF2-40B4-BE49-F238E27FC236}">
                      <a16:creationId xmlns:a16="http://schemas.microsoft.com/office/drawing/2014/main" id="{AEE0760E-D0DC-4710-A594-6F7DB72A1E89}"/>
                    </a:ext>
                  </a:extLst>
                </p:cNvPr>
                <p:cNvSpPr/>
                <p:nvPr/>
              </p:nvSpPr>
              <p:spPr>
                <a:xfrm rot="16850529">
                  <a:off x="6802455" y="3797303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Isosceles Triangle 137">
                  <a:extLst>
                    <a:ext uri="{FF2B5EF4-FFF2-40B4-BE49-F238E27FC236}">
                      <a16:creationId xmlns:a16="http://schemas.microsoft.com/office/drawing/2014/main" id="{4683128A-BD76-45E2-9B2E-335F7C24DC69}"/>
                    </a:ext>
                  </a:extLst>
                </p:cNvPr>
                <p:cNvSpPr/>
                <p:nvPr/>
              </p:nvSpPr>
              <p:spPr>
                <a:xfrm rot="16650105">
                  <a:off x="6785228" y="389322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Isosceles Triangle 138">
                  <a:extLst>
                    <a:ext uri="{FF2B5EF4-FFF2-40B4-BE49-F238E27FC236}">
                      <a16:creationId xmlns:a16="http://schemas.microsoft.com/office/drawing/2014/main" id="{527EC0EE-DA42-4EA0-A790-28243ACE1621}"/>
                    </a:ext>
                  </a:extLst>
                </p:cNvPr>
                <p:cNvSpPr/>
                <p:nvPr/>
              </p:nvSpPr>
              <p:spPr>
                <a:xfrm rot="16200000">
                  <a:off x="6778680" y="4000067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Isosceles Triangle 139">
                  <a:extLst>
                    <a:ext uri="{FF2B5EF4-FFF2-40B4-BE49-F238E27FC236}">
                      <a16:creationId xmlns:a16="http://schemas.microsoft.com/office/drawing/2014/main" id="{016437CD-B030-4E61-8036-D3867F055765}"/>
                    </a:ext>
                  </a:extLst>
                </p:cNvPr>
                <p:cNvSpPr/>
                <p:nvPr/>
              </p:nvSpPr>
              <p:spPr>
                <a:xfrm rot="16200000">
                  <a:off x="6774185" y="409793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Isosceles Triangle 140">
                  <a:extLst>
                    <a:ext uri="{FF2B5EF4-FFF2-40B4-BE49-F238E27FC236}">
                      <a16:creationId xmlns:a16="http://schemas.microsoft.com/office/drawing/2014/main" id="{495285A5-1B43-410D-81C4-43EFB4301383}"/>
                    </a:ext>
                  </a:extLst>
                </p:cNvPr>
                <p:cNvSpPr/>
                <p:nvPr/>
              </p:nvSpPr>
              <p:spPr>
                <a:xfrm rot="15891655">
                  <a:off x="6785227" y="420458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Isosceles Triangle 141">
                  <a:extLst>
                    <a:ext uri="{FF2B5EF4-FFF2-40B4-BE49-F238E27FC236}">
                      <a16:creationId xmlns:a16="http://schemas.microsoft.com/office/drawing/2014/main" id="{118E9B4D-5BAE-4EBD-83D5-A6EE19B11BF5}"/>
                    </a:ext>
                  </a:extLst>
                </p:cNvPr>
                <p:cNvSpPr/>
                <p:nvPr/>
              </p:nvSpPr>
              <p:spPr>
                <a:xfrm rot="15739873">
                  <a:off x="6798967" y="429811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Isosceles Triangle 142">
                  <a:extLst>
                    <a:ext uri="{FF2B5EF4-FFF2-40B4-BE49-F238E27FC236}">
                      <a16:creationId xmlns:a16="http://schemas.microsoft.com/office/drawing/2014/main" id="{8856DC79-0224-43BE-9CA4-D5157BB2E857}"/>
                    </a:ext>
                  </a:extLst>
                </p:cNvPr>
                <p:cNvSpPr/>
                <p:nvPr/>
              </p:nvSpPr>
              <p:spPr>
                <a:xfrm rot="15605676">
                  <a:off x="6814530" y="4390153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Isosceles Triangle 143">
                  <a:extLst>
                    <a:ext uri="{FF2B5EF4-FFF2-40B4-BE49-F238E27FC236}">
                      <a16:creationId xmlns:a16="http://schemas.microsoft.com/office/drawing/2014/main" id="{5EB6DB56-79D6-4C6A-88B3-89240EAA1B5B}"/>
                    </a:ext>
                  </a:extLst>
                </p:cNvPr>
                <p:cNvSpPr/>
                <p:nvPr/>
              </p:nvSpPr>
              <p:spPr>
                <a:xfrm rot="15282093">
                  <a:off x="6843238" y="448775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Isosceles Triangle 144">
                  <a:extLst>
                    <a:ext uri="{FF2B5EF4-FFF2-40B4-BE49-F238E27FC236}">
                      <a16:creationId xmlns:a16="http://schemas.microsoft.com/office/drawing/2014/main" id="{E4602644-3192-477C-8251-FD0AAFF4278D}"/>
                    </a:ext>
                  </a:extLst>
                </p:cNvPr>
                <p:cNvSpPr/>
                <p:nvPr/>
              </p:nvSpPr>
              <p:spPr>
                <a:xfrm rot="14847583">
                  <a:off x="6878145" y="458097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Isosceles Triangle 145">
                  <a:extLst>
                    <a:ext uri="{FF2B5EF4-FFF2-40B4-BE49-F238E27FC236}">
                      <a16:creationId xmlns:a16="http://schemas.microsoft.com/office/drawing/2014/main" id="{72201910-80DD-4781-B175-FFF49290D85C}"/>
                    </a:ext>
                  </a:extLst>
                </p:cNvPr>
                <p:cNvSpPr/>
                <p:nvPr/>
              </p:nvSpPr>
              <p:spPr>
                <a:xfrm rot="14883433">
                  <a:off x="6911325" y="467052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Isosceles Triangle 146">
                  <a:extLst>
                    <a:ext uri="{FF2B5EF4-FFF2-40B4-BE49-F238E27FC236}">
                      <a16:creationId xmlns:a16="http://schemas.microsoft.com/office/drawing/2014/main" id="{8AB4FA66-C6B2-4187-87E9-07D571E158EF}"/>
                    </a:ext>
                  </a:extLst>
                </p:cNvPr>
                <p:cNvSpPr/>
                <p:nvPr/>
              </p:nvSpPr>
              <p:spPr>
                <a:xfrm rot="14643715">
                  <a:off x="6953625" y="475829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Isosceles Triangle 147">
                  <a:extLst>
                    <a:ext uri="{FF2B5EF4-FFF2-40B4-BE49-F238E27FC236}">
                      <a16:creationId xmlns:a16="http://schemas.microsoft.com/office/drawing/2014/main" id="{A819F8E1-F349-4287-962D-022193908355}"/>
                    </a:ext>
                  </a:extLst>
                </p:cNvPr>
                <p:cNvSpPr/>
                <p:nvPr/>
              </p:nvSpPr>
              <p:spPr>
                <a:xfrm rot="14493106">
                  <a:off x="7006002" y="484826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Isosceles Triangle 148">
                  <a:extLst>
                    <a:ext uri="{FF2B5EF4-FFF2-40B4-BE49-F238E27FC236}">
                      <a16:creationId xmlns:a16="http://schemas.microsoft.com/office/drawing/2014/main" id="{3A74DCDF-8CFA-49A2-89C5-2AACF8935322}"/>
                    </a:ext>
                  </a:extLst>
                </p:cNvPr>
                <p:cNvSpPr/>
                <p:nvPr/>
              </p:nvSpPr>
              <p:spPr>
                <a:xfrm rot="14128382">
                  <a:off x="7058259" y="493029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Isosceles Triangle 149">
                  <a:extLst>
                    <a:ext uri="{FF2B5EF4-FFF2-40B4-BE49-F238E27FC236}">
                      <a16:creationId xmlns:a16="http://schemas.microsoft.com/office/drawing/2014/main" id="{2EF15F7D-AD7C-4113-9F2D-7480DEAF2964}"/>
                    </a:ext>
                  </a:extLst>
                </p:cNvPr>
                <p:cNvSpPr/>
                <p:nvPr/>
              </p:nvSpPr>
              <p:spPr>
                <a:xfrm rot="14043998">
                  <a:off x="7112447" y="500594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Isosceles Triangle 150">
                  <a:extLst>
                    <a:ext uri="{FF2B5EF4-FFF2-40B4-BE49-F238E27FC236}">
                      <a16:creationId xmlns:a16="http://schemas.microsoft.com/office/drawing/2014/main" id="{4635DF84-54A6-4C0D-8DAB-6920EDA451D7}"/>
                    </a:ext>
                  </a:extLst>
                </p:cNvPr>
                <p:cNvSpPr/>
                <p:nvPr/>
              </p:nvSpPr>
              <p:spPr>
                <a:xfrm rot="13558187">
                  <a:off x="7183678" y="508362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Isosceles Triangle 151">
                  <a:extLst>
                    <a:ext uri="{FF2B5EF4-FFF2-40B4-BE49-F238E27FC236}">
                      <a16:creationId xmlns:a16="http://schemas.microsoft.com/office/drawing/2014/main" id="{969B7B4E-E514-439B-937C-36164A98B137}"/>
                    </a:ext>
                  </a:extLst>
                </p:cNvPr>
                <p:cNvSpPr/>
                <p:nvPr/>
              </p:nvSpPr>
              <p:spPr>
                <a:xfrm rot="13319429">
                  <a:off x="7255459" y="514698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Isosceles Triangle 152">
                  <a:extLst>
                    <a:ext uri="{FF2B5EF4-FFF2-40B4-BE49-F238E27FC236}">
                      <a16:creationId xmlns:a16="http://schemas.microsoft.com/office/drawing/2014/main" id="{66DC1600-AD93-43BF-9B07-FCE2EDF84A26}"/>
                    </a:ext>
                  </a:extLst>
                </p:cNvPr>
                <p:cNvSpPr/>
                <p:nvPr/>
              </p:nvSpPr>
              <p:spPr>
                <a:xfrm rot="13303114">
                  <a:off x="7330590" y="521605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Isosceles Triangle 153">
                  <a:extLst>
                    <a:ext uri="{FF2B5EF4-FFF2-40B4-BE49-F238E27FC236}">
                      <a16:creationId xmlns:a16="http://schemas.microsoft.com/office/drawing/2014/main" id="{E28D2E3F-B82D-4E46-B0A3-6833DE95EBA5}"/>
                    </a:ext>
                  </a:extLst>
                </p:cNvPr>
                <p:cNvSpPr/>
                <p:nvPr/>
              </p:nvSpPr>
              <p:spPr>
                <a:xfrm rot="12942164">
                  <a:off x="7413576" y="528310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Isosceles Triangle 154">
                  <a:extLst>
                    <a:ext uri="{FF2B5EF4-FFF2-40B4-BE49-F238E27FC236}">
                      <a16:creationId xmlns:a16="http://schemas.microsoft.com/office/drawing/2014/main" id="{D1221C3D-30AB-4F57-A3CD-2ED76493159B}"/>
                    </a:ext>
                  </a:extLst>
                </p:cNvPr>
                <p:cNvSpPr/>
                <p:nvPr/>
              </p:nvSpPr>
              <p:spPr>
                <a:xfrm rot="12692028">
                  <a:off x="7501456" y="533915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Isosceles Triangle 155">
                  <a:extLst>
                    <a:ext uri="{FF2B5EF4-FFF2-40B4-BE49-F238E27FC236}">
                      <a16:creationId xmlns:a16="http://schemas.microsoft.com/office/drawing/2014/main" id="{54CE9E2B-6FFA-4D46-AC2F-27897AEF13D0}"/>
                    </a:ext>
                  </a:extLst>
                </p:cNvPr>
                <p:cNvSpPr/>
                <p:nvPr/>
              </p:nvSpPr>
              <p:spPr>
                <a:xfrm rot="12454863">
                  <a:off x="7590536" y="538934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Isosceles Triangle 156">
                  <a:extLst>
                    <a:ext uri="{FF2B5EF4-FFF2-40B4-BE49-F238E27FC236}">
                      <a16:creationId xmlns:a16="http://schemas.microsoft.com/office/drawing/2014/main" id="{DE57CCDA-B39B-4136-A6C2-6D1B96B929C8}"/>
                    </a:ext>
                  </a:extLst>
                </p:cNvPr>
                <p:cNvSpPr/>
                <p:nvPr/>
              </p:nvSpPr>
              <p:spPr>
                <a:xfrm rot="12303202">
                  <a:off x="7684363" y="543109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Isosceles Triangle 157">
                  <a:extLst>
                    <a:ext uri="{FF2B5EF4-FFF2-40B4-BE49-F238E27FC236}">
                      <a16:creationId xmlns:a16="http://schemas.microsoft.com/office/drawing/2014/main" id="{10BB65F7-9A08-4AF4-A636-5C9B7A269AF3}"/>
                    </a:ext>
                  </a:extLst>
                </p:cNvPr>
                <p:cNvSpPr/>
                <p:nvPr/>
              </p:nvSpPr>
              <p:spPr>
                <a:xfrm rot="11998337">
                  <a:off x="7783061" y="546807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Isosceles Triangle 158">
                  <a:extLst>
                    <a:ext uri="{FF2B5EF4-FFF2-40B4-BE49-F238E27FC236}">
                      <a16:creationId xmlns:a16="http://schemas.microsoft.com/office/drawing/2014/main" id="{BEA8AE51-252B-4FD4-BD20-D5BBB1F134C7}"/>
                    </a:ext>
                  </a:extLst>
                </p:cNvPr>
                <p:cNvSpPr/>
                <p:nvPr/>
              </p:nvSpPr>
              <p:spPr>
                <a:xfrm rot="11589539">
                  <a:off x="7882270" y="549621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Isosceles Triangle 159">
                  <a:extLst>
                    <a:ext uri="{FF2B5EF4-FFF2-40B4-BE49-F238E27FC236}">
                      <a16:creationId xmlns:a16="http://schemas.microsoft.com/office/drawing/2014/main" id="{11C161B9-98A4-44C2-9B4B-EC9A7AAB2C87}"/>
                    </a:ext>
                  </a:extLst>
                </p:cNvPr>
                <p:cNvSpPr/>
                <p:nvPr/>
              </p:nvSpPr>
              <p:spPr>
                <a:xfrm rot="11256943">
                  <a:off x="7986128" y="5512667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Isosceles Triangle 160">
                  <a:extLst>
                    <a:ext uri="{FF2B5EF4-FFF2-40B4-BE49-F238E27FC236}">
                      <a16:creationId xmlns:a16="http://schemas.microsoft.com/office/drawing/2014/main" id="{33597D85-7E7C-4F2F-94DD-916CFEFFA01D}"/>
                    </a:ext>
                  </a:extLst>
                </p:cNvPr>
                <p:cNvSpPr/>
                <p:nvPr/>
              </p:nvSpPr>
              <p:spPr>
                <a:xfrm rot="11077313">
                  <a:off x="8088536" y="5526015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Isosceles Triangle 161">
                  <a:extLst>
                    <a:ext uri="{FF2B5EF4-FFF2-40B4-BE49-F238E27FC236}">
                      <a16:creationId xmlns:a16="http://schemas.microsoft.com/office/drawing/2014/main" id="{C8BECD47-12E1-4E54-A2C8-F1B122C71213}"/>
                    </a:ext>
                  </a:extLst>
                </p:cNvPr>
                <p:cNvSpPr/>
                <p:nvPr/>
              </p:nvSpPr>
              <p:spPr>
                <a:xfrm rot="10800000">
                  <a:off x="8202065" y="552917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Isosceles Triangle 162">
                  <a:extLst>
                    <a:ext uri="{FF2B5EF4-FFF2-40B4-BE49-F238E27FC236}">
                      <a16:creationId xmlns:a16="http://schemas.microsoft.com/office/drawing/2014/main" id="{F26608A4-ABFE-40FD-9FC7-9DA4066225C0}"/>
                    </a:ext>
                  </a:extLst>
                </p:cNvPr>
                <p:cNvSpPr/>
                <p:nvPr/>
              </p:nvSpPr>
              <p:spPr>
                <a:xfrm rot="10492127">
                  <a:off x="8304568" y="5529677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Isosceles Triangle 163">
                  <a:extLst>
                    <a:ext uri="{FF2B5EF4-FFF2-40B4-BE49-F238E27FC236}">
                      <a16:creationId xmlns:a16="http://schemas.microsoft.com/office/drawing/2014/main" id="{8E7C4385-8592-440F-A8B9-8FA8238EA45C}"/>
                    </a:ext>
                  </a:extLst>
                </p:cNvPr>
                <p:cNvSpPr/>
                <p:nvPr/>
              </p:nvSpPr>
              <p:spPr>
                <a:xfrm rot="10193239">
                  <a:off x="8418384" y="5516477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Isosceles Triangle 164">
                  <a:extLst>
                    <a:ext uri="{FF2B5EF4-FFF2-40B4-BE49-F238E27FC236}">
                      <a16:creationId xmlns:a16="http://schemas.microsoft.com/office/drawing/2014/main" id="{23B44A3C-63CD-487B-AE41-2799913A3861}"/>
                    </a:ext>
                  </a:extLst>
                </p:cNvPr>
                <p:cNvSpPr/>
                <p:nvPr/>
              </p:nvSpPr>
              <p:spPr>
                <a:xfrm rot="9953741">
                  <a:off x="8530546" y="549704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Isosceles Triangle 165">
                  <a:extLst>
                    <a:ext uri="{FF2B5EF4-FFF2-40B4-BE49-F238E27FC236}">
                      <a16:creationId xmlns:a16="http://schemas.microsoft.com/office/drawing/2014/main" id="{6D044A9F-BD72-40F3-A490-04DE4B7106A1}"/>
                    </a:ext>
                  </a:extLst>
                </p:cNvPr>
                <p:cNvSpPr/>
                <p:nvPr/>
              </p:nvSpPr>
              <p:spPr>
                <a:xfrm rot="9768965">
                  <a:off x="8640099" y="547067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Isosceles Triangle 166">
                  <a:extLst>
                    <a:ext uri="{FF2B5EF4-FFF2-40B4-BE49-F238E27FC236}">
                      <a16:creationId xmlns:a16="http://schemas.microsoft.com/office/drawing/2014/main" id="{0477B06C-D47C-473B-8C0D-83810D2B3F39}"/>
                    </a:ext>
                  </a:extLst>
                </p:cNvPr>
                <p:cNvSpPr/>
                <p:nvPr/>
              </p:nvSpPr>
              <p:spPr>
                <a:xfrm rot="9447477">
                  <a:off x="8740036" y="543332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Isosceles Triangle 167">
                  <a:extLst>
                    <a:ext uri="{FF2B5EF4-FFF2-40B4-BE49-F238E27FC236}">
                      <a16:creationId xmlns:a16="http://schemas.microsoft.com/office/drawing/2014/main" id="{C767C363-B852-43C9-BF4B-77346E9C9BCD}"/>
                    </a:ext>
                  </a:extLst>
                </p:cNvPr>
                <p:cNvSpPr/>
                <p:nvPr/>
              </p:nvSpPr>
              <p:spPr>
                <a:xfrm rot="9232606">
                  <a:off x="8830857" y="5398803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Isosceles Triangle 168">
                  <a:extLst>
                    <a:ext uri="{FF2B5EF4-FFF2-40B4-BE49-F238E27FC236}">
                      <a16:creationId xmlns:a16="http://schemas.microsoft.com/office/drawing/2014/main" id="{47BCECA0-9F29-404A-932C-CA0094457831}"/>
                    </a:ext>
                  </a:extLst>
                </p:cNvPr>
                <p:cNvSpPr/>
                <p:nvPr/>
              </p:nvSpPr>
              <p:spPr>
                <a:xfrm rot="9029112">
                  <a:off x="8909079" y="535333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Isosceles Triangle 169">
                  <a:extLst>
                    <a:ext uri="{FF2B5EF4-FFF2-40B4-BE49-F238E27FC236}">
                      <a16:creationId xmlns:a16="http://schemas.microsoft.com/office/drawing/2014/main" id="{0D52CA38-6C90-4A2C-B8C9-C7BEE219C005}"/>
                    </a:ext>
                  </a:extLst>
                </p:cNvPr>
                <p:cNvSpPr/>
                <p:nvPr/>
              </p:nvSpPr>
              <p:spPr>
                <a:xfrm rot="8819609">
                  <a:off x="8987869" y="529898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Isosceles Triangle 170">
                  <a:extLst>
                    <a:ext uri="{FF2B5EF4-FFF2-40B4-BE49-F238E27FC236}">
                      <a16:creationId xmlns:a16="http://schemas.microsoft.com/office/drawing/2014/main" id="{62765C03-5FC3-4D1C-B838-640CC023DF69}"/>
                    </a:ext>
                  </a:extLst>
                </p:cNvPr>
                <p:cNvSpPr/>
                <p:nvPr/>
              </p:nvSpPr>
              <p:spPr>
                <a:xfrm rot="8819609">
                  <a:off x="9062521" y="525001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Isosceles Triangle 171">
                  <a:extLst>
                    <a:ext uri="{FF2B5EF4-FFF2-40B4-BE49-F238E27FC236}">
                      <a16:creationId xmlns:a16="http://schemas.microsoft.com/office/drawing/2014/main" id="{2C583AA0-B974-43CC-AC33-49A7B0AF2565}"/>
                    </a:ext>
                  </a:extLst>
                </p:cNvPr>
                <p:cNvSpPr/>
                <p:nvPr/>
              </p:nvSpPr>
              <p:spPr>
                <a:xfrm rot="8375379">
                  <a:off x="9137173" y="518993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Isosceles Triangle 172">
                  <a:extLst>
                    <a:ext uri="{FF2B5EF4-FFF2-40B4-BE49-F238E27FC236}">
                      <a16:creationId xmlns:a16="http://schemas.microsoft.com/office/drawing/2014/main" id="{F5FE3736-4985-430A-8F46-4CE9924E6EC3}"/>
                    </a:ext>
                  </a:extLst>
                </p:cNvPr>
                <p:cNvSpPr/>
                <p:nvPr/>
              </p:nvSpPr>
              <p:spPr>
                <a:xfrm rot="8061409">
                  <a:off x="9208100" y="5123813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Isosceles Triangle 173">
                  <a:extLst>
                    <a:ext uri="{FF2B5EF4-FFF2-40B4-BE49-F238E27FC236}">
                      <a16:creationId xmlns:a16="http://schemas.microsoft.com/office/drawing/2014/main" id="{069B3321-ED44-4F95-A076-62C2C42FA5C3}"/>
                    </a:ext>
                  </a:extLst>
                </p:cNvPr>
                <p:cNvSpPr/>
                <p:nvPr/>
              </p:nvSpPr>
              <p:spPr>
                <a:xfrm rot="7887754">
                  <a:off x="9274630" y="5054025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Isosceles Triangle 174">
                  <a:extLst>
                    <a:ext uri="{FF2B5EF4-FFF2-40B4-BE49-F238E27FC236}">
                      <a16:creationId xmlns:a16="http://schemas.microsoft.com/office/drawing/2014/main" id="{784D75C9-34AB-457E-9381-08F19958D1BF}"/>
                    </a:ext>
                  </a:extLst>
                </p:cNvPr>
                <p:cNvSpPr/>
                <p:nvPr/>
              </p:nvSpPr>
              <p:spPr>
                <a:xfrm rot="7747420">
                  <a:off x="9342349" y="496856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Isosceles Triangle 175">
                  <a:extLst>
                    <a:ext uri="{FF2B5EF4-FFF2-40B4-BE49-F238E27FC236}">
                      <a16:creationId xmlns:a16="http://schemas.microsoft.com/office/drawing/2014/main" id="{B0BB5B84-9C5D-4371-BE11-8FF0343E6E39}"/>
                    </a:ext>
                  </a:extLst>
                </p:cNvPr>
                <p:cNvSpPr/>
                <p:nvPr/>
              </p:nvSpPr>
              <p:spPr>
                <a:xfrm rot="7520338">
                  <a:off x="9402763" y="489200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Isosceles Triangle 176">
                  <a:extLst>
                    <a:ext uri="{FF2B5EF4-FFF2-40B4-BE49-F238E27FC236}">
                      <a16:creationId xmlns:a16="http://schemas.microsoft.com/office/drawing/2014/main" id="{64FADC84-9147-4F82-8285-7481BBEE518A}"/>
                    </a:ext>
                  </a:extLst>
                </p:cNvPr>
                <p:cNvSpPr/>
                <p:nvPr/>
              </p:nvSpPr>
              <p:spPr>
                <a:xfrm rot="7074390">
                  <a:off x="9451718" y="480420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Isosceles Triangle 177">
                  <a:extLst>
                    <a:ext uri="{FF2B5EF4-FFF2-40B4-BE49-F238E27FC236}">
                      <a16:creationId xmlns:a16="http://schemas.microsoft.com/office/drawing/2014/main" id="{E0786B9C-D348-456B-962F-B35D038D1993}"/>
                    </a:ext>
                  </a:extLst>
                </p:cNvPr>
                <p:cNvSpPr/>
                <p:nvPr/>
              </p:nvSpPr>
              <p:spPr>
                <a:xfrm rot="6983885">
                  <a:off x="9491984" y="473011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Isosceles Triangle 178">
                  <a:extLst>
                    <a:ext uri="{FF2B5EF4-FFF2-40B4-BE49-F238E27FC236}">
                      <a16:creationId xmlns:a16="http://schemas.microsoft.com/office/drawing/2014/main" id="{1C8845F2-6790-43B1-AE8B-85D57D164801}"/>
                    </a:ext>
                  </a:extLst>
                </p:cNvPr>
                <p:cNvSpPr/>
                <p:nvPr/>
              </p:nvSpPr>
              <p:spPr>
                <a:xfrm rot="6828264">
                  <a:off x="9530515" y="464357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Isosceles Triangle 179">
                  <a:extLst>
                    <a:ext uri="{FF2B5EF4-FFF2-40B4-BE49-F238E27FC236}">
                      <a16:creationId xmlns:a16="http://schemas.microsoft.com/office/drawing/2014/main" id="{A6BFDB0F-22D4-4B46-B4F8-0CE64D68E088}"/>
                    </a:ext>
                  </a:extLst>
                </p:cNvPr>
                <p:cNvSpPr/>
                <p:nvPr/>
              </p:nvSpPr>
              <p:spPr>
                <a:xfrm rot="6783254">
                  <a:off x="9568466" y="455495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Isosceles Triangle 180">
                  <a:extLst>
                    <a:ext uri="{FF2B5EF4-FFF2-40B4-BE49-F238E27FC236}">
                      <a16:creationId xmlns:a16="http://schemas.microsoft.com/office/drawing/2014/main" id="{E4832923-298C-4BD3-A6E6-B22B59046DD7}"/>
                    </a:ext>
                  </a:extLst>
                </p:cNvPr>
                <p:cNvSpPr/>
                <p:nvPr/>
              </p:nvSpPr>
              <p:spPr>
                <a:xfrm rot="6297435">
                  <a:off x="9599564" y="444171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Isosceles Triangle 181">
                  <a:extLst>
                    <a:ext uri="{FF2B5EF4-FFF2-40B4-BE49-F238E27FC236}">
                      <a16:creationId xmlns:a16="http://schemas.microsoft.com/office/drawing/2014/main" id="{C8793377-BC0F-427F-AED9-1E60BB8C3DC8}"/>
                    </a:ext>
                  </a:extLst>
                </p:cNvPr>
                <p:cNvSpPr/>
                <p:nvPr/>
              </p:nvSpPr>
              <p:spPr>
                <a:xfrm rot="6215916">
                  <a:off x="9623327" y="434331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Isosceles Triangle 182">
                  <a:extLst>
                    <a:ext uri="{FF2B5EF4-FFF2-40B4-BE49-F238E27FC236}">
                      <a16:creationId xmlns:a16="http://schemas.microsoft.com/office/drawing/2014/main" id="{290BA2DC-B281-4E53-AE29-96E767EADF05}"/>
                    </a:ext>
                  </a:extLst>
                </p:cNvPr>
                <p:cNvSpPr/>
                <p:nvPr/>
              </p:nvSpPr>
              <p:spPr>
                <a:xfrm rot="5995912">
                  <a:off x="9638521" y="424217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Isosceles Triangle 183">
                  <a:extLst>
                    <a:ext uri="{FF2B5EF4-FFF2-40B4-BE49-F238E27FC236}">
                      <a16:creationId xmlns:a16="http://schemas.microsoft.com/office/drawing/2014/main" id="{57D26F6F-29F0-40C6-9A54-54591D394199}"/>
                    </a:ext>
                  </a:extLst>
                </p:cNvPr>
                <p:cNvSpPr/>
                <p:nvPr/>
              </p:nvSpPr>
              <p:spPr>
                <a:xfrm rot="5651058">
                  <a:off x="9650037" y="4140475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Isosceles Triangle 184">
                  <a:extLst>
                    <a:ext uri="{FF2B5EF4-FFF2-40B4-BE49-F238E27FC236}">
                      <a16:creationId xmlns:a16="http://schemas.microsoft.com/office/drawing/2014/main" id="{05AC7446-945E-42E9-B4D7-031C0386B428}"/>
                    </a:ext>
                  </a:extLst>
                </p:cNvPr>
                <p:cNvSpPr/>
                <p:nvPr/>
              </p:nvSpPr>
              <p:spPr>
                <a:xfrm rot="5621078">
                  <a:off x="9654347" y="403961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Isosceles Triangle 185">
                  <a:extLst>
                    <a:ext uri="{FF2B5EF4-FFF2-40B4-BE49-F238E27FC236}">
                      <a16:creationId xmlns:a16="http://schemas.microsoft.com/office/drawing/2014/main" id="{FD991D67-0868-474A-8844-4CB78638E7D2}"/>
                    </a:ext>
                  </a:extLst>
                </p:cNvPr>
                <p:cNvSpPr/>
                <p:nvPr/>
              </p:nvSpPr>
              <p:spPr>
                <a:xfrm rot="5165863">
                  <a:off x="9654347" y="393739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Isosceles Triangle 186">
                  <a:extLst>
                    <a:ext uri="{FF2B5EF4-FFF2-40B4-BE49-F238E27FC236}">
                      <a16:creationId xmlns:a16="http://schemas.microsoft.com/office/drawing/2014/main" id="{F552782B-FE1C-4732-9355-1F424C2D38AB}"/>
                    </a:ext>
                  </a:extLst>
                </p:cNvPr>
                <p:cNvSpPr/>
                <p:nvPr/>
              </p:nvSpPr>
              <p:spPr>
                <a:xfrm rot="4991660">
                  <a:off x="9641707" y="383659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Isosceles Triangle 187">
                  <a:extLst>
                    <a:ext uri="{FF2B5EF4-FFF2-40B4-BE49-F238E27FC236}">
                      <a16:creationId xmlns:a16="http://schemas.microsoft.com/office/drawing/2014/main" id="{46C5CD1B-90C5-438D-8E69-0E4A8FE91247}"/>
                    </a:ext>
                  </a:extLst>
                </p:cNvPr>
                <p:cNvSpPr/>
                <p:nvPr/>
              </p:nvSpPr>
              <p:spPr>
                <a:xfrm rot="4741786">
                  <a:off x="9625719" y="373839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Isosceles Triangle 188">
                  <a:extLst>
                    <a:ext uri="{FF2B5EF4-FFF2-40B4-BE49-F238E27FC236}">
                      <a16:creationId xmlns:a16="http://schemas.microsoft.com/office/drawing/2014/main" id="{0D283E11-1F92-4CB0-A45B-9575B3F92707}"/>
                    </a:ext>
                  </a:extLst>
                </p:cNvPr>
                <p:cNvSpPr/>
                <p:nvPr/>
              </p:nvSpPr>
              <p:spPr>
                <a:xfrm rot="4624554">
                  <a:off x="9604697" y="3644315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Isosceles Triangle 189">
                  <a:extLst>
                    <a:ext uri="{FF2B5EF4-FFF2-40B4-BE49-F238E27FC236}">
                      <a16:creationId xmlns:a16="http://schemas.microsoft.com/office/drawing/2014/main" id="{1A161C62-8777-4C77-99C5-3145594C06D8}"/>
                    </a:ext>
                  </a:extLst>
                </p:cNvPr>
                <p:cNvSpPr/>
                <p:nvPr/>
              </p:nvSpPr>
              <p:spPr>
                <a:xfrm rot="4140097">
                  <a:off x="9570748" y="3547005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Isosceles Triangle 190">
                  <a:extLst>
                    <a:ext uri="{FF2B5EF4-FFF2-40B4-BE49-F238E27FC236}">
                      <a16:creationId xmlns:a16="http://schemas.microsoft.com/office/drawing/2014/main" id="{E05180B8-BEA0-4D59-8938-D5CE583F0422}"/>
                    </a:ext>
                  </a:extLst>
                </p:cNvPr>
                <p:cNvSpPr/>
                <p:nvPr/>
              </p:nvSpPr>
              <p:spPr>
                <a:xfrm rot="4115436">
                  <a:off x="9538020" y="345746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Isosceles Triangle 191">
                  <a:extLst>
                    <a:ext uri="{FF2B5EF4-FFF2-40B4-BE49-F238E27FC236}">
                      <a16:creationId xmlns:a16="http://schemas.microsoft.com/office/drawing/2014/main" id="{14E8BF07-2338-43D5-A928-AE9329DCD209}"/>
                    </a:ext>
                  </a:extLst>
                </p:cNvPr>
                <p:cNvSpPr/>
                <p:nvPr/>
              </p:nvSpPr>
              <p:spPr>
                <a:xfrm rot="3968618">
                  <a:off x="9492829" y="336222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Isosceles Triangle 192">
                  <a:extLst>
                    <a:ext uri="{FF2B5EF4-FFF2-40B4-BE49-F238E27FC236}">
                      <a16:creationId xmlns:a16="http://schemas.microsoft.com/office/drawing/2014/main" id="{2591743F-958A-46EF-A82D-584A2DBBDAE7}"/>
                    </a:ext>
                  </a:extLst>
                </p:cNvPr>
                <p:cNvSpPr/>
                <p:nvPr/>
              </p:nvSpPr>
              <p:spPr>
                <a:xfrm rot="3647428">
                  <a:off x="9442204" y="326638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Isosceles Triangle 193">
                  <a:extLst>
                    <a:ext uri="{FF2B5EF4-FFF2-40B4-BE49-F238E27FC236}">
                      <a16:creationId xmlns:a16="http://schemas.microsoft.com/office/drawing/2014/main" id="{80AA6410-5DB6-4FA6-87FD-3EDA8D339BF5}"/>
                    </a:ext>
                  </a:extLst>
                </p:cNvPr>
                <p:cNvSpPr/>
                <p:nvPr/>
              </p:nvSpPr>
              <p:spPr>
                <a:xfrm rot="3261554">
                  <a:off x="9391540" y="3181987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Isosceles Triangle 195">
                  <a:extLst>
                    <a:ext uri="{FF2B5EF4-FFF2-40B4-BE49-F238E27FC236}">
                      <a16:creationId xmlns:a16="http://schemas.microsoft.com/office/drawing/2014/main" id="{DEC8D026-A29B-46DA-AF0C-36FF137EC5FA}"/>
                    </a:ext>
                  </a:extLst>
                </p:cNvPr>
                <p:cNvSpPr/>
                <p:nvPr/>
              </p:nvSpPr>
              <p:spPr>
                <a:xfrm rot="3005883">
                  <a:off x="9332282" y="311178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Isosceles Triangle 196">
                  <a:extLst>
                    <a:ext uri="{FF2B5EF4-FFF2-40B4-BE49-F238E27FC236}">
                      <a16:creationId xmlns:a16="http://schemas.microsoft.com/office/drawing/2014/main" id="{078B03AD-B90A-4D30-8DE0-A997700A84BC}"/>
                    </a:ext>
                  </a:extLst>
                </p:cNvPr>
                <p:cNvSpPr/>
                <p:nvPr/>
              </p:nvSpPr>
              <p:spPr>
                <a:xfrm rot="2794209">
                  <a:off x="9272599" y="303810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Isosceles Triangle 197">
                  <a:extLst>
                    <a:ext uri="{FF2B5EF4-FFF2-40B4-BE49-F238E27FC236}">
                      <a16:creationId xmlns:a16="http://schemas.microsoft.com/office/drawing/2014/main" id="{289787A7-8C62-46FC-A1B1-25349EDC1DB0}"/>
                    </a:ext>
                  </a:extLst>
                </p:cNvPr>
                <p:cNvSpPr/>
                <p:nvPr/>
              </p:nvSpPr>
              <p:spPr>
                <a:xfrm rot="2754182">
                  <a:off x="9203975" y="296923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Isosceles Triangle 198">
                  <a:extLst>
                    <a:ext uri="{FF2B5EF4-FFF2-40B4-BE49-F238E27FC236}">
                      <a16:creationId xmlns:a16="http://schemas.microsoft.com/office/drawing/2014/main" id="{6493597B-3D57-4332-A5E5-1936935FCD14}"/>
                    </a:ext>
                  </a:extLst>
                </p:cNvPr>
                <p:cNvSpPr/>
                <p:nvPr/>
              </p:nvSpPr>
              <p:spPr>
                <a:xfrm rot="2514492">
                  <a:off x="9127165" y="289885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Isosceles Triangle 199">
                  <a:extLst>
                    <a:ext uri="{FF2B5EF4-FFF2-40B4-BE49-F238E27FC236}">
                      <a16:creationId xmlns:a16="http://schemas.microsoft.com/office/drawing/2014/main" id="{0CB2EBD1-4B26-4F73-858C-7B3525C4ACA1}"/>
                    </a:ext>
                  </a:extLst>
                </p:cNvPr>
                <p:cNvSpPr/>
                <p:nvPr/>
              </p:nvSpPr>
              <p:spPr>
                <a:xfrm rot="2354619">
                  <a:off x="9050056" y="2832267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Isosceles Triangle 200">
                  <a:extLst>
                    <a:ext uri="{FF2B5EF4-FFF2-40B4-BE49-F238E27FC236}">
                      <a16:creationId xmlns:a16="http://schemas.microsoft.com/office/drawing/2014/main" id="{2115CEBD-E0E8-4663-8233-CCC952EEA8DE}"/>
                    </a:ext>
                  </a:extLst>
                </p:cNvPr>
                <p:cNvSpPr/>
                <p:nvPr/>
              </p:nvSpPr>
              <p:spPr>
                <a:xfrm rot="2107867">
                  <a:off x="8972409" y="277645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Isosceles Triangle 201">
                  <a:extLst>
                    <a:ext uri="{FF2B5EF4-FFF2-40B4-BE49-F238E27FC236}">
                      <a16:creationId xmlns:a16="http://schemas.microsoft.com/office/drawing/2014/main" id="{1DF9C116-5FD4-4420-9128-343EEC527D68}"/>
                    </a:ext>
                  </a:extLst>
                </p:cNvPr>
                <p:cNvSpPr/>
                <p:nvPr/>
              </p:nvSpPr>
              <p:spPr>
                <a:xfrm rot="1787695">
                  <a:off x="8886282" y="272777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Isosceles Triangle 202">
                  <a:extLst>
                    <a:ext uri="{FF2B5EF4-FFF2-40B4-BE49-F238E27FC236}">
                      <a16:creationId xmlns:a16="http://schemas.microsoft.com/office/drawing/2014/main" id="{A23FD8EF-1A0E-4C4D-9B68-2C46CD9F803F}"/>
                    </a:ext>
                  </a:extLst>
                </p:cNvPr>
                <p:cNvSpPr/>
                <p:nvPr/>
              </p:nvSpPr>
              <p:spPr>
                <a:xfrm rot="1565775">
                  <a:off x="8791159" y="268246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Isosceles Triangle 203">
                  <a:extLst>
                    <a:ext uri="{FF2B5EF4-FFF2-40B4-BE49-F238E27FC236}">
                      <a16:creationId xmlns:a16="http://schemas.microsoft.com/office/drawing/2014/main" id="{6A234BC4-1B14-495F-9A38-24FD9071814C}"/>
                    </a:ext>
                  </a:extLst>
                </p:cNvPr>
                <p:cNvSpPr/>
                <p:nvPr/>
              </p:nvSpPr>
              <p:spPr>
                <a:xfrm rot="972739">
                  <a:off x="8695251" y="265010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Isosceles Triangle 204">
                  <a:extLst>
                    <a:ext uri="{FF2B5EF4-FFF2-40B4-BE49-F238E27FC236}">
                      <a16:creationId xmlns:a16="http://schemas.microsoft.com/office/drawing/2014/main" id="{92EF9B46-B7C3-4FBE-B9C9-FAE5D589E0A0}"/>
                    </a:ext>
                  </a:extLst>
                </p:cNvPr>
                <p:cNvSpPr/>
                <p:nvPr/>
              </p:nvSpPr>
              <p:spPr>
                <a:xfrm rot="911709">
                  <a:off x="8600900" y="2621333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Isosceles Triangle 205">
                  <a:extLst>
                    <a:ext uri="{FF2B5EF4-FFF2-40B4-BE49-F238E27FC236}">
                      <a16:creationId xmlns:a16="http://schemas.microsoft.com/office/drawing/2014/main" id="{B4391B4C-6287-4678-A5B2-1B2203D00F5C}"/>
                    </a:ext>
                  </a:extLst>
                </p:cNvPr>
                <p:cNvSpPr/>
                <p:nvPr/>
              </p:nvSpPr>
              <p:spPr>
                <a:xfrm rot="664906">
                  <a:off x="8514073" y="260275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8D6848B5-B888-45F6-A4A2-680F12872F2B}"/>
                </a:ext>
              </a:extLst>
            </p:cNvPr>
            <p:cNvGrpSpPr/>
            <p:nvPr/>
          </p:nvGrpSpPr>
          <p:grpSpPr>
            <a:xfrm>
              <a:off x="7060836" y="730979"/>
              <a:ext cx="2748074" cy="1915076"/>
              <a:chOff x="7060836" y="730979"/>
              <a:chExt cx="2748074" cy="191507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61FB7E-E284-4CEE-862C-1987A7114F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60836" y="730979"/>
                <a:ext cx="2747898" cy="61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800" u="sng" kern="1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Top-down View</a:t>
                </a:r>
                <a:endParaRPr lang="en-US" sz="1200" u="sng" dirty="0">
                  <a:effectLst/>
                  <a:ea typeface="Calibri" panose="020F0502020204030204" pitchFamily="34" charset="0"/>
                </a:endParaRPr>
              </a:p>
            </p:txBody>
          </p: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E9DFD9E-CFCD-4FB7-B95D-77F469C2F64F}"/>
                  </a:ext>
                </a:extLst>
              </p:cNvPr>
              <p:cNvGrpSpPr/>
              <p:nvPr/>
            </p:nvGrpSpPr>
            <p:grpSpPr>
              <a:xfrm>
                <a:off x="7610725" y="1459131"/>
                <a:ext cx="1261518" cy="1186924"/>
                <a:chOff x="7607853" y="1458745"/>
                <a:chExt cx="1261518" cy="1186924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D8F151D-BBF7-4AB8-8767-C87C91BFFE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20063" y="1575793"/>
                  <a:ext cx="1022341" cy="948761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" name="Isosceles Triangle 78">
                  <a:extLst>
                    <a:ext uri="{FF2B5EF4-FFF2-40B4-BE49-F238E27FC236}">
                      <a16:creationId xmlns:a16="http://schemas.microsoft.com/office/drawing/2014/main" id="{B09F6615-F98F-451F-89F8-599AD60412B4}"/>
                    </a:ext>
                  </a:extLst>
                </p:cNvPr>
                <p:cNvSpPr/>
                <p:nvPr/>
              </p:nvSpPr>
              <p:spPr>
                <a:xfrm rot="10800000">
                  <a:off x="8175333" y="253289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Isosceles Triangle 85">
                  <a:extLst>
                    <a:ext uri="{FF2B5EF4-FFF2-40B4-BE49-F238E27FC236}">
                      <a16:creationId xmlns:a16="http://schemas.microsoft.com/office/drawing/2014/main" id="{A16762CD-5B32-4B4D-9A6D-1F2F0FB43694}"/>
                    </a:ext>
                  </a:extLst>
                </p:cNvPr>
                <p:cNvSpPr/>
                <p:nvPr/>
              </p:nvSpPr>
              <p:spPr>
                <a:xfrm rot="10534320">
                  <a:off x="8275156" y="253017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Isosceles Triangle 86">
                  <a:extLst>
                    <a:ext uri="{FF2B5EF4-FFF2-40B4-BE49-F238E27FC236}">
                      <a16:creationId xmlns:a16="http://schemas.microsoft.com/office/drawing/2014/main" id="{A58451CE-4C1A-44F4-B765-A251459B5A44}"/>
                    </a:ext>
                  </a:extLst>
                </p:cNvPr>
                <p:cNvSpPr/>
                <p:nvPr/>
              </p:nvSpPr>
              <p:spPr>
                <a:xfrm rot="11191510">
                  <a:off x="8078148" y="252949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Isosceles Triangle 87">
                  <a:extLst>
                    <a:ext uri="{FF2B5EF4-FFF2-40B4-BE49-F238E27FC236}">
                      <a16:creationId xmlns:a16="http://schemas.microsoft.com/office/drawing/2014/main" id="{7E4751E8-E792-4C13-B812-E020B8439434}"/>
                    </a:ext>
                  </a:extLst>
                </p:cNvPr>
                <p:cNvSpPr/>
                <p:nvPr/>
              </p:nvSpPr>
              <p:spPr>
                <a:xfrm rot="12188959">
                  <a:off x="7977445" y="2493883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Isosceles Triangle 88">
                  <a:extLst>
                    <a:ext uri="{FF2B5EF4-FFF2-40B4-BE49-F238E27FC236}">
                      <a16:creationId xmlns:a16="http://schemas.microsoft.com/office/drawing/2014/main" id="{D543C310-9F4B-4C22-A703-EC12999127C3}"/>
                    </a:ext>
                  </a:extLst>
                </p:cNvPr>
                <p:cNvSpPr/>
                <p:nvPr/>
              </p:nvSpPr>
              <p:spPr>
                <a:xfrm rot="9755458">
                  <a:off x="8389312" y="250348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Isosceles Triangle 89">
                  <a:extLst>
                    <a:ext uri="{FF2B5EF4-FFF2-40B4-BE49-F238E27FC236}">
                      <a16:creationId xmlns:a16="http://schemas.microsoft.com/office/drawing/2014/main" id="{0C0207A5-92EF-421F-9066-6A638D27CC31}"/>
                    </a:ext>
                  </a:extLst>
                </p:cNvPr>
                <p:cNvSpPr/>
                <p:nvPr/>
              </p:nvSpPr>
              <p:spPr>
                <a:xfrm rot="12520224">
                  <a:off x="7878969" y="245686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Isosceles Triangle 90">
                  <a:extLst>
                    <a:ext uri="{FF2B5EF4-FFF2-40B4-BE49-F238E27FC236}">
                      <a16:creationId xmlns:a16="http://schemas.microsoft.com/office/drawing/2014/main" id="{1BB1B3D0-4CD5-4565-A99D-D4999E885649}"/>
                    </a:ext>
                  </a:extLst>
                </p:cNvPr>
                <p:cNvSpPr/>
                <p:nvPr/>
              </p:nvSpPr>
              <p:spPr>
                <a:xfrm rot="13133982">
                  <a:off x="7788662" y="239248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Isosceles Triangle 91">
                  <a:extLst>
                    <a:ext uri="{FF2B5EF4-FFF2-40B4-BE49-F238E27FC236}">
                      <a16:creationId xmlns:a16="http://schemas.microsoft.com/office/drawing/2014/main" id="{8FBF133E-4BB5-442D-86AC-EF06BFCE9C68}"/>
                    </a:ext>
                  </a:extLst>
                </p:cNvPr>
                <p:cNvSpPr/>
                <p:nvPr/>
              </p:nvSpPr>
              <p:spPr>
                <a:xfrm rot="13764088">
                  <a:off x="7729767" y="232462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Isosceles Triangle 92">
                  <a:extLst>
                    <a:ext uri="{FF2B5EF4-FFF2-40B4-BE49-F238E27FC236}">
                      <a16:creationId xmlns:a16="http://schemas.microsoft.com/office/drawing/2014/main" id="{1FC7306A-6ADC-448E-BEA1-1CF8084A192C}"/>
                    </a:ext>
                  </a:extLst>
                </p:cNvPr>
                <p:cNvSpPr/>
                <p:nvPr/>
              </p:nvSpPr>
              <p:spPr>
                <a:xfrm rot="14635668">
                  <a:off x="7667673" y="225154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Isosceles Triangle 93">
                  <a:extLst>
                    <a:ext uri="{FF2B5EF4-FFF2-40B4-BE49-F238E27FC236}">
                      <a16:creationId xmlns:a16="http://schemas.microsoft.com/office/drawing/2014/main" id="{040CA7E8-176D-4B1F-8379-84A3FDF14295}"/>
                    </a:ext>
                  </a:extLst>
                </p:cNvPr>
                <p:cNvSpPr/>
                <p:nvPr/>
              </p:nvSpPr>
              <p:spPr>
                <a:xfrm rot="14933019">
                  <a:off x="7627255" y="215192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Isosceles Triangle 94">
                  <a:extLst>
                    <a:ext uri="{FF2B5EF4-FFF2-40B4-BE49-F238E27FC236}">
                      <a16:creationId xmlns:a16="http://schemas.microsoft.com/office/drawing/2014/main" id="{D635C3F5-70CC-493A-8F3D-67B81A779707}"/>
                    </a:ext>
                  </a:extLst>
                </p:cNvPr>
                <p:cNvSpPr/>
                <p:nvPr/>
              </p:nvSpPr>
              <p:spPr>
                <a:xfrm rot="15756219">
                  <a:off x="7611850" y="2033587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Isosceles Triangle 95">
                  <a:extLst>
                    <a:ext uri="{FF2B5EF4-FFF2-40B4-BE49-F238E27FC236}">
                      <a16:creationId xmlns:a16="http://schemas.microsoft.com/office/drawing/2014/main" id="{DBD326D4-160B-4AC0-8BB3-6FD35628740D}"/>
                    </a:ext>
                  </a:extLst>
                </p:cNvPr>
                <p:cNvSpPr/>
                <p:nvPr/>
              </p:nvSpPr>
              <p:spPr>
                <a:xfrm rot="16902442">
                  <a:off x="7611849" y="192524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Isosceles Triangle 96">
                  <a:extLst>
                    <a:ext uri="{FF2B5EF4-FFF2-40B4-BE49-F238E27FC236}">
                      <a16:creationId xmlns:a16="http://schemas.microsoft.com/office/drawing/2014/main" id="{9C4AF24E-3853-4FEA-8904-ECE5F84BA8DB}"/>
                    </a:ext>
                  </a:extLst>
                </p:cNvPr>
                <p:cNvSpPr/>
                <p:nvPr/>
              </p:nvSpPr>
              <p:spPr>
                <a:xfrm rot="17428671">
                  <a:off x="7638391" y="182324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Isosceles Triangle 97">
                  <a:extLst>
                    <a:ext uri="{FF2B5EF4-FFF2-40B4-BE49-F238E27FC236}">
                      <a16:creationId xmlns:a16="http://schemas.microsoft.com/office/drawing/2014/main" id="{6FC48D4C-A67D-4332-946A-2AE13230DDF8}"/>
                    </a:ext>
                  </a:extLst>
                </p:cNvPr>
                <p:cNvSpPr/>
                <p:nvPr/>
              </p:nvSpPr>
              <p:spPr>
                <a:xfrm rot="18403088">
                  <a:off x="7681043" y="1725275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Isosceles Triangle 98">
                  <a:extLst>
                    <a:ext uri="{FF2B5EF4-FFF2-40B4-BE49-F238E27FC236}">
                      <a16:creationId xmlns:a16="http://schemas.microsoft.com/office/drawing/2014/main" id="{90CA6060-DAFB-4A0A-9480-A4EBC9D1DFB3}"/>
                    </a:ext>
                  </a:extLst>
                </p:cNvPr>
                <p:cNvSpPr/>
                <p:nvPr/>
              </p:nvSpPr>
              <p:spPr>
                <a:xfrm rot="18762535">
                  <a:off x="7747695" y="1644355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Isosceles Triangle 99">
                  <a:extLst>
                    <a:ext uri="{FF2B5EF4-FFF2-40B4-BE49-F238E27FC236}">
                      <a16:creationId xmlns:a16="http://schemas.microsoft.com/office/drawing/2014/main" id="{930F8D37-FC29-49A5-BA21-C43ED4394387}"/>
                    </a:ext>
                  </a:extLst>
                </p:cNvPr>
                <p:cNvSpPr/>
                <p:nvPr/>
              </p:nvSpPr>
              <p:spPr>
                <a:xfrm rot="19265297">
                  <a:off x="7822154" y="158139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Isosceles Triangle 100">
                  <a:extLst>
                    <a:ext uri="{FF2B5EF4-FFF2-40B4-BE49-F238E27FC236}">
                      <a16:creationId xmlns:a16="http://schemas.microsoft.com/office/drawing/2014/main" id="{66B77EC0-9012-4967-891A-5EB7E447694C}"/>
                    </a:ext>
                  </a:extLst>
                </p:cNvPr>
                <p:cNvSpPr/>
                <p:nvPr/>
              </p:nvSpPr>
              <p:spPr>
                <a:xfrm rot="19976722">
                  <a:off x="7911781" y="152678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Isosceles Triangle 101">
                  <a:extLst>
                    <a:ext uri="{FF2B5EF4-FFF2-40B4-BE49-F238E27FC236}">
                      <a16:creationId xmlns:a16="http://schemas.microsoft.com/office/drawing/2014/main" id="{731FB4B7-A0F6-49BB-98B4-E0C2991B297C}"/>
                    </a:ext>
                  </a:extLst>
                </p:cNvPr>
                <p:cNvSpPr/>
                <p:nvPr/>
              </p:nvSpPr>
              <p:spPr>
                <a:xfrm rot="20769275">
                  <a:off x="8017028" y="148277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Isosceles Triangle 102">
                  <a:extLst>
                    <a:ext uri="{FF2B5EF4-FFF2-40B4-BE49-F238E27FC236}">
                      <a16:creationId xmlns:a16="http://schemas.microsoft.com/office/drawing/2014/main" id="{A55891D9-B888-4211-A6EE-215FC3224068}"/>
                    </a:ext>
                  </a:extLst>
                </p:cNvPr>
                <p:cNvSpPr/>
                <p:nvPr/>
              </p:nvSpPr>
              <p:spPr>
                <a:xfrm rot="21236951">
                  <a:off x="8117290" y="146010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Isosceles Triangle 103">
                  <a:extLst>
                    <a:ext uri="{FF2B5EF4-FFF2-40B4-BE49-F238E27FC236}">
                      <a16:creationId xmlns:a16="http://schemas.microsoft.com/office/drawing/2014/main" id="{6C743F90-9938-4A4A-9F85-1E658B2997C0}"/>
                    </a:ext>
                  </a:extLst>
                </p:cNvPr>
                <p:cNvSpPr/>
                <p:nvPr/>
              </p:nvSpPr>
              <p:spPr>
                <a:xfrm rot="262867">
                  <a:off x="8218610" y="1458745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Isosceles Triangle 104">
                  <a:extLst>
                    <a:ext uri="{FF2B5EF4-FFF2-40B4-BE49-F238E27FC236}">
                      <a16:creationId xmlns:a16="http://schemas.microsoft.com/office/drawing/2014/main" id="{523C0880-FCF6-4113-8158-DBB1A1A31DD1}"/>
                    </a:ext>
                  </a:extLst>
                </p:cNvPr>
                <p:cNvSpPr/>
                <p:nvPr/>
              </p:nvSpPr>
              <p:spPr>
                <a:xfrm rot="746218">
                  <a:off x="8316217" y="147698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Isosceles Triangle 105">
                  <a:extLst>
                    <a:ext uri="{FF2B5EF4-FFF2-40B4-BE49-F238E27FC236}">
                      <a16:creationId xmlns:a16="http://schemas.microsoft.com/office/drawing/2014/main" id="{62D09D47-0948-4E5E-87D1-67ED35356ABD}"/>
                    </a:ext>
                  </a:extLst>
                </p:cNvPr>
                <p:cNvSpPr/>
                <p:nvPr/>
              </p:nvSpPr>
              <p:spPr>
                <a:xfrm rot="1653763">
                  <a:off x="8418737" y="1512833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Isosceles Triangle 106">
                  <a:extLst>
                    <a:ext uri="{FF2B5EF4-FFF2-40B4-BE49-F238E27FC236}">
                      <a16:creationId xmlns:a16="http://schemas.microsoft.com/office/drawing/2014/main" id="{DFF841F8-ACEF-4C2E-9E7A-3C80155EA999}"/>
                    </a:ext>
                  </a:extLst>
                </p:cNvPr>
                <p:cNvSpPr/>
                <p:nvPr/>
              </p:nvSpPr>
              <p:spPr>
                <a:xfrm rot="1966646">
                  <a:off x="8509987" y="1556236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Isosceles Triangle 107">
                  <a:extLst>
                    <a:ext uri="{FF2B5EF4-FFF2-40B4-BE49-F238E27FC236}">
                      <a16:creationId xmlns:a16="http://schemas.microsoft.com/office/drawing/2014/main" id="{E38E9136-EFCD-427C-95D0-E8A93254977C}"/>
                    </a:ext>
                  </a:extLst>
                </p:cNvPr>
                <p:cNvSpPr/>
                <p:nvPr/>
              </p:nvSpPr>
              <p:spPr>
                <a:xfrm rot="2696156">
                  <a:off x="8590083" y="161518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Isosceles Triangle 108">
                  <a:extLst>
                    <a:ext uri="{FF2B5EF4-FFF2-40B4-BE49-F238E27FC236}">
                      <a16:creationId xmlns:a16="http://schemas.microsoft.com/office/drawing/2014/main" id="{6A0C70F4-ABB4-402E-8911-FB8CAB8C9DF3}"/>
                    </a:ext>
                  </a:extLst>
                </p:cNvPr>
                <p:cNvSpPr/>
                <p:nvPr/>
              </p:nvSpPr>
              <p:spPr>
                <a:xfrm rot="3229477">
                  <a:off x="8650411" y="169823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Isosceles Triangle 109">
                  <a:extLst>
                    <a:ext uri="{FF2B5EF4-FFF2-40B4-BE49-F238E27FC236}">
                      <a16:creationId xmlns:a16="http://schemas.microsoft.com/office/drawing/2014/main" id="{2FBB8E49-13A7-4FAC-9957-F5491DD19D7F}"/>
                    </a:ext>
                  </a:extLst>
                </p:cNvPr>
                <p:cNvSpPr/>
                <p:nvPr/>
              </p:nvSpPr>
              <p:spPr>
                <a:xfrm rot="3558796">
                  <a:off x="8706474" y="1782578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Isosceles Triangle 111">
                  <a:extLst>
                    <a:ext uri="{FF2B5EF4-FFF2-40B4-BE49-F238E27FC236}">
                      <a16:creationId xmlns:a16="http://schemas.microsoft.com/office/drawing/2014/main" id="{09C59432-6A6D-4E5F-91BA-BDE0F1AC3115}"/>
                    </a:ext>
                  </a:extLst>
                </p:cNvPr>
                <p:cNvSpPr/>
                <p:nvPr/>
              </p:nvSpPr>
              <p:spPr>
                <a:xfrm rot="4556196">
                  <a:off x="8742226" y="1874814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Isosceles Triangle 112">
                  <a:extLst>
                    <a:ext uri="{FF2B5EF4-FFF2-40B4-BE49-F238E27FC236}">
                      <a16:creationId xmlns:a16="http://schemas.microsoft.com/office/drawing/2014/main" id="{CC783BA3-7BBD-4476-A6C6-46C01FB729C6}"/>
                    </a:ext>
                  </a:extLst>
                </p:cNvPr>
                <p:cNvSpPr/>
                <p:nvPr/>
              </p:nvSpPr>
              <p:spPr>
                <a:xfrm rot="5212271">
                  <a:off x="8760594" y="1967085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Isosceles Triangle 113">
                  <a:extLst>
                    <a:ext uri="{FF2B5EF4-FFF2-40B4-BE49-F238E27FC236}">
                      <a16:creationId xmlns:a16="http://schemas.microsoft.com/office/drawing/2014/main" id="{EE67D280-FB6C-4A8D-B75F-D0F592F9C6CD}"/>
                    </a:ext>
                  </a:extLst>
                </p:cNvPr>
                <p:cNvSpPr/>
                <p:nvPr/>
              </p:nvSpPr>
              <p:spPr>
                <a:xfrm rot="5925693">
                  <a:off x="8746439" y="206821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Isosceles Triangle 114">
                  <a:extLst>
                    <a:ext uri="{FF2B5EF4-FFF2-40B4-BE49-F238E27FC236}">
                      <a16:creationId xmlns:a16="http://schemas.microsoft.com/office/drawing/2014/main" id="{BF250886-10CF-4433-BB54-528D3491CD90}"/>
                    </a:ext>
                  </a:extLst>
                </p:cNvPr>
                <p:cNvSpPr/>
                <p:nvPr/>
              </p:nvSpPr>
              <p:spPr>
                <a:xfrm rot="6814822">
                  <a:off x="8721200" y="216816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Isosceles Triangle 115">
                  <a:extLst>
                    <a:ext uri="{FF2B5EF4-FFF2-40B4-BE49-F238E27FC236}">
                      <a16:creationId xmlns:a16="http://schemas.microsoft.com/office/drawing/2014/main" id="{E6A8740F-7E0D-4A09-A5FB-8D1F94FDF3A0}"/>
                    </a:ext>
                  </a:extLst>
                </p:cNvPr>
                <p:cNvSpPr/>
                <p:nvPr/>
              </p:nvSpPr>
              <p:spPr>
                <a:xfrm rot="7002686">
                  <a:off x="8687438" y="2253799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Isosceles Triangle 116">
                  <a:extLst>
                    <a:ext uri="{FF2B5EF4-FFF2-40B4-BE49-F238E27FC236}">
                      <a16:creationId xmlns:a16="http://schemas.microsoft.com/office/drawing/2014/main" id="{8B4D51DE-AB53-42D7-A10D-251248B22692}"/>
                    </a:ext>
                  </a:extLst>
                </p:cNvPr>
                <p:cNvSpPr/>
                <p:nvPr/>
              </p:nvSpPr>
              <p:spPr>
                <a:xfrm rot="7749964">
                  <a:off x="8633584" y="2331711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Isosceles Triangle 117">
                  <a:extLst>
                    <a:ext uri="{FF2B5EF4-FFF2-40B4-BE49-F238E27FC236}">
                      <a16:creationId xmlns:a16="http://schemas.microsoft.com/office/drawing/2014/main" id="{355D3020-7000-4205-8DB3-704E737C28A7}"/>
                    </a:ext>
                  </a:extLst>
                </p:cNvPr>
                <p:cNvSpPr/>
                <p:nvPr/>
              </p:nvSpPr>
              <p:spPr>
                <a:xfrm rot="8260078">
                  <a:off x="8573914" y="2398512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>
                  <a:extLst>
                    <a:ext uri="{FF2B5EF4-FFF2-40B4-BE49-F238E27FC236}">
                      <a16:creationId xmlns:a16="http://schemas.microsoft.com/office/drawing/2014/main" id="{3F2E5236-DF8C-41A9-8AC5-4BF7F524D580}"/>
                    </a:ext>
                  </a:extLst>
                </p:cNvPr>
                <p:cNvSpPr/>
                <p:nvPr/>
              </p:nvSpPr>
              <p:spPr>
                <a:xfrm rot="8678320">
                  <a:off x="8490870" y="2451240"/>
                  <a:ext cx="104781" cy="112773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7D74CFA8-89CF-4813-B822-67B506F2D79D}"/>
                  </a:ext>
                </a:extLst>
              </p:cNvPr>
              <p:cNvSpPr/>
              <p:nvPr/>
            </p:nvSpPr>
            <p:spPr>
              <a:xfrm>
                <a:off x="7879926" y="1342022"/>
                <a:ext cx="1063959" cy="1113748"/>
              </a:xfrm>
              <a:prstGeom prst="arc">
                <a:avLst>
                  <a:gd name="adj1" fmla="val 17075958"/>
                  <a:gd name="adj2" fmla="val 21378821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id="{35616D56-4043-4E5A-9584-2BEFFA54EB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67994" y="1341590"/>
                <a:ext cx="88400" cy="200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6" name="Straight Arrow Connector 215">
                <a:extLst>
                  <a:ext uri="{FF2B5EF4-FFF2-40B4-BE49-F238E27FC236}">
                    <a16:creationId xmlns:a16="http://schemas.microsoft.com/office/drawing/2014/main" id="{617029B9-10DC-412D-AC4C-9A99D4333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8672" y="1868808"/>
                <a:ext cx="0" cy="8001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8" name="TextBox 80">
                <a:extLst>
                  <a:ext uri="{FF2B5EF4-FFF2-40B4-BE49-F238E27FC236}">
                    <a16:creationId xmlns:a16="http://schemas.microsoft.com/office/drawing/2014/main" id="{93DCE39F-F649-4F85-A3A1-A498A715B8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89153" y="1241102"/>
                <a:ext cx="1119757" cy="651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Stepper Motor Rotation</a:t>
                </a:r>
                <a:endParaRPr lang="en-US" sz="1200" dirty="0">
                  <a:effectLst/>
                  <a:ea typeface="Calibri" panose="020F0502020204030204" pitchFamily="34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36CE07-61D0-437D-9436-0E6D1CB0356C}"/>
              </a:ext>
            </a:extLst>
          </p:cNvPr>
          <p:cNvGrpSpPr/>
          <p:nvPr/>
        </p:nvGrpSpPr>
        <p:grpSpPr>
          <a:xfrm>
            <a:off x="1112314" y="847805"/>
            <a:ext cx="4489283" cy="2781023"/>
            <a:chOff x="856392" y="842887"/>
            <a:chExt cx="4489283" cy="278102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263DCBD-4844-4487-9506-A254A14D858D}"/>
                </a:ext>
              </a:extLst>
            </p:cNvPr>
            <p:cNvSpPr/>
            <p:nvPr/>
          </p:nvSpPr>
          <p:spPr>
            <a:xfrm>
              <a:off x="2579254" y="2354448"/>
              <a:ext cx="237034" cy="12506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BDE9F33-D98B-47A4-B5B9-34F5BA79FEA3}"/>
                </a:ext>
              </a:extLst>
            </p:cNvPr>
            <p:cNvSpPr/>
            <p:nvPr/>
          </p:nvSpPr>
          <p:spPr>
            <a:xfrm>
              <a:off x="1986819" y="2542494"/>
              <a:ext cx="1441622" cy="955589"/>
            </a:xfrm>
            <a:prstGeom prst="roundRect">
              <a:avLst>
                <a:gd name="adj" fmla="val 2369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48BA309-C20E-4E4E-91F8-04DFE06293B2}"/>
                </a:ext>
              </a:extLst>
            </p:cNvPr>
            <p:cNvSpPr/>
            <p:nvPr/>
          </p:nvSpPr>
          <p:spPr>
            <a:xfrm>
              <a:off x="2065128" y="1461379"/>
              <a:ext cx="237034" cy="86576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FC206DA-10E7-46F4-9C6A-7A6D0880EC5E}"/>
                </a:ext>
              </a:extLst>
            </p:cNvPr>
            <p:cNvCxnSpPr>
              <a:cxnSpLocks/>
              <a:stCxn id="51" idx="8"/>
              <a:endCxn id="46" idx="3"/>
            </p:cNvCxnSpPr>
            <p:nvPr/>
          </p:nvCxnSpPr>
          <p:spPr>
            <a:xfrm flipH="1" flipV="1">
              <a:off x="2721754" y="1650945"/>
              <a:ext cx="1912622" cy="57916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C4C1DF2-E7C0-49C7-B613-B9A38B112502}"/>
                </a:ext>
              </a:extLst>
            </p:cNvPr>
            <p:cNvSpPr/>
            <p:nvPr/>
          </p:nvSpPr>
          <p:spPr>
            <a:xfrm rot="5400000">
              <a:off x="3769047" y="2456365"/>
              <a:ext cx="606137" cy="79833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10EA216-2C15-469C-B372-EA992598828A}"/>
                </a:ext>
              </a:extLst>
            </p:cNvPr>
            <p:cNvSpPr/>
            <p:nvPr/>
          </p:nvSpPr>
          <p:spPr>
            <a:xfrm rot="1873978">
              <a:off x="2466640" y="1099430"/>
              <a:ext cx="275046" cy="960413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189FF41-472F-4522-BCDE-2F125FBDDC8A}"/>
                </a:ext>
              </a:extLst>
            </p:cNvPr>
            <p:cNvSpPr/>
            <p:nvPr/>
          </p:nvSpPr>
          <p:spPr>
            <a:xfrm rot="5400000" flipH="1">
              <a:off x="3976307" y="1858047"/>
              <a:ext cx="213589" cy="115530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C2D25-6D08-4350-9CEE-815396C961CE}"/>
                </a:ext>
              </a:extLst>
            </p:cNvPr>
            <p:cNvSpPr txBox="1"/>
            <p:nvPr/>
          </p:nvSpPr>
          <p:spPr>
            <a:xfrm>
              <a:off x="3737330" y="2608885"/>
              <a:ext cx="93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Times New Roman" panose="02020603050405020304" pitchFamily="18" charset="0"/>
                </a:rPr>
                <a:t>Stepper motor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33E6AFE-7A0B-4ABB-8681-AC275E674489}"/>
                </a:ext>
              </a:extLst>
            </p:cNvPr>
            <p:cNvSpPr txBox="1"/>
            <p:nvPr/>
          </p:nvSpPr>
          <p:spPr>
            <a:xfrm>
              <a:off x="3811298" y="2290208"/>
              <a:ext cx="7545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Times New Roman" panose="02020603050405020304" pitchFamily="18" charset="0"/>
                </a:rPr>
                <a:t>Gear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E426D2-2164-4A02-95AE-6AB887A9A159}"/>
                </a:ext>
              </a:extLst>
            </p:cNvPr>
            <p:cNvSpPr txBox="1"/>
            <p:nvPr/>
          </p:nvSpPr>
          <p:spPr>
            <a:xfrm rot="16200000">
              <a:off x="1820251" y="2795621"/>
              <a:ext cx="9910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Times New Roman" panose="02020603050405020304" pitchFamily="18" charset="0"/>
                </a:rPr>
                <a:t>Slip Ring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351C5CD-0CB2-408E-B864-6EA797C706C0}"/>
                </a:ext>
              </a:extLst>
            </p:cNvPr>
            <p:cNvSpPr/>
            <p:nvPr/>
          </p:nvSpPr>
          <p:spPr>
            <a:xfrm>
              <a:off x="4576711" y="1115737"/>
              <a:ext cx="768964" cy="1169773"/>
            </a:xfrm>
            <a:custGeom>
              <a:avLst/>
              <a:gdLst>
                <a:gd name="connsiteX0" fmla="*/ 82378 w 768964"/>
                <a:gd name="connsiteY0" fmla="*/ 0 h 1169773"/>
                <a:gd name="connsiteX1" fmla="*/ 82378 w 768964"/>
                <a:gd name="connsiteY1" fmla="*/ 0 h 1169773"/>
                <a:gd name="connsiteX2" fmla="*/ 57665 w 768964"/>
                <a:gd name="connsiteY2" fmla="*/ 65902 h 1169773"/>
                <a:gd name="connsiteX3" fmla="*/ 41189 w 768964"/>
                <a:gd name="connsiteY3" fmla="*/ 115329 h 1169773"/>
                <a:gd name="connsiteX4" fmla="*/ 32951 w 768964"/>
                <a:gd name="connsiteY4" fmla="*/ 140043 h 1169773"/>
                <a:gd name="connsiteX5" fmla="*/ 0 w 768964"/>
                <a:gd name="connsiteY5" fmla="*/ 197708 h 1169773"/>
                <a:gd name="connsiteX6" fmla="*/ 24713 w 768964"/>
                <a:gd name="connsiteY6" fmla="*/ 477794 h 1169773"/>
                <a:gd name="connsiteX7" fmla="*/ 32951 w 768964"/>
                <a:gd name="connsiteY7" fmla="*/ 518984 h 1169773"/>
                <a:gd name="connsiteX8" fmla="*/ 57665 w 768964"/>
                <a:gd name="connsiteY8" fmla="*/ 593124 h 1169773"/>
                <a:gd name="connsiteX9" fmla="*/ 65903 w 768964"/>
                <a:gd name="connsiteY9" fmla="*/ 617838 h 1169773"/>
                <a:gd name="connsiteX10" fmla="*/ 90616 w 768964"/>
                <a:gd name="connsiteY10" fmla="*/ 708454 h 1169773"/>
                <a:gd name="connsiteX11" fmla="*/ 82378 w 768964"/>
                <a:gd name="connsiteY11" fmla="*/ 840259 h 1169773"/>
                <a:gd name="connsiteX12" fmla="*/ 90616 w 768964"/>
                <a:gd name="connsiteY12" fmla="*/ 972065 h 1169773"/>
                <a:gd name="connsiteX13" fmla="*/ 123567 w 768964"/>
                <a:gd name="connsiteY13" fmla="*/ 1029729 h 1169773"/>
                <a:gd name="connsiteX14" fmla="*/ 172994 w 768964"/>
                <a:gd name="connsiteY14" fmla="*/ 1079156 h 1169773"/>
                <a:gd name="connsiteX15" fmla="*/ 197708 w 768964"/>
                <a:gd name="connsiteY15" fmla="*/ 1103870 h 1169773"/>
                <a:gd name="connsiteX16" fmla="*/ 263611 w 768964"/>
                <a:gd name="connsiteY16" fmla="*/ 1128584 h 1169773"/>
                <a:gd name="connsiteX17" fmla="*/ 321276 w 768964"/>
                <a:gd name="connsiteY17" fmla="*/ 1145059 h 1169773"/>
                <a:gd name="connsiteX18" fmla="*/ 378940 w 768964"/>
                <a:gd name="connsiteY18" fmla="*/ 1169773 h 1169773"/>
                <a:gd name="connsiteX19" fmla="*/ 667265 w 768964"/>
                <a:gd name="connsiteY19" fmla="*/ 1153297 h 1169773"/>
                <a:gd name="connsiteX20" fmla="*/ 708454 w 768964"/>
                <a:gd name="connsiteY20" fmla="*/ 1145059 h 1169773"/>
                <a:gd name="connsiteX21" fmla="*/ 757881 w 768964"/>
                <a:gd name="connsiteY21" fmla="*/ 1087394 h 1169773"/>
                <a:gd name="connsiteX22" fmla="*/ 749643 w 768964"/>
                <a:gd name="connsiteY22" fmla="*/ 881448 h 1169773"/>
                <a:gd name="connsiteX23" fmla="*/ 724930 w 768964"/>
                <a:gd name="connsiteY23" fmla="*/ 823784 h 1169773"/>
                <a:gd name="connsiteX24" fmla="*/ 700216 w 768964"/>
                <a:gd name="connsiteY24" fmla="*/ 766119 h 1169773"/>
                <a:gd name="connsiteX25" fmla="*/ 675503 w 768964"/>
                <a:gd name="connsiteY25" fmla="*/ 741405 h 1169773"/>
                <a:gd name="connsiteX26" fmla="*/ 650789 w 768964"/>
                <a:gd name="connsiteY26" fmla="*/ 683740 h 1169773"/>
                <a:gd name="connsiteX27" fmla="*/ 642551 w 768964"/>
                <a:gd name="connsiteY27" fmla="*/ 659027 h 1169773"/>
                <a:gd name="connsiteX28" fmla="*/ 601362 w 768964"/>
                <a:gd name="connsiteY28" fmla="*/ 609600 h 1169773"/>
                <a:gd name="connsiteX29" fmla="*/ 584886 w 768964"/>
                <a:gd name="connsiteY29" fmla="*/ 576648 h 1169773"/>
                <a:gd name="connsiteX30" fmla="*/ 560173 w 768964"/>
                <a:gd name="connsiteY30" fmla="*/ 502508 h 1169773"/>
                <a:gd name="connsiteX31" fmla="*/ 510746 w 768964"/>
                <a:gd name="connsiteY31" fmla="*/ 411892 h 1169773"/>
                <a:gd name="connsiteX32" fmla="*/ 494270 w 768964"/>
                <a:gd name="connsiteY32" fmla="*/ 378940 h 1169773"/>
                <a:gd name="connsiteX33" fmla="*/ 477794 w 768964"/>
                <a:gd name="connsiteY33" fmla="*/ 313038 h 1169773"/>
                <a:gd name="connsiteX34" fmla="*/ 461319 w 768964"/>
                <a:gd name="connsiteY34" fmla="*/ 288324 h 1169773"/>
                <a:gd name="connsiteX35" fmla="*/ 420130 w 768964"/>
                <a:gd name="connsiteY35" fmla="*/ 214184 h 1169773"/>
                <a:gd name="connsiteX36" fmla="*/ 296562 w 768964"/>
                <a:gd name="connsiteY36" fmla="*/ 90616 h 1169773"/>
                <a:gd name="connsiteX37" fmla="*/ 222421 w 768964"/>
                <a:gd name="connsiteY37" fmla="*/ 32951 h 1169773"/>
                <a:gd name="connsiteX38" fmla="*/ 172994 w 768964"/>
                <a:gd name="connsiteY38" fmla="*/ 16475 h 1169773"/>
                <a:gd name="connsiteX39" fmla="*/ 148281 w 768964"/>
                <a:gd name="connsiteY39" fmla="*/ 8238 h 1169773"/>
                <a:gd name="connsiteX40" fmla="*/ 107092 w 768964"/>
                <a:gd name="connsiteY40" fmla="*/ 16475 h 1169773"/>
                <a:gd name="connsiteX41" fmla="*/ 82378 w 768964"/>
                <a:gd name="connsiteY41" fmla="*/ 0 h 116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8964" h="1169773">
                  <a:moveTo>
                    <a:pt x="82378" y="0"/>
                  </a:moveTo>
                  <a:lnTo>
                    <a:pt x="82378" y="0"/>
                  </a:lnTo>
                  <a:cubicBezTo>
                    <a:pt x="74140" y="21967"/>
                    <a:pt x="65556" y="43808"/>
                    <a:pt x="57665" y="65902"/>
                  </a:cubicBezTo>
                  <a:cubicBezTo>
                    <a:pt x="51824" y="82257"/>
                    <a:pt x="46681" y="98853"/>
                    <a:pt x="41189" y="115329"/>
                  </a:cubicBezTo>
                  <a:cubicBezTo>
                    <a:pt x="38443" y="123567"/>
                    <a:pt x="36834" y="132276"/>
                    <a:pt x="32951" y="140043"/>
                  </a:cubicBezTo>
                  <a:cubicBezTo>
                    <a:pt x="12048" y="181850"/>
                    <a:pt x="23288" y="162776"/>
                    <a:pt x="0" y="197708"/>
                  </a:cubicBezTo>
                  <a:cubicBezTo>
                    <a:pt x="5598" y="309666"/>
                    <a:pt x="3696" y="372708"/>
                    <a:pt x="24713" y="477794"/>
                  </a:cubicBezTo>
                  <a:cubicBezTo>
                    <a:pt x="27459" y="491524"/>
                    <a:pt x="29267" y="505475"/>
                    <a:pt x="32951" y="518984"/>
                  </a:cubicBezTo>
                  <a:cubicBezTo>
                    <a:pt x="32953" y="518993"/>
                    <a:pt x="53544" y="580763"/>
                    <a:pt x="57665" y="593124"/>
                  </a:cubicBezTo>
                  <a:cubicBezTo>
                    <a:pt x="60411" y="601362"/>
                    <a:pt x="63797" y="609414"/>
                    <a:pt x="65903" y="617838"/>
                  </a:cubicBezTo>
                  <a:cubicBezTo>
                    <a:pt x="84484" y="692164"/>
                    <a:pt x="75218" y="662259"/>
                    <a:pt x="90616" y="708454"/>
                  </a:cubicBezTo>
                  <a:cubicBezTo>
                    <a:pt x="87870" y="752389"/>
                    <a:pt x="82378" y="796238"/>
                    <a:pt x="82378" y="840259"/>
                  </a:cubicBezTo>
                  <a:cubicBezTo>
                    <a:pt x="82378" y="884280"/>
                    <a:pt x="84086" y="928531"/>
                    <a:pt x="90616" y="972065"/>
                  </a:cubicBezTo>
                  <a:cubicBezTo>
                    <a:pt x="91962" y="981036"/>
                    <a:pt x="116048" y="1021270"/>
                    <a:pt x="123567" y="1029729"/>
                  </a:cubicBezTo>
                  <a:cubicBezTo>
                    <a:pt x="139047" y="1047144"/>
                    <a:pt x="156518" y="1062680"/>
                    <a:pt x="172994" y="1079156"/>
                  </a:cubicBezTo>
                  <a:cubicBezTo>
                    <a:pt x="181232" y="1087394"/>
                    <a:pt x="186891" y="1099543"/>
                    <a:pt x="197708" y="1103870"/>
                  </a:cubicBezTo>
                  <a:cubicBezTo>
                    <a:pt x="219468" y="1112574"/>
                    <a:pt x="241012" y="1122128"/>
                    <a:pt x="263611" y="1128584"/>
                  </a:cubicBezTo>
                  <a:cubicBezTo>
                    <a:pt x="284517" y="1134557"/>
                    <a:pt x="301521" y="1136593"/>
                    <a:pt x="321276" y="1145059"/>
                  </a:cubicBezTo>
                  <a:cubicBezTo>
                    <a:pt x="392537" y="1175600"/>
                    <a:pt x="320980" y="1150452"/>
                    <a:pt x="378940" y="1169773"/>
                  </a:cubicBezTo>
                  <a:lnTo>
                    <a:pt x="667265" y="1153297"/>
                  </a:lnTo>
                  <a:cubicBezTo>
                    <a:pt x="681227" y="1152250"/>
                    <a:pt x="695931" y="1151321"/>
                    <a:pt x="708454" y="1145059"/>
                  </a:cubicBezTo>
                  <a:cubicBezTo>
                    <a:pt x="722223" y="1138175"/>
                    <a:pt x="750518" y="1097212"/>
                    <a:pt x="757881" y="1087394"/>
                  </a:cubicBezTo>
                  <a:cubicBezTo>
                    <a:pt x="776108" y="996259"/>
                    <a:pt x="770804" y="1043679"/>
                    <a:pt x="749643" y="881448"/>
                  </a:cubicBezTo>
                  <a:cubicBezTo>
                    <a:pt x="747228" y="862937"/>
                    <a:pt x="731561" y="839256"/>
                    <a:pt x="724930" y="823784"/>
                  </a:cubicBezTo>
                  <a:cubicBezTo>
                    <a:pt x="713405" y="796892"/>
                    <a:pt x="719732" y="793442"/>
                    <a:pt x="700216" y="766119"/>
                  </a:cubicBezTo>
                  <a:cubicBezTo>
                    <a:pt x="693445" y="756639"/>
                    <a:pt x="683741" y="749643"/>
                    <a:pt x="675503" y="741405"/>
                  </a:cubicBezTo>
                  <a:cubicBezTo>
                    <a:pt x="658358" y="672829"/>
                    <a:pt x="679234" y="740629"/>
                    <a:pt x="650789" y="683740"/>
                  </a:cubicBezTo>
                  <a:cubicBezTo>
                    <a:pt x="646906" y="675973"/>
                    <a:pt x="646434" y="666794"/>
                    <a:pt x="642551" y="659027"/>
                  </a:cubicBezTo>
                  <a:cubicBezTo>
                    <a:pt x="631080" y="636085"/>
                    <a:pt x="619584" y="627822"/>
                    <a:pt x="601362" y="609600"/>
                  </a:cubicBezTo>
                  <a:cubicBezTo>
                    <a:pt x="595870" y="598616"/>
                    <a:pt x="589198" y="588147"/>
                    <a:pt x="584886" y="576648"/>
                  </a:cubicBezTo>
                  <a:cubicBezTo>
                    <a:pt x="549458" y="482175"/>
                    <a:pt x="611681" y="615825"/>
                    <a:pt x="560173" y="502508"/>
                  </a:cubicBezTo>
                  <a:cubicBezTo>
                    <a:pt x="531129" y="438610"/>
                    <a:pt x="542476" y="469007"/>
                    <a:pt x="510746" y="411892"/>
                  </a:cubicBezTo>
                  <a:cubicBezTo>
                    <a:pt x="504782" y="401157"/>
                    <a:pt x="499762" y="389924"/>
                    <a:pt x="494270" y="378940"/>
                  </a:cubicBezTo>
                  <a:cubicBezTo>
                    <a:pt x="491136" y="363271"/>
                    <a:pt x="486238" y="329927"/>
                    <a:pt x="477794" y="313038"/>
                  </a:cubicBezTo>
                  <a:cubicBezTo>
                    <a:pt x="473366" y="304183"/>
                    <a:pt x="465747" y="297179"/>
                    <a:pt x="461319" y="288324"/>
                  </a:cubicBezTo>
                  <a:cubicBezTo>
                    <a:pt x="440603" y="246890"/>
                    <a:pt x="472074" y="266129"/>
                    <a:pt x="420130" y="214184"/>
                  </a:cubicBezTo>
                  <a:lnTo>
                    <a:pt x="296562" y="90616"/>
                  </a:lnTo>
                  <a:cubicBezTo>
                    <a:pt x="275237" y="69292"/>
                    <a:pt x="251983" y="42805"/>
                    <a:pt x="222421" y="32951"/>
                  </a:cubicBezTo>
                  <a:lnTo>
                    <a:pt x="172994" y="16475"/>
                  </a:lnTo>
                  <a:lnTo>
                    <a:pt x="148281" y="8238"/>
                  </a:lnTo>
                  <a:cubicBezTo>
                    <a:pt x="134551" y="10984"/>
                    <a:pt x="119249" y="9528"/>
                    <a:pt x="107092" y="16475"/>
                  </a:cubicBezTo>
                  <a:cubicBezTo>
                    <a:pt x="98496" y="21387"/>
                    <a:pt x="86497" y="2746"/>
                    <a:pt x="82378" y="0"/>
                  </a:cubicBez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D4E57CC-3AF0-4709-9217-1790BD65A3E4}"/>
                </a:ext>
              </a:extLst>
            </p:cNvPr>
            <p:cNvSpPr txBox="1"/>
            <p:nvPr/>
          </p:nvSpPr>
          <p:spPr>
            <a:xfrm rot="5400000">
              <a:off x="4359908" y="1721743"/>
              <a:ext cx="1084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Times New Roman" panose="02020603050405020304" pitchFamily="18" charset="0"/>
                </a:rPr>
                <a:t>Diffusive Surface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36DEE6B-B3E6-4695-92D6-A72924A7F31A}"/>
                </a:ext>
              </a:extLst>
            </p:cNvPr>
            <p:cNvSpPr/>
            <p:nvPr/>
          </p:nvSpPr>
          <p:spPr>
            <a:xfrm>
              <a:off x="2622898" y="2309224"/>
              <a:ext cx="237034" cy="1314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41F19C6-E063-4DC2-86E3-23749E437DBF}"/>
                </a:ext>
              </a:extLst>
            </p:cNvPr>
            <p:cNvSpPr/>
            <p:nvPr/>
          </p:nvSpPr>
          <p:spPr>
            <a:xfrm rot="5400000" flipH="1">
              <a:off x="2611361" y="1654637"/>
              <a:ext cx="213590" cy="156212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FCCD8A6-1750-45E9-B4DD-A5F407B33B61}"/>
                </a:ext>
              </a:extLst>
            </p:cNvPr>
            <p:cNvSpPr txBox="1"/>
            <p:nvPr/>
          </p:nvSpPr>
          <p:spPr>
            <a:xfrm rot="18068726">
              <a:off x="1895919" y="1128134"/>
              <a:ext cx="819014" cy="46166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Stepper motor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21CE526-EBF8-44F6-9D50-6E069248B1E0}"/>
                </a:ext>
              </a:extLst>
            </p:cNvPr>
            <p:cNvSpPr txBox="1"/>
            <p:nvPr/>
          </p:nvSpPr>
          <p:spPr>
            <a:xfrm rot="18058269">
              <a:off x="2200065" y="1262009"/>
              <a:ext cx="93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Times New Roman" panose="02020603050405020304" pitchFamily="18" charset="0"/>
                </a:rPr>
                <a:t>Mirror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7C09039-7D6C-48CD-BD52-FB7338437ABC}"/>
                </a:ext>
              </a:extLst>
            </p:cNvPr>
            <p:cNvSpPr txBox="1"/>
            <p:nvPr/>
          </p:nvSpPr>
          <p:spPr>
            <a:xfrm>
              <a:off x="2183645" y="2285217"/>
              <a:ext cx="7545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Times New Roman" panose="02020603050405020304" pitchFamily="18" charset="0"/>
                </a:rPr>
                <a:t>Gear</a:t>
              </a:r>
            </a:p>
          </p:txBody>
        </p:sp>
        <p:sp>
          <p:nvSpPr>
            <p:cNvPr id="221" name="Arc 220">
              <a:extLst>
                <a:ext uri="{FF2B5EF4-FFF2-40B4-BE49-F238E27FC236}">
                  <a16:creationId xmlns:a16="http://schemas.microsoft.com/office/drawing/2014/main" id="{D8F501D8-A868-4D05-9650-2EE44C8FE930}"/>
                </a:ext>
              </a:extLst>
            </p:cNvPr>
            <p:cNvSpPr/>
            <p:nvPr/>
          </p:nvSpPr>
          <p:spPr>
            <a:xfrm rot="15137192">
              <a:off x="1799404" y="836894"/>
              <a:ext cx="1063959" cy="1113748"/>
            </a:xfrm>
            <a:prstGeom prst="arc">
              <a:avLst>
                <a:gd name="adj1" fmla="val 17075958"/>
                <a:gd name="adj2" fmla="val 21378821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2" name="TextBox 80">
              <a:extLst>
                <a:ext uri="{FF2B5EF4-FFF2-40B4-BE49-F238E27FC236}">
                  <a16:creationId xmlns:a16="http://schemas.microsoft.com/office/drawing/2014/main" id="{AC913412-C38C-4A61-B7B5-0F62DB2496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392" y="842887"/>
              <a:ext cx="1119757" cy="65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Stepper Motor Rotation</a:t>
              </a:r>
              <a:endParaRPr lang="en-US" sz="1200" dirty="0">
                <a:effectLst/>
                <a:ea typeface="Calibri" panose="020F0502020204030204" pitchFamily="34" charset="0"/>
              </a:endParaRPr>
            </a:p>
          </p:txBody>
        </p: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6705A92D-2D58-48FC-BE43-EE82446657B7}"/>
                </a:ext>
              </a:extLst>
            </p:cNvPr>
            <p:cNvCxnSpPr>
              <a:cxnSpLocks/>
            </p:cNvCxnSpPr>
            <p:nvPr/>
          </p:nvCxnSpPr>
          <p:spPr>
            <a:xfrm>
              <a:off x="1777718" y="1392888"/>
              <a:ext cx="0" cy="1178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D7D45535-062D-4588-ACEE-5840E346B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0437" y="880797"/>
              <a:ext cx="106152" cy="299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AF08DF-DB64-40B5-BA60-6E13756A2413}"/>
              </a:ext>
            </a:extLst>
          </p:cNvPr>
          <p:cNvGrpSpPr/>
          <p:nvPr/>
        </p:nvGrpSpPr>
        <p:grpSpPr>
          <a:xfrm>
            <a:off x="1989359" y="5875433"/>
            <a:ext cx="496853" cy="594692"/>
            <a:chOff x="2162405" y="5859990"/>
            <a:chExt cx="496853" cy="59469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324D420-A2A2-44D1-AEDF-6DDB1BBEB4B3}"/>
                </a:ext>
              </a:extLst>
            </p:cNvPr>
            <p:cNvSpPr/>
            <p:nvPr/>
          </p:nvSpPr>
          <p:spPr>
            <a:xfrm>
              <a:off x="2162405" y="5859990"/>
              <a:ext cx="346749" cy="594692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C7F297-7708-4334-B27E-9D072EEFD0C6}"/>
                </a:ext>
              </a:extLst>
            </p:cNvPr>
            <p:cNvSpPr/>
            <p:nvPr/>
          </p:nvSpPr>
          <p:spPr>
            <a:xfrm>
              <a:off x="2332966" y="5859991"/>
              <a:ext cx="326292" cy="593383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126874-6B6F-4366-B315-1572A2ECE518}"/>
                </a:ext>
              </a:extLst>
            </p:cNvPr>
            <p:cNvSpPr/>
            <p:nvPr/>
          </p:nvSpPr>
          <p:spPr>
            <a:xfrm>
              <a:off x="2324203" y="5870315"/>
              <a:ext cx="114919" cy="5709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C8BA172-3C73-4EC2-BE15-68D56F0867EF}"/>
              </a:ext>
            </a:extLst>
          </p:cNvPr>
          <p:cNvSpPr txBox="1"/>
          <p:nvPr/>
        </p:nvSpPr>
        <p:spPr>
          <a:xfrm>
            <a:off x="1833763" y="5439946"/>
            <a:ext cx="95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Cylindrical lens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B0F4CD5-E578-4596-9E6B-F88A1EEE5602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2977676" y="1655863"/>
            <a:ext cx="46393" cy="255015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74D3554C-E82A-481C-8697-4679BCE34480}"/>
              </a:ext>
            </a:extLst>
          </p:cNvPr>
          <p:cNvCxnSpPr>
            <a:cxnSpLocks/>
            <a:stCxn id="13" idx="3"/>
            <a:endCxn id="71" idx="1"/>
          </p:cNvCxnSpPr>
          <p:nvPr/>
        </p:nvCxnSpPr>
        <p:spPr>
          <a:xfrm flipV="1">
            <a:off x="2486212" y="6171227"/>
            <a:ext cx="578438" cy="89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F13892F7-003C-4E71-A6C1-8E871B7E9C9E}"/>
              </a:ext>
            </a:extLst>
          </p:cNvPr>
          <p:cNvGrpSpPr/>
          <p:nvPr/>
        </p:nvGrpSpPr>
        <p:grpSpPr>
          <a:xfrm>
            <a:off x="2647810" y="3665872"/>
            <a:ext cx="1226354" cy="1240194"/>
            <a:chOff x="2394622" y="5608926"/>
            <a:chExt cx="1226354" cy="1240194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4224269E-3849-41C0-BAFE-6888D4DA576F}"/>
                </a:ext>
              </a:extLst>
            </p:cNvPr>
            <p:cNvSpPr/>
            <p:nvPr/>
          </p:nvSpPr>
          <p:spPr>
            <a:xfrm rot="2700846">
              <a:off x="2723922" y="5792278"/>
              <a:ext cx="301814" cy="960413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6364620C-F1CF-4417-9B75-EF68C452B0AD}"/>
                </a:ext>
              </a:extLst>
            </p:cNvPr>
            <p:cNvSpPr txBox="1"/>
            <p:nvPr/>
          </p:nvSpPr>
          <p:spPr>
            <a:xfrm rot="18861604">
              <a:off x="2770047" y="5998190"/>
              <a:ext cx="12401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Times New Roman" panose="02020603050405020304" pitchFamily="18" charset="0"/>
                </a:rPr>
                <a:t>Through-Hole Mirror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5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AF1F0-19A2-46E4-B571-023557C6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Limitations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09A39-0BCC-489D-83BC-9DB0891F4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7923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Parallax is an issue and will only see one point</a:t>
            </a:r>
          </a:p>
          <a:p>
            <a:r>
              <a:rPr lang="en-US" sz="2400" dirty="0"/>
              <a:t>Beam splitter</a:t>
            </a:r>
          </a:p>
          <a:p>
            <a:pPr lvl="1"/>
            <a:r>
              <a:rPr lang="en-US" sz="2000" dirty="0"/>
              <a:t>Original idea but, introduced a large loss being 50/50</a:t>
            </a:r>
            <a:endParaRPr lang="en-US" sz="2400" dirty="0"/>
          </a:p>
          <a:p>
            <a:r>
              <a:rPr lang="en-US" sz="2400" dirty="0"/>
              <a:t>Through-hole mirror</a:t>
            </a:r>
          </a:p>
          <a:p>
            <a:pPr lvl="1"/>
            <a:r>
              <a:rPr lang="en-US" sz="2000" dirty="0"/>
              <a:t>Design implemented with highest return signal but still introduce </a:t>
            </a:r>
            <a:r>
              <a:rPr lang="en-US" sz="2000" dirty="0" smtClean="0"/>
              <a:t>loss</a:t>
            </a:r>
          </a:p>
          <a:p>
            <a:r>
              <a:rPr lang="en-US" sz="2400" dirty="0" smtClean="0"/>
              <a:t>Slip ring limits return signal irradiance</a:t>
            </a:r>
            <a:endParaRPr lang="en-US" sz="2400" dirty="0"/>
          </a:p>
          <a:p>
            <a:r>
              <a:rPr lang="en-US" sz="2400" dirty="0"/>
              <a:t>Beam collimation</a:t>
            </a:r>
          </a:p>
          <a:p>
            <a:pPr lvl="1"/>
            <a:r>
              <a:rPr lang="en-US" sz="2000" dirty="0"/>
              <a:t>A smaller beam may return more irradiance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7709F-795E-4215-8247-8302DD378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Range Finder Electrical Schematic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CCB33-2C27-4168-B3B9-BB5DFDC0A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61" y="771491"/>
            <a:ext cx="11306086" cy="54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0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CE99-E7D1-468F-9A0C-973C0A23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085316"/>
          </a:xfrm>
        </p:spPr>
        <p:txBody>
          <a:bodyPr/>
          <a:lstStyle/>
          <a:p>
            <a:r>
              <a:rPr lang="en-US" dirty="0"/>
              <a:t>Connections, Power, Laser Driver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C026C-68D5-43AB-9389-BAEFAF626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718" y="1179320"/>
            <a:ext cx="5284779" cy="512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6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4155F-9185-4440-8BE5-36E6346C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Laser Time Expander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71CE3-4812-4D2F-BFFD-98A0E4C00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88" y="1320800"/>
            <a:ext cx="7086724" cy="51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0FCC-D6FE-468B-B386-BC5E6B4C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A30F1-B45D-4641-BF06-6BC4FF184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3875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dirty="0"/>
              <a:t>No current cheap, room-proximity depth imaging</a:t>
            </a:r>
          </a:p>
          <a:p>
            <a:r>
              <a:rPr lang="en-US" sz="2400" dirty="0"/>
              <a:t>LIDAR is more accurate than ultrasound</a:t>
            </a:r>
          </a:p>
          <a:p>
            <a:pPr lvl="1"/>
            <a:r>
              <a:rPr lang="en-US" sz="2400" dirty="0"/>
              <a:t>Ultrasound diverges quickly producing unwanted results</a:t>
            </a:r>
          </a:p>
          <a:p>
            <a:pPr lvl="1"/>
            <a:r>
              <a:rPr lang="en-US" sz="2400" dirty="0"/>
              <a:t>Collimated light allows for better resolution</a:t>
            </a:r>
          </a:p>
          <a:p>
            <a:r>
              <a:rPr lang="en-US" sz="2400" dirty="0"/>
              <a:t>Has applications in</a:t>
            </a:r>
          </a:p>
          <a:p>
            <a:pPr lvl="1"/>
            <a:r>
              <a:rPr lang="en-US" sz="2400" dirty="0"/>
              <a:t>Robot Vision</a:t>
            </a:r>
          </a:p>
          <a:p>
            <a:pPr lvl="1"/>
            <a:r>
              <a:rPr lang="en-US" sz="2400" dirty="0"/>
              <a:t>Virtual/Augmented reality</a:t>
            </a:r>
          </a:p>
          <a:p>
            <a:pPr lvl="1"/>
            <a:r>
              <a:rPr lang="en-US" sz="2400" dirty="0"/>
              <a:t>Area survey</a:t>
            </a:r>
          </a:p>
        </p:txBody>
      </p:sp>
    </p:spTree>
    <p:extLst>
      <p:ext uri="{BB962C8B-B14F-4D97-AF65-F5344CB8AC3E}">
        <p14:creationId xmlns:p14="http://schemas.microsoft.com/office/powerpoint/2010/main" val="33755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A5CB9-78E4-4767-9152-90ACECD3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Receiver Time Expander and Amplifier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25735-6352-4022-81B7-459297CC7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97" y="1653896"/>
            <a:ext cx="10005735" cy="46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3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A5CB9-78E4-4767-9152-90ACECD3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Master Timer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68162-078D-4445-819B-13BF20AC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725" y="1080625"/>
            <a:ext cx="5326516" cy="53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BBD3-BC19-4D39-B2B9-C3AD6B04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803305"/>
          </a:xfrm>
        </p:spPr>
        <p:txBody>
          <a:bodyPr/>
          <a:lstStyle/>
          <a:p>
            <a:r>
              <a:rPr lang="en-US" dirty="0"/>
              <a:t>Range Finder PCB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DF4C8-987C-4A7F-900F-F777EA369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64914" y="-896588"/>
            <a:ext cx="5221480" cy="86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0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48D8-2483-4556-8441-C0965A07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5518"/>
            <a:ext cx="8596668" cy="1320800"/>
          </a:xfrm>
        </p:spPr>
        <p:txBody>
          <a:bodyPr/>
          <a:lstStyle/>
          <a:p>
            <a:r>
              <a:rPr lang="en-US" dirty="0"/>
              <a:t>Laser Diodes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BC942-2D58-4FF1-922F-02EA46B5B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23" y="5180190"/>
            <a:ext cx="8596668" cy="3042661"/>
          </a:xfrm>
        </p:spPr>
        <p:txBody>
          <a:bodyPr/>
          <a:lstStyle/>
          <a:p>
            <a:r>
              <a:rPr lang="en-US" dirty="0"/>
              <a:t>System chosen was in the IR spectrum</a:t>
            </a:r>
          </a:p>
          <a:p>
            <a:pPr lvl="1"/>
            <a:r>
              <a:rPr lang="en-US" dirty="0"/>
              <a:t>Reduction of noise</a:t>
            </a:r>
          </a:p>
          <a:p>
            <a:r>
              <a:rPr lang="en-US" dirty="0"/>
              <a:t>SPL PL 90 was chosen since it is manufactured to be pulsed</a:t>
            </a:r>
          </a:p>
          <a:p>
            <a:pPr lvl="1"/>
            <a:r>
              <a:rPr lang="en-US" dirty="0"/>
              <a:t>Previously prototyped lasers failed to generate a clean pulse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6C10D7-3DDA-464B-9081-BD0795E7C861}"/>
              </a:ext>
            </a:extLst>
          </p:cNvPr>
          <p:cNvGrpSpPr/>
          <p:nvPr/>
        </p:nvGrpSpPr>
        <p:grpSpPr>
          <a:xfrm>
            <a:off x="7358279" y="278815"/>
            <a:ext cx="2596560" cy="2173508"/>
            <a:chOff x="9735634" y="817163"/>
            <a:chExt cx="1909528" cy="1536532"/>
          </a:xfrm>
        </p:grpSpPr>
        <p:pic>
          <p:nvPicPr>
            <p:cNvPr id="5" name="Picture 4" descr="asdfdfs&#10;">
              <a:extLst>
                <a:ext uri="{FF2B5EF4-FFF2-40B4-BE49-F238E27FC236}">
                  <a16:creationId xmlns:a16="http://schemas.microsoft.com/office/drawing/2014/main" id="{6E1E729A-9375-465B-B52D-BD710DB7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35634" y="817163"/>
              <a:ext cx="1828800" cy="12573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227529-A29F-4D55-87D0-CCDB4B9AEE5A}"/>
                </a:ext>
              </a:extLst>
            </p:cNvPr>
            <p:cNvSpPr txBox="1"/>
            <p:nvPr/>
          </p:nvSpPr>
          <p:spPr>
            <a:xfrm>
              <a:off x="10282892" y="1984363"/>
              <a:ext cx="1362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SPL PL 90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32EBA4-05EA-4B76-9450-FAB442FFF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788" y="492679"/>
            <a:ext cx="1929302" cy="1929302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8A6D4D9-FE93-4536-A5A8-821101571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151631"/>
              </p:ext>
            </p:extLst>
          </p:nvPr>
        </p:nvGraphicFramePr>
        <p:xfrm>
          <a:off x="430823" y="2315070"/>
          <a:ext cx="9196754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085">
                  <a:extLst>
                    <a:ext uri="{9D8B030D-6E8A-4147-A177-3AD203B41FA5}">
                      <a16:colId xmlns:a16="http://schemas.microsoft.com/office/drawing/2014/main" val="2234465333"/>
                    </a:ext>
                  </a:extLst>
                </a:gridCol>
                <a:gridCol w="2277207">
                  <a:extLst>
                    <a:ext uri="{9D8B030D-6E8A-4147-A177-3AD203B41FA5}">
                      <a16:colId xmlns:a16="http://schemas.microsoft.com/office/drawing/2014/main" val="2879681735"/>
                    </a:ext>
                  </a:extLst>
                </a:gridCol>
                <a:gridCol w="2690447">
                  <a:extLst>
                    <a:ext uri="{9D8B030D-6E8A-4147-A177-3AD203B41FA5}">
                      <a16:colId xmlns:a16="http://schemas.microsoft.com/office/drawing/2014/main" val="2588425833"/>
                    </a:ext>
                  </a:extLst>
                </a:gridCol>
                <a:gridCol w="2497015">
                  <a:extLst>
                    <a:ext uri="{9D8B030D-6E8A-4147-A177-3AD203B41FA5}">
                      <a16:colId xmlns:a16="http://schemas.microsoft.com/office/drawing/2014/main" val="3873367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HLM6544FM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Laser Dot Diode Module w/ Driver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SPL PL90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29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Average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95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Peak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8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Rise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07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Fall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463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905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627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$33.41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$20.47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16013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C11C98FA-2333-488E-8498-69757F52C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416" y="480582"/>
            <a:ext cx="1769974" cy="17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48D8-2483-4556-8441-C0965A07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5518"/>
            <a:ext cx="8596668" cy="1320800"/>
          </a:xfrm>
        </p:spPr>
        <p:txBody>
          <a:bodyPr/>
          <a:lstStyle/>
          <a:p>
            <a:r>
              <a:rPr lang="en-US" dirty="0"/>
              <a:t>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BC942-2D58-4FF1-922F-02EA46B5B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844" y="4397223"/>
            <a:ext cx="8596668" cy="3880773"/>
          </a:xfrm>
        </p:spPr>
        <p:txBody>
          <a:bodyPr/>
          <a:lstStyle/>
          <a:p>
            <a:r>
              <a:rPr lang="en-US" dirty="0"/>
              <a:t>Chose SFH 2701 as detector</a:t>
            </a:r>
          </a:p>
          <a:p>
            <a:r>
              <a:rPr lang="en-US" dirty="0"/>
              <a:t>Detector has 0.4 A/W sensitivity at 905 nm</a:t>
            </a:r>
          </a:p>
          <a:p>
            <a:pPr lvl="1"/>
            <a:r>
              <a:rPr lang="en-US" dirty="0"/>
              <a:t>Rise/Fall time of 2ns</a:t>
            </a:r>
          </a:p>
          <a:p>
            <a:r>
              <a:rPr lang="en-US" dirty="0"/>
              <a:t>SFH 2701 allows pulse to be detected fast enough</a:t>
            </a:r>
          </a:p>
          <a:p>
            <a:pPr lvl="1"/>
            <a:r>
              <a:rPr lang="en-US" dirty="0"/>
              <a:t>Very quick rise time for $1</a:t>
            </a:r>
          </a:p>
          <a:p>
            <a:pPr lvl="1"/>
            <a:r>
              <a:rPr lang="en-US" dirty="0"/>
              <a:t>Previously used FDS100 detector for $15 that broke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44588-675F-427E-9860-D7D4816CF159}"/>
              </a:ext>
            </a:extLst>
          </p:cNvPr>
          <p:cNvGrpSpPr/>
          <p:nvPr/>
        </p:nvGrpSpPr>
        <p:grpSpPr>
          <a:xfrm>
            <a:off x="6967745" y="4940864"/>
            <a:ext cx="2536248" cy="1917136"/>
            <a:chOff x="9674484" y="2991665"/>
            <a:chExt cx="1747092" cy="13606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BABA63-43F6-4BE1-93F6-970B3E38B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4484" y="2991665"/>
              <a:ext cx="1447800" cy="11239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1BBD3D-529D-4786-AA20-612B4F8EA7C2}"/>
                </a:ext>
              </a:extLst>
            </p:cNvPr>
            <p:cNvSpPr txBox="1"/>
            <p:nvPr/>
          </p:nvSpPr>
          <p:spPr>
            <a:xfrm>
              <a:off x="10039285" y="3982967"/>
              <a:ext cx="1382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SFH 2701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1013FB-934A-406C-A51E-FB5D06165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127234"/>
              </p:ext>
            </p:extLst>
          </p:nvPr>
        </p:nvGraphicFramePr>
        <p:xfrm>
          <a:off x="298452" y="753688"/>
          <a:ext cx="1016635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270">
                  <a:extLst>
                    <a:ext uri="{9D8B030D-6E8A-4147-A177-3AD203B41FA5}">
                      <a16:colId xmlns:a16="http://schemas.microsoft.com/office/drawing/2014/main" val="993477312"/>
                    </a:ext>
                  </a:extLst>
                </a:gridCol>
                <a:gridCol w="2033270">
                  <a:extLst>
                    <a:ext uri="{9D8B030D-6E8A-4147-A177-3AD203B41FA5}">
                      <a16:colId xmlns:a16="http://schemas.microsoft.com/office/drawing/2014/main" val="2152543021"/>
                    </a:ext>
                  </a:extLst>
                </a:gridCol>
                <a:gridCol w="2033270">
                  <a:extLst>
                    <a:ext uri="{9D8B030D-6E8A-4147-A177-3AD203B41FA5}">
                      <a16:colId xmlns:a16="http://schemas.microsoft.com/office/drawing/2014/main" val="3002664069"/>
                    </a:ext>
                  </a:extLst>
                </a:gridCol>
                <a:gridCol w="2033270">
                  <a:extLst>
                    <a:ext uri="{9D8B030D-6E8A-4147-A177-3AD203B41FA5}">
                      <a16:colId xmlns:a16="http://schemas.microsoft.com/office/drawing/2014/main" val="3544295734"/>
                    </a:ext>
                  </a:extLst>
                </a:gridCol>
                <a:gridCol w="2033270">
                  <a:extLst>
                    <a:ext uri="{9D8B030D-6E8A-4147-A177-3AD203B41FA5}">
                      <a16:colId xmlns:a16="http://schemas.microsoft.com/office/drawing/2014/main" val="39319479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PDV-P9007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FDS100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PD15-22C/TR8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SFH 2701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67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Wavelength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400-700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350 – 1100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400-1100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400-1050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546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Peak 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940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724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Responsivity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0.65 A/W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A/W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874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0.36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32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Rise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424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Fall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52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Dark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</a:t>
                      </a:r>
                      <a:r>
                        <a:rPr lang="en-US" dirty="0" err="1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</a:t>
                      </a:r>
                      <a:r>
                        <a:rPr lang="en-US" dirty="0" err="1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 </a:t>
                      </a:r>
                      <a:r>
                        <a:rPr lang="en-US" dirty="0" err="1"/>
                        <a:t>nA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422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$14.08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598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68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Distance Measurement 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Mechanical/Electronic Integration</a:t>
            </a:r>
          </a:p>
          <a:p>
            <a:r>
              <a:rPr lang="en-US" sz="2800" dirty="0">
                <a:solidFill>
                  <a:schemeClr val="tx1"/>
                </a:solidFill>
              </a:rPr>
              <a:t>Embedded System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PC Interface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Administrative Material</a:t>
            </a:r>
          </a:p>
        </p:txBody>
      </p:sp>
    </p:spTree>
    <p:extLst>
      <p:ext uri="{BB962C8B-B14F-4D97-AF65-F5344CB8AC3E}">
        <p14:creationId xmlns:p14="http://schemas.microsoft.com/office/powerpoint/2010/main" val="37249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Responsibilities of the Control PCB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38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Regulate the power supply to all components and laser system</a:t>
            </a:r>
            <a:endParaRPr lang="en-US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Sample an analog signal at 32 kHz</a:t>
            </a:r>
            <a:endParaRPr lang="en-US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Process the samples to calculate a distance</a:t>
            </a:r>
            <a:endParaRPr lang="en-US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Communicate the calculated distance over Bluetooth</a:t>
            </a:r>
            <a:endParaRPr lang="en-US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Direct the laser</a:t>
            </a:r>
            <a:endParaRPr lang="en-US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596666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Schematic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82023-2447-4B36-BBFB-A99DD4B9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23" y="1528981"/>
            <a:ext cx="9858488" cy="47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BBD3-BC19-4D39-B2B9-C3AD6B04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803305"/>
          </a:xfrm>
        </p:spPr>
        <p:txBody>
          <a:bodyPr/>
          <a:lstStyle/>
          <a:p>
            <a:r>
              <a:rPr lang="en-US" dirty="0"/>
              <a:t>Control PCB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2CB5A-E8F2-478B-8A41-3875B51B5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671" y="1034042"/>
            <a:ext cx="5922997" cy="53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24CCAC41-4BAD-42AA-B91D-6C684B8C5EF5}"/>
              </a:ext>
            </a:extLst>
          </p:cNvPr>
          <p:cNvSpPr/>
          <p:nvPr/>
        </p:nvSpPr>
        <p:spPr>
          <a:xfrm>
            <a:off x="1371960" y="205560"/>
            <a:ext cx="8229240" cy="114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Control PCB Components and Design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92" y="1710041"/>
            <a:ext cx="8132885" cy="44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1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FB32-7156-4829-817F-D9BD35C7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C28AC-4763-4D85-8FBF-C866BB8F4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1014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Render a 3D point cloud of the surroundings relative to the device</a:t>
            </a:r>
          </a:p>
          <a:p>
            <a:r>
              <a:rPr lang="en-US" sz="2800" dirty="0"/>
              <a:t>Wireless data transfer to a computer for rendering</a:t>
            </a:r>
          </a:p>
          <a:p>
            <a:r>
              <a:rPr lang="en-US" sz="2800" dirty="0"/>
              <a:t>Not too big or heavy</a:t>
            </a:r>
          </a:p>
          <a:p>
            <a:r>
              <a:rPr lang="en-US" sz="2800" dirty="0"/>
              <a:t>Fast enough for one scan to happen in a reasonable timeframe</a:t>
            </a:r>
          </a:p>
          <a:p>
            <a:r>
              <a:rPr lang="en-US" sz="2800" dirty="0"/>
              <a:t>Good resolution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50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Directing the Laser
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82" name="CustomShape 2"/>
          <p:cNvSpPr/>
          <p:nvPr/>
        </p:nvSpPr>
        <p:spPr>
          <a:xfrm>
            <a:off x="5854680" y="3235320"/>
            <a:ext cx="2405160" cy="74628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ctr"/>
          <a:lstStyle/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Laser System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3" name="CustomShape 3"/>
          <p:cNvSpPr/>
          <p:nvPr/>
        </p:nvSpPr>
        <p:spPr>
          <a:xfrm>
            <a:off x="4942080" y="4894200"/>
            <a:ext cx="3151800" cy="49752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ctr"/>
          <a:lstStyle/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MCU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4" name="CustomShape 4"/>
          <p:cNvSpPr/>
          <p:nvPr/>
        </p:nvSpPr>
        <p:spPr>
          <a:xfrm>
            <a:off x="4758840" y="4147560"/>
            <a:ext cx="746280" cy="66312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ctr"/>
          <a:lstStyle/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3.3 v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5" name="CustomShape 5"/>
          <p:cNvSpPr/>
          <p:nvPr/>
        </p:nvSpPr>
        <p:spPr>
          <a:xfrm>
            <a:off x="8408520" y="4645440"/>
            <a:ext cx="1741680" cy="74628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ctr"/>
          <a:lstStyle/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Bluetooth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Module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6" name="CustomShape 6"/>
          <p:cNvSpPr/>
          <p:nvPr/>
        </p:nvSpPr>
        <p:spPr>
          <a:xfrm>
            <a:off x="4859280" y="3235320"/>
            <a:ext cx="829080" cy="74628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ctr"/>
          <a:lstStyle/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Laser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Control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Switch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7" name="CustomShape 7"/>
          <p:cNvSpPr/>
          <p:nvPr/>
        </p:nvSpPr>
        <p:spPr>
          <a:xfrm>
            <a:off x="2968920" y="4894200"/>
            <a:ext cx="1741680" cy="107820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ctr"/>
          <a:lstStyle/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12v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Supply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8" name="CustomShape 8"/>
          <p:cNvSpPr/>
          <p:nvPr/>
        </p:nvSpPr>
        <p:spPr>
          <a:xfrm>
            <a:off x="2536560" y="3182400"/>
            <a:ext cx="1658520" cy="746280"/>
          </a:xfrm>
          <a:prstGeom prst="rect">
            <a:avLst/>
          </a:prstGeom>
          <a:solidFill>
            <a:srgbClr val="99FF66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ctr"/>
          <a:lstStyle/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Stepper Drivers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9" name="CustomShape 9"/>
          <p:cNvSpPr/>
          <p:nvPr/>
        </p:nvSpPr>
        <p:spPr>
          <a:xfrm>
            <a:off x="4012200" y="2239560"/>
            <a:ext cx="1243800" cy="746280"/>
          </a:xfrm>
          <a:prstGeom prst="rect">
            <a:avLst/>
          </a:prstGeom>
          <a:solidFill>
            <a:srgbClr val="99FF66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ctr"/>
          <a:lstStyle/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Stepper 360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0" name="CustomShape 10"/>
          <p:cNvSpPr/>
          <p:nvPr/>
        </p:nvSpPr>
        <p:spPr>
          <a:xfrm>
            <a:off x="2619720" y="2239560"/>
            <a:ext cx="1326960" cy="746280"/>
          </a:xfrm>
          <a:prstGeom prst="rect">
            <a:avLst/>
          </a:prstGeom>
          <a:solidFill>
            <a:srgbClr val="99FF66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ctr"/>
          <a:lstStyle/>
          <a:p>
            <a:pPr algn="ctr">
              <a:lnSpc>
                <a:spcPct val="100000"/>
              </a:lnSpc>
            </a:pPr>
            <a:r>
              <a:rPr lang="en-US" sz="1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Stepper 180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1" name="Line 11"/>
          <p:cNvSpPr/>
          <p:nvPr/>
        </p:nvSpPr>
        <p:spPr>
          <a:xfrm>
            <a:off x="4361400" y="3483720"/>
            <a:ext cx="360" cy="141048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2" name="Line 12"/>
          <p:cNvSpPr/>
          <p:nvPr/>
        </p:nvSpPr>
        <p:spPr>
          <a:xfrm>
            <a:off x="4361400" y="3483720"/>
            <a:ext cx="49752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3" name="Line 13"/>
          <p:cNvSpPr/>
          <p:nvPr/>
        </p:nvSpPr>
        <p:spPr>
          <a:xfrm>
            <a:off x="4195440" y="3815640"/>
            <a:ext cx="16596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4" name="Line 14"/>
          <p:cNvSpPr/>
          <p:nvPr/>
        </p:nvSpPr>
        <p:spPr>
          <a:xfrm>
            <a:off x="4361400" y="4396320"/>
            <a:ext cx="39708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5" name="Line 15"/>
          <p:cNvSpPr/>
          <p:nvPr/>
        </p:nvSpPr>
        <p:spPr>
          <a:xfrm>
            <a:off x="5587920" y="3981600"/>
            <a:ext cx="360" cy="912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6" name="Line 16"/>
          <p:cNvSpPr/>
          <p:nvPr/>
        </p:nvSpPr>
        <p:spPr>
          <a:xfrm>
            <a:off x="5688720" y="3483720"/>
            <a:ext cx="16596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Line 17"/>
          <p:cNvSpPr/>
          <p:nvPr/>
        </p:nvSpPr>
        <p:spPr>
          <a:xfrm>
            <a:off x="6002640" y="3981600"/>
            <a:ext cx="360" cy="912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8" name="Line 18"/>
          <p:cNvSpPr/>
          <p:nvPr/>
        </p:nvSpPr>
        <p:spPr>
          <a:xfrm>
            <a:off x="6251760" y="3981600"/>
            <a:ext cx="360" cy="912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9" name="Line 19"/>
          <p:cNvSpPr/>
          <p:nvPr/>
        </p:nvSpPr>
        <p:spPr>
          <a:xfrm>
            <a:off x="6417720" y="3981600"/>
            <a:ext cx="360" cy="912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0" name="Line 20"/>
          <p:cNvSpPr/>
          <p:nvPr/>
        </p:nvSpPr>
        <p:spPr>
          <a:xfrm>
            <a:off x="6583320" y="3981600"/>
            <a:ext cx="360" cy="912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1" name="Line 21"/>
          <p:cNvSpPr/>
          <p:nvPr/>
        </p:nvSpPr>
        <p:spPr>
          <a:xfrm>
            <a:off x="6749280" y="3981600"/>
            <a:ext cx="360" cy="912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2" name="Line 22"/>
          <p:cNvSpPr/>
          <p:nvPr/>
        </p:nvSpPr>
        <p:spPr>
          <a:xfrm>
            <a:off x="4841280" y="4811040"/>
            <a:ext cx="360" cy="8294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3" name="Line 23"/>
          <p:cNvSpPr/>
          <p:nvPr/>
        </p:nvSpPr>
        <p:spPr>
          <a:xfrm flipH="1">
            <a:off x="4841280" y="5640480"/>
            <a:ext cx="365004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4" name="Line 24"/>
          <p:cNvSpPr/>
          <p:nvPr/>
        </p:nvSpPr>
        <p:spPr>
          <a:xfrm>
            <a:off x="8491320" y="5391720"/>
            <a:ext cx="360" cy="2487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Line 25"/>
          <p:cNvSpPr/>
          <p:nvPr/>
        </p:nvSpPr>
        <p:spPr>
          <a:xfrm>
            <a:off x="5090400" y="5391720"/>
            <a:ext cx="360" cy="2487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Line 26"/>
          <p:cNvSpPr/>
          <p:nvPr/>
        </p:nvSpPr>
        <p:spPr>
          <a:xfrm>
            <a:off x="3431160" y="2986200"/>
            <a:ext cx="360" cy="1958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Line 27"/>
          <p:cNvSpPr/>
          <p:nvPr/>
        </p:nvSpPr>
        <p:spPr>
          <a:xfrm>
            <a:off x="4112640" y="2986200"/>
            <a:ext cx="360" cy="1958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8" name="Line 28"/>
          <p:cNvSpPr/>
          <p:nvPr/>
        </p:nvSpPr>
        <p:spPr>
          <a:xfrm>
            <a:off x="2684520" y="3928680"/>
            <a:ext cx="360" cy="23756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9" name="Line 29"/>
          <p:cNvSpPr/>
          <p:nvPr/>
        </p:nvSpPr>
        <p:spPr>
          <a:xfrm>
            <a:off x="5256360" y="5391720"/>
            <a:ext cx="360" cy="912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0" name="Line 30"/>
          <p:cNvSpPr/>
          <p:nvPr/>
        </p:nvSpPr>
        <p:spPr>
          <a:xfrm>
            <a:off x="2684520" y="6304320"/>
            <a:ext cx="257184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1" name="Line 31"/>
          <p:cNvSpPr/>
          <p:nvPr/>
        </p:nvSpPr>
        <p:spPr>
          <a:xfrm>
            <a:off x="2767680" y="3928680"/>
            <a:ext cx="360" cy="229248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2" name="Line 32"/>
          <p:cNvSpPr/>
          <p:nvPr/>
        </p:nvSpPr>
        <p:spPr>
          <a:xfrm>
            <a:off x="5173200" y="5391720"/>
            <a:ext cx="360" cy="8294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3" name="Line 33"/>
          <p:cNvSpPr/>
          <p:nvPr/>
        </p:nvSpPr>
        <p:spPr>
          <a:xfrm>
            <a:off x="2767680" y="6221160"/>
            <a:ext cx="240552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4" name="Line 34"/>
          <p:cNvSpPr/>
          <p:nvPr/>
        </p:nvSpPr>
        <p:spPr>
          <a:xfrm>
            <a:off x="2601720" y="3928680"/>
            <a:ext cx="360" cy="24584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5" name="Line 35"/>
          <p:cNvSpPr/>
          <p:nvPr/>
        </p:nvSpPr>
        <p:spPr>
          <a:xfrm>
            <a:off x="2601720" y="6387120"/>
            <a:ext cx="273744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6" name="Line 36"/>
          <p:cNvSpPr/>
          <p:nvPr/>
        </p:nvSpPr>
        <p:spPr>
          <a:xfrm>
            <a:off x="5339160" y="5391720"/>
            <a:ext cx="360" cy="995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7" name="Line 37"/>
          <p:cNvSpPr/>
          <p:nvPr/>
        </p:nvSpPr>
        <p:spPr>
          <a:xfrm flipH="1">
            <a:off x="7827840" y="4793400"/>
            <a:ext cx="58068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8" name="Line 38"/>
          <p:cNvSpPr/>
          <p:nvPr/>
        </p:nvSpPr>
        <p:spPr>
          <a:xfrm flipH="1">
            <a:off x="7661880" y="4710600"/>
            <a:ext cx="74664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9" name="Line 39"/>
          <p:cNvSpPr/>
          <p:nvPr/>
        </p:nvSpPr>
        <p:spPr>
          <a:xfrm>
            <a:off x="7661880" y="4710600"/>
            <a:ext cx="360" cy="183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0" name="Line 40"/>
          <p:cNvSpPr/>
          <p:nvPr/>
        </p:nvSpPr>
        <p:spPr>
          <a:xfrm>
            <a:off x="7827840" y="4793400"/>
            <a:ext cx="360" cy="100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4116377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Servos vs Steppers
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22" name="TextShape 2"/>
          <p:cNvSpPr txBox="1"/>
          <p:nvPr/>
        </p:nvSpPr>
        <p:spPr>
          <a:xfrm>
            <a:off x="677160" y="1971720"/>
            <a:ext cx="49802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6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Servos can’t provide enough precision and control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6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Swapped servos for NEMA 17 and NEMA 8 stepper motors controlled by EZ Stepper Driver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6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Stepper Driver provides excellent current regulation and power saving modes</a:t>
            </a:r>
          </a:p>
        </p:txBody>
      </p:sp>
      <p:pic>
        <p:nvPicPr>
          <p:cNvPr id="623" name="Picture 3"/>
          <p:cNvPicPr/>
          <p:nvPr/>
        </p:nvPicPr>
        <p:blipFill>
          <a:blip r:embed="rId2"/>
          <a:srcRect l="23073" r="13270" b="14475"/>
          <a:stretch/>
        </p:blipFill>
        <p:spPr>
          <a:xfrm>
            <a:off x="5578200" y="1669680"/>
            <a:ext cx="2194200" cy="1622160"/>
          </a:xfrm>
          <a:prstGeom prst="rect">
            <a:avLst/>
          </a:prstGeom>
          <a:ln>
            <a:noFill/>
          </a:ln>
        </p:spPr>
      </p:pic>
      <p:pic>
        <p:nvPicPr>
          <p:cNvPr id="624" name="Picture 4"/>
          <p:cNvPicPr/>
          <p:nvPr/>
        </p:nvPicPr>
        <p:blipFill>
          <a:blip r:embed="rId3"/>
          <a:srcRect t="4818" r="43057" b="8423"/>
          <a:stretch/>
        </p:blipFill>
        <p:spPr>
          <a:xfrm>
            <a:off x="7955280" y="1646280"/>
            <a:ext cx="1919880" cy="1645560"/>
          </a:xfrm>
          <a:prstGeom prst="rect">
            <a:avLst/>
          </a:prstGeom>
          <a:ln>
            <a:noFill/>
          </a:ln>
        </p:spPr>
      </p:pic>
      <p:pic>
        <p:nvPicPr>
          <p:cNvPr id="625" name="Picture 624"/>
          <p:cNvPicPr/>
          <p:nvPr/>
        </p:nvPicPr>
        <p:blipFill>
          <a:blip r:embed="rId4"/>
          <a:srcRect l="32495" t="17332" r="25503" b="45336"/>
          <a:stretch/>
        </p:blipFill>
        <p:spPr>
          <a:xfrm rot="10800000">
            <a:off x="6035400" y="3566160"/>
            <a:ext cx="3840120" cy="2103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678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Sending the Data
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60" y="2114181"/>
            <a:ext cx="6697762" cy="364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20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HC-05 Bluetooth Module
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67" name="TextShape 2"/>
          <p:cNvSpPr txBox="1"/>
          <p:nvPr/>
        </p:nvSpPr>
        <p:spPr>
          <a:xfrm>
            <a:off x="677160" y="1828800"/>
            <a:ext cx="568512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4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Standard Bluetooth protocol</a:t>
            </a:r>
            <a:endParaRPr lang="en-US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4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Many online example projects to reference</a:t>
            </a:r>
            <a:endParaRPr lang="en-US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400" b="0" strike="noStrike" spc="-1" dirty="0" err="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Pybluez</a:t>
            </a:r>
            <a:r>
              <a:rPr lang="en-US" sz="24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used during development. C++ with </a:t>
            </a:r>
            <a:r>
              <a:rPr lang="en-US" sz="2400" b="0" strike="noStrike" spc="-1" dirty="0" err="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Bluez</a:t>
            </a:r>
            <a:r>
              <a:rPr lang="en-US" sz="24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for the final application</a:t>
            </a:r>
            <a:endParaRPr lang="en-US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668" name="Picture 3"/>
          <p:cNvPicPr/>
          <p:nvPr/>
        </p:nvPicPr>
        <p:blipFill>
          <a:blip r:embed="rId2"/>
          <a:srcRect l="21035" t="2613" r="16166" b="26456"/>
          <a:stretch/>
        </p:blipFill>
        <p:spPr>
          <a:xfrm>
            <a:off x="8817120" y="914400"/>
            <a:ext cx="2521440" cy="2468880"/>
          </a:xfrm>
          <a:prstGeom prst="rect">
            <a:avLst/>
          </a:prstGeom>
          <a:ln>
            <a:noFill/>
          </a:ln>
        </p:spPr>
      </p:pic>
      <p:pic>
        <p:nvPicPr>
          <p:cNvPr id="669" name="Picture 668"/>
          <p:cNvPicPr/>
          <p:nvPr/>
        </p:nvPicPr>
        <p:blipFill>
          <a:blip r:embed="rId3"/>
          <a:srcRect l="13509" b="9093"/>
          <a:stretch/>
        </p:blipFill>
        <p:spPr>
          <a:xfrm>
            <a:off x="6675120" y="3106800"/>
            <a:ext cx="2926080" cy="2745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8773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BB5B225A-5575-4968-80E7-BB891C64F1B5}"/>
              </a:ext>
            </a:extLst>
          </p:cNvPr>
          <p:cNvSpPr/>
          <p:nvPr/>
        </p:nvSpPr>
        <p:spPr>
          <a:xfrm>
            <a:off x="1280520" y="226800"/>
            <a:ext cx="8229240" cy="114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Choosing a Microcontroller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51" y="2026889"/>
            <a:ext cx="6872163" cy="37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48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ATMEGA328P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11" name="TextShape 2"/>
          <p:cNvSpPr txBox="1"/>
          <p:nvPr/>
        </p:nvSpPr>
        <p:spPr>
          <a:xfrm>
            <a:off x="677160" y="1645920"/>
            <a:ext cx="6272280" cy="4788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Just enough I/O Pins</a:t>
            </a:r>
            <a:endParaRPr lang="en-US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Only 2 interrupt pins required</a:t>
            </a:r>
            <a:endParaRPr lang="en-US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Cheap and available</a:t>
            </a:r>
            <a:endParaRPr lang="en-US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Plentiful Documentation</a:t>
            </a:r>
            <a:endParaRPr lang="en-US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16 MHz to process data</a:t>
            </a:r>
            <a:endParaRPr lang="en-US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32 </a:t>
            </a:r>
            <a:r>
              <a:rPr lang="en-US" sz="2800" b="0" strike="noStrike" spc="-1" dirty="0" err="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KHz</a:t>
            </a: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sampling rate required</a:t>
            </a:r>
            <a:endParaRPr lang="en-US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800280" lvl="1" indent="-34272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ADC can be run at a rate of 12 </a:t>
            </a:r>
            <a:r>
              <a:rPr lang="en-US" sz="2800" b="0" strike="noStrike" spc="-1" dirty="0" err="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uSec</a:t>
            </a: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given the fastest configuration</a:t>
            </a:r>
            <a:endParaRPr lang="en-US" sz="14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712" name="Picture 5"/>
          <p:cNvPicPr/>
          <p:nvPr/>
        </p:nvPicPr>
        <p:blipFill>
          <a:blip r:embed="rId2"/>
          <a:stretch/>
        </p:blipFill>
        <p:spPr>
          <a:xfrm>
            <a:off x="7498080" y="329760"/>
            <a:ext cx="3291840" cy="2468880"/>
          </a:xfrm>
          <a:prstGeom prst="rect">
            <a:avLst/>
          </a:prstGeom>
          <a:ln>
            <a:noFill/>
          </a:ln>
        </p:spPr>
      </p:pic>
      <p:pic>
        <p:nvPicPr>
          <p:cNvPr id="713" name="Picture 712"/>
          <p:cNvPicPr/>
          <p:nvPr/>
        </p:nvPicPr>
        <p:blipFill>
          <a:blip r:embed="rId3"/>
          <a:srcRect l="30749" t="11999" r="26497" b="29331"/>
          <a:stretch/>
        </p:blipFill>
        <p:spPr>
          <a:xfrm>
            <a:off x="7041240" y="2890080"/>
            <a:ext cx="4205880" cy="3566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677160" y="609480"/>
            <a:ext cx="8596440" cy="76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Addressing Control PCB issues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19" name="TextShape 2"/>
          <p:cNvSpPr txBox="1"/>
          <p:nvPr/>
        </p:nvSpPr>
        <p:spPr>
          <a:xfrm>
            <a:off x="731520" y="1604159"/>
            <a:ext cx="8229600" cy="430427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Handling an unreliable user or wireless connection</a:t>
            </a:r>
            <a:endParaRPr lang="en-US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800280" lvl="1" indent="-34272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Solved by implementing the Watchdog timer at its longest timeout interval</a:t>
            </a:r>
            <a:endParaRPr lang="en-US" sz="14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Issue of losing samples during scanning</a:t>
            </a:r>
            <a:endParaRPr lang="en-US" sz="2800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800280" lvl="1" indent="-34272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Solved by setting the ADC to one of its fastest settings and calculating distances using signal maximums</a:t>
            </a:r>
            <a:endParaRPr lang="en-US" sz="14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693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Distance Measurement 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Mechanical/Electronic Integration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Embedded System</a:t>
            </a:r>
          </a:p>
          <a:p>
            <a:r>
              <a:rPr lang="en-US" sz="2800" dirty="0">
                <a:solidFill>
                  <a:schemeClr val="tx1"/>
                </a:solidFill>
              </a:rPr>
              <a:t>PC Interface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Administrative Material</a:t>
            </a:r>
          </a:p>
        </p:txBody>
      </p:sp>
    </p:spTree>
    <p:extLst>
      <p:ext uri="{BB962C8B-B14F-4D97-AF65-F5344CB8AC3E}">
        <p14:creationId xmlns:p14="http://schemas.microsoft.com/office/powerpoint/2010/main" val="19789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 Interface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Provide a sensible, usable interface for human operators to interact with</a:t>
            </a:r>
          </a:p>
          <a:p>
            <a:r>
              <a:rPr lang="en-US" sz="2800" dirty="0"/>
              <a:t>Establish a wireless connection to embedded system for various purposes</a:t>
            </a:r>
          </a:p>
          <a:p>
            <a:r>
              <a:rPr lang="en-US" sz="2800" dirty="0"/>
              <a:t>Provide a visual output for laser data</a:t>
            </a:r>
          </a:p>
        </p:txBody>
      </p:sp>
    </p:spTree>
    <p:extLst>
      <p:ext uri="{BB962C8B-B14F-4D97-AF65-F5344CB8AC3E}">
        <p14:creationId xmlns:p14="http://schemas.microsoft.com/office/powerpoint/2010/main" val="8915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 Interface Design Diagram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483021" y="416127"/>
            <a:ext cx="8874960" cy="68579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1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Specifications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1120F37-A363-4475-B2D2-7FD937DC12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558949"/>
              </p:ext>
            </p:extLst>
          </p:nvPr>
        </p:nvGraphicFramePr>
        <p:xfrm>
          <a:off x="677334" y="1509957"/>
          <a:ext cx="8596312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>
                  <a:extLst>
                    <a:ext uri="{9D8B030D-6E8A-4147-A177-3AD203B41FA5}">
                      <a16:colId xmlns:a16="http://schemas.microsoft.com/office/drawing/2014/main" val="1761254985"/>
                    </a:ext>
                  </a:extLst>
                </a:gridCol>
                <a:gridCol w="4298156">
                  <a:extLst>
                    <a:ext uri="{9D8B030D-6E8A-4147-A177-3AD203B41FA5}">
                      <a16:colId xmlns:a16="http://schemas.microsoft.com/office/drawing/2014/main" val="419394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13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ft</a:t>
                      </a:r>
                      <a:r>
                        <a:rPr lang="en-US" baseline="30000" dirty="0"/>
                        <a:t>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38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</a:t>
                      </a:r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lb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905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Scan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</a:t>
                      </a:r>
                      <a:r>
                        <a:rPr lang="en-US" dirty="0" smtClean="0"/>
                        <a:t>1 hour </a:t>
                      </a:r>
                      <a:r>
                        <a:rPr lang="en-US" dirty="0"/>
                        <a:t>per total scan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970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Axial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±</a:t>
                      </a:r>
                      <a:r>
                        <a:rPr lang="en-US" dirty="0" smtClean="0"/>
                        <a:t>1.5 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955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21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619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Azimuth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360</a:t>
                      </a:r>
                      <a:r>
                        <a:rPr lang="en-US" baseline="0" dirty="0"/>
                        <a:t>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220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364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≤ $400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777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6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 App Overview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PC app was designed in the </a:t>
            </a:r>
            <a:r>
              <a:rPr lang="en-US" sz="2800" dirty="0" err="1"/>
              <a:t>Qt</a:t>
            </a:r>
            <a:r>
              <a:rPr lang="en-US" sz="2800" dirty="0"/>
              <a:t> C++ framework</a:t>
            </a:r>
          </a:p>
          <a:p>
            <a:r>
              <a:rPr lang="en-US" sz="2800" dirty="0"/>
              <a:t>Provides native implementations for UI outlines, timing, debugging, and event handling</a:t>
            </a:r>
          </a:p>
          <a:p>
            <a:r>
              <a:rPr lang="en-US" sz="2800" dirty="0"/>
              <a:t>Additional feature implementations such as Bluetooth functionality and OpenGL rendering present less dependencies due to the C++ base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 App – Simulating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DE39DE-21A1-4B7D-A750-E2B34FB09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70000"/>
            <a:ext cx="110871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 App – Talking to Bluetooth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B23813-26C4-4FE9-A3FD-E15D6586E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70000"/>
            <a:ext cx="110871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 with Bluetooth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86864"/>
          </a:xfrm>
        </p:spPr>
        <p:txBody>
          <a:bodyPr/>
          <a:lstStyle/>
          <a:p>
            <a:pPr marL="343080" indent="-342720">
              <a:buClr>
                <a:srgbClr val="90C226"/>
              </a:buClr>
            </a:pPr>
            <a:r>
              <a:rPr lang="en-US" sz="28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</a:rPr>
              <a:t>Done through a socket-based networking script embedded directly into the application</a:t>
            </a:r>
          </a:p>
          <a:p>
            <a:pPr marL="343080" indent="-342720">
              <a:buClr>
                <a:srgbClr val="90C226"/>
              </a:buClr>
            </a:pPr>
            <a:r>
              <a:rPr lang="en-US" sz="28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</a:rPr>
              <a:t>Module acts as a server while the laptop acts as the client</a:t>
            </a:r>
          </a:p>
          <a:p>
            <a:pPr marL="343080" indent="-342720">
              <a:buClr>
                <a:srgbClr val="90C226"/>
              </a:buClr>
            </a:pPr>
            <a:r>
              <a:rPr lang="en-US" sz="28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</a:rPr>
              <a:t>In order to communicate, laptop sends commands and requests messages from the module</a:t>
            </a:r>
          </a:p>
          <a:p>
            <a:pPr marL="343080" indent="-342720">
              <a:buClr>
                <a:srgbClr val="90C226"/>
              </a:buClr>
            </a:pPr>
            <a:r>
              <a:rPr lang="en-US" sz="28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</a:rPr>
              <a:t>To the embedded system, Bluetooth is just an I/O destination</a:t>
            </a:r>
            <a:endParaRPr lang="en-US" sz="2000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725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Diagram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950502" y="637200"/>
            <a:ext cx="8050332" cy="6220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80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Decoding The Data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Message from Bluetooth must first be confirmed as valid before being converted into 3D number</a:t>
            </a:r>
          </a:p>
          <a:p>
            <a:r>
              <a:rPr lang="en-US" sz="2800" dirty="0"/>
              <a:t>Done by moving through message one character at a time to find a matching </a:t>
            </a:r>
            <a:r>
              <a:rPr lang="en-US" sz="2800" dirty="0" smtClean="0"/>
              <a:t>format, accounting for partial messages, duplicate messages, and offset messages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The Data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Every primitive is rendered using </a:t>
            </a:r>
            <a:r>
              <a:rPr lang="en-US" sz="2800" dirty="0" err="1"/>
              <a:t>glBegin</a:t>
            </a:r>
            <a:r>
              <a:rPr lang="en-US" sz="2800" dirty="0"/>
              <a:t>() and </a:t>
            </a:r>
            <a:r>
              <a:rPr lang="en-US" sz="2800" dirty="0" err="1"/>
              <a:t>glEnd</a:t>
            </a:r>
            <a:r>
              <a:rPr lang="en-US" sz="2800" dirty="0"/>
              <a:t>(), data points are cubes made of GL_QUADS and axes are made of GL_LINES</a:t>
            </a:r>
          </a:p>
          <a:p>
            <a:r>
              <a:rPr lang="en-US" sz="2800" dirty="0" err="1"/>
              <a:t>glBegin</a:t>
            </a:r>
            <a:r>
              <a:rPr lang="en-US" sz="2800" dirty="0"/>
              <a:t> and </a:t>
            </a:r>
            <a:r>
              <a:rPr lang="en-US" sz="2800" dirty="0" err="1"/>
              <a:t>glEnd</a:t>
            </a:r>
            <a:r>
              <a:rPr lang="en-US" sz="2800" dirty="0"/>
              <a:t> are used over vertex arrays and buffer objects</a:t>
            </a:r>
          </a:p>
          <a:p>
            <a:pPr lvl="1"/>
            <a:r>
              <a:rPr lang="en-US" sz="2600" dirty="0"/>
              <a:t>The former is easy to use and the others are more useful in apps which require high graphical performance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397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Distance Measurement 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Mechanical/Electronic Integration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Embedded System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PC Interface</a:t>
            </a:r>
          </a:p>
          <a:p>
            <a:r>
              <a:rPr lang="en-US" sz="2800" dirty="0">
                <a:solidFill>
                  <a:schemeClr val="tx1"/>
                </a:solidFill>
              </a:rPr>
              <a:t>Administrative Material</a:t>
            </a:r>
          </a:p>
        </p:txBody>
      </p:sp>
    </p:spTree>
    <p:extLst>
      <p:ext uri="{BB962C8B-B14F-4D97-AF65-F5344CB8AC3E}">
        <p14:creationId xmlns:p14="http://schemas.microsoft.com/office/powerpoint/2010/main" val="40652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3FB2E-1D94-4D97-A49F-39F03191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Budget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0714E5-74D9-451C-A4B8-6EE8878B9C0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53125" y="3234690"/>
          <a:ext cx="6055567" cy="194297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89141">
                  <a:extLst>
                    <a:ext uri="{9D8B030D-6E8A-4147-A177-3AD203B41FA5}">
                      <a16:colId xmlns:a16="http://schemas.microsoft.com/office/drawing/2014/main" val="866292935"/>
                    </a:ext>
                  </a:extLst>
                </a:gridCol>
                <a:gridCol w="1733213">
                  <a:extLst>
                    <a:ext uri="{9D8B030D-6E8A-4147-A177-3AD203B41FA5}">
                      <a16:colId xmlns:a16="http://schemas.microsoft.com/office/drawing/2014/main" val="3541389120"/>
                    </a:ext>
                  </a:extLst>
                </a:gridCol>
                <a:gridCol w="1733213">
                  <a:extLst>
                    <a:ext uri="{9D8B030D-6E8A-4147-A177-3AD203B41FA5}">
                      <a16:colId xmlns:a16="http://schemas.microsoft.com/office/drawing/2014/main" val="3709108489"/>
                    </a:ext>
                  </a:extLst>
                </a:gridCol>
              </a:tblGrid>
              <a:tr h="115943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Spent to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Unit cost</a:t>
                      </a:r>
                    </a:p>
                    <a:p>
                      <a:pPr algn="ctr"/>
                      <a:r>
                        <a:rPr lang="en-US" sz="2000" dirty="0"/>
                        <a:t>(In-House)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Unit cost</a:t>
                      </a:r>
                    </a:p>
                    <a:p>
                      <a:pPr algn="ctr"/>
                      <a:r>
                        <a:rPr lang="en-US" sz="2000" dirty="0"/>
                        <a:t>(Out-of-House)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9058669"/>
                  </a:ext>
                </a:extLst>
              </a:tr>
              <a:tr h="7835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$1,185.05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$1,531.44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$432.39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348459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8148" y="1658938"/>
          <a:ext cx="5219702" cy="351872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390904">
                  <a:extLst>
                    <a:ext uri="{9D8B030D-6E8A-4147-A177-3AD203B41FA5}">
                      <a16:colId xmlns:a16="http://schemas.microsoft.com/office/drawing/2014/main" val="3896745554"/>
                    </a:ext>
                  </a:extLst>
                </a:gridCol>
                <a:gridCol w="1828798">
                  <a:extLst>
                    <a:ext uri="{9D8B030D-6E8A-4147-A177-3AD203B41FA5}">
                      <a16:colId xmlns:a16="http://schemas.microsoft.com/office/drawing/2014/main" val="271541178"/>
                    </a:ext>
                  </a:extLst>
                </a:gridCol>
              </a:tblGrid>
              <a:tr h="693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Expenditure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Cost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7468698"/>
                  </a:ext>
                </a:extLst>
              </a:tr>
              <a:tr h="429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Electronic</a:t>
                      </a: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Components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$282.37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34238006"/>
                  </a:ext>
                </a:extLst>
              </a:tr>
              <a:tr h="429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Mechanical Components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$172.74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4295662"/>
                  </a:ext>
                </a:extLst>
              </a:tr>
              <a:tr h="429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Prototyping Parts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$408.28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91198901"/>
                  </a:ext>
                </a:extLst>
              </a:tr>
              <a:tr h="429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PCB Boards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$165.00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105290"/>
                  </a:ext>
                </a:extLst>
              </a:tr>
              <a:tr h="386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Shipping</a:t>
                      </a: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Costs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$156.66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9314738"/>
                  </a:ext>
                </a:extLst>
              </a:tr>
              <a:tr h="368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Optics (In-House)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$1143.00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17332687"/>
                  </a:ext>
                </a:extLst>
              </a:tr>
              <a:tr h="353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Optics</a:t>
                      </a: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(Out-of-House)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$103.13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06110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78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3FB2E-1D94-4D97-A49F-39F03191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Electrical Components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93687" y="774700"/>
          <a:ext cx="3354387" cy="555848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92757">
                  <a:extLst>
                    <a:ext uri="{9D8B030D-6E8A-4147-A177-3AD203B41FA5}">
                      <a16:colId xmlns:a16="http://schemas.microsoft.com/office/drawing/2014/main" val="2922398169"/>
                    </a:ext>
                  </a:extLst>
                </a:gridCol>
                <a:gridCol w="490408">
                  <a:extLst>
                    <a:ext uri="{9D8B030D-6E8A-4147-A177-3AD203B41FA5}">
                      <a16:colId xmlns:a16="http://schemas.microsoft.com/office/drawing/2014/main" val="2818127683"/>
                    </a:ext>
                  </a:extLst>
                </a:gridCol>
                <a:gridCol w="510023">
                  <a:extLst>
                    <a:ext uri="{9D8B030D-6E8A-4147-A177-3AD203B41FA5}">
                      <a16:colId xmlns:a16="http://schemas.microsoft.com/office/drawing/2014/main" val="3826818135"/>
                    </a:ext>
                  </a:extLst>
                </a:gridCol>
                <a:gridCol w="402135">
                  <a:extLst>
                    <a:ext uri="{9D8B030D-6E8A-4147-A177-3AD203B41FA5}">
                      <a16:colId xmlns:a16="http://schemas.microsoft.com/office/drawing/2014/main" val="1651818802"/>
                    </a:ext>
                  </a:extLst>
                </a:gridCol>
                <a:gridCol w="559064">
                  <a:extLst>
                    <a:ext uri="{9D8B030D-6E8A-4147-A177-3AD203B41FA5}">
                      <a16:colId xmlns:a16="http://schemas.microsoft.com/office/drawing/2014/main" val="2618375718"/>
                    </a:ext>
                  </a:extLst>
                </a:gridCol>
              </a:tblGrid>
              <a:tr h="43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Component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Number Bought in total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Number Used in final design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Unit Price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Total price we paid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384053500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8V linear regulator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0.407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$4.07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011437988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3.3V linear regulator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0.382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$3.82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4172567781"/>
                  </a:ext>
                </a:extLst>
              </a:tr>
              <a:tr h="1472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3.3 V Buck Regulator (DRC)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4.03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Sample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51404226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3.3 V Buck Regulator (DGS)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4.16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Sample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178873473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Laser Driver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$8.16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900667755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Pulsed Laser Diode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20.47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$20.47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062090180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Laser Diode (NIU)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25.89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$51.78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228443725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Laser Switch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$2.76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422544828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Diode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0.309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$3.09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2969573074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Transimpedance Amplifier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$23.36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768287630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Sampling Switch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$2.10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980696592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Sampling Switch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Sample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2660361942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Duel Sampling Switch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Sample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4222778126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Op-Amp Receiver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$2.10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380466514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Op-Amp Laser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0.61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$3.05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621302357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Photodiode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0.806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$8.06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86440132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Si Photodiode (NIU)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13.8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$27.60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4060597896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 Stage Counter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$3.15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2449947248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D-Flip-Flop Q# (TI)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Sample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819035398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D-Flip-Flop Q#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0.295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$5.90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285548043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Inverter Gate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$1.80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742403966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Inverter Gate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0.21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Sample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52656996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D-Flip-Flop Q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0.295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$2.95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420959373"/>
                  </a:ext>
                </a:extLst>
              </a:tr>
              <a:tr h="1631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Dual Schmitt-Trigger Buffer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Sample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759154838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16.369 MHz Clock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$25.06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810195051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 MHz Crystal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$1.00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098283712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Timing Chip (NIU)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Sample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2370435316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Arduino Due Chip (NIU)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9.68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Sample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543690052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Arduino Uno Chip (NIU)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$11.00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815303630"/>
                  </a:ext>
                </a:extLst>
              </a:tr>
              <a:tr h="172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Surface Mount Arduino Chips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$6.60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433610875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MOSFET Switch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Sample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2777430261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NPN Transistors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$2.20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2900276390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PNP Transistor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0.21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$1.05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857852934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N-Channel MOSFET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0.36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$1.08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477195828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Blue LED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0.376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$3.76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941398109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Red LED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0.211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$2.11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57376981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121 k</a:t>
                      </a:r>
                      <a:r>
                        <a:rPr lang="el-GR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Ω </a:t>
                      </a: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0.0056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$0.56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390833400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 k</a:t>
                      </a:r>
                      <a:r>
                        <a:rPr lang="el-GR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Ω </a:t>
                      </a: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0.0063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$0.63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43416787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3769994" y="1262709"/>
          <a:ext cx="3353769" cy="3389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2500">
                  <a:extLst>
                    <a:ext uri="{9D8B030D-6E8A-4147-A177-3AD203B41FA5}">
                      <a16:colId xmlns:a16="http://schemas.microsoft.com/office/drawing/2014/main" val="3630360638"/>
                    </a:ext>
                  </a:extLst>
                </a:gridCol>
                <a:gridCol w="490317">
                  <a:extLst>
                    <a:ext uri="{9D8B030D-6E8A-4147-A177-3AD203B41FA5}">
                      <a16:colId xmlns:a16="http://schemas.microsoft.com/office/drawing/2014/main" val="2505165832"/>
                    </a:ext>
                  </a:extLst>
                </a:gridCol>
                <a:gridCol w="509930">
                  <a:extLst>
                    <a:ext uri="{9D8B030D-6E8A-4147-A177-3AD203B41FA5}">
                      <a16:colId xmlns:a16="http://schemas.microsoft.com/office/drawing/2014/main" val="17762372"/>
                    </a:ext>
                  </a:extLst>
                </a:gridCol>
                <a:gridCol w="402060">
                  <a:extLst>
                    <a:ext uri="{9D8B030D-6E8A-4147-A177-3AD203B41FA5}">
                      <a16:colId xmlns:a16="http://schemas.microsoft.com/office/drawing/2014/main" val="3643900515"/>
                    </a:ext>
                  </a:extLst>
                </a:gridCol>
                <a:gridCol w="558962">
                  <a:extLst>
                    <a:ext uri="{9D8B030D-6E8A-4147-A177-3AD203B41FA5}">
                      <a16:colId xmlns:a16="http://schemas.microsoft.com/office/drawing/2014/main" val="2385192390"/>
                    </a:ext>
                  </a:extLst>
                </a:gridCol>
              </a:tblGrid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10 k</a:t>
                      </a:r>
                      <a:r>
                        <a:rPr lang="el-GR" sz="800" u="none" strike="noStrike">
                          <a:solidFill>
                            <a:schemeClr val="tx1"/>
                          </a:solidFill>
                          <a:effectLst/>
                        </a:rPr>
                        <a:t>Ω </a:t>
                      </a:r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0.0063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$0.63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63088982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1.8 k</a:t>
                      </a:r>
                      <a:r>
                        <a:rPr lang="el-GR" sz="800" u="none" strike="noStrike">
                          <a:solidFill>
                            <a:schemeClr val="tx1"/>
                          </a:solidFill>
                          <a:effectLst/>
                        </a:rPr>
                        <a:t>Ω </a:t>
                      </a:r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0.0117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$1.17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1580303872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k</a:t>
                      </a:r>
                      <a:r>
                        <a:rPr lang="el-GR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Ω </a:t>
                      </a: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0.0063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$0.63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3324358882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4.7 k</a:t>
                      </a:r>
                      <a:r>
                        <a:rPr lang="el-GR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Ω </a:t>
                      </a: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0.0056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$0.56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2904707390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470 Ω </a:t>
                      </a: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0.0056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$0.56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3382524815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 Ω </a:t>
                      </a: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0.0056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$0.56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2593010847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u="none" strike="noStrike">
                          <a:solidFill>
                            <a:schemeClr val="tx1"/>
                          </a:solidFill>
                          <a:effectLst/>
                        </a:rPr>
                        <a:t>100 Ω </a:t>
                      </a:r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0.0063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$0.63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255241323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27 Ω </a:t>
                      </a: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0.0055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$0.55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1487561504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0.5 Ω </a:t>
                      </a: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Resistor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$1.80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2642821894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22 µF Capacitor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$2.56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3790478957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 µF Capacitor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0.215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$2.58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1277164230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µF Capacitor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0.0688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$6.88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3108047007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µF Capacitor (alt.)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$1.80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791426169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0.1 µF Capacitor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0.0446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$4.46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2376182824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 nF Capacitor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$2.60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2871508459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 nF Capacitor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$0.46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3134359423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 nF Capacitor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$4.80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3547827959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nF Capacitor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0.0062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$0.62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4050806574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120 pF Capacitor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0.0385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$3.85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1421696886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 pF Capacitor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0.0094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$0.94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1224381140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22pF Capacitor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0.0223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$2.23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1973756511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150 µH Inductor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0.87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$3.48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3928702277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Misc. Skycraft Elec.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3.8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$3.80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1374535445"/>
                  </a:ext>
                </a:extLst>
              </a:tr>
              <a:tr h="1412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Slide Switch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1.65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 dirty="0">
                          <a:effectLst/>
                        </a:rPr>
                        <a:t>$4.95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84" marR="5884" marT="5884" marB="0" anchor="ctr"/>
                </a:tc>
                <a:extLst>
                  <a:ext uri="{0D108BD9-81ED-4DB2-BD59-A6C34878D82A}">
                    <a16:rowId xmlns:a16="http://schemas.microsoft.com/office/drawing/2014/main" val="216903391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3763963" y="773748"/>
          <a:ext cx="3354387" cy="49296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92757">
                  <a:extLst>
                    <a:ext uri="{9D8B030D-6E8A-4147-A177-3AD203B41FA5}">
                      <a16:colId xmlns:a16="http://schemas.microsoft.com/office/drawing/2014/main" val="717815945"/>
                    </a:ext>
                  </a:extLst>
                </a:gridCol>
                <a:gridCol w="490408">
                  <a:extLst>
                    <a:ext uri="{9D8B030D-6E8A-4147-A177-3AD203B41FA5}">
                      <a16:colId xmlns:a16="http://schemas.microsoft.com/office/drawing/2014/main" val="4129037559"/>
                    </a:ext>
                  </a:extLst>
                </a:gridCol>
                <a:gridCol w="510023">
                  <a:extLst>
                    <a:ext uri="{9D8B030D-6E8A-4147-A177-3AD203B41FA5}">
                      <a16:colId xmlns:a16="http://schemas.microsoft.com/office/drawing/2014/main" val="4107335529"/>
                    </a:ext>
                  </a:extLst>
                </a:gridCol>
                <a:gridCol w="402135">
                  <a:extLst>
                    <a:ext uri="{9D8B030D-6E8A-4147-A177-3AD203B41FA5}">
                      <a16:colId xmlns:a16="http://schemas.microsoft.com/office/drawing/2014/main" val="2825678078"/>
                    </a:ext>
                  </a:extLst>
                </a:gridCol>
                <a:gridCol w="559064">
                  <a:extLst>
                    <a:ext uri="{9D8B030D-6E8A-4147-A177-3AD203B41FA5}">
                      <a16:colId xmlns:a16="http://schemas.microsoft.com/office/drawing/2014/main" val="2114487692"/>
                    </a:ext>
                  </a:extLst>
                </a:gridCol>
              </a:tblGrid>
              <a:tr h="43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Component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Number Bought in total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Number Used in final design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Unit Price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Total price we paid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188965124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7245683" y="2121462"/>
          <a:ext cx="1842552" cy="13827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2552">
                  <a:extLst>
                    <a:ext uri="{9D8B030D-6E8A-4147-A177-3AD203B41FA5}">
                      <a16:colId xmlns:a16="http://schemas.microsoft.com/office/drawing/2014/main" val="2933425997"/>
                    </a:ext>
                  </a:extLst>
                </a:gridCol>
              </a:tblGrid>
              <a:tr h="8251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Spent to Date</a:t>
                      </a:r>
                    </a:p>
                  </a:txBody>
                  <a:tcPr marL="65073" marR="65073" marT="32536" marB="32536" anchor="ctr"/>
                </a:tc>
                <a:extLst>
                  <a:ext uri="{0D108BD9-81ED-4DB2-BD59-A6C34878D82A}">
                    <a16:rowId xmlns:a16="http://schemas.microsoft.com/office/drawing/2014/main" val="266922034"/>
                  </a:ext>
                </a:extLst>
              </a:tr>
              <a:tr h="557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$282.37</a:t>
                      </a:r>
                    </a:p>
                  </a:txBody>
                  <a:tcPr marL="65073" marR="65073" marT="32536" marB="32536" anchor="ctr"/>
                </a:tc>
                <a:extLst>
                  <a:ext uri="{0D108BD9-81ED-4DB2-BD59-A6C34878D82A}">
                    <a16:rowId xmlns:a16="http://schemas.microsoft.com/office/drawing/2014/main" val="266317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2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00BC52F3-352C-4110-AADA-6F8217FD3524}"/>
              </a:ext>
            </a:extLst>
          </p:cNvPr>
          <p:cNvSpPr txBox="1"/>
          <p:nvPr/>
        </p:nvSpPr>
        <p:spPr>
          <a:xfrm>
            <a:off x="0" y="0"/>
            <a:ext cx="644183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Device Block Diagram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01FF22F-B6D9-444B-87CD-4FA125A46B48}"/>
              </a:ext>
            </a:extLst>
          </p:cNvPr>
          <p:cNvGrpSpPr/>
          <p:nvPr/>
        </p:nvGrpSpPr>
        <p:grpSpPr>
          <a:xfrm>
            <a:off x="641840" y="988828"/>
            <a:ext cx="10248898" cy="5792970"/>
            <a:chOff x="641840" y="614183"/>
            <a:chExt cx="10248898" cy="61676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F3CD9F-109D-49AC-9A35-35CD80C6CA6F}"/>
                </a:ext>
              </a:extLst>
            </p:cNvPr>
            <p:cNvSpPr/>
            <p:nvPr/>
          </p:nvSpPr>
          <p:spPr>
            <a:xfrm>
              <a:off x="2621572" y="3624993"/>
              <a:ext cx="1608992" cy="82647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Laser System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CF465A-DE68-4863-B34A-F94D81045CAD}"/>
                </a:ext>
              </a:extLst>
            </p:cNvPr>
            <p:cNvSpPr/>
            <p:nvPr/>
          </p:nvSpPr>
          <p:spPr>
            <a:xfrm>
              <a:off x="7057292" y="3624994"/>
              <a:ext cx="1608992" cy="82647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Detection System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2FF5558-28F2-40B9-B1AA-CFE8CF7B3F48}"/>
                </a:ext>
              </a:extLst>
            </p:cNvPr>
            <p:cNvSpPr/>
            <p:nvPr/>
          </p:nvSpPr>
          <p:spPr>
            <a:xfrm>
              <a:off x="5066562" y="4880735"/>
              <a:ext cx="1085852" cy="51618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Power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7364E2-47DC-48C4-A22C-C454CC427E02}"/>
                </a:ext>
              </a:extLst>
            </p:cNvPr>
            <p:cNvSpPr/>
            <p:nvPr/>
          </p:nvSpPr>
          <p:spPr>
            <a:xfrm>
              <a:off x="5193321" y="2782398"/>
              <a:ext cx="832337" cy="5363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MCU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216EA1-A0B7-451F-9840-027F5C0A0B85}"/>
                </a:ext>
              </a:extLst>
            </p:cNvPr>
            <p:cNvSpPr/>
            <p:nvPr/>
          </p:nvSpPr>
          <p:spPr>
            <a:xfrm>
              <a:off x="4777153" y="5961185"/>
              <a:ext cx="1664677" cy="8206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Wireless Communication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4C6F2D-D2FC-488C-A616-310D9C766109}"/>
                </a:ext>
              </a:extLst>
            </p:cNvPr>
            <p:cNvSpPr/>
            <p:nvPr/>
          </p:nvSpPr>
          <p:spPr>
            <a:xfrm>
              <a:off x="4897315" y="1794043"/>
              <a:ext cx="1441939" cy="603739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Through-Hole Mirror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FB9ED0-319B-4DAA-87A0-73EDCDDD6B54}"/>
                </a:ext>
              </a:extLst>
            </p:cNvPr>
            <p:cNvSpPr/>
            <p:nvPr/>
          </p:nvSpPr>
          <p:spPr>
            <a:xfrm>
              <a:off x="7057292" y="5955321"/>
              <a:ext cx="1608992" cy="82647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Processing unit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52260E-D9AA-4CB1-9A77-2C82D4F29916}"/>
                </a:ext>
              </a:extLst>
            </p:cNvPr>
            <p:cNvSpPr/>
            <p:nvPr/>
          </p:nvSpPr>
          <p:spPr>
            <a:xfrm>
              <a:off x="5070959" y="3759992"/>
              <a:ext cx="1077059" cy="55647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Timing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680CEE-C594-4C49-A905-1EF01D07856E}"/>
                </a:ext>
              </a:extLst>
            </p:cNvPr>
            <p:cNvSpPr/>
            <p:nvPr/>
          </p:nvSpPr>
          <p:spPr>
            <a:xfrm>
              <a:off x="9281746" y="5955321"/>
              <a:ext cx="1608992" cy="82647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3D Image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8A4A266-0382-40C6-9A52-61262B8658D8}"/>
                </a:ext>
              </a:extLst>
            </p:cNvPr>
            <p:cNvGrpSpPr/>
            <p:nvPr/>
          </p:nvGrpSpPr>
          <p:grpSpPr>
            <a:xfrm>
              <a:off x="641840" y="614183"/>
              <a:ext cx="8551984" cy="828847"/>
              <a:chOff x="633046" y="1294667"/>
              <a:chExt cx="8551984" cy="82884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9CD3B78-8F7B-4AB5-829E-507BB71C938A}"/>
                  </a:ext>
                </a:extLst>
              </p:cNvPr>
              <p:cNvSpPr/>
              <p:nvPr/>
            </p:nvSpPr>
            <p:spPr>
              <a:xfrm>
                <a:off x="633046" y="1297037"/>
                <a:ext cx="5864468" cy="82647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360° Stepper Motor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908CDAA-6CA6-4673-9A76-730452562029}"/>
                  </a:ext>
                </a:extLst>
              </p:cNvPr>
              <p:cNvSpPr/>
              <p:nvPr/>
            </p:nvSpPr>
            <p:spPr>
              <a:xfrm>
                <a:off x="3439624" y="1297037"/>
                <a:ext cx="1608992" cy="82647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180° Stepper Motor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2492748-5860-4C13-B198-4BF3AFDF7023}"/>
                  </a:ext>
                </a:extLst>
              </p:cNvPr>
              <p:cNvSpPr/>
              <p:nvPr/>
            </p:nvSpPr>
            <p:spPr>
              <a:xfrm>
                <a:off x="5048616" y="1398825"/>
                <a:ext cx="1121749" cy="6229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Mirror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BE2755-5708-4CBA-B2B9-392D86B0749E}"/>
                  </a:ext>
                </a:extLst>
              </p:cNvPr>
              <p:cNvSpPr/>
              <p:nvPr/>
            </p:nvSpPr>
            <p:spPr>
              <a:xfrm>
                <a:off x="7576038" y="1294667"/>
                <a:ext cx="1608992" cy="82647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Target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1974B2C-CEA9-46DA-9BB9-8A89519786C6}"/>
                  </a:ext>
                </a:extLst>
              </p:cNvPr>
              <p:cNvCxnSpPr>
                <a:cxnSpLocks/>
                <a:stCxn id="11" idx="3"/>
                <a:endCxn id="14" idx="1"/>
              </p:cNvCxnSpPr>
              <p:nvPr/>
            </p:nvCxnSpPr>
            <p:spPr>
              <a:xfrm flipV="1">
                <a:off x="6170365" y="1707906"/>
                <a:ext cx="1405673" cy="236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D7050F4-CABA-46A3-861C-ABD95C7FF863}"/>
                </a:ext>
              </a:extLst>
            </p:cNvPr>
            <p:cNvCxnSpPr>
              <a:cxnSpLocks/>
              <a:stCxn id="4" idx="3"/>
              <a:endCxn id="13" idx="1"/>
            </p:cNvCxnSpPr>
            <p:nvPr/>
          </p:nvCxnSpPr>
          <p:spPr>
            <a:xfrm flipV="1">
              <a:off x="4230564" y="4038231"/>
              <a:ext cx="840395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76F1EEB-6C4F-4945-BD51-4654D7744503}"/>
                </a:ext>
              </a:extLst>
            </p:cNvPr>
            <p:cNvCxnSpPr>
              <a:cxnSpLocks/>
              <a:stCxn id="13" idx="3"/>
              <a:endCxn id="5" idx="1"/>
            </p:cNvCxnSpPr>
            <p:nvPr/>
          </p:nvCxnSpPr>
          <p:spPr>
            <a:xfrm>
              <a:off x="6148018" y="4038231"/>
              <a:ext cx="909274" cy="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264400B-2F3E-41A8-82D7-FF59441BAEE9}"/>
                </a:ext>
              </a:extLst>
            </p:cNvPr>
            <p:cNvCxnSpPr>
              <a:cxnSpLocks/>
              <a:stCxn id="10" idx="0"/>
              <a:endCxn id="11" idx="2"/>
            </p:cNvCxnSpPr>
            <p:nvPr/>
          </p:nvCxnSpPr>
          <p:spPr>
            <a:xfrm flipV="1">
              <a:off x="5618285" y="1341241"/>
              <a:ext cx="0" cy="4528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3171D40-6BFE-4EB8-8753-2C56C2CA7B32}"/>
                </a:ext>
              </a:extLst>
            </p:cNvPr>
            <p:cNvCxnSpPr>
              <a:cxnSpLocks/>
              <a:stCxn id="6" idx="0"/>
              <a:endCxn id="13" idx="2"/>
            </p:cNvCxnSpPr>
            <p:nvPr/>
          </p:nvCxnSpPr>
          <p:spPr>
            <a:xfrm flipV="1">
              <a:off x="5609488" y="4316469"/>
              <a:ext cx="1" cy="564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3A7CD79-ADEF-4E0E-AACD-C6186F1AF9FB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>
              <a:off x="5609488" y="5396918"/>
              <a:ext cx="4" cy="564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BF816578-41E5-4122-BFF1-D06A96D4FC51}"/>
                </a:ext>
              </a:extLst>
            </p:cNvPr>
            <p:cNvCxnSpPr>
              <a:cxnSpLocks/>
              <a:stCxn id="4" idx="0"/>
              <a:endCxn id="10" idx="1"/>
            </p:cNvCxnSpPr>
            <p:nvPr/>
          </p:nvCxnSpPr>
          <p:spPr>
            <a:xfrm rot="5400000" flipH="1" flipV="1">
              <a:off x="3397151" y="2124830"/>
              <a:ext cx="1529080" cy="1471247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451A0AC7-D64E-4330-8378-031973E4311D}"/>
                </a:ext>
              </a:extLst>
            </p:cNvPr>
            <p:cNvCxnSpPr>
              <a:cxnSpLocks/>
              <a:stCxn id="10" idx="3"/>
              <a:endCxn id="5" idx="0"/>
            </p:cNvCxnSpPr>
            <p:nvPr/>
          </p:nvCxnSpPr>
          <p:spPr>
            <a:xfrm>
              <a:off x="6339254" y="2095913"/>
              <a:ext cx="1522534" cy="152908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8B5C8A20-07D5-4765-B69B-488E4FEDB6DA}"/>
                </a:ext>
              </a:extLst>
            </p:cNvPr>
            <p:cNvCxnSpPr>
              <a:cxnSpLocks/>
              <a:stCxn id="6" idx="1"/>
              <a:endCxn id="4" idx="2"/>
            </p:cNvCxnSpPr>
            <p:nvPr/>
          </p:nvCxnSpPr>
          <p:spPr>
            <a:xfrm rot="10800000">
              <a:off x="3426068" y="4451471"/>
              <a:ext cx="1640494" cy="687357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Connector: Elbow 126">
              <a:extLst>
                <a:ext uri="{FF2B5EF4-FFF2-40B4-BE49-F238E27FC236}">
                  <a16:creationId xmlns:a16="http://schemas.microsoft.com/office/drawing/2014/main" id="{26FF746E-03FF-4043-9F06-9281624E0EF9}"/>
                </a:ext>
              </a:extLst>
            </p:cNvPr>
            <p:cNvCxnSpPr>
              <a:cxnSpLocks/>
              <a:stCxn id="6" idx="3"/>
              <a:endCxn id="5" idx="2"/>
            </p:cNvCxnSpPr>
            <p:nvPr/>
          </p:nvCxnSpPr>
          <p:spPr>
            <a:xfrm flipV="1">
              <a:off x="6152414" y="4451471"/>
              <a:ext cx="1709374" cy="687356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Connector: Elbow 130">
              <a:extLst>
                <a:ext uri="{FF2B5EF4-FFF2-40B4-BE49-F238E27FC236}">
                  <a16:creationId xmlns:a16="http://schemas.microsoft.com/office/drawing/2014/main" id="{44C09C53-3B6D-40C4-B11C-FA4602C09830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6025658" y="3050559"/>
              <a:ext cx="1676404" cy="578554"/>
            </a:xfrm>
            <a:prstGeom prst="bentConnector3">
              <a:avLst>
                <a:gd name="adj1" fmla="val 99900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or: Elbow 137">
              <a:extLst>
                <a:ext uri="{FF2B5EF4-FFF2-40B4-BE49-F238E27FC236}">
                  <a16:creationId xmlns:a16="http://schemas.microsoft.com/office/drawing/2014/main" id="{F4D935C9-9772-4D95-A375-EB0638704FEE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rot="10800000" flipV="1">
              <a:off x="3497503" y="3050559"/>
              <a:ext cx="1695819" cy="587530"/>
            </a:xfrm>
            <a:prstGeom prst="bentConnector3">
              <a:avLst>
                <a:gd name="adj1" fmla="val 100159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A22F70BF-96F0-48C7-B53E-14B1D096B20C}"/>
                </a:ext>
              </a:extLst>
            </p:cNvPr>
            <p:cNvCxnSpPr>
              <a:cxnSpLocks/>
              <a:stCxn id="7" idx="2"/>
              <a:endCxn id="13" idx="0"/>
            </p:cNvCxnSpPr>
            <p:nvPr/>
          </p:nvCxnSpPr>
          <p:spPr>
            <a:xfrm flipH="1">
              <a:off x="5609489" y="3318719"/>
              <a:ext cx="1" cy="441273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Connector: Elbow 149">
              <a:extLst>
                <a:ext uri="{FF2B5EF4-FFF2-40B4-BE49-F238E27FC236}">
                  <a16:creationId xmlns:a16="http://schemas.microsoft.com/office/drawing/2014/main" id="{C0D6421B-A8D1-42DE-81F3-4092A7493213}"/>
                </a:ext>
              </a:extLst>
            </p:cNvPr>
            <p:cNvCxnSpPr>
              <a:cxnSpLocks/>
              <a:stCxn id="7" idx="0"/>
              <a:endCxn id="9" idx="2"/>
            </p:cNvCxnSpPr>
            <p:nvPr/>
          </p:nvCxnSpPr>
          <p:spPr>
            <a:xfrm rot="16200000" flipV="1">
              <a:off x="4261518" y="1434426"/>
              <a:ext cx="1339368" cy="1356576"/>
            </a:xfrm>
            <a:prstGeom prst="bentConnector3">
              <a:avLst>
                <a:gd name="adj1" fmla="val 1302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or: Elbow 160">
              <a:extLst>
                <a:ext uri="{FF2B5EF4-FFF2-40B4-BE49-F238E27FC236}">
                  <a16:creationId xmlns:a16="http://schemas.microsoft.com/office/drawing/2014/main" id="{A6A3B082-148A-462F-BB01-11AE0C912BA6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H="1" flipV="1">
              <a:off x="5821967" y="3318719"/>
              <a:ext cx="330447" cy="1820108"/>
            </a:xfrm>
            <a:prstGeom prst="bentConnector4">
              <a:avLst>
                <a:gd name="adj1" fmla="val -132593"/>
                <a:gd name="adj2" fmla="val 86396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Connector: Elbow 166">
              <a:extLst>
                <a:ext uri="{FF2B5EF4-FFF2-40B4-BE49-F238E27FC236}">
                  <a16:creationId xmlns:a16="http://schemas.microsoft.com/office/drawing/2014/main" id="{5E5C6B1B-B1B1-457B-9467-85A87BFD3A4B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rot="10800000" flipH="1">
              <a:off x="4777153" y="3187096"/>
              <a:ext cx="416168" cy="3184396"/>
            </a:xfrm>
            <a:prstGeom prst="bentConnector4">
              <a:avLst>
                <a:gd name="adj1" fmla="val -64085"/>
                <a:gd name="adj2" fmla="val 99963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064E09A2-5E66-4B62-B7DF-F463C058944B}"/>
                </a:ext>
              </a:extLst>
            </p:cNvPr>
            <p:cNvCxnSpPr>
              <a:cxnSpLocks/>
              <a:stCxn id="8" idx="3"/>
              <a:endCxn id="12" idx="1"/>
            </p:cNvCxnSpPr>
            <p:nvPr/>
          </p:nvCxnSpPr>
          <p:spPr>
            <a:xfrm flipV="1">
              <a:off x="6441830" y="6368560"/>
              <a:ext cx="615462" cy="29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F47F44A6-9711-4580-BF30-61E37EC88A16}"/>
                </a:ext>
              </a:extLst>
            </p:cNvPr>
            <p:cNvCxnSpPr>
              <a:cxnSpLocks/>
              <a:stCxn id="12" idx="3"/>
              <a:endCxn id="16" idx="1"/>
            </p:cNvCxnSpPr>
            <p:nvPr/>
          </p:nvCxnSpPr>
          <p:spPr>
            <a:xfrm>
              <a:off x="8666284" y="6368560"/>
              <a:ext cx="615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Connector: Elbow 182">
              <a:extLst>
                <a:ext uri="{FF2B5EF4-FFF2-40B4-BE49-F238E27FC236}">
                  <a16:creationId xmlns:a16="http://schemas.microsoft.com/office/drawing/2014/main" id="{D3F6BA58-C046-43B3-BA28-4A1AEE32E5D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435617" y="2085963"/>
              <a:ext cx="1529080" cy="1548179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Connector: Elbow 183">
              <a:extLst>
                <a:ext uri="{FF2B5EF4-FFF2-40B4-BE49-F238E27FC236}">
                  <a16:creationId xmlns:a16="http://schemas.microsoft.com/office/drawing/2014/main" id="{52EE8629-EEF9-48A8-B886-603F4E5D85B8}"/>
                </a:ext>
              </a:extLst>
            </p:cNvPr>
            <p:cNvCxnSpPr>
              <a:cxnSpLocks/>
            </p:cNvCxnSpPr>
            <p:nvPr/>
          </p:nvCxnSpPr>
          <p:spPr>
            <a:xfrm>
              <a:off x="6262322" y="2095512"/>
              <a:ext cx="1599466" cy="152908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Connector: Elbow 184">
              <a:extLst>
                <a:ext uri="{FF2B5EF4-FFF2-40B4-BE49-F238E27FC236}">
                  <a16:creationId xmlns:a16="http://schemas.microsoft.com/office/drawing/2014/main" id="{0324B022-EB52-4AB4-8DC3-3697B7ECB943}"/>
                </a:ext>
              </a:extLst>
            </p:cNvPr>
            <p:cNvCxnSpPr>
              <a:cxnSpLocks/>
            </p:cNvCxnSpPr>
            <p:nvPr/>
          </p:nvCxnSpPr>
          <p:spPr>
            <a:xfrm>
              <a:off x="6025658" y="3050158"/>
              <a:ext cx="1676404" cy="578554"/>
            </a:xfrm>
            <a:prstGeom prst="bentConnector3">
              <a:avLst>
                <a:gd name="adj1" fmla="val 99900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Connector: Elbow 185">
              <a:extLst>
                <a:ext uri="{FF2B5EF4-FFF2-40B4-BE49-F238E27FC236}">
                  <a16:creationId xmlns:a16="http://schemas.microsoft.com/office/drawing/2014/main" id="{909EC001-F8D3-434E-9AF8-C2B54967372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261518" y="1434024"/>
              <a:ext cx="1339368" cy="1356576"/>
            </a:xfrm>
            <a:prstGeom prst="bentConnector3">
              <a:avLst>
                <a:gd name="adj1" fmla="val 1302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Connector: Elbow 186">
              <a:extLst>
                <a:ext uri="{FF2B5EF4-FFF2-40B4-BE49-F238E27FC236}">
                  <a16:creationId xmlns:a16="http://schemas.microsoft.com/office/drawing/2014/main" id="{6BDABEB8-603B-4C13-948C-67B4B6DC2A6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249362" y="-578132"/>
              <a:ext cx="1752606" cy="4967650"/>
            </a:xfrm>
            <a:prstGeom prst="bentConnector4">
              <a:avLst>
                <a:gd name="adj1" fmla="val 9935"/>
                <a:gd name="adj2" fmla="val 104602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87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3FB2E-1D94-4D97-A49F-39F03191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Mechanical Components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62267" y="1658620"/>
          <a:ext cx="3836354" cy="218757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85963">
                  <a:extLst>
                    <a:ext uri="{9D8B030D-6E8A-4147-A177-3AD203B41FA5}">
                      <a16:colId xmlns:a16="http://schemas.microsoft.com/office/drawing/2014/main" val="2922398169"/>
                    </a:ext>
                  </a:extLst>
                </a:gridCol>
                <a:gridCol w="467780">
                  <a:extLst>
                    <a:ext uri="{9D8B030D-6E8A-4147-A177-3AD203B41FA5}">
                      <a16:colId xmlns:a16="http://schemas.microsoft.com/office/drawing/2014/main" val="2818127683"/>
                    </a:ext>
                  </a:extLst>
                </a:gridCol>
                <a:gridCol w="583304">
                  <a:extLst>
                    <a:ext uri="{9D8B030D-6E8A-4147-A177-3AD203B41FA5}">
                      <a16:colId xmlns:a16="http://schemas.microsoft.com/office/drawing/2014/main" val="3826818135"/>
                    </a:ext>
                  </a:extLst>
                </a:gridCol>
                <a:gridCol w="459915">
                  <a:extLst>
                    <a:ext uri="{9D8B030D-6E8A-4147-A177-3AD203B41FA5}">
                      <a16:colId xmlns:a16="http://schemas.microsoft.com/office/drawing/2014/main" val="1651818802"/>
                    </a:ext>
                  </a:extLst>
                </a:gridCol>
                <a:gridCol w="639392">
                  <a:extLst>
                    <a:ext uri="{9D8B030D-6E8A-4147-A177-3AD203B41FA5}">
                      <a16:colId xmlns:a16="http://schemas.microsoft.com/office/drawing/2014/main" val="2618375718"/>
                    </a:ext>
                  </a:extLst>
                </a:gridCol>
              </a:tblGrid>
              <a:tr h="43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Component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Number Bought in total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Number Used in final design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Unit Price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Total price we paid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384053500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Slip Ring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$42.30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11437988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360° Servo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72567781"/>
                  </a:ext>
                </a:extLst>
              </a:tr>
              <a:tr h="1472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Nema 17 Stepper Motor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$13.99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1404226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Nema 17 Mounting Bracket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$6.50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78873473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180° Servo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$10.89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00667755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Nema 8 Stepper Motor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$24.95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62090180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T50 Gear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$15.96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28443725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T90 Gear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$23.16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544828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Delrin Sheet 0.25'x12'x12'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69573074"/>
                  </a:ext>
                </a:extLst>
              </a:tr>
              <a:tr h="130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T50 Gear Mount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$5.99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6828763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510103" y="2061051"/>
          <a:ext cx="1842552" cy="13827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2552">
                  <a:extLst>
                    <a:ext uri="{9D8B030D-6E8A-4147-A177-3AD203B41FA5}">
                      <a16:colId xmlns:a16="http://schemas.microsoft.com/office/drawing/2014/main" val="2933425997"/>
                    </a:ext>
                  </a:extLst>
                </a:gridCol>
              </a:tblGrid>
              <a:tr h="8251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Spent to Date</a:t>
                      </a:r>
                    </a:p>
                  </a:txBody>
                  <a:tcPr marL="65073" marR="65073" marT="32536" marB="32536" anchor="ctr"/>
                </a:tc>
                <a:extLst>
                  <a:ext uri="{0D108BD9-81ED-4DB2-BD59-A6C34878D82A}">
                    <a16:rowId xmlns:a16="http://schemas.microsoft.com/office/drawing/2014/main" val="266922034"/>
                  </a:ext>
                </a:extLst>
              </a:tr>
              <a:tr h="557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$172.74</a:t>
                      </a:r>
                    </a:p>
                  </a:txBody>
                  <a:tcPr marL="65073" marR="65073" marT="32536" marB="32536" anchor="ctr"/>
                </a:tc>
                <a:extLst>
                  <a:ext uri="{0D108BD9-81ED-4DB2-BD59-A6C34878D82A}">
                    <a16:rowId xmlns:a16="http://schemas.microsoft.com/office/drawing/2014/main" val="266317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2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3FB2E-1D94-4D97-A49F-39F03191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Prototyping Parts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7947" y="890588"/>
          <a:ext cx="3836354" cy="43497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85963">
                  <a:extLst>
                    <a:ext uri="{9D8B030D-6E8A-4147-A177-3AD203B41FA5}">
                      <a16:colId xmlns:a16="http://schemas.microsoft.com/office/drawing/2014/main" val="2922398169"/>
                    </a:ext>
                  </a:extLst>
                </a:gridCol>
                <a:gridCol w="467780">
                  <a:extLst>
                    <a:ext uri="{9D8B030D-6E8A-4147-A177-3AD203B41FA5}">
                      <a16:colId xmlns:a16="http://schemas.microsoft.com/office/drawing/2014/main" val="2818127683"/>
                    </a:ext>
                  </a:extLst>
                </a:gridCol>
                <a:gridCol w="583304">
                  <a:extLst>
                    <a:ext uri="{9D8B030D-6E8A-4147-A177-3AD203B41FA5}">
                      <a16:colId xmlns:a16="http://schemas.microsoft.com/office/drawing/2014/main" val="3826818135"/>
                    </a:ext>
                  </a:extLst>
                </a:gridCol>
                <a:gridCol w="459915">
                  <a:extLst>
                    <a:ext uri="{9D8B030D-6E8A-4147-A177-3AD203B41FA5}">
                      <a16:colId xmlns:a16="http://schemas.microsoft.com/office/drawing/2014/main" val="1651818802"/>
                    </a:ext>
                  </a:extLst>
                </a:gridCol>
                <a:gridCol w="639392">
                  <a:extLst>
                    <a:ext uri="{9D8B030D-6E8A-4147-A177-3AD203B41FA5}">
                      <a16:colId xmlns:a16="http://schemas.microsoft.com/office/drawing/2014/main" val="2618375718"/>
                    </a:ext>
                  </a:extLst>
                </a:gridCol>
              </a:tblGrid>
              <a:tr h="43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Component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Number Bought in total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Number Used in final design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Unit Price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Total price we paid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3840535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336524" y="2598420"/>
          <a:ext cx="1842552" cy="13482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2552">
                  <a:extLst>
                    <a:ext uri="{9D8B030D-6E8A-4147-A177-3AD203B41FA5}">
                      <a16:colId xmlns:a16="http://schemas.microsoft.com/office/drawing/2014/main" val="2933425997"/>
                    </a:ext>
                  </a:extLst>
                </a:gridCol>
              </a:tblGrid>
              <a:tr h="790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Spent to Date</a:t>
                      </a:r>
                    </a:p>
                  </a:txBody>
                  <a:tcPr marL="65073" marR="65073" marT="32536" marB="32536" anchor="ctr"/>
                </a:tc>
                <a:extLst>
                  <a:ext uri="{0D108BD9-81ED-4DB2-BD59-A6C34878D82A}">
                    <a16:rowId xmlns:a16="http://schemas.microsoft.com/office/drawing/2014/main" val="266922034"/>
                  </a:ext>
                </a:extLst>
              </a:tr>
              <a:tr h="557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$408.28</a:t>
                      </a:r>
                    </a:p>
                  </a:txBody>
                  <a:tcPr marL="65073" marR="65073" marT="32536" marB="32536" anchor="ctr"/>
                </a:tc>
                <a:extLst>
                  <a:ext uri="{0D108BD9-81ED-4DB2-BD59-A6C34878D82A}">
                    <a16:rowId xmlns:a16="http://schemas.microsoft.com/office/drawing/2014/main" val="266317515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7947" y="1325563"/>
          <a:ext cx="3836353" cy="44196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2872">
                  <a:extLst>
                    <a:ext uri="{9D8B030D-6E8A-4147-A177-3AD203B41FA5}">
                      <a16:colId xmlns:a16="http://schemas.microsoft.com/office/drawing/2014/main" val="1363876810"/>
                    </a:ext>
                  </a:extLst>
                </a:gridCol>
                <a:gridCol w="560870">
                  <a:extLst>
                    <a:ext uri="{9D8B030D-6E8A-4147-A177-3AD203B41FA5}">
                      <a16:colId xmlns:a16="http://schemas.microsoft.com/office/drawing/2014/main" val="2918959037"/>
                    </a:ext>
                  </a:extLst>
                </a:gridCol>
                <a:gridCol w="583305">
                  <a:extLst>
                    <a:ext uri="{9D8B030D-6E8A-4147-A177-3AD203B41FA5}">
                      <a16:colId xmlns:a16="http://schemas.microsoft.com/office/drawing/2014/main" val="3746792206"/>
                    </a:ext>
                  </a:extLst>
                </a:gridCol>
                <a:gridCol w="459914">
                  <a:extLst>
                    <a:ext uri="{9D8B030D-6E8A-4147-A177-3AD203B41FA5}">
                      <a16:colId xmlns:a16="http://schemas.microsoft.com/office/drawing/2014/main" val="80242934"/>
                    </a:ext>
                  </a:extLst>
                </a:gridCol>
                <a:gridCol w="639392">
                  <a:extLst>
                    <a:ext uri="{9D8B030D-6E8A-4147-A177-3AD203B41FA5}">
                      <a16:colId xmlns:a16="http://schemas.microsoft.com/office/drawing/2014/main" val="1135405520"/>
                    </a:ext>
                  </a:extLst>
                </a:gridCol>
              </a:tblGrid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Male Pin Headers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7.29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$7.29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2080527796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Female Pin Headers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5.6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$5.60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3506319379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Flux Pen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12.75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$12.75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894233823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Solder Paste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1.95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$3.90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2800533533"/>
                  </a:ext>
                </a:extLst>
              </a:tr>
              <a:tr h="1923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Solder Wick/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Desoldering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Pump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7.99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$7.99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2654634524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MSSOP-14 Breakout Boards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2.83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$5.66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3396644312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SC-70 Breakout Boards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$2.40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2927256034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SC-70-6 Breakout Boards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0.85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$3.40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3630489567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0.3 mm Solder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9.99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$9.99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2195395283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Battery Holder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$4.80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1525784271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Bluetooth BLE (NIU)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7.99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$7.99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2381358538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Bluetooth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9.99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$49.95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1576380582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Stepper Motor Driver Board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9.99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$29.97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739770067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IC Chip Socket Adaptors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6.22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$6.22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2616839041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Protoboards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9.99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$9.99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3695506889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Wires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15.34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$15.34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3682586958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Switches (NIU)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8.14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$8.14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503398339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Arduino Due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40.27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$80.54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49286459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Batteries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0.25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$16.00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1580758333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USBtinyISP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12.95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$12.95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667669423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Alligator Clips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6.78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$6.78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2963439415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Multicolored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Dupont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Wire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7.86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$7.86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2548309446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Nylon Screws/Spacers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8.99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$8.99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2313165854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Superglue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10.59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$10.59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1209911999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Giftcards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$50.00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0" marR="6730" marT="6730" marB="0" anchor="ctr"/>
                </a:tc>
                <a:extLst>
                  <a:ext uri="{0D108BD9-81ED-4DB2-BD59-A6C34878D82A}">
                    <a16:rowId xmlns:a16="http://schemas.microsoft.com/office/drawing/2014/main" val="3856905924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Laser Heat Sink (NIU)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$6.69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06298825"/>
                  </a:ext>
                </a:extLst>
              </a:tr>
              <a:tr h="16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Beamsplitting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Cubes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$16.50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09725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6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3FB2E-1D94-4D97-A49F-39F03191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Optical Components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08927" y="1325563"/>
          <a:ext cx="4156393" cy="384054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25754">
                  <a:extLst>
                    <a:ext uri="{9D8B030D-6E8A-4147-A177-3AD203B41FA5}">
                      <a16:colId xmlns:a16="http://schemas.microsoft.com/office/drawing/2014/main" val="2922398169"/>
                    </a:ext>
                  </a:extLst>
                </a:gridCol>
                <a:gridCol w="607660">
                  <a:extLst>
                    <a:ext uri="{9D8B030D-6E8A-4147-A177-3AD203B41FA5}">
                      <a16:colId xmlns:a16="http://schemas.microsoft.com/office/drawing/2014/main" val="2818127683"/>
                    </a:ext>
                  </a:extLst>
                </a:gridCol>
                <a:gridCol w="631965">
                  <a:extLst>
                    <a:ext uri="{9D8B030D-6E8A-4147-A177-3AD203B41FA5}">
                      <a16:colId xmlns:a16="http://schemas.microsoft.com/office/drawing/2014/main" val="3826818135"/>
                    </a:ext>
                  </a:extLst>
                </a:gridCol>
                <a:gridCol w="498282">
                  <a:extLst>
                    <a:ext uri="{9D8B030D-6E8A-4147-A177-3AD203B41FA5}">
                      <a16:colId xmlns:a16="http://schemas.microsoft.com/office/drawing/2014/main" val="1651818802"/>
                    </a:ext>
                  </a:extLst>
                </a:gridCol>
                <a:gridCol w="692732">
                  <a:extLst>
                    <a:ext uri="{9D8B030D-6E8A-4147-A177-3AD203B41FA5}">
                      <a16:colId xmlns:a16="http://schemas.microsoft.com/office/drawing/2014/main" val="2618375718"/>
                    </a:ext>
                  </a:extLst>
                </a:gridCol>
              </a:tblGrid>
              <a:tr h="5035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Component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Number Bought in total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Number Used in final design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Unit Price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Total price we paid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4" marR="5284" marT="5284" marB="0" anchor="ctr"/>
                </a:tc>
                <a:extLst>
                  <a:ext uri="{0D108BD9-81ED-4DB2-BD59-A6C34878D82A}">
                    <a16:rowId xmlns:a16="http://schemas.microsoft.com/office/drawing/2014/main" val="3384053500"/>
                  </a:ext>
                </a:extLst>
              </a:tr>
              <a:tr h="350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Aspherical Lens (In-House)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11437988"/>
                  </a:ext>
                </a:extLst>
              </a:tr>
              <a:tr h="350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Cylindrical Lens (In-House)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72567781"/>
                  </a:ext>
                </a:extLst>
              </a:tr>
              <a:tr h="350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Focusing Lens (In-House)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14042267"/>
                  </a:ext>
                </a:extLst>
              </a:tr>
              <a:tr h="2442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Mirrors (In-House)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7887347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Beamsplitter (In-House)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00667755"/>
                  </a:ext>
                </a:extLst>
              </a:tr>
              <a:tr h="350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Aspherical Lens (Out-House)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62090180"/>
                  </a:ext>
                </a:extLst>
              </a:tr>
              <a:tr h="350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Cylindrical Lens (Out-House)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39.31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28443725"/>
                  </a:ext>
                </a:extLst>
              </a:tr>
              <a:tr h="350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Focusing Lens (Out-House)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17.99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544828"/>
                  </a:ext>
                </a:extLst>
              </a:tr>
              <a:tr h="320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Mirrors (Out-House)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69573074"/>
                  </a:ext>
                </a:extLst>
              </a:tr>
              <a:tr h="350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Beamsplitter (Out-House)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22.78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6828763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150179" y="2378706"/>
          <a:ext cx="2408860" cy="17342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04430">
                  <a:extLst>
                    <a:ext uri="{9D8B030D-6E8A-4147-A177-3AD203B41FA5}">
                      <a16:colId xmlns:a16="http://schemas.microsoft.com/office/drawing/2014/main" val="2933425997"/>
                    </a:ext>
                  </a:extLst>
                </a:gridCol>
                <a:gridCol w="1204430">
                  <a:extLst>
                    <a:ext uri="{9D8B030D-6E8A-4147-A177-3AD203B41FA5}">
                      <a16:colId xmlns:a16="http://schemas.microsoft.com/office/drawing/2014/main" val="2037431815"/>
                    </a:ext>
                  </a:extLst>
                </a:gridCol>
              </a:tblGrid>
              <a:tr h="10348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In-House Cost</a:t>
                      </a:r>
                    </a:p>
                  </a:txBody>
                  <a:tcPr marL="65073" marR="65073" marT="32536" marB="325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Out-of-House</a:t>
                      </a:r>
                      <a:r>
                        <a:rPr lang="en-US" sz="1400" baseline="0" dirty="0"/>
                        <a:t> Cost</a:t>
                      </a:r>
                      <a:endParaRPr lang="en-US" sz="1400" dirty="0"/>
                    </a:p>
                  </a:txBody>
                  <a:tcPr marL="65073" marR="65073" marT="32536" marB="32536" anchor="ctr"/>
                </a:tc>
                <a:extLst>
                  <a:ext uri="{0D108BD9-81ED-4DB2-BD59-A6C34878D82A}">
                    <a16:rowId xmlns:a16="http://schemas.microsoft.com/office/drawing/2014/main" val="266922034"/>
                  </a:ext>
                </a:extLst>
              </a:tr>
              <a:tr h="6993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$1143.00</a:t>
                      </a:r>
                    </a:p>
                  </a:txBody>
                  <a:tcPr marL="65073" marR="65073" marT="32536" marB="32536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$103.13</a:t>
                      </a:r>
                    </a:p>
                  </a:txBody>
                  <a:tcPr marL="65073" marR="65073" marT="32536" marB="32536" anchor="ctr"/>
                </a:tc>
                <a:extLst>
                  <a:ext uri="{0D108BD9-81ED-4DB2-BD59-A6C34878D82A}">
                    <a16:rowId xmlns:a16="http://schemas.microsoft.com/office/drawing/2014/main" val="266317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0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0DD97-389A-4C31-A854-630CA368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Group Member Work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0191C5B-EB43-43DC-B519-E9A8CDCD1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94982"/>
              </p:ext>
            </p:extLst>
          </p:nvPr>
        </p:nvGraphicFramePr>
        <p:xfrm>
          <a:off x="158621" y="1325563"/>
          <a:ext cx="11866673" cy="205447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4988">
                  <a:extLst>
                    <a:ext uri="{9D8B030D-6E8A-4147-A177-3AD203B41FA5}">
                      <a16:colId xmlns:a16="http://schemas.microsoft.com/office/drawing/2014/main" val="1916835145"/>
                    </a:ext>
                  </a:extLst>
                </a:gridCol>
                <a:gridCol w="1094791">
                  <a:extLst>
                    <a:ext uri="{9D8B030D-6E8A-4147-A177-3AD203B41FA5}">
                      <a16:colId xmlns:a16="http://schemas.microsoft.com/office/drawing/2014/main" val="3755548965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3737697650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1626078806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646768416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1994307902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566716790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3184969086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1917617506"/>
                    </a:ext>
                  </a:extLst>
                </a:gridCol>
                <a:gridCol w="861994">
                  <a:extLst>
                    <a:ext uri="{9D8B030D-6E8A-4147-A177-3AD203B41FA5}">
                      <a16:colId xmlns:a16="http://schemas.microsoft.com/office/drawing/2014/main" val="39836497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Laser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Detection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Signal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Electrical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Mechanical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3D Render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PC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661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Daniel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474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Aaron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○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○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607344"/>
                  </a:ext>
                </a:extLst>
              </a:tr>
              <a:tr h="362836">
                <a:tc>
                  <a:txBody>
                    <a:bodyPr/>
                    <a:lstStyle/>
                    <a:p>
                      <a:r>
                        <a:rPr lang="en-US" sz="1600" dirty="0"/>
                        <a:t>Matthew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○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976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○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●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4487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9A1E3A4-7990-45E9-97B0-A58D1A5F063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2596" y="3957038"/>
          <a:ext cx="510032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1356">
                  <a:extLst>
                    <a:ext uri="{9D8B030D-6E8A-4147-A177-3AD203B41FA5}">
                      <a16:colId xmlns:a16="http://schemas.microsoft.com/office/drawing/2014/main" val="2143684811"/>
                    </a:ext>
                  </a:extLst>
                </a:gridCol>
                <a:gridCol w="2098964">
                  <a:extLst>
                    <a:ext uri="{9D8B030D-6E8A-4147-A177-3AD203B41FA5}">
                      <a16:colId xmlns:a16="http://schemas.microsoft.com/office/drawing/2014/main" val="144757824"/>
                    </a:ext>
                  </a:extLst>
                </a:gridCol>
              </a:tblGrid>
              <a:tr h="192731">
                <a:tc>
                  <a:txBody>
                    <a:bodyPr/>
                    <a:lstStyle/>
                    <a:p>
                      <a:r>
                        <a:rPr lang="en-US" sz="1800" dirty="0"/>
                        <a:t>Primary Contributor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433883"/>
                  </a:ext>
                </a:extLst>
              </a:tr>
              <a:tr h="222905">
                <a:tc>
                  <a:txBody>
                    <a:bodyPr/>
                    <a:lstStyle/>
                    <a:p>
                      <a:r>
                        <a:rPr lang="en-US" sz="1800" dirty="0"/>
                        <a:t>Secondary Contributor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534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0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ED09-2573-4603-B161-B3259EBD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8215"/>
          </a:xfrm>
        </p:spPr>
        <p:txBody>
          <a:bodyPr/>
          <a:lstStyle/>
          <a:p>
            <a:r>
              <a:rPr lang="en-US" dirty="0" smtClean="0"/>
              <a:t>Final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7836" r="13210"/>
          <a:stretch/>
        </p:blipFill>
        <p:spPr>
          <a:xfrm>
            <a:off x="6109967" y="958361"/>
            <a:ext cx="4973402" cy="513466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888F81-DF27-48A9-BCAD-F06CD43965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320" y="958361"/>
                <a:ext cx="4932666" cy="55322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/>
                <a:r>
                  <a:rPr lang="en-US" sz="2000" dirty="0" smtClean="0"/>
                  <a:t>Range of 1 meter to 2 meters</a:t>
                </a:r>
              </a:p>
              <a:p>
                <a:pPr marL="685800" lvl="1"/>
                <a:r>
                  <a:rPr lang="en-US" sz="1800" dirty="0" smtClean="0"/>
                  <a:t>Due to power loss</a:t>
                </a:r>
              </a:p>
              <a:p>
                <a:pPr marL="285750"/>
                <a:r>
                  <a:rPr lang="en-US" sz="2000" dirty="0" smtClean="0"/>
                  <a:t>Accurate within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000" dirty="0" smtClean="0"/>
                  <a:t>10 cm in the axial direction</a:t>
                </a:r>
              </a:p>
              <a:p>
                <a:pPr marL="685800" lvl="1"/>
                <a:r>
                  <a:rPr lang="en-US" sz="1800" dirty="0" smtClean="0"/>
                  <a:t>Due to noise in return signal</a:t>
                </a:r>
              </a:p>
              <a:p>
                <a:pPr marL="685800" lvl="1"/>
                <a:r>
                  <a:rPr lang="en-US" sz="1800" dirty="0" smtClean="0"/>
                  <a:t>Added filters to reduce noise</a:t>
                </a:r>
              </a:p>
              <a:p>
                <a:pPr marL="285750"/>
                <a:r>
                  <a:rPr lang="en-US" sz="2000" dirty="0" smtClean="0"/>
                  <a:t>Precision optics hindered ability to make chassis</a:t>
                </a:r>
              </a:p>
              <a:p>
                <a:pPr marL="285750"/>
                <a:r>
                  <a:rPr lang="en-US" sz="2000" dirty="0" smtClean="0"/>
                  <a:t>Potential heating issue with stepper drivers</a:t>
                </a:r>
              </a:p>
              <a:p>
                <a:pPr marL="285750"/>
                <a:r>
                  <a:rPr lang="en-US" sz="2000" dirty="0" smtClean="0"/>
                  <a:t>Application is unresponsive during device discovery</a:t>
                </a: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888F81-DF27-48A9-BCAD-F06CD4396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20" y="958361"/>
                <a:ext cx="4932666" cy="5532275"/>
              </a:xfrm>
              <a:prstGeom prst="rect">
                <a:avLst/>
              </a:prstGeom>
              <a:blipFill>
                <a:blip r:embed="rId3"/>
                <a:stretch>
                  <a:fillRect l="-618" t="-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9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36BC-4C4A-45F6-9E9E-86F12AE49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991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3FB2E-1D94-4D97-A49F-39F03191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Power Loss Due to Slip-ring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94" y="510949"/>
            <a:ext cx="7236012" cy="5206249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073341" y="5717198"/>
                <a:ext cx="2368917" cy="629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341" y="5717198"/>
                <a:ext cx="2368917" cy="629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80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3FB2E-1D94-4D97-A49F-39F03191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Expected Axial-Resolution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03" t="9775" r="36942" b="9332"/>
          <a:stretch/>
        </p:blipFill>
        <p:spPr>
          <a:xfrm>
            <a:off x="4580964" y="1389530"/>
            <a:ext cx="6823492" cy="4294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32330" y="2811955"/>
                <a:ext cx="2437590" cy="1449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𝑐𝑜𝑛𝑣𝑒𝑟𝑡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𝑠𝑦𝑛𝑐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∗18.33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𝑐𝑜𝑛𝑣𝑒𝑟𝑡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=31.5 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𝑠𝑦𝑛𝑐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≈22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𝑚𝑠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≈2.6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30" y="2811955"/>
                <a:ext cx="2437590" cy="1449243"/>
              </a:xfrm>
              <a:prstGeom prst="rect">
                <a:avLst/>
              </a:prstGeom>
              <a:blipFill>
                <a:blip r:embed="rId3"/>
                <a:stretch>
                  <a:fillRect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0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677160" y="609480"/>
            <a:ext cx="8596440" cy="76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Programming the ATMega328P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15" name="TextShape 2"/>
          <p:cNvSpPr txBox="1"/>
          <p:nvPr/>
        </p:nvSpPr>
        <p:spPr>
          <a:xfrm>
            <a:off x="731520" y="1421280"/>
            <a:ext cx="7095240" cy="1687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Keeping the system responsive</a:t>
            </a:r>
            <a:endParaRPr lang="en-US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716" name="Picture 715"/>
          <p:cNvPicPr/>
          <p:nvPr/>
        </p:nvPicPr>
        <p:blipFill>
          <a:blip r:embed="rId2"/>
          <a:srcRect r="5065"/>
          <a:stretch/>
        </p:blipFill>
        <p:spPr>
          <a:xfrm>
            <a:off x="4755240" y="2693520"/>
            <a:ext cx="6857640" cy="3341520"/>
          </a:xfrm>
          <a:prstGeom prst="rect">
            <a:avLst/>
          </a:prstGeom>
          <a:ln>
            <a:noFill/>
          </a:ln>
        </p:spPr>
      </p:pic>
      <p:pic>
        <p:nvPicPr>
          <p:cNvPr id="717" name="Picture 716"/>
          <p:cNvPicPr/>
          <p:nvPr/>
        </p:nvPicPr>
        <p:blipFill>
          <a:blip r:embed="rId3"/>
          <a:stretch/>
        </p:blipFill>
        <p:spPr>
          <a:xfrm>
            <a:off x="822960" y="2693520"/>
            <a:ext cx="3584160" cy="3250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1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Dedicated Testing Circuit
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739" name="Picture 4"/>
          <p:cNvPicPr/>
          <p:nvPr/>
        </p:nvPicPr>
        <p:blipFill>
          <a:blip r:embed="rId2"/>
          <a:stretch/>
        </p:blipFill>
        <p:spPr>
          <a:xfrm>
            <a:off x="677160" y="1538280"/>
            <a:ext cx="8410320" cy="4723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6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Distance Measurement 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Mechanical/Electronic Integration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Embedded System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PC Interface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Administrative Material</a:t>
            </a:r>
          </a:p>
        </p:txBody>
      </p:sp>
    </p:spTree>
    <p:extLst>
      <p:ext uri="{BB962C8B-B14F-4D97-AF65-F5344CB8AC3E}">
        <p14:creationId xmlns:p14="http://schemas.microsoft.com/office/powerpoint/2010/main" val="575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extShape 1"/>
          <p:cNvSpPr txBox="1"/>
          <p:nvPr/>
        </p:nvSpPr>
        <p:spPr>
          <a:xfrm>
            <a:off x="422640" y="3736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Qt – Signals and Slots
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733" name="Picture 4"/>
          <p:cNvPicPr/>
          <p:nvPr/>
        </p:nvPicPr>
        <p:blipFill>
          <a:blip r:embed="rId2"/>
          <a:stretch/>
        </p:blipFill>
        <p:spPr>
          <a:xfrm>
            <a:off x="613080" y="1271880"/>
            <a:ext cx="8984520" cy="5585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1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extShape 1"/>
          <p:cNvSpPr txBox="1"/>
          <p:nvPr/>
        </p:nvSpPr>
        <p:spPr>
          <a:xfrm>
            <a:off x="422640" y="3736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Test Results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41" y="1694160"/>
            <a:ext cx="7164859" cy="4078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3"/>
          <a:stretch/>
        </p:blipFill>
        <p:spPr>
          <a:xfrm>
            <a:off x="87549" y="1694160"/>
            <a:ext cx="4814313" cy="39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Triangulation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36CA30F1-B45D-4641-BF06-6BC4FF184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055" y="4705716"/>
            <a:ext cx="5659310" cy="1900942"/>
          </a:xfrm>
        </p:spPr>
        <p:txBody>
          <a:bodyPr>
            <a:normAutofit/>
          </a:bodyPr>
          <a:lstStyle/>
          <a:p>
            <a:r>
              <a:rPr lang="en-US" sz="2800" dirty="0"/>
              <a:t>Bad resolution at far range</a:t>
            </a:r>
          </a:p>
          <a:p>
            <a:r>
              <a:rPr lang="en-US" sz="2800" dirty="0"/>
              <a:t>More complicated imaging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456582" y="2313894"/>
            <a:ext cx="1756955" cy="1415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317403" y="2337573"/>
            <a:ext cx="3653656" cy="332627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5" idx="5"/>
          </p:cNvCxnSpPr>
          <p:nvPr/>
        </p:nvCxnSpPr>
        <p:spPr>
          <a:xfrm flipV="1">
            <a:off x="1734796" y="2300448"/>
            <a:ext cx="2344400" cy="394795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684546" y="1902991"/>
            <a:ext cx="111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77334" y="2320970"/>
            <a:ext cx="8453102" cy="246058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77334" y="2320970"/>
            <a:ext cx="7565595" cy="257926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rot="3198815" flipV="1">
            <a:off x="-80263" y="5517404"/>
            <a:ext cx="2541775" cy="1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070231" y="1861177"/>
            <a:ext cx="287131" cy="923365"/>
          </a:xfrm>
          <a:custGeom>
            <a:avLst/>
            <a:gdLst>
              <a:gd name="connsiteX0" fmla="*/ 35859 w 287131"/>
              <a:gd name="connsiteY0" fmla="*/ 143436 h 923365"/>
              <a:gd name="connsiteX1" fmla="*/ 35859 w 287131"/>
              <a:gd name="connsiteY1" fmla="*/ 277906 h 923365"/>
              <a:gd name="connsiteX2" fmla="*/ 53788 w 287131"/>
              <a:gd name="connsiteY2" fmla="*/ 295836 h 923365"/>
              <a:gd name="connsiteX3" fmla="*/ 35859 w 287131"/>
              <a:gd name="connsiteY3" fmla="*/ 385483 h 923365"/>
              <a:gd name="connsiteX4" fmla="*/ 26894 w 287131"/>
              <a:gd name="connsiteY4" fmla="*/ 412377 h 923365"/>
              <a:gd name="connsiteX5" fmla="*/ 8965 w 287131"/>
              <a:gd name="connsiteY5" fmla="*/ 439271 h 923365"/>
              <a:gd name="connsiteX6" fmla="*/ 17929 w 287131"/>
              <a:gd name="connsiteY6" fmla="*/ 591671 h 923365"/>
              <a:gd name="connsiteX7" fmla="*/ 0 w 287131"/>
              <a:gd name="connsiteY7" fmla="*/ 744071 h 923365"/>
              <a:gd name="connsiteX8" fmla="*/ 8965 w 287131"/>
              <a:gd name="connsiteY8" fmla="*/ 815789 h 923365"/>
              <a:gd name="connsiteX9" fmla="*/ 35859 w 287131"/>
              <a:gd name="connsiteY9" fmla="*/ 824753 h 923365"/>
              <a:gd name="connsiteX10" fmla="*/ 71718 w 287131"/>
              <a:gd name="connsiteY10" fmla="*/ 833718 h 923365"/>
              <a:gd name="connsiteX11" fmla="*/ 80682 w 287131"/>
              <a:gd name="connsiteY11" fmla="*/ 869577 h 923365"/>
              <a:gd name="connsiteX12" fmla="*/ 107576 w 287131"/>
              <a:gd name="connsiteY12" fmla="*/ 878542 h 923365"/>
              <a:gd name="connsiteX13" fmla="*/ 143435 w 287131"/>
              <a:gd name="connsiteY13" fmla="*/ 923365 h 923365"/>
              <a:gd name="connsiteX14" fmla="*/ 197223 w 287131"/>
              <a:gd name="connsiteY14" fmla="*/ 905436 h 923365"/>
              <a:gd name="connsiteX15" fmla="*/ 215153 w 287131"/>
              <a:gd name="connsiteY15" fmla="*/ 878542 h 923365"/>
              <a:gd name="connsiteX16" fmla="*/ 233082 w 287131"/>
              <a:gd name="connsiteY16" fmla="*/ 860612 h 923365"/>
              <a:gd name="connsiteX17" fmla="*/ 251012 w 287131"/>
              <a:gd name="connsiteY17" fmla="*/ 806824 h 923365"/>
              <a:gd name="connsiteX18" fmla="*/ 259976 w 287131"/>
              <a:gd name="connsiteY18" fmla="*/ 770965 h 923365"/>
              <a:gd name="connsiteX19" fmla="*/ 277906 w 287131"/>
              <a:gd name="connsiteY19" fmla="*/ 753036 h 923365"/>
              <a:gd name="connsiteX20" fmla="*/ 277906 w 287131"/>
              <a:gd name="connsiteY20" fmla="*/ 268942 h 923365"/>
              <a:gd name="connsiteX21" fmla="*/ 251012 w 287131"/>
              <a:gd name="connsiteY21" fmla="*/ 134471 h 923365"/>
              <a:gd name="connsiteX22" fmla="*/ 224118 w 287131"/>
              <a:gd name="connsiteY22" fmla="*/ 116542 h 923365"/>
              <a:gd name="connsiteX23" fmla="*/ 188259 w 287131"/>
              <a:gd name="connsiteY23" fmla="*/ 71718 h 923365"/>
              <a:gd name="connsiteX24" fmla="*/ 179294 w 287131"/>
              <a:gd name="connsiteY24" fmla="*/ 44824 h 923365"/>
              <a:gd name="connsiteX25" fmla="*/ 161365 w 287131"/>
              <a:gd name="connsiteY25" fmla="*/ 26894 h 923365"/>
              <a:gd name="connsiteX26" fmla="*/ 143435 w 287131"/>
              <a:gd name="connsiteY26" fmla="*/ 0 h 923365"/>
              <a:gd name="connsiteX27" fmla="*/ 53788 w 287131"/>
              <a:gd name="connsiteY27" fmla="*/ 26894 h 923365"/>
              <a:gd name="connsiteX28" fmla="*/ 35859 w 287131"/>
              <a:gd name="connsiteY28" fmla="*/ 53789 h 923365"/>
              <a:gd name="connsiteX29" fmla="*/ 8965 w 287131"/>
              <a:gd name="connsiteY29" fmla="*/ 80683 h 923365"/>
              <a:gd name="connsiteX30" fmla="*/ 35859 w 287131"/>
              <a:gd name="connsiteY30" fmla="*/ 143436 h 92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131" h="923365">
                <a:moveTo>
                  <a:pt x="35859" y="143436"/>
                </a:moveTo>
                <a:cubicBezTo>
                  <a:pt x="40341" y="176307"/>
                  <a:pt x="18391" y="208032"/>
                  <a:pt x="35859" y="277906"/>
                </a:cubicBezTo>
                <a:cubicBezTo>
                  <a:pt x="37909" y="286106"/>
                  <a:pt x="47812" y="289859"/>
                  <a:pt x="53788" y="295836"/>
                </a:cubicBezTo>
                <a:cubicBezTo>
                  <a:pt x="46745" y="338090"/>
                  <a:pt x="46555" y="348046"/>
                  <a:pt x="35859" y="385483"/>
                </a:cubicBezTo>
                <a:cubicBezTo>
                  <a:pt x="33263" y="394569"/>
                  <a:pt x="31120" y="403925"/>
                  <a:pt x="26894" y="412377"/>
                </a:cubicBezTo>
                <a:cubicBezTo>
                  <a:pt x="22076" y="422014"/>
                  <a:pt x="14941" y="430306"/>
                  <a:pt x="8965" y="439271"/>
                </a:cubicBezTo>
                <a:cubicBezTo>
                  <a:pt x="11953" y="490071"/>
                  <a:pt x="17929" y="540783"/>
                  <a:pt x="17929" y="591671"/>
                </a:cubicBezTo>
                <a:cubicBezTo>
                  <a:pt x="17929" y="663286"/>
                  <a:pt x="11690" y="685621"/>
                  <a:pt x="0" y="744071"/>
                </a:cubicBezTo>
                <a:cubicBezTo>
                  <a:pt x="2988" y="767977"/>
                  <a:pt x="-820" y="793773"/>
                  <a:pt x="8965" y="815789"/>
                </a:cubicBezTo>
                <a:cubicBezTo>
                  <a:pt x="12803" y="824424"/>
                  <a:pt x="26773" y="822157"/>
                  <a:pt x="35859" y="824753"/>
                </a:cubicBezTo>
                <a:cubicBezTo>
                  <a:pt x="47706" y="828138"/>
                  <a:pt x="59765" y="830730"/>
                  <a:pt x="71718" y="833718"/>
                </a:cubicBezTo>
                <a:cubicBezTo>
                  <a:pt x="74706" y="845671"/>
                  <a:pt x="72985" y="859956"/>
                  <a:pt x="80682" y="869577"/>
                </a:cubicBezTo>
                <a:cubicBezTo>
                  <a:pt x="86585" y="876956"/>
                  <a:pt x="101673" y="871163"/>
                  <a:pt x="107576" y="878542"/>
                </a:cubicBezTo>
                <a:cubicBezTo>
                  <a:pt x="152603" y="934824"/>
                  <a:pt x="78952" y="901870"/>
                  <a:pt x="143435" y="923365"/>
                </a:cubicBezTo>
                <a:cubicBezTo>
                  <a:pt x="161364" y="917389"/>
                  <a:pt x="181196" y="915452"/>
                  <a:pt x="197223" y="905436"/>
                </a:cubicBezTo>
                <a:cubicBezTo>
                  <a:pt x="206360" y="899726"/>
                  <a:pt x="208422" y="886955"/>
                  <a:pt x="215153" y="878542"/>
                </a:cubicBezTo>
                <a:cubicBezTo>
                  <a:pt x="220433" y="871942"/>
                  <a:pt x="227106" y="866589"/>
                  <a:pt x="233082" y="860612"/>
                </a:cubicBezTo>
                <a:cubicBezTo>
                  <a:pt x="239059" y="842683"/>
                  <a:pt x="246429" y="825159"/>
                  <a:pt x="251012" y="806824"/>
                </a:cubicBezTo>
                <a:cubicBezTo>
                  <a:pt x="254000" y="794871"/>
                  <a:pt x="254466" y="781985"/>
                  <a:pt x="259976" y="770965"/>
                </a:cubicBezTo>
                <a:cubicBezTo>
                  <a:pt x="263756" y="763405"/>
                  <a:pt x="271929" y="759012"/>
                  <a:pt x="277906" y="753036"/>
                </a:cubicBezTo>
                <a:cubicBezTo>
                  <a:pt x="284984" y="498253"/>
                  <a:pt x="294534" y="476790"/>
                  <a:pt x="277906" y="268942"/>
                </a:cubicBezTo>
                <a:cubicBezTo>
                  <a:pt x="276812" y="255262"/>
                  <a:pt x="260823" y="141011"/>
                  <a:pt x="251012" y="134471"/>
                </a:cubicBezTo>
                <a:lnTo>
                  <a:pt x="224118" y="116542"/>
                </a:lnTo>
                <a:cubicBezTo>
                  <a:pt x="201584" y="48941"/>
                  <a:pt x="234601" y="129645"/>
                  <a:pt x="188259" y="71718"/>
                </a:cubicBezTo>
                <a:cubicBezTo>
                  <a:pt x="182356" y="64339"/>
                  <a:pt x="184156" y="52927"/>
                  <a:pt x="179294" y="44824"/>
                </a:cubicBezTo>
                <a:cubicBezTo>
                  <a:pt x="174946" y="37576"/>
                  <a:pt x="166645" y="33494"/>
                  <a:pt x="161365" y="26894"/>
                </a:cubicBezTo>
                <a:cubicBezTo>
                  <a:pt x="154634" y="18481"/>
                  <a:pt x="149412" y="8965"/>
                  <a:pt x="143435" y="0"/>
                </a:cubicBezTo>
                <a:cubicBezTo>
                  <a:pt x="103940" y="5642"/>
                  <a:pt x="80966" y="-285"/>
                  <a:pt x="53788" y="26894"/>
                </a:cubicBezTo>
                <a:cubicBezTo>
                  <a:pt x="46169" y="34513"/>
                  <a:pt x="42756" y="45512"/>
                  <a:pt x="35859" y="53789"/>
                </a:cubicBezTo>
                <a:cubicBezTo>
                  <a:pt x="27743" y="63529"/>
                  <a:pt x="12040" y="68384"/>
                  <a:pt x="8965" y="80683"/>
                </a:cubicBezTo>
                <a:cubicBezTo>
                  <a:pt x="2442" y="106774"/>
                  <a:pt x="31377" y="110565"/>
                  <a:pt x="35859" y="14343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957738" y="1861177"/>
            <a:ext cx="287131" cy="923365"/>
          </a:xfrm>
          <a:custGeom>
            <a:avLst/>
            <a:gdLst>
              <a:gd name="connsiteX0" fmla="*/ 35859 w 287131"/>
              <a:gd name="connsiteY0" fmla="*/ 143436 h 923365"/>
              <a:gd name="connsiteX1" fmla="*/ 35859 w 287131"/>
              <a:gd name="connsiteY1" fmla="*/ 277906 h 923365"/>
              <a:gd name="connsiteX2" fmla="*/ 53788 w 287131"/>
              <a:gd name="connsiteY2" fmla="*/ 295836 h 923365"/>
              <a:gd name="connsiteX3" fmla="*/ 35859 w 287131"/>
              <a:gd name="connsiteY3" fmla="*/ 385483 h 923365"/>
              <a:gd name="connsiteX4" fmla="*/ 26894 w 287131"/>
              <a:gd name="connsiteY4" fmla="*/ 412377 h 923365"/>
              <a:gd name="connsiteX5" fmla="*/ 8965 w 287131"/>
              <a:gd name="connsiteY5" fmla="*/ 439271 h 923365"/>
              <a:gd name="connsiteX6" fmla="*/ 17929 w 287131"/>
              <a:gd name="connsiteY6" fmla="*/ 591671 h 923365"/>
              <a:gd name="connsiteX7" fmla="*/ 0 w 287131"/>
              <a:gd name="connsiteY7" fmla="*/ 744071 h 923365"/>
              <a:gd name="connsiteX8" fmla="*/ 8965 w 287131"/>
              <a:gd name="connsiteY8" fmla="*/ 815789 h 923365"/>
              <a:gd name="connsiteX9" fmla="*/ 35859 w 287131"/>
              <a:gd name="connsiteY9" fmla="*/ 824753 h 923365"/>
              <a:gd name="connsiteX10" fmla="*/ 71718 w 287131"/>
              <a:gd name="connsiteY10" fmla="*/ 833718 h 923365"/>
              <a:gd name="connsiteX11" fmla="*/ 80682 w 287131"/>
              <a:gd name="connsiteY11" fmla="*/ 869577 h 923365"/>
              <a:gd name="connsiteX12" fmla="*/ 107576 w 287131"/>
              <a:gd name="connsiteY12" fmla="*/ 878542 h 923365"/>
              <a:gd name="connsiteX13" fmla="*/ 143435 w 287131"/>
              <a:gd name="connsiteY13" fmla="*/ 923365 h 923365"/>
              <a:gd name="connsiteX14" fmla="*/ 197223 w 287131"/>
              <a:gd name="connsiteY14" fmla="*/ 905436 h 923365"/>
              <a:gd name="connsiteX15" fmla="*/ 215153 w 287131"/>
              <a:gd name="connsiteY15" fmla="*/ 878542 h 923365"/>
              <a:gd name="connsiteX16" fmla="*/ 233082 w 287131"/>
              <a:gd name="connsiteY16" fmla="*/ 860612 h 923365"/>
              <a:gd name="connsiteX17" fmla="*/ 251012 w 287131"/>
              <a:gd name="connsiteY17" fmla="*/ 806824 h 923365"/>
              <a:gd name="connsiteX18" fmla="*/ 259976 w 287131"/>
              <a:gd name="connsiteY18" fmla="*/ 770965 h 923365"/>
              <a:gd name="connsiteX19" fmla="*/ 277906 w 287131"/>
              <a:gd name="connsiteY19" fmla="*/ 753036 h 923365"/>
              <a:gd name="connsiteX20" fmla="*/ 277906 w 287131"/>
              <a:gd name="connsiteY20" fmla="*/ 268942 h 923365"/>
              <a:gd name="connsiteX21" fmla="*/ 251012 w 287131"/>
              <a:gd name="connsiteY21" fmla="*/ 134471 h 923365"/>
              <a:gd name="connsiteX22" fmla="*/ 224118 w 287131"/>
              <a:gd name="connsiteY22" fmla="*/ 116542 h 923365"/>
              <a:gd name="connsiteX23" fmla="*/ 188259 w 287131"/>
              <a:gd name="connsiteY23" fmla="*/ 71718 h 923365"/>
              <a:gd name="connsiteX24" fmla="*/ 179294 w 287131"/>
              <a:gd name="connsiteY24" fmla="*/ 44824 h 923365"/>
              <a:gd name="connsiteX25" fmla="*/ 161365 w 287131"/>
              <a:gd name="connsiteY25" fmla="*/ 26894 h 923365"/>
              <a:gd name="connsiteX26" fmla="*/ 143435 w 287131"/>
              <a:gd name="connsiteY26" fmla="*/ 0 h 923365"/>
              <a:gd name="connsiteX27" fmla="*/ 53788 w 287131"/>
              <a:gd name="connsiteY27" fmla="*/ 26894 h 923365"/>
              <a:gd name="connsiteX28" fmla="*/ 35859 w 287131"/>
              <a:gd name="connsiteY28" fmla="*/ 53789 h 923365"/>
              <a:gd name="connsiteX29" fmla="*/ 8965 w 287131"/>
              <a:gd name="connsiteY29" fmla="*/ 80683 h 923365"/>
              <a:gd name="connsiteX30" fmla="*/ 35859 w 287131"/>
              <a:gd name="connsiteY30" fmla="*/ 143436 h 92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131" h="923365">
                <a:moveTo>
                  <a:pt x="35859" y="143436"/>
                </a:moveTo>
                <a:cubicBezTo>
                  <a:pt x="40341" y="176307"/>
                  <a:pt x="18391" y="208032"/>
                  <a:pt x="35859" y="277906"/>
                </a:cubicBezTo>
                <a:cubicBezTo>
                  <a:pt x="37909" y="286106"/>
                  <a:pt x="47812" y="289859"/>
                  <a:pt x="53788" y="295836"/>
                </a:cubicBezTo>
                <a:cubicBezTo>
                  <a:pt x="46745" y="338090"/>
                  <a:pt x="46555" y="348046"/>
                  <a:pt x="35859" y="385483"/>
                </a:cubicBezTo>
                <a:cubicBezTo>
                  <a:pt x="33263" y="394569"/>
                  <a:pt x="31120" y="403925"/>
                  <a:pt x="26894" y="412377"/>
                </a:cubicBezTo>
                <a:cubicBezTo>
                  <a:pt x="22076" y="422014"/>
                  <a:pt x="14941" y="430306"/>
                  <a:pt x="8965" y="439271"/>
                </a:cubicBezTo>
                <a:cubicBezTo>
                  <a:pt x="11953" y="490071"/>
                  <a:pt x="17929" y="540783"/>
                  <a:pt x="17929" y="591671"/>
                </a:cubicBezTo>
                <a:cubicBezTo>
                  <a:pt x="17929" y="663286"/>
                  <a:pt x="11690" y="685621"/>
                  <a:pt x="0" y="744071"/>
                </a:cubicBezTo>
                <a:cubicBezTo>
                  <a:pt x="2988" y="767977"/>
                  <a:pt x="-820" y="793773"/>
                  <a:pt x="8965" y="815789"/>
                </a:cubicBezTo>
                <a:cubicBezTo>
                  <a:pt x="12803" y="824424"/>
                  <a:pt x="26773" y="822157"/>
                  <a:pt x="35859" y="824753"/>
                </a:cubicBezTo>
                <a:cubicBezTo>
                  <a:pt x="47706" y="828138"/>
                  <a:pt x="59765" y="830730"/>
                  <a:pt x="71718" y="833718"/>
                </a:cubicBezTo>
                <a:cubicBezTo>
                  <a:pt x="74706" y="845671"/>
                  <a:pt x="72985" y="859956"/>
                  <a:pt x="80682" y="869577"/>
                </a:cubicBezTo>
                <a:cubicBezTo>
                  <a:pt x="86585" y="876956"/>
                  <a:pt x="101673" y="871163"/>
                  <a:pt x="107576" y="878542"/>
                </a:cubicBezTo>
                <a:cubicBezTo>
                  <a:pt x="152603" y="934824"/>
                  <a:pt x="78952" y="901870"/>
                  <a:pt x="143435" y="923365"/>
                </a:cubicBezTo>
                <a:cubicBezTo>
                  <a:pt x="161364" y="917389"/>
                  <a:pt x="181196" y="915452"/>
                  <a:pt x="197223" y="905436"/>
                </a:cubicBezTo>
                <a:cubicBezTo>
                  <a:pt x="206360" y="899726"/>
                  <a:pt x="208422" y="886955"/>
                  <a:pt x="215153" y="878542"/>
                </a:cubicBezTo>
                <a:cubicBezTo>
                  <a:pt x="220433" y="871942"/>
                  <a:pt x="227106" y="866589"/>
                  <a:pt x="233082" y="860612"/>
                </a:cubicBezTo>
                <a:cubicBezTo>
                  <a:pt x="239059" y="842683"/>
                  <a:pt x="246429" y="825159"/>
                  <a:pt x="251012" y="806824"/>
                </a:cubicBezTo>
                <a:cubicBezTo>
                  <a:pt x="254000" y="794871"/>
                  <a:pt x="254466" y="781985"/>
                  <a:pt x="259976" y="770965"/>
                </a:cubicBezTo>
                <a:cubicBezTo>
                  <a:pt x="263756" y="763405"/>
                  <a:pt x="271929" y="759012"/>
                  <a:pt x="277906" y="753036"/>
                </a:cubicBezTo>
                <a:cubicBezTo>
                  <a:pt x="284984" y="498253"/>
                  <a:pt x="294534" y="476790"/>
                  <a:pt x="277906" y="268942"/>
                </a:cubicBezTo>
                <a:cubicBezTo>
                  <a:pt x="276812" y="255262"/>
                  <a:pt x="260823" y="141011"/>
                  <a:pt x="251012" y="134471"/>
                </a:cubicBezTo>
                <a:lnTo>
                  <a:pt x="224118" y="116542"/>
                </a:lnTo>
                <a:cubicBezTo>
                  <a:pt x="201584" y="48941"/>
                  <a:pt x="234601" y="129645"/>
                  <a:pt x="188259" y="71718"/>
                </a:cubicBezTo>
                <a:cubicBezTo>
                  <a:pt x="182356" y="64339"/>
                  <a:pt x="184156" y="52927"/>
                  <a:pt x="179294" y="44824"/>
                </a:cubicBezTo>
                <a:cubicBezTo>
                  <a:pt x="174946" y="37576"/>
                  <a:pt x="166645" y="33494"/>
                  <a:pt x="161365" y="26894"/>
                </a:cubicBezTo>
                <a:cubicBezTo>
                  <a:pt x="154634" y="18481"/>
                  <a:pt x="149412" y="8965"/>
                  <a:pt x="143435" y="0"/>
                </a:cubicBezTo>
                <a:cubicBezTo>
                  <a:pt x="103940" y="5642"/>
                  <a:pt x="80966" y="-285"/>
                  <a:pt x="53788" y="26894"/>
                </a:cubicBezTo>
                <a:cubicBezTo>
                  <a:pt x="46169" y="34513"/>
                  <a:pt x="42756" y="45512"/>
                  <a:pt x="35859" y="53789"/>
                </a:cubicBezTo>
                <a:cubicBezTo>
                  <a:pt x="27743" y="63529"/>
                  <a:pt x="12040" y="68384"/>
                  <a:pt x="8965" y="80683"/>
                </a:cubicBezTo>
                <a:cubicBezTo>
                  <a:pt x="2442" y="106774"/>
                  <a:pt x="31377" y="110565"/>
                  <a:pt x="35859" y="14343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8099364" y="1866362"/>
            <a:ext cx="287131" cy="923365"/>
          </a:xfrm>
          <a:custGeom>
            <a:avLst/>
            <a:gdLst>
              <a:gd name="connsiteX0" fmla="*/ 35859 w 287131"/>
              <a:gd name="connsiteY0" fmla="*/ 143436 h 923365"/>
              <a:gd name="connsiteX1" fmla="*/ 35859 w 287131"/>
              <a:gd name="connsiteY1" fmla="*/ 277906 h 923365"/>
              <a:gd name="connsiteX2" fmla="*/ 53788 w 287131"/>
              <a:gd name="connsiteY2" fmla="*/ 295836 h 923365"/>
              <a:gd name="connsiteX3" fmla="*/ 35859 w 287131"/>
              <a:gd name="connsiteY3" fmla="*/ 385483 h 923365"/>
              <a:gd name="connsiteX4" fmla="*/ 26894 w 287131"/>
              <a:gd name="connsiteY4" fmla="*/ 412377 h 923365"/>
              <a:gd name="connsiteX5" fmla="*/ 8965 w 287131"/>
              <a:gd name="connsiteY5" fmla="*/ 439271 h 923365"/>
              <a:gd name="connsiteX6" fmla="*/ 17929 w 287131"/>
              <a:gd name="connsiteY6" fmla="*/ 591671 h 923365"/>
              <a:gd name="connsiteX7" fmla="*/ 0 w 287131"/>
              <a:gd name="connsiteY7" fmla="*/ 744071 h 923365"/>
              <a:gd name="connsiteX8" fmla="*/ 8965 w 287131"/>
              <a:gd name="connsiteY8" fmla="*/ 815789 h 923365"/>
              <a:gd name="connsiteX9" fmla="*/ 35859 w 287131"/>
              <a:gd name="connsiteY9" fmla="*/ 824753 h 923365"/>
              <a:gd name="connsiteX10" fmla="*/ 71718 w 287131"/>
              <a:gd name="connsiteY10" fmla="*/ 833718 h 923365"/>
              <a:gd name="connsiteX11" fmla="*/ 80682 w 287131"/>
              <a:gd name="connsiteY11" fmla="*/ 869577 h 923365"/>
              <a:gd name="connsiteX12" fmla="*/ 107576 w 287131"/>
              <a:gd name="connsiteY12" fmla="*/ 878542 h 923365"/>
              <a:gd name="connsiteX13" fmla="*/ 143435 w 287131"/>
              <a:gd name="connsiteY13" fmla="*/ 923365 h 923365"/>
              <a:gd name="connsiteX14" fmla="*/ 197223 w 287131"/>
              <a:gd name="connsiteY14" fmla="*/ 905436 h 923365"/>
              <a:gd name="connsiteX15" fmla="*/ 215153 w 287131"/>
              <a:gd name="connsiteY15" fmla="*/ 878542 h 923365"/>
              <a:gd name="connsiteX16" fmla="*/ 233082 w 287131"/>
              <a:gd name="connsiteY16" fmla="*/ 860612 h 923365"/>
              <a:gd name="connsiteX17" fmla="*/ 251012 w 287131"/>
              <a:gd name="connsiteY17" fmla="*/ 806824 h 923365"/>
              <a:gd name="connsiteX18" fmla="*/ 259976 w 287131"/>
              <a:gd name="connsiteY18" fmla="*/ 770965 h 923365"/>
              <a:gd name="connsiteX19" fmla="*/ 277906 w 287131"/>
              <a:gd name="connsiteY19" fmla="*/ 753036 h 923365"/>
              <a:gd name="connsiteX20" fmla="*/ 277906 w 287131"/>
              <a:gd name="connsiteY20" fmla="*/ 268942 h 923365"/>
              <a:gd name="connsiteX21" fmla="*/ 251012 w 287131"/>
              <a:gd name="connsiteY21" fmla="*/ 134471 h 923365"/>
              <a:gd name="connsiteX22" fmla="*/ 224118 w 287131"/>
              <a:gd name="connsiteY22" fmla="*/ 116542 h 923365"/>
              <a:gd name="connsiteX23" fmla="*/ 188259 w 287131"/>
              <a:gd name="connsiteY23" fmla="*/ 71718 h 923365"/>
              <a:gd name="connsiteX24" fmla="*/ 179294 w 287131"/>
              <a:gd name="connsiteY24" fmla="*/ 44824 h 923365"/>
              <a:gd name="connsiteX25" fmla="*/ 161365 w 287131"/>
              <a:gd name="connsiteY25" fmla="*/ 26894 h 923365"/>
              <a:gd name="connsiteX26" fmla="*/ 143435 w 287131"/>
              <a:gd name="connsiteY26" fmla="*/ 0 h 923365"/>
              <a:gd name="connsiteX27" fmla="*/ 53788 w 287131"/>
              <a:gd name="connsiteY27" fmla="*/ 26894 h 923365"/>
              <a:gd name="connsiteX28" fmla="*/ 35859 w 287131"/>
              <a:gd name="connsiteY28" fmla="*/ 53789 h 923365"/>
              <a:gd name="connsiteX29" fmla="*/ 8965 w 287131"/>
              <a:gd name="connsiteY29" fmla="*/ 80683 h 923365"/>
              <a:gd name="connsiteX30" fmla="*/ 35859 w 287131"/>
              <a:gd name="connsiteY30" fmla="*/ 143436 h 92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131" h="923365">
                <a:moveTo>
                  <a:pt x="35859" y="143436"/>
                </a:moveTo>
                <a:cubicBezTo>
                  <a:pt x="40341" y="176307"/>
                  <a:pt x="18391" y="208032"/>
                  <a:pt x="35859" y="277906"/>
                </a:cubicBezTo>
                <a:cubicBezTo>
                  <a:pt x="37909" y="286106"/>
                  <a:pt x="47812" y="289859"/>
                  <a:pt x="53788" y="295836"/>
                </a:cubicBezTo>
                <a:cubicBezTo>
                  <a:pt x="46745" y="338090"/>
                  <a:pt x="46555" y="348046"/>
                  <a:pt x="35859" y="385483"/>
                </a:cubicBezTo>
                <a:cubicBezTo>
                  <a:pt x="33263" y="394569"/>
                  <a:pt x="31120" y="403925"/>
                  <a:pt x="26894" y="412377"/>
                </a:cubicBezTo>
                <a:cubicBezTo>
                  <a:pt x="22076" y="422014"/>
                  <a:pt x="14941" y="430306"/>
                  <a:pt x="8965" y="439271"/>
                </a:cubicBezTo>
                <a:cubicBezTo>
                  <a:pt x="11953" y="490071"/>
                  <a:pt x="17929" y="540783"/>
                  <a:pt x="17929" y="591671"/>
                </a:cubicBezTo>
                <a:cubicBezTo>
                  <a:pt x="17929" y="663286"/>
                  <a:pt x="11690" y="685621"/>
                  <a:pt x="0" y="744071"/>
                </a:cubicBezTo>
                <a:cubicBezTo>
                  <a:pt x="2988" y="767977"/>
                  <a:pt x="-820" y="793773"/>
                  <a:pt x="8965" y="815789"/>
                </a:cubicBezTo>
                <a:cubicBezTo>
                  <a:pt x="12803" y="824424"/>
                  <a:pt x="26773" y="822157"/>
                  <a:pt x="35859" y="824753"/>
                </a:cubicBezTo>
                <a:cubicBezTo>
                  <a:pt x="47706" y="828138"/>
                  <a:pt x="59765" y="830730"/>
                  <a:pt x="71718" y="833718"/>
                </a:cubicBezTo>
                <a:cubicBezTo>
                  <a:pt x="74706" y="845671"/>
                  <a:pt x="72985" y="859956"/>
                  <a:pt x="80682" y="869577"/>
                </a:cubicBezTo>
                <a:cubicBezTo>
                  <a:pt x="86585" y="876956"/>
                  <a:pt x="101673" y="871163"/>
                  <a:pt x="107576" y="878542"/>
                </a:cubicBezTo>
                <a:cubicBezTo>
                  <a:pt x="152603" y="934824"/>
                  <a:pt x="78952" y="901870"/>
                  <a:pt x="143435" y="923365"/>
                </a:cubicBezTo>
                <a:cubicBezTo>
                  <a:pt x="161364" y="917389"/>
                  <a:pt x="181196" y="915452"/>
                  <a:pt x="197223" y="905436"/>
                </a:cubicBezTo>
                <a:cubicBezTo>
                  <a:pt x="206360" y="899726"/>
                  <a:pt x="208422" y="886955"/>
                  <a:pt x="215153" y="878542"/>
                </a:cubicBezTo>
                <a:cubicBezTo>
                  <a:pt x="220433" y="871942"/>
                  <a:pt x="227106" y="866589"/>
                  <a:pt x="233082" y="860612"/>
                </a:cubicBezTo>
                <a:cubicBezTo>
                  <a:pt x="239059" y="842683"/>
                  <a:pt x="246429" y="825159"/>
                  <a:pt x="251012" y="806824"/>
                </a:cubicBezTo>
                <a:cubicBezTo>
                  <a:pt x="254000" y="794871"/>
                  <a:pt x="254466" y="781985"/>
                  <a:pt x="259976" y="770965"/>
                </a:cubicBezTo>
                <a:cubicBezTo>
                  <a:pt x="263756" y="763405"/>
                  <a:pt x="271929" y="759012"/>
                  <a:pt x="277906" y="753036"/>
                </a:cubicBezTo>
                <a:cubicBezTo>
                  <a:pt x="284984" y="498253"/>
                  <a:pt x="294534" y="476790"/>
                  <a:pt x="277906" y="268942"/>
                </a:cubicBezTo>
                <a:cubicBezTo>
                  <a:pt x="276812" y="255262"/>
                  <a:pt x="260823" y="141011"/>
                  <a:pt x="251012" y="134471"/>
                </a:cubicBezTo>
                <a:lnTo>
                  <a:pt x="224118" y="116542"/>
                </a:lnTo>
                <a:cubicBezTo>
                  <a:pt x="201584" y="48941"/>
                  <a:pt x="234601" y="129645"/>
                  <a:pt x="188259" y="71718"/>
                </a:cubicBezTo>
                <a:cubicBezTo>
                  <a:pt x="182356" y="64339"/>
                  <a:pt x="184156" y="52927"/>
                  <a:pt x="179294" y="44824"/>
                </a:cubicBezTo>
                <a:cubicBezTo>
                  <a:pt x="174946" y="37576"/>
                  <a:pt x="166645" y="33494"/>
                  <a:pt x="161365" y="26894"/>
                </a:cubicBezTo>
                <a:cubicBezTo>
                  <a:pt x="154634" y="18481"/>
                  <a:pt x="149412" y="8965"/>
                  <a:pt x="143435" y="0"/>
                </a:cubicBezTo>
                <a:cubicBezTo>
                  <a:pt x="103940" y="5642"/>
                  <a:pt x="80966" y="-285"/>
                  <a:pt x="53788" y="26894"/>
                </a:cubicBezTo>
                <a:cubicBezTo>
                  <a:pt x="46169" y="34513"/>
                  <a:pt x="42756" y="45512"/>
                  <a:pt x="35859" y="53789"/>
                </a:cubicBezTo>
                <a:cubicBezTo>
                  <a:pt x="27743" y="63529"/>
                  <a:pt x="12040" y="68384"/>
                  <a:pt x="8965" y="80683"/>
                </a:cubicBezTo>
                <a:cubicBezTo>
                  <a:pt x="2442" y="106774"/>
                  <a:pt x="31377" y="110565"/>
                  <a:pt x="35859" y="14343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8986871" y="1866362"/>
            <a:ext cx="287131" cy="923365"/>
          </a:xfrm>
          <a:custGeom>
            <a:avLst/>
            <a:gdLst>
              <a:gd name="connsiteX0" fmla="*/ 35859 w 287131"/>
              <a:gd name="connsiteY0" fmla="*/ 143436 h 923365"/>
              <a:gd name="connsiteX1" fmla="*/ 35859 w 287131"/>
              <a:gd name="connsiteY1" fmla="*/ 277906 h 923365"/>
              <a:gd name="connsiteX2" fmla="*/ 53788 w 287131"/>
              <a:gd name="connsiteY2" fmla="*/ 295836 h 923365"/>
              <a:gd name="connsiteX3" fmla="*/ 35859 w 287131"/>
              <a:gd name="connsiteY3" fmla="*/ 385483 h 923365"/>
              <a:gd name="connsiteX4" fmla="*/ 26894 w 287131"/>
              <a:gd name="connsiteY4" fmla="*/ 412377 h 923365"/>
              <a:gd name="connsiteX5" fmla="*/ 8965 w 287131"/>
              <a:gd name="connsiteY5" fmla="*/ 439271 h 923365"/>
              <a:gd name="connsiteX6" fmla="*/ 17929 w 287131"/>
              <a:gd name="connsiteY6" fmla="*/ 591671 h 923365"/>
              <a:gd name="connsiteX7" fmla="*/ 0 w 287131"/>
              <a:gd name="connsiteY7" fmla="*/ 744071 h 923365"/>
              <a:gd name="connsiteX8" fmla="*/ 8965 w 287131"/>
              <a:gd name="connsiteY8" fmla="*/ 815789 h 923365"/>
              <a:gd name="connsiteX9" fmla="*/ 35859 w 287131"/>
              <a:gd name="connsiteY9" fmla="*/ 824753 h 923365"/>
              <a:gd name="connsiteX10" fmla="*/ 71718 w 287131"/>
              <a:gd name="connsiteY10" fmla="*/ 833718 h 923365"/>
              <a:gd name="connsiteX11" fmla="*/ 80682 w 287131"/>
              <a:gd name="connsiteY11" fmla="*/ 869577 h 923365"/>
              <a:gd name="connsiteX12" fmla="*/ 107576 w 287131"/>
              <a:gd name="connsiteY12" fmla="*/ 878542 h 923365"/>
              <a:gd name="connsiteX13" fmla="*/ 143435 w 287131"/>
              <a:gd name="connsiteY13" fmla="*/ 923365 h 923365"/>
              <a:gd name="connsiteX14" fmla="*/ 197223 w 287131"/>
              <a:gd name="connsiteY14" fmla="*/ 905436 h 923365"/>
              <a:gd name="connsiteX15" fmla="*/ 215153 w 287131"/>
              <a:gd name="connsiteY15" fmla="*/ 878542 h 923365"/>
              <a:gd name="connsiteX16" fmla="*/ 233082 w 287131"/>
              <a:gd name="connsiteY16" fmla="*/ 860612 h 923365"/>
              <a:gd name="connsiteX17" fmla="*/ 251012 w 287131"/>
              <a:gd name="connsiteY17" fmla="*/ 806824 h 923365"/>
              <a:gd name="connsiteX18" fmla="*/ 259976 w 287131"/>
              <a:gd name="connsiteY18" fmla="*/ 770965 h 923365"/>
              <a:gd name="connsiteX19" fmla="*/ 277906 w 287131"/>
              <a:gd name="connsiteY19" fmla="*/ 753036 h 923365"/>
              <a:gd name="connsiteX20" fmla="*/ 277906 w 287131"/>
              <a:gd name="connsiteY20" fmla="*/ 268942 h 923365"/>
              <a:gd name="connsiteX21" fmla="*/ 251012 w 287131"/>
              <a:gd name="connsiteY21" fmla="*/ 134471 h 923365"/>
              <a:gd name="connsiteX22" fmla="*/ 224118 w 287131"/>
              <a:gd name="connsiteY22" fmla="*/ 116542 h 923365"/>
              <a:gd name="connsiteX23" fmla="*/ 188259 w 287131"/>
              <a:gd name="connsiteY23" fmla="*/ 71718 h 923365"/>
              <a:gd name="connsiteX24" fmla="*/ 179294 w 287131"/>
              <a:gd name="connsiteY24" fmla="*/ 44824 h 923365"/>
              <a:gd name="connsiteX25" fmla="*/ 161365 w 287131"/>
              <a:gd name="connsiteY25" fmla="*/ 26894 h 923365"/>
              <a:gd name="connsiteX26" fmla="*/ 143435 w 287131"/>
              <a:gd name="connsiteY26" fmla="*/ 0 h 923365"/>
              <a:gd name="connsiteX27" fmla="*/ 53788 w 287131"/>
              <a:gd name="connsiteY27" fmla="*/ 26894 h 923365"/>
              <a:gd name="connsiteX28" fmla="*/ 35859 w 287131"/>
              <a:gd name="connsiteY28" fmla="*/ 53789 h 923365"/>
              <a:gd name="connsiteX29" fmla="*/ 8965 w 287131"/>
              <a:gd name="connsiteY29" fmla="*/ 80683 h 923365"/>
              <a:gd name="connsiteX30" fmla="*/ 35859 w 287131"/>
              <a:gd name="connsiteY30" fmla="*/ 143436 h 92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7131" h="923365">
                <a:moveTo>
                  <a:pt x="35859" y="143436"/>
                </a:moveTo>
                <a:cubicBezTo>
                  <a:pt x="40341" y="176307"/>
                  <a:pt x="18391" y="208032"/>
                  <a:pt x="35859" y="277906"/>
                </a:cubicBezTo>
                <a:cubicBezTo>
                  <a:pt x="37909" y="286106"/>
                  <a:pt x="47812" y="289859"/>
                  <a:pt x="53788" y="295836"/>
                </a:cubicBezTo>
                <a:cubicBezTo>
                  <a:pt x="46745" y="338090"/>
                  <a:pt x="46555" y="348046"/>
                  <a:pt x="35859" y="385483"/>
                </a:cubicBezTo>
                <a:cubicBezTo>
                  <a:pt x="33263" y="394569"/>
                  <a:pt x="31120" y="403925"/>
                  <a:pt x="26894" y="412377"/>
                </a:cubicBezTo>
                <a:cubicBezTo>
                  <a:pt x="22076" y="422014"/>
                  <a:pt x="14941" y="430306"/>
                  <a:pt x="8965" y="439271"/>
                </a:cubicBezTo>
                <a:cubicBezTo>
                  <a:pt x="11953" y="490071"/>
                  <a:pt x="17929" y="540783"/>
                  <a:pt x="17929" y="591671"/>
                </a:cubicBezTo>
                <a:cubicBezTo>
                  <a:pt x="17929" y="663286"/>
                  <a:pt x="11690" y="685621"/>
                  <a:pt x="0" y="744071"/>
                </a:cubicBezTo>
                <a:cubicBezTo>
                  <a:pt x="2988" y="767977"/>
                  <a:pt x="-820" y="793773"/>
                  <a:pt x="8965" y="815789"/>
                </a:cubicBezTo>
                <a:cubicBezTo>
                  <a:pt x="12803" y="824424"/>
                  <a:pt x="26773" y="822157"/>
                  <a:pt x="35859" y="824753"/>
                </a:cubicBezTo>
                <a:cubicBezTo>
                  <a:pt x="47706" y="828138"/>
                  <a:pt x="59765" y="830730"/>
                  <a:pt x="71718" y="833718"/>
                </a:cubicBezTo>
                <a:cubicBezTo>
                  <a:pt x="74706" y="845671"/>
                  <a:pt x="72985" y="859956"/>
                  <a:pt x="80682" y="869577"/>
                </a:cubicBezTo>
                <a:cubicBezTo>
                  <a:pt x="86585" y="876956"/>
                  <a:pt x="101673" y="871163"/>
                  <a:pt x="107576" y="878542"/>
                </a:cubicBezTo>
                <a:cubicBezTo>
                  <a:pt x="152603" y="934824"/>
                  <a:pt x="78952" y="901870"/>
                  <a:pt x="143435" y="923365"/>
                </a:cubicBezTo>
                <a:cubicBezTo>
                  <a:pt x="161364" y="917389"/>
                  <a:pt x="181196" y="915452"/>
                  <a:pt x="197223" y="905436"/>
                </a:cubicBezTo>
                <a:cubicBezTo>
                  <a:pt x="206360" y="899726"/>
                  <a:pt x="208422" y="886955"/>
                  <a:pt x="215153" y="878542"/>
                </a:cubicBezTo>
                <a:cubicBezTo>
                  <a:pt x="220433" y="871942"/>
                  <a:pt x="227106" y="866589"/>
                  <a:pt x="233082" y="860612"/>
                </a:cubicBezTo>
                <a:cubicBezTo>
                  <a:pt x="239059" y="842683"/>
                  <a:pt x="246429" y="825159"/>
                  <a:pt x="251012" y="806824"/>
                </a:cubicBezTo>
                <a:cubicBezTo>
                  <a:pt x="254000" y="794871"/>
                  <a:pt x="254466" y="781985"/>
                  <a:pt x="259976" y="770965"/>
                </a:cubicBezTo>
                <a:cubicBezTo>
                  <a:pt x="263756" y="763405"/>
                  <a:pt x="271929" y="759012"/>
                  <a:pt x="277906" y="753036"/>
                </a:cubicBezTo>
                <a:cubicBezTo>
                  <a:pt x="284984" y="498253"/>
                  <a:pt x="294534" y="476790"/>
                  <a:pt x="277906" y="268942"/>
                </a:cubicBezTo>
                <a:cubicBezTo>
                  <a:pt x="276812" y="255262"/>
                  <a:pt x="260823" y="141011"/>
                  <a:pt x="251012" y="134471"/>
                </a:cubicBezTo>
                <a:lnTo>
                  <a:pt x="224118" y="116542"/>
                </a:lnTo>
                <a:cubicBezTo>
                  <a:pt x="201584" y="48941"/>
                  <a:pt x="234601" y="129645"/>
                  <a:pt x="188259" y="71718"/>
                </a:cubicBezTo>
                <a:cubicBezTo>
                  <a:pt x="182356" y="64339"/>
                  <a:pt x="184156" y="52927"/>
                  <a:pt x="179294" y="44824"/>
                </a:cubicBezTo>
                <a:cubicBezTo>
                  <a:pt x="174946" y="37576"/>
                  <a:pt x="166645" y="33494"/>
                  <a:pt x="161365" y="26894"/>
                </a:cubicBezTo>
                <a:cubicBezTo>
                  <a:pt x="154634" y="18481"/>
                  <a:pt x="149412" y="8965"/>
                  <a:pt x="143435" y="0"/>
                </a:cubicBezTo>
                <a:cubicBezTo>
                  <a:pt x="103940" y="5642"/>
                  <a:pt x="80966" y="-285"/>
                  <a:pt x="53788" y="26894"/>
                </a:cubicBezTo>
                <a:cubicBezTo>
                  <a:pt x="46169" y="34513"/>
                  <a:pt x="42756" y="45512"/>
                  <a:pt x="35859" y="53789"/>
                </a:cubicBezTo>
                <a:cubicBezTo>
                  <a:pt x="27743" y="63529"/>
                  <a:pt x="12040" y="68384"/>
                  <a:pt x="8965" y="80683"/>
                </a:cubicBezTo>
                <a:cubicBezTo>
                  <a:pt x="2442" y="106774"/>
                  <a:pt x="31377" y="110565"/>
                  <a:pt x="35859" y="14343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39571" y="2301979"/>
            <a:ext cx="7132595" cy="5745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07459" y="2251262"/>
            <a:ext cx="1228165" cy="161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 rot="2018147">
            <a:off x="2468508" y="3975906"/>
            <a:ext cx="1214438" cy="233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48674" y="3426397"/>
            <a:ext cx="111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420" y="4140420"/>
            <a:ext cx="111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75727" y="1461356"/>
            <a:ext cx="338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1 &amp; 2 (close to laser)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784475" y="1499848"/>
            <a:ext cx="338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1 &amp; 2 (far from laser)</a:t>
            </a:r>
          </a:p>
        </p:txBody>
      </p:sp>
    </p:spTree>
    <p:extLst>
      <p:ext uri="{BB962C8B-B14F-4D97-AF65-F5344CB8AC3E}">
        <p14:creationId xmlns:p14="http://schemas.microsoft.com/office/powerpoint/2010/main" val="9106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Continuous-Wave Intensity Modulation </a:t>
            </a:r>
            <a:br>
              <a:rPr lang="en-US" dirty="0"/>
            </a:br>
            <a:r>
              <a:rPr lang="en-US" dirty="0"/>
              <a:t>Time-of-Flight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6CA30F1-B45D-4641-BF06-6BC4FF184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14" y="2680699"/>
            <a:ext cx="3607625" cy="1900942"/>
          </a:xfrm>
        </p:spPr>
        <p:txBody>
          <a:bodyPr>
            <a:noAutofit/>
          </a:bodyPr>
          <a:lstStyle/>
          <a:p>
            <a:r>
              <a:rPr lang="en-US" sz="2800" dirty="0"/>
              <a:t>Suffers from problems with phase-wrapping</a:t>
            </a:r>
          </a:p>
          <a:p>
            <a:r>
              <a:rPr lang="en-US" sz="2800" dirty="0"/>
              <a:t>Requires high-speed electronics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9679"/>
          <a:stretch/>
        </p:blipFill>
        <p:spPr>
          <a:xfrm>
            <a:off x="5588935" y="2149289"/>
            <a:ext cx="2294965" cy="2083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8771"/>
          <a:stretch/>
        </p:blipFill>
        <p:spPr>
          <a:xfrm>
            <a:off x="7883901" y="2131359"/>
            <a:ext cx="2017058" cy="2083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18889" y="1354807"/>
            <a:ext cx="331693" cy="5038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315075" y="2319618"/>
            <a:ext cx="32900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9" r="9679"/>
          <a:stretch/>
        </p:blipFill>
        <p:spPr>
          <a:xfrm>
            <a:off x="5597900" y="4024651"/>
            <a:ext cx="1712257" cy="2083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9679"/>
          <a:stretch/>
        </p:blipFill>
        <p:spPr>
          <a:xfrm>
            <a:off x="7310157" y="4006721"/>
            <a:ext cx="2294965" cy="20832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8771"/>
          <a:stretch/>
        </p:blipFill>
        <p:spPr>
          <a:xfrm flipV="1">
            <a:off x="7892866" y="4004271"/>
            <a:ext cx="2017058" cy="208329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6315075" y="4214649"/>
            <a:ext cx="32900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88935" y="2319618"/>
            <a:ext cx="0" cy="368449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095146" y="6087561"/>
                <a:ext cx="987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=180°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146" y="6087561"/>
                <a:ext cx="987578" cy="276999"/>
              </a:xfrm>
              <a:prstGeom prst="rect">
                <a:avLst/>
              </a:prstGeom>
              <a:blipFill>
                <a:blip r:embed="rId3"/>
                <a:stretch>
                  <a:fillRect l="-8025" r="-493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981265" y="1969562"/>
            <a:ext cx="277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Outgoing Signal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74823" y="3873889"/>
            <a:ext cx="277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Returning Signal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95146" y="2498351"/>
            <a:ext cx="475860" cy="150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113075" y="4353333"/>
            <a:ext cx="475860" cy="150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194365" y="3006268"/>
            <a:ext cx="111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Laser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58524" y="4855408"/>
            <a:ext cx="111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4644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Time-of-Flight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Send out a laser pulse, the time it takes to get back can be used to determine distance travelled</a:t>
            </a:r>
          </a:p>
          <a:p>
            <a:r>
              <a:rPr lang="en-US" sz="2800" dirty="0"/>
              <a:t>Requires high-speed electronics</a:t>
            </a:r>
          </a:p>
        </p:txBody>
      </p:sp>
    </p:spTree>
    <p:extLst>
      <p:ext uri="{BB962C8B-B14F-4D97-AF65-F5344CB8AC3E}">
        <p14:creationId xmlns:p14="http://schemas.microsoft.com/office/powerpoint/2010/main" val="20438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1946</TotalTime>
  <Words>2363</Words>
  <Application>Microsoft Office PowerPoint</Application>
  <PresentationFormat>Widescreen</PresentationFormat>
  <Paragraphs>980</Paragraphs>
  <Slides>61</Slides>
  <Notes>0</Notes>
  <HiddenSlides>10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Cambria Math</vt:lpstr>
      <vt:lpstr>Times New Roman</vt:lpstr>
      <vt:lpstr>Trebuchet MS</vt:lpstr>
      <vt:lpstr>Wingdings 3</vt:lpstr>
      <vt:lpstr>Facet</vt:lpstr>
      <vt:lpstr>3D Environment Modeler</vt:lpstr>
      <vt:lpstr>Motivation</vt:lpstr>
      <vt:lpstr>Overall Project Goals</vt:lpstr>
      <vt:lpstr>Project Specifications</vt:lpstr>
      <vt:lpstr>PowerPoint Presentation</vt:lpstr>
      <vt:lpstr>Sections</vt:lpstr>
      <vt:lpstr>Optical Triangulation</vt:lpstr>
      <vt:lpstr>Continuous-Wave Intensity Modulation  Time-of-Flight</vt:lpstr>
      <vt:lpstr>Pulse Time-of-Flight</vt:lpstr>
      <vt:lpstr>OSLRF-01</vt:lpstr>
      <vt:lpstr>Sequential-Equivalent-Time-Sampling (SETS)</vt:lpstr>
      <vt:lpstr>Sequential-Equivalent-Time-Sampling (SETS)</vt:lpstr>
      <vt:lpstr>Sequential-Equivalent-Time-Sampling (SETS)</vt:lpstr>
      <vt:lpstr>Sections</vt:lpstr>
      <vt:lpstr>Optical and Mechanical Design</vt:lpstr>
      <vt:lpstr>Limitations </vt:lpstr>
      <vt:lpstr>Range Finder Electrical Schematic</vt:lpstr>
      <vt:lpstr>Connections, Power, Laser Driver</vt:lpstr>
      <vt:lpstr>Laser Time Expander</vt:lpstr>
      <vt:lpstr>Receiver Time Expander and Amplifier</vt:lpstr>
      <vt:lpstr>Master Timer</vt:lpstr>
      <vt:lpstr>Range Finder PCB</vt:lpstr>
      <vt:lpstr>Laser Diodes</vt:lpstr>
      <vt:lpstr>Detectors</vt:lpstr>
      <vt:lpstr>Sections</vt:lpstr>
      <vt:lpstr>PowerPoint Presentation</vt:lpstr>
      <vt:lpstr>Control Schematic</vt:lpstr>
      <vt:lpstr>Control PCB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Sections</vt:lpstr>
      <vt:lpstr>PC Interface Goals</vt:lpstr>
      <vt:lpstr>PC Interface Design Diagram </vt:lpstr>
      <vt:lpstr>PC App Overview </vt:lpstr>
      <vt:lpstr>PC App – Simulating </vt:lpstr>
      <vt:lpstr>PC App – Talking to Bluetooth </vt:lpstr>
      <vt:lpstr>Networking with Bluetooth </vt:lpstr>
      <vt:lpstr>Network Diagram </vt:lpstr>
      <vt:lpstr>Decoding The Data </vt:lpstr>
      <vt:lpstr>Rendering The Data </vt:lpstr>
      <vt:lpstr>Sections</vt:lpstr>
      <vt:lpstr>Budget</vt:lpstr>
      <vt:lpstr>Electrical Components</vt:lpstr>
      <vt:lpstr>Mechanical Components</vt:lpstr>
      <vt:lpstr>Prototyping Parts</vt:lpstr>
      <vt:lpstr>Optical Components</vt:lpstr>
      <vt:lpstr>Group Member Work</vt:lpstr>
      <vt:lpstr>Final Assembly</vt:lpstr>
      <vt:lpstr>Questions?</vt:lpstr>
      <vt:lpstr>Power Loss Due to Slip-ring</vt:lpstr>
      <vt:lpstr>Expected Axial-Resolution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</dc:title>
  <dc:creator>Daniel Batista</dc:creator>
  <cp:lastModifiedBy>Aaron Coville</cp:lastModifiedBy>
  <cp:revision>148</cp:revision>
  <dcterms:created xsi:type="dcterms:W3CDTF">2018-02-05T15:10:21Z</dcterms:created>
  <dcterms:modified xsi:type="dcterms:W3CDTF">2018-04-19T16:57:45Z</dcterms:modified>
</cp:coreProperties>
</file>