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85" r:id="rId2"/>
    <p:sldId id="302" r:id="rId3"/>
    <p:sldId id="274" r:id="rId4"/>
    <p:sldId id="305" r:id="rId5"/>
    <p:sldId id="310" r:id="rId6"/>
    <p:sldId id="329" r:id="rId7"/>
    <p:sldId id="306" r:id="rId8"/>
    <p:sldId id="269" r:id="rId9"/>
    <p:sldId id="289" r:id="rId10"/>
    <p:sldId id="316" r:id="rId11"/>
    <p:sldId id="315" r:id="rId12"/>
    <p:sldId id="311" r:id="rId13"/>
    <p:sldId id="298" r:id="rId14"/>
    <p:sldId id="313" r:id="rId15"/>
    <p:sldId id="260" r:id="rId16"/>
    <p:sldId id="317" r:id="rId17"/>
    <p:sldId id="314" r:id="rId18"/>
    <p:sldId id="318" r:id="rId19"/>
    <p:sldId id="319" r:id="rId20"/>
    <p:sldId id="320" r:id="rId21"/>
    <p:sldId id="321" r:id="rId22"/>
    <p:sldId id="322" r:id="rId23"/>
    <p:sldId id="323" r:id="rId24"/>
    <p:sldId id="324" r:id="rId25"/>
    <p:sldId id="325" r:id="rId26"/>
    <p:sldId id="326" r:id="rId27"/>
    <p:sldId id="327" r:id="rId28"/>
    <p:sldId id="328" r:id="rId29"/>
    <p:sldId id="287" r:id="rId30"/>
    <p:sldId id="296" r:id="rId31"/>
    <p:sldId id="294" r:id="rId32"/>
    <p:sldId id="331" r:id="rId33"/>
    <p:sldId id="332" r:id="rId34"/>
    <p:sldId id="335" r:id="rId35"/>
    <p:sldId id="333" r:id="rId36"/>
    <p:sldId id="336" r:id="rId37"/>
    <p:sldId id="337" r:id="rId38"/>
    <p:sldId id="303" r:id="rId39"/>
    <p:sldId id="278" r:id="rId40"/>
    <p:sldId id="268" r:id="rId41"/>
    <p:sldId id="279" r:id="rId42"/>
  </p:sldIdLst>
  <p:sldSz cx="9144000" cy="5143500" type="screen16x9"/>
  <p:notesSz cx="6858000" cy="9144000"/>
  <p:embeddedFontLst>
    <p:embeddedFont>
      <p:font typeface="Varela" panose="020B0604020202020204" charset="0"/>
      <p:regular r:id="rId44"/>
    </p:embeddedFont>
    <p:embeddedFont>
      <p:font typeface="Calibri Light" panose="020F0302020204030204" pitchFamily="34" charset="0"/>
      <p:regular r:id="rId45"/>
      <p:italic r:id="rId46"/>
    </p:embeddedFont>
    <p:embeddedFont>
      <p:font typeface="Raleway" panose="020B0503030101060003" pitchFamily="34" charset="0"/>
      <p:regular r:id="rId47"/>
      <p:bold r:id="rId48"/>
    </p:embeddedFont>
    <p:embeddedFont>
      <p:font typeface="Calibri" panose="020F0502020204030204" pitchFamily="34" charset="0"/>
      <p:regular r:id="rId49"/>
      <p:bold r:id="rId50"/>
      <p:italic r:id="rId51"/>
      <p:boldItalic r:id="rId52"/>
    </p:embeddedFont>
    <p:embeddedFont>
      <p:font typeface="Zilla Slab Light" panose="020B0604020202020204" charset="0"/>
      <p:bold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3E121-6842-43ED-9259-A210903A5FAB}">
  <a:tblStyle styleId="{67F3E121-6842-43ED-9259-A210903A5FA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6" autoAdjust="0"/>
    <p:restoredTop sz="94660"/>
  </p:normalViewPr>
  <p:slideViewPr>
    <p:cSldViewPr snapToGrid="0">
      <p:cViewPr varScale="1">
        <p:scale>
          <a:sx n="138" d="100"/>
          <a:sy n="138" d="100"/>
        </p:scale>
        <p:origin x="48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5D946-59A2-8E46-82D5-BDFFA9C203FD}" type="doc">
      <dgm:prSet loTypeId="urn:microsoft.com/office/officeart/2008/layout/RadialCluster" loCatId="" qsTypeId="urn:microsoft.com/office/officeart/2005/8/quickstyle/3D9" qsCatId="3D" csTypeId="urn:microsoft.com/office/officeart/2005/8/colors/accent1_2" csCatId="accent1" phldr="1"/>
      <dgm:spPr/>
      <dgm:t>
        <a:bodyPr/>
        <a:lstStyle/>
        <a:p>
          <a:endParaRPr lang="en-US"/>
        </a:p>
      </dgm:t>
    </dgm:pt>
    <dgm:pt modelId="{A18AEBD4-2075-C241-97F9-97ED4C739307}">
      <dgm:prSet phldrT="[Text]"/>
      <dgm:spPr/>
      <dgm:t>
        <a:bodyPr/>
        <a:lstStyle/>
        <a:p>
          <a:r>
            <a:rPr lang="en-US" dirty="0" smtClean="0"/>
            <a:t>Battery Supply</a:t>
          </a:r>
          <a:endParaRPr lang="en-US" dirty="0"/>
        </a:p>
      </dgm:t>
    </dgm:pt>
    <dgm:pt modelId="{A8023106-A428-9542-A26B-6BC3A1172E6C}" type="parTrans" cxnId="{3BB0C7EC-BD00-BE49-B78B-4162A43FDF34}">
      <dgm:prSet/>
      <dgm:spPr/>
      <dgm:t>
        <a:bodyPr/>
        <a:lstStyle/>
        <a:p>
          <a:endParaRPr lang="en-US"/>
        </a:p>
      </dgm:t>
    </dgm:pt>
    <dgm:pt modelId="{8BA23882-89FF-6C40-A67E-4817130A3225}" type="sibTrans" cxnId="{3BB0C7EC-BD00-BE49-B78B-4162A43FDF34}">
      <dgm:prSet/>
      <dgm:spPr/>
      <dgm:t>
        <a:bodyPr/>
        <a:lstStyle/>
        <a:p>
          <a:endParaRPr lang="en-US"/>
        </a:p>
      </dgm:t>
    </dgm:pt>
    <dgm:pt modelId="{41FFE2AE-81C7-AB4E-A6B5-38DA42521071}">
      <dgm:prSet phldrT="[Text]"/>
      <dgm:spPr/>
      <dgm:t>
        <a:bodyPr/>
        <a:lstStyle/>
        <a:p>
          <a:r>
            <a:rPr lang="en-US" dirty="0" smtClean="0"/>
            <a:t>PCB</a:t>
          </a:r>
          <a:endParaRPr lang="en-US" dirty="0"/>
        </a:p>
      </dgm:t>
    </dgm:pt>
    <dgm:pt modelId="{F68D59F3-78FD-9F42-962A-FD5BC2B6C8BF}" type="parTrans" cxnId="{80BEFFFF-2DC8-E74C-8B47-007FE7B4CC91}">
      <dgm:prSet/>
      <dgm:spPr/>
      <dgm:t>
        <a:bodyPr/>
        <a:lstStyle/>
        <a:p>
          <a:endParaRPr lang="en-US"/>
        </a:p>
      </dgm:t>
    </dgm:pt>
    <dgm:pt modelId="{6D44CF26-4375-EC44-9956-FCC1BD33FFFE}" type="sibTrans" cxnId="{80BEFFFF-2DC8-E74C-8B47-007FE7B4CC91}">
      <dgm:prSet/>
      <dgm:spPr/>
      <dgm:t>
        <a:bodyPr/>
        <a:lstStyle/>
        <a:p>
          <a:endParaRPr lang="en-US"/>
        </a:p>
      </dgm:t>
    </dgm:pt>
    <dgm:pt modelId="{3464C6D4-ABAB-434E-A1C9-E72DF7F8A7B1}">
      <dgm:prSet phldrT="[Text]"/>
      <dgm:spPr/>
      <dgm:t>
        <a:bodyPr/>
        <a:lstStyle/>
        <a:p>
          <a:r>
            <a:rPr lang="en-US" dirty="0" smtClean="0"/>
            <a:t>R Pi</a:t>
          </a:r>
          <a:endParaRPr lang="en-US" dirty="0"/>
        </a:p>
      </dgm:t>
    </dgm:pt>
    <dgm:pt modelId="{8DB6A69B-5BEF-C84A-A269-EF125C7D8128}" type="parTrans" cxnId="{0CE9A52D-CE51-924F-B435-25D422729AD3}">
      <dgm:prSet/>
      <dgm:spPr/>
      <dgm:t>
        <a:bodyPr/>
        <a:lstStyle/>
        <a:p>
          <a:endParaRPr lang="en-US"/>
        </a:p>
      </dgm:t>
    </dgm:pt>
    <dgm:pt modelId="{EF00BAAA-F651-0142-A225-87B5AAB44BB1}" type="sibTrans" cxnId="{0CE9A52D-CE51-924F-B435-25D422729AD3}">
      <dgm:prSet/>
      <dgm:spPr/>
      <dgm:t>
        <a:bodyPr/>
        <a:lstStyle/>
        <a:p>
          <a:endParaRPr lang="en-US"/>
        </a:p>
      </dgm:t>
    </dgm:pt>
    <dgm:pt modelId="{E7BC0025-98DE-0B46-863B-62AF78335173}" type="pres">
      <dgm:prSet presAssocID="{4BA5D946-59A2-8E46-82D5-BDFFA9C203FD}" presName="Name0" presStyleCnt="0">
        <dgm:presLayoutVars>
          <dgm:chMax val="1"/>
          <dgm:chPref val="1"/>
          <dgm:dir/>
          <dgm:animOne val="branch"/>
          <dgm:animLvl val="lvl"/>
        </dgm:presLayoutVars>
      </dgm:prSet>
      <dgm:spPr/>
      <dgm:t>
        <a:bodyPr/>
        <a:lstStyle/>
        <a:p>
          <a:endParaRPr lang="en-US"/>
        </a:p>
      </dgm:t>
    </dgm:pt>
    <dgm:pt modelId="{8BECE25A-254A-754C-B6BD-77EC7524AF25}" type="pres">
      <dgm:prSet presAssocID="{A18AEBD4-2075-C241-97F9-97ED4C739307}" presName="singleCycle" presStyleCnt="0"/>
      <dgm:spPr/>
    </dgm:pt>
    <dgm:pt modelId="{C92DB7EA-465F-D540-8ACC-418FE38A4B2C}" type="pres">
      <dgm:prSet presAssocID="{A18AEBD4-2075-C241-97F9-97ED4C739307}" presName="singleCenter" presStyleLbl="node1" presStyleIdx="0" presStyleCnt="3" custLinFactNeighborX="7445" custLinFactNeighborY="-5120">
        <dgm:presLayoutVars>
          <dgm:chMax val="7"/>
          <dgm:chPref val="7"/>
        </dgm:presLayoutVars>
      </dgm:prSet>
      <dgm:spPr/>
      <dgm:t>
        <a:bodyPr/>
        <a:lstStyle/>
        <a:p>
          <a:endParaRPr lang="en-US"/>
        </a:p>
      </dgm:t>
    </dgm:pt>
    <dgm:pt modelId="{5D2E9924-ABEF-4941-B53D-48FDFB67F115}" type="pres">
      <dgm:prSet presAssocID="{F68D59F3-78FD-9F42-962A-FD5BC2B6C8BF}" presName="Name56" presStyleLbl="parChTrans1D2" presStyleIdx="0" presStyleCnt="2"/>
      <dgm:spPr/>
      <dgm:t>
        <a:bodyPr/>
        <a:lstStyle/>
        <a:p>
          <a:endParaRPr lang="en-US"/>
        </a:p>
      </dgm:t>
    </dgm:pt>
    <dgm:pt modelId="{A1BCE168-2E7C-284D-ACA3-27C6B86056A9}" type="pres">
      <dgm:prSet presAssocID="{41FFE2AE-81C7-AB4E-A6B5-38DA42521071}" presName="text0" presStyleLbl="node1" presStyleIdx="1" presStyleCnt="3" custRadScaleRad="120343" custRadScaleInc="136687">
        <dgm:presLayoutVars>
          <dgm:bulletEnabled val="1"/>
        </dgm:presLayoutVars>
      </dgm:prSet>
      <dgm:spPr/>
      <dgm:t>
        <a:bodyPr/>
        <a:lstStyle/>
        <a:p>
          <a:endParaRPr lang="en-US"/>
        </a:p>
      </dgm:t>
    </dgm:pt>
    <dgm:pt modelId="{457E9FCE-77F4-5345-A682-992A6E2EE211}" type="pres">
      <dgm:prSet presAssocID="{8DB6A69B-5BEF-C84A-A269-EF125C7D8128}" presName="Name56" presStyleLbl="parChTrans1D2" presStyleIdx="1" presStyleCnt="2"/>
      <dgm:spPr/>
      <dgm:t>
        <a:bodyPr/>
        <a:lstStyle/>
        <a:p>
          <a:endParaRPr lang="en-US"/>
        </a:p>
      </dgm:t>
    </dgm:pt>
    <dgm:pt modelId="{FE6B6561-ADF6-6244-BAC4-BC5F1B2DE272}" type="pres">
      <dgm:prSet presAssocID="{3464C6D4-ABAB-434E-A1C9-E72DF7F8A7B1}" presName="text0" presStyleLbl="node1" presStyleIdx="2" presStyleCnt="3" custRadScaleRad="131261" custRadScaleInc="53336">
        <dgm:presLayoutVars>
          <dgm:bulletEnabled val="1"/>
        </dgm:presLayoutVars>
      </dgm:prSet>
      <dgm:spPr/>
      <dgm:t>
        <a:bodyPr/>
        <a:lstStyle/>
        <a:p>
          <a:endParaRPr lang="en-US"/>
        </a:p>
      </dgm:t>
    </dgm:pt>
  </dgm:ptLst>
  <dgm:cxnLst>
    <dgm:cxn modelId="{0CE9A52D-CE51-924F-B435-25D422729AD3}" srcId="{A18AEBD4-2075-C241-97F9-97ED4C739307}" destId="{3464C6D4-ABAB-434E-A1C9-E72DF7F8A7B1}" srcOrd="1" destOrd="0" parTransId="{8DB6A69B-5BEF-C84A-A269-EF125C7D8128}" sibTransId="{EF00BAAA-F651-0142-A225-87B5AAB44BB1}"/>
    <dgm:cxn modelId="{EA041E2E-40F7-4FF5-8C5F-7DA982D7665A}" type="presOf" srcId="{8DB6A69B-5BEF-C84A-A269-EF125C7D8128}" destId="{457E9FCE-77F4-5345-A682-992A6E2EE211}" srcOrd="0" destOrd="0" presId="urn:microsoft.com/office/officeart/2008/layout/RadialCluster"/>
    <dgm:cxn modelId="{3BB0C7EC-BD00-BE49-B78B-4162A43FDF34}" srcId="{4BA5D946-59A2-8E46-82D5-BDFFA9C203FD}" destId="{A18AEBD4-2075-C241-97F9-97ED4C739307}" srcOrd="0" destOrd="0" parTransId="{A8023106-A428-9542-A26B-6BC3A1172E6C}" sibTransId="{8BA23882-89FF-6C40-A67E-4817130A3225}"/>
    <dgm:cxn modelId="{A4C5EF4B-EA40-4EA1-BAFD-3954DF524CED}" type="presOf" srcId="{4BA5D946-59A2-8E46-82D5-BDFFA9C203FD}" destId="{E7BC0025-98DE-0B46-863B-62AF78335173}" srcOrd="0" destOrd="0" presId="urn:microsoft.com/office/officeart/2008/layout/RadialCluster"/>
    <dgm:cxn modelId="{61457DFC-57F7-433C-BF11-27825F5B1116}" type="presOf" srcId="{A18AEBD4-2075-C241-97F9-97ED4C739307}" destId="{C92DB7EA-465F-D540-8ACC-418FE38A4B2C}" srcOrd="0" destOrd="0" presId="urn:microsoft.com/office/officeart/2008/layout/RadialCluster"/>
    <dgm:cxn modelId="{951CC73C-C06C-45C5-BCD4-D1AC8EB2BFB9}" type="presOf" srcId="{41FFE2AE-81C7-AB4E-A6B5-38DA42521071}" destId="{A1BCE168-2E7C-284D-ACA3-27C6B86056A9}" srcOrd="0" destOrd="0" presId="urn:microsoft.com/office/officeart/2008/layout/RadialCluster"/>
    <dgm:cxn modelId="{4A6847B7-872F-4E21-8898-FD7C300DE074}" type="presOf" srcId="{3464C6D4-ABAB-434E-A1C9-E72DF7F8A7B1}" destId="{FE6B6561-ADF6-6244-BAC4-BC5F1B2DE272}" srcOrd="0" destOrd="0" presId="urn:microsoft.com/office/officeart/2008/layout/RadialCluster"/>
    <dgm:cxn modelId="{01F5DE96-D144-4DA2-90DA-DA111643FA49}" type="presOf" srcId="{F68D59F3-78FD-9F42-962A-FD5BC2B6C8BF}" destId="{5D2E9924-ABEF-4941-B53D-48FDFB67F115}" srcOrd="0" destOrd="0" presId="urn:microsoft.com/office/officeart/2008/layout/RadialCluster"/>
    <dgm:cxn modelId="{80BEFFFF-2DC8-E74C-8B47-007FE7B4CC91}" srcId="{A18AEBD4-2075-C241-97F9-97ED4C739307}" destId="{41FFE2AE-81C7-AB4E-A6B5-38DA42521071}" srcOrd="0" destOrd="0" parTransId="{F68D59F3-78FD-9F42-962A-FD5BC2B6C8BF}" sibTransId="{6D44CF26-4375-EC44-9956-FCC1BD33FFFE}"/>
    <dgm:cxn modelId="{C0D76C2F-415F-46F0-9EC8-A26A590CB35E}" type="presParOf" srcId="{E7BC0025-98DE-0B46-863B-62AF78335173}" destId="{8BECE25A-254A-754C-B6BD-77EC7524AF25}" srcOrd="0" destOrd="0" presId="urn:microsoft.com/office/officeart/2008/layout/RadialCluster"/>
    <dgm:cxn modelId="{42D649BC-1805-4344-94E1-08888C42DFEF}" type="presParOf" srcId="{8BECE25A-254A-754C-B6BD-77EC7524AF25}" destId="{C92DB7EA-465F-D540-8ACC-418FE38A4B2C}" srcOrd="0" destOrd="0" presId="urn:microsoft.com/office/officeart/2008/layout/RadialCluster"/>
    <dgm:cxn modelId="{59B682B7-058D-43A7-971C-518EAD461114}" type="presParOf" srcId="{8BECE25A-254A-754C-B6BD-77EC7524AF25}" destId="{5D2E9924-ABEF-4941-B53D-48FDFB67F115}" srcOrd="1" destOrd="0" presId="urn:microsoft.com/office/officeart/2008/layout/RadialCluster"/>
    <dgm:cxn modelId="{299ACB8E-EC17-40CD-BA04-CCAC010E4381}" type="presParOf" srcId="{8BECE25A-254A-754C-B6BD-77EC7524AF25}" destId="{A1BCE168-2E7C-284D-ACA3-27C6B86056A9}" srcOrd="2" destOrd="0" presId="urn:microsoft.com/office/officeart/2008/layout/RadialCluster"/>
    <dgm:cxn modelId="{CD5D3492-F56C-4B30-8B1A-341B9DE501D9}" type="presParOf" srcId="{8BECE25A-254A-754C-B6BD-77EC7524AF25}" destId="{457E9FCE-77F4-5345-A682-992A6E2EE211}" srcOrd="3" destOrd="0" presId="urn:microsoft.com/office/officeart/2008/layout/RadialCluster"/>
    <dgm:cxn modelId="{D5E9D31B-9946-4F12-98B4-5B142599F9F7}" type="presParOf" srcId="{8BECE25A-254A-754C-B6BD-77EC7524AF25}" destId="{FE6B6561-ADF6-6244-BAC4-BC5F1B2DE272}"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80425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8618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4432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261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1330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9552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837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90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937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2353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5V USB-C</a:t>
            </a:r>
          </a:p>
          <a:p>
            <a:r>
              <a:rPr lang="en-US" baseline="0" dirty="0" smtClean="0"/>
              <a:t>The PCB’s Atmege328P can utilize a 3.3V USB-B source</a:t>
            </a:r>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19</a:t>
            </a:fld>
            <a:endParaRPr lang="en-US"/>
          </a:p>
        </p:txBody>
      </p:sp>
    </p:spTree>
    <p:extLst>
      <p:ext uri="{BB962C8B-B14F-4D97-AF65-F5344CB8AC3E}">
        <p14:creationId xmlns:p14="http://schemas.microsoft.com/office/powerpoint/2010/main" val="3401279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Because</a:t>
            </a:r>
            <a:r>
              <a:rPr lang="en-US" baseline="0" dirty="0" smtClean="0"/>
              <a:t> the R Pi board will use a USB-C connector to provide power to the PCB we have recently determine that the entire system will</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20</a:t>
            </a:fld>
            <a:endParaRPr lang="en-US"/>
          </a:p>
        </p:txBody>
      </p:sp>
    </p:spTree>
    <p:extLst>
      <p:ext uri="{BB962C8B-B14F-4D97-AF65-F5344CB8AC3E}">
        <p14:creationId xmlns:p14="http://schemas.microsoft.com/office/powerpoint/2010/main" val="297060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0679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 to DC</a:t>
            </a:r>
            <a:r>
              <a:rPr lang="en-US" baseline="0" dirty="0" smtClean="0"/>
              <a:t> is would be a good choice for this system, but </a:t>
            </a:r>
            <a:r>
              <a:rPr lang="en-US" baseline="0" dirty="0" err="1" smtClean="0"/>
              <a:t>doesn</a:t>
            </a:r>
            <a:r>
              <a:rPr lang="uk-UA" baseline="0" dirty="0" smtClean="0"/>
              <a:t>’</a:t>
            </a:r>
            <a:r>
              <a:rPr lang="en-US" baseline="0" dirty="0" smtClean="0"/>
              <a:t>t allow us to meet out mobile design specifications.</a:t>
            </a:r>
          </a:p>
          <a:p>
            <a:endParaRPr lang="en-US" baseline="0" dirty="0" smtClean="0"/>
          </a:p>
          <a:p>
            <a:r>
              <a:rPr lang="en-US" baseline="0" dirty="0" smtClean="0"/>
              <a:t>Battery powered will be our means of delivering power to this system. Give us a mobile and robust design required for our system.</a:t>
            </a:r>
          </a:p>
          <a:p>
            <a:endParaRPr lang="en-US" baseline="0" dirty="0" smtClean="0"/>
          </a:p>
          <a:p>
            <a:r>
              <a:rPr lang="en-US" baseline="0" dirty="0" smtClean="0"/>
              <a:t>Either rechargeable or not is an important question to be answered as well</a:t>
            </a:r>
          </a:p>
          <a:p>
            <a:r>
              <a:rPr lang="en-US" baseline="0" dirty="0" smtClean="0"/>
              <a: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21</a:t>
            </a:fld>
            <a:endParaRPr lang="en-US"/>
          </a:p>
        </p:txBody>
      </p:sp>
    </p:spTree>
    <p:extLst>
      <p:ext uri="{BB962C8B-B14F-4D97-AF65-F5344CB8AC3E}">
        <p14:creationId xmlns:p14="http://schemas.microsoft.com/office/powerpoint/2010/main" val="4523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Of these</a:t>
            </a:r>
            <a:r>
              <a:rPr lang="en-US" baseline="0" dirty="0" smtClean="0"/>
              <a:t> batteries type. We choose Li-ion</a:t>
            </a:r>
            <a:endParaRPr lang="en-US" dirty="0" smtClean="0"/>
          </a:p>
          <a:p>
            <a:endParaRPr lang="en-US" dirty="0" smtClean="0"/>
          </a:p>
          <a:p>
            <a:r>
              <a:rPr lang="en-US" dirty="0" smtClean="0"/>
              <a:t>Li-Ion = Even</a:t>
            </a:r>
            <a:r>
              <a:rPr lang="en-US" baseline="0" dirty="0" smtClean="0"/>
              <a:t> though explosive under heavy discharge and high charge rate conditions</a:t>
            </a:r>
          </a:p>
          <a:p>
            <a:r>
              <a:rPr lang="en-US" baseline="0" dirty="0" smtClean="0"/>
              <a:t>	- energy density by size with Li-ion batteries prove to be ideal for small to medium load systems</a:t>
            </a:r>
          </a:p>
          <a:p>
            <a:r>
              <a:rPr lang="en-US" baseline="0" dirty="0" smtClean="0"/>
              <a:t>	- Memory affect is far more superior to that of Ni based batteries</a:t>
            </a:r>
          </a:p>
          <a:p>
            <a:r>
              <a:rPr lang="en-US" baseline="0" dirty="0" smtClean="0"/>
              <a:t>	- Weight savings compared to the other 2 choices proves to be superior e</a:t>
            </a:r>
          </a:p>
          <a:p>
            <a:r>
              <a:rPr lang="en-US" baseline="0" dirty="0" smtClean="0"/>
              <a:t>	- The upside of the Li-ion batteries are self discharge rate </a:t>
            </a:r>
          </a:p>
          <a:p>
            <a:r>
              <a:rPr lang="en-US" baseline="0" dirty="0" smtClean="0"/>
              <a:t>	- On the negative side, the service life is lower compared to its counterparts (~500 charges)</a:t>
            </a:r>
          </a:p>
          <a:p>
            <a:endParaRPr lang="en-US" baseline="0" dirty="0" smtClean="0"/>
          </a:p>
          <a:p>
            <a:r>
              <a:rPr lang="en-US" dirty="0" smtClean="0"/>
              <a:t>NiCad =</a:t>
            </a:r>
            <a:r>
              <a:rPr lang="en-US" baseline="0" dirty="0" smtClean="0"/>
              <a:t> are toxic when not disposed properly</a:t>
            </a:r>
          </a:p>
          <a:p>
            <a:r>
              <a:rPr lang="en-US" baseline="0" dirty="0" smtClean="0"/>
              <a:t>	- With todays technology NiCad batteries have pretty much become obsolete </a:t>
            </a:r>
          </a:p>
          <a:p>
            <a:r>
              <a:rPr lang="en-US" baseline="0" dirty="0" smtClean="0"/>
              <a:t>	- they have less capacity the Both Others in all shapes and sizes</a:t>
            </a:r>
          </a:p>
          <a:p>
            <a:r>
              <a:rPr lang="en-US" baseline="0" dirty="0" smtClean="0"/>
              <a:t>	- best suited for applications to depletion (clocks, radio, flashlight)</a:t>
            </a:r>
          </a:p>
          <a:p>
            <a:endParaRPr lang="en-US" baseline="0" dirty="0" smtClean="0"/>
          </a:p>
          <a:p>
            <a:r>
              <a:rPr lang="en-US" baseline="0" dirty="0" smtClean="0"/>
              <a:t>Ni-MH = They are one of the most widely used batteries for modern electronic devices</a:t>
            </a:r>
          </a:p>
          <a:p>
            <a:r>
              <a:rPr lang="en-US" baseline="0" dirty="0" smtClean="0"/>
              <a:t>	- Provide high energy capacity and are easily chainable into larger “packs”</a:t>
            </a:r>
          </a:p>
          <a:p>
            <a:r>
              <a:rPr lang="en-US" baseline="0" dirty="0" smtClean="0"/>
              <a:t>	- Longest Service life of all these batteries ~1000 charges depending on capacity and metals used</a:t>
            </a:r>
          </a:p>
          <a:p>
            <a:r>
              <a:rPr lang="en-US" baseline="0" dirty="0" smtClean="0"/>
              <a:t>	- only down side is the weight of these batteries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22</a:t>
            </a:fld>
            <a:endParaRPr lang="en-US"/>
          </a:p>
        </p:txBody>
      </p:sp>
    </p:spTree>
    <p:extLst>
      <p:ext uri="{BB962C8B-B14F-4D97-AF65-F5344CB8AC3E}">
        <p14:creationId xmlns:p14="http://schemas.microsoft.com/office/powerpoint/2010/main" val="37543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Just for testing purposes</a:t>
            </a:r>
            <a:r>
              <a:rPr lang="en-US" baseline="0" dirty="0" smtClean="0"/>
              <a:t> did the a non-rechargeable VDC battery serve its purpose. Even though testing is not done</a:t>
            </a:r>
            <a:endParaRPr lang="en-US" dirty="0" smtClean="0"/>
          </a:p>
          <a:p>
            <a:endParaRPr lang="en-US" dirty="0" smtClean="0"/>
          </a:p>
          <a:p>
            <a:r>
              <a:rPr lang="en-US" dirty="0" smtClean="0"/>
              <a:t>1</a:t>
            </a:r>
            <a:r>
              <a:rPr lang="en-US" baseline="30000" dirty="0" smtClean="0"/>
              <a:t>st</a:t>
            </a:r>
            <a:r>
              <a:rPr lang="en-US" dirty="0" smtClean="0"/>
              <a:t> -  use 2 Li-ion</a:t>
            </a:r>
            <a:r>
              <a:rPr lang="en-US" baseline="0" dirty="0" smtClean="0"/>
              <a:t> batteries on each board to supply power</a:t>
            </a:r>
          </a:p>
          <a:p>
            <a:r>
              <a:rPr lang="en-US" dirty="0" smtClean="0"/>
              <a:t>	pros</a:t>
            </a:r>
            <a:r>
              <a:rPr lang="en-US" baseline="0" dirty="0" smtClean="0"/>
              <a:t> – less heat from power regulation</a:t>
            </a:r>
          </a:p>
          <a:p>
            <a:r>
              <a:rPr lang="en-US" dirty="0" smtClean="0"/>
              <a:t>	con – Cost</a:t>
            </a:r>
          </a:p>
          <a:p>
            <a:r>
              <a:rPr lang="en-US" dirty="0" smtClean="0"/>
              <a:t>Rechargeable</a:t>
            </a:r>
            <a:r>
              <a:rPr lang="en-US" baseline="0" dirty="0" smtClean="0"/>
              <a:t> requires more circuitry for onboard charging and discharging but provides a more robust system required for this type of project</a:t>
            </a:r>
            <a:endParaRPr lang="en-US" dirty="0" smtClean="0"/>
          </a:p>
          <a:p>
            <a:r>
              <a:rPr lang="en-US" dirty="0" smtClean="0"/>
              <a:t>2</a:t>
            </a:r>
            <a:r>
              <a:rPr lang="en-US" baseline="30000" dirty="0" smtClean="0"/>
              <a:t>nd</a:t>
            </a:r>
            <a:r>
              <a:rPr lang="en-US" baseline="0" dirty="0" smtClean="0"/>
              <a:t> – 1 larger battery</a:t>
            </a:r>
          </a:p>
          <a:p>
            <a:r>
              <a:rPr lang="en-US" baseline="0" dirty="0" smtClean="0"/>
              <a:t>	pros – less cost in the long run (not having to replace multiple batteries at the end of its life cycle), more</a:t>
            </a:r>
          </a:p>
          <a:p>
            <a:r>
              <a:rPr lang="en-US" baseline="0" dirty="0" smtClean="0"/>
              <a:t>	cons – requires a way to either step down the voltage or regulate the rate of drain depending on battery specs</a:t>
            </a:r>
          </a:p>
          <a:p>
            <a:endParaRPr lang="en-US" baseline="0" dirty="0" smtClean="0"/>
          </a:p>
          <a:p>
            <a:r>
              <a:rPr lang="en-US" baseline="0" dirty="0" smtClean="0"/>
              <a:t>Because the USB-C to B cable supports power as well as data transfer, we decided to use that as a means for the PCB to operate.</a:t>
            </a:r>
          </a:p>
          <a:p>
            <a:r>
              <a:rPr lang="en-US" baseline="0" dirty="0" smtClean="0"/>
              <a:t>This in turn eliminates the need for an additional battery.</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23</a:t>
            </a:fld>
            <a:endParaRPr lang="en-US"/>
          </a:p>
        </p:txBody>
      </p:sp>
    </p:spTree>
    <p:extLst>
      <p:ext uri="{BB962C8B-B14F-4D97-AF65-F5344CB8AC3E}">
        <p14:creationId xmlns:p14="http://schemas.microsoft.com/office/powerpoint/2010/main" val="48903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With</a:t>
            </a:r>
            <a:r>
              <a:rPr lang="en-US" baseline="0" dirty="0" smtClean="0"/>
              <a:t> realizing that we need only 1 battery, A larger voltage battery should serve well for this application.</a:t>
            </a:r>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24</a:t>
            </a:fld>
            <a:endParaRPr lang="en-US"/>
          </a:p>
        </p:txBody>
      </p:sp>
    </p:spTree>
    <p:extLst>
      <p:ext uri="{BB962C8B-B14F-4D97-AF65-F5344CB8AC3E}">
        <p14:creationId xmlns:p14="http://schemas.microsoft.com/office/powerpoint/2010/main" val="30387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66ABD32-64F4-2E40-AED5-24213D453711}" type="slidenum">
              <a:rPr lang="en-US" smtClean="0"/>
              <a:t>25</a:t>
            </a:fld>
            <a:endParaRPr lang="en-US"/>
          </a:p>
        </p:txBody>
      </p:sp>
    </p:spTree>
    <p:extLst>
      <p:ext uri="{BB962C8B-B14F-4D97-AF65-F5344CB8AC3E}">
        <p14:creationId xmlns:p14="http://schemas.microsoft.com/office/powerpoint/2010/main" val="4210697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0483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7677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1562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6166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8098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7204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160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8816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4836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820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9746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9414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129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3564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409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25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366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8271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06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75609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flipH="1">
            <a:off x="66731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19" name="Shape 19"/>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20" name="Shape 20"/>
          <p:cNvSpPr txBox="1">
            <a:spLocks noGrp="1"/>
          </p:cNvSpPr>
          <p:nvPr>
            <p:ph type="body" idx="1"/>
          </p:nvPr>
        </p:nvSpPr>
        <p:spPr>
          <a:xfrm>
            <a:off x="2576800" y="832475"/>
            <a:ext cx="3990600" cy="3841200"/>
          </a:xfrm>
          <a:prstGeom prst="rect">
            <a:avLst/>
          </a:prstGeom>
        </p:spPr>
        <p:txBody>
          <a:bodyPr spcFirstLastPara="1" wrap="square" lIns="91425" tIns="91425" rIns="91425" bIns="91425" anchor="ctr" anchorCtr="0"/>
          <a:lstStyle>
            <a:lvl1pPr marL="457200" lvl="0" indent="-381000" algn="ctr" rtl="0">
              <a:spcBef>
                <a:spcPts val="0"/>
              </a:spcBef>
              <a:spcAft>
                <a:spcPts val="0"/>
              </a:spcAft>
              <a:buSzPts val="2400"/>
              <a:buChar char="╺"/>
              <a:defRPr sz="2400"/>
            </a:lvl1pPr>
            <a:lvl2pPr marL="914400" lvl="1" indent="-381000" algn="ctr" rtl="0">
              <a:spcBef>
                <a:spcPts val="1000"/>
              </a:spcBef>
              <a:spcAft>
                <a:spcPts val="0"/>
              </a:spcAft>
              <a:buSzPts val="2400"/>
              <a:buChar char="╶"/>
              <a:defRPr sz="2400"/>
            </a:lvl2pPr>
            <a:lvl3pPr marL="1371600" lvl="2" indent="-381000" algn="ctr" rtl="0">
              <a:spcBef>
                <a:spcPts val="1000"/>
              </a:spcBef>
              <a:spcAft>
                <a:spcPts val="0"/>
              </a:spcAft>
              <a:buSzPts val="2400"/>
              <a:buChar char="╶"/>
              <a:defRPr sz="2400"/>
            </a:lvl3pPr>
            <a:lvl4pPr marL="1828800" lvl="3" indent="-381000" algn="ctr" rtl="0">
              <a:spcBef>
                <a:spcPts val="1000"/>
              </a:spcBef>
              <a:spcAft>
                <a:spcPts val="0"/>
              </a:spcAft>
              <a:buSzPts val="2400"/>
              <a:buChar char="╶"/>
              <a:defRPr sz="2400"/>
            </a:lvl4pPr>
            <a:lvl5pPr marL="2286000" lvl="4" indent="-381000" algn="ctr" rtl="0">
              <a:spcBef>
                <a:spcPts val="1000"/>
              </a:spcBef>
              <a:spcAft>
                <a:spcPts val="0"/>
              </a:spcAft>
              <a:buSzPts val="2400"/>
              <a:buChar char="╶"/>
              <a:defRPr sz="2400"/>
            </a:lvl5pPr>
            <a:lvl6pPr marL="2743200" lvl="5" indent="-381000" algn="ctr" rtl="0">
              <a:spcBef>
                <a:spcPts val="1000"/>
              </a:spcBef>
              <a:spcAft>
                <a:spcPts val="0"/>
              </a:spcAft>
              <a:buSzPts val="2400"/>
              <a:buChar char="╶"/>
              <a:defRPr sz="2400"/>
            </a:lvl6pPr>
            <a:lvl7pPr marL="3200400" lvl="6" indent="-381000" algn="ctr" rtl="0">
              <a:spcBef>
                <a:spcPts val="1000"/>
              </a:spcBef>
              <a:spcAft>
                <a:spcPts val="0"/>
              </a:spcAft>
              <a:buSzPts val="2400"/>
              <a:buChar char="╶"/>
              <a:defRPr sz="2400"/>
            </a:lvl7pPr>
            <a:lvl8pPr marL="3657600" lvl="7" indent="-381000" algn="ctr" rtl="0">
              <a:spcBef>
                <a:spcPts val="1000"/>
              </a:spcBef>
              <a:spcAft>
                <a:spcPts val="0"/>
              </a:spcAft>
              <a:buSzPts val="2400"/>
              <a:buChar char="╶"/>
              <a:defRPr sz="2400"/>
            </a:lvl8pPr>
            <a:lvl9pPr marL="4114800" lvl="8" indent="-381000" algn="ctr">
              <a:spcBef>
                <a:spcPts val="1000"/>
              </a:spcBef>
              <a:spcAft>
                <a:spcPts val="1000"/>
              </a:spcAft>
              <a:buSzPts val="2400"/>
              <a:buChar char="╶"/>
              <a:defRPr sz="2400"/>
            </a:lvl9pPr>
          </a:lstStyle>
          <a:p>
            <a:endParaRPr/>
          </a:p>
        </p:txBody>
      </p:sp>
      <p:sp>
        <p:nvSpPr>
          <p:cNvPr id="21" name="Shape 21"/>
          <p:cNvSpPr txBox="1"/>
          <p:nvPr/>
        </p:nvSpPr>
        <p:spPr>
          <a:xfrm>
            <a:off x="3593400" y="-6600"/>
            <a:ext cx="1957200" cy="1011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a:solidFill>
                  <a:srgbClr val="FFFFFF"/>
                </a:solidFill>
                <a:latin typeface="Twentieth Century"/>
                <a:ea typeface="Twentieth Century"/>
                <a:cs typeface="Twentieth Century"/>
                <a:sym typeface="Twentieth Century"/>
              </a:rPr>
              <a:t>“</a:t>
            </a:r>
            <a:endParaRPr sz="7200">
              <a:solidFill>
                <a:srgbClr val="FFFFFF"/>
              </a:solidFill>
              <a:latin typeface="Twentieth Century"/>
              <a:ea typeface="Twentieth Century"/>
              <a:cs typeface="Twentieth Century"/>
              <a:sym typeface="Twentieth Century"/>
            </a:endParaRPr>
          </a:p>
        </p:txBody>
      </p:sp>
      <p:sp>
        <p:nvSpPr>
          <p:cNvPr id="22" name="Shape 22"/>
          <p:cNvSpPr txBox="1">
            <a:spLocks noGrp="1"/>
          </p:cNvSpPr>
          <p:nvPr>
            <p:ph type="sldNum" idx="12"/>
          </p:nvPr>
        </p:nvSpPr>
        <p:spPr>
          <a:xfrm>
            <a:off x="4297650" y="4673650"/>
            <a:ext cx="548700" cy="245100"/>
          </a:xfrm>
          <a:prstGeom prst="rect">
            <a:avLst/>
          </a:prstGeom>
        </p:spPr>
        <p:txBody>
          <a:bodyPr spcFirstLastPara="1" wrap="square" lIns="91425" tIns="91425" rIns="91425" bIns="91425" anchor="ctr" anchorCtr="0">
            <a:noAutofit/>
          </a:bodyPr>
          <a:lstStyle>
            <a:lvl1pPr lvl="0" algn="ctr">
              <a:spcBef>
                <a:spcPts val="0"/>
              </a:spcBef>
              <a:buNone/>
              <a:defRPr/>
            </a:lvl1pPr>
            <a:lvl2pPr lvl="1" algn="ctr">
              <a:spcBef>
                <a:spcPts val="0"/>
              </a:spcBef>
              <a:buNone/>
              <a:defRPr/>
            </a:lvl2pPr>
            <a:lvl3pPr lvl="2" algn="ctr">
              <a:spcBef>
                <a:spcPts val="0"/>
              </a:spcBef>
              <a:buNone/>
              <a:defRPr/>
            </a:lvl3pPr>
            <a:lvl4pPr lvl="3" algn="ctr">
              <a:spcBef>
                <a:spcPts val="0"/>
              </a:spcBef>
              <a:buNone/>
              <a:defRPr/>
            </a:lvl4pPr>
            <a:lvl5pPr lvl="4" algn="ctr">
              <a:spcBef>
                <a:spcPts val="0"/>
              </a:spcBef>
              <a:buNone/>
              <a:defRPr/>
            </a:lvl5pPr>
            <a:lvl6pPr lvl="5" algn="ctr">
              <a:spcBef>
                <a:spcPts val="0"/>
              </a:spcBef>
              <a:buNone/>
              <a:defRPr/>
            </a:lvl6pPr>
            <a:lvl7pPr lvl="6" algn="ctr">
              <a:spcBef>
                <a:spcPts val="0"/>
              </a:spcBef>
              <a:buNone/>
              <a:defRPr/>
            </a:lvl7pPr>
            <a:lvl8pPr lvl="7" algn="ctr">
              <a:spcBef>
                <a:spcPts val="0"/>
              </a:spcBef>
              <a:buNone/>
              <a:defRPr/>
            </a:lvl8pPr>
            <a:lvl9pPr lvl="8" algn="ctr">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A9D8F-3426-4A75-ACC8-B1A1997B6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A2B9DB-289D-47A3-B444-42BED3101B0D}"/>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45AB3E-601E-46F2-AC39-551560DF95A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F14CFC-BE6F-481E-9D4D-A4DCE6E3B2C8}"/>
              </a:ext>
            </a:extLst>
          </p:cNvPr>
          <p:cNvSpPr>
            <a:spLocks noGrp="1"/>
          </p:cNvSpPr>
          <p:nvPr>
            <p:ph type="dt" sz="half" idx="10"/>
          </p:nvPr>
        </p:nvSpPr>
        <p:spPr>
          <a:xfrm>
            <a:off x="628650" y="4767263"/>
            <a:ext cx="2057400" cy="273844"/>
          </a:xfrm>
          <a:prstGeom prst="rect">
            <a:avLst/>
          </a:prstGeom>
        </p:spPr>
        <p:txBody>
          <a:bodyPr/>
          <a:lstStyle/>
          <a:p>
            <a:fld id="{CA054B7A-23A7-47BA-BEB3-E8AF4238C5C5}" type="datetimeFigureOut">
              <a:rPr lang="en-US" smtClean="0"/>
              <a:t>4/26/2018</a:t>
            </a:fld>
            <a:endParaRPr lang="en-US"/>
          </a:p>
        </p:txBody>
      </p:sp>
      <p:sp>
        <p:nvSpPr>
          <p:cNvPr id="6" name="Footer Placeholder 5">
            <a:extLst>
              <a:ext uri="{FF2B5EF4-FFF2-40B4-BE49-F238E27FC236}">
                <a16:creationId xmlns:a16="http://schemas.microsoft.com/office/drawing/2014/main" xmlns="" id="{C6930D59-5DB0-4631-8C12-285F936D59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EAF441E-95DC-43BE-97DD-8189B3F58219}"/>
              </a:ext>
            </a:extLst>
          </p:cNvPr>
          <p:cNvSpPr>
            <a:spLocks noGrp="1"/>
          </p:cNvSpPr>
          <p:nvPr>
            <p:ph type="sldNum" sz="quarter" idx="12"/>
          </p:nvPr>
        </p:nvSpPr>
        <p:spPr/>
        <p:txBody>
          <a:bodyPr/>
          <a:lstStyle/>
          <a:p>
            <a:fld id="{394C80B6-DC77-4EE8-8C6D-39D59964CE16}" type="slidenum">
              <a:rPr lang="en-US" smtClean="0"/>
              <a:t>‹#›</a:t>
            </a:fld>
            <a:endParaRPr lang="en-US"/>
          </a:p>
        </p:txBody>
      </p:sp>
    </p:spTree>
    <p:extLst>
      <p:ext uri="{BB962C8B-B14F-4D97-AF65-F5344CB8AC3E}">
        <p14:creationId xmlns:p14="http://schemas.microsoft.com/office/powerpoint/2010/main" val="410270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25" name="Shape 25"/>
          <p:cNvSpPr txBox="1">
            <a:spLocks noGrp="1"/>
          </p:cNvSpPr>
          <p:nvPr>
            <p:ph type="title"/>
          </p:nvPr>
        </p:nvSpPr>
        <p:spPr>
          <a:xfrm>
            <a:off x="457200" y="984875"/>
            <a:ext cx="2383800" cy="6297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6" name="Shape 26"/>
          <p:cNvSpPr txBox="1">
            <a:spLocks noGrp="1"/>
          </p:cNvSpPr>
          <p:nvPr>
            <p:ph type="body" idx="1"/>
          </p:nvPr>
        </p:nvSpPr>
        <p:spPr>
          <a:xfrm>
            <a:off x="457200" y="1715123"/>
            <a:ext cx="4762200" cy="2736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27" name="Shape 27"/>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43" name="Shape 43"/>
          <p:cNvSpPr txBox="1">
            <a:spLocks noGrp="1"/>
          </p:cNvSpPr>
          <p:nvPr>
            <p:ph type="title"/>
          </p:nvPr>
        </p:nvSpPr>
        <p:spPr>
          <a:xfrm>
            <a:off x="457200" y="984875"/>
            <a:ext cx="2383800" cy="6297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4" name="Shape 44"/>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Shape 46"/>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47" name="Shape 47"/>
          <p:cNvSpPr txBox="1">
            <a:spLocks noGrp="1"/>
          </p:cNvSpPr>
          <p:nvPr>
            <p:ph type="body" idx="1"/>
          </p:nvPr>
        </p:nvSpPr>
        <p:spPr>
          <a:xfrm>
            <a:off x="457200" y="4253900"/>
            <a:ext cx="6112500" cy="519600"/>
          </a:xfrm>
          <a:prstGeom prst="rect">
            <a:avLst/>
          </a:prstGeom>
        </p:spPr>
        <p:txBody>
          <a:bodyPr spcFirstLastPara="1" wrap="square" lIns="91425" tIns="91425" rIns="91425" bIns="91425" anchor="b" anchorCtr="0"/>
          <a:lstStyle>
            <a:lvl1pPr marL="457200" lvl="0" indent="-228600">
              <a:spcBef>
                <a:spcPts val="360"/>
              </a:spcBef>
              <a:spcAft>
                <a:spcPts val="1000"/>
              </a:spcAft>
              <a:buSzPts val="1400"/>
              <a:buNone/>
              <a:defRPr/>
            </a:lvl1pPr>
          </a:lstStyle>
          <a:p>
            <a:endParaRPr/>
          </a:p>
        </p:txBody>
      </p:sp>
      <p:sp>
        <p:nvSpPr>
          <p:cNvPr id="48" name="Shape 48"/>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Shape 50"/>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51" name="Shape 51"/>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rossed">
  <p:cSld name="BLANK_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p:nvPr/>
        </p:nvSpPr>
        <p:spPr>
          <a:xfrm flipH="1">
            <a:off x="66731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54" name="Shape 54"/>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55" name="Shape 55"/>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tally blank">
  <p:cSld name="BLANK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75" y="75"/>
            <a:ext cx="9144000" cy="5143500"/>
          </a:xfrm>
          <a:prstGeom prst="rect">
            <a:avLst/>
          </a:prstGeom>
          <a:solidFill>
            <a:srgbClr val="212539">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BFECD78-3C8E-49F2-8FAB-59489D168ABB}" type="datetimeFigureOut">
              <a:rPr lang="en-US" smtClean="0"/>
              <a:t>4/26/2018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58573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BFECD78-3C8E-49F2-8FAB-59489D168ABB}" type="datetimeFigureOut">
              <a:rPr lang="en-US" smtClean="0"/>
              <a:t>4/26/2018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7014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76A5A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84875"/>
            <a:ext cx="2383800" cy="629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1pPr>
            <a:lvl2pPr lvl="1">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2pPr>
            <a:lvl3pPr lvl="2">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3pPr>
            <a:lvl4pPr lvl="3">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4pPr>
            <a:lvl5pPr lvl="4">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5pPr>
            <a:lvl6pPr lvl="5">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6pPr>
            <a:lvl7pPr lvl="6">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7pPr>
            <a:lvl8pPr lvl="7">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8pPr>
            <a:lvl9pPr lvl="8">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457200" y="1715123"/>
            <a:ext cx="4762200" cy="27366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FFFFFF"/>
              </a:buClr>
              <a:buSzPts val="1400"/>
              <a:buFont typeface="Varela"/>
              <a:buChar char="╺"/>
              <a:defRPr>
                <a:solidFill>
                  <a:srgbClr val="FFFFFF"/>
                </a:solidFill>
                <a:latin typeface="Varela"/>
                <a:ea typeface="Varela"/>
                <a:cs typeface="Varela"/>
                <a:sym typeface="Varela"/>
              </a:defRPr>
            </a:lvl1pPr>
            <a:lvl2pPr marL="914400" lvl="1"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2pPr>
            <a:lvl3pPr marL="1371600" lvl="2"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3pPr>
            <a:lvl4pPr marL="1828800" lvl="3"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4pPr>
            <a:lvl5pPr marL="2286000" lvl="4"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5pPr>
            <a:lvl6pPr marL="2743200" lvl="5"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6pPr>
            <a:lvl7pPr marL="3200400" lvl="6"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7pPr>
            <a:lvl8pPr marL="3657600" lvl="7"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8pPr>
            <a:lvl9pPr marL="4114800" lvl="8" indent="-317500">
              <a:lnSpc>
                <a:spcPct val="115000"/>
              </a:lnSpc>
              <a:spcBef>
                <a:spcPts val="1000"/>
              </a:spcBef>
              <a:spcAft>
                <a:spcPts val="1000"/>
              </a:spcAft>
              <a:buClr>
                <a:srgbClr val="FFFFFF"/>
              </a:buClr>
              <a:buSzPts val="1400"/>
              <a:buFont typeface="Varela"/>
              <a:buChar char="╶"/>
              <a:defRPr>
                <a:solidFill>
                  <a:srgbClr val="FFFFFF"/>
                </a:solidFill>
                <a:latin typeface="Varela"/>
                <a:ea typeface="Varela"/>
                <a:cs typeface="Varela"/>
                <a:sym typeface="Varela"/>
              </a:defRPr>
            </a:lvl9pPr>
          </a:lstStyle>
          <a:p>
            <a:endParaRPr/>
          </a:p>
        </p:txBody>
      </p:sp>
      <p:sp>
        <p:nvSpPr>
          <p:cNvPr id="8" name="Shape 8"/>
          <p:cNvSpPr txBox="1">
            <a:spLocks noGrp="1"/>
          </p:cNvSpPr>
          <p:nvPr>
            <p:ph type="sldNum" idx="12"/>
          </p:nvPr>
        </p:nvSpPr>
        <p:spPr>
          <a:xfrm>
            <a:off x="457200" y="4673650"/>
            <a:ext cx="548700" cy="245100"/>
          </a:xfrm>
          <a:prstGeom prst="rect">
            <a:avLst/>
          </a:prstGeom>
          <a:noFill/>
          <a:ln>
            <a:noFill/>
          </a:ln>
        </p:spPr>
        <p:txBody>
          <a:bodyPr spcFirstLastPara="1" wrap="square" lIns="91425" tIns="91425" rIns="91425" bIns="91425" anchor="ctr" anchorCtr="0">
            <a:noAutofit/>
          </a:bodyPr>
          <a:lstStyle>
            <a:lvl1pPr lvl="0">
              <a:spcBef>
                <a:spcPts val="0"/>
              </a:spcBef>
              <a:buNone/>
              <a:defRPr sz="1000" b="1">
                <a:solidFill>
                  <a:srgbClr val="FFFFFF"/>
                </a:solidFill>
                <a:latin typeface="Twentieth Century"/>
                <a:ea typeface="Twentieth Century"/>
                <a:cs typeface="Twentieth Century"/>
                <a:sym typeface="Twentieth Century"/>
              </a:defRPr>
            </a:lvl1pPr>
            <a:lvl2pPr lvl="1">
              <a:spcBef>
                <a:spcPts val="0"/>
              </a:spcBef>
              <a:buNone/>
              <a:defRPr sz="1000" b="1">
                <a:solidFill>
                  <a:srgbClr val="FFFFFF"/>
                </a:solidFill>
                <a:latin typeface="Twentieth Century"/>
                <a:ea typeface="Twentieth Century"/>
                <a:cs typeface="Twentieth Century"/>
                <a:sym typeface="Twentieth Century"/>
              </a:defRPr>
            </a:lvl2pPr>
            <a:lvl3pPr lvl="2">
              <a:spcBef>
                <a:spcPts val="0"/>
              </a:spcBef>
              <a:buNone/>
              <a:defRPr sz="1000" b="1">
                <a:solidFill>
                  <a:srgbClr val="FFFFFF"/>
                </a:solidFill>
                <a:latin typeface="Twentieth Century"/>
                <a:ea typeface="Twentieth Century"/>
                <a:cs typeface="Twentieth Century"/>
                <a:sym typeface="Twentieth Century"/>
              </a:defRPr>
            </a:lvl3pPr>
            <a:lvl4pPr lvl="3">
              <a:spcBef>
                <a:spcPts val="0"/>
              </a:spcBef>
              <a:buNone/>
              <a:defRPr sz="1000" b="1">
                <a:solidFill>
                  <a:srgbClr val="FFFFFF"/>
                </a:solidFill>
                <a:latin typeface="Twentieth Century"/>
                <a:ea typeface="Twentieth Century"/>
                <a:cs typeface="Twentieth Century"/>
                <a:sym typeface="Twentieth Century"/>
              </a:defRPr>
            </a:lvl4pPr>
            <a:lvl5pPr lvl="4">
              <a:spcBef>
                <a:spcPts val="0"/>
              </a:spcBef>
              <a:buNone/>
              <a:defRPr sz="1000" b="1">
                <a:solidFill>
                  <a:srgbClr val="FFFFFF"/>
                </a:solidFill>
                <a:latin typeface="Twentieth Century"/>
                <a:ea typeface="Twentieth Century"/>
                <a:cs typeface="Twentieth Century"/>
                <a:sym typeface="Twentieth Century"/>
              </a:defRPr>
            </a:lvl5pPr>
            <a:lvl6pPr lvl="5">
              <a:spcBef>
                <a:spcPts val="0"/>
              </a:spcBef>
              <a:buNone/>
              <a:defRPr sz="1000" b="1">
                <a:solidFill>
                  <a:srgbClr val="FFFFFF"/>
                </a:solidFill>
                <a:latin typeface="Twentieth Century"/>
                <a:ea typeface="Twentieth Century"/>
                <a:cs typeface="Twentieth Century"/>
                <a:sym typeface="Twentieth Century"/>
              </a:defRPr>
            </a:lvl6pPr>
            <a:lvl7pPr lvl="6">
              <a:spcBef>
                <a:spcPts val="0"/>
              </a:spcBef>
              <a:buNone/>
              <a:defRPr sz="1000" b="1">
                <a:solidFill>
                  <a:srgbClr val="FFFFFF"/>
                </a:solidFill>
                <a:latin typeface="Twentieth Century"/>
                <a:ea typeface="Twentieth Century"/>
                <a:cs typeface="Twentieth Century"/>
                <a:sym typeface="Twentieth Century"/>
              </a:defRPr>
            </a:lvl7pPr>
            <a:lvl8pPr lvl="7">
              <a:spcBef>
                <a:spcPts val="0"/>
              </a:spcBef>
              <a:buNone/>
              <a:defRPr sz="1000" b="1">
                <a:solidFill>
                  <a:srgbClr val="FFFFFF"/>
                </a:solidFill>
                <a:latin typeface="Twentieth Century"/>
                <a:ea typeface="Twentieth Century"/>
                <a:cs typeface="Twentieth Century"/>
                <a:sym typeface="Twentieth Century"/>
              </a:defRPr>
            </a:lvl8pPr>
            <a:lvl9pPr lvl="8">
              <a:spcBef>
                <a:spcPts val="0"/>
              </a:spcBef>
              <a:buNone/>
              <a:defRPr sz="1000" b="1">
                <a:solidFill>
                  <a:srgbClr val="FFFFFF"/>
                </a:solidFill>
                <a:latin typeface="Twentieth Century"/>
                <a:ea typeface="Twentieth Century"/>
                <a:cs typeface="Twentieth Century"/>
                <a:sym typeface="Twentieth Centur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60" r:id="rId8"/>
    <p:sldLayoutId id="2147483661" r:id="rId9"/>
    <p:sldLayoutId id="2147483662"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jp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234" name="Shape 234"/>
          <p:cNvSpPr txBox="1">
            <a:spLocks noGrp="1"/>
          </p:cNvSpPr>
          <p:nvPr>
            <p:ph type="body" idx="1"/>
          </p:nvPr>
        </p:nvSpPr>
        <p:spPr>
          <a:xfrm>
            <a:off x="446733" y="3061500"/>
            <a:ext cx="4903570" cy="20820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dirty="0" smtClean="0"/>
              <a:t>Landon Davis		Electrical Engineer	</a:t>
            </a:r>
          </a:p>
          <a:p>
            <a:pPr marL="0" lvl="0" indent="0" rtl="0">
              <a:spcBef>
                <a:spcPts val="0"/>
              </a:spcBef>
              <a:spcAft>
                <a:spcPts val="1000"/>
              </a:spcAft>
              <a:buNone/>
            </a:pPr>
            <a:r>
              <a:rPr lang="en" dirty="0" smtClean="0"/>
              <a:t>Zack Foster		Electrical Engineer</a:t>
            </a:r>
          </a:p>
          <a:p>
            <a:pPr marL="0" lvl="0" indent="0" rtl="0">
              <a:spcBef>
                <a:spcPts val="0"/>
              </a:spcBef>
              <a:spcAft>
                <a:spcPts val="1000"/>
              </a:spcAft>
              <a:buNone/>
            </a:pPr>
            <a:r>
              <a:rPr lang="en-US" dirty="0" smtClean="0"/>
              <a:t>Christopher John Ison	Computer Engineer</a:t>
            </a:r>
          </a:p>
          <a:p>
            <a:pPr marL="0" lvl="0" indent="0" rtl="0">
              <a:spcBef>
                <a:spcPts val="0"/>
              </a:spcBef>
              <a:spcAft>
                <a:spcPts val="1000"/>
              </a:spcAft>
              <a:buNone/>
            </a:pPr>
            <a:r>
              <a:rPr lang="en-US" dirty="0" smtClean="0"/>
              <a:t>Michael </a:t>
            </a:r>
            <a:r>
              <a:rPr lang="en-US" dirty="0" err="1" smtClean="0"/>
              <a:t>Mosquera</a:t>
            </a:r>
            <a:r>
              <a:rPr lang="en-US" dirty="0" smtClean="0"/>
              <a:t>		Computer Engineer</a:t>
            </a:r>
            <a:endParaRPr dirty="0"/>
          </a:p>
        </p:txBody>
      </p:sp>
      <p:sp>
        <p:nvSpPr>
          <p:cNvPr id="237" name="Shape 237"/>
          <p:cNvSpPr txBox="1">
            <a:spLocks noGrp="1"/>
          </p:cNvSpPr>
          <p:nvPr>
            <p:ph type="title"/>
          </p:nvPr>
        </p:nvSpPr>
        <p:spPr>
          <a:xfrm>
            <a:off x="446733" y="2451788"/>
            <a:ext cx="3415013" cy="54234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2400" dirty="0" smtClean="0"/>
              <a:t>Group 19 Members</a:t>
            </a:r>
            <a:endParaRPr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63" y="1404100"/>
            <a:ext cx="4413271" cy="1047688"/>
          </a:xfrm>
          <a:prstGeom prst="rect">
            <a:avLst/>
          </a:prstGeom>
        </p:spPr>
      </p:pic>
    </p:spTree>
    <p:extLst>
      <p:ext uri="{BB962C8B-B14F-4D97-AF65-F5344CB8AC3E}">
        <p14:creationId xmlns:p14="http://schemas.microsoft.com/office/powerpoint/2010/main" val="154262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3"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1"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2" name="Shape 72"/>
          <p:cNvSpPr txBox="1">
            <a:spLocks noGrp="1"/>
          </p:cNvSpPr>
          <p:nvPr>
            <p:ph type="body" idx="1"/>
          </p:nvPr>
        </p:nvSpPr>
        <p:spPr>
          <a:xfrm>
            <a:off x="182880" y="1717067"/>
            <a:ext cx="9077092" cy="2765649"/>
          </a:xfrm>
          <a:prstGeom prst="rect">
            <a:avLst/>
          </a:prstGeom>
        </p:spPr>
        <p:txBody>
          <a:bodyPr spcFirstLastPara="1" wrap="square" lIns="91425" tIns="91425" rIns="91425" bIns="91425" anchor="t" anchorCtr="0">
            <a:noAutofit/>
          </a:bodyPr>
          <a:lstStyle/>
          <a:p>
            <a:pPr marL="0" indent="0">
              <a:buNone/>
            </a:pPr>
            <a:endParaRPr lang="en-US" sz="1050" b="1" dirty="0" smtClean="0">
              <a:latin typeface="Raleway" panose="020B0503030101060003" charset="0"/>
              <a:cs typeface="Times New Roman" panose="02020603050405020304" pitchFamily="18" charset="0"/>
            </a:endParaRPr>
          </a:p>
          <a:p>
            <a:r>
              <a:rPr lang="en-US" sz="1600" b="1" dirty="0"/>
              <a:t>Mat size: 7” X 5” x 3” in</a:t>
            </a:r>
          </a:p>
          <a:p>
            <a:r>
              <a:rPr lang="en-US" sz="1600" b="1" dirty="0"/>
              <a:t>Total System Size: 900g or 2lbs.</a:t>
            </a:r>
          </a:p>
          <a:p>
            <a:r>
              <a:rPr lang="en-US" sz="1600" b="1" dirty="0"/>
              <a:t>PCB Design contains 3 ports: </a:t>
            </a:r>
          </a:p>
          <a:p>
            <a:pPr lvl="1" indent="-457200">
              <a:buFont typeface="+mj-lt"/>
              <a:buAutoNum type="arabicPeriod"/>
            </a:pPr>
            <a:r>
              <a:rPr lang="en-US" sz="1600" b="1" dirty="0"/>
              <a:t>Analog Input</a:t>
            </a:r>
          </a:p>
          <a:p>
            <a:pPr lvl="1" indent="-457200">
              <a:buFont typeface="+mj-lt"/>
              <a:buAutoNum type="arabicPeriod"/>
            </a:pPr>
            <a:r>
              <a:rPr lang="en-US" sz="1600" b="1" dirty="0"/>
              <a:t>Digital Output</a:t>
            </a:r>
          </a:p>
          <a:p>
            <a:pPr lvl="1" indent="-457200">
              <a:buFont typeface="+mj-lt"/>
              <a:buAutoNum type="arabicPeriod"/>
            </a:pPr>
            <a:r>
              <a:rPr lang="en-US" sz="1600" b="1" dirty="0"/>
              <a:t>USB type b </a:t>
            </a:r>
          </a:p>
          <a:p>
            <a:r>
              <a:rPr lang="en-US" sz="1600" b="1" dirty="0"/>
              <a:t>Video Camera resolution of 720p @ 30 – 60fps</a:t>
            </a:r>
          </a:p>
          <a:p>
            <a:r>
              <a:rPr lang="en-US" sz="1600" b="1" dirty="0"/>
              <a:t>Response time from trigger to </a:t>
            </a:r>
            <a:r>
              <a:rPr lang="en-US" sz="1600" b="1" dirty="0" smtClean="0"/>
              <a:t>PCB </a:t>
            </a:r>
            <a:r>
              <a:rPr lang="en-US" sz="1600" b="1" dirty="0"/>
              <a:t>to </a:t>
            </a:r>
            <a:r>
              <a:rPr lang="en-US" sz="1600" b="1" dirty="0" smtClean="0"/>
              <a:t>Pi</a:t>
            </a:r>
            <a:r>
              <a:rPr lang="en-US" sz="1600" b="1" dirty="0"/>
              <a:t>: no more than 4 sec.</a:t>
            </a:r>
          </a:p>
          <a:p>
            <a:r>
              <a:rPr lang="en-US" sz="1600" b="1" dirty="0"/>
              <a:t>Camera FOV minimum of 120 degrees</a:t>
            </a:r>
          </a:p>
          <a:p>
            <a:endParaRPr lang="en-US" sz="2000" dirty="0"/>
          </a:p>
          <a:p>
            <a:pPr lvl="1"/>
            <a:endParaRPr lang="en-US" sz="1050" b="1" dirty="0">
              <a:latin typeface="Raleway" panose="020B0503030101060003" charset="0"/>
            </a:endParaRPr>
          </a:p>
        </p:txBody>
      </p:sp>
      <p:sp>
        <p:nvSpPr>
          <p:cNvPr id="51" name="Shape 249"/>
          <p:cNvSpPr txBox="1">
            <a:spLocks/>
          </p:cNvSpPr>
          <p:nvPr/>
        </p:nvSpPr>
        <p:spPr>
          <a:xfrm>
            <a:off x="423745" y="625622"/>
            <a:ext cx="7133501" cy="10173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1pPr>
            <a:lvl2pPr marL="914400" marR="0" lvl="1"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2pPr>
            <a:lvl3pPr marL="1371600" marR="0" lvl="2"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3pPr>
            <a:lvl4pPr marL="1828800" marR="0" lvl="3"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4pPr>
            <a:lvl5pPr marL="2286000" marR="0" lvl="4"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5pPr>
            <a:lvl6pPr marL="2743200" marR="0" lvl="5"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6pPr>
            <a:lvl7pPr marL="3200400" marR="0" lvl="6"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7pPr>
            <a:lvl8pPr marL="3657600" marR="0" lvl="7"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8pPr>
            <a:lvl9pPr marL="4114800" marR="0" lvl="8" indent="-317500" algn="l" rtl="0">
              <a:lnSpc>
                <a:spcPct val="115000"/>
              </a:lnSpc>
              <a:spcBef>
                <a:spcPts val="1000"/>
              </a:spcBef>
              <a:spcAft>
                <a:spcPts val="1000"/>
              </a:spcAft>
              <a:buClr>
                <a:srgbClr val="FFFFFF"/>
              </a:buClr>
              <a:buSzPts val="1400"/>
              <a:buFont typeface="Varela"/>
              <a:buChar char="╶"/>
              <a:defRPr sz="1400" b="0" i="0" u="none" strike="noStrike" cap="none">
                <a:solidFill>
                  <a:srgbClr val="FFFFFF"/>
                </a:solidFill>
                <a:latin typeface="Varela"/>
                <a:ea typeface="Varela"/>
                <a:cs typeface="Varela"/>
                <a:sym typeface="Varela"/>
              </a:defRPr>
            </a:lvl9pPr>
          </a:lstStyle>
          <a:p>
            <a:pPr marL="0" indent="0" algn="ctr">
              <a:buFont typeface="Varela"/>
              <a:buNone/>
            </a:pPr>
            <a:r>
              <a:rPr lang="en-US" sz="4400" b="1" dirty="0" smtClean="0">
                <a:solidFill>
                  <a:srgbClr val="101631"/>
                </a:solidFill>
                <a:highlight>
                  <a:srgbClr val="FFFFFF"/>
                </a:highlight>
              </a:rPr>
              <a:t>  Technical Specifications </a:t>
            </a:r>
            <a:endParaRPr lang="en-US" sz="4400" b="1" dirty="0">
              <a:solidFill>
                <a:srgbClr val="101631"/>
              </a:solidFill>
              <a:highlight>
                <a:srgbClr val="FFFFFF"/>
              </a:highlight>
            </a:endParaRPr>
          </a:p>
        </p:txBody>
      </p:sp>
    </p:spTree>
    <p:extLst>
      <p:ext uri="{BB962C8B-B14F-4D97-AF65-F5344CB8AC3E}">
        <p14:creationId xmlns:p14="http://schemas.microsoft.com/office/powerpoint/2010/main" val="363423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9" y="53787"/>
            <a:ext cx="7570695" cy="1822077"/>
          </a:xfrm>
        </p:spPr>
        <p:txBody>
          <a:bodyPr/>
          <a:lstStyle/>
          <a:p>
            <a:pPr algn="ctr"/>
            <a:r>
              <a:rPr lang="en-US" sz="4800" dirty="0" smtClean="0">
                <a:solidFill>
                  <a:srgbClr val="101631"/>
                </a:solidFill>
                <a:highlight>
                  <a:srgbClr val="FFFFFF"/>
                </a:highlight>
              </a:rPr>
              <a:t>Hardware Design</a:t>
            </a:r>
            <a:endParaRPr lang="en-US" sz="4800" dirty="0"/>
          </a:p>
        </p:txBody>
      </p:sp>
    </p:spTree>
    <p:extLst>
      <p:ext uri="{BB962C8B-B14F-4D97-AF65-F5344CB8AC3E}">
        <p14:creationId xmlns:p14="http://schemas.microsoft.com/office/powerpoint/2010/main" val="96542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3"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1" name="Shape 247"/>
          <p:cNvSpPr/>
          <p:nvPr/>
        </p:nvSpPr>
        <p:spPr>
          <a:xfrm>
            <a:off x="0" y="12532"/>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2" name="Shape 72"/>
          <p:cNvSpPr txBox="1">
            <a:spLocks noGrp="1"/>
          </p:cNvSpPr>
          <p:nvPr>
            <p:ph type="body" idx="1"/>
          </p:nvPr>
        </p:nvSpPr>
        <p:spPr>
          <a:xfrm>
            <a:off x="149426" y="1029642"/>
            <a:ext cx="8845147" cy="2765649"/>
          </a:xfrm>
          <a:prstGeom prst="rect">
            <a:avLst/>
          </a:prstGeom>
        </p:spPr>
        <p:txBody>
          <a:bodyPr spcFirstLastPara="1" wrap="square" lIns="91425" tIns="91425" rIns="91425" bIns="91425" anchor="t" anchorCtr="0">
            <a:noAutofit/>
          </a:bodyPr>
          <a:lstStyle/>
          <a:p>
            <a:pPr marL="0" indent="0">
              <a:buNone/>
            </a:pPr>
            <a:endParaRPr lang="en-US" sz="1050" b="1" dirty="0" smtClean="0">
              <a:latin typeface="Raleway" panose="020B0503030101060003" charset="0"/>
              <a:cs typeface="Times New Roman" panose="02020603050405020304" pitchFamily="18" charset="0"/>
            </a:endParaRPr>
          </a:p>
          <a:p>
            <a:pPr>
              <a:lnSpc>
                <a:spcPct val="100000"/>
              </a:lnSpc>
              <a:buFont typeface="Courier New" panose="02070309020205020404" pitchFamily="49" charset="0"/>
              <a:buChar char="o"/>
            </a:pPr>
            <a:r>
              <a:rPr lang="en-US" sz="1800" dirty="0" smtClean="0"/>
              <a:t>Force Collector sensing </a:t>
            </a:r>
            <a:r>
              <a:rPr lang="en-US" sz="1800" dirty="0"/>
              <a:t>uses a collector such as a diaphragm or piston to measure the force applied over the area. </a:t>
            </a:r>
            <a:endParaRPr lang="en-US" sz="1800" dirty="0" smtClean="0"/>
          </a:p>
          <a:p>
            <a:pPr>
              <a:lnSpc>
                <a:spcPct val="100000"/>
              </a:lnSpc>
              <a:buFont typeface="Courier New" panose="02070309020205020404" pitchFamily="49" charset="0"/>
              <a:buChar char="o"/>
            </a:pPr>
            <a:endParaRPr lang="en-US" sz="1800" dirty="0"/>
          </a:p>
          <a:p>
            <a:pPr>
              <a:lnSpc>
                <a:spcPct val="100000"/>
              </a:lnSpc>
              <a:buFont typeface="Courier New" panose="02070309020205020404" pitchFamily="49" charset="0"/>
              <a:buChar char="o"/>
            </a:pPr>
            <a:r>
              <a:rPr lang="en-US" sz="1800" dirty="0" smtClean="0"/>
              <a:t>Force </a:t>
            </a:r>
            <a:r>
              <a:rPr lang="en-US" sz="1800" dirty="0"/>
              <a:t>collector sensors are made with varying technologies, such as: </a:t>
            </a:r>
          </a:p>
          <a:p>
            <a:pPr lvl="2">
              <a:lnSpc>
                <a:spcPct val="100000"/>
              </a:lnSpc>
              <a:buFont typeface="Courier New" panose="02070309020205020404" pitchFamily="49" charset="0"/>
              <a:buChar char="o"/>
            </a:pPr>
            <a:r>
              <a:rPr lang="en-US" sz="1800" dirty="0" err="1" smtClean="0"/>
              <a:t>piezoresistive</a:t>
            </a:r>
            <a:r>
              <a:rPr lang="en-US" sz="1800" dirty="0" smtClean="0"/>
              <a:t> </a:t>
            </a:r>
            <a:endParaRPr lang="en-US" sz="1800" dirty="0"/>
          </a:p>
          <a:p>
            <a:pPr lvl="2">
              <a:lnSpc>
                <a:spcPct val="100000"/>
              </a:lnSpc>
              <a:buFont typeface="Courier New" panose="02070309020205020404" pitchFamily="49" charset="0"/>
              <a:buChar char="o"/>
            </a:pPr>
            <a:r>
              <a:rPr lang="en-US" sz="1800" dirty="0" smtClean="0"/>
              <a:t>capacitive</a:t>
            </a:r>
            <a:endParaRPr lang="en-US" sz="1800" dirty="0"/>
          </a:p>
          <a:p>
            <a:pPr lvl="2">
              <a:lnSpc>
                <a:spcPct val="100000"/>
              </a:lnSpc>
              <a:buFont typeface="Courier New" panose="02070309020205020404" pitchFamily="49" charset="0"/>
              <a:buChar char="o"/>
            </a:pPr>
            <a:r>
              <a:rPr lang="en-US" sz="1800" dirty="0" smtClean="0"/>
              <a:t>electromagnetic </a:t>
            </a:r>
            <a:endParaRPr lang="en-US" sz="1800" dirty="0"/>
          </a:p>
          <a:p>
            <a:pPr lvl="2">
              <a:lnSpc>
                <a:spcPct val="100000"/>
              </a:lnSpc>
              <a:buFont typeface="Courier New" panose="02070309020205020404" pitchFamily="49" charset="0"/>
              <a:buChar char="o"/>
            </a:pPr>
            <a:r>
              <a:rPr lang="en-US" sz="1800" dirty="0" smtClean="0"/>
              <a:t>piezoelectric</a:t>
            </a:r>
            <a:endParaRPr lang="en-US" sz="1800" dirty="0"/>
          </a:p>
          <a:p>
            <a:pPr lvl="2">
              <a:lnSpc>
                <a:spcPct val="100000"/>
              </a:lnSpc>
              <a:buFont typeface="Courier New" panose="02070309020205020404" pitchFamily="49" charset="0"/>
              <a:buChar char="o"/>
            </a:pPr>
            <a:r>
              <a:rPr lang="en-US" sz="1800" dirty="0" smtClean="0"/>
              <a:t>optical</a:t>
            </a:r>
            <a:endParaRPr lang="en-US" sz="1800" dirty="0"/>
          </a:p>
          <a:p>
            <a:pPr lvl="2">
              <a:buFont typeface="Courier New" panose="02070309020205020404" pitchFamily="49" charset="0"/>
              <a:buChar char="o"/>
            </a:pPr>
            <a:r>
              <a:rPr lang="en-US" sz="1800" dirty="0" smtClean="0"/>
              <a:t>potentiometric </a:t>
            </a:r>
            <a:endParaRPr lang="en-US" sz="1800" dirty="0"/>
          </a:p>
          <a:p>
            <a:endParaRPr lang="en-US" sz="2000" dirty="0"/>
          </a:p>
          <a:p>
            <a:pPr lvl="1"/>
            <a:endParaRPr lang="en-US" sz="1050" b="1" dirty="0">
              <a:latin typeface="Raleway" panose="020B0503030101060003" charset="0"/>
            </a:endParaRPr>
          </a:p>
        </p:txBody>
      </p:sp>
      <p:sp>
        <p:nvSpPr>
          <p:cNvPr id="51" name="Shape 249"/>
          <p:cNvSpPr txBox="1">
            <a:spLocks/>
          </p:cNvSpPr>
          <p:nvPr/>
        </p:nvSpPr>
        <p:spPr>
          <a:xfrm>
            <a:off x="437127" y="216214"/>
            <a:ext cx="6432024" cy="10173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1pPr>
            <a:lvl2pPr marL="914400" marR="0" lvl="1"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2pPr>
            <a:lvl3pPr marL="1371600" marR="0" lvl="2"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3pPr>
            <a:lvl4pPr marL="1828800" marR="0" lvl="3"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4pPr>
            <a:lvl5pPr marL="2286000" marR="0" lvl="4"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5pPr>
            <a:lvl6pPr marL="2743200" marR="0" lvl="5"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6pPr>
            <a:lvl7pPr marL="3200400" marR="0" lvl="6"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7pPr>
            <a:lvl8pPr marL="3657600" marR="0" lvl="7"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8pPr>
            <a:lvl9pPr marL="4114800" marR="0" lvl="8" indent="-317500" algn="l" rtl="0">
              <a:lnSpc>
                <a:spcPct val="115000"/>
              </a:lnSpc>
              <a:spcBef>
                <a:spcPts val="1000"/>
              </a:spcBef>
              <a:spcAft>
                <a:spcPts val="1000"/>
              </a:spcAft>
              <a:buClr>
                <a:srgbClr val="FFFFFF"/>
              </a:buClr>
              <a:buSzPts val="1400"/>
              <a:buFont typeface="Varela"/>
              <a:buChar char="╶"/>
              <a:defRPr sz="1400" b="0" i="0" u="none" strike="noStrike" cap="none">
                <a:solidFill>
                  <a:srgbClr val="FFFFFF"/>
                </a:solidFill>
                <a:latin typeface="Varela"/>
                <a:ea typeface="Varela"/>
                <a:cs typeface="Varela"/>
                <a:sym typeface="Varela"/>
              </a:defRPr>
            </a:lvl9pPr>
          </a:lstStyle>
          <a:p>
            <a:pPr marL="0" indent="0" algn="ctr">
              <a:buFont typeface="Varela"/>
              <a:buNone/>
            </a:pPr>
            <a:r>
              <a:rPr lang="en-US" sz="4400" b="1" dirty="0" smtClean="0">
                <a:solidFill>
                  <a:srgbClr val="101631"/>
                </a:solidFill>
                <a:highlight>
                  <a:srgbClr val="FFFFFF"/>
                </a:highlight>
              </a:rPr>
              <a:t>Pressure Sensing</a:t>
            </a:r>
            <a:endParaRPr lang="en-US" sz="4400" b="1" dirty="0">
              <a:solidFill>
                <a:srgbClr val="101631"/>
              </a:solidFill>
              <a:highlight>
                <a:srgbClr val="FFFFFF"/>
              </a:highligh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412" y="4362708"/>
            <a:ext cx="2383800" cy="565902"/>
          </a:xfrm>
          <a:prstGeom prst="rect">
            <a:avLst/>
          </a:prstGeom>
        </p:spPr>
      </p:pic>
    </p:spTree>
    <p:extLst>
      <p:ext uri="{BB962C8B-B14F-4D97-AF65-F5344CB8AC3E}">
        <p14:creationId xmlns:p14="http://schemas.microsoft.com/office/powerpoint/2010/main" val="51568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745"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AutoShape 2" descr="data:image/png;base64,iVBORw0KGgoAAAANSUhEUgAABDcAAAKbCAYAAADhQ2F4AAAgAElEQVR4XuzdB7wU1f3//w/9coGIggWNIN+EKLEHxRoRNfbejQ3B3nsvsRs7GmvsXWPDiC32QiwgWLFgDJifGAVEidLl/3if/Gezd9ndmdk7OzvlNY9HHt+v3Jk55zzP3L133veUNgsWLFhgHAgggAACCCCAAAIIIIAAAggggEBKBdoQbqS056g2AggggAACCCCAAAIIIIAAAgg4AcINHgQEEEAAAQQQQAABBBBAAAEEEEi1AOFGqruPyiOAAAIIIIAAAggggAACCCCAAOEGzwACCCCAAAIIIIAAAggggAACCKRagHAj1d1H5RFAAAEEEEAAAQQQQAABBBBAgHCDZwABBBBAAAEEEEAAAQQQQAABBFItQLiR6u6j8ggggAACCCCAAAIIIIAAAgggQLjBM4AAAggggAACCCCAAAIIIIAAAqkWINxIdfdReQQQQAABBBBAAAEEEEAAAQQQINzgGUAAAQQQQAABBBBAAAEEEEAAgVQLEG6kuvuoPAIIIIAAAggggAACCCCAAAIIEG7wDCCAAAIIIIAAAggggAACCCCAQKoFCDdS3X1UHgEEEEAAAQQQQAABBBBAAAEECDd4BhBAAAEEEEAAAQQQQAABBBBAINUChBup7j4qjwACCCCAAAIIIIAAAggggAAChBs8AwgggAACCCCAAAIIIIAAAgggkGoBwo1Udx+VRwABBBBAAAEEEEAAAQQQQAABwg2eAQQQQAABBBBAAAEEEEAAAQQQSLUA4Uaqu4/KI4AAAggggAACCCCAAAIIIIAA4QbPAAIIIIAAAggggAACCCCAAAIIpFqAcCPV3UflEUAAAQQQQAABBBBAAAEEEECAcINnAAEEEEAAAQQQQAABBBBAAAEEUi1AuJHq7qPyCCCAAAIIIIAAAggggAACCCBAuMEzgAACCCCAAAIIIIAAAggggAACqRYg3Eh191F5BBBAAAEEEEAAAQQQQAABBBAg3OAZQAABBBBAAAEEEEAAAQQQQACBVAsQbqS6+6g8AggggAACCCCAAAIIIIAAAggQbvAMIIAAAggggAACCCCAAAIIIIBAqgUIN1LdfVQeAQQQQAABBBBAAAEEEEAAAQQIN3gGEEAAAQQQQAABBBBAAAEEEEAg1QKEG6nuPiqPAAIIIIAAAggggAACCCCAAAKEGzwDCCCAAAIIIIAAAggggAACCCCQagHCjVR3H5VHwF9g1qxZ1tTU5H8iZyCAAAIIIIAAAggggAACKRUg3Ehpx1FtBIIKfPvtt9bc3GydOnUKegnnIYAAAggggAACCCCAAAKpEiDcSFV3UVkEwgso3NDRpUsX69ixY/gbcAUCCCCAAAIIIIAAAgggkHABwo2EdxDVQ6C1Al64oft07drVOnTo0Npbcj0CCCCAAAIIIIAAAgggkCgBwo1EdQeVQSB6geJwo02bNi7gaN++ffQFcUcEEEAAAQQQQAABBBBAoEEChBsNgqdYBOISKA43VGbbtm1dwNGuXbu4qkA5CCCAAAIIIIAAAggggEBdBQg36srLzRFovEBpuKEaKdjo1q2baSQHBwIIIIAAAggggAACCCCQdgHCjbT3IPVHwEfgP//5j82dO3ehszQ1RQEHBwIIIIAAAggggAACCCCQdgHCjbT3IPVHoMZwQ5dpcVFNUeFAAAEEEEAAAQQQQAABBNIsQLiR5t6j7ggEEKg0csO7VNvDaptYDgQQQAABBBBAAAEEEEAgrQKEG2ntOeqNQEABv3BDt2lqarLOnTsHvCOnIYAAAggggAACCCCAAALJEiDcSFZ/UBsEIhcIEm6oUIUbCjk4EEAAAQQQQAABBBBAAIG0CRBupK3HqC8CIQWChhu6bXNzs3Xq1ClkCZyOAAIIIIAAAggggAACCDRWgHCjsf6UjkDdBcKEG6qM1t/QOhwcCCCAAAIIIIAAAggggEBaBAg30tJT1BOBGgXChhsqRjuoaCcVDgQQQAABBBBAAAEEEEAgDQKEG2noJeqIQCsEagk32rRp4wKO9u3bt6JkLkUAAQQQQAABBBBAAAEE4hEg3IjHmVIQaJhALeGGKtu2bVsXcLRr165hdadgBBBAAAEEEEAAAQQQQCCIAOFGECXOQSDFArWGG2qygo1u3bqZRnJwIIAAAggggAACCCCAAAJJFSDcSGrPUC8EIhJoTbihKmhqigIODgQQQAABBBBAAAEEEEAgqQKEG0ntGeqFQEQCrQ03VA0tLqopKhwIIIAAAggggAACCCCAQBIFCDeS2CvUCYEIBaIIN1QdhRtDhw61KVOm2JNPPhlhDbkVAukS0PfAl19+aUsvvbT17NkzXZWntghEKPDuu++68Lt///4R3pVbIZAugYkTJ9p3331nv/zlL625uTldlae2CEQk8OOPP9qECRNskUUWsT59+kR01/C3IdwIb8YVCKRKoFq4wVoaqepKKosAAggggAACCCAQQkDrxzU1NbkglqN+Ago3xo8f7/7oQ7hRP2fujEDuBQg3cv8IAIAAAggggAACCORSwNv1j4Cjvt1PuFFfX+6OAAL/vwDhBo8CAggggAACCCCAQB4FvHBDbSfgqN8TQLhRP1vujAACRQKEGzwOCCCAAAIIIIAAAnkUKA43CDjq9wQQbtTPljsjgADhBs8AAggggAACCCCAQM4FSsMNAo76PBCEG/Vx5a4IIFAiwMgNHgkEEEAAAQQQQACBPAqUCzcIOKJ/Egg3ojfljgggUEaAcIPHAgEEEEAAAQQQQCCPApXCDQKOaJ8Gwo1oPbkbAghUECDc4NFAAAEEEEAAAQQQyKNAtXCDgCO6J4JwIzpL7oQAAlUECDd4PBBAAAEEEEAAAQTyKOAXbhBwRPNUEG5E48hdEEDAR4Bwg0cEAQQQQAABBBBAII8CQcINAo7WPxmEG6035A4IIBBAgHAjABKnIIAAAggggAACCGROIGi4QcDRuq4n3GidH1cjgEBAAcKNgFCchgACCCCAAAIIIJApgTDhBgFH7V1PuFG7HVcigEAIAcKNEFicigACCCCAAAIIIJAZgbDhBgFHbV1PuFGbG1chgEBIAcKNkGCcjgACCCCAAAIIIJAJAcKNeLqRcCMeZ0pBIPcChBu5fwQAQAABBBBAAAEEcilAuBFPtxNuxONMKQjkXoBwI/ePAAAIIIAAAggggEAuBQg34ul2wo14nCmlgsBrr71m66+/vq9Pnz59bK211rKddtrJttlmG+vcubPvNZzgLzBz5kw75phj7IYbbiicfNddd9mee+7pf3HIMwg3QoJxOgIIIIAAAggggEDdBP71r3/ZfffdZ08//bSNHj3aldOvXz9bc801bY899rC1117b2rdvX7b8adOm2UMPPWQjR460MWPGmH7PXXbZZW3DDTe0vffe2wYMGGBt27YtXEu4UbdubHFjwo14nCmlleFG8eWHHnqoXXzxxdalSxdcWylAuNFKQC5HAAEEEEAAAQQQSJXAggUL7PHHH7fTTjvNvvjii4p1HzZsmDtn0UUXbXHOqFGj7Oijj7ZPP/204rVnnXWWHX744YVwhHAjnkeEcCMeZ0qJMNzQrW666SbTBw5H6wQIN1rnx9UIIIAAAggggAAC6RL44IMPbOjQofbJJ5/4VvzYY4+1U045pRBSfPbZZ3bwwQcXRnpUukHXrl1t+PDhtuOOO7pTNIqjTZs2vuUVn9DU1GQdOnQIdU3eTybcyPsT0OD2B52WUlpNjd647LLLTN/0HLULEG7UbseVCCCAAAIIIIAAAukS0KgNvUOcf/75hYrvu+++dvrpp9tiiy1mb7/9tgszvGkqSy65pN19991umomOa6+91o3m8I4tt9zSLr30UnetvnbOOecUvrb11lvb1Vdfbd27d3fBRvE0lSBqhBtBlFqeQ7gR3owrIhQoF24Ur/nw008/2TvvvGP77bef+7/esdlmm7kPmh49erh/mj17tr388svu31588UWbOHGidevWzVZbbTXbdNNNbZ999rHevXu3qLnu/cYbb9gtt9xir7zyin388cfu67pu4MCBbn0PXVdu+sukSZPcHL0nnnjCXnrpJXfd8ssvb6uvvrrpA3Lw4MHWqVOnhaR03R133GHPPPOMjRs3zmbMmNHi2l133dX0IeldWy58UPs++ugju/DCC03z/TbffHO74oorbJlllrFKbVLd1llnHRsyZIj99re/LXy4lrv/nXfeaSuvvLL7MH722Wedpa7R8Lttt9224txDv8eCNTf8hPg6AggggAACCCCAQD0FZs2aZaeeeqrdeuuthWKeeuopt7afd+hrGrHhHQozjjvuOPvhhx/s+OOPt/vvv7/wtRtvvNF22WUX999fffWVHXDAAfbqq6+6/1YwovcFvY8QbtSzV/93b8KNeJwppYKAX7gxZ84ce+utt+ywww5rEW7sv//+bqhXc3OzffPNN+4DRy/llQ6lqXpZ33333d2L/bx581wgcO655xYChnLX6sNK1+nDSYfS3kceecR94Omlv9Kh67zAwTtHIYiCj2rX6VzNz9OaIlo0tVz4sNdee9mIESMK9T7jjDNM8/r0Ya0PX7lUO4466iiXViu0KXd/LZ6k4Xpe8OLdS6HP9ddf7xZYCjusTvcg3OBjAAEEEEAAAQQQQKCRAuXCDS0Kuu666xaqVRpu7Lbbbm50hn6XLQ4vNPVE7wVrrLGGu1a/V5988snuD5necfPNNxempoRdd4ORG+GfFMKN8GZcEaFArdNSLr/8crfLhxLUE0880Q0D8zt69eplGhWy0UYbuZd3BRDjx493l2kIme6jkQ8KJYqHm1155ZV25JFHuhf6oAGF7qkPP91LIcLkyZPdKBCNhPA7FCLog3LjjTcuGz4UX9+/f3+XCP/61792Q+z0gRrkUHiigEbhUeluKdWu1ygRhUg9e/YMUkyLcwg3QpNxAQIIIIAAAggggECEAvPnz3d/5NPv6N6hPz5qKsoSSyxhY8eOtZNOOqnFmhr6nVwjNKZOnerW6nj//ffdpSuttJIbAa4dVnSUC05UlqbT6yDciLAjK9yKcKP+xpRQRaCWcGO77bZzW5dqNMVzzz1nO+ywQ2GUgbaM1WKjCjD0Mv3HP/7RLrjggkINNC3jT3/6k1shWaM4vOPss892oz+q7cCiIEWjKm677bbCdYcccoj7gFxkkUXcFBf9tzd9pjik+Nvf/uamx3iHptVcddVV7sNQAYPm+SkR9g7VWR+y5UZW6L4KczSCQt/AqvO7775r22+/fYtRIRrNccIJJ7gRIG+++aabVqI66tDQu3vvvdeWWmqphcINfU2GK6ywgv35z38ufCDrulVXXdUNxdM0l7AH4UZYMc5HAAEEEEAAAQQQiFpAvw/rj5DVdkopLjNouKFrLrnkkhbvHpoCo9/HdRBuRN2TC9+PcKP+xpRQRSBsuKHRD+edd57bR1pTRBRK6H/eoUBAU028Dw+99O+8886FrZq0GJBGOkyZMsWFDaVTL7RmhgKSQYMG2QYbbGCrrLJKYY0JrXOhNTHee+89V5yCiQcffNCdo0NJsKaIaC0M7/BCinIE3333nUt+n3zySTeipHi6ikaS6F7lwo1yoycU9mjlZu9Q4KNhcKVbV5XWo9z9FYrofxqpUtpmXa95hOutt17o55pwIzQZFyCAAAIIIIAAAghELKB3iIceesj9gU+/nxYfesdQmFH8x0zCjYg7oI63I9yoIy639hcIE25o2ogW8Vl88cXdjcu9mPuVqFEPWsxTC2YGmc6ikEDD1hR4hKmrV4/iXV1UXy1cqhETf//73wsLmJarc7Vwo9xOMQp0zjzzzMKtigOKaiZ+u6VokVXNMyxezJVww+8p4+sIIIAAAggggAACSRZQwKFp6lpPThsEzJ071zbZZBM30lm//x500EGF6gcNN7TBgaa26w+M3sG0lHifAsKNeL0prUSg0oKi2hNaHzbFKxXr0uIpKbWEG7qH93KunUZUhubQVVvkUx9uCji0NdT6668fqg+9a7XmhqasKFjxDn1QakcWTaHRyA2NSPGOauGG97XiipSGG+XOKVdxwo1Q3cnJCCCAAAIIIIAAAhkXKN3uVSPHL7roIrfWn6azaOdCHaULipZbc4MFReN9WAg34vWmtIDhxp577mnff/+9HXHEES1WHNblWhtDKWjHjh19p6UEAdciotq6SVNYXn/9ddN2UN7aFLrem8qiHVaqTUupVJaSYdVX00y8Q2GEFv9s37592eksYcON0mkpe++9t11zzTVuW1sd+jDWfD9NNdF6H1rVWettKGEuXVC0eCteRm4EeYI4BwEEEEAAAQQQQCAtAhMmTLBx48a56df6/V+/E2squcIKvRzrd+Z77rmn0BxvK1j93ly6jSxbwSar1wk3ktUfuauN31awL7/8slv4UyMfvEO7nmjdDK2JUW5BUb3Ub7HFFm4OnXZVKV6TwxtJoUU2Kx1aC0Nbz959993uFC/cULmlC4oqvVVw0aNHj4UW7fTqueaaay4UIGhtEE0dUbCiOX9aUDTomhvlRmVowVAtKOo5KdTQ7inaNlaHAguFQt4aI/q61vr4zW9+Q7iRu+86GowAAggggAACCORXQH/E1Jp83nobWmdDGw5oTTn9Xq7fmb2vaQMDvRPofUCHdg3ULoreoZHY2oVwmWWWcQv+6/f04q/pD5B6T9AfGNu2bRsKna1gQ3G5kwk3wptxRYQCfuGGN3dNL+rFh4aHXX311W7hUI080K4efoe3bap2AdEoCn0QeYe360n37t3dgqEHHnhgYfSGPsB0bqdOnez55593gUFx2FKpXCW7ClYUYGiURvGWU351DTtyo5JTpXIU0njtZ+SGX2/wdQQQQAABBBBAAIGsCJSbPlKpbRq1oXU4NNpah94B9MdSraPnd1x55ZWmdxYv2ND/DXMQboTR+u+5hBvhzbgiQgG/cENFlZsaoZEHSk61BodGPGikxciRIyvWTAuCXnfddaadRvTBonsOGzbMLRJa7VCCq7ly3tanmppy++23u0CldKeV4vtoRIfm5i222GLun1WOptqUW9tDW69qussf/vCHwj11f12vHVhKw4dK62loDRGFNkqNqx277LKLC4aURLPmRoQPM7dCAAEEEEAAAQQQSIXAZ5995jYX0B8uKx1a+0+jOJqbm1ucoiktmroyevToitdqF0P9Xu5dG3YbWN2YcCP8o0S4Ed6MKyIUCBJuaM2Kq666yqWmxce2227rRmwsscQSbk2JESNGuJ1IRo0aZXrR17H22mvbVltt5VLT3r17t7h+6tSpbuiZQhHtBuIFDwpCVl11VbdLiMKTLl26tLhO9dEcvZtuusleeOEFGzt2rPu6rlNQsd9++9ngwYPdSI/iQyNCNHpD9VT9tO2sQg2FLFqhWeGHt0CRVmu+4447TCNJgoYbKkujRDTU7pZbbrExY8b41o1wI8KHmVshgAACCCCAAAIIpEZAL8Ka6v7YY4+535s1FaVfv35usX8t+q+pKJWmkkyZMsVdq7X6vD+W6tp11lnHjfIuvZZwI57HgnAjHmdKQSD3AvqBoRCn3BF2mF7uMQFAAAEEEEAAAQQQSI0A4UY8XUW4EY8zpSCQewHCjdw/AgAggAACCCCAAAK5FCDciKfbCTficaYUBHIvQLiR+0cAAAQQQAABBBBAIJcChBvxdDvhRjzOlIJA7gUIN3L/CACAAAIIIIAAAgjkUoBwI55uJ9yIx5lSEMi9AOFG7h8BABBAAAEEEEAAgVwKEG7E0+2EG/E4UwoCuRcg3Mj9IwAAAggggAACCCCQSwHCjXi6nXAjHmdKQSD3AoQbuX8EAEAAAQQQQAABBHIpQLgRT7cTbsTjTCkI5F6AcCP3jwAACCCAAAIIIIBALgUIN+LpdsKNeJwpBYHcCxBu5P4RAAABBBBAAAEEEMilAOFGPN1OuBGPM6UgkHsBwo3cPwIAIIAAAggggAACuRQg3Iin2wk34nGmFARyL0C4kftHAAAEEEAAAQQQQCCXAoQb8XQ74UY8zpSCQO4FCDdy/wgAgAACCCCAAAII5FKAcCOebifciMeZUhDIvQDhRu4fAQAQQAABBBBAAIFcChBuxNPthBvxOFMKArkXINzI/SMAAAIIIIAAAgggkEsBwo14up1wIx5nSkEg9wKEG7l/BABAAAEEEEAAAQRyKUC4EU+3E27E40wpCORegHAj948AAAgggAACCCCAQC4FCDfi6XbCjXicKQWB3AsQbuT+EQAAAQQQQAABBBDIpQDhRjzdTrgRjzOlIJB7AcKN3D8CACCAAAIIIIAAArkUINyIp9sJN+JxphQEci9QKdyYNm2a/fOf/1zIp2fPnmXN9MPhk08+sZkzZ9rqq6+ee1cA8iswd+5cmzVrljU1NVmHDh3yC0HLcy8wY8YM08+G5ubm3FsAkF8B/TzQzwV9H9TyIp1fuehbPnny5IVuuvjii1vfvn1DFcbP91Bc7mTCjfBmXIEAAjUIVBu5MWnSJHvrrbdquCuXIIAAAggggAACCCCQfIFf/vKXNmDAgMAVJdwITFU4kXAjvBlXIIBADQLVwg3djoCjBlQuQQABBBBAAAEEEEiNQJiAg3AjfLcSboQ34woEEKhBwC/cIOCoAZVLEEAAAQQQQAABBFIlEDTgINwI362EG+HNuAIBBGoQCBJuEHDUAMslCCCAAAIIIIAAAqkSCBJwEG6E71LCjfBmXIEAAjUIBA03CDhqwOUSBBBAAAEEEEAAgVQJ+AUchBvhu5NwI7wZVyCAQA0CYcINAo4agLkEAQQQQAABBBBAIFUC1QIOwo3wXUm4Ed6MKxBAoAaBsOEGAUcNyFyCAAIIIIAAAgggkCqBSgEH4Ub4biTcCG/GFQggUINALeEGAUcN0FyCAAIIIIAAAgggkCqBcgEH4Ub4LiTcCG/GFQggUINAreEGAUcN2FyCAAIIIIAAAgggkCqB0oCDcCN89xFuhDfjCgQQqEGgNeEGAUcN4FyCAAIIIIAAAgggkCqB4oCDcCN81xFuhDfjCgQQqEGgteEGAUcN6FyCAAIIIIAAAgggkCoBL+Ag3AjfbYQb4c24AgEEahCIItxQsV9//bW98sorNdSASxBAAAEEEEAAAQQQSL6AAo611lrLOnfunPzKJqiGhBsJ6gyqgkCWBaIKN7p27WpDhw618ePH2+jRo7NMRtsQqCowZcoUmzhxovXp08d69uyJFgK5FRgzZow1Nzdb//79c2tAwxHQzwP9XND3gb4fONIvMH/+fGvXrl36GxJjCwg3YsSmKATyLEC4kefep+31ECDcqIcq90yjAOFGGnuNOkctQLgRtSj3S6MA4UYae406I5BCAcKNFHYaVU60AOFGoruHysUoQLgRIzZFJVaAcCOxXUPFYhQg3IgRm6IQyLMA4Uaee5+210OAcKMeqtwzjQKEG2nsNeoctQDhRtSi3C+NAoQbaew16oxACgUIN1LYaVQ50QKEG4nuHioXowDhRozYFJVYAcKNxHYNFYtRgHAjRmyKQiDPAoQbee592l4PAcKNeqhyzzQKEG6ksdeoc9QChBtRi3K/NAoQbqSx16gzAikUINxIYadR5UQLEG4kunuoXIwChBsxYlNUYgUINxLbNVQsRgHCjRixKQqBPAsQbuS592l7PQQIN+qhyj3TKEC4kcZeo85RCxBuRC3K/dIoQLiRxl6jzgikUIBwI4WdRpUTLUC4kejuoXIxChBuxIhNUYkVINxIbNdQsRgFCDdixKYoBPIsQLiR596n7fUQINyohyr3TKMA4UYae406Ry1AuBG1KPdLowDhRhp7jTojkEIBwo0UdhpVTrQA4Uaiu4fKxShAuBEjNkUlVoBwI7FdQ8ViFCDciBGbohDIswDhRp57n7bXQ4Bwox6q3DONAoQbaew16hy1AOFG1KLcL40ChBtp7DXqjEAKBQg3UthpVDnRAoQbie4eKhejAOFGjNgUlVgBwo3Edg0Vi1GAcCNGbIpCIM8ChBt57n3aXg8Bwo16qHLPNAoQbqSx16hz1AKEG1GLcr80ChBupLHXqDMCKRSoFm60adMmcIvat29vL730kk2fPt122GGHwNdxIgJZE5g1a5bp+6pr167W1NSUtebRHgQCCyjo08+G7t27B76GExHImoB+Hujngr4P9P2Q56NTp07Wrl27PBPktu2EG7ntehqOQLwCUYUb8daa0hBAAAEEEEAAAQTSJKBwp3PnzgQcaeq0iOpKuBERJLdBAIHqAoQbPCEIIIAAAggggAAC9RbQqA2NCibgqLd08u5PuJG8PqFGCGRSgHAjk91KoxBAAAEEEEAAgUQJeFNSCDgS1S2xVIZwIxZmCkEAAcINngEEEEAAAQQQQACBegsUr7dBwFFv7WTdn3AjWf1BbRDIrADhRma7loYhgAACCCCAAAKJEShdTJSAIzFdU/eKEG7UnZgCEEBAAoQbPAcIIIAAAggggAAC9RYot1MKAUe91ZNxf8KNZPQDtUAg8wKEG5nvYhqIAAIIIIAAAgg0XKDSNrAEHA3vmrpXgHCj7sQUgAACEiDc4DlAAAEEEEAAAQQQqLdApXBD5RJw1Fu/sfcn3GisP6UjkBsBwo3cdDUNRQABBBBAAAEEGiZQLdwg4GhYt8RSMOFGLMwUggAChBs8AwgggAACCCCAAAL1FvALNwg46t0Djbs/4Ubj7CkZgVwJEG7kqrtpLAIIIIAAAggg0BCBIOEGAUdDuqbuhRJu1J2YAhBAQAKEGzwHCCCAAAIIIIAAAvUWCBpuEHDUuyfivz/hRvzmlIhALgUIN3LZ7TQaAQQQQAABBBCIVSBMuKGKdejQwZqammKtI4XVR4Bwoz6u3BUBBEoECDd4JBBAAAEEEEAAAQTqLUC4UW/h5N6fcCO5fUPNEMiUAOFGprqTxiCAAAIIIIAAAokUINxIZLfEUinCjViY/QuZOnWqPfTQQ/LfvzcAACAASURBVDZy5Eh75513bOLEie6i1Vdf3VZddVX7/e9/bxtssIF16tTJ/2Z1PuP777+3O++805Zaainbaaed6lxafW4/c+ZMO+aYY+yGG26oWMBiiy1m6667rm2zzTaunT169KhPZQLe9e6777a99tqrcPZBBx1kV1xxhXXu3DngHRp7GuFGY/0pHQEEEEAAAQQQiFtAL5tPPfWU/fWvf7WXXnrJvv32W+vatasNGDDABg8e7H7H/vnPf75QtW699VY79thjfau733772QUXXNBiWgnhhi9bZk8g3Ghw1y5YsMCefvppO/roo+3jjz+uWpu9997bLrvsMlt88cUbUmsFMLfddptdffXVLny56667bM8992xIXVpbaJBwo7gMBUzXXXedrbPOOq0tuubrCTdqpuNCBBBAAAEEEEAAgZgFvvjiCzv11FPt8ccfr1jyoosuapdeeqntsMMO1qZNG3fe/Pnz7fzzz3d/xPM7CDf8hPL1dcKNBvf3u+++a7vvvruNHz8+UE30AXH22Wdb+/btA50f1UkKNhRkKIjxjjyFG2rzWmutZUqR+/fvHxVrqPsQboTi4mQEEEAAAQQQQACBBgnMmjXLBRv63dnv+NWvfmW33HKLrbjiiu5U/RHy5JNPtjvuuMPvUiPc8CXK1QmEGw3u7gsvvNB943vHdtttZ9dcc40ts8wy9s0339hpp51mf/7znwtf1zSJe+65x/r06RNrzQk3/st95JFH2sUXX5yI6UGxPgARFMa0lAgQuQUCCCCAAAIIIJACgX/84x82bNgwGzdunKvtsssua1dddZWbZv/ll1/aSSedZE888UShJRqpceihh7r/njJlih1wwAH24osv+raUcMOXKFcnEG40sLvLTY3QN7KGYHXp0sXV7M0337Ttt9/erW/hTUfx5pXtsssuhREfvXr1skcffdQGDhxYaNFjjz1mCku8o3iNhkmTJrk0VGt8vP7664VztMaH5r8dccQRttxyy7l/Lx0xUEpWuvbDTz/9ZG+88Ybdd999bqSHN91m7bXXdmtY7L///rbCCisUhp6Vc3j11VfdfLzhw4fbiBEjbNq0aW7khKbv7LzzzjZ79my76aab7Pbbb7exY8fa8ssvb0OHDrVDDjnEunXr5tur5crcbLPNXFu1tsYPP/xgjzzyiJ1++umF9U90U43a+Mtf/lJIlvVvYdvrVS5MH5Trh3LumsuoHxzPPfec29ZK/X/UUUfZe++9Z5rW5B3nnHOOnXHGGS4ZL157RNNv7r//flParulHzz77rGv/xhtv7H7gbLvttjWPGiLc8H0sOQEBBBBAAAEEEMiEwKeffup+N3///fddezQCXH8gbG5udv+tEeB63/COM8880/1OqkPXDhkyxD788EP33/od9KyzzrKOHTsGsmHNjUBMmTyJcKOB3ar1NpRS6iWz+NCLul4m9bK9xhpruGCjbdu2Lc7Ry/fhhx/u1sDwjssvv7zwoaC5arqvRoZ4hxYs3XHHHe3ll1+2Aw88sOoaH6rDjTfe6NLVMOGG6qXwRf+rdCh8UGigl24tkFouaNh3333dwkMKNUoP1f2f//ynPfPMMwt9TSb64PRbZNMv3NCN1T8Kmo477rgW5Shs0Uu+jlraq+vC9oGuqTYtRXXVcD79UJgxY0aL+mqUj4KhBx54oPDvlcKNlVde2bbaaivX96X26rfrr7/e9thjj0IwFebbh3AjjBbnIoAAAggggAAC6RWYPn26Cy+89TaKR278+9//tuOPP74wckN/0FTYMWjQINfgUaNGud9HvUO/3+t3Xf3ur+BjlVVWcWt0aKH9nj17LoREuJHe56a1NSfcaK1gK68fPXq0G4ng7Y5S7nYKGpRe6oVfIzS84+GHH26xW4n+Mq8pLXoJ1XAu/bdWJ9ahl9t7773XllhiiRahiD449MK69NJL2/PPP+9GVXh10cgQ7SaiIWPFu3SU1tEbQaCRAlrwVHPkghzacUUprkYJ+O1cEuR+Okc+CkW0AnO1I0i4oes1qmXTTTdtERh4IdK8efNqaq++6YqDqSB9oMWWqoUbH3zwgRWP5PHzqhRu+F23+eabu51yyv0g8buWcMNPiK8jgAACCCCAAALZEXjttdfcqGotLFrt0DkaudHU1ORO0+hv/ZvfoT8CX3LJJbbaaqu1OJVww08uu18n3Ghw3yqF1HSSU045xXe3FP0FXi/W3mrCkydPtn322cdNHdBRPGVCC5UqNFG6qUPhwUUXXWSaCqEFTMeMGeP+XS/Wmn6gKSjeCsXlSIKsuVH6gq2Q5U9/+pPbxnbu3LluGszBBx9cuP0mm2zi/q179+4LhRsKYzR6QMGORmLoA6/40MgQbQ/1ySefuBBH2+d6R5CFToOGG5pSs9tuu7W4vxcM1NpejfaopQ+qhRsKoYptPT89Ewq1FKYUj+ioFm7oWk350dQhrffizX+UrzdtRf0S9iDcCCvG+QgggAACCCCAQHoFNHVbf2jVtHKtJVju0O/ZekfR+4AOvRv98Y9/dP8Lcmy99dZupHXxH94IN4LIZfMcwo2E9KvCA72E6oVe6yNUOhRw6CV3vfXWKzttwnuxL30R1jCu3/3ud25vaYUBWmuj+NB9+/XrZ2uuuaZtuOGGpvUxfvaznxVOCRJuKKjQ6BLvKB5Jon/T4kEaqeEtDqTwQ/XSC3PpyA3Nq9P/FLgo9V1//fUL99XUCU2x0Mt3uZBCI1E0mqTaEUW4UWt7FQzU0geVwg19gGu0TPF2WcV+CjUOO+wwN+LCO6qFG8XXfvTRR7brrru2eCa1Hoqev7AH4UZYMc5HAAEEEEAAAQTSKaARzvojp3Z59Ds0Slq/x2ok+Zw5c9wobI0o//zzz+3rr7+2E0880U0J13uB3gG0GYN+r/QObbawxRZbFP6bcMNPPLtfJ9xIWN8q4fzqq69M01UefPBBF0KUrn2gUR7nnnuu6Ru33AgNvbhqpIP3suuNkNCUDaWhClH0V/7StRmKKfQCfuWVV7p1P/RBEiTcUJ1KR1j48WrYmT6sSsMN7+Vb15eGG8WjB8qFFMXXVio/aLihES7bbLONaZRMaTBQa3sVFtTSB5XCDdWr1K949Ir6XD9Yin+4VAs3iq8tN3KFcMPvqebrCCCAAAIIIIBAvgW0yL2mtXshhNbcuPTSS03vJXrX0e+iWsTeOzTKWGvyaT2+aofup/U6iq8tXoxU1xJu5PfZI9xoYN8rmFDyqCkbetnWVkladEeLeHrH22+/7T4Yxo8fX/i34l0yShcW1W4kmsahDwdvhIQWFtVf471vdCWp2klF4cUrr7xSUaA4RKhXuKEXaS1ymtRw4+abb3brkBQf3st/LeGGd20tfUC40cBvVopGAAEEEEAAAQQQCCygtTCKNxjQ7/qnnXZa4X1Ef0DUiG4tLqpDo7Q1HVobKVQ7tFaf3p9uvfXWwmn67xNOOKHw34QbgbspcycSbjSwS8v9VVwfAhp65X1Tan6a1qzw1tVQdUu3AC1dWFS7e2h6i0ZmaOqHtjTV7ivlju+++84FJ2+99ZYb/qUtRItHdGhkhebC6UHR7iZai8E7Ste28JumUYnab/RFI0ZuaEicPDTdo3g9j+IFS2ttb6lD0D6oFG5oW6zSnXFaMy2FkRsN/FCgaAQQQAABBBBAIAMCYcONlVZaye38px0i9W6j37+///57N01Fa8tpCr2OciM39MdI/bHUOwg3MvAA1dgEwo0a4aK4rNx2rvrGPe+880yL42g7V6WSGrZVHDgoYBg2bFihCqULixbXLczuFpq+oPUqiheQ9MKNcgHEtdde67aUnT17ttuzutwCm5oao5Enmm6jl2YFL15bNB1FCa0CmCSM3AjSp8XBUq3t1Y41lY5qfVBtQdHSr2lRUC0U+5vf/MZNgVGfBl1QlHAjyJPAOQgggAACCCCAAAKVBPQOo8X/vcNvWsp2221nV111lRvNrunz3gh0Xa8FSfVH1s6dOy+05oZ2TNG7kRd+6HzCjfw+l4QbDe57jUrQkKxqW8EWV1Hf+Eovl1xyycI/64VYIYKCg9JDW7MqOPB2QtEaHnvssUfhRdfbVUOLdGo/ag0Xu+6669xtvO1j+/bt64KW0tEBXll6cVY57du3d6sd6zy/Q4GG1hTRAkJJGbnhV2d56INaO5Do0NSSWtpbax9UCzf+3//7f26R0hdeeMGvGe7rrLkRiImTEEAAAQQQQAABBGoQ0I6NQ4cOtffffz/Q1Zour10gdTz00EPu/aV40dBKN9Gaclo4vzjQINwIRJ7Jkwg3GtytCia0II6+KUsXDi2tmkZzaCtY7WpSepQuLKqvawqFtpkdOHBg4XSNFlGAMXz48KotX2yxxeyaa65xU1K8YEQ7m2h72dKFSLUmhe6n0Rtqg6ZyaERGpUPBhsIY7ayiQCQN4YbWH1Hos84667RoVi3trbUPqoUbqpQWbpJpaVCmnU20vVbxDjmEGw3+xqd4BBBAAAEEEEAgwwJ6x9Fagnrv+OKLL6q2VCM89EdavUvo0B8QNUJcU1uqBRyl13mFEG5k+MHyaRrhRkL6Xn951yKf2gtac8y8F1TtWqIXaq27oYVGK60gXG6Ki4IIDdNaZJFFWrRS00hefvll07ZJKmvs2LHu6wodVlttNTeaQslp7969W1ynDxqNttDUFb1I61h99dVNi5hqrRBv61jdXyMINMrhjTfeKLRF5w4ePNgt0KltXL3QJKnhhuxVZ42W2XLLLVtsjVsME7a9uraWPvALN/RDRH2p0SR6jhRQaUrQkUce6X5AsFtKQr7ZqQYCCCCAAAIIIJATgX/9619uJIY2MdBGCd9++61ruaaTDBgwwHbaaSf3f7XWRvGh32s1+kNr3Ola/SFXh/7Iq3cj/Y5b7jqdQ7iRk4erTDMJN1La9/qG1wtyU1OT2951woQJbvhW8V/nNcpD/8aRbwEFZRoZVPxsKKDS+iFxHkretTNQucMLuuKsD2UhgAACCCCAAAIIZE+AcCN7fRq0RYQbQaUSdl61NTBU1eL1MhJWdapTB4HSUR3Viije4rcOVal4S8KNOLUpCwEEEEAAAQQQyKcA4UY++12tJtxIcd9feOGFbp/n0kPTS/SXeS0cyl/EU9zBIaquYXtaUFTTgKodWklaI3p22GGH2J8Nwo0QHcqpCCCAAAIIIIAAAjUJEG7UxJaJiwg3UtyNI0aMcLuUjBs3zi3yqRdXjdjQ9kmDBg1aaO5aiptK1QMIfPPNN25e4vPPP++25fXWbfFbSyXArSM5hXAjEkZuggACCCCAAAIIIFBFgHAjv48H4UZ++56WIxCrAOFGrNwUhgACCCCAAAII5FKAcCOX3e4aTbiR376n5QjEKkC4ESs3hSGAAAIIIIAAArkUINzIZbcTbuS322k5AvELEG7Eb06JCCCAAAIIIIBA3gQIN/LW4/9rLyM38tv3tByBWAUIN2LlpjAEEEAAAQQQQCCXAoQbuex2Rm7kt9tpOQLxCxBuxG9OiQgggAACCCCAQN4ECDfy1uOM3Mhvj9NyBBokQLjRIHiKRQABBBBAAAEEciRAuJGjzi5pKtNS8tv3tByBWAUIN2LlpjAEEEAAAQQQQCCXAoQbuex212jCjfz2PS1HIFYBwo1YuSkMAQQQQAABBBDIpQDhRi67nXAjv91OyxGIX4BwI35zSkQAAQQQQAABBPImQLiRtx7/X3sZuZHfvqflCMQqQLgRKzeFIYAAAggggAACuRQg3MhltzNyI7/dTssRiF+AcCN+c0pEAAEEEEAAAQTyJkC4kbceZ+RGfnucliPQIAHCjQbBUywCCCCAAAIIIJAjAcKNHHV2SVOZlpLfvqflCMQqQLgRKzeFIYAAAggggAACuRQg3Mhlt7tGE27kt+9pOQKxChBuxMpNYQgggAACCCCAQC4FCDdy2e2EG/ntdlqOQPwClcKNmTNnWseOHQNXqG3btjZ58mSbM2eOLbfccoGv40QEsiYwf/58mzt3rnXo0MHC/iKXNQvak2+BWbNmmX42hPlZkm8xWp9FAf080M+FTp06WZs2bbLYxMBtat++feBzdaJ+jjY1NYW6hpOTKcDIjWT2C7VCIHMC1UZuvPXWWzZp0qTMtZkGIYAAAggggAACCMQrMHDgQOvbt2/gQgk3AlMl/kTCjcR3ERVEIBsC1cINtZCAIxv9TCsQQAABBBBAAIFGC4QJOAg3Gt1b0ZVPuBGdJXdCAIEqAn7hBgEHjw8CCCCAAAIIIIBAVAJBAw7CjajEG38fwo3G9wE1QCAXAkHCDQKOXDwKNBIBBBBAAAEEEIhFIEjAQbgRS1fEUgjhRizMFIIAAkHDDQIOnhUEEEAAAQQQQACBqAT8Ag7CjaikG38fwo3G9wE1QCAXAmHCDQKOXDwSNBIBBBBAAAEEEIhFoFrAQbgRSxfEUgjhRizMFIIAAmHDDQIOnhkEEEAAAQQQQACBqAQqBRyEG1EJN/4+hBuN7wNqgEAuBGoJNwg4cvFo0EgEEEAAAQQQQCAWgXIBB+FGLPSxFEK4EQszhSCAQK3hBgEHzw4CCCCAAAIIIIBAVAKlAQfhRlSyjb8P4Ubj+4AaIJALgdaEGwQcuXhEaCQCCCCAAAIIIBCLQHHAQbgRC3kshRBuxMJMIQgg0Npwg4CDZwgBBBBAAAEEEEAgKgEv4CDciEq08fch3Gh8H1ADBHIhEEW4IaixY8faP/7xj1yY0UgEEEAAAQQQQACB+gko4PjVr35lTU1N9SuEO8cmQLgRGzUFIZBvgajCja5du9ppp51mkydPdv+XA4G8Cuh7aurUqdajRw/T9wUHAnkVmDhxonXs2NF69eqVVwLajYBNmzbNZsyY4b4P9P3AEVygubnZevfuHfwCzkysAOFGYruGiiGQLYEow42hQ4fa+PHjbfTo0dlCojUIhBCYMmWK6aWuT58+1rNnzxBXcioC2RIYM2aM6eWkf//+2WoYrUEghIB+Hujngr4P9P3AgUAeBQg38tjrtBmBBggQbjQAnSIzLUC4kenupXEhBAg3QmBxamYFCDcy27U0LIQA4UYILE5FAIHaBQg3arfjSgTKCRBu8Fwg8F8Bwg2eBATMjeRj5AZPQt4FCDfy/gTQfgRiEiDciAmaYnIjQLiRm66moT4ChBs8IggQbvAMICABwg2eAwQQiEWAcCMWZgrJkQDhRo46m6ZWFSDc4AFBgHCDZwABwg2eAQQQiE2AcCM2agrKiQDhRk46mmb6ChBu+BJxQg4EmJaSg06mib4CjNzwJeIEBBCIQoBwIwpF7oHA/wQIN3gaEPivAOEGTwICjNzgGUBAAoQbPAcIIBCLAOFGLMwUkiMBwo0cdTZNrSpAuMEDggDhBs8AAoQbPAMIIBCbAOFGbNQUlBMBwo2cdDTN9BUg3PAl4oQcCDAtJQedTBN9BRi54UvECQggEIUA4UYUitwDgf8JEG7wNCDwXwHCDZ4EBBi5wTOAgAQIN3gOEEAgFgHCjViYKSRHAoQbOepsmlpVgHCDBwQBwg2eAQQIN3gGEEAgNgHCjdioKSgnAoQbOelomukrQLjhS8QJORBgWkoOOpkm+gowcsOXiBMQQCAKAcKNKBS5BwL/EyDc4GlA4L8ChBs8CQgwcoNnAAEJEG7wHCCAQCwCUYUbzc3NdvbZZ9vnn39ud911Vyx1pxAEkigwffp0mzx5svXq1cu6d++exCpSJwRiERg/frw1NTVZ3759YymPQhBIooB+Hujngr4P9P3AgUAYgZ9++sk6dOgQ5pJEnku4kchuoVIIZE+gWrjRpk2b7DWYFiGAAAIIIIAAAgggkAIBBRsKxdq1a5eC2lauIuFGqruPyiOQHgHCjfT0FTVFAAEEEEAAAQQQyI+Awo0FCxZY586dUx1wEG7k55mlpQg0VIBwo6H8FI4AAggggAACCCCAQFkBhRuamqLR1GkOOAg3eMARQCAWAcKNWJgpBAEEEEAAAQQQQACBUAJeuKGL0hxwEG6E6nZORgCBWgUIN2qV4zoEEEAAAQQQQAABBOonUBxupDngINyo3zPCnXMg8Nprr9n6669ftaWLLbaYbbzxxnbIIYfYoEGDrG3btg2R0VCzcePG2QMPPGAnnHCC9ejRI9Z6EG7Eyk1hCCCAAAIIIIAAAggEEigNN9IacBBuBOpuTkKgvECQcKP4yosuusiOO+44a9++fWykCjVGjRpll19+uT3yyCO22Wab2d133024EVsPUBACCCCAAAIIIIAAAskVKBdupDHgINxI7jNGzVIgEDbc6NatmwsYNJIjrkNBxl577VUojnAjLnnKQQABBBBAAAEEEEAg+QKVwo20BRyEG8l/1qhhggXChhtqyimnnGLnnntubNssEW4k+AGiaggggAACCCCAAAIINFigWriRpoCDcKPBDxLFp1ugXLhx11132Z577mnz5s2zJ5980o444gibOHFioaH777+/DR8+3Jqbm92/TZo0ye644w575pln3JoYM2bMcP++/PLL2+qrr2677rqrbbnlltapUyf37x9//LHttttu9s4777j/1kiMK6+80k07ue+++0xrfBxwwAE2bNgwGzJkiD399NMVkV999VVbb731WtRj5MiR9vrrrxeuUR0GDx7s2rHccsvV3GGsuVEzHRcigAACCCCAAAIIIFA3Ab9wIy0BB+FG3R4RbpwHgWrhhto/depUF3QUBwzF00Jeeukl23fffVuEH+XcDj/8cLv44ovdvtOl4caqq65qyy67rD3++OPuUm/qy2qrrbZQ2aX39sKNl19+2Q488EB370qHwpYbb7zRNthgg5q6lnCjJjYuQgABBBBAAAEEEECgrgJBwo00BByEG3V9TLh51gVqGblx0EEH2RVXXGHTp0+3ffbZx5599llfpuK1OkrDjdKLdc+rr77a5s6dGyjcUAii8OS2225zt9pqq63s+uuvt6WXXtqef/5500gTb+TJLrvsYjfccIMtuuiivnUuPYFwIzQZFyCAAAIIIIAAAgggUHeBoOFG0gMOwo26PyoUkGWBWtbc0Hobp512mgs1Nt100wKPRnRcddVV1q9fP5szZ46dfvrpdumllxa+fsEFF7j1OsqFG2uttZbddNNNtsIKK9js2bOtS5cuhev81tyYMGGC7b777jZmzJhCuKFwRFNQ2rRpE1n3EW5ERsmNEEAAAQQQQAABBBCITCBMuOEFHF27do2s/KhuRLgRlST3yaVA2HCjf//+bl2MVVZZpazXd999Z++//75bq0NrdxSv1XHOOefYGWecUTbc8AKTcmGEX7jx7bff2t57721aa6P46NOnjwta1lxzTdtwww1t7bXXtp/97Gc19zPhRs10XIgAAggggAACCCCAQN0EwoYbqohGliftINxIWo9Qn1QJhAk3tNDnNddc4xYD9UKImTNn2iuvvGL33nuv/f3vf6+65kW1cEOBie5b7vALNxYsWODKP/jggwuLmZa7j9bc0MKlGmFSy4gOwo1UPdpUFgEEEEAAAQQQQCAnAoQb0XZ0mwV6w+JAIGUCQcINb7cRrV2haSNeMPCPf/zDDjnkELdLindsvPHGttNOO9lGG23kRm6cd955ha9VCzeKdz0pJfQLN3S+dnZ57LHHXHihsKXSocVL77//freTS9iDcCOsGOcjgAACCCCAAAII5FHgX//6lxvtrU0JRo8e7Qi8EdV77LGHG1Hdvn37FjT6Xfv44493v6v7HdokQGvpeQfhhp9YuK8TboTz4uyECPjtllKpmsryzj//fDfNxDs0teTkk092H1Tz5893X7vwwgsLX6813NBOKIMGDSrcp3i3lnL109SY8ePH21tvveUWFH3uuedajOioNkqkWrcQbiTkoaUaCCCAAAIIIIAAAokU0DuCdkDU+nxffPFFxToOGzbMnVO8yP9XX31lBxxwgOmPnn4H4YafUOu+TrjROj+ubpBAreGGpqMcc8wxbucR79BioWeddZb99NNP9tBDD7kFRYOuuVFt5EZpHX/729/aPffcYz179nRBSmnqW0ypD1jtnHLooYcW/plwo0EPG8UigAACCCCAAAIIZFrggw8+sKFDh9onn3zi285jjz3WbTbg/S7/6aef2pAhQ+zDDz/0vZZww5eoVScQbrSKj4sbJVBruKHdUDRKQ1vCBj1qHbnx7rvv2s4772z6wCs+tAiQpsRMnTrVNLxtxowZ7svaeUUfeCuvvLLbrlap8HXXXVf4mtbn6Nu3b9BqF85j5EZoMi5AAAEEEEAAAQQQyImA/qh42WWXudHd3rHvvvu6P3hq7b63337bhRneNJUll1zSNP18wIAB7vRRo0bZVlttFUiLcCMQU80nEW7UTMeFjRSoNdxQnXXtnnvu2WJ0htcWBQy77rqr/eEPfyiEDhrpcdFFF9nnn3/uFg995513Ck2vNnLj+++/tyOOOMLuuOOOhaheeukl94GoAGP48OFVKcstiBrGnnAjjBbnIoAAAggggAACCORJYNasWXbqqafarbfeWmj2U0895f7w6B36mkZseId+hz/uuOPcmn4aXa31/LxDI7W32GKLQISsuRGIKfBJhBuBqTgxSQKtCTfUjvfee8+N3hgxYoRNmzbNtPioQg3No5s7d64LP1588UXX5E022cQFFAorwoQbulZz9rQ4qRYl0lQXBRVaHPSkk05yu5/Mnj3btDaHPgQVmowdO9aVqdEdq622mm266aa2zz77WO/evWvmJ9yomY4LEUAAAQQQQAABBDIuUC7cGDlypK277roVww29E1x66aXWpUsX++Mf/+j+p2O55ZZz7xNjxowx/TFT7xUKSfT7vH7379SpUwtNwo1oHy7CjWg9uRsCiRMg3Ehcl1AhBBBAAAEEEEAAgYQIaEMBTUkpnrauaSmairLEEku4Pz7qD5PetBRVWzstaopJ586d3ZT3ciO1S5une2qdv+LFoK+i4QAAIABJREFUSAk3on0ICDei9eRuCCROgHAjcV1ChRBAAAEEEEAAAQQSJPDGG2+4HU+q7ZRSXF0v3NCGBLrOG/Ht16Szzz7bDjvsMGvXrp07lXDDTyzc1wk3wnlxNgKpEyDcSF2XUWEEEEAAAQQQQACBGAW0qKh2TdRae/rdufhYdtll3UiN2267rfDPXrgxb94806L/b731lgtGtCuiFiLVNHRNfdf09Ntvv71w3cCBA+2mm24y3ZNwI/oOJtyI3pQ7IpAoAcKNRHUHlUEAAQQQQAABBBBIoIACDm0Je/3119sTTzzh1svQ2ntHH320ffzxx3bQQQctFG5oPb1qh+6n6SifffaZO61r1672yCOP2BprrEG4UYdngHCjDqjcEoEkCRBuJKk3qAsCCCCAAAIIIIBA2gSuvfZat8uhd2iBUO2mqDU3qh2ffvqpDR061N5///3CacU7sTAtJdongXAjWs+63k2L3Wie1rnnntuiHO2soQRQw6PSfqhtZ555ZqEZ55xzjp1xxhk1N0spa/EOJxoidv/999vyyy/f4p5KarXV680332xDhgyxfv36Fb6ufaz32muvwn8rtdWCQ34fZjVXOuILCTciBuV2CCCAAAIIIIAAApkSmDBhgo0bN84++ugje/fdd22ppZayCy64wI20+PHHH+2EE05wuxt6h7cV7N/+9jfTLo4KL7Sz4oABA9z7mrcrSunIDe2GqPeN//u//3O3ItyI9jEi3IjWs653+/LLL1tsUVpcmOaHKT3s2LFjXetQ75vHHW4o1NCH2CWXXGIPPvig+6ApDT8IN+rd69wfAQQQQAABBBBAAIHGCWhB0Z133rmw3obWxPjTn/5k6623nluL47jjjit8bckllzS9HyjI0Hav+iOot06HrlO4sc0229j06dMXWnNDfyQtDj8IN6Ltc8KNaD3rerfHHnvMtttuu7JlaP9kLWbTt2/futah3jePO9xQ0rr++usXmlVuZAfhRr17nfsjgAACCCCAAAIIINA4gVmzZtmpp55qt956q28lNGpD63C0b9/ejerQqHONxvA7FHz8+c9/Nr23eQfhhp9auK8TboTzatjZc+bMcXsoF++/XFoZpYo77rhjw+qYxoKDhBtpbFdxnZmWkvYepP4IIIAAAggggAAC9RbQop8nnniiPf/88xWLOvbYY90ojubm5sI5X3/9tZ100kn26KOPVrxOwcb5559vW2+9tbVp04Zwo06dSbhRJ9iob6v1IPbYYw/TkCkdGmGgtSGUFM6YMcP9m99aEJMmTbI77rjDRo4caa+//rq7Riv8rrvuurb99tvb7rvvbl26dGlR9dmzZ9vjjz9u1113nT333HNurQqVe+CBB9o111zTYn2MV1991Q3d8lvnotpICL+RG1OnTnUjVPTh8eabbxbarnr99re/tcMPP9xWWWWVwodGpbr07t3bbfV0ww03VOyqu+66y00DCjJyQ3tcq29uueUWe+WVV5yB1kLRdk+yVd/16NGjUNbMmTNblO+NGFFqfPXVV9uzzz5rEydOdOuoHHroobbtttu6dLiWg3CjFjWuQQABBBBAAAEEEMibgEZi3HfffaYR82PGjHHTTbQW30YbbWQ77bSTm4rStm3bhVj0zqR3Ib03jB492m0Lq0O7omy22WbuPevnP//5QtcxciPaJ4xwI1rPut3t4Ycfdt9Q3rH33nu7PZQPO+ww9yKso3///vaXv/zFVlxxxRb10LoSWkdC52q/5UqHggkNqfIW29S+zZdddpkbMVJ6aHrMoosu2mK/53qHGwoMhg0b5hbtqXQorFHookVElYrGEW4oXNLwNIUSlQ6ZalupQYMGuXqVhhsrr7yybbXVVnbjjTcu1EcKSXStApLipDfow0a4EVSK8xBAAAEEEEAAAQQQiE+AcCNaa8KNaD3rcrfSF2EVcvnll9uRRx650O4pegku3oNZ52qhG+2vrJEAfscOO+zgRjMsvvjibqSG/tsbGeJ3bT3DjdKdYjTS4c4777SVVlrJ3nvvPTeSxBvVopBGoy6WW265uocb6hsNX9OCQ35Hnz593KKlSnDL9Wm16zfffHPX3p49e/oVs9DXCTdCk3EBAggggAACCCCAAAJ1FyDciJaYcCNaz7rcrXT0Qa9evdy0DE150CiGLbbYohBAaJXfm266yRZZZBFXF21JpBd/jdzwDo0QuOqqq9zOIJMnT7azzjrLLW7jHVq7Q+fopV3neYemo1x88cXW1NTk5pVpqkrxUc9w49tvvzWNVtGUGh0KN7Tgj/5vuaFhXr38psgEWXOj2rSU0gBIAYZGjqhPtLuNto3S0DbvUCAlQ01jKZ0Wo8WF1HcrrLCC6w9NR/GOSlvYBnngCDeCKHEOAggggAACCCCAAALxChBuROtNuBGtZ13upqki+++/f+HexX/F10u/pmo88sgj7uvFwYf+W/s0K/D49NNPy369UoW/+eYb+/3vf1+Y8qLznnnmGfvd737nLim9r/6tnuGG1qLQ4j3XXnttiyprGope/DUlR/PZ1l57bVtiiSUK59Qz3FDIo4WBzjjjjEJ5p5xyimndkHbt2rl/07ogWnNDIZIOrW+iPbJVx9JwQyGT/qepJ9qedtddd3WjUrzD8w37kBFuhBXjfAQQQAABBBBAAAEE6i9AuBGtMeFGtJ6R3+2HH35wi2Tedtttge+tl2utAaGX5NKRCZtssol7uda0k2qHXyhQLvyoZ7ihugaZXqOwQ1N2tBCoFuD0a0drRm6oTqUBxe2332777LNPxXBF4dNf//pX+/Wvf73Qtd4Cprq4tN76N8KNwN8CnIgAAggggAACCCCAQOIFCDei7SLCjWg9I79buRESfoUowNCuKHqRLn151+gGTbMo3rmj3P38QgHtWqIA4emnny5cXu9wQwujvvzyy3bppZe6HVwqHWq3poJssMEGhBtmbpXnuXPnluWqZYFSv+ePryOAAAIIIIAAAggggIC/AOGGv1GYMwg3wmg14NwrrrjCtJ9ymEO7a2iairYRLQ1HtJWRFrXUdqneoVEhTzzxhDtfgcAvfvELN41C01JGjRpVOE8jJ/R1HWGmpRSXqYCidCpH8Ra2flvBepXRgpwKYLRFk+qltTiKd4K54IILTFNE/EKa0ukf5da2qLTmhqalnH322e5/3lE6LaV0TZRq01IYuRHmKedcBBBAAAEEEEAAAQTSLUC4EW3/EW5E6xnp3b777ju31obCiLCH95KtBUWL1+TQfQ444AD3Qr7kkku6NSGOPvrowk4j+roCBi18qekw2qHDO3SdgglN99C0l0oLik6YMMHt5azgwTuuvPJKO/jgg93aH2qTt7OJvl5LuFHq8eSTT9qWW25Z+Oeg4UZp+KEgRouvetvpduzY0Y102WuvvQr3Lq5vlAuKEm6Efco5HwEEEEAAAQQQQACB9AoQbkTbd4Qb0XpGerfSxSh1c60noXUeio9yoyG088a9995rffv2tREjRridRoJs6arrFGjoJb/0pd6vcd60lLChTJBwY9y4cW5hTm87W+1Kop1FNtpoI5s9e7ZphIsCFx3Fi6r6jdzQjiaaXvPiiy8u1DxNbdltt92qhhthtoKVrXZ40eKn5baCJdzwe8L4OgIIIIAAAggggAAC2REg3Ii2Lwk3ovWM7G4KLPTCrh1CvEPTTTRCYb311luonMcee8y22267Fv+uLV133HFHmzdvnntB1/SW4qkbpTdZfvnl7cYbbyxMPdFipgoMhg8fvlB52u1DL+jFgUnxgpcKBrQFbWmgojZoBMdTTz1V2AkkSLihNshDo0qqhTS6v3YvUQAUZEFR3Vc7lGikR+nhLQ5abeSGrpGpyizdyaX4fpruopEu66yzjvtnwo3IvlW4EQIIIIAAAggggAACqRQg3Ii22wg3ovWM7G5Tpkxxoy0UAnjHhhtu6EKKpZdeeqFyyu2uURwa6IJJkya5hUa1patGQigkUBgwcOBANypijz32WGihUY2KePjhh+2GG25wa1soANEWpTpXAUK5BUVV1k8//WTPP/+8XXTRRaapG9rFROHLUUcdZVqrQiMi3nnnHdeOIOGGd09NZ1FwolEtr7/+esFBW8BqPQtNeVlhhRXcTjE6/EZueOGEps088MAD7nyZrLbaam7XE93PL9wortstt9xir7zySuE+CqJ22GEH22mnnVrYEm5E9q3CjRBAAAEEEEAAAQQQSKUA4Ua03Ua4Ea1nbu5WbbeU3CCkpKHslpKSjqKaCCCAAAIIIIAAArkSINyItrsJN6L1zM3dCDfS09WEG+npK2qKAAIIIIAAAgggkB8Bwo1o+5pwI1rP3NyNcCM9XU24kZ6+oqYIIIAAAggggAAC+REg3Ii2rwk3ovXMzd0IN9LT1YQb6ekraooAAggggAACCCCQHwHCjWj7mnAjWk/uhkDiBAg3EtclVAgBBBBAAAEEEEAAASPciPYhINyI1pO7IZA4AcKNxHUJFUIAAQQQQAABBBBAgHAj4meAcCNiUG6HQNIECDeS1iPUBwEEEEAAAQQQQAABI9yI+CEg3IgYlNshkDQBwo2k9Qj1QQABBBBAAAEEEECAcCPqZ4BwI2pR7odAwgQqhRvff/+9vfPOOzZ37txW17h79+6tvgc3QCAtAvPnz3ffN5on265du7RUm3oiELnArFmzrE2bNtapU6fI780NEUiLgH4e6OdCx44drW3btmmpNvWMQGD69OmtvsuKK65oyyyzTKj7dOvWLdT5cZz8448/2vjx461nz57Wp0+fOIosWwbhRsPoKRiBeASqjdyYNm2avfbaazZnzpx4KkMpCCCAAAIIIIAAAgggUBAYOHCg9e3bN7AI4UZlKsKNwI8RJyKQToFq4YZaRMCRzn6l1ggggAACCCCAAALZEAgTcBBuEG5k46mnFQjUIOAXbhBw1IDKJQgggAACCCCAAAIIRCgQNOAg3CDciPCx41YIpEsgSLhBwJGuPqW2CCCAAAIIIIAAAtkTCBJwEG4QbmTvyadFCAQUCBpuEHAEBOU0BBBAAAEEEEAAAQTqJOAXcBBuEG7U6dHjtggkXyBMuEHAkfz+pIYIIIAAAggggAAC2RaoFnAQbhBuZPvpp3UIVBEIG24QcPA4IYAAAggggAACCCDQWIFKAQfhBuFGY59MSkeggQK1hBsEHA3sMIpGAAEEEEAAAQQQQMDMygUchBuEG3xzIJBbgVrDDQKO3D4yNBwBBBBAAAEEEEAgIQKlAQfhBuFGQh5NqoFA/AKtCTcIOOLvL0pEAAEEEEAAAQQQQKBYoDjgINwg3OC7A4HcCrQ23PACjlGjRtns2bNz60jDEUAAAQQQQAABBBBolIAXcBBuEG406hmkXAQaLhBFuKFGzJw500aMGGEdOnRodZt69uzZ6ntwAwQaJTBv3jybM2eOdezY0dq3b9+oalAuAg0X+PHHH61t27bW1NTU8LpQAQQaJaCfB/q5oO8DfT9wIFBJYMqUKa3GUcCxyiqrtPo+Ud9APw/Gjx9v+h2/T58+Ud8+8P3aLFiwYEHgszkRAQRSJxBVuNG1a1cbOnSo++AaPXp06hyoMAJRCeiXk4kTJ7of3gR1UalynzQKjBkzxpqbm61///5prD51RiASAf080M8FfR/o+4EDgTwKEG7ksddpMwINECDcaAA6RWZagHAj091L40IIEG6EwOLUzAoQbmS2a2lYCAHCjRBYnIoAArULEG7UbseVCJQTINzguUDgvwKEGzwJCJgbycfIDZ6EvAsQbuT9CaD9CMQkQLgREzTF5EaAcCM3XU1DfQQIN3hEECDc4BlAQAKEGzwHCCAQiwDhRizMFJIjAcKNHHU2Ta0qQLjBA4IA4QbPAAKEGzwDCCAQmwDhRmzUFJQTAcKNnHQ0zfQVINzwJeKEHAgwLSUHnUwTfQUYueFLxAkIIBCFAOFGFIrcA4H/CRBu8DQg8F8Bwg2eBAQYucEzgIAECDd4DhBAIBYBwo1YmCkkRwKEGznqbJpaVYBwgwcEAcINngEECDd4BhBAIDYBwo3YqCkoJwKEGznpaJrpK0C44UvECTkQYFpKDjqZJvoKMHLDl4gTEEAgCgHCjSgUuQcC/xMg3OBpQOC/AoQbPAkIMHKDZwABCRBu8BwggEAsAoQbsTBTSI4ECDdy1Nk0taoA4QYPCAKEGzwDCBBu8AwggEBsAoQbsVFTUE4ECDdy0tE001eAcMOXiBNyIMC0lBx0Mk30FWDkhi8RJyCAQBQChBtRKHIPBP4nQLjB04DAfwUIN3gSEGDkBs8AAhIg3OA5QACBWAQIN2JhppAcCRBu5KizaWpVAcINHhAECDd4BhAg3OAZQACB2ASqhRtt2rQJXI+2bduahl7OmjXLVlhhhcDXcSICWROYN2+ezZkzxzp27Gjt27eva/P0PdqlSxcL871a1wpxcwSKBAg3eBwQINzgGUCAcINnAAEEYhOIKtyIrcIUhAACBQGFJwoWO3fuTMDBc5E4AcKNxHUJFWqAAGtuNACdIhMnwLSUxHUJFUIgmwKEG9nsV1qVDwGFGwsWLLB27doRcOSjy1PVSsKNVHUXla2TAOFGnWC5baoECDdS1V1UFoH0ChBupLfvqDkCXrghCQIOnoekCRBuJK1HqE8jBAg3GqFOmUkTINxIWo9QHwQyKkC4kdGOpVm5ECgONwg4ctHlqWok4UaquovK1kmAcKNOsNw2VQKEG6nqLiqLQHoFCDfS23fUHIHScIOAg2ciSQKEG0nqDerSKAHCjUbJU26SBAg3ktQb1AWBDAsQbmS4c2la5gXKhRsEHJnv9tQ0kHAjNV1FResoQLhRR1xunRoBwo3UdBUVRSDdAoQb6e4/ap9vgUrhBgFHvp+LpLSecCMpPUE9GilAuNFIfcpOigDhRlJ6gnogkHEBwo2MdzDNy7RAtXCDgCPTXZ+KxhFupKKbqGSdBQg36gzM7VMhQLiRim6ikgikX4BwI/19SAvyK+AXbhBw5PfZSELLCTeS0AvUodEChBuN7gHKT4IA4UYSeoE6IJADAcKNHHQyTcysQJBwg4Ajs92f+IYRbiS+i6hgDAKEGzEgU0TiBQg3Et9FVBCBbAgQbmSjH2lFPgWChhsEHPl8PhrdasKNRvcA5SdBgHAjCb1AHRotQLjR6B6gfARyIkC4kZOOppmZFAgTbhBwZPIRSHSjCDcS3T1ULiYBwo2YoCkm0QKEG4nuHiqHQHYECDey05e0JH8CYcMNCTU3N1u7du3yh0WLYxcg3IidnAITKEC4kcBOoUqxCxBuxE5OgQjkU4BwI5/9TquzIUC4kY1+zGorCDey2rO0K4wA4UYYLc7NqgDhRlZ7lnYhkDABwo2EdQjVQSCEAOFGCCxOjV2AcCN2cgpMoADhRgI7hSrFLkC4ETt5Ogp87bXXbP31169a2cUWW8w23nhjO+SQQ2zQoEHWtm3bhjTu+++/tzvvvNOWWmop22mnnSKvQ73vH7TCd999t+21116F0w866CC74oorrHPnzkFv0dDzCDcayk/hGRPQD+8nnnjCHnzwQXvzzTft22+/ta5du9qAAQNs8ODB7rPw5z//edlWT5s2zR566CEbOXKk6aVQ35vLLrusbbjhhrb33nu7e5R+nhNuZOwBylhzCDcy1qE0pyYBwo2a2LgoYwKEGxnr0KiaEyTcKC7roosusuOOO870C3Bcx9SpU+22226zq6++2vSBftddd9mee+4ZWfH1vn/YihJuhBXjfASyKfDFF1/Y8ccfb88880zFBvbr18+uvPJKW3fddVucM2rUKDv66KPt008/rXjtWWedZYcffniLz3PCjWw+S1lpFeFGVnqSdrRGgHCjNXpcmxUBwo2s9GTE7QgbbnTr1s0eeeQRN5IjjkPBg4KMp59+ulBclOFGve9fixHhRi1qXINAtgT0Q/vUU0+122+/3bdhGolx/fXX25JLLunO/eyzz+zggw+20aNHV71WI0CGDx9uO+64Y+E8wg1fbk5ooADhRgPxKToxAoQbiekKKtJAAcKNBuInueiw4Ybacsopp9i5554by+r49Q4f6n3/JPd9verGtJR6yXLfPAm89NJLbnqavp90rLHGGm6ERv/+/e3VV191Iy40skOHQgqFzjpHx7XXXmunnXZagWvLLbe0Sy+91DTFUF8755xzCl/beuut3ai47t27u38j3MjTU5a+thJupK/PqHH0AoQb0Ztyx/QJEG6kr89iqXG5cMMbGTFv3jx78skn7YgjjnDTQbxj//33d3/t0y/Wu+22m73zzjvuS5tttpn75fvyyy+3++67z/0ifcABB9iJJ55oHTp0sAULFthHH31kN910k73wwgs2duxYd93aa69tW221le2zzz7Wu3fvQjmlIxhKQUrXoqjH/Q888ED3gjF+/HhXfK9evezRRx+1gQMHFqrz2GOP2XbbbVf4b9VL65Psu+++LWxuueUW0wvLDTfc4P7v8ssvb0OGDDGVISvvqDZyo7S/9JJy7LHH2h133GH333+/u2+fPn3cX2KPOeYYN7+++Pjmm2/s5ptvdtN8Pv74Y1trrbVcPeWvengjZFZddVV3P9Ux7EG4EVaM8xFYWGDChAnu83LcuHHufxotp9EYbdq0Ma2loe/X5557zl1YHG7o+09TWfT96x033nij7bLLLu4/v/rqK/e5rIBEh0Z76PN6tdVWc/9NuMHTmGQBwo0k9w51i0uAcCMuacpJsgDhRpJ7p4F1qxZuqFrlRjYoxNAL+JQpU1qEG3oh1sv0448/7lpUPIVl9uzZLhA577zzbMaMGWVbrBd8/QVx9913d4vchQk36nV/1feEE05wYYB3KLxRcKBj/vz5dsYZZ9iFF15Y+LoW8FtxxRUXsvnFL35hDz/88EJtVzCiwMMbUh4m3FA48sMPP9hf/vIX3/sqjNLLkRYnLD3011t93QuqCDca+E1J0QhUEdBn3QMPPOCmrHijOrbffnu36LBGX5SGF6WjOmbOnGknn3yyC0S9Q4GnNzWFcIPHL8kChBtJ7h3qFpcA4UZc0pSTZAHCjST3TgPrVsvIDW/ExKRJk1q8wJc2QyMxFFZ06dLFjebQCA6/Q4GIdkTRC3/QcKNjx451vb9GrxTvzqJdBq655hoX3ijg0X8/9dRTrmkaCXHvvffanDlzqtqUOmjEy5FHHun+Khsm3PDz9EbhKIQ5++yz3XSiIAfhRhAlzkEgXgGFmBqxUXzoM0efs1pYVIcWEB06dKi9//777r9XWmkl06gx7+uzZs1ywcitt95auM35559vhx56qPtvwo14+5TSwgkQboTz4uxsChBuZLNfaVU4AcKNcF65ObuWNTf0gqz53J988slCL/D6RVvTTlZYYQXTXxgVbHzwwQduSLQ3tUOhgP7KqOkeejD1i/Vll11WMN9hhx3c1IlFF1207MiR0gVF633/yZMnuykzzz77rKuj5rzrJUOjM959913beeedCzsSaESHdpT5/PPPF7LR1I+rrrrKlllmGRfG6AXDOzbZZBP3l1RNewkbblxwwQVuasqXX35pw4YNc1N+vEPTVjSyRF/Twqwvvvhiixca1VdTVRSsjBgxovA1wo3cfATQ0BQJ6HOzeL2MxRdf3DRN8Pe//31hO1i/cEPNveSSS0yfG96hzyKNUCPcSNHDkNOqEm7ktONpdgsBwg0eCATMvUPq3bJnz55uSn6jjjYLtDACR2IEwoYberHX/OxVVlnFrdlQvOaGGuUFHxqB4B2lL+vFIx90joKAPfbYw9544w13iV7w//rXv9qAAQMChRv1vr8eWb1UaAtc7/ACltKytWXj7373u7I2mq7iDf3WDya9kGi7Rh0KfHSt1h8JE26svPLKboi6wiTVU6Mz9D/v8EbZfPjhh7bNNtuYghodxdfpv//2t7/ZpptuWriOcCMx36JUBIGCQGko4X1B0wGvu+46W2+99XxHbugawg0eqrQKEG6kteeod5QChBtRanKvtAoQbqS15+pc7zDhhtbE0HQMBRoKL8qFGwo+9PXiQ4HHmWeeWfins846y/Q/LwApt66HRhFsu+22gcKNet9fFS83QkN/QVW7FHzoKB59Uc5GC/jp5UNHtTaHCTe89U969Ojh7ltq4YUbb7/9tq2//vqFPii9TgsX7rrrrvbee++5cwg36vyNx+0RqEFAo+E0De/rr7926/wUbxOrqXwaGfbvf/+76rQU3UMj7zQ6zjuYllJDZ3BJQwQINxrCTqEJEyDcSFiHUJ2GCBBuNIQ9+YUGCTdWX311Gzx4sBv+rBECXijh9wLvtb7e4UO97692aNFObb3oLSy67rrr2sUXX2ynn356YaqHpn8otGnXrl3Z4Mcv3PCCIcKN5H/fUEMEGi2gUV+a6uYd3toams6n3VC8KWilC4qWW3ODBUUb3ZuUH1SAcCOoFOdlWYBwI8u9S9uCChBuBJXK2Xl+u6VU4wgabmgtCW036h2l01JK71M8LUUP7lFHHeXW8fCO0jU36n1/r1ztdFK8sKimqWiLRe3+UrwzjM4vZ1NtWoqu8cKPeoQbmodfvDYI01Jy9o1Oc1MlMHfuXDc1T9PJNJpKW79qtJU+c7xwuTTc0PbU+pzUOhylC4ayFWyqup/KVhEg3ODxQMCMcIOnAAHW3OAZqCAQR7jRmgU/tW2hFr3UVqnece2117odAzS8urm5uVULlga5v1du6cKixaSbb7652+VFi9pUCjeqLSiqkSD33HOPWxCnHuGGRp4U7+qiOmqUiRYRnD59uh122GEsKMqnBAIJEtDniRb69Q6NzNBCxFqLSNu9aqRY8dbSWsNHa2noM7H02o033tiNNNNixvr8LF6UVF/T56s3tY3dUhL0EFCVhQQIN3goECDc4BlAQAKM3OA5KCsQR7ihbUiDbgWrl3vNIx80aJCrr67VL/GaX156aOtC7bLSoUOHut7EjoGlAAAgAElEQVS/qanJFV1uYVGvTqqHQphqU3aqPYL6i6zmvXfq1Kku4YbaoL/qlm4jWalOrLnBBwYCjRXQNtP6THn88cd9K6KpJ/rc3Gijjdy5CmK13s4rr7zie622odZuUN5nF+GGLxknNFCAcKOB+BSdGAFGbiSmK6hIAwUINxqIn+Si4wg31H6NkFAAoL8eahpHuUPBhkIQbQVbvNuKdhHRlIrS67QGyPDhw91fKut9f6++pQuL6t81jebRRx81DQv3jnLTUnSet1tJcfu1EKD+crrkkku6f67HyI3OnTu7dUNOPPFE95fb4kNTarbcckvToqOavqKDcCPJ37XULS8Cn332mfueff755ys2WcGGtnXVjlMKJrxj3LhxbmTW6NGjK1578MEHu/BYn6HeQbiRl6crne0k3Ehnv1HraAUIN6L15G7pFCDcSGe/1b3WcYUbaohGPmhXDo0geOGFF2zs2LGufRqloZfr3Xff3Xr37r1Qm+fNm2cPPvigXX/99fbSSy+5r2uRU03l0C/1P/vZz9y/1fv+KqN0YVH9m4IXtWmRRRYp1L1cuPH000+bXlb0F1Zte7v88svbkCFDbNiwYW6evHfUK9zw6q+6attI1VFD0k8++WRbeumlnT+7pdT9W44CEAgloB/eTzzxhJuC8v7779sXX3zhrl9jjTVsww03tF122cX69evXIhD2CtDoDy1U/NRTT5k+63Xo3HXWWcf22msvN8Wlbdu2LepDuBGqezg5ZgHCjZjBKS6RAoQbiewWKhWzAOFGzOAUlw0BBSZa20PTOvT/T5gwwQ0VHzlyZKGBGm2ifys+gi62mgQlhUdapHW//fYrVEcvTQpZFHqEPf7zn/+YFkQsdxSPyAl7X85HAIH6CxBu1N+YEmoXINyo3Y4rsyNAuJGdvqQltQsQbtRux5U5Fqi25odY1lprLbv33nutb9++iQ43pk6danvuuadp9EiQQyNiNBxe29qGPQg3wopxPgLJESDcSE5fUJOFBQg3eCoQYEFRngEEJEC4wXOAQI0CWsxUWyuWHlqrQlNlNNe9dERC0kZuhFnUVbuqaH2U4qkyYegIN8JocS4CyRIg3EhWf1CblgKEGzwRCBBu8AwgQLjBM4BAKwRGjBjhXva1QJ8WNdXCpxqxocX4tF5I6Zx1FZW0cEN1+umnn9zuCbfddptb++T1118vqGj9D61jsu+++9rgwYPdri21HoQbtcpxHQKNFyDcaHwfUIPKAoQbPB0IEG7wDCBAuMEzgAACsQkQbsRGTUEIRC5AuBE5KTeMUIBwI0JMbpVaAdbcSG3XUfEIBZiWEiEmt0IAgcoChBs8HQ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CBSuHGtGnTrEOHDoFr2K5dO/vkk09MH16rr7564Os4EYGsCcybN89mzZplTU1NpvChnoe+R1VOmKO5udn0/cqBQL0FCDfqLcz90yBAuJGGXqKO9RYg3Ki3MPdHAAEnUG3kxocffmjjx49HCgEEEiywySabWI8ePQLXkHAjMBUntlKAcKOVgFyeCQHCjUx0I41opQDhRisBuRwBBIIJVAs3dAcCjmCOnIVAIwXCBByEG43sqXyVTbiRr/6mteUFCDd4MhAwN7JbfzDt2bOn9enTp2EkbRYsWLCgYaVTMAII1F3AL9wg4Kh7F1AAApEIBA04CDci4eYmAQQINwIgcUrmBQg3Mt/FNDCAAOFGACROQQCB1gsECTcIOFrvzB0QiEMgSMBBuBFHT1CGBAg3eA4QMCPc4ClAgJEbPAMIIBCTQNBwg4Ajpg6hGARaKeAXcBButBKYywMLEG4EpuLEDAsQbmS4c2laYAFGbgSm4kQEEGiNQJhwg4CjNdJci0B8AtUCDsKN+Poh7yURbuT9CaD9EiDc4DlAgJEbPAMIIBCTQNhwg4Ajpo6hGARaKVAp4CDcaCUslwcWINwITMWJGRYg3Mhw59K0wAKM3AhMxYkIINAagVrCDQKO1ohzLQLxCZQLOAg34vPPe0mEG3l/Ami/BAg3eA4QYOQGzwACCMQkUGu4QcARUwdRDAKtFCgNOAg3WgnK5YEFCDcCU3FihgUINzLcuTQtsAAjNwJTcSICCLRGoDXhBgFHa+S5FoH4BIoDDsKN+NzzXhLhRt6fANovAcINngMEGLnBM4AAAjEJtDbcIOCIqaMoBoFWCngBB+FGKyG5PLAA4UZgKk7MsADhRoY7l6YFFmDkRmAqTkQAgdYIRBFuqPzPPvvMxo0b15qqcC0CCNRZQAHHsssua+3atatzSdweATPCDZ4CBBi5wTOAgAQIN3gOEEAgFoGowo2uXbvaUUcdZZ9//rndeeedsdSdQhBIosD06dNt8uTJ1qtXL+vevXviqqjv1aampsTViwplT4BwI3t9SovCCzByI7wZV2RPgHAje31KixBIpECU4cbQoUNt/PjxNnr06ES2lUohEIfAlClT3BzrPn36WM+ePeMokjIQS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5AVOFGU1OT3X777TZ58mQ77bTTsgdFixAIKKDvqalTp1qPHj2sa9euAa/iNASyJ6CXuo4dO1qvXr2y17gQLZo/f7517tw5xBWcmiUBwo0s9SZtqVWAcKNWOa5DAIFQAtXCjTZt2oS6FycjgAACCCCAQEuB9u3bW4cOHaxTp07Q5FCAcCOHnU6TFxIg3OChQACBWAQIN2JhphAEEEAAgZwKKNxYsGCBG8VCwJG/h4BwI399TosXFiDc4KlAAIFYBAg3YmGmEAQQQACBnAp44YaaT8CRv4eAcCN/fU6LCTd4BhBAoEEChBsNgqdYBBBAAIFcCBSHGwQcuejyFo0k3Mhfn9Niwg2eAQQQaJAA4UaD4CkWAQQQQCAXAqXhBgFHLrq90EjCjXz1N60tL8C0FJ4MBBCIRYBwIxZmCkEAAQQQyKlAuXCDgCM/DwPhRn76mpZWFiDc4OlAAIFYBAg3YmGmEAQQQACBnApUCjcIOPLxQBBu5KOfaWV1AcINnhAEEIhFgHAjFmYKQQABBBDIqUC1cIOAI/sPBeFG9vuYFvoLEG74G3EGAghEIEC4EQEit0AAAQQQQKCCgF+4QcCR7UeHcCPb/UvrggkQbgRz4iwEEGilAOFGKwG5HAEEEEAAgSoCQcINAo7sPkKEG9ntW1oWXIBwI7gVZyKAQCsECDdagcelCCCAAAII+AgEDTcIOLL5KBFuZLNfaVU4AcKNcF6cjQACNQoQbtQIx2UIIIAAAggEEAgTbhBwBABN2SmEGynrMKpbFwHCjbqwclMEECgVINzgmUAAAQQQQKB+AmHDDdWkubnZ2rVrV79KcefYBAg3YqOmoAQLEG4kuHOoGgJZEiDcyFJv0hYEEEAAgaQJEG4krUfirQ/hRrzelJZMAcKNZPYLtUIgcwKEG5nrUhqEAAIIIJAgAcKNBHVGA6pCuNEAdIpMnADhRuK6hApJ4KeffrI33njD7rvvPnvzzTft9ddfdzCLLbaYrbnmmrbRRhvZ7rvvbr17944MbN68efbYY4/Ztddea88995y7b58+faxfv3529NFH21ZbbeX+bcGCBfb555/bzTffbEOGDHFf5/AXINzwN+IMBBBAAIHsCMyePdtGjRpl/1979wE1VXWvf3xTBURESgw21FwFOwQF27VHbFGxdxRU7LHHEnvsXa9GjIq9IZZojB2sWMASjWDPxdxgoWjQgNT/enb+Z9a8w5RTZs7ss8/3rJV1r7yn7P35nfedmWf23mf06NHmlVdeMV9++aXp3LmzGTRokNl3333t+4oOHTos1mG9B5o4caK5++67zfjx480nn3xi99lkk03MLrvsYnbffXf7fqh0I9zw596J0xPCjThqHOObAOGGbxX1oD8zZswwZ511lg0Zqm0KHq666iozZMgQ06pVq8Q9f+yxx8yBBx5oZs2a1eJcSy21lHnmmWfsm5HJkyebyy+/3Dz00ENm1VVXNQ888IDp06dP4mvn4QSEG3moMn1EAAEEEJDAtGnTzO9+9zv7PqHStuuuu5pLL73U/OxnPyvsojfmF1xwgbnpppsqHrf++uubG264way++uot9iHcyPe9R7iR7/rT+/8IEG5wJzgloNET55xzjrnoootCtWuNNdawozvWXXfdUPtX2mnu3LnmtNNOM1dfffViuwwYMMBe4+uvvzabbrpp4efrrbce4UYEdcKNCFjsigACCCCQWQG9uT777LPtCM9a24knnmhOP/10o2BiwYIFNrTQ+6Ba20477WTfs/To0aOwK+FGLTW/f0644Xd96V04AcKNcE7slZLAp59+aqebaDimNo2a0AiO/fbbz/73X/7yF3P00Ucb/QEPNo3eOOGEExK1cPbs2fYcI0eOLJzn+uuvN0cddZRp3bq1/bdXX32VcCOBMuFGAjwORQABBBDIjMCTTz5pRowYYfS6p23FFVc01113nX0P8fDDD5uTTjqp8DONvrjjjjtM37597bSVQw891E7H1aYpLFdeeaXZY489zEcffWSOO+44M2HChILDnXfeaX79618TbmTmzmhsQwk3GuvL2bMhQLiRjTrlppWlAUKvXr3snFOtsaFN81dPPfVU+28aOdGuXTszcOBAc+aZZ7aYtzp9+nRz3333mUcffdS+SdBUE00f+e///m8zbNgwO8UkCC3uuecec8ABB1Q01hSZb775pkXwUbqz2qMgRnNhg03fxGhoafCINa3joSk0wbQXvUm57LLLzBJLLGEPKQ12tK++9VlmmWXMlClTjN7EaHrMu+++WziH+tS/f3+z1157mR122KFwrnJhzbhx4+y0mosvvtho6s92221nv/VZfvnl7fV1DY1Q0ZuyF1980f5bcP6hQ4eaLbfcsnD+ODck4UYcNY5BAAEEEMiSgEaCnnfeeS2m1urLE71P0fsBTVc55phj7NpiGnWqUGPjjTc2yy23nBk7dqzZbbfdCt3deuut7XuP7t27238bNWqU0UiPYNMXMBrl0b59e/tPjNzI0p1S/7YSbtTflDNmT4BwI3s187rF+mZi7733Nu+9916hnwoNtIjW4MGDbTix5pprmo4dO5Z10GKf+mB+xBFH2G85Km3HHnusufDCC20gUa9wQx/+999/f6MQQZsWCrvrrrtsOKF26XoKSoJNAYsCmFVWWcX+07PPPmu23Xbbws/1bY3eEL300ktG4ULxaJVy/dKbJYUlsikXbijA0boiQbiituhNkUKeRx55xL5hqnaNPffcs0UYEvVGJNyIKsb+CCCAAAJZE1B4cdhhhxXeC6j9+qKiOLSo1KfS8GL48OH2vUPwJYgWJw0WN9c59J5B4UfXrl0JN7J2ozSgvYQbDUDllJkTINzIXMn8brBGZujbDX2wr7QpkNC3Gfowv/nmm9tvKoJNIz8UMNQKArS/hoXqTYMWB63HyA1Np1FgoJER2vQUFZ1b38zozY4WK33qqadadEthw84772z/TcedccYZ9v/XiJXHH3/cfpNz0EEHmeeee65m4eWikEI25cKN4hMUr1WiMChMeKLj9YZNoz2WXHLJmu0p3YFwIzIZByCAAAIIZExATzbRCNEPPvig0HKNiNSaYlpP4+mnn7bTVDSdRFNXip/6pgXLi9cc03uCU045pXAePUVOoy6DTSNXb7nlFns+bYzcyNjNUufmEm7UGZTTZVKAcCOTZfO70d9++61d3PO2226r2VEFBgpCevbsaX788UcbeNx+++2F4/RhXAGGRk8oaNDohKlTpxYCBE1b0ZuDcmGAppooKAm2MGtulE49CcILTY3RqujBtYNzamTGJZdcYqfbaC0RjfTQpvm1esOi44pHc2j0iubtKjjR0FetxH7FFVcU2qg3RZoOU64/wfolevycfvEVUGi/UrMjjzzSmi299NL2cbz672AkTXGAUrM4JTsQbkQVY38EEEAAgawJlIYbK6+8stloo43sFxbBGhxBnxRKaN0wfSmhp77VCjdKz7322mvb90rBI+kJN7J2t9S3vYQb9fXkbNkUINzIZt28b7XmouqDtR6FptEIpY9nLQYIpmNozYjiKS3FIye0f7Beh8KBYAsWI61XuKHwonikRbDuhq4ZzJPVI990PfVJ82zvvfde2xwtmqohp9rUb32jU277/vvv7TdCWlxVAUzxKJXzzz/fjh4p1x9926PwpHhlda3BofU63n//fXupUjOt3F48GkX7BAFK1JuQcCOqGPsjgAACCGRNoNzIjWp9KA4oCDeyVm232ku44VY9aE1zBAg3muPOVSMI6IP6hx9+aDQqQquMK/Qo3oIP5AoLih/Vus0229jgQKM6gk0LfOrxbMEWjJzQh/jSp6XEGblRuraGRmBoZMXJJ59sR45o0/QT9SWYaqJFQrUFIzQ0ZWT06NFmrbXWsv+u/r/88st2fY7x48dXXUukWrihhcc0yqVDhw6F/peORglTlnLnCXMc4UYYJfZBAAEEEMiyQLlwQ6/v+mJAa2x98cUXdgpq8Nqvvmq0pF5ba4UbelKKFhsPRoAwLSXLd0r92064UX9Tzpg9AcKN7NXM2xZrmsWll15qXnnlFdtH/ZHWAqLXXnut6dSpk/03jb7QKuTBuhYBRnBMs8MNtad4CoqCF60hojcuesOj/37ggQfsaBQFLdo0ukPTZvQUGG0HH3yw+Z//+R87beTzzz+300KK3wRp+Oruu+9unyCjAOb3v/994Z6oFm4EPyu+geKEGxpRonU3Ki3qWukGJdzw9leXjiGAAAII/H+BcguK6osZLToebHoymV7bgy146on2K/730gVFS9fcYEFRbrtiAcIN7gcEjJ16P2nSJDtSvXfv3k0jabVIX3mz5Vqg3BNF9LhXhQF6JGmw6ZGoWgCzeFO4oUelVZtiUW6qRpRpKaVTOMq1TW2aOXOm0RsSBRjaNPUkmG6iNUK0oNjrr79eGKmhwKNbt26FESlaa0PHl/NQIKL1SDSvttyUkajhRq1pKfW8IQk36qnJuRBAAAEEXBSYM2eOHZmhJ58Em0aRbr/99oX/1ujMww8/vPDfwaNiNTJDIz6DkRk8CtbFCrvbJsINd2tDy9ITINxIz5orhRAoXZBTh2gBzHPPPdessMIKdq0JrQFRPJJB008UeHTp0qWhC4qWPqY2GIURTB8JnjOvUEIjG/Q0ltItCFP++c9/tnhsbLBfcWBSLozRKA89vlVrkowZM8YuKBp2zY1yIzeqLcKqsEijUI4//vhC8KKnuOgbp8022yxENVvuQrgRmYwDEEAAAQQyKKDFQ7X+VrAF01JWXXVV+5r929/+tsX7GK3LpS8/vv76a/so++CR8jpe7yf0PkgjOY877jijACTYbr75ZqPHtAcbC4pm8GapY5MJN+qIyakyK0C4kdnS+dlwfaDX9AxNywiz6ekdWnxTL/xaaTzKo2D1lBIFEHozEGZB0UqBhNqpD/xazDTYJk6caB/zVvx0lODxrgMGDCg76kLH6o3LZZddZp9pr2k6GqWhNzZht6gjN3TeF154wT4Kt/RJLuWuqW+jNC2o+PG7YdtGuBFWiv0QQAABBLIsoDXA9F5G7w1qbZp+O3LkSPsIeH05oi9r9KVCra34OMKNWlr5+DnhRj7qTC+rCxBucIc4J6BvLo499li7qGa1TVM5tN6EHvcafNjWGwM9Q15vDDTSotKmD+n6n9a10BYm3NAz6jVqovgZ9MH577jjjhbf0uiNTfGjXbWfFgG79dZb7foa2v70pz+ZXXbZpUUTNRpjt912K/xbtbBm0KBBdhqORrUET5OptkBquZEbupD6pfbr2GpPpZGzAiG5x9kIN+KocQwCCCCAQBYFvvzyS/s+44knnqjYfD0pRSM6N9hgg8I+mtaitcb0eltp08jRa665xk57Ld4YuZHFO6V+bSbcqJ8lZ8quAOFGdmvndcu1cKieDKJ1KzQ1QmtUaNNIDa0OriGe++yzj1lppZXKOkyfPt0+XeTRRx+1x+tDu9btGDx4sD1OwUDr1q0Lx4YJN7TzjBkz7BuKBx980IYnak+/fv1ssHHooYe2aIu+idHw0mDTehlaXFQjTLTpRaj48a9qk9qs1dSLNz2mVaM3HnvsMXv9/v3721BD63LMmzevxfSWYIpO165dF3v6S6VwQ9dSKKT1N7Tex9ixY80777xjm6CFeNSuQw45xC6GphElcTfCjbhyHIcAAgggkEUBBRXPPvusfS+j6SQKPDp37mw0gnPHHXe0i4OX+8JAU0/1Huiee+6xi6yHPY5wI4t3Sf3aTLhRP0vOlF0Bwo3s1o6WI5ApAcKNTJWLxiKAAAIIZEyAcCNjBatzcwk36gzK6TIpQLiRybLRaASyJ0C4kb2a0WIEEEAAgewIEG5kp1aNaCnhRiNUOWfWBAg3slYx2otARgUINzJaOJqNAAIIIJAJAcKNTJSpYY0k3GgYLSfOkADhRoaKRVMRyLIA4UaWq0fbEUAAAQRcFyDccL1CjW0f4UZjfTl7NgQIN7JRJ1qJQOYFCDcyX0I6gAACCCDgsADhhsPFSaFphBspIHMJ5wUIN5wvEQ1EwA8Bwg0/6kgvEEAAAQTcFCDccLMuabWKcCMtaa7jsgDhhsvVoW0IeCRAuOFRMekKAggggIBzAoQbzpUk1QYRbqTKzcUcFSDccLQwNAsB3wQIN3yrKP1BAAEEEHBJgHDDpWqk3xbCjfTNuaJ7AoQb7tWEFiHgpQDhhpdlpVMIIIAAAo4IEG44UogmNYNwo0nwXNYpAcINp8pBYxDwV4Bww9/a0jMEEEAAgeYLEG40vwbNbAHhRjP1ubYrAoQbrlSCdiDguQDhhucFpnsIIIAAAk0VINxoKn/TL0640fQS0AAHBAg3HCgCTUAgDwKEG3moMn1EAAEEEGiWAOFGs+TduC7hhht1oBXNFSDcaK4/V0cgNwKEG7kpNR1FAAEEEGiCAOFGE9AduiThhkPFoClNEyDcaBo9F0YgXwKEG/mqN71FAAEEEEhXgHAjXW/Xrka44VpFaE8zBAg3mqHONRHIoQDhRg6LTpcRQAABBFITINxIjdrJCxFuOFkWGpWyAOFGyuBcDoG8ChBu5LXy9BsBBBBAIA0Bwo00lN29BuGGu7WhZekJEG6kZ82VEMi1AOFGrstP5xFAAAEEGixAuNFgYMdPT7jheIFoXioChBupMHMRBBAg3OAeQAABBBBAoHEChBuNs83CmQk3slAl2thoAcKNRgtzfgQQsAKVwo1FixaZ1q1bo4QAAggggAACCQQINxLgeXAo4YYHRaQLiQUINxITcgIEEAgjUCncmDt3rnn11VfNjBkzwpyGfRBAAAEEEECgjMBSSy1ltttuu0hfGHTq1Mm0adMGTw8ECDc8KCJdSCxAuJGYkBMggEAYgWrTUgg4wgiyDwIIIIAAAtUFogYchBv+3FGEG/7Ukp7EFyDciG/HkQggEEGgWrih0xBwRMBkVwQQQAABBCoIdOnSxQwePDjUCA7CDX9uI8INf2pJT+ILEG7Et+NIBBCIIFxsZNAAACAASURBVFAr3CDgiIDJrggggAACCFQRCBtwEG74cxsRbvhTS3oSX4BwI74dRyKAQASBMOEGAUcEUHZFAAEEEEAgYcBBuOHPLUS44U8t6Ul8AcKN+HYciQACEQTChhsEHBFQ2RUBBBBAAIEEAQfhhj+3D+GGP7WkJ/EFCDfi23EkAghEEIgSbhBwRIBlVwQQQAABBGIGHIQb/tw6hBv+1JKexBcg3Ihvx5EIIBBBIGq4QcARAZddEUAAAQQQiBFwEG74c9sQbvhTS3oSX4BwI74dRyKAQASBOOEGAUcEYHZFAAEEEEAgYsBBuOHPLUO44U8t6Ul8AcKN+HYciQACEQTihhsEHBGQ2RUBBBBAAIEIAQfhhj+3C+GGP7WkJ/EFCDfi23EkAghEEEgSbhBwRIBmVwQQQAABBEIGHIQb/twqhBv+1JKexBcg3Ihvx5EIIBBBIGm4EQQc48ePN9OmTYtwZXZFAAEEEEAAgWKBLl26mMGDB5vOnTubNm3agOOBAOGGB0WkC4kFCDcSE3ICBBAII1CPcEPXadeunbn55puN3pgFW9++fcM0gX0Q8Epgzpw5Rr9X+nDSoUMHr/pGZxCIIqDAu23btqZr165RDsvlvpMnTy70W6+j22yzjenWrVsuLXzrNOGGbxWlP3EECDfiqHEMAghEFqhXuKEPcsOGDTOTJk0yEyZMiNwODkDAFwF9oNOb2d69e5sePXr40i36gUBkgYkTJxpNr1hjjTUiH8sBCPgiQLjhSyXpRxIBwo0kehyLAAKhBQg3QlOxIwKhBAg3QjGxUw4ECDdyUGS6WFOAcKMmETvkQIBwIwdFposIuCBAuOFCFWiDTwKEGz5Vk74kESDcSKLHsb4IEG74Ukn6kUSAcCOJHscigEBoAcKN0FTsiEAoAcKNUEzslAMBwo0cFJku1hQg3KhJxA45ECDcyEGR6SICLggQbrhQBdrgkwDhhk/VpC9JBAg3kuhxrC8ChBu+VJJ+JBEg3Eiix7EIIBBagHAjNBU7IhBKgHAjFBM75UCAcCMHRaaLNQUIN2oSsUMOBAg3clBkuoiACwKEGy5UgTb4JEC44VM16UsSAcKNJHoc64sA4YYvlaQfSQQIN5LocSwCCIQWINwITcWOCIQSINwIxcROORAg3MhBkeliTQHCjZpE7JADAcKNHBSZLiLgggDhhgtVoA0+CRBu+FRN+pJEgHAjiR7H+iJAuOFLJelHEgHCjSR6HIsAAqEFCDdCU7EjAqEECDdCMbFTDgQIN3JQZLpYU4BwoyYRO+RAgHAjB0Wmiwi4IEC44UIVaINPAoQbPlWTviQRINxIosexvggQbvhSSfqRRIBwI4kexyKAQGgBwo3QVOyIQCgBwo1QTOyUAwHCjRwUmS7WFCDcqEnEDjkQINzIQZHpIgIuCBBuuFAF2uCTAOGGT9WkL0kECDeS6HGsLwKEG75Ukn4kESDcSKLHsQggEFqAcCM0FTsiEEqAcCMUEzvlQIBwIwdFpos1BQg3ahKxQw4ECDdyUGS6iIALAtXCjVatWrnQRNqAAAIVBNq2bWs6duxo2rRpgxECzgkQbjhXEhrUBAHCjSagc0nnBAg3nCsJDULATwHCDT/rSq/yIaBwQxsBRz7qnbVeEm5krWK0txEChBuNUOWcWRMg3MhaxWgvAhkVINzIaOFoNgLGGIUbixYtMhplRcDBLeGaAOGGaxWhPc0QINxohjrXdE2AcMO1itAeBDwVINzwtLB0KxcCQbihzhJw5KLkmeok4UamykVjGyRAuNEgWE6bKQHCjUyVi8YikF0Bwo3s1o6WI1AcbhBwcD+4JkC44VpFaE8zBAg3mqHONV0TINxwrSK0BwFPBQg3PC0s3cqFQGm4QcCRi7JnppOEG5kpFQ1toADhRgNxOXVmBAg3MlMqGopAtgUIN7JdP1qfb4Fy4QYBR77vCZd6T7jhUjVoS7MECDeaJc91XRIg3HCpGrQFAY8FCDc8Li5d816gUrhBwOF96TPRQcKNTJSJRjZYgHCjwcCcPhMChBuZKBONRCD7AoQb2a8hPcivQLVwg4Ajv/eFKz0n3HClErSjmQKEG83U59quCBBuuFIJ2oGA5wKEG54XmO55LVAr3CDg8Lr8zneOcMP5EtHAFAQIN1JA5hLOCxBuOF8iGoiAHwKEG37UkV7kUyBMuEHAkc97w4VeE264UAXa0GwBwo1mV4DruyBAuOFCFWgDAjkQINzIQZHporcCYcMNAg5vbwGnO0a44XR5aFxKAoQbKUFzGacFCDecLg+NQ8AfAcINf2pJT/InECXcCAKOTp06mdatW+cPix6nLkC4kTo5F3RQgHDDwaLQpNQFCDdSJ+eCCORTgHAjn3Wn134IRA031GuFG23atPEDgF44LUC44XR5aFxKAoQbKUFzGacFCDecLg+NQ8AfAcINf2pJT/InQLiRv5pnqceEG1mqFm1tlADhRqNkOW+WBAg3slQt2opAhgUINzJcPJqeewHCjdzfAk4DEG44XR4al5IA4UZK0FzGaQHCDafLQ+PiCkyfPt3sv//+5umnn458ihEjRpirr77adOzYMfKxSQ9YtGiR+eKLL8ytt95qDj74YLPaaqsVTnnPPfeYAw44oPDfzWxnnH4SbsRR4xgEygvoxfvJJ580Dz30kHnzzTfNzJkzTefOnc2AAQPMlltuaXbffXezwgorlD14xowZZsyYMebPf/6z0YdC/W6uuOKKZosttjAHHnigPUfpWhmEG9yJLgsQbrhcHdqWlgDhRlrSXMdlAcINl6tD22ILZC3cUKgxefJkc/nll9sPK6uuuqp54IEHTJ8+fQg3Yt8FHIiAnwJffvmlOfnkk80zzzxTsYMKRq+55hqz8cYbt9jntddeM8cff7z55JNPKh57zjnnmGOOOcYo0Ag2wg0/7yVfekW44Usl6UcSAcKNJHoc64sA4YYvlaQfLQSyFm68+uqrZtNNNy30Yb311iPc4J5GAIHFBPSifcYZZ5g77rijpo5GYtx0001m2WWXtft+9tln5ogjjjATJkyoeqxGgFx77bVmt912I9yoqcwOLggQbrhQBdrQbAHCjWZXgOu7IEC44UIVaEPdBXwMN+qOlPIJmZaSMjiX81LgxRdftNPT9Pukbf3117cjNNZYYw3zyiuv2BEXGtmhTSHFI488YvfRduONN5ozzzyz4LLDDjuYK664wnTr1s3+7Pzzzy/8bKeddjLXX3+96dq1q/03Rm54eTt50ynCDW9KSUcSCBBuJMDjUG8ECDe8KSUdqSVQLvCotW7FlClTzP3332/ntutDhTZNFenfv78ZOnSondu+xBJLtLj0Tz/9ZMaOHWtGjRpl3njjDaMXG236AKEh4lpLQx8cdNzs2bPNCSecYEaOHFmx+XfffbddP6TamhulIz/0IeXEE080d955px0Borb37t3bfhOr62l+ffH27bff2nU+br/9dvPRRx+ZQYMG2f7tuOOO5vDDDy+sXVJuREkt9+DnhBthpdgPgcoCn376qZ3C9u6779r/bb311nY0RqtWrYzW0tDv6/PPP29PUBxu6PdPU1n09yDYbr75ZrPnnnva//zqq6/MYYcdZgMSbRrtob99/fr1s/9NuMFd6bIA4YbL1aFtaQkQbqQlzXVcFiDccLk6tK2uAlHCDa2BoW88FRAE4US5xuiDgRYfXX755e2Pf/zxR/vNqIZ0V9t+85vfmAsvvNAu2teIcEMBitoyevToxZqxyy672DAlGKqub3n14UgBTummEEY/f++99+yPCDfqektyMgTqJqBQ9cEHH7RTVoJRHbvuuqv9+6TRF6XhRemoDgWtp512mg1Eg02BZzA1hXCjbqXiRA0QINxoACqnzJwA4UbmSkaDGyBAuNEAVE7ppkCUcEMjHTRyoVqwEfRS33bqA8SSSy5pvzEdMmSImTVrlv2xRkLo6QPff/+9DT3+8Ic/2H9faqmlzF133WW23XbbhoQbtSoQjAZZsGCBOe+888wFF1xQ6xDCjVBC7IRA+gIKMTVio3jT6CtNKwmeuKQFRIcNG2Y++OADu9vaa69tbrvttsLP58yZY4MRjTgLNgWwRx11lP1Pwo3068oVwwsQboS3Yk9/BQg3/K0tPQsvQLgR3oo9My4QNtzQiAfNW1cwEWxHHnmkHWmx9NJL26km+u9gNIOCCo3y0PDwiy++2H5ACDZ986n58e3bt6+ql3RB0dLjdbGLLrrIjjz55z//aYYPH26nygSbpq2cddZZ9mea8jJu3LgWH2g0mkRTVY477jjz2GOPFX7GyI2M/xLQfC8FFK4Wr5fRs2dPc+ihh5r99tuv8DjYWuGGYPS0Jv3dCDb9LTvllFMIN7y8a/zqFOGGX/WkN/EECDfiuXGUXwKEG37Vk95UEQgbbmg++1577WXef/99ezZ986nHs6677rr2vzXaQcGAgoxg0weC008/3c5n32effRZrxYYbbmhWXnllo6cX6H86p6akBFu9w4111lnHDlHv27ev0RQbjc7Q/4ItWGvkww8/NL/+9a/N1KlT7Y+Kj9N/P/vss3Z0SbARbvArhoB7AqWhRNBCra2j0WKbbLKJffRrtZEbOoZww73a0qJwAoQb4ZzYy28Bwg2/60vvwgkQboRzYi8PBMKGG+VGQdTqvoZuX3nllXb6iYKD4tEO5Y7V/poKokVGtdU73Bg8eLBdgLR79+72/LrW2WefvVi48fbbb7d4BG3pcaVBD+FGrTuBnyOQvoDW29DosG+++caGrsWPidUaO9ddd535+uuvq4YbOoemzmm0WbAxLSX9WnLFeAKEG/HcOMovAcINv+pJb+IJEG7Ec+OoDAo0MtwofuqKFuBU0KE1NfT0gkqbRnuceuqppk2bNoQbrVpl8I6iyQi4J/Daa6/ZpxwFW7C2xjLLLGOfhhJMQStdULTcmhssKOpefWlReQHCDe4MBIxdJ27atGn20eCdOnWCBIFcChBu5LLs+ex02HCj1rSUsHrz5883//jHP8w777xjxo8fb/70pz/Zx6wGmz6AKADRh44wIySiPAo27MgNDVXfY4897JB1bUxLCVtd9kMgfYF58+aZxx9/3Gg6mabNKTzV7/pJJ51kHwWrrTTcGDhwoLnllluM1uEoXTCUR8GmX0Ou2BgBwo3GuHLWbAkQbmSrXrS2MQKEG41x5awOCoQNN8otKKpvPDVEW9M83nzzTXP88cfbhUW19erVy9x///1ms802q9prBR1a4O/ll1+2+xWHGwo99t5778IipVqTQ+t3rLXWWnZfDTlvRLihvuppLk899VSh7eecc45dRPC7774zRx99NAuKOngv06T8CigQ1UK/waaRGVdddZUZMGCAfdyr1gN6+OGHCz/X3xytpaFv8UqP1SLIl112mX2U9Y033thiUVL9TI+MDqa28bSU/N5zWeg54UYWqkQbGy1AuNFoYc6fBQHCjSxUiTbWRSBsuKGLvfDCC/YpJ8FCm9UaoG9DtVinfpn0OEaFEsGmQERPHlliiSXsOfUEg+Dxspq6op/pG9dyTy0JzqHgRMFHI8KNDh062G91Sx8jWam/rLlRl1uRkyAQW0BDjvV344knnqh5Dk090fobW221ld1Xf880hS4IWKud4JprrjEHHXRQYUQI4UZNbnZoogDhRhPxubQzAoQbzpSChjRRgHCjifhcOl2BKOGGppToQ4E+RMyaNatiQzWi45JLLiksDPrSSy/ZoKB4+km5g/fcc09z/fXXm2WXXdb+WNfTiInixzAGx6kd+pDRiHCjY8eORqM3tPaHvrkt3vSI2x122MFo0dFg2grhRrr3LFdDoJzAZ599Zn9nFZhW2hRs6O/JvvvuaxRMBNu7775rR2ZNmDCh4rFHHHGEHQFSPGebcIN70WUBwg2Xq0Pb0hIg3EhLmuu4LEC44XJ1aFtdBaKEG7qwHqGqtTA0smHs2LF27QxtvXv3NoMGDTKHHHKI2XLLLe2ojOJtypQpdpqKPni89dZbhUVF+/TpY/r372+GDh1a9jjNn9e3pXqEq8IRhQv9+vWzwYZGfDQq3FDbFXCon3pspK6tIemnnXaaWW655eyjbYPH4hJu1PWW5GQIxBbQi/eTTz5pp6B88MEHRgsZa1t//fXt46YVoGp6W7AWR/GFNPpDf6M0HU1PatKmfTfaaCM7Yk1TXIofVa2fE27ELhUHpiBAuJECMpdwXoBww/kS0cAUBAg3UkDmEghkUUCjSe6++24b4gSbPjQpZFHoEXX74YcfjBZELLeV+wAW9fzsjwACjRMg3GicLWdOLkC4kdyQM2RfgHAj+zWkB8kFCDeSG3IGBDIrUG40S7XOFD++NmqnCTeiirE/Au4IEG64UwtasrgA4QZ3BQI8CpZ7AAEJEG5wHyCQY4EFCxbYJy1o/n6tTU9V0SKoeqRknI1wI44axyDghgDhhht1oBXlBQg3uDMQINzgHkCAcIN7AAEEzMKFC+3TE26//Xa7xsjrr79eUKm1TkgUPsKNKFrsi4BbAoQbbtWD1rQUINzgjkCAcIN7AAHCDe4BBBBITYBwIzVqLoRA3QUIN+pOygnrKEC4UUdMTpVZAdbcyGzpaHgdBZiWUkdMToUAApUFCDe4OxDIrgDhRnZrl4eWE27kocr0sZYA4UYtIX6eBwHCjTxUmT4i4IAA4YYDRaAJCMQUINyICcdhqQgQbqTCzEUcFyDccLxANC8VAcKNVJi5CAIIEG5wDyCQXQHCjezWLg8tJ9zIQ5XpYy0Bwo1aQvw8DwKEG3moMn1EwAEBwg0HikATEIgpQLgRE47DUhEg3EiFmYs4LkC44XiBaF4qAoQbqTBzEQQQINzgHkAguwKEG9mtXR5aTriRhyrTx1oChBu1hPh5HgQIN/JQZfqIgAMChBsOFIEmIBBTgHAjJhyHpSJAuJEKMxdxXIBww/EC0bxUBAg3UmHmIgggQLjBPYBAdgUIN7Jbuzy0nHAjD1Wmj7UECDdqCfHzPAgQbuShyvQRAQcECDccKAJNQCCmAOFGTDgOS0WAcCMVZi7iuADhhuMFonmpCBBupMLMRRBAgHCDewCB7AoQbmS3dnloOeFGHqpMH2sJEG7UEuLneRAg3MhDlekjAg4IEG44UASagEBMAcKNmHAclooA4UYqzFzEcQHCDccLRPNSESDcSIWZiyCAAOEG9wAC2RUg3Mhu7fLQcsKNPFSZPtYSINyoJcTP8yBAuJGHKtNHBBwQINxwoAg0AYGYAoQbMeE4LBUBwo1UmLmI4wKEG44XiOalIkC4kQozF0EAAcIN7gEEsitAuJHd2uWh5YQbeagyfawlQLhRS4if50GAcCMPVaaPCDggUCncmDFjhvn73/9uW9ijR4+aLW3Tpo35+OOPzezZs03//v1r7s8OCPgqMG/ePDNnzhzToUMH065du4Z1c+rUqWaVVVYxPXv2jHSNTp06Gf2+siHQaAHCjUYLc/4sCBBuZKFKtLHRAoQbjRbm/AggYAWqjdyYMmWKeeutt5BCAAGHBQYOHGhDjrAb4UZYKfZLKkC4kVSQ430QINzwoYr0IakA4UZSQY5HAIFQAtXCDZ2AgCMUIzsh0FSBKAEH4UZTS5WrixNu5KrcdLaCAOEGtwYCxhBucBcggEAqArXCDQKOVMrARRBILBA24CDcSEzNCUIKEG6EhGI3rwUIN7wuL50LKUC4ERKK3RBAIJlAmHCDgCOZMUcjkJZAmICDcCOtanAdwg3uAQSMIdzgLkCAkRvcAwggkJJA2HCDgCOlgnAZBBIK1Ao4CDcSAnN4aAHCjdBU7OixAOGGx8Wla6EFGLkRmoodEUAgiUCUcIOAI4k0xyKQnkC1gINwI7065P1KhBt5vwPovwQIN7gPEGDkBvcAAgikJBA13CDgSKkwXAaBhAKVAg7CjYSwHB5agHAjNBU7eixAuOFxcelaaAFGboSmYkcEEEgiECfcIOBIIs6xCKQnUC7gINxIzz/vVyLcyPsdQP8lQLjBfYAAIze4BxBAICWBuOEGAUdKBeIyCCQUKA04CDcSgnJ4aAHCjdBU7OixAOGGx8Wla6EFGLkRmoodEUAgiUCScIOAI4k8xyKQnkBxwEG4kZ573q9EuJH3O4D+S4Bwg/sAAUZucA8ggEBKAknDDQKOlArFZRBIKBAEHIQbCSE5PLQA4UZoKnb0WIBww+Pi0rXQAozcCE3FjgggkESgHuGGrv/NN9+Yl19+OUlTOBYBBBosoIBjrbXWMm3atGnwlTg9AsYQbnAXIMDIDe4BBCRAuMF9gAACqQjUK9zo3LmzGTZsmJk0aZKZMGFCKm3nIgi4KDBt2jQ7DLl3796mR48eLjaRNiGQigDhRirMXMRxAUZ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VQLN1q1ahW6L23btjUvvvii+e6778yQIUNCH8eOCPgmMGfOHKPfq86dO5sOHTr41j36g0BoAQV9em3o2rVr6GPi7rjEEkuYNm3axD2c4xBomADhRsNoOXGGBAg3MlQsmopAlgXqFW5k2YC2I4AAAghkW0AhSseOHQk4sl1GL1tPuOFlWelURAHCjYhg7I4AAvEECDfiuXEUAggggIA7Ahq1odGGBBzu1ISW/EeAcIM7AQFjCDe4CxBAIBUBwo1UmLkIAggggEADBYIpKQQcDUTm1LEECDdisXGQZwKEG54VlO4g4KoA4YarlaFdCCCAAAJhBYrX2yDgCKvGfmkIEG6kocw1XBcg3HC9QrQPAU8ECDc8KSTdQAABBHIsULqYKAFHjm8Gx7pOuOFYQWhOUwQIN5rCzkURyJ8A4Ub+ak6PEUAAAd8Eyj0phYDDtypnsz+EG9msG62urwDhRn09ORsCCFQQINzg1kAAAQQQyLpApcfAEnBkvbLZbz/hRvZrSA+SCxBuJDfkDAggEEKAcCMEErsggAACCDgtUCncUKMJOJwunfeNI9zwvsR0MIQA4UYIJHZBAIHkAoQbyQ05AwIIIIBAcwWqhRsEHM2tTd6vTriR9zuA/kuAcIP7AAEEUhEg3EiFmYsggAACCDRQoFa4QcDRQHxOXVWAcIMbBAHCDe4BBBBISYBwIyVoLoMAAggg0DCBMOEGAUfD+DlxFQHCDW4PBAg3uAcQQCAlAcKNlKC5DAIIIIBAwwTChhsEHA0rASeuIEC4wa2BAOEG9wACCKQkQLiREjSXQQABBBBomECUcEONaNeunenQoUPD2sOJEQgECDe4FxAg3OAeQACBlAQIN1KC5jIIIIAAAg0TINxoGC0nTihAuJEQkMO9EGBBUS/KSCcQcF+AcMP9GtFCBBBAAIHqAoQb3CGuChBuuFoZ2pWmAOFGmtpcyxmBRYsWGb0IPPjgg+aZZ54xb775ppk1a5ZZaqmlzMCBA822225rdtllF7P66qvb59b7vF1wwQXm7LPPLnTx/PPPN2eddZb972o/i2pCuBFVjP0RQAABBKoJjBo1ypx44ok1kQ455BBz0UUXFaaHfPXVV+awww4zr7zySs1jn3rqKTNo0KDCfoQbNcnYoUkChBtNgueyTgkQbjhVDhqThoBCjEsuucRcf/31NtCotCnoOOqoo8ypp55qunXrlkbTmnINwo2msHNRBBBAAIEEAgsWLDAXXnihufrqq2uepTTc+Nvf/maGDh1qPvvss5rHEm7UJGIHRwQINxwpBM1oqgDhRlP5uXjaAj/++KMNK2688cbQl9YboCuvvNJ079499DFZ2pFwI0vVoq0IIIAAAhKYPXu2Oe2008ydd95ZE6Q03HjttdfMjjvuWPM47UC4EYqJnRwQINxwoAg0oekChBtNLwENSEtAU1Guu+46c/zxx0e+5DXXXGOOO+44L6eoEG5Evh04AAEEEECgyQLTpk2zU0vGjRtXsyWl4cb9999vjjzyyJrHEW6EImInRwQINxwpBM1oqgDhRlP5uXiaAlOnTjUHHXSQee655wqX1dQTrTdx+OGHmy5dupiZM2eaW2+91WjdieIpKxtvvLG59957zcSJE83uu+9eOH677bYzd911l+nRo4f9Nw2T1XoVF198cWEfjfo44YQTbDAyffp0M2bMGPPII4+YV1991V6jd+/eZr311jN77723XedjySWXLByrfTbddNPCf48YMcJOlTn33HPtOfr06WO/uTr44IPtPlOmTLHfYmkdkXfffbfQB+3Xv39/s9dee5kddtjBLLHEEoVz6cbKygAAIABJREFUEm6keRdyLQQQQACBegh88skn9rXvww8/tKfTa+M555xj2rdvX/X0+qLj0ksvtf/TtuyyyxqFHf369QvVLNbcCMXETk0QINxoAjqXdE6AcMO5ktCgRgk8++yzdqHQ4u2MM84w5513nmnbtm3hn+fPn2/fIGnxseJNgcHaa6/dIiDp1auXefTRR+0ipNr0TdKBBx5oh7FqW2ONNczo0aPNWmutZcaPH2+/KXrvvfcqdnGTTTYxI0eOtPtrKw03ttxyS7Nw4ULz4osvLnZ+/Zum0OjFrdp2zDHHmMsuu8x07NjR7ka40ag7jvMigAACCDRKoHRqiV7bFFzotVrBx7rrrmuGDBliDjjggMIXEGpL6XSWX/7yl/ZLixdeeMG88cYbpl27dmbzzTc3w4YNM3pNbt26dYsuEG40qqKcN6kA4UZSQY73QYBww4cq0odQAgoNjjjiiBb7KhDYbLPNFjv+pZdesm9uirebbrrJHHrooTYMUSAQbFdddZUdmRGEEdtvv31hxISmsihI+Pzzz42GxeqNU61N84BvueUW8/Of/3yxcKP02CCc+fbbbxcblVLpOhqtolEfW2+9NeFGrWLwcwQQQAABJwXCTi1Zf/31zeWXX14YmRFlOotGRv7mN78pPGVFEIQbTt4ONMoY++WW7m99sdapUydMEMilAOFGLsuez06XjlBYZ5117KNg+/btuxjI5MmT7RSO999/v/Cz4BGpemzsrrvuajTNRZtGatxwww2mc+fOdtX2k046qXCMvkHaaqutFgtENP1E63+suOKK9hsmhSBPP/104TiFG8OHDy8bbuhYXa9nz552GoxGYJSOShk8eLA9/2qrrWbmzp1rfve735krrriicH6NSjn99NMJN/L5q0CvEUAAgUwLlE4tqdWZnXbayb4+awpp6XSWasfqdf3aa681u+22W2E3wo1a2vy8WQKEG82S57ouCRBuuFQN2tJQgSjhxl//+lezxx572DdBwRaEG3riioa/3n777fZHwdSTFVZYwY7seOihh+y/b7PNNnb9C0152W+//Vqs9aHQ41e/+lXh3KWjSjR3WGt1aI2P4jU3dMDdd99t9t9//5pW33//vfnggw/MX/7yF3tM8XSVoC86CdNSalKyAwIIIICAQwIK7R9//HE7leSLL74w33zzjX0S2s4772zXt9IXFxrZ+MMPPxRarXWzNLJSj3+977777JcXOlbTV/QFgNa/0uvkb3/7Wzu1JdiCLyO0Lpc2wg2HbgSa0kKAcIMbAgFjCDe4C3IjkHRayh133GGnfmh7+OGHWywsqvBAI0GKA5FgIdGPP/7YLhZaba2N0iJoaooWKtVCacXhhqaU6E3XhhtuuFjdNI/45Zdftm/atL7HRx99VLG2hBu5ue3pKAIIIJA7AYUaJ598snnggQcKfdfi4cEU0mogY8eObTFSQwuNaqHxVVddlXAjd3dStjpMuJGtetHaxggQbjTGlbM6KFCPBUWD0Rb6tmffffctrKGhN0wrr7yynZurrXghUYUMUcMNTSu55557jKbHFIcbeqqK3qzp6SfFm9b00GKlxd82aU0NLZKmaTEKX37/+98XDiHccPAGpUkIIIAAAnURmDNnjh25MWrUqML59N+nnHJKzfNrbSw9CS3YtJD4bbfdZqd5amPkRk1CdmiSAOFGk+C5rFMChBtOlYPGNFIgzKNg//Wvf5mbb7654qNgNWxVm9a6KF5YVGGG5vJq5IS2YCFRPXJVi33WmpZSqd+lT0spF25o7vGFF15oH0EbbJpqooXQNCWm3ONpCTcaeadxbgQQQACBRgpoaolGUGpEpF63NU1FozOD1+hyIzc0+kJrb2g6i0Y36ksKLb6o9bU0FVTTWbSVjtzQU9Z07q5duxJuNLKonDuxAOFGYkJO4IEA4YYHRaQL4QQUAmiRzeOPPz7cAUV7XXPNNTawCN786EelC4sGu5c+jaQ0CNF+mnaitqyyyirm008/tUNl//znPxeuGKyrESbc0HQUHa83X8GmxUL1OFs9NnbMmDF2PjFrbkQuOwcggAACCDgo8PXXX9unn40bN67QOr22a/SkFtkuXXNDT0zRQt0KPzTlU6/nwaaRGXqq2aBBg8yUKVMWW3NDox6Lww9Gbjh4Q9AkK0C4wY2AAGtucA/kTECLgWrRsRtvvDF0z4cOHWoX9+zevXuLY0oXFg1+OGTIEDs/d5lllinsP2nSJDuNJcy6G1rX4/rrrzdavCxMuKFvrDRKQyvBh90YuRFWiv0QQAABBFwT0JcVCu4V7BcvGlqpnRppefTRR9spJVp8VMc9+eSTNbulUESPgf/FL35R2JdwoyYbOzRJgHCjSfBc1ikBRm44VQ4ak4bAjBkz7Lc0CjhmzZpV9ZJakEyjILp161Z2P4UYekJK8aY3QiNGjGjxb3oj9tRTT9l1MYpHUJSeVCM69JjXYGhtmHBD59B+eoJKuXPr2ygNuz333HML/dUbu0suucS0b9+ep6WkcdNxDQQQQACBugrMnz/fvo5ffvnlVQOOE0880T6ivVOnToXr60loxx57bGHdrHIN04iOq666ymywwQYtfky4UdcycrI6ChBu1BGTU2VWgHAjs6Wj4UkEFDboKSaPPfaYfZTcW2+9ZRR6aNOTSPQYV62T0bdv3xZTUUqvWbqwaPFCouXapyGvejyspqC8/vrrdhcFJxtvvLEd2aFHzi255JKFQ8OGGzpAj7XT6A31SX3p37+/DTWGDx9u5s2bZ8OPYAhv8JjaXr16EW4kuZE4FgEEEECgaQJ6LVdQoddVrXmlx7hr0+KfG220kTnggAPMgAEDTOvWrRdro94Aa/SGHt+uaaYzZ840nTt3tvvriwYtyF3uiw3CjaaVmwvXECDc4BZBgGkp3AMIIJCSgIYOK2QptxWvZZJSc7gMAggggAACkQUINyKTcUBKAoQbKUFzGacFGLnhdHloHAL+CBBu+FNLeoIAAgjkVYBwI6+Vd7/fhBvu14gWNl6AcKPxxlwBAQSMsXOiGbnBrYAAAgggkGUBwo0sV8/vthNu+F1fehdOgHAjnBN7IYBAQgHCjYSAHI4AAggg0HQBwo2ml4AGVBAg3ODWQIA1N7gHEEAgJQHCjZSguQwCCCCAQMMECDcaRsuJEwoQbiQE5HAvBBi54UUZ6QQC7gsQbrhfI1qIAAIIIFBdgHCDO8RVAcINVytDu9IUINxIU5trIZBjAcKNHBefriOAAAKeCBBueFJID7tBuOFhUelSZAHCjchkHIAAAnEECDfiqHEMAggggIBLAoQbLlWDthQLEG5wPyDAmhvcAwggkJIA4UZK0FwGAQQQQKBhAoQbDaPlxAkFCDcSAnK4FwKM3PCijHQCAfcFCDfcrxEtRAABBBCoLkC4wR3iqgDhhquVoV1pChBupKnNtRDIsQDhRo6LT9cRQAABTwQINzwppIfdINzwsKh0KbIA4UZkMg5AAIE4AoQbcdQ4BgEEEEDAJQHCDZeqQVuKBQg3uB8QYM0N7gEEEEhJgHAjJWgugwACCCDQMAHCjYbRcuKEAoQbCQE53AsBRm54UUY6gYD7AoQb7teIFiKAAAIIVBcg3OAOcVWAcMPVytCuNAUIN9LU5loI5FiAcCPHxafrCCCAgCcChBueFNLDbhBueFhUuhRZgHAjMhkHIIBAHAHCjThqHIMAAggg4JIA4YZL1aAtxQKEG9wPCLDmBvcAAgikJEC4kRI0l0EAAQQQaJgA4UbDaDlxQgHCjYSAHO6FACM3vCgjnUDAfQHCDfdrRAsRQAABBKoLEG5wh7gqQLjhamVoV5oChBtpanMtBHIsUCncmD17tmnfvn1omdatW5upU6eauXPnmpVXXjn0ceyIgG8CCxYsMPPmzTPt2rUzUT9w+WZBf/ItMGfOHKPXhiivJXHF2rZtG+lQ/X526NAh0jHsjEAcAcKNOGoc45sA4YZvFaU/CDgqUG3kxltvvWWmTJniaMtpFgIIIIAAAv8RGDhwoFlllVVCcxBuhKZix4QChBsJATncCwHCDS/KSCcQcF+gWrih1hNwuF9DWogAAgggEC3gINzgjklLgHAjLWmu47IA4YbL1aFtCHgkUCvcIODwqNh0BQEEEPBcIOwIDsINz28Eh7pHuOFQMWhK0wQIN5pGz4URyJdAmHCDgCNf9wS9RQABBLIsECbgINzIcoWz1XbCjWzVi9Y2RoBwozGunBUBBEoEwoYbBBzcOggggAACWRGoFXAQbmSlktlvJ+FG9mtID5ILEG4kN+QMCCAQQiBKuEHAEQKUXRBAAAEEnBCoFnAQbjhRolw0gnAjF2WmkzUECDe4RRBAIBWBqOEGAUcqZeEiCCCAAAJ1EKgUcBBu1AGXU4QSINwIxcROngsQbnheYLqHgCsCM2fOjNUUnqISi42DEEAAAQRSFigXcBBupFyEHF+OcCPHxafrBQHCDW4GBBBIRSBuuKHGEXCkUiIuggACCCCQUKA04CDcSAjK4aEFCDdCU7GjxwKEGx4Xl64h4JJAknCDgMOlStIWBBBAAIFqAsUBB+EG90paAoQbaUlzHZcFCDdcrg5tQ8AjgaThBgGHRzcDXUEAAQQ8FwgCDsINzwvtUPcINxwqBk1pmgDhRtPouTAC+RKoR7ghsXfeecd8/vnn+cKjtwgggAACmRNQwLH66qubDh06ZK7tNDh7AoQb2asZLa6/AOFG/U05IwIIlBGoV7jRuXNnc+aZZ5qpU6fa/8uGQF4F9ASi6dOnm+7duxv9XrAhkFcBfahr37696dWrl3MEnTp1MiuttJJz7aJB/gkQbvhXU3oUXYBwI7oZRyCAQAyB2bNnmzlz5sQ4suUh+hA3bNgwM2nSJDNhwoTE5+MECGRVYNq0aUZvZnv37m169OiR1W7QbgQSC0ycONEoRFhjjTUSn4sTIJBVAcKNrFaOdtdTgHCjnpqcCwEEqgroD85PP/2USIlwIxEfB3skQLjhUTHpSiIBwo1EfBzsiQDhhieFpBuJBAg3EvFxMAIIRBX48ccfzdy5c6MeVtifcCM2HQd6JkC44VlB6U5sAcKN2HQc6JEA4YZHxaQrsQUIN2LTcSACCMQV0FoB8+bNi3U44UYsNg7yUIBww8Oi0qVYAoQbsdg4yDMBwg3PCkp3YgkQbsRi4yAEEEgisGjRIqOAY/78+ZFPQ7gRmYwDPBUg3PC0sHQrsgDhRmQyDvBQgHDDw6LSpcgChBuRyTgAAQTqIbBw4UIbcCxYsCDS6Qg3InGxs8cChBseF5euRRIg3IjExc6eChBueFpYuhVJgHAjEhc7I4BAPQUUbMyaNctoJEfYjXAjrBT7+S5AuOF7helfWAHCjbBS7OezAOGGz9Wlb2EFCDfCSrEfAgg0REBTUxRwhN0IN8JKsZ/vAoQbvleY/oUVINwIK8V+PgsQbvhcXfoWVoBwI6wU+yGAQMMEtLiopqiE2Qg3wiixTx4ECDfyUGX6GEaAcCOMEvv4LkC44XuF6V8YAcKNMErsgwACDRfQ42H1mNhaG+FGLSF+nhcBwo28VJp+1hIg3KglxM/zIEC4kYcq08daAoQbtYT4OQIIpCYwZ84cM3v27KrXI9xIrRxcyHEBwg3HC0TzUhMg3EiNmgs5LEC44XBxaFpqAoQbqVFzIQQQCCOgcEMhR6WNcCOMIvvkQYBwIw9Vpo9hBAg3wiixj+8ChBu+V5j+hREg3AijxD4IIJCqgP4w/fTTT2WvSbiRaim4mMMChBsOF4empSpAuJEqNxdzVIBww9HC0KxUBQg3UuXmYgggEFZA629oHY7SjXAjrCD7+S5AuOF7helfWAHCjbBS7OezAOGGz9Wlb2EFCDfCSrEfAgikLqAnqOhJKsUb4UbqZeCCjgoQbjhaGJqVugDhRurkXNBBAcINB4tCk1IXINxInZwLIoBAWIFFixbZR8TOnz+/cAjhRlg99vNdgHDD9wrTv7AChBthpdjPZwHCDZ+rS9/CChBuhJViPwQQaIrAwoULbcCxYMECe33CjaaUgYs6KEC44WBRaFJTBAg3msLORR0TINxwrCA0pykChBtNYeeiCCAQRUDBxqxZs4xGchBuRJFjX58FCDd8ri59iyJAuBFFi319FSDc8LWy9CuKAOFGFC32RQCBpgloaooCDsKNppWACzsmQLjhWEFoTtMECDeaRs+FHRIg3HCoGDSlaQKEG02j58IIIBBVIFhcdNiwYWbSpElmwoQJUU/B/gh4I0C44U0p6UhCAcKNhIAc7oUA4YYXZaQTCQUINxICcjgCCKQroDU4pk+fbi/as2fPdC/O1RBwSKD4SULt2rVzqGU0BYF0BYLfBX4P0nXnam4J8JrgVj1oTXMEXPk9aLVIk+nZEEAAAQQQQAABBBBAAAEEEEAAgYwKEG5ktHA0GwEEEEAAAQQQQAABBBBAAAEE/iNAuMGdgAACCCCAAAIIIIAAAggggAACmRYg3Mh0+Wg8AggggAACCCCAAAIIIIAAAggQbnAPIIAAAggggAACCCCAAAIIIIBApgUINzJdPhqPAAIIIIAAAggggAACCCCAAAKEG9wDCCCAAAIIIIAAAggggAACCCCQaQHCjUyXj8YjgAACCCCAAAIIIIAAAggggADhBvcAAggggAACCCCAAAIIIIAAAghkWoBwI9Plo/EIIIAAAggggAACCCCAAAIIIEC4wT2AAAIIIIAAAggggAACCCCAAAKZFiDcyHT5aDwCjRVYuHCh+fDDD824cePM1KlTzbx58+wFl1pqKbPOOuuYLbfc0iy99NKNbQRnRyAFge+//968/PLL5oMPPjDfffed0b2vrV27dmbZZZc1G2+8sVlvvfXsfxdvb731lhk9enTNFnbt2tUcffTR/L7UlGKHZgokuZ8XLVpk/vd//9c899xz5ssvvzSzZ8+2XenYsaPp06eP2Xrrre3vEhsCLgtMmTLF3HLLLWbOnDmhm6nXhv3339/un+R3KPQF2RGBBgp8++23ZuTIkeZf//qXvcrKK69shg0bZjp06LDYVZP83df7rrFjx5q//e1v9lo6V9u2bc1yyy1ntthiC7Pmmmua1q1bR+4p4UZkMg5AIB8CemN61113mU8//bRihzt16mQOOeQQ07t373yg0EsvBSZPnmzuv/9+8+9//7tq/3SfH3jggaZLly6F/Z544gnz0ksv1XQh3KhJxA4OCMS9nxcsWGDGjBljJk6caN+gltv0pnWvvfYy/fr1c6CnNAGB8gJJw424v0PUAwEXBPTe/4477jCff/55oTmVwo0kf/ffffdd+8VQ8KVpub4PGDDA7LHHHqZNmzaRaAg3InGxMwL5EAj+YE2YMKFmh3v27GkOO+wwow9vbAhkTWDWrFn2G4pvvvkmVNM33HBDM2TIENOqVSv7Ie7uu+8277//fs1jCTdqErFDkwWS3M8vvPCCefrppysGG0HXFIgPHz7crLjiik3uLZdHoP7hRpLfIeqBQLMFpk+fbt/T/N///V+LplQKN+L+3dfIvltvvbXmF0p6nzV48GCz1VZbRaIh3IjExc4I5EPgq6++sh/4fvzxR9th/YHZZptt7LDiv//97+bOO+9s8Udpp512Mptttlk+cOilVwL6pvnBBx8sfCjTNwQ77rij2Wijjew9rhf6L774otDnZZZZxhx55JE2zNOwZQ1f1jd9tTbCjVpC/LzZAnHv5x9++MHcdNNNLQLCX/7yl2b33Xe3U7xuu+02ozfNwTZw4ED7M72usCHgmkDUkRsaqq8RSWuvvTavCa4Vk/bUFFAgp/f8Cir0RU0wJbf4wHLhRpK/+xrl98YbbxQu0b17dzvtRe+T9LO333678DN9gTpixIgWI2ZrdYpwo5YQP0cghwKlc0aLP9CJo3TY5WqrrWYOPvjgxdYjyCEdXc6YwFNPPVV4IVWY97Of/cyORNI3zNr0Yq/pWcGmN7KHHnqoWWmllewHtxtuuMFo3qg2HXvEEUeYzp07Z0yB5iJgYt/Pn332mQ0wguHFxb8jci19PeH3hLstqwIa1arAW2sEaCudasVrQlYrm992hwnzyoUbcf/uaw2NP/7xjy1Gh2y77bb2C1Rt06ZNs2F5sN6HvnAaOnSo6du3b+giEW6EpmJHBPIjUBperLrqqjZVbd++vUXQXLl77723ANKtWzdz1FFHRUpW86NJT7MsoPU09PsQbMX3uhZP1NDKYOG55Zdf3uhbho8++sgupqjFR1dZZRU7EqRXr15ZZqDtORCIez+Xhhelrwel59UCowoQV1hhhRyo0kVfBPQN9/PPP2+effZZO9JPI49+9atf2RGtwSikuL9DvhjRj+wJlIYbCqcV2mlkRrCVCzfi/t3X+YvDC/3uHHTQQWattdaylys3gnD77be3DzAIuxFuhJViPwRyJHDPPfeY9957r9Dj4pXA9Y+l32YvueSSdtjYz3/+8xwp0VXfBfTkFE1ZKV41v3jNjdKQr5KH3ijsvPPOZtCgQQzF9/2myXD/4t7PejrKM888U/GNcOmb5zjfxGWYlaZ7IqApuRqhFLwe/OIXv7DfKBc/QSLu75AnRHQjgwLFf5/1Bc0+++xjn3hV/BmgXLgR9+++RsUWP42odKSffr/0e6bft2DTeydNZQy7EW6ElWI/BHIkUCvcKJf0BkP1c8REVz0V0NBjPZ5Mc1Dnz59f6KXmheobZ30zrU0f6PQCH2ZjIcUwSuzTTIG493OtN7matqXpWxqyH2x66pAeJ86GQBYE9IFLT5DQUHxtGsWqqbj/9V//1aL5cX+HsmBAG/0U0OKeTz75pB0ZoftZ00ZKPwPECTcq/d1feumlq4YbUq71GaRWJQg3agnxcwRyKFDrDwvhRg5vipx0WfM8NeWq+DFo6rrWCdC3dJp2Emzjx4+3325ojqjW69AiijvssIPRsHstlvX444+3CEeifvuQE3K66YhA3PuZcMORAtKMhgmULjytIfQHHHDAYo+ojPs71LCGc2IEYggQbsRA4xAEEHBboFa4ocW09MQUzTvVxrQUt+tJ68IJaL607v3ib5g1H3Tddde1QyKLhx/XOqNGf2gh0g8//LCwa+naNbXOwc8RcEWg2v2sdWmqTUv5xz/+YReQ0zo02piW4kpVaUcYAS2UO2rUKPPpp58W7l+NPFpzzTXDHF7Yh9eESFzs3ESBeoQblf7u15qWMnfuXDstpfgLpqhfDDFyo4k3D5dGwFWB0qGVpR/KStfcYEFRVytJu8IKTJ482dx///0tHnGsp57oEX99+vSJtVZGmDcIYdvHfgg0W6DS/azfnWoLTJeO9GNB0WZXkutHEdCjwLVwtD50aYvzaMrgerwmRJFn32YJhLlPaz1YoNLffb2vKn7KXLkFRUvX3GBB0WbdCVwXAY8EFF7ocWfByAweBetRcenKYgIasaFv5v79738XfqaFtTQNRc9dL7dNnz7drsuhF3B9I6052fvuu2/h27xy39Jp2ooW62JDwDWBJPdzrWmKPArWtWrTnigCpU+PGzhwoB3JFzwhJThXkt+hKO1hXwQaLRAm3Ij7d18LrJeGFzwKttEV5fwIIGD0Iq1HNWlBoGDbbLPNzODBg40WH9KUlOIPgsV/mOBDIEsCGnKsheI+/vjj0M3WkGQtvKWh9hp6GWwKRBRw9OjRY7E1NzQUP85Q5tCNYkcEEggooIt7P5c7VmsS7L333mbWrFn2jaxeU4KtX79+9vek9MNhguZzKAINESj35IY999zTbLDBBotdL8nvUEMaz0kRiCkQJtxI8ndfC5iOGzeu0Dp9iaTHwS677LJmzJgx5u233y78rPTL1TBdYlpKGCX2QSBnAhqxoT8+L774Ys2ed+nSxT4GtnihxZoHsQMCjghoTQytjaGRFmG34EkPGpapR8UWP1Gl0jnKPTYw7PXYD4E0BJLcz2+++aZ9UxqM9qvU3kpPmUijf1wDgagCWixaX/RooWltWndp+PDhpnfv3mVPleR3KGrb2B+BRgmECTd07bh/97/99lszcuTIwu9VtX5svvnmdqH2KGE44Uaj7gzOi0DGBX766SczevRo89e//rViT9q1a2f0LYa+iWNDIGsC+iB23333Gb0hjbIF4YaO19QUrVGzcOHCiqeoNcUlyrXZF4FGCSS5nxUOPv300zYQrxRw6BGDGuWnRw5GeaPaqP5yXgRqCejRrxp5pBF+2vQYy6OPPrridMUkv0O12sLPEUhLIGy4keTvfrl1zkr7pxGyer+ldZqibIQbUbTYF4GcCegDm8INrYb/1Vdf2W+o9aZUozU07FhvUvViz4ZAFgU05PiWW26x62ZE2YJwIzjm66+/Ns8//7z55JNP7CNhtWleaffu3c2mm25qHxGrIJANgSwIxL2f9cFOHwZfeOEFo3Vsgg+EeprWaqutZrbeems77JgNgawIlK4XE3bx9Li/Q1lxoZ1+C4QNN6SQ5O/+zJkz7XunSZMm2SmM2vReqVevXmaLLbawa5gpFI+6EW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CDdbreKaAAACa0lEQVScKgeNQQABBBBAAAEEEEAAAQQQQACBqAKEG1HF2B8BBBBAAAEEEEAAAQQQQAABBJwSINxwqhw0BgEEEEAAAQQQQAABBBBAAAEEogoQbkQVY38EEEAAAQQQQAABBBBAAAEEEHBKgHDDqXLQGAQQQAABBBBAAAEEEEAAAQQQiCpAuBFVjP0RQAABBBBAAAEEEEAAAQQQQMApAcINp8pBYxBAAAEEEEAAAQQQQAABBBBAIKoA4UZUMfZHAAEEEEAAAQQQQAABBBBAAAGnBAg3nCoHjUEAAQQQQAABBBBAAAEEEEAAgagChBtRxdgfAQQQQAABBBBAAAEEEEAAAQScEiDccKocNAYBBBBAAAEEEEAAAQQQQAABBKIKEG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h9C1YYaqQzBZwAAAABJRU5ErkJggg=="/>
          <p:cNvSpPr>
            <a:spLocks noChangeAspect="1" noChangeArrowheads="1"/>
          </p:cNvSpPr>
          <p:nvPr/>
        </p:nvSpPr>
        <p:spPr bwMode="auto">
          <a:xfrm>
            <a:off x="989166" y="395671"/>
            <a:ext cx="5011849" cy="50118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BDcAAAKbCAYAAADhQ2F4AAAgAElEQVR4XuzdB7wU1f3//w/9coGIggWNIN+EKLEHxRoRNfbejQ3B3nsvsRs7GmvsXWPDiC32QiwgWLFgDJifGAVEidLl/3if/Gezd9ndmdk7OzvlNY9HHt+v3Jk55zzP3L133veUNgsWLFhgHAgggAACCCCAAAIIIIAAAggggEBKBdoQbqS056g2AggggAACCCCAAAIIIIAAAgg4AcINHgQEEEAAAQQQQAABBBBAAAEEEEi1AOFGqruPyiOAAAIIIIAAAggggAACCCCAAOEGzwACCCCAAAIIIIAAAggggAACCKRagHAj1d1H5RFAAAEEEEAAAQQQQAABBBBAgHCDZwABBBBAAAEEEEAAAQQQQAABBFItQLiR6u6j8ggggAACCCCAAAIIIIAAAgggQLjBM4AAAggggAACCCCAAAIIIIAAAqkWINxIdfdReQQQQAABBBBAAAEEEEAAAQQQINzgGUAAAQQQQAABBBBAAAEEEEAAgVQLEG6kuvuoPAIIIIAAAggggAACCCCAAAIIEG7wDCCAAAIIIIAAAggggAACCCCAQKoFCDdS3X1UHgEEEEAAAQQQQAABBBBAAAEECDd4BhBAAAEEEEAAAQQQQAABBBBAINUChBup7j4qjwACCCCAAAIIIIAAAggggAAChBs8AwgggAACCCCAAAIIIIAAAgggkGoBwo1Udx+VRwABBBBAAAEEEEAAAQQQQAABwg2eAQQQQAABBBBAAAEEEEAAAQQQSLUA4Uaqu4/KI4AAAggggAACCCCAAAIIIIAA4QbPAAIIIIAAAggggAACCCCAAAIIpFqAcCPV3UflEUAAAQQQQAABBBBAAAEEEECAcINnAAEEEEAAAQQQQAABBBBAAAEEUi1AuJHq7qPyCCCAAAIIIIAAAggggAACCCBAuMEzgAACCCCAAAIIIIAAAggggAACqRYg3Eh191F5BBBAAAEEEEAAAQQQQAABBBAg3OAZQAABBBBAAAEEEEAAAQQQQACBVAsQbqS6+6g8AggggAACCCCAAAIIIIAAAggQbvAMIIAAAggggAACCCCAAAIIIIBAqgUIN1LdfVQeAQQQQAABBBBAAAEEEEAAAQQIN3gGEEAAAQQQQAABBBBAAAEEEEAg1QKEG6nuPiqPAAIIIIAAAggggAACCCCAAAKEGzwDCCCAAAIIIIAAAggggAACCCCQagHCjVR3H5VHwF9g1qxZ1tTU5H8iZyCAAAIIIIAAAggggAACKRUg3Ehpx1FtBIIKfPvtt9bc3GydOnUKegnnIYAAAggggAACCCCAAAKpEiDcSFV3UVkEwgso3NDRpUsX69ixY/gbcAUCCCCAAAIIIIAAAgggkHABwo2EdxDVQ6C1Al64oft07drVOnTo0Npbcj0CCCCAAAIIIIAAAgggkCgBwo1EdQeVQSB6geJwo02bNi7gaN++ffQFcUcEEEAAAQQQQAABBBBAoEEChBsNgqdYBOISKA43VGbbtm1dwNGuXbu4qkA5CCCAAAIIIIAAAggggEBdBQg36srLzRFovEBpuKEaKdjo1q2baSQHBwIIIIAAAggggAACCCCQdgHCjbT3IPVHwEfgP//5j82dO3ehszQ1RQEHBwIIIIAAAggggAACCCCQdgHCjbT3IPVHoMZwQ5dpcVFNUeFAAAEEEEAAAQQQQAABBNIsQLiR5t6j7ggEEKg0csO7VNvDaptYDgQQQAABBBBAAAEEEEAgrQKEG2ntOeqNQEABv3BDt2lqarLOnTsHvCOnIYAAAggggAACCCCAAALJEiDcSFZ/UBsEIhcIEm6oUIUbCjk4EEAAAQQQQAABBBBAAIG0CRBupK3HqC8CIQWChhu6bXNzs3Xq1ClkCZyOAAIIIIAAAggggAACCDRWgHCjsf6UjkDdBcKEG6qM1t/QOhwcCCCAAAIIIIAAAggggEBaBAg30tJT1BOBGgXChhsqRjuoaCcVDgQQQAABBBBAAAEEEEAgDQKEG2noJeqIQCsEagk32rRp4wKO9u3bt6JkLkUAAQQQQAABBBBAAAEE4hEg3IjHmVIQaJhALeGGKtu2bVsXcLRr165hdadgBBBAAAEEEEAAAQQQQCCIAOFGECXOQSDFArWGG2qygo1u3bqZRnJwIIAAAggggAACCCCAAAJJFSDcSGrPUC8EIhJoTbihKmhqigIODgQQQAABBBBAAAEEEEAgqQKEG0ntGeqFQEQCrQ03VA0tLqopKhwIIIAAAggggAACCCCAQBIFCDeS2CvUCYEIBaIIN1QdhRtDhw61KVOm2JNPPhlhDbkVAukS0PfAl19+aUsvvbT17NkzXZWntghEKPDuu++68Lt///4R3pVbIZAugYkTJ9p3331nv/zlL625uTldlae2CEQk8OOPP9qECRNskUUWsT59+kR01/C3IdwIb8YVCKRKoFq4wVoaqepKKosAAggggAACCCAQQkDrxzU1NbkglqN+Ago3xo8f7/7oQ7hRP2fujEDuBQg3cv8IAIAAAggggAACCORSwNv1j4Cjvt1PuFFfX+6OAAL/vwDhBo8CAggggAACCCCAQB4FvHBDbSfgqN8TQLhRP1vujAACRQKEGzwOCCCAAAIIIIAAAnkUKA43CDjq9wQQbtTPljsjgADhBs8AAggggAACCCCAQM4FSsMNAo76PBCEG/Vx5a4IIFAiwMgNHgkEEEAAAQQQQACBPAqUCzcIOKJ/Egg3ojfljgggUEaAcIPHAgEEEEAAAQQQQCCPApXCDQKOaJ8Gwo1oPbkbAghUECDc4NFAAAEEEEAAAQQQyKNAtXCDgCO6J4JwIzpL7oQAAlUECDd4PBBAAAEEEEAAAQTyKOAXbhBwRPNUEG5E48hdEEDAR4Bwg0cEAQQQQAABBBBAII8CQcINAo7WPxmEG6035A4IIBBAgHAjABKnIIAAAggggAACCGROIGi4QcDRuq4n3GidH1cjgEBAAcKNgFCchgACCCCAAAIIIJApgTDhBgFH7V1PuFG7HVcigEAIAcKNEFicigACCCCAAAIIIJAZgbDhBgFHbV1PuFGbG1chgEBIAcKNkGCcjgACCCCAAAIIIJAJAcKNeLqRcCMeZ0pBIPcChBu5fwQAQAABBBBAAAEEcilAuBFPtxNuxONMKQjkXoBwI/ePAAAIIIAAAggggEAuBQg34ul2wo14nCmlgsBrr71m66+/vq9Pnz59bK211rKddtrJttlmG+vcubPvNZzgLzBz5kw75phj7IYbbiicfNddd9mee+7pf3HIMwg3QoJxOgIIIIAAAggggEDdBP71r3/ZfffdZ08//bSNHj3aldOvXz9bc801bY899rC1117b2rdvX7b8adOm2UMPPWQjR460MWPGmH7PXXbZZW3DDTe0vffe2wYMGGBt27YtXEu4UbdubHFjwo14nCmlleFG8eWHHnqoXXzxxdalSxdcWylAuNFKQC5HAAEEEEAAAQQQSJXAggUL7PHHH7fTTjvNvvjii4p1HzZsmDtn0UUXbXHOqFGj7Oijj7ZPP/204rVnnXWWHX744YVwhHAjnkeEcCMeZ0qJMNzQrW666SbTBw5H6wQIN1rnx9UIIIAAAggggAAC6RL44IMPbOjQofbJJ5/4VvzYY4+1U045pRBSfPbZZ3bwwQcXRnpUukHXrl1t+PDhtuOOO7pTNIqjTZs2vuUVn9DU1GQdOnQIdU3eTybcyPsT0OD2B52WUlpNjd647LLLTN/0HLULEG7UbseVCCCAAAIIIIAAAukS0KgNvUOcf/75hYrvu+++dvrpp9tiiy1mb7/9tgszvGkqSy65pN19991umomOa6+91o3m8I4tt9zSLr30UnetvnbOOecUvrb11lvb1Vdfbd27d3fBRvE0lSBqhBtBlFqeQ7gR3owrIhQoF24Ur/nw008/2TvvvGP77bef+7/esdlmm7kPmh49erh/mj17tr388svu31588UWbOHGidevWzVZbbTXbdNNNbZ999rHevXu3qLnu/cYbb9gtt9xir7zyin388cfu67pu4MCBbn0PXVdu+sukSZPcHL0nnnjCXnrpJXfd8ssvb6uvvrrpA3Lw4MHWqVOnhaR03R133GHPPPOMjRs3zmbMmNHi2l133dX0IeldWy58UPs++ugju/DCC03z/TbffHO74oorbJlllrFKbVLd1llnHRsyZIj99re/LXy4lrv/nXfeaSuvvLL7MH722Wedpa7R8Lttt9224txDv8eCNTf8hPg6AggggAACCCCAQD0FZs2aZaeeeqrdeuuthWKeeuopt7afd+hrGrHhHQozjjvuOPvhhx/s+OOPt/vvv7/wtRtvvNF22WUX999fffWVHXDAAfbqq6+6/1YwovcFvY8QbtSzV/93b8KNeJwppYKAX7gxZ84ce+utt+ywww5rEW7sv//+bqhXc3OzffPNN+4DRy/llQ6lqXpZ33333d2L/bx581wgcO655xYChnLX6sNK1+nDSYfS3kceecR94Omlv9Kh67zAwTtHIYiCj2rX6VzNz9OaIlo0tVz4sNdee9mIESMK9T7jjDNM8/r0Ya0PX7lUO4466iiXViu0KXd/LZ6k4Xpe8OLdS6HP9ddf7xZYCjusTvcg3OBjAAEEEEAAAQQQQKCRAuXCDS0Kuu666xaqVRpu7Lbbbm50hn6XLQ4vNPVE7wVrrLGGu1a/V5988snuD5necfPNNxempoRdd4ORG+GfFMKN8GZcEaFArdNSLr/8crfLhxLUE0880Q0D8zt69eplGhWy0UYbuZd3BRDjx493l2kIme6jkQ8KJYqHm1155ZV25JFHuhf6oAGF7qkPP91LIcLkyZPdKBCNhPA7FCLog3LjjTcuGz4UX9+/f3+XCP/61792Q+z0gRrkUHiigEbhUeluKdWu1ygRhUg9e/YMUkyLcwg3QpNxAQIIIIAAAggggECEAvPnz3d/5NPv6N6hPz5qKsoSSyxhY8eOtZNOOqnFmhr6nVwjNKZOnerW6nj//ffdpSuttJIbAa4dVnSUC05UlqbT6yDciLAjK9yKcKP+xpRQRaCWcGO77bZzW5dqNMVzzz1nO+ywQ2GUgbaM1WKjCjD0Mv3HP/7RLrjggkINNC3jT3/6k1shWaM4vOPss892oz+q7cCiIEWjKm677bbCdYcccoj7gFxkkUXcFBf9tzd9pjik+Nvf/uamx3iHptVcddVV7sNQAYPm+SkR9g7VWR+y5UZW6L4KczSCQt/AqvO7775r22+/fYtRIRrNccIJJ7gRIG+++aabVqI66tDQu3vvvdeWWmqphcINfU2GK6ywgv35z38ufCDrulVXXdUNxdM0l7AH4UZYMc5HAAEEEEAAAQQQiFpAvw/rj5DVdkopLjNouKFrLrnkkhbvHpoCo9/HdRBuRN2TC9+PcKP+xpRQRSBsuKHRD+edd57bR1pTRBRK6H/eoUBAU028Dw+99O+8886FrZq0GJBGOkyZMsWFDaVTL7RmhgKSQYMG2QYbbGCrrLJKYY0JrXOhNTHee+89V5yCiQcffNCdo0NJsKaIaC0M7/BCinIE3333nUt+n3zySTeipHi6ikaS6F7lwo1yoycU9mjlZu9Q4KNhcKVbV5XWo9z9FYrofxqpUtpmXa95hOutt17o55pwIzQZFyCAAAIIIIAAAghELKB3iIceesj9gU+/nxYfesdQmFH8x0zCjYg7oI63I9yoIy639hcIE25o2ogW8Vl88cXdjcu9mPuVqFEPWsxTC2YGmc6ikEDD1hR4hKmrV4/iXV1UXy1cqhETf//73wsLmJarc7Vwo9xOMQp0zjzzzMKtigOKaiZ+u6VokVXNMyxezJVww+8p4+sIIIAAAggggAACSRZQwKFp6lpPThsEzJ071zbZZBM30lm//x500EGF6gcNN7TBgaa26w+M3sG0lHifAsKNeL0prUSg0oKi2hNaHzbFKxXr0uIpKbWEG7qH93KunUZUhubQVVvkUx9uCji0NdT6668fqg+9a7XmhqasKFjxDn1QakcWTaHRyA2NSPGOauGG97XiipSGG+XOKVdxwo1Q3cnJCCCAAAIIIIAAAhkXKN3uVSPHL7roIrfWn6azaOdCHaULipZbc4MFReN9WAg34vWmtIDhxp577mnff/+9HXHEES1WHNblWhtDKWjHjh19p6UEAdciotq6SVNYXn/9ddN2UN7aFLrem8qiHVaqTUupVJaSYdVX00y8Q2GEFv9s37592eksYcON0mkpe++9t11zzTVuW1sd+jDWfD9NNdF6H1rVWettKGEuXVC0eCteRm4EeYI4BwEEEEAAAQQQQCAtAhMmTLBx48a56df6/V+/E2squcIKvRzrd+Z77rmn0BxvK1j93ly6jSxbwSar1wk3ktUfuauN31awL7/8slv4UyMfvEO7nmjdDK2JUW5BUb3Ub7HFFm4OnXZVKV6TwxtJoUU2Kx1aC0Nbz959993uFC/cULmlC4oqvVVw0aNHj4UW7fTqueaaay4UIGhtEE0dUbCiOX9aUDTomhvlRmVowVAtKOo5KdTQ7inaNlaHAguFQt4aI/q61vr4zW9+Q7iRu+86GowAAggggAACCORXQH/E1Jp83nobWmdDGw5oTTn9Xq7fmb2vaQMDvRPofUCHdg3ULoreoZHY2oVwmWWWcQv+6/f04q/pD5B6T9AfGNu2bRsKna1gQ3G5kwk3wptxRYQCfuGGN3dNL+rFh4aHXX311W7hUI080K4efoe3bap2AdEoCn0QeYe360n37t3dgqEHHnhgYfSGPsB0bqdOnez55593gUFx2FKpXCW7ClYUYGiURvGWU351DTtyo5JTpXIU0njtZ+SGX2/wdQQQQAABBBBAAIGsCJSbPlKpbRq1oXU4NNpah94B9MdSraPnd1x55ZWmdxYv2ND/DXMQboTR+u+5hBvhzbgiQgG/cENFlZsaoZEHSk61BodGPGikxciRIyvWTAuCXnfddaadRvTBonsOGzbMLRJa7VCCq7ly3tanmppy++23u0CldKeV4vtoRIfm5i222GLun1WOptqUW9tDW69qussf/vCHwj11f12vHVhKw4dK62loDRGFNkqNqx277LKLC4aURLPmRoQPM7dCAAEEEEAAAQQQSIXAZ5995jYX0B8uKx1a+0+jOJqbm1ucoiktmroyevToitdqF0P9Xu5dG3YbWN2YcCP8o0S4Ed6MKyIUCBJuaM2Kq666yqWmxce2227rRmwsscQSbk2JESNGuJ1IRo0aZXrR17H22mvbVltt5VLT3r17t7h+6tSpbuiZQhHtBuIFDwpCVl11VbdLiMKTLl26tLhO9dEcvZtuusleeOEFGzt2rPu6rlNQsd9++9ngwYPdSI/iQyNCNHpD9VT9tO2sQg2FLFqhWeGHt0CRVmu+4447TCNJgoYbKkujRDTU7pZbbrExY8b41o1wI8KHmVshgAACCCCAAAIIpEZAL8Ka6v7YY4+535s1FaVfv35usX8t+q+pKJWmkkyZMsVdq7X6vD+W6tp11lnHjfIuvZZwI57HgnAjHmdKQSD3AvqBoRCn3BF2mF7uMQFAAAEEEEAAAQQQSI0A4UY8XUW4EY8zpSCQewHCjdw/AgAggAACCCCAAAK5FCDciKfbCTficaYUBHIvQLiR+0cAAAQQQAABBBBAIJcChBvxdDvhRjzOlIJA7gUIN3L/CACAAAIIIIAAAgjkUoBwI55uJ9yIx5lSEMi9AOFG7h8BABBAAAEEEEAAgVwKEG7E0+2EG/E4UwoCuRcg3Mj9IwAAAggggAACCCCQSwHCjXi6nXAjHmdKQSD3AoQbuX8EAEAAAQQQQAABBHIpQLgRT7cTbsTjTCkI5F6AcCP3jwAACCCAAAIIIIBALgUIN+LpdsKNeJwpBYHcCxBu5P4RAAABBBBAAAEEEMilAOFGPN1OuBGPM6UgkHsBwo3cPwIAIIAAAggggAACuRQg3Iin2wk34nGmFARyL0C4kftHAAAEEEAAAQQQQCCXAoQb8XQ74UY8zpSCQO4FCDdy/wgAgAACCCCAAAII5FKAcCOebifciMeZUhDIvQDhRu4fAQAQQAABBBBAAIFcChBuxNPthBvxOFMKArkXINzI/SMAAAIIIIAAAgggkEsBwo14up1wIx5nSkEg9wKEG7l/BABAAAEEEEAAAQRyKUC4EU+3E27E40wpCORegHAj948AAAgggAACCCCAQC4FCDfi6XbCjXicKQWB3AsQbuT+EQAAAQQQQAABBBDIpQDhRjzdTrgRjzOlIJB7AcKN3D8CACCAAAIIIIAAArkUINyIp9sJN+JxphQEci9QKdyYNm2a/fOf/1zIp2fPnmXN9MPhk08+sZkzZ9rqq6+ee1cA8iswd+5cmzVrljU1NVmHDh3yC0HLcy8wY8YM08+G5ubm3FsAkF8B/TzQzwV9H9TyIp1fuehbPnny5IVuuvjii1vfvn1DFcbP91Bc7mTCjfBmXIEAAjUIVBu5MWnSJHvrrbdquCuXIIAAAggggAACCCCQfIFf/vKXNmDAgMAVJdwITFU4kXAjvBlXIIBADQLVwg3djoCjBlQuQQABBBBAAAEEEEiNQJiAg3AjfLcSboQ34woEEKhBwC/cIOCoAZVLEEAAAQQQQAABBFIlEDTgINwI362EG+HNuAIBBGoQCBJuEHDUAMslCCCAAAIIIIAAAqkSCBJwEG6E71LCjfBmXIEAAjUIBA03CDhqwOUSBBBAAAEEEEAAgVQJ+AUchBvhu5NwI7wZVyCAQA0CYcINAo4agLkEAQQQQAABBBBAIFUC1QIOwo3wXUm4Ed6MKxBAoAaBsOEGAUcNyFyCAAIIIIAAAgggkCqBSgEH4Ub4biTcCG/GFQggUINALeEGAUcN0FyCAAIIIIAAAgggkCqBcgEH4Ub4LiTcCG/GFQggUINAreEGAUcN2FyCAAIIIIAAAgggkCqB0oCDcCN89xFuhDfjCgQQqEGgNeEGAUcN4FyCAAIIIIAAAgggkCqB4oCDcCN81xFuhDfjCgQQqEGgteEGAUcN6FyCAAIIIIAAAgggkCoBL+Ag3AjfbYQb4c24AgEEahCIItxQsV9//bW98sorNdSASxBAAAEEEEAAAQQQSL6AAo611lrLOnfunPzKJqiGhBsJ6gyqgkCWBaIKN7p27WpDhw618ePH2+jRo7NMRtsQqCowZcoUmzhxovXp08d69uyJFgK5FRgzZow1Nzdb//79c2tAwxHQzwP9XND3gb4fONIvMH/+fGvXrl36GxJjCwg3YsSmKATyLEC4kefep+31ECDcqIcq90yjAOFGGnuNOkctQLgRtSj3S6MA4UYae406I5BCAcKNFHYaVU60AOFGoruHysUoQLgRIzZFJVaAcCOxXUPFYhQg3IgRm6IQyLMA4Uaee5+210OAcKMeqtwzjQKEG2nsNeoctQDhRtSi3C+NAoQbaew16oxACgUIN1LYaVQ50QKEG4nuHioXowDhRozYFJVYAcKNxHYNFYtRgHAjRmyKQiDPAoQbee592l4PAcKNeqhyzzQKEG6ksdeoc9QChBtRi3K/NAoQbqSx16gzAikUINxIYadR5UQLEG4kunuoXIwChBsxYlNUYgUINxLbNVQsRgHCjRixKQqBPAsQbuS592l7PQQIN+qhyj3TKEC4kcZeo85RCxBuRC3K/dIoQLiRxl6jzgikUIBwI4WdRpUTLUC4kejuoXIxChBuxIhNUYkVINxIbNdQsRgFCDdixKYoBPIsQLiR596n7fUQINyohyr3TKMA4UYae406Ry1AuBG1KPdLowDhRhp7jTojkEIBwo0UdhpVTrQA4Uaiu4fKxShAuBEjNkUlVoBwI7FdQ8ViFCDciBGbohDIswDhRp57n7bXQ4Bwox6q3DONAoQbaew16hy1AOFG1KLcL40ChBtp7DXqjEAKBQg3UthpVDnRAoQbie4eKhejAOFGjNgUlVgBwo3Edg0Vi1GAcCNGbIpCIM8ChBt57n3aXg8Bwo16qHLPNAoQbqSx16hz1AKEG1GLcr80ChBupLHXqDMCKRSoFm60adMmcIvat29vL730kk2fPt122GGHwNdxIgJZE5g1a5bp+6pr167W1NSUtebRHgQCCyjo08+G7t27B76GExHImoB+Hujngr4P9P2Q56NTp07Wrl27PBPktu2EG7ntehqOQLwCUYUb8daa0hBAAAEEEEAAAQTSJKBwp3PnzgQcaeq0iOpKuBERJLdBAIHqAoQbPCEIIIAAAggggAAC9RbQqA2NCibgqLd08u5PuJG8PqFGCGRSgHAjk91KoxBAAAEEEEAAgUQJeFNSCDgS1S2xVIZwIxZmCkEAAcINngEEEEAAAQQQQACBegsUr7dBwFFv7WTdn3AjWf1BbRDIrADhRma7loYhgAACCCCAAAKJEShdTJSAIzFdU/eKEG7UnZgCEEBAAoQbPAcIIIAAAggggAAC9RYot1MKAUe91ZNxf8KNZPQDtUAg8wKEG5nvYhqIAAIIIIAAAgg0XKDSNrAEHA3vmrpXgHCj7sQUgAACEiDc4DlAAAEEEEAAAQQQqLdApXBD5RJw1Fu/sfcn3GisP6UjkBsBwo3cdDUNRQABBBBAAAEEGiZQLdwg4GhYt8RSMOFGLMwUggAChBs8AwgggAACCCCAAAL1FvALNwg46t0Djbs/4Ubj7CkZgVwJEG7kqrtpLAIIIIAAAggg0BCBIOEGAUdDuqbuhRJu1J2YAhBAQAKEGzwHCCCAAAIIIIAAAvUWCBpuEHDUuyfivz/hRvzmlIhALgUIN3LZ7TQaAQQQQAABBBCIVSBMuKGKdejQwZqammKtI4XVR4Bwoz6u3BUBBEoECDd4JBBAAAEEEEAAAQTqLUC4UW/h5N6fcCO5fUPNEMiUAOFGprqTxiCAAAIIIIAAAokUINxIZLfEUinCjViY/QuZOnWqPfTQQ/LfvzcAACAASURBVDZy5Eh75513bOLEie6i1Vdf3VZddVX7/e9/bxtssIF16tTJ/2Z1PuP777+3O++805Zaainbaaed6lxafW4/c+ZMO+aYY+yGG26oWMBiiy1m6667rm2zzTaunT169KhPZQLe9e6777a99tqrcPZBBx1kV1xxhXXu3DngHRp7GuFGY/0pHQEEEEAAAQQQiFtAL5tPPfWU/fWvf7WXXnrJvv32W+vatasNGDDABg8e7H7H/vnPf75QtW699VY79thjfau733772QUXXNBiWgnhhi9bZk8g3Ghw1y5YsMCefvppO/roo+3jjz+uWpu9997bLrvsMlt88cUbUmsFMLfddptdffXVLny56667bM8992xIXVpbaJBwo7gMBUzXXXedrbPOOq0tuubrCTdqpuNCBBBAAAEEEEAAgZgFvvjiCzv11FPt8ccfr1jyoosuapdeeqntsMMO1qZNG3fe/Pnz7fzzz3d/xPM7CDf8hPL1dcKNBvf3u+++a7vvvruNHz8+UE30AXH22Wdb+/btA50f1UkKNhRkKIjxjjyFG2rzWmutZUqR+/fvHxVrqPsQboTi4mQEEEAAAQQQQACBBgnMmjXLBRv63dnv+NWvfmW33HKLrbjiiu5U/RHy5JNPtjvuuMPvUiPc8CXK1QmEGw3u7gsvvNB943vHdtttZ9dcc40ts8wy9s0339hpp51mf/7znwtf1zSJe+65x/r06RNrzQk3/st95JFH2sUXX5yI6UGxPgARFMa0lAgQuQUCCCCAAAIIIJACgX/84x82bNgwGzdunKvtsssua1dddZWbZv/ll1/aSSedZE888UShJRqpceihh7r/njJlih1wwAH24osv+raUcMOXKFcnEG40sLvLTY3QN7KGYHXp0sXV7M0337Ttt9/erW/hTUfx5pXtsssuhREfvXr1skcffdQGDhxYaNFjjz1mCku8o3iNhkmTJrk0VGt8vP7664VztMaH5r8dccQRttxyy7l/Lx0xUEpWuvbDTz/9ZG+88Ybdd999bqSHN91m7bXXdmtY7L///rbCCisUhp6Vc3j11VfdfLzhw4fbiBEjbNq0aW7khKbv7LzzzjZ79my76aab7Pbbb7exY8fa8ssvb0OHDrVDDjnEunXr5tur5crcbLPNXFu1tsYPP/xgjzzyiJ1++umF9U90U43a+Mtf/lJIlvVvYdvrVS5MH5Trh3LumsuoHxzPPfec29ZK/X/UUUfZe++9Z5rW5B3nnHOOnXHGGS4ZL157RNNv7r//flParulHzz77rGv/xhtv7H7gbLvttjWPGiLc8H0sOQEBBBBAAAEEEMiEwKeffup+N3///fddezQCXH8gbG5udv+tEeB63/COM8880/1OqkPXDhkyxD788EP33/od9KyzzrKOHTsGsmHNjUBMmTyJcKOB3ar1NpRS6iWz+NCLul4m9bK9xhpruGCjbdu2Lc7Ry/fhhx/u1sDwjssvv7zwoaC5arqvRoZ4hxYs3XHHHe3ll1+2Aw88sOoaH6rDjTfe6NLVMOGG6qXwRf+rdCh8UGigl24tkFouaNh3333dwkMKNUoP1f2f//ynPfPMMwt9TSb64PRbZNMv3NCN1T8Kmo477rgW5Shs0Uu+jlraq+vC9oGuqTYtRXXVcD79UJgxY0aL+mqUj4KhBx54oPDvlcKNlVde2bbaaivX96X26rfrr7/e9thjj0IwFebbh3AjjBbnIoAAAggggAAC6RWYPn26Cy+89TaKR278+9//tuOPP74wckN/0FTYMWjQINfgUaNGud9HvUO/3+t3Xf3ur+BjlVVWcWt0aKH9nj17LoREuJHe56a1NSfcaK1gK68fPXq0G4ng7Y5S7nYKGpRe6oVfIzS84+GHH26xW4n+Mq8pLXoJ1XAu/bdWJ9ahl9t7773XllhiiRahiD449MK69NJL2/PPP+9GVXh10cgQ7SaiIWPFu3SU1tEbQaCRAlrwVHPkghzacUUprkYJ+O1cEuR+Okc+CkW0AnO1I0i4oes1qmXTTTdtERh4IdK8efNqaq++6YqDqSB9oMWWqoUbH3zwgRWP5PHzqhRu+F23+eabu51yyv0g8buWcMNPiK8jgAACCCCAAALZEXjttdfcqGotLFrt0DkaudHU1ORO0+hv/ZvfoT8CX3LJJbbaaqu1OJVww08uu18n3Ghw3yqF1HSSU045xXe3FP0FXi/W3mrCkydPtn322cdNHdBRPGVCC5UqNFG6qUPhwUUXXWSaCqEFTMeMGeP+XS/Wmn6gKSjeCsXlSIKsuVH6gq2Q5U9/+pPbxnbu3LluGszBBx9cuP0mm2zi/q179+4LhRsKYzR6QMGORmLoA6/40MgQbQ/1ySefuBBH2+d6R5CFToOGG5pSs9tuu7W4vxcM1NpejfaopQ+qhRsKoYptPT89Ewq1FKYUj+ioFm7oWk350dQhrffizX+UrzdtRf0S9iDcCCvG+QgggAACCCCAQHoFNHVbf2jVtHKtJVju0O/ZekfR+4AOvRv98Y9/dP8Lcmy99dZupHXxH94IN4LIZfMcwo2E9KvCA72E6oVe6yNUOhRw6CV3vfXWKzttwnuxL30R1jCu3/3ud25vaYUBWmuj+NB9+/XrZ2uuuaZtuOGGpvUxfvaznxVOCRJuKKjQ6BLvKB5Jon/T4kEaqeEtDqTwQ/XSC3PpyA3Nq9P/FLgo9V1//fUL99XUCU2x0Mt3uZBCI1E0mqTaEUW4UWt7FQzU0geVwg19gGu0TPF2WcV+CjUOO+wwN+LCO6qFG8XXfvTRR7brrru2eCa1Hoqev7AH4UZYMc5HAAEEEEAAAQTSKaARzvojp3Z59Ds0Slq/x2ok+Zw5c9wobI0o//zzz+3rr7+2E0880U0J13uB3gG0GYN+r/QObbawxRZbFP6bcMNPPLtfJ9xIWN8q4fzqq69M01UefPBBF0KUrn2gUR7nnnuu6Ru33AgNvbhqpIP3suuNkNCUDaWhClH0V/7StRmKKfQCfuWVV7p1P/RBEiTcUJ1KR1j48WrYmT6sSsMN7+Vb15eGG8WjB8qFFMXXVio/aLihES7bbLONaZRMaTBQa3sVFtTSB5XCDdWr1K949Ir6XD9Yin+4VAs3iq8tN3KFcMPvqebrCCCAAAIIIIBAvgW0yL2mtXshhNbcuPTSS03vJXrX0e+iWsTeOzTKWGvyaT2+aofup/U6iq8tXoxU1xJu5PfZI9xoYN8rmFDyqCkbetnWVkladEeLeHrH22+/7T4Yxo8fX/i34l0yShcW1W4kmsahDwdvhIQWFtVf471vdCWp2klF4cUrr7xSUaA4RKhXuKEXaS1ymtRw4+abb3brkBQf3st/LeGGd20tfUC40cBvVopGAAEEEEAAAQQQCCygtTCKNxjQ7/qnnXZa4X1Ef0DUiG4tLqpDo7Q1HVobKVQ7tFaf3p9uvfXWwmn67xNOOKHw34QbgbspcycSbjSwS8v9VVwfAhp65X1Tan6a1qzw1tVQdUu3AC1dWFS7e2h6i0ZmaOqHtjTV7ivlju+++84FJ2+99ZYb/qUtRItHdGhkhebC6UHR7iZai8E7Ste28JumUYnab/RFI0ZuaEicPDTdo3g9j+IFS2ttb6lD0D6oFG5oW6zSnXFaMy2FkRsN/FCgaAQQQAABBBBAIAMCYcONlVZaye38px0i9W6j37+///57N01Fa8tpCr2OciM39MdI/bHUOwg3MvAA1dgEwo0a4aK4rNx2rvrGPe+880yL42g7V6WSGrZVHDgoYBg2bFihCqULixbXLczuFpq+oPUqiheQ9MKNcgHEtdde67aUnT17ttuzutwCm5oao5Enmm6jl2YFL15bNB1FCa0CmCSM3AjSp8XBUq3t1Y41lY5qfVBtQdHSr2lRUC0U+5vf/MZNgVGfBl1QlHAjyJPAOQgggAACCCCAAAKVBPQOo8X/vcNvWsp2221nV111lRvNrunz3gh0Xa8FSfVH1s6dOy+05oZ2TNG7kRd+6HzCjfw+l4QbDe57jUrQkKxqW8EWV1Hf+Eovl1xyycI/64VYIYKCg9JDW7MqOPB2QtEaHnvssUfhRdfbVUOLdGo/ag0Xu+6669xtvO1j+/bt64KW0tEBXll6cVY57du3d6sd6zy/Q4GG1hTRAkJJGbnhV2d56INaO5Do0NSSWtpbax9UCzf+3//7f26R0hdeeMGvGe7rrLkRiImTEEAAAQQQQAABBGoQ0I6NQ4cOtffffz/Q1Zour10gdTz00EPu/aV40dBKN9Gaclo4vzjQINwIRJ7Jkwg3GtytCia0II6+KUsXDi2tmkZzaCtY7WpSepQuLKqvawqFtpkdOHBg4XSNFlGAMXz48KotX2yxxeyaa65xU1K8YEQ7m2h72dKFSLUmhe6n0Rtqg6ZyaERGpUPBhsIY7ayiQCQN4YbWH1Hos84667RoVi3trbUPqoUbqpQWbpJpaVCmnU20vVbxDjmEGw3+xqd4BBBAAAEEEEAgwwJ6x9Fagnrv+OKLL6q2VCM89EdavUvo0B8QNUJcU1uqBRyl13mFEG5k+MHyaRrhRkL6Xn951yKf2gtac8y8F1TtWqIXaq27oYVGK60gXG6Ki4IIDdNaZJFFWrRS00hefvll07ZJKmvs2LHu6wodVlttNTeaQslp7969W1ynDxqNttDUFb1I61h99dVNi5hqrRBv61jdXyMINMrhjTfeKLRF5w4ePNgt0KltXL3QJKnhhuxVZ42W2XLLLVtsjVsME7a9uraWPvALN/RDRH2p0SR6jhRQaUrQkUce6X5AsFtKQr7ZqQYCCCCAAAIIIJATgX/9619uJIY2MdBGCd9++61ruaaTDBgwwHbaaSf3f7XWRvGh32s1+kNr3Ola/SFXh/7Iq3cj/Y5b7jqdQ7iRk4erTDMJN1La9/qG1wtyU1OT2951woQJbvhW8V/nNcpD/8aRbwEFZRoZVPxsKKDS+iFxHkretTNQucMLuuKsD2UhgAACCCCAAAIIZE+AcCN7fRq0RYQbQaUSdl61NTBU1eL1MhJWdapTB4HSUR3Viije4rcOVal4S8KNOLUpCwEEEEAAAQQQyKcA4UY++12tJtxIcd9feOGFbp/n0kPTS/SXeS0cyl/EU9zBIaquYXtaUFTTgKodWklaI3p22GGH2J8Nwo0QHcqpCCCAAAIIIIAAAjUJEG7UxJaJiwg3UtyNI0aMcLuUjBs3zi3yqRdXjdjQ9kmDBg1aaO5aiptK1QMIfPPNN25e4vPPP++25fXWbfFbSyXArSM5hXAjEkZuggACCCCAAAIIIFBFgHAjv48H4UZ++56WIxCrAOFGrNwUhgACCCCAAAII5FKAcCOX3e4aTbiR376n5QjEKkC4ESs3hSGAAAIIIIAAArkUINzIZbcTbuS322k5AvELEG7Eb06JCCCAAAIIIIBA3gQIN/LW4/9rLyM38tv3tByBWAUIN2LlpjAEEEAAAQQQQCCXAoQbuex2Rm7kt9tpOQLxCxBuxG9OiQgggAACCCCAQN4ECDfy1uOM3Mhvj9NyBBokQLjRIHiKRQABBBBAAAEEciRAuJGjzi5pKtNS8tv3tByBWAUIN2LlpjAEEEAAAQQQQCCXAoQbuex212jCjfz2PS1HIFYBwo1YuSkMAQQQQAABBBDIpQDhRi67nXAjv91OyxGIX4BwI35zSkQAAQQQQAABBPImQLiRtx7/X3sZuZHfvqflCMQqQLgRKzeFIYAAAggggAACuRQg3MhltzNyI7/dTssRiF+AcCN+c0pEAAEEEEAAAQTyJkC4kbceZ+RGfnucliPQIAHCjQbBUywCCCCAAAIIIJAjAcKNHHV2SVOZlpLfvqflCMQqQLgRKzeFIYAAAggggAACuRQg3Mhlt7tGE27kt+9pOQKxChBuxMpNYQgggAACCCCAQC4FCDdy2e2EG/ntdlqOQPwClcKNmTNnWseOHQNXqG3btjZ58mSbM2eOLbfccoGv40QEsiYwf/58mzt3rnXo0MHC/iKXNQvak2+BWbNmmX42hPlZkm8xWp9FAf080M+FTp06WZs2bbLYxMBtat++feBzdaJ+jjY1NYW6hpOTKcDIjWT2C7VCIHMC1UZuvPXWWzZp0qTMtZkGIYAAAggggAACCMQrMHDgQOvbt2/gQgk3AlMl/kTCjcR3ERVEIBsC1cINtZCAIxv9TCsQQAABBBBAAIFGC4QJOAg3Gt1b0ZVPuBGdJXdCAIEqAn7hBgEHjw8CCCCAAAIIIIBAVAJBAw7CjajEG38fwo3G9wE1QCAXAkHCDQKOXDwKNBIBBBBAAAEEEIhFIEjAQbgRS1fEUgjhRizMFIIAAkHDDQIOnhUEEEAAAQQQQACBqAT8Ag7CjaikG38fwo3G9wE1QCAXAmHCDQKOXDwSNBIBBBBAAAEEEIhFoFrAQbgRSxfEUgjhRizMFIIAAmHDDQIOnhkEEEAAAQQQQACBqAQqBRyEG1EJN/4+hBuN7wNqgEAuBGoJNwg4cvFo0EgEEEAAAQQQQCAWgXIBB+FGLPSxFEK4EQszhSCAQK3hBgEHzw4CCCCAAAIIIIBAVAKlAQfhRlSyjb8P4Ubj+4AaIJALgdaEGwQcuXhEaCQCCCCAAAIIIBCLQHHAQbgRC3kshRBuxMJMIQgg0Npwg4CDZwgBBBBAAAEEEEAgKgEv4CDciEq08fch3Gh8H1ADBHIhEEW4IaixY8faP/7xj1yY0UgEEEAAAQQQQACB+gko4PjVr35lTU1N9SuEO8cmQLgRGzUFIZBvgajCja5du9ppp51mkydPdv+XA4G8Cuh7aurUqdajRw/T9wUHAnkVmDhxonXs2NF69eqVVwLajYBNmzbNZsyY4b4P9P3AEVygubnZevfuHfwCzkysAOFGYruGiiGQLYEow42hQ4fa+PHjbfTo0dlCojUIhBCYMmWK6aWuT58+1rNnzxBXcioC2RIYM2aM6eWkf//+2WoYrUEghIB+Hujngr4P9P3AgUAeBQg38tjrtBmBBggQbjQAnSIzLUC4kenupXEhBAg3QmBxamYFCDcy27U0LIQA4UYILE5FAIHaBQg3arfjSgTKCRBu8Fwg8F8Bwg2eBATMjeRj5AZPQt4FCDfy/gTQfgRiEiDciAmaYnIjQLiRm66moT4ChBs8IggQbvAMICABwg2eAwQQiEWAcCMWZgrJkQDhRo46m6ZWFSDc4AFBgHCDZwABwg2eAQQQiE2AcCM2agrKiQDhRk46mmb6ChBu+BJxQg4EmJaSg06mib4CjNzwJeIEBBCIQoBwIwpF7oHA/wQIN3gaEPivAOEGTwICjNzgGUBAAoQbPAcIIBCLAOFGLMwUkiMBwo0cdTZNrSpAuMEDggDhBs8AAoQbPAMIIBCbAOFGbNQUlBMBwo2cdDTN9BUg3PAl4oQcCDAtJQedTBN9BRi54UvECQggEIUA4UYUitwDgf8JEG7wNCDwXwHCDZ4EBBi5wTOAgAQIN3gOEEAgFgHCjViYKSRHAoQbOepsmlpVgHCDBwQBwg2eAQQIN3gGEEAgNgHCjdioKSgnAoQbOelomukrQLjhS8QJORBgWkoOOpkm+gowcsOXiBMQQCAKAcKNKBS5BwL/EyDc4GlA4L8ChBs8CQgwcoNnAAEJEG7wHCCAQCwCUYUbzc3NdvbZZ9vnn39ud911Vyx1pxAEkigwffp0mzx5svXq1cu6d++exCpSJwRiERg/frw1NTVZ3759YymPQhBIooB+Hujngr4P9P3AgUAYgZ9++sk6dOgQ5pJEnku4kchuoVIIZE+gWrjRpk2b7DWYFiGAAAIIIIAAAgggkAIBBRsKxdq1a5eC2lauIuFGqruPyiOQHgHCjfT0FTVFAAEEEEAAAQQQyI+Awo0FCxZY586dUx1wEG7k55mlpQg0VIBwo6H8FI4AAggggAACCCCAQFkBhRuamqLR1GkOOAg3eMARQCAWAcKNWJgpBAEEEEAAAQQQQACBUAJeuKGL0hxwEG6E6nZORgCBWgUIN2qV4zoEEEAAAQQQQAABBOonUBxupDngINyo3zPCnXMg8Nprr9n6669ftaWLLbaYbbzxxnbIIYfYoEGDrG3btg2R0VCzcePG2QMPPGAnnHCC9ejRI9Z6EG7Eyk1hCCCAAAIIIIAAAggEEigNN9IacBBuBOpuTkKgvECQcKP4yosuusiOO+44a9++fWykCjVGjRpll19+uT3yyCO22Wab2d133024EVsPUBACCCCAAAIIIIAAAskVKBdupDHgINxI7jNGzVIgEDbc6NatmwsYNJIjrkNBxl577VUojnAjLnnKQQABBBBAAAEEEEAg+QKVwo20BRyEG8l/1qhhggXChhtqyimnnGLnnntubNssEW4k+AGiaggggAACCCCAAAIINFigWriRpoCDcKPBDxLFp1ugXLhx11132Z577mnz5s2zJ5980o444gibOHFioaH777+/DR8+3Jqbm92/TZo0ye644w575pln3JoYM2bMcP++/PLL2+qrr2677rqrbbnlltapUyf37x9//LHttttu9s4777j/1kiMK6+80k07ue+++0xrfBxwwAE2bNgwGzJkiD399NMVkV999VVbb731WtRj5MiR9vrrrxeuUR0GDx7s2rHccsvV3GGsuVEzHRcigAACCCCAAAIIIFA3Ab9wIy0BB+FG3R4RbpwHgWrhhto/depUF3QUBwzF00Jeeukl23fffVuEH+XcDj/8cLv44ovdvtOl4caqq65qyy67rD3++OPuUm/qy2qrrbZQ2aX39sKNl19+2Q488EB370qHwpYbb7zRNthgg5q6lnCjJjYuQgABBBBAAAEEEECgrgJBwo00BByEG3V9TLh51gVqGblx0EEH2RVXXGHTp0+3ffbZx5599llfpuK1OkrDjdKLdc+rr77a5s6dGyjcUAii8OS2225zt9pqq63s+uuvt6WXXtqef/5500gTb+TJLrvsYjfccIMtuuiivnUuPYFwIzQZFyCAAAIIIIAAAgggUHeBoOFG0gMOwo26PyoUkGWBWtbc0Hobp512mgs1Nt100wKPRnRcddVV1q9fP5szZ46dfvrpdumllxa+fsEFF7j1OsqFG2uttZbddNNNtsIKK9js2bOtS5cuhev81tyYMGGC7b777jZmzJhCuKFwRFNQ2rRpE1n3EW5ERsmNEEAAAQQQQAABBBCITCBMuOEFHF27do2s/KhuRLgRlST3yaVA2HCjf//+bl2MVVZZpazXd999Z++//75bq0NrdxSv1XHOOefYGWecUTbc8AKTcmGEX7jx7bff2t57721aa6P46NOnjwta1lxzTdtwww1t7bXXtp/97Gc19zPhRs10XIgAAggggAACCCCAQN0EwoYbqohGliftINxIWo9Qn1QJhAk3tNDnNddc4xYD9UKImTNn2iuvvGL33nuv/f3vf6+65kW1cEOBie5b7vALNxYsWODKP/jggwuLmZa7j9bc0MKlGmFSy4gOwo1UPdpUFgEEEEAAAQQQQCAnAoQb0XZ0mwV6w+JAIGUCQcINb7cRrV2haSNeMPCPf/zDDjnkELdLindsvPHGttNOO9lGG23kRm6cd955ha9VCzeKdz0pJfQLN3S+dnZ57LHHXHihsKXSocVL77//freTS9iDcCOsGOcjgAACCCCAAAII5FHgX//6lxvtrU0JRo8e7Qi8EdV77LGHG1Hdvn37FjT6Xfv44493v6v7HdokQGvpeQfhhp9YuK8TboTz4uyECPjtllKpmsryzj//fDfNxDs0teTkk092H1Tz5893X7vwwgsLX6813NBOKIMGDSrcp3i3lnL109SY8ePH21tvveUWFH3uuedajOioNkqkWrcQbiTkoaUaCCCAAAIIIIAAAokU0DuCdkDU+nxffPFFxToOGzbMnVO8yP9XX31lBxxwgOmPnn4H4YafUOu+TrjROj+ubpBAreGGpqMcc8wxbucR79BioWeddZb99NNP9tBDD7kFRYOuuVFt5EZpHX/729/aPffcYz179nRBSmnqW0ypD1jtnHLooYcW/plwo0EPG8UigAACCCCAAAIIZFrggw8+sKFDh9onn3zi285jjz3WbTbg/S7/6aef2pAhQ+zDDz/0vZZww5eoVScQbrSKj4sbJVBruKHdUDRKQ1vCBj1qHbnx7rvv2s4772z6wCs+tAiQpsRMnTrVNLxtxowZ7svaeUUfeCuvvLLbrlap8HXXXVf4mtbn6Nu3b9BqF85j5EZoMi5AAAEEEEAAAQQQyImA/qh42WWXudHd3rHvvvu6P3hq7b63337bhRneNJUll1zSNP18wIAB7vRRo0bZVlttFUiLcCMQU80nEW7UTMeFjRSoNdxQnXXtnnvu2WJ0htcWBQy77rqr/eEPfyiEDhrpcdFFF9nnn3/uFg995513Ck2vNnLj+++/tyOOOMLuuOOOhaheeukl94GoAGP48OFVKcstiBrGnnAjjBbnIoAAAggggAACCORJYNasWXbqqafarbfeWmj2U0895f7w6B36mkZseId+hz/uuOPcmn4aXa31/LxDI7W32GKLQISsuRGIKfBJhBuBqTgxSQKtCTfUjvfee8+N3hgxYoRNmzbNtPioQg3No5s7d64LP1588UXX5E022cQFFAorwoQbulZz9rQ4qRYl0lQXBRVaHPSkk05yu5/Mnj3btDaHPgQVmowdO9aVqdEdq622mm266aa2zz77WO/evWvmJ9yomY4LEUAAAQQQQAABBDIuUC7cGDlypK277roVww29E1x66aXWpUsX++Mf/+j+p2O55ZZz7xNjxowx/TFT7xUKSfT7vH7379SpUwtNwo1oHy7CjWg9uRsCiRMg3Ehcl1AhBBBAAAEEEEAAgYQIaEMBTUkpnrauaSmairLEEku4Pz7qD5PetBRVWzstaopJ586d3ZT3ciO1S5une2qdv+LFoK+i4QAAIABJREFUSAk3on0ICDei9eRuCCROgHAjcV1ChRBAAAEEEEAAAQQSJPDGG2+4HU+q7ZRSXF0v3NCGBLrOG/Ht16Szzz7bDjvsMGvXrp07lXDDTyzc1wk3wnlxNgKpEyDcSF2XUWEEEEAAAQQQQACBGAW0qKh2TdRae/rdufhYdtll3UiN2267rfDPXrgxb94806L/b731lgtGtCuiFiLVNHRNfdf09Ntvv71w3cCBA+2mm24y3ZNwI/oOJtyI3pQ7IpAoAcKNRHUHlUEAAQQQQAABBBBIoIACDm0Je/3119sTTzzh1svQ2ntHH320ffzxx3bQQQctFG5oPb1qh+6n6SifffaZO61r1672yCOP2BprrEG4UYdngHCjDqjcEoEkCRBuJKk3qAsCCCCAAAIIIIBA2gSuvfZat8uhd2iBUO2mqDU3qh2ffvqpDR061N5///3CacU7sTAtJdongXAjWs+63k2L3Wie1rnnntuiHO2soQRQw6PSfqhtZ555ZqEZ55xzjp1xxhk1N0spa/EOJxoidv/999vyyy/f4p5KarXV680332xDhgyxfv36Fb6ufaz32muvwn8rtdWCQ34fZjVXOuILCTciBuV2CCCAAAIIIIAAApkSmDBhgo0bN84++ugje/fdd22ppZayCy64wI20+PHHH+2EE05wuxt6h7cV7N/+9jfTLo4KL7Sz4oABA9z7mrcrSunIDe2GqPeN//u//3O3ItyI9jEi3IjWs653+/LLL1tsUVpcmOaHKT3s2LFjXetQ75vHHW4o1NCH2CWXXGIPPvig+6ApDT8IN+rd69wfAQQQQAABBBBAAIHGCWhB0Z133rmw3obWxPjTn/5k6623nluL47jjjit8bckllzS9HyjI0Hav+iOot06HrlO4sc0229j06dMXWnNDfyQtDj8IN6Ltc8KNaD3rerfHHnvMtttuu7JlaP9kLWbTt2/futah3jePO9xQ0rr++usXmlVuZAfhRr17nfsjgAACCCCAAAIIINA4gVmzZtmpp55qt956q28lNGpD63C0b9/ejerQqHONxvA7FHz8+c9/Nr23eQfhhp9auK8TboTzatjZc+bMcXsoF++/XFoZpYo77rhjw+qYxoKDhBtpbFdxnZmWkvYepP4IIIAAAggggAAC9RbQop8nnniiPf/88xWLOvbYY90ojubm5sI5X3/9tZ100kn26KOPVrxOwcb5559vW2+9tbVp04Zwo06dSbhRJ9iob6v1IPbYYw/TkCkdGmGgtSGUFM6YMcP9m99aEJMmTbI77rjDRo4caa+//rq7Riv8rrvuurb99tvb7rvvbl26dGlR9dmzZ9vjjz9u1113nT333HNurQqVe+CBB9o111zTYn2MV1991Q3d8lvnotpICL+RG1OnTnUjVPTh8eabbxbarnr99re/tcMPP9xWWWWVwodGpbr07t3bbfV0ww03VOyqu+66y00DCjJyQ3tcq29uueUWe+WVV5yB1kLRdk+yVd/16NGjUNbMmTNblO+NGFFqfPXVV9uzzz5rEydOdOuoHHroobbtttu6dLiWg3CjFjWuQQABBBBAAAEEEMibgEZi3HfffaYR82PGjHHTTbQW30YbbWQ77bSTm4rStm3bhVj0zqR3Ib03jB492m0Lq0O7omy22WbuPevnP//5QtcxciPaJ4xwI1rPut3t4Ycfdt9Q3rH33nu7PZQPO+ww9yKso3///vaXv/zFVlxxxRb10LoSWkdC52q/5UqHggkNqfIW29S+zZdddpkbMVJ6aHrMoosu2mK/53qHGwoMhg0b5hbtqXQorFHookVElYrGEW4oXNLwNIUSlQ6ZalupQYMGuXqVhhsrr7yybbXVVnbjjTcu1EcKSXStApLipDfow0a4EVSK8xBAAAEEEEAAAQQQiE+AcCNaa8KNaD3rcrfSF2EVcvnll9uRRx650O4pegku3oNZ52qhG+2vrJEAfscOO+zgRjMsvvjibqSG/tsbGeJ3bT3DjdKdYjTS4c4777SVVlrJ3nvvPTeSxBvVopBGoy6WW265uocb6hsNX9OCQ35Hnz593KKlSnDL9Wm16zfffHPX3p49e/oVs9DXCTdCk3EBAggggAACCCCAAAJ1FyDciJaYcCNaz7rcrXT0Qa9evdy0DE150CiGLbbYohBAaJXfm266yRZZZBFXF21JpBd/jdzwDo0QuOqqq9zOIJMnT7azzjrLLW7jHVq7Q+fopV3neYemo1x88cXW1NTk5pVpqkrxUc9w49tvvzWNVtGUGh0KN7Tgj/5vuaFhXr38psgEWXOj2rSU0gBIAYZGjqhPtLuNto3S0DbvUCAlQ01jKZ0Wo8WF1HcrrLCC6w9NR/GOSlvYBnngCDeCKHEOAggggAACCCCAAALxChBuROtNuBGtZ13upqki+++/f+HexX/F10u/pmo88sgj7uvFwYf+W/s0K/D49NNPy369UoW/+eYb+/3vf1+Y8qLznnnmGfvd737nLim9r/6tnuGG1qLQ4j3XXnttiyprGope/DUlR/PZ1l57bVtiiSUK59Qz3FDIo4WBzjjjjEJ5p5xyimndkHbt2rl/07ogWnNDIZIOrW+iPbJVx9JwQyGT/qepJ9qedtddd3WjUrzD8w37kBFuhBXjfAQQQAABBBBAAAEE6i9AuBGtMeFGtJ6R3+2HH35wi2Tedtttge+tl2utAaGX5NKRCZtssol7uda0k2qHXyhQLvyoZ7ihugaZXqOwQ1N2tBCoFuD0a0drRm6oTqUBxe2332777LNPxXBF4dNf//pX+/Wvf73Qtd4Cprq4tN76N8KNwN8CnIgAAggggAACCCCAQOIFCDei7SLCjWg9I79buRESfoUowNCuKHqRLn151+gGTbMo3rmj3P38QgHtWqIA4emnny5cXu9wQwujvvzyy3bppZe6HVwqHWq3poJssMEGhBtmbpXnuXPnluWqZYFSv+ePryOAAAIIIIAAAggggIC/AOGGv1GYMwg3wmg14NwrrrjCtJ9ymEO7a2iairYRLQ1HtJWRFrXUdqneoVEhTzzxhDtfgcAvfvELN41C01JGjRpVOE8jJ/R1HWGmpRSXqYCidCpH8Ra2flvBepXRgpwKYLRFk+qltTiKd4K54IILTFNE/EKa0ukf5da2qLTmhqalnH322e5/3lE6LaV0TZRq01IYuRHmKedcBBBAAAEEEEAAAQTSLUC4EW3/EW5E6xnp3b777ju31obCiLCH95KtBUWL1+TQfQ444AD3Qr7kkku6NSGOPvrowk4j+roCBi18qekw2qHDO3SdgglN99C0l0oLik6YMMHt5azgwTuuvPJKO/jgg93aH2qTt7OJvl5LuFHq8eSTT9qWW25Z+Oeg4UZp+KEgRouvetvpduzY0Y102WuvvQr3Lq5vlAuKEm6Efco5HwEEEEAAAQQQQACB9AoQbkTbd4Qb0XpGerfSxSh1c60noXUeio9yoyG088a9995rffv2tREjRridRoJs6arrFGjoJb/0pd6vcd60lLChTJBwY9y4cW5hTm87W+1Kop1FNtpoI5s9e7ZphIsCFx3Fi6r6jdzQjiaaXvPiiy8u1DxNbdltt92qhhthtoKVrXZ40eKn5baCJdzwe8L4OgIIIIAAAggggAAC2REg3Ii2Lwk3ovWM7G4KLPTCrh1CvEPTTTRCYb311luonMcee8y22267Fv+uLV133HFHmzdvnntB1/SW4qkbpTdZfvnl7cYbbyxMPdFipgoMhg8fvlB52u1DL+jFgUnxgpcKBrQFbWmgojZoBMdTTz1V2AkkSLihNshDo0qqhTS6v3YvUQAUZEFR3Vc7lGikR+nhLQ5abeSGrpGpyizdyaX4fpruopEu66yzjvtnwo3IvlW4EQIIIIAAAggggAACqRQg3Ii22wg3ovWM7G5Tpkxxoy0UAnjHhhtu6EKKpZdeeqFyyu2uURwa6IJJkya5hUa1patGQigkUBgwcOBANypijz32WGihUY2KePjhh+2GG25wa1soANEWpTpXAUK5BUVV1k8//WTPP/+8XXTRRaapG9rFROHLUUcdZVqrQiMi3nnnHdeOIOGGd09NZ1FwolEtr7/+esFBW8BqPQtNeVlhhRXcTjE6/EZueOGEps088MAD7nyZrLbaam7XE93PL9wortstt9xir7zySuE+CqJ22GEH22mnnVrYEm5E9q3CjRBAAAEEEEAAAQQQSKUA4Ua03Ua4Ea1nbu5WbbeU3CCkpKHslpKSjqKaCCCAAAIIIIAAArkSINyItrsJN6L1zM3dCDfS09WEG+npK2qKAAIIIIAAAgggkB8Bwo1o+5pwI1rP3NyNcCM9XU24kZ6+oqYIIIAAAggggAAC+REg3Ii2rwk3ovXMzd0IN9LT1YQb6ekraooAAggggAACCCCQHwHCjWj7mnAjWk/uhkDiBAg3EtclVAgBBBBAAAEEEEAAASPciPYhINyI1pO7IZA4AcKNxHUJFUIAAQQQQAABBBBAgHAj4meAcCNiUG6HQNIECDeS1iPUBwEEEEAAAQQQQAABI9yI+CEg3IgYlNshkDQBwo2k9Qj1QQABBBBAAAEEEECAcCPqZ4BwI2pR7odAwgQqhRvff/+9vfPOOzZ37txW17h79+6tvgc3QCAtAvPnz3ffN5on265du7RUm3oiELnArFmzrE2bNtapU6fI780NEUiLgH4e6OdCx44drW3btmmpNvWMQGD69OmtvsuKK65oyyyzTKj7dOvWLdT5cZz8448/2vjx461nz57Wp0+fOIosWwbhRsPoKRiBeASqjdyYNm2avfbaazZnzpx4KkMpCCCAAAIIIIAAAgggUBAYOHCg9e3bN7AI4UZlKsKNwI8RJyKQToFq4YZaRMCRzn6l1ggggAACCCCAAALZEAgTcBBuEG5k46mnFQjUIOAXbhBw1IDKJQgggAACCCCAAAIIRCgQNOAg3CDciPCx41YIpEsgSLhBwJGuPqW2CCCAAAIIIIAAAtkTCBJwEG4QbmTvyadFCAQUCBpuEHAEBOU0BBBAAAEEEEAAAQTqJOAXcBBuEG7U6dHjtggkXyBMuEHAkfz+pIYIIIAAAggggAAC2RaoFnAQbhBuZPvpp3UIVBEIG24QcPA4IYAAAggggAACCCDQWIFKAQfhBuFGY59MSkeggQK1hBsEHA3sMIpGAAEEEEAAAQQQQMDMygUchBuEG3xzIJBbgVrDDQKO3D4yNBwBBBBAAAEEEEAgIQKlAQfhBuFGQh5NqoFA/AKtCTcIOOLvL0pEAAEEEEAAAQQQQKBYoDjgINwg3OC7A4HcCrQ23PACjlGjRtns2bNz60jDEUAAAQQQQAABBBBolIAXcBBuEG406hmkXAQaLhBFuKFGzJw500aMGGEdOnRodZt69uzZ6ntwAwQaJTBv3jybM2eOdezY0dq3b9+oalAuAg0X+PHHH61t27bW1NTU8LpQAQQaJaCfB/q5oO8DfT9wIFBJYMqUKa3GUcCxyiqrtPo+Ud9APw/Gjx9v+h2/T58+Ud8+8P3aLFiwYEHgszkRAQRSJxBVuNG1a1cbOnSo++AaPXp06hyoMAJRCeiXk4kTJ7of3gR1UalynzQKjBkzxpqbm61///5prD51RiASAf080M8FfR/o+4EDgTwKEG7ksddpMwINECDcaAA6RWZagHAj091L40IIEG6EwOLUzAoQbmS2a2lYCAHCjRBYnIoAArULEG7UbseVCJQTINzguUDgvwKEGzwJCJgbycfIDZ6EvAsQbuT9CaD9CMQkQLgREzTF5EaAcCM3XU1DfQQIN3hEECDc4BlAQAKEGzwHCCAQiwDhRizMFJIjAcKNHHU2Ta0qQLjBA4IA4QbPAAKEGzwDCCAQmwDhRmzUFJQTAcKNnHQ0zfQVINzwJeKEHAgwLSUHnUwTfQUYueFLxAkIIBCFAOFGFIrcA4H/CRBu8DQg8F8Bwg2eBAQYucEzgIAECDd4DhBAIBYBwo1YmCkkRwKEGznqbJpaVYBwgwcEAcINngEECDd4BhBAIDYBwo3YqCkoJwKEGznpaJrpK0C44UvECTkQYFpKDjqZJvoKMHLDl4gTEEAgCgHCjSgUuQcC/xMg3OBpQOC/AoQbPAkIMHKDZwABCRBu8BwggEAsAoQbsTBTSI4ECDdy1Nk0taoA4QYPCAKEGzwDCBBu8AwggEBsAoQbsVFTUE4ECDdy0tE001eAcMOXiBNyIMC0lBx0Mk30FWDkhi8RJyCAQBQChBtRKHIPBP4nQLjB04DAfwUIN3gSEGDkBs8AAhIg3OA5QACBWAQIN2JhppAcCRBu5KizaWpVAcINHhAECDd4BhAg3OAZQACB2ASqhRtt2rQJXI+2bduahl7OmjXLVlhhhcDXcSICWROYN2+ezZkzxzp27Gjt27eva/P0PdqlSxcL871a1wpxcwSKBAg3eBwQINzgGUCAcINnAAEEYhOIKtyIrcIUhAACBQGFJwoWO3fuTMDBc5E4AcKNxHUJFWqAAGtuNACdIhMnwLSUxHUJFUIgmwKEG9nsV1qVDwGFGwsWLLB27doRcOSjy1PVSsKNVHUXla2TAOFGnWC5baoECDdS1V1UFoH0ChBupLfvqDkCXrghCQIOnoekCRBuJK1HqE8jBAg3GqFOmUkTINxIWo9QHwQyKkC4kdGOpVm5ECgONwg4ctHlqWok4UaquovK1kmAcKNOsNw2VQKEG6nqLiqLQHoFCDfS23fUHIHScIOAg2ciSQKEG0nqDerSKAHCjUbJU26SBAg3ktQb1AWBDAsQbmS4c2la5gXKhRsEHJnv9tQ0kHAjNV1FResoQLhRR1xunRoBwo3UdBUVRSDdAoQb6e4/ap9vgUrhBgFHvp+LpLSecCMpPUE9GilAuNFIfcpOigDhRlJ6gnogkHEBwo2MdzDNy7RAtXCDgCPTXZ+KxhFupKKbqGSdBQg36gzM7VMhQLiRim6ikgikX4BwI/19SAvyK+AXbhBw5PfZSELLCTeS0AvUodEChBuN7gHKT4IA4UYSeoE6IJADAcKNHHQyTcysQJBwg4Ajs92f+IYRbiS+i6hgDAKEGzEgU0TiBQg3Et9FVBCBbAgQbmSjH2lFPgWChhsEHPl8PhrdasKNRvcA5SdBgHAjCb1AHRotQLjR6B6gfARyIkC4kZOOppmZFAgTbhBwZPIRSHSjCDcS3T1ULiYBwo2YoCkm0QKEG4nuHiqHQHYECDey05e0JH8CYcMNCTU3N1u7du3yh0WLYxcg3IidnAITKEC4kcBOoUqxCxBuxE5OgQjkU4BwI5/9TquzIUC4kY1+zGorCDey2rO0K4wA4UYYLc7NqgDhRlZ7lnYhkDABwo2EdQjVQSCEAOFGCCxOjV2AcCN2cgpMoADhRgI7hSrFLkC4ETt5Ogp87bXXbP31169a2cUWW8w23nhjO+SQQ2zQoEHWtm3bhjTu+++/tzvvvNOWWmop22mnnSKvQ73vH7TCd999t+21116F0w866CC74oorrHPnzkFv0dDzCDcayk/hGRPQD+8nnnjCHnzwQXvzzTft22+/ta5du9qAAQNs8ODB7rPw5z//edlWT5s2zR566CEbOXKk6aVQ35vLLrusbbjhhrb33nu7e5R+nhNuZOwBylhzCDcy1qE0pyYBwo2a2LgoYwKEGxnr0KiaEyTcKC7roosusuOOO870C3Bcx9SpU+22226zq6++2vSBftddd9mee+4ZWfH1vn/YihJuhBXjfASyKfDFF1/Y8ccfb88880zFBvbr18+uvPJKW3fddVucM2rUKDv66KPt008/rXjtWWedZYcffniLz3PCjWw+S1lpFeFGVnqSdrRGgHCjNXpcmxUBwo2s9GTE7QgbbnTr1s0eeeQRN5IjjkPBg4KMp59+ulBclOFGve9fixHhRi1qXINAtgT0Q/vUU0+122+/3bdhGolx/fXX25JLLunO/eyzz+zggw+20aNHV71WI0CGDx9uO+64Y+E8wg1fbk5ooADhRgPxKToxAoQbiekKKtJAAcKNBuInueiw4Ybacsopp9i5554by+r49Q4f6n3/JPd9verGtJR6yXLfPAm89NJLbnqavp90rLHGGm6ERv/+/e3VV191Iy40skOHQgqFzjpHx7XXXmunnXZagWvLLbe0Sy+91DTFUF8755xzCl/beuut3ai47t27u38j3MjTU5a+thJupK/PqHH0AoQb0Ztyx/QJEG6kr89iqXG5cMMbGTFv3jx78skn7YgjjnDTQbxj//33d3/t0y/Wu+22m73zzjvuS5tttpn75fvyyy+3++67z/0ifcABB9iJJ55oHTp0sAULFthHH31kN910k73wwgs2duxYd93aa69tW221le2zzz7Wu3fvQjmlIxhKQUrXoqjH/Q888ED3gjF+/HhXfK9evezRRx+1gQMHFqrz2GOP2XbbbVf4b9VL65Psu+++LWxuueUW0wvLDTfc4P7v8ssvb0OGDDGVISvvqDZyo7S/9JJy7LHH2h133GH333+/u2+fPn3cX2KPOeYYN7+++Pjmm2/s5ptvdtN8Pv74Y1trrbVcPeWvengjZFZddVV3P9Ux7EG4EVaM8xFYWGDChAnu83LcuHHufxotp9EYbdq0Ma2loe/X5557zl1YHG7o+09TWfT96x033nij7bLLLu4/v/rqK/e5rIBEh0Z76PN6tdVWc/9NuMHTmGQBwo0k9w51i0uAcCMuacpJsgDhRpJ7p4F1qxZuqFrlRjYoxNAL+JQpU1qEG3oh1sv0448/7lpUPIVl9uzZLhA577zzbMaMGWVbrBd8/QVx9913d4vchQk36nV/1feEE05wYYB3KLxRcKBj/vz5dsYZZ9iFF15Y+LoW8FtxxRUXsvnFL35hDz/88EJtVzCiwMMbUh4m3FA48sMPP9hf/vIX3/sqjNLLkRYnLD3011t93QuqCDca+E1J0QhUEdBn3QMPPOCmrHijOrbffnu36LBGX5SGF6WjOmbOnGknn3yyC0S9Q4GnNzWFcIPHL8kChBtJ7h3qFpcA4UZc0pSTZAHCjST3TgPrVsvIDW/ExKRJk1q8wJc2QyMxFFZ06dLFjebQCA6/Q4GIdkTRC3/QcKNjx451vb9GrxTvzqJdBq655hoX3ijg0X8/9dRTrmkaCXHvvffanDlzqtqUOmjEy5FHHun+Khsm3PDz9EbhKIQ5++yz3XSiIAfhRhAlzkEgXgGFmBqxUXzoM0efs1pYVIcWEB06dKi9//777r9XWmkl06gx7+uzZs1ywcitt95auM35559vhx56qPtvwo14+5TSwgkQboTz4uxsChBuZLNfaVU4AcKNcF65ObuWNTf0gqz53J988slCL/D6RVvTTlZYYQXTXxgVbHzwwQduSLQ3tUOhgP7KqOkeejD1i/Vll11WMN9hhx3c1IlFF1207MiR0gVF633/yZMnuykzzz77rKuj5rzrJUOjM959913beeedCzsSaESHdpT5/PPPF7LR1I+rrrrKlllmGRfG6AXDOzbZZBP3l1RNewkbblxwwQVuasqXX35pw4YNc1N+vEPTVjSyRF/Twqwvvvhiixca1VdTVRSsjBgxovA1wo3cfATQ0BQJ6HOzeL2MxRdf3DRN8Pe//31hO1i/cEPNveSSS0yfG96hzyKNUCPcSNHDkNOqEm7ktONpdgsBwg0eCATMvUPq3bJnz55uSn6jjjYLtDACR2IEwoYberHX/OxVVlnFrdlQvOaGGuUFHxqB4B2lL+vFIx90joKAPfbYw9544w13iV7w//rXv9qAAQMChRv1vr8eWb1UaAtc7/ACltKytWXj7373u7I2mq7iDf3WDya9kGi7Rh0KfHSt1h8JE26svPLKboi6wiTVU6Mz9D/v8EbZfPjhh7bNNtuYghodxdfpv//2t7/ZpptuWriOcCMx36JUBIGCQGko4X1B0wGvu+46W2+99XxHbugawg0eqrQKEG6kteeod5QChBtRanKvtAoQbqS15+pc7zDhhtbE0HQMBRoKL8qFGwo+9PXiQ4HHmWeeWfins846y/Q/LwApt66HRhFsu+22gcKNet9fFS83QkN/QVW7FHzoKB59Uc5GC/jp5UNHtTaHCTe89U969Ojh7ltq4YUbb7/9tq2//vqFPii9TgsX7rrrrvbee++5cwg36vyNx+0RqEFAo+E0De/rr7926/wUbxOrqXwaGfbvf/+76rQU3UMj7zQ6zjuYllJDZ3BJQwQINxrCTqEJEyDcSFiHUJ2GCBBuNIQ9+YUGCTdWX311Gzx4sBv+rBECXijh9wLvtb7e4UO97692aNFObb3oLSy67rrr2sUXX2ynn356YaqHpn8otGnXrl3Z4Mcv3PCCIcKN5H/fUEMEGi2gUV+a6uYd3toams6n3VC8KWilC4qWW3ODBUUb3ZuUH1SAcCOoFOdlWYBwI8u9S9uCChBuBJXK2Xl+u6VU4wgabmgtCW036h2l01JK71M8LUUP7lFHHeXW8fCO0jU36n1/r1ztdFK8sKimqWiLRe3+UrwzjM4vZ1NtWoqu8cKPeoQbmodfvDYI01Jy9o1Oc1MlMHfuXDc1T9PJNJpKW79qtJU+c7xwuTTc0PbU+pzUOhylC4ayFWyqup/KVhEg3ODxQMCMcIOnAAHW3OAZqCAQR7jRmgU/tW2hFr3UVqnece2117odAzS8urm5uVULlga5v1du6cKixaSbb7652+VFi9pUCjeqLSiqkSD33HOPWxCnHuGGRp4U7+qiOmqUiRYRnD59uh122GEsKMqnBAIJEtDniRb69Q6NzNBCxFqLSNu9aqRY8dbSWsNHa2noM7H02o033tiNNNNixvr8LF6UVF/T56s3tY3dUhL0EFCVhQQIN3goECDc4BlAQAKM3OA5KCsQR7ihbUiDbgWrl3vNIx80aJCrr67VL/GaX156aOtC7bLSoUOHut7EjoGlAAAgAElEQVS/qanJFV1uYVGvTqqHQphqU3aqPYL6i6zmvXfq1Kku4YbaoL/qlm4jWalOrLnBBwYCjRXQNtP6THn88cd9K6KpJ/rc3Gijjdy5CmK13s4rr7zie622odZuUN5nF+GGLxknNFCAcKOB+BSdGAFGbiSmK6hIAwUINxqIn+Si4wg31H6NkFAAoL8eahpHuUPBhkIQbQVbvNuKdhHRlIrS67QGyPDhw91fKut9f6++pQuL6t81jebRRx81DQv3jnLTUnSet1tJcfu1EKD+crrkkku6f67HyI3OnTu7dUNOPPFE95fb4kNTarbcckvToqOavqKDcCPJ37XULS8Cn332mfueff755ys2WcGGtnXVjlMKJrxj3LhxbmTW6NGjK1578MEHu/BYn6HeQbiRl6crne0k3Ehnv1HraAUIN6L15G7pFCDcSGe/1b3WcYUbaohGPmhXDo0geOGFF2zs2LGufRqloZfr3Xff3Xr37r1Qm+fNm2cPPvigXX/99fbSSy+5r2uRU03l0C/1P/vZz9y/1fv+KqN0YVH9m4IXtWmRRRYp1L1cuPH000+bXlb0F1Zte7v88svbkCFDbNiwYW6evHfUK9zw6q+6attI1VFD0k8++WRbeumlnT+7pdT9W44CEAgloB/eTzzxhJuC8v7779sXX3zhrl9jjTVsww03tF122cX69evXIhD2CtDoDy1U/NRTT5k+63Xo3HXWWcf22msvN8Wlbdu2LepDuBGqezg5ZgHCjZjBKS6RAoQbiewWKhWzAOFGzOAUlw0BBSZa20PTOvT/T5gwwQ0VHzlyZKGBGm2ifys+gi62mgQlhUdapHW//fYrVEcvTQpZFHqEPf7zn/+YFkQsdxSPyAl7X85HAIH6CxBu1N+YEmoXINyo3Y4rsyNAuJGdvqQltQsQbtRux5U5Fqi25odY1lprLbv33nutb9++iQ43pk6danvuuadp9EiQQyNiNBxe29qGPQg3wopxPgLJESDcSE5fUJOFBQg3eCoQYEFRngEEJEC4wXOAQI0CWsxUWyuWHlqrQlNlNNe9dERC0kZuhFnUVbuqaH2U4qkyYegIN8JocS4CyRIg3EhWf1CblgKEGzwRCBBu8AwgQLjBM4BAKwRGjBjhXva1QJ8WNdXCpxqxocX4tF5I6Zx1FZW0cEN1+umnn9zuCbfddptb++T1118vqGj9D61jsu+++9rgwYPdri21HoQbtcpxHQKNFyDcaHwfUIPKAoQbPB0IEG7wDCBAuMEzgAACsQkQbsRGTUEIRC5AuBE5KTeMUIBwI0JMbpVaAdbcSG3XUfEIBZiWEiEmt0IAgcoChBs8HQ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CBSuHGtGnTrEOHDoFr2K5dO/vkk09MH16rr7564Os4EYGsCcybN89mzZplTU1NpvChnoe+R1VOmKO5udn0/cqBQL0FCDfqLcz90yBAuJGGXqKO9RYg3Ki3MPdHAAEnUG3kxocffmjjx49HCgEEEiywySabWI8ePQLXkHAjMBUntlKAcKOVgFyeCQHCjUx0I41opQDhRisBuRwBBIIJVAs3dAcCjmCOnIVAIwXCBByEG43sqXyVTbiRr/6mteUFCDd4MhAwN7JbfzDt2bOn9enTp2EkbRYsWLCgYaVTMAII1F3AL9wg4Kh7F1AAApEIBA04CDci4eYmAQQINwIgcUrmBQg3Mt/FNDCAAOFGACROQQCB1gsECTcIOFrvzB0QiEMgSMBBuBFHT1CGBAg3eA4QMCPc4ClAgJEbPAMIIBCTQNBwg4Ajpg6hGARaKeAXcBButBKYywMLEG4EpuLEDAsQbmS4c2laYAFGbgSm4kQEEGiNQJhwg4CjNdJci0B8AtUCDsKN+Poh7yURbuT9CaD9EiDc4DlAgJEbPAMIIBCTQNhwg4Ajpo6hGARaKVAp4CDcaCUslwcWINwITMWJGRYg3Mhw59K0wAKM3AhMxYkIINAagVrCDQKO1ohzLQLxCZQLOAg34vPPe0mEG3l/Ami/BAg3eA4QYOQGzwACCMQkUGu4QcARUwdRDAKtFCgNOAg3WgnK5YEFCDcCU3FihgUINzLcuTQtsAAjNwJTcSICCLRGoDXhBgFHa+S5FoH4BIoDDsKN+NzzXhLhRt6fANovAcINngMEGLnBM4AAAjEJtDbcIOCIqaMoBoFWCngBB+FGKyG5PLAA4UZgKk7MsADhRoY7l6YFFmDkRmAqTkQAgdYIRBFuqPzPPvvMxo0b15qqcC0CCNRZQAHHsssua+3atatzSdweATPCDZ4CBBi5wTOAgAQIN3gOEEAgFoGowo2uXbvaUUcdZZ9//rndeeedsdSdQhBIosD06dNt8uTJ1qtXL+vevXviqqjv1aampsTViwplT4BwI3t9SovCCzByI7wZV2RPgHAje31KixBIpECU4cbQoUNt/PjxNnr06ES2lUohEIfAlClT3BzrPn36WM+ePeMokjIQS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5AVOFGU1OT3X777TZ58mQ77bTTsgdFixAIKKDvqalTp1qPHj2sa9euAa/iNASyJ6CXuo4dO1qvXr2y17gQLZo/f7517tw5xBWcmiUBwo0s9SZtqVWAcKNWOa5DAIFQAtXCjTZt2oS6FycjgAACCCCAQEuB9u3bW4cOHaxTp07Q5FCAcCOHnU6TFxIg3OChQACBWAQIN2JhphAEEEAAgZwKKNxYsGCBG8VCwJG/h4BwI399TosXFiDc4KlAAIFYBAg3YmGmEAQQQACBnAp44YaaT8CRv4eAcCN/fU6LCTd4BhBAoEEChBsNgqdYBBBAAIFcCBSHGwQcuejyFo0k3Mhfn9Niwg2eAQQQaJAA4UaD4CkWAQQQQCAXAqXhBgFHLrq90EjCjXz1N60tL8C0FJ4MBBCIRYBwIxZmCkEAAQQQyKlAuXCDgCM/DwPhRn76mpZWFiDc4OlAAIFYBAg3YmGmEAQQQACBnApUCjcIOPLxQBBu5KOfaWV1AcINnhAEEIhFgHAjFmYKQQABBBDIqUC1cIOAI/sPBeFG9vuYFvoLEG74G3EGAghEIEC4EQEit0AAAQQQQKCCgF+4QcCR7UeHcCPb/UvrggkQbgRz4iwEEGilAOFGKwG5HAEEEEAAgSoCQcINAo7sPkKEG9ntW1oWXIBwI7gVZyKAQCsECDdagcelCCCAAAII+AgEDTcIOLL5KBFuZLNfaVU4AcKNcF6cjQACNQoQbtQIx2UIIIAAAggEEAgTbhBwBABN2SmEGynrMKpbFwHCjbqwclMEECgVINzgmUAAAQQQQKB+AmHDDdWkubnZ2rVrV79KcefYBAg3YqOmoAQLEG4kuHOoGgJZEiDcyFJv0hYEEEAAgaQJEG4krUfirQ/hRrzelJZMAcKNZPYLtUIgcwKEG5nrUhqEAAIIIJAgAcKNBHVGA6pCuNEAdIpMnADhRuK6hApJ4KeffrI33njD7rvvPnvzzTft9ddfdzCLLbaYrbnmmrbRRhvZ7rvvbr17944MbN68efbYY4/Ztddea88995y7b58+faxfv3529NFH21ZbbeX+bcGCBfb555/bzTffbEOGDHFf5/AXINzwN+IMBBBAAIHsCMyePdtGjRpl/1979wE1VXWvf3xTBURESgw21FwFOwQF27VHbFGxdxRU7LHHEnvsXa9GjIq9IZZojB2sWMASjWDPxdxgoWjQgNT/enb+Z9a8w5RTZs7ss8/3rJV1r7yn7P35nfedmWf23mf06NHmlVdeMV9++aXp3LmzGTRokNl3333t+4oOHTos1mG9B5o4caK5++67zfjx480nn3xi99lkk03MLrvsYnbffXf7fqh0I9zw596J0xPCjThqHOObAOGGbxX1oD8zZswwZ511lg0Zqm0KHq666iozZMgQ06pVq8Q9f+yxx8yBBx5oZs2a1eJcSy21lHnmmWfsm5HJkyebyy+/3Dz00ENm1VVXNQ888IDp06dP4mvn4QSEG3moMn1EAAEEEJDAtGnTzO9+9zv7PqHStuuuu5pLL73U/OxnPyvsojfmF1xwgbnpppsqHrf++uubG264way++uot9iHcyPe9R7iR7/rT+/8IEG5wJzgloNET55xzjrnoootCtWuNNdawozvWXXfdUPtX2mnu3LnmtNNOM1dfffViuwwYMMBe4+uvvzabbrpp4efrrbce4UYEdcKNCFjsigACCCCQWQG9uT777LPtCM9a24knnmhOP/10o2BiwYIFNrTQ+6Ba20477WTfs/To0aOwK+FGLTW/f0644Xd96V04AcKNcE7slZLAp59+aqebaDimNo2a0AiO/fbbz/73X/7yF3P00Ucb/QEPNo3eOOGEExK1cPbs2fYcI0eOLJzn+uuvN0cddZRp3bq1/bdXX32VcCOBMuFGAjwORQABBBDIjMCTTz5pRowYYfS6p23FFVc01113nX0P8fDDD5uTTjqp8DONvrjjjjtM37597bSVQw891E7H1aYpLFdeeaXZY489zEcffWSOO+44M2HChILDnXfeaX79618TbmTmzmhsQwk3GuvL2bMhQLiRjTrlppWlAUKvXr3snFOtsaFN81dPPfVU+28aOdGuXTszcOBAc+aZZ7aYtzp9+nRz3333mUcffdS+SdBUE00f+e///m8zbNgwO8UkCC3uuecec8ABB1Q01hSZb775pkXwUbqz2qMgRnNhg03fxGhoafCINa3joSk0wbQXvUm57LLLzBJLLGEPKQ12tK++9VlmmWXMlClTjN7EaHrMu+++WziH+tS/f3+z1157mR122KFwrnJhzbhx4+y0mosvvtho6s92221nv/VZfvnl7fV1DY1Q0ZuyF1980f5bcP6hQ4eaLbfcsnD+ODck4UYcNY5BAAEEEMiSgEaCnnfeeS2m1urLE71P0fsBTVc55phj7NpiGnWqUGPjjTc2yy23nBk7dqzZbbfdCt3deuut7XuP7t27238bNWqU0UiPYNMXMBrl0b59e/tPjNzI0p1S/7YSbtTflDNmT4BwI3s187rF+mZi7733Nu+9916hnwoNtIjW4MGDbTix5pprmo4dO5Z10GKf+mB+xBFH2G85Km3HHnusufDCC20gUa9wQx/+999/f6MQQZsWCrvrrrtsOKF26XoKSoJNAYsCmFVWWcX+07PPPmu23Xbbws/1bY3eEL300ktG4ULxaJVy/dKbJYUlsikXbijA0boiQbiituhNkUKeRx55xL5hqnaNPffcs0UYEvVGJNyIKsb+CCCAAAJZE1B4cdhhhxXeC6j9+qKiOLSo1KfS8GL48OH2vUPwJYgWJw0WN9c59J5B4UfXrl0JN7J2ozSgvYQbDUDllJkTINzIXMn8brBGZujbDX2wr7QpkNC3Gfowv/nmm9tvKoJNIz8UMNQKArS/hoXqTYMWB63HyA1Np1FgoJER2vQUFZ1b38zozY4WK33qqadadEthw84772z/TcedccYZ9v/XiJXHH3/cfpNz0EEHmeeee65m4eWikEI25cKN4hMUr1WiMChMeKLj9YZNoz2WXHLJmu0p3YFwIzIZByCAAAIIZExATzbRCNEPPvig0HKNiNSaYlpP4+mnn7bTVDSdRFNXip/6pgXLi9cc03uCU045pXAePUVOoy6DTSNXb7nlFns+bYzcyNjNUufmEm7UGZTTZVKAcCOTZfO70d9++61d3PO2226r2VEFBgpCevbsaX788UcbeNx+++2F4/RhXAGGRk8oaNDohKlTpxYCBE1b0ZuDcmGAppooKAm2MGtulE49CcILTY3RqujBtYNzamTGJZdcYqfbaC0RjfTQpvm1esOi44pHc2j0iubtKjjR0FetxH7FFVcU2qg3RZoOU64/wfolevycfvEVUGi/UrMjjzzSmi299NL2cbz672AkTXGAUrM4JTsQbkQVY38EEEAAgawJlIYbK6+8stloo43sFxbBGhxBnxRKaN0wfSmhp77VCjdKz7322mvb90rBI+kJN7J2t9S3vYQb9fXkbNkUINzIZt28b7XmouqDtR6FptEIpY9nLQYIpmNozYjiKS3FIye0f7Beh8KBYAsWI61XuKHwonikRbDuhq4ZzJPVI990PfVJ82zvvfde2xwtmqohp9rUb32jU277/vvv7TdCWlxVAUzxKJXzzz/fjh4p1x9926PwpHhlda3BofU63n//fXupUjOt3F48GkX7BAFK1JuQcCOqGPsjgAACCGRNoNzIjWp9KA4oCDeyVm232ku44VY9aE1zBAg3muPOVSMI6IP6hx9+aDQqQquMK/Qo3oIP5AoLih/Vus0229jgQKM6gk0LfOrxbMEWjJzQh/jSp6XEGblRuraGRmBoZMXJJ59sR45o0/QT9SWYaqJFQrUFIzQ0ZWT06NFmrbXWsv+u/r/88st2fY7x48dXXUukWrihhcc0yqVDhw6F/peORglTlnLnCXMc4UYYJfZBAAEEEMiyQLlwQ6/v+mJAa2x98cUXdgpq8Nqvvmq0pF5ba4UbelKKFhsPRoAwLSXLd0r92064UX9Tzpg9AcKN7NXM2xZrmsWll15qXnnlFdtH/ZHWAqLXXnut6dSpk/03jb7QKuTBuhYBRnBMs8MNtad4CoqCF60hojcuesOj/37ggQfsaBQFLdo0ukPTZvQUGG0HH3yw+Z//+R87beTzzz+300KK3wRp+Oruu+9unyCjAOb3v/994Z6oFm4EPyu+geKEGxpRonU3Ki3qWukGJdzw9leXjiGAAAII/H+BcguK6osZLToebHoymV7bgy146on2K/730gVFS9fcYEFRbrtiAcIN7gcEjJ16P2nSJDtSvXfv3k0jabVIX3mz5Vqg3BNF9LhXhQF6JGmw6ZGoWgCzeFO4oUelVZtiUW6qRpRpKaVTOMq1TW2aOXOm0RsSBRjaNPUkmG6iNUK0oNjrr79eGKmhwKNbt26FESlaa0PHl/NQIKL1SDSvttyUkajhRq1pKfW8IQk36qnJuRBAAAEEXBSYM2eOHZmhJ58Em0aRbr/99oX/1ujMww8/vPDfwaNiNTJDIz6DkRk8CtbFCrvbJsINd2tDy9ITINxIz5orhRAoXZBTh2gBzHPPPdessMIKdq0JrQFRPJJB008UeHTp0qWhC4qWPqY2GIURTB8JnjOvUEIjG/Q0ltItCFP++c9/tnhsbLBfcWBSLozRKA89vlVrkowZM8YuKBp2zY1yIzeqLcKqsEijUI4//vhC8KKnuOgbp8022yxENVvuQrgRmYwDEEAAAQQyKKDFQ7X+VrAF01JWXXVV+5r929/+tsX7GK3LpS8/vv76a/so++CR8jpe7yf0PkgjOY877jijACTYbr75ZqPHtAcbC4pm8GapY5MJN+qIyakyK0C4kdnS+dlwfaDX9AxNywiz6ekdWnxTL/xaaTzKo2D1lBIFEHozEGZB0UqBhNqpD/xazDTYJk6caB/zVvx0lODxrgMGDCg76kLH6o3LZZddZp9pr2k6GqWhNzZht6gjN3TeF154wT4Kt/RJLuWuqW+jNC2o+PG7YdtGuBFWiv0QQAABBLIsoDXA9F5G7w1qbZp+O3LkSPsIeH05oi9r9KVCra34OMKNWlr5+DnhRj7qTC+rCxBucIc4J6BvLo499li7qGa1TVM5tN6EHvcafNjWGwM9Q15vDDTSotKmD+n6n9a10BYm3NAz6jVqovgZ9MH577jjjhbf0uiNTfGjXbWfFgG79dZb7foa2v70pz+ZXXbZpUUTNRpjt912K/xbtbBm0KBBdhqORrUET5OptkBquZEbupD6pfbr2GpPpZGzAiG5x9kIN+KocQwCCCCAQBYFvvzyS/s+44knnqjYfD0pRSM6N9hgg8I+mtaitcb0eltp08jRa665xk57Ld4YuZHFO6V+bSbcqJ8lZ8quAOFGdmvndcu1cKieDKJ1KzQ1QmtUaNNIDa0OriGe++yzj1lppZXKOkyfPt0+XeTRRx+1x+tDu9btGDx4sD1OwUDr1q0Lx4YJN7TzjBkz7BuKBx980IYnak+/fv1ssHHooYe2aIu+idHw0mDTehlaXFQjTLTpRaj48a9qk9qs1dSLNz2mVaM3HnvsMXv9/v3721BD63LMmzevxfSWYIpO165dF3v6S6VwQ9dSKKT1N7Tex9ixY80777xjm6CFeNSuQw45xC6GphElcTfCjbhyHIcAAgggkEUBBRXPPvusfS+j6SQKPDp37mw0gnPHHXe0i4OX+8JAU0/1Huiee+6xi6yHPY5wI4t3Sf3aTLhRP0vOlF0Bwo3s1o6WI5ApAcKNTJWLxiKAAAIIZEyAcCNjBatzcwk36gzK6TIpQLiRybLRaASyJ0C4kb2a0WIEEEAAgewIEG5kp1aNaCnhRiNUOWfWBAg3slYx2otARgUINzJaOJqNAAIIIJAJAcKNTJSpYY0k3GgYLSfOkADhRoaKRVMRyLIA4UaWq0fbEUAAAQRcFyDccL1CjW0f4UZjfTl7NgQIN7JRJ1qJQOYFCDcyX0I6gAACCCDgsADhhsPFSaFphBspIHMJ5wUIN5wvEQ1EwA8Bwg0/6kgvEEAAAQTcFCDccLMuabWKcCMtaa7jsgDhhsvVoW0IeCRAuOFRMekKAggggIBzAoQbzpUk1QYRbqTKzcUcFSDccLQwNAsB3wQIN3yrKP1BAAEEEHBJgHDDpWqk3xbCjfTNuaJ7AoQb7tWEFiHgpQDhhpdlpVMIIIAAAo4IEG44UogmNYNwo0nwXNYpAcINp8pBYxDwV4Bww9/a0jMEEEAAgeYLEG40vwbNbAHhRjP1ubYrAoQbrlSCdiDguQDhhucFpnsIIIAAAk0VINxoKn/TL0640fQS0AAHBAg3HCgCTUAgDwKEG3moMn1EAAEEEGiWAOFGs+TduC7hhht1oBXNFSDcaK4/V0cgNwKEG7kpNR1FAAEEEGiCAOFGE9AduiThhkPFoClNEyDcaBo9F0YgXwKEG/mqN71FAAEEEEhXgHAjXW/Xrka44VpFaE8zBAg3mqHONRHIoQDhRg6LTpcRQAABBFITINxIjdrJCxFuOFkWGpWyAOFGyuBcDoG8ChBu5LXy9BsBBBBAIA0Bwo00lN29BuGGu7WhZekJEG6kZ82VEMi1AOFGrstP5xFAAAEEGixAuNFgYMdPT7jheIFoXioChBupMHMRBBAg3OAeQAABBBBAoHEChBuNs83CmQk3slAl2thoAcKNRgtzfgQQsAKVwo1FixaZ1q1bo4QAAggggAACCQQINxLgeXAo4YYHRaQLiQUINxITcgIEEAgjUCncmDt3rnn11VfNjBkzwpyGfRBAAAEEEECgjMBSSy1ltttuu0hfGHTq1Mm0adMGTw8ECDc8KCJdSCxAuJGYkBMggEAYgWrTUgg4wgiyDwIIIIAAAtUFogYchBv+3FGEG/7Ukp7EFyDciG/HkQggEEGgWrih0xBwRMBkVwQQQAABBCoIdOnSxQwePDjUCA7CDX9uI8INf2pJT+ILEG7Et+NIBBCIIFxsZNAAACAASURBVFAr3CDgiIDJrggggAACCFQRCBtwEG74cxsRbvhTS3oSX4BwI74dRyKAQASBMOEGAUcEUHZFAAEEEEAgYcBBuOHPLUS44U8t6Ul8AcKN+HYciQACEQTChhsEHBFQ2RUBBBBAAIEEAQfhhj+3D+GGP7WkJ/EFCDfi23EkAghEEIgSbhBwRIBlVwQQQAABBGIGHIQb/tw6hBv+1JKexBcg3Ihvx5EIIBBBIGq4QcARAZddEUAAAQQQiBFwEG74c9sQbvhTS3oSX4BwI74dRyKAQASBOOEGAUcEYHZFAAEEEEAgYsBBuOHPLUO44U8t6Ul8AcKN+HYciQACEQTihhsEHBGQ2RUBBBBAAIEIAQfhhj+3C+GGP7WkJ/EFCDfi23EkAghEEEgSbhBwRIBmVwQQQAABBEIGHIQb/twqhBv+1JKexBcg3Ihvx5EIIBBBIGm4EQQc48ePN9OmTYtwZXZFAAEEEEAAgWKBLl26mMGDB5vOnTubNm3agOOBAOGGB0WkC4kFCDcSE3ICBBAII1CPcEPXadeunbn55puN3pgFW9++fcM0gX0Q8Epgzpw5Rr9X+nDSoUMHr/pGZxCIIqDAu23btqZr165RDsvlvpMnTy70W6+j22yzjenWrVsuLXzrNOGGbxWlP3EECDfiqHEMAghEFqhXuKEPcsOGDTOTJk0yEyZMiNwODkDAFwF9oNOb2d69e5sePXr40i36gUBkgYkTJxpNr1hjjTUiH8sBCPgiQLjhSyXpRxIBwo0kehyLAAKhBQg3QlOxIwKhBAg3QjGxUw4ECDdyUGS6WFOAcKMmETvkQIBwIwdFposIuCBAuOFCFWiDTwKEGz5Vk74kESDcSKLHsb4IEG74Ukn6kUSAcCOJHscigEBoAcKN0FTsiEAoAcKNUEzslAMBwo0cFJku1hQg3KhJxA45ECDcyEGR6SICLggQbrhQBdrgkwDhhk/VpC9JBAg3kuhxrC8ChBu+VJJ+JBEg3Eiix7EIIBBagHAjNBU7IhBKgHAjFBM75UCAcCMHRaaLNQUIN2oSsUMOBAg3clBkuoiACwKEGy5UgTb4JEC44VM16UsSAcKNJHoc64sA4YYvlaQfSQQIN5LocSwCCIQWINwITcWOCIQSINwIxcROORAg3MhBkeliTQHCjZpE7JADAcKNHBSZLiLgggDhhgtVoA0+CRBu+FRN+pJEgHAjiR7H+iJAuOFLJelHEgHCjSR6HIsAAqEFCDdCU7EjAqEECDdCMbFTDgQIN3JQZLpYU4BwoyYRO+RAgHAjB0Wmiwi4IEC44UIVaINPAoQbPlWTviQRINxIosexvggQbvhSSfqRRIBwI4kexyKAQGgBwo3QVOyIQCgBwo1QTOyUAwHCjRwUmS7WFCDcqEnEDjkQINzIQZHpIgIuCBBuuFAF2uCTAOGGT9WkL0kECDeS6HGsLwKEG75Ukn4kESDcSKLHsQggEFqAcCM0FTsiEEqAcCMUEzvlQIBwIwdFpos1BQg3ahKxQw4ECDdyUGS6iIALAtXCjVatWrnQRNqAAAIVBNq2bWs6duxo2rRpgxECzgkQbjhXEhrUBAHCjSagc0nnBAg3nCsJDULATwHCDT/rSq/yIaBwQxsBRz7qnbVeEm5krWK0txEChBuNUOWcWRMg3MhaxWgvAhkVINzIaOFoNgLGGIUbixYtMhplRcDBLeGaAOGGaxWhPc0QINxohjrXdE2AcMO1itAeBDwVINzwtLB0KxcCQbihzhJw5KLkmeok4UamykVjGyRAuNEgWE6bKQHCjUyVi8YikF0Bwo3s1o6WI1AcbhBwcD+4JkC44VpFaE8zBAg3mqHONV0TINxwrSK0BwFPBQg3PC0s3cqFQGm4QcCRi7JnppOEG5kpFQ1toADhRgNxOXVmBAg3MlMqGopAtgUIN7JdP1qfb4Fy4QYBR77vCZd6T7jhUjVoS7MECDeaJc91XRIg3HCpGrQFAY8FCDc8Li5d816gUrhBwOF96TPRQcKNTJSJRjZYgHCjwcCcPhMChBuZKBONRCD7AoQb2a8hPcivQLVwg4Ajv/eFKz0n3HClErSjmQKEG83U59quCBBuuFIJ2oGA5wKEG54XmO55LVAr3CDg8Lr8zneOcMP5EtHAFAQIN1JA5hLOCxBuOF8iGoiAHwKEG37UkV7kUyBMuEHAkc97w4VeE264UAXa0GwBwo1mV4DruyBAuOFCFWgDAjkQINzIQZHporcCYcMNAg5vbwGnO0a44XR5aFxKAoQbKUFzGacFCDecLg+NQ8AfAcINf2pJT/InECXcCAKOTp06mdatW+cPix6nLkC4kTo5F3RQgHDDwaLQpNQFCDdSJ+eCCORTgHAjn3Wn134IRA031GuFG23atPEDgF44LUC44XR5aFxKAoQbKUFzGacFCDecLg+NQ8AfAcINf2pJT/InQLiRv5pnqceEG1mqFm1tlADhRqNkOW+WBAg3slQt2opAhgUINzJcPJqeewHCjdzfAk4DEG44XR4al5IA4UZK0FzGaQHCDafLQ+PiCkyfPt3sv//+5umnn458ihEjRpirr77adOzYMfKxSQ9YtGiR+eKLL8ytt95qDj74YLPaaqsVTnnPPfeYAw44oPDfzWxnnH4SbsRR4xgEygvoxfvJJ580Dz30kHnzzTfNzJkzTefOnc2AAQPMlltuaXbffXezwgorlD14xowZZsyYMebPf/6z0YdC/W6uuOKKZosttjAHHnigPUfpWhmEG9yJLgsQbrhcHdqWlgDhRlrSXMdlAcINl6tD22ILZC3cUKgxefJkc/nll9sPK6uuuqp54IEHTJ8+fQg3Yt8FHIiAnwJffvmlOfnkk80zzzxTsYMKRq+55hqz8cYbt9jntddeM8cff7z55JNPKh57zjnnmGOOOcYo0Ag2wg0/7yVfekW44Usl6UcSAcKNJHoc64sA4YYvlaQfLQSyFm68+uqrZtNNNy30Yb311iPc4J5GAIHFBPSifcYZZ5g77rijpo5GYtx0001m2WWXtft+9tln5ogjjjATJkyoeqxGgFx77bVmt912I9yoqcwOLggQbrhQBdrQbAHCjWZXgOu7IEC44UIVaEPdBXwMN+qOlPIJmZaSMjiX81LgxRdftNPT9Pukbf3117cjNNZYYw3zyiuv2BEXGtmhTSHFI488YvfRduONN5ozzzyz4LLDDjuYK664wnTr1s3+7Pzzzy/8bKeddjLXX3+96dq1q/03Rm54eTt50ynCDW9KSUcSCBBuJMDjUG8ECDe8KSUdqSVQLvCotW7FlClTzP3332/ntutDhTZNFenfv78ZOnSondu+xBJLtLj0Tz/9ZMaOHWtGjRpl3njjDaMXG236AKEh4lpLQx8cdNzs2bPNCSecYEaOHFmx+XfffbddP6TamhulIz/0IeXEE080d955px0Borb37t3bfhOr62l+ffH27bff2nU+br/9dvPRRx+ZQYMG2f7tuOOO5vDDDy+sXVJuREkt9+DnhBthpdgPgcoCn376qZ3C9u6779r/bb311nY0RqtWrYzW0tDv6/PPP29PUBxu6PdPU1n09yDYbr75ZrPnnnva//zqq6/MYYcdZgMSbRrtob99/fr1s/9NuMFd6bIA4YbL1aFtaQkQbqQlzXVcFiDccLk6tK2uAlHCDa2BoW88FRAE4US5xuiDgRYfXX755e2Pf/zxR/vNqIZ0V9t+85vfmAsvvNAu2teIcEMBitoyevToxZqxyy672DAlGKqub3n14UgBTummEEY/f++99+yPCDfqektyMgTqJqBQ9cEHH7RTVoJRHbvuuqv9+6TRF6XhRemoDgWtp512mg1Eg02BZzA1hXCjbqXiRA0QINxoACqnzJwA4UbmSkaDGyBAuNEAVE7ppkCUcEMjHTRyoVqwEfRS33bqA8SSSy5pvzEdMmSImTVrlv2xRkLo6QPff/+9DT3+8Ic/2H9faqmlzF133WW23XbbhoQbtSoQjAZZsGCBOe+888wFF1xQ6xDCjVBC7IRA+gIKMTVio3jT6CtNKwmeuKQFRIcNG2Y++OADu9vaa69tbrvttsLP58yZY4MRjTgLNgWwRx11lP1Pwo3068oVwwsQboS3Yk9/BQg3/K0tPQsvQLgR3oo9My4QNtzQiAfNW1cwEWxHHnmkHWmx9NJL26km+u9gNIOCCo3y0PDwiy++2H5ACDZ986n58e3bt6+ql3RB0dLjdbGLLrrIjjz55z//aYYPH26nygSbpq2cddZZ9mea8jJu3LgWH2g0mkRTVY477jjz2GOPFX7GyI2M/xLQfC8FFK4Wr5fRs2dPc+ihh5r99tuv8DjYWuGGYPS0Jv3dCDb9LTvllFMIN7y8a/zqFOGGX/WkN/EECDfiuXGUXwKEG37Vk95UEQgbbmg++1577WXef/99ezZ986nHs6677rr2vzXaQcGAgoxg0weC008/3c5n32effRZrxYYbbmhWXnllo6cX6H86p6akBFu9w4111lnHDlHv27ev0RQbjc7Q/4ItWGvkww8/NL/+9a/N1KlT7Y+Kj9N/P/vss3Z0SbARbvArhoB7AqWhRNBCra2j0WKbbLKJffRrtZEbOoZww73a0qJwAoQb4ZzYy28Bwg2/60vvwgkQboRzYi8PBMKGG+VGQdTqvoZuX3nllXb6iYKD4tEO5Y7V/poKokVGtdU73Bg8eLBdgLR79+72/LrW2WefvVi48fbbb7d4BG3pcaVBD+FGrTuBnyOQvoDW29DosG+++caGrsWPidUaO9ddd535+uuvq4YbOoemzmm0WbAxLSX9WnLFeAKEG/HcOMovAcINv+pJb+IJEG7Ec+OoDAo0MtwofuqKFuBU0KE1NfT0gkqbRnuceuqppk2bNoQbrVpl8I6iyQi4J/Daa6/ZpxwFW7C2xjLLLGOfhhJMQStdULTcmhssKOpefWlReQHCDe4MBIxdJ27atGn20eCdOnWCBIFcChBu5LLs+ex02HCj1rSUsHrz5883//jHP8w777xjxo8fb/70pz/Zx6wGmz6AKADRh44wIySiPAo27MgNDVXfY4897JB1bUxLCVtd9kMgfYF58+aZxx9/3Gg6mabNKTzV7/pJJ51kHwWrrTTcGDhwoLnllluM1uEoXTCUR8GmX0Ou2BgBwo3GuHLWbAkQbmSrXrS2MQKEG41x5awOCoQNN8otKKpvPDVEW9M83nzzTXP88cfbhUW19erVy9x///1ms802q9prBR1a4O/ll1+2+xWHGwo99t5778IipVqTQ+t3rLXWWnZfDTlvRLihvuppLk899VSh7eecc45dRPC7774zRx99NAuKOngv06T8CigQ1UK/waaRGVdddZUZMGCAfdyr1gN6+OGHCz/X3xytpaFv8UqP1SLIl112mX2U9Y033thiUVL9TI+MDqa28bSU/N5zWeg54UYWqkQbGy1AuNFoYc6fBQHCjSxUiTbWRSBsuKGLvfDCC/YpJ8FCm9UaoG9DtVinfpn0OEaFEsGmQERPHlliiSXsOfUEg+Dxspq6op/pG9dyTy0JzqHgRMFHI8KNDh062G91Sx8jWam/rLlRl1uRkyAQW0BDjvV344knnqh5Dk090fobW221ld1Xf880hS4IWKud4JprrjEHHXRQYUQI4UZNbnZoogDhRhPxubQzAoQbzpSChjRRgHCjifhcOl2BKOGGppToQ4E+RMyaNatiQzWi45JLLiksDPrSSy/ZoKB4+km5g/fcc09z/fXXm2WXXdb+WNfTiInixzAGx6kd+pDRiHCjY8eORqM3tPaHvrkt3vSI2x122MFo0dFg2grhRrr3LFdDoJzAZ599Zn9nFZhW2hRs6O/JvvvuaxRMBNu7775rR2ZNmDCh4rFHHHGEHQFSPGebcIN70WUBwg2Xq0Pb0hIg3EhLmuu4LEC44XJ1aFtdBaKEG7qwHqGqtTA0smHs2LF27QxtvXv3NoMGDTKHHHKI2XLLLe2ojOJtypQpdpqKPni89dZbhUVF+/TpY/r372+GDh1a9jjNn9e3pXqEq8IRhQv9+vWzwYZGfDQq3FDbFXCon3pspK6tIemnnXaaWW655eyjbYPH4hJu1PWW5GQIxBbQi/eTTz5pp6B88MEHRgsZa1t//fXt46YVoGp6W7AWR/GFNPpDf6M0HU1PatKmfTfaaCM7Yk1TXIofVa2fE27ELhUHpiBAuJECMpdwXoBww/kS0cAUBAg3UkDmEghkUUCjSe6++24b4gSbPjQpZFHoEXX74YcfjBZELLeV+wAW9fzsjwACjRMg3GicLWdOLkC4kdyQM2RfgHAj+zWkB8kFCDeSG3IGBDIrUG40S7XOFD++NmqnCTeiirE/Au4IEG64UwtasrgA4QZ3BQI8CpZ7AAEJEG5wHyCQY4EFCxbYJy1o/n6tTU9V0SKoeqRknI1wI44axyDghgDhhht1oBXlBQg3uDMQINzgHkCAcIN7AAEEzMKFC+3TE26//Xa7xsjrr79eUKm1TkgUPsKNKFrsi4BbAoQbbtWD1rQUINzgjkCAcIN7AAHCDe4BBBBITYBwIzVqLoRA3QUIN+pOygnrKEC4UUdMTpVZAdbcyGzpaHgdBZiWUkdMToUAApUFCDe4OxDIrgDhRnZrl4eWE27kocr0sZYA4UYtIX6eBwHCjTxUmT4i4IAA4YYDRaAJCMQUINyICcdhqQgQbqTCzEUcFyDccLxANC8VAcKNVJi5CAIIEG5wDyCQXQHCjezWLg8tJ9zIQ5XpYy0Bwo1aQvw8DwKEG3moMn1EwAEBwg0HikATEIgpQLgRE47DUhEg3EiFmYs4LkC44XiBaF4qAoQbqTBzEQQQINzgHkAguwKEG9mtXR5aTriRhyrTx1oChBu1hPh5HgQIN/JQZfqIgAMChBsOFIEmIBBTgHAjJhyHpSJAuJEKMxdxXIBww/EC0bxUBAg3UmHmIgggQLjBPYBAdgUIN7Jbuzy0nHAjD1Wmj7UECDdqCfHzPAgQbuShyvQRAQcECDccKAJNQCCmAOFGTDgOS0WAcCMVZi7iuADhhuMFonmpCBBupMLMRRBAgHCDewCB7AoQbmS3dnloOeFGHqpMH2sJEG7UEuLneRAg3MhDlekjAg4IEG44UASagEBMAcKNmHAclooA4UYqzFzEcQHCDccLRPNSESDcSIWZiyCAAOEG9wAC2RUg3Mhu7fLQcsKNPFSZPtYSINyoJcTP8yBAuJGHKtNHBBwQINxwoAg0AYGYAoQbMeE4LBUBwo1UmLmI4wKEG44XiOalIkC4kQozF0EAAcIN7gEEsitAuJHd2uWh5YQbeagyfawlQLhRS4if50GAcCMPVaaPCDggUCncmDFjhvn73/9uW9ijR4+aLW3Tpo35+OOPzezZs03//v1r7s8OCPgqMG/ePDNnzhzToUMH065du4Z1c+rUqWaVVVYxPXv2jHSNTp06Gf2+siHQaAHCjUYLc/4sCBBuZKFKtLHRAoQbjRbm/AggYAWqjdyYMmWKeeutt5BCAAGHBQYOHGhDjrAb4UZYKfZLKkC4kVSQ430QINzwoYr0IakA4UZSQY5HAIFQAtXCDZ2AgCMUIzsh0FSBKAEH4UZTS5WrixNu5KrcdLaCAOEGtwYCxhBucBcggEAqArXCDQKOVMrARRBILBA24CDcSEzNCUIKEG6EhGI3rwUIN7wuL50LKUC4ERKK3RBAIJlAmHCDgCOZMUcjkJZAmICDcCOtanAdwg3uAQSMIdzgLkCAkRvcAwggkJJA2HCDgCOlgnAZBBIK1Ao4CDcSAnN4aAHCjdBU7OixAOGGx8Wla6EFGLkRmoodEUAgiUCUcIOAI4k0xyKQnkC1gINwI7065P1KhBt5vwPovwQIN7gPEGDkBvcAAgikJBA13CDgSKkwXAaBhAKVAg7CjYSwHB5agHAjNBU7eixAuOFxcelaaAFGboSmYkcEEEgiECfcIOBIIs6xCKQnUC7gINxIzz/vVyLcyPsdQP8lQLjBfYAAIze4BxBAICWBuOEGAUdKBeIyCCQUKA04CDcSgnJ4aAHCjdBU7OixAOGGx8Wla6EFGLkRmoodEUAgiUCScIOAI4k8xyKQnkBxwEG4kZ573q9EuJH3O4D+S4Bwg/sAAUZucA8ggEBKAknDDQKOlArFZRBIKBAEHIQbCSE5PLQA4UZoKnb0WIBww+Pi0rXQAozcCE3FjgggkESgHuGGrv/NN9+Yl19+OUlTOBYBBBosoIBjrbXWMm3atGnwlTg9AsYQbnAXIMDIDe4BBCRAuMF9gAACqQjUK9zo3LmzGTZsmJk0aZKZMGFCKm3nIgi4KDBt2jQ7DLl3796mR48eLjaRNiGQigDhRirMXMRxAUZ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VQLN1q1ahW6L23btjUvvvii+e6778yQIUNCH8eOCPgmMGfOHKPfq86dO5sOHTr41j36g0BoAQV9em3o2rVr6GPi7rjEEkuYNm3axD2c4xBomADhRsNoOXGGBAg3MlQsmopAlgXqFW5k2YC2I4AAAghkW0AhSseOHQk4sl1GL1tPuOFlWelURAHCjYhg7I4AAvEECDfiuXEUAggggIA7Ahq1odGGBBzu1ISW/EeAcIM7AQFjCDe4CxBAIBUBwo1UmLkIAggggEADBYIpKQQcDUTm1LEECDdisXGQZwKEG54VlO4g4KoA4YarlaFdCCCAAAJhBYrX2yDgCKvGfmkIEG6kocw1XBcg3HC9QrQPAU8ECDc8KSTdQAABBHIsULqYKAFHjm8Gx7pOuOFYQWhOUwQIN5rCzkURyJ8A4Ub+ak6PEUAAAd8Eyj0phYDDtypnsz+EG9msG62urwDhRn09ORsCCFQQINzg1kAAAQQQyLpApcfAEnBkvbLZbz/hRvZrSA+SCxBuJDfkDAggEEKAcCMEErsggAACCDgtUCncUKMJOJwunfeNI9zwvsR0MIQA4UYIJHZBAIHkAoQbyQ05AwIIIIBAcwWqhRsEHM2tTd6vTriR9zuA/kuAcIP7AAEEUhEg3EiFmYsggAACCDRQoFa4QcDRQHxOXVWAcIMbBAHCDe4BBBBISYBwIyVoLoMAAggg0DCBMOEGAUfD+DlxFQHCDW4PBAg3uAcQQCAlAcKNlKC5DAIIIIBAwwTChhsEHA0rASeuIEC4wa2BAOEG9wACCKQkQLiREjSXQQABBBBomECUcEONaNeunenQoUPD2sOJEQgECDe4FxAg3OAeQACBlAQIN1KC5jIIIIAAAg0TINxoGC0nTihAuJEQkMO9EGBBUS/KSCcQcF+AcMP9GtFCBBBAAIHqAoQb3CGuChBuuFoZ2pWmAOFGmtpcyxmBRYsWGb0IPPjgg+aZZ54xb775ppk1a5ZZaqmlzMCBA822225rdtllF7P66qvb59b7vF1wwQXm7LPPLnTx/PPPN2eddZb972o/i2pCuBFVjP0RQAABBKoJjBo1ypx44ok1kQ455BBz0UUXFaaHfPXVV+awww4zr7zySs1jn3rqKTNo0KDCfoQbNcnYoUkChBtNgueyTgkQbjhVDhqThoBCjEsuucRcf/31NtCotCnoOOqoo8ypp55qunXrlkbTmnINwo2msHNRBBBAAIEEAgsWLDAXXnihufrqq2uepTTc+Nvf/maGDh1qPvvss5rHEm7UJGIHRwQINxwpBM1oqgDhRlP5uXjaAj/++KMNK2688cbQl9YboCuvvNJ079499DFZ2pFwI0vVoq0IIIAAAhKYPXu2Oe2008ydd95ZE6Q03HjttdfMjjvuWPM47UC4EYqJnRwQINxwoAg0oekChBtNLwENSEtAU1Guu+46c/zxx0e+5DXXXGOOO+44L6eoEG5Evh04AAEEEECgyQLTpk2zU0vGjRtXsyWl4cb9999vjjzyyJrHEW6EImInRwQINxwpBM1oqgDhRlP5uXiaAlOnTjUHHXSQee655wqX1dQTrTdx+OGHmy5dupiZM2eaW2+91WjdieIpKxtvvLG59957zcSJE83uu+9eOH677bYzd911l+nRo4f9Nw2T1XoVF198cWEfjfo44YQTbDAyffp0M2bMGPPII4+YV1991V6jd+/eZr311jN77723XedjySWXLByrfTbddNPCf48YMcJOlTn33HPtOfr06WO/uTr44IPtPlOmTLHfYmkdkXfffbfQB+3Xv39/s9dee5kddtjBLLHEEoVz6cbKygAAIABJREFUEm6keRdyLQQQQACBegh88skn9rXvww8/tKfTa+M555xj2rdvX/X0+qLj0ksvtf/TtuyyyxqFHf369QvVLNbcCMXETk0QINxoAjqXdE6AcMO5ktCgRgk8++yzdqHQ4u2MM84w5513nmnbtm3hn+fPn2/fIGnxseJNgcHaa6/dIiDp1auXefTRR+0ipNr0TdKBBx5oh7FqW2ONNczo0aPNWmutZcaPH2+/KXrvvfcqdnGTTTYxI0eOtPtrKw03ttxyS7Nw4ULz4osvLnZ+/Zum0OjFrdp2zDHHmMsuu8x07NjR7ka40ag7jvMigAACCDRKoHRqiV7bFFzotVrBx7rrrmuGDBliDjjggMIXEGpL6XSWX/7yl/ZLixdeeMG88cYbpl27dmbzzTc3w4YNM3pNbt26dYsuEG40qqKcN6kA4UZSQY73QYBww4cq0odQAgoNjjjiiBb7KhDYbLPNFjv+pZdesm9uirebbrrJHHrooTYMUSAQbFdddZUdmRGEEdtvv31hxISmsihI+Pzzz42GxeqNU61N84BvueUW8/Of/3yxcKP02CCc+fbbbxcblVLpOhqtolEfW2+9NeFGrWLwcwQQQAABJwXCTi1Zf/31zeWXX14YmRFlOotGRv7mN78pPGVFEIQbTt4ONMoY++WW7m99sdapUydMEMilAOFGLsuez06XjlBYZ5117KNg+/btuxjI5MmT7RSO999/v/Cz4BGpemzsrrvuajTNRZtGatxwww2mc+fOdtX2k046qXCMvkHaaqutFgtENP1E63+suOKK9hsmhSBPP/104TiFG8OHDy8bbuhYXa9nz552GoxGYJSOShk8eLA9/2qrrWbmzp1rfve735krrriicH6NSjn99NMJN/L5q0CvEUAAgUwLlE4tqdWZnXbayb4+awpp6XSWasfqdf3aa681u+22W2E3wo1a2vy8WQKEG82S57ouCRBuuFQN2tJQgSjhxl//+lezxx572DdBwRaEG3riioa/3n777fZHwdSTFVZYwY7seOihh+y/b7PNNnb9C0152W+//Vqs9aHQ41e/+lXh3KWjSjR3WGt1aI2P4jU3dMDdd99t9t9//5pW33//vfnggw/MX/7yF3tM8XSVoC86CdNSalKyAwIIIICAQwIK7R9//HE7leSLL74w33zzjX0S2s4772zXt9IXFxrZ+MMPPxRarXWzNLJSj3+977777JcXOlbTV/QFgNa/0uvkb3/7Wzu1JdiCLyO0Lpc2wg2HbgSa0kKAcIMbAgFjCDe4C3IjkHRayh133GGnfmh7+OGHWywsqvBAI0GKA5FgIdGPP/7YLhZaba2N0iJoaooWKtVCacXhhqaU6E3XhhtuuFjdNI/45Zdftm/atL7HRx99VLG2hBu5ue3pKAIIIJA7AYUaJ598snnggQcKfdfi4cEU0mogY8eObTFSQwuNaqHxVVddlXAjd3dStjpMuJGtetHaxggQbjTGlbM6KFCPBUWD0Rb6tmffffctrKGhN0wrr7yynZurrXghUYUMUcMNTSu55557jKbHFIcbeqqK3qzp6SfFm9b00GKlxd82aU0NLZKmaTEKX37/+98XDiHccPAGpUkIIIAAAnURmDNnjh25MWrUqML59N+nnHJKzfNrbSw9CS3YtJD4bbfdZqd5amPkRk1CdmiSAOFGk+C5rFMChBtOlYPGNFIgzKNg//Wvf5mbb7654qNgNWxVm9a6KF5YVGGG5vJq5IS2YCFRPXJVi33WmpZSqd+lT0spF25o7vGFF15oH0EbbJpqooXQNCWm3ONpCTcaeadxbgQQQACBRgpoaolGUGpEpF63NU1FozOD1+hyIzc0+kJrb2g6i0Y36ksKLb6o9bU0FVTTWbSVjtzQU9Z07q5duxJuNLKonDuxAOFGYkJO4IEA4YYHRaQL4QQUAmiRzeOPPz7cAUV7XXPNNTawCN786EelC4sGu5c+jaQ0CNF+mnaitqyyyirm008/tUNl//znPxeuGKyrESbc0HQUHa83X8GmxUL1OFs9NnbMmDF2PjFrbkQuOwcggAACCDgo8PXXX9unn40bN67QOr22a/SkFtkuXXNDT0zRQt0KPzTlU6/nwaaRGXqq2aBBg8yUKVMWW3NDox6Lww9Gbjh4Q9AkK0C4wY2AAGtucA/kTECLgWrRsRtvvDF0z4cOHWoX9+zevXuLY0oXFg1+OGTIEDs/d5lllinsP2nSJDuNJcy6G1rX4/rrrzdavCxMuKFvrDRKQyvBh90YuRFWiv0QQAABBFwT0JcVCu4V7BcvGlqpnRppefTRR9spJVp8VMc9+eSTNbulUESPgf/FL35R2JdwoyYbOzRJgHCjSfBc1ikBRm44VQ4ak4bAjBkz7Lc0CjhmzZpV9ZJakEyjILp161Z2P4UYekJK8aY3QiNGjGjxb3oj9tRTT9l1MYpHUJSeVCM69JjXYGhtmHBD59B+eoJKuXPr2ygNuz333HML/dUbu0suucS0b9+ep6WkcdNxDQQQQACBugrMnz/fvo5ffvnlVQOOE0880T6ivVOnToXr60loxx57bGHdrHIN04iOq666ymywwQYtfky4UdcycrI6ChBu1BGTU2VWgHAjs6Wj4UkEFDboKSaPPfaYfZTcW2+9ZRR6aNOTSPQYV62T0bdv3xZTUUqvWbqwaPFCouXapyGvejyspqC8/vrrdhcFJxtvvLEd2aFHzi255JKFQ8OGGzpAj7XT6A31SX3p37+/DTWGDx9u5s2bZ8OPYAhv8JjaXr16EW4kuZE4FgEEEECgaQJ6LVdQoddVrXmlx7hr0+KfG220kTnggAPMgAEDTOvWrRdro94Aa/SGHt+uaaYzZ840nTt3tvvriwYtyF3uiw3CjaaVmwvXECDc4BZBgGkp3AMIIJCSgIYOK2QptxWvZZJSc7gMAggggAACkQUINyKTcUBKAoQbKUFzGacFGLnhdHloHAL+CBBu+FNLeoIAAgjkVYBwI6+Vd7/fhBvu14gWNl6AcKPxxlwBAQSMsXOiGbnBrYAAAgggkGUBwo0sV8/vthNu+F1fehdOgHAjnBN7IYBAQgHCjYSAHI4AAggg0HQBwo2ml4AGVBAg3ODWQIA1N7gHEEAgJQHCjZSguQwCCCCAQMMECDcaRsuJEwoQbiQE5HAvBBi54UUZ6QQC7gsQbrhfI1qIAAIIIFBdgHCDO8RVAcINVytDu9IUINxIU5trIZBjAcKNHBefriOAAAKeCBBueFJID7tBuOFhUelSZAHCjchkHIAAAnEECDfiqHEMAggggIBLAoQbLlWDthQLEG5wPyDAmhvcAwggkJIA4UZK0FwGAQQQQKBhAoQbDaPlxAkFCDcSAnK4FwKM3PCijHQCAfcFCDfcrxEtRAABBBCoLkC4wR3iqgDhhquVoV1pChBupKnNtRDIsQDhRo6LT9cRQAABTwQINzwppIfdINzwsKh0KbIA4UZkMg5AAIE4AoQbcdQ4BgEEEEDAJQHCDZeqQVuKBQg3uB8QYM0N7gEEEEhJgHAjJWgugwACCCDQMAHCjYbRcuKEAoQbCQE53AsBRm54UUY6gYD7AoQb7teIFiKAAAIIVBcg3OAOcVWAcMPVytCuNAUIN9LU5loI5FiAcCPHxafrCCCAgCcChBueFNLDbhBueFhUuhRZgHAjMhkHIIBAHAHCjThqHIMAAggg4JIA4YZL1aAtxQKEG9wPCLDmBvcAAgikJEC4kRI0l0EAAQQQaJgA4UbDaDlxQgHCjYSAHO6FACM3vCgjnUDAfQHCDfdrRAsRQAABBKoLEG5wh7gqQLjhamVoV5oChBtpanMtBHIsUCncmD17tmnfvn1omdatW5upU6eauXPnmpVXXjn0ceyIgG8CCxYsMPPmzTPt2rUzUT9w+WZBf/ItMGfOHKPXhiivJXHF2rZtG+lQ/X526NAh0jHsjEAcAcKNOGoc45sA4YZvFaU/CDgqUG3kxltvvWWmTJniaMtpFgIIIIAAAv8RGDhwoFlllVVCcxBuhKZix4QChBsJATncCwHCDS/KSCcQcF+gWrih1hNwuF9DWogAAgggEC3gINzgjklLgHAjLWmu47IA4YbL1aFtCHgkUCvcIODwqNh0BQEEEPBcIOwIDsINz28Eh7pHuOFQMWhK0wQIN5pGz4URyJdAmHCDgCNf9wS9RQABBLIsECbgINzIcoWz1XbCjWzVi9Y2RoBwozGunBUBBEoEwoYbBBzcOggggAACWRGoFXAQbmSlktlvJ+FG9mtID5ILEG4kN+QMCCAQQiBKuEHAEQKUXRBAAAEEnBCoFnAQbjhRolw0gnAjF2WmkzUECDe4RRBAIBWBqOEGAUcqZeEiCCCAAAJ1EKgUcBBu1AGXU4QSINwIxcROngsQbnheYLqHgCsCM2fOjNUUnqISi42DEEAAAQRSFigXcBBupFyEHF+OcCPHxafrBQHCDW4GBBBIRSBuuKHGEXCkUiIuggACCCCQUKA04CDcSAjK4aEFCDdCU7GjxwKEGx4Xl64h4JJAknCDgMOlStIWBBBAAIFqAsUBB+EG90paAoQbaUlzHZcFCDdcrg5tQ8AjgaThBgGHRzcDXUEAAQQ8FwgCDsINzwvtUPcINxwqBk1pmgDhRtPouTAC+RKoR7ghsXfeecd8/vnn+cKjtwgggAACmRNQwLH66qubDh06ZK7tNDh7AoQb2asZLa6/AOFG/U05IwIIlBGoV7jRuXNnc+aZZ5qpU6fa/8uGQF4F9ASi6dOnm+7duxv9XrAhkFcBfahr37696dWrl3MEnTp1MiuttJJz7aJB/gkQbvhXU3oUXYBwI7oZRyCAQAyB2bNnmzlz5sQ4suUh+hA3bNgwM2nSJDNhwoTE5+MECGRVYNq0aUZvZnv37m169OiR1W7QbgQSC0ycONEoRFhjjTUSn4sTIJBVAcKNrFaOdtdTgHCjnpqcCwEEqgroD85PP/2USIlwIxEfB3skQLjhUTHpSiIBwo1EfBzsiQDhhieFpBuJBAg3EvFxMAIIRBX48ccfzdy5c6MeVtifcCM2HQd6JkC44VlB6U5sAcKN2HQc6JEA4YZHxaQrsQUIN2LTcSACCMQV0FoB8+bNi3U44UYsNg7yUIBww8Oi0qVYAoQbsdg4yDMBwg3PCkp3YgkQbsRi4yAEEEgisGjRIqOAY/78+ZFPQ7gRmYwDPBUg3PC0sHQrsgDhRmQyDvBQgHDDw6LSpcgChBuRyTgAAQTqIbBw4UIbcCxYsCDS6Qg3InGxs8cChBseF5euRRIg3IjExc6eChBueFpYuhVJgHAjEhc7I4BAPQUUbMyaNctoJEfYjXAjrBT7+S5AuOF7helfWAHCjbBS7OezAOGGz9Wlb2EFCDfCSrEfAgg0REBTUxRwhN0IN8JKsZ/vAoQbvleY/oUVINwIK8V+PgsQbvhcXfoWVoBwI6wU+yGAQMMEtLiopqiE2Qg3wiixTx4ECDfyUGX6GEaAcCOMEvv4LkC44XuF6V8YAcKNMErsgwACDRfQ42H1mNhaG+FGLSF+nhcBwo28VJp+1hIg3KglxM/zIEC4kYcq08daAoQbtYT4OQIIpCYwZ84cM3v27KrXI9xIrRxcyHEBwg3HC0TzUhMg3EiNmgs5LEC44XBxaFpqAoQbqVFzIQQQCCOgcEMhR6WNcCOMIvvkQYBwIw9Vpo9hBAg3wiixj+8ChBu+V5j+hREg3AijxD4IIJCqgP4w/fTTT2WvSbiRaim4mMMChBsOF4empSpAuJEqNxdzVIBww9HC0KxUBQg3UuXmYgggEFZA629oHY7SjXAjrCD7+S5AuOF7helfWAHCjbBS7OezAOGGz9Wlb2EFCDfCSrEfAgikLqAnqOhJKsUb4UbqZeCCjgoQbjhaGJqVugDhRurkXNBBAcINB4tCk1IXINxInZwLIoBAWIFFixbZR8TOnz+/cAjhRlg99vNdgHDD9wrTv7AChBthpdjPZwHCDZ+rS9/CChBuhJViPwQQaIrAwoULbcCxYMECe33CjaaUgYs6KEC44WBRaFJTBAg3msLORR0TINxwrCA0pykChBtNYeeiCCAQRUDBxqxZs4xGchBuRJFjX58FCDd8ri59iyJAuBFFi319FSDc8LWy9CuKAOFGFC32RQCBpgloaooCDsKNppWACzsmQLjhWEFoTtMECDeaRs+FHRIg3HCoGDSlaQKEG02j58IIIBBVIFhcdNiwYWbSpElmwoQJUU/B/gh4I0C44U0p6UhCAcKNhIAc7oUA4YYXZaQTCQUINxICcjgCCKQroDU4pk+fbi/as2fPdC/O1RBwSKD4SULt2rVzqGU0BYF0BYLfBX4P0nXnam4J8JrgVj1oTXMEXPk9aLVIk+nZEEAAAQQQQAABBBBAAAEEEEAAgYwKEG5ktHA0GwEEEEAAAQQQQAABBBBAAAEE/iNAuMGdgAACCCCAAAIIIIAAAggggAACmRYg3Mh0+Wg8AggggAACCCCAAAIIIIAAAggQbnAPIIAAAggggAACCCCAAAIIIIBApgUINzJdPhqPAAIIIIAAAggggAACCCCAAAKEG9wDCCCAAAIIIIAAAggggAACCCCQaQHCjUyXj8YjgAACCCCAAAIIIIAAAggggADhBvcAAggggAACCCCAAAIIIIAAAghkWoBwI9Plo/EIIIAAAggggAACCCCAAAIIIEC4wT2AAAIIIIAAAggggAACCCCAAAKZFiDcyHT5aDwCjRVYuHCh+fDDD824cePM1KlTzbx58+wFl1pqKbPOOuuYLbfc0iy99NKNbQRnRyAFge+//968/PLL5oMPPjDfffed0b2vrV27dmbZZZc1G2+8sVlvvfXsfxdvb731lhk9enTNFnbt2tUcffTR/L7UlGKHZgokuZ8XLVpk/vd//9c899xz5ssvvzSzZ8+2XenYsaPp06eP2Xrrre3vEhsCLgtMmTLF3HLLLWbOnDmhm6nXhv3339/un+R3KPQF2RGBBgp8++23ZuTIkeZf//qXvcrKK69shg0bZjp06LDYVZP83df7rrFjx5q//e1v9lo6V9u2bc1yyy1ntthiC7Pmmmua1q1bR+4p4UZkMg5AIB8CemN61113mU8//bRihzt16mQOOeQQ07t373yg0EsvBSZPnmzuv/9+8+9//7tq/3SfH3jggaZLly6F/Z544gnz0ksv1XQh3KhJxA4OCMS9nxcsWGDGjBljJk6caN+gltv0pnWvvfYy/fr1c6CnNAGB8gJJw424v0PUAwEXBPTe/4477jCff/55oTmVwo0kf/ffffdd+8VQ8KVpub4PGDDA7LHHHqZNmzaRaAg3InGxMwL5EAj+YE2YMKFmh3v27GkOO+wwow9vbAhkTWDWrFn2G4pvvvkmVNM33HBDM2TIENOqVSv7Ie7uu+8277//fs1jCTdqErFDkwWS3M8vvPCCefrppysGG0HXFIgPHz7crLjiik3uLZdHoP7hRpLfIeqBQLMFpk+fbt/T/N///V+LplQKN+L+3dfIvltvvbXmF0p6nzV48GCz1VZbRaIh3IjExc4I5EPgq6++sh/4fvzxR9th/YHZZptt7LDiv//97+bOO+9s8Udpp512Mptttlk+cOilVwL6pvnBBx8sfCjTNwQ77rij2Wijjew9rhf6L774otDnZZZZxhx55JE2zNOwZQ1f1jd9tTbCjVpC/LzZAnHv5x9++MHcdNNNLQLCX/7yl2b33Xe3U7xuu+02ozfNwTZw4ED7M72usCHgmkDUkRsaqq8RSWuvvTavCa4Vk/bUFFAgp/f8Cir0RU0wJbf4wHLhRpK/+xrl98YbbxQu0b17dzvtRe+T9LO333678DN9gTpixIgWI2ZrdYpwo5YQP0cghwKlc0aLP9CJo3TY5WqrrWYOPvjgxdYjyCEdXc6YwFNPPVV4IVWY97Of/cyORNI3zNr0Yq/pWcGmN7KHHnqoWWmllewHtxtuuMFo3qg2HXvEEUeYzp07Z0yB5iJgYt/Pn332mQ0wguHFxb8jci19PeH3hLstqwIa1arAW2sEaCudasVrQlYrm992hwnzyoUbcf/uaw2NP/7xjy1Gh2y77bb2C1Rt06ZNs2F5sN6HvnAaOnSo6du3b+giEW6EpmJHBPIjUBperLrqqjZVbd++vUXQXLl77723ANKtWzdz1FFHRUpW86NJT7MsoPU09PsQbMX3uhZP1NDKYOG55Zdf3uhbho8++sgupqjFR1dZZRU7EqRXr15ZZqDtORCIez+Xhhelrwel59UCowoQV1hhhRyo0kVfBPQN9/PPP2+effZZO9JPI49+9atf2RGtwSikuL9DvhjRj+wJlIYbCqcV2mlkRrCVCzfi/t3X+YvDC/3uHHTQQWattdaylys3gnD77be3DzAIuxFuhJViPwRyJHDPPfeY9957r9Dj4pXA9Y+l32YvueSSdtjYz3/+8xwp0VXfBfTkFE1ZKV41v3jNjdKQr5KH3ijsvPPOZtCgQQzF9/2myXD/4t7PejrKM888U/GNcOmb5zjfxGWYlaZ7IqApuRqhFLwe/OIXv7DfKBc/QSLu75AnRHQjgwLFf5/1Bc0+++xjn3hV/BmgXLgR9+++RsUWP42odKSffr/0e6bft2DTeydNZQy7EW6ElWI/BHIkUCvcKJf0BkP1c8REVz0V0NBjPZ5Mc1Dnz59f6KXmheobZ30zrU0f6PQCH2ZjIcUwSuzTTIG493OtN7matqXpWxqyH2x66pAeJ86GQBYE9IFLT5DQUHxtGsWqqbj/9V//1aL5cX+HsmBAG/0U0OKeTz75pB0ZoftZ00ZKPwPECTcq/d1feumlq4YbUq71GaRWJQg3agnxcwRyKFDrDwvhRg5vipx0WfM8NeWq+DFo6rrWCdC3dJp2Emzjx4+3325ojqjW69AiijvssIPRsHstlvX444+3CEeifvuQE3K66YhA3PuZcMORAtKMhgmULjytIfQHHHDAYo+ojPs71LCGc2IEYggQbsRA4xAEEHBboFa4ocW09MQUzTvVxrQUt+tJ68IJaL607v3ib5g1H3Tddde1QyKLhx/XOqNGf2gh0g8//LCwa+naNbXOwc8RcEWg2v2sdWmqTUv5xz/+YReQ0zo02piW4kpVaUcYAS2UO2rUKPPpp58W7l+NPFpzzTXDHF7Yh9eESFzs3ESBeoQblf7u15qWMnfuXDstpfgLpqhfDDFyo4k3D5dGwFWB0qGVpR/KStfcYEFRVytJu8IKTJ482dx///0tHnGsp57oEX99+vSJtVZGmDcIYdvHfgg0W6DS/azfnWoLTJeO9GNB0WZXkutHEdCjwLVwtD50aYvzaMrgerwmRJFn32YJhLlPaz1YoNLffb2vKn7KXLkFRUvX3GBB0WbdCVwXAY8EFF7ocWfByAweBetRcenKYgIasaFv5v79738XfqaFtTQNRc9dL7dNnz7drsuhF3B9I6052fvuu2/h27xy39Jp2ooW62JDwDWBJPdzrWmKPArWtWrTnigCpU+PGzhwoB3JFzwhJThXkt+hKO1hXwQaLRAm3Ij7d18LrJeGFzwKttEV5fwIIGD0Iq1HNWlBoGDbbLPNzODBg40WH9KUlOIPgsV/mOBDIEsCGnKsheI+/vjj0M3WkGQtvKWh9hp6GWwKRBRw9OjRY7E1NzQUP85Q5tCNYkcEEggooIt7P5c7VmsS7L333mbWrFn2jaxeU4KtX79+9vek9MNhguZzKAINESj35IY999zTbLDBBotdL8nvUEMaz0kRiCkQJtxI8ndfC5iOGzeu0Dp9iaTHwS677LJmzJgx5u233y78rPTL1TBdYlpKGCX2QSBnAhqxoT8+L774Ys2ed+nSxT4GtnihxZoHsQMCjghoTQytjaGRFmG34EkPGpapR8UWP1Gl0jnKPTYw7PXYD4E0BJLcz2+++aZ9UxqM9qvU3kpPmUijf1wDgagCWixaX/RooWltWndp+PDhpnfv3mVPleR3KGrb2B+BRgmECTd07bh/97/99lszcuTIwu9VtX5svvnmdqH2KGE44Uaj7gzOi0DGBX766SczevRo89e//rViT9q1a2f0LYa+iWNDIGsC+iB23333Gb0hjbIF4YaO19QUrVGzcOHCiqeoNcUlyrXZF4FGCSS5nxUOPv300zYQrxRw6BGDGuWnRw5GeaPaqP5yXgRqCejRrxp5pBF+2vQYy6OPPrridMUkv0O12sLPEUhLIGy4keTvfrl1zkr7pxGyer+ldZqibIQbUbTYF4GcCegDm8INrYb/1Vdf2W+o9aZUozU07FhvUvViz4ZAFgU05PiWW26x62ZE2YJwIzjm66+/Ns8//7z55JNP7CNhtWleaffu3c2mm25qHxGrIJANgSwIxL2f9cFOHwZfeOEFo3Vsgg+EeprWaqutZrbeems77JgNgawIlK4XE3bx9Li/Q1lxoZ1+C4QNN6SQ5O/+zJkz7XunSZMm2SmM2vReqVevXmaLLbawa5gpFI+6EW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CDdbreKaAAACa0lEQVScKgeNQQABBBBAAAEEEEAAAQQQQACBqAKEG1HF2B8BBBBAAAEEEEAAAQQQQAABBJwSINxwqhw0BgEEEEAAAQQQQAABBBBAAAEEogoQbkQVY38EEEAAAQQQQAABBBBAAAEEEHBKgHDDqXLQGAQQQAABBBBAAAEEEEAAAQQQiCpAuBFVjP0RQAABBBBAAAEEEEAAAQQQQMApAcINp8pBYxBAAAEEEEAAAQQQQAABBBBAIKoA4UZUMfZHAAEEEEAAAQQQQAABBBBAAAGnBAg3nCoHjUEAAQQQQAABBBBAAAEEEEAAgagChBtRxdgfAQQQQAABBBBAAAEEEEAAAQScEiDccKocNAYBBBBAAAEEEEAAAQQQQAABBKIKEG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h9C1YYaqQzBZ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p:nvPr/>
        </p:nvSpPr>
        <p:spPr>
          <a:xfrm>
            <a:off x="3966125" y="934858"/>
            <a:ext cx="4742562" cy="3170099"/>
          </a:xfrm>
          <a:prstGeom prst="rect">
            <a:avLst/>
          </a:prstGeom>
        </p:spPr>
        <p:txBody>
          <a:bodyPr wrap="square">
            <a:spAutoFit/>
          </a:bodyPr>
          <a:lstStyle/>
          <a:p>
            <a:pPr algn="just"/>
            <a:r>
              <a:rPr lang="en-US" sz="2000" dirty="0" err="1">
                <a:solidFill>
                  <a:schemeClr val="bg1"/>
                </a:solidFill>
                <a:latin typeface="Varela" panose="020B0604020202020204" charset="0"/>
              </a:rPr>
              <a:t>Piezoresistive</a:t>
            </a:r>
            <a:r>
              <a:rPr lang="en-US" sz="2000" dirty="0">
                <a:solidFill>
                  <a:schemeClr val="bg1"/>
                </a:solidFill>
                <a:latin typeface="Varela" panose="020B0604020202020204" charset="0"/>
              </a:rPr>
              <a:t> devices have a linear change, within </a:t>
            </a:r>
            <a:r>
              <a:rPr lang="en-US" sz="2000" dirty="0" smtClean="0">
                <a:solidFill>
                  <a:schemeClr val="bg1"/>
                </a:solidFill>
                <a:latin typeface="Varela" panose="020B0604020202020204" charset="0"/>
              </a:rPr>
              <a:t>a </a:t>
            </a:r>
            <a:r>
              <a:rPr lang="en-US" sz="2000" dirty="0">
                <a:solidFill>
                  <a:schemeClr val="bg1"/>
                </a:solidFill>
                <a:latin typeface="Varela" panose="020B0604020202020204" charset="0"/>
              </a:rPr>
              <a:t>range of </a:t>
            </a:r>
            <a:r>
              <a:rPr lang="en-US" sz="2000" dirty="0" smtClean="0">
                <a:solidFill>
                  <a:schemeClr val="bg1"/>
                </a:solidFill>
                <a:latin typeface="Varela" panose="020B0604020202020204" charset="0"/>
              </a:rPr>
              <a:t>applied pressure.</a:t>
            </a:r>
          </a:p>
          <a:p>
            <a:pPr algn="just"/>
            <a:endParaRPr lang="en-US" sz="2000" dirty="0">
              <a:solidFill>
                <a:schemeClr val="bg1"/>
              </a:solidFill>
              <a:latin typeface="Varela" panose="020B0604020202020204" charset="0"/>
            </a:endParaRPr>
          </a:p>
          <a:p>
            <a:pPr algn="just"/>
            <a:r>
              <a:rPr lang="en-US" sz="2000" dirty="0" smtClean="0">
                <a:solidFill>
                  <a:schemeClr val="bg1"/>
                </a:solidFill>
                <a:latin typeface="Varela" panose="020B0604020202020204" charset="0"/>
              </a:rPr>
              <a:t>The </a:t>
            </a:r>
            <a:r>
              <a:rPr lang="en-US" sz="2000" dirty="0" err="1">
                <a:solidFill>
                  <a:schemeClr val="bg1"/>
                </a:solidFill>
                <a:latin typeface="Varela" panose="020B0604020202020204" charset="0"/>
              </a:rPr>
              <a:t>piezoresistive</a:t>
            </a:r>
            <a:r>
              <a:rPr lang="en-US" sz="2000" dirty="0">
                <a:solidFill>
                  <a:schemeClr val="bg1"/>
                </a:solidFill>
                <a:latin typeface="Varela" panose="020B0604020202020204" charset="0"/>
              </a:rPr>
              <a:t> coefficient is the change in electrical resistivity due to strain. </a:t>
            </a:r>
            <a:endParaRPr lang="en-US" sz="2000" dirty="0" smtClean="0">
              <a:solidFill>
                <a:schemeClr val="bg1"/>
              </a:solidFill>
              <a:latin typeface="Varela" panose="020B0604020202020204" charset="0"/>
            </a:endParaRPr>
          </a:p>
          <a:p>
            <a:pPr algn="just"/>
            <a:endParaRPr lang="en-US" sz="2000" dirty="0" smtClean="0">
              <a:solidFill>
                <a:schemeClr val="bg1"/>
              </a:solidFill>
              <a:latin typeface="Varela" panose="020B0604020202020204" charset="0"/>
            </a:endParaRPr>
          </a:p>
          <a:p>
            <a:pPr algn="just"/>
            <a:r>
              <a:rPr lang="en-US" sz="2000" dirty="0" smtClean="0">
                <a:solidFill>
                  <a:schemeClr val="bg1"/>
                </a:solidFill>
                <a:latin typeface="Varela" panose="020B0604020202020204" charset="0"/>
              </a:rPr>
              <a:t>The </a:t>
            </a:r>
            <a:r>
              <a:rPr lang="en-US" sz="2000" dirty="0" err="1">
                <a:solidFill>
                  <a:schemeClr val="bg1"/>
                </a:solidFill>
                <a:latin typeface="Varela" panose="020B0604020202020204" charset="0"/>
              </a:rPr>
              <a:t>piezoresistive</a:t>
            </a:r>
            <a:r>
              <a:rPr lang="en-US" sz="2000" dirty="0">
                <a:solidFill>
                  <a:schemeClr val="bg1"/>
                </a:solidFill>
                <a:latin typeface="Varela" panose="020B0604020202020204" charset="0"/>
              </a:rPr>
              <a:t> coefficient can be found with the following formula. </a:t>
            </a:r>
          </a:p>
        </p:txBody>
      </p:sp>
      <p:pic>
        <p:nvPicPr>
          <p:cNvPr id="741" name="Picture 7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743" name="image27.png"/>
          <p:cNvPicPr/>
          <p:nvPr/>
        </p:nvPicPr>
        <p:blipFill>
          <a:blip r:embed="rId5"/>
          <a:srcRect/>
          <a:stretch>
            <a:fillRect/>
          </a:stretch>
        </p:blipFill>
        <p:spPr>
          <a:xfrm>
            <a:off x="457200" y="1264934"/>
            <a:ext cx="2892209" cy="2424771"/>
          </a:xfrm>
          <a:prstGeom prst="rect">
            <a:avLst/>
          </a:prstGeom>
          <a:ln/>
        </p:spPr>
      </p:pic>
      <p:sp>
        <p:nvSpPr>
          <p:cNvPr id="744" name="Shape 207"/>
          <p:cNvSpPr/>
          <p:nvPr/>
        </p:nvSpPr>
        <p:spPr>
          <a:xfrm>
            <a:off x="340604" y="1156163"/>
            <a:ext cx="3151958" cy="2663315"/>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endParaRPr dirty="0">
              <a:solidFill>
                <a:srgbClr val="FFFFFF"/>
              </a:solidFill>
              <a:latin typeface="Varela"/>
              <a:ea typeface="Varela"/>
              <a:cs typeface="Varela"/>
              <a:sym typeface="Varela"/>
            </a:endParaRPr>
          </a:p>
        </p:txBody>
      </p:sp>
      <p:grpSp>
        <p:nvGrpSpPr>
          <p:cNvPr id="746" name="Shape 701"/>
          <p:cNvGrpSpPr/>
          <p:nvPr/>
        </p:nvGrpSpPr>
        <p:grpSpPr>
          <a:xfrm>
            <a:off x="8007895" y="4233004"/>
            <a:ext cx="656187" cy="646578"/>
            <a:chOff x="5233525" y="4954450"/>
            <a:chExt cx="538275" cy="516350"/>
          </a:xfrm>
        </p:grpSpPr>
        <p:sp>
          <p:nvSpPr>
            <p:cNvPr id="747"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3"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394331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745"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AutoShape 2" descr="data:image/png;base64,iVBORw0KGgoAAAANSUhEUgAABDcAAAKbCAYAAADhQ2F4AAAgAElEQVR4XuzdB7wU1f3//w/9coGIggWNIN+EKLEHxRoRNfbejQ3B3nsvsRs7GmvsXWPDiC32QiwgWLFgDJifGAVEidLl/3if/Gezd9ndmdk7OzvlNY9HHt+v3Jk55zzP3L133veUNgsWLFhgHAgggAACCCCAAAIIIIAAAggggEBKBdoQbqS056g2AggggAACCCCAAAIIIIAAAgg4AcINHgQEEEAAAQQQQAABBBBAAAEEEEi1AOFGqruPyiOAAAIIIIAAAggggAACCCCAAOEGzwACCCCAAAIIIIAAAggggAACCKRagHAj1d1H5RFAAAEEEEAAAQQQQAABBBBAgHCDZwABBBBAAAEEEEAAAQQQQAABBFItQLiR6u6j8ggggAACCCCAAAIIIIAAAgggQLjBM4AAAggggAACCCCAAAIIIIAAAqkWINxIdfdReQQQQAABBBBAAAEEEEAAAQQQINzgGUAAAQQQQAABBBBAAAEEEEAAgVQLEG6kuvuoPAIIIIAAAggggAACCCCAAAIIEG7wDCCAAAIIIIAAAggggAACCCCAQKoFCDdS3X1UHgEEEEAAAQQQQAABBBBAAAEECDd4BhBAAAEEEEAAAQQQQAABBBBAINUChBup7j4qjwACCCCAAAIIIIAAAggggAAChBs8AwgggAACCCCAAAIIIIAAAgggkGoBwo1Udx+VRwABBBBAAAEEEEAAAQQQQAABwg2eAQQQQAABBBBAAAEEEEAAAQQQSLUA4Uaqu4/KI4AAAggggAACCCCAAAIIIIAA4QbPAAIIIIAAAggggAACCCCAAAIIpFqAcCPV3UflEUAAAQQQQAABBBBAAAEEEECAcINnAAEEEEAAAQQQQAABBBBAAAEEUi1AuJHq7qPyCCCAAAIIIIAAAggggAACCCBAuMEzgAACCCCAAAIIIIAAAggggAACqRYg3Eh191F5BBBAAAEEEEAAAQQQQAABBBAg3OAZQAABBBBAAAEEEEAAAQQQQACBVAsQbqS6+6g8AggggAACCCCAAAIIIIAAAggQbvAMIIAAAggggAACCCCAAAIIIIBAqgUIN1LdfVQeAQQQQAABBBBAAAEEEEAAAQQIN3gGEEAAAQQQQAABBBBAAAEEEEAg1QKEG6nuPiqPAAIIIIAAAggggAACCCCAAAKEGzwDCCCAAAIIIIAAAggggAACCCCQagHCjVR3H5VHwF9g1qxZ1tTU5H8iZyCAAAIIIIAAAggggAACKRUg3Ehpx1FtBIIKfPvtt9bc3GydOnUKegnnIYAAAggggAACCCCAAAKpEiDcSFV3UVkEwgso3NDRpUsX69ixY/gbcAUCCCCAAAIIIIAAAgggkHABwo2EdxDVQ6C1Al64oft07drVOnTo0Npbcj0CCCCAAAIIIIAAAgggkCgBwo1EdQeVQSB6geJwo02bNi7gaN++ffQFcUcEEEAAAQQQQAABBBBAoEEChBsNgqdYBOISKA43VGbbtm1dwNGuXbu4qkA5CCCAAAIIIIAAAggggEBdBQg36srLzRFovEBpuKEaKdjo1q2baSQHBwIIIIAAAggggAACCCCQdgHCjbT3IPVHwEfgP//5j82dO3ehszQ1RQEHBwIIIIAAAggggAACCCCQdgHCjbT3IPVHoMZwQ5dpcVFNUeFAAAEEEEAAAQQQQAABBNIsQLiR5t6j7ggEEKg0csO7VNvDaptYDgQQQAABBBBAAAEEEEAgrQKEG2ntOeqNQEABv3BDt2lqarLOnTsHvCOnIYAAAggggAACCCCAAALJEiDcSFZ/UBsEIhcIEm6oUIUbCjk4EEAAAQQQQAABBBBAAIG0CRBupK3HqC8CIQWChhu6bXNzs3Xq1ClkCZyOAAIIIIAAAggggAACCDRWgHCjsf6UjkDdBcKEG6qM1t/QOhwcCCCAAAIIIIAAAggggEBaBAg30tJT1BOBGgXChhsqRjuoaCcVDgQQQAABBBBAAAEEEEAgDQKEG2noJeqIQCsEagk32rRp4wKO9u3bt6JkLkUAAQQQQAABBBBAAAEE4hEg3IjHmVIQaJhALeGGKtu2bVsXcLRr165hdadgBBBAAAEEEEAAAQQQQCCIAOFGECXOQSDFArWGG2qygo1u3bqZRnJwIIAAAggggAACCCCAAAJJFSDcSGrPUC8EIhJoTbihKmhqigIODgQQQAABBBBAAAEEEEAgqQKEG0ntGeqFQEQCrQ03VA0tLqopKhwIIIAAAggggAACCCCAQBIFCDeS2CvUCYEIBaIIN1QdhRtDhw61KVOm2JNPPhlhDbkVAukS0PfAl19+aUsvvbT17NkzXZWntghEKPDuu++68Lt///4R3pVbIZAugYkTJ9p3331nv/zlL625uTldlae2CEQk8OOPP9qECRNskUUWsT59+kR01/C3IdwIb8YVCKRKoFq4wVoaqepKKosAAggggAACCCAQQkDrxzU1NbkglqN+Ago3xo8f7/7oQ7hRP2fujEDuBQg3cv8IAIAAAggggAACCORSwNv1j4Cjvt1PuFFfX+6OAAL/vwDhBo8CAggggAACCCCAQB4FvHBDbSfgqN8TQLhRP1vujAACRQKEGzwOCCCAAAIIIIAAAnkUKA43CDjq9wQQbtTPljsjgADhBs8AAggggAACCCCAQM4FSsMNAo76PBCEG/Vx5a4IIFAiwMgNHgkEEEAAAQQQQACBPAqUCzcIOKJ/Egg3ojfljgggUEaAcIPHAgEEEEAAAQQQQCCPApXCDQKOaJ8Gwo1oPbkbAghUECDc4NFAAAEEEEAAAQQQyKNAtXCDgCO6J4JwIzpL7oQAAlUECDd4PBBAAAEEEEAAAQTyKOAXbhBwRPNUEG5E48hdEEDAR4Bwg0cEAQQQQAABBBBAII8CQcINAo7WPxmEG6035A4IIBBAgHAjABKnIIAAAggggAACCGROIGi4QcDRuq4n3GidH1cjgEBAAcKNgFCchgACCCCAAAIIIJApgTDhBgFH7V1PuFG7HVcigEAIAcKNEFicigACCCCAAAIIIJAZgbDhBgFHbV1PuFGbG1chgEBIAcKNkGCcjgACCCCAAAIIIJAJAcKNeLqRcCMeZ0pBIPcChBu5fwQAQAABBBBAAAEEcilAuBFPtxNuxONMKQjkXoBwI/ePAAAIIIAAAggggEAuBQg34ul2wo14nCmlgsBrr71m66+/vq9Pnz59bK211rKddtrJttlmG+vcubPvNZzgLzBz5kw75phj7IYbbiicfNddd9mee+7pf3HIMwg3QoJxOgIIIIAAAggggEDdBP71r3/ZfffdZ08//bSNHj3aldOvXz9bc801bY899rC1117b2rdvX7b8adOm2UMPPWQjR460MWPGmH7PXXbZZW3DDTe0vffe2wYMGGBt27YtXEu4UbdubHFjwo14nCmlleFG8eWHHnqoXXzxxdalSxdcWylAuNFKQC5HAAEEEEAAAQQQSJXAggUL7PHHH7fTTjvNvvjii4p1HzZsmDtn0UUXbXHOqFGj7Oijj7ZPP/204rVnnXWWHX744YVwhHAjnkeEcCMeZ0qJMNzQrW666SbTBw5H6wQIN1rnx9UIIIAAAggggAAC6RL44IMPbOjQofbJJ5/4VvzYY4+1U045pRBSfPbZZ3bwwQcXRnpUukHXrl1t+PDhtuOOO7pTNIqjTZs2vuUVn9DU1GQdOnQIdU3eTybcyPsT0OD2B52WUlpNjd647LLLTN/0HLULEG7UbseVCCCAAAIIIIAAAukS0KgNvUOcf/75hYrvu+++dvrpp9tiiy1mb7/9tgszvGkqSy65pN19991umomOa6+91o3m8I4tt9zSLr30UnetvnbOOecUvrb11lvb1Vdfbd27d3fBRvE0lSBqhBtBlFqeQ7gR3owrIhQoF24Ur/nw008/2TvvvGP77bef+7/esdlmm7kPmh49erh/mj17tr388svu31588UWbOHGidevWzVZbbTXbdNNNbZ999rHevXu3qLnu/cYbb9gtt9xir7zyin388cfu67pu4MCBbn0PXVdu+sukSZPcHL0nnnjCXnrpJXfd8ssvb6uvvrrpA3Lw4MHWqVOnhaR03R133GHPPPOMjRs3zmbMmNHi2l133dX0IeldWy58UPs++ugju/DCC03z/TbffHO74oorbJlllrFKbVLd1llnHRsyZIj99re/LXy4lrv/nXfeaSuvvLL7MH722Wedpa7R8Lttt9224txDv8eCNTf8hPg6AggggAACCCCAQD0FZs2aZaeeeqrdeuuthWKeeuopt7afd+hrGrHhHQozjjvuOPvhhx/s+OOPt/vvv7/wtRtvvNF22WUX999fffWVHXDAAfbqq6+6/1YwovcFvY8QbtSzV/93b8KNeJwppYKAX7gxZ84ce+utt+ywww5rEW7sv//+bqhXc3OzffPNN+4DRy/llQ6lqXpZ33333d2L/bx581wgcO655xYChnLX6sNK1+nDSYfS3kceecR94Omlv9Kh67zAwTtHIYiCj2rX6VzNz9OaIlo0tVz4sNdee9mIESMK9T7jjDNM8/r0Ya0PX7lUO4466iiXViu0KXd/LZ6k4Xpe8OLdS6HP9ddf7xZYCjusTvcg3OBjAAEEEEAAAQQQQKCRAuXCDS0Kuu666xaqVRpu7Lbbbm50hn6XLQ4vNPVE7wVrrLGGu1a/V5988snuD5necfPNNxempoRdd4ORG+GfFMKN8GZcEaFArdNSLr/8crfLhxLUE0880Q0D8zt69eplGhWy0UYbuZd3BRDjx493l2kIme6jkQ8KJYqHm1155ZV25JFHuhf6oAGF7qkPP91LIcLkyZPdKBCNhPA7FCLog3LjjTcuGz4UX9+/f3+XCP/61792Q+z0gRrkUHiigEbhUeluKdWu1ygRhUg9e/YMUkyLcwg3QpNxAQIIIIAAAggggECEAvPnz3d/5NPv6N6hPz5qKsoSSyxhY8eOtZNOOqnFmhr6nVwjNKZOnerW6nj//ffdpSuttJIbAa4dVnSUC05UlqbT6yDciLAjK9yKcKP+xpRQRaCWcGO77bZzW5dqNMVzzz1nO+ywQ2GUgbaM1WKjCjD0Mv3HP/7RLrjggkINNC3jT3/6k1shWaM4vOPss892oz+q7cCiIEWjKm677bbCdYcccoj7gFxkkUXcFBf9tzd9pjik+Nvf/uamx3iHptVcddVV7sNQAYPm+SkR9g7VWR+y5UZW6L4KczSCQt/AqvO7775r22+/fYtRIRrNccIJJ7gRIG+++aabVqI66tDQu3vvvdeWWmqphcINfU2GK6ywgv35z38ufCDrulVXXdUNxdM0l7AH4UZYMc5HAAEEEEAAAQQQiFpAvw/rj5DVdkopLjNouKFrLrnkkhbvHpoCo9/HdRBuRN2TC9+PcKP+xpRQRSBsuKHRD+edd57bR1pTRBRK6H/eoUBAU028Dw+99O+8886FrZq0GJBGOkyZMsWFDaVTL7RmhgKSQYMG2QYbbGCrrLJKYY0JrXOhNTHee+89V5yCiQcffNCdo0NJsKaIaC0M7/BCinIE3333nUt+n3zySTeipHi6ikaS6F7lwo1yoycU9mjlZu9Q4KNhcKVbV5XWo9z9FYrofxqpUtpmXa95hOutt17o55pwIzQZFyCAAAIIIIAAAghELKB3iIceesj9gU+/nxYfesdQmFH8x0zCjYg7oI63I9yoIy639hcIE25o2ogW8Vl88cXdjcu9mPuVqFEPWsxTC2YGmc6ikEDD1hR4hKmrV4/iXV1UXy1cqhETf//73wsLmJarc7Vwo9xOMQp0zjzzzMKtigOKaiZ+u6VokVXNMyxezJVww+8p4+sIIIAAAggggAACSRZQwKFp6lpPThsEzJ071zbZZBM30lm//x500EGF6gcNN7TBgaa26w+M3sG0lHifAsKNeL0prUSg0oKi2hNaHzbFKxXr0uIpKbWEG7qH93KunUZUhubQVVvkUx9uCji0NdT6668fqg+9a7XmhqasKFjxDn1QakcWTaHRyA2NSPGOauGG97XiipSGG+XOKVdxwo1Q3cnJCCCAAAIIIIAAAhkXKN3uVSPHL7roIrfWn6azaOdCHaULipZbc4MFReN9WAg34vWmtIDhxp577mnff/+9HXHEES1WHNblWhtDKWjHjh19p6UEAdciotq6SVNYXn/9ddN2UN7aFLrem8qiHVaqTUupVJaSYdVX00y8Q2GEFv9s37592eksYcON0mkpe++9t11zzTVuW1sd+jDWfD9NNdF6H1rVWettKGEuXVC0eCteRm4EeYI4BwEEEEAAAQQQQCAtAhMmTLBx48a56df6/V+/E2squcIKvRzrd+Z77rmn0BxvK1j93ly6jSxbwSar1wk3ktUfuauN31awL7/8slv4UyMfvEO7nmjdDK2JUW5BUb3Ub7HFFm4OnXZVKV6TwxtJoUU2Kx1aC0Nbz959993uFC/cULmlC4oqvVVw0aNHj4UW7fTqueaaay4UIGhtEE0dUbCiOX9aUDTomhvlRmVowVAtKOo5KdTQ7inaNlaHAguFQt4aI/q61vr4zW9+Q7iRu+86GowAAggggAACCORXQH/E1Jp83nobWmdDGw5oTTn9Xq7fmb2vaQMDvRPofUCHdg3ULoreoZHY2oVwmWWWcQv+6/f04q/pD5B6T9AfGNu2bRsKna1gQ3G5kwk3wptxRYQCfuGGN3dNL+rFh4aHXX311W7hUI080K4efoe3bap2AdEoCn0QeYe360n37t3dgqEHHnhgYfSGPsB0bqdOnez55593gUFx2FKpXCW7ClYUYGiURvGWU351DTtyo5JTpXIU0njtZ+SGX2/wdQQQQAABBBBAAIGsCJSbPlKpbRq1oXU4NNpah94B9MdSraPnd1x55ZWmdxYv2ND/DXMQboTR+u+5hBvhzbgiQgG/cENFlZsaoZEHSk61BodGPGikxciRIyvWTAuCXnfddaadRvTBonsOGzbMLRJa7VCCq7ly3tanmppy++23u0CldKeV4vtoRIfm5i222GLun1WOptqUW9tDW69qussf/vCHwj11f12vHVhKw4dK62loDRGFNkqNqx277LKLC4aURLPmRoQPM7dCAAEEEEAAAQQQSIXAZ5995jYX0B8uKx1a+0+jOJqbm1ucoiktmroyevToitdqF0P9Xu5dG3YbWN2YcCP8o0S4Ed6MKyIUCBJuaM2Kq666yqWmxce2227rRmwsscQSbk2JESNGuJ1IRo0aZXrR17H22mvbVltt5VLT3r17t7h+6tSpbuiZQhHtBuIFDwpCVl11VbdLiMKTLl26tLhO9dEcvZtuusleeOEFGzt2rPu6rlNQsd9++9ngwYPdSI/iQyNCNHpD9VT9tO2sQg2FLFqhWeGHt0CRVmu+4447TCNJgoYbKkujRDTU7pZbbrExY8b41o1wI8KHmVshgAACCCCAAAIIpEZAL8Ka6v7YY4+535s1FaVfv35usX8t+q+pKJWmkkyZMsVdq7X6vD+W6tp11lnHjfIuvZZwI57HgnAjHmdKQSD3AvqBoRCn3BF2mF7uMQFAAAEEEEAAAQQQSI0A4UY8XUW4EY8zpSCQewHCjdw/AgAggAACCCCAAAK5FCDciKfbCTficaYUBHIvQLiR+0cAAAQQQAABBBBAIJcChBvxdDvhRjzOlIJA7gUIN3L/CACAAAIIIIAAAgjkUoBwI55uJ9yIx5lSEMi9AOFG7h8BABBAAAEEEEAAgVwKEG7E0+2EG/E4UwoCuRcg3Mj9IwAAAggggAACCCCQSwHCjXi6nXAjHmdKQSD3AoQbuX8EAEAAAQQQQAABBHIpQLgRT7cTbsTjTCkI5F6AcCP3jwAACCCAAAIIIIBALgUIN+LpdsKNeJwpBYHcCxBu5P4RAAABBBBAAAEEEMilAOFGPN1OuBGPM6UgkHsBwo3cPwIAIIAAAggggAACuRQg3Iin2wk34nGmFARyL0C4kftHAAAEEEAAAQQQQCCXAoQb8XQ74UY8zpSCQO4FCDdy/wgAgAACCCCAAAII5FKAcCOebifciMeZUhDIvQDhRu4fAQAQQAABBBBAAIFcChBuxNPthBvxOFMKArkXINzI/SMAAAIIIIAAAgggkEsBwo14up1wIx5nSkEg9wKEG7l/BABAAAEEEEAAAQRyKUC4EU+3E27E40wpCORegHAj948AAAgggAACCCCAQC4FCDfi6XbCjXicKQWB3AsQbuT+EQAAAQQQQAABBBDIpQDhRjzdTrgRjzOlIJB7AcKN3D8CACCAAAIIIIAAArkUINyIp9sJN+JxphQEci9QKdyYNm2a/fOf/1zIp2fPnmXN9MPhk08+sZkzZ9rqq6+ee1cA8iswd+5cmzVrljU1NVmHDh3yC0HLcy8wY8YM08+G5ubm3FsAkF8B/TzQzwV9H9TyIp1fuehbPnny5IVuuvjii1vfvn1DFcbP91Bc7mTCjfBmXIEAAjUIVBu5MWnSJHvrrbdquCuXIIAAAggggAACCCCQfIFf/vKXNmDAgMAVJdwITFU4kXAjvBlXIIBADQLVwg3djoCjBlQuQQABBBBAAAEEEEiNQJiAg3AjfLcSboQ34woEEKhBwC/cIOCoAZVLEEAAAQQQQAABBFIlEDTgINwI362EG+HNuAIBBGoQCBJuEHDUAMslCCCAAAIIIIAAAqkSCBJwEG6E71LCjfBmXIEAAjUIBA03CDhqwOUSBBBAAAEEEEAAgVQJ+AUchBvhu5NwI7wZVyCAQA0CYcINAo4agLkEAQQQQAABBBBAIFUC1QIOwo3wXUm4Ed6MKxBAoAaBsOEGAUcNyFyCAAIIIIAAAgggkCqBSgEH4Ub4biTcCG/GFQggUINALeEGAUcN0FyCAAIIIIAAAgggkCqBcgEH4Ub4LiTcCG/GFQggUINAreEGAUcN2FyCAAIIIIAAAgggkCqB0oCDcCN89xFuhDfjCgQQqEGgNeEGAUcN4FyCAAIIIIAAAgggkCqB4oCDcCN81xFuhDfjCgQQqEGgteEGAUcN6FyCAAIIIIAAAgggkCoBL+Ag3AjfbYQb4c24AgEEahCIItxQsV9//bW98sorNdSASxBAAAEEEEAAAQQQSL6AAo611lrLOnfunPzKJqiGhBsJ6gyqgkCWBaIKN7p27WpDhw618ePH2+jRo7NMRtsQqCowZcoUmzhxovXp08d69uyJFgK5FRgzZow1Nzdb//79c2tAwxHQzwP9XND3gb4fONIvMH/+fGvXrl36GxJjCwg3YsSmKATyLEC4kefep+31ECDcqIcq90yjAOFGGnuNOkctQLgRtSj3S6MA4UYae406I5BCAcKNFHYaVU60AOFGoruHysUoQLgRIzZFJVaAcCOxXUPFYhQg3IgRm6IQyLMA4Uaee5+210OAcKMeqtwzjQKEG2nsNeoctQDhRtSi3C+NAoQbaew16oxACgUIN1LYaVQ50QKEG4nuHioXowDhRozYFJVYAcKNxHYNFYtRgHAjRmyKQiDPAoQbee592l4PAcKNeqhyzzQKEG6ksdeoc9QChBtRi3K/NAoQbqSx16gzAikUINxIYadR5UQLEG4kunuoXIwChBsxYlNUYgUINxLbNVQsRgHCjRixKQqBPAsQbuS592l7PQQIN+qhyj3TKEC4kcZeo85RCxBuRC3K/dIoQLiRxl6jzgikUIBwI4WdRpUTLUC4kejuoXIxChBuxIhNUYkVINxIbNdQsRgFCDdixKYoBPIsQLiR596n7fUQINyohyr3TKMA4UYae406Ry1AuBG1KPdLowDhRhp7jTojkEIBwo0UdhpVTrQA4Uaiu4fKxShAuBEjNkUlVoBwI7FdQ8ViFCDciBGbohDIswDhRp57n7bXQ4Bwox6q3DONAoQbaew16hy1AOFG1KLcL40ChBtp7DXqjEAKBQg3UthpVDnRAoQbie4eKhejAOFGjNgUlVgBwo3Edg0Vi1GAcCNGbIpCIM8ChBt57n3aXg8Bwo16qHLPNAoQbqSx16hz1AKEG1GLcr80ChBupLHXqDMCKRSoFm60adMmcIvat29vL730kk2fPt122GGHwNdxIgJZE5g1a5bp+6pr167W1NSUtebRHgQCCyjo08+G7t27B76GExHImoB+Hujngr4P9P2Q56NTp07Wrl27PBPktu2EG7ntehqOQLwCUYUb8daa0hBAAAEEEEAAAQTSJKBwp3PnzgQcaeq0iOpKuBERJLdBAIHqAoQbPCEIIIAAAggggAAC9RbQqA2NCibgqLd08u5PuJG8PqFGCGRSgHAjk91KoxBAAAEEEEAAgUQJeFNSCDgS1S2xVIZwIxZmCkEAAcINngEEEEAAAQQQQACBegsUr7dBwFFv7WTdn3AjWf1BbRDIrADhRma7loYhgAACCCCAAAKJEShdTJSAIzFdU/eKEG7UnZgCEEBAAoQbPAcIIIAAAggggAAC9RYot1MKAUe91ZNxf8KNZPQDtUAg8wKEG5nvYhqIAAIIIIAAAgg0XKDSNrAEHA3vmrpXgHCj7sQUgAACEiDc4DlAAAEEEEAAAQQQqLdApXBD5RJw1Fu/sfcn3GisP6UjkBsBwo3cdDUNRQABBBBAAAEEGiZQLdwg4GhYt8RSMOFGLMwUggAChBs8AwgggAACCCCAAAL1FvALNwg46t0Djbs/4Ubj7CkZgVwJEG7kqrtpLAIIIIAAAggg0BCBIOEGAUdDuqbuhRJu1J2YAhBAQAKEGzwHCCCAAAIIIIAAAvUWCBpuEHDUuyfivz/hRvzmlIhALgUIN3LZ7TQaAQQQQAABBBCIVSBMuKGKdejQwZqammKtI4XVR4Bwoz6u3BUBBEoECDd4JBBAAAEEEEAAAQTqLUC4UW/h5N6fcCO5fUPNEMiUAOFGprqTxiCAAAIIIIAAAokUINxIZLfEUinCjViY/QuZOnWqPfTQQ/LfvzcAACAASURBVDZy5Eh75513bOLEie6i1Vdf3VZddVX7/e9/bxtssIF16tTJ/2Z1PuP777+3O++805Zaainbaaed6lxafW4/c+ZMO+aYY+yGG26oWMBiiy1m6667rm2zzTaunT169KhPZQLe9e6777a99tqrcPZBBx1kV1xxhXXu3DngHRp7GuFGY/0pHQEEEEAAAQQQiFtAL5tPPfWU/fWvf7WXXnrJvv32W+vatasNGDDABg8e7H7H/vnPf75QtW699VY79thjfau733772QUXXNBiWgnhhi9bZk8g3Ghw1y5YsMCefvppO/roo+3jjz+uWpu9997bLrvsMlt88cUbUmsFMLfddptdffXVLny56667bM8992xIXVpbaJBwo7gMBUzXXXedrbPOOq0tuubrCTdqpuNCBBBAAAEEEEAAgZgFvvjiCzv11FPt8ccfr1jyoosuapdeeqntsMMO1qZNG3fe/Pnz7fzzz3d/xPM7CDf8hPL1dcKNBvf3u+++a7vvvruNHz8+UE30AXH22Wdb+/btA50f1UkKNhRkKIjxjjyFG2rzWmutZUqR+/fvHxVrqPsQboTi4mQEEEAAAQQQQACBBgnMmjXLBRv63dnv+NWvfmW33HKLrbjiiu5U/RHy5JNPtjvuuMPvUiPc8CXK1QmEGw3u7gsvvNB943vHdtttZ9dcc40ts8wy9s0339hpp51mf/7znwtf1zSJe+65x/r06RNrzQk3/st95JFH2sUXX5yI6UGxPgARFMa0lAgQuQUCCCCAAAIIIJACgX/84x82bNgwGzdunKvtsssua1dddZWbZv/ll1/aSSedZE888UShJRqpceihh7r/njJlih1wwAH24osv+raUcMOXKFcnEG40sLvLTY3QN7KGYHXp0sXV7M0337Ttt9/erW/hTUfx5pXtsssuhREfvXr1skcffdQGDhxYaNFjjz1mCku8o3iNhkmTJrk0VGt8vP7664VztMaH5r8dccQRttxyy7l/Lx0xUEpWuvbDTz/9ZG+88Ybdd999bqSHN91m7bXXdmtY7L///rbCCisUhp6Vc3j11VfdfLzhw4fbiBEjbNq0aW7khKbv7LzzzjZ79my76aab7Pbbb7exY8fa8ssvb0OHDrVDDjnEunXr5tur5crcbLPNXFu1tsYPP/xgjzzyiJ1++umF9U90U43a+Mtf/lJIlvVvYdvrVS5MH5Trh3LumsuoHxzPPfec29ZK/X/UUUfZe++9Z5rW5B3nnHOOnXHGGS4ZL157RNNv7r//flParulHzz77rGv/xhtv7H7gbLvttjWPGiLc8H0sOQEBBBBAAAEEEMiEwKeffup+N3///fddezQCXH8gbG5udv+tEeB63/COM8880/1OqkPXDhkyxD788EP33/od9KyzzrKOHTsGsmHNjUBMmTyJcKOB3ar1NpRS6iWz+NCLul4m9bK9xhpruGCjbdu2Lc7Ry/fhhx/u1sDwjssvv7zwoaC5arqvRoZ4hxYs3XHHHe3ll1+2Aw88sOoaH6rDjTfe6NLVMOGG6qXwRf+rdCh8UGigl24tkFouaNh3333dwkMKNUoP1f2f//ynPfPMMwt9TSb64PRbZNMv3NCN1T8Kmo477rgW5Shs0Uu+jlraq+vC9oGuqTYtRXXVcD79UJgxY0aL+mqUj4KhBx54oPDvlcKNlVde2bbaaivX96X26rfrr7/e9thjj0IwFebbh3AjjBbnIoAAAggggAAC6RWYPn26Cy+89TaKR278+9//tuOPP74wckN/0FTYMWjQINfgUaNGud9HvUO/3+t3Xf3ur+BjlVVWcWt0aKH9nj17LoREuJHe56a1NSfcaK1gK68fPXq0G4ng7Y5S7nYKGpRe6oVfIzS84+GHH26xW4n+Mq8pLXoJ1XAu/bdWJ9ahl9t7773XllhiiRahiD449MK69NJL2/PPP+9GVXh10cgQ7SaiIWPFu3SU1tEbQaCRAlrwVHPkghzacUUprkYJ+O1cEuR+Okc+CkW0AnO1I0i4oes1qmXTTTdtERh4IdK8efNqaq++6YqDqSB9oMWWqoUbH3zwgRWP5PHzqhRu+F23+eabu51yyv0g8buWcMNPiK8jgAACCCCAAALZEXjttdfcqGotLFrt0DkaudHU1ORO0+hv/ZvfoT8CX3LJJbbaaqu1OJVww08uu18n3Ghw3yqF1HSSU045xXe3FP0FXi/W3mrCkydPtn322cdNHdBRPGVCC5UqNFG6qUPhwUUXXWSaCqEFTMeMGeP+XS/Wmn6gKSjeCsXlSIKsuVH6gq2Q5U9/+pPbxnbu3LluGszBBx9cuP0mm2zi/q179+4LhRsKYzR6QMGORmLoA6/40MgQbQ/1ySefuBBH2+d6R5CFToOGG5pSs9tuu7W4vxcM1NpejfaopQ+qhRsKoYptPT89Ewq1FKYUj+ioFm7oWk350dQhrffizX+UrzdtRf0S9iDcCCvG+QgggAACCCCAQHoFNHVbf2jVtHKtJVju0O/ZekfR+4AOvRv98Y9/dP8Lcmy99dZupHXxH94IN4LIZfMcwo2E9KvCA72E6oVe6yNUOhRw6CV3vfXWKzttwnuxL30R1jCu3/3ud25vaYUBWmuj+NB9+/XrZ2uuuaZtuOGGpvUxfvaznxVOCRJuKKjQ6BLvKB5Jon/T4kEaqeEtDqTwQ/XSC3PpyA3Nq9P/FLgo9V1//fUL99XUCU2x0Mt3uZBCI1E0mqTaEUW4UWt7FQzU0geVwg19gGu0TPF2WcV+CjUOO+wwN+LCO6qFG8XXfvTRR7brrru2eCa1Hoqev7AH4UZYMc5HAAEEEEAAAQTSKaARzvojp3Z59Ds0Slq/x2ok+Zw5c9wobI0o//zzz+3rr7+2E0880U0J13uB3gG0GYN+r/QObbawxRZbFP6bcMNPPLtfJ9xIWN8q4fzqq69M01UefPBBF0KUrn2gUR7nnnuu6Ru33AgNvbhqpIP3suuNkNCUDaWhClH0V/7StRmKKfQCfuWVV7p1P/RBEiTcUJ1KR1j48WrYmT6sSsMN7+Vb15eGG8WjB8qFFMXXVio/aLihES7bbLONaZRMaTBQa3sVFtTSB5XCDdWr1K949Ir6XD9Yin+4VAs3iq8tN3KFcMPvqebrCCCAAAIIIIBAvgW0yL2mtXshhNbcuPTSS03vJXrX0e+iWsTeOzTKWGvyaT2+aofup/U6iq8tXoxU1xJu5PfZI9xoYN8rmFDyqCkbetnWVkladEeLeHrH22+/7T4Yxo8fX/i34l0yShcW1W4kmsahDwdvhIQWFtVf471vdCWp2klF4cUrr7xSUaA4RKhXuKEXaS1ymtRw4+abb3brkBQf3st/LeGGd20tfUC40cBvVopGAAEEEEAAAQQQCCygtTCKNxjQ7/qnnXZa4X1Ef0DUiG4tLqpDo7Q1HVobKVQ7tFaf3p9uvfXWwmn67xNOOKHw34QbgbspcycSbjSwS8v9VVwfAhp65X1Tan6a1qzw1tVQdUu3AC1dWFS7e2h6i0ZmaOqHtjTV7ivlju+++84FJ2+99ZYb/qUtRItHdGhkhebC6UHR7iZai8E7Ste28JumUYnab/RFI0ZuaEicPDTdo3g9j+IFS2ttb6lD0D6oFG5oW6zSnXFaMy2FkRsN/FCgaAQQQAABBBBAIAMCYcONlVZaye38px0i9W6j37+///57N01Fa8tpCr2OciM39MdI/bHUOwg3MvAA1dgEwo0a4aK4rNx2rvrGPe+880yL42g7V6WSGrZVHDgoYBg2bFihCqULixbXLczuFpq+oPUqiheQ9MKNcgHEtdde67aUnT17ttuzutwCm5oao5Enmm6jl2YFL15bNB1FCa0CmCSM3AjSp8XBUq3t1Y41lY5qfVBtQdHSr2lRUC0U+5vf/MZNgVGfBl1QlHAjyJPAOQgggAACCCCAAAKVBPQOo8X/vcNvWsp2221nV111lRvNrunz3gh0Xa8FSfVH1s6dOy+05oZ2TNG7kRd+6HzCjfw+l4QbDe57jUrQkKxqW8EWV1Hf+Eovl1xyycI/64VYIYKCg9JDW7MqOPB2QtEaHnvssUfhRdfbVUOLdGo/ag0Xu+6669xtvO1j+/bt64KW0tEBXll6cVY57du3d6sd6zy/Q4GG1hTRAkJJGbnhV2d56INaO5Do0NSSWtpbax9UCzf+3//7f26R0hdeeMGvGe7rrLkRiImTEEAAAQQQQAABBGoQ0I6NQ4cOtffffz/Q1Zour10gdTz00EPu/aV40dBKN9Gaclo4vzjQINwIRJ7Jkwg3GtytCia0II6+KUsXDi2tmkZzaCtY7WpSepQuLKqvawqFtpkdOHBg4XSNFlGAMXz48KotX2yxxeyaa65xU1K8YEQ7m2h72dKFSLUmhe6n0Rtqg6ZyaERGpUPBhsIY7ayiQCQN4YbWH1Hos84667RoVi3trbUPqoUbqpQWbpJpaVCmnU20vVbxDjmEGw3+xqd4BBBAAAEEEEAgwwJ6x9Fagnrv+OKLL6q2VCM89EdavUvo0B8QNUJcU1uqBRyl13mFEG5k+MHyaRrhRkL6Xn951yKf2gtac8y8F1TtWqIXaq27oYVGK60gXG6Ki4IIDdNaZJFFWrRS00hefvll07ZJKmvs2LHu6wodVlttNTeaQslp7969W1ynDxqNttDUFb1I61h99dVNi5hqrRBv61jdXyMINMrhjTfeKLRF5w4ePNgt0KltXL3QJKnhhuxVZ42W2XLLLVtsjVsME7a9uraWPvALN/RDRH2p0SR6jhRQaUrQkUce6X5AsFtKQr7ZqQYCCCCAAAIIIJATgX/9619uJIY2MdBGCd9++61ruaaTDBgwwHbaaSf3f7XWRvGh32s1+kNr3Ola/SFXh/7Iq3cj/Y5b7jqdQ7iRk4erTDMJN1La9/qG1wtyU1OT2951woQJbvhW8V/nNcpD/8aRbwEFZRoZVPxsKKDS+iFxHkretTNQucMLuuKsD2UhgAACCCCAAAIIZE+AcCN7fRq0RYQbQaUSdl61NTBU1eL1MhJWdapTB4HSUR3Viije4rcOVal4S8KNOLUpCwEEEEAAAQQQyKcA4UY++12tJtxIcd9feOGFbp/n0kPTS/SXeS0cyl/EU9zBIaquYXtaUFTTgKodWklaI3p22GGH2J8Nwo0QHcqpCCCAAAIIIIAAAjUJEG7UxJaJiwg3UtyNI0aMcLuUjBs3zi3yqRdXjdjQ9kmDBg1aaO5aiptK1QMIfPPNN25e4vPPP++25fXWbfFbSyXArSM5hXAjEkZuggACCCCAAAIIIFBFgHAjv48H4UZ++56WIxCrAOFGrNwUhgACCCCAAAII5FKAcCOX3e4aTbiR376n5QjEKkC4ESs3hSGAAAIIIIAAArkUINzIZbcTbuS322k5AvELEG7Eb06JCCCAAAIIIIBA3gQIN/LW4/9rLyM38tv3tByBWAUIN2LlpjAEEEAAAQQQQCCXAoQbuex2Rm7kt9tpOQLxCxBuxG9OiQgggAACCCCAQN4ECDfy1uOM3Mhvj9NyBBokQLjRIHiKRQABBBBAAAEEciRAuJGjzi5pKtNS8tv3tByBWAUIN2LlpjAEEEAAAQQQQCCXAoQbuex212jCjfz2PS1HIFYBwo1YuSkMAQQQQAABBBDIpQDhRi67nXAjv91OyxGIX4BwI35zSkQAAQQQQAABBPImQLiRtx7/X3sZuZHfvqflCMQqQLgRKzeFIYAAAggggAACuRQg3MhltzNyI7/dTssRiF+AcCN+c0pEAAEEEEAAAQTyJkC4kbceZ+RGfnucliPQIAHCjQbBUywCCCCAAAIIIJAjAcKNHHV2SVOZlpLfvqflCMQqQLgRKzeFIYAAAggggAACuRQg3Mhlt7tGE27kt+9pOQKxChBuxMpNYQgggAACCCCAQC4FCDdy2e2EG/ntdlqOQPwClcKNmTNnWseOHQNXqG3btjZ58mSbM2eOLbfccoGv40QEsiYwf/58mzt3rnXo0MHC/iKXNQvak2+BWbNmmX42hPlZkm8xWp9FAf080M+FTp06WZs2bbLYxMBtat++feBzdaJ+jjY1NYW6hpOTKcDIjWT2C7VCIHMC1UZuvPXWWzZp0qTMtZkGIYAAAggggAACCMQrMHDgQOvbt2/gQgk3AlMl/kTCjcR3ERVEIBsC1cINtZCAIxv9TCsQQAABBBBAAIFGC4QJOAg3Gt1b0ZVPuBGdJXdCAIEqAn7hBgEHjw8CCCCAAAIIIIBAVAJBAw7CjajEG38fwo3G9wE1QCAXAkHCDQKOXDwKNBIBBBBAAAEEEIhFIEjAQbgRS1fEUgjhRizMFIIAAkHDDQIOnhUEEEAAAQQQQACBqAT8Ag7CjaikG38fwo3G9wE1QCAXAmHCDQKOXDwSNBIBBBBAAAEEEIhFoFrAQbgRSxfEUgjhRizMFIIAAmHDDQIOnhkEEEAAAQQQQACBqAQqBRyEG1EJN/4+hBuN7wNqgEAuBGoJNwg4cvFo0EgEEEAAAQQQQCAWgXIBB+FGLPSxFEK4EQszhSCAQK3hBgEHzw4CCCCAAAIIIIBAVAKlAQfhRlSyjb8P4Ubj+4AaIJALgdaEGwQcuXhEaCQCCCCAAAIIIBCLQHHAQbgRC3kshRBuxMJMIQgg0Npwg4CDZwgBBBBAAAEEEEAgKgEv4CDciEq08fch3Gh8H1ADBHIhEEW4IaixY8faP/7xj1yY0UgEEEAAAQQQQACB+gko4PjVr35lTU1N9SuEO8cmQLgRGzUFIZBvgajCja5du9ppp51mkydPdv+XA4G8Cuh7aurUqdajRw/T9wUHAnkVmDhxonXs2NF69eqVVwLajYBNmzbNZsyY4b4P9P3AEVygubnZevfuHfwCzkysAOFGYruGiiGQLYEow42hQ4fa+PHjbfTo0dlCojUIhBCYMmWK6aWuT58+1rNnzxBXcioC2RIYM2aM6eWkf//+2WoYrUEghIB+Hujngr4P9P3AgUAeBQg38tjrtBmBBggQbjQAnSIzLUC4kenupXEhBAg3QmBxamYFCDcy27U0LIQA4UYILE5FAIHaBQg3arfjSgTKCRBu8Fwg8F8Bwg2eBATMjeRj5AZPQt4FCDfy/gTQfgRiEiDciAmaYnIjQLiRm66moT4ChBs8IggQbvAMICABwg2eAwQQiEWAcCMWZgrJkQDhRo46m6ZWFSDc4AFBgHCDZwABwg2eAQQQiE2AcCM2agrKiQDhRk46mmb6ChBu+BJxQg4EmJaSg06mib4CjNzwJeIEBBCIQoBwIwpF7oHA/wQIN3gaEPivAOEGTwICjNzgGUBAAoQbPAcIIBCLAOFGLMwUkiMBwo0cdTZNrSpAuMEDggDhBs8AAoQbPAMIIBCbAOFGbNQUlBMBwo2cdDTN9BUg3PAl4oQcCDAtJQedTBN9BRi54UvECQggEIUA4UYUitwDgf8JEG7wNCDwXwHCDZ4EBBi5wTOAgAQIN3gOEEAgFgHCjViYKSRHAoQbOepsmlpVgHCDBwQBwg2eAQQIN3gGEEAgNgHCjdioKSgnAoQbOelomukrQLjhS8QJORBgWkoOOpkm+gowcsOXiBMQQCAKAcKNKBS5BwL/EyDc4GlA4L8ChBs8CQgwcoNnAAEJEG7wHCCAQCwCUYUbzc3NdvbZZ9vnn39ud911Vyx1pxAEkigwffp0mzx5svXq1cu6d++exCpSJwRiERg/frw1NTVZ3759YymPQhBIooB+Hujngr4P9P3AgUAYgZ9++sk6dOgQ5pJEnku4kchuoVIIZE+gWrjRpk2b7DWYFiGAAAIIIIAAAgggkAIBBRsKxdq1a5eC2lauIuFGqruPyiOQHgHCjfT0FTVFAAEEEEAAAQQQyI+Awo0FCxZY586dUx1wEG7k55mlpQg0VIBwo6H8FI4AAggggAACCCCAQFkBhRuamqLR1GkOOAg3eMARQCAWAcKNWJgpBAEEEEAAAQQQQACBUAJeuKGL0hxwEG6E6nZORgCBWgUIN2qV4zoEEEAAAQQQQAABBOonUBxupDngINyo3zPCnXMg8Nprr9n6669ftaWLLbaYbbzxxnbIIYfYoEGDrG3btg2R0VCzcePG2QMPPGAnnHCC9ejRI9Z6EG7Eyk1hCCCAAAIIIIAAAggEEigNN9IacBBuBOpuTkKgvECQcKP4yosuusiOO+44a9++fWykCjVGjRpll19+uT3yyCO22Wab2d133024EVsPUBACCCCAAAIIIIAAAskVKBdupDHgINxI7jNGzVIgEDbc6NatmwsYNJIjrkNBxl577VUojnAjLnnKQQABBBBAAAEEEEAg+QKVwo20BRyEG8l/1qhhggXChhtqyimnnGLnnntubNssEW4k+AGiaggggAACCCCAAAIINFigWriRpoCDcKPBDxLFp1ugXLhx11132Z577mnz5s2zJ5980o444gibOHFioaH777+/DR8+3Jqbm92/TZo0ye644w575pln3JoYM2bMcP++/PLL2+qrr2677rqrbbnlltapUyf37x9//LHttttu9s4777j/1kiMK6+80k07ue+++0xrfBxwwAE2bNgwGzJkiD399NMVkV999VVbb731WtRj5MiR9vrrrxeuUR0GDx7s2rHccsvV3GGsuVEzHRcigAACCCCAAAIIIFA3Ab9wIy0BB+FG3R4RbpwHgWrhhto/depUF3QUBwzF00Jeeukl23fffVuEH+XcDj/8cLv44ovdvtOl4caqq65qyy67rD3++OPuUm/qy2qrrbZQ2aX39sKNl19+2Q488EB370qHwpYbb7zRNthgg5q6lnCjJjYuQgABBBBAAAEEEECgrgJBwo00BByEG3V9TLh51gVqGblx0EEH2RVXXGHTp0+3ffbZx5599llfpuK1OkrDjdKLdc+rr77a5s6dGyjcUAii8OS2225zt9pqq63s+uuvt6WXXtqef/5500gTb+TJLrvsYjfccIMtuuiivnUuPYFwIzQZFyCAAAIIIIAAAgggUHeBoOFG0gMOwo26PyoUkGWBWtbc0Hobp512mgs1Nt100wKPRnRcddVV1q9fP5szZ46dfvrpdumllxa+fsEFF7j1OsqFG2uttZbddNNNtsIKK9js2bOtS5cuhev81tyYMGGC7b777jZmzJhCuKFwRFNQ2rRpE1n3EW5ERsmNEEAAAQQQQAABBBCITCBMuOEFHF27do2s/KhuRLgRlST3yaVA2HCjf//+bl2MVVZZpazXd999Z++//75bq0NrdxSv1XHOOefYGWecUTbc8AKTcmGEX7jx7bff2t57721aa6P46NOnjwta1lxzTdtwww1t7bXXtp/97Gc19zPhRs10XIgAAggggAACCCCAQN0EwoYbqohGliftINxIWo9Qn1QJhAk3tNDnNddc4xYD9UKImTNn2iuvvGL33nuv/f3vf6+65kW1cEOBie5b7vALNxYsWODKP/jggwuLmZa7j9bc0MKlGmFSy4gOwo1UPdpUFgEEEEAAAQQQQCAnAoQb0XZ0mwV6w+JAIGUCQcINb7cRrV2haSNeMPCPf/zDDjnkELdLindsvPHGttNOO9lGG23kRm6cd955ha9VCzeKdz0pJfQLN3S+dnZ57LHHXHihsKXSocVL77//freTS9iDcCOsGOcjgAACCCCAAAII5FHgX//6lxvtrU0JRo8e7Qi8EdV77LGHG1Hdvn37FjT6Xfv44493v6v7HdokQGvpeQfhhp9YuK8TboTz4uyECPjtllKpmsryzj//fDfNxDs0teTkk092H1Tz5893X7vwwgsLX6813NBOKIMGDSrcp3i3lnL109SY8ePH21tvveUWFH3uuedajOioNkqkWrcQbiTkoaUaCCCAAAIIIIAAAokU0DuCdkDU+nxffPFFxToOGzbMnVO8yP9XX31lBxxwgOmPnn4H4YafUOu+TrjROj+ubpBAreGGpqMcc8wxbucR79BioWeddZb99NNP9tBDD7kFRYOuuVFt5EZpHX/729/aPffcYz179nRBSmnqW0ypD1jtnHLooYcW/plwo0EPG8UigAACCCCAAAIIZFrggw8+sKFDh9onn3zi285jjz3WbTbg/S7/6aef2pAhQ+zDDz/0vZZww5eoVScQbrSKj4sbJVBruKHdUDRKQ1vCBj1qHbnx7rvv2s4772z6wCs+tAiQpsRMnTrVNLxtxowZ7svaeUUfeCuvvLLbrlap8HXXXVf4mtbn6Nu3b9BqF85j5EZoMi5AAAEEEEAAAQQQyImA/qh42WWXudHd3rHvvvu6P3hq7b63337bhRneNJUll1zSNP18wIAB7vRRo0bZVlttFUiLcCMQU80nEW7UTMeFjRSoNdxQnXXtnnvu2WJ0htcWBQy77rqr/eEPfyiEDhrpcdFFF9nnn3/uFg995513Ck2vNnLj+++/tyOOOMLuuOOOhaheeukl94GoAGP48OFVKcstiBrGnnAjjBbnIoAAAggggAACCORJYNasWXbqqafarbfeWmj2U0895f7w6B36mkZseId+hz/uuOPcmn4aXa31/LxDI7W32GKLQISsuRGIKfBJhBuBqTgxSQKtCTfUjvfee8+N3hgxYoRNmzbNtPioQg3No5s7d64LP1588UXX5E022cQFFAorwoQbulZz9rQ4qRYl0lQXBRVaHPSkk05yu5/Mnj3btDaHPgQVmowdO9aVqdEdq622mm266aa2zz77WO/evWvmJ9yomY4LEUAAAQQQQAABBDIuUC7cGDlypK277roVww29E1x66aXWpUsX++Mf/+j+p2O55ZZz7xNjxowx/TFT7xUKSfT7vH7379SpUwtNwo1oHy7CjWg9uRsCiRMg3Ehcl1AhBBBAAAEEEEAAgYQIaEMBTUkpnrauaSmairLEEku4Pz7qD5PetBRVWzstaopJ586d3ZT3ciO1S5une2qdv+LFoK+i4QAAIABJREFUSAk3on0ICDei9eRuCCROgHAjcV1ChRBAAAEEEEAAAQQSJPDGG2+4HU+q7ZRSXF0v3NCGBLrOG/Ht16Szzz7bDjvsMGvXrp07lXDDTyzc1wk3wnlxNgKpEyDcSF2XUWEEEEAAAQQQQACBGAW0qKh2TdRae/rdufhYdtll3UiN2267rfDPXrgxb94806L/b731lgtGtCuiFiLVNHRNfdf09Ntvv71w3cCBA+2mm24y3ZNwI/oOJtyI3pQ7IpAoAcKNRHUHlUEAAQQQQAABBBBIoIACDm0Je/3119sTTzzh1svQ2ntHH320ffzxx3bQQQctFG5oPb1qh+6n6SifffaZO61r1672yCOP2BprrEG4UYdngHCjDqjcEoEkCRBuJKk3qAsCCCCAAAIIIIBA2gSuvfZat8uhd2iBUO2mqDU3qh2ffvqpDR061N5///3CacU7sTAtJdongXAjWs+63k2L3Wie1rnnntuiHO2soQRQw6PSfqhtZ555ZqEZ55xzjp1xxhk1N0spa/EOJxoidv/999vyyy/f4p5KarXV680332xDhgyxfv36Fb6ufaz32muvwn8rtdWCQ34fZjVXOuILCTciBuV2CCCAAAIIIIAAApkSmDBhgo0bN84++ugje/fdd22ppZayCy64wI20+PHHH+2EE05wuxt6h7cV7N/+9jfTLo4KL7Sz4oABA9z7mrcrSunIDe2GqPeN//u//3O3ItyI9jEi3IjWs653+/LLL1tsUVpcmOaHKT3s2LFjXetQ75vHHW4o1NCH2CWXXGIPPvig+6ApDT8IN+rd69wfAQQQQAABBBBAAIHGCWhB0Z133rmw3obWxPjTn/5k6623nluL47jjjit8bckllzS9HyjI0Hav+iOot06HrlO4sc0229j06dMXWnNDfyQtDj8IN6Ltc8KNaD3rerfHHnvMtttuu7JlaP9kLWbTt2/futah3jePO9xQ0rr++usXmlVuZAfhRr17nfsjgAACCCCAAAIIINA4gVmzZtmpp55qt956q28lNGpD63C0b9/ejerQqHONxvA7FHz8+c9/Nr23eQfhhp9auK8TboTzatjZc+bMcXsoF++/XFoZpYo77rhjw+qYxoKDhBtpbFdxnZmWkvYepP4IIIAAAggggAAC9RbQop8nnniiPf/88xWLOvbYY90ojubm5sI5X3/9tZ100kn26KOPVrxOwcb5559vW2+9tbVp04Zwo06dSbhRJ9iob6v1IPbYYw/TkCkdGmGgtSGUFM6YMcP9m99aEJMmTbI77rjDRo4caa+//rq7Riv8rrvuurb99tvb7rvvbl26dGlR9dmzZ9vjjz9u1113nT333HNurQqVe+CBB9o111zTYn2MV1991Q3d8lvnotpICL+RG1OnTnUjVPTh8eabbxbarnr99re/tcMPP9xWWWWVwodGpbr07t3bbfV0ww03VOyqu+66y00DCjJyQ3tcq29uueUWe+WVV5yB1kLRdk+yVd/16NGjUNbMmTNblO+NGFFqfPXVV9uzzz5rEydOdOuoHHroobbtttu6dLiWg3CjFjWuQQABBBBAAAEEEMibgEZi3HfffaYR82PGjHHTTbQW30YbbWQ77bSTm4rStm3bhVj0zqR3Ib03jB492m0Lq0O7omy22WbuPevnP//5QtcxciPaJ4xwI1rPut3t4Ycfdt9Q3rH33nu7PZQPO+ww9yKso3///vaXv/zFVlxxxRb10LoSWkdC52q/5UqHggkNqfIW29S+zZdddpkbMVJ6aHrMoosu2mK/53qHGwoMhg0b5hbtqXQorFHookVElYrGEW4oXNLwNIUSlQ6ZalupQYMGuXqVhhsrr7yybbXVVnbjjTcu1EcKSXStApLipDfow0a4EVSK8xBAAAEEEEAAAQQQiE+AcCNaa8KNaD3rcrfSF2EVcvnll9uRRx650O4pegku3oNZ52qhG+2vrJEAfscOO+zgRjMsvvjibqSG/tsbGeJ3bT3DjdKdYjTS4c4777SVVlrJ3nvvPTeSxBvVopBGoy6WW265uocb6hsNX9OCQ35Hnz593KKlSnDL9Wm16zfffHPX3p49e/oVs9DXCTdCk3EBAggggAACCCCAAAJ1FyDciJaYcCNaz7rcrXT0Qa9evdy0DE150CiGLbbYohBAaJXfm266yRZZZBFXF21JpBd/jdzwDo0QuOqqq9zOIJMnT7azzjrLLW7jHVq7Q+fopV3neYemo1x88cXW1NTk5pVpqkrxUc9w49tvvzWNVtGUGh0KN7Tgj/5vuaFhXr38psgEWXOj2rSU0gBIAYZGjqhPtLuNto3S0DbvUCAlQ01jKZ0Wo8WF1HcrrLCC6w9NR/GOSlvYBnngCDeCKHEOAggggAACCCCAAALxChBuROtNuBGtZ13upqki+++/f+HexX/F10u/pmo88sgj7uvFwYf+W/s0K/D49NNPy369UoW/+eYb+/3vf1+Y8qLznnnmGfvd737nLim9r/6tnuGG1qLQ4j3XXnttiyprGope/DUlR/PZ1l57bVtiiSUK59Qz3FDIo4WBzjjjjEJ5p5xyimndkHbt2rl/07ogWnNDIZIOrW+iPbJVx9JwQyGT/qepJ9qedtddd3WjUrzD8w37kBFuhBXjfAQQQAABBBBAAAEE6i9AuBGtMeFGtJ6R3+2HH35wi2Tedtttge+tl2utAaGX5NKRCZtssol7uda0k2qHXyhQLvyoZ7ihugaZXqOwQ1N2tBCoFuD0a0drRm6oTqUBxe2332777LNPxXBF4dNf//pX+/Wvf73Qtd4Cprq4tN76N8KNwN8CnIgAAggggAACCCCAQOIFCDei7SLCjWg9I79buRESfoUowNCuKHqRLn151+gGTbMo3rmj3P38QgHtWqIA4emnny5cXu9wQwujvvzyy3bppZe6HVwqHWq3poJssMEGhBtmbpXnuXPnluWqZYFSv+ePryOAAAIIIIAAAggggIC/AOGGv1GYMwg3wmg14NwrrrjCtJ9ymEO7a2iairYRLQ1HtJWRFrXUdqneoVEhTzzxhDtfgcAvfvELN41C01JGjRpVOE8jJ/R1HWGmpRSXqYCidCpH8Ra2flvBepXRgpwKYLRFk+qltTiKd4K54IILTFNE/EKa0ukf5da2qLTmhqalnH322e5/3lE6LaV0TZRq01IYuRHmKedcBBBAAAEEEEAAAQTSLUC4EW3/EW5E6xnp3b777ju31obCiLCH95KtBUWL1+TQfQ444AD3Qr7kkku6NSGOPvrowk4j+roCBi18qekw2qHDO3SdgglN99C0l0oLik6YMMHt5azgwTuuvPJKO/jgg93aH2qTt7OJvl5LuFHq8eSTT9qWW25Z+Oeg4UZp+KEgRouvetvpduzY0Y102WuvvQr3Lq5vlAuKEm6Efco5HwEEEEAAAQQQQACB9AoQbkTbd4Qb0XpGerfSxSh1c60noXUeio9yoyG088a9995rffv2tREjRridRoJs6arrFGjoJb/0pd6vcd60lLChTJBwY9y4cW5hTm87W+1Kop1FNtpoI5s9e7ZphIsCFx3Fi6r6jdzQjiaaXvPiiy8u1DxNbdltt92qhhthtoKVrXZ40eKn5baCJdzwe8L4OgIIIIAAAggggAAC2REg3Ii2Lwk3ovWM7G4KLPTCrh1CvEPTTTRCYb311luonMcee8y22267Fv+uLV133HFHmzdvnntB1/SW4qkbpTdZfvnl7cYbbyxMPdFipgoMhg8fvlB52u1DL+jFgUnxgpcKBrQFbWmgojZoBMdTTz1V2AkkSLihNshDo0qqhTS6v3YvUQAUZEFR3Vc7lGikR+nhLQ5abeSGrpGpyizdyaX4fpruopEu66yzjvtnwo3IvlW4EQIIIIAAAggggAACqRQg3Ii22wg3ovWM7G5Tpkxxoy0UAnjHhhtu6EKKpZdeeqFyyu2uURwa6IJJkya5hUa1patGQigkUBgwcOBANypijz32WGihUY2KePjhh+2GG25wa1soANEWpTpXAUK5BUVV1k8//WTPP/+8XXTRRaapG9rFROHLUUcdZVqrQiMi3nnnHdeOIOGGd09NZ1FwolEtr7/+esFBW8BqPQtNeVlhhRXcTjE6/EZueOGEps088MAD7nyZrLbaam7XE93PL9wortstt9xir7zySuE+CqJ22GEH22mnnVrYEm5E9q3CjRBAAAEEEEAAAQQQSKUA4Ua03Ua4Ea1nbu5WbbeU3CCkpKHslpKSjqKaCCCAAAIIIIAAArkSINyItrsJN6L1zM3dCDfS09WEG+npK2qKAAIIIIAAAgggkB8Bwo1o+5pwI1rP3NyNcCM9XU24kZ6+oqYIIIAAAggggAAC+REg3Ii2rwk3ovXMzd0IN9LT1YQb6ekraooAAggggAACCCCQHwHCjWj7mnAjWk/uhkDiBAg3EtclVAgBBBBAAAEEEEAAASPciPYhINyI1pO7IZA4AcKNxHUJFUIAAQQQQAABBBBAgHAj4meAcCNiUG6HQNIECDeS1iPUBwEEEEAAAQQQQAABI9yI+CEg3IgYlNshkDQBwo2k9Qj1QQABBBBAAAEEEECAcCPqZ4BwI2pR7odAwgQqhRvff/+9vfPOOzZ37txW17h79+6tvgc3QCAtAvPnz3ffN5on265du7RUm3oiELnArFmzrE2bNtapU6fI780NEUiLgH4e6OdCx44drW3btmmpNvWMQGD69OmtvsuKK65oyyyzTKj7dOvWLdT5cZz8448/2vjx461nz57Wp0+fOIosWwbhRsPoKRiBeASqjdyYNm2avfbaazZnzpx4KkMpCCCAAAIIIIAAAgggUBAYOHCg9e3bN7AI4UZlKsKNwI8RJyKQToFq4YZaRMCRzn6l1ggggAACCCCAAALZEAgTcBBuEG5k46mnFQjUIOAXbhBw1IDKJQgggAACCCCAAAIIRCgQNOAg3CDciPCx41YIpEsgSLhBwJGuPqW2CCCAAAIIIIAAAtkTCBJwEG4QbmTvyadFCAQUCBpuEHAEBOU0BBBAAAEEEEAAAQTqJOAXcBBuEG7U6dHjtggkXyBMuEHAkfz+pIYIIIAAAggggAAC2RaoFnAQbhBuZPvpp3UIVBEIG24QcPA4IYAAAggggAACCCDQWIFKAQfhBuFGY59MSkeggQK1hBsEHA3sMIpGAAEEEEAAAQQQQMDMygUchBuEG3xzIJBbgVrDDQKO3D4yNBwBBBBAAAEEEEAgIQKlAQfhBuFGQh5NqoFA/AKtCTcIOOLvL0pEAAEEEEAAAQQQQKBYoDjgINwg3OC7A4HcCrQ23PACjlGjRtns2bNz60jDEUAAAQQQQAABBBBolIAXcBBuEG406hmkXAQaLhBFuKFGzJw500aMGGEdOnRodZt69uzZ6ntwAwQaJTBv3jybM2eOdezY0dq3b9+oalAuAg0X+PHHH61t27bW1NTU8LpQAQQaJaCfB/q5oO8DfT9wIFBJYMqUKa3GUcCxyiqrtPo+Ud9APw/Gjx9v+h2/T58+Ud8+8P3aLFiwYEHgszkRAQRSJxBVuNG1a1cbOnSo++AaPXp06hyoMAJRCeiXk4kTJ7of3gR1UalynzQKjBkzxpqbm61///5prD51RiASAf080M8FfR/o+4EDgTwKEG7ksddpMwINECDcaAA6RWZagHAj091L40IIEG6EwOLUzAoQbmS2a2lYCAHCjRBYnIoAArULEG7UbseVCJQTINzguUDgvwKEGzwJCJgbycfIDZ6EvAsQbuT9CaD9CMQkQLgREzTF5EaAcCM3XU1DfQQIN3hEECDc4BlAQAKEGzwHCCAQiwDhRizMFJIjAcKNHHU2Ta0qQLjBA4IA4QbPAAKEGzwDCCAQmwDhRmzUFJQTAcKNnHQ0zfQVINzwJeKEHAgwLSUHnUwTfQUYueFLxAkIIBCFAOFGFIrcA4H/CRBu8DQg8F8Bwg2eBAQYucEzgIAECDd4DhBAIBYBwo1YmCkkRwKEGznqbJpaVYBwgwcEAcINngEECDd4BhBAIDYBwo3YqCkoJwKEGznpaJrpK0C44UvECTkQYFpKDjqZJvoKMHLDl4gTEEAgCgHCjSgUuQcC/xMg3OBpQOC/AoQbPAkIMHKDZwABCRBu8BwggEAsAoQbsTBTSI4ECDdy1Nk0taoA4QYPCAKEGzwDCBBu8AwggEBsAoQbsVFTUE4ECDdy0tE001eAcMOXiBNyIMC0lBx0Mk30FWDkhi8RJyCAQBQChBtRKHIPBP4nQLjB04DAfwUIN3gSEGDkBs8AAhIg3OA5QACBWAQIN2JhppAcCRBu5KizaWpVAcINHhAECDd4BhAg3OAZQACB2ASqhRtt2rQJXI+2bduahl7OmjXLVlhhhcDXcSICWROYN2+ezZkzxzp27Gjt27eva/P0PdqlSxcL871a1wpxcwSKBAg3eBwQINzgGUCAcINnAAEEYhOIKtyIrcIUhAACBQGFJwoWO3fuTMDBc5E4AcKNxHUJFWqAAGtuNACdIhMnwLSUxHUJFUIgmwKEG9nsV1qVDwGFGwsWLLB27doRcOSjy1PVSsKNVHUXla2TAOFGnWC5baoECDdS1V1UFoH0ChBupLfvqDkCXrghCQIOnoekCRBuJK1HqE8jBAg3GqFOmUkTINxIWo9QHwQyKkC4kdGOpVm5ECgONwg4ctHlqWok4UaquovK1kmAcKNOsNw2VQKEG6nqLiqLQHoFCDfS23fUHIHScIOAg2ciSQKEG0nqDerSKAHCjUbJU26SBAg3ktQb1AWBDAsQbmS4c2la5gXKhRsEHJnv9tQ0kHAjNV1FResoQLhRR1xunRoBwo3UdBUVRSDdAoQb6e4/ap9vgUrhBgFHvp+LpLSecCMpPUE9GilAuNFIfcpOigDhRlJ6gnogkHEBwo2MdzDNy7RAtXCDgCPTXZ+KxhFupKKbqGSdBQg36gzM7VMhQLiRim6ikgikX4BwI/19SAvyK+AXbhBw5PfZSELLCTeS0AvUodEChBuN7gHKT4IA4UYSeoE6IJADAcKNHHQyTcysQJBwg4Ajs92f+IYRbiS+i6hgDAKEGzEgU0TiBQg3Et9FVBCBbAgQbmSjH2lFPgWChhsEHPl8PhrdasKNRvcA5SdBgHAjCb1AHRotQLjR6B6gfARyIkC4kZOOppmZFAgTbhBwZPIRSHSjCDcS3T1ULiYBwo2YoCkm0QKEG4nuHiqHQHYECDey05e0JH8CYcMNCTU3N1u7du3yh0WLYxcg3IidnAITKEC4kcBOoUqxCxBuxE5OgQjkU4BwI5/9TquzIUC4kY1+zGorCDey2rO0K4wA4UYYLc7NqgDhRlZ7lnYhkDABwo2EdQjVQSCEAOFGCCxOjV2AcCN2cgpMoADhRgI7hSrFLkC4ETt5Ogp87bXXbP31169a2cUWW8w23nhjO+SQQ2zQoEHWtm3bhjTu+++/tzvvvNOWWmop22mnnSKvQ73vH7TCd999t+21116F0w866CC74oorrHPnzkFv0dDzCDcayk/hGRPQD+8nnnjCHnzwQXvzzTft22+/ta5du9qAAQNs8ODB7rPw5z//edlWT5s2zR566CEbOXKk6aVQ35vLLrusbbjhhrb33nu7e5R+nhNuZOwBylhzCDcy1qE0pyYBwo2a2LgoYwKEGxnr0KiaEyTcKC7roosusuOOO870C3Bcx9SpU+22226zq6++2vSBftddd9mee+4ZWfH1vn/YihJuhBXjfASyKfDFF1/Y8ccfb88880zFBvbr18+uvPJKW3fddVucM2rUKDv66KPt008/rXjtWWedZYcffniLz3PCjWw+S1lpFeFGVnqSdrRGgHCjNXpcmxUBwo2s9GTE7QgbbnTr1s0eeeQRN5IjjkPBg4KMp59+ulBclOFGve9fixHhRi1qXINAtgT0Q/vUU0+122+/3bdhGolx/fXX25JLLunO/eyzz+zggw+20aNHV71WI0CGDx9uO+64Y+E8wg1fbk5ooADhRgPxKToxAoQbiekKKtJAAcKNBuInueiw4Ybacsopp9i5554by+r49Q4f6n3/JPd9verGtJR6yXLfPAm89NJLbnqavp90rLHGGm6ERv/+/e3VV191Iy40skOHQgqFzjpHx7XXXmunnXZagWvLLbe0Sy+91DTFUF8755xzCl/beuut3ai47t27u38j3MjTU5a+thJupK/PqHH0AoQb0Ztyx/QJEG6kr89iqXG5cMMbGTFv3jx78skn7YgjjnDTQbxj//33d3/t0y/Wu+22m73zzjvuS5tttpn75fvyyy+3++67z/0ifcABB9iJJ55oHTp0sAULFthHH31kN910k73wwgs2duxYd93aa69tW221le2zzz7Wu3fvQjmlIxhKQUrXoqjH/Q888ED3gjF+/HhXfK9evezRRx+1gQMHFqrz2GOP2XbbbVf4b9VL65Psu+++LWxuueUW0wvLDTfc4P7v8ssvb0OGDDGVISvvqDZyo7S/9JJy7LHH2h133GH333+/u2+fPn3cX2KPOeYYN7+++Pjmm2/s5ptvdtN8Pv74Y1trrbVcPeWvengjZFZddVV3P9Ux7EG4EVaM8xFYWGDChAnu83LcuHHufxotp9EYbdq0Ma2loe/X5557zl1YHG7o+09TWfT96x033nij7bLLLu4/v/rqK/e5rIBEh0Z76PN6tdVWc/9NuMHTmGQBwo0k9w51i0uAcCMuacpJsgDhRpJ7p4F1qxZuqFrlRjYoxNAL+JQpU1qEG3oh1sv0448/7lpUPIVl9uzZLhA577zzbMaMGWVbrBd8/QVx9913d4vchQk36nV/1feEE05wYYB3KLxRcKBj/vz5dsYZZ9iFF15Y+LoW8FtxxRUXsvnFL35hDz/88EJtVzCiwMMbUh4m3FA48sMPP9hf/vIX3/sqjNLLkRYnLD3011t93QuqCDca+E1J0QhUEdBn3QMPPOCmrHijOrbffnu36LBGX5SGF6WjOmbOnGknn3yyC0S9Q4GnNzWFcIPHL8kChBtJ7h3qFpcA4UZc0pSTZAHCjST3TgPrVsvIDW/ExKRJk1q8wJc2QyMxFFZ06dLFjebQCA6/Q4GIdkTRC3/QcKNjx451vb9GrxTvzqJdBq655hoX3ijg0X8/9dRTrmkaCXHvvffanDlzqtqUOmjEy5FHHun+Khsm3PDz9EbhKIQ5++yz3XSiIAfhRhAlzkEgXgGFmBqxUXzoM0efs1pYVIcWEB06dKi9//777r9XWmkl06gx7+uzZs1ywcitt95auM35559vhx56qPtvwo14+5TSwgkQboTz4uxsChBuZLNfaVU4AcKNcF65ObuWNTf0gqz53J988slCL/D6RVvTTlZYYQXTXxgVbHzwwQduSLQ3tUOhgP7KqOkeejD1i/Vll11WMN9hhx3c1IlFF1207MiR0gVF633/yZMnuykzzz77rKuj5rzrJUOjM959913beeedCzsSaESHdpT5/PPPF7LR1I+rrrrKlllmGRfG6AXDOzbZZBP3l1RNewkbblxwwQVuasqXX35pw4YNc1N+vEPTVjSyRF/Twqwvvvhiixca1VdTVRSsjBgxovA1wo3cfATQ0BQJ6HOzeL2MxRdf3DRN8Pe//31hO1i/cEPNveSSS0yfG96hzyKNUCPcSNHDkNOqEm7ktONpdgsBwg0eCATMvUPq3bJnz55uSn6jjjYLtDACR2IEwoYberHX/OxVVlnFrdlQvOaGGuUFHxqB4B2lL+vFIx90joKAPfbYw9544w13iV7w//rXv9qAAQMChRv1vr8eWb1UaAtc7/ACltKytWXj7373u7I2mq7iDf3WDya9kGi7Rh0KfHSt1h8JE26svPLKboi6wiTVU6Mz9D/v8EbZfPjhh7bNNtuYghodxdfpv//2t7/ZpptuWriOcCMx36JUBIGCQGko4X1B0wGvu+46W2+99XxHbugawg0eqrQKEG6kteeod5QChBtRanKvtAoQbqS15+pc7zDhhtbE0HQMBRoKL8qFGwo+9PXiQ4HHmWeeWfins846y/Q/LwApt66HRhFsu+22gcKNet9fFS83QkN/QVW7FHzoKB59Uc5GC/jp5UNHtTaHCTe89U969Ojh7ltq4YUbb7/9tq2//vqFPii9TgsX7rrrrvbee++5cwg36vyNx+0RqEFAo+E0De/rr7926/wUbxOrqXwaGfbvf/+76rQU3UMj7zQ6zjuYllJDZ3BJQwQINxrCTqEJEyDcSFiHUJ2GCBBuNIQ9+YUGCTdWX311Gzx4sBv+rBECXijh9wLvtb7e4UO97692aNFObb3oLSy67rrr2sUXX2ynn356YaqHpn8otGnXrl3Z4Mcv3PCCIcKN5H/fUEMEGi2gUV+a6uYd3toams6n3VC8KWilC4qWW3ODBUUb3ZuUH1SAcCOoFOdlWYBwI8u9S9uCChBuBJXK2Xl+u6VU4wgabmgtCW036h2l01JK71M8LUUP7lFHHeXW8fCO0jU36n1/r1ztdFK8sKimqWiLRe3+UrwzjM4vZ1NtWoqu8cKPeoQbmodfvDYI01Jy9o1Oc1MlMHfuXDc1T9PJNJpKW79qtJU+c7xwuTTc0PbU+pzUOhylC4ayFWyqup/KVhEg3ODxQMCMcIOnAAHW3OAZqCAQR7jRmgU/tW2hFr3UVqnece2117odAzS8urm5uVULlga5v1du6cKixaSbb7652+VFi9pUCjeqLSiqkSD33HOPWxCnHuGGRp4U7+qiOmqUiRYRnD59uh122GEsKMqnBAIJEtDniRb69Q6NzNBCxFqLSNu9aqRY8dbSWsNHa2noM7H02o033tiNNNNixvr8LF6UVF/T56s3tY3dUhL0EFCVhQQIN3goECDc4BlAQAKM3OA5KCsQR7ihbUiDbgWrl3vNIx80aJCrr67VL/GaX156aOtC7bLSoUOHut7EjoGlAAAgAElEQVS/qanJFV1uYVGvTqqHQphqU3aqPYL6i6zmvXfq1Kku4YbaoL/qlm4jWalOrLnBBwYCjRXQNtP6THn88cd9K6KpJ/rc3Gijjdy5CmK13s4rr7zie622odZuUN5nF+GGLxknNFCAcKOB+BSdGAFGbiSmK6hIAwUINxqIn+Si4wg31H6NkFAAoL8eahpHuUPBhkIQbQVbvNuKdhHRlIrS67QGyPDhw91fKut9f6++pQuL6t81jebRRx81DQv3jnLTUnSet1tJcfu1EKD+crrkkku6f67HyI3OnTu7dUNOPPFE95fb4kNTarbcckvToqOavqKDcCPJ37XULS8Cn332mfueff755ys2WcGGtnXVjlMKJrxj3LhxbmTW6NGjK1578MEHu/BYn6HeQbiRl6crne0k3Ehnv1HraAUIN6L15G7pFCDcSGe/1b3WcYUbaohGPmhXDo0geOGFF2zs2LGufRqloZfr3Xff3Xr37r1Qm+fNm2cPPvigXX/99fbSSy+5r2uRU03l0C/1P/vZz9y/1fv+KqN0YVH9m4IXtWmRRRYp1L1cuPH000+bXlb0F1Zte7v88svbkCFDbNiwYW6evHfUK9zw6q+6attI1VFD0k8++WRbeumlnT+7pdT9W44CEAgloB/eTzzxhJuC8v7779sXX3zhrl9jjTVsww03tF122cX69evXIhD2CtDoDy1U/NRTT5k+63Xo3HXWWcf22msvN8Wlbdu2LepDuBGqezg5ZgHCjZjBKS6RAoQbiewWKhWzAOFGzOAUlw0BBSZa20PTOvT/T5gwwQ0VHzlyZKGBGm2ifys+gi62mgQlhUdapHW//fYrVEcvTQpZFHqEPf7zn/+YFkQsdxSPyAl7X85HAIH6CxBu1N+YEmoXINyo3Y4rsyNAuJGdvqQltQsQbtRux5U5Fqi25odY1lprLbv33nutb9++iQ43pk6danvuuadp9EiQQyNiNBxe29qGPQg3wopxPgLJESDcSE5fUJOFBQg3eCoQYEFRngEEJEC4wXOAQI0CWsxUWyuWHlqrQlNlNNe9dERC0kZuhFnUVbuqaH2U4qkyYegIN8JocS4CyRIg3EhWf1CblgKEGzwRCBBu8AwgQLjBM4BAKwRGjBjhXva1QJ8WNdXCpxqxocX4tF5I6Zx1FZW0cEN1+umnn9zuCbfddptb++T1118vqGj9D61jsu+++9rgwYPdri21HoQbtcpxHQKNFyDcaHwfUIPKAoQbPB0IEG7wDCBAuMEzgAACsQkQbsRGTUEIRC5AuBE5KTeMUIBwI0JMbpVaAdbcSG3XUfEIBZiWEiEmt0IAgcoChBs8HQ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CBSuHGtGnTrEOHDoFr2K5dO/vkk09MH16rr7564Os4EYGsCcybN89mzZplTU1NpvChnoe+R1VOmKO5udn0/cqBQL0FCDfqLcz90yBAuJGGXqKO9RYg3Ki3MPdHAAEnUG3kxocffmjjx49HCgEEEiywySabWI8ePQLXkHAjMBUntlKAcKOVgFyeCQHCjUx0I41opQDhRisBuRwBBIIJVAs3dAcCjmCOnIVAIwXCBByEG43sqXyVTbiRr/6mteUFCDd4MhAwN7JbfzDt2bOn9enTp2EkbRYsWLCgYaVTMAII1F3AL9wg4Kh7F1AAApEIBA04CDci4eYmAQQINwIgcUrmBQg3Mt/FNDCAAOFGACROQQCB1gsECTcIOFrvzB0QiEMgSMBBuBFHT1CGBAg3eA4QMCPc4ClAgJEbPAMIIBCTQNBwg4Ajpg6hGARaKeAXcBButBKYywMLEG4EpuLEDAsQbmS4c2laYAFGbgSm4kQEEGiNQJhwg4CjNdJci0B8AtUCDsKN+Poh7yURbuT9CaD9EiDc4DlAgJEbPAMIIBCTQNhwg4Ajpo6hGARaKVAp4CDcaCUslwcWINwITMWJGRYg3Mhw59K0wAKM3AhMxYkIINAagVrCDQKO1ohzLQLxCZQLOAg34vPPe0mEG3l/Ami/BAg3eA4QYOQGzwACCMQkUGu4QcARUwdRDAKtFCgNOAg3WgnK5YEFCDcCU3FihgUINzLcuTQtsAAjNwJTcSICCLRGoDXhBgFHa+S5FoH4BIoDDsKN+NzzXhLhRt6fANovAcINngMEGLnBM4AAAjEJtDbcIOCIqaMoBoFWCngBB+FGKyG5PLAA4UZgKk7MsADhRoY7l6YFFmDkRmAqTkQAgdYIRBFuqPzPPvvMxo0b15qqcC0CCNRZQAHHsssua+3atatzSdweATPCDZ4CBBi5wTOAgAQIN3gOEEAgFoGowo2uXbvaUUcdZZ9//rndeeedsdSdQhBIosD06dNt8uTJ1qtXL+vevXviqqjv1aampsTViwplT4BwI3t9SovCCzByI7wZV2RPgHAje31KixBIpECU4cbQoUNt/PjxNnr06ES2lUohEIfAlClT3BzrPn36WM+ePeMokjIQS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5AVOFGU1OT3X777TZ58mQ77bTTsgdFixAIKKDvqalTp1qPHj2sa9euAa/iNASyJ6CXuo4dO1qvXr2y17gQLZo/f7517tw5xBWcmiUBwo0s9SZtqVWAcKNWOa5DAIFQAtXCjTZt2oS6FycjgAACCCCAQEuB9u3bW4cOHaxTp07Q5FCAcCOHnU6TFxIg3OChQACBWAQIN2JhphAEEEAAgZwKKNxYsGCBG8VCwJG/h4BwI399TosXFiDc4KlAAIFYBAg3YmGmEAQQQACBnAp44YaaT8CRv4eAcCN/fU6LCTd4BhBAoEEChBsNgqdYBBBAAIFcCBSHGwQcuejyFo0k3Mhfn9Niwg2eAQQQaJAA4UaD4CkWAQQQQCAXAqXhBgFHLrq90EjCjXz1N60tL8C0FJ4MBBCIRYBwIxZmCkEAAQQQyKlAuXCDgCM/DwPhRn76mpZWFiDc4OlAAIFYBAg3YmGmEAQQQACBnApUCjcIOPLxQBBu5KOfaWV1AcINnhAEEIhFgHAjFmYKQQABBBDIqUC1cIOAI/sPBeFG9vuYFvoLEG74G3EGAghEIEC4EQEit0AAAQQQQKCCgF+4QcCR7UeHcCPb/UvrggkQbgRz4iwEEGilAOFGKwG5HAEEEEAAgSoCQcINAo7sPkKEG9ntW1oWXIBwI7gVZyKAQCsECDdagcelCCCAAAII+AgEDTcIOLL5KBFuZLNfaVU4AcKNcF6cjQACNQoQbtQIx2UIIIAAAggEEAgTbhBwBABN2SmEGynrMKpbFwHCjbqwclMEECgVINzgmUAAAQQQQKB+AmHDDdWkubnZ2rVrV79KcefYBAg3YqOmoAQLEG4kuHOoGgJZEiDcyFJv0hYEEEAAgaQJEG4krUfirQ/hRrzelJZMAcKNZPYLtUIgcwKEG5nrUhqEAAIIIJAgAcKNBHVGA6pCuNEAdIpMnADhRuK6hApJ4KeffrI33njD7rvvPnvzzTft9ddfdzCLLbaYrbnmmrbRRhvZ7rvvbr17944MbN68efbYY4/Ztddea88995y7b58+faxfv3529NFH21ZbbeX+bcGCBfb555/bzTffbEOGDHFf5/AXINzwN+IMBBBAAIHsCMyePdtGjRpl/1979wE1VXWvf3xTBURESgw21FwFOwQF27VHbFGxdxRU7LHHEnvsXa9GjIq9IZZojB2sWMASjWDPxdxgoWjQgNT/enb+Z9a8w5RTZs7ss8/3rJV1r7yn7P35nfedmWf23mf06NHmlVdeMV9++aXp3LmzGTRokNl3333t+4oOHTos1mG9B5o4caK5++67zfjx480nn3xi99lkk03MLrvsYnbffXf7fqh0I9zw596J0xPCjThqHOObAOGGbxX1oD8zZswwZ511lg0Zqm0KHq666iozZMgQ06pVq8Q9f+yxx8yBBx5oZs2a1eJcSy21lHnmmWfsm5HJkyebyy+/3Dz00ENm1VVXNQ888IDp06dP4mvn4QSEG3moMn1EAAEEEJDAtGnTzO9+9zv7PqHStuuuu5pLL73U/OxnPyvsojfmF1xwgbnpppsqHrf++uubG264way++uot9iHcyPe9R7iR7/rT+/8IEG5wJzgloNET55xzjrnoootCtWuNNdawozvWXXfdUPtX2mnu3LnmtNNOM1dfffViuwwYMMBe4+uvvzabbrpp4efrrbce4UYEdcKNCFjsigACCCCQWQG9uT777LPtCM9a24knnmhOP/10o2BiwYIFNrTQ+6Ba20477WTfs/To0aOwK+FGLTW/f0644Xd96V04AcKNcE7slZLAp59+aqebaDimNo2a0AiO/fbbz/73X/7yF3P00Ucb/QEPNo3eOOGEExK1cPbs2fYcI0eOLJzn+uuvN0cddZRp3bq1/bdXX32VcCOBMuFGAjwORQABBBDIjMCTTz5pRowYYfS6p23FFVc01113nX0P8fDDD5uTTjqp8DONvrjjjjtM37597bSVQw891E7H1aYpLFdeeaXZY489zEcffWSOO+44M2HChILDnXfeaX79618TbmTmzmhsQwk3GuvL2bMhQLiRjTrlppWlAUKvXr3snFOtsaFN81dPPfVU+28aOdGuXTszcOBAc+aZZ7aYtzp9+nRz3333mUcffdS+SdBUE00f+e///m8zbNgwO8UkCC3uuecec8ABB1Q01hSZb775pkXwUbqz2qMgRnNhg03fxGhoafCINa3joSk0wbQXvUm57LLLzBJLLGEPKQ12tK++9VlmmWXMlClTjN7EaHrMu+++WziH+tS/f3+z1157mR122KFwrnJhzbhx4+y0mosvvtho6s92221nv/VZfvnl7fV1DY1Q0ZuyF1980f5bcP6hQ4eaLbfcsnD+ODck4UYcNY5BAAEEEMiSgEaCnnfeeS2m1urLE71P0fsBTVc55phj7NpiGnWqUGPjjTc2yy23nBk7dqzZbbfdCt3deuut7XuP7t27238bNWqU0UiPYNMXMBrl0b59e/tPjNzI0p1S/7YSbtTflDNmT4BwI3s187rF+mZi7733Nu+9916hnwoNtIjW4MGDbTix5pprmo4dO5Z10GKf+mB+xBFH2G85Km3HHnusufDCC20gUa9wQx/+999/f6MQQZsWCrvrrrtsOKF26XoKSoJNAYsCmFVWWcX+07PPPmu23Xbbws/1bY3eEL300ktG4ULxaJVy/dKbJYUlsikXbijA0boiQbiituhNkUKeRx55xL5hqnaNPffcs0UYEvVGJNyIKsb+CCCAAAJZE1B4cdhhhxXeC6j9+qKiOLSo1KfS8GL48OH2vUPwJYgWJw0WN9c59J5B4UfXrl0JN7J2ozSgvYQbDUDllJkTINzIXMn8brBGZujbDX2wr7QpkNC3Gfowv/nmm9tvKoJNIz8UMNQKArS/hoXqTYMWB63HyA1Np1FgoJER2vQUFZ1b38zozY4WK33qqadadEthw84772z/TcedccYZ9v/XiJXHH3/cfpNz0EEHmeeee65m4eWikEI25cKN4hMUr1WiMChMeKLj9YZNoz2WXHLJmu0p3YFwIzIZByCAAAIIZExATzbRCNEPPvig0HKNiNSaYlpP4+mnn7bTVDSdRFNXip/6pgXLi9cc03uCU045pXAePUVOoy6DTSNXb7nlFns+bYzcyNjNUufmEm7UGZTTZVKAcCOTZfO70d9++61d3PO2226r2VEFBgpCevbsaX788UcbeNx+++2F4/RhXAGGRk8oaNDohKlTpxYCBE1b0ZuDcmGAppooKAm2MGtulE49CcILTY3RqujBtYNzamTGJZdcYqfbaC0RjfTQpvm1esOi44pHc2j0iubtKjjR0FetxH7FFVcU2qg3RZoOU64/wfolevycfvEVUGi/UrMjjzzSmi299NL2cbz672AkTXGAUrM4JTsQbkQVY38EEEAAgawJlIYbK6+8stloo43sFxbBGhxBnxRKaN0wfSmhp77VCjdKz7322mvb90rBI+kJN7J2t9S3vYQb9fXkbNkUINzIZt28b7XmouqDtR6FptEIpY9nLQYIpmNozYjiKS3FIye0f7Beh8KBYAsWI61XuKHwonikRbDuhq4ZzJPVI990PfVJ82zvvfde2xwtmqohp9rUb32jU277/vvv7TdCWlxVAUzxKJXzzz/fjh4p1x9926PwpHhlda3BofU63n//fXupUjOt3F48GkX7BAFK1JuQcCOqGPsjgAACCGRNoNzIjWp9KA4oCDeyVm232ku44VY9aE1zBAg3muPOVSMI6IP6hx9+aDQqQquMK/Qo3oIP5AoLih/Vus0229jgQKM6gk0LfOrxbMEWjJzQh/jSp6XEGblRuraGRmBoZMXJJ59sR45o0/QT9SWYaqJFQrUFIzQ0ZWT06NFmrbXWsv+u/r/88st2fY7x48dXXUukWrihhcc0yqVDhw6F/peORglTlnLnCXMc4UYYJfZBAAEEEMiyQLlwQ6/v+mJAa2x98cUXdgpq8Nqvvmq0pF5ba4UbelKKFhsPRoAwLSXLd0r92064UX9Tzpg9AcKN7NXM2xZrmsWll15qXnnlFdtH/ZHWAqLXXnut6dSpk/03jb7QKuTBuhYBRnBMs8MNtad4CoqCF60hojcuesOj/37ggQfsaBQFLdo0ukPTZvQUGG0HH3yw+Z//+R87beTzzz+300KK3wRp+Oruu+9unyCjAOb3v/994Z6oFm4EPyu+geKEGxpRonU3Ki3qWukGJdzw9leXjiGAAAII/H+BcguK6osZLToebHoymV7bgy146on2K/730gVFS9fcYEFRbrtiAcIN7gcEjJ16P2nSJDtSvXfv3k0jabVIX3mz5Vqg3BNF9LhXhQF6JGmw6ZGoWgCzeFO4oUelVZtiUW6qRpRpKaVTOMq1TW2aOXOm0RsSBRjaNPUkmG6iNUK0oNjrr79eGKmhwKNbt26FESlaa0PHl/NQIKL1SDSvttyUkajhRq1pKfW8IQk36qnJuRBAAAEEXBSYM2eOHZmhJ58Em0aRbr/99oX/1ujMww8/vPDfwaNiNTJDIz6DkRk8CtbFCrvbJsINd2tDy9ITINxIz5orhRAoXZBTh2gBzHPPPdessMIKdq0JrQFRPJJB008UeHTp0qWhC4qWPqY2GIURTB8JnjOvUEIjG/Q0ltItCFP++c9/tnhsbLBfcWBSLozRKA89vlVrkowZM8YuKBp2zY1yIzeqLcKqsEijUI4//vhC8KKnuOgbp8022yxENVvuQrgRmYwDEEAAAQQyKKDFQ7X+VrAF01JWXXVV+5r929/+tsX7GK3LpS8/vv76a/so++CR8jpe7yf0PkgjOY877jijACTYbr75ZqPHtAcbC4pm8GapY5MJN+qIyakyK0C4kdnS+dlwfaDX9AxNywiz6ekdWnxTL/xaaTzKo2D1lBIFEHozEGZB0UqBhNqpD/xazDTYJk6caB/zVvx0lODxrgMGDCg76kLH6o3LZZddZp9pr2k6GqWhNzZht6gjN3TeF154wT4Kt/RJLuWuqW+jNC2o+PG7YdtGuBFWiv0QQAABBLIsoDXA9F5G7w1qbZp+O3LkSPsIeH05oi9r9KVCra34OMKNWlr5+DnhRj7qTC+rCxBucIc4J6BvLo499li7qGa1TVM5tN6EHvcafNjWGwM9Q15vDDTSotKmD+n6n9a10BYm3NAz6jVqovgZ9MH577jjjhbf0uiNTfGjXbWfFgG79dZb7foa2v70pz+ZXXbZpUUTNRpjt912K/xbtbBm0KBBdhqORrUET5OptkBquZEbupD6pfbr2GpPpZGzAiG5x9kIN+KocQwCCCCAQBYFvvzyS/s+44knnqjYfD0pRSM6N9hgg8I+mtaitcb0eltp08jRa665xk57Ld4YuZHFO6V+bSbcqJ8lZ8quAOFGdmvndcu1cKieDKJ1KzQ1QmtUaNNIDa0OriGe++yzj1lppZXKOkyfPt0+XeTRRx+1x+tDu9btGDx4sD1OwUDr1q0Lx4YJN7TzjBkz7BuKBx980IYnak+/fv1ssHHooYe2aIu+idHw0mDTehlaXFQjTLTpRaj48a9qk9qs1dSLNz2mVaM3HnvsMXv9/v3721BD63LMmzevxfSWYIpO165dF3v6S6VwQ9dSKKT1N7Tex9ixY80777xjm6CFeNSuQw45xC6GphElcTfCjbhyHIcAAgggkEUBBRXPPvusfS+j6SQKPDp37mw0gnPHHXe0i4OX+8JAU0/1Huiee+6xi6yHPY5wI4t3Sf3aTLhRP0vOlF0Bwo3s1o6WI5ApAcKNTJWLxiKAAAIIZEyAcCNjBatzcwk36gzK6TIpQLiRybLRaASyJ0C4kb2a0WIEEEAAgewIEG5kp1aNaCnhRiNUOWfWBAg3slYx2otARgUINzJaOJqNAAIIIJAJAcKNTJSpYY0k3GgYLSfOkADhRoaKRVMRyLIA4UaWq0fbEUAAAQRcFyDccL1CjW0f4UZjfTl7NgQIN7JRJ1qJQOYFCDcyX0I6gAACCCDgsADhhsPFSaFphBspIHMJ5wUIN5wvEQ1EwA8Bwg0/6kgvEEAAAQTcFCDccLMuabWKcCMtaa7jsgDhhsvVoW0IeCRAuOFRMekKAggggIBzAoQbzpUk1QYRbqTKzcUcFSDccLQwNAsB3wQIN3yrKP1BAAEEEHBJgHDDpWqk3xbCjfTNuaJ7AoQb7tWEFiHgpQDhhpdlpVMIIIAAAo4IEG44UogmNYNwo0nwXNYpAcINp8pBYxDwV4Bww9/a0jMEEEAAgeYLEG40vwbNbAHhRjP1ubYrAoQbrlSCdiDguQDhhucFpnsIIIAAAk0VINxoKn/TL0640fQS0AAHBAg3HCgCTUAgDwKEG3moMn1EAAEEEGiWAOFGs+TduC7hhht1oBXNFSDcaK4/V0cgNwKEG7kpNR1FAAEEEGiCAOFGE9AduiThhkPFoClNEyDcaBo9F0YgXwKEG/mqN71FAAEEEEhXgHAjXW/Xrka44VpFaE8zBAg3mqHONRHIoQDhRg6LTpcRQAABBFITINxIjdrJCxFuOFkWGpWyAOFGyuBcDoG8ChBu5LXy9BsBBBBAIA0Bwo00lN29BuGGu7WhZekJEG6kZ82VEMi1AOFGrstP5xFAAAEEGixAuNFgYMdPT7jheIFoXioChBupMHMRBBAg3OAeQAABBBBAoHEChBuNs83CmQk3slAl2thoAcKNRgtzfgQQsAKVwo1FixaZ1q1bo4QAAggggAACCQQINxLgeXAo4YYHRaQLiQUINxITcgIEEAgjUCncmDt3rnn11VfNjBkzwpyGfRBAAAEEEECgjMBSSy1ltttuu0hfGHTq1Mm0adMGTw8ECDc8KCJdSCxAuJGYkBMggEAYgWrTUgg4wgiyDwIIIIAAAtUFogYchBv+3FGEG/7Ukp7EFyDciG/HkQggEEGgWrih0xBwRMBkVwQQQAABBCoIdOnSxQwePDjUCA7CDX9uI8INf2pJT+ILEG7Et+NIBBCIIFxsZNAAACAASURBVFAr3CDgiIDJrggggAACCFQRCBtwEG74cxsRbvhTS3oSX4BwI74dRyKAQASBMOEGAUcEUHZFAAEEEEAgYcBBuOHPLUS44U8t6Ul8AcKN+HYciQACEQTChhsEHBFQ2RUBBBBAAIEEAQfhhj+3D+GGP7WkJ/EFCDfi23EkAghEEIgSbhBwRIBlVwQQQAABBGIGHIQb/tw6hBv+1JKexBcg3Ihvx5EIIBBBIGq4QcARAZddEUAAAQQQiBFwEG74c9sQbvhTS3oSX4BwI74dRyKAQASBOOEGAUcEYHZFAAEEEEAgYsBBuOHPLUO44U8t6Ul8AcKN+HYciQACEQTihhsEHBGQ2RUBBBBAAIEIAQfhhj+3C+GGP7WkJ/EFCDfi23EkAghEEEgSbhBwRIBmVwQQQAABBEIGHIQb/twqhBv+1JKexBcg3Ihvx5EIIBBBIGm4EQQc48ePN9OmTYtwZXZFAAEEEEAAgWKBLl26mMGDB5vOnTubNm3agOOBAOGGB0WkC4kFCDcSE3ICBBAII1CPcEPXadeunbn55puN3pgFW9++fcM0gX0Q8Epgzpw5Rr9X+nDSoUMHr/pGZxCIIqDAu23btqZr165RDsvlvpMnTy70W6+j22yzjenWrVsuLXzrNOGGbxWlP3EECDfiqHEMAghEFqhXuKEPcsOGDTOTJk0yEyZMiNwODkDAFwF9oNOb2d69e5sePXr40i36gUBkgYkTJxpNr1hjjTUiH8sBCPgiQLjhSyXpRxIBwo0kehyLAAKhBQg3QlOxIwKhBAg3QjGxUw4ECDdyUGS6WFOAcKMmETvkQIBwIwdFposIuCBAuOFCFWiDTwKEGz5Vk74kESDcSKLHsb4IEG74Ukn6kUSAcCOJHscigEBoAcKN0FTsiEAoAcKNUEzslAMBwo0cFJku1hQg3KhJxA45ECDcyEGR6SICLggQbrhQBdrgkwDhhk/VpC9JBAg3kuhxrC8ChBu+VJJ+JBEg3Eiix7EIIBBagHAjNBU7IhBKgHAjFBM75UCAcCMHRaaLNQUIN2oSsUMOBAg3clBkuoiACwKEGy5UgTb4JEC44VM16UsSAcKNJHoc64sA4YYvlaQfSQQIN5LocSwCCIQWINwITcWOCIQSINwIxcROORAg3MhBkeliTQHCjZpE7JADAcKNHBSZLiLgggDhhgtVoA0+CRBu+FRN+pJEgHAjiR7H+iJAuOFLJelHEgHCjSR6HIsAAqEFCDdCU7EjAqEECDdCMbFTDgQIN3JQZLpYU4BwoyYRO+RAgHAjB0Wmiwi4IEC44UIVaINPAoQbPlWTviQRINxIosexvggQbvhSSfqRRIBwI4kexyKAQGgBwo3QVOyIQCgBwo1QTOyUAwHCjRwUmS7WFCDcqEnEDjkQINzIQZHpIgIuCBBuuFAF2uCTAOGGT9WkL0kECDeS6HGsLwKEG75Ukn4kESDcSKLHsQggEFqAcCM0FTsiEEqAcCMUEzvlQIBwIwdFpos1BQg3ahKxQw4ECDdyUGS6iIALAtXCjVatWrnQRNqAAAIVBNq2bWs6duxo2rRpgxECzgkQbjhXEhrUBAHCjSagc0nnBAg3nCsJDULATwHCDT/rSq/yIaBwQxsBRz7qnbVeEm5krWK0txEChBuNUOWcWRMg3MhaxWgvAhkVINzIaOFoNgLGGIUbixYtMhplRcDBLeGaAOGGaxWhPc0QINxohjrXdE2AcMO1itAeBDwVINzwtLB0KxcCQbihzhJw5KLkmeok4UamykVjGyRAuNEgWE6bKQHCjUyVi8YikF0Bwo3s1o6WI1AcbhBwcD+4JkC44VpFaE8zBAg3mqHONV0TINxwrSK0BwFPBQg3PC0s3cqFQGm4QcCRi7JnppOEG5kpFQ1toADhRgNxOXVmBAg3MlMqGopAtgUIN7JdP1qfb4Fy4QYBR77vCZd6T7jhUjVoS7MECDeaJc91XRIg3HCpGrQFAY8FCDc8Li5d816gUrhBwOF96TPRQcKNTJSJRjZYgHCjwcCcPhMChBuZKBONRCD7AoQb2a8hPcivQLVwg4Ajv/eFKz0n3HClErSjmQKEG83U59quCBBuuFIJ2oGA5wKEG54XmO55LVAr3CDg8Lr8zneOcMP5EtHAFAQIN1JA5hLOCxBuOF8iGoiAHwKEG37UkV7kUyBMuEHAkc97w4VeE264UAXa0GwBwo1mV4DruyBAuOFCFWgDAjkQINzIQZHporcCYcMNAg5vbwGnO0a44XR5aFxKAoQbKUFzGacFCDecLg+NQ8AfAcINf2pJT/InECXcCAKOTp06mdatW+cPix6nLkC4kTo5F3RQgHDDwaLQpNQFCDdSJ+eCCORTgHAjn3Wn134IRA031GuFG23atPEDgF44LUC44XR5aFxKAoQbKUFzGacFCDecLg+NQ8AfAcINf2pJT/InQLiRv5pnqceEG1mqFm1tlADhRqNkOW+WBAg3slQt2opAhgUINzJcPJqeewHCjdzfAk4DEG44XR4al5IA4UZK0FzGaQHCDafLQ+PiCkyfPt3sv//+5umnn458ihEjRpirr77adOzYMfKxSQ9YtGiR+eKLL8ytt95qDj74YLPaaqsVTnnPPfeYAw44oPDfzWxnnH4SbsRR4xgEygvoxfvJJ580Dz30kHnzzTfNzJkzTefOnc2AAQPMlltuaXbffXezwgorlD14xowZZsyYMebPf/6z0YdC/W6uuOKKZosttjAHHnigPUfpWhmEG9yJLgsQbrhcHdqWlgDhRlrSXMdlAcINl6tD22ILZC3cUKgxefJkc/nll9sPK6uuuqp54IEHTJ8+fQg3Yt8FHIiAnwJffvmlOfnkk80zzzxTsYMKRq+55hqz8cYbt9jntddeM8cff7z55JNPKh57zjnnmGOOOcYo0Ag2wg0/7yVfekW44Usl6UcSAcKNJHoc64sA4YYvlaQfLQSyFm68+uqrZtNNNy30Yb311iPc4J5GAIHFBPSifcYZZ5g77rijpo5GYtx0001m2WWXtft+9tln5ogjjjATJkyoeqxGgFx77bVmt912I9yoqcwOLggQbrhQBdrQbAHCjWZXgOu7IEC44UIVaEPdBXwMN+qOlPIJmZaSMjiX81LgxRdftNPT9Pukbf3117cjNNZYYw3zyiuv2BEXGtmhTSHFI488YvfRduONN5ozzzyz4LLDDjuYK664wnTr1s3+7Pzzzy/8bKeddjLXX3+96dq1q/03Rm54eTt50ynCDW9KSUcSCBBuJMDjUG8ECDe8KSUdqSVQLvCotW7FlClTzP3332/ntutDhTZNFenfv78ZOnSondu+xBJLtLj0Tz/9ZMaOHWtGjRpl3njjDaMXG236AKEh4lpLQx8cdNzs2bPNCSecYEaOHFmx+XfffbddP6TamhulIz/0IeXEE080d955px0Borb37t3bfhOr62l+ffH27bff2nU+br/9dvPRRx+ZQYMG2f7tuOOO5vDDDy+sXVJuREkt9+DnhBthpdgPgcoCn376qZ3C9u6779r/bb311nY0RqtWrYzW0tDv6/PPP29PUBxu6PdPU1n09yDYbr75ZrPnnnva//zqq6/MYYcdZgMSbRrtob99/fr1s/9NuMFd6bIA4YbL1aFtaQkQbqQlzXVcFiDccLk6tK2uAlHCDa2BoW88FRAE4US5xuiDgRYfXX755e2Pf/zxR/vNqIZ0V9t+85vfmAsvvNAu2teIcEMBitoyevToxZqxyy672DAlGKqub3n14UgBTummEEY/f++99+yPCDfqektyMgTqJqBQ9cEHH7RTVoJRHbvuuqv9+6TRF6XhRemoDgWtp512mg1Eg02BZzA1hXCjbqXiRA0QINxoACqnzJwA4UbmSkaDGyBAuNEAVE7ppkCUcEMjHTRyoVqwEfRS33bqA8SSSy5pvzEdMmSImTVrlv2xRkLo6QPff/+9DT3+8Ic/2H9faqmlzF133WW23XbbhoQbtSoQjAZZsGCBOe+888wFF1xQ6xDCjVBC7IRA+gIKMTVio3jT6CtNKwmeuKQFRIcNG2Y++OADu9vaa69tbrvttsLP58yZY4MRjTgLNgWwRx11lP1Pwo3068oVwwsQboS3Yk9/BQg3/K0tPQsvQLgR3oo9My4QNtzQiAfNW1cwEWxHHnmkHWmx9NJL26km+u9gNIOCCo3y0PDwiy++2H5ACDZ986n58e3bt6+ql3RB0dLjdbGLLrrIjjz55z//aYYPH26nygSbpq2cddZZ9mea8jJu3LgWH2g0mkRTVY477jjz2GOPFX7GyI2M/xLQfC8FFK4Wr5fRs2dPc+ihh5r99tuv8DjYWuGGYPS0Jv3dCDb9LTvllFMIN7y8a/zqFOGGX/WkN/EECDfiuXGUXwKEG37Vk95UEQgbbmg++1577WXef/99ezZ986nHs6677rr2vzXaQcGAgoxg0weC008/3c5n32effRZrxYYbbmhWXnllo6cX6H86p6akBFu9w4111lnHDlHv27ev0RQbjc7Q/4ItWGvkww8/NL/+9a/N1KlT7Y+Kj9N/P/vss3Z0SbARbvArhoB7AqWhRNBCra2j0WKbbLKJffRrtZEbOoZww73a0qJwAoQb4ZzYy28Bwg2/60vvwgkQboRzYi8PBMKGG+VGQdTqvoZuX3nllXb6iYKD4tEO5Y7V/poKokVGtdU73Bg8eLBdgLR79+72/LrW2WefvVi48fbbb7d4BG3pcaVBD+FGrTuBnyOQvoDW29DosG+++caGrsWPidUaO9ddd535+uuvq4YbOoemzmm0WbAxLSX9WnLFeAKEG/HcOMovAcINv+pJb+IJEG7Ec+OoDAo0MtwofuqKFuBU0KE1NfT0gkqbRnuceuqppk2bNoQbrVpl8I6iyQi4J/Daa6/ZpxwFW7C2xjLLLGOfhhJMQStdULTcmhssKOpefWlReQHCDe4MBIxdJ27atGn20eCdOnWCBIFcChBu5LLs+ex02HCj1rSUsHrz5883//jHP8w777xjxo8fb/70pz/Zx6wGmz6AKADRh44wIySiPAo27MgNDVXfY4897JB1bUxLCVtd9kMgfYF58+aZxx9/3Gg6mabNKTzV7/pJJ51kHwWrrTTcGDhwoLnllluM1uEoXTCUR8GmX0Ou2BgBwo3GuHLWbAkQbmSrXrS2MQKEG41x5awOCoQNN8otKKpvPDVEW9M83nzzTXP88cfbhUW19erVy9x///1ms802q9prBR1a4O/ll1+2+xWHGwo99t5778IipVqTQ+t3rLXWWnZfDTlvRLihvuppLk899VSh7eecc45dRPC7774zRx99NAuKOngv06T8CigQ1UK/waaRGVdddZUZMGCAfdyr1gN6+OGHCz/X3xytpaFv8UqP1SLIl112mX2U9Y033thiUVL9TI+MDqa28bSU/N5zWeg54UYWqkQbGy1AuNFoYc6fBQHCjSxUiTbWRSBsuKGLvfDCC/YpJ8FCm9UaoG9DtVinfpn0OEaFEsGmQERPHlliiSXsOfUEg+Dxspq6op/pG9dyTy0JzqHgRMFHI8KNDh062G91Sx8jWam/rLlRl1uRkyAQW0BDjvV344knnqh5Dk090fobW221ld1Xf880hS4IWKud4JprrjEHHXRQYUQI4UZNbnZoogDhRhPxubQzAoQbzpSChjRRgHCjifhcOl2BKOGGppToQ4E+RMyaNatiQzWi45JLLiksDPrSSy/ZoKB4+km5g/fcc09z/fXXm2WXXdb+WNfTiInixzAGx6kd+pDRiHCjY8eORqM3tPaHvrkt3vSI2x122MFo0dFg2grhRrr3LFdDoJzAZ599Zn9nFZhW2hRs6O/JvvvuaxRMBNu7775rR2ZNmDCh4rFHHHGEHQFSPGebcIN70WUBwg2Xq0Pb0hIg3EhLmuu4LEC44XJ1aFtdBaKEG7qwHqGqtTA0smHs2LF27QxtvXv3NoMGDTKHHHKI2XLLLe2ojOJtypQpdpqKPni89dZbhUVF+/TpY/r372+GDh1a9jjNn9e3pXqEq8IRhQv9+vWzwYZGfDQq3FDbFXCon3pspK6tIemnnXaaWW655eyjbYPH4hJu1PWW5GQIxBbQi/eTTz5pp6B88MEHRgsZa1t//fXt46YVoGp6W7AWR/GFNPpDf6M0HU1PatKmfTfaaCM7Yk1TXIofVa2fE27ELhUHpiBAuJECMpdwXoBww/kS0cAUBAg3UkDmEghkUUCjSe6++24b4gSbPjQpZFHoEXX74YcfjBZELLeV+wAW9fzsjwACjRMg3GicLWdOLkC4kdyQM2RfgHAj+zWkB8kFCDeSG3IGBDIrUG40S7XOFD++NmqnCTeiirE/Au4IEG64UwtasrgA4QZ3BQI8CpZ7AAEJEG5wHyCQY4EFCxbYJy1o/n6tTU9V0SKoeqRknI1wI44axyDghgDhhht1oBXlBQg3uDMQINzgHkCAcIN7AAEEzMKFC+3TE26//Xa7xsjrr79eUKm1TkgUPsKNKFrsi4BbAoQbbtWD1rQUINzgjkCAcIN7AAHCDe4BBBBITYBwIzVqLoRA3QUIN+pOygnrKEC4UUdMTpVZAdbcyGzpaHgdBZiWUkdMToUAApUFCDe4OxDIrgDhRnZrl4eWE27kocr0sZYA4UYtIX6eBwHCjTxUmT4i4IAA4YYDRaAJCMQUINyICcdhqQgQbqTCzEUcFyDccLxANC8VAcKNVJi5CAIIEG5wDyCQXQHCjezWLg8tJ9zIQ5XpYy0Bwo1aQvw8DwKEG3moMn1EwAEBwg0HikATEIgpQLgRE47DUhEg3EiFmYs4LkC44XiBaF4qAoQbqTBzEQQQINzgHkAguwKEG9mtXR5aTriRhyrTx1oChBu1hPh5HgQIN/JQZfqIgAMChBsOFIEmIBBTgHAjJhyHpSJAuJEKMxdxXIBww/EC0bxUBAg3UmHmIgggQLjBPYBAdgUIN7Jbuzy0nHAjD1Wmj7UECDdqCfHzPAgQbuShyvQRAQcECDccKAJNQCCmAOFGTDgOS0WAcCMVZi7iuADhhuMFonmpCBBupMLMRRBAgHCDewCB7AoQbmS3dnloOeFGHqpMH2sJEG7UEuLneRAg3MhDlekjAg4IEG44UASagEBMAcKNmHAclooA4UYqzFzEcQHCDccLRPNSESDcSIWZiyCAAOEG9wAC2RUg3Mhu7fLQcsKNPFSZPtYSINyoJcTP8yBAuJGHKtNHBBwQINxwoAg0AYGYAoQbMeE4LBUBwo1UmLmI4wKEG44XiOalIkC4kQozF0EAAcIN7gEEsitAuJHd2uWh5YQbeagyfawlQLhRS4if50GAcCMPVaaPCDggUCncmDFjhvn73/9uW9ijR4+aLW3Tpo35+OOPzezZs03//v1r7s8OCPgqMG/ePDNnzhzToUMH065du4Z1c+rUqWaVVVYxPXv2jHSNTp06Gf2+siHQaAHCjUYLc/4sCBBuZKFKtLHRAoQbjRbm/AggYAWqjdyYMmWKeeutt5BCAAGHBQYOHGhDjrAb4UZYKfZLKkC4kVSQ430QINzwoYr0IakA4UZSQY5HAIFQAtXCDZ2AgCMUIzsh0FSBKAEH4UZTS5WrixNu5KrcdLaCAOEGtwYCxhBucBcggEAqArXCDQKOVMrARRBILBA24CDcSEzNCUIKEG6EhGI3rwUIN7wuL50LKUC4ERKK3RBAIJlAmHCDgCOZMUcjkJZAmICDcCOtanAdwg3uAQSMIdzgLkCAkRvcAwggkJJA2HCDgCOlgnAZBBIK1Ao4CDcSAnN4aAHCjdBU7OixAOGGx8Wla6EFGLkRmoodEUAgiUCUcIOAI4k0xyKQnkC1gINwI7065P1KhBt5vwPovwQIN7gPEGDkBvcAAgikJBA13CDgSKkwXAaBhAKVAg7CjYSwHB5agHAjNBU7eixAuOFxcelaaAFGboSmYkcEEEgiECfcIOBIIs6xCKQnUC7gINxIzz/vVyLcyPsdQP8lQLjBfYAAIze4BxBAICWBuOEGAUdKBeIyCCQUKA04CDcSgnJ4aAHCjdBU7OixAOGGx8Wla6EFGLkRmoodEUAgiUCScIOAI4k8xyKQnkBxwEG4kZ573q9EuJH3O4D+S4Bwg/sAAUZucA8ggEBKAknDDQKOlArFZRBIKBAEHIQbCSE5PLQA4UZoKnb0WIBww+Pi0rXQAozcCE3FjgggkESgHuGGrv/NN9+Yl19+OUlTOBYBBBosoIBjrbXWMm3atGnwlTg9AsYQbnAXIMDIDe4BBCRAuMF9gAACqQjUK9zo3LmzGTZsmJk0aZKZMGFCKm3nIgi4KDBt2jQ7DLl3796mR48eLjaRNiGQigDhRirMXMRxAUZ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VQLN1q1ahW6L23btjUvvvii+e6778yQIUNCH8eOCPgmMGfOHKPfq86dO5sOHTr41j36g0BoAQV9em3o2rVr6GPi7rjEEkuYNm3axD2c4xBomADhRsNoOXGGBAg3MlQsmopAlgXqFW5k2YC2I4AAAghkW0AhSseOHQk4sl1GL1tPuOFlWelURAHCjYhg7I4AAvEECDfiuXEUAggggIA7Ahq1odGGBBzu1ISW/EeAcIM7AQFjCDe4CxBAIBUBwo1UmLkIAggggEADBYIpKQQcDUTm1LEECDdisXGQZwKEG54VlO4g4KoA4YarlaFdCCCAAAJhBYrX2yDgCKvGfmkIEG6kocw1XBcg3HC9QrQPAU8ECDc8KSTdQAABBHIsULqYKAFHjm8Gx7pOuOFYQWhOUwQIN5rCzkURyJ8A4Ub+ak6PEUAAAd8Eyj0phYDDtypnsz+EG9msG62urwDhRn09ORsCCFQQINzg1kAAAQQQyLpApcfAEnBkvbLZbz/hRvZrSA+SCxBuJDfkDAggEEKAcCMEErsggAACCDgtUCncUKMJOJwunfeNI9zwvsR0MIQA4UYIJHZBAIHkAoQbyQ05AwIIIIBAcwWqhRsEHM2tTd6vTriR9zuA/kuAcIP7AAEEUhEg3EiFmYsggAACCDRQoFa4QcDRQHxOXVWAcIMbBAHCDe4BBBBISYBwIyVoLoMAAggg0DCBMOEGAUfD+DlxFQHCDW4PBAg3uAcQQCAlAcKNlKC5DAIIIIBAwwTChhsEHA0rASeuIEC4wa2BAOEG9wACCKQkQLiREjSXQQABBBBomECUcEONaNeunenQoUPD2sOJEQgECDe4FxAg3OAeQACBlAQIN1KC5jIIIIAAAg0TINxoGC0nTihAuJEQkMO9EGBBUS/KSCcQcF+AcMP9GtFCBBBAAIHqAoQb3CGuChBuuFoZ2pWmAOFGmtpcyxmBRYsWGb0IPPjgg+aZZ54xb775ppk1a5ZZaqmlzMCBA822225rdtllF7P66qvb59b7vF1wwQXm7LPPLnTx/PPPN2eddZb972o/i2pCuBFVjP0RQAABBKoJjBo1ypx44ok1kQ455BBz0UUXFaaHfPXVV+awww4zr7zySs1jn3rqKTNo0KDCfoQbNcnYoUkChBtNgueyTgkQbjhVDhqThoBCjEsuucRcf/31NtCotCnoOOqoo8ypp55qunXrlkbTmnINwo2msHNRBBBAAIEEAgsWLDAXXnihufrqq2uepTTc+Nvf/maGDh1qPvvss5rHEm7UJGIHRwQINxwpBM1oqgDhRlP5uXjaAj/++KMNK2688cbQl9YboCuvvNJ079499DFZ2pFwI0vVoq0IIIAAAhKYPXu2Oe2008ydd95ZE6Q03HjttdfMjjvuWPM47UC4EYqJnRwQINxwoAg0oekChBtNLwENSEtAU1Guu+46c/zxx0e+5DXXXGOOO+44L6eoEG5Evh04AAEEEECgyQLTpk2zU0vGjRtXsyWl4cb9999vjjzyyJrHEW6EImInRwQINxwpBM1oqgDhRlP5uXiaAlOnTjUHHXSQee655wqX1dQTrTdx+OGHmy5dupiZM2eaW2+91WjdieIpKxtvvLG59957zcSJE83uu+9eOH677bYzd911l+nRo4f9Nw2T1XoVF198cWEfjfo44YQTbDAyffp0M2bMGPPII4+YV1991V6jd+/eZr311jN77723XedjySWXLByrfTbddNPCf48YMcJOlTn33HPtOfr06WO/uTr44IPtPlOmTLHfYmkdkXfffbfQB+3Xv39/s9dee5kddtjBLLHEEoVz6cbKygAAIABJREFUEm6keRdyLQQQQACBegh88skn9rXvww8/tKfTa+M555xj2rdvX/X0+qLj0ksvtf/TtuyyyxqFHf369QvVLNbcCMXETk0QINxoAjqXdE6AcMO5ktCgRgk8++yzdqHQ4u2MM84w5513nmnbtm3hn+fPn2/fIGnxseJNgcHaa6/dIiDp1auXefTRR+0ipNr0TdKBBx5oh7FqW2ONNczo0aPNWmutZcaPH2+/KXrvvfcqdnGTTTYxI0eOtPtrKw03ttxyS7Nw4ULz4osvLnZ+/Zum0OjFrdp2zDHHmMsuu8x07NjR7ka40ag7jvMigAACCDRKoHRqiV7bFFzotVrBx7rrrmuGDBliDjjggMIXEGpL6XSWX/7yl/ZLixdeeMG88cYbpl27dmbzzTc3w4YNM3pNbt26dYsuEG40qqKcN6kA4UZSQY73QYBww4cq0odQAgoNjjjiiBb7KhDYbLPNFjv+pZdesm9uirebbrrJHHrooTYMUSAQbFdddZUdmRGEEdtvv31hxISmsihI+Pzzz42GxeqNU61N84BvueUW8/Of/3yxcKP02CCc+fbbbxcblVLpOhqtolEfW2+9NeFGrWLwcwQQQAABJwXCTi1Zf/31zeWXX14YmRFlOotGRv7mN78pPGVFEIQbTt4ONMoY++WW7m99sdapUydMEMilAOFGLsuez06XjlBYZ5117KNg+/btuxjI5MmT7RSO999/v/Cz4BGpemzsrrvuajTNRZtGatxwww2mc+fOdtX2k046qXCMvkHaaqutFgtENP1E63+suOKK9hsmhSBPP/104TiFG8OHDy8bbuhYXa9nz552GoxGYJSOShk8eLA9/2qrrWbmzp1rfve735krrriicH6NSjn99NMJN/L5q0CvEUAAgUwLlE4tqdWZnXbayb4+awpp6XSWasfqdf3aa681u+22W2E3wo1a2vy8WQKEG82S57ouCRBuuFQN2tJQgSjhxl//+lezxx572DdBwRaEG3riioa/3n777fZHwdSTFVZYwY7seOihh+y/b7PNNnb9C0152W+//Vqs9aHQ41e/+lXh3KWjSjR3WGt1aI2P4jU3dMDdd99t9t9//5pW33//vfnggw/MX/7yF3tM8XSVoC86CdNSalKyAwIIIICAQwIK7R9//HE7leSLL74w33zzjX0S2s4772zXt9IXFxrZ+MMPPxRarXWzNLJSj3+977777JcXOlbTV/QFgNa/0uvkb3/7Wzu1JdiCLyO0Lpc2wg2HbgSa0kKAcIMbAgFjCDe4C3IjkHRayh133GGnfmh7+OGHWywsqvBAI0GKA5FgIdGPP/7YLhZaba2N0iJoaooWKtVCacXhhqaU6E3XhhtuuFjdNI/45Zdftm/atL7HRx99VLG2hBu5ue3pKAIIIJA7AYUaJ598snnggQcKfdfi4cEU0mogY8eObTFSQwuNaqHxVVddlXAjd3dStjpMuJGtetHaxggQbjTGlbM6KFCPBUWD0Rb6tmffffctrKGhN0wrr7yynZurrXghUYUMUcMNTSu55557jKbHFIcbeqqK3qzp6SfFm9b00GKlxd82aU0NLZKmaTEKX37/+98XDiHccPAGpUkIIIAAAnURmDNnjh25MWrUqML59N+nnHJKzfNrbSw9CS3YtJD4bbfdZqd5amPkRk1CdmiSAOFGk+C5rFMChBtOlYPGNFIgzKNg//Wvf5mbb7654qNgNWxVm9a6KF5YVGGG5vJq5IS2YCFRPXJVi33WmpZSqd+lT0spF25o7vGFF15oH0EbbJpqooXQNCWm3ONpCTcaeadxbgQQQACBRgpoaolGUGpEpF63NU1FozOD1+hyIzc0+kJrb2g6i0Y36ksKLb6o9bU0FVTTWbSVjtzQU9Z07q5duxJuNLKonDuxAOFGYkJO4IEA4YYHRaQL4QQUAmiRzeOPPz7cAUV7XXPNNTawCN786EelC4sGu5c+jaQ0CNF+mnaitqyyyirm008/tUNl//znPxeuGKyrESbc0HQUHa83X8GmxUL1OFs9NnbMmDF2PjFrbkQuOwcggAACCDgo8PXXX9unn40bN67QOr22a/SkFtkuXXNDT0zRQt0KPzTlU6/nwaaRGXqq2aBBg8yUKVMWW3NDox6Lww9Gbjh4Q9AkK0C4wY2AAGtucA/kTECLgWrRsRtvvDF0z4cOHWoX9+zevXuLY0oXFg1+OGTIEDs/d5lllinsP2nSJDuNJcy6G1rX4/rrrzdavCxMuKFvrDRKQyvBh90YuRFWiv0QQAABBFwT0JcVCu4V7BcvGlqpnRppefTRR9spJVp8VMc9+eSTNbulUESPgf/FL35R2JdwoyYbOzRJgHCjSfBc1ikBRm44VQ4ak4bAjBkz7Lc0CjhmzZpV9ZJakEyjILp161Z2P4UYekJK8aY3QiNGjGjxb3oj9tRTT9l1MYpHUJSeVCM69JjXYGhtmHBD59B+eoJKuXPr2ygNuz333HML/dUbu0suucS0b9+ep6WkcdNxDQQQQACBugrMnz/fvo5ffvnlVQOOE0880T6ivVOnToXr60loxx57bGHdrHIN04iOq666ymywwQYtfky4UdcycrI6ChBu1BGTU2VWgHAjs6Wj4UkEFDboKSaPPfaYfZTcW2+9ZRR6aNOTSPQYV62T0bdv3xZTUUqvWbqwaPFCouXapyGvejyspqC8/vrrdhcFJxtvvLEd2aFHzi255JKFQ8OGGzpAj7XT6A31SX3p37+/DTWGDx9u5s2bZ8OPYAhv8JjaXr16EW4kuZE4FgEEEECgaQJ6LVdQoddVrXmlx7hr0+KfG220kTnggAPMgAEDTOvWrRdro94Aa/SGHt+uaaYzZ840nTt3tvvriwYtyF3uiw3CjaaVmwvXECDc4BZBgGkp3AMIIJCSgIYOK2QptxWvZZJSc7gMAggggAACkQUINyKTcUBKAoQbKUFzGacFGLnhdHloHAL+CBBu+FNLeoIAAgjkVYBwI6+Vd7/fhBvu14gWNl6AcKPxxlwBAQSMsXOiGbnBrYAAAgggkGUBwo0sV8/vthNu+F1fehdOgHAjnBN7IYBAQgHCjYSAHI4AAggg0HQBwo2ml4AGVBAg3ODWQIA1N7gHEEAgJQHCjZSguQwCCCCAQMMECDcaRsuJEwoQbiQE5HAvBBi54UUZ6QQC7gsQbrhfI1qIAAIIIFBdgHCDO8RVAcINVytDu9IUINxIU5trIZBjAcKNHBefriOAAAKeCBBueFJID7tBuOFhUelSZAHCjchkHIAAAnEECDfiqHEMAggggIBLAoQbLlWDthQLEG5wPyDAmhvcAwggkJIA4UZK0FwGAQQQQKBhAoQbDaPlxAkFCDcSAnK4FwKM3PCijHQCAfcFCDfcrxEtRAABBBCoLkC4wR3iqgDhhquVoV1pChBupKnNtRDIsQDhRo6LT9cRQAABTwQINzwppIfdINzwsKh0KbIA4UZkMg5AAIE4AoQbcdQ4BgEEEEDAJQHCDZeqQVuKBQg3uB8QYM0N7gEEEEhJgHAjJWgugwACCCDQMAHCjYbRcuKEAoQbCQE53AsBRm54UUY6gYD7AoQb7teIFiKAAAIIVBcg3OAOcVWAcMPVytCuNAUIN9LU5loI5FiAcCPHxafrCCCAgCcChBueFNLDbhBueFhUuhRZgHAjMhkHIIBAHAHCjThqHIMAAggg4JIA4YZL1aAtxQKEG9wPCLDmBvcAAgikJEC4kRI0l0EAAQQQaJgA4UbDaDlxQgHCjYSAHO6FACM3vCgjnUDAfQHCDfdrRAsRQAABBKoLEG5wh7gqQLjhamVoV5oChBtpanMtBHIsUCncmD17tmnfvn1omdatW5upU6eauXPnmpVXXjn0ceyIgG8CCxYsMPPmzTPt2rUzUT9w+WZBf/ItMGfOHKPXhiivJXHF2rZtG+lQ/X526NAh0jHsjEAcAcKNOGoc45sA4YZvFaU/CDgqUG3kxltvvWWmTJniaMtpFgIIIIAAAv8RGDhwoFlllVVCcxBuhKZix4QChBsJATncCwHCDS/KSCcQcF+gWrih1hNwuF9DWogAAgggEC3gINzgjklLgHAjLWmu47IA4YbL1aFtCHgkUCvcIODwqNh0BQEEEPBcIOwIDsINz28Eh7pHuOFQMWhK0wQIN5pGz4URyJdAmHCDgCNf9wS9RQABBLIsECbgINzIcoWz1XbCjWzVi9Y2RoBwozGunBUBBEoEwoYbBBzcOggggAACWRGoFXAQbmSlktlvJ+FG9mtID5ILEG4kN+QMCCAQQiBKuEHAEQKUXRBAAAEEnBCoFnAQbjhRolw0gnAjF2WmkzUECDe4RRBAIBWBqOEGAUcqZeEiCCCAAAJ1EKgUcBBu1AGXU4QSINwIxcROngsQbnheYLqHgCsCM2fOjNUUnqISi42DEEAAAQRSFigXcBBupFyEHF+OcCPHxafrBQHCDW4GBBBIRSBuuKHGEXCkUiIuggACCCCQUKA04CDcSAjK4aEFCDdCU7GjxwKEGx4Xl64h4JJAknCDgMOlStIWBBBAAIFqAsUBB+EG90paAoQbaUlzHZcFCDdcrg5tQ8AjgaThBgGHRzcDXUEAAQQ8FwgCDsINzwvtUPcINxwqBk1pmgDhRtPouTAC+RKoR7ghsXfeecd8/vnn+cKjtwgggAACmRNQwLH66qubDh06ZK7tNDh7AoQb2asZLa6/AOFG/U05IwIIlBGoV7jRuXNnc+aZZ5qpU6fa/8uGQF4F9ASi6dOnm+7duxv9XrAhkFcBfahr37696dWrl3MEnTp1MiuttJJz7aJB/gkQbvhXU3oUXYBwI7oZRyCAQAyB2bNnmzlz5sQ4suUh+hA3bNgwM2nSJDNhwoTE5+MECGRVYNq0aUZvZnv37m169OiR1W7QbgQSC0ycONEoRFhjjTUSn4sTIJBVAcKNrFaOdtdTgHCjnpqcCwEEqgroD85PP/2USIlwIxEfB3skQLjhUTHpSiIBwo1EfBzsiQDhhieFpBuJBAg3EvFxMAIIRBX48ccfzdy5c6MeVtifcCM2HQd6JkC44VlB6U5sAcKN2HQc6JEA4YZHxaQrsQUIN2LTcSACCMQV0FoB8+bNi3U44UYsNg7yUIBww8Oi0qVYAoQbsdg4yDMBwg3PCkp3YgkQbsRi4yAEEEgisGjRIqOAY/78+ZFPQ7gRmYwDPBUg3PC0sHQrsgDhRmQyDvBQgHDDw6LSpcgChBuRyTgAAQTqIbBw4UIbcCxYsCDS6Qg3InGxs8cChBseF5euRRIg3IjExc6eChBueFpYuhVJgHAjEhc7I4BAPQUUbMyaNctoJEfYjXAjrBT7+S5AuOF7helfWAHCjbBS7OezAOGGz9Wlb2EFCDfCSrEfAgg0REBTUxRwhN0IN8JKsZ/vAoQbvleY/oUVINwIK8V+PgsQbvhcXfoWVoBwI6wU+yGAQMMEtLiopqiE2Qg3wiixTx4ECDfyUGX6GEaAcCOMEvv4LkC44XuF6V8YAcKNMErsgwACDRfQ42H1mNhaG+FGLSF+nhcBwo28VJp+1hIg3KglxM/zIEC4kYcq08daAoQbtYT4OQIIpCYwZ84cM3v27KrXI9xIrRxcyHEBwg3HC0TzUhMg3EiNmgs5LEC44XBxaFpqAoQbqVFzIQQQCCOgcEMhR6WNcCOMIvvkQYBwIw9Vpo9hBAg3wiixj+8ChBu+V5j+hREg3AijxD4IIJCqgP4w/fTTT2WvSbiRaim4mMMChBsOF4empSpAuJEqNxdzVIBww9HC0KxUBQg3UuXmYgggEFZA629oHY7SjXAjrCD7+S5AuOF7helfWAHCjbBS7OezAOGGz9Wlb2EFCDfCSrEfAgikLqAnqOhJKsUb4UbqZeCCjgoQbjhaGJqVugDhRurkXNBBAcINB4tCk1IXINxInZwLIoBAWIFFixbZR8TOnz+/cAjhRlg99vNdgHDD9wrTv7AChBthpdjPZwHCDZ+rS9/CChBuhJViPwQQaIrAwoULbcCxYMECe33CjaaUgYs6KEC44WBRaFJTBAg3msLORR0TINxwrCA0pykChBtNYeeiCCAQRUDBxqxZs4xGchBuRJFjX58FCDd8ri59iyJAuBFFi319FSDc8LWy9CuKAOFGFC32RQCBpgloaooCDsKNppWACzsmQLjhWEFoTtMECDeaRs+FHRIg3HCoGDSlaQKEG02j58IIIBBVIFhcdNiwYWbSpElmwoQJUU/B/gh4I0C44U0p6UhCAcKNhIAc7oUA4YYXZaQTCQUINxICcjgCCKQroDU4pk+fbi/as2fPdC/O1RBwSKD4SULt2rVzqGU0BYF0BYLfBX4P0nXnam4J8JrgVj1oTXMEXPk9aLVIk+nZEEAAAQQQQAABBBBAAAEEEEAAgYwKEG5ktHA0GwEEEEAAAQQQQAABBBBAAAEE/iNAuMGdgAACCCCAAAIIIIAAAggggAACmRYg3Mh0+Wg8AggggAACCCCAAAIIIIAAAggQbnAPIIAAAggggAACCCCAAAIIIIBApgUINzJdPhqPAAIIIIAAAggggAACCCCAAAKEG9wDCCCAAAIIIIAAAggggAACCCCQaQHCjUyXj8YjgAACCCCAAAIIIIAAAggggADhBvcAAggggAACCCCAAAIIIIAAAghkWoBwI9Plo/EIIIAAAggggAACCCCAAAIIIEC4wT2AAAIIIIAAAggggAACCCCAAAKZFiDcyHT5aDwCjRVYuHCh+fDDD824cePM1KlTzbx58+wFl1pqKbPOOuuYLbfc0iy99NKNbQRnRyAFge+//968/PLL5oMPPjDfffed0b2vrV27dmbZZZc1G2+8sVlvvfXsfxdvb731lhk9enTNFnbt2tUcffTR/L7UlGKHZgokuZ8XLVpk/vd//9c899xz5ssvvzSzZ8+2XenYsaPp06eP2Xrrre3vEhsCLgtMmTLF3HLLLWbOnDmhm6nXhv3339/un+R3KPQF2RGBBgp8++23ZuTIkeZf//qXvcrKK69shg0bZjp06LDYVZP83df7rrFjx5q//e1v9lo6V9u2bc1yyy1ntthiC7Pmmmua1q1bR+4p4UZkMg5AIB8CemN61113mU8//bRihzt16mQOOeQQ07t373yg0EsvBSZPnmzuv/9+8+9//7tq/3SfH3jggaZLly6F/Z544gnz0ksv1XQh3KhJxA4OCMS9nxcsWGDGjBljJk6caN+gltv0pnWvvfYy/fr1c6CnNAGB8gJJw424v0PUAwEXBPTe/4477jCff/55oTmVwo0kf/ffffdd+8VQ8KVpub4PGDDA7LHHHqZNmzaRaAg3InGxMwL5EAj+YE2YMKFmh3v27GkOO+wwow9vbAhkTWDWrFn2G4pvvvkmVNM33HBDM2TIENOqVSv7Ie7uu+8277//fs1jCTdqErFDkwWS3M8vvPCCefrppysGG0HXFIgPHz7crLjiik3uLZdHoP7hRpLfIeqBQLMFpk+fbt/T/N///V+LplQKN+L+3dfIvltvvbXmF0p6nzV48GCz1VZbRaIh3IjExc4I5EPgq6++sh/4fvzxR9th/YHZZptt7LDiv//97+bOO+9s8Udpp512Mptttlk+cOilVwL6pvnBBx8sfCjTNwQ77rij2Wijjew9rhf6L774otDnZZZZxhx55JE2zNOwZQ1f1jd9tTbCjVpC/LzZAnHv5x9++MHcdNNNLQLCX/7yl2b33Xe3U7xuu+02ozfNwTZw4ED7M72usCHgmkDUkRsaqq8RSWuvvTavCa4Vk/bUFFAgp/f8Cir0RU0wJbf4wHLhRpK/+xrl98YbbxQu0b17dzvtRe+T9LO333678DN9gTpixIgWI2ZrdYpwo5YQP0cghwKlc0aLP9CJo3TY5WqrrWYOPvjgxdYjyCEdXc6YwFNPPVV4IVWY97Of/cyORNI3zNr0Yq/pWcGmN7KHHnqoWWmllewHtxtuuMFo3qg2HXvEEUeYzp07Z0yB5iJgYt/Pn332mQ0wguHFxb8jci19PeH3hLstqwIa1arAW2sEaCudasVrQlYrm992hwnzyoUbcf/uaw2NP/7xjy1Gh2y77bb2C1Rt06ZNs2F5sN6HvnAaOnSo6du3b+giEW6EpmJHBPIjUBperLrqqjZVbd++vUXQXLl77723ANKtWzdz1FFHRUpW86NJT7MsoPU09PsQbMX3uhZP1NDKYOG55Zdf3uhbho8++sgupqjFR1dZZRU7EqRXr15ZZqDtORCIez+Xhhelrwel59UCowoQV1hhhRyo0kVfBPQN9/PPP2+effZZO9JPI49+9atf2RGtwSikuL9DvhjRj+wJlIYbCqcV2mlkRrCVCzfi/t3X+YvDC/3uHHTQQWattdaylys3gnD77be3DzAIuxFuhJViPwRyJHDPPfeY9957r9Dj4pXA9Y+l32YvueSSdtjYz3/+8xwp0VXfBfTkFE1ZKV41v3jNjdKQr5KH3ijsvPPOZtCgQQzF9/2myXD/4t7PejrKM888U/GNcOmb5zjfxGWYlaZ7IqApuRqhFLwe/OIXv7DfKBc/QSLu75AnRHQjgwLFf5/1Bc0+++xjn3hV/BmgXLgR9+++RsUWP42odKSffr/0e6bft2DTeydNZQy7EW6ElWI/BHIkUCvcKJf0BkP1c8REVz0V0NBjPZ5Mc1Dnz59f6KXmheobZ30zrU0f6PQCH2ZjIcUwSuzTTIG493OtN7matqXpWxqyH2x66pAeJ86GQBYE9IFLT5DQUHxtGsWqqbj/9V//1aL5cX+HsmBAG/0U0OKeTz75pB0ZoftZ00ZKPwPECTcq/d1feumlq4YbUq71GaRWJQg3agnxcwRyKFDrDwvhRg5vipx0WfM8NeWq+DFo6rrWCdC3dJp2Emzjx4+3325ojqjW69AiijvssIPRsHstlvX444+3CEeifvuQE3K66YhA3PuZcMORAtKMhgmULjytIfQHHHDAYo+ojPs71LCGc2IEYggQbsRA4xAEEHBboFa4ocW09MQUzTvVxrQUt+tJ68IJaL607v3ib5g1H3Tddde1QyKLhx/XOqNGf2gh0g8//LCwa+naNbXOwc8RcEWg2v2sdWmqTUv5xz/+YReQ0zo02piW4kpVaUcYAS2UO2rUKPPpp58W7l+NPFpzzTXDHF7Yh9eESFzs3ESBeoQblf7u15qWMnfuXDstpfgLpqhfDDFyo4k3D5dGwFWB0qGVpR/KStfcYEFRVytJu8IKTJ482dx///0tHnGsp57oEX99+vSJtVZGmDcIYdvHfgg0W6DS/azfnWoLTJeO9GNB0WZXkutHEdCjwLVwtD50aYvzaMrgerwmRJFn32YJhLlPaz1YoNLffb2vKn7KXLkFRUvX3GBB0WbdCVwXAY8EFF7ocWfByAweBetRcenKYgIasaFv5v79738XfqaFtTQNRc9dL7dNnz7drsuhF3B9I6052fvuu2/h27xy39Jp2ooW62JDwDWBJPdzrWmKPArWtWrTnigCpU+PGzhwoB3JFzwhJThXkt+hKO1hXwQaLRAm3Ij7d18LrJeGFzwKttEV5fwIIGD0Iq1HNWlBoGDbbLPNzODBg40WH9KUlOIPgsV/mOBDIEsCGnKsheI+/vjj0M3WkGQtvKWh9hp6GWwKRBRw9OjRY7E1NzQUP85Q5tCNYkcEEggooIt7P5c7VmsS7L333mbWrFn2jaxeU4KtX79+9vek9MNhguZzKAINESj35IY999zTbLDBBotdL8nvUEMaz0kRiCkQJtxI8ndfC5iOGzeu0Dp9iaTHwS677LJmzJgx5u233y78rPTL1TBdYlpKGCX2QSBnAhqxoT8+L774Ys2ed+nSxT4GtnihxZoHsQMCjghoTQytjaGRFmG34EkPGpapR8UWP1Gl0jnKPTYw7PXYD4E0BJLcz2+++aZ9UxqM9qvU3kpPmUijf1wDgagCWixaX/RooWltWndp+PDhpnfv3mVPleR3KGrb2B+BRgmECTd07bh/97/99lszcuTIwu9VtX5svvnmdqH2KGE44Uaj7gzOi0DGBX766SczevRo89e//rViT9q1a2f0LYa+iWNDIGsC+iB23333Gb0hjbIF4YaO19QUrVGzcOHCiqeoNcUlyrXZF4FGCSS5nxUOPv300zYQrxRw6BGDGuWnRw5GeaPaqP5yXgRqCejRrxp5pBF+2vQYy6OPPrridMUkv0O12sLPEUhLIGy4keTvfrl1zkr7pxGyer+ldZqibIQbUbTYF4GcCegDm8INrYb/1Vdf2W+o9aZUozU07FhvUvViz4ZAFgU05PiWW26x62ZE2YJwIzjm66+/Ns8//7z55JNP7CNhtWleaffu3c2mm25qHxGrIJANgSwIxL2f9cFOHwZfeOEFo3Vsgg+EeprWaqutZrbeems77JgNgawIlK4XE3bx9Li/Q1lxoZ1+C4QNN6SQ5O/+zJkz7XunSZMm2SmM2vReqVevXmaLLbawa5gpFI+6EW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CDdbreKaAAACa0lEQVScKgeNQQABBBBAAAEEEEAAAQQQQACBqAKEG1HF2B8BBBBAAAEEEEAAAQQQQAABBJwSINxwqhw0BgEEEEAAAQQQQAABBBBAAAEEogoQbkQVY38EEEAAAQQQQAABBBBAAAEEEHBKgHDDqXLQGAQQQAABBBBAAAEEEEAAAQQQiCpAuBFVjP0RQAABBBBAAAEEEEAAAQQQQMApAcINp8pBYxBAAAEEEEAAAQQQQAABBBBAIKoA4UZUMfZHAAEEEEAAAQQQQAABBBBAAAGnBAg3nCoHjUEAAQQQQAABBBBAAAEEEEAAgagChBtRxdgfAQQQQAABBBBAAAEEEEAAAQScEiDccKocNAYBBBBAAAEEEEAAAQQQQAABBKIKEG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h9C1YYaqQzBZwAAAABJRU5ErkJggg=="/>
          <p:cNvSpPr>
            <a:spLocks noChangeAspect="1" noChangeArrowheads="1"/>
          </p:cNvSpPr>
          <p:nvPr/>
        </p:nvSpPr>
        <p:spPr bwMode="auto">
          <a:xfrm>
            <a:off x="989166" y="395671"/>
            <a:ext cx="5011849" cy="50118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BDcAAAKbCAYAAADhQ2F4AAAgAElEQVR4XuzdB7wU1f3//w/9coGIggWNIN+EKLEHxRoRNfbejQ3B3nsvsRs7GmvsXWPDiC32QiwgWLFgDJifGAVEidLl/3if/Gezd9ndmdk7OzvlNY9HHt+v3Jk55zzP3L133veUNgsWLFhgHAgggAACCCCAAAIIIIAAAggggEBKBdoQbqS056g2AggggAACCCCAAAIIIIAAAgg4AcINHgQEEEAAAQQQQAABBBBAAAEEEEi1AOFGqruPyiOAAAIIIIAAAggggAACCCCAAOEGzwACCCCAAAIIIIAAAggggAACCKRagHAj1d1H5RFAAAEEEEAAAQQQQAABBBBAgHCDZwABBBBAAAEEEEAAAQQQQAABBFItQLiR6u6j8ggggAACCCCAAAIIIIAAAgggQLjBM4AAAggggAACCCCAAAIIIIAAAqkWINxIdfdReQQQQAABBBBAAAEEEEAAAQQQINzgGUAAAQQQQAABBBBAAAEEEEAAgVQLEG6kuvuoPAIIIIAAAggggAACCCCAAAIIEG7wDCCAAAIIIIAAAggggAACCCCAQKoFCDdS3X1UHgEEEEAAAQQQQAABBBBAAAEECDd4BhBAAAEEEEAAAQQQQAABBBBAINUChBup7j4qjwACCCCAAAIIIIAAAggggAAChBs8AwgggAACCCCAAAIIIIAAAgggkGoBwo1Udx+VRwABBBBAAAEEEEAAAQQQQAABwg2eAQQQQAABBBBAAAEEEEAAAQQQSLUA4Uaqu4/KI4AAAggggAACCCCAAAIIIIAA4QbPAAIIIIAAAggggAACCCCAAAIIpFqAcCPV3UflEUAAAQQQQAABBBBAAAEEEECAcINnAAEEEEAAAQQQQAABBBBAAAEEUi1AuJHq7qPyCCCAAAIIIIAAAggggAACCCBAuMEzgAACCCCAAAIIIIAAAggggAACqRYg3Eh191F5BBBAAAEEEEAAAQQQQAABBBAg3OAZQAABBBBAAAEEEEAAAQQQQACBVAsQbqS6+6g8AggggAACCCCAAAIIIIAAAggQbvAMIIAAAggggAACCCCAAAIIIIBAqgUIN1LdfVQeAQQQQAABBBBAAAEEEEAAAQQIN3gGEEAAAQQQQAABBBBAAAEEEEAg1QKEG6nuPiqPAAIIIIAAAggggAACCCCAAAKEGzwDCCCAAAIIIIAAAggggAACCCCQagHCjVR3H5VHwF9g1qxZ1tTU5H8iZyCAAAIIIIAAAggggAACKRUg3Ehpx1FtBIIKfPvtt9bc3GydOnUKegnnIYAAAggggAACCCCAAAKpEiDcSFV3UVkEwgso3NDRpUsX69ixY/gbcAUCCCCAAAIIIIAAAgggkHABwo2EdxDVQ6C1Al64oft07drVOnTo0Npbcj0CCCCAAAIIIIAAAgggkCgBwo1EdQeVQSB6geJwo02bNi7gaN++ffQFcUcEEEAAAQQQQAABBBBAoEEChBsNgqdYBOISKA43VGbbtm1dwNGuXbu4qkA5CCCAAAIIIIAAAggggEBdBQg36srLzRFovEBpuKEaKdjo1q2baSQHBwIIIIAAAggggAACCCCQdgHCjbT3IPVHwEfgP//5j82dO3ehszQ1RQEHBwIIIIAAAggggAACCCCQdgHCjbT3IPVHoMZwQ5dpcVFNUeFAAAEEEEAAAQQQQAABBNIsQLiR5t6j7ggEEKg0csO7VNvDaptYDgQQQAABBBBAAAEEEEAgrQKEG2ntOeqNQEABv3BDt2lqarLOnTsHvCOnIYAAAggggAACCCCAAALJEiDcSFZ/UBsEIhcIEm6oUIUbCjk4EEAAAQQQQAABBBBAAIG0CRBupK3HqC8CIQWChhu6bXNzs3Xq1ClkCZyOAAIIIIAAAggggAACCDRWgHCjsf6UjkDdBcKEG6qM1t/QOhwcCCCAAAIIIIAAAggggEBaBAg30tJT1BOBGgXChhsqRjuoaCcVDgQQQAABBBBAAAEEEEAgDQKEG2noJeqIQCsEagk32rRp4wKO9u3bt6JkLkUAAQQQQAABBBBAAAEE4hEg3IjHmVIQaJhALeGGKtu2bVsXcLRr165hdadgBBBAAAEEEEAAAQQQQCCIAOFGECXOQSDFArWGG2qygo1u3bqZRnJwIIAAAggggAACCCCAAAJJFSDcSGrPUC8EIhJoTbihKmhqigIODgQQQAABBBBAAAEEEEAgqQKEG0ntGeqFQEQCrQ03VA0tLqopKhwIIIAAAggggAACCCCAQBIFCDeS2CvUCYEIBaIIN1QdhRtDhw61KVOm2JNPPhlhDbkVAukS0PfAl19+aUsvvbT17NkzXZWntghEKPDuu++68Lt///4R3pVbIZAugYkTJ9p3331nv/zlL625uTldlae2CEQk8OOPP9qECRNskUUWsT59+kR01/C3IdwIb8YVCKRKoFq4wVoaqepKKosAAggggAACCCAQQkDrxzU1NbkglqN+Ago3xo8f7/7oQ7hRP2fujEDuBQg3cv8IAIAAAggggAACCORSwNv1j4Cjvt1PuFFfX+6OAAL/vwDhBo8CAggggAACCCCAQB4FvHBDbSfgqN8TQLhRP1vujAACRQKEGzwOCCCAAAIIIIAAAnkUKA43CDjq9wQQbtTPljsjgADhBs8AAggggAACCCCAQM4FSsMNAo76PBCEG/Vx5a4IIFAiwMgNHgkEEEAAAQQQQACBPAqUCzcIOKJ/Egg3ojfljgggUEaAcIPHAgEEEEAAAQQQQCCPApXCDQKOaJ8Gwo1oPbkbAghUECDc4NFAAAEEEEAAAQQQyKNAtXCDgCO6J4JwIzpL7oQAAlUECDd4PBBAAAEEEEAAAQTyKOAXbhBwRPNUEG5E48hdEEDAR4Bwg0cEAQQQQAABBBBAII8CQcINAo7WPxmEG6035A4IIBBAgHAjABKnIIAAAggggAACCGROIGi4QcDRuq4n3GidH1cjgEBAAcKNgFCchgACCCCAAAIIIJApgTDhBgFH7V1PuFG7HVcigEAIAcKNEFicigACCCCAAAIIIJAZgbDhBgFHbV1PuFGbG1chgEBIAcKNkGCcjgACCCCAAAIIIJAJAcKNeLqRcCMeZ0pBIPcChBu5fwQAQAABBBBAAAEEcilAuBFPtxNuxONMKQjkXoBwI/ePAAAIIIAAAggggEAuBQg34ul2wo14nCmlgsBrr71m66+/vq9Pnz59bK211rKddtrJttlmG+vcubPvNZzgLzBz5kw75phj7IYbbiicfNddd9mee+7pf3HIMwg3QoJxOgIIIIAAAggggEDdBP71r3/ZfffdZ08//bSNHj3aldOvXz9bc801bY899rC1117b2rdvX7b8adOm2UMPPWQjR460MWPGmH7PXXbZZW3DDTe0vffe2wYMGGBt27YtXEu4UbdubHFjwo14nCmlleFG8eWHHnqoXXzxxdalSxdcWylAuNFKQC5HAAEEEEAAAQQQSJXAggUL7PHHH7fTTjvNvvjii4p1HzZsmDtn0UUXbXHOqFGj7Oijj7ZPP/204rVnnXWWHX744YVwhHAjnkeEcCMeZ0qJMNzQrW666SbTBw5H6wQIN1rnx9UIIIAAAggggAAC6RL44IMPbOjQofbJJ5/4VvzYY4+1U045pRBSfPbZZ3bwwQcXRnpUukHXrl1t+PDhtuOOO7pTNIqjTZs2vuUVn9DU1GQdOnQIdU3eTybcyPsT0OD2B52WUlpNjd647LLLTN/0HLULEG7UbseVCCCAAAIIIIAAAukS0KgNvUOcf/75hYrvu+++dvrpp9tiiy1mb7/9tgszvGkqSy65pN19991umomOa6+91o3m8I4tt9zSLr30UnetvnbOOecUvrb11lvb1Vdfbd27d3fBRvE0lSBqhBtBlFqeQ7gR3owrIhQoF24Ur/nw008/2TvvvGP77bef+7/esdlmm7kPmh49erh/mj17tr388svu31588UWbOHGidevWzVZbbTXbdNNNbZ999rHevXu3qLnu/cYbb9gtt9xir7zyin388cfu67pu4MCBbn0PXVdu+sukSZPcHL0nnnjCXnrpJXfd8ssvb6uvvrrpA3Lw4MHWqVOnhaR03R133GHPPPOMjRs3zmbMmNHi2l133dX0IeldWy58UPs++ugju/DCC03z/TbffHO74oorbJlllrFKbVLd1llnHRsyZIj99re/LXy4lrv/nXfeaSuvvLL7MH722Wedpa7R8Lttt9224txDv8eCNTf8hPg6AggggAACCCCAQD0FZs2aZaeeeqrdeuuthWKeeuopt7afd+hrGrHhHQozjjvuOPvhhx/s+OOPt/vvv7/wtRtvvNF22WUX999fffWVHXDAAfbqq6+6/1YwovcFvY8QbtSzV/93b8KNeJwppYKAX7gxZ84ce+utt+ywww5rEW7sv//+bqhXc3OzffPNN+4DRy/llQ6lqXpZ33333d2L/bx581wgcO655xYChnLX6sNK1+nDSYfS3kceecR94Omlv9Kh67zAwTtHIYiCj2rX6VzNz9OaIlo0tVz4sNdee9mIESMK9T7jjDNM8/r0Ya0PX7lUO4466iiXViu0KXd/LZ6k4Xpe8OLdS6HP9ddf7xZYCjusTvcg3OBjAAEEEEAAAQQQQKCRAuXCDS0Kuu666xaqVRpu7Lbbbm50hn6XLQ4vNPVE7wVrrLGGu1a/V5988snuD5necfPNNxempoRdd4ORG+GfFMKN8GZcEaFArdNSLr/8crfLhxLUE0880Q0D8zt69eplGhWy0UYbuZd3BRDjx493l2kIme6jkQ8KJYqHm1155ZV25JFHuhf6oAGF7qkPP91LIcLkyZPdKBCNhPA7FCLog3LjjTcuGz4UX9+/f3+XCP/61792Q+z0gRrkUHiigEbhUeluKdWu1ygRhUg9e/YMUkyLcwg3QpNxAQIIIIAAAggggECEAvPnz3d/5NPv6N6hPz5qKsoSSyxhY8eOtZNOOqnFmhr6nVwjNKZOnerW6nj//ffdpSuttJIbAa4dVnSUC05UlqbT6yDciLAjK9yKcKP+xpRQRaCWcGO77bZzW5dqNMVzzz1nO+ywQ2GUgbaM1WKjCjD0Mv3HP/7RLrjggkINNC3jT3/6k1shWaM4vOPss892oz+q7cCiIEWjKm677bbCdYcccoj7gFxkkUXcFBf9tzd9pjik+Nvf/uamx3iHptVcddVV7sNQAYPm+SkR9g7VWR+y5UZW6L4KczSCQt/AqvO7775r22+/fYtRIRrNccIJJ7gRIG+++aabVqI66tDQu3vvvdeWWmqphcINfU2GK6ywgv35z38ufCDrulVXXdUNxdM0l7AH4UZYMc5HAAEEEEAAAQQQiFpAvw/rj5DVdkopLjNouKFrLrnkkhbvHpoCo9/HdRBuRN2TC9+PcKP+xpRQRSBsuKHRD+edd57bR1pTRBRK6H/eoUBAU028Dw+99O+8886FrZq0GJBGOkyZMsWFDaVTL7RmhgKSQYMG2QYbbGCrrLJKYY0JrXOhNTHee+89V5yCiQcffNCdo0NJsKaIaC0M7/BCinIE3333nUt+n3zySTeipHi6ikaS6F7lwo1yoycU9mjlZu9Q4KNhcKVbV5XWo9z9FYrofxqpUtpmXa95hOutt17o55pwIzQZFyCAAAIIIIAAAghELKB3iIceesj9gU+/nxYfesdQmFH8x0zCjYg7oI63I9yoIy639hcIE25o2ogW8Vl88cXdjcu9mPuVqFEPWsxTC2YGmc6ikEDD1hR4hKmrV4/iXV1UXy1cqhETf//73wsLmJarc7Vwo9xOMQp0zjzzzMKtigOKaiZ+u6VokVXNMyxezJVww+8p4+sIIIAAAggggAACSRZQwKFp6lpPThsEzJ071zbZZBM30lm//x500EGF6gcNN7TBgaa26w+M3sG0lHifAsKNeL0prUSg0oKi2hNaHzbFKxXr0uIpKbWEG7qH93KunUZUhubQVVvkUx9uCji0NdT6668fqg+9a7XmhqasKFjxDn1QakcWTaHRyA2NSPGOauGG97XiipSGG+XOKVdxwo1Q3cnJCCCAAAIIIIAAAhkXKN3uVSPHL7roIrfWn6azaOdCHaULipZbc4MFReN9WAg34vWmtIDhxp577mnff/+9HXHEES1WHNblWhtDKWjHjh19p6UEAdciotq6SVNYXn/9ddN2UN7aFLrem8qiHVaqTUupVJaSYdVX00y8Q2GEFv9s37592eksYcON0mkpe++9t11zzTVuW1sd+jDWfD9NNdF6H1rVWettKGEuXVC0eCteRm4EeYI4BwEEEEAAAQQQQCAtAhMmTLBx48a56df6/V+/E2squcIKvRzrd+Z77rmn0BxvK1j93ly6jSxbwSar1wk3ktUfuauN31awL7/8slv4UyMfvEO7nmjdDK2JUW5BUb3Ub7HFFm4OnXZVKV6TwxtJoUU2Kx1aC0Nbz959993uFC/cULmlC4oqvVVw0aNHj4UW7fTqueaaay4UIGhtEE0dUbCiOX9aUDTomhvlRmVowVAtKOo5KdTQ7inaNlaHAguFQt4aI/q61vr4zW9+Q7iRu+86GowAAggggAACCORXQH/E1Jp83nobWmdDGw5oTTn9Xq7fmb2vaQMDvRPofUCHdg3ULoreoZHY2oVwmWWWcQv+6/f04q/pD5B6T9AfGNu2bRsKna1gQ3G5kwk3wptxRYQCfuGGN3dNL+rFh4aHXX311W7hUI080K4efoe3bap2AdEoCn0QeYe360n37t3dgqEHHnhgYfSGPsB0bqdOnez55593gUFx2FKpXCW7ClYUYGiURvGWU351DTtyo5JTpXIU0njtZ+SGX2/wdQQQQAABBBBAAIGsCJSbPlKpbRq1oXU4NNpah94B9MdSraPnd1x55ZWmdxYv2ND/DXMQboTR+u+5hBvhzbgiQgG/cENFlZsaoZEHSk61BodGPGikxciRIyvWTAuCXnfddaadRvTBonsOGzbMLRJa7VCCq7ly3tanmppy++23u0CldKeV4vtoRIfm5i222GLun1WOptqUW9tDW69qussf/vCHwj11f12vHVhKw4dK62loDRGFNkqNqx277LKLC4aURLPmRoQPM7dCAAEEEEAAAQQQSIXAZ5995jYX0B8uKx1a+0+jOJqbm1ucoiktmroyevToitdqF0P9Xu5dG3YbWN2YcCP8o0S4Ed6MKyIUCBJuaM2Kq666yqWmxce2227rRmwsscQSbk2JESNGuJ1IRo0aZXrR17H22mvbVltt5VLT3r17t7h+6tSpbuiZQhHtBuIFDwpCVl11VbdLiMKTLl26tLhO9dEcvZtuusleeOEFGzt2rPu6rlNQsd9++9ngwYPdSI/iQyNCNHpD9VT9tO2sQg2FLFqhWeGHt0CRVmu+4447TCNJgoYbKkujRDTU7pZbbrExY8b41o1wI8KHmVshgAACCCCAAAIIpEZAL8Ka6v7YY4+535s1FaVfv35usX8t+q+pKJWmkkyZMsVdq7X6vD+W6tp11lnHjfIuvZZwI57HgnAjHmdKQSD3AvqBoRCn3BF2mF7uMQFAAAEEEEAAAQQQSI0A4UY8XUW4EY8zpSCQewHCjdw/AgAggAACCCCAAAK5FCDciKfbCTficaYUBHIvQLiR+0cAAAQQQAABBBBAIJcChBvxdDvhRjzOlIJA7gUIN3L/CACAAAIIIIAAAgjkUoBwI55uJ9yIx5lSEMi9AOFG7h8BABBAAAEEEEAAgVwKEG7E0+2EG/E4UwoCuRcg3Mj9IwAAAggggAACCCCQSwHCjXi6nXAjHmdKQSD3AoQbuX8EAEAAAQQQQAABBHIpQLgRT7cTbsTjTCkI5F6AcCP3jwAACCCAAAIIIIBALgUIN+LpdsKNeJwpBYHcCxBu5P4RAAABBBBAAAEEEMilAOFGPN1OuBGPM6UgkHsBwo3cPwIAIIAAAggggAACuRQg3Iin2wk34nGmFARyL0C4kftHAAAEEEAAAQQQQCCXAoQb8XQ74UY8zpSCQO4FCDdy/wgAgAACCCCAAAII5FKAcCOebifciMeZUhDIvQDhRu4fAQAQQAABBBBAAIFcChBuxNPthBvxOFMKArkXINzI/SMAAAIIIIAAAgggkEsBwo14up1wIx5nSkEg9wKEG7l/BABAAAEEEEAAAQRyKUC4EU+3E27E40wpCORegHAj948AAAgggAACCCCAQC4FCDfi6XbCjXicKQWB3AsQbuT+EQAAAQQQQAABBBDIpQDhRjzdTrgRjzOlIJB7AcKN3D8CACCAAAIIIIAAArkUINyIp9sJN+JxphQEci9QKdyYNm2a/fOf/1zIp2fPnmXN9MPhk08+sZkzZ9rqq6+ee1cA8iswd+5cmzVrljU1NVmHDh3yC0HLcy8wY8YM08+G5ubm3FsAkF8B/TzQzwV9H9TyIp1fuehbPnny5IVuuvjii1vfvn1DFcbP91Bc7mTCjfBmXIEAAjUIVBu5MWnSJHvrrbdquCuXIIAAAggggAACCCCQfIFf/vKXNmDAgMAVJdwITFU4kXAjvBlXIIBADQLVwg3djoCjBlQuQQABBBBAAAEEEEiNQJiAg3AjfLcSboQ34woEEKhBwC/cIOCoAZVLEEAAAQQQQAABBFIlEDTgINwI362EG+HNuAIBBGoQCBJuEHDUAMslCCCAAAIIIIAAAqkSCBJwEG6E71LCjfBmXIEAAjUIBA03CDhqwOUSBBBAAAEEEEAAgVQJ+AUchBvhu5NwI7wZVyCAQA0CYcINAo4agLkEAQQQQAABBBBAIFUC1QIOwo3wXUm4Ed6MKxBAoAaBsOEGAUcNyFyCAAIIIIAAAgggkCqBSgEH4Ub4biTcCG/GFQggUINALeEGAUcN0FyCAAIIIIAAAgggkCqBcgEH4Ub4LiTcCG/GFQggUINAreEGAUcN2FyCAAIIIIAAAgggkCqB0oCDcCN89xFuhDfjCgQQqEGgNeEGAUcN4FyCAAIIIIAAAgggkCqB4oCDcCN81xFuhDfjCgQQqEGgteEGAUcN6FyCAAIIIIAAAgggkCoBL+Ag3AjfbYQb4c24AgEEahCIItxQsV9//bW98sorNdSASxBAAAEEEEAAAQQQSL6AAo611lrLOnfunPzKJqiGhBsJ6gyqgkCWBaIKN7p27WpDhw618ePH2+jRo7NMRtsQqCowZcoUmzhxovXp08d69uyJFgK5FRgzZow1Nzdb//79c2tAwxHQzwP9XND3gb4fONIvMH/+fGvXrl36GxJjCwg3YsSmKATyLEC4kefep+31ECDcqIcq90yjAOFGGnuNOkctQLgRtSj3S6MA4UYae406I5BCAcKNFHYaVU60AOFGoruHysUoQLgRIzZFJVaAcCOxXUPFYhQg3IgRm6IQyLMA4Uaee5+210OAcKMeqtwzjQKEG2nsNeoctQDhRtSi3C+NAoQbaew16oxACgUIN1LYaVQ50QKEG4nuHioXowDhRozYFJVYAcKNxHYNFYtRgHAjRmyKQiDPAoQbee592l4PAcKNeqhyzzQKEG6ksdeoc9QChBtRi3K/NAoQbqSx16gzAikUINxIYadR5UQLEG4kunuoXIwChBsxYlNUYgUINxLbNVQsRgHCjRixKQqBPAsQbuS592l7PQQIN+qhyj3TKEC4kcZeo85RCxBuRC3K/dIoQLiRxl6jzgikUIBwI4WdRpUTLUC4kejuoXIxChBuxIhNUYkVINxIbNdQsRgFCDdixKYoBPIsQLiR596n7fUQINyohyr3TKMA4UYae406Ry1AuBG1KPdLowDhRhp7jTojkEIBwo0UdhpVTrQA4Uaiu4fKxShAuBEjNkUlVoBwI7FdQ8ViFCDciBGbohDIswDhRp57n7bXQ4Bwox6q3DONAoQbaew16hy1AOFG1KLcL40ChBtp7DXqjEAKBQg3UthpVDnRAoQbie4eKhejAOFGjNgUlVgBwo3Edg0Vi1GAcCNGbIpCIM8ChBt57n3aXg8Bwo16qHLPNAoQbqSx16hz1AKEG1GLcr80ChBupLHXqDMCKRSoFm60adMmcIvat29vL730kk2fPt122GGHwNdxIgJZE5g1a5bp+6pr167W1NSUtebRHgQCCyjo08+G7t27B76GExHImoB+Hujngr4P9P2Q56NTp07Wrl27PBPktu2EG7ntehqOQLwCUYUb8daa0hBAAAEEEEAAAQTSJKBwp3PnzgQcaeq0iOpKuBERJLdBAIHqAoQbPCEIIIAAAggggAAC9RbQqA2NCibgqLd08u5PuJG8PqFGCGRSgHAjk91KoxBAAAEEEEAAgUQJeFNSCDgS1S2xVIZwIxZmCkEAAcINngEEEEAAAQQQQACBegsUr7dBwFFv7WTdn3AjWf1BbRDIrADhRma7loYhgAACCCCAAAKJEShdTJSAIzFdU/eKEG7UnZgCEEBAAoQbPAcIIIAAAggggAAC9RYot1MKAUe91ZNxf8KNZPQDtUAg8wKEG5nvYhqIAAIIIIAAAgg0XKDSNrAEHA3vmrpXgHCj7sQUgAACEiDc4DlAAAEEEEAAAQQQqLdApXBD5RJw1Fu/sfcn3GisP6UjkBsBwo3cdDUNRQABBBBAAAEEGiZQLdwg4GhYt8RSMOFGLMwUggAChBs8AwgggAACCCCAAAL1FvALNwg46t0Djbs/4Ubj7CkZgVwJEG7kqrtpLAIIIIAAAggg0BCBIOEGAUdDuqbuhRJu1J2YAhBAQAKEGzwHCCCAAAIIIIAAAvUWCBpuEHDUuyfivz/hRvzmlIhALgUIN3LZ7TQaAQQQQAABBBCIVSBMuKGKdejQwZqammKtI4XVR4Bwoz6u3BUBBEoECDd4JBBAAAEEEEAAAQTqLUC4UW/h5N6fcCO5fUPNEMiUAOFGprqTxiCAAAIIIIAAAokUINxIZLfEUinCjViY/QuZOnWqPfTQQ/LfvzcAACAASURBVDZy5Eh75513bOLEie6i1Vdf3VZddVX7/e9/bxtssIF16tTJ/2Z1PuP777+3O++805Zaainbaaed6lxafW4/c+ZMO+aYY+yGG26oWMBiiy1m6667rm2zzTaunT169KhPZQLe9e6777a99tqrcPZBBx1kV1xxhXXu3DngHRp7GuFGY/0pHQEEEEAAAQQQiFtAL5tPPfWU/fWvf7WXXnrJvv32W+vatasNGDDABg8e7H7H/vnPf75QtW699VY79thjfau733772QUXXNBiWgnhhi9bZk8g3Ghw1y5YsMCefvppO/roo+3jjz+uWpu9997bLrvsMlt88cUbUmsFMLfddptdffXVLny56667bM8992xIXVpbaJBwo7gMBUzXXXedrbPOOq0tuubrCTdqpuNCBBBAAAEEEEAAgZgFvvjiCzv11FPt8ccfr1jyoosuapdeeqntsMMO1qZNG3fe/Pnz7fzzz3d/xPM7CDf8hPL1dcKNBvf3u+++a7vvvruNHz8+UE30AXH22Wdb+/btA50f1UkKNhRkKIjxjjyFG2rzWmutZUqR+/fvHxVrqPsQboTi4mQEEEAAAQQQQACBBgnMmjXLBRv63dnv+NWvfmW33HKLrbjiiu5U/RHy5JNPtjvuuMPvUiPc8CXK1QmEGw3u7gsvvNB943vHdtttZ9dcc40ts8wy9s0339hpp51mf/7znwtf1zSJe+65x/r06RNrzQk3/st95JFH2sUXX5yI6UGxPgARFMa0lAgQuQUCCCCAAAIIIJACgX/84x82bNgwGzdunKvtsssua1dddZWbZv/ll1/aSSedZE888UShJRqpceihh7r/njJlih1wwAH24osv+raUcMOXKFcnEG40sLvLTY3QN7KGYHXp0sXV7M0337Ttt9/erW/hTUfx5pXtsssuhREfvXr1skcffdQGDhxYaNFjjz1mCku8o3iNhkmTJrk0VGt8vP7664VztMaH5r8dccQRttxyy7l/Lx0xUEpWuvbDTz/9ZG+88Ybdd999bqSHN91m7bXXdmtY7L///rbCCisUhp6Vc3j11VfdfLzhw4fbiBEjbNq0aW7khKbv7LzzzjZ79my76aab7Pbbb7exY8fa8ssvb0OHDrVDDjnEunXr5tur5crcbLPNXFu1tsYPP/xgjzzyiJ1++umF9U90U43a+Mtf/lJIlvVvYdvrVS5MH5Trh3LumsuoHxzPPfec29ZK/X/UUUfZe++9Z5rW5B3nnHOOnXHGGS4ZL157RNNv7r//flParulHzz77rGv/xhtv7H7gbLvttjWPGiLc8H0sOQEBBBBAAAEEEMiEwKeffup+N3///fddezQCXH8gbG5udv+tEeB63/COM8880/1OqkPXDhkyxD788EP33/od9KyzzrKOHTsGsmHNjUBMmTyJcKOB3ar1NpRS6iWz+NCLul4m9bK9xhpruGCjbdu2Lc7Ry/fhhx/u1sDwjssvv7zwoaC5arqvRoZ4hxYs3XHHHe3ll1+2Aw88sOoaH6rDjTfe6NLVMOGG6qXwRf+rdCh8UGigl24tkFouaNh3333dwkMKNUoP1f2f//ynPfPMMwt9TSb64PRbZNMv3NCN1T8Kmo477rgW5Shs0Uu+jlraq+vC9oGuqTYtRXXVcD79UJgxY0aL+mqUj4KhBx54oPDvlcKNlVde2bbaaivX96X26rfrr7/e9thjj0IwFebbh3AjjBbnIoAAAggggAAC6RWYPn26Cy+89TaKR278+9//tuOPP74wckN/0FTYMWjQINfgUaNGud9HvUO/3+t3Xf3ur+BjlVVWcWt0aKH9nj17LoREuJHe56a1NSfcaK1gK68fPXq0G4ng7Y5S7nYKGpRe6oVfIzS84+GHH26xW4n+Mq8pLXoJ1XAu/bdWJ9ahl9t7773XllhiiRahiD449MK69NJL2/PPP+9GVXh10cgQ7SaiIWPFu3SU1tEbQaCRAlrwVHPkghzacUUprkYJ+O1cEuR+Okc+CkW0AnO1I0i4oes1qmXTTTdtERh4IdK8efNqaq++6YqDqSB9oMWWqoUbH3zwgRWP5PHzqhRu+F23+eabu51yyv0g8buWcMNPiK8jgAACCCCAAALZEXjttdfcqGotLFrt0DkaudHU1ORO0+hv/ZvfoT8CX3LJJbbaaqu1OJVww08uu18n3Ghw3yqF1HSSU045xXe3FP0FXi/W3mrCkydPtn322cdNHdBRPGVCC5UqNFG6qUPhwUUXXWSaCqEFTMeMGeP+XS/Wmn6gKSjeCsXlSIKsuVH6gq2Q5U9/+pPbxnbu3LluGszBBx9cuP0mm2zi/q179+4LhRsKYzR6QMGORmLoA6/40MgQbQ/1ySefuBBH2+d6R5CFToOGG5pSs9tuu7W4vxcM1NpejfaopQ+qhRsKoYptPT89Ewq1FKYUj+ioFm7oWk350dQhrffizX+UrzdtRf0S9iDcCCvG+QgggAACCCCAQHoFNHVbf2jVtHKtJVju0O/ZekfR+4AOvRv98Y9/dP8Lcmy99dZupHXxH94IN4LIZfMcwo2E9KvCA72E6oVe6yNUOhRw6CV3vfXWKzttwnuxL30R1jCu3/3ud25vaYUBWmuj+NB9+/XrZ2uuuaZtuOGGpvUxfvaznxVOCRJuKKjQ6BLvKB5Jon/T4kEaqeEtDqTwQ/XSC3PpyA3Nq9P/FLgo9V1//fUL99XUCU2x0Mt3uZBCI1E0mqTaEUW4UWt7FQzU0geVwg19gGu0TPF2WcV+CjUOO+wwN+LCO6qFG8XXfvTRR7brrru2eCa1Hoqev7AH4UZYMc5HAAEEEEAAAQTSKaARzvojp3Z59Ds0Slq/x2ok+Zw5c9wobI0o//zzz+3rr7+2E0880U0J13uB3gG0GYN+r/QObbawxRZbFP6bcMNPPLtfJ9xIWN8q4fzqq69M01UefPBBF0KUrn2gUR7nnnuu6Ru33AgNvbhqpIP3suuNkNCUDaWhClH0V/7StRmKKfQCfuWVV7p1P/RBEiTcUJ1KR1j48WrYmT6sSsMN7+Vb15eGG8WjB8qFFMXXVio/aLihES7bbLONaZRMaTBQa3sVFtTSB5XCDdWr1K949Ir6XD9Yin+4VAs3iq8tN3KFcMPvqebrCCCAAAIIIIBAvgW0yL2mtXshhNbcuPTSS03vJXrX0e+iWsTeOzTKWGvyaT2+aofup/U6iq8tXoxU1xJu5PfZI9xoYN8rmFDyqCkbetnWVkladEeLeHrH22+/7T4Yxo8fX/i34l0yShcW1W4kmsahDwdvhIQWFtVf471vdCWp2klF4cUrr7xSUaA4RKhXuKEXaS1ymtRw4+abb3brkBQf3st/LeGGd20tfUC40cBvVopGAAEEEEAAAQQQCCygtTCKNxjQ7/qnnXZa4X1Ef0DUiG4tLqpDo7Q1HVobKVQ7tFaf3p9uvfXWwmn67xNOOKHw34QbgbspcycSbjSwS8v9VVwfAhp65X1Tan6a1qzw1tVQdUu3AC1dWFS7e2h6i0ZmaOqHtjTV7ivlju+++84FJ2+99ZYb/qUtRItHdGhkhebC6UHR7iZai8E7Ste28JumUYnab/RFI0ZuaEicPDTdo3g9j+IFS2ttb6lD0D6oFG5oW6zSnXFaMy2FkRsN/FCgaAQQQAABBBBAIAMCYcONlVZaye38px0i9W6j37+///57N01Fa8tpCr2OciM39MdI/bHUOwg3MvAA1dgEwo0a4aK4rNx2rvrGPe+880yL42g7V6WSGrZVHDgoYBg2bFihCqULixbXLczuFpq+oPUqiheQ9MKNcgHEtdde67aUnT17ttuzutwCm5oao5Enmm6jl2YFL15bNB1FCa0CmCSM3AjSp8XBUq3t1Y41lY5qfVBtQdHSr2lRUC0U+5vf/MZNgVGfBl1QlHAjyJPAOQgggAACCCCAAAKVBPQOo8X/vcNvWsp2221nV111lRvNrunz3gh0Xa8FSfVH1s6dOy+05oZ2TNG7kRd+6HzCjfw+l4QbDe57jUrQkKxqW8EWV1Hf+Eovl1xyycI/64VYIYKCg9JDW7MqOPB2QtEaHnvssUfhRdfbVUOLdGo/ag0Xu+6669xtvO1j+/bt64KW0tEBXll6cVY57du3d6sd6zy/Q4GG1hTRAkJJGbnhV2d56INaO5Do0NSSWtpbax9UCzf+3//7f26R0hdeeMGvGe7rrLkRiImTEEAAAQQQQAABBGoQ0I6NQ4cOtffffz/Q1Zour10gdTz00EPu/aV40dBKN9Gaclo4vzjQINwIRJ7Jkwg3GtytCia0II6+KUsXDi2tmkZzaCtY7WpSepQuLKqvawqFtpkdOHBg4XSNFlGAMXz48KotX2yxxeyaa65xU1K8YEQ7m2h72dKFSLUmhe6n0Rtqg6ZyaERGpUPBhsIY7ayiQCQN4YbWH1Hos84667RoVi3trbUPqoUbqpQWbpJpaVCmnU20vVbxDjmEGw3+xqd4BBBAAAEEEEAgwwJ6x9Fagnrv+OKLL6q2VCM89EdavUvo0B8QNUJcU1uqBRyl13mFEG5k+MHyaRrhRkL6Xn951yKf2gtac8y8F1TtWqIXaq27oYVGK60gXG6Ki4IIDdNaZJFFWrRS00hefvll07ZJKmvs2LHu6wodVlttNTeaQslp7969W1ynDxqNttDUFb1I61h99dVNi5hqrRBv61jdXyMINMrhjTfeKLRF5w4ePNgt0KltXL3QJKnhhuxVZ42W2XLLLVtsjVsME7a9uraWPvALN/RDRH2p0SR6jhRQaUrQkUce6X5AsFtKQr7ZqQYCCCCAAAIIIJATgX/9619uJIY2MdBGCd9++61ruaaTDBgwwHbaaSf3f7XWRvGh32s1+kNr3Ola/SFXh/7Iq3cj/Y5b7jqdQ7iRk4erTDMJN1La9/qG1wtyU1OT2951woQJbvhW8V/nNcpD/8aRbwEFZRoZVPxsKKDS+iFxHkretTNQucMLuuKsD2UhgAACCCCAAAIIZE+AcCN7fRq0RYQbQaUSdl61NTBU1eL1MhJWdapTB4HSUR3Viije4rcOVal4S8KNOLUpCwEEEEAAAQQQyKcA4UY++12tJtxIcd9feOGFbp/n0kPTS/SXeS0cyl/EU9zBIaquYXtaUFTTgKodWklaI3p22GGH2J8Nwo0QHcqpCCCAAAIIIIAAAjUJEG7UxJaJiwg3UtyNI0aMcLuUjBs3zi3yqRdXjdjQ9kmDBg1aaO5aiptK1QMIfPPNN25e4vPPP++25fXWbfFbSyXArSM5hXAjEkZuggACCCCAAAIIIFBFgHAjv48H4UZ++56WIxCrAOFGrNwUhgACCCCAAAII5FKAcCOX3e4aTbiR376n5QjEKkC4ESs3hSGAAAIIIIAAArkUINzIZbcTbuS322k5AvELEG7Eb06JCCCAAAIIIIBA3gQIN/LW4/9rLyM38tv3tByBWAUIN2LlpjAEEEAAAQQQQCCXAoQbuex2Rm7kt9tpOQLxCxBuxG9OiQgggAACCCCAQN4ECDfy1uOM3Mhvj9NyBBokQLjRIHiKRQABBBBAAAEEciRAuJGjzi5pKtNS8tv3tByBWAUIN2LlpjAEEEAAAQQQQCCXAoQbuex212jCjfz2PS1HIFYBwo1YuSkMAQQQQAABBBDIpQDhRi67nXAjv91OyxGIX4BwI35zSkQAAQQQQAABBPImQLiRtx7/X3sZuZHfvqflCMQqQLgRKzeFIYAAAggggAACuRQg3MhltzNyI7/dTssRiF+AcCN+c0pEAAEEEEAAAQTyJkC4kbceZ+RGfnucliPQIAHCjQbBUywCCCCAAAIIIJAjAcKNHHV2SVOZlpLfvqflCMQqQLgRKzeFIYAAAggggAACuRQg3Mhlt7tGE27kt+9pOQKxChBuxMpNYQgggAACCCCAQC4FCDdy2e2EG/ntdlqOQPwClcKNmTNnWseOHQNXqG3btjZ58mSbM2eOLbfccoGv40QEsiYwf/58mzt3rnXo0MHC/iKXNQvak2+BWbNmmX42hPlZkm8xWp9FAf080M+FTp06WZs2bbLYxMBtat++feBzdaJ+jjY1NYW6hpOTKcDIjWT2C7VCIHMC1UZuvPXWWzZp0qTMtZkGIYAAAggggAACCMQrMHDgQOvbt2/gQgk3AlMl/kTCjcR3ERVEIBsC1cINtZCAIxv9TCsQQAABBBBAAIFGC4QJOAg3Gt1b0ZVPuBGdJXdCAIEqAn7hBgEHjw8CCCCAAAIIIIBAVAJBAw7CjajEG38fwo3G9wE1QCAXAkHCDQKOXDwKNBIBBBBAAAEEEIhFIEjAQbgRS1fEUgjhRizMFIIAAkHDDQIOnhUEEEAAAQQQQACBqAT8Ag7CjaikG38fwo3G9wE1QCAXAmHCDQKOXDwSNBIBBBBAAAEEEIhFoFrAQbgRSxfEUgjhRizMFIIAAmHDDQIOnhkEEEAAAQQQQACBqAQqBRyEG1EJN/4+hBuN7wNqgEAuBGoJNwg4cvFo0EgEEEAAAQQQQCAWgXIBB+FGLPSxFEK4EQszhSCAQK3hBgEHzw4CCCCAAAIIIIBAVAKlAQfhRlSyjb8P4Ubj+4AaIJALgdaEGwQcuXhEaCQCCCCAAAIIIBCLQHHAQbgRC3kshRBuxMJMIQgg0Npwg4CDZwgBBBBAAAEEEEAgKgEv4CDciEq08fch3Gh8H1ADBHIhEEW4IaixY8faP/7xj1yY0UgEEEAAAQQQQACB+gko4PjVr35lTU1N9SuEO8cmQLgRGzUFIZBvgajCja5du9ppp51mkydPdv+XA4G8Cuh7aurUqdajRw/T9wUHAnkVmDhxonXs2NF69eqVVwLajYBNmzbNZsyY4b4P9P3AEVygubnZevfuHfwCzkysAOFGYruGiiGQLYEow42hQ4fa+PHjbfTo0dlCojUIhBCYMmWK6aWuT58+1rNnzxBXcioC2RIYM2aM6eWkf//+2WoYrUEghIB+Hujngr4P9P3AgUAeBQg38tjrtBmBBggQbjQAnSIzLUC4kenupXEhBAg3QmBxamYFCDcy27U0LIQA4UYILE5FAIHaBQg3arfjSgTKCRBu8Fwg8F8Bwg2eBATMjeRj5AZPQt4FCDfy/gTQfgRiEiDciAmaYnIjQLiRm66moT4ChBs8IggQbvAMICABwg2eAwQQiEWAcCMWZgrJkQDhRo46m6ZWFSDc4AFBgHCDZwABwg2eAQQQiE2AcCM2agrKiQDhRk46mmb6ChBu+BJxQg4EmJaSg06mib4CjNzwJeIEBBCIQoBwIwpF7oHA/wQIN3gaEPivAOEGTwICjNzgGUBAAoQbPAcIIBCLAOFGLMwUkiMBwo0cdTZNrSpAuMEDggDhBs8AAoQbPAMIIBCbAOFGbNQUlBMBwo2cdDTN9BUg3PAl4oQcCDAtJQedTBN9BRi54UvECQggEIUA4UYUitwDgf8JEG7wNCDwXwHCDZ4EBBi5wTOAgAQIN3gOEEAgFgHCjViYKSRHAoQbOepsmlpVgHCDBwQBwg2eAQQIN3gGEEAgNgHCjdioKSgnAoQbOelomukrQLjhS8QJORBgWkoOOpkm+gowcsOXiBMQQCAKAcKNKBS5BwL/EyDc4GlA4L8ChBs8CQgwcoNnAAEJEG7wHCCAQCwCUYUbzc3NdvbZZ9vnn39ud911Vyx1pxAEkigwffp0mzx5svXq1cu6d++exCpSJwRiERg/frw1NTVZ3759YymPQhBIooB+Hujngr4P9P3AgUAYgZ9++sk6dOgQ5pJEnku4kchuoVIIZE+gWrjRpk2b7DWYFiGAAAIIIIAAAgggkAIBBRsKxdq1a5eC2lauIuFGqruPyiOQHgHCjfT0FTVFAAEEEEAAAQQQyI+Awo0FCxZY586dUx1wEG7k55mlpQg0VIBwo6H8FI4AAggggAACCCCAQFkBhRuamqLR1GkOOAg3eMARQCAWAcKNWJgpBAEEEEAAAQQQQACBUAJeuKGL0hxwEG6E6nZORgCBWgUIN2qV4zoEEEAAAQQQQAABBOonUBxupDngINyo3zPCnXMg8Nprr9n6669ftaWLLbaYbbzxxnbIIYfYoEGDrG3btg2R0VCzcePG2QMPPGAnnHCC9ejRI9Z6EG7Eyk1hCCCAAAIIIIAAAggEEigNN9IacBBuBOpuTkKgvECQcKP4yosuusiOO+44a9++fWykCjVGjRpll19+uT3yyCO22Wab2d133024EVsPUBACCCCAAAIIIIAAAskVKBdupDHgINxI7jNGzVIgEDbc6NatmwsYNJIjrkNBxl577VUojnAjLnnKQQABBBBAAAEEEEAg+QKVwo20BRyEG8l/1qhhggXChhtqyimnnGLnnntubNssEW4k+AGiaggggAACCCCAAAIINFigWriRpoCDcKPBDxLFp1ugXLhx11132Z577mnz5s2zJ5980o444gibOHFioaH777+/DR8+3Jqbm92/TZo0ye644w575pln3JoYM2bMcP++/PLL2+qrr2677rqrbbnlltapUyf37x9//LHttttu9s4777j/1kiMK6+80k07ue+++0xrfBxwwAE2bNgwGzJkiD399NMVkV999VVbb731WtRj5MiR9vrrrxeuUR0GDx7s2rHccsvV3GGsuVEzHRcigAACCCCAAAIIIFA3Ab9wIy0BB+FG3R4RbpwHgWrhhto/depUF3QUBwzF00Jeeukl23fffVuEH+XcDj/8cLv44ovdvtOl4caqq65qyy67rD3++OPuUm/qy2qrrbZQ2aX39sKNl19+2Q488EB370qHwpYbb7zRNthgg5q6lnCjJjYuQgABBBBAAAEEEECgrgJBwo00BByEG3V9TLh51gVqGblx0EEH2RVXXGHTp0+3ffbZx5599llfpuK1OkrDjdKLdc+rr77a5s6dGyjcUAii8OS2225zt9pqq63s+uuvt6WXXtqef/5500gTb+TJLrvsYjfccIMtuuiivnUuPYFwIzQZFyCAAAIIIIAAAgggUHeBoOFG0gMOwo26PyoUkGWBWtbc0Hobp512mgs1Nt100wKPRnRcddVV1q9fP5szZ46dfvrpdumllxa+fsEFF7j1OsqFG2uttZbddNNNtsIKK9js2bOtS5cuhev81tyYMGGC7b777jZmzJhCuKFwRFNQ2rRpE1n3EW5ERsmNEEAAAQQQQAABBBCITCBMuOEFHF27do2s/KhuRLgRlST3yaVA2HCjf//+bl2MVVZZpazXd999Z++//75bq0NrdxSv1XHOOefYGWecUTbc8AKTcmGEX7jx7bff2t57721aa6P46NOnjwta1lxzTdtwww1t7bXXtp/97Gc19zPhRs10XIgAAggggAACCCCAQN0EwoYbqohGliftINxIWo9Qn1QJhAk3tNDnNddc4xYD9UKImTNn2iuvvGL33nuv/f3vf6+65kW1cEOBie5b7vALNxYsWODKP/jggwuLmZa7j9bc0MKlGmFSy4gOwo1UPdpUFgEEEEAAAQQQQCAnAoQb0XZ0mwV6w+JAIGUCQcINb7cRrV2haSNeMPCPf/zDDjnkELdLindsvPHGttNOO9lGG23kRm6cd955ha9VCzeKdz0pJfQLN3S+dnZ57LHHXHihsKXSocVL77//freTS9iDcCOsGOcjgAACCCCAAAII5FHgX//6lxvtrU0JRo8e7Qi8EdV77LGHG1Hdvn37FjT6Xfv44493v6v7HdokQGvpeQfhhp9YuK8TboTz4uyECPjtllKpmsryzj//fDfNxDs0teTkk092H1Tz5893X7vwwgsLX6813NBOKIMGDSrcp3i3lnL109SY8ePH21tvveUWFH3uuedajOioNkqkWrcQbiTkoaUaCCCAAAIIIIAAAokU0DuCdkDU+nxffPFFxToOGzbMnVO8yP9XX31lBxxwgOmPnn4H4YafUOu+TrjROj+ubpBAreGGpqMcc8wxbucR79BioWeddZb99NNP9tBDD7kFRYOuuVFt5EZpHX/729/aPffcYz179nRBSmnqW0ypD1jtnHLooYcW/plwo0EPG8UigAACCCCAAAIIZFrggw8+sKFDh9onn3zi285jjz3WbTbg/S7/6aef2pAhQ+zDDz/0vZZww5eoVScQbrSKj4sbJVBruKHdUDRKQ1vCBj1qHbnx7rvv2s4772z6wCs+tAiQpsRMnTrVNLxtxowZ7svaeUUfeCuvvLLbrlap8HXXXVf4mtbn6Nu3b9BqF85j5EZoMi5AAAEEEEAAAQQQyImA/qh42WWXudHd3rHvvvu6P3hq7b63337bhRneNJUll1zSNP18wIAB7vRRo0bZVlttFUiLcCMQU80nEW7UTMeFjRSoNdxQnXXtnnvu2WJ0htcWBQy77rqr/eEPfyiEDhrpcdFFF9nnn3/uFg995513Ck2vNnLj+++/tyOOOMLuuOOOhaheeukl94GoAGP48OFVKcstiBrGnnAjjBbnIoAAAggggAACCORJYNasWXbqqafarbfeWmj2U0895f7w6B36mkZseId+hz/uuOPcmn4aXa31/LxDI7W32GKLQISsuRGIKfBJhBuBqTgxSQKtCTfUjvfee8+N3hgxYoRNmzbNtPioQg3No5s7d64LP1588UXX5E022cQFFAorwoQbulZz9rQ4qRYl0lQXBRVaHPSkk05yu5/Mnj3btDaHPgQVmowdO9aVqdEdq622mm266aa2zz77WO/evWvmJ9yomY4LEUAAAQQQQAABBDIuUC7cGDlypK277roVww29E1x66aXWpUsX++Mf/+j+p2O55ZZz7xNjxowx/TFT7xUKSfT7vH7379SpUwtNwo1oHy7CjWg9uRsCiRMg3Ehcl1AhBBBAAAEEEEAAgYQIaEMBTUkpnrauaSmairLEEku4Pz7qD5PetBRVWzstaopJ586d3ZT3ciO1S5une2qdv+LFoK+i4QAAIABJREFUSAk3on0ICDei9eRuCCROgHAjcV1ChRBAAAEEEEAAAQQSJPDGG2+4HU+q7ZRSXF0v3NCGBLrOG/Ht16Szzz7bDjvsMGvXrp07lXDDTyzc1wk3wnlxNgKpEyDcSF2XUWEEEEAAAQQQQACBGAW0qKh2TdRae/rdufhYdtll3UiN2267rfDPXrgxb94806L/b731lgtGtCuiFiLVNHRNfdf09Ntvv71w3cCBA+2mm24y3ZNwI/oOJtyI3pQ7IpAoAcKNRHUHlUEAAQQQQAABBBBIoIACDm0Je/3119sTTzzh1svQ2ntHH320ffzxx3bQQQctFG5oPb1qh+6n6SifffaZO61r1672yCOP2BprrEG4UYdngHCjDqjcEoEkCRBuJKk3qAsCCCCAAAIIIIBA2gSuvfZat8uhd2iBUO2mqDU3qh2ffvqpDR061N5///3CacU7sTAtJdongXAjWs+63k2L3Wie1rnnntuiHO2soQRQw6PSfqhtZ555ZqEZ55xzjp1xxhk1N0spa/EOJxoidv/999vyyy/f4p5KarXV680332xDhgyxfv36Fb6ufaz32muvwn8rtdWCQ34fZjVXOuILCTciBuV2CCCAAAIIIIAAApkSmDBhgo0bN84++ugje/fdd22ppZayCy64wI20+PHHH+2EE05wuxt6h7cV7N/+9jfTLo4KL7Sz4oABA9z7mrcrSunIDe2GqPeN//u//3O3ItyI9jEi3IjWs653+/LLL1tsUVpcmOaHKT3s2LFjXetQ75vHHW4o1NCH2CWXXGIPPvig+6ApDT8IN+rd69wfAQQQQAABBBBAAIHGCWhB0Z133rmw3obWxPjTn/5k6623nluL47jjjit8bckllzS9HyjI0Hav+iOot06HrlO4sc0229j06dMXWnNDfyQtDj8IN6Ltc8KNaD3rerfHHnvMtttuu7JlaP9kLWbTt2/futah3jePO9xQ0rr++usXmlVuZAfhRr17nfsjgAACCCCAAAIIINA4gVmzZtmpp55qt956q28lNGpD63C0b9/ejerQqHONxvA7FHz8+c9/Nr23eQfhhp9auK8TboTzatjZc+bMcXsoF++/XFoZpYo77rhjw+qYxoKDhBtpbFdxnZmWkvYepP4IIIAAAggggAAC9RbQop8nnniiPf/88xWLOvbYY90ojubm5sI5X3/9tZ100kn26KOPVrxOwcb5559vW2+9tbVp04Zwo06dSbhRJ9iob6v1IPbYYw/TkCkdGmGgtSGUFM6YMcP9m99aEJMmTbI77rjDRo4caa+//rq7Riv8rrvuurb99tvb7rvvbl26dGlR9dmzZ9vjjz9u1113nT333HNurQqVe+CBB9o111zTYn2MV1991Q3d8lvnotpICL+RG1OnTnUjVPTh8eabbxbarnr99re/tcMPP9xWWWWVwodGpbr07t3bbfV0ww03VOyqu+66y00DCjJyQ3tcq29uueUWe+WVV5yB1kLRdk+yVd/16NGjUNbMmTNblO+NGFFqfPXVV9uzzz5rEydOdOuoHHroobbtttu6dLiWg3CjFjWuQQABBBBAAAEEEMibgEZi3HfffaYR82PGjHHTTbQW30YbbWQ77bSTm4rStm3bhVj0zqR3Ib03jB492m0Lq0O7omy22WbuPevnP//5QtcxciPaJ4xwI1rPut3t4Ycfdt9Q3rH33nu7PZQPO+ww9yKso3///vaXv/zFVlxxxRb10LoSWkdC52q/5UqHggkNqfIW29S+zZdddpkbMVJ6aHrMoosu2mK/53qHGwoMhg0b5hbtqXQorFHookVElYrGEW4oXNLwNIUSlQ6ZalupQYMGuXqVhhsrr7yybbXVVnbjjTcu1EcKSXStApLipDfow0a4EVSK8xBAAAEEEEAAAQQQiE+AcCNaa8KNaD3rcrfSF2EVcvnll9uRRx650O4pegku3oNZ52qhG+2vrJEAfscOO+zgRjMsvvjibqSG/tsbGeJ3bT3DjdKdYjTS4c4777SVVlrJ3nvvPTeSxBvVopBGoy6WW265uocb6hsNX9OCQ35Hnz593KKlSnDL9Wm16zfffHPX3p49e/oVs9DXCTdCk3EBAggggAACCCCAAAJ1FyDciJaYcCNaz7rcrXT0Qa9evdy0DE150CiGLbbYohBAaJXfm266yRZZZBFXF21JpBd/jdzwDo0QuOqqq9zOIJMnT7azzjrLLW7jHVq7Q+fopV3neYemo1x88cXW1NTk5pVpqkrxUc9w49tvvzWNVtGUGh0KN7Tgj/5vuaFhXr38psgEWXOj2rSU0gBIAYZGjqhPtLuNto3S0DbvUCAlQ01jKZ0Wo8WF1HcrrLCC6w9NR/GOSlvYBnngCDeCKHEOAggggAACCCCAAALxChBuROtNuBGtZ13upqki+++/f+HexX/F10u/pmo88sgj7uvFwYf+W/s0K/D49NNPy369UoW/+eYb+/3vf1+Y8qLznnnmGfvd737nLim9r/6tnuGG1qLQ4j3XXnttiyprGope/DUlR/PZ1l57bVtiiSUK59Qz3FDIo4WBzjjjjEJ5p5xyimndkHbt2rl/07ogWnNDIZIOrW+iPbJVx9JwQyGT/qepJ9qedtddd3WjUrzD8w37kBFuhBXjfAQQQAABBBBAAAEE6i9AuBGtMeFGtJ6R3+2HH35wi2Tedtttge+tl2utAaGX5NKRCZtssol7uda0k2qHXyhQLvyoZ7ihugaZXqOwQ1N2tBCoFuD0a0drRm6oTqUBxe2332777LNPxXBF4dNf//pX+/Wvf73Qtd4Cprq4tN76N8KNwN8CnIgAAggggAACCCCAQOIFCDei7SLCjWg9I79buRESfoUowNCuKHqRLn151+gGTbMo3rmj3P38QgHtWqIA4emnny5cXu9wQwujvvzyy3bppZe6HVwqHWq3poJssMEGhBtmbpXnuXPnluWqZYFSv+ePryOAAAIIIIAAAggggIC/AOGGv1GYMwg3wmg14NwrrrjCtJ9ymEO7a2iairYRLQ1HtJWRFrXUdqneoVEhTzzxhDtfgcAvfvELN41C01JGjRpVOE8jJ/R1HWGmpRSXqYCidCpH8Ra2flvBepXRgpwKYLRFk+qltTiKd4K54IILTFNE/EKa0ukf5da2qLTmhqalnH322e5/3lE6LaV0TZRq01IYuRHmKedcBBBAAAEEEEAAAQTSLUC4EW3/EW5E6xnp3b777ju31obCiLCH95KtBUWL1+TQfQ444AD3Qr7kkku6NSGOPvrowk4j+roCBi18qekw2qHDO3SdgglN99C0l0oLik6YMMHt5azgwTuuvPJKO/jgg93aH2qTt7OJvl5LuFHq8eSTT9qWW25Z+Oeg4UZp+KEgRouvetvpduzY0Y102WuvvQr3Lq5vlAuKEm6Efco5HwEEEEAAAQQQQACB9AoQbkTbd4Qb0XpGerfSxSh1c60noXUeio9yoyG088a9995rffv2tREjRridRoJs6arrFGjoJb/0pd6vcd60lLChTJBwY9y4cW5hTm87W+1Kop1FNtpoI5s9e7ZphIsCFx3Fi6r6jdzQjiaaXvPiiy8u1DxNbdltt92qhhthtoKVrXZ40eKn5baCJdzwe8L4OgIIIIAAAggggAAC2REg3Ii2Lwk3ovWM7G4KLPTCrh1CvEPTTTRCYb311luonMcee8y22267Fv+uLV133HFHmzdvnntB1/SW4qkbpTdZfvnl7cYbbyxMPdFipgoMhg8fvlB52u1DL+jFgUnxgpcKBrQFbWmgojZoBMdTTz1V2AkkSLihNshDo0qqhTS6v3YvUQAUZEFR3Vc7lGikR+nhLQ5abeSGrpGpyizdyaX4fpruopEu66yzjvtnwo3IvlW4EQIIIIAAAggggAACqRQg3Ii22wg3ovWM7G5Tpkxxoy0UAnjHhhtu6EKKpZdeeqFyyu2uURwa6IJJkya5hUa1patGQigkUBgwcOBANypijz32WGihUY2KePjhh+2GG25wa1soANEWpTpXAUK5BUVV1k8//WTPP/+8XXTRRaapG9rFROHLUUcdZVqrQiMi3nnnHdeOIOGGd09NZ1FwolEtr7/+esFBW8BqPQtNeVlhhRXcTjE6/EZueOGEps088MAD7nyZrLbaam7XE93PL9wortstt9xir7zySuE+CqJ22GEH22mnnVrYEm5E9q3CjRBAAAEEEEAAAQQQSKUA4Ua03Ua4Ea1nbu5WbbeU3CCkpKHslpKSjqKaCCCAAAIIIIAAArkSINyItrsJN6L1zM3dCDfS09WEG+npK2qKAAIIIIAAAgggkB8Bwo1o+5pwI1rP3NyNcCM9XU24kZ6+oqYIIIAAAggggAAC+REg3Ii2rwk3ovXMzd0IN9LT1YQb6ekraooAAggggAACCCCQHwHCjWj7mnAjWk/uhkDiBAg3EtclVAgBBBBAAAEEEEAAASPciPYhINyI1pO7IZA4AcKNxHUJFUIAAQQQQAABBBBAgHAj4meAcCNiUG6HQNIECDeS1iPUBwEEEEAAAQQQQAABI9yI+CEg3IgYlNshkDQBwo2k9Qj1QQABBBBAAAEEEECAcCPqZ4BwI2pR7odAwgQqhRvff/+9vfPOOzZ37txW17h79+6tvgc3QCAtAvPnz3ffN5on265du7RUm3oiELnArFmzrE2bNtapU6fI780NEUiLgH4e6OdCx44drW3btmmpNvWMQGD69OmtvsuKK65oyyyzTKj7dOvWLdT5cZz8448/2vjx461nz57Wp0+fOIosWwbhRsPoKRiBeASqjdyYNm2avfbaazZnzpx4KkMpCCCAAAIIIIAAAgggUBAYOHCg9e3bN7AI4UZlKsKNwI8RJyKQToFq4YZaRMCRzn6l1ggggAACCCCAAALZEAgTcBBuEG5k46mnFQjUIOAXbhBw1IDKJQgggAACCCCAAAIIRCgQNOAg3CDciPCx41YIpEsgSLhBwJGuPqW2CCCAAAIIIIAAAtkTCBJwEG4QbmTvyadFCAQUCBpuEHAEBOU0BBBAAAEEEEAAAQTqJOAXcBBuEG7U6dHjtggkXyBMuEHAkfz+pIYIIIAAAggggAAC2RaoFnAQbhBuZPvpp3UIVBEIG24QcPA4IYAAAggggAACCCDQWIFKAQfhBuFGY59MSkeggQK1hBsEHA3sMIpGAAEEEEAAAQQQQMDMygUchBuEG3xzIJBbgVrDDQKO3D4yNBwBBBBAAAEEEEAgIQKlAQfhBuFGQh5NqoFA/AKtCTcIOOLvL0pEAAEEEEAAAQQQQKBYoDjgINwg3OC7A4HcCrQ23PACjlGjRtns2bNz60jDEUAAAQQQQAABBBBolIAXcBBuEG406hmkXAQaLhBFuKFGzJw500aMGGEdOnRodZt69uzZ6ntwAwQaJTBv3jybM2eOdezY0dq3b9+oalAuAg0X+PHHH61t27bW1NTU8LpQAQQaJaCfB/q5oO8DfT9wIFBJYMqUKa3GUcCxyiqrtPo+Ud9APw/Gjx9v+h2/T58+Ud8+8P3aLFiwYEHgszkRAQRSJxBVuNG1a1cbOnSo++AaPXp06hyoMAJRCeiXk4kTJ7of3gR1UalynzQKjBkzxpqbm61///5prD51RiASAf080M8FfR/o+4EDgTwKEG7ksddpMwINECDcaAA6RWZagHAj091L40IIEG6EwOLUzAoQbmS2a2lYCAHCjRBYnIoAArULEG7UbseVCJQTINzguUDgvwKEGzwJCJgbycfIDZ6EvAsQbuT9CaD9CMQkQLgREzTF5EaAcCM3XU1DfQQIN3hEECDc4BlAQAKEGzwHCCAQiwDhRizMFJIjAcKNHHU2Ta0qQLjBA4IA4QbPAAKEGzwDCCAQmwDhRmzUFJQTAcKNnHQ0zfQVINzwJeKEHAgwLSUHnUwTfQUYueFLxAkIIBCFAOFGFIrcA4H/CRBu8DQg8F8Bwg2eBAQYucEzgIAECDd4DhBAIBYBwo1YmCkkRwKEGznqbJpaVYBwgwcEAcINngEECDd4BhBAIDYBwo3YqCkoJwKEGznpaJrpK0C44UvECTkQYFpKDjqZJvoKMHLDl4gTEEAgCgHCjSgUuQcC/xMg3OBpQOC/AoQbPAkIMHKDZwABCRBu8BwggEAsAoQbsTBTSI4ECDdy1Nk0taoA4QYPCAKEGzwDCBBu8AwggEBsAoQbsVFTUE4ECDdy0tE001eAcMOXiBNyIMC0lBx0Mk30FWDkhi8RJyCAQBQChBtRKHIPBP4nQLjB04DAfwUIN3gSEGDkBs8AAhIg3OA5QACBWAQIN2JhppAcCRBu5KizaWpVAcINHhAECDd4BhAg3OAZQACB2ASqhRtt2rQJXI+2bduahl7OmjXLVlhhhcDXcSICWROYN2+ezZkzxzp27Gjt27eva/P0PdqlSxcL871a1wpxcwSKBAg3eBwQINzgGUCAcINnAAEEYhOIKtyIrcIUhAACBQGFJwoWO3fuTMDBc5E4AcKNxHUJFWqAAGtuNACdIhMnwLSUxHUJFUIgmwKEG9nsV1qVDwGFGwsWLLB27doRcOSjy1PVSsKNVHUXla2TAOFGnWC5baoECDdS1V1UFoH0ChBupLfvqDkCXrghCQIOnoekCRBuJK1HqE8jBAg3GqFOmUkTINxIWo9QHwQyKkC4kdGOpVm5ECgONwg4ctHlqWok4UaquovK1kmAcKNOsNw2VQKEG6nqLiqLQHoFCDfS23fUHIHScIOAg2ciSQKEG0nqDerSKAHCjUbJU26SBAg3ktQb1AWBDAsQbmS4c2la5gXKhRsEHJnv9tQ0kHAjNV1FResoQLhRR1xunRoBwo3UdBUVRSDdAoQb6e4/ap9vgUrhBgFHvp+LpLSecCMpPUE9GilAuNFIfcpOigDhRlJ6gnogkHEBwo2MdzDNy7RAtXCDgCPTXZ+KxhFupKKbqGSdBQg36gzM7VMhQLiRim6ikgikX4BwI/19SAvyK+AXbhBw5PfZSELLCTeS0AvUodEChBuN7gHKT4IA4UYSeoE6IJADAcKNHHQyTcysQJBwg4Ajs92f+IYRbiS+i6hgDAKEGzEgU0TiBQg3Et9FVBCBbAgQbmSjH2lFPgWChhsEHPl8PhrdasKNRvcA5SdBgHAjCb1AHRotQLjR6B6gfARyIkC4kZOOppmZFAgTbhBwZPIRSHSjCDcS3T1ULiYBwo2YoCkm0QKEG4nuHiqHQHYECDey05e0JH8CYcMNCTU3N1u7du3yh0WLYxcg3IidnAITKEC4kcBOoUqxCxBuxE5OgQjkU4BwI5/9TquzIUC4kY1+zGorCDey2rO0K4wA4UYYLc7NqgDhRlZ7lnYhkDABwo2EdQjVQSCEAOFGCCxOjV2AcCN2cgpMoADhRgI7hSrFLkC4ETt5Ogp87bXXbP31169a2cUWW8w23nhjO+SQQ2zQoEHWtm3bhjTu+++/tzvvvNOWWmop22mnnSKvQ73vH7TCd999t+21116F0w866CC74oorrHPnzkFv0dDzCDcayk/hGRPQD+8nnnjCHnzwQXvzzTft22+/ta5du9qAAQNs8ODB7rPw5z//edlWT5s2zR566CEbOXKk6aVQ35vLLrusbbjhhrb33nu7e5R+nhNuZOwBylhzCDcy1qE0pyYBwo2a2LgoYwKEGxnr0KiaEyTcKC7roosusuOOO870C3Bcx9SpU+22226zq6++2vSBftddd9mee+4ZWfH1vn/YihJuhBXjfASyKfDFF1/Y8ccfb88880zFBvbr18+uvPJKW3fddVucM2rUKDv66KPt008/rXjtWWedZYcffniLz3PCjWw+S1lpFeFGVnqSdrRGgHCjNXpcmxUBwo2s9GTE7QgbbnTr1s0eeeQRN5IjjkPBg4KMp59+ulBclOFGve9fixHhRi1qXINAtgT0Q/vUU0+122+/3bdhGolx/fXX25JLLunO/eyzz+zggw+20aNHV71WI0CGDx9uO+64Y+E8wg1fbk5ooADhRgPxKToxAoQbiekKKtJAAcKNBuInueiw4Ybacsopp9i5554by+r49Q4f6n3/JPd9verGtJR6yXLfPAm89NJLbnqavp90rLHGGm6ERv/+/e3VV191Iy40skOHQgqFzjpHx7XXXmunnXZagWvLLbe0Sy+91DTFUF8755xzCl/beuut3ai47t27u38j3MjTU5a+thJupK/PqHH0AoQb0Ztyx/QJEG6kr89iqXG5cMMbGTFv3jx78skn7YgjjnDTQbxj//33d3/t0y/Wu+22m73zzjvuS5tttpn75fvyyy+3++67z/0ifcABB9iJJ55oHTp0sAULFthHH31kN910k73wwgs2duxYd93aa69tW221le2zzz7Wu3fvQjmlIxhKQUrXoqjH/Q888ED3gjF+/HhXfK9evezRRx+1gQMHFqrz2GOP2XbbbVf4b9VL65Psu+++LWxuueUW0wvLDTfc4P7v8ssvb0OGDDGVISvvqDZyo7S/9JJy7LHH2h133GH333+/u2+fPn3cX2KPOeYYN7+++Pjmm2/s5ptvdtN8Pv74Y1trrbVcPeWvengjZFZddVV3P9Ux7EG4EVaM8xFYWGDChAnu83LcuHHufxotp9EYbdq0Ma2loe/X5557zl1YHG7o+09TWfT96x033nij7bLLLu4/v/rqK/e5rIBEh0Z76PN6tdVWc/9NuMHTmGQBwo0k9w51i0uAcCMuacpJsgDhRpJ7p4F1qxZuqFrlRjYoxNAL+JQpU1qEG3oh1sv0448/7lpUPIVl9uzZLhA577zzbMaMGWVbrBd8/QVx9913d4vchQk36nV/1feEE05wYYB3KLxRcKBj/vz5dsYZZ9iFF15Y+LoW8FtxxRUXsvnFL35hDz/88EJtVzCiwMMbUh4m3FA48sMPP9hf/vIX3/sqjNLLkRYnLD3011t93QuqCDca+E1J0QhUEdBn3QMPPOCmrHijOrbffnu36LBGX5SGF6WjOmbOnGknn3yyC0S9Q4GnNzWFcIPHL8kChBtJ7h3qFpcA4UZc0pSTZAHCjST3TgPrVsvIDW/ExKRJk1q8wJc2QyMxFFZ06dLFjebQCA6/Q4GIdkTRC3/QcKNjx451vb9GrxTvzqJdBq655hoX3ijg0X8/9dRTrmkaCXHvvffanDlzqtqUOmjEy5FHHun+Khsm3PDz9EbhKIQ5++yz3XSiIAfhRhAlzkEgXgGFmBqxUXzoM0efs1pYVIcWEB06dKi9//777r9XWmkl06gx7+uzZs1ywcitt95auM35559vhx56qPtvwo14+5TSwgkQboTz4uxsChBuZLNfaVU4AcKNcF65ObuWNTf0gqz53J988slCL/D6RVvTTlZYYQXTXxgVbHzwwQduSLQ3tUOhgP7KqOkeejD1i/Vll11WMN9hhx3c1IlFF1207MiR0gVF633/yZMnuykzzz77rKuj5rzrJUOjM959913beeedCzsSaESHdpT5/PPPF7LR1I+rrrrKlllmGRfG6AXDOzbZZBP3l1RNewkbblxwwQVuasqXX35pw4YNc1N+vEPTVjSyRF/Twqwvvvhiixca1VdTVRSsjBgxovA1wo3cfATQ0BQJ6HOzeL2MxRdf3DRN8Pe//31hO1i/cEPNveSSS0yfG96hzyKNUCPcSNHDkNOqEm7ktONpdgsBwg0eCATMvUPq3bJnz55uSn6jjjYLtDACR2IEwoYberHX/OxVVlnFrdlQvOaGGuUFHxqB4B2lL+vFIx90joKAPfbYw9544w13iV7w//rXv9qAAQMChRv1vr8eWb1UaAtc7/ACltKytWXj7373u7I2mq7iDf3WDya9kGi7Rh0KfHSt1h8JE26svPLKboi6wiTVU6Mz9D/v8EbZfPjhh7bNNtuYghodxdfpv//2t7/ZpptuWriOcCMx36JUBIGCQGko4X1B0wGvu+46W2+99XxHbugawg0eqrQKEG6kteeod5QChBtRanKvtAoQbqS15+pc7zDhhtbE0HQMBRoKL8qFGwo+9PXiQ4HHmWeeWfins846y/Q/LwApt66HRhFsu+22gcKNet9fFS83QkN/QVW7FHzoKB59Uc5GC/jp5UNHtTaHCTe89U969Ojh7ltq4YUbb7/9tq2//vqFPii9TgsX7rrrrvbee++5cwg36vyNx+0RqEFAo+E0De/rr7926/wUbxOrqXwaGfbvf/+76rQU3UMj7zQ6zjuYllJDZ3BJQwQINxrCTqEJEyDcSFiHUJ2GCBBuNIQ9+YUGCTdWX311Gzx4sBv+rBECXijh9wLvtb7e4UO97692aNFObb3oLSy67rrr2sUXX2ynn356YaqHpn8otGnXrl3Z4Mcv3PCCIcKN5H/fUEMEGi2gUV+a6uYd3toams6n3VC8KWilC4qWW3ODBUUb3ZuUH1SAcCOoFOdlWYBwI8u9S9uCChBuBJXK2Xl+u6VU4wgabmgtCW036h2l01JK71M8LUUP7lFHHeXW8fCO0jU36n1/r1ztdFK8sKimqWiLRe3+UrwzjM4vZ1NtWoqu8cKPeoQbmodfvDYI01Jy9o1Oc1MlMHfuXDc1T9PJNJpKW79qtJU+c7xwuTTc0PbU+pzUOhylC4ayFWyqup/KVhEg3ODxQMCMcIOnAAHW3OAZqCAQR7jRmgU/tW2hFr3UVqnece2117odAzS8urm5uVULlga5v1du6cKixaSbb7652+VFi9pUCjeqLSiqkSD33HOPWxCnHuGGRp4U7+qiOmqUiRYRnD59uh122GEsKMqnBAIJEtDniRb69Q6NzNBCxFqLSNu9aqRY8dbSWsNHa2noM7H02o033tiNNNNixvr8LF6UVF/T56s3tY3dUhL0EFCVhQQIN3goECDc4BlAQAKM3OA5KCsQR7ihbUiDbgWrl3vNIx80aJCrr67VL/GaX156aOtC7bLSoUOHut7EjoGlAAAgAElEQVS/qanJFV1uYVGvTqqHQphqU3aqPYL6i6zmvXfq1Kku4YbaoL/qlm4jWalOrLnBBwYCjRXQNtP6THn88cd9K6KpJ/rc3Gijjdy5CmK13s4rr7zie622odZuUN5nF+GGLxknNFCAcKOB+BSdGAFGbiSmK6hIAwUINxqIn+Si4wg31H6NkFAAoL8eahpHuUPBhkIQbQVbvNuKdhHRlIrS67QGyPDhw91fKut9f6++pQuL6t81jebRRx81DQv3jnLTUnSet1tJcfu1EKD+crrkkku6f67HyI3OnTu7dUNOPPFE95fb4kNTarbcckvToqOavqKDcCPJ37XULS8Cn332mfueff755ys2WcGGtnXVjlMKJrxj3LhxbmTW6NGjK1578MEHu/BYn6HeQbiRl6crne0k3Ehnv1HraAUIN6L15G7pFCDcSGe/1b3WcYUbaohGPmhXDo0geOGFF2zs2LGufRqloZfr3Xff3Xr37r1Qm+fNm2cPPvigXX/99fbSSy+5r2uRU03l0C/1P/vZz9y/1fv+KqN0YVH9m4IXtWmRRRYp1L1cuPH000+bXlb0F1Zte7v88svbkCFDbNiwYW6evHfUK9zw6q+6attI1VFD0k8++WRbeumlnT+7pdT9W44CEAgloB/eTzzxhJuC8v7779sXX3zhrl9jjTVsww03tF122cX69evXIhD2CtDoDy1U/NRTT5k+63Xo3HXWWcf22msvN8Wlbdu2LepDuBGqezg5ZgHCjZjBKS6RAoQbiewWKhWzAOFGzOAUlw0BBSZa20PTOvT/T5gwwQ0VHzlyZKGBGm2ifys+gi62mgQlhUdapHW//fYrVEcvTQpZFHqEPf7zn/+YFkQsdxSPyAl7X85HAIH6CxBu1N+YEmoXINyo3Y4rsyNAuJGdvqQltQsQbtRux5U5Fqi25odY1lprLbv33nutb9++iQ43pk6danvuuadp9EiQQyNiNBxe29qGPQg3wopxPgLJESDcSE5fUJOFBQg3eCoQYEFRngEEJEC4wXOAQI0CWsxUWyuWHlqrQlNlNNe9dERC0kZuhFnUVbuqaH2U4qkyYegIN8JocS4CyRIg3EhWf1CblgKEGzwRCBBu8AwgQLjBM4BAKwRGjBjhXva1QJ8WNdXCpxqxocX4tF5I6Zx1FZW0cEN1+umnn9zuCbfddptb++T1118vqGj9D61jsu+++9rgwYPdri21HoQbtcpxHQKNFyDcaHwfUIPKAoQbPB0IEG7wDCBAuMEzgAACsQkQbsRGTUEIRC5AuBE5KTeMUIBwI0JMbpVaAdbcSG3XUfEIBZiWEiEmt0IAgcoChBs8HQ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ABwo0EdAJVQKBGAcKNGuG4LBYBwo1YmCkk4QKEGwnvIKoXiwDhRizMFIIAAoQbPAMIpFeAcCO9fZeHmhNu5KGXaaOfAOGGnxBfz4MA4UYeepk2IpAAAcKNBHQCVUCgRgHCjRrhuCwWAcKNWJgpJOEChBsJ7yCqF4sA4UYszBSCAAKEGzwDCKRXgHAjvX2Xh5oTbuShl2mjnwDhhp8QX8+DAOFGHnqZNiKQAAHCjQR0AlVAoEYBwo0a4bgsFgHCjViYKSThAoQbCe8gqheLAOFGLMwUggAChBs8AwikV4BwI719l4eaE27koZdpo58A4YafEF/PgwDhRh56mTYikACBSuHGtGnTrEOHDoFr2K5dO/vkk09MH16rr7564Os4EYGsCcybN89mzZplTU1NpvChnoe+R1VOmKO5udn0/cqBQL0FCDfqLcz90yBAuJGGXqKO9RYg3Ki3MPdHAAEnUG3kxocffmjjx49HCgEEEiywySabWI8ePQLXkHAjMBUntlKAcKOVgFyeCQHCjUx0I41opQDhRisBuRwBBIIJVAs3dAcCjmCOnIVAIwXCBByEG43sqXyVTbiRr/6mteUFCDd4MhAwN7JbfzDt2bOn9enTp2EkbRYsWLCgYaVTMAII1F3AL9wg4Kh7F1AAApEIBA04CDci4eYmAQQINwIgcUrmBQg3Mt/FNDCAAOFGACROQQCB1gsECTcIOFrvzB0QiEMgSMBBuBFHT1CGBAg3eA4QMCPc4ClAgJEbPAMIIBCTQNBwg4Ajpg6hGARaKeAXcBButBKYywMLEG4EpuLEDAsQbmS4c2laYAFGbgSm4kQEEGiNQJhwg4CjNdJci0B8AtUCDsKN+Poh7yURbuT9CaD9EiDc4DlAgJEbPAMIIBCTQNhwg4Ajpo6hGARaKVAp4CDcaCUslwcWINwITMWJGRYg3Mhw59K0wAKM3AhMxYkIINAagVrCDQKO1ohzLQLxCZQLOAg34vPPe0mEG3l/Ami/BAg3eA4QYOQGzwACCMQkUGu4QcARUwdRDAKtFCgNOAg3WgnK5YEFCDcCU3FihgUINzLcuTQtsAAjNwJTcSICCLRGoDXhBgFHa+S5FoH4BIoDDsKN+NzzXhLhRt6fANovAcINngMEGLnBM4AAAjEJtDbcIOCIqaMoBoFWCngBB+FGKyG5PLAA4UZgKk7MsADhRoY7l6YFFmDkRmAqTkQAgdYIRBFuqPzPPvvMxo0b15qqcC0CCNRZQAHHsssua+3atatzSdweATPCDZ4CBBi5wTOAgAQIN3gOEEAgFoGowo2uXbvaUUcdZZ9//rndeeedsdSdQhBIosD06dNt8uTJ1qtXL+vevXviqqjv1aampsTViwplT4BwI3t9SovCCzByI7wZV2RPgHAje31KixBIpECU4cbQoUNt/PjxNnr06ES2lUohEIfAlClT3BzrPn36WM+ePeMokjIQS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4A4Ub2+pQWNVaAcKOx/pSeHAHCjeT0BTVpnADhRuPsKTk5AoQbyekLaoJApgUINzLdvTSuAQKEGw1Ap8hEChBuJLJbqFTMAoQbMYNTXCIFCDcS2S1UCoHsCRBuZK9PaVFjBQg3GutP6ckRINxITl9Qk8YJEG40zp6SkyNAuJGcvqAmCGRagHAj091L4xogQLjRAHSKTKQA4UYiu4VKxSxAuBEzOMUlUoBwI5HdQqUQyJ5AVOFGU1OT3X777TZ58mQ77bTTsgdFixAIKKDvqalTp1qPHj2sa9euAa/iNASyJ6CXuo4dO1qvXr2y17gQLZo/f7517tw5xBWcmiUBwo0s9SZtqVWAcKNWOa5DAIFQAtXCjTZt2oS6FycjgAACCCCAQEuB9u3bW4cOHaxTp07Q5FCAcCOHnU6TFxIg3OChQACBWAQIN2JhphAEEEAAgZwKKNxYsGCBG8VCwJG/h4BwI399TosXFiDc4KlAAIFYBAg3YmGmEAQQQACBnAp44YaaT8CRv4eAcCN/fU6LCTd4BhBAoEEChBsNgqdYBBBAAIFcCBSHGwQcuejyFo0k3Mhfn9Niwg2eAQQQaJAA4UaD4CkWAQQQQCAXAqXhBgFHLrq90EjCjXz1N60tL8C0FJ4MBBCIRYBwIxZmCkEAAQQQyKlAuXCDgCM/DwPhRn76mpZWFiDc4OlAAIFYBAg3YmGmEAQQQACBnApUCjcIOPLxQBBu5KOfaWV1AcINnhAEEIhFgHAjFmYKQQABBBDIqUC1cIOAI/sPBeFG9vuYFvoLEG74G3EGAghEIEC4EQEit0AAAQQQQKCCgF+4QcCR7UeHcCPb/UvrggkQbgRz4iwEEGilAOFGKwG5HAEEEEAAgSoCQcINAo7sPkKEG9ntW1oWXIBwI7gVZyKAQCsECDdagcelCCCAAAII+AgEDTcIOLL5KBFuZLNfaVU4AcKNcF6cjQACNQoQbtQIx2UIIIAAAggEEAgTbhBwBABN2SmEGynrMKpbFwHCjbqwclMEECgVINzgmUAAAQQQQKB+AmHDDdWkubnZ2rVrV79KcefYBAg3YqOmoAQLEG4kuHOoGgJZEiDcyFJv0hYEEEAAgaQJEG4krUfirQ/hRrzelJZMAcKNZPYLtUIgcwKEG5nrUhqEAAIIIJAgAcKNBHVGA6pCuNEAdIpMnADhRuK6hApJ4KeffrI33njD7rvvPnvzzTft9ddfdzCLLbaYrbnmmrbRRhvZ7rvvbr17944MbN68efbYY4/Ztddea88995y7b58+faxfv3529NFH21ZbbeX+bcGCBfb555/bzTffbEOGDHFf5/AXINzwN+IMBBBAAIHsCMyePdtGjRpl/1979wE1VXWvf3xTBURESgw21FwFOwQF27VHbFGxdxRU7LHHEnvsXa9GjIq9IZZojB2sWMASjWDPxdxgoWjQgNT/enb+Z9a8w5RTZs7ss8/3rJV1r7yn7P35nfedmWf23mf06NHmlVdeMV9++aXp3LmzGTRokNl3333t+4oOHTos1mG9B5o4caK5++67zfjx480nn3xi99lkk03MLrvsYnbffXf7fqh0I9zw596J0xPCjThqHOObAOGGbxX1oD8zZswwZ511lg0Zqm0KHq666iozZMgQ06pVq8Q9f+yxx8yBBx5oZs2a1eJcSy21lHnmmWfsm5HJkyebyy+/3Dz00ENm1VVXNQ888IDp06dP4mvn4QSEG3moMn1EAAEEEJDAtGnTzO9+9zv7PqHStuuuu5pLL73U/OxnPyvsojfmF1xwgbnpppsqHrf++uubG264way++uot9iHcyPe9R7iR7/rT+/8IEG5wJzgloNET55xzjrnoootCtWuNNdawozvWXXfdUPtX2mnu3LnmtNNOM1dfffViuwwYMMBe4+uvvzabbrpp4efrrbce4UYEdcKNCFjsigACCCCQWQG9uT777LPtCM9a24knnmhOP/10o2BiwYIFNrTQ+6Ba20477WTfs/To0aOwK+FGLTW/f0644Xd96V04AcKNcE7slZLAp59+aqebaDimNo2a0AiO/fbbz/73X/7yF3P00Ucb/QEPNo3eOOGEExK1cPbs2fYcI0eOLJzn+uuvN0cddZRp3bq1/bdXX32VcCOBMuFGAjwORQABBBDIjMCTTz5pRowYYfS6p23FFVc01113nX0P8fDDD5uTTjqp8DONvrjjjjtM37597bSVQw891E7H1aYpLFdeeaXZY489zEcffWSOO+44M2HChILDnXfeaX79618TbmTmzmhsQwk3GuvL2bMhQLiRjTrlppWlAUKvXr3snFOtsaFN81dPPfVU+28aOdGuXTszcOBAc+aZZ7aYtzp9+nRz3333mUcffdS+SdBUE00f+e///m8zbNgwO8UkCC3uuecec8ABB1Q01hSZb775pkXwUbqz2qMgRnNhg03fxGhoafCINa3joSk0wbQXvUm57LLLzBJLLGEPKQ12tK++9VlmmWXMlClTjN7EaHrMu+++WziH+tS/f3+z1157mR122KFwrnJhzbhx4+y0mosvvtho6s92221nv/VZfvnl7fV1DY1Q0ZuyF1980f5bcP6hQ4eaLbfcsnD+ODck4UYcNY5BAAEEEMiSgEaCnnfeeS2m1urLE71P0fsBTVc55phj7NpiGnWqUGPjjTc2yy23nBk7dqzZbbfdCt3deuut7XuP7t27238bNWqU0UiPYNMXMBrl0b59e/tPjNzI0p1S/7YSbtTflDNmT4BwI3s187rF+mZi7733Nu+9916hnwoNtIjW4MGDbTix5pprmo4dO5Z10GKf+mB+xBFH2G85Km3HHnusufDCC20gUa9wQx/+999/f6MQQZsWCrvrrrtsOKF26XoKSoJNAYsCmFVWWcX+07PPPmu23Xbbws/1bY3eEL300ktG4ULxaJVy/dKbJYUlsikXbijA0boiQbiituhNkUKeRx55xL5hqnaNPffcs0UYEvVGJNyIKsb+CCCAAAJZE1B4cdhhhxXeC6j9+qKiOLSo1KfS8GL48OH2vUPwJYgWJw0WN9c59J5B4UfXrl0JN7J2ozSgvYQbDUDllJkTINzIXMn8brBGZujbDX2wr7QpkNC3Gfowv/nmm9tvKoJNIz8UMNQKArS/hoXqTYMWB63HyA1Np1FgoJER2vQUFZ1b38zozY4WK33qqadadEthw84772z/TcedccYZ9v/XiJXHH3/cfpNz0EEHmeeee65m4eWikEI25cKN4hMUr1WiMChMeKLj9YZNoz2WXHLJmu0p3YFwIzIZByCAAAIIZExATzbRCNEPPvig0HKNiNSaYlpP4+mnn7bTVDSdRFNXip/6pgXLi9cc03uCU045pXAePUVOoy6DTSNXb7nlFns+bYzcyNjNUufmEm7UGZTTZVKAcCOTZfO70d9++61d3PO2226r2VEFBgpCevbsaX788UcbeNx+++2F4/RhXAGGRk8oaNDohKlTpxYCBE1b0ZuDcmGAppooKAm2MGtulE49CcILTY3RqujBtYNzamTGJZdcYqfbaC0RjfTQpvm1esOi44pHc2j0iubtKjjR0FetxH7FFVcU2qg3RZoOU64/wfolevycfvEVUGi/UrMjjzzSmi299NL2cbz672AkTXGAUrM4JTsQbkQVY38EEEAAgawJlIYbK6+8stloo43sFxbBGhxBnxRKaN0wfSmhp77VCjdKz7322mvb90rBI+kJN7J2t9S3vYQb9fXkbNkUINzIZt28b7XmouqDtR6FptEIpY9nLQYIpmNozYjiKS3FIye0f7Beh8KBYAsWI61XuKHwonikRbDuhq4ZzJPVI990PfVJ82zvvfde2xwtmqohp9rUb32jU277/vvv7TdCWlxVAUzxKJXzzz/fjh4p1x9926PwpHhlda3BofU63n//fXupUjOt3F48GkX7BAFK1JuQcCOqGPsjgAACCGRNoNzIjWp9KA4oCDeyVm232ku44VY9aE1zBAg3muPOVSMI6IP6hx9+aDQqQquMK/Qo3oIP5AoLih/Vus0229jgQKM6gk0LfOrxbMEWjJzQh/jSp6XEGblRuraGRmBoZMXJJ59sR45o0/QT9SWYaqJFQrUFIzQ0ZWT06NFmrbXWsv+u/r/88st2fY7x48dXXUukWrihhcc0yqVDhw6F/peORglTlnLnCXMc4UYYJfZBAAEEEMiyQLlwQ6/v+mJAa2x98cUXdgpq8Nqvvmq0pF5ba4UbelKKFhsPRoAwLSXLd0r92064UX9Tzpg9AcKN7NXM2xZrmsWll15qXnnlFdtH/ZHWAqLXXnut6dSpk/03jb7QKuTBuhYBRnBMs8MNtad4CoqCF60hojcuesOj/37ggQfsaBQFLdo0ukPTZvQUGG0HH3yw+Z//+R87beTzzz+300KK3wRp+Oruu+9unyCjAOb3v/994Z6oFm4EPyu+geKEGxpRonU3Ki3qWukGJdzw9leXjiGAAAII/H+BcguK6osZLToebHoymV7bgy146on2K/730gVFS9fcYEFRbrtiAcIN7gcEjJ16P2nSJDtSvXfv3k0jabVIX3mz5Vqg3BNF9LhXhQF6JGmw6ZGoWgCzeFO4oUelVZtiUW6qRpRpKaVTOMq1TW2aOXOm0RsSBRjaNPUkmG6iNUK0oNjrr79eGKmhwKNbt26FESlaa0PHl/NQIKL1SDSvttyUkajhRq1pKfW8IQk36qnJuRBAAAEEXBSYM2eOHZmhJ58Em0aRbr/99oX/1ujMww8/vPDfwaNiNTJDIz6DkRk8CtbFCrvbJsINd2tDy9ITINxIz5orhRAoXZBTh2gBzHPPPdessMIKdq0JrQFRPJJB008UeHTp0qWhC4qWPqY2GIURTB8JnjOvUEIjG/Q0ltItCFP++c9/tnhsbLBfcWBSLozRKA89vlVrkowZM8YuKBp2zY1yIzeqLcKqsEijUI4//vhC8KKnuOgbp8022yxENVvuQrgRmYwDEEAAAQQyKKDFQ7X+VrAF01JWXXVV+5r929/+tsX7GK3LpS8/vv76a/so++CR8jpe7yf0PkgjOY877jijACTYbr75ZqPHtAcbC4pm8GapY5MJN+qIyakyK0C4kdnS+dlwfaDX9AxNywiz6ekdWnxTL/xaaTzKo2D1lBIFEHozEGZB0UqBhNqpD/xazDTYJk6caB/zVvx0lODxrgMGDCg76kLH6o3LZZddZp9pr2k6GqWhNzZht6gjN3TeF154wT4Kt/RJLuWuqW+jNC2o+PG7YdtGuBFWiv0QQAABBLIsoDXA9F5G7w1qbZp+O3LkSPsIeH05oi9r9KVCra34OMKNWlr5+DnhRj7qTC+rCxBucIc4J6BvLo499li7qGa1TVM5tN6EHvcafNjWGwM9Q15vDDTSotKmD+n6n9a10BYm3NAz6jVqovgZ9MH577jjjhbf0uiNTfGjXbWfFgG79dZb7foa2v70pz+ZXXbZpUUTNRpjt912K/xbtbBm0KBBdhqORrUET5OptkBquZEbupD6pfbr2GpPpZGzAiG5x9kIN+KocQwCCCCAQBYFvvzyS/s+44knnqjYfD0pRSM6N9hgg8I+mtaitcb0eltp08jRa665xk57Ld4YuZHFO6V+bSbcqJ8lZ8quAOFGdmvndcu1cKieDKJ1KzQ1QmtUaNNIDa0OriGe++yzj1lppZXKOkyfPt0+XeTRRx+1x+tDu9btGDx4sD1OwUDr1q0Lx4YJN7TzjBkz7BuKBx980IYnak+/fv1ssHHooYe2aIu+idHw0mDTehlaXFQjTLTpRaj48a9qk9qs1dSLNz2mVaM3HnvsMXv9/v3721BD63LMmzevxfSWYIpO165dF3v6S6VwQ9dSKKT1N7Tex9ixY80777xjm6CFeNSuQw45xC6GphElcTfCjbhyHIcAAgggkEUBBRXPPvusfS+j6SQKPDp37mw0gnPHHXe0i4OX+8JAU0/1Huiee+6xi6yHPY5wI4t3Sf3aTLhRP0vOlF0Bwo3s1o6WI5ApAcKNTJWLxiKAAAIIZEyAcCNjBatzcwk36gzK6TIpQLiRybLRaASyJ0C4kb2a0WIEEEAAgewIEG5kp1aNaCnhRiNUOWfWBAg3slYx2otARgUINzJaOJqNAAIIIJAJAcKNTJSpYY0k3GgYLSfOkADhRoaKRVMRyLIA4UaWq0fbEUAAAQRcFyDccL1CjW0f4UZjfTl7NgQIN7JRJ1qJQOYFCDcyX0I6gAACCCDgsADhhsPFSaFphBspIHMJ5wUIN5wvEQ1EwA8Bwg0/6kgvEEAAAQTcFCDccLMuabWKcCMtaa7jsgDhhsvVoW0IeCRAuOFRMekKAggggIBzAoQbzpUk1QYRbqTKzcUcFSDccLQwNAsB3wQIN3yrKP1BAAEEEHBJgHDDpWqk3xbCjfTNuaJ7AoQb7tWEFiHgpQDhhpdlpVMIIIAAAo4IEG44UogmNYNwo0nwXNYpAcINp8pBYxDwV4Bww9/a0jMEEEAAgeYLEG40vwbNbAHhRjP1ubYrAoQbrlSCdiDguQDhhucFpnsIIIAAAk0VINxoKn/TL0640fQS0AAHBAg3HCgCTUAgDwKEG3moMn1EAAEEEGiWAOFGs+TduC7hhht1oBXNFSDcaK4/V0cgNwKEG7kpNR1FAAEEEGiCAOFGE9AduiThhkPFoClNEyDcaBo9F0YgXwKEG/mqN71FAAEEEEhXgHAjXW/Xrka44VpFaE8zBAg3mqHONRHIoQDhRg6LTpcRQAABBFITINxIjdrJCxFuOFkWGpWyAOFGyuBcDoG8ChBu5LXy9BsBBBBAIA0Bwo00lN29BuGGu7WhZekJEG6kZ82VEMi1AOFGrstP5xFAAAEEGixAuNFgYMdPT7jheIFoXioChBupMHMRBBAg3OAeQAABBBBAoHEChBuNs83CmQk3slAl2thoAcKNRgtzfgQQsAKVwo1FixaZ1q1bo4QAAggggAACCQQINxLgeXAo4YYHRaQLiQUINxITcgIEEAgjUCncmDt3rnn11VfNjBkzwpyGfRBAAAEEEECgjMBSSy1ltttuu0hfGHTq1Mm0adMGTw8ECDc8KCJdSCxAuJGYkBMggEAYgWrTUgg4wgiyDwIIIIAAAtUFogYchBv+3FGEG/7Ukp7EFyDciG/HkQggEEGgWrih0xBwRMBkVwQQQAABBCoIdOnSxQwePDjUCA7CDX9uI8INf2pJT+ILEG7Et+NIBBCIIFxsZNAAACAASURBVFAr3CDgiIDJrggggAACCFQRCBtwEG74cxsRbvhTS3oSX4BwI74dRyKAQASBMOEGAUcEUHZFAAEEEEAgYcBBuOHPLUS44U8t6Ul8AcKN+HYciQACEQTChhsEHBFQ2RUBBBBAAIEEAQfhhj+3D+GGP7WkJ/EFCDfi23EkAghEEIgSbhBwRIBlVwQQQAABBGIGHIQb/tw6hBv+1JKexBcg3Ihvx5EIIBBBIGq4QcARAZddEUAAAQQQiBFwEG74c9sQbvhTS3oSX4BwI74dRyKAQASBOOEGAUcEYHZFAAEEEEAgYsBBuOHPLUO44U8t6Ul8AcKN+HYciQACEQTihhsEHBGQ2RUBBBBAAIEIAQfhhj+3C+GGP7WkJ/EFCDfi23EkAghEEEgSbhBwRIBmVwQQQAABBEIGHIQb/twqhBv+1JKexBcg3Ihvx5EIIBBBIGm4EQQc48ePN9OmTYtwZXZFAAEEEEAAgWKBLl26mMGDB5vOnTubNm3agOOBAOGGB0WkC4kFCDcSE3ICBBAII1CPcEPXadeunbn55puN3pgFW9++fcM0gX0Q8Epgzpw5Rr9X+nDSoUMHr/pGZxCIIqDAu23btqZr165RDsvlvpMnTy70W6+j22yzjenWrVsuLXzrNOGGbxWlP3EECDfiqHEMAghEFqhXuKEPcsOGDTOTJk0yEyZMiNwODkDAFwF9oNOb2d69e5sePXr40i36gUBkgYkTJxpNr1hjjTUiH8sBCPgiQLjhSyXpRxIBwo0kehyLAAKhBQg3QlOxIwKhBAg3QjGxUw4ECDdyUGS6WFOAcKMmETvkQIBwIwdFposIuCBAuOFCFWiDTwKEGz5Vk74kESDcSKLHsb4IEG74Ukn6kUSAcCOJHscigEBoAcKN0FTsiEAoAcKNUEzslAMBwo0cFJku1hQg3KhJxA45ECDcyEGR6SICLggQbrhQBdrgkwDhhk/VpC9JBAg3kuhxrC8ChBu+VJJ+JBEg3Eiix7EIIBBagHAjNBU7IhBKgHAjFBM75UCAcCMHRaaLNQUIN2oSsUMOBAg3clBkuoiACwKEGy5UgTb4JEC44VM16UsSAcKNJHoc64sA4YYvlaQfSQQIN5LocSwCCIQWINwITcWOCIQSINwIxcROORAg3MhBkeliTQHCjZpE7JADAcKNHBSZLiLgggDhhgtVoA0+CRBu+FRN+pJEgHAjiR7H+iJAuOFLJelHEgHCjSR6HIsAAqEFCDdCU7EjAqEECDdCMbFTDgQIN3JQZLpYU4BwoyYRO+RAgHAjB0Wmiwi4IEC44UIVaINPAoQbPlWTviQRINxIosexvggQbvhSSfqRRIBwI4kexyKAQGgBwo3QVOyIQCgBwo1QTOyUAwHCjRwUmS7WFCDcqEnEDjkQINzIQZHpIgIuCBBuuFAF2uCTAOGGT9WkL0kECDeS6HGsLwKEG75Ukn4kESDcSKLHsQggEFqAcCM0FTsiEEqAcCMUEzvlQIBwIwdFpos1BQg3ahKxQw4ECDdyUGS6iIALAtXCjVatWrnQRNqAAAIVBNq2bWs6duxo2rRpgxECzgkQbjhXEhrUBAHCjSagc0nnBAg3nCsJDULATwHCDT/rSq/yIaBwQxsBRz7qnbVeEm5krWK0txEChBuNUOWcWRMg3MhaxWgvAhkVINzIaOFoNgLGGIUbixYtMhplRcDBLeGaAOGGaxWhPc0QINxohjrXdE2AcMO1itAeBDwVINzwtLB0KxcCQbihzhJw5KLkmeok4UamykVjGyRAuNEgWE6bKQHCjUyVi8YikF0Bwo3s1o6WI1AcbhBwcD+4JkC44VpFaE8zBAg3mqHONV0TINxwrSK0BwFPBQg3PC0s3cqFQGm4QcCRi7JnppOEG5kpFQ1toADhRgNxOXVmBAg3MlMqGopAtgUIN7JdP1qfb4Fy4QYBR77vCZd6T7jhUjVoS7MECDeaJc91XRIg3HCpGrQFAY8FCDc8Li5d816gUrhBwOF96TPRQcKNTJSJRjZYgHCjwcCcPhMChBuZKBONRCD7AoQb2a8hPcivQLVwg4Ajv/eFKz0n3HClErSjmQKEG83U59quCBBuuFIJ2oGA5wKEG54XmO55LVAr3CDg8Lr8zneOcMP5EtHAFAQIN1JA5hLOCxBuOF8iGoiAHwKEG37UkV7kUyBMuEHAkc97w4VeE264UAXa0GwBwo1mV4DruyBAuOFCFWgDAjkQINzIQZHporcCYcMNAg5vbwGnO0a44XR5aFxKAoQbKUFzGacFCDecLg+NQ8AfAcINf2pJT/InECXcCAKOTp06mdatW+cPix6nLkC4kTo5F3RQgHDDwaLQpNQFCDdSJ+eCCORTgHAjn3Wn134IRA031GuFG23atPEDgF44LUC44XR5aFxKAoQbKUFzGacFCDecLg+NQ8AfAcINf2pJT/InQLiRv5pnqceEG1mqFm1tlADhRqNkOW+WBAg3slQt2opAhgUINzJcPJqeewHCjdzfAk4DEG44XR4al5IA4UZK0FzGaQHCDafLQ+PiCkyfPt3sv//+5umnn458ihEjRpirr77adOzYMfKxSQ9YtGiR+eKLL8ytt95qDj74YLPaaqsVTnnPPfeYAw44oPDfzWxnnH4SbsRR4xgEygvoxfvJJ580Dz30kHnzzTfNzJkzTefOnc2AAQPMlltuaXbffXezwgorlD14xowZZsyYMebPf/6z0YdC/W6uuOKKZosttjAHHnigPUfpWhmEG9yJLgsQbrhcHdqWlgDhRlrSXMdlAcINl6tD22ILZC3cUKgxefJkc/nll9sPK6uuuqp54IEHTJ8+fQg3Yt8FHIiAnwJffvmlOfnkk80zzzxTsYMKRq+55hqz8cYbt9jntddeM8cff7z55JNPKh57zjnnmGOOOcYo0Ag2wg0/7yVfekW44Usl6UcSAcKNJHoc64sA4YYvlaQfLQSyFm68+uqrZtNNNy30Yb311iPc4J5GAIHFBPSifcYZZ5g77rijpo5GYtx0001m2WWXtft+9tln5ogjjjATJkyoeqxGgFx77bVmt912I9yoqcwOLggQbrhQBdrQbAHCjWZXgOu7IEC44UIVaEPdBXwMN+qOlPIJmZaSMjiX81LgxRdftNPT9Pukbf3117cjNNZYYw3zyiuv2BEXGtmhTSHFI488YvfRduONN5ozzzyz4LLDDjuYK664wnTr1s3+7Pzzzy/8bKeddjLXX3+96dq1q/03Rm54eTt50ynCDW9KSUcSCBBuJMDjUG8ECDe8KSUdqSVQLvCotW7FlClTzP3332/ntutDhTZNFenfv78ZOnSondu+xBJLtLj0Tz/9ZMaOHWtGjRpl3njjDaMXG236AKEh4lpLQx8cdNzs2bPNCSecYEaOHFmx+XfffbddP6TamhulIz/0IeXEE080d955px0Borb37t3bfhOr62l+ffH27bff2nU+br/9dvPRRx+ZQYMG2f7tuOOO5vDDDy+sXVJuREkt9+DnhBthpdgPgcoCn376qZ3C9u6779r/bb311nY0RqtWrYzW0tDv6/PPP29PUBxu6PdPU1n09yDYbr75ZrPnnnva//zqq6/MYYcdZgMSbRrtob99/fr1s/9NuMFd6bIA4YbL1aFtaQkQbqQlzXVcFiDccLk6tK2uAlHCDa2BoW88FRAE4US5xuiDgRYfXX755e2Pf/zxR/vNqIZ0V9t+85vfmAsvvNAu2teIcEMBitoyevToxZqxyy672DAlGKqub3n14UgBTummEEY/f++99+yPCDfqektyMgTqJqBQ9cEHH7RTVoJRHbvuuqv9+6TRF6XhRemoDgWtp512mg1Eg02BZzA1hXCjbqXiRA0QINxoACqnzJwA4UbmSkaDGyBAuNEAVE7ppkCUcEMjHTRyoVqwEfRS33bqA8SSSy5pvzEdMmSImTVrlv2xRkLo6QPff/+9DT3+8Ic/2H9faqmlzF133WW23XbbhoQbtSoQjAZZsGCBOe+888wFF1xQ6xDCjVBC7IRA+gIKMTVio3jT6CtNKwmeuKQFRIcNG2Y++OADu9vaa69tbrvttsLP58yZY4MRjTgLNgWwRx11lP1Pwo3068oVwwsQboS3Yk9/BQg3/K0tPQsvQLgR3oo9My4QNtzQiAfNW1cwEWxHHnmkHWmx9NJL26km+u9gNIOCCo3y0PDwiy++2H5ACDZ986n58e3bt6+ql3RB0dLjdbGLLrrIjjz55z//aYYPH26nygSbpq2cddZZ9mea8jJu3LgWH2g0mkRTVY477jjz2GOPFX7GyI2M/xLQfC8FFK4Wr5fRs2dPc+ihh5r99tuv8DjYWuGGYPS0Jv3dCDb9LTvllFMIN7y8a/zqFOGGX/WkN/EECDfiuXGUXwKEG37Vk95UEQgbbmg++1577WXef/99ezZ986nHs6677rr2vzXaQcGAgoxg0weC008/3c5n32effRZrxYYbbmhWXnllo6cX6H86p6akBFu9w4111lnHDlHv27ev0RQbjc7Q/4ItWGvkww8/NL/+9a/N1KlT7Y+Kj9N/P/vss3Z0SbARbvArhoB7AqWhRNBCra2j0WKbbLKJffRrtZEbOoZww73a0qJwAoQb4ZzYy28Bwg2/60vvwgkQboRzYi8PBMKGG+VGQdTqvoZuX3nllXb6iYKD4tEO5Y7V/poKokVGtdU73Bg8eLBdgLR79+72/LrW2WefvVi48fbbb7d4BG3pcaVBD+FGrTuBnyOQvoDW29DosG+++caGrsWPidUaO9ddd535+uuvq4YbOoemzmm0WbAxLSX9WnLFeAKEG/HcOMovAcINv+pJb+IJEG7Ec+OoDAo0MtwofuqKFuBU0KE1NfT0gkqbRnuceuqppk2bNoQbrVpl8I6iyQi4J/Daa6/ZpxwFW7C2xjLLLGOfhhJMQStdULTcmhssKOpefWlReQHCDe4MBIxdJ27atGn20eCdOnWCBIFcChBu5LLs+ex02HCj1rSUsHrz5883//jHP8w777xjxo8fb/70pz/Zx6wGmz6AKADRh44wIySiPAo27MgNDVXfY4897JB1bUxLCVtd9kMgfYF58+aZxx9/3Gg6mabNKTzV7/pJJ51kHwWrrTTcGDhwoLnllluM1uEoXTCUR8GmX0Ou2BgBwo3GuHLWbAkQbmSrXrS2MQKEG41x5awOCoQNN8otKKpvPDVEW9M83nzzTXP88cfbhUW19erVy9x///1ms802q9prBR1a4O/ll1+2+xWHGwo99t5778IipVqTQ+t3rLXWWnZfDTlvRLihvuppLk899VSh7eecc45dRPC7774zRx99NAuKOngv06T8CigQ1UK/waaRGVdddZUZMGCAfdyr1gN6+OGHCz/X3xytpaFv8UqP1SLIl112mX2U9Y033thiUVL9TI+MDqa28bSU/N5zWeg54UYWqkQbGy1AuNFoYc6fBQHCjSxUiTbWRSBsuKGLvfDCC/YpJ8FCm9UaoG9DtVinfpn0OEaFEsGmQERPHlliiSXsOfUEg+Dxspq6op/pG9dyTy0JzqHgRMFHI8KNDh062G91Sx8jWam/rLlRl1uRkyAQW0BDjvV344knnqh5Dk090fobW221ld1Xf880hS4IWKud4JprrjEHHXRQYUQI4UZNbnZoogDhRhPxubQzAoQbzpSChjRRgHCjifhcOl2BKOGGppToQ4E+RMyaNatiQzWi45JLLiksDPrSSy/ZoKB4+km5g/fcc09z/fXXm2WXXdb+WNfTiInixzAGx6kd+pDRiHCjY8eORqM3tPaHvrkt3vSI2x122MFo0dFg2grhRrr3LFdDoJzAZ599Zn9nFZhW2hRs6O/JvvvuaxRMBNu7775rR2ZNmDCh4rFHHHGEHQFSPGebcIN70WUBwg2Xq0Pb0hIg3EhLmuu4LEC44XJ1aFtdBaKEG7qwHqGqtTA0smHs2LF27QxtvXv3NoMGDTKHHHKI2XLLLe2ojOJtypQpdpqKPni89dZbhUVF+/TpY/r372+GDh1a9jjNn9e3pXqEq8IRhQv9+vWzwYZGfDQq3FDbFXCon3pspK6tIemnnXaaWW655eyjbYPH4hJu1PWW5GQIxBbQi/eTTz5pp6B88MEHRgsZa1t//fXt46YVoGp6W7AWR/GFNPpDf6M0HU1PatKmfTfaaCM7Yk1TXIofVa2fE27ELhUHpiBAuJECMpdwXoBww/kS0cAUBAg3UkDmEghkUUCjSe6++24b4gSbPjQpZFHoEXX74YcfjBZELLeV+wAW9fzsjwACjRMg3GicLWdOLkC4kdyQM2RfgHAj+zWkB8kFCDeSG3IGBDIrUG40S7XOFD++NmqnCTeiirE/Au4IEG64UwtasrgA4QZ3BQI8CpZ7AAEJEG5wHyCQY4EFCxbYJy1o/n6tTU9V0SKoeqRknI1wI44axyDghgDhhht1oBXlBQg3uDMQINzgHkCAcIN7AAEEzMKFC+3TE26//Xa7xsjrr79eUKm1TkgUPsKNKFrsi4BbAoQbbtWD1rQUINzgjkCAcIN7AAHCDe4BBBBITYBwIzVqLoRA3QUIN+pOygnrKEC4UUdMTpVZAdbcyGzpaHgdBZiWUkdMToUAApUFCDe4OxDIrgDhRnZrl4eWE27kocr0sZYA4UYtIX6eBwHCjTxUmT4i4IAA4YYDRaAJCMQUINyICcdhqQgQbqTCzEUcFyDccLxANC8VAcKNVJi5CAIIEG5wDyCQXQHCjezWLg8tJ9zIQ5XpYy0Bwo1aQvw8DwKEG3moMn1EwAEBwg0HikATEIgpQLgRE47DUhEg3EiFmYs4LkC44XiBaF4qAoQbqTBzEQQQINzgHkAguwKEG9mtXR5aTriRhyrTx1oChBu1hPh5HgQIN/JQZfqIgAMChBsOFIEmIBBTgHAjJhyHpSJAuJEKMxdxXIBww/EC0bxUBAg3UmHmIgggQLjBPYBAdgUIN7Jbuzy0nHAjD1Wmj7UECDdqCfHzPAgQbuShyvQRAQcECDccKAJNQCCmAOFGTDgOS0WAcCMVZi7iuADhhuMFonmpCBBupMLMRRBAgHCDewCB7AoQbmS3dnloOeFGHqpMH2sJEG7UEuLneRAg3MhDlekjAg4IEG44UASagEBMAcKNmHAclooA4UYqzFzEcQHCDccLRPNSESDcSIWZiyCAAOEG9wAC2RUg3Mhu7fLQcsKNPFSZPtYSINyoJcTP8yBAuJGHKtNHBBwQINxwoAg0AYGYAoQbMeE4LBUBwo1UmLmI4wKEG44XiOalIkC4kQozF0EAAcIN7gEEsitAuJHd2uWh5YQbeagyfawlQLhRS4if50GAcCMPVaaPCDggUCncmDFjhvn73/9uW9ijR4+aLW3Tpo35+OOPzezZs03//v1r7s8OCPgqMG/ePDNnzhzToUMH065du4Z1c+rUqWaVVVYxPXv2jHSNTp06Gf2+siHQaAHCjUYLc/4sCBBuZKFKtLHRAoQbjRbm/AggYAWqjdyYMmWKeeutt5BCAAGHBQYOHGhDjrAb4UZYKfZLKkC4kVSQ430QINzwoYr0IakA4UZSQY5HAIFQAtXCDZ2AgCMUIzsh0FSBKAEH4UZTS5WrixNu5KrcdLaCAOEGtwYCxhBucBcggEAqArXCDQKOVMrARRBILBA24CDcSEzNCUIKEG6EhGI3rwUIN7wuL50LKUC4ERKK3RBAIJlAmHCDgCOZMUcjkJZAmICDcCOtanAdwg3uAQSMIdzgLkCAkRvcAwggkJJA2HCDgCOlgnAZBBIK1Ao4CDcSAnN4aAHCjdBU7OixAOGGx8Wla6EFGLkRmoodEUAgiUCUcIOAI4k0xyKQnkC1gINwI7065P1KhBt5vwPovwQIN7gPEGDkBvcAAgikJBA13CDgSKkwXAaBhAKVAg7CjYSwHB5agHAjNBU7eixAuOFxcelaaAFGboSmYkcEEEgiECfcIOBIIs6xCKQnUC7gINxIzz/vVyLcyPsdQP8lQLjBfYAAIze4BxBAICWBuOEGAUdKBeIyCCQUKA04CDcSgnJ4aAHCjdBU7OixAOGGx8Wla6EFGLkRmoodEUAgiUCScIOAI4k8xyKQnkBxwEG4kZ573q9EuJH3O4D+S4Bwg/sAAUZucA8ggEBKAknDDQKOlArFZRBIKBAEHIQbCSE5PLQA4UZoKnb0WIBww+Pi0rXQAozcCE3FjgggkESgHuGGrv/NN9+Yl19+OUlTOBYBBBosoIBjrbXWMm3atGnwlTg9AsYQbnAXIMDIDe4BBCRAuMF9gAACqQjUK9zo3LmzGTZsmJk0aZKZMGFCKm3nIgi4KDBt2jQ7DLl3796mR48eLjaRNiGQigDhRirMXMRxAUZ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RBuZKpcNDYDAoQbGSgSTUxFgHAjFWYu4rgA4YbjBaJ5qQgQbqTCzEUQQIBwg3sAgfoKEG7U15OzZVeAcCO7taPl9RMg3KifJWfKrgDhRnZrR8sRyJQA4UamykVjMyBAuJGBItHEVAQIN1Jh5iKOCxBuOF4gmpeKAOFGKsxcBAEECDe4BxCorwDhRn09OVt2BQg3sls7Wl4/AcKN+llypuwKEG5kt3a0HIFMCVQLN1q1ahW6L23btjUvvvii+e6778yQIUNCH8eOCPgmMGfOHKPfq86dO5sOHTr41j36g0BoAQV9em3o2rVr6GPi7rjEEkuYNm3axD2c4xBomADhRsNoOXGGBAg3MlQsmopAlgXqFW5k2YC2I4AAAghkW0AhSseOHQk4sl1GL1tPuOFlWelURAHCjYhg7I4AAvEECDfiuXEUAggggIA7Ahq1odGGBBzu1ISW/EeAcIM7AQFjCDe4CxBAIBUBwo1UmLkIAggggEADBYIpKQQcDUTm1LEECDdisXGQZwKEG54VlO4g4KoA4YarlaFdCCCAAAJhBYrX2yDgCKvGfmkIEG6kocw1XBcg3HC9QrQPAU8ECDc8KSTdQAABBHIsULqYKAFHjm8Gx7pOuOFYQWhOUwQIN5rCzkURyJ8A4Ub+ak6PEUAAAd8Eyj0phYDDtypnsz+EG9msG62urwDhRn09ORsCCFQQINzg1kAAAQQQyLpApcfAEnBkvbLZbz/hRvZrSA+SCxBuJDfkDAggEEKAcCMEErsggAACCDgtUCncUKMJOJwunfeNI9zwvsR0MIQA4UYIJHZBAIHkAoQbyQ05AwIIIIBAcwWqhRsEHM2tTd6vTriR9zuA/kuAcIP7AAEEUhEg3EiFmYsggAACCDRQoFa4QcDRQHxOXVWAcIMbBAHCDe4BBBBISYBwIyVoLoMAAggg0DCBMOEGAUfD+DlxFQHCDW4PBAg3uAcQQCAlAcKNlKC5DAIIIIBAwwTChhsEHA0rASeuIEC4wa2BAOEG9wACCKQkQLiREjSXQQABBBBomECUcEONaNeunenQoUPD2sOJEQgECDe4FxAg3OAeQACBlAQIN1KC5jIIIIAAAg0TINxoGC0nTihAuJEQkMO9EGBBUS/KSCcQcF+AcMP9GtFCBBBAAIHqAoQb3CGuChBuuFoZ2pWmAOFGmtpcyxmBRYsWGb0IPPjgg+aZZ54xb775ppk1a5ZZaqmlzMCBA822225rdtllF7P66qvb59b7vF1wwQXm7LPPLnTx/PPPN2eddZb972o/i2pCuBFVjP0RQAABBKoJjBo1ypx44ok1kQ455BBz0UUXFaaHfPXVV+awww4zr7zySs1jn3rqKTNo0KDCfoQbNcnYoUkChBtNgueyTgkQbjhVDhqThoBCjEsuucRcf/31NtCotCnoOOqoo8ypp55qunXrlkbTmnINwo2msHNRBBBAAIEEAgsWLDAXXnihufrqq2uepTTc+Nvf/maGDh1qPvvss5rHEm7UJGIHRwQINxwpBM1oqgDhRlP5uXjaAj/++KMNK2688cbQl9YboCuvvNJ079499DFZ2pFwI0vVoq0IIIAAAhKYPXu2Oe2008ydd95ZE6Q03HjttdfMjjvuWPM47UC4EYqJnRwQINxwoAg0oekChBtNLwENSEtAU1Guu+46c/zxx0e+5DXXXGOOO+44L6eoEG5Evh04AAEEEECgyQLTpk2zU0vGjRtXsyWl4cb9999vjjzyyJrHEW6EImInRwQINxwpBM1oqgDhRlP5uXiaAlOnTjUHHXSQee655wqX1dQTrTdx+OGHmy5dupiZM2eaW2+91WjdieIpKxtvvLG59957zcSJE83uu+9eOH677bYzd911l+nRo4f9Nw2T1XoVF198cWEfjfo44YQTbDAyffp0M2bMGPPII4+YV1991V6jd+/eZr311jN77723XedjySWXLByrfTbddNPCf48YMcJOlTn33HPtOfr06WO/uTr44IPtPlOmTLHfYmkdkXfffbfQB+3Xv39/s9dee5kddtjBLLHEEoVz6cbKygAAIABJREFUEm6keRdyLQQQQACBegh88skn9rXvww8/tKfTa+M555xj2rdvX/X0+qLj0ksvtf/TtuyyyxqFHf369QvVLNbcCMXETk0QINxoAjqXdE6AcMO5ktCgRgk8++yzdqHQ4u2MM84w5513nmnbtm3hn+fPn2/fIGnxseJNgcHaa6/dIiDp1auXefTRR+0ipNr0TdKBBx5oh7FqW2ONNczo0aPNWmutZcaPH2+/KXrvvfcqdnGTTTYxI0eOtPtrKw03ttxyS7Nw4ULz4osvLnZ+/Zum0OjFrdp2zDHHmMsuu8x07NjR7ka40ag7jvMigAACCDRKoHRqiV7bFFzotVrBx7rrrmuGDBliDjjggMIXEGpL6XSWX/7yl/ZLixdeeMG88cYbpl27dmbzzTc3w4YNM3pNbt26dYsuEG40qqKcN6kA4UZSQY73QYBww4cq0odQAgoNjjjiiBb7KhDYbLPNFjv+pZdesm9uirebbrrJHHrooTYMUSAQbFdddZUdmRGEEdtvv31hxISmsihI+Pzzz42GxeqNU61N84BvueUW8/Of/3yxcKP02CCc+fbbbxcblVLpOhqtolEfW2+9NeFGrWLwcwQQQAABJwXCTi1Zf/31zeWXX14YmRFlOotGRv7mN78pPGVFEIQbTt4ONMoY++WW7m99sdapUydMEMilAOFGLsuez06XjlBYZ5117KNg+/btuxjI5MmT7RSO999/v/Cz4BGpemzsrrvuajTNRZtGatxwww2mc+fOdtX2k046qXCMvkHaaqutFgtENP1E63+suOKK9hsmhSBPP/104TiFG8OHDy8bbuhYXa9nz552GoxGYJSOShk8eLA9/2qrrWbmzp1rfve735krrriicH6NSjn99NMJN/L5q0CvEUAAgUwLlE4tqdWZnXbayb4+awpp6XSWasfqdf3aa681u+22W2E3wo1a2vy8WQKEG82S57ouCRBuuFQN2tJQgSjhxl//+lezxx572DdBwRaEG3riioa/3n777fZHwdSTFVZYwY7seOihh+y/b7PNNnb9C0152W+//Vqs9aHQ41e/+lXh3KWjSjR3WGt1aI2P4jU3dMDdd99t9t9//5pW33//vfnggw/MX/7yF3tM8XSVoC86CdNSalKyAwIIIICAQwIK7R9//HE7leSLL74w33zzjX0S2s4772zXt9IXFxrZ+MMPPxRarXWzNLJSj3+977777JcXOlbTV/QFgNa/0uvkb3/7Wzu1JdiCLyO0Lpc2wg2HbgSa0kKAcIMbAgFjCDe4C3IjkHRayh133GGnfmh7+OGHWywsqvBAI0GKA5FgIdGPP/7YLhZaba2N0iJoaooWKtVCacXhhqaU6E3XhhtuuFjdNI/45Zdftm/atL7HRx99VLG2hBu5ue3pKAIIIJA7AYUaJ598snnggQcKfdfi4cEU0mogY8eObTFSQwuNaqHxVVddlXAjd3dStjpMuJGtetHaxggQbjTGlbM6KFCPBUWD0Rb6tmffffctrKGhN0wrr7yynZurrXghUYUMUcMNTSu55557jKbHFIcbeqqK3qzp6SfFm9b00GKlxd82aU0NLZKmaTEKX37/+98XDiHccPAGpUkIIIAAAnURmDNnjh25MWrUqML59N+nnHJKzfNrbSw9CS3YtJD4bbfdZqd5amPkRk1CdmiSAOFGk+C5rFMChBtOlYPGNFIgzKNg//Wvf5mbb7654qNgNWxVm9a6KF5YVGGG5vJq5IS2YCFRPXJVi33WmpZSqd+lT0spF25o7vGFF15oH0EbbJpqooXQNCWm3ONpCTcaeadxbgQQQACBRgpoaolGUGpEpF63NU1FozOD1+hyIzc0+kJrb2g6i0Y36ksKLb6o9bU0FVTTWbSVjtzQU9Z07q5duxJuNLKonDuxAOFGYkJO4IEA4YYHRaQL4QQUAmiRzeOPPz7cAUV7XXPNNTawCN786EelC4sGu5c+jaQ0CNF+mnaitqyyyirm008/tUNl//znPxeuGKyrESbc0HQUHa83X8GmxUL1OFs9NnbMmDF2PjFrbkQuOwcggAACCDgo8PXXX9unn40bN67QOr22a/SkFtkuXXNDT0zRQt0KPzTlU6/nwaaRGXqq2aBBg8yUKVMWW3NDox6Lww9Gbjh4Q9AkK0C4wY2AAGtucA/kTECLgWrRsRtvvDF0z4cOHWoX9+zevXuLY0oXFg1+OGTIEDs/d5lllinsP2nSJDuNJcy6G1rX4/rrrzdavCxMuKFvrDRKQyvBh90YuRFWiv0QQAABBFwT0JcVCu4V7BcvGlqpnRppefTRR9spJVp8VMc9+eSTNbulUESPgf/FL35R2JdwoyYbOzRJgHCjSfBc1ikBRm44VQ4ak4bAjBkz7Lc0CjhmzZpV9ZJakEyjILp161Z2P4UYekJK8aY3QiNGjGjxb3oj9tRTT9l1MYpHUJSeVCM69JjXYGhtmHBD59B+eoJKuXPr2ygNuz333HML/dUbu0suucS0b9+ep6WkcdNxDQQQQACBugrMnz/fvo5ffvnlVQOOE0880T6ivVOnToXr60loxx57bGHdrHIN04iOq666ymywwQYtfky4UdcycrI6ChBu1BGTU2VWgHAjs6Wj4UkEFDboKSaPPfaYfZTcW2+9ZRR6aNOTSPQYV62T0bdv3xZTUUqvWbqwaPFCouXapyGvejyspqC8/vrrdhcFJxtvvLEd2aFHzi255JKFQ8OGGzpAj7XT6A31SX3p37+/DTWGDx9u5s2bZ8OPYAhv8JjaXr16EW4kuZE4FgEEEECgaQJ6LVdQoddVrXmlx7hr0+KfG220kTnggAPMgAEDTOvWrRdro94Aa/SGHt+uaaYzZ840nTt3tvvriwYtyF3uiw3CjaaVmwvXECDc4BZBgGkp3AMIIJCSgIYOK2QptxWvZZJSc7gMAggggAACkQUINyKTcUBKAoQbKUFzGacFGLnhdHloHAL+CBBu+FNLeoIAAgjkVYBwI6+Vd7/fhBvu14gWNl6AcKPxxlwBAQSMsXOiGbnBrYAAAgggkGUBwo0sV8/vthNu+F1fehdOgHAjnBN7IYBAQgHCjYSAHI4AAggg0HQBwo2ml4AGVBAg3ODWQIA1N7gHEEAgJQHCjZSguQwCCCCAQMMECDcaRsuJEwoQbiQE5HAvBBi54UUZ6QQC7gsQbrhfI1qIAAIIIFBdgHCDO8RVAcINVytDu9IUINxIU5trIZBjAcKNHBefriOAAAKeCBBueFJID7tBuOFhUelSZAHCjchkHIAAAnEECDfiqHEMAggggIBLAoQbLlWDthQLEG5wPyDAmhvcAwggkJIA4UZK0FwGAQQQQKBhAoQbDaPlxAkFCDcSAnK4FwKM3PCijHQCAfcFCDfcrxEtRAABBBCoLkC4wR3iqgDhhquVoV1pChBupKnNtRDIsQDhRo6LT9cRQAABTwQINzwppIfdINzwsKh0KbIA4UZkMg5AAIE4AoQbcdQ4BgEEEEDAJQHCDZeqQVuKBQg3uB8QYM0N7gEEEEhJgHAjJWgugwACCCDQMAHCjYbRcuKEAoQbCQE53AsBRm54UUY6gYD7AoQb7teIFiKAAAIIVBcg3OAOcVWAcMPVytCuNAUIN9LU5loI5FiAcCPHxafrCCCAgCcChBueFNLDbhBueFhUuhRZgHAjMhkHIIBAHAHCjThqHIMAAggg4JIA4YZL1aAtxQKEG9wPCLDmBvcAAgikJEC4kRI0l0EAAQQQaJgA4UbDaDlxQgHCjYSAHO6FACM3vCgjnUDAfQHCDfdrRAsRQAABBKoLEG5wh7gqQLjhamVoV5oChBtpanMtBHIsUCncmD17tmnfvn1omdatW5upU6eauXPnmpVXXjn0ceyIgG8CCxYsMPPmzTPt2rUzUT9w+WZBf/ItMGfOHKPXhiivJXHF2rZtG+lQ/X526NAh0jHsjEAcAcKNOGoc45sA4YZvFaU/CDgqUG3kxltvvWWmTJniaMtpFgIIIIAAAv8RGDhwoFlllVVCcxBuhKZix4QChBsJATncCwHCDS/KSCcQcF+gWrih1hNwuF9DWogAAgggEC3gINzgjklLgHAjLWmu47IA4YbL1aFtCHgkUCvcIODwqNh0BQEEEPBcIOwIDsINz28Eh7pHuOFQMWhK0wQIN5pGz4URyJdAmHCDgCNf9wS9RQABBLIsECbgINzIcoWz1XbCjWzVi9Y2RoBwozGunBUBBEoEwoYbBBzcOggggAACWRGoFXAQbmSlktlvJ+FG9mtID5ILEG4kN+QMCCAQQiBKuEHAEQKUXRBAAAEEnBCoFnAQbjhRolw0gnAjF2WmkzUECDe4RRBAIBWBqOEGAUcqZeEiCCCAAAJ1EKgUcBBu1AGXU4QSINwIxcROngsQbnheYLqHgCsCM2fOjNUUnqISi42DEEAAAQRSFigXcBBupFyEHF+OcCPHxafrBQHCDW4GBBBIRSBuuKHGEXCkUiIuggACCCCQUKA04CDcSAjK4aEFCDdCU7GjxwKEGx4Xl64h4JJAknCDgMOlStIWBBBAAIFqAsUBB+EG90paAoQbaUlzHZcFCDdcrg5tQ8AjgaThBgGHRzcDXUEAAQQ8FwgCDsINzwvtUPcINxwqBk1pmgDhRtPouTAC+RKoR7ghsXfeecd8/vnn+cKjtwgggAACmRNQwLH66qubDh06ZK7tNDh7AoQb2asZLa6/AOFG/U05IwIIlBGoV7jRuXNnc+aZZ5qpU6fa/8uGQF4F9ASi6dOnm+7duxv9XrAhkFcBfahr37696dWrl3MEnTp1MiuttJJz7aJB/gkQbvhXU3oUXYBwI7oZRyCAQAyB2bNnmzlz5sQ4suUh+hA3bNgwM2nSJDNhwoTE5+MECGRVYNq0aUZvZnv37m169OiR1W7QbgQSC0ycONEoRFhjjTUSn4sTIJBVAcKNrFaOdtdTgHCjnpqcCwEEqgroD85PP/2USIlwIxEfB3skQLjhUTHpSiIBwo1EfBzsiQDhhieFpBuJBAg3EvFxMAIIRBX48ccfzdy5c6MeVtifcCM2HQd6JkC44VlB6U5sAcKN2HQc6JEA4YZHxaQrsQUIN2LTcSACCMQV0FoB8+bNi3U44UYsNg7yUIBww8Oi0qVYAoQbsdg4yDMBwg3PCkp3YgkQbsRi4yAEEEgisGjRIqOAY/78+ZFPQ7gRmYwDPBUg3PC0sHQrsgDhRmQyDvBQgHDDw6LSpcgChBuRyTgAAQTqIbBw4UIbcCxYsCDS6Qg3InGxs8cChBseF5euRRIg3IjExc6eChBueFpYuhVJgHAjEhc7I4BAPQUUbMyaNctoJEfYjXAjrBT7+S5AuOF7helfWAHCjbBS7OezAOGGz9Wlb2EFCDfCSrEfAgg0REBTUxRwhN0IN8JKsZ/vAoQbvleY/oUVINwIK8V+PgsQbvhcXfoWVoBwI6wU+yGAQMMEtLiopqiE2Qg3wiixTx4ECDfyUGX6GEaAcCOMEvv4LkC44XuF6V8YAcKNMErsgwACDRfQ42H1mNhaG+FGLSF+nhcBwo28VJp+1hIg3KglxM/zIEC4kYcq08daAoQbtYT4OQIIpCYwZ84cM3v27KrXI9xIrRxcyHEBwg3HC0TzUhMg3EiNmgs5LEC44XBxaFpqAoQbqVFzIQQQCCOgcEMhR6WNcCOMIvvkQYBwIw9Vpo9hBAg3wiixj+8ChBu+V5j+hREg3AijxD4IIJCqgP4w/fTTT2WvSbiRaim4mMMChBsOF4empSpAuJEqNxdzVIBww9HC0KxUBQg3UuXmYgggEFZA629oHY7SjXAjrCD7+S5AuOF7helfWAHCjbBS7OezAOGGz9Wlb2EFCDfCSrEfAgikLqAnqOhJKsUb4UbqZeCCjgoQbjhaGJqVugDhRurkXNBBAcINB4tCk1IXINxInZwLIoBAWIFFixbZR8TOnz+/cAjhRlg99vNdgHDD9wrTv7AChBthpdjPZwHCDZ+rS9/CChBuhJViPwQQaIrAwoULbcCxYMECe33CjaaUgYs6KEC44WBRaFJTBAg3msLORR0TINxwrCA0pykChBtNYeeiCCAQRUDBxqxZs4xGchBuRJFjX58FCDd8ri59iyJAuBFFi319FSDc8LWy9CuKAOFGFC32RQCBpgloaooCDsKNppWACzsmQLjhWEFoTtMECDeaRs+FHRIg3HCoGDSlaQKEG02j58IIIBBVIFhcdNiwYWbSpElmwoQJUU/B/gh4I0C44U0p6UhCAcKNhIAc7oUA4YYXZaQTCQUINxICcjgCCKQroDU4pk+fbi/as2fPdC/O1RBwSKD4SULt2rVzqGU0BYF0BYLfBX4P0nXnam4J8JrgVj1oTXMEXPk9aLVIk+nZEEAAAQQQQAABBBBAAAEEEEAAgYwKEG5ktHA0GwEEEEAAAQQQQAABBBBAAAEE/iNAuMGdgAACCCCAAAIIIIAAAggggAACmRYg3Mh0+Wg8AggggAACCCCAAAIIIIAAAggQbnAPIIAAAggggAACCCCAAAIIIIBApgUINzJdPhqPAAIIIIAAAggggAACCCCAAAKEG9wDCCCAAAIIIIAAAggggAACCCCQaQHCjUyXj8YjgAACCCCAAAIIIIAAAggggADhBvcAAggggAACCCCAAAIIIIAAAghkWoBwI9Plo/EIIIAAAggggAACCCCAAAIIIEC4wT2AAAIIIIAAAggggAACCCCAAAKZFiDcyHT5aDwCjRVYuHCh+fDDD824cePM1KlTzbx58+wFl1pqKbPOOuuYLbfc0iy99NKNbQRnRyAFge+//968/PLL5oMPPjDfffed0b2vrV27dmbZZZc1G2+8sVlvvfXsfxdvb731lhk9enTNFnbt2tUcffTR/L7UlGKHZgokuZ8XLVpk/vd//9c899xz5ssvvzSzZ8+2XenYsaPp06eP2Xrrre3vEhsCLgtMmTLF3HLLLWbOnDmhm6nXhv3339/un+R3KPQF2RGBBgp8++23ZuTIkeZf//qXvcrKK69shg0bZjp06LDYVZP83df7rrFjx5q//e1v9lo6V9u2bc1yyy1ntthiC7Pmmmua1q1bR+4p4UZkMg5AIB8CemN61113mU8//bRihzt16mQOOeQQ07t373yg0EsvBSZPnmzuv/9+8+9//7tq/3SfH3jggaZLly6F/Z544gnz0ksv1XQh3KhJxA4OCMS9nxcsWGDGjBljJk6caN+gltv0pnWvvfYy/fr1c6CnNAGB8gJJw424v0PUAwEXBPTe/4477jCff/55oTmVwo0kf/ffffdd+8VQ8KVpub4PGDDA7LHHHqZNmzaRaAg3InGxMwL5EAj+YE2YMKFmh3v27GkOO+wwow9vbAhkTWDWrFn2G4pvvvkmVNM33HBDM2TIENOqVSv7Ie7uu+8277//fs1jCTdqErFDkwWS3M8vvPCCefrppysGG0HXFIgPHz7crLjiik3uLZdHoP7hRpLfIeqBQLMFpk+fbt/T/N///V+LplQKN+L+3dfIvltvvbXmF0p6nzV48GCz1VZbRaIh3IjExc4I5EPgq6++sh/4fvzxR9th/YHZZptt7LDiv//97+bOO+9s8Udpp512Mptttlk+cOilVwL6pvnBBx8sfCjTNwQ77rij2Wijjew9rhf6L774otDnZZZZxhx55JE2zNOwZQ1f1jd9tTbCjVpC/LzZAnHv5x9++MHcdNNNLQLCX/7yl2b33Xe3U7xuu+02ozfNwTZw4ED7M72usCHgmkDUkRsaqq8RSWuvvTavCa4Vk/bUFFAgp/f8Cir0RU0wJbf4wHLhRpK/+xrl98YbbxQu0b17dzvtRe+T9LO333678DN9gTpixIgWI2ZrdYpwo5YQP0cghwKlc0aLP9CJo3TY5WqrrWYOPvjgxdYjyCEdXc6YwFNPPVV4IVWY97Of/cyORNI3zNr0Yq/pWcGmN7KHHnqoWWmllewHtxtuuMFo3qg2HXvEEUeYzp07Z0yB5iJgYt/Pn332mQ0wguHFxb8jci19PeH3hLstqwIa1arAW2sEaCudasVrQlYrm992hwnzyoUbcf/uaw2NP/7xjy1Gh2y77bb2C1Rt06ZNs2F5sN6HvnAaOnSo6du3b+giEW6EpmJHBPIjUBperLrqqjZVbd++vUXQXLl77723ANKtWzdz1FFHRUpW86NJT7MsoPU09PsQbMX3uhZP1NDKYOG55Zdf3uhbho8++sgupqjFR1dZZRU7EqRXr15ZZqDtORCIez+Xhhelrwel59UCowoQV1hhhRyo0kVfBPQN9/PPP2+effZZO9JPI49+9atf2RGtwSikuL9DvhjRj+wJlIYbCqcV2mlkRrCVCzfi/t3X+YvDC/3uHHTQQWattdaylys3gnD77be3DzAIuxFuhJViPwRyJHDPPfeY9957r9Dj4pXA9Y+l32YvueSSdtjYz3/+8xwp0VXfBfTkFE1ZKV41v3jNjdKQr5KH3ijsvPPOZtCgQQzF9/2myXD/4t7PejrKM888U/GNcOmb5zjfxGWYlaZ7IqApuRqhFLwe/OIXv7DfKBc/QSLu75AnRHQjgwLFf5/1Bc0+++xjn3hV/BmgXLgR9+++RsUWP42odKSffr/0e6bft2DTeydNZQy7EW6ElWI/BHIkUCvcKJf0BkP1c8REVz0V0NBjPZ5Mc1Dnz59f6KXmheobZ30zrU0f6PQCH2ZjIcUwSuzTTIG493OtN7matqXpWxqyH2x66pAeJ86GQBYE9IFLT5DQUHxtGsWqqbj/9V//1aL5cX+HsmBAG/0U0OKeTz75pB0ZoftZ00ZKPwPECTcq/d1feumlq4YbUq71GaRWJQg3agnxcwRyKFDrDwvhRg5vipx0WfM8NeWq+DFo6rrWCdC3dJp2Emzjx4+3325ojqjW69AiijvssIPRsHstlvX444+3CEeifvuQE3K66YhA3PuZcMORAtKMhgmULjytIfQHHHDAYo+ojPs71LCGc2IEYggQbsRA4xAEEHBboFa4ocW09MQUzTvVxrQUt+tJ68IJaL607v3ib5g1H3Tddde1QyKLhx/XOqNGf2gh0g8//LCwa+naNbXOwc8RcEWg2v2sdWmqTUv5xz/+YReQ0zo02piW4kpVaUcYAS2UO2rUKPPpp58W7l+NPFpzzTXDHF7Yh9eESFzs3ESBeoQblf7u15qWMnfuXDstpfgLpqhfDDFyo4k3D5dGwFWB0qGVpR/KStfcYEFRVytJu8IKTJ482dx///0tHnGsp57oEX99+vSJtVZGmDcIYdvHfgg0W6DS/azfnWoLTJeO9GNB0WZXkutHEdCjwLVwtD50aYvzaMrgerwmRJFn32YJhLlPaz1YoNLffb2vKn7KXLkFRUvX3GBB0WbdCVwXAY8EFF7ocWfByAweBetRcenKYgIasaFv5v79738XfqaFtTQNRc9dL7dNnz7drsuhF3B9I6052fvuu2/h27xy39Jp2ooW62JDwDWBJPdzrWmKPArWtWrTnigCpU+PGzhwoB3JFzwhJThXkt+hKO1hXwQaLRAm3Ij7d18LrJeGFzwKttEV5fwIIGD0Iq1HNWlBoGDbbLPNzODBg40WH9KUlOIPgsV/mOBDIEsCGnKsheI+/vjj0M3WkGQtvKWh9hp6GWwKRBRw9OjRY7E1NzQUP85Q5tCNYkcEEggooIt7P5c7VmsS7L333mbWrFn2jaxeU4KtX79+9vek9MNhguZzKAINESj35IY999zTbLDBBotdL8nvUEMaz0kRiCkQJtxI8ndfC5iOGzeu0Dp9iaTHwS677LJmzJgx5u233y78rPTL1TBdYlpKGCX2QSBnAhqxoT8+L774Ys2ed+nSxT4GtnihxZoHsQMCjghoTQytjaGRFmG34EkPGpapR8UWP1Gl0jnKPTYw7PXYD4E0BJLcz2+++aZ9UxqM9qvU3kpPmUijf1wDgagCWixaX/RooWltWndp+PDhpnfv3mVPleR3KGrb2B+BRgmECTd07bh/97/99lszcuTIwu9VtX5svvnmdqH2KGE44Uaj7gzOi0DGBX766SczevRo89e//rViT9q1a2f0LYa+iWNDIGsC+iB23333Gb0hjbIF4YaO19QUrVGzcOHCiqeoNcUlyrXZF4FGCSS5nxUOPv300zYQrxRw6BGDGuWnRw5GeaPaqP5yXgRqCejRrxp5pBF+2vQYy6OPPrridMUkv0O12sLPEUhLIGy4keTvfrl1zkr7pxGyer+ldZqibIQbUbTYF4GcCegDm8INrYb/1Vdf2W+o9aZUozU07FhvUvViz4ZAFgU05PiWW26x62ZE2YJwIzjm66+/Ns8//7z55JNP7CNhtWleaffu3c2mm25qHxGrIJANgSwIxL2f9cFOHwZfeOEFo3Vsgg+EeprWaqutZrbeems77JgNgawIlK4XE3bx9Li/Q1lxoZ1+C4QNN6SQ5O/+zJkz7XunSZMm2SmM2vReqVevXmaLLbawa5gpFI+6EW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CDdbreKaAAACa0lEQVScKgeNQQABBBBAAAEEEEAAAQQQQACBqAKEG1HF2B8BBBBAAAEEEEAAAQQQQAABBJwSINxwqhw0BgEEEEAAAQQQQAABBBBAAAEEogoQbkQVY38EEEAAAQQQQAABBBBAAAEEEHBKgHDDqXLQGAQQQAABBBBAAAEEEEAAAQQQiCpAuBFVjP0RQAABBBBAAAEEEEAAAQQQQMApAcINp8pBYxBAAAEEEEAAAQQQQAABBBBAIKoA4UZUMfZHAAEEEEAAAQQQQAABBBBAAAGnBAg3nCoHjUEAAQQQQAABBBBAAAEEEEAAgagChBtRxdgfAQQQQAABBBBAAAEEEEAAAQScEiDccKocNAYBBBBAAAEEEEAAAQQQQAABBKIKEG5EFWN/BBBAAAEEEEAAAQQQQAABBBBwSoBww6ly0BgEEEAAAQQQQAABBBBAAAEEEIgqQLgRVYz9EUAAAQQQQAABBBBAAAEEEEDAKQHCDafKQWMQQAABBBBAAAEEEEAAAQQQQCCqAOFGVDH2RwABBBBAAAEEEEAAAQQQQAABpwQIN5wqB41BAAEEEEAAAQQQQAABBBBAAIGoAoQbUcXYHwEEEEAAAQQQQAABBBBAAAEEnBIg3HCqHDQGAQQQQAABBBBAAAEEEEAAAQSiChBuRBVjfwQQQAABBBBAAAEEEEAAAQQQcEqAcMOpctAYBBBAAAEEEEAAAQQQQAABBBCIKkC4EVWM/RFAAAEEEEAAAQQQQAABBBBAwCkBwg2nykFjEEAAAQQQQAABBBBAAAEEEEAgqgDhRlQx9kcAAQQQQAABBBBAAAEEEEAAAacE/h9C1YYaqQzBZ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p:nvPr/>
        </p:nvSpPr>
        <p:spPr>
          <a:xfrm>
            <a:off x="3921521" y="1156163"/>
            <a:ext cx="4742562" cy="2862322"/>
          </a:xfrm>
          <a:prstGeom prst="rect">
            <a:avLst/>
          </a:prstGeom>
        </p:spPr>
        <p:txBody>
          <a:bodyPr wrap="square">
            <a:spAutoFit/>
          </a:bodyPr>
          <a:lstStyle/>
          <a:p>
            <a:r>
              <a:rPr lang="en-US" sz="2000" dirty="0">
                <a:solidFill>
                  <a:schemeClr val="bg1"/>
                </a:solidFill>
                <a:latin typeface="Varela" panose="020B0604020202020204" charset="0"/>
              </a:rPr>
              <a:t>The </a:t>
            </a:r>
            <a:r>
              <a:rPr lang="en-US" sz="2000" dirty="0" err="1">
                <a:solidFill>
                  <a:schemeClr val="bg1"/>
                </a:solidFill>
                <a:latin typeface="Varela" panose="020B0604020202020204" charset="0"/>
              </a:rPr>
              <a:t>Velostat</a:t>
            </a:r>
            <a:r>
              <a:rPr lang="en-US" sz="2000" dirty="0">
                <a:solidFill>
                  <a:schemeClr val="bg1"/>
                </a:solidFill>
                <a:latin typeface="Varela" panose="020B0604020202020204" charset="0"/>
              </a:rPr>
              <a:t> material is made up of polymeric foil impregnated with carbon </a:t>
            </a:r>
            <a:r>
              <a:rPr lang="en-US" sz="2000" dirty="0" smtClean="0">
                <a:solidFill>
                  <a:schemeClr val="bg1"/>
                </a:solidFill>
                <a:latin typeface="Varela" panose="020B0604020202020204" charset="0"/>
              </a:rPr>
              <a:t>black.</a:t>
            </a:r>
          </a:p>
          <a:p>
            <a:endParaRPr lang="en-US" sz="2000" dirty="0">
              <a:solidFill>
                <a:schemeClr val="bg1"/>
              </a:solidFill>
              <a:latin typeface="Varela" panose="020B0604020202020204" charset="0"/>
            </a:endParaRPr>
          </a:p>
          <a:p>
            <a:r>
              <a:rPr lang="en-US" sz="2000" dirty="0" smtClean="0">
                <a:solidFill>
                  <a:schemeClr val="bg1"/>
                </a:solidFill>
                <a:latin typeface="Varela" panose="020B0604020202020204" charset="0"/>
              </a:rPr>
              <a:t>The </a:t>
            </a:r>
            <a:r>
              <a:rPr lang="en-US" sz="2000" dirty="0">
                <a:solidFill>
                  <a:schemeClr val="bg1"/>
                </a:solidFill>
                <a:latin typeface="Varela" panose="020B0604020202020204" charset="0"/>
              </a:rPr>
              <a:t>addition of carbon black is to increase the electrical conductivity and to give the material an antistatic effect.</a:t>
            </a:r>
          </a:p>
          <a:p>
            <a:pPr algn="just"/>
            <a:endParaRPr lang="en-US" sz="2000" dirty="0">
              <a:solidFill>
                <a:schemeClr val="bg1"/>
              </a:solidFill>
              <a:latin typeface="Varela" panose="020B0604020202020204" charset="0"/>
            </a:endParaRPr>
          </a:p>
        </p:txBody>
      </p:sp>
      <p:pic>
        <p:nvPicPr>
          <p:cNvPr id="741" name="Picture 7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744" name="Shape 207"/>
          <p:cNvSpPr/>
          <p:nvPr/>
        </p:nvSpPr>
        <p:spPr>
          <a:xfrm>
            <a:off x="340604" y="1156163"/>
            <a:ext cx="3151958" cy="2663315"/>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endParaRPr dirty="0">
              <a:solidFill>
                <a:srgbClr val="FFFFFF"/>
              </a:solidFill>
              <a:latin typeface="Varela"/>
              <a:ea typeface="Varela"/>
              <a:cs typeface="Varela"/>
              <a:sym typeface="Varela"/>
            </a:endParaRPr>
          </a:p>
        </p:txBody>
      </p:sp>
      <p:pic>
        <p:nvPicPr>
          <p:cNvPr id="10" name="image24.png"/>
          <p:cNvPicPr/>
          <p:nvPr/>
        </p:nvPicPr>
        <p:blipFill>
          <a:blip r:embed="rId5"/>
          <a:srcRect/>
          <a:stretch>
            <a:fillRect/>
          </a:stretch>
        </p:blipFill>
        <p:spPr>
          <a:xfrm>
            <a:off x="380045" y="2410884"/>
            <a:ext cx="3073075" cy="1203083"/>
          </a:xfrm>
          <a:prstGeom prst="rect">
            <a:avLst/>
          </a:prstGeom>
          <a:ln/>
        </p:spPr>
      </p:pic>
      <p:sp>
        <p:nvSpPr>
          <p:cNvPr id="4" name="Rectangle 3"/>
          <p:cNvSpPr/>
          <p:nvPr/>
        </p:nvSpPr>
        <p:spPr>
          <a:xfrm>
            <a:off x="901064" y="1524752"/>
            <a:ext cx="2270343" cy="646331"/>
          </a:xfrm>
          <a:prstGeom prst="rect">
            <a:avLst/>
          </a:prstGeom>
        </p:spPr>
        <p:txBody>
          <a:bodyPr wrap="square">
            <a:spAutoFit/>
          </a:bodyPr>
          <a:lstStyle/>
          <a:p>
            <a:r>
              <a:rPr lang="en-US" sz="3600" b="1" dirty="0" err="1" smtClean="0">
                <a:solidFill>
                  <a:srgbClr val="101631"/>
                </a:solidFill>
                <a:highlight>
                  <a:srgbClr val="FFFFFF"/>
                </a:highlight>
              </a:rPr>
              <a:t>Velostat</a:t>
            </a:r>
            <a:endParaRPr lang="en-US" sz="3600" dirty="0"/>
          </a:p>
        </p:txBody>
      </p:sp>
      <p:grpSp>
        <p:nvGrpSpPr>
          <p:cNvPr id="12" name="Shape 701"/>
          <p:cNvGrpSpPr/>
          <p:nvPr/>
        </p:nvGrpSpPr>
        <p:grpSpPr>
          <a:xfrm>
            <a:off x="8007895" y="4233004"/>
            <a:ext cx="656187" cy="646578"/>
            <a:chOff x="5233525" y="4954450"/>
            <a:chExt cx="538275" cy="516350"/>
          </a:xfrm>
        </p:grpSpPr>
        <p:sp>
          <p:nvSpPr>
            <p:cNvPr id="13"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3181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aphicFrame>
        <p:nvGraphicFramePr>
          <p:cNvPr id="6" name="Shape 163"/>
          <p:cNvGraphicFramePr/>
          <p:nvPr>
            <p:extLst>
              <p:ext uri="{D42A27DB-BD31-4B8C-83A1-F6EECF244321}">
                <p14:modId xmlns:p14="http://schemas.microsoft.com/office/powerpoint/2010/main" val="2220401078"/>
              </p:ext>
            </p:extLst>
          </p:nvPr>
        </p:nvGraphicFramePr>
        <p:xfrm>
          <a:off x="2355131" y="303315"/>
          <a:ext cx="6605988" cy="3974292"/>
        </p:xfrm>
        <a:graphic>
          <a:graphicData uri="http://schemas.openxmlformats.org/drawingml/2006/table">
            <a:tbl>
              <a:tblPr>
                <a:noFill/>
                <a:tableStyleId>{67F3E121-6842-43ED-9259-A210903A5FAB}</a:tableStyleId>
              </a:tblPr>
              <a:tblGrid>
                <a:gridCol w="1651497"/>
                <a:gridCol w="1651497"/>
                <a:gridCol w="1651497"/>
                <a:gridCol w="1651497"/>
              </a:tblGrid>
              <a:tr h="567756">
                <a:tc>
                  <a:txBody>
                    <a:bodyPr/>
                    <a:lstStyle/>
                    <a:p>
                      <a:pPr marL="45720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Velostat</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Linqstat</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Force Sensitive Resistor</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Surface Resistivity</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31000 Ω/cm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40000 Ω/cm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124 kΩ/cm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- 250 Ω/cm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Volume Conductivity</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&lt; 500 Ω-cm</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&lt; 500 Ω-cm</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Range of Resistivity</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100 kΩ - 200 Ω</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Max Force</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140.61 kg/cm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140.72 kg/cm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10 kg/cm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Temp. Range</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-45℃ to 65℃</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-45℃ to 65℃</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-30℃ to 70℃</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Range of Size</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3 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(sheets)</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42 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- 420 m</a:t>
                      </a:r>
                      <a:r>
                        <a:rPr lang="en-US" sz="1200" b="1" baseline="3000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 </a:t>
                      </a: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(roll)</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0.25 cm</a:t>
                      </a:r>
                      <a:r>
                        <a:rPr lang="en-US" sz="1200" b="1" baseline="30000"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- 3111 cm</a:t>
                      </a:r>
                      <a:r>
                        <a:rPr lang="en-US" sz="1200" b="1" baseline="30000"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bl>
          </a:graphicData>
        </a:graphic>
      </p:graphicFrame>
      <p:grpSp>
        <p:nvGrpSpPr>
          <p:cNvPr id="7" name="Shape 701"/>
          <p:cNvGrpSpPr/>
          <p:nvPr/>
        </p:nvGrpSpPr>
        <p:grpSpPr>
          <a:xfrm>
            <a:off x="8257683" y="4465262"/>
            <a:ext cx="484874" cy="490111"/>
            <a:chOff x="5233525" y="4954450"/>
            <a:chExt cx="538275" cy="516350"/>
          </a:xfrm>
        </p:grpSpPr>
        <p:sp>
          <p:nvSpPr>
            <p:cNvPr id="8"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aphicFrame>
        <p:nvGraphicFramePr>
          <p:cNvPr id="6" name="Shape 163"/>
          <p:cNvGraphicFramePr/>
          <p:nvPr>
            <p:extLst>
              <p:ext uri="{D42A27DB-BD31-4B8C-83A1-F6EECF244321}">
                <p14:modId xmlns:p14="http://schemas.microsoft.com/office/powerpoint/2010/main" val="2368048951"/>
              </p:ext>
            </p:extLst>
          </p:nvPr>
        </p:nvGraphicFramePr>
        <p:xfrm>
          <a:off x="1286090" y="309282"/>
          <a:ext cx="6605988" cy="4058623"/>
        </p:xfrm>
        <a:graphic>
          <a:graphicData uri="http://schemas.openxmlformats.org/drawingml/2006/table">
            <a:tbl>
              <a:tblPr>
                <a:noFill/>
                <a:tableStyleId>{67F3E121-6842-43ED-9259-A210903A5FAB}</a:tableStyleId>
              </a:tblPr>
              <a:tblGrid>
                <a:gridCol w="1651497"/>
                <a:gridCol w="1651497"/>
                <a:gridCol w="1651497"/>
                <a:gridCol w="1651497"/>
              </a:tblGrid>
              <a:tr h="410863">
                <a:tc>
                  <a:txBody>
                    <a:bodyPr/>
                    <a:lstStyle/>
                    <a:p>
                      <a:pPr marL="457200" marR="0">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Tape</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Exposed Wire</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Thread</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Materials</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Carbon (C)</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Carbon Nickel</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Nickel (N)</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Copper Foil (Cu)</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Aluminum Foil (Al)</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Silver (Ag)</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Copper (Cu)</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Aluminum (Al)</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Gold (Au)</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Copper (Cu)</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Silver (Ag)</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Stainless Steel</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Size</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12-25mm x 5 m (C)</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6.3-12.7mm x 16.5 m (Cu)</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6.3-25.4mm x 16.5 m (Al)</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32 - 0000</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AWG</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2-ply (SS)</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3-ply (SS)</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23 m spool</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Resistance</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100 kΩ/sq. (C)</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 mΩ/sq. (Cu)</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164.1 Ω/</a:t>
                      </a:r>
                      <a:r>
                        <a:rPr lang="en-US" sz="1100" b="1" dirty="0" err="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kft</a:t>
                      </a: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(32)</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0.05 Ω/</a:t>
                      </a:r>
                      <a:r>
                        <a:rPr lang="en-US" sz="1100" b="1" dirty="0" err="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kft</a:t>
                      </a: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(0000)</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16 Ω/ft (2-ply)</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10 Ω/ft (3-ply)</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67756">
                <a:tc>
                  <a:txBody>
                    <a:bodyPr/>
                    <a:lstStyle/>
                    <a:p>
                      <a:pPr marL="0" marR="0" algn="ctr">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Temp. Range</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457200" marR="0">
                        <a:lnSpc>
                          <a:spcPct val="115000"/>
                        </a:lnSpc>
                        <a:spcBef>
                          <a:spcPts val="0"/>
                        </a:spcBef>
                        <a:spcAft>
                          <a:spcPts val="0"/>
                        </a:spcAft>
                      </a:pPr>
                      <a:r>
                        <a:rPr lang="en-US" sz="11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-20℃ to 70℃</a:t>
                      </a:r>
                      <a:endParaRPr lang="en-US" sz="105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0.00393/℃ (Cu)</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0.00429/℃ (Al)</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45720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 </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0.00393/℃ (Cu)</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0.0038/℃ (Ag)</a:t>
                      </a:r>
                      <a:endParaRPr lang="en-US" sz="105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bl>
          </a:graphicData>
        </a:graphic>
      </p:graphicFrame>
      <p:grpSp>
        <p:nvGrpSpPr>
          <p:cNvPr id="7" name="Shape 701"/>
          <p:cNvGrpSpPr/>
          <p:nvPr/>
        </p:nvGrpSpPr>
        <p:grpSpPr>
          <a:xfrm>
            <a:off x="8257683" y="4465262"/>
            <a:ext cx="484874" cy="490111"/>
            <a:chOff x="5233525" y="4954450"/>
            <a:chExt cx="538275" cy="516350"/>
          </a:xfrm>
        </p:grpSpPr>
        <p:sp>
          <p:nvSpPr>
            <p:cNvPr id="8"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01620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6" name="Shape 163"/>
          <p:cNvGraphicFramePr/>
          <p:nvPr>
            <p:extLst>
              <p:ext uri="{D42A27DB-BD31-4B8C-83A1-F6EECF244321}">
                <p14:modId xmlns:p14="http://schemas.microsoft.com/office/powerpoint/2010/main" val="595938439"/>
              </p:ext>
            </p:extLst>
          </p:nvPr>
        </p:nvGraphicFramePr>
        <p:xfrm>
          <a:off x="172736" y="1333686"/>
          <a:ext cx="4555383" cy="3637688"/>
        </p:xfrm>
        <a:graphic>
          <a:graphicData uri="http://schemas.openxmlformats.org/drawingml/2006/table">
            <a:tbl>
              <a:tblPr>
                <a:noFill/>
                <a:tableStyleId>{67F3E121-6842-43ED-9259-A210903A5FAB}</a:tableStyleId>
              </a:tblPr>
              <a:tblGrid>
                <a:gridCol w="1518461"/>
                <a:gridCol w="1518461"/>
                <a:gridCol w="1518461"/>
              </a:tblGrid>
              <a:tr h="559756">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Conversion Type</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Pros</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Cons</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979210">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Flash</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Fast</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Many Parts</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Expensive</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Power Consumption</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59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Sigma-Delta</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High resolution</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Slow</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559756">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Dual Slope</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High accuracy</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Noise immunity</a:t>
                      </a:r>
                      <a:endParaRPr lang="en-US" sz="1100" b="1">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Slow</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979210">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Successive Approximation</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High speed capability</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Tradeoff of speed and cost</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15000"/>
                        </a:lnSpc>
                        <a:spcBef>
                          <a:spcPts val="0"/>
                        </a:spcBef>
                        <a:spcAft>
                          <a:spcPts val="0"/>
                        </a:spcAft>
                      </a:pPr>
                      <a:r>
                        <a:rPr lang="en-US" sz="1200" b="1"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rPr>
                        <a:t>Higher resolution requires more time</a:t>
                      </a:r>
                      <a:endParaRPr lang="en-US" sz="1100" b="1" dirty="0">
                        <a:solidFill>
                          <a:schemeClr val="bg1"/>
                        </a:solidFill>
                        <a:effectLst/>
                        <a:latin typeface="Raleway" panose="020B0503030101060003" pitchFamily="34" charset="0"/>
                        <a:ea typeface="Arial" panose="020B0604020202020204" pitchFamily="34" charset="0"/>
                        <a:cs typeface="Times New Roman" panose="02020603050405020304" pitchFamily="18" charset="0"/>
                      </a:endParaRPr>
                    </a:p>
                  </a:txBody>
                  <a:tcPr marL="63500" marR="63500" marT="63500" marB="63500">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bl>
          </a:graphicData>
        </a:graphic>
      </p:graphicFrame>
      <p:grpSp>
        <p:nvGrpSpPr>
          <p:cNvPr id="7" name="Shape 701"/>
          <p:cNvGrpSpPr/>
          <p:nvPr/>
        </p:nvGrpSpPr>
        <p:grpSpPr>
          <a:xfrm>
            <a:off x="8007895" y="4233004"/>
            <a:ext cx="656187" cy="646578"/>
            <a:chOff x="5233525" y="4954450"/>
            <a:chExt cx="538275" cy="516350"/>
          </a:xfrm>
        </p:grpSpPr>
        <p:sp>
          <p:nvSpPr>
            <p:cNvPr id="8"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Rectangle 2"/>
          <p:cNvSpPr/>
          <p:nvPr/>
        </p:nvSpPr>
        <p:spPr>
          <a:xfrm>
            <a:off x="92446" y="758561"/>
            <a:ext cx="5028193" cy="400110"/>
          </a:xfrm>
          <a:prstGeom prst="rect">
            <a:avLst/>
          </a:prstGeom>
        </p:spPr>
        <p:txBody>
          <a:bodyPr wrap="square">
            <a:spAutoFit/>
          </a:bodyPr>
          <a:lstStyle/>
          <a:p>
            <a:r>
              <a:rPr lang="en-US" sz="2000" b="1" dirty="0" smtClean="0">
                <a:solidFill>
                  <a:srgbClr val="101631"/>
                </a:solidFill>
                <a:highlight>
                  <a:srgbClr val="FFFFFF"/>
                </a:highlight>
                <a:latin typeface="Raleway" panose="020B0503030101060003" pitchFamily="34" charset="0"/>
              </a:rPr>
              <a:t>Analog to Digital Conversion Types</a:t>
            </a:r>
            <a:endParaRPr lang="en-US" sz="2000" b="1" dirty="0">
              <a:latin typeface="Raleway" panose="020B0503030101060003" pitchFamily="34" charset="0"/>
            </a:endParaRPr>
          </a:p>
        </p:txBody>
      </p:sp>
      <p:pic>
        <p:nvPicPr>
          <p:cNvPr id="20" name="image12.png"/>
          <p:cNvPicPr/>
          <p:nvPr/>
        </p:nvPicPr>
        <p:blipFill>
          <a:blip r:embed="rId3"/>
          <a:srcRect/>
          <a:stretch>
            <a:fillRect/>
          </a:stretch>
        </p:blipFill>
        <p:spPr>
          <a:xfrm>
            <a:off x="5191515" y="2274411"/>
            <a:ext cx="3548512" cy="1237478"/>
          </a:xfrm>
          <a:prstGeom prst="rect">
            <a:avLst/>
          </a:prstGeom>
          <a:ln/>
        </p:spPr>
      </p:pic>
      <p:sp>
        <p:nvSpPr>
          <p:cNvPr id="21" name="Shape 207"/>
          <p:cNvSpPr/>
          <p:nvPr/>
        </p:nvSpPr>
        <p:spPr>
          <a:xfrm>
            <a:off x="5079724" y="2123193"/>
            <a:ext cx="3760963" cy="1510356"/>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endParaRPr dirty="0">
              <a:solidFill>
                <a:srgbClr val="FFFFFF"/>
              </a:solidFill>
              <a:latin typeface="Varela"/>
              <a:ea typeface="Varela"/>
              <a:cs typeface="Varela"/>
              <a:sym typeface="Varela"/>
            </a:endParaRPr>
          </a:p>
        </p:txBody>
      </p:sp>
    </p:spTree>
    <p:extLst>
      <p:ext uri="{BB962C8B-B14F-4D97-AF65-F5344CB8AC3E}">
        <p14:creationId xmlns:p14="http://schemas.microsoft.com/office/powerpoint/2010/main" val="414840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7" name="Shape 701"/>
          <p:cNvGrpSpPr/>
          <p:nvPr/>
        </p:nvGrpSpPr>
        <p:grpSpPr>
          <a:xfrm>
            <a:off x="8007895" y="4233004"/>
            <a:ext cx="656187" cy="646578"/>
            <a:chOff x="5233525" y="4954450"/>
            <a:chExt cx="538275" cy="516350"/>
          </a:xfrm>
        </p:grpSpPr>
        <p:sp>
          <p:nvSpPr>
            <p:cNvPr id="8"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207" y="0"/>
            <a:ext cx="6410333" cy="5132802"/>
          </a:xfrm>
          <a:prstGeom prst="rect">
            <a:avLst/>
          </a:prstGeom>
        </p:spPr>
      </p:pic>
    </p:spTree>
    <p:extLst>
      <p:ext uri="{BB962C8B-B14F-4D97-AF65-F5344CB8AC3E}">
        <p14:creationId xmlns:p14="http://schemas.microsoft.com/office/powerpoint/2010/main" val="1158325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747486" y="433632"/>
            <a:ext cx="2383800" cy="629700"/>
          </a:xfrm>
        </p:spPr>
        <p:txBody>
          <a:bodyPr/>
          <a:lstStyle/>
          <a:p>
            <a:r>
              <a:rPr lang="en-US" sz="2000" dirty="0" smtClean="0"/>
              <a:t>How do we Communicate?</a:t>
            </a:r>
            <a:endParaRPr lang="en-US" sz="2000" dirty="0"/>
          </a:p>
        </p:txBody>
      </p:sp>
      <p:sp>
        <p:nvSpPr>
          <p:cNvPr id="3" name="Content Placeholder 2"/>
          <p:cNvSpPr>
            <a:spLocks noGrp="1"/>
          </p:cNvSpPr>
          <p:nvPr>
            <p:ph idx="1"/>
          </p:nvPr>
        </p:nvSpPr>
        <p:spPr>
          <a:xfrm>
            <a:off x="1634348" y="1063332"/>
            <a:ext cx="5582660" cy="1435004"/>
          </a:xfrm>
        </p:spPr>
        <p:txBody>
          <a:bodyPr>
            <a:normAutofit/>
          </a:bodyPr>
          <a:lstStyle/>
          <a:p>
            <a:r>
              <a:rPr lang="en-US" sz="1600" b="1" dirty="0" smtClean="0"/>
              <a:t>R Pi uses the USB-C that supplies to USB-B connection to power and communicate with the PCB. R Pi is used as the master unit to run the signal processing code for the PCB to understand. </a:t>
            </a:r>
            <a:endParaRPr lang="en-US" sz="1600" b="1" dirty="0"/>
          </a:p>
        </p:txBody>
      </p:sp>
      <p:pic>
        <p:nvPicPr>
          <p:cNvPr id="4" name="Picture 3" descr="Screen Shot 2018-02-15 at 8.25.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745" y="2498336"/>
            <a:ext cx="3019425" cy="2143125"/>
          </a:xfrm>
          <a:prstGeom prst="rect">
            <a:avLst/>
          </a:prstGeom>
        </p:spPr>
      </p:pic>
      <p:sp>
        <p:nvSpPr>
          <p:cNvPr id="5" name="TextBox 4"/>
          <p:cNvSpPr txBox="1"/>
          <p:nvPr/>
        </p:nvSpPr>
        <p:spPr>
          <a:xfrm>
            <a:off x="2219250" y="4763073"/>
            <a:ext cx="4428706" cy="253916"/>
          </a:xfrm>
          <a:prstGeom prst="rect">
            <a:avLst/>
          </a:prstGeom>
          <a:noFill/>
        </p:spPr>
        <p:txBody>
          <a:bodyPr wrap="square" rtlCol="0">
            <a:spAutoFit/>
          </a:bodyPr>
          <a:lstStyle/>
          <a:p>
            <a:pPr algn="ctr"/>
            <a:r>
              <a:rPr lang="en-US" sz="1050" dirty="0"/>
              <a:t>USB-C left / USB-B right</a:t>
            </a:r>
          </a:p>
        </p:txBody>
      </p:sp>
      <p:grpSp>
        <p:nvGrpSpPr>
          <p:cNvPr id="7" name="Shape 701"/>
          <p:cNvGrpSpPr/>
          <p:nvPr/>
        </p:nvGrpSpPr>
        <p:grpSpPr>
          <a:xfrm>
            <a:off x="8007895" y="4233004"/>
            <a:ext cx="656187" cy="646578"/>
            <a:chOff x="5233525" y="4954450"/>
            <a:chExt cx="538275" cy="516350"/>
          </a:xfrm>
        </p:grpSpPr>
        <p:sp>
          <p:nvSpPr>
            <p:cNvPr id="8"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extLst>
      <p:ext uri="{BB962C8B-B14F-4D97-AF65-F5344CB8AC3E}">
        <p14:creationId xmlns:p14="http://schemas.microsoft.com/office/powerpoint/2010/main" val="204233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2"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3" name="Rectangle 2"/>
          <p:cNvSpPr/>
          <p:nvPr/>
        </p:nvSpPr>
        <p:spPr>
          <a:xfrm>
            <a:off x="912170" y="779736"/>
            <a:ext cx="3512500" cy="707886"/>
          </a:xfrm>
          <a:prstGeom prst="rect">
            <a:avLst/>
          </a:prstGeom>
        </p:spPr>
        <p:txBody>
          <a:bodyPr wrap="none">
            <a:spAutoFit/>
          </a:bodyPr>
          <a:lstStyle/>
          <a:p>
            <a:r>
              <a:rPr lang="en-US" sz="4000" b="1" dirty="0" smtClean="0">
                <a:solidFill>
                  <a:schemeClr val="bg1"/>
                </a:solidFill>
                <a:latin typeface="Raleway" panose="020B0503030101060003" charset="0"/>
                <a:cs typeface="Times New Roman" panose="02020603050405020304" pitchFamily="18" charset="0"/>
              </a:rPr>
              <a:t>     Motivation</a:t>
            </a:r>
            <a:r>
              <a:rPr lang="en-US" sz="3200" b="1" dirty="0" smtClean="0">
                <a:solidFill>
                  <a:schemeClr val="bg1"/>
                </a:solidFill>
                <a:latin typeface="Raleway" panose="020B0503030101060003" charset="0"/>
                <a:cs typeface="Times New Roman" panose="02020603050405020304" pitchFamily="18" charset="0"/>
              </a:rPr>
              <a:t>:</a:t>
            </a:r>
            <a:endParaRPr lang="en-US" sz="2400" dirty="0">
              <a:solidFill>
                <a:schemeClr val="bg1"/>
              </a:solidFill>
              <a:latin typeface="Raleway" panose="020B0503030101060003" charset="0"/>
            </a:endParaRPr>
          </a:p>
        </p:txBody>
      </p:sp>
      <p:sp>
        <p:nvSpPr>
          <p:cNvPr id="11" name="Shape 72"/>
          <p:cNvSpPr txBox="1">
            <a:spLocks noGrp="1"/>
          </p:cNvSpPr>
          <p:nvPr>
            <p:ph type="body" idx="1"/>
          </p:nvPr>
        </p:nvSpPr>
        <p:spPr>
          <a:xfrm>
            <a:off x="457200" y="1626592"/>
            <a:ext cx="8280896" cy="2500798"/>
          </a:xfrm>
          <a:prstGeom prst="rect">
            <a:avLst/>
          </a:prstGeom>
        </p:spPr>
        <p:txBody>
          <a:bodyPr spcFirstLastPara="1" wrap="square" lIns="91425" tIns="91425" rIns="91425" bIns="91425" anchor="t" anchorCtr="0">
            <a:noAutofit/>
          </a:bodyPr>
          <a:lstStyle/>
          <a:p>
            <a:pPr lvl="0"/>
            <a:r>
              <a:rPr lang="en-US" sz="1800" b="1" dirty="0">
                <a:solidFill>
                  <a:schemeClr val="bg1"/>
                </a:solidFill>
              </a:rPr>
              <a:t>According to the U.S. Department of Justice there are approximately 1.03 million home invasions that occur each year</a:t>
            </a:r>
            <a:endParaRPr lang="en-US" sz="2000" b="1" dirty="0">
              <a:solidFill>
                <a:schemeClr val="bg1"/>
              </a:solidFill>
            </a:endParaRPr>
          </a:p>
          <a:p>
            <a:pPr lvl="0"/>
            <a:r>
              <a:rPr lang="en-US" sz="1800" b="1" dirty="0">
                <a:solidFill>
                  <a:schemeClr val="bg1"/>
                </a:solidFill>
              </a:rPr>
              <a:t>What are the typical hours that home invasion </a:t>
            </a:r>
            <a:r>
              <a:rPr lang="en-US" sz="1800" b="1" dirty="0" smtClean="0">
                <a:solidFill>
                  <a:schemeClr val="bg1"/>
                </a:solidFill>
              </a:rPr>
              <a:t>occur?</a:t>
            </a:r>
          </a:p>
          <a:p>
            <a:pPr lvl="1"/>
            <a:r>
              <a:rPr lang="en-US" sz="1800" b="1" i="1" dirty="0" smtClean="0">
                <a:solidFill>
                  <a:schemeClr val="bg1"/>
                </a:solidFill>
              </a:rPr>
              <a:t>Most invasion occur from 10:00AM – 3:00PM</a:t>
            </a:r>
            <a:endParaRPr lang="en-US" sz="2000" b="1" i="1" dirty="0" smtClean="0">
              <a:solidFill>
                <a:schemeClr val="bg1"/>
              </a:solidFill>
            </a:endParaRPr>
          </a:p>
          <a:p>
            <a:pPr lvl="0"/>
            <a:r>
              <a:rPr lang="en-US" sz="1800" b="1" dirty="0" smtClean="0">
                <a:solidFill>
                  <a:schemeClr val="bg1"/>
                </a:solidFill>
              </a:rPr>
              <a:t>Why?</a:t>
            </a:r>
            <a:endParaRPr lang="en-US" sz="2000" b="1" dirty="0">
              <a:solidFill>
                <a:schemeClr val="bg1"/>
              </a:solidFill>
            </a:endParaRPr>
          </a:p>
          <a:p>
            <a:pPr lvl="1"/>
            <a:r>
              <a:rPr lang="en-US" sz="1800" b="1" i="1" dirty="0" smtClean="0">
                <a:solidFill>
                  <a:schemeClr val="bg1"/>
                </a:solidFill>
              </a:rPr>
              <a:t>Thieves</a:t>
            </a:r>
            <a:r>
              <a:rPr lang="en-US" sz="1800" b="1" i="1" dirty="0">
                <a:solidFill>
                  <a:schemeClr val="bg1"/>
                </a:solidFill>
              </a:rPr>
              <a:t>/ home invaders know that household members are not present during these hours</a:t>
            </a:r>
            <a:endParaRPr lang="en-US" sz="2000" b="1" i="1"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85" y="640766"/>
            <a:ext cx="678948" cy="678948"/>
          </a:xfrm>
          <a:prstGeom prst="rect">
            <a:avLst/>
          </a:prstGeom>
        </p:spPr>
      </p:pic>
    </p:spTree>
    <p:extLst>
      <p:ext uri="{BB962C8B-B14F-4D97-AF65-F5344CB8AC3E}">
        <p14:creationId xmlns:p14="http://schemas.microsoft.com/office/powerpoint/2010/main" val="386371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ctrTitle"/>
          </p:nvPr>
        </p:nvSpPr>
        <p:spPr>
          <a:xfrm>
            <a:off x="991354" y="474039"/>
            <a:ext cx="5829300" cy="763123"/>
          </a:xfrm>
        </p:spPr>
        <p:txBody>
          <a:bodyPr/>
          <a:lstStyle/>
          <a:p>
            <a:r>
              <a:rPr lang="en-US" sz="2400" dirty="0" smtClean="0"/>
              <a:t>System </a:t>
            </a:r>
            <a:r>
              <a:rPr lang="en-US" sz="2400" dirty="0"/>
              <a:t>P</a:t>
            </a:r>
            <a:r>
              <a:rPr lang="en-US" sz="2400" dirty="0" smtClean="0"/>
              <a:t>ower </a:t>
            </a:r>
            <a:r>
              <a:rPr lang="en-US" sz="2400" dirty="0"/>
              <a:t>L</a:t>
            </a:r>
            <a:r>
              <a:rPr lang="en-US" sz="2400" dirty="0" smtClean="0"/>
              <a:t>imitations</a:t>
            </a:r>
            <a:endParaRPr lang="en-US" sz="2400" dirty="0"/>
          </a:p>
        </p:txBody>
      </p:sp>
      <p:sp>
        <p:nvSpPr>
          <p:cNvPr id="3" name="Subtitle 2"/>
          <p:cNvSpPr>
            <a:spLocks noGrp="1"/>
          </p:cNvSpPr>
          <p:nvPr>
            <p:ph type="subTitle" idx="1"/>
          </p:nvPr>
        </p:nvSpPr>
        <p:spPr>
          <a:xfrm>
            <a:off x="2171700" y="1237162"/>
            <a:ext cx="4800600" cy="2488997"/>
          </a:xfrm>
        </p:spPr>
        <p:txBody>
          <a:bodyPr>
            <a:normAutofit fontScale="92500" lnSpcReduction="20000"/>
          </a:bodyPr>
          <a:lstStyle/>
          <a:p>
            <a:pPr marL="342900" indent="-342900" algn="l">
              <a:buFont typeface="Arial"/>
              <a:buChar char="•"/>
            </a:pPr>
            <a:r>
              <a:rPr lang="en-US" sz="1600" b="1" dirty="0" smtClean="0">
                <a:solidFill>
                  <a:schemeClr val="bg1"/>
                </a:solidFill>
              </a:rPr>
              <a:t>R Pi module requires a 3.3V operating voltage (~1.5AMax)</a:t>
            </a:r>
          </a:p>
          <a:p>
            <a:pPr marL="685800" lvl="1" indent="-342900" algn="l">
              <a:buFontTx/>
              <a:buChar char="-"/>
            </a:pPr>
            <a:r>
              <a:rPr lang="en-US" sz="1600" b="1" dirty="0" smtClean="0">
                <a:solidFill>
                  <a:schemeClr val="bg1"/>
                </a:solidFill>
              </a:rPr>
              <a:t>The Camera will have use (~250mAMax)</a:t>
            </a:r>
          </a:p>
          <a:p>
            <a:pPr marL="685800" lvl="1" indent="-342900" algn="l">
              <a:buFontTx/>
              <a:buChar char="-"/>
            </a:pPr>
            <a:endParaRPr lang="en-US" sz="1600" b="1" dirty="0" smtClean="0">
              <a:solidFill>
                <a:schemeClr val="bg1"/>
              </a:solidFill>
            </a:endParaRPr>
          </a:p>
          <a:p>
            <a:pPr marL="342900" indent="-342900" algn="l">
              <a:buFont typeface="Arial"/>
              <a:buChar char="•"/>
            </a:pPr>
            <a:r>
              <a:rPr lang="en-US" sz="1600" b="1" dirty="0" smtClean="0">
                <a:solidFill>
                  <a:schemeClr val="bg1"/>
                </a:solidFill>
              </a:rPr>
              <a:t>While the Atmega328P requires 3.3V but 5V for increase performance (~500mAMax)</a:t>
            </a:r>
          </a:p>
          <a:p>
            <a:pPr marL="342900" indent="-342900" algn="l">
              <a:buFont typeface="Arial"/>
              <a:buChar char="•"/>
            </a:pPr>
            <a:endParaRPr lang="en-US" sz="1600" b="1" dirty="0">
              <a:solidFill>
                <a:schemeClr val="bg1"/>
              </a:solidFill>
            </a:endParaRPr>
          </a:p>
          <a:p>
            <a:pPr algn="l"/>
            <a:r>
              <a:rPr lang="en-US" sz="1600" b="1" dirty="0" smtClean="0">
                <a:solidFill>
                  <a:schemeClr val="bg1"/>
                </a:solidFill>
              </a:rPr>
              <a:t>Summing these together we find that our load will use about ~2.25A max current draw</a:t>
            </a:r>
          </a:p>
          <a:p>
            <a:pPr marL="342900" indent="-342900" algn="l">
              <a:buFont typeface="Arial"/>
              <a:buChar char="•"/>
            </a:pPr>
            <a:endParaRPr lang="en-US" dirty="0"/>
          </a:p>
          <a:p>
            <a:pPr marL="342900" indent="-342900" algn="l">
              <a:buFont typeface="Arial"/>
              <a:buChar char="•"/>
            </a:pPr>
            <a:endParaRPr lang="en-US" dirty="0"/>
          </a:p>
        </p:txBody>
      </p:sp>
      <p:sp>
        <p:nvSpPr>
          <p:cNvPr id="4" name="TextBox 3"/>
          <p:cNvSpPr txBox="1"/>
          <p:nvPr/>
        </p:nvSpPr>
        <p:spPr>
          <a:xfrm>
            <a:off x="3906004" y="3726159"/>
            <a:ext cx="1452227" cy="338554"/>
          </a:xfrm>
          <a:prstGeom prst="rect">
            <a:avLst/>
          </a:prstGeom>
          <a:noFill/>
        </p:spPr>
        <p:txBody>
          <a:bodyPr wrap="square" rtlCol="0">
            <a:spAutoFit/>
          </a:bodyPr>
          <a:lstStyle/>
          <a:p>
            <a:pPr algn="ctr"/>
            <a:r>
              <a:rPr lang="en-US" sz="1600" dirty="0">
                <a:solidFill>
                  <a:schemeClr val="accent3"/>
                </a:solidFill>
              </a:rPr>
              <a:t>Solutions?</a:t>
            </a:r>
          </a:p>
        </p:txBody>
      </p:sp>
      <p:grpSp>
        <p:nvGrpSpPr>
          <p:cNvPr id="6" name="Shape 701"/>
          <p:cNvGrpSpPr/>
          <p:nvPr/>
        </p:nvGrpSpPr>
        <p:grpSpPr>
          <a:xfrm>
            <a:off x="8007895" y="4233004"/>
            <a:ext cx="656187" cy="646578"/>
            <a:chOff x="5233525" y="4954450"/>
            <a:chExt cx="538275" cy="516350"/>
          </a:xfrm>
        </p:grpSpPr>
        <p:sp>
          <p:nvSpPr>
            <p:cNvPr id="7"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extLst>
      <p:ext uri="{BB962C8B-B14F-4D97-AF65-F5344CB8AC3E}">
        <p14:creationId xmlns:p14="http://schemas.microsoft.com/office/powerpoint/2010/main" val="118666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558799" y="570451"/>
            <a:ext cx="3259620" cy="629700"/>
          </a:xfrm>
        </p:spPr>
        <p:txBody>
          <a:bodyPr/>
          <a:lstStyle/>
          <a:p>
            <a:r>
              <a:rPr lang="en-US" sz="2800" dirty="0" smtClean="0"/>
              <a:t>Source of Energy</a:t>
            </a:r>
            <a:endParaRPr lang="en-US" sz="2800" dirty="0"/>
          </a:p>
        </p:txBody>
      </p:sp>
      <p:sp>
        <p:nvSpPr>
          <p:cNvPr id="3" name="Content Placeholder 2"/>
          <p:cNvSpPr>
            <a:spLocks noGrp="1"/>
          </p:cNvSpPr>
          <p:nvPr>
            <p:ph idx="1"/>
          </p:nvPr>
        </p:nvSpPr>
        <p:spPr>
          <a:xfrm>
            <a:off x="1485900" y="1200151"/>
            <a:ext cx="6172200" cy="952511"/>
          </a:xfrm>
        </p:spPr>
        <p:txBody>
          <a:bodyPr>
            <a:normAutofit lnSpcReduction="10000"/>
          </a:bodyPr>
          <a:lstStyle/>
          <a:p>
            <a:pPr marL="385763" indent="-385763">
              <a:buFont typeface="+mj-lt"/>
              <a:buAutoNum type="arabicPeriod"/>
            </a:pPr>
            <a:r>
              <a:rPr lang="en-US" sz="1600" dirty="0" smtClean="0"/>
              <a:t>AC to DC wall plug</a:t>
            </a:r>
          </a:p>
          <a:p>
            <a:pPr marL="385763" indent="-385763">
              <a:buFont typeface="+mj-lt"/>
              <a:buAutoNum type="arabicPeriod"/>
            </a:pPr>
            <a:r>
              <a:rPr lang="en-US" sz="1600" dirty="0" smtClean="0"/>
              <a:t>Battery powered</a:t>
            </a:r>
          </a:p>
          <a:p>
            <a:pPr marL="0" indent="0">
              <a:buNone/>
            </a:pPr>
            <a:r>
              <a:rPr lang="en-US" sz="1600" dirty="0"/>
              <a:t>	</a:t>
            </a:r>
            <a:r>
              <a:rPr lang="en-US" sz="1600" dirty="0" smtClean="0"/>
              <a:t>Rechargeable or not?</a:t>
            </a:r>
          </a:p>
          <a:p>
            <a:pPr marL="0" indent="0">
              <a:buNone/>
            </a:pPr>
            <a:endParaRPr lang="en-US" dirty="0"/>
          </a:p>
        </p:txBody>
      </p:sp>
      <p:pic>
        <p:nvPicPr>
          <p:cNvPr id="5" name="Picture 4" descr="Screen Shot 2018-02-15 at 10.01.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15" y="2400302"/>
            <a:ext cx="2332519" cy="1877269"/>
          </a:xfrm>
          <a:prstGeom prst="rect">
            <a:avLst/>
          </a:prstGeom>
        </p:spPr>
      </p:pic>
      <p:pic>
        <p:nvPicPr>
          <p:cNvPr id="6" name="Picture 5" descr="Screen Shot 2018-02-15 at 10.07.3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028" y="2387818"/>
            <a:ext cx="3467358" cy="192998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9" name="Shape 701"/>
          <p:cNvGrpSpPr/>
          <p:nvPr/>
        </p:nvGrpSpPr>
        <p:grpSpPr>
          <a:xfrm>
            <a:off x="8007895" y="4233004"/>
            <a:ext cx="656187" cy="646578"/>
            <a:chOff x="5233525" y="4954450"/>
            <a:chExt cx="538275" cy="516350"/>
          </a:xfrm>
        </p:grpSpPr>
        <p:sp>
          <p:nvSpPr>
            <p:cNvPr id="10"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35805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551543" y="491389"/>
            <a:ext cx="2946400" cy="629700"/>
          </a:xfrm>
        </p:spPr>
        <p:txBody>
          <a:bodyPr/>
          <a:lstStyle/>
          <a:p>
            <a:r>
              <a:rPr lang="en-US" sz="2800" dirty="0" smtClean="0"/>
              <a:t>Battery types</a:t>
            </a:r>
            <a:endParaRPr lang="en-US" sz="2800" dirty="0"/>
          </a:p>
        </p:txBody>
      </p:sp>
      <p:sp>
        <p:nvSpPr>
          <p:cNvPr id="3" name="Content Placeholder 2"/>
          <p:cNvSpPr>
            <a:spLocks noGrp="1"/>
          </p:cNvSpPr>
          <p:nvPr>
            <p:ph idx="1"/>
          </p:nvPr>
        </p:nvSpPr>
        <p:spPr>
          <a:xfrm>
            <a:off x="508359" y="1386980"/>
            <a:ext cx="4762200" cy="2736600"/>
          </a:xfrm>
        </p:spPr>
        <p:txBody>
          <a:bodyPr/>
          <a:lstStyle/>
          <a:p>
            <a:r>
              <a:rPr lang="en-US" sz="1800" dirty="0" smtClean="0"/>
              <a:t>Li-Ion (Lithium ion) </a:t>
            </a:r>
          </a:p>
          <a:p>
            <a:r>
              <a:rPr lang="en-US" sz="1800" dirty="0" smtClean="0"/>
              <a:t>Ni-Cd (</a:t>
            </a:r>
            <a:r>
              <a:rPr lang="en-US" sz="1800" dirty="0" err="1" smtClean="0"/>
              <a:t>Nickle</a:t>
            </a:r>
            <a:r>
              <a:rPr lang="en-US" sz="1800" dirty="0" smtClean="0"/>
              <a:t> </a:t>
            </a:r>
            <a:r>
              <a:rPr lang="en-US" sz="1800" dirty="0" err="1" smtClean="0"/>
              <a:t>Cadium</a:t>
            </a:r>
            <a:r>
              <a:rPr lang="en-US" sz="1800" dirty="0" smtClean="0"/>
              <a:t>)</a:t>
            </a:r>
          </a:p>
          <a:p>
            <a:r>
              <a:rPr lang="en-US" sz="1800" dirty="0" smtClean="0"/>
              <a:t>Ni-MH (</a:t>
            </a:r>
            <a:r>
              <a:rPr lang="en-US" sz="1800" dirty="0" err="1" smtClean="0"/>
              <a:t>Nickle</a:t>
            </a:r>
            <a:r>
              <a:rPr lang="en-US" sz="1800" dirty="0"/>
              <a:t>-</a:t>
            </a:r>
            <a:r>
              <a:rPr lang="en-US" sz="1800" dirty="0" smtClean="0"/>
              <a:t>Metal Hydride)</a:t>
            </a:r>
            <a:endParaRPr lang="en-US" sz="1800" dirty="0"/>
          </a:p>
        </p:txBody>
      </p:sp>
      <p:pic>
        <p:nvPicPr>
          <p:cNvPr id="4" name="Picture 3" descr="Screen Shot 2018-02-15 at 8.30.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134" y="2722142"/>
            <a:ext cx="2209800" cy="1285875"/>
          </a:xfrm>
          <a:prstGeom prst="rect">
            <a:avLst/>
          </a:prstGeom>
        </p:spPr>
      </p:pic>
      <p:pic>
        <p:nvPicPr>
          <p:cNvPr id="5" name="Picture 4" descr="Screen Shot 2018-02-15 at 11.16.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691" y="1345046"/>
            <a:ext cx="1917347" cy="1491720"/>
          </a:xfrm>
          <a:prstGeom prst="rect">
            <a:avLst/>
          </a:prstGeom>
        </p:spPr>
      </p:pic>
      <p:pic>
        <p:nvPicPr>
          <p:cNvPr id="6" name="Picture 5" descr="Screen Shot 2018-02-15 at 11.17.5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8100" y="3599542"/>
            <a:ext cx="3282313" cy="117342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8" name="Shape 701"/>
          <p:cNvGrpSpPr/>
          <p:nvPr/>
        </p:nvGrpSpPr>
        <p:grpSpPr>
          <a:xfrm>
            <a:off x="8007895" y="4233004"/>
            <a:ext cx="656187" cy="646578"/>
            <a:chOff x="5233525" y="4954450"/>
            <a:chExt cx="538275" cy="516350"/>
          </a:xfrm>
        </p:grpSpPr>
        <p:sp>
          <p:nvSpPr>
            <p:cNvPr id="9"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92754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457199" y="984875"/>
            <a:ext cx="5363030" cy="629700"/>
          </a:xfrm>
        </p:spPr>
        <p:txBody>
          <a:bodyPr/>
          <a:lstStyle/>
          <a:p>
            <a:r>
              <a:rPr lang="en-US" sz="3600" dirty="0" smtClean="0"/>
              <a:t>Part of the Solution</a:t>
            </a:r>
            <a:endParaRPr lang="en-US" sz="3600" dirty="0"/>
          </a:p>
        </p:txBody>
      </p:sp>
      <p:sp>
        <p:nvSpPr>
          <p:cNvPr id="3" name="Content Placeholder 2"/>
          <p:cNvSpPr>
            <a:spLocks noGrp="1"/>
          </p:cNvSpPr>
          <p:nvPr>
            <p:ph idx="1"/>
          </p:nvPr>
        </p:nvSpPr>
        <p:spPr>
          <a:xfrm>
            <a:off x="457199" y="1715123"/>
            <a:ext cx="6030687" cy="2736600"/>
          </a:xfrm>
        </p:spPr>
        <p:txBody>
          <a:bodyPr/>
          <a:lstStyle/>
          <a:p>
            <a:r>
              <a:rPr lang="en-US" sz="2000" dirty="0"/>
              <a:t>S</a:t>
            </a:r>
            <a:r>
              <a:rPr lang="en-US" sz="2000" dirty="0" smtClean="0"/>
              <a:t>eparate battery sources per board</a:t>
            </a:r>
          </a:p>
          <a:p>
            <a:pPr lvl="1"/>
            <a:r>
              <a:rPr lang="en-US" sz="2000" dirty="0" smtClean="0"/>
              <a:t>Rechargeable </a:t>
            </a:r>
            <a:r>
              <a:rPr lang="en-US" sz="2000" dirty="0" err="1" smtClean="0"/>
              <a:t>vs</a:t>
            </a:r>
            <a:r>
              <a:rPr lang="en-US" sz="2000" dirty="0" smtClean="0"/>
              <a:t> Non-Rechargeable</a:t>
            </a:r>
          </a:p>
          <a:p>
            <a:r>
              <a:rPr lang="en-US" sz="2000" dirty="0" smtClean="0"/>
              <a:t>1 larger battery to support both boards</a:t>
            </a:r>
          </a:p>
          <a:p>
            <a:pPr lvl="1"/>
            <a:r>
              <a:rPr lang="en-US" sz="2000" dirty="0" smtClean="0"/>
              <a:t>Rechargeable </a:t>
            </a:r>
            <a:r>
              <a:rPr lang="en-US" sz="2000" dirty="0" err="1" smtClean="0"/>
              <a:t>vs</a:t>
            </a:r>
            <a:r>
              <a:rPr lang="en-US" sz="2000" dirty="0" smtClean="0"/>
              <a:t> Non-Rechargeable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5" name="Shape 701"/>
          <p:cNvGrpSpPr/>
          <p:nvPr/>
        </p:nvGrpSpPr>
        <p:grpSpPr>
          <a:xfrm>
            <a:off x="8007895" y="4233004"/>
            <a:ext cx="656187" cy="646578"/>
            <a:chOff x="5233525" y="4954450"/>
            <a:chExt cx="538275" cy="516350"/>
          </a:xfrm>
        </p:grpSpPr>
        <p:sp>
          <p:nvSpPr>
            <p:cNvPr id="6"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477275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628500" y="552708"/>
            <a:ext cx="4923214" cy="629700"/>
          </a:xfrm>
        </p:spPr>
        <p:txBody>
          <a:bodyPr/>
          <a:lstStyle/>
          <a:p>
            <a:r>
              <a:rPr lang="en-US" sz="3600" dirty="0" smtClean="0"/>
              <a:t>Battery Management </a:t>
            </a:r>
            <a:endParaRPr lang="en-US" sz="3600" dirty="0"/>
          </a:p>
        </p:txBody>
      </p:sp>
      <p:sp>
        <p:nvSpPr>
          <p:cNvPr id="3" name="Content Placeholder 2"/>
          <p:cNvSpPr>
            <a:spLocks noGrp="1"/>
          </p:cNvSpPr>
          <p:nvPr>
            <p:ph idx="1"/>
          </p:nvPr>
        </p:nvSpPr>
        <p:spPr>
          <a:xfrm>
            <a:off x="537028" y="1529181"/>
            <a:ext cx="4762200" cy="2736600"/>
          </a:xfrm>
        </p:spPr>
        <p:txBody>
          <a:bodyPr/>
          <a:lstStyle/>
          <a:p>
            <a:r>
              <a:rPr lang="en-US" dirty="0" smtClean="0"/>
              <a:t>We need a way to distribute power to the R Pi and PCB safely we face these issues</a:t>
            </a:r>
            <a:endParaRPr lang="en-US" dirty="0"/>
          </a:p>
          <a:p>
            <a:pPr lvl="1"/>
            <a:r>
              <a:rPr lang="en-US" dirty="0" smtClean="0"/>
              <a:t>Charging the battery before depletion while in-use</a:t>
            </a:r>
          </a:p>
          <a:p>
            <a:pPr lvl="1"/>
            <a:r>
              <a:rPr lang="en-US" dirty="0" smtClean="0"/>
              <a:t>Depletion protection (no less then 2.7V)</a:t>
            </a:r>
          </a:p>
          <a:p>
            <a:pPr lvl="1"/>
            <a:r>
              <a:rPr lang="en-US" dirty="0" smtClean="0"/>
              <a:t>Over-Charge protection (no more then 4.2V)</a:t>
            </a:r>
          </a:p>
        </p:txBody>
      </p:sp>
      <p:graphicFrame>
        <p:nvGraphicFramePr>
          <p:cNvPr id="4" name="Diagram 3"/>
          <p:cNvGraphicFramePr/>
          <p:nvPr>
            <p:extLst>
              <p:ext uri="{D42A27DB-BD31-4B8C-83A1-F6EECF244321}">
                <p14:modId xmlns:p14="http://schemas.microsoft.com/office/powerpoint/2010/main" val="2154390119"/>
              </p:ext>
            </p:extLst>
          </p:nvPr>
        </p:nvGraphicFramePr>
        <p:xfrm>
          <a:off x="4707580" y="651463"/>
          <a:ext cx="4545277" cy="2952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6" name="Shape 701"/>
          <p:cNvGrpSpPr/>
          <p:nvPr/>
        </p:nvGrpSpPr>
        <p:grpSpPr>
          <a:xfrm>
            <a:off x="8007895" y="4233004"/>
            <a:ext cx="656187" cy="646578"/>
            <a:chOff x="5233525" y="4954450"/>
            <a:chExt cx="538275" cy="516350"/>
          </a:xfrm>
        </p:grpSpPr>
        <p:sp>
          <p:nvSpPr>
            <p:cNvPr id="7"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693692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p:cNvSpPr>
            <a:spLocks noGrp="1"/>
          </p:cNvSpPr>
          <p:nvPr>
            <p:ph type="title"/>
          </p:nvPr>
        </p:nvSpPr>
        <p:spPr>
          <a:xfrm>
            <a:off x="380594" y="498646"/>
            <a:ext cx="5497691" cy="629700"/>
          </a:xfrm>
        </p:spPr>
        <p:txBody>
          <a:bodyPr/>
          <a:lstStyle/>
          <a:p>
            <a:r>
              <a:rPr lang="en-US" sz="2800" dirty="0" smtClean="0"/>
              <a:t>TP4056 Li-ion Battery Charger</a:t>
            </a:r>
            <a:endParaRPr lang="en-US" sz="2800" dirty="0"/>
          </a:p>
        </p:txBody>
      </p:sp>
      <p:pic>
        <p:nvPicPr>
          <p:cNvPr id="8" name="Content Placeholder 7" descr="Screen Shot 2018-02-15 at 11.07.28 PM.png"/>
          <p:cNvPicPr>
            <a:picLocks noGrp="1" noChangeAspect="1"/>
          </p:cNvPicPr>
          <p:nvPr>
            <p:ph idx="1"/>
          </p:nvPr>
        </p:nvPicPr>
        <p:blipFill>
          <a:blip r:embed="rId4">
            <a:extLst>
              <a:ext uri="{28A0092B-C50C-407E-A947-70E740481C1C}">
                <a14:useLocalDpi xmlns:a14="http://schemas.microsoft.com/office/drawing/2010/main" val="0"/>
              </a:ext>
            </a:extLst>
          </a:blip>
          <a:srcRect l="-3849" r="-3849"/>
          <a:stretch>
            <a:fillRect/>
          </a:stretch>
        </p:blipFill>
        <p:spPr>
          <a:xfrm>
            <a:off x="1754175" y="1212523"/>
            <a:ext cx="3322704" cy="3076893"/>
          </a:xfrm>
        </p:spPr>
      </p:pic>
      <p:pic>
        <p:nvPicPr>
          <p:cNvPr id="9" name="Picture 8" descr="Screen Shot 2018-02-16 at 7.20.1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851" y="1212523"/>
            <a:ext cx="2124958" cy="32451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6" name="Shape 701"/>
          <p:cNvGrpSpPr/>
          <p:nvPr/>
        </p:nvGrpSpPr>
        <p:grpSpPr>
          <a:xfrm>
            <a:off x="8007895" y="4233004"/>
            <a:ext cx="656187" cy="646578"/>
            <a:chOff x="5233525" y="4954450"/>
            <a:chExt cx="538275" cy="516350"/>
          </a:xfrm>
        </p:grpSpPr>
        <p:sp>
          <p:nvSpPr>
            <p:cNvPr id="7"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959038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a:extLst>
              <a:ext uri="{FF2B5EF4-FFF2-40B4-BE49-F238E27FC236}">
                <a16:creationId xmlns:a16="http://schemas.microsoft.com/office/drawing/2014/main" xmlns="" id="{C2A0295E-E3C9-49F1-A943-823266AD637B}"/>
              </a:ext>
            </a:extLst>
          </p:cNvPr>
          <p:cNvSpPr>
            <a:spLocks noGrp="1"/>
          </p:cNvSpPr>
          <p:nvPr>
            <p:ph type="title"/>
          </p:nvPr>
        </p:nvSpPr>
        <p:spPr>
          <a:xfrm>
            <a:off x="457200" y="520655"/>
            <a:ext cx="8301225" cy="629700"/>
          </a:xfrm>
        </p:spPr>
        <p:txBody>
          <a:bodyPr>
            <a:noAutofit/>
          </a:bodyPr>
          <a:lstStyle/>
          <a:p>
            <a:pPr algn="ctr"/>
            <a:r>
              <a:rPr lang="en-US" sz="4800" dirty="0" smtClean="0">
                <a:solidFill>
                  <a:srgbClr val="101631"/>
                </a:solidFill>
                <a:highlight>
                  <a:srgbClr val="FFFFFF"/>
                </a:highlight>
              </a:rPr>
              <a:t>Board Computer Selection</a:t>
            </a:r>
            <a:endParaRPr lang="en-US" sz="4800" dirty="0">
              <a:latin typeface="Times New Roman" panose="02020603050405020304" pitchFamily="18" charset="0"/>
              <a:cs typeface="Times New Roman" panose="02020603050405020304" pitchFamily="18" charset="0"/>
            </a:endParaRPr>
          </a:p>
        </p:txBody>
      </p:sp>
      <p:pic>
        <p:nvPicPr>
          <p:cNvPr id="2050" name="Picture 2" descr="Image result for raspberry pi 3">
            <a:extLst>
              <a:ext uri="{FF2B5EF4-FFF2-40B4-BE49-F238E27FC236}">
                <a16:creationId xmlns:a16="http://schemas.microsoft.com/office/drawing/2014/main" xmlns="" id="{53E6952C-5E02-4108-99F9-9CAC1555ECE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943679" y="1471267"/>
            <a:ext cx="3645830" cy="27343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grpSp>
        <p:nvGrpSpPr>
          <p:cNvPr id="19" name="Shape 701"/>
          <p:cNvGrpSpPr/>
          <p:nvPr/>
        </p:nvGrpSpPr>
        <p:grpSpPr>
          <a:xfrm>
            <a:off x="8007895" y="4233004"/>
            <a:ext cx="656187" cy="646578"/>
            <a:chOff x="5233525" y="4954450"/>
            <a:chExt cx="538275" cy="516350"/>
          </a:xfrm>
        </p:grpSpPr>
        <p:sp>
          <p:nvSpPr>
            <p:cNvPr id="20"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628793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a:extLst>
              <a:ext uri="{FF2B5EF4-FFF2-40B4-BE49-F238E27FC236}">
                <a16:creationId xmlns:a16="http://schemas.microsoft.com/office/drawing/2014/main" xmlns="" id="{FF88FD05-9B12-412F-B24C-7F11B6BF46A8}"/>
              </a:ext>
            </a:extLst>
          </p:cNvPr>
          <p:cNvSpPr>
            <a:spLocks noGrp="1"/>
          </p:cNvSpPr>
          <p:nvPr>
            <p:ph type="title"/>
          </p:nvPr>
        </p:nvSpPr>
        <p:spPr>
          <a:xfrm>
            <a:off x="725714" y="469618"/>
            <a:ext cx="4709885" cy="629700"/>
          </a:xfrm>
        </p:spPr>
        <p:txBody>
          <a:bodyPr/>
          <a:lstStyle/>
          <a:p>
            <a:pPr algn="ctr"/>
            <a:r>
              <a:rPr lang="en-US" sz="3200" dirty="0">
                <a:latin typeface="Times New Roman" panose="02020603050405020304" pitchFamily="18" charset="0"/>
                <a:cs typeface="Times New Roman" panose="02020603050405020304" pitchFamily="18" charset="0"/>
              </a:rPr>
              <a:t>Raspberry Pi 3 Specs</a:t>
            </a:r>
          </a:p>
        </p:txBody>
      </p:sp>
      <p:sp>
        <p:nvSpPr>
          <p:cNvPr id="3" name="Content Placeholder 2">
            <a:extLst>
              <a:ext uri="{FF2B5EF4-FFF2-40B4-BE49-F238E27FC236}">
                <a16:creationId xmlns:a16="http://schemas.microsoft.com/office/drawing/2014/main" xmlns="" id="{FDEE2E99-75E4-4E38-AF60-F0DA418BD236}"/>
              </a:ext>
            </a:extLst>
          </p:cNvPr>
          <p:cNvSpPr>
            <a:spLocks noGrp="1"/>
          </p:cNvSpPr>
          <p:nvPr>
            <p:ph idx="1"/>
          </p:nvPr>
        </p:nvSpPr>
        <p:spPr>
          <a:xfrm>
            <a:off x="863600" y="1376094"/>
            <a:ext cx="4762200" cy="2736600"/>
          </a:xfrm>
        </p:spPr>
        <p:txBody>
          <a:bodyPr>
            <a:normAutofit lnSpcReduction="10000"/>
          </a:bodyPr>
          <a:lstStyle/>
          <a:p>
            <a:r>
              <a:rPr lang="en-US" dirty="0"/>
              <a:t>CPU: 4X ARM Corte-A53, 1.2GHZ</a:t>
            </a:r>
          </a:p>
          <a:p>
            <a:r>
              <a:rPr lang="en-US" dirty="0"/>
              <a:t>RAM: 1GB</a:t>
            </a:r>
          </a:p>
          <a:p>
            <a:r>
              <a:rPr lang="en-US" dirty="0"/>
              <a:t>Networking 10/100 Ethernet, 2.4GHz 802.11n wireless</a:t>
            </a:r>
          </a:p>
          <a:p>
            <a:r>
              <a:rPr lang="en-US" dirty="0"/>
              <a:t>Bluetooth: Bluetooth 4.1 Classic, Bluetooth Low Energy</a:t>
            </a:r>
          </a:p>
          <a:p>
            <a:r>
              <a:rPr lang="en-US" dirty="0"/>
              <a:t>Storage: microSD</a:t>
            </a:r>
          </a:p>
          <a:p>
            <a:r>
              <a:rPr lang="en-US" dirty="0"/>
              <a:t>GPIO: 40-pin header</a:t>
            </a:r>
          </a:p>
          <a:p>
            <a:r>
              <a:rPr lang="en-US" dirty="0"/>
              <a:t>Ports: (1) HDMI, (2) 4XUSB 2.0, (3) Camera Serial Interface, (4) Display Serial Interface</a:t>
            </a:r>
          </a:p>
          <a:p>
            <a:r>
              <a:rPr lang="en-US" dirty="0"/>
              <a:t>Supported </a:t>
            </a:r>
            <a:r>
              <a:rPr lang="en-US" dirty="0" err="1"/>
              <a:t>Comm</a:t>
            </a:r>
            <a:r>
              <a:rPr lang="en-US" dirty="0"/>
              <a:t> Protocol: SPI, I2C, UART</a:t>
            </a:r>
          </a:p>
        </p:txBody>
      </p:sp>
      <p:grpSp>
        <p:nvGrpSpPr>
          <p:cNvPr id="4" name="Shape 701"/>
          <p:cNvGrpSpPr/>
          <p:nvPr/>
        </p:nvGrpSpPr>
        <p:grpSpPr>
          <a:xfrm>
            <a:off x="8007895" y="4233004"/>
            <a:ext cx="656187" cy="646578"/>
            <a:chOff x="5233525" y="4954450"/>
            <a:chExt cx="538275" cy="516350"/>
          </a:xfrm>
        </p:grpSpPr>
        <p:sp>
          <p:nvSpPr>
            <p:cNvPr id="5"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extLst>
      <p:ext uri="{BB962C8B-B14F-4D97-AF65-F5344CB8AC3E}">
        <p14:creationId xmlns:p14="http://schemas.microsoft.com/office/powerpoint/2010/main" val="320006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2" name="Title 1">
            <a:extLst>
              <a:ext uri="{FF2B5EF4-FFF2-40B4-BE49-F238E27FC236}">
                <a16:creationId xmlns:a16="http://schemas.microsoft.com/office/drawing/2014/main" xmlns="" id="{B08FFB8F-3515-48F5-80CF-9C0625426BFC}"/>
              </a:ext>
            </a:extLst>
          </p:cNvPr>
          <p:cNvSpPr>
            <a:spLocks noGrp="1"/>
          </p:cNvSpPr>
          <p:nvPr>
            <p:ph type="title"/>
          </p:nvPr>
        </p:nvSpPr>
        <p:spPr>
          <a:xfrm>
            <a:off x="645617" y="244498"/>
            <a:ext cx="7886700" cy="736809"/>
          </a:xfrm>
        </p:spPr>
        <p:txBody>
          <a:bodyPr/>
          <a:lstStyle/>
          <a:p>
            <a:pPr algn="ctr"/>
            <a:r>
              <a:rPr lang="en-US" sz="3600" dirty="0">
                <a:latin typeface="Times New Roman" panose="02020603050405020304" pitchFamily="18" charset="0"/>
                <a:cs typeface="Times New Roman" panose="02020603050405020304" pitchFamily="18" charset="0"/>
              </a:rPr>
              <a:t>Camera Selection</a:t>
            </a:r>
          </a:p>
        </p:txBody>
      </p:sp>
      <p:sp>
        <p:nvSpPr>
          <p:cNvPr id="3" name="Content Placeholder 2">
            <a:extLst>
              <a:ext uri="{FF2B5EF4-FFF2-40B4-BE49-F238E27FC236}">
                <a16:creationId xmlns:a16="http://schemas.microsoft.com/office/drawing/2014/main" xmlns="" id="{BEE67284-4B4A-44C2-A570-80C5A1CBC470}"/>
              </a:ext>
            </a:extLst>
          </p:cNvPr>
          <p:cNvSpPr>
            <a:spLocks noGrp="1"/>
          </p:cNvSpPr>
          <p:nvPr>
            <p:ph sz="half" idx="1"/>
          </p:nvPr>
        </p:nvSpPr>
        <p:spPr>
          <a:xfrm>
            <a:off x="246470" y="1389860"/>
            <a:ext cx="4310313" cy="3489722"/>
          </a:xfrm>
        </p:spPr>
        <p:txBody>
          <a:bodyPr/>
          <a:lstStyle/>
          <a:p>
            <a:pPr marL="0" indent="0">
              <a:buNone/>
            </a:pPr>
            <a:r>
              <a:rPr lang="en-US" sz="2000" dirty="0">
                <a:latin typeface="Varela" panose="020B0604020202020204" charset="0"/>
                <a:cs typeface="Times New Roman" panose="02020603050405020304" pitchFamily="18" charset="0"/>
              </a:rPr>
              <a:t>NoIR Wide Angle FOV160° 5-Megapixel Camera Module</a:t>
            </a:r>
          </a:p>
          <a:p>
            <a:r>
              <a:rPr lang="en-US" sz="2000" dirty="0">
                <a:latin typeface="Varela" panose="020B0604020202020204" charset="0"/>
                <a:cs typeface="Times New Roman" panose="02020603050405020304" pitchFamily="18" charset="0"/>
              </a:rPr>
              <a:t>Sensor: 0V5647</a:t>
            </a:r>
          </a:p>
          <a:p>
            <a:r>
              <a:rPr lang="en-US" sz="2000" dirty="0">
                <a:latin typeface="Varela" panose="020B0604020202020204" charset="0"/>
                <a:cs typeface="Times New Roman" panose="02020603050405020304" pitchFamily="18" charset="0"/>
              </a:rPr>
              <a:t>Dimensions: .99 X .95 X .36 </a:t>
            </a:r>
          </a:p>
          <a:p>
            <a:r>
              <a:rPr lang="en-US" sz="2000" dirty="0">
                <a:latin typeface="Varela" panose="020B0604020202020204" charset="0"/>
                <a:cs typeface="Times New Roman" panose="02020603050405020304" pitchFamily="18" charset="0"/>
              </a:rPr>
              <a:t>FOV: 160 degrees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xmlns="" id="{890951CA-E7C8-448F-8087-D9B2000E62A6}"/>
              </a:ext>
            </a:extLst>
          </p:cNvPr>
          <p:cNvSpPr>
            <a:spLocks noGrp="1"/>
          </p:cNvSpPr>
          <p:nvPr>
            <p:ph sz="half" idx="2"/>
          </p:nvPr>
        </p:nvSpPr>
        <p:spPr>
          <a:xfrm>
            <a:off x="4643664" y="1392598"/>
            <a:ext cx="4310312" cy="3489722"/>
          </a:xfrm>
        </p:spPr>
        <p:txBody>
          <a:bodyPr/>
          <a:lstStyle/>
          <a:p>
            <a:pPr marL="0" indent="0">
              <a:buNone/>
            </a:pPr>
            <a:r>
              <a:rPr lang="en-US" sz="2000" dirty="0"/>
              <a:t>Pixy (CMUcam5)</a:t>
            </a:r>
          </a:p>
          <a:p>
            <a:r>
              <a:rPr lang="en-US" sz="2000" dirty="0"/>
              <a:t>Dimensions: 2.1 X 2.0 X 1.4</a:t>
            </a:r>
          </a:p>
          <a:p>
            <a:r>
              <a:rPr lang="en-US" sz="2000" dirty="0"/>
              <a:t>Weight: 27g</a:t>
            </a:r>
          </a:p>
          <a:p>
            <a:r>
              <a:rPr lang="en-US" sz="2000" dirty="0"/>
              <a:t>Supports: SPI, I2C, </a:t>
            </a:r>
            <a:r>
              <a:rPr lang="en-US" sz="2000" dirty="0" err="1"/>
              <a:t>Uart</a:t>
            </a:r>
            <a:endParaRPr lang="en-US" sz="2000" dirty="0"/>
          </a:p>
          <a:p>
            <a:r>
              <a:rPr lang="en-US" sz="2000" dirty="0"/>
              <a:t>FOV: 75 degrees</a:t>
            </a:r>
          </a:p>
          <a:p>
            <a:endParaRPr lang="en-US" dirty="0"/>
          </a:p>
        </p:txBody>
      </p:sp>
      <p:grpSp>
        <p:nvGrpSpPr>
          <p:cNvPr id="5" name="Shape 701"/>
          <p:cNvGrpSpPr/>
          <p:nvPr/>
        </p:nvGrpSpPr>
        <p:grpSpPr>
          <a:xfrm>
            <a:off x="8007895" y="4233004"/>
            <a:ext cx="656187" cy="646578"/>
            <a:chOff x="5233525" y="4954450"/>
            <a:chExt cx="538275" cy="516350"/>
          </a:xfrm>
        </p:grpSpPr>
        <p:sp>
          <p:nvSpPr>
            <p:cNvPr id="6" name="Shape 702"/>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03"/>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04"/>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05"/>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06"/>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07"/>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08"/>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9"/>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10"/>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11"/>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12"/>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extLst>
      <p:ext uri="{BB962C8B-B14F-4D97-AF65-F5344CB8AC3E}">
        <p14:creationId xmlns:p14="http://schemas.microsoft.com/office/powerpoint/2010/main" val="1965523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2" name="Rectangle 1"/>
          <p:cNvSpPr/>
          <p:nvPr/>
        </p:nvSpPr>
        <p:spPr>
          <a:xfrm>
            <a:off x="94343" y="1169633"/>
            <a:ext cx="5668539" cy="923330"/>
          </a:xfrm>
          <a:prstGeom prst="rect">
            <a:avLst/>
          </a:prstGeom>
        </p:spPr>
        <p:txBody>
          <a:bodyPr wrap="none">
            <a:spAutoFit/>
          </a:bodyPr>
          <a:lstStyle/>
          <a:p>
            <a:r>
              <a:rPr lang="en-US" sz="5400" b="1" dirty="0" smtClean="0">
                <a:solidFill>
                  <a:srgbClr val="101631"/>
                </a:solidFill>
                <a:highlight>
                  <a:srgbClr val="FFFFFF"/>
                </a:highlight>
                <a:latin typeface="Raleway" panose="020B0503030101060003" pitchFamily="34" charset="0"/>
              </a:rPr>
              <a:t>Software </a:t>
            </a:r>
            <a:r>
              <a:rPr lang="en-US" sz="5400" b="1" dirty="0">
                <a:solidFill>
                  <a:srgbClr val="101631"/>
                </a:solidFill>
                <a:highlight>
                  <a:srgbClr val="FFFFFF"/>
                </a:highlight>
                <a:latin typeface="Raleway" panose="020B0503030101060003" pitchFamily="34" charset="0"/>
              </a:rPr>
              <a:t>Design</a:t>
            </a:r>
            <a:endParaRPr lang="en-US" sz="5400" b="1" dirty="0">
              <a:latin typeface="Raleway" panose="020B0503030101060003" pitchFamily="34" charset="0"/>
            </a:endParaRPr>
          </a:p>
        </p:txBody>
      </p:sp>
    </p:spTree>
    <p:extLst>
      <p:ext uri="{BB962C8B-B14F-4D97-AF65-F5344CB8AC3E}">
        <p14:creationId xmlns:p14="http://schemas.microsoft.com/office/powerpoint/2010/main" val="131941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25"/>
        <p:cNvGrpSpPr/>
        <p:nvPr/>
      </p:nvGrpSpPr>
      <p:grpSpPr>
        <a:xfrm>
          <a:off x="0" y="0"/>
          <a:ext cx="0" cy="0"/>
          <a:chOff x="0" y="0"/>
          <a:chExt cx="0" cy="0"/>
        </a:xfrm>
      </p:grpSpPr>
      <p:sp>
        <p:nvSpPr>
          <p:cNvPr id="6" name="Shape 247"/>
          <p:cNvSpPr/>
          <p:nvPr/>
        </p:nvSpPr>
        <p:spPr>
          <a:xfrm>
            <a:off x="0" y="0"/>
            <a:ext cx="9144000" cy="5143500"/>
          </a:xfrm>
          <a:prstGeom prst="rect">
            <a:avLst/>
          </a:prstGeom>
          <a:blipFill>
            <a:blip r:embed="rId3"/>
            <a:stretch>
              <a:fillRect/>
            </a:stretch>
          </a:bli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8"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03" y="1480427"/>
            <a:ext cx="8066794" cy="191501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idx="4294967295"/>
          </p:nvPr>
        </p:nvSpPr>
        <p:spPr>
          <a:xfrm>
            <a:off x="541983" y="1052326"/>
            <a:ext cx="6501024" cy="724565"/>
          </a:xfrm>
          <a:prstGeom prst="rect">
            <a:avLst/>
          </a:prstGeom>
        </p:spPr>
        <p:txBody>
          <a:bodyPr spcFirstLastPara="1" wrap="square" lIns="91425" tIns="91425" rIns="91425" bIns="91425" anchor="b" anchorCtr="0">
            <a:noAutofit/>
          </a:bodyPr>
          <a:lstStyle/>
          <a:p>
            <a:r>
              <a:rPr lang="en-US" sz="2800" dirty="0">
                <a:solidFill>
                  <a:srgbClr val="101631"/>
                </a:solidFill>
                <a:highlight>
                  <a:srgbClr val="FFFFFF"/>
                </a:highlight>
              </a:rPr>
              <a:t/>
            </a:r>
            <a:br>
              <a:rPr lang="en-US" sz="2800" dirty="0">
                <a:solidFill>
                  <a:srgbClr val="101631"/>
                </a:solidFill>
                <a:highlight>
                  <a:srgbClr val="FFFFFF"/>
                </a:highlight>
              </a:rPr>
            </a:br>
            <a:r>
              <a:rPr lang="en-US" sz="2800" dirty="0" smtClean="0">
                <a:solidFill>
                  <a:srgbClr val="101631"/>
                </a:solidFill>
                <a:highlight>
                  <a:srgbClr val="FFFFFF"/>
                </a:highlight>
              </a:rPr>
              <a:t>Main Components </a:t>
            </a:r>
            <a:endParaRPr sz="2400" dirty="0"/>
          </a:p>
        </p:txBody>
      </p:sp>
      <p:cxnSp>
        <p:nvCxnSpPr>
          <p:cNvPr id="203" name="Shape 203"/>
          <p:cNvCxnSpPr/>
          <p:nvPr/>
        </p:nvCxnSpPr>
        <p:spPr>
          <a:xfrm rot="10800000">
            <a:off x="7900" y="2495550"/>
            <a:ext cx="9132600" cy="0"/>
          </a:xfrm>
          <a:prstGeom prst="straightConnector1">
            <a:avLst/>
          </a:prstGeom>
          <a:noFill/>
          <a:ln w="9525" cap="flat" cmpd="sng">
            <a:solidFill>
              <a:srgbClr val="FFFFFF"/>
            </a:solidFill>
            <a:prstDash val="solid"/>
            <a:round/>
            <a:headEnd type="none" w="lg" len="lg"/>
            <a:tailEnd type="none" w="lg" len="lg"/>
          </a:ln>
        </p:spPr>
      </p:cxnSp>
      <p:sp>
        <p:nvSpPr>
          <p:cNvPr id="204" name="Shape 204"/>
          <p:cNvSpPr/>
          <p:nvPr/>
        </p:nvSpPr>
        <p:spPr>
          <a:xfrm>
            <a:off x="4526850" y="2450400"/>
            <a:ext cx="90300" cy="90300"/>
          </a:xfrm>
          <a:prstGeom prst="ellipse">
            <a:avLst/>
          </a:prstGeom>
          <a:noFill/>
          <a:ln w="2857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2285800" y="2450398"/>
            <a:ext cx="90300" cy="90300"/>
          </a:xfrm>
          <a:prstGeom prst="ellipse">
            <a:avLst/>
          </a:prstGeom>
          <a:noFill/>
          <a:ln w="2857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6767891" y="2450400"/>
            <a:ext cx="90300" cy="90300"/>
          </a:xfrm>
          <a:prstGeom prst="ellipse">
            <a:avLst/>
          </a:prstGeom>
          <a:noFill/>
          <a:ln w="2857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1549600" y="2266950"/>
            <a:ext cx="1562700" cy="1614600"/>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endParaRPr dirty="0">
              <a:solidFill>
                <a:srgbClr val="FFFFFF"/>
              </a:solidFill>
              <a:latin typeface="Varela"/>
              <a:ea typeface="Varela"/>
              <a:cs typeface="Varela"/>
              <a:sym typeface="Varela"/>
            </a:endParaRPr>
          </a:p>
        </p:txBody>
      </p:sp>
      <p:sp>
        <p:nvSpPr>
          <p:cNvPr id="208" name="Shape 208"/>
          <p:cNvSpPr/>
          <p:nvPr/>
        </p:nvSpPr>
        <p:spPr>
          <a:xfrm>
            <a:off x="6036100" y="2266952"/>
            <a:ext cx="1562700" cy="1614600"/>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Varela"/>
              <a:ea typeface="Varela"/>
              <a:cs typeface="Varela"/>
              <a:sym typeface="Varela"/>
            </a:endParaRPr>
          </a:p>
        </p:txBody>
      </p:sp>
      <p:sp>
        <p:nvSpPr>
          <p:cNvPr id="209" name="Shape 209"/>
          <p:cNvSpPr/>
          <p:nvPr/>
        </p:nvSpPr>
        <p:spPr>
          <a:xfrm>
            <a:off x="3792850" y="2266953"/>
            <a:ext cx="1562700" cy="1614600"/>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Varela"/>
              <a:ea typeface="Varela"/>
              <a:cs typeface="Varela"/>
              <a:sym typeface="Varela"/>
            </a:endParaRPr>
          </a:p>
        </p:txBody>
      </p:sp>
      <p:sp>
        <p:nvSpPr>
          <p:cNvPr id="13" name="Shape 201"/>
          <p:cNvSpPr txBox="1">
            <a:spLocks/>
          </p:cNvSpPr>
          <p:nvPr/>
        </p:nvSpPr>
        <p:spPr>
          <a:xfrm>
            <a:off x="3666932" y="2769297"/>
            <a:ext cx="1814536" cy="10908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pPr algn="ctr"/>
            <a:r>
              <a:rPr lang="en-US" sz="1600" dirty="0" smtClean="0">
                <a:latin typeface="Raleway" panose="020B0503030101060003" pitchFamily="34" charset="0"/>
                <a:cs typeface="Calibri Light" panose="020F0302020204030204" pitchFamily="34" charset="0"/>
              </a:rPr>
              <a:t>Raspberry Pi 3</a:t>
            </a:r>
            <a:endParaRPr lang="en-US" sz="1600" dirty="0">
              <a:latin typeface="Raleway" panose="020B0503030101060003" pitchFamily="34" charset="0"/>
              <a:cs typeface="Calibri Light" panose="020F0302020204030204" pitchFamily="34" charset="0"/>
            </a:endParaRPr>
          </a:p>
        </p:txBody>
      </p:sp>
      <p:sp>
        <p:nvSpPr>
          <p:cNvPr id="14" name="Shape 201"/>
          <p:cNvSpPr txBox="1">
            <a:spLocks/>
          </p:cNvSpPr>
          <p:nvPr/>
        </p:nvSpPr>
        <p:spPr>
          <a:xfrm>
            <a:off x="5954383" y="2769297"/>
            <a:ext cx="1717316" cy="10908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pPr algn="ctr"/>
            <a:r>
              <a:rPr lang="en-US" dirty="0" err="1" smtClean="0"/>
              <a:t>Twilio</a:t>
            </a:r>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76991"/>
          <a:stretch/>
        </p:blipFill>
        <p:spPr>
          <a:xfrm>
            <a:off x="1915526" y="2678545"/>
            <a:ext cx="676232" cy="697708"/>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1760499" y="3428001"/>
            <a:ext cx="1135917" cy="341730"/>
          </a:xfrm>
          <a:prstGeom prst="rect">
            <a:avLst/>
          </a:prstGeom>
        </p:spPr>
      </p:pic>
      <p:pic>
        <p:nvPicPr>
          <p:cNvPr id="18"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401" y="2654910"/>
            <a:ext cx="611698" cy="721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wili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432" y="2253546"/>
            <a:ext cx="1593217" cy="159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7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13" name="Shape 233"/>
          <p:cNvSpPr/>
          <p:nvPr/>
        </p:nvSpPr>
        <p:spPr>
          <a:xfrm>
            <a:off x="6479772" y="454452"/>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noFill/>
          <a:ln w="19050"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234"/>
          <p:cNvSpPr txBox="1">
            <a:spLocks/>
          </p:cNvSpPr>
          <p:nvPr/>
        </p:nvSpPr>
        <p:spPr>
          <a:xfrm>
            <a:off x="-677266" y="1036079"/>
            <a:ext cx="2383800"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Font typeface="Arial" panose="020B0604020202020204" pitchFamily="34" charset="0"/>
              <a:buChar char="•"/>
            </a:pPr>
            <a:endParaRPr lang="en-US" dirty="0"/>
          </a:p>
        </p:txBody>
      </p:sp>
      <p:sp>
        <p:nvSpPr>
          <p:cNvPr id="17" name="Shape 237"/>
          <p:cNvSpPr txBox="1">
            <a:spLocks/>
          </p:cNvSpPr>
          <p:nvPr/>
        </p:nvSpPr>
        <p:spPr>
          <a:xfrm>
            <a:off x="746743" y="612083"/>
            <a:ext cx="3549148" cy="8809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3200" dirty="0" smtClean="0"/>
              <a:t>What Is </a:t>
            </a:r>
            <a:r>
              <a:rPr lang="en-US" sz="3200" dirty="0" err="1" smtClean="0"/>
              <a:t>Twilio</a:t>
            </a:r>
            <a:r>
              <a:rPr lang="en-US" sz="3200" dirty="0" smtClean="0"/>
              <a:t>?</a:t>
            </a:r>
            <a:endParaRPr lang="en-US" sz="3200" dirty="0"/>
          </a:p>
        </p:txBody>
      </p:sp>
      <p:sp>
        <p:nvSpPr>
          <p:cNvPr id="21" name="Shape 234"/>
          <p:cNvSpPr txBox="1">
            <a:spLocks/>
          </p:cNvSpPr>
          <p:nvPr/>
        </p:nvSpPr>
        <p:spPr>
          <a:xfrm>
            <a:off x="630688" y="1423744"/>
            <a:ext cx="2383800"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000"/>
              </a:spcAft>
            </a:pPr>
            <a:endParaRPr lang="en-US" dirty="0">
              <a:solidFill>
                <a:schemeClr val="bg1"/>
              </a:solidFill>
            </a:endParaRPr>
          </a:p>
        </p:txBody>
      </p:sp>
      <p:pic>
        <p:nvPicPr>
          <p:cNvPr id="4098" name="Picture 2" descr="http://images.contentful.com/2fcg2lkzxw1t/4F5AIQeq4EQkqiM6sWG8gO/b866ca13a9a924383ef91d52dfd77031/WhatisTwilio.png"/>
          <p:cNvPicPr>
            <a:picLocks noChangeAspect="1" noChangeArrowheads="1"/>
          </p:cNvPicPr>
          <p:nvPr/>
        </p:nvPicPr>
        <p:blipFill rotWithShape="1">
          <a:blip r:embed="rId4">
            <a:extLst>
              <a:ext uri="{28A0092B-C50C-407E-A947-70E740481C1C}">
                <a14:useLocalDpi xmlns:a14="http://schemas.microsoft.com/office/drawing/2010/main" val="0"/>
              </a:ext>
            </a:extLst>
          </a:blip>
          <a:srcRect l="10785" t="2912" r="12494" b="-256"/>
          <a:stretch/>
        </p:blipFill>
        <p:spPr bwMode="auto">
          <a:xfrm>
            <a:off x="6606672" y="850605"/>
            <a:ext cx="1825517" cy="32898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twili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877" y="3100620"/>
            <a:ext cx="2252910" cy="1039804"/>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245"/>
          <p:cNvSpPr txBox="1">
            <a:spLocks/>
          </p:cNvSpPr>
          <p:nvPr/>
        </p:nvSpPr>
        <p:spPr>
          <a:xfrm>
            <a:off x="746742" y="1630466"/>
            <a:ext cx="5555240"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Clr>
                <a:schemeClr val="bg1"/>
              </a:buClr>
              <a:buFont typeface="Arial" panose="020B0604020202020204" pitchFamily="34" charset="0"/>
              <a:buChar char="•"/>
            </a:pPr>
            <a:r>
              <a:rPr lang="en-US" sz="1800" b="1" dirty="0" smtClean="0">
                <a:solidFill>
                  <a:schemeClr val="bg1"/>
                </a:solidFill>
              </a:rPr>
              <a:t>Cloud platform </a:t>
            </a:r>
            <a:r>
              <a:rPr lang="en-US" sz="1800" b="1" dirty="0">
                <a:solidFill>
                  <a:schemeClr val="bg1"/>
                </a:solidFill>
              </a:rPr>
              <a:t>that lets developers build real time communications </a:t>
            </a:r>
            <a:r>
              <a:rPr lang="en-US" sz="1800" b="1" dirty="0" smtClean="0">
                <a:solidFill>
                  <a:schemeClr val="bg1"/>
                </a:solidFill>
              </a:rPr>
              <a:t>into </a:t>
            </a:r>
            <a:r>
              <a:rPr lang="en-US" sz="1800" b="1" dirty="0">
                <a:solidFill>
                  <a:schemeClr val="bg1"/>
                </a:solidFill>
              </a:rPr>
              <a:t>their software </a:t>
            </a:r>
            <a:r>
              <a:rPr lang="en-US" sz="1800" b="1" dirty="0" smtClean="0">
                <a:solidFill>
                  <a:schemeClr val="bg1"/>
                </a:solidFill>
              </a:rPr>
              <a:t>applications.</a:t>
            </a:r>
          </a:p>
          <a:p>
            <a:pPr marL="285750" indent="-285750">
              <a:spcAft>
                <a:spcPts val="1000"/>
              </a:spcAft>
              <a:buClr>
                <a:schemeClr val="bg1"/>
              </a:buClr>
              <a:buFont typeface="Arial" panose="020B0604020202020204" pitchFamily="34" charset="0"/>
              <a:buChar char="•"/>
            </a:pPr>
            <a:r>
              <a:rPr lang="en-US" sz="1800" b="1" dirty="0" smtClean="0">
                <a:solidFill>
                  <a:schemeClr val="bg1"/>
                </a:solidFill>
                <a:latin typeface="Varela" panose="020B0604020202020204" charset="0"/>
              </a:rPr>
              <a:t>Over </a:t>
            </a:r>
            <a:r>
              <a:rPr lang="en-US" sz="1800" b="1" dirty="0">
                <a:solidFill>
                  <a:schemeClr val="bg1"/>
                </a:solidFill>
                <a:latin typeface="Varela" panose="020B0604020202020204" charset="0"/>
              </a:rPr>
              <a:t>40,000 businesses uses it including Lyft, </a:t>
            </a:r>
            <a:r>
              <a:rPr lang="en-US" sz="1800" b="1" dirty="0" smtClean="0">
                <a:solidFill>
                  <a:schemeClr val="bg1"/>
                </a:solidFill>
                <a:latin typeface="Varela" panose="020B0604020202020204" charset="0"/>
              </a:rPr>
              <a:t>Airbnb, Uber </a:t>
            </a:r>
            <a:r>
              <a:rPr lang="en-US" sz="1800" b="1" dirty="0">
                <a:solidFill>
                  <a:schemeClr val="bg1"/>
                </a:solidFill>
                <a:latin typeface="Varela" panose="020B0604020202020204" charset="0"/>
              </a:rPr>
              <a:t>and Netflix</a:t>
            </a:r>
            <a:r>
              <a:rPr lang="en-US" sz="1800" b="1" dirty="0" smtClean="0">
                <a:solidFill>
                  <a:schemeClr val="bg1"/>
                </a:solidFill>
                <a:latin typeface="Varela" panose="020B0604020202020204" charset="0"/>
              </a:rPr>
              <a:t>.</a:t>
            </a:r>
          </a:p>
          <a:p>
            <a:pPr marL="285750" indent="-285750">
              <a:spcAft>
                <a:spcPts val="1000"/>
              </a:spcAft>
              <a:buClr>
                <a:schemeClr val="bg1"/>
              </a:buClr>
              <a:buFont typeface="Arial" panose="020B0604020202020204" pitchFamily="34" charset="0"/>
              <a:buChar char="•"/>
            </a:pPr>
            <a:r>
              <a:rPr lang="en-US" sz="1800" b="1" dirty="0" smtClean="0">
                <a:solidFill>
                  <a:schemeClr val="bg1"/>
                </a:solidFill>
                <a:latin typeface="Varela" panose="020B0604020202020204" charset="0"/>
              </a:rPr>
              <a:t>SMS, Voice, Videos, etc.  </a:t>
            </a:r>
            <a:endParaRPr lang="en-US" sz="1800" b="1" dirty="0">
              <a:solidFill>
                <a:schemeClr val="bg1"/>
              </a:solidFill>
              <a:latin typeface="Varela" panose="020B0604020202020204" charset="0"/>
            </a:endParaRPr>
          </a:p>
          <a:p>
            <a:pPr marL="285750" indent="-285750">
              <a:spcAft>
                <a:spcPts val="1000"/>
              </a:spcAft>
              <a:buClr>
                <a:schemeClr val="bg1"/>
              </a:buClr>
              <a:buFont typeface="Arial" panose="020B0604020202020204" pitchFamily="34" charset="0"/>
              <a:buChar char="•"/>
            </a:pPr>
            <a:r>
              <a:rPr lang="en-US" sz="1800" b="1" dirty="0" err="1" smtClean="0">
                <a:solidFill>
                  <a:schemeClr val="bg1"/>
                </a:solidFill>
                <a:latin typeface="Varela" panose="020B0604020202020204" charset="0"/>
              </a:rPr>
              <a:t>Serverless</a:t>
            </a:r>
            <a:r>
              <a:rPr lang="en-US" sz="1800" b="1" dirty="0" smtClean="0">
                <a:solidFill>
                  <a:schemeClr val="bg1"/>
                </a:solidFill>
                <a:latin typeface="Varela" panose="020B0604020202020204" charset="0"/>
              </a:rPr>
              <a:t> environment</a:t>
            </a:r>
            <a:endParaRPr lang="en-US" sz="1600" b="1" dirty="0" smtClean="0">
              <a:solidFill>
                <a:schemeClr val="bg1"/>
              </a:solidFill>
              <a:latin typeface="Varela" panose="020B0604020202020204" charset="0"/>
            </a:endParaRPr>
          </a:p>
          <a:p>
            <a:pPr marL="285750" indent="-285750">
              <a:spcAft>
                <a:spcPts val="1000"/>
              </a:spcAft>
              <a:buClr>
                <a:schemeClr val="bg1"/>
              </a:buClr>
              <a:buFont typeface="Arial" panose="020B0604020202020204" pitchFamily="34" charset="0"/>
              <a:buChar char="•"/>
            </a:pPr>
            <a:endParaRPr lang="en-US" sz="1600" b="1" dirty="0">
              <a:solidFill>
                <a:schemeClr val="bg1"/>
              </a:solidFill>
              <a:latin typeface="Varela" panose="020B0604020202020204"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extLst>
      <p:ext uri="{BB962C8B-B14F-4D97-AF65-F5344CB8AC3E}">
        <p14:creationId xmlns:p14="http://schemas.microsoft.com/office/powerpoint/2010/main" val="3826563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6158020" y="2393565"/>
            <a:ext cx="1135917" cy="341730"/>
          </a:xfrm>
          <a:prstGeom prst="rect">
            <a:avLst/>
          </a:prstGeom>
        </p:spPr>
      </p:pic>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164" y="36000"/>
            <a:ext cx="4601628" cy="5032800"/>
          </a:xfrm>
          <a:prstGeom prst="rect">
            <a:avLst/>
          </a:prstGeom>
        </p:spPr>
      </p:pic>
      <p:sp>
        <p:nvSpPr>
          <p:cNvPr id="14" name="Shape 201"/>
          <p:cNvSpPr txBox="1">
            <a:spLocks noGrp="1"/>
          </p:cNvSpPr>
          <p:nvPr>
            <p:ph type="title" idx="4294967295"/>
          </p:nvPr>
        </p:nvSpPr>
        <p:spPr>
          <a:xfrm>
            <a:off x="457200" y="277167"/>
            <a:ext cx="3524400" cy="1222874"/>
          </a:xfrm>
          <a:prstGeom prst="rect">
            <a:avLst/>
          </a:prstGeom>
        </p:spPr>
        <p:txBody>
          <a:bodyPr spcFirstLastPara="1" wrap="square" lIns="91425" tIns="91425" rIns="91425" bIns="91425" anchor="b" anchorCtr="0">
            <a:noAutofit/>
          </a:bodyPr>
          <a:lstStyle/>
          <a:p>
            <a:r>
              <a:rPr lang="en-US" sz="2800" dirty="0" smtClean="0">
                <a:solidFill>
                  <a:srgbClr val="101631"/>
                </a:solidFill>
                <a:highlight>
                  <a:srgbClr val="FFFFFF"/>
                </a:highlight>
              </a:rPr>
              <a:t>Software Overall Diagram</a:t>
            </a:r>
            <a:endParaRPr sz="2400" dirty="0"/>
          </a:p>
        </p:txBody>
      </p:sp>
    </p:spTree>
    <p:extLst>
      <p:ext uri="{BB962C8B-B14F-4D97-AF65-F5344CB8AC3E}">
        <p14:creationId xmlns:p14="http://schemas.microsoft.com/office/powerpoint/2010/main" val="2372345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6158020" y="2393565"/>
            <a:ext cx="1135917" cy="341730"/>
          </a:xfrm>
          <a:prstGeom prst="rect">
            <a:avLst/>
          </a:prstGeom>
        </p:spPr>
      </p:pic>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164" y="36000"/>
            <a:ext cx="4601628" cy="5032800"/>
          </a:xfrm>
          <a:prstGeom prst="rect">
            <a:avLst/>
          </a:prstGeom>
        </p:spPr>
      </p:pic>
      <p:sp>
        <p:nvSpPr>
          <p:cNvPr id="14" name="Shape 201"/>
          <p:cNvSpPr txBox="1">
            <a:spLocks noGrp="1"/>
          </p:cNvSpPr>
          <p:nvPr>
            <p:ph type="title" idx="4294967295"/>
          </p:nvPr>
        </p:nvSpPr>
        <p:spPr>
          <a:xfrm>
            <a:off x="457200" y="277167"/>
            <a:ext cx="3524400" cy="1222874"/>
          </a:xfrm>
          <a:prstGeom prst="rect">
            <a:avLst/>
          </a:prstGeom>
        </p:spPr>
        <p:txBody>
          <a:bodyPr spcFirstLastPara="1" wrap="square" lIns="91425" tIns="91425" rIns="91425" bIns="91425" anchor="b" anchorCtr="0">
            <a:noAutofit/>
          </a:bodyPr>
          <a:lstStyle/>
          <a:p>
            <a:r>
              <a:rPr lang="en-US" sz="2800" dirty="0" smtClean="0">
                <a:solidFill>
                  <a:srgbClr val="101631"/>
                </a:solidFill>
                <a:highlight>
                  <a:srgbClr val="FFFFFF"/>
                </a:highlight>
              </a:rPr>
              <a:t>Software Overall Diagram</a:t>
            </a:r>
            <a:endParaRPr sz="2400" dirty="0"/>
          </a:p>
        </p:txBody>
      </p:sp>
      <p:sp>
        <p:nvSpPr>
          <p:cNvPr id="13" name="Shape 245"/>
          <p:cNvSpPr txBox="1">
            <a:spLocks/>
          </p:cNvSpPr>
          <p:nvPr/>
        </p:nvSpPr>
        <p:spPr>
          <a:xfrm>
            <a:off x="668196" y="2278227"/>
            <a:ext cx="3442368"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Clr>
                <a:schemeClr val="bg1"/>
              </a:buClr>
              <a:buFont typeface="Arial" panose="020B0604020202020204" pitchFamily="34" charset="0"/>
              <a:buChar char="•"/>
            </a:pPr>
            <a:r>
              <a:rPr lang="en-US" sz="1800" b="1" dirty="0" smtClean="0">
                <a:solidFill>
                  <a:schemeClr val="bg1"/>
                </a:solidFill>
              </a:rPr>
              <a:t>Stores the images, videos and codes.</a:t>
            </a:r>
          </a:p>
          <a:p>
            <a:pPr marL="285750" indent="-285750">
              <a:spcAft>
                <a:spcPts val="1000"/>
              </a:spcAft>
              <a:buClr>
                <a:schemeClr val="bg1"/>
              </a:buClr>
              <a:buFont typeface="Arial" panose="020B0604020202020204" pitchFamily="34" charset="0"/>
              <a:buChar char="•"/>
            </a:pPr>
            <a:r>
              <a:rPr lang="en-US" sz="1800" b="1" dirty="0" smtClean="0">
                <a:solidFill>
                  <a:schemeClr val="bg1"/>
                </a:solidFill>
                <a:latin typeface="+mj-lt"/>
              </a:rPr>
              <a:t>Scales automatically when needed.</a:t>
            </a:r>
            <a:endParaRPr lang="en-US" sz="1800" b="1" dirty="0">
              <a:solidFill>
                <a:schemeClr val="bg1"/>
              </a:solidFill>
              <a:latin typeface="+mj-lt"/>
            </a:endParaRPr>
          </a:p>
        </p:txBody>
      </p:sp>
      <p:sp>
        <p:nvSpPr>
          <p:cNvPr id="15" name="Shape 237"/>
          <p:cNvSpPr txBox="1">
            <a:spLocks/>
          </p:cNvSpPr>
          <p:nvPr/>
        </p:nvSpPr>
        <p:spPr>
          <a:xfrm>
            <a:off x="668196" y="1367986"/>
            <a:ext cx="3549148" cy="8809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2400" dirty="0" err="1" smtClean="0">
                <a:solidFill>
                  <a:schemeClr val="bg1"/>
                </a:solidFill>
                <a:latin typeface="Raleway" panose="020B0503030101060003" pitchFamily="34" charset="0"/>
              </a:rPr>
              <a:t>Twilio</a:t>
            </a:r>
            <a:r>
              <a:rPr lang="en-US" sz="2400" dirty="0" smtClean="0">
                <a:solidFill>
                  <a:schemeClr val="bg1"/>
                </a:solidFill>
                <a:latin typeface="Raleway" panose="020B0503030101060003" pitchFamily="34" charset="0"/>
              </a:rPr>
              <a:t> Functions</a:t>
            </a:r>
            <a:endParaRPr lang="en-US" sz="2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3529920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6158020" y="2393565"/>
            <a:ext cx="1135917" cy="341730"/>
          </a:xfrm>
          <a:prstGeom prst="rect">
            <a:avLst/>
          </a:prstGeom>
        </p:spPr>
      </p:pic>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164" y="36000"/>
            <a:ext cx="4601628" cy="5032800"/>
          </a:xfrm>
          <a:prstGeom prst="rect">
            <a:avLst/>
          </a:prstGeom>
        </p:spPr>
      </p:pic>
      <p:sp>
        <p:nvSpPr>
          <p:cNvPr id="14" name="Shape 201"/>
          <p:cNvSpPr txBox="1">
            <a:spLocks noGrp="1"/>
          </p:cNvSpPr>
          <p:nvPr>
            <p:ph type="title" idx="4294967295"/>
          </p:nvPr>
        </p:nvSpPr>
        <p:spPr>
          <a:xfrm>
            <a:off x="457200" y="277167"/>
            <a:ext cx="3524400" cy="1222874"/>
          </a:xfrm>
          <a:prstGeom prst="rect">
            <a:avLst/>
          </a:prstGeom>
        </p:spPr>
        <p:txBody>
          <a:bodyPr spcFirstLastPara="1" wrap="square" lIns="91425" tIns="91425" rIns="91425" bIns="91425" anchor="b" anchorCtr="0">
            <a:noAutofit/>
          </a:bodyPr>
          <a:lstStyle/>
          <a:p>
            <a:r>
              <a:rPr lang="en-US" sz="2800" dirty="0" smtClean="0">
                <a:solidFill>
                  <a:srgbClr val="101631"/>
                </a:solidFill>
                <a:highlight>
                  <a:srgbClr val="FFFFFF"/>
                </a:highlight>
              </a:rPr>
              <a:t>Software Overall Diagram</a:t>
            </a:r>
            <a:endParaRPr sz="2400" dirty="0"/>
          </a:p>
        </p:txBody>
      </p:sp>
      <p:sp>
        <p:nvSpPr>
          <p:cNvPr id="13" name="Shape 245"/>
          <p:cNvSpPr txBox="1">
            <a:spLocks/>
          </p:cNvSpPr>
          <p:nvPr/>
        </p:nvSpPr>
        <p:spPr>
          <a:xfrm>
            <a:off x="668196" y="2177427"/>
            <a:ext cx="3442368"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Clr>
                <a:schemeClr val="bg1"/>
              </a:buClr>
              <a:buFont typeface="Arial" panose="020B0604020202020204" pitchFamily="34" charset="0"/>
              <a:buChar char="•"/>
            </a:pPr>
            <a:r>
              <a:rPr lang="en-US" sz="1800" b="1" dirty="0" smtClean="0">
                <a:solidFill>
                  <a:schemeClr val="bg1"/>
                </a:solidFill>
              </a:rPr>
              <a:t>Application Programming Interface that communicates with the database</a:t>
            </a:r>
          </a:p>
          <a:p>
            <a:pPr marL="285750" indent="-285750">
              <a:spcAft>
                <a:spcPts val="1000"/>
              </a:spcAft>
              <a:buClr>
                <a:schemeClr val="bg1"/>
              </a:buClr>
              <a:buFont typeface="Arial" panose="020B0604020202020204" pitchFamily="34" charset="0"/>
              <a:buChar char="•"/>
            </a:pPr>
            <a:r>
              <a:rPr lang="en-US" sz="1800" b="1" dirty="0" smtClean="0">
                <a:solidFill>
                  <a:schemeClr val="bg1"/>
                </a:solidFill>
              </a:rPr>
              <a:t>Sends the SMS to user with URL link of the website</a:t>
            </a:r>
          </a:p>
        </p:txBody>
      </p:sp>
      <p:sp>
        <p:nvSpPr>
          <p:cNvPr id="15" name="Shape 237"/>
          <p:cNvSpPr txBox="1">
            <a:spLocks/>
          </p:cNvSpPr>
          <p:nvPr/>
        </p:nvSpPr>
        <p:spPr>
          <a:xfrm>
            <a:off x="668196" y="1367986"/>
            <a:ext cx="3549148" cy="8809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2400" dirty="0" err="1" smtClean="0">
                <a:solidFill>
                  <a:schemeClr val="bg1"/>
                </a:solidFill>
                <a:latin typeface="Raleway" panose="020B0503030101060003" pitchFamily="34" charset="0"/>
              </a:rPr>
              <a:t>Twilio</a:t>
            </a:r>
            <a:r>
              <a:rPr lang="en-US" sz="2400" dirty="0" smtClean="0">
                <a:solidFill>
                  <a:schemeClr val="bg1"/>
                </a:solidFill>
                <a:latin typeface="Raleway" panose="020B0503030101060003" pitchFamily="34" charset="0"/>
              </a:rPr>
              <a:t> Runtime</a:t>
            </a:r>
            <a:endParaRPr lang="en-US" sz="2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035880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6158020" y="2393565"/>
            <a:ext cx="1135917" cy="341730"/>
          </a:xfrm>
          <a:prstGeom prst="rect">
            <a:avLst/>
          </a:prstGeom>
        </p:spPr>
      </p:pic>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164" y="36000"/>
            <a:ext cx="4601628" cy="5032800"/>
          </a:xfrm>
          <a:prstGeom prst="rect">
            <a:avLst/>
          </a:prstGeom>
        </p:spPr>
      </p:pic>
      <p:sp>
        <p:nvSpPr>
          <p:cNvPr id="14" name="Shape 201"/>
          <p:cNvSpPr txBox="1">
            <a:spLocks noGrp="1"/>
          </p:cNvSpPr>
          <p:nvPr>
            <p:ph type="title" idx="4294967295"/>
          </p:nvPr>
        </p:nvSpPr>
        <p:spPr>
          <a:xfrm>
            <a:off x="457200" y="277167"/>
            <a:ext cx="3524400" cy="1222874"/>
          </a:xfrm>
          <a:prstGeom prst="rect">
            <a:avLst/>
          </a:prstGeom>
        </p:spPr>
        <p:txBody>
          <a:bodyPr spcFirstLastPara="1" wrap="square" lIns="91425" tIns="91425" rIns="91425" bIns="91425" anchor="b" anchorCtr="0">
            <a:noAutofit/>
          </a:bodyPr>
          <a:lstStyle/>
          <a:p>
            <a:r>
              <a:rPr lang="en-US" sz="2800" dirty="0" smtClean="0">
                <a:solidFill>
                  <a:srgbClr val="101631"/>
                </a:solidFill>
                <a:highlight>
                  <a:srgbClr val="FFFFFF"/>
                </a:highlight>
              </a:rPr>
              <a:t>Software Overall Diagram</a:t>
            </a:r>
            <a:endParaRPr sz="2400" dirty="0"/>
          </a:p>
        </p:txBody>
      </p:sp>
      <p:sp>
        <p:nvSpPr>
          <p:cNvPr id="13" name="Shape 245"/>
          <p:cNvSpPr txBox="1">
            <a:spLocks/>
          </p:cNvSpPr>
          <p:nvPr/>
        </p:nvSpPr>
        <p:spPr>
          <a:xfrm>
            <a:off x="668196" y="2278227"/>
            <a:ext cx="3442368"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Clr>
                <a:schemeClr val="bg1"/>
              </a:buClr>
              <a:buFont typeface="Arial" panose="020B0604020202020204" pitchFamily="34" charset="0"/>
              <a:buChar char="•"/>
            </a:pPr>
            <a:r>
              <a:rPr lang="en-US" sz="1800" b="1" dirty="0" smtClean="0">
                <a:solidFill>
                  <a:schemeClr val="bg1"/>
                </a:solidFill>
              </a:rPr>
              <a:t>Manages permissions and access</a:t>
            </a:r>
          </a:p>
          <a:p>
            <a:pPr marL="285750" indent="-285750">
              <a:spcAft>
                <a:spcPts val="1000"/>
              </a:spcAft>
              <a:buClr>
                <a:schemeClr val="bg1"/>
              </a:buClr>
              <a:buFont typeface="Arial" panose="020B0604020202020204" pitchFamily="34" charset="0"/>
              <a:buChar char="•"/>
            </a:pPr>
            <a:r>
              <a:rPr lang="en-US" sz="1800" b="1" dirty="0" smtClean="0">
                <a:solidFill>
                  <a:schemeClr val="bg1"/>
                </a:solidFill>
                <a:latin typeface="+mj-lt"/>
              </a:rPr>
              <a:t>Front-end website written in AngularJS</a:t>
            </a:r>
            <a:endParaRPr lang="en-US" sz="1800" b="1" dirty="0">
              <a:solidFill>
                <a:schemeClr val="bg1"/>
              </a:solidFill>
              <a:latin typeface="+mj-lt"/>
            </a:endParaRPr>
          </a:p>
        </p:txBody>
      </p:sp>
      <p:sp>
        <p:nvSpPr>
          <p:cNvPr id="15" name="Shape 237"/>
          <p:cNvSpPr txBox="1">
            <a:spLocks/>
          </p:cNvSpPr>
          <p:nvPr/>
        </p:nvSpPr>
        <p:spPr>
          <a:xfrm>
            <a:off x="668196" y="1367986"/>
            <a:ext cx="3549148" cy="8809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2400" dirty="0" err="1" smtClean="0">
                <a:solidFill>
                  <a:schemeClr val="bg1"/>
                </a:solidFill>
                <a:latin typeface="Raleway" panose="020B0503030101060003" pitchFamily="34" charset="0"/>
              </a:rPr>
              <a:t>Twilio</a:t>
            </a:r>
            <a:r>
              <a:rPr lang="en-US" sz="2400" dirty="0" smtClean="0">
                <a:solidFill>
                  <a:schemeClr val="bg1"/>
                </a:solidFill>
                <a:latin typeface="Raleway" panose="020B0503030101060003" pitchFamily="34" charset="0"/>
              </a:rPr>
              <a:t> Sync</a:t>
            </a:r>
            <a:endParaRPr lang="en-US" sz="2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043973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352"/>
          <a:stretch/>
        </p:blipFill>
        <p:spPr>
          <a:xfrm>
            <a:off x="1178849" y="346364"/>
            <a:ext cx="7091632" cy="3713017"/>
          </a:xfrm>
          <a:prstGeom prst="rect">
            <a:avLst/>
          </a:prstGeom>
        </p:spPr>
      </p:pic>
      <p:sp>
        <p:nvSpPr>
          <p:cNvPr id="17" name="Shape 260"/>
          <p:cNvSpPr/>
          <p:nvPr/>
        </p:nvSpPr>
        <p:spPr>
          <a:xfrm>
            <a:off x="859512" y="55418"/>
            <a:ext cx="7730306" cy="5006027"/>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Oval 2"/>
          <p:cNvSpPr/>
          <p:nvPr/>
        </p:nvSpPr>
        <p:spPr>
          <a:xfrm>
            <a:off x="6442362" y="174193"/>
            <a:ext cx="1676401" cy="65809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92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1090"/>
          <a:stretch/>
        </p:blipFill>
        <p:spPr>
          <a:xfrm>
            <a:off x="6158020" y="2393565"/>
            <a:ext cx="1135917" cy="341730"/>
          </a:xfrm>
          <a:prstGeom prst="rect">
            <a:avLst/>
          </a:prstGeom>
        </p:spPr>
      </p:pic>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164" y="36000"/>
            <a:ext cx="4601628" cy="5032800"/>
          </a:xfrm>
          <a:prstGeom prst="rect">
            <a:avLst/>
          </a:prstGeom>
        </p:spPr>
      </p:pic>
      <p:sp>
        <p:nvSpPr>
          <p:cNvPr id="14" name="Shape 201"/>
          <p:cNvSpPr txBox="1">
            <a:spLocks noGrp="1"/>
          </p:cNvSpPr>
          <p:nvPr>
            <p:ph type="title" idx="4294967295"/>
          </p:nvPr>
        </p:nvSpPr>
        <p:spPr>
          <a:xfrm>
            <a:off x="457200" y="277167"/>
            <a:ext cx="3524400" cy="1222874"/>
          </a:xfrm>
          <a:prstGeom prst="rect">
            <a:avLst/>
          </a:prstGeom>
        </p:spPr>
        <p:txBody>
          <a:bodyPr spcFirstLastPara="1" wrap="square" lIns="91425" tIns="91425" rIns="91425" bIns="91425" anchor="b" anchorCtr="0">
            <a:noAutofit/>
          </a:bodyPr>
          <a:lstStyle/>
          <a:p>
            <a:r>
              <a:rPr lang="en-US" sz="2800" dirty="0" smtClean="0">
                <a:solidFill>
                  <a:srgbClr val="101631"/>
                </a:solidFill>
                <a:highlight>
                  <a:srgbClr val="FFFFFF"/>
                </a:highlight>
              </a:rPr>
              <a:t>Software Overall Diagram</a:t>
            </a:r>
            <a:endParaRPr sz="2400" dirty="0"/>
          </a:p>
        </p:txBody>
      </p:sp>
      <p:sp>
        <p:nvSpPr>
          <p:cNvPr id="13" name="Shape 245"/>
          <p:cNvSpPr txBox="1">
            <a:spLocks/>
          </p:cNvSpPr>
          <p:nvPr/>
        </p:nvSpPr>
        <p:spPr>
          <a:xfrm>
            <a:off x="825495" y="2248983"/>
            <a:ext cx="3718795" cy="208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000"/>
              </a:spcAft>
              <a:buClr>
                <a:schemeClr val="bg1"/>
              </a:buClr>
              <a:buFont typeface="Arial" panose="020B0604020202020204" pitchFamily="34" charset="0"/>
              <a:buChar char="•"/>
            </a:pPr>
            <a:r>
              <a:rPr lang="en-US" sz="1800" b="1" dirty="0" err="1" smtClean="0">
                <a:solidFill>
                  <a:schemeClr val="bg1"/>
                </a:solidFill>
              </a:rPr>
              <a:t>OpenCV</a:t>
            </a:r>
            <a:r>
              <a:rPr lang="en-US" sz="1800" b="1" dirty="0" smtClean="0">
                <a:solidFill>
                  <a:schemeClr val="bg1"/>
                </a:solidFill>
              </a:rPr>
              <a:t> - detect </a:t>
            </a:r>
            <a:r>
              <a:rPr lang="en-US" sz="1800" b="1" dirty="0">
                <a:solidFill>
                  <a:schemeClr val="bg1"/>
                </a:solidFill>
              </a:rPr>
              <a:t>people and object in the video feed</a:t>
            </a:r>
            <a:endParaRPr lang="en-US" sz="1800" b="1" dirty="0" smtClean="0">
              <a:solidFill>
                <a:schemeClr val="bg1"/>
              </a:solidFill>
            </a:endParaRPr>
          </a:p>
          <a:p>
            <a:pPr marL="285750" indent="-285750">
              <a:spcAft>
                <a:spcPts val="1000"/>
              </a:spcAft>
              <a:buClr>
                <a:schemeClr val="bg1"/>
              </a:buClr>
              <a:buFont typeface="Arial" panose="020B0604020202020204" pitchFamily="34" charset="0"/>
              <a:buChar char="•"/>
            </a:pPr>
            <a:r>
              <a:rPr lang="en-US" sz="1800" b="1" dirty="0" err="1" smtClean="0">
                <a:solidFill>
                  <a:schemeClr val="bg1"/>
                </a:solidFill>
                <a:latin typeface="+mj-lt"/>
              </a:rPr>
              <a:t>NodeJS</a:t>
            </a:r>
            <a:r>
              <a:rPr lang="en-US" sz="1800" b="1" dirty="0" smtClean="0">
                <a:solidFill>
                  <a:schemeClr val="bg1"/>
                </a:solidFill>
                <a:latin typeface="+mj-lt"/>
              </a:rPr>
              <a:t> framework – uses </a:t>
            </a:r>
            <a:r>
              <a:rPr lang="en-US" sz="1800" b="1" dirty="0" err="1" smtClean="0">
                <a:solidFill>
                  <a:schemeClr val="bg1"/>
                </a:solidFill>
                <a:latin typeface="+mj-lt"/>
              </a:rPr>
              <a:t>npm</a:t>
            </a:r>
            <a:r>
              <a:rPr lang="en-US" sz="1800" b="1" dirty="0" smtClean="0">
                <a:solidFill>
                  <a:schemeClr val="bg1"/>
                </a:solidFill>
                <a:latin typeface="+mj-lt"/>
              </a:rPr>
              <a:t> to manage packages.</a:t>
            </a:r>
          </a:p>
          <a:p>
            <a:pPr marL="285750" indent="-285750">
              <a:spcAft>
                <a:spcPts val="1000"/>
              </a:spcAft>
              <a:buClr>
                <a:schemeClr val="bg1"/>
              </a:buClr>
              <a:buFont typeface="Arial" panose="020B0604020202020204" pitchFamily="34" charset="0"/>
              <a:buChar char="•"/>
            </a:pPr>
            <a:endParaRPr lang="en-US" sz="1800" b="1" dirty="0">
              <a:solidFill>
                <a:schemeClr val="bg1"/>
              </a:solidFill>
              <a:latin typeface="+mj-lt"/>
            </a:endParaRPr>
          </a:p>
        </p:txBody>
      </p:sp>
      <p:sp>
        <p:nvSpPr>
          <p:cNvPr id="15" name="Shape 237"/>
          <p:cNvSpPr txBox="1">
            <a:spLocks/>
          </p:cNvSpPr>
          <p:nvPr/>
        </p:nvSpPr>
        <p:spPr>
          <a:xfrm>
            <a:off x="493651" y="1367985"/>
            <a:ext cx="3931513" cy="8809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2400" dirty="0" smtClean="0">
                <a:solidFill>
                  <a:schemeClr val="bg1"/>
                </a:solidFill>
                <a:latin typeface="Raleway" panose="020B0503030101060003" pitchFamily="34" charset="0"/>
              </a:rPr>
              <a:t>Computer (Raspberry Pi)</a:t>
            </a:r>
            <a:endParaRPr lang="en-US" sz="2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617850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idx="4294967295"/>
          </p:nvPr>
        </p:nvSpPr>
        <p:spPr>
          <a:xfrm>
            <a:off x="371862" y="412543"/>
            <a:ext cx="3149642" cy="1480051"/>
          </a:xfrm>
          <a:prstGeom prst="rect">
            <a:avLst/>
          </a:prstGeom>
        </p:spPr>
        <p:txBody>
          <a:bodyPr spcFirstLastPara="1" wrap="square" lIns="91425" tIns="91425" rIns="91425" bIns="91425" anchor="b" anchorCtr="0">
            <a:noAutofit/>
          </a:bodyPr>
          <a:lstStyle/>
          <a:p>
            <a:r>
              <a:rPr lang="en-US" sz="2800" dirty="0" err="1" smtClean="0">
                <a:solidFill>
                  <a:srgbClr val="101631"/>
                </a:solidFill>
                <a:highlight>
                  <a:srgbClr val="FFFFFF"/>
                </a:highlight>
              </a:rPr>
              <a:t>GuardMat</a:t>
            </a:r>
            <a:r>
              <a:rPr lang="en-US" sz="2800" dirty="0" smtClean="0">
                <a:solidFill>
                  <a:srgbClr val="101631"/>
                </a:solidFill>
                <a:highlight>
                  <a:srgbClr val="FFFFFF"/>
                </a:highlight>
              </a:rPr>
              <a:t> Functionalities:</a:t>
            </a:r>
            <a:r>
              <a:rPr lang="en-US" sz="2400" dirty="0">
                <a:solidFill>
                  <a:srgbClr val="101631"/>
                </a:solidFill>
                <a:highlight>
                  <a:srgbClr val="FFFFFF"/>
                </a:highlight>
              </a:rPr>
              <a:t/>
            </a:r>
            <a:br>
              <a:rPr lang="en-US" sz="2400" dirty="0">
                <a:solidFill>
                  <a:srgbClr val="101631"/>
                </a:solidFill>
                <a:highlight>
                  <a:srgbClr val="FFFFFF"/>
                </a:highlight>
              </a:rPr>
            </a:br>
            <a:endParaRPr sz="2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16" name="Shape 249"/>
          <p:cNvSpPr txBox="1">
            <a:spLocks/>
          </p:cNvSpPr>
          <p:nvPr/>
        </p:nvSpPr>
        <p:spPr>
          <a:xfrm>
            <a:off x="642383" y="2659187"/>
            <a:ext cx="3060051" cy="30536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1pPr>
            <a:lvl2pPr marL="914400" marR="0" lvl="1"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2pPr>
            <a:lvl3pPr marL="1371600" marR="0" lvl="2"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3pPr>
            <a:lvl4pPr marL="1828800" marR="0" lvl="3"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4pPr>
            <a:lvl5pPr marL="2286000" marR="0" lvl="4"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5pPr>
            <a:lvl6pPr marL="2743200" marR="0" lvl="5"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6pPr>
            <a:lvl7pPr marL="3200400" marR="0" lvl="6"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7pPr>
            <a:lvl8pPr marL="3657600" marR="0" lvl="7"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8pPr>
            <a:lvl9pPr marL="4114800" marR="0" lvl="8" indent="-317500" algn="l" rtl="0">
              <a:lnSpc>
                <a:spcPct val="115000"/>
              </a:lnSpc>
              <a:spcBef>
                <a:spcPts val="1000"/>
              </a:spcBef>
              <a:spcAft>
                <a:spcPts val="1000"/>
              </a:spcAft>
              <a:buClr>
                <a:srgbClr val="FFFFFF"/>
              </a:buClr>
              <a:buSzPts val="1400"/>
              <a:buFont typeface="Varela"/>
              <a:buChar char="╶"/>
              <a:defRPr sz="1400" b="0" i="0" u="none" strike="noStrike" cap="none">
                <a:solidFill>
                  <a:srgbClr val="FFFFFF"/>
                </a:solidFill>
                <a:latin typeface="Varela"/>
                <a:ea typeface="Varela"/>
                <a:cs typeface="Varela"/>
                <a:sym typeface="Varela"/>
              </a:defRPr>
            </a:lvl9pPr>
          </a:lstStyle>
          <a:p>
            <a:pPr marL="0" indent="0">
              <a:buNone/>
            </a:pPr>
            <a:r>
              <a:rPr lang="en-US" sz="1800" dirty="0" smtClean="0"/>
              <a:t>     Access Anywhere -&gt;</a:t>
            </a:r>
          </a:p>
          <a:p>
            <a:pPr marL="0" indent="0">
              <a:buNone/>
            </a:pPr>
            <a:endParaRPr lang="en-US" sz="1800" dirty="0"/>
          </a:p>
          <a:p>
            <a:pPr marL="0" indent="0">
              <a:buNone/>
            </a:pPr>
            <a:r>
              <a:rPr lang="en-US" sz="1800" dirty="0" smtClean="0"/>
              <a:t>     Live View </a:t>
            </a:r>
          </a:p>
          <a:p>
            <a:pPr marL="0" indent="0">
              <a:buNone/>
            </a:pPr>
            <a:endParaRPr lang="en-US" sz="1800" dirty="0" smtClean="0"/>
          </a:p>
          <a:p>
            <a:pPr marL="0" indent="0">
              <a:buNone/>
            </a:pPr>
            <a:r>
              <a:rPr lang="en-US" sz="1800" dirty="0"/>
              <a:t> </a:t>
            </a:r>
            <a:r>
              <a:rPr lang="en-US" sz="1800" dirty="0" smtClean="0"/>
              <a:t>    Security</a:t>
            </a:r>
          </a:p>
          <a:p>
            <a:pPr marL="0" indent="0">
              <a:buNone/>
            </a:pPr>
            <a:endParaRPr lang="en-US" sz="1800" dirty="0" smtClean="0"/>
          </a:p>
          <a:p>
            <a:pPr marL="0" indent="0">
              <a:buNone/>
            </a:pPr>
            <a:r>
              <a:rPr lang="en-US" sz="1800" dirty="0" smtClean="0"/>
              <a:t>     </a:t>
            </a:r>
          </a:p>
          <a:p>
            <a:pPr marL="0" indent="0">
              <a:buNone/>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7" name="Shape 246"/>
          <p:cNvSpPr/>
          <p:nvPr/>
        </p:nvSpPr>
        <p:spPr>
          <a:xfrm>
            <a:off x="4010359" y="539307"/>
            <a:ext cx="4871736" cy="379270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506" name="Picture 2" descr="security-camera-webpage-dash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7781" y="735773"/>
            <a:ext cx="4476892" cy="28529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hape 508"/>
          <p:cNvGrpSpPr/>
          <p:nvPr/>
        </p:nvGrpSpPr>
        <p:grpSpPr>
          <a:xfrm>
            <a:off x="457200" y="1662443"/>
            <a:ext cx="375242" cy="375242"/>
            <a:chOff x="5941025" y="3634400"/>
            <a:chExt cx="467650" cy="467650"/>
          </a:xfrm>
        </p:grpSpPr>
        <p:sp>
          <p:nvSpPr>
            <p:cNvPr id="19" name="Shape 509"/>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510"/>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511"/>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512"/>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513"/>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514"/>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 name="Shape 447"/>
          <p:cNvSpPr/>
          <p:nvPr/>
        </p:nvSpPr>
        <p:spPr>
          <a:xfrm>
            <a:off x="4540297" y="4041109"/>
            <a:ext cx="320519" cy="411390"/>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448"/>
          <p:cNvSpPr/>
          <p:nvPr/>
        </p:nvSpPr>
        <p:spPr>
          <a:xfrm>
            <a:off x="4042450" y="4041109"/>
            <a:ext cx="237470" cy="411390"/>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 name="Shape 449"/>
          <p:cNvGrpSpPr/>
          <p:nvPr/>
        </p:nvGrpSpPr>
        <p:grpSpPr>
          <a:xfrm>
            <a:off x="5054760" y="4068481"/>
            <a:ext cx="370348" cy="350809"/>
            <a:chOff x="2583100" y="2973775"/>
            <a:chExt cx="461550" cy="437200"/>
          </a:xfrm>
        </p:grpSpPr>
        <p:sp>
          <p:nvSpPr>
            <p:cNvPr id="28" name="Shape 450"/>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451"/>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 name="Shape 437"/>
          <p:cNvSpPr/>
          <p:nvPr/>
        </p:nvSpPr>
        <p:spPr>
          <a:xfrm>
            <a:off x="504360" y="2925145"/>
            <a:ext cx="276045" cy="347982"/>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1" name="Shape 666"/>
          <p:cNvGrpSpPr/>
          <p:nvPr/>
        </p:nvGrpSpPr>
        <p:grpSpPr>
          <a:xfrm>
            <a:off x="493839" y="2360955"/>
            <a:ext cx="346898" cy="211091"/>
            <a:chOff x="3269900" y="3064500"/>
            <a:chExt cx="432325" cy="263075"/>
          </a:xfrm>
        </p:grpSpPr>
        <p:sp>
          <p:nvSpPr>
            <p:cNvPr id="32" name="Shape 667"/>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668"/>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669"/>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9798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Shape 260"/>
          <p:cNvSpPr/>
          <p:nvPr/>
        </p:nvSpPr>
        <p:spPr>
          <a:xfrm>
            <a:off x="3990640" y="635667"/>
            <a:ext cx="5028437" cy="391469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3686446" y="822289"/>
            <a:ext cx="4607700" cy="29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Varela"/>
                <a:ea typeface="Varela"/>
                <a:cs typeface="Varela"/>
                <a:sym typeface="Varela"/>
              </a:rPr>
              <a:t>Place your screenshot here</a:t>
            </a:r>
            <a:endParaRPr sz="1000">
              <a:solidFill>
                <a:srgbClr val="FFFFFF"/>
              </a:solidFill>
              <a:latin typeface="Varela"/>
              <a:ea typeface="Varela"/>
              <a:cs typeface="Varela"/>
              <a:sym typeface="Varela"/>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201008" y="845912"/>
            <a:ext cx="4607700" cy="291847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29427772"/>
              </p:ext>
            </p:extLst>
          </p:nvPr>
        </p:nvGraphicFramePr>
        <p:xfrm>
          <a:off x="494829" y="540135"/>
          <a:ext cx="3343714" cy="4024227"/>
        </p:xfrm>
        <a:graphic>
          <a:graphicData uri="http://schemas.openxmlformats.org/drawingml/2006/table">
            <a:tbl>
              <a:tblPr firstRow="1" firstCol="1" bandRow="1">
                <a:tableStyleId>{67F3E121-6842-43ED-9259-A210903A5FAB}</a:tableStyleId>
              </a:tblPr>
              <a:tblGrid>
                <a:gridCol w="460165"/>
                <a:gridCol w="2883549"/>
              </a:tblGrid>
              <a:tr h="343767">
                <a:tc>
                  <a:txBody>
                    <a:bodyPr/>
                    <a:lstStyle/>
                    <a:p>
                      <a:pPr marL="457200" marR="0" algn="l">
                        <a:lnSpc>
                          <a:spcPct val="115000"/>
                        </a:lnSpc>
                        <a:spcBef>
                          <a:spcPts val="0"/>
                        </a:spcBef>
                        <a:spcAft>
                          <a:spcPts val="0"/>
                        </a:spcAft>
                      </a:pPr>
                      <a:endParaRPr lang="en-US" sz="1800" b="1" dirty="0">
                        <a:solidFill>
                          <a:schemeClr val="bg1"/>
                        </a:solidFill>
                        <a:latin typeface="Raleway" panose="020B0503030101060003"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algn="just">
                        <a:lnSpc>
                          <a:spcPct val="115000"/>
                        </a:lnSpc>
                        <a:spcBef>
                          <a:spcPts val="0"/>
                        </a:spcBef>
                        <a:spcAft>
                          <a:spcPts val="0"/>
                        </a:spcAft>
                      </a:pPr>
                      <a:r>
                        <a:rPr lang="en-US" sz="1600" b="1" i="0" u="sng" dirty="0">
                          <a:solidFill>
                            <a:schemeClr val="bg1"/>
                          </a:solidFill>
                          <a:effectLst/>
                          <a:latin typeface="Raleway" panose="020B0503030101060003" charset="0"/>
                        </a:rPr>
                        <a:t>Item List</a:t>
                      </a:r>
                      <a:endParaRPr lang="en-US" sz="2000" b="1" i="0" u="sng"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Raspberry Pi 3 Model B</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2</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err="1">
                          <a:solidFill>
                            <a:schemeClr val="bg1"/>
                          </a:solidFill>
                          <a:effectLst/>
                          <a:latin typeface="Raleway" panose="020B0503030101060003" charset="0"/>
                        </a:rPr>
                        <a:t>Osoyoo</a:t>
                      </a:r>
                      <a:r>
                        <a:rPr lang="en-US" sz="1100" b="1" dirty="0">
                          <a:solidFill>
                            <a:schemeClr val="bg1"/>
                          </a:solidFill>
                          <a:effectLst/>
                          <a:latin typeface="Raleway" panose="020B0503030101060003" charset="0"/>
                        </a:rPr>
                        <a:t> LCD Display</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3</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smtClean="0">
                          <a:solidFill>
                            <a:schemeClr val="bg1"/>
                          </a:solidFill>
                          <a:effectLst/>
                          <a:latin typeface="Raleway" panose="020B0503030101060003" charset="0"/>
                        </a:rPr>
                        <a:t>Wide Angle Camera</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4</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Buck Converter</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5</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NOOBS Preloaded SD card</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6</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LED light </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7</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Capacitor</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8</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Crystal</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9</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LED light</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10</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Resistor</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11</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AA Duracell Batteries</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12</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Arduino Uno 3/ Breadboard</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13</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ATmega328 </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14</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a:solidFill>
                            <a:schemeClr val="bg1"/>
                          </a:solidFill>
                          <a:effectLst/>
                          <a:latin typeface="Raleway" panose="020B0503030101060003" charset="0"/>
                        </a:rPr>
                        <a:t>Battery</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171053">
                <a:tc>
                  <a:txBody>
                    <a:bodyPr/>
                    <a:lstStyle/>
                    <a:p>
                      <a:pPr marL="0" marR="0" lvl="0" indent="0" algn="just">
                        <a:lnSpc>
                          <a:spcPct val="115000"/>
                        </a:lnSpc>
                        <a:spcBef>
                          <a:spcPts val="0"/>
                        </a:spcBef>
                        <a:spcAft>
                          <a:spcPts val="0"/>
                        </a:spcAft>
                        <a:buFont typeface="+mj-lt"/>
                        <a:buNone/>
                      </a:pPr>
                      <a:r>
                        <a:rPr lang="en-US" sz="1400" b="1" dirty="0" smtClean="0">
                          <a:solidFill>
                            <a:schemeClr val="bg1"/>
                          </a:solidFill>
                          <a:effectLst/>
                          <a:latin typeface="Raleway" panose="020B0503030101060003" charset="0"/>
                          <a:ea typeface="Times New Roman" panose="02020603050405020304" pitchFamily="18" charset="0"/>
                          <a:cs typeface="Times New Roman" panose="02020603050405020304" pitchFamily="18" charset="0"/>
                        </a:rPr>
                        <a:t>15</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0"/>
                        </a:spcBef>
                        <a:spcAft>
                          <a:spcPts val="0"/>
                        </a:spcAft>
                        <a:buFont typeface="+mj-lt"/>
                        <a:buNone/>
                      </a:pPr>
                      <a:r>
                        <a:rPr lang="en-US" sz="1100" b="1" dirty="0" smtClean="0">
                          <a:solidFill>
                            <a:schemeClr val="bg1"/>
                          </a:solidFill>
                          <a:effectLst/>
                          <a:latin typeface="Raleway" panose="020B0503030101060003" charset="0"/>
                        </a:rPr>
                        <a:t>Conductive </a:t>
                      </a:r>
                      <a:r>
                        <a:rPr lang="en-US" sz="1100" b="1" dirty="0">
                          <a:solidFill>
                            <a:schemeClr val="bg1"/>
                          </a:solidFill>
                          <a:effectLst/>
                          <a:latin typeface="Raleway" panose="020B0503030101060003" charset="0"/>
                        </a:rPr>
                        <a:t>Sheet</a:t>
                      </a:r>
                      <a:endParaRPr lang="en-US" sz="1400" b="1" dirty="0">
                        <a:solidFill>
                          <a:schemeClr val="bg1"/>
                        </a:solidFill>
                        <a:effectLst/>
                        <a:latin typeface="Raleway" panose="020B0503030101060003" charset="0"/>
                        <a:ea typeface="Times New Roman" panose="02020603050405020304" pitchFamily="18" charset="0"/>
                        <a:cs typeface="Times New Roman" panose="02020603050405020304" pitchFamily="18" charset="0"/>
                      </a:endParaRPr>
                    </a:p>
                  </a:txBody>
                  <a:tcPr marL="60849" marR="60849"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2"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11" name="Shape 72"/>
          <p:cNvSpPr txBox="1">
            <a:spLocks noGrp="1"/>
          </p:cNvSpPr>
          <p:nvPr>
            <p:ph type="body" idx="1"/>
          </p:nvPr>
        </p:nvSpPr>
        <p:spPr>
          <a:xfrm>
            <a:off x="341228" y="1366591"/>
            <a:ext cx="8280896" cy="2500798"/>
          </a:xfrm>
          <a:prstGeom prst="rect">
            <a:avLst/>
          </a:prstGeom>
        </p:spPr>
        <p:txBody>
          <a:bodyPr spcFirstLastPara="1" wrap="square" lIns="91425" tIns="91425" rIns="91425" bIns="91425" anchor="t" anchorCtr="0">
            <a:noAutofit/>
          </a:bodyPr>
          <a:lstStyle/>
          <a:p>
            <a:pPr marL="0" indent="0">
              <a:buNone/>
            </a:pPr>
            <a:r>
              <a:rPr lang="en-US" sz="3200" b="1" dirty="0" smtClean="0">
                <a:latin typeface="Raleway" panose="020B0503030101060003" charset="0"/>
                <a:cs typeface="Times New Roman" panose="02020603050405020304" pitchFamily="18" charset="0"/>
              </a:rPr>
              <a:t>        What </a:t>
            </a:r>
            <a:r>
              <a:rPr lang="en-US" sz="3200" b="1" dirty="0">
                <a:latin typeface="Raleway" panose="020B0503030101060003" charset="0"/>
                <a:cs typeface="Times New Roman" panose="02020603050405020304" pitchFamily="18" charset="0"/>
              </a:rPr>
              <a:t>is </a:t>
            </a:r>
            <a:r>
              <a:rPr lang="en-US" sz="3200" b="1" dirty="0" err="1" smtClean="0">
                <a:latin typeface="Raleway" panose="020B0503030101060003" charset="0"/>
                <a:cs typeface="Times New Roman" panose="02020603050405020304" pitchFamily="18" charset="0"/>
              </a:rPr>
              <a:t>GuardMat</a:t>
            </a:r>
            <a:endParaRPr lang="en-US" sz="3200" b="1" dirty="0">
              <a:latin typeface="Raleway" panose="020B0503030101060003" charset="0"/>
              <a:cs typeface="Times New Roman" panose="02020603050405020304" pitchFamily="18" charset="0"/>
            </a:endParaRPr>
          </a:p>
          <a:p>
            <a:pPr marL="800100" lvl="1" indent="-342900" algn="just">
              <a:buFont typeface="Arial" panose="020B0604020202020204" pitchFamily="34" charset="0"/>
              <a:buChar char="•"/>
            </a:pPr>
            <a:r>
              <a:rPr lang="en-US" sz="2000" b="1" dirty="0">
                <a:latin typeface="Raleway" panose="020B0503030101060003" charset="0"/>
                <a:cs typeface="Times New Roman" panose="02020603050405020304" pitchFamily="18" charset="0"/>
              </a:rPr>
              <a:t>An affordable and compact passive security system available to homeowners that can notify them of any presence at their door. Whether it be an expecting guest or an unwelcome person at your door.</a:t>
            </a:r>
          </a:p>
          <a:p>
            <a:pPr lvl="1"/>
            <a:endParaRPr lang="en-US" sz="1050" b="1" dirty="0">
              <a:latin typeface="Raleway" panose="020B0503030101060003"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879" y="1409514"/>
            <a:ext cx="563594" cy="563594"/>
          </a:xfrm>
          <a:prstGeom prst="rect">
            <a:avLst/>
          </a:prstGeom>
        </p:spPr>
      </p:pic>
    </p:spTree>
    <p:extLst>
      <p:ext uri="{BB962C8B-B14F-4D97-AF65-F5344CB8AC3E}">
        <p14:creationId xmlns:p14="http://schemas.microsoft.com/office/powerpoint/2010/main" val="527115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graphicFrame>
        <p:nvGraphicFramePr>
          <p:cNvPr id="6" name="Shape 163"/>
          <p:cNvGraphicFramePr/>
          <p:nvPr>
            <p:extLst>
              <p:ext uri="{D42A27DB-BD31-4B8C-83A1-F6EECF244321}">
                <p14:modId xmlns:p14="http://schemas.microsoft.com/office/powerpoint/2010/main" val="4137055000"/>
              </p:ext>
            </p:extLst>
          </p:nvPr>
        </p:nvGraphicFramePr>
        <p:xfrm>
          <a:off x="1043151" y="591170"/>
          <a:ext cx="7131161" cy="3944039"/>
        </p:xfrm>
        <a:graphic>
          <a:graphicData uri="http://schemas.openxmlformats.org/drawingml/2006/table">
            <a:tbl>
              <a:tblPr>
                <a:noFill/>
                <a:tableStyleId>{67F3E121-6842-43ED-9259-A210903A5FAB}</a:tableStyleId>
              </a:tblPr>
              <a:tblGrid>
                <a:gridCol w="3116307"/>
                <a:gridCol w="1484305"/>
                <a:gridCol w="1386485"/>
                <a:gridCol w="1144064"/>
              </a:tblGrid>
              <a:tr h="365598">
                <a:tc>
                  <a:txBody>
                    <a:bodyPr/>
                    <a:lstStyle/>
                    <a:p>
                      <a:pPr marL="0" lvl="0" indent="0">
                        <a:spcBef>
                          <a:spcPts val="0"/>
                        </a:spcBef>
                        <a:spcAft>
                          <a:spcPts val="0"/>
                        </a:spcAft>
                        <a:buNone/>
                      </a:pPr>
                      <a:endParaRPr sz="900" dirty="0">
                        <a:solidFill>
                          <a:srgbClr val="FFFFFF"/>
                        </a:solidFill>
                        <a:latin typeface="Varela"/>
                        <a:ea typeface="Varela"/>
                        <a:cs typeface="Varela"/>
                        <a:sym typeface="Varela"/>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lvl="0" indent="0" algn="ctr">
                        <a:spcBef>
                          <a:spcPts val="0"/>
                        </a:spcBef>
                        <a:spcAft>
                          <a:spcPts val="0"/>
                        </a:spcAft>
                        <a:buNone/>
                      </a:pPr>
                      <a:r>
                        <a:rPr lang="en" sz="1600" b="1" dirty="0" smtClean="0">
                          <a:solidFill>
                            <a:srgbClr val="FFFFFF"/>
                          </a:solidFill>
                          <a:latin typeface="Raleway" panose="020B0604020202020204" charset="0"/>
                          <a:ea typeface="Varela"/>
                          <a:cs typeface="Varela"/>
                          <a:sym typeface="Varela"/>
                        </a:rPr>
                        <a:t>Vendor</a:t>
                      </a:r>
                      <a:endParaRPr sz="1600" b="1" dirty="0">
                        <a:solidFill>
                          <a:srgbClr val="FFFFFF"/>
                        </a:solidFill>
                        <a:latin typeface="Raleway" panose="020B0604020202020204" charset="0"/>
                        <a:ea typeface="Varela"/>
                        <a:cs typeface="Varela"/>
                        <a:sym typeface="Varela"/>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lvl="0" indent="0" algn="ctr">
                        <a:spcBef>
                          <a:spcPts val="0"/>
                        </a:spcBef>
                        <a:spcAft>
                          <a:spcPts val="0"/>
                        </a:spcAft>
                        <a:buNone/>
                      </a:pPr>
                      <a:r>
                        <a:rPr lang="en" sz="1600" b="1" dirty="0" smtClean="0">
                          <a:solidFill>
                            <a:schemeClr val="bg1"/>
                          </a:solidFill>
                          <a:latin typeface="Raleway" panose="020B0604020202020204" charset="0"/>
                          <a:ea typeface="Varela"/>
                          <a:cs typeface="Varela"/>
                          <a:sym typeface="Varela"/>
                        </a:rPr>
                        <a:t>Price</a:t>
                      </a:r>
                      <a:endParaRPr sz="1600" b="1" dirty="0">
                        <a:solidFill>
                          <a:schemeClr val="bg1"/>
                        </a:solidFill>
                        <a:latin typeface="Raleway" panose="020B0604020202020204" charset="0"/>
                        <a:ea typeface="Varela"/>
                        <a:cs typeface="Varela"/>
                        <a:sym typeface="Varela"/>
                      </a:endParaRPr>
                    </a:p>
                  </a:txBody>
                  <a:tcPr marL="91425" marR="91425" marT="68575" marB="68575" anchor="ctr">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Amount</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lvl="0" indent="0" algn="l">
                        <a:spcBef>
                          <a:spcPts val="0"/>
                        </a:spcBef>
                        <a:spcAft>
                          <a:spcPts val="0"/>
                        </a:spcAft>
                        <a:buNone/>
                      </a:pPr>
                      <a:r>
                        <a:rPr lang="en-US" sz="1400" b="1" i="0" u="none" strike="noStrike" cap="none" dirty="0" smtClean="0">
                          <a:solidFill>
                            <a:schemeClr val="bg1"/>
                          </a:solidFill>
                          <a:effectLst/>
                          <a:latin typeface="Raleway" panose="020B0503030101060003" charset="0"/>
                          <a:ea typeface="Arial"/>
                          <a:cs typeface="Arial"/>
                          <a:sym typeface="Arial"/>
                        </a:rPr>
                        <a:t>Raspberry Pi 3 Model B</a:t>
                      </a:r>
                      <a:endParaRPr sz="1400" b="1" dirty="0">
                        <a:solidFill>
                          <a:schemeClr val="bg1"/>
                        </a:solidFill>
                        <a:latin typeface="Raleway" panose="020B0503030101060003" charset="0"/>
                        <a:ea typeface="Varela"/>
                        <a:cs typeface="Varela"/>
                        <a:sym typeface="Varela"/>
                      </a:endParaRPr>
                    </a:p>
                  </a:txBody>
                  <a:tcPr marL="91425" marR="91425" marT="68575" marB="68575" anchor="ctr">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dirty="0" err="1">
                          <a:solidFill>
                            <a:schemeClr val="bg1"/>
                          </a:solidFill>
                          <a:effectLst/>
                          <a:latin typeface="Raleway" panose="020B0604020202020204" charset="0"/>
                          <a:ea typeface="Times New Roman" panose="02020603050405020304" pitchFamily="18" charset="0"/>
                          <a:cs typeface="Times New Roman" panose="02020603050405020304" pitchFamily="18" charset="0"/>
                        </a:rPr>
                        <a:t>Urpi</a:t>
                      </a:r>
                      <a:endParaRPr lang="en-US" sz="12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$ 35.22</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NOOBS </a:t>
                      </a:r>
                      <a:r>
                        <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Preloaded SD card</a:t>
                      </a:r>
                      <a:endParaRPr lang="en-US" sz="1400" b="1" dirty="0">
                        <a:solidFill>
                          <a:schemeClr val="bg1"/>
                        </a:solidFill>
                        <a:effectLst/>
                        <a:latin typeface="Raleway" panose="020B0803030101060003" charset="0"/>
                        <a:ea typeface="Times New Roman" panose="02020603050405020304" pitchFamily="18"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a:solidFill>
                            <a:schemeClr val="bg1"/>
                          </a:solidFill>
                          <a:effectLst/>
                          <a:latin typeface="Raleway" panose="020B0604020202020204" charset="0"/>
                          <a:ea typeface="Times New Roman" panose="02020603050405020304" pitchFamily="18" charset="0"/>
                          <a:cs typeface="Times New Roman" panose="02020603050405020304" pitchFamily="18" charset="0"/>
                        </a:rPr>
                        <a:t>Viaboot</a:t>
                      </a:r>
                      <a:endParaRPr lang="en-US" sz="12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a:solidFill>
                            <a:schemeClr val="bg1"/>
                          </a:solidFill>
                          <a:effectLst/>
                          <a:latin typeface="Raleway" panose="020B0604020202020204" charset="0"/>
                          <a:ea typeface="Times New Roman" panose="02020603050405020304" pitchFamily="18" charset="0"/>
                          <a:cs typeface="Times New Roman" panose="02020603050405020304" pitchFamily="18" charset="0"/>
                        </a:rPr>
                        <a:t>$10. 85</a:t>
                      </a:r>
                      <a:endParaRPr lang="en-US" sz="16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Raspberry</a:t>
                      </a:r>
                      <a:r>
                        <a:rPr lang="en-US" sz="1400" b="1" baseline="0"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Pi </a:t>
                      </a: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Camera</a:t>
                      </a:r>
                      <a:endPar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Raspberry Pi</a:t>
                      </a:r>
                      <a:endParaRPr lang="en-US" sz="12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$25.00</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Arduino </a:t>
                      </a:r>
                      <a:r>
                        <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Uno 3</a:t>
                      </a: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a:solidFill>
                            <a:schemeClr val="bg1"/>
                          </a:solidFill>
                          <a:effectLst/>
                          <a:latin typeface="Raleway" panose="020B0604020202020204" charset="0"/>
                          <a:ea typeface="Times New Roman" panose="02020603050405020304" pitchFamily="18" charset="0"/>
                          <a:cs typeface="Times New Roman" panose="02020603050405020304" pitchFamily="18" charset="0"/>
                        </a:rPr>
                        <a:t>Prestige Millano</a:t>
                      </a:r>
                      <a:endParaRPr lang="en-US" sz="12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$44.99</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Pressure </a:t>
                      </a:r>
                      <a:r>
                        <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Sensitive Conductive Sheet</a:t>
                      </a: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a:solidFill>
                            <a:schemeClr val="bg1"/>
                          </a:solidFill>
                          <a:effectLst/>
                          <a:latin typeface="Raleway" panose="020B0604020202020204" charset="0"/>
                          <a:ea typeface="Times New Roman" panose="02020603050405020304" pitchFamily="18" charset="0"/>
                          <a:cs typeface="Times New Roman" panose="02020603050405020304" pitchFamily="18" charset="0"/>
                        </a:rPr>
                        <a:t>Ada-fruit</a:t>
                      </a:r>
                      <a:endParaRPr lang="en-US" sz="12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a:solidFill>
                            <a:schemeClr val="bg1"/>
                          </a:solidFill>
                          <a:effectLst/>
                          <a:latin typeface="Raleway" panose="020B0604020202020204" charset="0"/>
                          <a:ea typeface="Times New Roman" panose="02020603050405020304" pitchFamily="18" charset="0"/>
                          <a:cs typeface="Times New Roman" panose="02020603050405020304" pitchFamily="18" charset="0"/>
                        </a:rPr>
                        <a:t>$9.09</a:t>
                      </a:r>
                      <a:endParaRPr lang="en-US" sz="16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Conductive </a:t>
                      </a:r>
                      <a:r>
                        <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Tape</a:t>
                      </a: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a:solidFill>
                            <a:schemeClr val="bg1"/>
                          </a:solidFill>
                          <a:effectLst/>
                          <a:latin typeface="Raleway" panose="020B0604020202020204" charset="0"/>
                          <a:ea typeface="Times New Roman" panose="02020603050405020304" pitchFamily="18" charset="0"/>
                          <a:cs typeface="Times New Roman" panose="02020603050405020304" pitchFamily="18" charset="0"/>
                        </a:rPr>
                        <a:t>Ted Pella, Inc.</a:t>
                      </a:r>
                      <a:endParaRPr lang="en-US" sz="1200" b="1">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$20.00</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PCB</a:t>
                      </a:r>
                      <a:endPar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dirty="0" err="1"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PCBWay</a:t>
                      </a:r>
                      <a:endParaRPr lang="en-US" sz="12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$3.00</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r h="306218">
                <a:tc>
                  <a:txBody>
                    <a:bodyPr/>
                    <a:lstStyle/>
                    <a:p>
                      <a:pPr marL="0" marR="0" lvl="0" indent="0" algn="l">
                        <a:lnSpc>
                          <a:spcPct val="150000"/>
                        </a:lnSpc>
                        <a:spcBef>
                          <a:spcPts val="0"/>
                        </a:spcBef>
                        <a:spcAft>
                          <a:spcPts val="0"/>
                        </a:spcAft>
                        <a:buFont typeface="+mj-lt"/>
                        <a:buNone/>
                      </a:pPr>
                      <a:r>
                        <a:rPr lang="en-US" sz="1400" b="1" dirty="0" smtClean="0">
                          <a:solidFill>
                            <a:schemeClr val="bg1"/>
                          </a:solidFill>
                          <a:effectLst/>
                          <a:latin typeface="Raleway" panose="020B0604020202020204" charset="0"/>
                          <a:ea typeface="Times New Roman" panose="02020603050405020304" pitchFamily="18" charset="0"/>
                          <a:cs typeface="Times New Roman" panose="02020603050405020304" pitchFamily="18" charset="0"/>
                        </a:rPr>
                        <a:t> ATmega328</a:t>
                      </a:r>
                      <a:endPar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4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Digi-Key</a:t>
                      </a:r>
                      <a:endParaRPr lang="en-US" sz="12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$10.00</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600" b="1" dirty="0">
                          <a:solidFill>
                            <a:schemeClr val="bg1"/>
                          </a:solidFill>
                          <a:effectLst/>
                          <a:latin typeface="Raleway" panose="020B0604020202020204" charset="0"/>
                          <a:ea typeface="Times New Roman" panose="02020603050405020304" pitchFamily="18" charset="0"/>
                          <a:cs typeface="Times New Roman" panose="02020603050405020304" pitchFamily="18" charset="0"/>
                        </a:rPr>
                        <a:t>5</a:t>
                      </a: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2539">
                        <a:alpha val="64620"/>
                      </a:srgbClr>
                    </a:solidFill>
                  </a:tcPr>
                </a:tc>
              </a:tr>
              <a:tr h="392504">
                <a:tc>
                  <a:txBody>
                    <a:bodyPr/>
                    <a:lstStyle/>
                    <a:p>
                      <a:pPr marL="0" marR="0" lvl="0" indent="0" algn="l">
                        <a:lnSpc>
                          <a:spcPct val="150000"/>
                        </a:lnSpc>
                        <a:spcBef>
                          <a:spcPts val="0"/>
                        </a:spcBef>
                        <a:spcAft>
                          <a:spcPts val="0"/>
                        </a:spcAft>
                        <a:buFont typeface="+mj-lt"/>
                        <a:buNone/>
                      </a:pPr>
                      <a:r>
                        <a:rPr lang="en-US" sz="1600" b="1" dirty="0" smtClean="0">
                          <a:solidFill>
                            <a:srgbClr val="92D050"/>
                          </a:solidFill>
                          <a:effectLst/>
                          <a:latin typeface="Raleway" panose="020B0604020202020204" charset="0"/>
                          <a:ea typeface="Times New Roman" panose="02020603050405020304" pitchFamily="18" charset="0"/>
                          <a:cs typeface="Times New Roman" panose="02020603050405020304" pitchFamily="18" charset="0"/>
                        </a:rPr>
                        <a:t>TOTAL PRICE</a:t>
                      </a:r>
                      <a:endParaRPr lang="en-US" sz="1600" b="1" dirty="0">
                        <a:solidFill>
                          <a:srgbClr val="92D050"/>
                        </a:solidFill>
                        <a:effectLst/>
                        <a:latin typeface="Raleway" panose="020B0604020202020204" charset="0"/>
                        <a:ea typeface="Times New Roman" panose="02020603050405020304" pitchFamily="18" charset="0"/>
                        <a:cs typeface="Times New Roman" panose="02020603050405020304" pitchFamily="18" charset="0"/>
                      </a:endParaRPr>
                    </a:p>
                  </a:txBody>
                  <a:tcPr marL="68580" marR="68580" marT="0" marB="0">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endParaRPr lang="en-US" sz="12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r>
                        <a:rPr lang="en-US" sz="1800" b="1" dirty="0" smtClean="0">
                          <a:solidFill>
                            <a:srgbClr val="92D050"/>
                          </a:solidFill>
                          <a:effectLst/>
                          <a:latin typeface="Raleway" panose="020B0604020202020204" charset="0"/>
                          <a:ea typeface="Calibri" panose="020F0502020204030204" pitchFamily="34" charset="0"/>
                          <a:cs typeface="Times New Roman" panose="02020603050405020304" pitchFamily="18" charset="0"/>
                        </a:rPr>
                        <a:t>$158.15</a:t>
                      </a:r>
                      <a:endParaRPr lang="en-US" sz="1800" b="1" dirty="0">
                        <a:solidFill>
                          <a:srgbClr val="92D050"/>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c>
                  <a:txBody>
                    <a:bodyPr/>
                    <a:lstStyle/>
                    <a:p>
                      <a:pPr marL="0" marR="0" algn="ctr">
                        <a:lnSpc>
                          <a:spcPct val="150000"/>
                        </a:lnSpc>
                        <a:spcBef>
                          <a:spcPts val="0"/>
                        </a:spcBef>
                        <a:spcAft>
                          <a:spcPts val="0"/>
                        </a:spcAft>
                      </a:pPr>
                      <a:endParaRPr lang="en-US" sz="1600" b="1" dirty="0">
                        <a:solidFill>
                          <a:schemeClr val="bg1"/>
                        </a:solidFill>
                        <a:effectLst/>
                        <a:latin typeface="Raleway" panose="020B060402020202020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212539">
                        <a:alpha val="64620"/>
                      </a:srgbClr>
                    </a:solidFill>
                  </a:tcPr>
                </a:tc>
              </a:tr>
            </a:tbl>
          </a:graphicData>
        </a:graphic>
      </p:graphicFrame>
      <p:sp>
        <p:nvSpPr>
          <p:cNvPr id="4" name="Rectangle 3"/>
          <p:cNvSpPr/>
          <p:nvPr/>
        </p:nvSpPr>
        <p:spPr>
          <a:xfrm>
            <a:off x="1043151" y="74446"/>
            <a:ext cx="1443024" cy="461665"/>
          </a:xfrm>
          <a:prstGeom prst="rect">
            <a:avLst/>
          </a:prstGeom>
        </p:spPr>
        <p:txBody>
          <a:bodyPr wrap="none">
            <a:spAutoFit/>
          </a:bodyPr>
          <a:lstStyle/>
          <a:p>
            <a:r>
              <a:rPr lang="en" sz="2400" b="1" u="sng" dirty="0" smtClean="0">
                <a:solidFill>
                  <a:schemeClr val="bg1"/>
                </a:solidFill>
                <a:latin typeface="Raleway" panose="020B0604020202020204" charset="0"/>
              </a:rPr>
              <a:t>BUDGET</a:t>
            </a:r>
            <a:endParaRPr lang="en-US" sz="2000" b="1" u="sng" dirty="0">
              <a:solidFill>
                <a:schemeClr val="bg1"/>
              </a:solidFill>
              <a:latin typeface="Raleway" panose="020B06040202020202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70" name="Shape 270"/>
          <p:cNvSpPr txBox="1">
            <a:spLocks noGrp="1"/>
          </p:cNvSpPr>
          <p:nvPr>
            <p:ph type="ctrTitle" idx="4294967295"/>
          </p:nvPr>
        </p:nvSpPr>
        <p:spPr>
          <a:xfrm>
            <a:off x="457200" y="1369726"/>
            <a:ext cx="3075300" cy="76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a:t>THANKS!</a:t>
            </a:r>
            <a:endParaRPr sz="4400" dirty="0"/>
          </a:p>
        </p:txBody>
      </p:sp>
      <p:sp>
        <p:nvSpPr>
          <p:cNvPr id="271" name="Shape 271"/>
          <p:cNvSpPr txBox="1">
            <a:spLocks noGrp="1"/>
          </p:cNvSpPr>
          <p:nvPr>
            <p:ph type="subTitle" idx="4294967295"/>
          </p:nvPr>
        </p:nvSpPr>
        <p:spPr>
          <a:xfrm>
            <a:off x="457200" y="2162004"/>
            <a:ext cx="3075300" cy="2080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dirty="0"/>
              <a:t>Any questions?</a:t>
            </a:r>
            <a:endParaRPr sz="1600" b="1" dirty="0"/>
          </a:p>
          <a:p>
            <a:pPr marL="0" lvl="0" indent="0">
              <a:spcBef>
                <a:spcPts val="1000"/>
              </a:spcBef>
              <a:spcAft>
                <a:spcPts val="0"/>
              </a:spcAft>
              <a:buClr>
                <a:schemeClr val="dk1"/>
              </a:buClr>
              <a:buSzPts val="1100"/>
              <a:buFont typeface="Arial"/>
              <a:buNone/>
            </a:pPr>
            <a:r>
              <a:rPr lang="en" dirty="0"/>
              <a:t>You can find </a:t>
            </a:r>
            <a:r>
              <a:rPr lang="en" dirty="0" smtClean="0"/>
              <a:t>us at:</a:t>
            </a:r>
            <a:endParaRPr dirty="0"/>
          </a:p>
          <a:p>
            <a:pPr marL="457200" lvl="0" indent="-317500" rtl="0">
              <a:spcBef>
                <a:spcPts val="1000"/>
              </a:spcBef>
              <a:spcAft>
                <a:spcPts val="0"/>
              </a:spcAft>
              <a:buSzPts val="1400"/>
              <a:buChar char="╺"/>
            </a:pPr>
            <a:r>
              <a:rPr lang="en-US" dirty="0"/>
              <a:t>l</a:t>
            </a:r>
            <a:r>
              <a:rPr lang="en-US" dirty="0" smtClean="0"/>
              <a:t>an.da727@gmail.com</a:t>
            </a:r>
            <a:endParaRPr dirty="0"/>
          </a:p>
          <a:p>
            <a:pPr marL="457200" lvl="0" indent="-317500" rtl="0">
              <a:spcBef>
                <a:spcPts val="0"/>
              </a:spcBef>
              <a:spcAft>
                <a:spcPts val="0"/>
              </a:spcAft>
              <a:buSzPts val="1400"/>
              <a:buChar char="╺"/>
            </a:pPr>
            <a:r>
              <a:rPr lang="en-US" dirty="0"/>
              <a:t>z</a:t>
            </a:r>
            <a:r>
              <a:rPr lang="en" dirty="0" smtClean="0"/>
              <a:t>.g.foster@gmail.com</a:t>
            </a:r>
          </a:p>
          <a:p>
            <a:pPr marL="457200" lvl="0" indent="-317500" rtl="0">
              <a:spcBef>
                <a:spcPts val="0"/>
              </a:spcBef>
              <a:spcAft>
                <a:spcPts val="0"/>
              </a:spcAft>
              <a:buSzPts val="1400"/>
              <a:buChar char="╺"/>
            </a:pPr>
            <a:r>
              <a:rPr lang="en" dirty="0" smtClean="0">
                <a:solidFill>
                  <a:schemeClr val="bg1"/>
                </a:solidFill>
              </a:rPr>
              <a:t>johnison@knights.ucf.edu</a:t>
            </a:r>
          </a:p>
          <a:p>
            <a:pPr marL="457200" lvl="0" indent="-317500" rtl="0">
              <a:spcBef>
                <a:spcPts val="0"/>
              </a:spcBef>
              <a:spcAft>
                <a:spcPts val="0"/>
              </a:spcAft>
              <a:buSzPts val="1400"/>
              <a:buChar char="╺"/>
            </a:pPr>
            <a:r>
              <a:rPr lang="en" smtClean="0">
                <a:solidFill>
                  <a:schemeClr val="bg1"/>
                </a:solidFill>
              </a:rPr>
              <a:t>mosquera</a:t>
            </a:r>
            <a:r>
              <a:rPr lang="en" smtClean="0">
                <a:solidFill>
                  <a:schemeClr val="bg1"/>
                </a:solidFill>
              </a:rPr>
              <a:t>@gmail.com</a:t>
            </a:r>
            <a:endParaRPr lang="en" dirty="0" smtClean="0">
              <a:solidFill>
                <a:schemeClr val="bg1"/>
              </a:solidFill>
            </a:endParaRPr>
          </a:p>
          <a:p>
            <a:pPr marL="457200" lvl="0" indent="-317500" rtl="0">
              <a:spcBef>
                <a:spcPts val="0"/>
              </a:spcBef>
              <a:spcAft>
                <a:spcPts val="0"/>
              </a:spcAft>
              <a:buSzPts val="1400"/>
              <a:buChar char="╺"/>
            </a:pPr>
            <a:endParaRP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2" name="Shape 247"/>
          <p:cNvSpPr/>
          <p:nvPr/>
        </p:nvSpPr>
        <p:spPr>
          <a:xfrm>
            <a:off x="-3346"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11" name="Shape 72"/>
          <p:cNvSpPr txBox="1">
            <a:spLocks noGrp="1"/>
          </p:cNvSpPr>
          <p:nvPr>
            <p:ph type="body" idx="1"/>
          </p:nvPr>
        </p:nvSpPr>
        <p:spPr>
          <a:xfrm>
            <a:off x="506265" y="341940"/>
            <a:ext cx="8124778" cy="2457875"/>
          </a:xfrm>
          <a:prstGeom prst="rect">
            <a:avLst/>
          </a:prstGeom>
        </p:spPr>
        <p:txBody>
          <a:bodyPr spcFirstLastPara="1" wrap="square" lIns="91425" tIns="91425" rIns="91425" bIns="91425" anchor="t" anchorCtr="0">
            <a:noAutofit/>
          </a:bodyPr>
          <a:lstStyle/>
          <a:p>
            <a:pPr marL="0" indent="0">
              <a:buNone/>
            </a:pPr>
            <a:r>
              <a:rPr lang="en-US" sz="2400" b="1" dirty="0" smtClean="0">
                <a:latin typeface="Raleway" panose="020B0503030101060003" charset="0"/>
                <a:cs typeface="Times New Roman" panose="02020603050405020304" pitchFamily="18" charset="0"/>
              </a:rPr>
              <a:t>How </a:t>
            </a:r>
            <a:r>
              <a:rPr lang="en-US" sz="2400" b="1" dirty="0">
                <a:latin typeface="Raleway" panose="020B0503030101060003" charset="0"/>
                <a:cs typeface="Times New Roman" panose="02020603050405020304" pitchFamily="18" charset="0"/>
              </a:rPr>
              <a:t>Does it </a:t>
            </a:r>
            <a:r>
              <a:rPr lang="en-US" sz="2400" b="1" dirty="0" smtClean="0">
                <a:latin typeface="Raleway" panose="020B0503030101060003" charset="0"/>
                <a:cs typeface="Times New Roman" panose="02020603050405020304" pitchFamily="18" charset="0"/>
              </a:rPr>
              <a:t>Work</a:t>
            </a:r>
            <a:endParaRPr lang="en-US" sz="2400" b="1" dirty="0">
              <a:latin typeface="Raleway" panose="020B0503030101060003" charset="0"/>
              <a:cs typeface="Times New Roman" panose="02020603050405020304" pitchFamily="18" charset="0"/>
            </a:endParaRPr>
          </a:p>
          <a:p>
            <a:pPr marL="0" indent="0">
              <a:buNone/>
            </a:pPr>
            <a:r>
              <a:rPr lang="en-US" sz="2000" dirty="0" err="1">
                <a:latin typeface="Raleway" panose="020B0503030101060003" charset="0"/>
                <a:cs typeface="Times New Roman" panose="02020603050405020304" pitchFamily="18" charset="0"/>
              </a:rPr>
              <a:t>GuardMat</a:t>
            </a:r>
            <a:r>
              <a:rPr lang="en-US" sz="2000" dirty="0">
                <a:latin typeface="Raleway" panose="020B0503030101060003" charset="0"/>
                <a:cs typeface="Times New Roman" panose="02020603050405020304" pitchFamily="18" charset="0"/>
              </a:rPr>
              <a:t> works by sending a live video feed from the onsite</a:t>
            </a:r>
          </a:p>
          <a:p>
            <a:pPr marL="0" indent="0">
              <a:buNone/>
            </a:pPr>
            <a:r>
              <a:rPr lang="en-US" sz="2000" dirty="0">
                <a:latin typeface="Raleway" panose="020B0503030101060003" charset="0"/>
                <a:cs typeface="Times New Roman" panose="02020603050405020304" pitchFamily="18" charset="0"/>
              </a:rPr>
              <a:t>surveillance camera to the individual’s mobile device via SMS</a:t>
            </a:r>
          </a:p>
          <a:p>
            <a:pPr marL="0" indent="0">
              <a:buNone/>
            </a:pPr>
            <a:r>
              <a:rPr lang="en-US" sz="2000" dirty="0">
                <a:latin typeface="Raleway" panose="020B0503030101060003" charset="0"/>
                <a:cs typeface="Times New Roman" panose="02020603050405020304" pitchFamily="18" charset="0"/>
              </a:rPr>
              <a:t>(short messaging service).</a:t>
            </a:r>
          </a:p>
          <a:p>
            <a:pPr marL="0" indent="0">
              <a:buNone/>
            </a:pPr>
            <a:endParaRPr lang="en-US" sz="2400" dirty="0">
              <a:latin typeface="Raleway" panose="020B0503030101060003" charset="0"/>
              <a:cs typeface="Times New Roman" panose="02020603050405020304" pitchFamily="18" charset="0"/>
            </a:endParaRPr>
          </a:p>
          <a:p>
            <a:pPr marL="0" indent="0">
              <a:buNone/>
            </a:pPr>
            <a:r>
              <a:rPr lang="en-US" sz="2400" b="1" dirty="0">
                <a:latin typeface="Raleway" panose="020B0503030101060003" charset="0"/>
                <a:cs typeface="Times New Roman" panose="02020603050405020304" pitchFamily="18" charset="0"/>
              </a:rPr>
              <a:t>What triggers the video </a:t>
            </a:r>
            <a:r>
              <a:rPr lang="en-US" sz="2400" b="1" dirty="0" smtClean="0">
                <a:latin typeface="Raleway" panose="020B0503030101060003" charset="0"/>
                <a:cs typeface="Times New Roman" panose="02020603050405020304" pitchFamily="18" charset="0"/>
              </a:rPr>
              <a:t>feed</a:t>
            </a:r>
            <a:endParaRPr lang="en-US" sz="2400" dirty="0">
              <a:latin typeface="Raleway" panose="020B0503030101060003" charset="0"/>
              <a:cs typeface="Times New Roman" panose="02020603050405020304" pitchFamily="18" charset="0"/>
            </a:endParaRPr>
          </a:p>
          <a:p>
            <a:pPr marL="0" indent="0">
              <a:buNone/>
            </a:pPr>
            <a:r>
              <a:rPr lang="en-US" sz="2000" dirty="0">
                <a:latin typeface="Raleway" panose="020B0503030101060003" charset="0"/>
                <a:cs typeface="Times New Roman" panose="02020603050405020304" pitchFamily="18" charset="0"/>
              </a:rPr>
              <a:t>The system consists of a pressure sensitive mat that is capable of</a:t>
            </a:r>
          </a:p>
          <a:p>
            <a:pPr marL="0" indent="0">
              <a:buNone/>
            </a:pPr>
            <a:r>
              <a:rPr lang="en-US" sz="2000" dirty="0">
                <a:latin typeface="Raleway" panose="020B0503030101060003" charset="0"/>
                <a:cs typeface="Times New Roman" panose="02020603050405020304" pitchFamily="18" charset="0"/>
              </a:rPr>
              <a:t>detecting pressure. Once the mat detects the pressure, the system</a:t>
            </a:r>
          </a:p>
          <a:p>
            <a:pPr marL="0" indent="0">
              <a:buNone/>
            </a:pPr>
            <a:r>
              <a:rPr lang="en-US" sz="2000" dirty="0">
                <a:latin typeface="Raleway" panose="020B0503030101060003" charset="0"/>
                <a:cs typeface="Times New Roman" panose="02020603050405020304" pitchFamily="18" charset="0"/>
              </a:rPr>
              <a:t>proceeds to activate the camera which would be sent to the user’s</a:t>
            </a:r>
          </a:p>
          <a:p>
            <a:pPr marL="0" indent="0">
              <a:buNone/>
            </a:pPr>
            <a:r>
              <a:rPr lang="en-US" sz="2000" dirty="0">
                <a:latin typeface="Raleway" panose="020B0503030101060003" charset="0"/>
                <a:cs typeface="Times New Roman" panose="02020603050405020304" pitchFamily="18" charset="0"/>
              </a:rPr>
              <a:t>mobile device.</a:t>
            </a:r>
            <a:endParaRPr lang="en-US" sz="2000" dirty="0">
              <a:latin typeface="Raleway" panose="020B0503030101060003"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694" y="396982"/>
            <a:ext cx="423801" cy="4238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0371" y="2266179"/>
            <a:ext cx="423801" cy="423801"/>
          </a:xfrm>
          <a:prstGeom prst="rect">
            <a:avLst/>
          </a:prstGeom>
        </p:spPr>
      </p:pic>
    </p:spTree>
    <p:extLst>
      <p:ext uri="{BB962C8B-B14F-4D97-AF65-F5344CB8AC3E}">
        <p14:creationId xmlns:p14="http://schemas.microsoft.com/office/powerpoint/2010/main" val="2091587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13" name="Shape 260"/>
          <p:cNvSpPr/>
          <p:nvPr/>
        </p:nvSpPr>
        <p:spPr>
          <a:xfrm>
            <a:off x="1426067" y="308185"/>
            <a:ext cx="6440795" cy="457063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AutoShape 2" descr="Image result for raspberry pi logo"/>
          <p:cNvSpPr>
            <a:spLocks noChangeAspect="1" noChangeArrowheads="1"/>
          </p:cNvSpPr>
          <p:nvPr/>
        </p:nvSpPr>
        <p:spPr bwMode="auto">
          <a:xfrm>
            <a:off x="5505878" y="11952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raspberry pi logo"/>
          <p:cNvSpPr>
            <a:spLocks noChangeAspect="1" noChangeArrowheads="1"/>
          </p:cNvSpPr>
          <p:nvPr/>
        </p:nvSpPr>
        <p:spPr bwMode="auto">
          <a:xfrm>
            <a:off x="5921965" y="1629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5"/>
          <a:srcRect b="8584"/>
          <a:stretch/>
        </p:blipFill>
        <p:spPr>
          <a:xfrm>
            <a:off x="1698457" y="548914"/>
            <a:ext cx="5896014" cy="3451982"/>
          </a:xfrm>
          <a:prstGeom prst="rect">
            <a:avLst/>
          </a:prstGeom>
        </p:spPr>
      </p:pic>
    </p:spTree>
    <p:extLst>
      <p:ext uri="{BB962C8B-B14F-4D97-AF65-F5344CB8AC3E}">
        <p14:creationId xmlns:p14="http://schemas.microsoft.com/office/powerpoint/2010/main" val="381648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2"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
        <p:nvSpPr>
          <p:cNvPr id="6" name="Text Placeholder 5"/>
          <p:cNvSpPr>
            <a:spLocks noGrp="1"/>
          </p:cNvSpPr>
          <p:nvPr>
            <p:ph type="body" idx="1"/>
          </p:nvPr>
        </p:nvSpPr>
        <p:spPr>
          <a:xfrm>
            <a:off x="828783" y="1409514"/>
            <a:ext cx="8280400" cy="2733026"/>
          </a:xfrm>
          <a:prstGeom prst="rect">
            <a:avLst/>
          </a:prstGeom>
        </p:spPr>
        <p:txBody>
          <a:bodyPr wrap="square">
            <a:spAutoFit/>
          </a:bodyPr>
          <a:lstStyle/>
          <a:p>
            <a:pPr marL="285750" indent="-285750">
              <a:buClr>
                <a:schemeClr val="bg1"/>
              </a:buClr>
              <a:buFont typeface="Arial" panose="020B0604020202020204" pitchFamily="34" charset="0"/>
              <a:buChar char="•"/>
            </a:pPr>
            <a:r>
              <a:rPr lang="en-US" sz="2400" b="1" dirty="0">
                <a:solidFill>
                  <a:schemeClr val="bg1"/>
                </a:solidFill>
                <a:latin typeface="Raleway" panose="020B0503030101060003" charset="0"/>
                <a:cs typeface="Times New Roman" panose="02020603050405020304" pitchFamily="18" charset="0"/>
              </a:rPr>
              <a:t>Provide a defensive measure for homeowners</a:t>
            </a:r>
          </a:p>
          <a:p>
            <a:pPr marL="285750" indent="-285750">
              <a:buClr>
                <a:schemeClr val="bg1"/>
              </a:buClr>
              <a:buFont typeface="Arial" panose="020B0604020202020204" pitchFamily="34" charset="0"/>
              <a:buChar char="•"/>
            </a:pPr>
            <a:r>
              <a:rPr lang="en-US" sz="2400" b="1" dirty="0" smtClean="0">
                <a:solidFill>
                  <a:schemeClr val="bg1"/>
                </a:solidFill>
                <a:latin typeface="Raleway" panose="020B0503030101060003" charset="0"/>
                <a:cs typeface="Times New Roman" panose="02020603050405020304" pitchFamily="18" charset="0"/>
              </a:rPr>
              <a:t>Provide </a:t>
            </a:r>
            <a:r>
              <a:rPr lang="en-US" sz="2400" b="1" dirty="0">
                <a:solidFill>
                  <a:schemeClr val="bg1"/>
                </a:solidFill>
                <a:latin typeface="Raleway" panose="020B0503030101060003" charset="0"/>
                <a:cs typeface="Times New Roman" panose="02020603050405020304" pitchFamily="18" charset="0"/>
              </a:rPr>
              <a:t>homeowners with a real time video feed of all integral entry points</a:t>
            </a:r>
          </a:p>
          <a:p>
            <a:pPr marL="285750" indent="-285750">
              <a:buClr>
                <a:schemeClr val="bg1"/>
              </a:buClr>
              <a:buFont typeface="Arial" panose="020B0604020202020204" pitchFamily="34" charset="0"/>
              <a:buChar char="•"/>
            </a:pPr>
            <a:r>
              <a:rPr lang="en-US" sz="2400" b="1" dirty="0">
                <a:solidFill>
                  <a:schemeClr val="bg1"/>
                </a:solidFill>
                <a:latin typeface="Raleway" panose="020B0503030101060003" charset="0"/>
                <a:cs typeface="Times New Roman" panose="02020603050405020304" pitchFamily="18" charset="0"/>
              </a:rPr>
              <a:t>Quick and simplistic access to HD video feed</a:t>
            </a:r>
          </a:p>
          <a:p>
            <a:pPr marL="285750" indent="-285750">
              <a:buClr>
                <a:schemeClr val="bg1"/>
              </a:buClr>
              <a:buFont typeface="Arial" panose="020B0604020202020204" pitchFamily="34" charset="0"/>
              <a:buChar char="•"/>
            </a:pPr>
            <a:r>
              <a:rPr lang="en-US" sz="2400" b="1" dirty="0">
                <a:solidFill>
                  <a:schemeClr val="bg1"/>
                </a:solidFill>
                <a:latin typeface="Raleway" panose="020B0503030101060003" charset="0"/>
                <a:cs typeface="Times New Roman" panose="02020603050405020304" pitchFamily="18" charset="0"/>
              </a:rPr>
              <a:t>Easy installation </a:t>
            </a:r>
            <a:r>
              <a:rPr lang="en-US" sz="2400" b="1" dirty="0" smtClean="0">
                <a:solidFill>
                  <a:schemeClr val="bg1"/>
                </a:solidFill>
                <a:latin typeface="Raleway" panose="020B0503030101060003" charset="0"/>
                <a:cs typeface="Times New Roman" panose="02020603050405020304" pitchFamily="18" charset="0"/>
              </a:rPr>
              <a:t>process</a:t>
            </a:r>
          </a:p>
          <a:p>
            <a:pPr marL="285750" indent="-285750">
              <a:buClr>
                <a:schemeClr val="bg1"/>
              </a:buClr>
              <a:buFont typeface="Arial" panose="020B0604020202020204" pitchFamily="34" charset="0"/>
              <a:buChar char="•"/>
            </a:pPr>
            <a:r>
              <a:rPr lang="en-US" sz="2400" b="1" dirty="0">
                <a:solidFill>
                  <a:schemeClr val="bg1"/>
                </a:solidFill>
                <a:latin typeface="Raleway" panose="020B0503030101060003" charset="0"/>
                <a:cs typeface="Times New Roman" panose="02020603050405020304" pitchFamily="18" charset="0"/>
              </a:rPr>
              <a:t>Give people peace of mind, anytime, </a:t>
            </a:r>
            <a:r>
              <a:rPr lang="en-US" sz="2400" b="1" dirty="0" smtClean="0">
                <a:solidFill>
                  <a:schemeClr val="bg1"/>
                </a:solidFill>
                <a:latin typeface="Raleway" panose="020B0503030101060003" charset="0"/>
                <a:cs typeface="Times New Roman" panose="02020603050405020304" pitchFamily="18" charset="0"/>
              </a:rPr>
              <a:t>anywhere</a:t>
            </a:r>
            <a:endParaRPr lang="en-US" sz="2400" b="1" dirty="0">
              <a:solidFill>
                <a:schemeClr val="bg1"/>
              </a:solidFill>
              <a:latin typeface="Raleway" panose="020B0503030101060003" charset="0"/>
              <a:cs typeface="Times New Roman" panose="02020603050405020304" pitchFamily="18" charset="0"/>
            </a:endParaRPr>
          </a:p>
        </p:txBody>
      </p:sp>
      <p:sp>
        <p:nvSpPr>
          <p:cNvPr id="8" name="Shape 270"/>
          <p:cNvSpPr txBox="1">
            <a:spLocks/>
          </p:cNvSpPr>
          <p:nvPr/>
        </p:nvSpPr>
        <p:spPr>
          <a:xfrm>
            <a:off x="1105139" y="755127"/>
            <a:ext cx="3075300" cy="765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en-US" sz="4400" dirty="0" smtClean="0"/>
              <a:t>GOALS</a:t>
            </a:r>
            <a:r>
              <a:rPr lang="en-US" sz="3600" dirty="0" smtClean="0"/>
              <a:t> :</a:t>
            </a:r>
            <a:endParaRPr lang="en-US" sz="3600" dirty="0"/>
          </a:p>
        </p:txBody>
      </p:sp>
    </p:spTree>
    <p:extLst>
      <p:ext uri="{BB962C8B-B14F-4D97-AF65-F5344CB8AC3E}">
        <p14:creationId xmlns:p14="http://schemas.microsoft.com/office/powerpoint/2010/main" val="349991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Shape 169"/>
          <p:cNvSpPr/>
          <p:nvPr/>
        </p:nvSpPr>
        <p:spPr>
          <a:xfrm>
            <a:off x="1253729" y="1030284"/>
            <a:ext cx="7178242" cy="346091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txBox="1">
            <a:spLocks noGrp="1"/>
          </p:cNvSpPr>
          <p:nvPr>
            <p:ph type="title" idx="4294967295"/>
          </p:nvPr>
        </p:nvSpPr>
        <p:spPr>
          <a:xfrm>
            <a:off x="826839" y="250841"/>
            <a:ext cx="7605132" cy="6305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PROTECT YOUR HOME ANYWHERE</a:t>
            </a:r>
            <a:endParaRPr sz="3200" dirty="0"/>
          </a:p>
        </p:txBody>
      </p:sp>
      <p:sp>
        <p:nvSpPr>
          <p:cNvPr id="171" name="Shape 171"/>
          <p:cNvSpPr/>
          <p:nvPr/>
        </p:nvSpPr>
        <p:spPr>
          <a:xfrm>
            <a:off x="2356201" y="1993150"/>
            <a:ext cx="797848" cy="248172"/>
          </a:xfrm>
          <a:prstGeom prst="wedgeRectCallout">
            <a:avLst>
              <a:gd name="adj1" fmla="val -21428"/>
              <a:gd name="adj2" fmla="val 84287"/>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US" sz="800" b="1" dirty="0" smtClean="0">
                <a:solidFill>
                  <a:srgbClr val="FFFFFF"/>
                </a:solidFill>
                <a:latin typeface="Varela"/>
                <a:ea typeface="Varela"/>
                <a:cs typeface="Varela"/>
                <a:sym typeface="Varela"/>
              </a:rPr>
              <a:t>Y</a:t>
            </a:r>
            <a:r>
              <a:rPr lang="en" sz="800" b="1" dirty="0" smtClean="0">
                <a:solidFill>
                  <a:srgbClr val="FFFFFF"/>
                </a:solidFill>
                <a:latin typeface="Varela"/>
                <a:ea typeface="Varela"/>
                <a:cs typeface="Varela"/>
                <a:sym typeface="Varela"/>
              </a:rPr>
              <a:t>our home</a:t>
            </a:r>
            <a:endParaRPr sz="800" b="1" dirty="0">
              <a:solidFill>
                <a:srgbClr val="FFFFFF"/>
              </a:solidFill>
              <a:latin typeface="Varela"/>
              <a:ea typeface="Varela"/>
              <a:cs typeface="Varela"/>
              <a:sym typeface="Varela"/>
            </a:endParaRPr>
          </a:p>
        </p:txBody>
      </p:sp>
      <p:sp>
        <p:nvSpPr>
          <p:cNvPr id="173" name="Shape 173"/>
          <p:cNvSpPr/>
          <p:nvPr/>
        </p:nvSpPr>
        <p:spPr>
          <a:xfrm rot="10800000">
            <a:off x="2141290" y="1435137"/>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rot="10800000">
            <a:off x="3081450" y="3709675"/>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rot="10800000">
            <a:off x="4491546" y="1716599"/>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rot="10800000">
            <a:off x="4842850" y="3583975"/>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rot="10800000">
            <a:off x="6495396" y="2054386"/>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rot="10800000">
            <a:off x="7308113" y="3786320"/>
            <a:ext cx="145200" cy="125700"/>
          </a:xfrm>
          <a:prstGeom prst="triangle">
            <a:avLst>
              <a:gd name="adj"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9471"/>
            <a:ext cx="2383800" cy="56590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32"/>
        <p:cNvGrpSpPr/>
        <p:nvPr/>
      </p:nvGrpSpPr>
      <p:grpSpPr>
        <a:xfrm>
          <a:off x="0" y="0"/>
          <a:ext cx="0" cy="0"/>
          <a:chOff x="0" y="0"/>
          <a:chExt cx="0" cy="0"/>
        </a:xfrm>
      </p:grpSpPr>
      <p:sp>
        <p:nvSpPr>
          <p:cNvPr id="13"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1" name="Shape 247"/>
          <p:cNvSpPr/>
          <p:nvPr/>
        </p:nvSpPr>
        <p:spPr>
          <a:xfrm>
            <a:off x="0" y="0"/>
            <a:ext cx="9144000" cy="5143500"/>
          </a:xfrm>
          <a:prstGeom prst="rect">
            <a:avLst/>
          </a:prstGeom>
          <a:solidFill>
            <a:srgbClr val="101631">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Zilla Slab Light"/>
              <a:ea typeface="Zilla Slab Light"/>
              <a:cs typeface="Zilla Slab Light"/>
              <a:sym typeface="Zilla Slab Light"/>
            </a:endParaRPr>
          </a:p>
        </p:txBody>
      </p:sp>
      <p:sp>
        <p:nvSpPr>
          <p:cNvPr id="12" name="Shape 72"/>
          <p:cNvSpPr txBox="1">
            <a:spLocks noGrp="1"/>
          </p:cNvSpPr>
          <p:nvPr>
            <p:ph type="body" idx="1"/>
          </p:nvPr>
        </p:nvSpPr>
        <p:spPr>
          <a:xfrm>
            <a:off x="182880" y="1804473"/>
            <a:ext cx="9077092" cy="2765649"/>
          </a:xfrm>
          <a:prstGeom prst="rect">
            <a:avLst/>
          </a:prstGeom>
        </p:spPr>
        <p:txBody>
          <a:bodyPr spcFirstLastPara="1" wrap="square" lIns="91425" tIns="91425" rIns="91425" bIns="91425" anchor="t" anchorCtr="0">
            <a:noAutofit/>
          </a:bodyPr>
          <a:lstStyle/>
          <a:p>
            <a:pPr marL="0" indent="0">
              <a:buNone/>
            </a:pPr>
            <a:endParaRPr lang="en-US" sz="1050" b="1" dirty="0" smtClean="0">
              <a:latin typeface="Raleway" panose="020B0503030101060003" charset="0"/>
              <a:cs typeface="Times New Roman" panose="02020603050405020304" pitchFamily="18" charset="0"/>
            </a:endParaRPr>
          </a:p>
          <a:p>
            <a:pPr>
              <a:lnSpc>
                <a:spcPct val="200000"/>
              </a:lnSpc>
            </a:pPr>
            <a:r>
              <a:rPr lang="en-US" sz="1800" dirty="0"/>
              <a:t>Pressure sensitive mat that will serve as the trigger for camera activation </a:t>
            </a:r>
          </a:p>
          <a:p>
            <a:pPr>
              <a:lnSpc>
                <a:spcPct val="200000"/>
              </a:lnSpc>
            </a:pPr>
            <a:r>
              <a:rPr lang="en-US" sz="1800" dirty="0"/>
              <a:t>Send video feed from the camera to the user’s mobile device via SMS</a:t>
            </a:r>
          </a:p>
          <a:p>
            <a:pPr>
              <a:lnSpc>
                <a:spcPct val="200000"/>
              </a:lnSpc>
            </a:pPr>
            <a:r>
              <a:rPr lang="en-US" sz="1800" dirty="0"/>
              <a:t>(Mobile App): containing a library of previous video feeds as well as accessibility of live video feeds</a:t>
            </a:r>
          </a:p>
          <a:p>
            <a:pPr>
              <a:lnSpc>
                <a:spcPct val="200000"/>
              </a:lnSpc>
            </a:pPr>
            <a:r>
              <a:rPr lang="en-US" sz="1800" dirty="0"/>
              <a:t>Moderate battery life for preservation and duration of the system</a:t>
            </a:r>
          </a:p>
          <a:p>
            <a:endParaRPr lang="en-US" sz="2000" dirty="0"/>
          </a:p>
          <a:p>
            <a:pPr lvl="1"/>
            <a:endParaRPr lang="en-US" sz="1050" b="1" dirty="0">
              <a:latin typeface="Raleway" panose="020B0503030101060003" charset="0"/>
            </a:endParaRPr>
          </a:p>
        </p:txBody>
      </p:sp>
      <p:sp>
        <p:nvSpPr>
          <p:cNvPr id="51" name="Shape 249"/>
          <p:cNvSpPr txBox="1">
            <a:spLocks/>
          </p:cNvSpPr>
          <p:nvPr/>
        </p:nvSpPr>
        <p:spPr>
          <a:xfrm>
            <a:off x="423746" y="625622"/>
            <a:ext cx="6432024" cy="10173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1pPr>
            <a:lvl2pPr marL="914400" marR="0" lvl="1"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2pPr>
            <a:lvl3pPr marL="1371600" marR="0" lvl="2"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3pPr>
            <a:lvl4pPr marL="1828800" marR="0" lvl="3"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4pPr>
            <a:lvl5pPr marL="2286000" marR="0" lvl="4"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5pPr>
            <a:lvl6pPr marL="2743200" marR="0" lvl="5"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6pPr>
            <a:lvl7pPr marL="3200400" marR="0" lvl="6"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7pPr>
            <a:lvl8pPr marL="3657600" marR="0" lvl="7"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8pPr>
            <a:lvl9pPr marL="4114800" marR="0" lvl="8" indent="-317500" algn="l" rtl="0">
              <a:lnSpc>
                <a:spcPct val="115000"/>
              </a:lnSpc>
              <a:spcBef>
                <a:spcPts val="1000"/>
              </a:spcBef>
              <a:spcAft>
                <a:spcPts val="1000"/>
              </a:spcAft>
              <a:buClr>
                <a:srgbClr val="FFFFFF"/>
              </a:buClr>
              <a:buSzPts val="1400"/>
              <a:buFont typeface="Varela"/>
              <a:buChar char="╶"/>
              <a:defRPr sz="1400" b="0" i="0" u="none" strike="noStrike" cap="none">
                <a:solidFill>
                  <a:srgbClr val="FFFFFF"/>
                </a:solidFill>
                <a:latin typeface="Varela"/>
                <a:ea typeface="Varela"/>
                <a:cs typeface="Varela"/>
                <a:sym typeface="Varela"/>
              </a:defRPr>
            </a:lvl9pPr>
          </a:lstStyle>
          <a:p>
            <a:pPr marL="0" indent="0" algn="ctr">
              <a:buFont typeface="Varela"/>
              <a:buNone/>
            </a:pPr>
            <a:r>
              <a:rPr lang="en-US" sz="4400" b="1" dirty="0" smtClean="0">
                <a:solidFill>
                  <a:srgbClr val="101631"/>
                </a:solidFill>
                <a:highlight>
                  <a:srgbClr val="FFFFFF"/>
                </a:highlight>
              </a:rPr>
              <a:t>  Technical Objectives </a:t>
            </a:r>
            <a:endParaRPr lang="en-US" sz="4400" b="1" dirty="0">
              <a:solidFill>
                <a:srgbClr val="101631"/>
              </a:solidFill>
              <a:highlight>
                <a:srgbClr val="FFFFFF"/>
              </a:highlight>
            </a:endParaRPr>
          </a:p>
        </p:txBody>
      </p:sp>
    </p:spTree>
    <p:extLst>
      <p:ext uri="{BB962C8B-B14F-4D97-AF65-F5344CB8AC3E}">
        <p14:creationId xmlns:p14="http://schemas.microsoft.com/office/powerpoint/2010/main" val="3339319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goz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12626</TotalTime>
  <Words>1547</Words>
  <Application>Microsoft Office PowerPoint</Application>
  <PresentationFormat>On-screen Show (16:9)</PresentationFormat>
  <Paragraphs>376</Paragraphs>
  <Slides>41</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Varela</vt:lpstr>
      <vt:lpstr>Arial</vt:lpstr>
      <vt:lpstr>Calibri Light</vt:lpstr>
      <vt:lpstr>Twentieth Century</vt:lpstr>
      <vt:lpstr>Raleway</vt:lpstr>
      <vt:lpstr>Calibri</vt:lpstr>
      <vt:lpstr>Courier New</vt:lpstr>
      <vt:lpstr>Zilla Slab Light</vt:lpstr>
      <vt:lpstr>Times New Roman</vt:lpstr>
      <vt:lpstr>Ragozine template</vt:lpstr>
      <vt:lpstr>Group 19 Members</vt:lpstr>
      <vt:lpstr>PowerPoint Presentation</vt:lpstr>
      <vt:lpstr>PowerPoint Presentation</vt:lpstr>
      <vt:lpstr>PowerPoint Presentation</vt:lpstr>
      <vt:lpstr>PowerPoint Presentation</vt:lpstr>
      <vt:lpstr>PowerPoint Presentation</vt:lpstr>
      <vt:lpstr>PowerPoint Presentation</vt:lpstr>
      <vt:lpstr>PROTECT YOUR HOME ANYWHERE</vt:lpstr>
      <vt:lpstr>PowerPoint Presentation</vt:lpstr>
      <vt:lpstr>PowerPoint Presentation</vt:lpstr>
      <vt:lpstr>Hardware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Communicate?</vt:lpstr>
      <vt:lpstr>System Power Limitations</vt:lpstr>
      <vt:lpstr>Source of Energy</vt:lpstr>
      <vt:lpstr>Battery types</vt:lpstr>
      <vt:lpstr>Part of the Solution</vt:lpstr>
      <vt:lpstr>Battery Management </vt:lpstr>
      <vt:lpstr>TP4056 Li-ion Battery Charger</vt:lpstr>
      <vt:lpstr>Board Computer Selection</vt:lpstr>
      <vt:lpstr>Raspberry Pi 3 Specs</vt:lpstr>
      <vt:lpstr>Camera Selection</vt:lpstr>
      <vt:lpstr>PowerPoint Presentation</vt:lpstr>
      <vt:lpstr> Main Components </vt:lpstr>
      <vt:lpstr>PowerPoint Presentation</vt:lpstr>
      <vt:lpstr>Software Overall Diagram</vt:lpstr>
      <vt:lpstr>Software Overall Diagram</vt:lpstr>
      <vt:lpstr>Software Overall Diagram</vt:lpstr>
      <vt:lpstr>Software Overall Diagram</vt:lpstr>
      <vt:lpstr>PowerPoint Presentation</vt:lpstr>
      <vt:lpstr>Software Overall Diagram</vt:lpstr>
      <vt:lpstr>GuardMat Functionalities: </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protect your home from wherever you are.</dc:title>
  <dc:creator>John Ison</dc:creator>
  <cp:lastModifiedBy>John Ison</cp:lastModifiedBy>
  <cp:revision>112</cp:revision>
  <dcterms:modified xsi:type="dcterms:W3CDTF">2018-04-26T21:46:52Z</dcterms:modified>
</cp:coreProperties>
</file>