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Lst>
  <p:sldSz cx="12192000" cy="6858000"/>
  <p:notesSz cx="6858000" cy="9144000"/>
  <p:embeddedFontLst>
    <p:embeddedFont>
      <p:font typeface="Calibri" panose="020F0502020204030204" pitchFamily="34" charset="0"/>
      <p:regular r:id="rId33"/>
      <p:bold r:id="rId34"/>
      <p:italic r:id="rId35"/>
      <p:boldItalic r:id="rId36"/>
    </p:embeddedFont>
    <p:embeddedFont>
      <p:font typeface="Helvetica Neue" panose="020B0604020202020204" charset="0"/>
      <p:bold r:id="rId37"/>
      <p:boldItalic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09FE46E-6E31-4AAD-B476-571BAC41058F}">
  <a:tblStyle styleId="{709FE46E-6E31-4AAD-B476-571BAC41058F}" styleName="Table_0">
    <a:wholeTbl>
      <a:tcTxStyle>
        <a:font>
          <a:latin typeface="Arial"/>
          <a:ea typeface="Arial"/>
          <a:cs typeface="Arial"/>
        </a:font>
        <a:srgbClr val="000000"/>
      </a:tcTxStyle>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4" d="100"/>
          <a:sy n="84" d="100"/>
        </p:scale>
        <p:origin x="888"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03676235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Shape 81"/>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r>
              <a:rPr lang="en-US"/>
              <a:t>Matt</a:t>
            </a:r>
            <a:endParaRPr/>
          </a:p>
        </p:txBody>
      </p:sp>
      <p:sp>
        <p:nvSpPr>
          <p:cNvPr id="82" name="Shape 82"/>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766903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Shape 168"/>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9" name="Shape 16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a:t>SCOTT</a:t>
            </a:r>
            <a:endParaRPr/>
          </a:p>
          <a:p>
            <a:pPr marL="457200" lvl="0" indent="-298450" rtl="0">
              <a:spcBef>
                <a:spcPts val="0"/>
              </a:spcBef>
              <a:spcAft>
                <a:spcPts val="0"/>
              </a:spcAft>
              <a:buSzPts val="1100"/>
              <a:buChar char="-"/>
            </a:pPr>
            <a:r>
              <a:rPr lang="en-US"/>
              <a:t>This is the abstracted hardware block diagram that depicts the interconnectivity of all of the subsystems</a:t>
            </a:r>
            <a:endParaRPr/>
          </a:p>
          <a:p>
            <a:pPr marL="457200" lvl="0" indent="-298450" rtl="0">
              <a:spcBef>
                <a:spcPts val="0"/>
              </a:spcBef>
              <a:spcAft>
                <a:spcPts val="0"/>
              </a:spcAft>
              <a:buSzPts val="1100"/>
              <a:buChar char="-"/>
            </a:pPr>
            <a:r>
              <a:rPr lang="en-US"/>
              <a:t>The black lines are data lines, the remainder lines are power lines.</a:t>
            </a:r>
            <a:endParaRPr/>
          </a:p>
          <a:p>
            <a:pPr marL="457200" lvl="0" indent="-298450">
              <a:spcBef>
                <a:spcPts val="0"/>
              </a:spcBef>
              <a:spcAft>
                <a:spcPts val="0"/>
              </a:spcAft>
              <a:buSzPts val="1100"/>
              <a:buChar char="-"/>
            </a:pPr>
            <a:r>
              <a:rPr lang="en-US"/>
              <a:t>As can be seen, there are three voltage regulators which drop down the 12v supply from the car’s battery to a usable 5v, 3.3v, and 1.8v rails.</a:t>
            </a:r>
            <a:endParaRPr/>
          </a:p>
        </p:txBody>
      </p:sp>
    </p:spTree>
    <p:extLst>
      <p:ext uri="{BB962C8B-B14F-4D97-AF65-F5344CB8AC3E}">
        <p14:creationId xmlns:p14="http://schemas.microsoft.com/office/powerpoint/2010/main" val="39242384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Shape 176"/>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7" name="Shape 17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a:t>SCOTT</a:t>
            </a:r>
            <a:endParaRPr/>
          </a:p>
          <a:p>
            <a:pPr marL="457200" lvl="0" indent="-298450" rtl="0">
              <a:spcBef>
                <a:spcPts val="0"/>
              </a:spcBef>
              <a:spcAft>
                <a:spcPts val="0"/>
              </a:spcAft>
              <a:buSzPts val="1100"/>
              <a:buChar char="-"/>
            </a:pPr>
            <a:r>
              <a:rPr lang="en-US"/>
              <a:t>We chose the Atmel 2560, which recently replaced another microcontroller which would be over engineered for this project.</a:t>
            </a:r>
            <a:endParaRPr/>
          </a:p>
          <a:p>
            <a:pPr marL="457200" lvl="0" indent="-298450" rtl="0">
              <a:spcBef>
                <a:spcPts val="0"/>
              </a:spcBef>
              <a:spcAft>
                <a:spcPts val="0"/>
              </a:spcAft>
              <a:buSzPts val="1100"/>
              <a:buChar char="-"/>
            </a:pPr>
            <a:r>
              <a:rPr lang="en-US"/>
              <a:t>Connects with GPS chip to receive and relay latitude and longitude coordinates to the media processor</a:t>
            </a:r>
            <a:endParaRPr/>
          </a:p>
          <a:p>
            <a:pPr marL="457200" lvl="0" indent="-298450" rtl="0">
              <a:spcBef>
                <a:spcPts val="0"/>
              </a:spcBef>
              <a:spcAft>
                <a:spcPts val="0"/>
              </a:spcAft>
              <a:buSzPts val="1100"/>
              <a:buChar char="-"/>
            </a:pPr>
            <a:r>
              <a:rPr lang="en-US"/>
              <a:t>Also responsible for sampling the telemetry data at a high rate which is used trigger an interrupt on the media processor.</a:t>
            </a:r>
            <a:endParaRPr/>
          </a:p>
          <a:p>
            <a:pPr marL="0" lvl="0" indent="0" rtl="0">
              <a:spcBef>
                <a:spcPts val="0"/>
              </a:spcBef>
              <a:spcAft>
                <a:spcPts val="0"/>
              </a:spcAft>
              <a:buNone/>
            </a:pPr>
            <a:endParaRPr/>
          </a:p>
        </p:txBody>
      </p:sp>
    </p:spTree>
    <p:extLst>
      <p:ext uri="{BB962C8B-B14F-4D97-AF65-F5344CB8AC3E}">
        <p14:creationId xmlns:p14="http://schemas.microsoft.com/office/powerpoint/2010/main" val="33245459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Shape 186"/>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7" name="Shape 18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a:t>SCOTT</a:t>
            </a:r>
            <a:endParaRPr/>
          </a:p>
          <a:p>
            <a:pPr marL="457200" lvl="0" indent="-298450" rtl="0">
              <a:spcBef>
                <a:spcPts val="0"/>
              </a:spcBef>
              <a:spcAft>
                <a:spcPts val="0"/>
              </a:spcAft>
              <a:buSzPts val="1100"/>
              <a:buChar char="-"/>
            </a:pPr>
            <a:r>
              <a:rPr lang="en-US"/>
              <a:t>The interrupt disables the media processor’s low-power mode</a:t>
            </a:r>
            <a:endParaRPr/>
          </a:p>
          <a:p>
            <a:pPr marL="457200" lvl="0" indent="-298450" rtl="0">
              <a:spcBef>
                <a:spcPts val="0"/>
              </a:spcBef>
              <a:spcAft>
                <a:spcPts val="0"/>
              </a:spcAft>
              <a:buSzPts val="1100"/>
              <a:buChar char="-"/>
            </a:pPr>
            <a:r>
              <a:rPr lang="en-US"/>
              <a:t>Exiting low power mode enables the media processor to encode the raw camera data and store it on the onboard SD card.</a:t>
            </a:r>
            <a:endParaRPr/>
          </a:p>
          <a:p>
            <a:pPr marL="457200" lvl="0" indent="-298450" rtl="0">
              <a:spcBef>
                <a:spcPts val="0"/>
              </a:spcBef>
              <a:spcAft>
                <a:spcPts val="0"/>
              </a:spcAft>
              <a:buSzPts val="1100"/>
              <a:buChar char="-"/>
            </a:pPr>
            <a:r>
              <a:rPr lang="en-US"/>
              <a:t>It is also in charge with communication to the API server to determine updates, send video, as well as all other requests.</a:t>
            </a:r>
            <a:endParaRPr/>
          </a:p>
          <a:p>
            <a:pPr marL="457200" lvl="0" indent="-298450" rtl="0">
              <a:spcBef>
                <a:spcPts val="0"/>
              </a:spcBef>
              <a:spcAft>
                <a:spcPts val="0"/>
              </a:spcAft>
              <a:buSzPts val="1100"/>
              <a:buChar char="-"/>
            </a:pPr>
            <a:r>
              <a:rPr lang="en-US"/>
              <a:t>In order to send or receive this data, the system prioritizes the wireless network opposed to the cellular network based on connectivity to a WiFi access point</a:t>
            </a:r>
            <a:endParaRPr/>
          </a:p>
          <a:p>
            <a:pPr marL="457200" lvl="0" indent="-298450" rtl="0">
              <a:spcBef>
                <a:spcPts val="0"/>
              </a:spcBef>
              <a:spcAft>
                <a:spcPts val="0"/>
              </a:spcAft>
              <a:buSzPts val="1100"/>
              <a:buChar char="-"/>
            </a:pPr>
            <a:r>
              <a:rPr lang="en-US"/>
              <a:t>Due to all of these tasks, we chose a well specced processor that’s capable of running a stripped down version of Linux from TI called TI-RTOS. The operating system was highly necessary to properly utilize cameras as well as the cellular chip which required USB drivers.</a:t>
            </a:r>
            <a:endParaRPr/>
          </a:p>
        </p:txBody>
      </p:sp>
    </p:spTree>
    <p:extLst>
      <p:ext uri="{BB962C8B-B14F-4D97-AF65-F5344CB8AC3E}">
        <p14:creationId xmlns:p14="http://schemas.microsoft.com/office/powerpoint/2010/main" val="36191635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Shape 195"/>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6" name="Shape 19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a:t>Joe</a:t>
            </a:r>
            <a:endParaRPr/>
          </a:p>
          <a:p>
            <a:pPr marL="0" lvl="0" indent="0" rtl="0">
              <a:spcBef>
                <a:spcPts val="0"/>
              </a:spcBef>
              <a:spcAft>
                <a:spcPts val="0"/>
              </a:spcAft>
              <a:buNone/>
            </a:pPr>
            <a:r>
              <a:rPr lang="en-US"/>
              <a:t>talk about connection of ddr ram or how it creates a smoother flow of data</a:t>
            </a:r>
            <a:endParaRPr/>
          </a:p>
        </p:txBody>
      </p:sp>
    </p:spTree>
    <p:extLst>
      <p:ext uri="{BB962C8B-B14F-4D97-AF65-F5344CB8AC3E}">
        <p14:creationId xmlns:p14="http://schemas.microsoft.com/office/powerpoint/2010/main" val="29455612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Shape 203"/>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4" name="Shape 20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a:t>Joe</a:t>
            </a:r>
            <a:endParaRPr/>
          </a:p>
          <a:p>
            <a:pPr marL="0" lvl="0" indent="0" rtl="0">
              <a:spcBef>
                <a:spcPts val="0"/>
              </a:spcBef>
              <a:spcAft>
                <a:spcPts val="0"/>
              </a:spcAft>
              <a:buNone/>
            </a:pPr>
            <a:r>
              <a:rPr lang="en-US"/>
              <a:t>discuss the compression 80% reduction in size of the raw data</a:t>
            </a:r>
            <a:endParaRPr/>
          </a:p>
        </p:txBody>
      </p:sp>
    </p:spTree>
    <p:extLst>
      <p:ext uri="{BB962C8B-B14F-4D97-AF65-F5344CB8AC3E}">
        <p14:creationId xmlns:p14="http://schemas.microsoft.com/office/powerpoint/2010/main" val="13514632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Shape 211"/>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2" name="Shape 21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a:t>JOE</a:t>
            </a:r>
            <a:endParaRPr/>
          </a:p>
          <a:p>
            <a:pPr marL="0" lvl="0" indent="0">
              <a:spcBef>
                <a:spcPts val="0"/>
              </a:spcBef>
              <a:spcAft>
                <a:spcPts val="0"/>
              </a:spcAft>
              <a:buNone/>
            </a:pPr>
            <a:r>
              <a:rPr lang="en-US"/>
              <a:t>certain parts were left off of this board design due to being proprietary </a:t>
            </a:r>
            <a:endParaRPr/>
          </a:p>
          <a:p>
            <a:pPr marL="0" lvl="0" indent="0">
              <a:spcBef>
                <a:spcPts val="0"/>
              </a:spcBef>
              <a:spcAft>
                <a:spcPts val="0"/>
              </a:spcAft>
              <a:buNone/>
            </a:pPr>
            <a:r>
              <a:rPr lang="en-US"/>
              <a:t>it is porjected for the PCB desgin to be 100% complete by </a:t>
            </a:r>
            <a:endParaRPr/>
          </a:p>
          <a:p>
            <a:pPr marL="0" lvl="0" indent="0">
              <a:spcBef>
                <a:spcPts val="0"/>
              </a:spcBef>
              <a:spcAft>
                <a:spcPts val="0"/>
              </a:spcAft>
              <a:buNone/>
            </a:pPr>
            <a:endParaRPr/>
          </a:p>
          <a:p>
            <a:pPr marL="0" lvl="0" indent="0">
              <a:spcBef>
                <a:spcPts val="0"/>
              </a:spcBef>
              <a:spcAft>
                <a:spcPts val="0"/>
              </a:spcAft>
              <a:buNone/>
            </a:pPr>
            <a:endParaRPr/>
          </a:p>
        </p:txBody>
      </p:sp>
    </p:spTree>
    <p:extLst>
      <p:ext uri="{BB962C8B-B14F-4D97-AF65-F5344CB8AC3E}">
        <p14:creationId xmlns:p14="http://schemas.microsoft.com/office/powerpoint/2010/main" val="16135858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Shape 220"/>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1" name="Shape 22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a:t>JOE</a:t>
            </a:r>
            <a:endParaRPr/>
          </a:p>
        </p:txBody>
      </p:sp>
    </p:spTree>
    <p:extLst>
      <p:ext uri="{BB962C8B-B14F-4D97-AF65-F5344CB8AC3E}">
        <p14:creationId xmlns:p14="http://schemas.microsoft.com/office/powerpoint/2010/main" val="22033212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Shape 230"/>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1" name="Shape 23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a:t>JOE</a:t>
            </a:r>
            <a:endParaRPr/>
          </a:p>
          <a:p>
            <a:pPr marL="0" lvl="0" indent="0" rtl="0">
              <a:spcBef>
                <a:spcPts val="0"/>
              </a:spcBef>
              <a:spcAft>
                <a:spcPts val="0"/>
              </a:spcAft>
              <a:buNone/>
            </a:pPr>
            <a:r>
              <a:rPr lang="en-US"/>
              <a:t>enclosure is minimized for viewing purposes</a:t>
            </a:r>
            <a:endParaRPr/>
          </a:p>
        </p:txBody>
      </p:sp>
    </p:spTree>
    <p:extLst>
      <p:ext uri="{BB962C8B-B14F-4D97-AF65-F5344CB8AC3E}">
        <p14:creationId xmlns:p14="http://schemas.microsoft.com/office/powerpoint/2010/main" val="36643492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Shape 241"/>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2" name="Shape 24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8300846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Shape 247"/>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8" name="Shape 24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a:t>Austin -</a:t>
            </a:r>
            <a:br>
              <a:rPr lang="en-US"/>
            </a:br>
            <a:r>
              <a:rPr lang="en-US"/>
              <a:t/>
            </a:r>
            <a:br>
              <a:rPr lang="en-US"/>
            </a:br>
            <a:r>
              <a:rPr lang="en-US"/>
              <a:t>There are three aspects to the software design for the dashboard camera: Embedded development, API server and the mobile application.</a:t>
            </a:r>
            <a:br>
              <a:rPr lang="en-US"/>
            </a:br>
            <a:r>
              <a:rPr lang="en-US"/>
              <a:t/>
            </a:r>
            <a:br>
              <a:rPr lang="en-US"/>
            </a:br>
            <a:r>
              <a:rPr lang="en-US"/>
              <a:t>The hardware development relies on utilizing C programming and shell scripts on the RTOS system.</a:t>
            </a:r>
            <a:br>
              <a:rPr lang="en-US"/>
            </a:br>
            <a:r>
              <a:rPr lang="en-US"/>
              <a:t/>
            </a:r>
            <a:br>
              <a:rPr lang="en-US"/>
            </a:br>
            <a:r>
              <a:rPr lang="en-US"/>
              <a:t>The API server developed utilizing Django alongside the Rest Framework provides the channel for communication between the hardware device and the mobile application. As we were unable to determine any method to facilitate remote direct connection to the two devices, the API must act as a sort of middle man to create the connection. All the while providing storage for the devices videos, eventually we would like to send the video to a cloud storage provider opposed to the current local storage solution.</a:t>
            </a:r>
            <a:br>
              <a:rPr lang="en-US"/>
            </a:br>
            <a:r>
              <a:rPr lang="en-US"/>
              <a:t/>
            </a:r>
            <a:br>
              <a:rPr lang="en-US"/>
            </a:br>
            <a:r>
              <a:rPr lang="en-US"/>
              <a:t>The mobile application provides the control for the hardware device by sending HTTP requests to the API server which in turn will relay the information to the hardware device. This is all done via polling from each device as without keeping a socket alive it is impossible to initiate the conversation between the two remote devices</a:t>
            </a:r>
            <a:br>
              <a:rPr lang="en-US"/>
            </a:br>
            <a:r>
              <a:rPr lang="en-US"/>
              <a:t/>
            </a:r>
            <a:br>
              <a:rPr lang="en-US"/>
            </a:br>
            <a:r>
              <a:rPr lang="en-US"/>
              <a:t>The diagram illustrates the channels of communication for the device under specific criteria. When the device is connected over wifi or cellular it sends the data straight the the API server, we would also like to have the device send the data straight to the mobile application when the cellular device is connected to the hardwares access point.</a:t>
            </a:r>
            <a:endParaRPr/>
          </a:p>
        </p:txBody>
      </p:sp>
    </p:spTree>
    <p:extLst>
      <p:ext uri="{BB962C8B-B14F-4D97-AF65-F5344CB8AC3E}">
        <p14:creationId xmlns:p14="http://schemas.microsoft.com/office/powerpoint/2010/main" val="39970159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Shape 9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3" name="Shape 9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a:t>Matt</a:t>
            </a:r>
            <a:endParaRPr/>
          </a:p>
        </p:txBody>
      </p:sp>
    </p:spTree>
    <p:extLst>
      <p:ext uri="{BB962C8B-B14F-4D97-AF65-F5344CB8AC3E}">
        <p14:creationId xmlns:p14="http://schemas.microsoft.com/office/powerpoint/2010/main" val="22652565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Shape 256"/>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7" name="Shape 25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a:t>Austin -</a:t>
            </a:r>
            <a:br>
              <a:rPr lang="en-US"/>
            </a:br>
            <a:r>
              <a:rPr lang="en-US"/>
              <a:t/>
            </a:r>
            <a:br>
              <a:rPr lang="en-US"/>
            </a:br>
            <a:r>
              <a:rPr lang="en-US"/>
              <a:t>IoT Devices are notoriously insecure and even IoT security products tend to provide a new attack surface for intruders. As our device is meant to be a car security product we hope to eliminate security flaws within our device and network. Thus we will be implementing TLS encryption on all API endpoints to ensure data is encrypted on transmit. Data at rest will be also hashed such as the database with the SHA-256 algorithm. A mistake we wanted avoid was the utilization of an insecure hashing function such as MD5.</a:t>
            </a:r>
            <a:br>
              <a:rPr lang="en-US"/>
            </a:br>
            <a:r>
              <a:rPr lang="en-US"/>
              <a:t/>
            </a:r>
            <a:br>
              <a:rPr lang="en-US"/>
            </a:br>
            <a:r>
              <a:rPr lang="en-US"/>
              <a:t>The API utilizes token based authorization, after login the user is provided a token to utilize in all subsequent requests. This token will lock the user in to only seeing information related to their device and account. Upon logout or token timeout the user will be required to relogin to obtain a new token. The previous token will thus be invalid and invoke an error.</a:t>
            </a:r>
            <a:endParaRPr/>
          </a:p>
          <a:p>
            <a:pPr marL="0" lvl="0" indent="0">
              <a:spcBef>
                <a:spcPts val="0"/>
              </a:spcBef>
              <a:spcAft>
                <a:spcPts val="0"/>
              </a:spcAft>
              <a:buNone/>
            </a:pPr>
            <a:endParaRPr/>
          </a:p>
          <a:p>
            <a:pPr marL="0" lvl="0" indent="0" rtl="0">
              <a:spcBef>
                <a:spcPts val="0"/>
              </a:spcBef>
              <a:spcAft>
                <a:spcPts val="0"/>
              </a:spcAft>
              <a:buNone/>
            </a:pPr>
            <a:r>
              <a:rPr lang="en-US"/>
              <a:t>As for the hardware device it will enforce WPA2 encryption on the device’s access point. As an accepted risk the device will have the ability to connect to open wireless networks and thus be unprotected from MiTM attacks.</a:t>
            </a:r>
            <a:endParaRPr/>
          </a:p>
        </p:txBody>
      </p:sp>
    </p:spTree>
    <p:extLst>
      <p:ext uri="{BB962C8B-B14F-4D97-AF65-F5344CB8AC3E}">
        <p14:creationId xmlns:p14="http://schemas.microsoft.com/office/powerpoint/2010/main" val="15002758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Shape 265"/>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6" name="Shape 26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a:t>austin - This diagram illustrates the intended flow of data for the device such as in the case of triggering an alert. </a:t>
            </a:r>
            <a:r>
              <a:rPr lang="en-US">
                <a:solidFill>
                  <a:schemeClr val="dk1"/>
                </a:solidFill>
              </a:rPr>
              <a:t>in order to avoid data costs </a:t>
            </a:r>
            <a:r>
              <a:rPr lang="en-US"/>
              <a:t>if it needs to trigger an alert it prioritizes wifi communication as the channel over cellular, if no communication can be made the device will store the alert in an event queue for later transmission. </a:t>
            </a:r>
            <a:endParaRPr/>
          </a:p>
        </p:txBody>
      </p:sp>
    </p:spTree>
    <p:extLst>
      <p:ext uri="{BB962C8B-B14F-4D97-AF65-F5344CB8AC3E}">
        <p14:creationId xmlns:p14="http://schemas.microsoft.com/office/powerpoint/2010/main" val="40993796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Shape 273"/>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4" name="Shape 27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0230497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0" name="Shape 28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a:t>Tim</a:t>
            </a:r>
            <a:endParaRPr/>
          </a:p>
        </p:txBody>
      </p:sp>
    </p:spTree>
    <p:extLst>
      <p:ext uri="{BB962C8B-B14F-4D97-AF65-F5344CB8AC3E}">
        <p14:creationId xmlns:p14="http://schemas.microsoft.com/office/powerpoint/2010/main" val="14610160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Shape 288"/>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9" name="Shape 28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a:t>Tim</a:t>
            </a:r>
            <a:endParaRPr/>
          </a:p>
          <a:p>
            <a:pPr marL="0" lvl="0" indent="0">
              <a:spcBef>
                <a:spcPts val="0"/>
              </a:spcBef>
              <a:spcAft>
                <a:spcPts val="0"/>
              </a:spcAft>
              <a:buNone/>
            </a:pPr>
            <a:endParaRPr/>
          </a:p>
          <a:p>
            <a:pPr marL="0" lvl="0" indent="0">
              <a:spcBef>
                <a:spcPts val="0"/>
              </a:spcBef>
              <a:spcAft>
                <a:spcPts val="0"/>
              </a:spcAft>
              <a:buNone/>
            </a:pPr>
            <a:r>
              <a:rPr lang="en-US"/>
              <a:t>Login/Register - First GUI to see, used to login previously made information, or register a new account with unique information</a:t>
            </a:r>
            <a:endParaRPr/>
          </a:p>
          <a:p>
            <a:pPr marL="0" lvl="0" indent="0">
              <a:spcBef>
                <a:spcPts val="0"/>
              </a:spcBef>
              <a:spcAft>
                <a:spcPts val="0"/>
              </a:spcAft>
              <a:buNone/>
            </a:pPr>
            <a:r>
              <a:rPr lang="en-US"/>
              <a:t>Settings - Used to change username and email information</a:t>
            </a:r>
            <a:endParaRPr/>
          </a:p>
          <a:p>
            <a:pPr marL="0" lvl="0" indent="0">
              <a:spcBef>
                <a:spcPts val="0"/>
              </a:spcBef>
              <a:spcAft>
                <a:spcPts val="0"/>
              </a:spcAft>
              <a:buNone/>
            </a:pPr>
            <a:r>
              <a:rPr lang="en-US"/>
              <a:t>First mention Devices GUI and how it relates to the rest of the GUIs</a:t>
            </a:r>
            <a:endParaRPr/>
          </a:p>
          <a:p>
            <a:pPr marL="0" lvl="0" indent="0">
              <a:spcBef>
                <a:spcPts val="0"/>
              </a:spcBef>
              <a:spcAft>
                <a:spcPts val="0"/>
              </a:spcAft>
              <a:buNone/>
            </a:pPr>
            <a:r>
              <a:rPr lang="en-US"/>
              <a:t>Devices, list of devices add device, connect to a device, disconnect or remove a device from the list, clear alerts for device</a:t>
            </a:r>
            <a:endParaRPr/>
          </a:p>
          <a:p>
            <a:pPr marL="0" lvl="0" indent="0">
              <a:spcBef>
                <a:spcPts val="0"/>
              </a:spcBef>
              <a:spcAft>
                <a:spcPts val="0"/>
              </a:spcAft>
              <a:buNone/>
            </a:pPr>
            <a:r>
              <a:rPr lang="en-US"/>
              <a:t>View Live Footage - see front and back of the camera connected to the dashboard</a:t>
            </a:r>
            <a:endParaRPr/>
          </a:p>
          <a:p>
            <a:pPr marL="0" lvl="0" indent="0">
              <a:spcBef>
                <a:spcPts val="0"/>
              </a:spcBef>
              <a:spcAft>
                <a:spcPts val="0"/>
              </a:spcAft>
              <a:buNone/>
            </a:pPr>
            <a:r>
              <a:rPr lang="en-US"/>
              <a:t>GPS - locate vehicle’s location, used to track vehicle in case of car theft</a:t>
            </a:r>
            <a:endParaRPr/>
          </a:p>
          <a:p>
            <a:pPr marL="0" lvl="0" indent="0">
              <a:spcBef>
                <a:spcPts val="0"/>
              </a:spcBef>
              <a:spcAft>
                <a:spcPts val="0"/>
              </a:spcAft>
              <a:buNone/>
            </a:pPr>
            <a:r>
              <a:rPr lang="en-US"/>
              <a:t>Alerts and storage - alerts received from device and footage and images comes along with it</a:t>
            </a:r>
            <a:endParaRPr/>
          </a:p>
        </p:txBody>
      </p:sp>
    </p:spTree>
    <p:extLst>
      <p:ext uri="{BB962C8B-B14F-4D97-AF65-F5344CB8AC3E}">
        <p14:creationId xmlns:p14="http://schemas.microsoft.com/office/powerpoint/2010/main" val="12789747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1" name="Shape 30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a:t>Tim</a:t>
            </a:r>
            <a:endParaRPr/>
          </a:p>
          <a:p>
            <a:pPr marL="0" lvl="0" indent="0">
              <a:spcBef>
                <a:spcPts val="0"/>
              </a:spcBef>
              <a:spcAft>
                <a:spcPts val="0"/>
              </a:spcAft>
              <a:buNone/>
            </a:pPr>
            <a:r>
              <a:rPr lang="en-US"/>
              <a:t>This represents the general data flow of user inputs and responses to GUIs</a:t>
            </a:r>
            <a:endParaRPr/>
          </a:p>
          <a:p>
            <a:pPr marL="0" lvl="0" indent="0">
              <a:spcBef>
                <a:spcPts val="0"/>
              </a:spcBef>
              <a:spcAft>
                <a:spcPts val="0"/>
              </a:spcAft>
              <a:buNone/>
            </a:pPr>
            <a:r>
              <a:rPr lang="en-US"/>
              <a:t>List what is necessary for the mobile app</a:t>
            </a:r>
            <a:endParaRPr/>
          </a:p>
          <a:p>
            <a:pPr marL="0" lvl="0" indent="0">
              <a:spcBef>
                <a:spcPts val="0"/>
              </a:spcBef>
              <a:spcAft>
                <a:spcPts val="0"/>
              </a:spcAft>
              <a:buNone/>
            </a:pPr>
            <a:r>
              <a:rPr lang="en-US"/>
              <a:t>Give an example, such as receiving an alert.</a:t>
            </a:r>
            <a:endParaRPr/>
          </a:p>
        </p:txBody>
      </p:sp>
    </p:spTree>
    <p:extLst>
      <p:ext uri="{BB962C8B-B14F-4D97-AF65-F5344CB8AC3E}">
        <p14:creationId xmlns:p14="http://schemas.microsoft.com/office/powerpoint/2010/main" val="4392641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Shape 308"/>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9" name="Shape 30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1229534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Shape 314"/>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5" name="Shape 31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a:t>Matt</a:t>
            </a:r>
            <a:endParaRPr/>
          </a:p>
        </p:txBody>
      </p:sp>
    </p:spTree>
    <p:extLst>
      <p:ext uri="{BB962C8B-B14F-4D97-AF65-F5344CB8AC3E}">
        <p14:creationId xmlns:p14="http://schemas.microsoft.com/office/powerpoint/2010/main" val="19288330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Shape 322"/>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3" name="Shape 32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a:t>Matt</a:t>
            </a:r>
            <a:endParaRPr/>
          </a:p>
        </p:txBody>
      </p:sp>
    </p:spTree>
    <p:extLst>
      <p:ext uri="{BB962C8B-B14F-4D97-AF65-F5344CB8AC3E}">
        <p14:creationId xmlns:p14="http://schemas.microsoft.com/office/powerpoint/2010/main" val="27959675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Shape 330"/>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1" name="Shape 33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a:t>Matt</a:t>
            </a:r>
            <a:endParaRPr/>
          </a:p>
        </p:txBody>
      </p:sp>
    </p:spTree>
    <p:extLst>
      <p:ext uri="{BB962C8B-B14F-4D97-AF65-F5344CB8AC3E}">
        <p14:creationId xmlns:p14="http://schemas.microsoft.com/office/powerpoint/2010/main" val="33957510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Shape 100"/>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1" name="Shape 10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a:t>Matt</a:t>
            </a:r>
            <a:endParaRPr/>
          </a:p>
        </p:txBody>
      </p:sp>
    </p:spTree>
    <p:extLst>
      <p:ext uri="{BB962C8B-B14F-4D97-AF65-F5344CB8AC3E}">
        <p14:creationId xmlns:p14="http://schemas.microsoft.com/office/powerpoint/2010/main" val="23327333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Shape 338"/>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9" name="Shape 33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a:t>Matt</a:t>
            </a:r>
            <a:endParaRPr/>
          </a:p>
        </p:txBody>
      </p:sp>
    </p:spTree>
    <p:extLst>
      <p:ext uri="{BB962C8B-B14F-4D97-AF65-F5344CB8AC3E}">
        <p14:creationId xmlns:p14="http://schemas.microsoft.com/office/powerpoint/2010/main" val="39106267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Shape 110"/>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1" name="Shape 11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a:t>Matt</a:t>
            </a:r>
            <a:endParaRPr/>
          </a:p>
        </p:txBody>
      </p:sp>
    </p:spTree>
    <p:extLst>
      <p:ext uri="{BB962C8B-B14F-4D97-AF65-F5344CB8AC3E}">
        <p14:creationId xmlns:p14="http://schemas.microsoft.com/office/powerpoint/2010/main" val="19092949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2" name="Shape 12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a:t>Matt</a:t>
            </a:r>
            <a:endParaRPr/>
          </a:p>
        </p:txBody>
      </p:sp>
    </p:spTree>
    <p:extLst>
      <p:ext uri="{BB962C8B-B14F-4D97-AF65-F5344CB8AC3E}">
        <p14:creationId xmlns:p14="http://schemas.microsoft.com/office/powerpoint/2010/main" val="37180180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Shape 132"/>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3" name="Shape 13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a:t>Matt</a:t>
            </a:r>
            <a:endParaRPr/>
          </a:p>
        </p:txBody>
      </p:sp>
    </p:spTree>
    <p:extLst>
      <p:ext uri="{BB962C8B-B14F-4D97-AF65-F5344CB8AC3E}">
        <p14:creationId xmlns:p14="http://schemas.microsoft.com/office/powerpoint/2010/main" val="29199979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Shape 144"/>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5" name="Shape 14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a:t>Matt </a:t>
            </a:r>
            <a:br>
              <a:rPr lang="en-US"/>
            </a:br>
            <a:endParaRPr/>
          </a:p>
          <a:p>
            <a:pPr marL="0" lvl="0" indent="0" rtl="0">
              <a:spcBef>
                <a:spcPts val="0"/>
              </a:spcBef>
              <a:spcAft>
                <a:spcPts val="0"/>
              </a:spcAft>
              <a:buNone/>
            </a:pPr>
            <a:endParaRPr/>
          </a:p>
        </p:txBody>
      </p:sp>
    </p:spTree>
    <p:extLst>
      <p:ext uri="{BB962C8B-B14F-4D97-AF65-F5344CB8AC3E}">
        <p14:creationId xmlns:p14="http://schemas.microsoft.com/office/powerpoint/2010/main" val="18530383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4" name="Shape 15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7209581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Shape 159"/>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0" name="Shape 16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a:t>scott</a:t>
            </a:r>
            <a:endParaRPr/>
          </a:p>
        </p:txBody>
      </p:sp>
    </p:spTree>
    <p:extLst>
      <p:ext uri="{BB962C8B-B14F-4D97-AF65-F5344CB8AC3E}">
        <p14:creationId xmlns:p14="http://schemas.microsoft.com/office/powerpoint/2010/main" val="24004437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Shape 12"/>
          <p:cNvSpPr txBox="1">
            <a:spLocks noGrp="1"/>
          </p:cNvSpPr>
          <p:nvPr>
            <p:ph type="ctrTitle"/>
          </p:nvPr>
        </p:nvSpPr>
        <p:spPr>
          <a:xfrm>
            <a:off x="1524000" y="1122363"/>
            <a:ext cx="9144000" cy="2387600"/>
          </a:xfrm>
          <a:prstGeom prst="rect">
            <a:avLst/>
          </a:prstGeom>
          <a:noFill/>
          <a:ln>
            <a:noFill/>
          </a:ln>
        </p:spPr>
        <p:txBody>
          <a:bodyPr spcFirstLastPara="1" wrap="square" lIns="91425" tIns="91425" rIns="91425" bIns="91425" anchor="b" anchorCtr="0"/>
          <a:lstStyle>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 name="Shape 13"/>
          <p:cNvSpPr txBox="1">
            <a:spLocks noGrp="1"/>
          </p:cNvSpPr>
          <p:nvPr>
            <p:ph type="subTitle" idx="1"/>
          </p:nvPr>
        </p:nvSpPr>
        <p:spPr>
          <a:xfrm>
            <a:off x="1524000" y="3602038"/>
            <a:ext cx="9144000" cy="1655762"/>
          </a:xfrm>
          <a:prstGeom prst="rect">
            <a:avLst/>
          </a:prstGeom>
          <a:noFill/>
          <a:ln>
            <a:noFill/>
          </a:ln>
        </p:spPr>
        <p:txBody>
          <a:bodyPr spcFirstLastPara="1" wrap="square" lIns="91425" tIns="91425" rIns="91425" bIns="91425" anchor="t" anchorCtr="0"/>
          <a:lstStyle>
            <a:lvl1pPr marR="0" lvl="0" algn="ctr"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 name="Shape 15"/>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 name="Shape 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Shape 69"/>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0" name="Shape 70"/>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2" name="Shape 72"/>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3" name="Shape 7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Shape 75"/>
          <p:cNvSpPr txBox="1">
            <a:spLocks noGrp="1"/>
          </p:cNvSpPr>
          <p:nvPr>
            <p:ph type="title"/>
          </p:nvPr>
        </p:nvSpPr>
        <p:spPr>
          <a:xfrm rot="5400000">
            <a:off x="7133431" y="1956594"/>
            <a:ext cx="5811838" cy="2628900"/>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6" name="Shape 7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8" name="Shape 78"/>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9" name="Shape 7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9" name="Shape 19"/>
          <p:cNvSpPr txBox="1">
            <a:spLocks noGrp="1"/>
          </p:cNvSpPr>
          <p:nvPr>
            <p:ph type="body" idx="1"/>
          </p:nvPr>
        </p:nvSpPr>
        <p:spPr>
          <a:xfrm>
            <a:off x="838200" y="1825625"/>
            <a:ext cx="10515600" cy="435133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 name="Shape 20"/>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1" name="Shape 21"/>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2" name="Shape 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Shape 24"/>
          <p:cNvSpPr txBox="1">
            <a:spLocks noGrp="1"/>
          </p:cNvSpPr>
          <p:nvPr>
            <p:ph type="title"/>
          </p:nvPr>
        </p:nvSpPr>
        <p:spPr>
          <a:xfrm>
            <a:off x="831850" y="1709738"/>
            <a:ext cx="10515600" cy="2852737"/>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5" name="Shape 25"/>
          <p:cNvSpPr txBox="1">
            <a:spLocks noGrp="1"/>
          </p:cNvSpPr>
          <p:nvPr>
            <p:ph type="body" idx="1"/>
          </p:nvPr>
        </p:nvSpPr>
        <p:spPr>
          <a:xfrm>
            <a:off x="831850" y="4589463"/>
            <a:ext cx="10515600" cy="1500187"/>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26" name="Shape 26"/>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7" name="Shape 27"/>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8" name="Shape 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
        <p:cNvGrpSpPr/>
        <p:nvPr/>
      </p:nvGrpSpPr>
      <p:grpSpPr>
        <a:xfrm>
          <a:off x="0" y="0"/>
          <a:ext cx="0" cy="0"/>
          <a:chOff x="0" y="0"/>
          <a:chExt cx="0" cy="0"/>
        </a:xfrm>
      </p:grpSpPr>
      <p:sp>
        <p:nvSpPr>
          <p:cNvPr id="30" name="Shape 30"/>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1" name="Shape 31"/>
          <p:cNvSpPr txBox="1">
            <a:spLocks noGrp="1"/>
          </p:cNvSpPr>
          <p:nvPr>
            <p:ph type="body" idx="1"/>
          </p:nvPr>
        </p:nvSpPr>
        <p:spPr>
          <a:xfrm>
            <a:off x="838200" y="1825625"/>
            <a:ext cx="5181600" cy="435133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 name="Shape 32"/>
          <p:cNvSpPr txBox="1">
            <a:spLocks noGrp="1"/>
          </p:cNvSpPr>
          <p:nvPr>
            <p:ph type="body" idx="2"/>
          </p:nvPr>
        </p:nvSpPr>
        <p:spPr>
          <a:xfrm>
            <a:off x="6172200" y="1825625"/>
            <a:ext cx="5181600" cy="435133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 name="Shape 33"/>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4" name="Shape 34"/>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5" name="Shape 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37" name="Shape 37"/>
          <p:cNvSpPr txBox="1">
            <a:spLocks noGrp="1"/>
          </p:cNvSpPr>
          <p:nvPr>
            <p:ph type="title"/>
          </p:nvPr>
        </p:nvSpPr>
        <p:spPr>
          <a:xfrm>
            <a:off x="839788" y="365125"/>
            <a:ext cx="10515600" cy="1325563"/>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8" name="Shape 38"/>
          <p:cNvSpPr txBox="1">
            <a:spLocks noGrp="1"/>
          </p:cNvSpPr>
          <p:nvPr>
            <p:ph type="body" idx="1"/>
          </p:nvPr>
        </p:nvSpPr>
        <p:spPr>
          <a:xfrm>
            <a:off x="839788" y="1681163"/>
            <a:ext cx="5157787" cy="823912"/>
          </a:xfrm>
          <a:prstGeom prst="rect">
            <a:avLst/>
          </a:prstGeom>
          <a:noFill/>
          <a:ln>
            <a:noFill/>
          </a:ln>
        </p:spPr>
        <p:txBody>
          <a:bodyPr spcFirstLastPara="1" wrap="square" lIns="91425" tIns="91425" rIns="91425" bIns="91425" anchor="b" anchorCtr="0"/>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39" name="Shape 39"/>
          <p:cNvSpPr txBox="1">
            <a:spLocks noGrp="1"/>
          </p:cNvSpPr>
          <p:nvPr>
            <p:ph type="body" idx="2"/>
          </p:nvPr>
        </p:nvSpPr>
        <p:spPr>
          <a:xfrm>
            <a:off x="839788" y="2505075"/>
            <a:ext cx="5157787" cy="368458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0" name="Shape 40"/>
          <p:cNvSpPr txBox="1">
            <a:spLocks noGrp="1"/>
          </p:cNvSpPr>
          <p:nvPr>
            <p:ph type="body" idx="3"/>
          </p:nvPr>
        </p:nvSpPr>
        <p:spPr>
          <a:xfrm>
            <a:off x="6172200" y="1681163"/>
            <a:ext cx="5183188" cy="823912"/>
          </a:xfrm>
          <a:prstGeom prst="rect">
            <a:avLst/>
          </a:prstGeom>
          <a:noFill/>
          <a:ln>
            <a:noFill/>
          </a:ln>
        </p:spPr>
        <p:txBody>
          <a:bodyPr spcFirstLastPara="1" wrap="square" lIns="91425" tIns="91425" rIns="91425" bIns="91425" anchor="b" anchorCtr="0"/>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1" name="Shape 41"/>
          <p:cNvSpPr txBox="1">
            <a:spLocks noGrp="1"/>
          </p:cNvSpPr>
          <p:nvPr>
            <p:ph type="body" idx="4"/>
          </p:nvPr>
        </p:nvSpPr>
        <p:spPr>
          <a:xfrm>
            <a:off x="6172200" y="2505075"/>
            <a:ext cx="5183188" cy="368458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2" name="Shape 42"/>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3" name="Shape 43"/>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4" name="Shape 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Shape 46"/>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7" name="Shape 47"/>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8" name="Shape 48"/>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9" name="Shape 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Shape 51"/>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2" name="Shape 52"/>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3" name="Shape 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Shape 55"/>
          <p:cNvSpPr txBox="1">
            <a:spLocks noGrp="1"/>
          </p:cNvSpPr>
          <p:nvPr>
            <p:ph type="title"/>
          </p:nvPr>
        </p:nvSpPr>
        <p:spPr>
          <a:xfrm>
            <a:off x="839788" y="457200"/>
            <a:ext cx="3932237" cy="1600200"/>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6" name="Shape 56"/>
          <p:cNvSpPr txBox="1">
            <a:spLocks noGrp="1"/>
          </p:cNvSpPr>
          <p:nvPr>
            <p:ph type="body" idx="1"/>
          </p:nvPr>
        </p:nvSpPr>
        <p:spPr>
          <a:xfrm>
            <a:off x="5183188" y="987425"/>
            <a:ext cx="6172200" cy="4873625"/>
          </a:xfrm>
          <a:prstGeom prst="rect">
            <a:avLst/>
          </a:prstGeom>
          <a:noFill/>
          <a:ln>
            <a:noFill/>
          </a:ln>
        </p:spPr>
        <p:txBody>
          <a:bodyPr spcFirstLastPara="1" wrap="square" lIns="91425" tIns="91425" rIns="91425" bIns="91425" anchor="t" anchorCtr="0"/>
          <a:lstStyle>
            <a:lvl1pPr marL="457200" marR="0" lvl="0" indent="-431800" algn="l" rtl="0">
              <a:lnSpc>
                <a:spcPct val="90000"/>
              </a:lnSpc>
              <a:spcBef>
                <a:spcPts val="10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7" name="Shape 57"/>
          <p:cNvSpPr txBox="1">
            <a:spLocks noGrp="1"/>
          </p:cNvSpPr>
          <p:nvPr>
            <p:ph type="body" idx="2"/>
          </p:nvPr>
        </p:nvSpPr>
        <p:spPr>
          <a:xfrm>
            <a:off x="839788" y="2057400"/>
            <a:ext cx="3932237" cy="3811588"/>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58" name="Shape 58"/>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9" name="Shape 59"/>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0" name="Shape 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839788" y="457200"/>
            <a:ext cx="3932237" cy="1600200"/>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3" name="Shape 63"/>
          <p:cNvSpPr>
            <a:spLocks noGrp="1"/>
          </p:cNvSpPr>
          <p:nvPr>
            <p:ph type="pic" idx="2"/>
          </p:nvPr>
        </p:nvSpPr>
        <p:spPr>
          <a:xfrm>
            <a:off x="5183188" y="987425"/>
            <a:ext cx="6172200" cy="4873625"/>
          </a:xfrm>
          <a:prstGeom prst="rect">
            <a:avLst/>
          </a:prstGeom>
          <a:noFill/>
          <a:ln>
            <a:noFill/>
          </a:ln>
        </p:spPr>
        <p:txBody>
          <a:bodyPr spcFirstLastPara="1" wrap="square" lIns="91425" tIns="91425" rIns="91425" bIns="91425" anchor="t" anchorCtr="0"/>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body" idx="1"/>
          </p:nvPr>
        </p:nvSpPr>
        <p:spPr>
          <a:xfrm>
            <a:off x="839788" y="2057400"/>
            <a:ext cx="3932237" cy="3811588"/>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65" name="Shape 65"/>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6" name="Shape 66"/>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7" name="Shape 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Shape 7"/>
          <p:cNvSpPr txBox="1">
            <a:spLocks noGrp="1"/>
          </p:cNvSpPr>
          <p:nvPr>
            <p:ph type="body" idx="1"/>
          </p:nvPr>
        </p:nvSpPr>
        <p:spPr>
          <a:xfrm>
            <a:off x="838200" y="1825625"/>
            <a:ext cx="10515600" cy="435133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Shape 9"/>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Shape 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Shape 84"/>
          <p:cNvPicPr preferRelativeResize="0"/>
          <p:nvPr/>
        </p:nvPicPr>
        <p:blipFill>
          <a:blip r:embed="rId3">
            <a:alphaModFix/>
          </a:blip>
          <a:stretch>
            <a:fillRect/>
          </a:stretch>
        </p:blipFill>
        <p:spPr>
          <a:xfrm>
            <a:off x="0" y="0"/>
            <a:ext cx="12192000" cy="6858000"/>
          </a:xfrm>
          <a:prstGeom prst="rect">
            <a:avLst/>
          </a:prstGeom>
          <a:noFill/>
          <a:ln>
            <a:noFill/>
          </a:ln>
        </p:spPr>
      </p:pic>
      <p:sp>
        <p:nvSpPr>
          <p:cNvPr id="85" name="Shape 85"/>
          <p:cNvSpPr/>
          <p:nvPr/>
        </p:nvSpPr>
        <p:spPr>
          <a:xfrm>
            <a:off x="1606806" y="4251546"/>
            <a:ext cx="10585200" cy="2104500"/>
          </a:xfrm>
          <a:prstGeom prst="rect">
            <a:avLst/>
          </a:prstGeom>
          <a:solidFill>
            <a:srgbClr val="F5822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86" name="Shape 86"/>
          <p:cNvSpPr/>
          <p:nvPr/>
        </p:nvSpPr>
        <p:spPr>
          <a:xfrm>
            <a:off x="587962" y="0"/>
            <a:ext cx="2455800" cy="6858000"/>
          </a:xfrm>
          <a:prstGeom prst="rect">
            <a:avLst/>
          </a:prstGeom>
          <a:solidFill>
            <a:srgbClr val="009DC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87" name="Shape 87"/>
          <p:cNvPicPr preferRelativeResize="0"/>
          <p:nvPr/>
        </p:nvPicPr>
        <p:blipFill rotWithShape="1">
          <a:blip r:embed="rId4">
            <a:alphaModFix/>
          </a:blip>
          <a:srcRect/>
          <a:stretch/>
        </p:blipFill>
        <p:spPr>
          <a:xfrm>
            <a:off x="901317" y="824257"/>
            <a:ext cx="1829055" cy="2048161"/>
          </a:xfrm>
          <a:prstGeom prst="rect">
            <a:avLst/>
          </a:prstGeom>
          <a:noFill/>
          <a:ln>
            <a:noFill/>
          </a:ln>
        </p:spPr>
      </p:pic>
      <p:sp>
        <p:nvSpPr>
          <p:cNvPr id="88" name="Shape 88"/>
          <p:cNvSpPr txBox="1"/>
          <p:nvPr/>
        </p:nvSpPr>
        <p:spPr>
          <a:xfrm>
            <a:off x="3670534" y="824239"/>
            <a:ext cx="7968600" cy="1107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5500">
                <a:solidFill>
                  <a:schemeClr val="dk1"/>
                </a:solidFill>
                <a:latin typeface="Helvetica Neue"/>
                <a:ea typeface="Helvetica Neue"/>
                <a:cs typeface="Helvetica Neue"/>
                <a:sym typeface="Helvetica Neue"/>
              </a:rPr>
              <a:t>The </a:t>
            </a:r>
            <a:r>
              <a:rPr lang="en-US" sz="5500" b="0" i="0" u="none" strike="noStrike" cap="none">
                <a:solidFill>
                  <a:schemeClr val="dk1"/>
                </a:solidFill>
                <a:latin typeface="Helvetica Neue"/>
                <a:ea typeface="Helvetica Neue"/>
                <a:cs typeface="Helvetica Neue"/>
                <a:sym typeface="Helvetica Neue"/>
              </a:rPr>
              <a:t>Smart Se</a:t>
            </a:r>
            <a:r>
              <a:rPr lang="en-US" sz="5500">
                <a:solidFill>
                  <a:schemeClr val="dk1"/>
                </a:solidFill>
                <a:latin typeface="Helvetica Neue"/>
                <a:ea typeface="Helvetica Neue"/>
                <a:cs typeface="Helvetica Neue"/>
                <a:sym typeface="Helvetica Neue"/>
              </a:rPr>
              <a:t>curity </a:t>
            </a:r>
            <a:r>
              <a:rPr lang="en-US" sz="5500" b="0" i="0" u="none" strike="noStrike" cap="none">
                <a:solidFill>
                  <a:schemeClr val="dk1"/>
                </a:solidFill>
                <a:latin typeface="Helvetica Neue"/>
                <a:ea typeface="Helvetica Neue"/>
                <a:cs typeface="Helvetica Neue"/>
                <a:sym typeface="Helvetica Neue"/>
              </a:rPr>
              <a:t>Dash Camera</a:t>
            </a:r>
            <a:endParaRPr sz="5500">
              <a:solidFill>
                <a:schemeClr val="dk1"/>
              </a:solidFill>
              <a:latin typeface="Helvetica Neue"/>
              <a:ea typeface="Helvetica Neue"/>
              <a:cs typeface="Helvetica Neue"/>
              <a:sym typeface="Helvetica Neue"/>
            </a:endParaRPr>
          </a:p>
        </p:txBody>
      </p:sp>
      <p:sp>
        <p:nvSpPr>
          <p:cNvPr id="89" name="Shape 89"/>
          <p:cNvSpPr txBox="1"/>
          <p:nvPr/>
        </p:nvSpPr>
        <p:spPr>
          <a:xfrm>
            <a:off x="3670528" y="5446441"/>
            <a:ext cx="1752900" cy="723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000" b="1">
                <a:solidFill>
                  <a:schemeClr val="dk1"/>
                </a:solidFill>
                <a:latin typeface="Calibri"/>
                <a:ea typeface="Calibri"/>
                <a:cs typeface="Calibri"/>
                <a:sym typeface="Calibri"/>
              </a:rPr>
              <a:t>Group 25</a:t>
            </a:r>
            <a:endParaRPr sz="3000" b="1">
              <a:solidFill>
                <a:schemeClr val="dk1"/>
              </a:solidFill>
              <a:latin typeface="Calibri"/>
              <a:ea typeface="Calibri"/>
              <a:cs typeface="Calibri"/>
              <a:sym typeface="Calibri"/>
            </a:endParaRPr>
          </a:p>
        </p:txBody>
      </p:sp>
      <p:sp>
        <p:nvSpPr>
          <p:cNvPr id="90" name="Shape 90"/>
          <p:cNvSpPr txBox="1"/>
          <p:nvPr/>
        </p:nvSpPr>
        <p:spPr>
          <a:xfrm>
            <a:off x="9665725" y="4437250"/>
            <a:ext cx="2455800" cy="17331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sz="2000" b="1">
                <a:latin typeface="Helvetica Neue"/>
                <a:ea typeface="Helvetica Neue"/>
                <a:cs typeface="Helvetica Neue"/>
                <a:sym typeface="Helvetica Neue"/>
              </a:rPr>
              <a:t>Matthew White</a:t>
            </a:r>
            <a:endParaRPr sz="2000" b="1">
              <a:latin typeface="Helvetica Neue"/>
              <a:ea typeface="Helvetica Neue"/>
              <a:cs typeface="Helvetica Neue"/>
              <a:sym typeface="Helvetica Neue"/>
            </a:endParaRPr>
          </a:p>
          <a:p>
            <a:pPr marL="0" lvl="0" indent="0">
              <a:spcBef>
                <a:spcPts val="0"/>
              </a:spcBef>
              <a:spcAft>
                <a:spcPts val="0"/>
              </a:spcAft>
              <a:buNone/>
            </a:pPr>
            <a:r>
              <a:rPr lang="en-US" sz="2000" b="1">
                <a:latin typeface="Helvetica Neue"/>
                <a:ea typeface="Helvetica Neue"/>
                <a:cs typeface="Helvetica Neue"/>
                <a:sym typeface="Helvetica Neue"/>
              </a:rPr>
              <a:t>Timothy Deligero</a:t>
            </a:r>
            <a:endParaRPr sz="2000" b="1">
              <a:latin typeface="Helvetica Neue"/>
              <a:ea typeface="Helvetica Neue"/>
              <a:cs typeface="Helvetica Neue"/>
              <a:sym typeface="Helvetica Neue"/>
            </a:endParaRPr>
          </a:p>
          <a:p>
            <a:pPr marL="0" lvl="0" indent="0">
              <a:spcBef>
                <a:spcPts val="0"/>
              </a:spcBef>
              <a:spcAft>
                <a:spcPts val="0"/>
              </a:spcAft>
              <a:buNone/>
            </a:pPr>
            <a:r>
              <a:rPr lang="en-US" sz="2000" b="1">
                <a:latin typeface="Helvetica Neue"/>
                <a:ea typeface="Helvetica Neue"/>
                <a:cs typeface="Helvetica Neue"/>
                <a:sym typeface="Helvetica Neue"/>
              </a:rPr>
              <a:t>Austin Sturm</a:t>
            </a:r>
            <a:endParaRPr sz="2000" b="1">
              <a:latin typeface="Helvetica Neue"/>
              <a:ea typeface="Helvetica Neue"/>
              <a:cs typeface="Helvetica Neue"/>
              <a:sym typeface="Helvetica Neue"/>
            </a:endParaRPr>
          </a:p>
          <a:p>
            <a:pPr marL="0" lvl="0" indent="0">
              <a:spcBef>
                <a:spcPts val="0"/>
              </a:spcBef>
              <a:spcAft>
                <a:spcPts val="0"/>
              </a:spcAft>
              <a:buClr>
                <a:schemeClr val="dk1"/>
              </a:buClr>
              <a:buSzPts val="1100"/>
              <a:buFont typeface="Arial"/>
              <a:buNone/>
            </a:pPr>
            <a:r>
              <a:rPr lang="en-US" sz="2000" b="1">
                <a:latin typeface="Helvetica Neue"/>
                <a:ea typeface="Helvetica Neue"/>
                <a:cs typeface="Helvetica Neue"/>
                <a:sym typeface="Helvetica Neue"/>
              </a:rPr>
              <a:t>Scott Levine</a:t>
            </a:r>
            <a:endParaRPr sz="2000" b="1">
              <a:latin typeface="Helvetica Neue"/>
              <a:ea typeface="Helvetica Neue"/>
              <a:cs typeface="Helvetica Neue"/>
              <a:sym typeface="Helvetica Neue"/>
            </a:endParaRPr>
          </a:p>
          <a:p>
            <a:pPr marL="0" lvl="0" indent="0">
              <a:spcBef>
                <a:spcPts val="0"/>
              </a:spcBef>
              <a:spcAft>
                <a:spcPts val="0"/>
              </a:spcAft>
              <a:buClr>
                <a:schemeClr val="dk1"/>
              </a:buClr>
              <a:buSzPts val="1100"/>
              <a:buFont typeface="Arial"/>
              <a:buNone/>
            </a:pPr>
            <a:r>
              <a:rPr lang="en-US" sz="2000" b="1">
                <a:latin typeface="Helvetica Neue"/>
                <a:ea typeface="Helvetica Neue"/>
                <a:cs typeface="Helvetica Neue"/>
                <a:sym typeface="Helvetica Neue"/>
              </a:rPr>
              <a:t>Joseph LaBauve</a:t>
            </a:r>
            <a:endParaRPr sz="2000" b="1">
              <a:latin typeface="Helvetica Neue"/>
              <a:ea typeface="Helvetica Neue"/>
              <a:cs typeface="Helvetica Neue"/>
              <a:sym typeface="Helvetica Neue"/>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pic>
        <p:nvPicPr>
          <p:cNvPr id="171" name="Shape 171"/>
          <p:cNvPicPr preferRelativeResize="0"/>
          <p:nvPr/>
        </p:nvPicPr>
        <p:blipFill>
          <a:blip r:embed="rId3">
            <a:alphaModFix/>
          </a:blip>
          <a:stretch>
            <a:fillRect/>
          </a:stretch>
        </p:blipFill>
        <p:spPr>
          <a:xfrm>
            <a:off x="0" y="0"/>
            <a:ext cx="12192000" cy="6858000"/>
          </a:xfrm>
          <a:prstGeom prst="rect">
            <a:avLst/>
          </a:prstGeom>
          <a:noFill/>
          <a:ln>
            <a:noFill/>
          </a:ln>
        </p:spPr>
      </p:pic>
      <p:sp>
        <p:nvSpPr>
          <p:cNvPr id="172" name="Shape 172"/>
          <p:cNvSpPr/>
          <p:nvPr/>
        </p:nvSpPr>
        <p:spPr>
          <a:xfrm>
            <a:off x="-1" y="-2"/>
            <a:ext cx="12192000" cy="979800"/>
          </a:xfrm>
          <a:prstGeom prst="rect">
            <a:avLst/>
          </a:prstGeom>
          <a:solidFill>
            <a:srgbClr val="F5822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73" name="Shape 173"/>
          <p:cNvSpPr txBox="1">
            <a:spLocks noGrp="1"/>
          </p:cNvSpPr>
          <p:nvPr>
            <p:ph type="title"/>
          </p:nvPr>
        </p:nvSpPr>
        <p:spPr>
          <a:xfrm>
            <a:off x="838200" y="0"/>
            <a:ext cx="10515600" cy="979800"/>
          </a:xfrm>
          <a:prstGeom prst="rect">
            <a:avLst/>
          </a:prstGeom>
        </p:spPr>
        <p:txBody>
          <a:bodyPr spcFirstLastPara="1" wrap="square" lIns="91425" tIns="91425" rIns="91425" bIns="91425" anchor="ctr" anchorCtr="0">
            <a:noAutofit/>
          </a:bodyPr>
          <a:lstStyle/>
          <a:p>
            <a:pPr marL="0" lvl="0" indent="0" algn="ctr">
              <a:spcBef>
                <a:spcPts val="0"/>
              </a:spcBef>
              <a:spcAft>
                <a:spcPts val="0"/>
              </a:spcAft>
              <a:buNone/>
            </a:pPr>
            <a:r>
              <a:rPr lang="en-US"/>
              <a:t> Hardware Block Diagram</a:t>
            </a:r>
            <a:endParaRPr/>
          </a:p>
        </p:txBody>
      </p:sp>
      <p:pic>
        <p:nvPicPr>
          <p:cNvPr id="174" name="Shape 174"/>
          <p:cNvPicPr preferRelativeResize="0"/>
          <p:nvPr/>
        </p:nvPicPr>
        <p:blipFill>
          <a:blip r:embed="rId4">
            <a:alphaModFix/>
          </a:blip>
          <a:stretch>
            <a:fillRect/>
          </a:stretch>
        </p:blipFill>
        <p:spPr>
          <a:xfrm>
            <a:off x="1092775" y="1154125"/>
            <a:ext cx="10006450" cy="56405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79" name="Shape 179"/>
          <p:cNvPicPr preferRelativeResize="0"/>
          <p:nvPr/>
        </p:nvPicPr>
        <p:blipFill>
          <a:blip r:embed="rId3">
            <a:alphaModFix/>
          </a:blip>
          <a:stretch>
            <a:fillRect/>
          </a:stretch>
        </p:blipFill>
        <p:spPr>
          <a:xfrm>
            <a:off x="0" y="0"/>
            <a:ext cx="12192000" cy="6858000"/>
          </a:xfrm>
          <a:prstGeom prst="rect">
            <a:avLst/>
          </a:prstGeom>
          <a:noFill/>
          <a:ln>
            <a:noFill/>
          </a:ln>
        </p:spPr>
      </p:pic>
      <p:sp>
        <p:nvSpPr>
          <p:cNvPr id="180" name="Shape 180"/>
          <p:cNvSpPr txBox="1">
            <a:spLocks noGrp="1"/>
          </p:cNvSpPr>
          <p:nvPr>
            <p:ph type="body" idx="1"/>
          </p:nvPr>
        </p:nvSpPr>
        <p:spPr>
          <a:xfrm>
            <a:off x="838200" y="3881300"/>
            <a:ext cx="9546600" cy="2622300"/>
          </a:xfrm>
          <a:prstGeom prst="rect">
            <a:avLst/>
          </a:prstGeom>
        </p:spPr>
        <p:txBody>
          <a:bodyPr spcFirstLastPara="1" wrap="square" lIns="91425" tIns="91425" rIns="91425" bIns="91425" anchor="t" anchorCtr="0">
            <a:noAutofit/>
          </a:bodyPr>
          <a:lstStyle/>
          <a:p>
            <a:pPr marL="457200" lvl="0" indent="-457200" rtl="0">
              <a:spcBef>
                <a:spcPts val="1000"/>
              </a:spcBef>
              <a:spcAft>
                <a:spcPts val="0"/>
              </a:spcAft>
              <a:buSzPts val="3600"/>
              <a:buChar char="•"/>
            </a:pPr>
            <a:r>
              <a:rPr lang="en-US" sz="3600"/>
              <a:t>Communicates with GPS chip and sends coordinate data to data transmit</a:t>
            </a:r>
            <a:endParaRPr sz="3600"/>
          </a:p>
          <a:p>
            <a:pPr marL="457200" lvl="0" indent="-457200" rtl="0">
              <a:spcBef>
                <a:spcPts val="0"/>
              </a:spcBef>
              <a:spcAft>
                <a:spcPts val="0"/>
              </a:spcAft>
              <a:buSzPts val="3600"/>
              <a:buChar char="•"/>
            </a:pPr>
            <a:r>
              <a:rPr lang="en-US" sz="3600"/>
              <a:t>Analyzes telemetry sensor data to wake up system.</a:t>
            </a:r>
            <a:endParaRPr sz="3600"/>
          </a:p>
          <a:p>
            <a:pPr marL="0" lvl="0" indent="0" rtl="0">
              <a:spcBef>
                <a:spcPts val="1000"/>
              </a:spcBef>
              <a:spcAft>
                <a:spcPts val="0"/>
              </a:spcAft>
              <a:buNone/>
            </a:pPr>
            <a:endParaRPr sz="3600"/>
          </a:p>
          <a:p>
            <a:pPr marL="0" lvl="0" indent="0" rtl="0">
              <a:spcBef>
                <a:spcPts val="1000"/>
              </a:spcBef>
              <a:spcAft>
                <a:spcPts val="0"/>
              </a:spcAft>
              <a:buNone/>
            </a:pPr>
            <a:endParaRPr/>
          </a:p>
          <a:p>
            <a:pPr marL="0" lvl="0" indent="0" rtl="0">
              <a:spcBef>
                <a:spcPts val="1000"/>
              </a:spcBef>
              <a:spcAft>
                <a:spcPts val="0"/>
              </a:spcAft>
              <a:buNone/>
            </a:pPr>
            <a:endParaRPr/>
          </a:p>
          <a:p>
            <a:pPr marL="0" lvl="0" indent="0" rtl="0">
              <a:spcBef>
                <a:spcPts val="1000"/>
              </a:spcBef>
              <a:spcAft>
                <a:spcPts val="0"/>
              </a:spcAft>
              <a:buNone/>
            </a:pPr>
            <a:endParaRPr/>
          </a:p>
        </p:txBody>
      </p:sp>
      <p:sp>
        <p:nvSpPr>
          <p:cNvPr id="181" name="Shape 181"/>
          <p:cNvSpPr/>
          <p:nvPr/>
        </p:nvSpPr>
        <p:spPr>
          <a:xfrm>
            <a:off x="-1" y="-2"/>
            <a:ext cx="12192000" cy="979800"/>
          </a:xfrm>
          <a:prstGeom prst="rect">
            <a:avLst/>
          </a:prstGeom>
          <a:solidFill>
            <a:srgbClr val="F5822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82" name="Shape 182"/>
          <p:cNvSpPr txBox="1">
            <a:spLocks noGrp="1"/>
          </p:cNvSpPr>
          <p:nvPr>
            <p:ph type="title"/>
          </p:nvPr>
        </p:nvSpPr>
        <p:spPr>
          <a:xfrm>
            <a:off x="838200" y="0"/>
            <a:ext cx="10515600" cy="979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Microcontroller (MCU)</a:t>
            </a:r>
            <a:endParaRPr/>
          </a:p>
        </p:txBody>
      </p:sp>
      <p:pic>
        <p:nvPicPr>
          <p:cNvPr id="183" name="Shape 183"/>
          <p:cNvPicPr preferRelativeResize="0"/>
          <p:nvPr/>
        </p:nvPicPr>
        <p:blipFill>
          <a:blip r:embed="rId4">
            <a:alphaModFix/>
          </a:blip>
          <a:stretch>
            <a:fillRect/>
          </a:stretch>
        </p:blipFill>
        <p:spPr>
          <a:xfrm>
            <a:off x="1934475" y="1263500"/>
            <a:ext cx="2971800" cy="2466975"/>
          </a:xfrm>
          <a:prstGeom prst="rect">
            <a:avLst/>
          </a:prstGeom>
          <a:noFill/>
          <a:ln>
            <a:noFill/>
          </a:ln>
        </p:spPr>
      </p:pic>
      <p:graphicFrame>
        <p:nvGraphicFramePr>
          <p:cNvPr id="184" name="Shape 184"/>
          <p:cNvGraphicFramePr/>
          <p:nvPr/>
        </p:nvGraphicFramePr>
        <p:xfrm>
          <a:off x="6681288" y="1308300"/>
          <a:ext cx="3791050" cy="2244500"/>
        </p:xfrm>
        <a:graphic>
          <a:graphicData uri="http://schemas.openxmlformats.org/drawingml/2006/table">
            <a:tbl>
              <a:tblPr>
                <a:noFill/>
                <a:tableStyleId>{709FE46E-6E31-4AAD-B476-571BAC41058F}</a:tableStyleId>
              </a:tblPr>
              <a:tblGrid>
                <a:gridCol w="2092875"/>
                <a:gridCol w="1698175"/>
              </a:tblGrid>
              <a:tr h="561125">
                <a:tc>
                  <a:txBody>
                    <a:bodyPr/>
                    <a:lstStyle/>
                    <a:p>
                      <a:pPr marL="0" lvl="0" indent="0">
                        <a:spcBef>
                          <a:spcPts val="0"/>
                        </a:spcBef>
                        <a:spcAft>
                          <a:spcPts val="0"/>
                        </a:spcAft>
                        <a:buNone/>
                      </a:pPr>
                      <a:r>
                        <a:rPr lang="en-US"/>
                        <a:t>CPU Clock</a:t>
                      </a:r>
                      <a:endParaRPr/>
                    </a:p>
                  </a:txBody>
                  <a:tcPr marL="91425" marR="91425" marT="91425" marB="91425"/>
                </a:tc>
                <a:tc>
                  <a:txBody>
                    <a:bodyPr/>
                    <a:lstStyle/>
                    <a:p>
                      <a:pPr marL="0" lvl="0" indent="0">
                        <a:spcBef>
                          <a:spcPts val="0"/>
                        </a:spcBef>
                        <a:spcAft>
                          <a:spcPts val="0"/>
                        </a:spcAft>
                        <a:buNone/>
                      </a:pPr>
                      <a:r>
                        <a:rPr lang="en-US"/>
                        <a:t>16 MHz</a:t>
                      </a:r>
                      <a:endParaRPr/>
                    </a:p>
                  </a:txBody>
                  <a:tcPr marL="91425" marR="91425" marT="91425" marB="91425"/>
                </a:tc>
              </a:tr>
              <a:tr h="561125">
                <a:tc>
                  <a:txBody>
                    <a:bodyPr/>
                    <a:lstStyle/>
                    <a:p>
                      <a:pPr marL="0" lvl="0" indent="0">
                        <a:spcBef>
                          <a:spcPts val="0"/>
                        </a:spcBef>
                        <a:spcAft>
                          <a:spcPts val="0"/>
                        </a:spcAft>
                        <a:buNone/>
                      </a:pPr>
                      <a:r>
                        <a:rPr lang="en-US"/>
                        <a:t>RAM</a:t>
                      </a:r>
                      <a:endParaRPr/>
                    </a:p>
                  </a:txBody>
                  <a:tcPr marL="91425" marR="91425" marT="91425" marB="91425"/>
                </a:tc>
                <a:tc>
                  <a:txBody>
                    <a:bodyPr/>
                    <a:lstStyle/>
                    <a:p>
                      <a:pPr marL="0" lvl="0" indent="0">
                        <a:spcBef>
                          <a:spcPts val="0"/>
                        </a:spcBef>
                        <a:spcAft>
                          <a:spcPts val="0"/>
                        </a:spcAft>
                        <a:buNone/>
                      </a:pPr>
                      <a:r>
                        <a:rPr lang="en-US"/>
                        <a:t>8 KB</a:t>
                      </a:r>
                      <a:endParaRPr/>
                    </a:p>
                  </a:txBody>
                  <a:tcPr marL="91425" marR="91425" marT="91425" marB="91425"/>
                </a:tc>
              </a:tr>
              <a:tr h="561125">
                <a:tc>
                  <a:txBody>
                    <a:bodyPr/>
                    <a:lstStyle/>
                    <a:p>
                      <a:pPr marL="0" lvl="0" indent="0">
                        <a:spcBef>
                          <a:spcPts val="0"/>
                        </a:spcBef>
                        <a:spcAft>
                          <a:spcPts val="0"/>
                        </a:spcAft>
                        <a:buNone/>
                      </a:pPr>
                      <a:r>
                        <a:rPr lang="en-US"/>
                        <a:t>Program Memory</a:t>
                      </a:r>
                      <a:endParaRPr/>
                    </a:p>
                  </a:txBody>
                  <a:tcPr marL="91425" marR="91425" marT="91425" marB="91425"/>
                </a:tc>
                <a:tc>
                  <a:txBody>
                    <a:bodyPr/>
                    <a:lstStyle/>
                    <a:p>
                      <a:pPr marL="0" lvl="0" indent="0">
                        <a:spcBef>
                          <a:spcPts val="0"/>
                        </a:spcBef>
                        <a:spcAft>
                          <a:spcPts val="0"/>
                        </a:spcAft>
                        <a:buNone/>
                      </a:pPr>
                      <a:r>
                        <a:rPr lang="en-US"/>
                        <a:t>256 KB</a:t>
                      </a:r>
                      <a:endParaRPr/>
                    </a:p>
                  </a:txBody>
                  <a:tcPr marL="91425" marR="91425" marT="91425" marB="91425"/>
                </a:tc>
              </a:tr>
              <a:tr h="561125">
                <a:tc>
                  <a:txBody>
                    <a:bodyPr/>
                    <a:lstStyle/>
                    <a:p>
                      <a:pPr marL="0" lvl="0" indent="0" rtl="0">
                        <a:spcBef>
                          <a:spcPts val="0"/>
                        </a:spcBef>
                        <a:spcAft>
                          <a:spcPts val="0"/>
                        </a:spcAft>
                        <a:buNone/>
                      </a:pPr>
                      <a:r>
                        <a:rPr lang="en-US"/>
                        <a:t>EEPROM</a:t>
                      </a:r>
                      <a:endParaRPr/>
                    </a:p>
                  </a:txBody>
                  <a:tcPr marL="91425" marR="91425" marT="91425" marB="91425"/>
                </a:tc>
                <a:tc>
                  <a:txBody>
                    <a:bodyPr/>
                    <a:lstStyle/>
                    <a:p>
                      <a:pPr marL="0" lvl="0" indent="0" rtl="0">
                        <a:spcBef>
                          <a:spcPts val="0"/>
                        </a:spcBef>
                        <a:spcAft>
                          <a:spcPts val="0"/>
                        </a:spcAft>
                        <a:buNone/>
                      </a:pPr>
                      <a:r>
                        <a:rPr lang="en-US"/>
                        <a:t> 4 KB</a:t>
                      </a:r>
                      <a:endParaRPr/>
                    </a:p>
                  </a:txBody>
                  <a:tcPr marL="91425" marR="91425" marT="91425" marB="91425"/>
                </a:tc>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pic>
        <p:nvPicPr>
          <p:cNvPr id="189" name="Shape 189"/>
          <p:cNvPicPr preferRelativeResize="0"/>
          <p:nvPr/>
        </p:nvPicPr>
        <p:blipFill>
          <a:blip r:embed="rId3">
            <a:alphaModFix/>
          </a:blip>
          <a:stretch>
            <a:fillRect/>
          </a:stretch>
        </p:blipFill>
        <p:spPr>
          <a:xfrm>
            <a:off x="0" y="0"/>
            <a:ext cx="12192000" cy="6858000"/>
          </a:xfrm>
          <a:prstGeom prst="rect">
            <a:avLst/>
          </a:prstGeom>
          <a:noFill/>
          <a:ln>
            <a:noFill/>
          </a:ln>
        </p:spPr>
      </p:pic>
      <p:sp>
        <p:nvSpPr>
          <p:cNvPr id="190" name="Shape 190"/>
          <p:cNvSpPr txBox="1">
            <a:spLocks noGrp="1"/>
          </p:cNvSpPr>
          <p:nvPr>
            <p:ph type="body" idx="1"/>
          </p:nvPr>
        </p:nvSpPr>
        <p:spPr>
          <a:xfrm>
            <a:off x="838200" y="1599925"/>
            <a:ext cx="10515600" cy="4903800"/>
          </a:xfrm>
          <a:prstGeom prst="rect">
            <a:avLst/>
          </a:prstGeom>
        </p:spPr>
        <p:txBody>
          <a:bodyPr spcFirstLastPara="1" wrap="square" lIns="91425" tIns="91425" rIns="91425" bIns="91425" anchor="t" anchorCtr="0">
            <a:noAutofit/>
          </a:bodyPr>
          <a:lstStyle/>
          <a:p>
            <a:pPr marL="457200" lvl="0" indent="-457200" rtl="0">
              <a:spcBef>
                <a:spcPts val="1000"/>
              </a:spcBef>
              <a:spcAft>
                <a:spcPts val="0"/>
              </a:spcAft>
              <a:buSzPts val="3600"/>
              <a:buChar char="•"/>
            </a:pPr>
            <a:r>
              <a:rPr lang="en-US" sz="3600"/>
              <a:t>Low power mode</a:t>
            </a:r>
            <a:endParaRPr sz="3600"/>
          </a:p>
          <a:p>
            <a:pPr marL="457200" lvl="0" indent="-457200" rtl="0">
              <a:spcBef>
                <a:spcPts val="0"/>
              </a:spcBef>
              <a:spcAft>
                <a:spcPts val="0"/>
              </a:spcAft>
              <a:buSzPts val="3600"/>
              <a:buChar char="•"/>
            </a:pPr>
            <a:r>
              <a:rPr lang="en-US" sz="3600"/>
              <a:t>Video processing/encoding</a:t>
            </a:r>
            <a:endParaRPr sz="3600"/>
          </a:p>
          <a:p>
            <a:pPr marL="457200" lvl="0" indent="-457200" rtl="0">
              <a:spcBef>
                <a:spcPts val="0"/>
              </a:spcBef>
              <a:spcAft>
                <a:spcPts val="0"/>
              </a:spcAft>
              <a:buSzPts val="3600"/>
              <a:buChar char="•"/>
            </a:pPr>
            <a:r>
              <a:rPr lang="en-US" sz="3600"/>
              <a:t>Server communication</a:t>
            </a:r>
            <a:endParaRPr sz="3600"/>
          </a:p>
          <a:p>
            <a:pPr marL="457200" lvl="0" indent="-457200" rtl="0">
              <a:spcBef>
                <a:spcPts val="0"/>
              </a:spcBef>
              <a:spcAft>
                <a:spcPts val="0"/>
              </a:spcAft>
              <a:buSzPts val="3600"/>
              <a:buChar char="•"/>
            </a:pPr>
            <a:r>
              <a:rPr lang="en-US" sz="3600"/>
              <a:t>Wireless</a:t>
            </a:r>
            <a:endParaRPr sz="3600"/>
          </a:p>
          <a:p>
            <a:pPr marL="457200" lvl="0" indent="-457200" rtl="0">
              <a:spcBef>
                <a:spcPts val="0"/>
              </a:spcBef>
              <a:spcAft>
                <a:spcPts val="0"/>
              </a:spcAft>
              <a:buSzPts val="3600"/>
              <a:buChar char="•"/>
            </a:pPr>
            <a:r>
              <a:rPr lang="en-US" sz="3600"/>
              <a:t>Cellular</a:t>
            </a:r>
            <a:endParaRPr sz="3600"/>
          </a:p>
          <a:p>
            <a:pPr marL="457200" lvl="0" indent="-457200" rtl="0">
              <a:spcBef>
                <a:spcPts val="0"/>
              </a:spcBef>
              <a:spcAft>
                <a:spcPts val="0"/>
              </a:spcAft>
              <a:buSzPts val="3600"/>
              <a:buChar char="•"/>
            </a:pPr>
            <a:r>
              <a:rPr lang="en-US" sz="3600"/>
              <a:t>TI-RTOS</a:t>
            </a:r>
            <a:endParaRPr sz="3600"/>
          </a:p>
        </p:txBody>
      </p:sp>
      <p:sp>
        <p:nvSpPr>
          <p:cNvPr id="191" name="Shape 191"/>
          <p:cNvSpPr/>
          <p:nvPr/>
        </p:nvSpPr>
        <p:spPr>
          <a:xfrm>
            <a:off x="-1" y="-2"/>
            <a:ext cx="12192000" cy="979800"/>
          </a:xfrm>
          <a:prstGeom prst="rect">
            <a:avLst/>
          </a:prstGeom>
          <a:solidFill>
            <a:srgbClr val="F5822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92" name="Shape 192"/>
          <p:cNvSpPr txBox="1">
            <a:spLocks noGrp="1"/>
          </p:cNvSpPr>
          <p:nvPr>
            <p:ph type="title"/>
          </p:nvPr>
        </p:nvSpPr>
        <p:spPr>
          <a:xfrm>
            <a:off x="838200" y="0"/>
            <a:ext cx="10515600" cy="979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Media Processing Unit (MPU)</a:t>
            </a:r>
            <a:endParaRPr/>
          </a:p>
        </p:txBody>
      </p:sp>
      <p:pic>
        <p:nvPicPr>
          <p:cNvPr id="193" name="Shape 193"/>
          <p:cNvPicPr preferRelativeResize="0"/>
          <p:nvPr/>
        </p:nvPicPr>
        <p:blipFill>
          <a:blip r:embed="rId4">
            <a:alphaModFix/>
          </a:blip>
          <a:stretch>
            <a:fillRect/>
          </a:stretch>
        </p:blipFill>
        <p:spPr>
          <a:xfrm>
            <a:off x="8382000" y="1197050"/>
            <a:ext cx="2971800" cy="24669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pic>
        <p:nvPicPr>
          <p:cNvPr id="198" name="Shape 198"/>
          <p:cNvPicPr preferRelativeResize="0"/>
          <p:nvPr/>
        </p:nvPicPr>
        <p:blipFill>
          <a:blip r:embed="rId3">
            <a:alphaModFix/>
          </a:blip>
          <a:stretch>
            <a:fillRect/>
          </a:stretch>
        </p:blipFill>
        <p:spPr>
          <a:xfrm>
            <a:off x="0" y="0"/>
            <a:ext cx="12192000" cy="6858000"/>
          </a:xfrm>
          <a:prstGeom prst="rect">
            <a:avLst/>
          </a:prstGeom>
          <a:noFill/>
          <a:ln>
            <a:noFill/>
          </a:ln>
        </p:spPr>
      </p:pic>
      <p:sp>
        <p:nvSpPr>
          <p:cNvPr id="199" name="Shape 199"/>
          <p:cNvSpPr txBox="1">
            <a:spLocks noGrp="1"/>
          </p:cNvSpPr>
          <p:nvPr>
            <p:ph type="body" idx="1"/>
          </p:nvPr>
        </p:nvSpPr>
        <p:spPr>
          <a:xfrm>
            <a:off x="838200" y="1825625"/>
            <a:ext cx="10515600" cy="4351200"/>
          </a:xfrm>
          <a:prstGeom prst="rect">
            <a:avLst/>
          </a:prstGeom>
        </p:spPr>
        <p:txBody>
          <a:bodyPr spcFirstLastPara="1" wrap="square" lIns="91425" tIns="91425" rIns="91425" bIns="91425" anchor="t" anchorCtr="0">
            <a:noAutofit/>
          </a:bodyPr>
          <a:lstStyle/>
          <a:p>
            <a:pPr marL="0" lvl="0" indent="0" rtl="0">
              <a:spcBef>
                <a:spcPts val="1000"/>
              </a:spcBef>
              <a:spcAft>
                <a:spcPts val="0"/>
              </a:spcAft>
              <a:buNone/>
            </a:pPr>
            <a:r>
              <a:rPr lang="en-US" b="1"/>
              <a:t>Digital media processor</a:t>
            </a:r>
            <a:r>
              <a:rPr lang="en-US"/>
              <a:t>- media processor to process the data of the two cameras using two 6GB DDR RAM chips.</a:t>
            </a:r>
            <a:endParaRPr/>
          </a:p>
          <a:p>
            <a:pPr marL="0" lvl="0" indent="0" rtl="0">
              <a:spcBef>
                <a:spcPts val="1000"/>
              </a:spcBef>
              <a:spcAft>
                <a:spcPts val="0"/>
              </a:spcAft>
              <a:buNone/>
            </a:pPr>
            <a:r>
              <a:rPr lang="en-US" b="1"/>
              <a:t>MCU</a:t>
            </a:r>
            <a:r>
              <a:rPr lang="en-US"/>
              <a:t>- processor that controls interrupts, and sends stops commands to cameras</a:t>
            </a:r>
            <a:endParaRPr/>
          </a:p>
          <a:p>
            <a:pPr marL="0" lvl="0" indent="0" rtl="0">
              <a:spcBef>
                <a:spcPts val="1000"/>
              </a:spcBef>
              <a:spcAft>
                <a:spcPts val="0"/>
              </a:spcAft>
              <a:buNone/>
            </a:pPr>
            <a:r>
              <a:rPr lang="en-US" b="1"/>
              <a:t>WiFi</a:t>
            </a:r>
            <a:r>
              <a:rPr lang="en-US"/>
              <a:t>- talks through uart to wirelessly communicate with app</a:t>
            </a:r>
            <a:endParaRPr/>
          </a:p>
          <a:p>
            <a:pPr marL="0" lvl="0" indent="0">
              <a:spcBef>
                <a:spcPts val="1000"/>
              </a:spcBef>
              <a:spcAft>
                <a:spcPts val="0"/>
              </a:spcAft>
              <a:buNone/>
            </a:pPr>
            <a:r>
              <a:rPr lang="en-US" b="1"/>
              <a:t>CDMA Cell Chip</a:t>
            </a:r>
            <a:r>
              <a:rPr lang="en-US"/>
              <a:t>- cheaper than GSM, lots of info readily available </a:t>
            </a:r>
            <a:endParaRPr/>
          </a:p>
          <a:p>
            <a:pPr marL="0" lvl="0" indent="0" rtl="0">
              <a:spcBef>
                <a:spcPts val="1000"/>
              </a:spcBef>
              <a:spcAft>
                <a:spcPts val="0"/>
              </a:spcAft>
              <a:buNone/>
            </a:pPr>
            <a:endParaRPr/>
          </a:p>
          <a:p>
            <a:pPr marL="0" lvl="0" indent="0" rtl="0">
              <a:spcBef>
                <a:spcPts val="1000"/>
              </a:spcBef>
              <a:spcAft>
                <a:spcPts val="0"/>
              </a:spcAft>
              <a:buNone/>
            </a:pPr>
            <a:endParaRPr/>
          </a:p>
          <a:p>
            <a:pPr marL="0" lvl="0" indent="0" rtl="0">
              <a:spcBef>
                <a:spcPts val="1000"/>
              </a:spcBef>
              <a:spcAft>
                <a:spcPts val="0"/>
              </a:spcAft>
              <a:buNone/>
            </a:pPr>
            <a:endParaRPr/>
          </a:p>
          <a:p>
            <a:pPr marL="0" lvl="0" indent="0" rtl="0">
              <a:spcBef>
                <a:spcPts val="1000"/>
              </a:spcBef>
              <a:spcAft>
                <a:spcPts val="0"/>
              </a:spcAft>
              <a:buNone/>
            </a:pPr>
            <a:endParaRPr/>
          </a:p>
        </p:txBody>
      </p:sp>
      <p:sp>
        <p:nvSpPr>
          <p:cNvPr id="200" name="Shape 200"/>
          <p:cNvSpPr/>
          <p:nvPr/>
        </p:nvSpPr>
        <p:spPr>
          <a:xfrm>
            <a:off x="-1" y="-2"/>
            <a:ext cx="12192000" cy="979800"/>
          </a:xfrm>
          <a:prstGeom prst="rect">
            <a:avLst/>
          </a:prstGeom>
          <a:solidFill>
            <a:srgbClr val="F5822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1" name="Shape 201"/>
          <p:cNvSpPr txBox="1">
            <a:spLocks noGrp="1"/>
          </p:cNvSpPr>
          <p:nvPr>
            <p:ph type="title"/>
          </p:nvPr>
        </p:nvSpPr>
        <p:spPr>
          <a:xfrm>
            <a:off x="838200" y="0"/>
            <a:ext cx="10515600" cy="979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Schematics</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pic>
        <p:nvPicPr>
          <p:cNvPr id="206" name="Shape 206"/>
          <p:cNvPicPr preferRelativeResize="0"/>
          <p:nvPr/>
        </p:nvPicPr>
        <p:blipFill>
          <a:blip r:embed="rId3">
            <a:alphaModFix/>
          </a:blip>
          <a:stretch>
            <a:fillRect/>
          </a:stretch>
        </p:blipFill>
        <p:spPr>
          <a:xfrm>
            <a:off x="0" y="0"/>
            <a:ext cx="12192000" cy="6858000"/>
          </a:xfrm>
          <a:prstGeom prst="rect">
            <a:avLst/>
          </a:prstGeom>
          <a:noFill/>
          <a:ln>
            <a:noFill/>
          </a:ln>
        </p:spPr>
      </p:pic>
      <p:sp>
        <p:nvSpPr>
          <p:cNvPr id="207" name="Shape 207"/>
          <p:cNvSpPr txBox="1">
            <a:spLocks noGrp="1"/>
          </p:cNvSpPr>
          <p:nvPr>
            <p:ph type="body" idx="1"/>
          </p:nvPr>
        </p:nvSpPr>
        <p:spPr>
          <a:xfrm>
            <a:off x="838200" y="1825625"/>
            <a:ext cx="10515600" cy="4351200"/>
          </a:xfrm>
          <a:prstGeom prst="rect">
            <a:avLst/>
          </a:prstGeom>
        </p:spPr>
        <p:txBody>
          <a:bodyPr spcFirstLastPara="1" wrap="square" lIns="91425" tIns="91425" rIns="91425" bIns="91425" anchor="t" anchorCtr="0">
            <a:noAutofit/>
          </a:bodyPr>
          <a:lstStyle/>
          <a:p>
            <a:pPr marL="0" lvl="0" indent="0">
              <a:spcBef>
                <a:spcPts val="1000"/>
              </a:spcBef>
              <a:spcAft>
                <a:spcPts val="0"/>
              </a:spcAft>
              <a:buNone/>
            </a:pPr>
            <a:r>
              <a:rPr lang="en-US" b="1"/>
              <a:t>Requirements: </a:t>
            </a:r>
            <a:r>
              <a:rPr lang="en-US"/>
              <a:t>1080p 3Mp, 60FPS, near 180degree view, h.246</a:t>
            </a:r>
            <a:endParaRPr/>
          </a:p>
          <a:p>
            <a:pPr marL="0" lvl="0" indent="0">
              <a:spcBef>
                <a:spcPts val="1000"/>
              </a:spcBef>
              <a:spcAft>
                <a:spcPts val="0"/>
              </a:spcAft>
              <a:buNone/>
            </a:pPr>
            <a:r>
              <a:rPr lang="en-US" b="1"/>
              <a:t>calculation of Mbps:</a:t>
            </a:r>
            <a:endParaRPr b="1"/>
          </a:p>
          <a:p>
            <a:pPr marL="0" lvl="0" indent="0" algn="ctr" rtl="0">
              <a:spcBef>
                <a:spcPts val="1000"/>
              </a:spcBef>
              <a:spcAft>
                <a:spcPts val="0"/>
              </a:spcAft>
              <a:buNone/>
            </a:pPr>
            <a:r>
              <a:rPr lang="en-US" b="1"/>
              <a:t>    C(compression variable)</a:t>
            </a:r>
            <a:r>
              <a:rPr lang="en-US"/>
              <a:t> x </a:t>
            </a:r>
            <a:r>
              <a:rPr lang="en-US" b="1"/>
              <a:t>#(cameras)</a:t>
            </a:r>
            <a:r>
              <a:rPr lang="en-US"/>
              <a:t> x </a:t>
            </a:r>
            <a:r>
              <a:rPr lang="en-US" b="1"/>
              <a:t>Mp(Megapixels) </a:t>
            </a:r>
            <a:r>
              <a:rPr lang="en-US"/>
              <a:t>x FPS</a:t>
            </a:r>
            <a:endParaRPr b="1"/>
          </a:p>
          <a:p>
            <a:pPr marL="0" lvl="0" indent="0" algn="ctr" rtl="0">
              <a:spcBef>
                <a:spcPts val="1000"/>
              </a:spcBef>
              <a:spcAft>
                <a:spcPts val="0"/>
              </a:spcAft>
              <a:buNone/>
            </a:pPr>
            <a:r>
              <a:rPr lang="en-US" b="1"/>
              <a:t>= 90Mbps</a:t>
            </a:r>
            <a:endParaRPr b="1"/>
          </a:p>
          <a:p>
            <a:pPr marL="0" lvl="0" indent="0" rtl="0">
              <a:spcBef>
                <a:spcPts val="1000"/>
              </a:spcBef>
              <a:spcAft>
                <a:spcPts val="0"/>
              </a:spcAft>
              <a:buNone/>
            </a:pPr>
            <a:endParaRPr/>
          </a:p>
        </p:txBody>
      </p:sp>
      <p:sp>
        <p:nvSpPr>
          <p:cNvPr id="208" name="Shape 208"/>
          <p:cNvSpPr/>
          <p:nvPr/>
        </p:nvSpPr>
        <p:spPr>
          <a:xfrm>
            <a:off x="-1" y="-2"/>
            <a:ext cx="12192000" cy="979800"/>
          </a:xfrm>
          <a:prstGeom prst="rect">
            <a:avLst/>
          </a:prstGeom>
          <a:solidFill>
            <a:srgbClr val="F5822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9" name="Shape 209"/>
          <p:cNvSpPr txBox="1">
            <a:spLocks noGrp="1"/>
          </p:cNvSpPr>
          <p:nvPr>
            <p:ph type="title"/>
          </p:nvPr>
        </p:nvSpPr>
        <p:spPr>
          <a:xfrm>
            <a:off x="838200" y="0"/>
            <a:ext cx="10515600" cy="979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Camera</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pic>
        <p:nvPicPr>
          <p:cNvPr id="214" name="Shape 214"/>
          <p:cNvPicPr preferRelativeResize="0"/>
          <p:nvPr/>
        </p:nvPicPr>
        <p:blipFill>
          <a:blip r:embed="rId3">
            <a:alphaModFix/>
          </a:blip>
          <a:stretch>
            <a:fillRect/>
          </a:stretch>
        </p:blipFill>
        <p:spPr>
          <a:xfrm>
            <a:off x="0" y="0"/>
            <a:ext cx="12192000" cy="6858000"/>
          </a:xfrm>
          <a:prstGeom prst="rect">
            <a:avLst/>
          </a:prstGeom>
          <a:noFill/>
          <a:ln>
            <a:noFill/>
          </a:ln>
        </p:spPr>
      </p:pic>
      <p:sp>
        <p:nvSpPr>
          <p:cNvPr id="215" name="Shape 215"/>
          <p:cNvSpPr txBox="1">
            <a:spLocks noGrp="1"/>
          </p:cNvSpPr>
          <p:nvPr>
            <p:ph type="body" idx="1"/>
          </p:nvPr>
        </p:nvSpPr>
        <p:spPr>
          <a:xfrm>
            <a:off x="838200" y="1825625"/>
            <a:ext cx="5089500" cy="4351200"/>
          </a:xfrm>
          <a:prstGeom prst="rect">
            <a:avLst/>
          </a:prstGeom>
        </p:spPr>
        <p:txBody>
          <a:bodyPr spcFirstLastPara="1" wrap="square" lIns="91425" tIns="91425" rIns="91425" bIns="91425" anchor="t" anchorCtr="0">
            <a:noAutofit/>
          </a:bodyPr>
          <a:lstStyle/>
          <a:p>
            <a:pPr marL="457200" lvl="0" indent="-406400" rtl="0">
              <a:spcBef>
                <a:spcPts val="1000"/>
              </a:spcBef>
              <a:spcAft>
                <a:spcPts val="0"/>
              </a:spcAft>
              <a:buSzPts val="2800"/>
              <a:buChar char="•"/>
            </a:pPr>
            <a:r>
              <a:rPr lang="en-US"/>
              <a:t>PCB design is very intensive </a:t>
            </a:r>
            <a:endParaRPr/>
          </a:p>
          <a:p>
            <a:pPr marL="0" lvl="0" indent="0" rtl="0">
              <a:spcBef>
                <a:spcPts val="1000"/>
              </a:spcBef>
              <a:spcAft>
                <a:spcPts val="0"/>
              </a:spcAft>
              <a:buNone/>
            </a:pPr>
            <a:endParaRPr/>
          </a:p>
          <a:p>
            <a:pPr marL="457200" lvl="0" indent="-406400" rtl="0">
              <a:spcBef>
                <a:spcPts val="1000"/>
              </a:spcBef>
              <a:spcAft>
                <a:spcPts val="0"/>
              </a:spcAft>
              <a:buSzPts val="2800"/>
              <a:buChar char="•"/>
            </a:pPr>
            <a:r>
              <a:rPr lang="en-US"/>
              <a:t>PCB design includes a Cat 4 modem connection, 80-100 Mbps WiFi chip, and TI MCU, GPS, and accelerometer chip</a:t>
            </a:r>
            <a:endParaRPr/>
          </a:p>
        </p:txBody>
      </p:sp>
      <p:sp>
        <p:nvSpPr>
          <p:cNvPr id="216" name="Shape 216"/>
          <p:cNvSpPr/>
          <p:nvPr/>
        </p:nvSpPr>
        <p:spPr>
          <a:xfrm>
            <a:off x="-1" y="-2"/>
            <a:ext cx="12192000" cy="979800"/>
          </a:xfrm>
          <a:prstGeom prst="rect">
            <a:avLst/>
          </a:prstGeom>
          <a:solidFill>
            <a:srgbClr val="F5822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17" name="Shape 217"/>
          <p:cNvSpPr txBox="1">
            <a:spLocks noGrp="1"/>
          </p:cNvSpPr>
          <p:nvPr>
            <p:ph type="title"/>
          </p:nvPr>
        </p:nvSpPr>
        <p:spPr>
          <a:xfrm>
            <a:off x="838200" y="0"/>
            <a:ext cx="10515600" cy="979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PCB Design</a:t>
            </a:r>
            <a:endParaRPr/>
          </a:p>
        </p:txBody>
      </p:sp>
      <p:pic>
        <p:nvPicPr>
          <p:cNvPr id="218" name="Shape 218"/>
          <p:cNvPicPr preferRelativeResize="0"/>
          <p:nvPr/>
        </p:nvPicPr>
        <p:blipFill>
          <a:blip r:embed="rId4">
            <a:alphaModFix/>
          </a:blip>
          <a:stretch>
            <a:fillRect/>
          </a:stretch>
        </p:blipFill>
        <p:spPr>
          <a:xfrm>
            <a:off x="6494525" y="1484575"/>
            <a:ext cx="4859276" cy="503330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pic>
        <p:nvPicPr>
          <p:cNvPr id="223" name="Shape 223"/>
          <p:cNvPicPr preferRelativeResize="0"/>
          <p:nvPr/>
        </p:nvPicPr>
        <p:blipFill>
          <a:blip r:embed="rId3">
            <a:alphaModFix/>
          </a:blip>
          <a:stretch>
            <a:fillRect/>
          </a:stretch>
        </p:blipFill>
        <p:spPr>
          <a:xfrm>
            <a:off x="0" y="0"/>
            <a:ext cx="12192000" cy="6858000"/>
          </a:xfrm>
          <a:prstGeom prst="rect">
            <a:avLst/>
          </a:prstGeom>
          <a:noFill/>
          <a:ln>
            <a:noFill/>
          </a:ln>
        </p:spPr>
      </p:pic>
      <p:sp>
        <p:nvSpPr>
          <p:cNvPr id="224" name="Shape 224"/>
          <p:cNvSpPr txBox="1">
            <a:spLocks noGrp="1"/>
          </p:cNvSpPr>
          <p:nvPr>
            <p:ph type="body" idx="1"/>
          </p:nvPr>
        </p:nvSpPr>
        <p:spPr>
          <a:xfrm>
            <a:off x="838200" y="1825625"/>
            <a:ext cx="5689500" cy="3992100"/>
          </a:xfrm>
          <a:prstGeom prst="rect">
            <a:avLst/>
          </a:prstGeom>
        </p:spPr>
        <p:txBody>
          <a:bodyPr spcFirstLastPara="1" wrap="square" lIns="91425" tIns="91425" rIns="91425" bIns="91425" anchor="t" anchorCtr="0">
            <a:noAutofit/>
          </a:bodyPr>
          <a:lstStyle/>
          <a:p>
            <a:pPr marL="0" lvl="0" indent="0">
              <a:spcBef>
                <a:spcPts val="1000"/>
              </a:spcBef>
              <a:spcAft>
                <a:spcPts val="0"/>
              </a:spcAft>
              <a:buNone/>
            </a:pPr>
            <a:endParaRPr/>
          </a:p>
        </p:txBody>
      </p:sp>
      <p:pic>
        <p:nvPicPr>
          <p:cNvPr id="225" name="Shape 225"/>
          <p:cNvPicPr preferRelativeResize="0"/>
          <p:nvPr/>
        </p:nvPicPr>
        <p:blipFill>
          <a:blip r:embed="rId4">
            <a:alphaModFix/>
          </a:blip>
          <a:stretch>
            <a:fillRect/>
          </a:stretch>
        </p:blipFill>
        <p:spPr>
          <a:xfrm>
            <a:off x="838200" y="1855887"/>
            <a:ext cx="5689500" cy="3931568"/>
          </a:xfrm>
          <a:prstGeom prst="rect">
            <a:avLst/>
          </a:prstGeom>
          <a:noFill/>
          <a:ln>
            <a:noFill/>
          </a:ln>
        </p:spPr>
      </p:pic>
      <p:pic>
        <p:nvPicPr>
          <p:cNvPr id="226" name="Shape 226"/>
          <p:cNvPicPr preferRelativeResize="0"/>
          <p:nvPr/>
        </p:nvPicPr>
        <p:blipFill>
          <a:blip r:embed="rId5">
            <a:alphaModFix/>
          </a:blip>
          <a:stretch>
            <a:fillRect/>
          </a:stretch>
        </p:blipFill>
        <p:spPr>
          <a:xfrm>
            <a:off x="6908700" y="1576250"/>
            <a:ext cx="4343400" cy="4600575"/>
          </a:xfrm>
          <a:prstGeom prst="rect">
            <a:avLst/>
          </a:prstGeom>
          <a:noFill/>
          <a:ln>
            <a:noFill/>
          </a:ln>
        </p:spPr>
      </p:pic>
      <p:sp>
        <p:nvSpPr>
          <p:cNvPr id="227" name="Shape 227"/>
          <p:cNvSpPr/>
          <p:nvPr/>
        </p:nvSpPr>
        <p:spPr>
          <a:xfrm>
            <a:off x="-1" y="-2"/>
            <a:ext cx="12192000" cy="979800"/>
          </a:xfrm>
          <a:prstGeom prst="rect">
            <a:avLst/>
          </a:prstGeom>
          <a:solidFill>
            <a:srgbClr val="F5822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28" name="Shape 228"/>
          <p:cNvSpPr txBox="1">
            <a:spLocks noGrp="1"/>
          </p:cNvSpPr>
          <p:nvPr>
            <p:ph type="title"/>
          </p:nvPr>
        </p:nvSpPr>
        <p:spPr>
          <a:xfrm>
            <a:off x="838200" y="0"/>
            <a:ext cx="10515600" cy="979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Design Diagrams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pic>
        <p:nvPicPr>
          <p:cNvPr id="233" name="Shape 233"/>
          <p:cNvPicPr preferRelativeResize="0"/>
          <p:nvPr/>
        </p:nvPicPr>
        <p:blipFill>
          <a:blip r:embed="rId3">
            <a:alphaModFix/>
          </a:blip>
          <a:stretch>
            <a:fillRect/>
          </a:stretch>
        </p:blipFill>
        <p:spPr>
          <a:xfrm>
            <a:off x="0" y="0"/>
            <a:ext cx="12192000" cy="6858000"/>
          </a:xfrm>
          <a:prstGeom prst="rect">
            <a:avLst/>
          </a:prstGeom>
          <a:noFill/>
          <a:ln>
            <a:noFill/>
          </a:ln>
        </p:spPr>
      </p:pic>
      <p:sp>
        <p:nvSpPr>
          <p:cNvPr id="234" name="Shape 234"/>
          <p:cNvSpPr/>
          <p:nvPr/>
        </p:nvSpPr>
        <p:spPr>
          <a:xfrm>
            <a:off x="-1" y="-2"/>
            <a:ext cx="12192000" cy="979800"/>
          </a:xfrm>
          <a:prstGeom prst="rect">
            <a:avLst/>
          </a:prstGeom>
          <a:solidFill>
            <a:srgbClr val="F5822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35" name="Shape 235"/>
          <p:cNvSpPr txBox="1">
            <a:spLocks noGrp="1"/>
          </p:cNvSpPr>
          <p:nvPr>
            <p:ph type="title"/>
          </p:nvPr>
        </p:nvSpPr>
        <p:spPr>
          <a:xfrm>
            <a:off x="838200" y="0"/>
            <a:ext cx="10515600" cy="979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PCB and Camera Enclosures </a:t>
            </a:r>
            <a:endParaRPr/>
          </a:p>
        </p:txBody>
      </p:sp>
      <p:pic>
        <p:nvPicPr>
          <p:cNvPr id="236" name="Shape 236"/>
          <p:cNvPicPr preferRelativeResize="0"/>
          <p:nvPr/>
        </p:nvPicPr>
        <p:blipFill>
          <a:blip r:embed="rId4">
            <a:alphaModFix/>
          </a:blip>
          <a:stretch>
            <a:fillRect/>
          </a:stretch>
        </p:blipFill>
        <p:spPr>
          <a:xfrm>
            <a:off x="6207400" y="1916964"/>
            <a:ext cx="5704972" cy="4074990"/>
          </a:xfrm>
          <a:prstGeom prst="rect">
            <a:avLst/>
          </a:prstGeom>
          <a:noFill/>
          <a:ln>
            <a:noFill/>
          </a:ln>
        </p:spPr>
      </p:pic>
      <p:pic>
        <p:nvPicPr>
          <p:cNvPr id="237" name="Shape 237"/>
          <p:cNvPicPr preferRelativeResize="0"/>
          <p:nvPr/>
        </p:nvPicPr>
        <p:blipFill>
          <a:blip r:embed="rId5">
            <a:alphaModFix/>
          </a:blip>
          <a:stretch>
            <a:fillRect/>
          </a:stretch>
        </p:blipFill>
        <p:spPr>
          <a:xfrm>
            <a:off x="334325" y="1916975"/>
            <a:ext cx="5704972" cy="4074980"/>
          </a:xfrm>
          <a:prstGeom prst="rect">
            <a:avLst/>
          </a:prstGeom>
          <a:noFill/>
          <a:ln>
            <a:noFill/>
          </a:ln>
        </p:spPr>
      </p:pic>
      <p:sp>
        <p:nvSpPr>
          <p:cNvPr id="238" name="Shape 238"/>
          <p:cNvSpPr txBox="1"/>
          <p:nvPr/>
        </p:nvSpPr>
        <p:spPr>
          <a:xfrm>
            <a:off x="689200" y="1328600"/>
            <a:ext cx="4454400" cy="487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800">
                <a:latin typeface="Calibri"/>
                <a:ea typeface="Calibri"/>
                <a:cs typeface="Calibri"/>
                <a:sym typeface="Calibri"/>
              </a:rPr>
              <a:t>Front View </a:t>
            </a:r>
            <a:endParaRPr sz="2800">
              <a:latin typeface="Calibri"/>
              <a:ea typeface="Calibri"/>
              <a:cs typeface="Calibri"/>
              <a:sym typeface="Calibri"/>
            </a:endParaRPr>
          </a:p>
        </p:txBody>
      </p:sp>
      <p:sp>
        <p:nvSpPr>
          <p:cNvPr id="239" name="Shape 239"/>
          <p:cNvSpPr txBox="1"/>
          <p:nvPr/>
        </p:nvSpPr>
        <p:spPr>
          <a:xfrm>
            <a:off x="6832675" y="1328588"/>
            <a:ext cx="4454400" cy="487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800">
                <a:latin typeface="Calibri"/>
                <a:ea typeface="Calibri"/>
                <a:cs typeface="Calibri"/>
                <a:sym typeface="Calibri"/>
              </a:rPr>
              <a:t>Side View </a:t>
            </a:r>
            <a:endParaRPr sz="2800">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pic>
        <p:nvPicPr>
          <p:cNvPr id="244" name="Shape 244"/>
          <p:cNvPicPr preferRelativeResize="0"/>
          <p:nvPr/>
        </p:nvPicPr>
        <p:blipFill>
          <a:blip r:embed="rId3">
            <a:alphaModFix/>
          </a:blip>
          <a:stretch>
            <a:fillRect/>
          </a:stretch>
        </p:blipFill>
        <p:spPr>
          <a:xfrm>
            <a:off x="0" y="0"/>
            <a:ext cx="12192000" cy="6858000"/>
          </a:xfrm>
          <a:prstGeom prst="rect">
            <a:avLst/>
          </a:prstGeom>
          <a:noFill/>
          <a:ln>
            <a:noFill/>
          </a:ln>
        </p:spPr>
      </p:pic>
      <p:sp>
        <p:nvSpPr>
          <p:cNvPr id="245" name="Shape 245"/>
          <p:cNvSpPr txBox="1">
            <a:spLocks noGrp="1"/>
          </p:cNvSpPr>
          <p:nvPr>
            <p:ph type="title"/>
          </p:nvPr>
        </p:nvSpPr>
        <p:spPr>
          <a:xfrm>
            <a:off x="838200" y="2939100"/>
            <a:ext cx="10515600" cy="979800"/>
          </a:xfrm>
          <a:prstGeom prst="rect">
            <a:avLst/>
          </a:prstGeom>
          <a:noFill/>
        </p:spPr>
        <p:txBody>
          <a:bodyPr spcFirstLastPara="1" wrap="square" lIns="91425" tIns="91425" rIns="91425" bIns="91425" anchor="ctr" anchorCtr="0">
            <a:noAutofit/>
          </a:bodyPr>
          <a:lstStyle/>
          <a:p>
            <a:pPr marL="0" lvl="0" indent="0" algn="ctr" rtl="0">
              <a:spcBef>
                <a:spcPts val="0"/>
              </a:spcBef>
              <a:spcAft>
                <a:spcPts val="0"/>
              </a:spcAft>
              <a:buNone/>
            </a:pPr>
            <a:r>
              <a:rPr lang="en-US" b="1" u="sng"/>
              <a:t>Server</a:t>
            </a:r>
            <a:endParaRPr b="1" u="sng"/>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pic>
        <p:nvPicPr>
          <p:cNvPr id="250" name="Shape 250"/>
          <p:cNvPicPr preferRelativeResize="0"/>
          <p:nvPr/>
        </p:nvPicPr>
        <p:blipFill>
          <a:blip r:embed="rId3">
            <a:alphaModFix/>
          </a:blip>
          <a:stretch>
            <a:fillRect/>
          </a:stretch>
        </p:blipFill>
        <p:spPr>
          <a:xfrm>
            <a:off x="0" y="0"/>
            <a:ext cx="12192000" cy="6858000"/>
          </a:xfrm>
          <a:prstGeom prst="rect">
            <a:avLst/>
          </a:prstGeom>
          <a:noFill/>
          <a:ln>
            <a:noFill/>
          </a:ln>
        </p:spPr>
      </p:pic>
      <p:sp>
        <p:nvSpPr>
          <p:cNvPr id="251" name="Shape 251"/>
          <p:cNvSpPr txBox="1">
            <a:spLocks noGrp="1"/>
          </p:cNvSpPr>
          <p:nvPr>
            <p:ph type="body" idx="1"/>
          </p:nvPr>
        </p:nvSpPr>
        <p:spPr>
          <a:xfrm>
            <a:off x="562500" y="1115875"/>
            <a:ext cx="4379700" cy="5742000"/>
          </a:xfrm>
          <a:prstGeom prst="rect">
            <a:avLst/>
          </a:prstGeom>
        </p:spPr>
        <p:txBody>
          <a:bodyPr spcFirstLastPara="1" wrap="square" lIns="91425" tIns="91425" rIns="91425" bIns="91425" anchor="t" anchorCtr="0">
            <a:noAutofit/>
          </a:bodyPr>
          <a:lstStyle/>
          <a:p>
            <a:pPr marL="457200" lvl="0" indent="-381000" rtl="0">
              <a:lnSpc>
                <a:spcPct val="115000"/>
              </a:lnSpc>
              <a:spcBef>
                <a:spcPts val="1000"/>
              </a:spcBef>
              <a:spcAft>
                <a:spcPts val="0"/>
              </a:spcAft>
              <a:buSzPts val="2400"/>
              <a:buChar char="●"/>
            </a:pPr>
            <a:r>
              <a:rPr lang="en-US" sz="2400"/>
              <a:t>Django Rest Framework</a:t>
            </a:r>
            <a:endParaRPr sz="2400"/>
          </a:p>
          <a:p>
            <a:pPr marL="0" lvl="0" indent="0" rtl="0">
              <a:lnSpc>
                <a:spcPct val="115000"/>
              </a:lnSpc>
              <a:spcBef>
                <a:spcPts val="1000"/>
              </a:spcBef>
              <a:spcAft>
                <a:spcPts val="0"/>
              </a:spcAft>
              <a:buNone/>
            </a:pPr>
            <a:endParaRPr sz="2400"/>
          </a:p>
          <a:p>
            <a:pPr marL="457200" lvl="0" indent="-381000" rtl="0">
              <a:lnSpc>
                <a:spcPct val="115000"/>
              </a:lnSpc>
              <a:spcBef>
                <a:spcPts val="1000"/>
              </a:spcBef>
              <a:spcAft>
                <a:spcPts val="0"/>
              </a:spcAft>
              <a:buSzPts val="2400"/>
              <a:buChar char="●"/>
            </a:pPr>
            <a:r>
              <a:rPr lang="en-US" sz="2400"/>
              <a:t>AWS Hosting</a:t>
            </a:r>
            <a:endParaRPr sz="2400"/>
          </a:p>
          <a:p>
            <a:pPr marL="0" lvl="0" indent="0" rtl="0">
              <a:lnSpc>
                <a:spcPct val="115000"/>
              </a:lnSpc>
              <a:spcBef>
                <a:spcPts val="1000"/>
              </a:spcBef>
              <a:spcAft>
                <a:spcPts val="0"/>
              </a:spcAft>
              <a:buNone/>
            </a:pPr>
            <a:endParaRPr sz="2400"/>
          </a:p>
          <a:p>
            <a:pPr marL="457200" lvl="0" indent="-381000" rtl="0">
              <a:lnSpc>
                <a:spcPct val="115000"/>
              </a:lnSpc>
              <a:spcBef>
                <a:spcPts val="1000"/>
              </a:spcBef>
              <a:spcAft>
                <a:spcPts val="0"/>
              </a:spcAft>
              <a:buSzPts val="2400"/>
              <a:buChar char="●"/>
            </a:pPr>
            <a:r>
              <a:rPr lang="en-US" sz="2400"/>
              <a:t>Dev Environment: Local Server</a:t>
            </a:r>
            <a:endParaRPr sz="2400"/>
          </a:p>
          <a:p>
            <a:pPr marL="0" lvl="0" indent="0" rtl="0">
              <a:lnSpc>
                <a:spcPct val="115000"/>
              </a:lnSpc>
              <a:spcBef>
                <a:spcPts val="1000"/>
              </a:spcBef>
              <a:spcAft>
                <a:spcPts val="0"/>
              </a:spcAft>
              <a:buNone/>
            </a:pPr>
            <a:endParaRPr sz="2400"/>
          </a:p>
          <a:p>
            <a:pPr marL="457200" lvl="0" indent="-381000" rtl="0">
              <a:lnSpc>
                <a:spcPct val="115000"/>
              </a:lnSpc>
              <a:spcBef>
                <a:spcPts val="1000"/>
              </a:spcBef>
              <a:spcAft>
                <a:spcPts val="0"/>
              </a:spcAft>
              <a:buSzPts val="2400"/>
              <a:buChar char="●"/>
            </a:pPr>
            <a:r>
              <a:rPr lang="en-US" sz="2400"/>
              <a:t>Python 3 </a:t>
            </a:r>
            <a:endParaRPr sz="2400"/>
          </a:p>
          <a:p>
            <a:pPr marL="0" lvl="0" indent="0" rtl="0">
              <a:lnSpc>
                <a:spcPct val="115000"/>
              </a:lnSpc>
              <a:spcBef>
                <a:spcPts val="1000"/>
              </a:spcBef>
              <a:spcAft>
                <a:spcPts val="0"/>
              </a:spcAft>
              <a:buNone/>
            </a:pPr>
            <a:endParaRPr sz="2400"/>
          </a:p>
          <a:p>
            <a:pPr marL="457200" lvl="0" indent="-381000">
              <a:lnSpc>
                <a:spcPct val="115000"/>
              </a:lnSpc>
              <a:spcBef>
                <a:spcPts val="1000"/>
              </a:spcBef>
              <a:spcAft>
                <a:spcPts val="0"/>
              </a:spcAft>
              <a:buSzPts val="2400"/>
              <a:buChar char="●"/>
            </a:pPr>
            <a:r>
              <a:rPr lang="en-US" sz="2400"/>
              <a:t>Java Mobile App</a:t>
            </a:r>
            <a:endParaRPr sz="2400"/>
          </a:p>
        </p:txBody>
      </p:sp>
      <p:pic>
        <p:nvPicPr>
          <p:cNvPr id="252" name="Shape 252"/>
          <p:cNvPicPr preferRelativeResize="0"/>
          <p:nvPr/>
        </p:nvPicPr>
        <p:blipFill rotWithShape="1">
          <a:blip r:embed="rId4">
            <a:alphaModFix/>
          </a:blip>
          <a:srcRect l="3286" t="4485" r="4658" b="3221"/>
          <a:stretch/>
        </p:blipFill>
        <p:spPr>
          <a:xfrm>
            <a:off x="5257425" y="979800"/>
            <a:ext cx="6934575" cy="5878201"/>
          </a:xfrm>
          <a:prstGeom prst="rect">
            <a:avLst/>
          </a:prstGeom>
          <a:noFill/>
          <a:ln>
            <a:noFill/>
          </a:ln>
        </p:spPr>
      </p:pic>
      <p:sp>
        <p:nvSpPr>
          <p:cNvPr id="253" name="Shape 253"/>
          <p:cNvSpPr/>
          <p:nvPr/>
        </p:nvSpPr>
        <p:spPr>
          <a:xfrm>
            <a:off x="-1" y="-2"/>
            <a:ext cx="12192000" cy="979800"/>
          </a:xfrm>
          <a:prstGeom prst="rect">
            <a:avLst/>
          </a:prstGeom>
          <a:solidFill>
            <a:srgbClr val="F5822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54" name="Shape 254"/>
          <p:cNvSpPr txBox="1">
            <a:spLocks noGrp="1"/>
          </p:cNvSpPr>
          <p:nvPr>
            <p:ph type="title"/>
          </p:nvPr>
        </p:nvSpPr>
        <p:spPr>
          <a:xfrm>
            <a:off x="838200" y="0"/>
            <a:ext cx="10515600" cy="979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 Software Communication</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95" name="Shape 95"/>
          <p:cNvPicPr preferRelativeResize="0"/>
          <p:nvPr/>
        </p:nvPicPr>
        <p:blipFill>
          <a:blip r:embed="rId3">
            <a:alphaModFix/>
          </a:blip>
          <a:stretch>
            <a:fillRect/>
          </a:stretch>
        </p:blipFill>
        <p:spPr>
          <a:xfrm>
            <a:off x="0" y="0"/>
            <a:ext cx="12192000" cy="6858000"/>
          </a:xfrm>
          <a:prstGeom prst="rect">
            <a:avLst/>
          </a:prstGeom>
          <a:noFill/>
          <a:ln>
            <a:noFill/>
          </a:ln>
        </p:spPr>
      </p:pic>
      <p:sp>
        <p:nvSpPr>
          <p:cNvPr id="96" name="Shape 96"/>
          <p:cNvSpPr txBox="1">
            <a:spLocks noGrp="1"/>
          </p:cNvSpPr>
          <p:nvPr>
            <p:ph type="body" idx="1"/>
          </p:nvPr>
        </p:nvSpPr>
        <p:spPr>
          <a:xfrm>
            <a:off x="838200" y="1825625"/>
            <a:ext cx="10515600" cy="4351200"/>
          </a:xfrm>
          <a:prstGeom prst="rect">
            <a:avLst/>
          </a:prstGeom>
        </p:spPr>
        <p:txBody>
          <a:bodyPr spcFirstLastPara="1" wrap="square" lIns="91425" tIns="91425" rIns="91425" bIns="91425" anchor="t" anchorCtr="0">
            <a:noAutofit/>
          </a:bodyPr>
          <a:lstStyle/>
          <a:p>
            <a:pPr marL="457200" lvl="0" indent="-406400" rtl="0">
              <a:lnSpc>
                <a:spcPct val="150000"/>
              </a:lnSpc>
              <a:spcBef>
                <a:spcPts val="1000"/>
              </a:spcBef>
              <a:spcAft>
                <a:spcPts val="0"/>
              </a:spcAft>
              <a:buSzPts val="2800"/>
              <a:buChar char="●"/>
            </a:pPr>
            <a:r>
              <a:rPr lang="en-US" dirty="0"/>
              <a:t>Matthew White 		- 	Sponsor / Lead Hardware Designer </a:t>
            </a:r>
            <a:endParaRPr dirty="0"/>
          </a:p>
          <a:p>
            <a:pPr marL="457200" lvl="0" indent="-406400" rtl="0">
              <a:lnSpc>
                <a:spcPct val="150000"/>
              </a:lnSpc>
              <a:spcBef>
                <a:spcPts val="0"/>
              </a:spcBef>
              <a:spcAft>
                <a:spcPts val="0"/>
              </a:spcAft>
              <a:buSzPts val="2800"/>
              <a:buChar char="●"/>
            </a:pPr>
            <a:r>
              <a:rPr lang="en-US" dirty="0"/>
              <a:t>Austin Sturm 			- 	Lead Software Developer</a:t>
            </a:r>
            <a:endParaRPr dirty="0"/>
          </a:p>
          <a:p>
            <a:pPr marL="457200" lvl="0" indent="-406400" rtl="0">
              <a:lnSpc>
                <a:spcPct val="150000"/>
              </a:lnSpc>
              <a:spcBef>
                <a:spcPts val="0"/>
              </a:spcBef>
              <a:spcAft>
                <a:spcPts val="0"/>
              </a:spcAft>
              <a:buSzPts val="2800"/>
              <a:buChar char="●"/>
            </a:pPr>
            <a:r>
              <a:rPr lang="en-US" dirty="0"/>
              <a:t>Joseph </a:t>
            </a:r>
            <a:r>
              <a:rPr lang="en-US" dirty="0" err="1"/>
              <a:t>LaBauve</a:t>
            </a:r>
            <a:r>
              <a:rPr lang="en-US" dirty="0"/>
              <a:t> 		- 	Hardware Designer</a:t>
            </a:r>
            <a:endParaRPr dirty="0"/>
          </a:p>
          <a:p>
            <a:pPr marL="457200" lvl="0" indent="-406400" rtl="0">
              <a:lnSpc>
                <a:spcPct val="150000"/>
              </a:lnSpc>
              <a:spcBef>
                <a:spcPts val="0"/>
              </a:spcBef>
              <a:spcAft>
                <a:spcPts val="0"/>
              </a:spcAft>
              <a:buSzPts val="2800"/>
              <a:buChar char="●"/>
            </a:pPr>
            <a:r>
              <a:rPr lang="en-US" dirty="0"/>
              <a:t>Scott Levine			</a:t>
            </a:r>
            <a:r>
              <a:rPr lang="en-US" dirty="0" smtClean="0"/>
              <a:t>- </a:t>
            </a:r>
            <a:r>
              <a:rPr lang="en-US" dirty="0"/>
              <a:t>	Embedded Software Design</a:t>
            </a:r>
            <a:endParaRPr dirty="0"/>
          </a:p>
          <a:p>
            <a:pPr marL="457200" lvl="0" indent="-406400" rtl="0">
              <a:lnSpc>
                <a:spcPct val="150000"/>
              </a:lnSpc>
              <a:spcBef>
                <a:spcPts val="0"/>
              </a:spcBef>
              <a:spcAft>
                <a:spcPts val="0"/>
              </a:spcAft>
              <a:buSzPts val="2800"/>
              <a:buChar char="●"/>
            </a:pPr>
            <a:r>
              <a:rPr lang="en-US" dirty="0"/>
              <a:t>Timothy Deligero		- 	Mobile App Development</a:t>
            </a:r>
            <a:endParaRPr dirty="0"/>
          </a:p>
        </p:txBody>
      </p:sp>
      <p:sp>
        <p:nvSpPr>
          <p:cNvPr id="97" name="Shape 97"/>
          <p:cNvSpPr/>
          <p:nvPr/>
        </p:nvSpPr>
        <p:spPr>
          <a:xfrm>
            <a:off x="-1" y="-2"/>
            <a:ext cx="12192000" cy="979800"/>
          </a:xfrm>
          <a:prstGeom prst="rect">
            <a:avLst/>
          </a:prstGeom>
          <a:solidFill>
            <a:srgbClr val="F5822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8" name="Shape 98"/>
          <p:cNvSpPr txBox="1">
            <a:spLocks noGrp="1"/>
          </p:cNvSpPr>
          <p:nvPr>
            <p:ph type="title"/>
          </p:nvPr>
        </p:nvSpPr>
        <p:spPr>
          <a:xfrm>
            <a:off x="838200" y="0"/>
            <a:ext cx="10515600" cy="979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Roles</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pic>
        <p:nvPicPr>
          <p:cNvPr id="259" name="Shape 259"/>
          <p:cNvPicPr preferRelativeResize="0"/>
          <p:nvPr/>
        </p:nvPicPr>
        <p:blipFill>
          <a:blip r:embed="rId3">
            <a:alphaModFix/>
          </a:blip>
          <a:stretch>
            <a:fillRect/>
          </a:stretch>
        </p:blipFill>
        <p:spPr>
          <a:xfrm>
            <a:off x="0" y="0"/>
            <a:ext cx="12192000" cy="6858000"/>
          </a:xfrm>
          <a:prstGeom prst="rect">
            <a:avLst/>
          </a:prstGeom>
          <a:noFill/>
          <a:ln>
            <a:noFill/>
          </a:ln>
        </p:spPr>
      </p:pic>
      <p:sp>
        <p:nvSpPr>
          <p:cNvPr id="260" name="Shape 260"/>
          <p:cNvSpPr txBox="1">
            <a:spLocks noGrp="1"/>
          </p:cNvSpPr>
          <p:nvPr>
            <p:ph type="body" idx="1"/>
          </p:nvPr>
        </p:nvSpPr>
        <p:spPr>
          <a:xfrm>
            <a:off x="838200" y="1841550"/>
            <a:ext cx="10515600" cy="4351200"/>
          </a:xfrm>
          <a:prstGeom prst="rect">
            <a:avLst/>
          </a:prstGeom>
        </p:spPr>
        <p:txBody>
          <a:bodyPr spcFirstLastPara="1" wrap="square" lIns="91425" tIns="91425" rIns="91425" bIns="91425" anchor="t" anchorCtr="0">
            <a:noAutofit/>
          </a:bodyPr>
          <a:lstStyle/>
          <a:p>
            <a:pPr marL="457200" lvl="0" indent="-406400" rtl="0">
              <a:lnSpc>
                <a:spcPct val="150000"/>
              </a:lnSpc>
              <a:spcBef>
                <a:spcPts val="1000"/>
              </a:spcBef>
              <a:spcAft>
                <a:spcPts val="0"/>
              </a:spcAft>
              <a:buSzPts val="2800"/>
              <a:buChar char="●"/>
            </a:pPr>
            <a:r>
              <a:rPr lang="en-US"/>
              <a:t>TLS enabled on all endpoints</a:t>
            </a:r>
            <a:endParaRPr/>
          </a:p>
          <a:p>
            <a:pPr marL="457200" lvl="0" indent="-406400" rtl="0">
              <a:lnSpc>
                <a:spcPct val="150000"/>
              </a:lnSpc>
              <a:spcBef>
                <a:spcPts val="0"/>
              </a:spcBef>
              <a:spcAft>
                <a:spcPts val="0"/>
              </a:spcAft>
              <a:buSzPts val="2800"/>
              <a:buChar char="●"/>
            </a:pPr>
            <a:r>
              <a:rPr lang="en-US"/>
              <a:t>Encrypted video transfer</a:t>
            </a:r>
            <a:endParaRPr/>
          </a:p>
          <a:p>
            <a:pPr marL="457200" lvl="0" indent="-406400" rtl="0">
              <a:lnSpc>
                <a:spcPct val="150000"/>
              </a:lnSpc>
              <a:spcBef>
                <a:spcPts val="0"/>
              </a:spcBef>
              <a:spcAft>
                <a:spcPts val="0"/>
              </a:spcAft>
              <a:buSzPts val="2800"/>
              <a:buChar char="●"/>
            </a:pPr>
            <a:r>
              <a:rPr lang="en-US"/>
              <a:t>Hashed database credentials</a:t>
            </a:r>
            <a:endParaRPr/>
          </a:p>
          <a:p>
            <a:pPr marL="457200" lvl="0" indent="-406400" rtl="0">
              <a:lnSpc>
                <a:spcPct val="150000"/>
              </a:lnSpc>
              <a:spcBef>
                <a:spcPts val="0"/>
              </a:spcBef>
              <a:spcAft>
                <a:spcPts val="0"/>
              </a:spcAft>
              <a:buSzPts val="2800"/>
              <a:buChar char="●"/>
            </a:pPr>
            <a:r>
              <a:rPr lang="en-US"/>
              <a:t>Token Based Authentication</a:t>
            </a:r>
            <a:endParaRPr/>
          </a:p>
          <a:p>
            <a:pPr marL="457200" lvl="0" indent="-406400" rtl="0">
              <a:lnSpc>
                <a:spcPct val="150000"/>
              </a:lnSpc>
              <a:spcBef>
                <a:spcPts val="0"/>
              </a:spcBef>
              <a:spcAft>
                <a:spcPts val="0"/>
              </a:spcAft>
              <a:buSzPts val="2800"/>
              <a:buChar char="●"/>
            </a:pPr>
            <a:r>
              <a:rPr lang="en-US"/>
              <a:t>WPA2/PSK for access point</a:t>
            </a:r>
            <a:endParaRPr/>
          </a:p>
        </p:txBody>
      </p:sp>
      <p:sp>
        <p:nvSpPr>
          <p:cNvPr id="261" name="Shape 261"/>
          <p:cNvSpPr/>
          <p:nvPr/>
        </p:nvSpPr>
        <p:spPr>
          <a:xfrm>
            <a:off x="-1" y="-2"/>
            <a:ext cx="12192000" cy="979800"/>
          </a:xfrm>
          <a:prstGeom prst="rect">
            <a:avLst/>
          </a:prstGeom>
          <a:solidFill>
            <a:srgbClr val="F5822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62" name="Shape 262"/>
          <p:cNvSpPr txBox="1">
            <a:spLocks noGrp="1"/>
          </p:cNvSpPr>
          <p:nvPr>
            <p:ph type="title"/>
          </p:nvPr>
        </p:nvSpPr>
        <p:spPr>
          <a:xfrm>
            <a:off x="838200" y="0"/>
            <a:ext cx="10515600" cy="979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Security</a:t>
            </a:r>
            <a:endParaRPr/>
          </a:p>
        </p:txBody>
      </p:sp>
      <p:pic>
        <p:nvPicPr>
          <p:cNvPr id="263" name="Shape 263"/>
          <p:cNvPicPr preferRelativeResize="0"/>
          <p:nvPr/>
        </p:nvPicPr>
        <p:blipFill>
          <a:blip r:embed="rId4">
            <a:alphaModFix/>
          </a:blip>
          <a:stretch>
            <a:fillRect/>
          </a:stretch>
        </p:blipFill>
        <p:spPr>
          <a:xfrm>
            <a:off x="7503925" y="1841550"/>
            <a:ext cx="3388200" cy="33882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pic>
        <p:nvPicPr>
          <p:cNvPr id="268" name="Shape 268"/>
          <p:cNvPicPr preferRelativeResize="0"/>
          <p:nvPr/>
        </p:nvPicPr>
        <p:blipFill>
          <a:blip r:embed="rId3">
            <a:alphaModFix/>
          </a:blip>
          <a:stretch>
            <a:fillRect/>
          </a:stretch>
        </p:blipFill>
        <p:spPr>
          <a:xfrm>
            <a:off x="0" y="0"/>
            <a:ext cx="12192000" cy="6858000"/>
          </a:xfrm>
          <a:prstGeom prst="rect">
            <a:avLst/>
          </a:prstGeom>
          <a:noFill/>
          <a:ln>
            <a:noFill/>
          </a:ln>
        </p:spPr>
      </p:pic>
      <p:sp>
        <p:nvSpPr>
          <p:cNvPr id="269" name="Shape 269"/>
          <p:cNvSpPr/>
          <p:nvPr/>
        </p:nvSpPr>
        <p:spPr>
          <a:xfrm>
            <a:off x="-1" y="-2"/>
            <a:ext cx="12192000" cy="979800"/>
          </a:xfrm>
          <a:prstGeom prst="rect">
            <a:avLst/>
          </a:prstGeom>
          <a:solidFill>
            <a:srgbClr val="F5822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70" name="Shape 270"/>
          <p:cNvSpPr txBox="1">
            <a:spLocks noGrp="1"/>
          </p:cNvSpPr>
          <p:nvPr>
            <p:ph type="title"/>
          </p:nvPr>
        </p:nvSpPr>
        <p:spPr>
          <a:xfrm>
            <a:off x="838200" y="0"/>
            <a:ext cx="10515600" cy="979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 Data Flowchart</a:t>
            </a:r>
            <a:endParaRPr/>
          </a:p>
        </p:txBody>
      </p:sp>
      <p:pic>
        <p:nvPicPr>
          <p:cNvPr id="271" name="Shape 271"/>
          <p:cNvPicPr preferRelativeResize="0"/>
          <p:nvPr/>
        </p:nvPicPr>
        <p:blipFill>
          <a:blip r:embed="rId4">
            <a:alphaModFix/>
          </a:blip>
          <a:stretch>
            <a:fillRect/>
          </a:stretch>
        </p:blipFill>
        <p:spPr>
          <a:xfrm>
            <a:off x="0" y="979800"/>
            <a:ext cx="12191998" cy="587820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pic>
        <p:nvPicPr>
          <p:cNvPr id="276" name="Shape 276"/>
          <p:cNvPicPr preferRelativeResize="0"/>
          <p:nvPr/>
        </p:nvPicPr>
        <p:blipFill>
          <a:blip r:embed="rId3">
            <a:alphaModFix/>
          </a:blip>
          <a:stretch>
            <a:fillRect/>
          </a:stretch>
        </p:blipFill>
        <p:spPr>
          <a:xfrm>
            <a:off x="0" y="0"/>
            <a:ext cx="12192000" cy="6858000"/>
          </a:xfrm>
          <a:prstGeom prst="rect">
            <a:avLst/>
          </a:prstGeom>
          <a:noFill/>
          <a:ln>
            <a:noFill/>
          </a:ln>
        </p:spPr>
      </p:pic>
      <p:sp>
        <p:nvSpPr>
          <p:cNvPr id="277" name="Shape 277"/>
          <p:cNvSpPr txBox="1">
            <a:spLocks noGrp="1"/>
          </p:cNvSpPr>
          <p:nvPr>
            <p:ph type="title"/>
          </p:nvPr>
        </p:nvSpPr>
        <p:spPr>
          <a:xfrm>
            <a:off x="838200" y="2939100"/>
            <a:ext cx="10515600" cy="979800"/>
          </a:xfrm>
          <a:prstGeom prst="rect">
            <a:avLst/>
          </a:prstGeom>
          <a:noFill/>
        </p:spPr>
        <p:txBody>
          <a:bodyPr spcFirstLastPara="1" wrap="square" lIns="91425" tIns="91425" rIns="91425" bIns="91425" anchor="ctr" anchorCtr="0">
            <a:noAutofit/>
          </a:bodyPr>
          <a:lstStyle/>
          <a:p>
            <a:pPr marL="0" lvl="0" indent="0" algn="ctr" rtl="0">
              <a:spcBef>
                <a:spcPts val="0"/>
              </a:spcBef>
              <a:spcAft>
                <a:spcPts val="0"/>
              </a:spcAft>
              <a:buNone/>
            </a:pPr>
            <a:r>
              <a:rPr lang="en-US" b="1" u="sng"/>
              <a:t>Mobile Application</a:t>
            </a:r>
            <a:endParaRPr b="1" u="sng"/>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pic>
        <p:nvPicPr>
          <p:cNvPr id="282" name="Shape 282"/>
          <p:cNvPicPr preferRelativeResize="0"/>
          <p:nvPr/>
        </p:nvPicPr>
        <p:blipFill>
          <a:blip r:embed="rId3">
            <a:alphaModFix/>
          </a:blip>
          <a:stretch>
            <a:fillRect/>
          </a:stretch>
        </p:blipFill>
        <p:spPr>
          <a:xfrm>
            <a:off x="0" y="0"/>
            <a:ext cx="12192000" cy="6858000"/>
          </a:xfrm>
          <a:prstGeom prst="rect">
            <a:avLst/>
          </a:prstGeom>
          <a:noFill/>
          <a:ln>
            <a:noFill/>
          </a:ln>
        </p:spPr>
      </p:pic>
      <p:sp>
        <p:nvSpPr>
          <p:cNvPr id="283" name="Shape 283"/>
          <p:cNvSpPr txBox="1">
            <a:spLocks noGrp="1"/>
          </p:cNvSpPr>
          <p:nvPr>
            <p:ph type="body" idx="1"/>
          </p:nvPr>
        </p:nvSpPr>
        <p:spPr>
          <a:xfrm>
            <a:off x="332750" y="1460275"/>
            <a:ext cx="5663700" cy="4716600"/>
          </a:xfrm>
          <a:prstGeom prst="rect">
            <a:avLst/>
          </a:prstGeom>
        </p:spPr>
        <p:txBody>
          <a:bodyPr spcFirstLastPara="1" wrap="square" lIns="91425" tIns="91425" rIns="91425" bIns="91425" anchor="t" anchorCtr="0">
            <a:noAutofit/>
          </a:bodyPr>
          <a:lstStyle/>
          <a:p>
            <a:pPr marL="457200" lvl="0" indent="-381000" rtl="0">
              <a:spcBef>
                <a:spcPts val="1000"/>
              </a:spcBef>
              <a:spcAft>
                <a:spcPts val="0"/>
              </a:spcAft>
              <a:buSzPts val="2400"/>
              <a:buChar char="•"/>
            </a:pPr>
            <a:r>
              <a:rPr lang="en-US" sz="2400"/>
              <a:t>The mobile application will be made using the system software Android Studio</a:t>
            </a:r>
            <a:endParaRPr sz="2400"/>
          </a:p>
          <a:p>
            <a:pPr marL="457200" lvl="0" indent="-381000" rtl="0">
              <a:spcBef>
                <a:spcPts val="0"/>
              </a:spcBef>
              <a:spcAft>
                <a:spcPts val="0"/>
              </a:spcAft>
              <a:buSzPts val="2400"/>
              <a:buChar char="•"/>
            </a:pPr>
            <a:r>
              <a:rPr lang="en-US" sz="2400"/>
              <a:t>The software will be used to create the app with multiple activities/Java classes and xml files</a:t>
            </a:r>
            <a:endParaRPr sz="2400"/>
          </a:p>
          <a:p>
            <a:pPr marL="457200" lvl="0" indent="-381000" rtl="0">
              <a:spcBef>
                <a:spcPts val="0"/>
              </a:spcBef>
              <a:spcAft>
                <a:spcPts val="0"/>
              </a:spcAft>
              <a:buSzPts val="2400"/>
              <a:buChar char="•"/>
            </a:pPr>
            <a:r>
              <a:rPr lang="en-US" sz="2400"/>
              <a:t>An emulator will be used to test and debug the mobile application</a:t>
            </a:r>
            <a:endParaRPr sz="2400"/>
          </a:p>
        </p:txBody>
      </p:sp>
      <p:sp>
        <p:nvSpPr>
          <p:cNvPr id="284" name="Shape 284"/>
          <p:cNvSpPr/>
          <p:nvPr/>
        </p:nvSpPr>
        <p:spPr>
          <a:xfrm>
            <a:off x="-1" y="-2"/>
            <a:ext cx="12192000" cy="979800"/>
          </a:xfrm>
          <a:prstGeom prst="rect">
            <a:avLst/>
          </a:prstGeom>
          <a:solidFill>
            <a:srgbClr val="F5822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85" name="Shape 285"/>
          <p:cNvSpPr txBox="1">
            <a:spLocks noGrp="1"/>
          </p:cNvSpPr>
          <p:nvPr>
            <p:ph type="title"/>
          </p:nvPr>
        </p:nvSpPr>
        <p:spPr>
          <a:xfrm>
            <a:off x="838200" y="0"/>
            <a:ext cx="10515600" cy="979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 Android Studio</a:t>
            </a:r>
            <a:endParaRPr/>
          </a:p>
        </p:txBody>
      </p:sp>
      <p:pic>
        <p:nvPicPr>
          <p:cNvPr id="286" name="Shape 286"/>
          <p:cNvPicPr preferRelativeResize="0"/>
          <p:nvPr/>
        </p:nvPicPr>
        <p:blipFill>
          <a:blip r:embed="rId4">
            <a:alphaModFix/>
          </a:blip>
          <a:stretch>
            <a:fillRect/>
          </a:stretch>
        </p:blipFill>
        <p:spPr>
          <a:xfrm>
            <a:off x="5996450" y="1460273"/>
            <a:ext cx="5774099" cy="433057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pic>
        <p:nvPicPr>
          <p:cNvPr id="291" name="Shape 291"/>
          <p:cNvPicPr preferRelativeResize="0"/>
          <p:nvPr/>
        </p:nvPicPr>
        <p:blipFill>
          <a:blip r:embed="rId3">
            <a:alphaModFix/>
          </a:blip>
          <a:stretch>
            <a:fillRect/>
          </a:stretch>
        </p:blipFill>
        <p:spPr>
          <a:xfrm>
            <a:off x="0" y="0"/>
            <a:ext cx="12192000" cy="6858000"/>
          </a:xfrm>
          <a:prstGeom prst="rect">
            <a:avLst/>
          </a:prstGeom>
          <a:noFill/>
          <a:ln>
            <a:noFill/>
          </a:ln>
        </p:spPr>
      </p:pic>
      <p:sp>
        <p:nvSpPr>
          <p:cNvPr id="292" name="Shape 292"/>
          <p:cNvSpPr txBox="1">
            <a:spLocks noGrp="1"/>
          </p:cNvSpPr>
          <p:nvPr>
            <p:ph type="body" idx="1"/>
          </p:nvPr>
        </p:nvSpPr>
        <p:spPr>
          <a:xfrm>
            <a:off x="424650" y="1460275"/>
            <a:ext cx="5158200" cy="4716600"/>
          </a:xfrm>
          <a:prstGeom prst="rect">
            <a:avLst/>
          </a:prstGeom>
        </p:spPr>
        <p:txBody>
          <a:bodyPr spcFirstLastPara="1" wrap="square" lIns="91425" tIns="91425" rIns="91425" bIns="91425" anchor="t" anchorCtr="0">
            <a:noAutofit/>
          </a:bodyPr>
          <a:lstStyle/>
          <a:p>
            <a:pPr marL="457200" lvl="0" indent="-381000" rtl="0">
              <a:spcBef>
                <a:spcPts val="1000"/>
              </a:spcBef>
              <a:spcAft>
                <a:spcPts val="0"/>
              </a:spcAft>
              <a:buSzPts val="2400"/>
              <a:buChar char="•"/>
            </a:pPr>
            <a:r>
              <a:rPr lang="en-US" sz="2400"/>
              <a:t>Login/Register</a:t>
            </a:r>
            <a:endParaRPr sz="2400"/>
          </a:p>
          <a:p>
            <a:pPr marL="457200" lvl="0" indent="-381000" rtl="0">
              <a:spcBef>
                <a:spcPts val="0"/>
              </a:spcBef>
              <a:spcAft>
                <a:spcPts val="0"/>
              </a:spcAft>
              <a:buSzPts val="2400"/>
              <a:buChar char="•"/>
            </a:pPr>
            <a:r>
              <a:rPr lang="en-US" sz="2400"/>
              <a:t>Alerts</a:t>
            </a:r>
            <a:endParaRPr sz="2400"/>
          </a:p>
          <a:p>
            <a:pPr marL="457200" lvl="0" indent="-381000" rtl="0">
              <a:spcBef>
                <a:spcPts val="0"/>
              </a:spcBef>
              <a:spcAft>
                <a:spcPts val="0"/>
              </a:spcAft>
              <a:buSzPts val="2400"/>
              <a:buChar char="•"/>
            </a:pPr>
            <a:r>
              <a:rPr lang="en-US" sz="2400"/>
              <a:t>View Live Footage</a:t>
            </a:r>
            <a:endParaRPr sz="2400"/>
          </a:p>
          <a:p>
            <a:pPr marL="457200" lvl="0" indent="-381000" rtl="0">
              <a:spcBef>
                <a:spcPts val="0"/>
              </a:spcBef>
              <a:spcAft>
                <a:spcPts val="0"/>
              </a:spcAft>
              <a:buSzPts val="2400"/>
              <a:buChar char="•"/>
            </a:pPr>
            <a:r>
              <a:rPr lang="en-US" sz="2400"/>
              <a:t>GPS (Vehicle Location)</a:t>
            </a:r>
            <a:endParaRPr sz="2400"/>
          </a:p>
          <a:p>
            <a:pPr marL="457200" lvl="0" indent="-381000" rtl="0">
              <a:spcBef>
                <a:spcPts val="0"/>
              </a:spcBef>
              <a:spcAft>
                <a:spcPts val="0"/>
              </a:spcAft>
              <a:buSzPts val="2400"/>
              <a:buChar char="•"/>
            </a:pPr>
            <a:r>
              <a:rPr lang="en-US" sz="2400"/>
              <a:t>View Stored Footage and Images (Cloud Storage)</a:t>
            </a:r>
            <a:endParaRPr sz="2400"/>
          </a:p>
          <a:p>
            <a:pPr marL="457200" lvl="0" indent="-381000" rtl="0">
              <a:spcBef>
                <a:spcPts val="0"/>
              </a:spcBef>
              <a:spcAft>
                <a:spcPts val="0"/>
              </a:spcAft>
              <a:buSzPts val="2400"/>
              <a:buChar char="•"/>
            </a:pPr>
            <a:r>
              <a:rPr lang="en-US" sz="2400"/>
              <a:t>Manage Devices</a:t>
            </a:r>
            <a:endParaRPr sz="2400"/>
          </a:p>
          <a:p>
            <a:pPr marL="457200" lvl="0" indent="-381000" rtl="0">
              <a:spcBef>
                <a:spcPts val="0"/>
              </a:spcBef>
              <a:spcAft>
                <a:spcPts val="0"/>
              </a:spcAft>
              <a:buSzPts val="2400"/>
              <a:buChar char="•"/>
            </a:pPr>
            <a:r>
              <a:rPr lang="en-US" sz="2400"/>
              <a:t>Settings</a:t>
            </a:r>
            <a:endParaRPr sz="2400"/>
          </a:p>
        </p:txBody>
      </p:sp>
      <p:sp>
        <p:nvSpPr>
          <p:cNvPr id="293" name="Shape 293"/>
          <p:cNvSpPr/>
          <p:nvPr/>
        </p:nvSpPr>
        <p:spPr>
          <a:xfrm>
            <a:off x="-1" y="-2"/>
            <a:ext cx="12192000" cy="979800"/>
          </a:xfrm>
          <a:prstGeom prst="rect">
            <a:avLst/>
          </a:prstGeom>
          <a:solidFill>
            <a:srgbClr val="F5822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94" name="Shape 294"/>
          <p:cNvSpPr txBox="1">
            <a:spLocks noGrp="1"/>
          </p:cNvSpPr>
          <p:nvPr>
            <p:ph type="title"/>
          </p:nvPr>
        </p:nvSpPr>
        <p:spPr>
          <a:xfrm>
            <a:off x="838200" y="0"/>
            <a:ext cx="10515600" cy="979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 GUIs</a:t>
            </a:r>
            <a:endParaRPr/>
          </a:p>
        </p:txBody>
      </p:sp>
      <p:pic>
        <p:nvPicPr>
          <p:cNvPr id="295" name="Shape 295"/>
          <p:cNvPicPr preferRelativeResize="0"/>
          <p:nvPr/>
        </p:nvPicPr>
        <p:blipFill rotWithShape="1">
          <a:blip r:embed="rId4">
            <a:alphaModFix/>
          </a:blip>
          <a:srcRect l="41809" t="23032" r="38121" b="18508"/>
          <a:stretch/>
        </p:blipFill>
        <p:spPr>
          <a:xfrm>
            <a:off x="5720750" y="1579162"/>
            <a:ext cx="2733501" cy="4478826"/>
          </a:xfrm>
          <a:prstGeom prst="rect">
            <a:avLst/>
          </a:prstGeom>
          <a:noFill/>
          <a:ln>
            <a:noFill/>
          </a:ln>
        </p:spPr>
      </p:pic>
      <p:pic>
        <p:nvPicPr>
          <p:cNvPr id="296" name="Shape 296"/>
          <p:cNvPicPr preferRelativeResize="0"/>
          <p:nvPr/>
        </p:nvPicPr>
        <p:blipFill rotWithShape="1">
          <a:blip r:embed="rId5">
            <a:alphaModFix/>
          </a:blip>
          <a:srcRect l="41799" t="23020" r="38196" b="18550"/>
          <a:stretch/>
        </p:blipFill>
        <p:spPr>
          <a:xfrm>
            <a:off x="8592150" y="1579150"/>
            <a:ext cx="2733501" cy="4490764"/>
          </a:xfrm>
          <a:prstGeom prst="rect">
            <a:avLst/>
          </a:prstGeom>
          <a:noFill/>
          <a:ln>
            <a:noFill/>
          </a:ln>
        </p:spPr>
      </p:pic>
      <p:pic>
        <p:nvPicPr>
          <p:cNvPr id="297" name="Shape 297"/>
          <p:cNvPicPr preferRelativeResize="0"/>
          <p:nvPr/>
        </p:nvPicPr>
        <p:blipFill>
          <a:blip r:embed="rId6">
            <a:alphaModFix/>
          </a:blip>
          <a:stretch>
            <a:fillRect/>
          </a:stretch>
        </p:blipFill>
        <p:spPr>
          <a:xfrm>
            <a:off x="8649675" y="3686900"/>
            <a:ext cx="2675974" cy="1297050"/>
          </a:xfrm>
          <a:prstGeom prst="rect">
            <a:avLst/>
          </a:prstGeom>
          <a:noFill/>
          <a:ln>
            <a:noFill/>
          </a:ln>
        </p:spPr>
      </p:pic>
      <p:pic>
        <p:nvPicPr>
          <p:cNvPr id="298" name="Shape 298"/>
          <p:cNvPicPr preferRelativeResize="0"/>
          <p:nvPr/>
        </p:nvPicPr>
        <p:blipFill>
          <a:blip r:embed="rId7">
            <a:alphaModFix/>
          </a:blip>
          <a:stretch>
            <a:fillRect/>
          </a:stretch>
        </p:blipFill>
        <p:spPr>
          <a:xfrm>
            <a:off x="8649675" y="2156825"/>
            <a:ext cx="2675974" cy="12394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pic>
        <p:nvPicPr>
          <p:cNvPr id="303" name="Shape 303"/>
          <p:cNvPicPr preferRelativeResize="0"/>
          <p:nvPr/>
        </p:nvPicPr>
        <p:blipFill>
          <a:blip r:embed="rId3">
            <a:alphaModFix/>
          </a:blip>
          <a:stretch>
            <a:fillRect/>
          </a:stretch>
        </p:blipFill>
        <p:spPr>
          <a:xfrm>
            <a:off x="0" y="0"/>
            <a:ext cx="12192000" cy="6858000"/>
          </a:xfrm>
          <a:prstGeom prst="rect">
            <a:avLst/>
          </a:prstGeom>
          <a:noFill/>
          <a:ln>
            <a:noFill/>
          </a:ln>
        </p:spPr>
      </p:pic>
      <p:sp>
        <p:nvSpPr>
          <p:cNvPr id="304" name="Shape 304"/>
          <p:cNvSpPr/>
          <p:nvPr/>
        </p:nvSpPr>
        <p:spPr>
          <a:xfrm>
            <a:off x="-1" y="-2"/>
            <a:ext cx="12192000" cy="979800"/>
          </a:xfrm>
          <a:prstGeom prst="rect">
            <a:avLst/>
          </a:prstGeom>
          <a:solidFill>
            <a:srgbClr val="F5822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05" name="Shape 305"/>
          <p:cNvSpPr txBox="1">
            <a:spLocks noGrp="1"/>
          </p:cNvSpPr>
          <p:nvPr>
            <p:ph type="title"/>
          </p:nvPr>
        </p:nvSpPr>
        <p:spPr>
          <a:xfrm>
            <a:off x="838200" y="0"/>
            <a:ext cx="10515600" cy="979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 UI Diagram</a:t>
            </a:r>
            <a:endParaRPr/>
          </a:p>
        </p:txBody>
      </p:sp>
      <p:pic>
        <p:nvPicPr>
          <p:cNvPr id="306" name="Shape 306"/>
          <p:cNvPicPr preferRelativeResize="0"/>
          <p:nvPr/>
        </p:nvPicPr>
        <p:blipFill>
          <a:blip r:embed="rId4">
            <a:alphaModFix/>
          </a:blip>
          <a:stretch>
            <a:fillRect/>
          </a:stretch>
        </p:blipFill>
        <p:spPr>
          <a:xfrm>
            <a:off x="1432225" y="979800"/>
            <a:ext cx="9327550" cy="561544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pic>
        <p:nvPicPr>
          <p:cNvPr id="311" name="Shape 311"/>
          <p:cNvPicPr preferRelativeResize="0"/>
          <p:nvPr/>
        </p:nvPicPr>
        <p:blipFill>
          <a:blip r:embed="rId3">
            <a:alphaModFix/>
          </a:blip>
          <a:stretch>
            <a:fillRect/>
          </a:stretch>
        </p:blipFill>
        <p:spPr>
          <a:xfrm>
            <a:off x="0" y="0"/>
            <a:ext cx="12192000" cy="6858000"/>
          </a:xfrm>
          <a:prstGeom prst="rect">
            <a:avLst/>
          </a:prstGeom>
          <a:noFill/>
          <a:ln>
            <a:noFill/>
          </a:ln>
        </p:spPr>
      </p:pic>
      <p:sp>
        <p:nvSpPr>
          <p:cNvPr id="312" name="Shape 312"/>
          <p:cNvSpPr txBox="1">
            <a:spLocks noGrp="1"/>
          </p:cNvSpPr>
          <p:nvPr>
            <p:ph type="title"/>
          </p:nvPr>
        </p:nvSpPr>
        <p:spPr>
          <a:xfrm>
            <a:off x="838200" y="2939100"/>
            <a:ext cx="10515600" cy="979800"/>
          </a:xfrm>
          <a:prstGeom prst="rect">
            <a:avLst/>
          </a:prstGeom>
          <a:noFill/>
        </p:spPr>
        <p:txBody>
          <a:bodyPr spcFirstLastPara="1" wrap="square" lIns="91425" tIns="91425" rIns="91425" bIns="91425" anchor="ctr" anchorCtr="0">
            <a:noAutofit/>
          </a:bodyPr>
          <a:lstStyle/>
          <a:p>
            <a:pPr marL="0" lvl="0" indent="0" algn="ctr" rtl="0">
              <a:spcBef>
                <a:spcPts val="0"/>
              </a:spcBef>
              <a:spcAft>
                <a:spcPts val="0"/>
              </a:spcAft>
              <a:buNone/>
            </a:pPr>
            <a:r>
              <a:rPr lang="en-US" b="1" u="sng"/>
              <a:t>Adminstrative Content</a:t>
            </a:r>
            <a:endParaRPr b="1" u="sng"/>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pic>
        <p:nvPicPr>
          <p:cNvPr id="317" name="Shape 317"/>
          <p:cNvPicPr preferRelativeResize="0"/>
          <p:nvPr/>
        </p:nvPicPr>
        <p:blipFill>
          <a:blip r:embed="rId3">
            <a:alphaModFix/>
          </a:blip>
          <a:stretch>
            <a:fillRect/>
          </a:stretch>
        </p:blipFill>
        <p:spPr>
          <a:xfrm>
            <a:off x="0" y="0"/>
            <a:ext cx="12192000" cy="6858000"/>
          </a:xfrm>
          <a:prstGeom prst="rect">
            <a:avLst/>
          </a:prstGeom>
          <a:noFill/>
          <a:ln>
            <a:noFill/>
          </a:ln>
        </p:spPr>
      </p:pic>
      <p:sp>
        <p:nvSpPr>
          <p:cNvPr id="318" name="Shape 318"/>
          <p:cNvSpPr txBox="1">
            <a:spLocks noGrp="1"/>
          </p:cNvSpPr>
          <p:nvPr>
            <p:ph type="body" idx="1"/>
          </p:nvPr>
        </p:nvSpPr>
        <p:spPr>
          <a:xfrm>
            <a:off x="838200" y="1825625"/>
            <a:ext cx="10515600" cy="4351200"/>
          </a:xfrm>
          <a:prstGeom prst="rect">
            <a:avLst/>
          </a:prstGeom>
        </p:spPr>
        <p:txBody>
          <a:bodyPr spcFirstLastPara="1" wrap="square" lIns="91425" tIns="91425" rIns="91425" bIns="91425" anchor="t" anchorCtr="0">
            <a:noAutofit/>
          </a:bodyPr>
          <a:lstStyle/>
          <a:p>
            <a:pPr marL="457200" lvl="0" indent="-406400">
              <a:spcBef>
                <a:spcPts val="1000"/>
              </a:spcBef>
              <a:spcAft>
                <a:spcPts val="0"/>
              </a:spcAft>
              <a:buSzPts val="2800"/>
              <a:buChar char="•"/>
            </a:pPr>
            <a:r>
              <a:rPr lang="en-US"/>
              <a:t>Adjusting device triggers to account for false positives in Parking garages, subway stations, train stations and graphs explaining the scenarios unwanted vibration </a:t>
            </a:r>
            <a:endParaRPr/>
          </a:p>
          <a:p>
            <a:pPr marL="457200" lvl="0" indent="-406400">
              <a:spcBef>
                <a:spcPts val="0"/>
              </a:spcBef>
              <a:spcAft>
                <a:spcPts val="0"/>
              </a:spcAft>
              <a:buSzPts val="2800"/>
              <a:buChar char="•"/>
            </a:pPr>
            <a:r>
              <a:rPr lang="en-US"/>
              <a:t>Correct selection of parts that can properly communicate with one another</a:t>
            </a:r>
            <a:endParaRPr/>
          </a:p>
          <a:p>
            <a:pPr marL="457200" lvl="0" indent="-406400" rtl="0">
              <a:spcBef>
                <a:spcPts val="0"/>
              </a:spcBef>
              <a:spcAft>
                <a:spcPts val="0"/>
              </a:spcAft>
              <a:buSzPts val="2800"/>
              <a:buChar char="•"/>
            </a:pPr>
            <a:r>
              <a:rPr lang="en-US"/>
              <a:t>Size of unit and amount of data being transferred </a:t>
            </a:r>
            <a:endParaRPr/>
          </a:p>
          <a:p>
            <a:pPr marL="457200" lvl="0" indent="-406400">
              <a:spcBef>
                <a:spcPts val="0"/>
              </a:spcBef>
              <a:spcAft>
                <a:spcPts val="0"/>
              </a:spcAft>
              <a:buSzPts val="2800"/>
              <a:buChar char="•"/>
            </a:pPr>
            <a:r>
              <a:rPr lang="en-US"/>
              <a:t>Finding quality parts</a:t>
            </a:r>
            <a:endParaRPr/>
          </a:p>
        </p:txBody>
      </p:sp>
      <p:sp>
        <p:nvSpPr>
          <p:cNvPr id="319" name="Shape 319"/>
          <p:cNvSpPr/>
          <p:nvPr/>
        </p:nvSpPr>
        <p:spPr>
          <a:xfrm>
            <a:off x="-1" y="-2"/>
            <a:ext cx="12192000" cy="979800"/>
          </a:xfrm>
          <a:prstGeom prst="rect">
            <a:avLst/>
          </a:prstGeom>
          <a:solidFill>
            <a:srgbClr val="F5822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20" name="Shape 320"/>
          <p:cNvSpPr txBox="1">
            <a:spLocks noGrp="1"/>
          </p:cNvSpPr>
          <p:nvPr>
            <p:ph type="title"/>
          </p:nvPr>
        </p:nvSpPr>
        <p:spPr>
          <a:xfrm>
            <a:off x="838200" y="0"/>
            <a:ext cx="10515600" cy="979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Design Difficulties</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pic>
        <p:nvPicPr>
          <p:cNvPr id="325" name="Shape 325"/>
          <p:cNvPicPr preferRelativeResize="0"/>
          <p:nvPr/>
        </p:nvPicPr>
        <p:blipFill>
          <a:blip r:embed="rId3">
            <a:alphaModFix/>
          </a:blip>
          <a:stretch>
            <a:fillRect/>
          </a:stretch>
        </p:blipFill>
        <p:spPr>
          <a:xfrm>
            <a:off x="0" y="0"/>
            <a:ext cx="12192000" cy="6858000"/>
          </a:xfrm>
          <a:prstGeom prst="rect">
            <a:avLst/>
          </a:prstGeom>
          <a:noFill/>
          <a:ln>
            <a:noFill/>
          </a:ln>
        </p:spPr>
      </p:pic>
      <p:sp>
        <p:nvSpPr>
          <p:cNvPr id="326" name="Shape 326"/>
          <p:cNvSpPr/>
          <p:nvPr/>
        </p:nvSpPr>
        <p:spPr>
          <a:xfrm>
            <a:off x="-1" y="-2"/>
            <a:ext cx="12192000" cy="979800"/>
          </a:xfrm>
          <a:prstGeom prst="rect">
            <a:avLst/>
          </a:prstGeom>
          <a:solidFill>
            <a:srgbClr val="F5822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27" name="Shape 327"/>
          <p:cNvSpPr txBox="1">
            <a:spLocks noGrp="1"/>
          </p:cNvSpPr>
          <p:nvPr>
            <p:ph type="title"/>
          </p:nvPr>
        </p:nvSpPr>
        <p:spPr>
          <a:xfrm>
            <a:off x="838200" y="0"/>
            <a:ext cx="10515600" cy="979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Budget and Financing</a:t>
            </a:r>
            <a:endParaRPr/>
          </a:p>
        </p:txBody>
      </p:sp>
      <p:graphicFrame>
        <p:nvGraphicFramePr>
          <p:cNvPr id="328" name="Shape 328"/>
          <p:cNvGraphicFramePr/>
          <p:nvPr/>
        </p:nvGraphicFramePr>
        <p:xfrm>
          <a:off x="959150" y="1246913"/>
          <a:ext cx="10273700" cy="5303160"/>
        </p:xfrm>
        <a:graphic>
          <a:graphicData uri="http://schemas.openxmlformats.org/drawingml/2006/table">
            <a:tbl>
              <a:tblPr>
                <a:noFill/>
                <a:tableStyleId>{709FE46E-6E31-4AAD-B476-571BAC41058F}</a:tableStyleId>
              </a:tblPr>
              <a:tblGrid>
                <a:gridCol w="2044100"/>
                <a:gridCol w="2057400"/>
                <a:gridCol w="2057400"/>
                <a:gridCol w="2057400"/>
                <a:gridCol w="2057400"/>
              </a:tblGrid>
              <a:tr h="381000">
                <a:tc gridSpan="5">
                  <a:txBody>
                    <a:bodyPr/>
                    <a:lstStyle/>
                    <a:p>
                      <a:pPr marL="0" lvl="0" indent="0" algn="ctr" rtl="0">
                        <a:spcBef>
                          <a:spcPts val="0"/>
                        </a:spcBef>
                        <a:spcAft>
                          <a:spcPts val="0"/>
                        </a:spcAft>
                        <a:buNone/>
                      </a:pPr>
                      <a:r>
                        <a:rPr lang="en-US" sz="1800" b="1"/>
                        <a:t>Development Costs</a:t>
                      </a:r>
                      <a:r>
                        <a:rPr lang="en-US" sz="1800"/>
                        <a:t>  </a:t>
                      </a:r>
                      <a:endParaRPr sz="1800"/>
                    </a:p>
                  </a:txBody>
                  <a:tcPr marL="91425" marR="91425" marT="91425" marB="91425"/>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81000">
                <a:tc>
                  <a:txBody>
                    <a:bodyPr/>
                    <a:lstStyle/>
                    <a:p>
                      <a:pPr marL="0" lvl="0" indent="0">
                        <a:spcBef>
                          <a:spcPts val="0"/>
                        </a:spcBef>
                        <a:spcAft>
                          <a:spcPts val="0"/>
                        </a:spcAft>
                        <a:buNone/>
                      </a:pPr>
                      <a:r>
                        <a:rPr lang="en-US" sz="1800" b="1"/>
                        <a:t>Item</a:t>
                      </a:r>
                      <a:r>
                        <a:rPr lang="en-US" sz="1800"/>
                        <a:t> </a:t>
                      </a:r>
                      <a:endParaRPr sz="1800"/>
                    </a:p>
                  </a:txBody>
                  <a:tcPr marL="91425" marR="91425" marT="91425" marB="91425"/>
                </a:tc>
                <a:tc>
                  <a:txBody>
                    <a:bodyPr/>
                    <a:lstStyle/>
                    <a:p>
                      <a:pPr marL="0" lvl="0" indent="0">
                        <a:spcBef>
                          <a:spcPts val="0"/>
                        </a:spcBef>
                        <a:spcAft>
                          <a:spcPts val="0"/>
                        </a:spcAft>
                        <a:buNone/>
                      </a:pPr>
                      <a:r>
                        <a:rPr lang="en-US" sz="1800" b="1"/>
                        <a:t>Quantity </a:t>
                      </a:r>
                      <a:endParaRPr sz="1800" b="1"/>
                    </a:p>
                  </a:txBody>
                  <a:tcPr marL="91425" marR="91425" marT="91425" marB="91425"/>
                </a:tc>
                <a:tc>
                  <a:txBody>
                    <a:bodyPr/>
                    <a:lstStyle/>
                    <a:p>
                      <a:pPr marL="0" lvl="0" indent="0">
                        <a:spcBef>
                          <a:spcPts val="0"/>
                        </a:spcBef>
                        <a:spcAft>
                          <a:spcPts val="0"/>
                        </a:spcAft>
                        <a:buNone/>
                      </a:pPr>
                      <a:r>
                        <a:rPr lang="en-US" sz="1800" b="1"/>
                        <a:t>Cost </a:t>
                      </a:r>
                      <a:endParaRPr sz="1800" b="1"/>
                    </a:p>
                  </a:txBody>
                  <a:tcPr marL="91425" marR="91425" marT="91425" marB="91425"/>
                </a:tc>
                <a:tc>
                  <a:txBody>
                    <a:bodyPr/>
                    <a:lstStyle/>
                    <a:p>
                      <a:pPr marL="0" lvl="0" indent="0">
                        <a:spcBef>
                          <a:spcPts val="0"/>
                        </a:spcBef>
                        <a:spcAft>
                          <a:spcPts val="0"/>
                        </a:spcAft>
                        <a:buNone/>
                      </a:pPr>
                      <a:endParaRPr/>
                    </a:p>
                  </a:txBody>
                  <a:tcPr marL="91425" marR="91425" marT="91425" marB="91425"/>
                </a:tc>
                <a:tc>
                  <a:txBody>
                    <a:bodyPr/>
                    <a:lstStyle/>
                    <a:p>
                      <a:pPr marL="0" lvl="0" indent="0">
                        <a:spcBef>
                          <a:spcPts val="0"/>
                        </a:spcBef>
                        <a:spcAft>
                          <a:spcPts val="0"/>
                        </a:spcAft>
                        <a:buNone/>
                      </a:pPr>
                      <a:endParaRPr/>
                    </a:p>
                  </a:txBody>
                  <a:tcPr marL="91425" marR="91425" marT="91425" marB="91425"/>
                </a:tc>
              </a:tr>
              <a:tr h="381000">
                <a:tc>
                  <a:txBody>
                    <a:bodyPr/>
                    <a:lstStyle/>
                    <a:p>
                      <a:pPr marL="0" lvl="0" indent="0">
                        <a:spcBef>
                          <a:spcPts val="0"/>
                        </a:spcBef>
                        <a:spcAft>
                          <a:spcPts val="0"/>
                        </a:spcAft>
                        <a:buNone/>
                      </a:pPr>
                      <a:r>
                        <a:rPr lang="en-US"/>
                        <a:t>Atmel MCU Chip</a:t>
                      </a:r>
                      <a:endParaRPr/>
                    </a:p>
                  </a:txBody>
                  <a:tcPr marL="91425" marR="91425" marT="91425" marB="91425"/>
                </a:tc>
                <a:tc>
                  <a:txBody>
                    <a:bodyPr/>
                    <a:lstStyle/>
                    <a:p>
                      <a:pPr marL="0" lvl="0" indent="0">
                        <a:spcBef>
                          <a:spcPts val="0"/>
                        </a:spcBef>
                        <a:spcAft>
                          <a:spcPts val="0"/>
                        </a:spcAft>
                        <a:buNone/>
                      </a:pPr>
                      <a:r>
                        <a:rPr lang="en-US"/>
                        <a:t>1</a:t>
                      </a:r>
                      <a:endParaRPr/>
                    </a:p>
                  </a:txBody>
                  <a:tcPr marL="91425" marR="91425" marT="91425" marB="91425"/>
                </a:tc>
                <a:tc>
                  <a:txBody>
                    <a:bodyPr/>
                    <a:lstStyle/>
                    <a:p>
                      <a:pPr marL="0" lvl="0" indent="0">
                        <a:spcBef>
                          <a:spcPts val="0"/>
                        </a:spcBef>
                        <a:spcAft>
                          <a:spcPts val="0"/>
                        </a:spcAft>
                        <a:buNone/>
                      </a:pPr>
                      <a:r>
                        <a:rPr lang="en-US"/>
                        <a:t>$12.71</a:t>
                      </a:r>
                      <a:endParaRPr/>
                    </a:p>
                  </a:txBody>
                  <a:tcPr marL="91425" marR="91425" marT="91425" marB="91425"/>
                </a:tc>
                <a:tc>
                  <a:txBody>
                    <a:bodyPr/>
                    <a:lstStyle/>
                    <a:p>
                      <a:pPr marL="0" lvl="0" indent="0">
                        <a:spcBef>
                          <a:spcPts val="0"/>
                        </a:spcBef>
                        <a:spcAft>
                          <a:spcPts val="0"/>
                        </a:spcAft>
                        <a:buNone/>
                      </a:pPr>
                      <a:endParaRPr/>
                    </a:p>
                  </a:txBody>
                  <a:tcPr marL="91425" marR="91425" marT="91425" marB="91425"/>
                </a:tc>
                <a:tc>
                  <a:txBody>
                    <a:bodyPr/>
                    <a:lstStyle/>
                    <a:p>
                      <a:pPr marL="0" lvl="0" indent="0">
                        <a:spcBef>
                          <a:spcPts val="0"/>
                        </a:spcBef>
                        <a:spcAft>
                          <a:spcPts val="0"/>
                        </a:spcAft>
                        <a:buNone/>
                      </a:pPr>
                      <a:endParaRPr/>
                    </a:p>
                  </a:txBody>
                  <a:tcPr marL="91425" marR="91425" marT="91425" marB="91425"/>
                </a:tc>
              </a:tr>
              <a:tr h="381000">
                <a:tc>
                  <a:txBody>
                    <a:bodyPr/>
                    <a:lstStyle/>
                    <a:p>
                      <a:pPr marL="0" lvl="0" indent="0">
                        <a:spcBef>
                          <a:spcPts val="0"/>
                        </a:spcBef>
                        <a:spcAft>
                          <a:spcPts val="0"/>
                        </a:spcAft>
                        <a:buNone/>
                      </a:pPr>
                      <a:r>
                        <a:rPr lang="en-US"/>
                        <a:t>TI Video Processor Dev board</a:t>
                      </a:r>
                      <a:endParaRPr/>
                    </a:p>
                  </a:txBody>
                  <a:tcPr marL="91425" marR="91425" marT="91425" marB="91425"/>
                </a:tc>
                <a:tc>
                  <a:txBody>
                    <a:bodyPr/>
                    <a:lstStyle/>
                    <a:p>
                      <a:pPr marL="0" lvl="0" indent="0">
                        <a:spcBef>
                          <a:spcPts val="0"/>
                        </a:spcBef>
                        <a:spcAft>
                          <a:spcPts val="0"/>
                        </a:spcAft>
                        <a:buNone/>
                      </a:pPr>
                      <a:r>
                        <a:rPr lang="en-US"/>
                        <a:t>1</a:t>
                      </a:r>
                      <a:endParaRPr/>
                    </a:p>
                  </a:txBody>
                  <a:tcPr marL="91425" marR="91425" marT="91425" marB="91425"/>
                </a:tc>
                <a:tc>
                  <a:txBody>
                    <a:bodyPr/>
                    <a:lstStyle/>
                    <a:p>
                      <a:pPr marL="0" lvl="0" indent="0">
                        <a:spcBef>
                          <a:spcPts val="0"/>
                        </a:spcBef>
                        <a:spcAft>
                          <a:spcPts val="0"/>
                        </a:spcAft>
                        <a:buNone/>
                      </a:pPr>
                      <a:r>
                        <a:rPr lang="en-US"/>
                        <a:t>$412.00</a:t>
                      </a:r>
                      <a:endParaRPr/>
                    </a:p>
                  </a:txBody>
                  <a:tcPr marL="91425" marR="91425" marT="91425" marB="91425"/>
                </a:tc>
                <a:tc>
                  <a:txBody>
                    <a:bodyPr/>
                    <a:lstStyle/>
                    <a:p>
                      <a:pPr marL="0" lvl="0" indent="0">
                        <a:spcBef>
                          <a:spcPts val="0"/>
                        </a:spcBef>
                        <a:spcAft>
                          <a:spcPts val="0"/>
                        </a:spcAft>
                        <a:buNone/>
                      </a:pPr>
                      <a:endParaRPr/>
                    </a:p>
                  </a:txBody>
                  <a:tcPr marL="91425" marR="91425" marT="91425" marB="91425"/>
                </a:tc>
                <a:tc>
                  <a:txBody>
                    <a:bodyPr/>
                    <a:lstStyle/>
                    <a:p>
                      <a:pPr marL="0" lvl="0" indent="0">
                        <a:spcBef>
                          <a:spcPts val="0"/>
                        </a:spcBef>
                        <a:spcAft>
                          <a:spcPts val="0"/>
                        </a:spcAft>
                        <a:buNone/>
                      </a:pPr>
                      <a:endParaRPr/>
                    </a:p>
                  </a:txBody>
                  <a:tcPr marL="91425" marR="91425" marT="91425" marB="91425"/>
                </a:tc>
              </a:tr>
              <a:tr h="381000">
                <a:tc>
                  <a:txBody>
                    <a:bodyPr/>
                    <a:lstStyle/>
                    <a:p>
                      <a:pPr marL="0" lvl="0" indent="0">
                        <a:spcBef>
                          <a:spcPts val="0"/>
                        </a:spcBef>
                        <a:spcAft>
                          <a:spcPts val="0"/>
                        </a:spcAft>
                        <a:buNone/>
                      </a:pPr>
                      <a:r>
                        <a:rPr lang="en-US"/>
                        <a:t>Arduino </a:t>
                      </a:r>
                      <a:endParaRPr/>
                    </a:p>
                  </a:txBody>
                  <a:tcPr marL="91425" marR="91425" marT="91425" marB="91425"/>
                </a:tc>
                <a:tc>
                  <a:txBody>
                    <a:bodyPr/>
                    <a:lstStyle/>
                    <a:p>
                      <a:pPr marL="0" lvl="0" indent="0">
                        <a:spcBef>
                          <a:spcPts val="0"/>
                        </a:spcBef>
                        <a:spcAft>
                          <a:spcPts val="0"/>
                        </a:spcAft>
                        <a:buNone/>
                      </a:pPr>
                      <a:r>
                        <a:rPr lang="en-US"/>
                        <a:t>1</a:t>
                      </a:r>
                      <a:endParaRPr/>
                    </a:p>
                  </a:txBody>
                  <a:tcPr marL="91425" marR="91425" marT="91425" marB="91425"/>
                </a:tc>
                <a:tc>
                  <a:txBody>
                    <a:bodyPr/>
                    <a:lstStyle/>
                    <a:p>
                      <a:pPr marL="0" lvl="0" indent="0">
                        <a:spcBef>
                          <a:spcPts val="0"/>
                        </a:spcBef>
                        <a:spcAft>
                          <a:spcPts val="0"/>
                        </a:spcAft>
                        <a:buNone/>
                      </a:pPr>
                      <a:r>
                        <a:rPr lang="en-US"/>
                        <a:t>$44.99</a:t>
                      </a:r>
                      <a:endParaRPr/>
                    </a:p>
                  </a:txBody>
                  <a:tcPr marL="91425" marR="91425" marT="91425" marB="91425"/>
                </a:tc>
                <a:tc>
                  <a:txBody>
                    <a:bodyPr/>
                    <a:lstStyle/>
                    <a:p>
                      <a:pPr marL="0" lvl="0" indent="0">
                        <a:spcBef>
                          <a:spcPts val="0"/>
                        </a:spcBef>
                        <a:spcAft>
                          <a:spcPts val="0"/>
                        </a:spcAft>
                        <a:buNone/>
                      </a:pPr>
                      <a:endParaRPr/>
                    </a:p>
                  </a:txBody>
                  <a:tcPr marL="91425" marR="91425" marT="91425" marB="91425"/>
                </a:tc>
                <a:tc>
                  <a:txBody>
                    <a:bodyPr/>
                    <a:lstStyle/>
                    <a:p>
                      <a:pPr marL="0" lvl="0" indent="0">
                        <a:spcBef>
                          <a:spcPts val="0"/>
                        </a:spcBef>
                        <a:spcAft>
                          <a:spcPts val="0"/>
                        </a:spcAft>
                        <a:buNone/>
                      </a:pPr>
                      <a:endParaRPr/>
                    </a:p>
                  </a:txBody>
                  <a:tcPr marL="91425" marR="91425" marT="91425" marB="91425"/>
                </a:tc>
              </a:tr>
              <a:tr h="534725">
                <a:tc>
                  <a:txBody>
                    <a:bodyPr/>
                    <a:lstStyle/>
                    <a:p>
                      <a:pPr marL="0" lvl="0" indent="0">
                        <a:spcBef>
                          <a:spcPts val="0"/>
                        </a:spcBef>
                        <a:spcAft>
                          <a:spcPts val="0"/>
                        </a:spcAft>
                        <a:buNone/>
                      </a:pPr>
                      <a:r>
                        <a:rPr lang="en-US"/>
                        <a:t>Rental of Sony Sensors</a:t>
                      </a:r>
                      <a:endParaRPr/>
                    </a:p>
                  </a:txBody>
                  <a:tcPr marL="91425" marR="91425" marT="91425" marB="91425"/>
                </a:tc>
                <a:tc>
                  <a:txBody>
                    <a:bodyPr/>
                    <a:lstStyle/>
                    <a:p>
                      <a:pPr marL="0" lvl="0" indent="0">
                        <a:spcBef>
                          <a:spcPts val="0"/>
                        </a:spcBef>
                        <a:spcAft>
                          <a:spcPts val="0"/>
                        </a:spcAft>
                        <a:buNone/>
                      </a:pPr>
                      <a:r>
                        <a:rPr lang="en-US"/>
                        <a:t>1</a:t>
                      </a:r>
                      <a:endParaRPr/>
                    </a:p>
                  </a:txBody>
                  <a:tcPr marL="91425" marR="91425" marT="91425" marB="91425"/>
                </a:tc>
                <a:tc>
                  <a:txBody>
                    <a:bodyPr/>
                    <a:lstStyle/>
                    <a:p>
                      <a:pPr marL="0" lvl="0" indent="0">
                        <a:spcBef>
                          <a:spcPts val="0"/>
                        </a:spcBef>
                        <a:spcAft>
                          <a:spcPts val="0"/>
                        </a:spcAft>
                        <a:buNone/>
                      </a:pPr>
                      <a:r>
                        <a:rPr lang="en-US"/>
                        <a:t>$150.00</a:t>
                      </a:r>
                      <a:endParaRPr/>
                    </a:p>
                  </a:txBody>
                  <a:tcPr marL="91425" marR="91425" marT="91425" marB="91425"/>
                </a:tc>
                <a:tc>
                  <a:txBody>
                    <a:bodyPr/>
                    <a:lstStyle/>
                    <a:p>
                      <a:pPr marL="0" lvl="0" indent="0">
                        <a:spcBef>
                          <a:spcPts val="0"/>
                        </a:spcBef>
                        <a:spcAft>
                          <a:spcPts val="0"/>
                        </a:spcAft>
                        <a:buNone/>
                      </a:pPr>
                      <a:endParaRPr/>
                    </a:p>
                  </a:txBody>
                  <a:tcPr marL="91425" marR="91425" marT="91425" marB="91425"/>
                </a:tc>
                <a:tc>
                  <a:txBody>
                    <a:bodyPr/>
                    <a:lstStyle/>
                    <a:p>
                      <a:pPr marL="0" lvl="0" indent="0">
                        <a:spcBef>
                          <a:spcPts val="0"/>
                        </a:spcBef>
                        <a:spcAft>
                          <a:spcPts val="0"/>
                        </a:spcAft>
                        <a:buNone/>
                      </a:pPr>
                      <a:endParaRPr/>
                    </a:p>
                  </a:txBody>
                  <a:tcPr marL="91425" marR="91425" marT="91425" marB="91425"/>
                </a:tc>
              </a:tr>
              <a:tr h="381000">
                <a:tc>
                  <a:txBody>
                    <a:bodyPr/>
                    <a:lstStyle/>
                    <a:p>
                      <a:pPr marL="0" lvl="0" indent="0">
                        <a:spcBef>
                          <a:spcPts val="0"/>
                        </a:spcBef>
                        <a:spcAft>
                          <a:spcPts val="0"/>
                        </a:spcAft>
                        <a:buNone/>
                      </a:pPr>
                      <a:r>
                        <a:rPr lang="en-US"/>
                        <a:t>PCB </a:t>
                      </a:r>
                      <a:endParaRPr/>
                    </a:p>
                  </a:txBody>
                  <a:tcPr marL="91425" marR="91425" marT="91425" marB="91425"/>
                </a:tc>
                <a:tc>
                  <a:txBody>
                    <a:bodyPr/>
                    <a:lstStyle/>
                    <a:p>
                      <a:pPr marL="0" lvl="0" indent="0" rtl="0">
                        <a:spcBef>
                          <a:spcPts val="0"/>
                        </a:spcBef>
                        <a:spcAft>
                          <a:spcPts val="0"/>
                        </a:spcAft>
                        <a:buNone/>
                      </a:pPr>
                      <a:r>
                        <a:rPr lang="en-US"/>
                        <a:t>2</a:t>
                      </a:r>
                      <a:endParaRPr/>
                    </a:p>
                  </a:txBody>
                  <a:tcPr marL="91425" marR="91425" marT="91425" marB="91425"/>
                </a:tc>
                <a:tc>
                  <a:txBody>
                    <a:bodyPr/>
                    <a:lstStyle/>
                    <a:p>
                      <a:pPr marL="0" lvl="0" indent="0">
                        <a:spcBef>
                          <a:spcPts val="0"/>
                        </a:spcBef>
                        <a:spcAft>
                          <a:spcPts val="0"/>
                        </a:spcAft>
                        <a:buNone/>
                      </a:pPr>
                      <a:r>
                        <a:rPr lang="en-US"/>
                        <a:t>$800.00</a:t>
                      </a:r>
                      <a:endParaRPr/>
                    </a:p>
                  </a:txBody>
                  <a:tcPr marL="91425" marR="91425" marT="91425" marB="91425"/>
                </a:tc>
                <a:tc>
                  <a:txBody>
                    <a:bodyPr/>
                    <a:lstStyle/>
                    <a:p>
                      <a:pPr marL="0" lvl="0" indent="0">
                        <a:spcBef>
                          <a:spcPts val="0"/>
                        </a:spcBef>
                        <a:spcAft>
                          <a:spcPts val="0"/>
                        </a:spcAft>
                        <a:buNone/>
                      </a:pPr>
                      <a:endParaRPr/>
                    </a:p>
                  </a:txBody>
                  <a:tcPr marL="91425" marR="91425" marT="91425" marB="91425"/>
                </a:tc>
                <a:tc>
                  <a:txBody>
                    <a:bodyPr/>
                    <a:lstStyle/>
                    <a:p>
                      <a:pPr marL="0" lvl="0" indent="0">
                        <a:spcBef>
                          <a:spcPts val="0"/>
                        </a:spcBef>
                        <a:spcAft>
                          <a:spcPts val="0"/>
                        </a:spcAft>
                        <a:buNone/>
                      </a:pPr>
                      <a:endParaRPr/>
                    </a:p>
                  </a:txBody>
                  <a:tcPr marL="91425" marR="91425" marT="91425" marB="91425"/>
                </a:tc>
              </a:tr>
              <a:tr h="381000">
                <a:tc>
                  <a:txBody>
                    <a:bodyPr/>
                    <a:lstStyle/>
                    <a:p>
                      <a:pPr marL="0" lvl="0" indent="0">
                        <a:spcBef>
                          <a:spcPts val="0"/>
                        </a:spcBef>
                        <a:spcAft>
                          <a:spcPts val="0"/>
                        </a:spcAft>
                        <a:buNone/>
                      </a:pPr>
                      <a:r>
                        <a:rPr lang="en-US"/>
                        <a:t>Cameras</a:t>
                      </a:r>
                      <a:endParaRPr/>
                    </a:p>
                  </a:txBody>
                  <a:tcPr marL="91425" marR="91425" marT="91425" marB="91425"/>
                </a:tc>
                <a:tc>
                  <a:txBody>
                    <a:bodyPr/>
                    <a:lstStyle/>
                    <a:p>
                      <a:pPr marL="0" lvl="0" indent="0" rtl="0">
                        <a:spcBef>
                          <a:spcPts val="0"/>
                        </a:spcBef>
                        <a:spcAft>
                          <a:spcPts val="0"/>
                        </a:spcAft>
                        <a:buNone/>
                      </a:pPr>
                      <a:r>
                        <a:rPr lang="en-US"/>
                        <a:t>2</a:t>
                      </a:r>
                      <a:endParaRPr/>
                    </a:p>
                  </a:txBody>
                  <a:tcPr marL="91425" marR="91425" marT="91425" marB="91425"/>
                </a:tc>
                <a:tc>
                  <a:txBody>
                    <a:bodyPr/>
                    <a:lstStyle/>
                    <a:p>
                      <a:pPr marL="0" lvl="0" indent="0">
                        <a:spcBef>
                          <a:spcPts val="0"/>
                        </a:spcBef>
                        <a:spcAft>
                          <a:spcPts val="0"/>
                        </a:spcAft>
                        <a:buNone/>
                      </a:pPr>
                      <a:r>
                        <a:rPr lang="en-US"/>
                        <a:t>$200.00</a:t>
                      </a:r>
                      <a:endParaRPr/>
                    </a:p>
                  </a:txBody>
                  <a:tcPr marL="91425" marR="91425" marT="91425" marB="91425"/>
                </a:tc>
                <a:tc>
                  <a:txBody>
                    <a:bodyPr/>
                    <a:lstStyle/>
                    <a:p>
                      <a:pPr marL="0" lvl="0" indent="0">
                        <a:spcBef>
                          <a:spcPts val="0"/>
                        </a:spcBef>
                        <a:spcAft>
                          <a:spcPts val="0"/>
                        </a:spcAft>
                        <a:buNone/>
                      </a:pPr>
                      <a:endParaRPr/>
                    </a:p>
                  </a:txBody>
                  <a:tcPr marL="91425" marR="91425" marT="91425" marB="91425"/>
                </a:tc>
                <a:tc>
                  <a:txBody>
                    <a:bodyPr/>
                    <a:lstStyle/>
                    <a:p>
                      <a:pPr marL="0" lvl="0" indent="0">
                        <a:spcBef>
                          <a:spcPts val="0"/>
                        </a:spcBef>
                        <a:spcAft>
                          <a:spcPts val="0"/>
                        </a:spcAft>
                        <a:buNone/>
                      </a:pPr>
                      <a:endParaRPr/>
                    </a:p>
                  </a:txBody>
                  <a:tcPr marL="91425" marR="91425" marT="91425" marB="91425"/>
                </a:tc>
              </a:tr>
              <a:tr h="381000">
                <a:tc>
                  <a:txBody>
                    <a:bodyPr/>
                    <a:lstStyle/>
                    <a:p>
                      <a:pPr marL="0" lvl="0" indent="0">
                        <a:spcBef>
                          <a:spcPts val="0"/>
                        </a:spcBef>
                        <a:spcAft>
                          <a:spcPts val="0"/>
                        </a:spcAft>
                        <a:buNone/>
                      </a:pPr>
                      <a:r>
                        <a:rPr lang="en-US"/>
                        <a:t>Cell Dev Plan</a:t>
                      </a:r>
                      <a:endParaRPr/>
                    </a:p>
                  </a:txBody>
                  <a:tcPr marL="91425" marR="91425" marT="91425" marB="91425"/>
                </a:tc>
                <a:tc>
                  <a:txBody>
                    <a:bodyPr/>
                    <a:lstStyle/>
                    <a:p>
                      <a:pPr marL="0" lvl="0" indent="0" rtl="0">
                        <a:spcBef>
                          <a:spcPts val="0"/>
                        </a:spcBef>
                        <a:spcAft>
                          <a:spcPts val="0"/>
                        </a:spcAft>
                        <a:buNone/>
                      </a:pPr>
                      <a:r>
                        <a:rPr lang="en-US"/>
                        <a:t>1</a:t>
                      </a:r>
                      <a:endParaRPr/>
                    </a:p>
                  </a:txBody>
                  <a:tcPr marL="91425" marR="91425" marT="91425" marB="91425"/>
                </a:tc>
                <a:tc>
                  <a:txBody>
                    <a:bodyPr/>
                    <a:lstStyle/>
                    <a:p>
                      <a:pPr marL="0" lvl="0" indent="0">
                        <a:spcBef>
                          <a:spcPts val="0"/>
                        </a:spcBef>
                        <a:spcAft>
                          <a:spcPts val="0"/>
                        </a:spcAft>
                        <a:buNone/>
                      </a:pPr>
                      <a:r>
                        <a:rPr lang="en-US"/>
                        <a:t>$100.00</a:t>
                      </a:r>
                      <a:endParaRPr/>
                    </a:p>
                  </a:txBody>
                  <a:tcPr marL="91425" marR="91425" marT="91425" marB="91425"/>
                </a:tc>
                <a:tc>
                  <a:txBody>
                    <a:bodyPr/>
                    <a:lstStyle/>
                    <a:p>
                      <a:pPr marL="0" lvl="0" indent="0">
                        <a:spcBef>
                          <a:spcPts val="0"/>
                        </a:spcBef>
                        <a:spcAft>
                          <a:spcPts val="0"/>
                        </a:spcAft>
                        <a:buNone/>
                      </a:pPr>
                      <a:endParaRPr/>
                    </a:p>
                  </a:txBody>
                  <a:tcPr marL="91425" marR="91425" marT="91425" marB="91425"/>
                </a:tc>
                <a:tc>
                  <a:txBody>
                    <a:bodyPr/>
                    <a:lstStyle/>
                    <a:p>
                      <a:pPr marL="0" lvl="0" indent="0">
                        <a:spcBef>
                          <a:spcPts val="0"/>
                        </a:spcBef>
                        <a:spcAft>
                          <a:spcPts val="0"/>
                        </a:spcAft>
                        <a:buNone/>
                      </a:pPr>
                      <a:endParaRPr/>
                    </a:p>
                  </a:txBody>
                  <a:tcPr marL="91425" marR="91425" marT="91425" marB="91425"/>
                </a:tc>
              </a:tr>
              <a:tr h="381000">
                <a:tc>
                  <a:txBody>
                    <a:bodyPr/>
                    <a:lstStyle/>
                    <a:p>
                      <a:pPr marL="0" lvl="0" indent="0">
                        <a:spcBef>
                          <a:spcPts val="0"/>
                        </a:spcBef>
                        <a:spcAft>
                          <a:spcPts val="0"/>
                        </a:spcAft>
                        <a:buNone/>
                      </a:pPr>
                      <a:r>
                        <a:rPr lang="en-US"/>
                        <a:t>Sensors </a:t>
                      </a:r>
                      <a:endParaRPr/>
                    </a:p>
                  </a:txBody>
                  <a:tcPr marL="91425" marR="91425" marT="91425" marB="91425"/>
                </a:tc>
                <a:tc>
                  <a:txBody>
                    <a:bodyPr/>
                    <a:lstStyle/>
                    <a:p>
                      <a:pPr marL="0" lvl="0" indent="0" rtl="0">
                        <a:spcBef>
                          <a:spcPts val="0"/>
                        </a:spcBef>
                        <a:spcAft>
                          <a:spcPts val="0"/>
                        </a:spcAft>
                        <a:buNone/>
                      </a:pPr>
                      <a:r>
                        <a:rPr lang="en-US"/>
                        <a:t>2</a:t>
                      </a:r>
                      <a:endParaRPr/>
                    </a:p>
                  </a:txBody>
                  <a:tcPr marL="91425" marR="91425" marT="91425" marB="91425"/>
                </a:tc>
                <a:tc>
                  <a:txBody>
                    <a:bodyPr/>
                    <a:lstStyle/>
                    <a:p>
                      <a:pPr marL="0" lvl="0" indent="0">
                        <a:spcBef>
                          <a:spcPts val="0"/>
                        </a:spcBef>
                        <a:spcAft>
                          <a:spcPts val="0"/>
                        </a:spcAft>
                        <a:buNone/>
                      </a:pPr>
                      <a:r>
                        <a:rPr lang="en-US"/>
                        <a:t>Free</a:t>
                      </a:r>
                      <a:endParaRPr/>
                    </a:p>
                  </a:txBody>
                  <a:tcPr marL="91425" marR="91425" marT="91425" marB="91425"/>
                </a:tc>
                <a:tc>
                  <a:txBody>
                    <a:bodyPr/>
                    <a:lstStyle/>
                    <a:p>
                      <a:pPr marL="0" lvl="0" indent="0">
                        <a:spcBef>
                          <a:spcPts val="0"/>
                        </a:spcBef>
                        <a:spcAft>
                          <a:spcPts val="0"/>
                        </a:spcAft>
                        <a:buNone/>
                      </a:pPr>
                      <a:endParaRPr/>
                    </a:p>
                  </a:txBody>
                  <a:tcPr marL="91425" marR="91425" marT="91425" marB="91425"/>
                </a:tc>
                <a:tc>
                  <a:txBody>
                    <a:bodyPr/>
                    <a:lstStyle/>
                    <a:p>
                      <a:pPr marL="0" lvl="0" indent="0">
                        <a:spcBef>
                          <a:spcPts val="0"/>
                        </a:spcBef>
                        <a:spcAft>
                          <a:spcPts val="0"/>
                        </a:spcAft>
                        <a:buNone/>
                      </a:pPr>
                      <a:endParaRPr/>
                    </a:p>
                  </a:txBody>
                  <a:tcPr marL="91425" marR="91425" marT="91425" marB="91425"/>
                </a:tc>
              </a:tr>
              <a:tr h="381000">
                <a:tc>
                  <a:txBody>
                    <a:bodyPr/>
                    <a:lstStyle/>
                    <a:p>
                      <a:pPr marL="0" lvl="0" indent="0">
                        <a:spcBef>
                          <a:spcPts val="0"/>
                        </a:spcBef>
                        <a:spcAft>
                          <a:spcPts val="0"/>
                        </a:spcAft>
                        <a:buNone/>
                      </a:pPr>
                      <a:r>
                        <a:rPr lang="en-US"/>
                        <a:t>Sierra Wireless modem</a:t>
                      </a:r>
                      <a:endParaRPr/>
                    </a:p>
                  </a:txBody>
                  <a:tcPr marL="91425" marR="91425" marT="91425" marB="91425"/>
                </a:tc>
                <a:tc>
                  <a:txBody>
                    <a:bodyPr/>
                    <a:lstStyle/>
                    <a:p>
                      <a:pPr marL="0" lvl="0" indent="0" rtl="0">
                        <a:spcBef>
                          <a:spcPts val="0"/>
                        </a:spcBef>
                        <a:spcAft>
                          <a:spcPts val="0"/>
                        </a:spcAft>
                        <a:buNone/>
                      </a:pPr>
                      <a:r>
                        <a:rPr lang="en-US"/>
                        <a:t>1</a:t>
                      </a:r>
                      <a:endParaRPr/>
                    </a:p>
                  </a:txBody>
                  <a:tcPr marL="91425" marR="91425" marT="91425" marB="91425"/>
                </a:tc>
                <a:tc>
                  <a:txBody>
                    <a:bodyPr/>
                    <a:lstStyle/>
                    <a:p>
                      <a:pPr marL="0" lvl="0" indent="0">
                        <a:spcBef>
                          <a:spcPts val="0"/>
                        </a:spcBef>
                        <a:spcAft>
                          <a:spcPts val="0"/>
                        </a:spcAft>
                        <a:buNone/>
                      </a:pPr>
                      <a:r>
                        <a:rPr lang="en-US"/>
                        <a:t>$70.00</a:t>
                      </a:r>
                      <a:endParaRPr/>
                    </a:p>
                  </a:txBody>
                  <a:tcPr marL="91425" marR="91425" marT="91425" marB="91425"/>
                </a:tc>
                <a:tc>
                  <a:txBody>
                    <a:bodyPr/>
                    <a:lstStyle/>
                    <a:p>
                      <a:pPr marL="0" lvl="0" indent="0">
                        <a:spcBef>
                          <a:spcPts val="0"/>
                        </a:spcBef>
                        <a:spcAft>
                          <a:spcPts val="0"/>
                        </a:spcAft>
                        <a:buNone/>
                      </a:pPr>
                      <a:endParaRPr/>
                    </a:p>
                  </a:txBody>
                  <a:tcPr marL="91425" marR="91425" marT="91425" marB="91425"/>
                </a:tc>
                <a:tc>
                  <a:txBody>
                    <a:bodyPr/>
                    <a:lstStyle/>
                    <a:p>
                      <a:pPr marL="0" lvl="0" indent="0">
                        <a:spcBef>
                          <a:spcPts val="0"/>
                        </a:spcBef>
                        <a:spcAft>
                          <a:spcPts val="0"/>
                        </a:spcAft>
                        <a:buNone/>
                      </a:pPr>
                      <a:endParaRPr/>
                    </a:p>
                  </a:txBody>
                  <a:tcPr marL="91425" marR="91425" marT="91425" marB="91425"/>
                </a:tc>
              </a:tr>
              <a:tr h="381000">
                <a:tc>
                  <a:txBody>
                    <a:bodyPr/>
                    <a:lstStyle/>
                    <a:p>
                      <a:pPr marL="0" lvl="0" indent="0" rtl="0">
                        <a:spcBef>
                          <a:spcPts val="0"/>
                        </a:spcBef>
                        <a:spcAft>
                          <a:spcPts val="0"/>
                        </a:spcAft>
                        <a:buNone/>
                      </a:pPr>
                      <a:r>
                        <a:rPr lang="en-US" b="1"/>
                        <a:t>Total</a:t>
                      </a:r>
                      <a:endParaRPr b="1"/>
                    </a:p>
                  </a:txBody>
                  <a:tcPr marL="91425" marR="91425" marT="91425" marB="91425"/>
                </a:tc>
                <a:tc>
                  <a:txBody>
                    <a:bodyPr/>
                    <a:lstStyle/>
                    <a:p>
                      <a:pPr marL="0" lvl="0" indent="0" rtl="0">
                        <a:spcBef>
                          <a:spcPts val="0"/>
                        </a:spcBef>
                        <a:spcAft>
                          <a:spcPts val="0"/>
                        </a:spcAft>
                        <a:buNone/>
                      </a:pPr>
                      <a:r>
                        <a:rPr lang="en-US" b="1"/>
                        <a:t>12</a:t>
                      </a:r>
                      <a:endParaRPr b="1"/>
                    </a:p>
                  </a:txBody>
                  <a:tcPr marL="91425" marR="91425" marT="91425" marB="91425"/>
                </a:tc>
                <a:tc>
                  <a:txBody>
                    <a:bodyPr/>
                    <a:lstStyle/>
                    <a:p>
                      <a:pPr marL="0" lvl="0" indent="0" rtl="0">
                        <a:spcBef>
                          <a:spcPts val="0"/>
                        </a:spcBef>
                        <a:spcAft>
                          <a:spcPts val="0"/>
                        </a:spcAft>
                        <a:buNone/>
                      </a:pPr>
                      <a:r>
                        <a:rPr lang="en-US" b="1"/>
                        <a:t>$1729.70</a:t>
                      </a:r>
                      <a:endParaRPr b="1"/>
                    </a:p>
                  </a:txBody>
                  <a:tcPr marL="91425" marR="91425" marT="91425" marB="91425"/>
                </a:tc>
                <a:tc>
                  <a:txBody>
                    <a:bodyPr/>
                    <a:lstStyle/>
                    <a:p>
                      <a:pPr marL="0" lvl="0" indent="0">
                        <a:spcBef>
                          <a:spcPts val="0"/>
                        </a:spcBef>
                        <a:spcAft>
                          <a:spcPts val="0"/>
                        </a:spcAft>
                        <a:buNone/>
                      </a:pPr>
                      <a:endParaRPr/>
                    </a:p>
                  </a:txBody>
                  <a:tcPr marL="91425" marR="91425" marT="91425" marB="91425"/>
                </a:tc>
                <a:tc>
                  <a:txBody>
                    <a:bodyPr/>
                    <a:lstStyle/>
                    <a:p>
                      <a:pPr marL="0" lvl="0" indent="0">
                        <a:spcBef>
                          <a:spcPts val="0"/>
                        </a:spcBef>
                        <a:spcAft>
                          <a:spcPts val="0"/>
                        </a:spcAft>
                        <a:buNone/>
                      </a:pPr>
                      <a:endParaRPr/>
                    </a:p>
                  </a:txBody>
                  <a:tcPr marL="91425" marR="91425" marT="91425" marB="91425"/>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8"/>
                                        </p:tgtEl>
                                        <p:attrNameLst>
                                          <p:attrName>style.visibility</p:attrName>
                                        </p:attrNameLst>
                                      </p:cBhvr>
                                      <p:to>
                                        <p:strVal val="visible"/>
                                      </p:to>
                                    </p:set>
                                    <p:animEffect transition="in" filter="fade">
                                      <p:cBhvr>
                                        <p:cTn id="7" dur="1000"/>
                                        <p:tgtEl>
                                          <p:spTgt spid="3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pic>
        <p:nvPicPr>
          <p:cNvPr id="333" name="Shape 333"/>
          <p:cNvPicPr preferRelativeResize="0"/>
          <p:nvPr/>
        </p:nvPicPr>
        <p:blipFill>
          <a:blip r:embed="rId3">
            <a:alphaModFix/>
          </a:blip>
          <a:stretch>
            <a:fillRect/>
          </a:stretch>
        </p:blipFill>
        <p:spPr>
          <a:xfrm>
            <a:off x="0" y="0"/>
            <a:ext cx="12192000" cy="6858000"/>
          </a:xfrm>
          <a:prstGeom prst="rect">
            <a:avLst/>
          </a:prstGeom>
          <a:noFill/>
          <a:ln>
            <a:noFill/>
          </a:ln>
        </p:spPr>
      </p:pic>
      <p:sp>
        <p:nvSpPr>
          <p:cNvPr id="334" name="Shape 334"/>
          <p:cNvSpPr/>
          <p:nvPr/>
        </p:nvSpPr>
        <p:spPr>
          <a:xfrm>
            <a:off x="-1" y="-2"/>
            <a:ext cx="12192000" cy="979800"/>
          </a:xfrm>
          <a:prstGeom prst="rect">
            <a:avLst/>
          </a:prstGeom>
          <a:solidFill>
            <a:srgbClr val="F5822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35" name="Shape 335"/>
          <p:cNvSpPr txBox="1">
            <a:spLocks noGrp="1"/>
          </p:cNvSpPr>
          <p:nvPr>
            <p:ph type="title"/>
          </p:nvPr>
        </p:nvSpPr>
        <p:spPr>
          <a:xfrm>
            <a:off x="838200" y="0"/>
            <a:ext cx="10515600" cy="979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Current Progress</a:t>
            </a:r>
            <a:endParaRPr/>
          </a:p>
        </p:txBody>
      </p:sp>
      <p:pic>
        <p:nvPicPr>
          <p:cNvPr id="336" name="Shape 336" title="Chart"/>
          <p:cNvPicPr preferRelativeResize="0"/>
          <p:nvPr/>
        </p:nvPicPr>
        <p:blipFill>
          <a:blip r:embed="rId4">
            <a:alphaModFix/>
          </a:blip>
          <a:stretch>
            <a:fillRect/>
          </a:stretch>
        </p:blipFill>
        <p:spPr>
          <a:xfrm>
            <a:off x="2228498" y="1442099"/>
            <a:ext cx="7735000" cy="47842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103" name="Shape 103"/>
          <p:cNvPicPr preferRelativeResize="0"/>
          <p:nvPr/>
        </p:nvPicPr>
        <p:blipFill>
          <a:blip r:embed="rId3">
            <a:alphaModFix/>
          </a:blip>
          <a:stretch>
            <a:fillRect/>
          </a:stretch>
        </p:blipFill>
        <p:spPr>
          <a:xfrm>
            <a:off x="0" y="0"/>
            <a:ext cx="12192000" cy="6858000"/>
          </a:xfrm>
          <a:prstGeom prst="rect">
            <a:avLst/>
          </a:prstGeom>
          <a:noFill/>
          <a:ln>
            <a:noFill/>
          </a:ln>
        </p:spPr>
      </p:pic>
      <p:sp>
        <p:nvSpPr>
          <p:cNvPr id="104" name="Shape 104"/>
          <p:cNvSpPr/>
          <p:nvPr/>
        </p:nvSpPr>
        <p:spPr>
          <a:xfrm>
            <a:off x="402375" y="577325"/>
            <a:ext cx="11789700" cy="997200"/>
          </a:xfrm>
          <a:prstGeom prst="rect">
            <a:avLst/>
          </a:prstGeom>
          <a:solidFill>
            <a:srgbClr val="F5822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5" name="Shape 105"/>
          <p:cNvSpPr/>
          <p:nvPr/>
        </p:nvSpPr>
        <p:spPr>
          <a:xfrm>
            <a:off x="236531" y="0"/>
            <a:ext cx="1145700" cy="6858000"/>
          </a:xfrm>
          <a:prstGeom prst="rect">
            <a:avLst/>
          </a:prstGeom>
          <a:solidFill>
            <a:srgbClr val="009DC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6" name="Shape 106"/>
          <p:cNvSpPr txBox="1">
            <a:spLocks noGrp="1"/>
          </p:cNvSpPr>
          <p:nvPr>
            <p:ph type="title"/>
          </p:nvPr>
        </p:nvSpPr>
        <p:spPr>
          <a:xfrm>
            <a:off x="838200" y="365125"/>
            <a:ext cx="10515600" cy="1325700"/>
          </a:xfrm>
          <a:prstGeom prst="rect">
            <a:avLst/>
          </a:prstGeom>
        </p:spPr>
        <p:txBody>
          <a:bodyPr spcFirstLastPara="1" wrap="square" lIns="91425" tIns="91425" rIns="91425" bIns="91425" anchor="ctr" anchorCtr="0">
            <a:noAutofit/>
          </a:bodyPr>
          <a:lstStyle/>
          <a:p>
            <a:pPr marL="0" lvl="0" indent="0" algn="ctr">
              <a:spcBef>
                <a:spcPts val="0"/>
              </a:spcBef>
              <a:spcAft>
                <a:spcPts val="0"/>
              </a:spcAft>
              <a:buNone/>
            </a:pPr>
            <a:r>
              <a:rPr lang="en-US"/>
              <a:t>Introduction</a:t>
            </a:r>
            <a:endParaRPr/>
          </a:p>
        </p:txBody>
      </p:sp>
      <p:sp>
        <p:nvSpPr>
          <p:cNvPr id="107" name="Shape 107"/>
          <p:cNvSpPr txBox="1">
            <a:spLocks noGrp="1"/>
          </p:cNvSpPr>
          <p:nvPr>
            <p:ph type="body" idx="1"/>
          </p:nvPr>
        </p:nvSpPr>
        <p:spPr>
          <a:xfrm>
            <a:off x="1516563" y="1898500"/>
            <a:ext cx="4978500" cy="4351200"/>
          </a:xfrm>
          <a:prstGeom prst="rect">
            <a:avLst/>
          </a:prstGeom>
        </p:spPr>
        <p:txBody>
          <a:bodyPr spcFirstLastPara="1" wrap="square" lIns="91425" tIns="91425" rIns="91425" bIns="91425" anchor="t" anchorCtr="0">
            <a:noAutofit/>
          </a:bodyPr>
          <a:lstStyle/>
          <a:p>
            <a:pPr marL="457200" lvl="0" indent="-342900" rtl="0">
              <a:spcBef>
                <a:spcPts val="1000"/>
              </a:spcBef>
              <a:spcAft>
                <a:spcPts val="0"/>
              </a:spcAft>
              <a:buSzPts val="1800"/>
              <a:buChar char="•"/>
            </a:pPr>
            <a:r>
              <a:rPr lang="en-US" sz="1800"/>
              <a:t>According to the Department Of Transportation there were 765,484 reported car thefts in the US in 2016</a:t>
            </a:r>
            <a:endParaRPr sz="1800"/>
          </a:p>
          <a:p>
            <a:pPr marL="0" lvl="0" indent="0" rtl="0">
              <a:lnSpc>
                <a:spcPct val="100000"/>
              </a:lnSpc>
              <a:spcBef>
                <a:spcPts val="0"/>
              </a:spcBef>
              <a:spcAft>
                <a:spcPts val="0"/>
              </a:spcAft>
              <a:buNone/>
            </a:pPr>
            <a:endParaRPr sz="1800"/>
          </a:p>
          <a:p>
            <a:pPr marL="457200" lvl="0" indent="-342900" rtl="0">
              <a:lnSpc>
                <a:spcPct val="100000"/>
              </a:lnSpc>
              <a:spcBef>
                <a:spcPts val="0"/>
              </a:spcBef>
              <a:spcAft>
                <a:spcPts val="0"/>
              </a:spcAft>
              <a:buSzPts val="1800"/>
              <a:buChar char="•"/>
            </a:pPr>
            <a:r>
              <a:rPr lang="en-US" sz="1800"/>
              <a:t>In March 2017 there was 36 vehicle break-ins on the UCF campus. Costing students and parents hundreds to thousands in damages per vehicle</a:t>
            </a:r>
            <a:endParaRPr sz="1800"/>
          </a:p>
          <a:p>
            <a:pPr marL="0" lvl="0" indent="0" rtl="0">
              <a:lnSpc>
                <a:spcPct val="100000"/>
              </a:lnSpc>
              <a:spcBef>
                <a:spcPts val="0"/>
              </a:spcBef>
              <a:spcAft>
                <a:spcPts val="0"/>
              </a:spcAft>
              <a:buNone/>
            </a:pPr>
            <a:endParaRPr sz="1800"/>
          </a:p>
          <a:p>
            <a:pPr marL="457200" lvl="0" indent="-342900" rtl="0">
              <a:lnSpc>
                <a:spcPct val="100000"/>
              </a:lnSpc>
              <a:spcBef>
                <a:spcPts val="0"/>
              </a:spcBef>
              <a:spcAft>
                <a:spcPts val="0"/>
              </a:spcAft>
              <a:buSzPts val="1800"/>
              <a:buChar char="•"/>
            </a:pPr>
            <a:r>
              <a:rPr lang="en-US" sz="1800"/>
              <a:t>What if one car had a Smart Dash Cam?</a:t>
            </a:r>
            <a:endParaRPr sz="1800"/>
          </a:p>
          <a:p>
            <a:pPr marL="0" lvl="0" indent="0" rtl="0">
              <a:lnSpc>
                <a:spcPct val="100000"/>
              </a:lnSpc>
              <a:spcBef>
                <a:spcPts val="0"/>
              </a:spcBef>
              <a:spcAft>
                <a:spcPts val="0"/>
              </a:spcAft>
              <a:buNone/>
            </a:pPr>
            <a:endParaRPr sz="1800"/>
          </a:p>
          <a:p>
            <a:pPr marL="457200" lvl="0" indent="-342900" rtl="0">
              <a:lnSpc>
                <a:spcPct val="100000"/>
              </a:lnSpc>
              <a:spcBef>
                <a:spcPts val="0"/>
              </a:spcBef>
              <a:spcAft>
                <a:spcPts val="0"/>
              </a:spcAft>
              <a:buSzPts val="1800"/>
              <a:buChar char="•"/>
            </a:pPr>
            <a:r>
              <a:rPr lang="en-US" sz="1800"/>
              <a:t>The Smart Dash Camera will provide users with piece of mind and instant notification </a:t>
            </a:r>
            <a:endParaRPr sz="1800"/>
          </a:p>
          <a:p>
            <a:pPr marL="0" lvl="0" indent="0" rtl="0">
              <a:lnSpc>
                <a:spcPct val="100000"/>
              </a:lnSpc>
              <a:spcBef>
                <a:spcPts val="0"/>
              </a:spcBef>
              <a:spcAft>
                <a:spcPts val="0"/>
              </a:spcAft>
              <a:buNone/>
            </a:pPr>
            <a:endParaRPr sz="1800"/>
          </a:p>
          <a:p>
            <a:pPr marL="0" lvl="0" indent="0" rtl="0">
              <a:lnSpc>
                <a:spcPct val="100000"/>
              </a:lnSpc>
              <a:spcBef>
                <a:spcPts val="0"/>
              </a:spcBef>
              <a:spcAft>
                <a:spcPts val="0"/>
              </a:spcAft>
              <a:buNone/>
            </a:pPr>
            <a:endParaRPr sz="1800"/>
          </a:p>
          <a:p>
            <a:pPr marL="0" lvl="0" indent="0" rtl="0">
              <a:lnSpc>
                <a:spcPct val="100000"/>
              </a:lnSpc>
              <a:spcBef>
                <a:spcPts val="0"/>
              </a:spcBef>
              <a:spcAft>
                <a:spcPts val="0"/>
              </a:spcAft>
              <a:buNone/>
            </a:pPr>
            <a:endParaRPr sz="1800"/>
          </a:p>
          <a:p>
            <a:pPr marL="0" lvl="0" indent="0" rtl="0">
              <a:lnSpc>
                <a:spcPct val="100000"/>
              </a:lnSpc>
              <a:spcBef>
                <a:spcPts val="0"/>
              </a:spcBef>
              <a:spcAft>
                <a:spcPts val="0"/>
              </a:spcAft>
              <a:buNone/>
            </a:pPr>
            <a:endParaRPr sz="1800"/>
          </a:p>
          <a:p>
            <a:pPr marL="0" lvl="0" indent="0" rtl="0">
              <a:lnSpc>
                <a:spcPct val="100000"/>
              </a:lnSpc>
              <a:spcBef>
                <a:spcPts val="0"/>
              </a:spcBef>
              <a:spcAft>
                <a:spcPts val="0"/>
              </a:spcAft>
              <a:buNone/>
            </a:pPr>
            <a:endParaRPr sz="1800"/>
          </a:p>
          <a:p>
            <a:pPr marL="0" lvl="0" indent="0" rtl="0">
              <a:lnSpc>
                <a:spcPct val="100000"/>
              </a:lnSpc>
              <a:spcBef>
                <a:spcPts val="0"/>
              </a:spcBef>
              <a:spcAft>
                <a:spcPts val="0"/>
              </a:spcAft>
              <a:buNone/>
            </a:pPr>
            <a:endParaRPr sz="1800"/>
          </a:p>
        </p:txBody>
      </p:sp>
      <p:pic>
        <p:nvPicPr>
          <p:cNvPr id="108" name="Shape 108"/>
          <p:cNvPicPr preferRelativeResize="0"/>
          <p:nvPr/>
        </p:nvPicPr>
        <p:blipFill>
          <a:blip r:embed="rId4">
            <a:alphaModFix/>
          </a:blip>
          <a:stretch>
            <a:fillRect/>
          </a:stretch>
        </p:blipFill>
        <p:spPr>
          <a:xfrm>
            <a:off x="6742100" y="2192025"/>
            <a:ext cx="4978501" cy="3150414"/>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pic>
        <p:nvPicPr>
          <p:cNvPr id="341" name="Shape 341"/>
          <p:cNvPicPr preferRelativeResize="0"/>
          <p:nvPr/>
        </p:nvPicPr>
        <p:blipFill>
          <a:blip r:embed="rId3">
            <a:alphaModFix/>
          </a:blip>
          <a:stretch>
            <a:fillRect/>
          </a:stretch>
        </p:blipFill>
        <p:spPr>
          <a:xfrm>
            <a:off x="0" y="0"/>
            <a:ext cx="12192000" cy="6858000"/>
          </a:xfrm>
          <a:prstGeom prst="rect">
            <a:avLst/>
          </a:prstGeom>
          <a:noFill/>
          <a:ln>
            <a:noFill/>
          </a:ln>
        </p:spPr>
      </p:pic>
      <p:sp>
        <p:nvSpPr>
          <p:cNvPr id="342" name="Shape 342"/>
          <p:cNvSpPr txBox="1">
            <a:spLocks noGrp="1"/>
          </p:cNvSpPr>
          <p:nvPr>
            <p:ph type="body" idx="1"/>
          </p:nvPr>
        </p:nvSpPr>
        <p:spPr>
          <a:xfrm>
            <a:off x="838200" y="1825625"/>
            <a:ext cx="10515600" cy="4351200"/>
          </a:xfrm>
          <a:prstGeom prst="rect">
            <a:avLst/>
          </a:prstGeom>
        </p:spPr>
        <p:txBody>
          <a:bodyPr spcFirstLastPara="1" wrap="square" lIns="91425" tIns="91425" rIns="91425" bIns="91425" anchor="t" anchorCtr="0">
            <a:noAutofit/>
          </a:bodyPr>
          <a:lstStyle/>
          <a:p>
            <a:pPr marL="0" lvl="0" indent="0" algn="ctr">
              <a:spcBef>
                <a:spcPts val="1000"/>
              </a:spcBef>
              <a:spcAft>
                <a:spcPts val="0"/>
              </a:spcAft>
              <a:buNone/>
            </a:pPr>
            <a:r>
              <a:rPr lang="en-US"/>
              <a:t/>
            </a:r>
            <a:br>
              <a:rPr lang="en-US"/>
            </a:br>
            <a:r>
              <a:rPr lang="en-US"/>
              <a:t>We’ve got answers</a:t>
            </a:r>
            <a:endParaRPr/>
          </a:p>
        </p:txBody>
      </p:sp>
      <p:sp>
        <p:nvSpPr>
          <p:cNvPr id="343" name="Shape 343"/>
          <p:cNvSpPr/>
          <p:nvPr/>
        </p:nvSpPr>
        <p:spPr>
          <a:xfrm>
            <a:off x="-1" y="-2"/>
            <a:ext cx="12192000" cy="979800"/>
          </a:xfrm>
          <a:prstGeom prst="rect">
            <a:avLst/>
          </a:prstGeom>
          <a:solidFill>
            <a:srgbClr val="F5822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44" name="Shape 344"/>
          <p:cNvSpPr txBox="1">
            <a:spLocks noGrp="1"/>
          </p:cNvSpPr>
          <p:nvPr>
            <p:ph type="title"/>
          </p:nvPr>
        </p:nvSpPr>
        <p:spPr>
          <a:xfrm>
            <a:off x="838200" y="0"/>
            <a:ext cx="10515600" cy="979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Questions?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pic>
        <p:nvPicPr>
          <p:cNvPr id="113" name="Shape 113"/>
          <p:cNvPicPr preferRelativeResize="0"/>
          <p:nvPr/>
        </p:nvPicPr>
        <p:blipFill>
          <a:blip r:embed="rId3">
            <a:alphaModFix/>
          </a:blip>
          <a:stretch>
            <a:fillRect/>
          </a:stretch>
        </p:blipFill>
        <p:spPr>
          <a:xfrm>
            <a:off x="0" y="0"/>
            <a:ext cx="12192000" cy="6858000"/>
          </a:xfrm>
          <a:prstGeom prst="rect">
            <a:avLst/>
          </a:prstGeom>
          <a:noFill/>
          <a:ln>
            <a:noFill/>
          </a:ln>
        </p:spPr>
      </p:pic>
      <p:sp>
        <p:nvSpPr>
          <p:cNvPr id="114" name="Shape 114"/>
          <p:cNvSpPr txBox="1">
            <a:spLocks noGrp="1"/>
          </p:cNvSpPr>
          <p:nvPr>
            <p:ph type="body" idx="1"/>
          </p:nvPr>
        </p:nvSpPr>
        <p:spPr>
          <a:xfrm>
            <a:off x="133400" y="1332775"/>
            <a:ext cx="11686800" cy="5373900"/>
          </a:xfrm>
          <a:prstGeom prst="rect">
            <a:avLst/>
          </a:prstGeom>
        </p:spPr>
        <p:txBody>
          <a:bodyPr spcFirstLastPara="1" wrap="square" lIns="91425" tIns="91425" rIns="91425" bIns="91425" anchor="t" anchorCtr="0">
            <a:noAutofit/>
          </a:bodyPr>
          <a:lstStyle/>
          <a:p>
            <a:pPr marL="0" lvl="0" indent="0" algn="just" rtl="0">
              <a:lnSpc>
                <a:spcPct val="100000"/>
              </a:lnSpc>
              <a:spcBef>
                <a:spcPts val="0"/>
              </a:spcBef>
              <a:spcAft>
                <a:spcPts val="0"/>
              </a:spcAft>
              <a:buNone/>
            </a:pPr>
            <a:endParaRPr sz="1800"/>
          </a:p>
          <a:p>
            <a:pPr marL="0" lvl="0" indent="0" algn="just" rtl="0">
              <a:lnSpc>
                <a:spcPct val="100000"/>
              </a:lnSpc>
              <a:spcBef>
                <a:spcPts val="0"/>
              </a:spcBef>
              <a:spcAft>
                <a:spcPts val="0"/>
              </a:spcAft>
              <a:buNone/>
            </a:pPr>
            <a:endParaRPr sz="1800"/>
          </a:p>
          <a:p>
            <a:pPr marL="0" lvl="0" indent="0" algn="just" rtl="0">
              <a:lnSpc>
                <a:spcPct val="100000"/>
              </a:lnSpc>
              <a:spcBef>
                <a:spcPts val="0"/>
              </a:spcBef>
              <a:spcAft>
                <a:spcPts val="0"/>
              </a:spcAft>
              <a:buNone/>
            </a:pPr>
            <a:endParaRPr sz="1800"/>
          </a:p>
          <a:p>
            <a:pPr marL="0" lvl="0" indent="0" algn="just" rtl="0">
              <a:lnSpc>
                <a:spcPct val="100000"/>
              </a:lnSpc>
              <a:spcBef>
                <a:spcPts val="0"/>
              </a:spcBef>
              <a:spcAft>
                <a:spcPts val="0"/>
              </a:spcAft>
              <a:buNone/>
            </a:pPr>
            <a:endParaRPr sz="1800"/>
          </a:p>
          <a:p>
            <a:pPr marL="0" lvl="0" indent="0" algn="just" rtl="0">
              <a:lnSpc>
                <a:spcPct val="100000"/>
              </a:lnSpc>
              <a:spcBef>
                <a:spcPts val="0"/>
              </a:spcBef>
              <a:spcAft>
                <a:spcPts val="0"/>
              </a:spcAft>
              <a:buNone/>
            </a:pPr>
            <a:endParaRPr sz="1800"/>
          </a:p>
          <a:p>
            <a:pPr marL="0" lvl="0" indent="0" algn="just" rtl="0">
              <a:lnSpc>
                <a:spcPct val="100000"/>
              </a:lnSpc>
              <a:spcBef>
                <a:spcPts val="0"/>
              </a:spcBef>
              <a:spcAft>
                <a:spcPts val="0"/>
              </a:spcAft>
              <a:buNone/>
            </a:pPr>
            <a:endParaRPr sz="1800"/>
          </a:p>
          <a:p>
            <a:pPr marL="0" lvl="0" indent="0" algn="just" rtl="0">
              <a:lnSpc>
                <a:spcPct val="100000"/>
              </a:lnSpc>
              <a:spcBef>
                <a:spcPts val="0"/>
              </a:spcBef>
              <a:spcAft>
                <a:spcPts val="0"/>
              </a:spcAft>
              <a:buNone/>
            </a:pPr>
            <a:endParaRPr sz="1800"/>
          </a:p>
          <a:p>
            <a:pPr marL="0" lvl="0" indent="0" algn="just" rtl="0">
              <a:lnSpc>
                <a:spcPct val="100000"/>
              </a:lnSpc>
              <a:spcBef>
                <a:spcPts val="0"/>
              </a:spcBef>
              <a:spcAft>
                <a:spcPts val="0"/>
              </a:spcAft>
              <a:buNone/>
            </a:pPr>
            <a:endParaRPr sz="1800"/>
          </a:p>
          <a:p>
            <a:pPr marL="457200" lvl="0" indent="-368300" algn="just" rtl="0">
              <a:lnSpc>
                <a:spcPct val="100000"/>
              </a:lnSpc>
              <a:spcBef>
                <a:spcPts val="0"/>
              </a:spcBef>
              <a:spcAft>
                <a:spcPts val="0"/>
              </a:spcAft>
              <a:buSzPts val="2200"/>
              <a:buFont typeface="Calibri"/>
              <a:buChar char="●"/>
            </a:pPr>
            <a:r>
              <a:rPr lang="en-US" sz="2200"/>
              <a:t>Design and implement a Smart Dash Camera to send video data at 1080p 60fps when an incident occurs</a:t>
            </a:r>
            <a:endParaRPr sz="2200"/>
          </a:p>
          <a:p>
            <a:pPr marL="0" lvl="0" indent="0" algn="just" rtl="0">
              <a:lnSpc>
                <a:spcPct val="100000"/>
              </a:lnSpc>
              <a:spcBef>
                <a:spcPts val="0"/>
              </a:spcBef>
              <a:spcAft>
                <a:spcPts val="0"/>
              </a:spcAft>
              <a:buNone/>
            </a:pPr>
            <a:endParaRPr sz="2200"/>
          </a:p>
          <a:p>
            <a:pPr marL="457200" lvl="0" indent="-368300" algn="just" rtl="0">
              <a:lnSpc>
                <a:spcPct val="100000"/>
              </a:lnSpc>
              <a:spcBef>
                <a:spcPts val="0"/>
              </a:spcBef>
              <a:spcAft>
                <a:spcPts val="0"/>
              </a:spcAft>
              <a:buSzPts val="2200"/>
              <a:buFont typeface="Calibri"/>
              <a:buChar char="●"/>
            </a:pPr>
            <a:r>
              <a:rPr lang="en-US" sz="2200"/>
              <a:t>The dash camera will provide a solution to the growing problem of vehicle damages, break ins, texting and driving, vehicle related deaths and overall vehicle thefts</a:t>
            </a:r>
            <a:endParaRPr sz="2200"/>
          </a:p>
          <a:p>
            <a:pPr marL="0" lvl="0" indent="0" algn="just" rtl="0">
              <a:lnSpc>
                <a:spcPct val="100000"/>
              </a:lnSpc>
              <a:spcBef>
                <a:spcPts val="0"/>
              </a:spcBef>
              <a:spcAft>
                <a:spcPts val="0"/>
              </a:spcAft>
              <a:buClr>
                <a:schemeClr val="dk1"/>
              </a:buClr>
              <a:buSzPts val="1100"/>
              <a:buFont typeface="Arial"/>
              <a:buNone/>
            </a:pPr>
            <a:endParaRPr sz="2200"/>
          </a:p>
          <a:p>
            <a:pPr marL="457200" lvl="0" indent="-368300" algn="just" rtl="0">
              <a:lnSpc>
                <a:spcPct val="100000"/>
              </a:lnSpc>
              <a:spcBef>
                <a:spcPts val="0"/>
              </a:spcBef>
              <a:spcAft>
                <a:spcPts val="0"/>
              </a:spcAft>
              <a:buSzPts val="2200"/>
              <a:buFont typeface="Calibri"/>
              <a:buChar char="●"/>
            </a:pPr>
            <a:r>
              <a:rPr lang="en-US" sz="2200"/>
              <a:t>The dash camera must be calibrated to be able to tell the difference between a true crisis and false positive</a:t>
            </a:r>
            <a:endParaRPr sz="2200"/>
          </a:p>
          <a:p>
            <a:pPr marL="0" lvl="0" indent="0" algn="just" rtl="0">
              <a:lnSpc>
                <a:spcPct val="100000"/>
              </a:lnSpc>
              <a:spcBef>
                <a:spcPts val="0"/>
              </a:spcBef>
              <a:spcAft>
                <a:spcPts val="0"/>
              </a:spcAft>
              <a:buNone/>
            </a:pPr>
            <a:endParaRPr sz="1800"/>
          </a:p>
          <a:p>
            <a:pPr marL="0" lvl="0" indent="0" algn="just" rtl="0">
              <a:lnSpc>
                <a:spcPct val="100000"/>
              </a:lnSpc>
              <a:spcBef>
                <a:spcPts val="0"/>
              </a:spcBef>
              <a:spcAft>
                <a:spcPts val="0"/>
              </a:spcAft>
              <a:buNone/>
            </a:pPr>
            <a:endParaRPr sz="1800"/>
          </a:p>
          <a:p>
            <a:pPr marL="0" lvl="0" indent="0" algn="just" rtl="0">
              <a:lnSpc>
                <a:spcPct val="100000"/>
              </a:lnSpc>
              <a:spcBef>
                <a:spcPts val="0"/>
              </a:spcBef>
              <a:spcAft>
                <a:spcPts val="0"/>
              </a:spcAft>
              <a:buClr>
                <a:schemeClr val="dk1"/>
              </a:buClr>
              <a:buSzPts val="1100"/>
              <a:buFont typeface="Arial"/>
              <a:buNone/>
            </a:pPr>
            <a:endParaRPr sz="1800"/>
          </a:p>
          <a:p>
            <a:pPr marL="0" lvl="0" indent="0" algn="just" rtl="0">
              <a:lnSpc>
                <a:spcPct val="100000"/>
              </a:lnSpc>
              <a:spcBef>
                <a:spcPts val="0"/>
              </a:spcBef>
              <a:spcAft>
                <a:spcPts val="0"/>
              </a:spcAft>
              <a:buNone/>
            </a:pPr>
            <a:endParaRPr sz="1800"/>
          </a:p>
        </p:txBody>
      </p:sp>
      <p:sp>
        <p:nvSpPr>
          <p:cNvPr id="115" name="Shape 115"/>
          <p:cNvSpPr/>
          <p:nvPr/>
        </p:nvSpPr>
        <p:spPr>
          <a:xfrm>
            <a:off x="-1" y="-2"/>
            <a:ext cx="12192000" cy="979800"/>
          </a:xfrm>
          <a:prstGeom prst="rect">
            <a:avLst/>
          </a:prstGeom>
          <a:solidFill>
            <a:srgbClr val="F5822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6" name="Shape 116"/>
          <p:cNvSpPr txBox="1">
            <a:spLocks noGrp="1"/>
          </p:cNvSpPr>
          <p:nvPr>
            <p:ph type="title"/>
          </p:nvPr>
        </p:nvSpPr>
        <p:spPr>
          <a:xfrm>
            <a:off x="838200" y="0"/>
            <a:ext cx="10515600" cy="979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Goals and Objectives</a:t>
            </a:r>
            <a:endParaRPr/>
          </a:p>
        </p:txBody>
      </p:sp>
      <p:pic>
        <p:nvPicPr>
          <p:cNvPr id="117" name="Shape 117"/>
          <p:cNvPicPr preferRelativeResize="0"/>
          <p:nvPr/>
        </p:nvPicPr>
        <p:blipFill>
          <a:blip r:embed="rId4">
            <a:alphaModFix/>
          </a:blip>
          <a:stretch>
            <a:fillRect/>
          </a:stretch>
        </p:blipFill>
        <p:spPr>
          <a:xfrm>
            <a:off x="1327925" y="1143025"/>
            <a:ext cx="2915726" cy="1832075"/>
          </a:xfrm>
          <a:prstGeom prst="rect">
            <a:avLst/>
          </a:prstGeom>
          <a:noFill/>
          <a:ln>
            <a:noFill/>
          </a:ln>
        </p:spPr>
      </p:pic>
      <p:pic>
        <p:nvPicPr>
          <p:cNvPr id="118" name="Shape 118"/>
          <p:cNvPicPr preferRelativeResize="0"/>
          <p:nvPr/>
        </p:nvPicPr>
        <p:blipFill>
          <a:blip r:embed="rId5">
            <a:alphaModFix/>
          </a:blip>
          <a:stretch>
            <a:fillRect/>
          </a:stretch>
        </p:blipFill>
        <p:spPr>
          <a:xfrm>
            <a:off x="5137549" y="1143024"/>
            <a:ext cx="1916900" cy="1916875"/>
          </a:xfrm>
          <a:prstGeom prst="rect">
            <a:avLst/>
          </a:prstGeom>
          <a:noFill/>
          <a:ln>
            <a:noFill/>
          </a:ln>
        </p:spPr>
      </p:pic>
      <p:pic>
        <p:nvPicPr>
          <p:cNvPr id="119" name="Shape 119"/>
          <p:cNvPicPr preferRelativeResize="0"/>
          <p:nvPr/>
        </p:nvPicPr>
        <p:blipFill>
          <a:blip r:embed="rId6">
            <a:alphaModFix/>
          </a:blip>
          <a:stretch>
            <a:fillRect/>
          </a:stretch>
        </p:blipFill>
        <p:spPr>
          <a:xfrm>
            <a:off x="7863562" y="1227825"/>
            <a:ext cx="3255681" cy="183207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124" name="Shape 124"/>
          <p:cNvPicPr preferRelativeResize="0"/>
          <p:nvPr/>
        </p:nvPicPr>
        <p:blipFill>
          <a:blip r:embed="rId3">
            <a:alphaModFix/>
          </a:blip>
          <a:stretch>
            <a:fillRect/>
          </a:stretch>
        </p:blipFill>
        <p:spPr>
          <a:xfrm>
            <a:off x="0" y="0"/>
            <a:ext cx="12192000" cy="6858000"/>
          </a:xfrm>
          <a:prstGeom prst="rect">
            <a:avLst/>
          </a:prstGeom>
          <a:noFill/>
          <a:ln>
            <a:noFill/>
          </a:ln>
        </p:spPr>
      </p:pic>
      <p:sp>
        <p:nvSpPr>
          <p:cNvPr id="125" name="Shape 125"/>
          <p:cNvSpPr txBox="1">
            <a:spLocks noGrp="1"/>
          </p:cNvSpPr>
          <p:nvPr>
            <p:ph type="body" idx="1"/>
          </p:nvPr>
        </p:nvSpPr>
        <p:spPr>
          <a:xfrm>
            <a:off x="292025" y="1473400"/>
            <a:ext cx="11596500" cy="5384700"/>
          </a:xfrm>
          <a:prstGeom prst="rect">
            <a:avLst/>
          </a:prstGeom>
        </p:spPr>
        <p:txBody>
          <a:bodyPr spcFirstLastPara="1" wrap="square" lIns="91425" tIns="91425" rIns="91425" bIns="91425" anchor="t" anchorCtr="0">
            <a:noAutofit/>
          </a:bodyPr>
          <a:lstStyle/>
          <a:p>
            <a:pPr marL="0" lvl="0" indent="0" rtl="0">
              <a:spcBef>
                <a:spcPts val="1000"/>
              </a:spcBef>
              <a:spcAft>
                <a:spcPts val="0"/>
              </a:spcAft>
              <a:buNone/>
            </a:pPr>
            <a:endParaRPr sz="2000" b="1"/>
          </a:p>
          <a:p>
            <a:pPr marL="0" lvl="0" indent="0" rtl="0">
              <a:spcBef>
                <a:spcPts val="1000"/>
              </a:spcBef>
              <a:spcAft>
                <a:spcPts val="0"/>
              </a:spcAft>
              <a:buNone/>
            </a:pPr>
            <a:r>
              <a:rPr lang="en-US" sz="2000" b="1"/>
              <a:t>					</a:t>
            </a:r>
            <a:endParaRPr sz="2000" b="1"/>
          </a:p>
          <a:p>
            <a:pPr marL="0" lvl="0" indent="0" rtl="0">
              <a:spcBef>
                <a:spcPts val="1000"/>
              </a:spcBef>
              <a:spcAft>
                <a:spcPts val="0"/>
              </a:spcAft>
              <a:buNone/>
            </a:pPr>
            <a:endParaRPr sz="2000" b="1"/>
          </a:p>
          <a:p>
            <a:pPr marL="0" lvl="0" indent="0" rtl="0">
              <a:spcBef>
                <a:spcPts val="1000"/>
              </a:spcBef>
              <a:spcAft>
                <a:spcPts val="0"/>
              </a:spcAft>
              <a:buNone/>
            </a:pPr>
            <a:endParaRPr sz="2000"/>
          </a:p>
          <a:p>
            <a:pPr marL="0" lvl="0" indent="0" rtl="0">
              <a:spcBef>
                <a:spcPts val="1000"/>
              </a:spcBef>
              <a:spcAft>
                <a:spcPts val="0"/>
              </a:spcAft>
              <a:buNone/>
            </a:pPr>
            <a:endParaRPr sz="2000"/>
          </a:p>
          <a:p>
            <a:pPr marL="0" lvl="0" indent="0" rtl="0">
              <a:spcBef>
                <a:spcPts val="1000"/>
              </a:spcBef>
              <a:spcAft>
                <a:spcPts val="0"/>
              </a:spcAft>
              <a:buNone/>
            </a:pPr>
            <a:endParaRPr sz="2000"/>
          </a:p>
        </p:txBody>
      </p:sp>
      <p:sp>
        <p:nvSpPr>
          <p:cNvPr id="126" name="Shape 126"/>
          <p:cNvSpPr/>
          <p:nvPr/>
        </p:nvSpPr>
        <p:spPr>
          <a:xfrm>
            <a:off x="-1" y="-2"/>
            <a:ext cx="12192000" cy="979800"/>
          </a:xfrm>
          <a:prstGeom prst="rect">
            <a:avLst/>
          </a:prstGeom>
          <a:solidFill>
            <a:srgbClr val="F5822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7" name="Shape 127"/>
          <p:cNvSpPr txBox="1">
            <a:spLocks noGrp="1"/>
          </p:cNvSpPr>
          <p:nvPr>
            <p:ph type="title"/>
          </p:nvPr>
        </p:nvSpPr>
        <p:spPr>
          <a:xfrm>
            <a:off x="838200" y="0"/>
            <a:ext cx="10515600" cy="979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Optical Sensor Testing</a:t>
            </a:r>
            <a:endParaRPr/>
          </a:p>
        </p:txBody>
      </p:sp>
      <p:pic>
        <p:nvPicPr>
          <p:cNvPr id="128" name="Shape 128"/>
          <p:cNvPicPr preferRelativeResize="0"/>
          <p:nvPr/>
        </p:nvPicPr>
        <p:blipFill>
          <a:blip r:embed="rId4">
            <a:alphaModFix/>
          </a:blip>
          <a:stretch>
            <a:fillRect/>
          </a:stretch>
        </p:blipFill>
        <p:spPr>
          <a:xfrm>
            <a:off x="4071012" y="1242775"/>
            <a:ext cx="4038527" cy="5384702"/>
          </a:xfrm>
          <a:prstGeom prst="rect">
            <a:avLst/>
          </a:prstGeom>
          <a:noFill/>
          <a:ln>
            <a:noFill/>
          </a:ln>
        </p:spPr>
      </p:pic>
      <p:pic>
        <p:nvPicPr>
          <p:cNvPr id="129" name="Shape 129"/>
          <p:cNvPicPr preferRelativeResize="0"/>
          <p:nvPr/>
        </p:nvPicPr>
        <p:blipFill>
          <a:blip r:embed="rId5">
            <a:alphaModFix/>
          </a:blip>
          <a:stretch>
            <a:fillRect/>
          </a:stretch>
        </p:blipFill>
        <p:spPr>
          <a:xfrm>
            <a:off x="8350625" y="1576525"/>
            <a:ext cx="3537899" cy="4717198"/>
          </a:xfrm>
          <a:prstGeom prst="rect">
            <a:avLst/>
          </a:prstGeom>
          <a:noFill/>
          <a:ln>
            <a:noFill/>
          </a:ln>
        </p:spPr>
      </p:pic>
      <p:pic>
        <p:nvPicPr>
          <p:cNvPr id="130" name="Shape 130"/>
          <p:cNvPicPr preferRelativeResize="0"/>
          <p:nvPr/>
        </p:nvPicPr>
        <p:blipFill>
          <a:blip r:embed="rId6">
            <a:alphaModFix/>
          </a:blip>
          <a:stretch>
            <a:fillRect/>
          </a:stretch>
        </p:blipFill>
        <p:spPr>
          <a:xfrm>
            <a:off x="292025" y="1576525"/>
            <a:ext cx="3537899" cy="471719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pic>
        <p:nvPicPr>
          <p:cNvPr id="135" name="Shape 135"/>
          <p:cNvPicPr preferRelativeResize="0"/>
          <p:nvPr/>
        </p:nvPicPr>
        <p:blipFill>
          <a:blip r:embed="rId3">
            <a:alphaModFix/>
          </a:blip>
          <a:stretch>
            <a:fillRect/>
          </a:stretch>
        </p:blipFill>
        <p:spPr>
          <a:xfrm>
            <a:off x="0" y="0"/>
            <a:ext cx="12192000" cy="6858000"/>
          </a:xfrm>
          <a:prstGeom prst="rect">
            <a:avLst/>
          </a:prstGeom>
          <a:noFill/>
          <a:ln>
            <a:noFill/>
          </a:ln>
        </p:spPr>
      </p:pic>
      <p:sp>
        <p:nvSpPr>
          <p:cNvPr id="136" name="Shape 136"/>
          <p:cNvSpPr txBox="1">
            <a:spLocks noGrp="1"/>
          </p:cNvSpPr>
          <p:nvPr>
            <p:ph type="body" idx="1"/>
          </p:nvPr>
        </p:nvSpPr>
        <p:spPr>
          <a:xfrm>
            <a:off x="292025" y="1473400"/>
            <a:ext cx="11596500" cy="5384700"/>
          </a:xfrm>
          <a:prstGeom prst="rect">
            <a:avLst/>
          </a:prstGeom>
        </p:spPr>
        <p:txBody>
          <a:bodyPr spcFirstLastPara="1" wrap="square" lIns="91425" tIns="91425" rIns="91425" bIns="91425" anchor="t" anchorCtr="0">
            <a:noAutofit/>
          </a:bodyPr>
          <a:lstStyle/>
          <a:p>
            <a:pPr marL="0" lvl="0" indent="0" rtl="0">
              <a:spcBef>
                <a:spcPts val="1000"/>
              </a:spcBef>
              <a:spcAft>
                <a:spcPts val="0"/>
              </a:spcAft>
              <a:buNone/>
            </a:pPr>
            <a:endParaRPr sz="2000" b="1"/>
          </a:p>
          <a:p>
            <a:pPr marL="0" lvl="0" indent="0" rtl="0">
              <a:spcBef>
                <a:spcPts val="1000"/>
              </a:spcBef>
              <a:spcAft>
                <a:spcPts val="0"/>
              </a:spcAft>
              <a:buNone/>
            </a:pPr>
            <a:r>
              <a:rPr lang="en-US" sz="2000" b="1"/>
              <a:t>					</a:t>
            </a:r>
            <a:endParaRPr sz="2000" b="1"/>
          </a:p>
          <a:p>
            <a:pPr marL="0" lvl="0" indent="0" rtl="0">
              <a:spcBef>
                <a:spcPts val="1000"/>
              </a:spcBef>
              <a:spcAft>
                <a:spcPts val="0"/>
              </a:spcAft>
              <a:buNone/>
            </a:pPr>
            <a:endParaRPr sz="2000" b="1"/>
          </a:p>
          <a:p>
            <a:pPr marL="0" lvl="0" indent="0" rtl="0">
              <a:spcBef>
                <a:spcPts val="1000"/>
              </a:spcBef>
              <a:spcAft>
                <a:spcPts val="0"/>
              </a:spcAft>
              <a:buNone/>
            </a:pPr>
            <a:endParaRPr sz="2000"/>
          </a:p>
          <a:p>
            <a:pPr marL="0" lvl="0" indent="0" rtl="0">
              <a:spcBef>
                <a:spcPts val="1000"/>
              </a:spcBef>
              <a:spcAft>
                <a:spcPts val="0"/>
              </a:spcAft>
              <a:buNone/>
            </a:pPr>
            <a:endParaRPr sz="2000"/>
          </a:p>
          <a:p>
            <a:pPr marL="457200" lvl="0" indent="-355600" rtl="0">
              <a:spcBef>
                <a:spcPts val="1000"/>
              </a:spcBef>
              <a:spcAft>
                <a:spcPts val="0"/>
              </a:spcAft>
              <a:buSzPts val="2000"/>
              <a:buChar char="•"/>
            </a:pPr>
            <a:r>
              <a:rPr lang="en-US" sz="2000" b="1"/>
              <a:t>Cameras</a:t>
            </a:r>
            <a:r>
              <a:rPr lang="en-US" sz="2000"/>
              <a:t> - Two wide angle cameras will be used to view both the front of the vehicle and the inside of the vehicle</a:t>
            </a:r>
            <a:br>
              <a:rPr lang="en-US" sz="2000"/>
            </a:br>
            <a:endParaRPr sz="2000" b="1"/>
          </a:p>
          <a:p>
            <a:pPr marL="457200" lvl="0" indent="-355600" rtl="0">
              <a:spcBef>
                <a:spcPts val="0"/>
              </a:spcBef>
              <a:spcAft>
                <a:spcPts val="0"/>
              </a:spcAft>
              <a:buSzPts val="2000"/>
              <a:buChar char="•"/>
            </a:pPr>
            <a:r>
              <a:rPr lang="en-US" sz="2000" b="1"/>
              <a:t>Android Mobile Application</a:t>
            </a:r>
            <a:r>
              <a:rPr lang="en-US" sz="2000"/>
              <a:t> - The mobile app will be used to receive notifications for the user during cases of car theft or car damage as well as view images and recorded footage</a:t>
            </a:r>
            <a:br>
              <a:rPr lang="en-US" sz="2000"/>
            </a:br>
            <a:endParaRPr sz="2000"/>
          </a:p>
          <a:p>
            <a:pPr marL="457200" lvl="0" indent="-355600" rtl="0">
              <a:spcBef>
                <a:spcPts val="0"/>
              </a:spcBef>
              <a:spcAft>
                <a:spcPts val="0"/>
              </a:spcAft>
              <a:buSzPts val="2000"/>
              <a:buChar char="•"/>
            </a:pPr>
            <a:r>
              <a:rPr lang="en-US" sz="2000" b="1"/>
              <a:t>GPS Tracker </a:t>
            </a:r>
            <a:r>
              <a:rPr lang="en-US" sz="2000"/>
              <a:t>- Must be able to detect current location of vehicle to assist in location of vehicle or track stolen vehicles</a:t>
            </a:r>
            <a:br>
              <a:rPr lang="en-US" sz="2000"/>
            </a:br>
            <a:endParaRPr sz="2000"/>
          </a:p>
        </p:txBody>
      </p:sp>
      <p:sp>
        <p:nvSpPr>
          <p:cNvPr id="137" name="Shape 137"/>
          <p:cNvSpPr/>
          <p:nvPr/>
        </p:nvSpPr>
        <p:spPr>
          <a:xfrm>
            <a:off x="-1" y="-2"/>
            <a:ext cx="12192000" cy="979800"/>
          </a:xfrm>
          <a:prstGeom prst="rect">
            <a:avLst/>
          </a:prstGeom>
          <a:solidFill>
            <a:srgbClr val="F5822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38" name="Shape 138"/>
          <p:cNvSpPr txBox="1">
            <a:spLocks noGrp="1"/>
          </p:cNvSpPr>
          <p:nvPr>
            <p:ph type="title"/>
          </p:nvPr>
        </p:nvSpPr>
        <p:spPr>
          <a:xfrm>
            <a:off x="838200" y="0"/>
            <a:ext cx="10515600" cy="979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Specifications and Requirements</a:t>
            </a:r>
            <a:endParaRPr/>
          </a:p>
        </p:txBody>
      </p:sp>
      <p:pic>
        <p:nvPicPr>
          <p:cNvPr id="139" name="Shape 139"/>
          <p:cNvPicPr preferRelativeResize="0"/>
          <p:nvPr/>
        </p:nvPicPr>
        <p:blipFill>
          <a:blip r:embed="rId4">
            <a:alphaModFix/>
          </a:blip>
          <a:stretch>
            <a:fillRect/>
          </a:stretch>
        </p:blipFill>
        <p:spPr>
          <a:xfrm>
            <a:off x="4670600" y="1473388"/>
            <a:ext cx="2103350" cy="2099650"/>
          </a:xfrm>
          <a:prstGeom prst="rect">
            <a:avLst/>
          </a:prstGeom>
          <a:noFill/>
          <a:ln>
            <a:noFill/>
          </a:ln>
        </p:spPr>
      </p:pic>
      <p:pic>
        <p:nvPicPr>
          <p:cNvPr id="140" name="Shape 140"/>
          <p:cNvPicPr preferRelativeResize="0"/>
          <p:nvPr/>
        </p:nvPicPr>
        <p:blipFill>
          <a:blip r:embed="rId5">
            <a:alphaModFix/>
          </a:blip>
          <a:stretch>
            <a:fillRect/>
          </a:stretch>
        </p:blipFill>
        <p:spPr>
          <a:xfrm>
            <a:off x="6965575" y="1487974"/>
            <a:ext cx="2103350" cy="2070481"/>
          </a:xfrm>
          <a:prstGeom prst="rect">
            <a:avLst/>
          </a:prstGeom>
          <a:noFill/>
          <a:ln>
            <a:noFill/>
          </a:ln>
        </p:spPr>
      </p:pic>
      <p:sp>
        <p:nvSpPr>
          <p:cNvPr id="141" name="Shape 141"/>
          <p:cNvSpPr txBox="1"/>
          <p:nvPr/>
        </p:nvSpPr>
        <p:spPr>
          <a:xfrm>
            <a:off x="292025" y="2757350"/>
            <a:ext cx="4756800" cy="979800"/>
          </a:xfrm>
          <a:prstGeom prst="rect">
            <a:avLst/>
          </a:prstGeom>
          <a:noFill/>
          <a:ln>
            <a:noFill/>
          </a:ln>
        </p:spPr>
        <p:txBody>
          <a:bodyPr spcFirstLastPara="1" wrap="square" lIns="91425" tIns="91425" rIns="91425" bIns="91425" anchor="t" anchorCtr="0">
            <a:noAutofit/>
          </a:bodyPr>
          <a:lstStyle/>
          <a:p>
            <a:pPr marL="457200" lvl="0" indent="-317500" rtl="0">
              <a:lnSpc>
                <a:spcPct val="90000"/>
              </a:lnSpc>
              <a:spcBef>
                <a:spcPts val="1000"/>
              </a:spcBef>
              <a:spcAft>
                <a:spcPts val="0"/>
              </a:spcAft>
              <a:buSzPts val="1400"/>
              <a:buChar char="●"/>
            </a:pPr>
            <a:r>
              <a:rPr lang="en-US" sz="2000" b="1">
                <a:solidFill>
                  <a:schemeClr val="dk1"/>
                </a:solidFill>
                <a:latin typeface="Calibri"/>
                <a:ea typeface="Calibri"/>
                <a:cs typeface="Calibri"/>
                <a:sym typeface="Calibri"/>
              </a:rPr>
              <a:t>Accelerometer - </a:t>
            </a:r>
            <a:r>
              <a:rPr lang="en-US" sz="2000">
                <a:solidFill>
                  <a:schemeClr val="dk1"/>
                </a:solidFill>
                <a:latin typeface="Calibri"/>
                <a:ea typeface="Calibri"/>
                <a:cs typeface="Calibri"/>
                <a:sym typeface="Calibri"/>
              </a:rPr>
              <a:t>Used to detect car movement when the car is off </a:t>
            </a:r>
            <a:endParaRPr/>
          </a:p>
        </p:txBody>
      </p:sp>
      <p:pic>
        <p:nvPicPr>
          <p:cNvPr id="142" name="Shape 142"/>
          <p:cNvPicPr preferRelativeResize="0"/>
          <p:nvPr/>
        </p:nvPicPr>
        <p:blipFill>
          <a:blip r:embed="rId6">
            <a:alphaModFix/>
          </a:blip>
          <a:stretch>
            <a:fillRect/>
          </a:stretch>
        </p:blipFill>
        <p:spPr>
          <a:xfrm>
            <a:off x="9260547" y="1542913"/>
            <a:ext cx="2440325" cy="19606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pic>
        <p:nvPicPr>
          <p:cNvPr id="147" name="Shape 147"/>
          <p:cNvPicPr preferRelativeResize="0"/>
          <p:nvPr/>
        </p:nvPicPr>
        <p:blipFill>
          <a:blip r:embed="rId3">
            <a:alphaModFix/>
          </a:blip>
          <a:stretch>
            <a:fillRect/>
          </a:stretch>
        </p:blipFill>
        <p:spPr>
          <a:xfrm>
            <a:off x="0" y="0"/>
            <a:ext cx="12192000" cy="6858000"/>
          </a:xfrm>
          <a:prstGeom prst="rect">
            <a:avLst/>
          </a:prstGeom>
          <a:noFill/>
          <a:ln w="9525" cap="flat" cmpd="sng">
            <a:solidFill>
              <a:srgbClr val="FF0000"/>
            </a:solidFill>
            <a:prstDash val="solid"/>
            <a:round/>
            <a:headEnd type="none" w="med" len="med"/>
            <a:tailEnd type="none" w="med" len="med"/>
          </a:ln>
        </p:spPr>
      </p:pic>
      <p:sp>
        <p:nvSpPr>
          <p:cNvPr id="148" name="Shape 148"/>
          <p:cNvSpPr/>
          <p:nvPr/>
        </p:nvSpPr>
        <p:spPr>
          <a:xfrm>
            <a:off x="-1" y="-2"/>
            <a:ext cx="12192000" cy="979800"/>
          </a:xfrm>
          <a:prstGeom prst="rect">
            <a:avLst/>
          </a:prstGeom>
          <a:solidFill>
            <a:srgbClr val="F5822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49" name="Shape 149"/>
          <p:cNvSpPr txBox="1">
            <a:spLocks noGrp="1"/>
          </p:cNvSpPr>
          <p:nvPr>
            <p:ph type="title"/>
          </p:nvPr>
        </p:nvSpPr>
        <p:spPr>
          <a:xfrm>
            <a:off x="838200" y="0"/>
            <a:ext cx="10515600" cy="979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Accelerometer Test Data </a:t>
            </a:r>
            <a:endParaRPr/>
          </a:p>
        </p:txBody>
      </p:sp>
      <p:sp>
        <p:nvSpPr>
          <p:cNvPr id="150" name="Shape 150"/>
          <p:cNvSpPr txBox="1"/>
          <p:nvPr/>
        </p:nvSpPr>
        <p:spPr>
          <a:xfrm>
            <a:off x="168150" y="1816050"/>
            <a:ext cx="3697800" cy="3714900"/>
          </a:xfrm>
          <a:prstGeom prst="rect">
            <a:avLst/>
          </a:prstGeom>
          <a:noFill/>
          <a:ln>
            <a:noFill/>
          </a:ln>
        </p:spPr>
        <p:txBody>
          <a:bodyPr spcFirstLastPara="1" wrap="square" lIns="91425" tIns="91425" rIns="91425" bIns="91425" anchor="t" anchorCtr="0">
            <a:noAutofit/>
          </a:bodyPr>
          <a:lstStyle/>
          <a:p>
            <a:pPr marL="457200" lvl="0" indent="-406400" rtl="0">
              <a:lnSpc>
                <a:spcPct val="150000"/>
              </a:lnSpc>
              <a:spcBef>
                <a:spcPts val="1000"/>
              </a:spcBef>
              <a:spcAft>
                <a:spcPts val="0"/>
              </a:spcAft>
              <a:buClr>
                <a:schemeClr val="dk1"/>
              </a:buClr>
              <a:buSzPts val="2800"/>
              <a:buChar char="●"/>
            </a:pPr>
            <a:r>
              <a:rPr lang="en-US" sz="2800">
                <a:solidFill>
                  <a:schemeClr val="dk1"/>
                </a:solidFill>
                <a:latin typeface="Calibri"/>
                <a:ea typeface="Calibri"/>
                <a:cs typeface="Calibri"/>
                <a:sym typeface="Calibri"/>
              </a:rPr>
              <a:t>Parking garage and car crash </a:t>
            </a:r>
            <a:endParaRPr sz="2800">
              <a:solidFill>
                <a:schemeClr val="dk1"/>
              </a:solidFill>
              <a:latin typeface="Calibri"/>
              <a:ea typeface="Calibri"/>
              <a:cs typeface="Calibri"/>
              <a:sym typeface="Calibri"/>
            </a:endParaRPr>
          </a:p>
          <a:p>
            <a:pPr marL="457200" lvl="0" indent="-406400" rtl="0">
              <a:lnSpc>
                <a:spcPct val="150000"/>
              </a:lnSpc>
              <a:spcBef>
                <a:spcPts val="0"/>
              </a:spcBef>
              <a:spcAft>
                <a:spcPts val="0"/>
              </a:spcAft>
              <a:buClr>
                <a:schemeClr val="dk1"/>
              </a:buClr>
              <a:buSzPts val="2800"/>
              <a:buChar char="●"/>
            </a:pPr>
            <a:r>
              <a:rPr lang="en-US" sz="2800">
                <a:solidFill>
                  <a:schemeClr val="dk1"/>
                </a:solidFill>
                <a:latin typeface="Calibri"/>
                <a:ea typeface="Calibri"/>
                <a:cs typeface="Calibri"/>
                <a:sym typeface="Calibri"/>
              </a:rPr>
              <a:t>Determine alert threshold</a:t>
            </a:r>
            <a:endParaRPr sz="2800">
              <a:solidFill>
                <a:schemeClr val="dk1"/>
              </a:solidFill>
              <a:latin typeface="Calibri"/>
              <a:ea typeface="Calibri"/>
              <a:cs typeface="Calibri"/>
              <a:sym typeface="Calibri"/>
            </a:endParaRPr>
          </a:p>
          <a:p>
            <a:pPr marL="457200" lvl="0" indent="-406400">
              <a:spcBef>
                <a:spcPts val="0"/>
              </a:spcBef>
              <a:spcAft>
                <a:spcPts val="0"/>
              </a:spcAft>
              <a:buSzPts val="2800"/>
              <a:buFont typeface="Calibri"/>
              <a:buChar char="●"/>
            </a:pPr>
            <a:r>
              <a:rPr lang="en-US" sz="2800">
                <a:solidFill>
                  <a:schemeClr val="dk1"/>
                </a:solidFill>
                <a:latin typeface="Calibri"/>
                <a:ea typeface="Calibri"/>
                <a:cs typeface="Calibri"/>
                <a:sym typeface="Calibri"/>
              </a:rPr>
              <a:t>Alert when data abnormal </a:t>
            </a:r>
            <a:br>
              <a:rPr lang="en-US" sz="2800">
                <a:solidFill>
                  <a:schemeClr val="dk1"/>
                </a:solidFill>
                <a:latin typeface="Calibri"/>
                <a:ea typeface="Calibri"/>
                <a:cs typeface="Calibri"/>
                <a:sym typeface="Calibri"/>
              </a:rPr>
            </a:br>
            <a:r>
              <a:rPr lang="en-US" sz="2800">
                <a:solidFill>
                  <a:schemeClr val="dk1"/>
                </a:solidFill>
                <a:latin typeface="Calibri"/>
                <a:ea typeface="Calibri"/>
                <a:cs typeface="Calibri"/>
                <a:sym typeface="Calibri"/>
              </a:rPr>
              <a:t>from threshold</a:t>
            </a:r>
            <a:r>
              <a:rPr lang="en-US" sz="2800">
                <a:latin typeface="Calibri"/>
                <a:ea typeface="Calibri"/>
                <a:cs typeface="Calibri"/>
                <a:sym typeface="Calibri"/>
              </a:rPr>
              <a:t>  </a:t>
            </a:r>
            <a:endParaRPr sz="2800">
              <a:latin typeface="Calibri"/>
              <a:ea typeface="Calibri"/>
              <a:cs typeface="Calibri"/>
              <a:sym typeface="Calibri"/>
            </a:endParaRPr>
          </a:p>
        </p:txBody>
      </p:sp>
      <p:pic>
        <p:nvPicPr>
          <p:cNvPr id="151" name="Shape 151"/>
          <p:cNvPicPr preferRelativeResize="0"/>
          <p:nvPr/>
        </p:nvPicPr>
        <p:blipFill>
          <a:blip r:embed="rId4">
            <a:alphaModFix/>
          </a:blip>
          <a:stretch>
            <a:fillRect/>
          </a:stretch>
        </p:blipFill>
        <p:spPr>
          <a:xfrm>
            <a:off x="3865950" y="1880360"/>
            <a:ext cx="8242000" cy="396516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pic>
        <p:nvPicPr>
          <p:cNvPr id="156" name="Shape 156"/>
          <p:cNvPicPr preferRelativeResize="0"/>
          <p:nvPr/>
        </p:nvPicPr>
        <p:blipFill>
          <a:blip r:embed="rId3">
            <a:alphaModFix/>
          </a:blip>
          <a:stretch>
            <a:fillRect/>
          </a:stretch>
        </p:blipFill>
        <p:spPr>
          <a:xfrm>
            <a:off x="0" y="0"/>
            <a:ext cx="12192000" cy="6858000"/>
          </a:xfrm>
          <a:prstGeom prst="rect">
            <a:avLst/>
          </a:prstGeom>
          <a:noFill/>
          <a:ln>
            <a:noFill/>
          </a:ln>
        </p:spPr>
      </p:pic>
      <p:sp>
        <p:nvSpPr>
          <p:cNvPr id="157" name="Shape 157"/>
          <p:cNvSpPr txBox="1">
            <a:spLocks noGrp="1"/>
          </p:cNvSpPr>
          <p:nvPr>
            <p:ph type="title"/>
          </p:nvPr>
        </p:nvSpPr>
        <p:spPr>
          <a:xfrm>
            <a:off x="838200" y="2893150"/>
            <a:ext cx="10515600" cy="979800"/>
          </a:xfrm>
          <a:prstGeom prst="rect">
            <a:avLst/>
          </a:prstGeom>
          <a:noFill/>
        </p:spPr>
        <p:txBody>
          <a:bodyPr spcFirstLastPara="1" wrap="square" lIns="91425" tIns="91425" rIns="91425" bIns="91425" anchor="ctr" anchorCtr="0">
            <a:noAutofit/>
          </a:bodyPr>
          <a:lstStyle/>
          <a:p>
            <a:pPr marL="0" lvl="0" indent="0" algn="ctr" rtl="0">
              <a:spcBef>
                <a:spcPts val="0"/>
              </a:spcBef>
              <a:spcAft>
                <a:spcPts val="0"/>
              </a:spcAft>
              <a:buNone/>
            </a:pPr>
            <a:r>
              <a:rPr lang="en-US" b="1" u="sng"/>
              <a:t>Device Hardware</a:t>
            </a:r>
            <a:endParaRPr b="1" u="sng"/>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pic>
        <p:nvPicPr>
          <p:cNvPr id="162" name="Shape 162"/>
          <p:cNvPicPr preferRelativeResize="0"/>
          <p:nvPr/>
        </p:nvPicPr>
        <p:blipFill>
          <a:blip r:embed="rId3">
            <a:alphaModFix/>
          </a:blip>
          <a:stretch>
            <a:fillRect/>
          </a:stretch>
        </p:blipFill>
        <p:spPr>
          <a:xfrm>
            <a:off x="0" y="0"/>
            <a:ext cx="12192000" cy="6858000"/>
          </a:xfrm>
          <a:prstGeom prst="rect">
            <a:avLst/>
          </a:prstGeom>
          <a:noFill/>
          <a:ln>
            <a:noFill/>
          </a:ln>
        </p:spPr>
      </p:pic>
      <p:sp>
        <p:nvSpPr>
          <p:cNvPr id="163" name="Shape 163"/>
          <p:cNvSpPr txBox="1">
            <a:spLocks noGrp="1"/>
          </p:cNvSpPr>
          <p:nvPr>
            <p:ph type="body" idx="1"/>
          </p:nvPr>
        </p:nvSpPr>
        <p:spPr>
          <a:xfrm>
            <a:off x="838200" y="2340625"/>
            <a:ext cx="10515600" cy="3836100"/>
          </a:xfrm>
          <a:prstGeom prst="rect">
            <a:avLst/>
          </a:prstGeom>
        </p:spPr>
        <p:txBody>
          <a:bodyPr spcFirstLastPara="1" wrap="square" lIns="91425" tIns="91425" rIns="91425" bIns="91425" anchor="t" anchorCtr="0">
            <a:noAutofit/>
          </a:bodyPr>
          <a:lstStyle/>
          <a:p>
            <a:pPr marL="0" lvl="0" indent="0">
              <a:spcBef>
                <a:spcPts val="1000"/>
              </a:spcBef>
              <a:spcAft>
                <a:spcPts val="0"/>
              </a:spcAft>
              <a:buClr>
                <a:schemeClr val="dk1"/>
              </a:buClr>
              <a:buSzPts val="1100"/>
              <a:buFont typeface="Arial"/>
              <a:buNone/>
            </a:pPr>
            <a:r>
              <a:rPr lang="en-US"/>
              <a:t>Texas Instruments Video Processor</a:t>
            </a:r>
            <a:endParaRPr/>
          </a:p>
          <a:p>
            <a:pPr marL="0" lvl="0" indent="0">
              <a:spcBef>
                <a:spcPts val="1000"/>
              </a:spcBef>
              <a:spcAft>
                <a:spcPts val="0"/>
              </a:spcAft>
              <a:buClr>
                <a:schemeClr val="dk1"/>
              </a:buClr>
              <a:buSzPts val="1100"/>
              <a:buFont typeface="Arial"/>
              <a:buNone/>
            </a:pPr>
            <a:r>
              <a:rPr lang="en-US"/>
              <a:t>Atmel MCU</a:t>
            </a:r>
            <a:endParaRPr/>
          </a:p>
          <a:p>
            <a:pPr marL="0" lvl="0" indent="0">
              <a:spcBef>
                <a:spcPts val="1000"/>
              </a:spcBef>
              <a:spcAft>
                <a:spcPts val="0"/>
              </a:spcAft>
              <a:buClr>
                <a:schemeClr val="dk1"/>
              </a:buClr>
              <a:buSzPts val="1100"/>
              <a:buFont typeface="Arial"/>
              <a:buNone/>
            </a:pPr>
            <a:r>
              <a:rPr lang="en-US"/>
              <a:t>Texas Instruments WiFi Module</a:t>
            </a:r>
            <a:endParaRPr/>
          </a:p>
          <a:p>
            <a:pPr marL="0" lvl="0" indent="0">
              <a:spcBef>
                <a:spcPts val="1000"/>
              </a:spcBef>
              <a:spcAft>
                <a:spcPts val="0"/>
              </a:spcAft>
              <a:buClr>
                <a:schemeClr val="dk1"/>
              </a:buClr>
              <a:buSzPts val="1100"/>
              <a:buFont typeface="Arial"/>
              <a:buNone/>
            </a:pPr>
            <a:r>
              <a:rPr lang="en-US"/>
              <a:t>Sierra Wireless Cellular Chip </a:t>
            </a:r>
            <a:endParaRPr/>
          </a:p>
          <a:p>
            <a:pPr marL="0" lvl="0" indent="0">
              <a:spcBef>
                <a:spcPts val="1000"/>
              </a:spcBef>
              <a:spcAft>
                <a:spcPts val="0"/>
              </a:spcAft>
              <a:buClr>
                <a:schemeClr val="dk1"/>
              </a:buClr>
              <a:buSzPts val="1100"/>
              <a:buFont typeface="Arial"/>
              <a:buNone/>
            </a:pPr>
            <a:endParaRPr sz="2200">
              <a:latin typeface="Arial"/>
              <a:ea typeface="Arial"/>
              <a:cs typeface="Arial"/>
              <a:sym typeface="Arial"/>
            </a:endParaRPr>
          </a:p>
          <a:p>
            <a:pPr marL="0" lvl="0" indent="0">
              <a:spcBef>
                <a:spcPts val="1000"/>
              </a:spcBef>
              <a:spcAft>
                <a:spcPts val="0"/>
              </a:spcAft>
              <a:buClr>
                <a:schemeClr val="dk1"/>
              </a:buClr>
              <a:buSzPts val="1100"/>
              <a:buFont typeface="Arial"/>
              <a:buNone/>
            </a:pPr>
            <a:endParaRPr/>
          </a:p>
        </p:txBody>
      </p:sp>
      <p:sp>
        <p:nvSpPr>
          <p:cNvPr id="164" name="Shape 164"/>
          <p:cNvSpPr/>
          <p:nvPr/>
        </p:nvSpPr>
        <p:spPr>
          <a:xfrm>
            <a:off x="-1" y="-2"/>
            <a:ext cx="12192000" cy="979800"/>
          </a:xfrm>
          <a:prstGeom prst="rect">
            <a:avLst/>
          </a:prstGeom>
          <a:solidFill>
            <a:srgbClr val="F5822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65" name="Shape 165"/>
          <p:cNvSpPr txBox="1">
            <a:spLocks noGrp="1"/>
          </p:cNvSpPr>
          <p:nvPr>
            <p:ph type="title"/>
          </p:nvPr>
        </p:nvSpPr>
        <p:spPr>
          <a:xfrm>
            <a:off x="838200" y="0"/>
            <a:ext cx="10515600" cy="979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Parts Selection</a:t>
            </a:r>
            <a:endParaRPr/>
          </a:p>
        </p:txBody>
      </p:sp>
      <p:pic>
        <p:nvPicPr>
          <p:cNvPr id="166" name="Shape 166"/>
          <p:cNvPicPr preferRelativeResize="0"/>
          <p:nvPr/>
        </p:nvPicPr>
        <p:blipFill>
          <a:blip r:embed="rId4">
            <a:alphaModFix/>
          </a:blip>
          <a:stretch>
            <a:fillRect/>
          </a:stretch>
        </p:blipFill>
        <p:spPr>
          <a:xfrm>
            <a:off x="6997000" y="1662950"/>
            <a:ext cx="4676526" cy="4676526"/>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1172</Words>
  <Application>Microsoft Office PowerPoint</Application>
  <PresentationFormat>Widescreen</PresentationFormat>
  <Paragraphs>238</Paragraphs>
  <Slides>30</Slides>
  <Notes>30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30</vt:i4>
      </vt:variant>
    </vt:vector>
  </HeadingPairs>
  <TitlesOfParts>
    <vt:vector size="34" baseType="lpstr">
      <vt:lpstr>Calibri</vt:lpstr>
      <vt:lpstr>Helvetica Neue</vt:lpstr>
      <vt:lpstr>Arial</vt:lpstr>
      <vt:lpstr>Office Theme</vt:lpstr>
      <vt:lpstr>PowerPoint Presentation</vt:lpstr>
      <vt:lpstr>Roles</vt:lpstr>
      <vt:lpstr>Introduction</vt:lpstr>
      <vt:lpstr>Goals and Objectives</vt:lpstr>
      <vt:lpstr>Optical Sensor Testing</vt:lpstr>
      <vt:lpstr>Specifications and Requirements</vt:lpstr>
      <vt:lpstr>Accelerometer Test Data </vt:lpstr>
      <vt:lpstr>Device Hardware</vt:lpstr>
      <vt:lpstr>Parts Selection</vt:lpstr>
      <vt:lpstr> Hardware Block Diagram</vt:lpstr>
      <vt:lpstr>Microcontroller (MCU)</vt:lpstr>
      <vt:lpstr>Media Processing Unit (MPU)</vt:lpstr>
      <vt:lpstr>Schematics</vt:lpstr>
      <vt:lpstr>Camera</vt:lpstr>
      <vt:lpstr>PCB Design</vt:lpstr>
      <vt:lpstr>Design Diagrams</vt:lpstr>
      <vt:lpstr>PCB and Camera Enclosures </vt:lpstr>
      <vt:lpstr>Server</vt:lpstr>
      <vt:lpstr> Software Communication</vt:lpstr>
      <vt:lpstr>Security</vt:lpstr>
      <vt:lpstr> Data Flowchart</vt:lpstr>
      <vt:lpstr>Mobile Application</vt:lpstr>
      <vt:lpstr> Android Studio</vt:lpstr>
      <vt:lpstr> GUIs</vt:lpstr>
      <vt:lpstr> UI Diagram</vt:lpstr>
      <vt:lpstr>Adminstrative Content</vt:lpstr>
      <vt:lpstr>Design Difficulties</vt:lpstr>
      <vt:lpstr>Budget and Financing</vt:lpstr>
      <vt:lpstr>Current Progress</vt:lpstr>
      <vt:lpstr>Questions?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Timothy Deligero</cp:lastModifiedBy>
  <cp:revision>1</cp:revision>
  <dcterms:modified xsi:type="dcterms:W3CDTF">2018-04-24T23:02:57Z</dcterms:modified>
</cp:coreProperties>
</file>