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A772CE4-2BDC-4221-9A8C-ECF7A6EBEDD7}">
  <a:tblStyle styleId="{DA772CE4-2BDC-4221-9A8C-ECF7A6EBEDD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4E8E8"/>
          </a:solidFill>
        </a:fill>
      </a:tcStyle>
    </a:band1H>
    <a:band2H>
      <a:tcTxStyle/>
    </a:band2H>
    <a:band1V>
      <a:tcTxStyle/>
      <a:tcStyle>
        <a:fill>
          <a:solidFill>
            <a:srgbClr val="F4E8E8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highlight different parts to explain and expand this to multiple slides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highlight different parts to explain and expand this to multiple slides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highlight different parts to explain and expand this to multiple slides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highlight different parts to explain and expand this to multiple slides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highlight different parts to explain and expand this to multiple slides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340768"/>
            <a:ext cx="8229600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2" type="body"/>
          </p:nvPr>
        </p:nvSpPr>
        <p:spPr>
          <a:xfrm>
            <a:off x="467544" y="2017439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rive.google.com/file/d/1uL3rbfEdebFINsn50pWU2s4xMtDWmQE2/view" TargetMode="External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g"/><Relationship Id="rId4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/>
        </p:nvSpPr>
        <p:spPr>
          <a:xfrm>
            <a:off x="395525" y="5301196"/>
            <a:ext cx="47880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Group 32</a:t>
            </a:r>
            <a:endParaRPr b="1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Andrew Brahim</a:t>
            </a:r>
            <a:endParaRPr b="1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Jourdain Francis    </a:t>
            </a:r>
            <a:endParaRPr b="1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395536" y="4149080"/>
            <a:ext cx="4788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Reduced Gravity Flight: </a:t>
            </a:r>
            <a:r>
              <a:rPr b="1" i="0" lang="en-US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TEARDR0P</a:t>
            </a:r>
            <a:r>
              <a:rPr b="1" i="0" lang="en-US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GPS</a:t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67544" y="1369993"/>
            <a:ext cx="8229600" cy="36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Ublox M8N</a:t>
            </a:r>
            <a:endParaRPr/>
          </a:p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67544" y="2017439"/>
            <a:ext cx="5567496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Accurate up to 2.5m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Heading accuracy of 0.5°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Velocity accuracy of 0.1 m/s 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Maximum altitude ceiling of 50,000 meters.  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GPS accuracy may vary based on location of the test flight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GNSS (Global navigation satellite system) support </a:t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490" y="551535"/>
            <a:ext cx="3320219" cy="2489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 Distribution &amp; ESCs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74" y="855625"/>
            <a:ext cx="8448051" cy="51467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506849" y="3116025"/>
            <a:ext cx="1810223" cy="71912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Battery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67543" y="1369993"/>
            <a:ext cx="5640293" cy="36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Lumenier 16000mAh LiPo Battery</a:t>
            </a:r>
            <a:endParaRPr/>
          </a:p>
        </p:txBody>
      </p:sp>
      <p:graphicFrame>
        <p:nvGraphicFramePr>
          <p:cNvPr id="99" name="Shape 99"/>
          <p:cNvGraphicFramePr/>
          <p:nvPr/>
        </p:nvGraphicFramePr>
        <p:xfrm>
          <a:off x="549126" y="2238157"/>
          <a:ext cx="3000000" cy="3000000"/>
        </p:xfrm>
        <a:graphic>
          <a:graphicData uri="http://schemas.openxmlformats.org/drawingml/2006/table">
            <a:tbl>
              <a:tblPr firstCol="1" firstRow="1">
                <a:noFill/>
                <a:tableStyleId>{DA772CE4-2BDC-4221-9A8C-ECF7A6EBEDD7}</a:tableStyleId>
              </a:tblPr>
              <a:tblGrid>
                <a:gridCol w="2665325"/>
                <a:gridCol w="2811800"/>
              </a:tblGrid>
              <a:tr h="39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Parameter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Specification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Voltage / Cell Count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22.2V (6 Cell)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Capacity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16000mAh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C-Rating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20c – Burst 40c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Discharge Plug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EC5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Weight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2010g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Price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$269.99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https://image.getfpv.com/catalog/product/cache/1/thumbnail/1000x/17f82f742ffe127f42dca9de82fb58b1/1/6/16000-6s-top.jp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90811">
            <a:off x="5506152" y="-171268"/>
            <a:ext cx="3649638" cy="364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 Distribution</a:t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67544" y="1369993"/>
            <a:ext cx="41046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Lantian 7oz 200A</a:t>
            </a:r>
            <a:endParaRPr/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67550" y="1370000"/>
            <a:ext cx="3423000" cy="3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Price: $5.55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-US" sz="1800"/>
              <a:t>Supplies battery voltage to ESC’s and UBEC</a:t>
            </a:r>
            <a:endParaRPr sz="1800"/>
          </a:p>
          <a:p>
            <a:pPr indent="0" lvl="0" marL="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111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/>
              <a:t>V</a:t>
            </a:r>
            <a:endParaRPr sz="1800"/>
          </a:p>
        </p:txBody>
      </p:sp>
      <p:sp>
        <p:nvSpPr>
          <p:cNvPr id="108" name="Shape 108"/>
          <p:cNvSpPr txBox="1"/>
          <p:nvPr/>
        </p:nvSpPr>
        <p:spPr>
          <a:xfrm>
            <a:off x="5039544" y="1254584"/>
            <a:ext cx="41046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Hobbywing 5V/3A Switching Regulator (UBEC)</a:t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5527816" y="2076368"/>
            <a:ext cx="3127800" cy="3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DC-DC regulator supplied with a 2-6 cells lithium battery pack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Supplies safe and consistent voltage for </a:t>
            </a:r>
            <a:r>
              <a:rPr lang="en-US" sz="1800"/>
              <a:t>flight controller and receiver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5.5V-26V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Price: $</a:t>
            </a:r>
            <a:r>
              <a:rPr lang="en-US" sz="1800"/>
              <a:t>2.99</a:t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99" y="3156618"/>
            <a:ext cx="3127900" cy="2751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Speed Controllers</a:t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67544" y="1369993"/>
            <a:ext cx="8229600" cy="36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Lumenier BLHeli_32 51A</a:t>
            </a:r>
            <a:endParaRPr/>
          </a:p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67544" y="2017439"/>
            <a:ext cx="5567496" cy="3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Input: 2-6s LiPoly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Constant: 51 A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Burst: 80 A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BEC: No BEC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DSHOT 1200 protocol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Bidirectional mode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/>
              <a:t>Latest Bl Heli 32 firmware </a:t>
            </a:r>
            <a:endParaRPr sz="1800"/>
          </a:p>
          <a:p>
            <a:pPr indent="-3111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/>
              <a:t>GD32 ARM Cortex-M MCU, 72mhz clock speed, PWM freq 48khz</a:t>
            </a:r>
            <a:endParaRPr sz="1800"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30230" l="0" r="12242" t="28847"/>
          <a:stretch/>
        </p:blipFill>
        <p:spPr>
          <a:xfrm>
            <a:off x="4143652" y="2017439"/>
            <a:ext cx="4645240" cy="2166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 Distribution Board Wiring</a:t>
            </a:r>
            <a:endParaRPr/>
          </a:p>
        </p:txBody>
      </p:sp>
      <p:pic>
        <p:nvPicPr>
          <p:cNvPr descr="A close up of a map  Description generated with high confidence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483" y="1542922"/>
            <a:ext cx="7797033" cy="377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Black Box Sensor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74" y="855625"/>
            <a:ext cx="8448051" cy="514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506849" y="3826238"/>
            <a:ext cx="1810223" cy="71912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Black Box Sensor/ PCB</a:t>
            </a:r>
            <a:endParaRPr/>
          </a:p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480844" y="1418189"/>
            <a:ext cx="73626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Arduino based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Added redundancy to the sensor capabilities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MPU 9250 9-axis (Gyro + Accelerometer + Compass)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Raw data stored into an SD Reader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Makes up for lack of redundancy when choosing SP Racing F4 EVO over the 3DR Pixhawk Mini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/>
              <a:t>Has DC power jack for 9-volt battery box power source </a:t>
            </a:r>
            <a:endParaRPr sz="1800"/>
          </a:p>
          <a:p>
            <a:pPr indent="-3111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/>
              <a:t>Can also be powered from main PDB (contingency: to save all-up weight)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Black Box Sensor/ PCB Schematic</a:t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09" y="824665"/>
            <a:ext cx="7639384" cy="520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Black Box Sensor/ PCB Schematic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20044" t="0"/>
          <a:stretch/>
        </p:blipFill>
        <p:spPr>
          <a:xfrm>
            <a:off x="1703600" y="858613"/>
            <a:ext cx="5736775" cy="53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086300"/>
            <a:ext cx="4783200" cy="49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Low cost reduced gravity experimentation </a:t>
            </a:r>
            <a:endParaRPr b="1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methods include the use of the the NASA Zero Gravity Flight (the “Vomit Comet”), Drop towers, the International Space Station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Time effective testing and availability</a:t>
            </a:r>
            <a:endParaRPr b="1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Further expansion of the use of drones in industry</a:t>
            </a:r>
            <a:endParaRPr b="1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0400" y="2356150"/>
            <a:ext cx="3433075" cy="21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Black Box Sensor/ PCB Layout</a:t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285" y="1086292"/>
            <a:ext cx="5239430" cy="4886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429305" y="0"/>
            <a:ext cx="7714695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599587" y="1069514"/>
            <a:ext cx="7374129" cy="36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Flight Controller Configuration - Betaflight</a:t>
            </a:r>
            <a:endParaRPr b="0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1599587" y="1648908"/>
            <a:ext cx="5567496" cy="451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DSHOT Commands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BLHeli_32 Passthrough and Telemetry Support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 Racing F4 EVO compatible 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Automatic Notch Filtering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Blackbox Logging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Failsafe configuration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6917" y="5116729"/>
            <a:ext cx="5871152" cy="13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429305" y="0"/>
            <a:ext cx="7714695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599587" y="1069514"/>
            <a:ext cx="7374129" cy="36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ESC Controller Configuration – BLHeli_32</a:t>
            </a:r>
            <a:endParaRPr/>
          </a:p>
        </p:txBody>
      </p:sp>
      <p:sp>
        <p:nvSpPr>
          <p:cNvPr id="170" name="Shape 170"/>
          <p:cNvSpPr txBox="1"/>
          <p:nvPr>
            <p:ph idx="2" type="body"/>
          </p:nvPr>
        </p:nvSpPr>
        <p:spPr>
          <a:xfrm>
            <a:off x="1599587" y="1648908"/>
            <a:ext cx="5567496" cy="451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Configure the onboard speed controller using a Betaflight passthrough 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Direct configuration of ESC from flight controller with DSHOT commands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Motor calibration</a:t>
            </a:r>
            <a:endParaRPr/>
          </a:p>
          <a:p>
            <a:pPr indent="-1968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blheli_32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616324"/>
            <a:ext cx="4137891" cy="295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1429305" y="0"/>
            <a:ext cx="7714695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1599587" y="1069514"/>
            <a:ext cx="7374129" cy="36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Drone Autopilot Software– iNAV &amp; MWP</a:t>
            </a:r>
            <a:endParaRPr/>
          </a:p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1599587" y="1648908"/>
            <a:ext cx="5567496" cy="451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lang="en-US" sz="1800"/>
              <a:t>Waypoint</a:t>
            </a: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missions 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Physically map and trace out the course of action for the quadcopter drone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Needed for GPS modes: external GPS, magnetometer, barometer</a:t>
            </a:r>
            <a:endParaRPr/>
          </a:p>
          <a:p>
            <a:pPr indent="-285750" lvl="0" marL="514350" marR="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MWP allows for uploading XML Mission Scripts</a:t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6538" y="4869650"/>
            <a:ext cx="4613594" cy="117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429305" y="0"/>
            <a:ext cx="7714695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599587" y="1069514"/>
            <a:ext cx="7374129" cy="36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Drone Autopilot Software– iNAV &amp; MWP</a:t>
            </a:r>
            <a:endParaRPr/>
          </a:p>
        </p:txBody>
      </p:sp>
      <p:pic>
        <p:nvPicPr>
          <p:cNvPr descr="https://lh3.googleusercontent.com/x5NL6ek5w7FKFokrKqCiRGks823ZGX6IFsinp2N1NDwrgi5oA2MSDtOzvrcjrlYkAAwRD4Nwn8f9VuMSutU_xpoaWEajOFLy7StHIf42JB-WaI3nMMNgVn3OsgNjKpnhZTCdit54Fro"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3697" y="2139028"/>
            <a:ext cx="6639379" cy="3335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ircuit board  Description generated with very high confidence" id="191" name="Shape 191"/>
          <p:cNvPicPr preferRelativeResize="0"/>
          <p:nvPr/>
        </p:nvPicPr>
        <p:blipFill rotWithShape="1">
          <a:blip r:embed="rId3">
            <a:alphaModFix/>
          </a:blip>
          <a:srcRect b="3" l="12896" r="4150" t="0"/>
          <a:stretch/>
        </p:blipFill>
        <p:spPr>
          <a:xfrm>
            <a:off x="20" y="10"/>
            <a:ext cx="457922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>
            <p:ph type="title"/>
          </p:nvPr>
        </p:nvSpPr>
        <p:spPr>
          <a:xfrm>
            <a:off x="5059301" y="640081"/>
            <a:ext cx="3604638" cy="3637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 &amp; Simulation</a:t>
            </a:r>
            <a:endParaRPr b="1" i="0" sz="5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5059301" y="4415883"/>
            <a:ext cx="3604638" cy="1802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Blackbox Protoyping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Testing &amp; Simulation</a:t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036" y="1086292"/>
            <a:ext cx="7418422" cy="468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Testing &amp; Simulation</a:t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00" y="917925"/>
            <a:ext cx="8035423" cy="50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429305" y="0"/>
            <a:ext cx="7714695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Testing &amp; Simulation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1599587" y="887641"/>
            <a:ext cx="7374129" cy="36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Thrust and Torque Testing – Integration with MAE</a:t>
            </a: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5458692" y="1939636"/>
            <a:ext cx="305041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Thrust Rig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Measures weight from thrust on analog scale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Comparator circuit with phototransistor to measure RPM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 used to run motors</a:t>
            </a:r>
            <a:endParaRPr/>
          </a:p>
        </p:txBody>
      </p:sp>
      <p:pic>
        <p:nvPicPr>
          <p:cNvPr descr="https://lh3.googleusercontent.com/bmDp1da04cHShntct0g9XzDsWxlk4SFsyb4jKveJcZTWyss8QMkYacMAVHSqu8EwhZk43a5eaNU_mtX8LZmMmiofLnLmEQ2KKL4C6jRLd1UhmBQqUno5exCo--1QAVFAurVUZvq9qSz3O2CSh_h_uTyqIZpXbAowHdsGBJt4dYTm3gm7CzT_fTeZ8ozQ8LqYbakr-LkDJro3UMzAdUf9fYaEuPKK5RqesupLcAhkL0jRmLdN79z9-HZB9LGrgO2tcX1J7EnqavHZzXzsCbpStNjMpJL8J5cfoJx_2h8qAm2jK87Pxg1dXPgUcOHNZYmr5ibNejG6O76Pt8qhfEi17Kt0yrbHPx71CJTAEMziX1WvfDv4IAqpwn9EHFcS6tOM3ceZgzF1k9mFfhj_6TzjFpKraF6lejFhewNgfpOqryp-06OVkb-6HQojbEXrV5xaB9eZTQrFnFuq3DAtsGWAPqJ5mmNB9DZJ3ig0uJ8sf6byiVdMWHDYs_0zhRqymuMVIFuJ7jonG6bmVQ-QieRUENlovmScebECOKg1rkKQPXAJqcatleBQKHgUXXbEO1cZ7QS7l6IddD6GGX2cX7bwXR3xQJ_1Ayvi181jHcY=w743-h989-no"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9574" y="1691877"/>
            <a:ext cx="3761452" cy="501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1429305" y="0"/>
            <a:ext cx="7714695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Testing &amp; Simulation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1599587" y="1069514"/>
            <a:ext cx="7374129" cy="36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Thrust and Torque Testing – Integration with MAE</a:t>
            </a:r>
            <a:endParaRPr/>
          </a:p>
        </p:txBody>
      </p:sp>
      <p:sp>
        <p:nvSpPr>
          <p:cNvPr id="220" name="Shape 220" title="VID_20180210_165024.mp4">
            <a:hlinkClick r:id="rId3"/>
          </p:cNvPr>
          <p:cNvSpPr/>
          <p:nvPr/>
        </p:nvSpPr>
        <p:spPr>
          <a:xfrm>
            <a:off x="2495488" y="2058598"/>
            <a:ext cx="5582324" cy="41867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Goals and Objectives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2100288" y="1069536"/>
            <a:ext cx="6563100" cy="4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quadcopter capable of simulating a reduced gravity environment </a:t>
            </a:r>
            <a:endParaRPr b="1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b="1" lang="en-US" sz="1800">
                <a:solidFill>
                  <a:srgbClr val="434343"/>
                </a:solidFill>
              </a:rPr>
              <a:t>A Terrestrial Experimentation and Research Drone Regulating 0-G Parabola [TEARDR0P]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b="1" lang="en-US" sz="1800"/>
              <a:t>A</a:t>
            </a:r>
            <a:r>
              <a:rPr b="1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utonomous flight missions </a:t>
            </a:r>
            <a:endParaRPr b="1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Carry a small payload for experimentation </a:t>
            </a:r>
            <a:endParaRPr b="1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Datalog sensor readings and process them into an easily understandable format</a:t>
            </a:r>
            <a:endParaRPr b="1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0300" y="4245975"/>
            <a:ext cx="4734275" cy="26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429305" y="0"/>
            <a:ext cx="7714695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Testing &amp; Simulation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1599587" y="1069514"/>
            <a:ext cx="7374129" cy="363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MATLAB Simulink &amp; FlightGear</a:t>
            </a:r>
            <a:endParaRPr b="0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1771687" y="1433259"/>
            <a:ext cx="3890204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Motivation: Ability to test various control system approaches to best obtain clean reduced gravity, and iron out kinks in our flight dynamics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FlightGear enables a fully-fledged simulation of our craft in certain simulated scenarios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Flight dynamics uses our drone dimensions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Thrust and torque calculations fed into the data analyzer in the Quad Sim GUI MATLAB application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Quad Sim attitude simulation to test hovering with yaw, roll, and pitch responses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aerospace blocks in Simulink and then simulate in flight gear</a:t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9612" y="2118878"/>
            <a:ext cx="3394388" cy="2620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3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Interdisciplinary Implementation-MAE</a:t>
            </a:r>
            <a:endParaRPr b="1" i="0" sz="3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314036" y="1294524"/>
            <a:ext cx="8746837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Motor: P60 KV340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Propellers: P22x6.6 Prop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Arms: Carbon Fiber Tubing</a:t>
            </a:r>
            <a:endParaRPr/>
          </a:p>
        </p:txBody>
      </p:sp>
      <p:pic>
        <p:nvPicPr>
          <p:cNvPr descr="http://store-en.tmotor.com/bdimages/upload1/20170527/1495854726788304.jpg"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036" y="3315855"/>
            <a:ext cx="59436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1484745" y="4893355"/>
            <a:ext cx="4772891" cy="117301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7636" y="3509241"/>
            <a:ext cx="3411831" cy="266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3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Interdisciplinary Implementation-CS</a:t>
            </a:r>
            <a:endParaRPr b="1" i="0" sz="3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535709" y="1385455"/>
            <a:ext cx="3565236" cy="4878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WebApp implements: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Connecting PC to drone via USB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sign-in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Mission Selection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Remote launch using FlySky FS-i6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 Abort Sequences in case something goes wrong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Collect, store, and display flight information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ell phone  Description generated with very high confidence"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7273" y="2061441"/>
            <a:ext cx="4376189" cy="2735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0" y="2359500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3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Administrative Content</a:t>
            </a:r>
            <a:endParaRPr b="1" i="0" sz="3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Work Distribution</a:t>
            </a:r>
            <a:endParaRPr/>
          </a:p>
        </p:txBody>
      </p:sp>
      <p:graphicFrame>
        <p:nvGraphicFramePr>
          <p:cNvPr id="255" name="Shape 255"/>
          <p:cNvGraphicFramePr/>
          <p:nvPr/>
        </p:nvGraphicFramePr>
        <p:xfrm>
          <a:off x="241190" y="2511465"/>
          <a:ext cx="3000000" cy="3000000"/>
        </p:xfrm>
        <a:graphic>
          <a:graphicData uri="http://schemas.openxmlformats.org/drawingml/2006/table">
            <a:tbl>
              <a:tblPr firstCol="1" firstRow="1">
                <a:noFill/>
                <a:tableStyleId>{DA772CE4-2BDC-4221-9A8C-ECF7A6EBEDD7}</a:tableStyleId>
              </a:tblPr>
              <a:tblGrid>
                <a:gridCol w="1106275"/>
                <a:gridCol w="1228425"/>
                <a:gridCol w="738900"/>
                <a:gridCol w="1126825"/>
                <a:gridCol w="1644075"/>
                <a:gridCol w="2817100"/>
              </a:tblGrid>
              <a:tr h="39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Name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Power Distribution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PCB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Simulation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Prototyping/Data Collection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Firmware Integration/Configuration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Andrew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Jourdain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Overall Budget</a:t>
            </a:r>
            <a:endParaRPr/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975" y="1376940"/>
            <a:ext cx="6256049" cy="453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ECE Budget</a:t>
            </a:r>
            <a:endParaRPr/>
          </a:p>
        </p:txBody>
      </p:sp>
      <p:graphicFrame>
        <p:nvGraphicFramePr>
          <p:cNvPr id="267" name="Shape 267"/>
          <p:cNvGraphicFramePr/>
          <p:nvPr/>
        </p:nvGraphicFramePr>
        <p:xfrm>
          <a:off x="1177637" y="133312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{DA772CE4-2BDC-4221-9A8C-ECF7A6EBEDD7}</a:tableStyleId>
              </a:tblPr>
              <a:tblGrid>
                <a:gridCol w="2032000"/>
                <a:gridCol w="2032000"/>
                <a:gridCol w="2032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Item</a:t>
                      </a:r>
                      <a:endParaRPr b="0"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Quantity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SP Racing F4 EVO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FlySky FS-i6 (tx </a:t>
                      </a:r>
                      <a:r>
                        <a:rPr lang="en-US"/>
                        <a:t>&amp; rx)</a:t>
                      </a:r>
                      <a:endParaRPr b="1" i="0" sz="14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Ublox M8N GPS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$26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Lumenier 16000mAh LiPo Battery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$270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Lumenier BLHeli_32 51A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$25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Lantian 7oz 200A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$5.55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UBEC Regulator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$2.99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PCB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$54.32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Total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$529.87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Financing</a:t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549564" y="2090172"/>
            <a:ext cx="804487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Sponsored by Northrup Grumman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Budget: $2000 ($1500 for Build/ $500 for Testing)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Donation of wire and sample chips reduce cost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Progress</a:t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0181" y="1412081"/>
            <a:ext cx="6243638" cy="403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549575" y="963324"/>
            <a:ext cx="8044800" cy="5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Shorted out first PDB accidentally (could only handle 200A burst, but had an internal voltage regulator to power 5v to FC).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PDB can handle over 200A continuously, but requires external UBEC (battery eliminator circuit to power FC).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Printed circuit board prototyping: atmega328 low memory, tried running both SD card and MPU 9250 simultaneously caused global memory shortage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Bidirectional speed control support came at a cost of having to research and learn additional software/firmware suites to build an autonomous platform </a:t>
            </a:r>
            <a:r>
              <a:rPr lang="en-US" sz="1800"/>
              <a:t>(piecemeal hardware, e.g. gps)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methods of capturing motor RPM </a:t>
            </a:r>
            <a:r>
              <a:rPr lang="en-US" sz="1800"/>
              <a:t>(phototransistor and comparator)</a:t>
            </a:r>
            <a:endParaRPr sz="1800"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/>
              <a:t> Torque rig design difficulties due to scale of the drone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429305" y="0"/>
            <a:ext cx="7714695" cy="106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Specifications &amp; Requirements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" name="Shape 41"/>
          <p:cNvGraphicFramePr/>
          <p:nvPr/>
        </p:nvGraphicFramePr>
        <p:xfrm>
          <a:off x="2548089" y="1804075"/>
          <a:ext cx="3000000" cy="3000000"/>
        </p:xfrm>
        <a:graphic>
          <a:graphicData uri="http://schemas.openxmlformats.org/drawingml/2006/table">
            <a:tbl>
              <a:tblPr firstCol="1" firstRow="1">
                <a:noFill/>
                <a:tableStyleId>{DA772CE4-2BDC-4221-9A8C-ECF7A6EBEDD7}</a:tableStyleId>
              </a:tblPr>
              <a:tblGrid>
                <a:gridCol w="2665325"/>
                <a:gridCol w="2811800"/>
              </a:tblGrid>
              <a:tr h="39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Parameter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Specification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Reduced Gravity Time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2.5-7.5 secs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Reduced Gravity Environment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</a:t>
                      </a:r>
                      <a:r>
                        <a:rPr baseline="30000" lang="en-US" sz="1400" u="none" cap="none" strike="noStrike"/>
                        <a:t>-5</a:t>
                      </a:r>
                      <a:r>
                        <a:rPr lang="en-US" sz="1400" u="none" cap="none" strike="noStrike"/>
                        <a:t>-10</a:t>
                      </a:r>
                      <a:r>
                        <a:rPr baseline="30000" lang="en-US" sz="1400" u="none" cap="none" strike="noStrike"/>
                        <a:t>-1</a:t>
                      </a:r>
                      <a:r>
                        <a:rPr lang="en-US" sz="1400" u="none" cap="none" strike="noStrike"/>
                        <a:t>G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Maximum Drop Height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400ft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Payload Weight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&lt;10lbs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Payload Dimension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7.5in x 5.125in x 14.375in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0" y="2359500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3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3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Top Level Diagram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75453"/>
            <a:ext cx="8839200" cy="4107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Interdisciplinary Implementation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75" y="855625"/>
            <a:ext cx="8448051" cy="514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Flight Systems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74" y="855625"/>
            <a:ext cx="8448051" cy="51467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471340" y="4553147"/>
            <a:ext cx="1894787" cy="133860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471339" y="2466836"/>
            <a:ext cx="1894787" cy="70575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Flight Controller 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340768"/>
            <a:ext cx="82296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SP Racing F4 EVO vs 3DR Pixhawk Mini</a:t>
            </a:r>
            <a:endParaRPr b="1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" name="Shape 68"/>
          <p:cNvGraphicFramePr/>
          <p:nvPr/>
        </p:nvGraphicFramePr>
        <p:xfrm>
          <a:off x="457200" y="192424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{DA772CE4-2BDC-4221-9A8C-ECF7A6EBEDD7}</a:tableStyleId>
              </a:tblPr>
              <a:tblGrid>
                <a:gridCol w="2032000"/>
                <a:gridCol w="2032000"/>
                <a:gridCol w="2032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Parameter</a:t>
                      </a:r>
                      <a:endParaRPr b="0"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SP Racing F4 Evo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3DR Pixhawk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GPS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Not included (Hardware can be added)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Yes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Autopilot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Available through external means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Yes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Onboard IMU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ICM 20602 IMU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ICM 2060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Barometer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BMP280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MS5611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Processor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STM32405, ARM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STM32F427, ARM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Compatible Software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Cleanflight/Betaflight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BLHeli32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Arducopter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Bidirectional Support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Yes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SD Storage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Yes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$250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8826" y="570032"/>
            <a:ext cx="3078089" cy="2462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0" y="16778"/>
            <a:ext cx="91440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Receiver &amp; Transmitter</a:t>
            </a:r>
            <a:endParaRPr b="1" i="0" sz="4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340768"/>
            <a:ext cx="82296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FlySky FS-i6</a:t>
            </a:r>
            <a:endParaRPr b="1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581320" y="1950720"/>
            <a:ext cx="3405464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Channel 2.4Ghz with telemetry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Bandwidth: 500KHz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UART2/PPM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IBUS Telemetry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Receiver: 4.0-6.5V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Price: $36.99</a:t>
            </a:r>
            <a:endParaRPr/>
          </a:p>
        </p:txBody>
      </p:sp>
      <p:pic>
        <p:nvPicPr>
          <p:cNvPr descr="Image result for FlySky i6"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6148" y="1309468"/>
            <a:ext cx="4207764" cy="420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