
<file path=[Content_Types].xml><?xml version="1.0" encoding="utf-8"?>
<Types xmlns="http://schemas.openxmlformats.org/package/2006/content-types">
  <Default Extension="emf" ContentType="image/x-emf"/>
  <Default Extension="jpeg" ContentType="image/jpeg"/>
  <Default Extension="MOV" ContentType="video/quicktime"/>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57" r:id="rId3"/>
    <p:sldId id="276" r:id="rId4"/>
    <p:sldId id="277" r:id="rId5"/>
    <p:sldId id="259" r:id="rId6"/>
    <p:sldId id="260" r:id="rId7"/>
    <p:sldId id="285" r:id="rId8"/>
    <p:sldId id="282" r:id="rId9"/>
    <p:sldId id="284" r:id="rId10"/>
    <p:sldId id="261" r:id="rId11"/>
    <p:sldId id="283" r:id="rId12"/>
    <p:sldId id="299" r:id="rId13"/>
    <p:sldId id="268" r:id="rId14"/>
    <p:sldId id="269" r:id="rId15"/>
    <p:sldId id="291" r:id="rId16"/>
    <p:sldId id="289" r:id="rId17"/>
    <p:sldId id="263" r:id="rId18"/>
    <p:sldId id="297" r:id="rId19"/>
    <p:sldId id="293" r:id="rId20"/>
    <p:sldId id="294" r:id="rId21"/>
    <p:sldId id="296" r:id="rId22"/>
    <p:sldId id="265" r:id="rId23"/>
    <p:sldId id="266" r:id="rId24"/>
    <p:sldId id="272" r:id="rId25"/>
    <p:sldId id="287" r:id="rId26"/>
    <p:sldId id="288" r:id="rId27"/>
    <p:sldId id="275" r:id="rId28"/>
    <p:sldId id="290" r:id="rId29"/>
    <p:sldId id="292" r:id="rId30"/>
    <p:sldId id="262" r:id="rId31"/>
    <p:sldId id="280" r:id="rId32"/>
    <p:sldId id="279" r:id="rId33"/>
    <p:sldId id="278" r:id="rId34"/>
    <p:sldId id="281" r:id="rId35"/>
    <p:sldId id="267" r:id="rId36"/>
    <p:sldId id="298" r:id="rId37"/>
    <p:sldId id="300" r:id="rId38"/>
    <p:sldId id="271" r:id="rId39"/>
    <p:sldId id="273" r:id="rId40"/>
    <p:sldId id="286" r:id="rId41"/>
    <p:sldId id="274" r:id="rId42"/>
    <p:sldId id="29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5A005F3D-74C4-4E88-AB88-4129366C99AE}">
          <p14:sldIdLst>
            <p14:sldId id="256"/>
          </p14:sldIdLst>
        </p14:section>
        <p14:section name="Administrative" id="{12ED5603-F727-44EF-9A22-CE271B4518F8}">
          <p14:sldIdLst>
            <p14:sldId id="257"/>
            <p14:sldId id="276"/>
            <p14:sldId id="277"/>
          </p14:sldIdLst>
        </p14:section>
        <p14:section name="Project Description" id="{1A1B2723-C6C1-4E4A-A1E7-E193BC48BAA4}">
          <p14:sldIdLst>
            <p14:sldId id="259"/>
            <p14:sldId id="260"/>
          </p14:sldIdLst>
        </p14:section>
        <p14:section name="Project Design" id="{8660AA05-AC8E-4908-9678-76E4BA9F8903}">
          <p14:sldIdLst>
            <p14:sldId id="285"/>
            <p14:sldId id="282"/>
            <p14:sldId id="284"/>
            <p14:sldId id="261"/>
            <p14:sldId id="283"/>
            <p14:sldId id="299"/>
            <p14:sldId id="268"/>
            <p14:sldId id="269"/>
            <p14:sldId id="291"/>
            <p14:sldId id="289"/>
            <p14:sldId id="263"/>
            <p14:sldId id="297"/>
            <p14:sldId id="293"/>
            <p14:sldId id="294"/>
            <p14:sldId id="296"/>
            <p14:sldId id="265"/>
            <p14:sldId id="266"/>
            <p14:sldId id="272"/>
            <p14:sldId id="287"/>
            <p14:sldId id="288"/>
            <p14:sldId id="275"/>
            <p14:sldId id="290"/>
            <p14:sldId id="292"/>
            <p14:sldId id="262"/>
            <p14:sldId id="280"/>
            <p14:sldId id="279"/>
            <p14:sldId id="278"/>
            <p14:sldId id="281"/>
            <p14:sldId id="267"/>
            <p14:sldId id="298"/>
            <p14:sldId id="300"/>
          </p14:sldIdLst>
        </p14:section>
        <p14:section name="Budget" id="{5320C4C3-230D-4304-B17E-5444FA26B0C2}">
          <p14:sldIdLst>
            <p14:sldId id="271"/>
          </p14:sldIdLst>
        </p14:section>
        <p14:section name="Progress Table" id="{574DE466-A7BE-4C93-BDD9-4865C3CC3265}">
          <p14:sldIdLst>
            <p14:sldId id="273"/>
          </p14:sldIdLst>
        </p14:section>
        <p14:section name="Demonstration" id="{C7924128-6DBB-41F3-B82C-5F2EEC8E3F94}">
          <p14:sldIdLst>
            <p14:sldId id="286"/>
          </p14:sldIdLst>
        </p14:section>
        <p14:section name="Conclusion" id="{CAD5DD8F-FC09-4FB2-9711-2138364AE999}">
          <p14:sldIdLst>
            <p14:sldId id="274"/>
            <p14:sldId id="29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7AFF"/>
    <a:srgbClr val="00A1C2"/>
    <a:srgbClr val="DE56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DD02B5-2718-469D-AF67-AE8A35DEB0EC}" v="1" dt="2019-02-01T13:36:08.448"/>
    <p1510:client id="{68256586-CE60-48AA-9D04-125DAED18106}" v="1" dt="2019-01-31T15:58:33.491"/>
    <p1510:client id="{6ABA92A5-831F-3F4A-8BD3-1C566E48750E}" v="7" dt="2019-02-01T02:05:40.914"/>
    <p1510:client id="{1F54D211-76FD-4E68-9A4E-C8EB66008D54}" v="2" dt="2019-01-31T21:25:55.9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6"/>
  </p:normalViewPr>
  <p:slideViewPr>
    <p:cSldViewPr snapToGrid="0">
      <p:cViewPr varScale="1">
        <p:scale>
          <a:sx n="64" d="100"/>
          <a:sy n="64" d="100"/>
        </p:scale>
        <p:origin x="95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https://knightsucfedu39751-my.sharepoint.com/personal/rriveramatos_knights_ucf_edu/Documents/Documents/Fall%202018/EEL4914/Senior%20Design%20Project/Initial%20Project%20Document/Individual%20Working%20Pages/Lights,%20Cameras...DAYNIGHT/Book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r>
              <a:rPr lang="en-US" dirty="0"/>
              <a:t>6500k Cool LED</a:t>
            </a:r>
          </a:p>
        </c:rich>
      </c:tx>
      <c:overlay val="0"/>
      <c:spPr>
        <a:noFill/>
        <a:ln>
          <a:noFill/>
        </a:ln>
        <a:effectLst/>
      </c:spPr>
      <c:txPr>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endParaRPr lang="en-US"/>
        </a:p>
      </c:txPr>
    </c:title>
    <c:autoTitleDeleted val="0"/>
    <c:plotArea>
      <c:layout/>
      <c:scatterChart>
        <c:scatterStyle val="lineMarker"/>
        <c:varyColors val="0"/>
        <c:ser>
          <c:idx val="0"/>
          <c:order val="0"/>
          <c:tx>
            <c:v>LED1</c:v>
          </c:tx>
          <c:spPr>
            <a:ln w="22225" cap="rnd">
              <a:solidFill>
                <a:schemeClr val="accent1"/>
              </a:solidFill>
            </a:ln>
            <a:effectLst>
              <a:glow rad="139700">
                <a:schemeClr val="accent1">
                  <a:satMod val="175000"/>
                  <a:alpha val="14000"/>
                </a:schemeClr>
              </a:glow>
            </a:effectLst>
          </c:spPr>
          <c:marker>
            <c:symbol val="circle"/>
            <c:size val="3"/>
            <c:spPr>
              <a:solidFill>
                <a:schemeClr val="accent1">
                  <a:lumMod val="60000"/>
                  <a:lumOff val="40000"/>
                </a:schemeClr>
              </a:solidFill>
              <a:ln>
                <a:noFill/>
              </a:ln>
              <a:effectLst>
                <a:glow rad="63500">
                  <a:schemeClr val="accent1">
                    <a:satMod val="175000"/>
                    <a:alpha val="25000"/>
                  </a:schemeClr>
                </a:glow>
              </a:effectLst>
            </c:spPr>
          </c:marker>
          <c:xVal>
            <c:numRef>
              <c:f>'6500k (3)'!$B$10:$B$19</c:f>
              <c:numCache>
                <c:formatCode>General</c:formatCode>
                <c:ptCount val="10"/>
                <c:pt idx="0">
                  <c:v>10</c:v>
                </c:pt>
                <c:pt idx="1">
                  <c:v>20</c:v>
                </c:pt>
                <c:pt idx="2">
                  <c:v>30</c:v>
                </c:pt>
                <c:pt idx="3">
                  <c:v>40</c:v>
                </c:pt>
                <c:pt idx="4">
                  <c:v>50</c:v>
                </c:pt>
                <c:pt idx="5">
                  <c:v>60</c:v>
                </c:pt>
                <c:pt idx="6">
                  <c:v>70</c:v>
                </c:pt>
                <c:pt idx="7">
                  <c:v>80</c:v>
                </c:pt>
                <c:pt idx="8">
                  <c:v>90</c:v>
                </c:pt>
                <c:pt idx="9">
                  <c:v>100</c:v>
                </c:pt>
              </c:numCache>
            </c:numRef>
          </c:xVal>
          <c:yVal>
            <c:numRef>
              <c:f>'6500k (3)'!$C$10:$C$19</c:f>
              <c:numCache>
                <c:formatCode>0%</c:formatCode>
                <c:ptCount val="10"/>
                <c:pt idx="0">
                  <c:v>0.13353798925556409</c:v>
                </c:pt>
                <c:pt idx="1">
                  <c:v>0.25940138142747504</c:v>
                </c:pt>
                <c:pt idx="2">
                  <c:v>0.38142747505755947</c:v>
                </c:pt>
                <c:pt idx="3">
                  <c:v>0.49808135072908671</c:v>
                </c:pt>
                <c:pt idx="4">
                  <c:v>0.58864159631619339</c:v>
                </c:pt>
                <c:pt idx="5">
                  <c:v>0.67766692248656946</c:v>
                </c:pt>
                <c:pt idx="6">
                  <c:v>0.77206446661550265</c:v>
                </c:pt>
                <c:pt idx="7">
                  <c:v>0.84804297774366844</c:v>
                </c:pt>
                <c:pt idx="8">
                  <c:v>0.92632386799693012</c:v>
                </c:pt>
                <c:pt idx="9">
                  <c:v>1</c:v>
                </c:pt>
              </c:numCache>
            </c:numRef>
          </c:yVal>
          <c:smooth val="0"/>
          <c:extLst>
            <c:ext xmlns:c16="http://schemas.microsoft.com/office/drawing/2014/chart" uri="{C3380CC4-5D6E-409C-BE32-E72D297353CC}">
              <c16:uniqueId val="{00000000-DBD9-43C6-8D9F-31692F3F5205}"/>
            </c:ext>
          </c:extLst>
        </c:ser>
        <c:ser>
          <c:idx val="1"/>
          <c:order val="1"/>
          <c:tx>
            <c:v>LED2</c:v>
          </c:tx>
          <c:spPr>
            <a:ln w="22225" cap="rnd">
              <a:solidFill>
                <a:schemeClr val="accent2"/>
              </a:solidFill>
            </a:ln>
            <a:effectLst>
              <a:glow rad="139700">
                <a:schemeClr val="accent2">
                  <a:satMod val="175000"/>
                  <a:alpha val="14000"/>
                </a:schemeClr>
              </a:glow>
            </a:effectLst>
          </c:spPr>
          <c:marker>
            <c:symbol val="circle"/>
            <c:size val="3"/>
            <c:spPr>
              <a:solidFill>
                <a:schemeClr val="accent2">
                  <a:lumMod val="60000"/>
                  <a:lumOff val="40000"/>
                </a:schemeClr>
              </a:solidFill>
              <a:ln>
                <a:noFill/>
              </a:ln>
              <a:effectLst>
                <a:glow rad="63500">
                  <a:schemeClr val="accent2">
                    <a:satMod val="175000"/>
                    <a:alpha val="25000"/>
                  </a:schemeClr>
                </a:glow>
              </a:effectLst>
            </c:spPr>
          </c:marker>
          <c:xVal>
            <c:numRef>
              <c:f>'6500k (3)'!$B$10:$B$19</c:f>
              <c:numCache>
                <c:formatCode>General</c:formatCode>
                <c:ptCount val="10"/>
                <c:pt idx="0">
                  <c:v>10</c:v>
                </c:pt>
                <c:pt idx="1">
                  <c:v>20</c:v>
                </c:pt>
                <c:pt idx="2">
                  <c:v>30</c:v>
                </c:pt>
                <c:pt idx="3">
                  <c:v>40</c:v>
                </c:pt>
                <c:pt idx="4">
                  <c:v>50</c:v>
                </c:pt>
                <c:pt idx="5">
                  <c:v>60</c:v>
                </c:pt>
                <c:pt idx="6">
                  <c:v>70</c:v>
                </c:pt>
                <c:pt idx="7">
                  <c:v>80</c:v>
                </c:pt>
                <c:pt idx="8">
                  <c:v>90</c:v>
                </c:pt>
                <c:pt idx="9">
                  <c:v>100</c:v>
                </c:pt>
              </c:numCache>
            </c:numRef>
          </c:xVal>
          <c:yVal>
            <c:numRef>
              <c:f>'6500k (3)'!$H$10:$H$19</c:f>
              <c:numCache>
                <c:formatCode>0%</c:formatCode>
                <c:ptCount val="10"/>
                <c:pt idx="0">
                  <c:v>0.11503759398496241</c:v>
                </c:pt>
                <c:pt idx="1">
                  <c:v>0.22932330827067668</c:v>
                </c:pt>
                <c:pt idx="2">
                  <c:v>0.34060150375939852</c:v>
                </c:pt>
                <c:pt idx="3">
                  <c:v>0.44586466165413535</c:v>
                </c:pt>
                <c:pt idx="4">
                  <c:v>0.5496240601503759</c:v>
                </c:pt>
                <c:pt idx="5">
                  <c:v>0.64812030075187965</c:v>
                </c:pt>
                <c:pt idx="6">
                  <c:v>0.74285714285714288</c:v>
                </c:pt>
                <c:pt idx="7">
                  <c:v>0.83308270676691731</c:v>
                </c:pt>
                <c:pt idx="8">
                  <c:v>0.91729323308270672</c:v>
                </c:pt>
                <c:pt idx="9">
                  <c:v>1</c:v>
                </c:pt>
              </c:numCache>
            </c:numRef>
          </c:yVal>
          <c:smooth val="0"/>
          <c:extLst>
            <c:ext xmlns:c16="http://schemas.microsoft.com/office/drawing/2014/chart" uri="{C3380CC4-5D6E-409C-BE32-E72D297353CC}">
              <c16:uniqueId val="{00000001-DBD9-43C6-8D9F-31692F3F5205}"/>
            </c:ext>
          </c:extLst>
        </c:ser>
        <c:dLbls>
          <c:showLegendKey val="0"/>
          <c:showVal val="0"/>
          <c:showCatName val="0"/>
          <c:showSerName val="0"/>
          <c:showPercent val="0"/>
          <c:showBubbleSize val="0"/>
        </c:dLbls>
        <c:axId val="1229271472"/>
        <c:axId val="1352634528"/>
      </c:scatterChart>
      <c:valAx>
        <c:axId val="1229271472"/>
        <c:scaling>
          <c:orientation val="minMax"/>
        </c:scaling>
        <c:delete val="0"/>
        <c:axPos val="b"/>
        <c:majorGridlines>
          <c:spPr>
            <a:ln w="9525" cap="flat" cmpd="sng" algn="ctr">
              <a:solidFill>
                <a:schemeClr val="dk1">
                  <a:lumMod val="65000"/>
                  <a:lumOff val="35000"/>
                  <a:alpha val="7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r>
                  <a:rPr lang="en-US" dirty="0"/>
                  <a:t>Current (mA)</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1352634528"/>
        <c:crosses val="autoZero"/>
        <c:crossBetween val="midCat"/>
      </c:valAx>
      <c:valAx>
        <c:axId val="1352634528"/>
        <c:scaling>
          <c:orientation val="minMax"/>
        </c:scaling>
        <c:delete val="0"/>
        <c:axPos val="l"/>
        <c:majorGridlines>
          <c:spPr>
            <a:ln w="9525" cap="flat" cmpd="sng" algn="ctr">
              <a:solidFill>
                <a:schemeClr val="dk1">
                  <a:lumMod val="65000"/>
                  <a:lumOff val="35000"/>
                  <a:alpha val="7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r>
                  <a:rPr lang="en-US" dirty="0"/>
                  <a:t>Lux</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1229271472"/>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Progress</c:v>
                </c:pt>
              </c:strCache>
            </c:strRef>
          </c:tx>
          <c:spPr>
            <a:solidFill>
              <a:schemeClr val="accent1"/>
            </a:solidFill>
            <a:ln>
              <a:noFill/>
            </a:ln>
            <a:effectLst/>
          </c:spPr>
          <c:invertIfNegative val="0"/>
          <c:cat>
            <c:strRef>
              <c:f>Sheet1!$A$2:$A$5</c:f>
              <c:strCache>
                <c:ptCount val="4"/>
                <c:pt idx="0">
                  <c:v>iOS App</c:v>
                </c:pt>
                <c:pt idx="1">
                  <c:v>Schematics</c:v>
                </c:pt>
                <c:pt idx="2">
                  <c:v>Printed Circuit Boards</c:v>
                </c:pt>
                <c:pt idx="3">
                  <c:v>Embedded Software</c:v>
                </c:pt>
              </c:strCache>
            </c:strRef>
          </c:cat>
          <c:val>
            <c:numRef>
              <c:f>Sheet1!$B$2:$B$5</c:f>
              <c:numCache>
                <c:formatCode>0%</c:formatCode>
                <c:ptCount val="4"/>
                <c:pt idx="0">
                  <c:v>0.6</c:v>
                </c:pt>
                <c:pt idx="1">
                  <c:v>0.9</c:v>
                </c:pt>
                <c:pt idx="2">
                  <c:v>0.67</c:v>
                </c:pt>
                <c:pt idx="3">
                  <c:v>0.6</c:v>
                </c:pt>
              </c:numCache>
            </c:numRef>
          </c:val>
          <c:extLst>
            <c:ext xmlns:c16="http://schemas.microsoft.com/office/drawing/2014/chart" uri="{C3380CC4-5D6E-409C-BE32-E72D297353CC}">
              <c16:uniqueId val="{00000000-585F-4931-9562-4966C2134150}"/>
            </c:ext>
          </c:extLst>
        </c:ser>
        <c:dLbls>
          <c:showLegendKey val="0"/>
          <c:showVal val="0"/>
          <c:showCatName val="0"/>
          <c:showSerName val="0"/>
          <c:showPercent val="0"/>
          <c:showBubbleSize val="0"/>
        </c:dLbls>
        <c:gapWidth val="182"/>
        <c:axId val="575923952"/>
        <c:axId val="575924936"/>
      </c:barChart>
      <c:catAx>
        <c:axId val="5759239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75924936"/>
        <c:crosses val="autoZero"/>
        <c:auto val="1"/>
        <c:lblAlgn val="ctr"/>
        <c:lblOffset val="100"/>
        <c:noMultiLvlLbl val="0"/>
      </c:catAx>
      <c:valAx>
        <c:axId val="57592493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75923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5">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3"/>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dk1">
            <a:lumMod val="65000"/>
            <a:lumOff val="35000"/>
            <a:alpha val="75000"/>
          </a:schemeClr>
        </a:solidFill>
        <a:round/>
      </a:ln>
    </cs:spPr>
  </cs:gridlineMajor>
  <cs:gridlineMinor>
    <cs:lnRef idx="0"/>
    <cs:fillRef idx="0"/>
    <cs:effectRef idx="0"/>
    <cs:fontRef idx="minor">
      <a:schemeClr val="tx1"/>
    </cs:fontRef>
    <cs:spPr>
      <a:ln w="9525" cap="flat" cmpd="sng" algn="ctr">
        <a:solidFill>
          <a:schemeClr val="dk1">
            <a:lumMod val="65000"/>
            <a:lumOff val="35000"/>
            <a:alpha val="25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spPr>
      <a:ln w="9525" cap="flat" cmpd="sng" algn="ctr">
        <a:solidFill>
          <a:schemeClr val="lt1">
            <a:lumMod val="50000"/>
          </a:schemeClr>
        </a:solidFill>
        <a:round/>
      </a:ln>
    </cs:spPr>
    <cs:defRPr sz="1197" kern="1200"/>
    <cs:bodyPr/>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511B97-CDA8-114A-B398-B8230422537C}" type="datetimeFigureOut">
              <a:rPr lang="en-US" smtClean="0"/>
              <a:t>4/21/2019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689657-B1A3-A84F-9DD3-F5A8ECE83368}" type="slidenum">
              <a:rPr lang="en-US" smtClean="0"/>
              <a:t>‹#›</a:t>
            </a:fld>
            <a:endParaRPr lang="en-US"/>
          </a:p>
        </p:txBody>
      </p:sp>
    </p:spTree>
    <p:extLst>
      <p:ext uri="{BB962C8B-B14F-4D97-AF65-F5344CB8AC3E}">
        <p14:creationId xmlns:p14="http://schemas.microsoft.com/office/powerpoint/2010/main" val="938980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legend</a:t>
            </a:r>
          </a:p>
        </p:txBody>
      </p:sp>
      <p:sp>
        <p:nvSpPr>
          <p:cNvPr id="4" name="Slide Number Placeholder 3"/>
          <p:cNvSpPr>
            <a:spLocks noGrp="1"/>
          </p:cNvSpPr>
          <p:nvPr>
            <p:ph type="sldNum" sz="quarter" idx="5"/>
          </p:nvPr>
        </p:nvSpPr>
        <p:spPr/>
        <p:txBody>
          <a:bodyPr/>
          <a:lstStyle/>
          <a:p>
            <a:fld id="{98689657-B1A3-A84F-9DD3-F5A8ECE83368}" type="slidenum">
              <a:rPr lang="en-US" smtClean="0"/>
              <a:t>2</a:t>
            </a:fld>
            <a:endParaRPr lang="en-US"/>
          </a:p>
        </p:txBody>
      </p:sp>
    </p:spTree>
    <p:extLst>
      <p:ext uri="{BB962C8B-B14F-4D97-AF65-F5344CB8AC3E}">
        <p14:creationId xmlns:p14="http://schemas.microsoft.com/office/powerpoint/2010/main" val="184543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Managers classes are really the brains of the operation, here. These classes take information from the frameworks, like what the user’s current location is, and performs any logic here in order to get the information ready to be displayed to the user.</a:t>
            </a:r>
          </a:p>
        </p:txBody>
      </p:sp>
      <p:sp>
        <p:nvSpPr>
          <p:cNvPr id="4" name="Slide Number Placeholder 3"/>
          <p:cNvSpPr>
            <a:spLocks noGrp="1"/>
          </p:cNvSpPr>
          <p:nvPr>
            <p:ph type="sldNum" sz="quarter" idx="5"/>
          </p:nvPr>
        </p:nvSpPr>
        <p:spPr/>
        <p:txBody>
          <a:bodyPr/>
          <a:lstStyle/>
          <a:p>
            <a:fld id="{98689657-B1A3-A84F-9DD3-F5A8ECE83368}" type="slidenum">
              <a:rPr lang="en-US" smtClean="0"/>
              <a:t>32</a:t>
            </a:fld>
            <a:endParaRPr lang="en-US"/>
          </a:p>
        </p:txBody>
      </p:sp>
    </p:spTree>
    <p:extLst>
      <p:ext uri="{BB962C8B-B14F-4D97-AF65-F5344CB8AC3E}">
        <p14:creationId xmlns:p14="http://schemas.microsoft.com/office/powerpoint/2010/main" val="4288238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the view controllers. This is where user interaction takes place. The manager classes provide data in a format that is ready to be interacted with. Any feedback from the user is sent backward through the chain to the manager classes.</a:t>
            </a:r>
          </a:p>
        </p:txBody>
      </p:sp>
      <p:sp>
        <p:nvSpPr>
          <p:cNvPr id="4" name="Slide Number Placeholder 3"/>
          <p:cNvSpPr>
            <a:spLocks noGrp="1"/>
          </p:cNvSpPr>
          <p:nvPr>
            <p:ph type="sldNum" sz="quarter" idx="5"/>
          </p:nvPr>
        </p:nvSpPr>
        <p:spPr/>
        <p:txBody>
          <a:bodyPr/>
          <a:lstStyle/>
          <a:p>
            <a:fld id="{98689657-B1A3-A84F-9DD3-F5A8ECE83368}" type="slidenum">
              <a:rPr lang="en-US" smtClean="0"/>
              <a:t>33</a:t>
            </a:fld>
            <a:endParaRPr lang="en-US"/>
          </a:p>
        </p:txBody>
      </p:sp>
    </p:spTree>
    <p:extLst>
      <p:ext uri="{BB962C8B-B14F-4D97-AF65-F5344CB8AC3E}">
        <p14:creationId xmlns:p14="http://schemas.microsoft.com/office/powerpoint/2010/main" val="2699179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software model this app uses is called Model-View-Controller. The ”Model” is represented by the frameworks, which notify the Controller, those manager classes, of any data that might be helpful. Finally, the view or view controllers are updated and are ready for user interaction. This cyclical process really represents the liveliness of the app.</a:t>
            </a:r>
          </a:p>
        </p:txBody>
      </p:sp>
      <p:sp>
        <p:nvSpPr>
          <p:cNvPr id="4" name="Slide Number Placeholder 3"/>
          <p:cNvSpPr>
            <a:spLocks noGrp="1"/>
          </p:cNvSpPr>
          <p:nvPr>
            <p:ph type="sldNum" sz="quarter" idx="5"/>
          </p:nvPr>
        </p:nvSpPr>
        <p:spPr/>
        <p:txBody>
          <a:bodyPr/>
          <a:lstStyle/>
          <a:p>
            <a:fld id="{98689657-B1A3-A84F-9DD3-F5A8ECE83368}" type="slidenum">
              <a:rPr lang="en-US" smtClean="0"/>
              <a:t>34</a:t>
            </a:fld>
            <a:endParaRPr lang="en-US"/>
          </a:p>
        </p:txBody>
      </p:sp>
    </p:spTree>
    <p:extLst>
      <p:ext uri="{BB962C8B-B14F-4D97-AF65-F5344CB8AC3E}">
        <p14:creationId xmlns:p14="http://schemas.microsoft.com/office/powerpoint/2010/main" val="1140276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Could we add highlighting for product A?</a:t>
            </a:r>
          </a:p>
        </p:txBody>
      </p:sp>
      <p:sp>
        <p:nvSpPr>
          <p:cNvPr id="4" name="Slide Number Placeholder 3"/>
          <p:cNvSpPr>
            <a:spLocks noGrp="1"/>
          </p:cNvSpPr>
          <p:nvPr>
            <p:ph type="sldNum" sz="quarter" idx="5"/>
          </p:nvPr>
        </p:nvSpPr>
        <p:spPr/>
        <p:txBody>
          <a:bodyPr/>
          <a:lstStyle/>
          <a:p>
            <a:fld id="{98689657-B1A3-A84F-9DD3-F5A8ECE83368}" type="slidenum">
              <a:rPr lang="en-US" smtClean="0"/>
              <a:t>13</a:t>
            </a:fld>
            <a:endParaRPr lang="en-US"/>
          </a:p>
        </p:txBody>
      </p:sp>
    </p:spTree>
    <p:extLst>
      <p:ext uri="{BB962C8B-B14F-4D97-AF65-F5344CB8AC3E}">
        <p14:creationId xmlns:p14="http://schemas.microsoft.com/office/powerpoint/2010/main" val="1033138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legend</a:t>
            </a:r>
          </a:p>
        </p:txBody>
      </p:sp>
      <p:sp>
        <p:nvSpPr>
          <p:cNvPr id="4" name="Slide Number Placeholder 3"/>
          <p:cNvSpPr>
            <a:spLocks noGrp="1"/>
          </p:cNvSpPr>
          <p:nvPr>
            <p:ph type="sldNum" sz="quarter" idx="5"/>
          </p:nvPr>
        </p:nvSpPr>
        <p:spPr/>
        <p:txBody>
          <a:bodyPr/>
          <a:lstStyle/>
          <a:p>
            <a:fld id="{98689657-B1A3-A84F-9DD3-F5A8ECE83368}" type="slidenum">
              <a:rPr lang="en-US" smtClean="0"/>
              <a:t>14</a:t>
            </a:fld>
            <a:endParaRPr lang="en-US" dirty="0"/>
          </a:p>
        </p:txBody>
      </p:sp>
    </p:spTree>
    <p:extLst>
      <p:ext uri="{BB962C8B-B14F-4D97-AF65-F5344CB8AC3E}">
        <p14:creationId xmlns:p14="http://schemas.microsoft.com/office/powerpoint/2010/main" val="167758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highlight</a:t>
            </a:r>
          </a:p>
        </p:txBody>
      </p:sp>
      <p:sp>
        <p:nvSpPr>
          <p:cNvPr id="4" name="Slide Number Placeholder 3"/>
          <p:cNvSpPr>
            <a:spLocks noGrp="1"/>
          </p:cNvSpPr>
          <p:nvPr>
            <p:ph type="sldNum" sz="quarter" idx="5"/>
          </p:nvPr>
        </p:nvSpPr>
        <p:spPr/>
        <p:txBody>
          <a:bodyPr/>
          <a:lstStyle/>
          <a:p>
            <a:fld id="{98689657-B1A3-A84F-9DD3-F5A8ECE83368}" type="slidenum">
              <a:rPr lang="en-US" smtClean="0"/>
              <a:t>16</a:t>
            </a:fld>
            <a:endParaRPr lang="en-US" dirty="0"/>
          </a:p>
        </p:txBody>
      </p:sp>
    </p:spTree>
    <p:extLst>
      <p:ext uri="{BB962C8B-B14F-4D97-AF65-F5344CB8AC3E}">
        <p14:creationId xmlns:p14="http://schemas.microsoft.com/office/powerpoint/2010/main" val="3685396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Fix reset pin</a:t>
            </a:r>
          </a:p>
        </p:txBody>
      </p:sp>
      <p:sp>
        <p:nvSpPr>
          <p:cNvPr id="4" name="Slide Number Placeholder 3"/>
          <p:cNvSpPr>
            <a:spLocks noGrp="1"/>
          </p:cNvSpPr>
          <p:nvPr>
            <p:ph type="sldNum" sz="quarter" idx="5"/>
          </p:nvPr>
        </p:nvSpPr>
        <p:spPr/>
        <p:txBody>
          <a:bodyPr/>
          <a:lstStyle/>
          <a:p>
            <a:fld id="{98689657-B1A3-A84F-9DD3-F5A8ECE83368}" type="slidenum">
              <a:rPr lang="en-US" smtClean="0"/>
              <a:t>23</a:t>
            </a:fld>
            <a:endParaRPr lang="en-US" dirty="0"/>
          </a:p>
        </p:txBody>
      </p:sp>
    </p:spTree>
    <p:extLst>
      <p:ext uri="{BB962C8B-B14F-4D97-AF65-F5344CB8AC3E}">
        <p14:creationId xmlns:p14="http://schemas.microsoft.com/office/powerpoint/2010/main" val="2602610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project features an app for iOS that is developed using Swift. *slide contents*. This makes developing in Swift a very pleasant experience.</a:t>
            </a:r>
          </a:p>
        </p:txBody>
      </p:sp>
      <p:sp>
        <p:nvSpPr>
          <p:cNvPr id="4" name="Slide Number Placeholder 3"/>
          <p:cNvSpPr>
            <a:spLocks noGrp="1"/>
          </p:cNvSpPr>
          <p:nvPr>
            <p:ph type="sldNum" sz="quarter" idx="5"/>
          </p:nvPr>
        </p:nvSpPr>
        <p:spPr/>
        <p:txBody>
          <a:bodyPr/>
          <a:lstStyle/>
          <a:p>
            <a:fld id="{98689657-B1A3-A84F-9DD3-F5A8ECE83368}" type="slidenum">
              <a:rPr lang="en-US" smtClean="0"/>
              <a:t>28</a:t>
            </a:fld>
            <a:endParaRPr lang="en-US"/>
          </a:p>
        </p:txBody>
      </p:sp>
    </p:spTree>
    <p:extLst>
      <p:ext uri="{BB962C8B-B14F-4D97-AF65-F5344CB8AC3E}">
        <p14:creationId xmlns:p14="http://schemas.microsoft.com/office/powerpoint/2010/main" val="2779100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Along with timed updates according to Sunrise and Sunset times, the Daynight App will provide users the ability to take manual control of the Daynight panel.</a:t>
            </a:r>
          </a:p>
        </p:txBody>
      </p:sp>
      <p:sp>
        <p:nvSpPr>
          <p:cNvPr id="4" name="Slide Number Placeholder 3"/>
          <p:cNvSpPr>
            <a:spLocks noGrp="1"/>
          </p:cNvSpPr>
          <p:nvPr>
            <p:ph type="sldNum" sz="quarter" idx="5"/>
          </p:nvPr>
        </p:nvSpPr>
        <p:spPr/>
        <p:txBody>
          <a:bodyPr/>
          <a:lstStyle/>
          <a:p>
            <a:fld id="{98689657-B1A3-A84F-9DD3-F5A8ECE83368}" type="slidenum">
              <a:rPr lang="en-US" smtClean="0"/>
              <a:t>29</a:t>
            </a:fld>
            <a:endParaRPr lang="en-US"/>
          </a:p>
        </p:txBody>
      </p:sp>
    </p:spTree>
    <p:extLst>
      <p:ext uri="{BB962C8B-B14F-4D97-AF65-F5344CB8AC3E}">
        <p14:creationId xmlns:p14="http://schemas.microsoft.com/office/powerpoint/2010/main" val="3849480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software diagram, each of these blocks represents a class or framework that the app is comprised of.</a:t>
            </a:r>
          </a:p>
        </p:txBody>
      </p:sp>
      <p:sp>
        <p:nvSpPr>
          <p:cNvPr id="4" name="Slide Number Placeholder 3"/>
          <p:cNvSpPr>
            <a:spLocks noGrp="1"/>
          </p:cNvSpPr>
          <p:nvPr>
            <p:ph type="sldNum" sz="quarter" idx="5"/>
          </p:nvPr>
        </p:nvSpPr>
        <p:spPr/>
        <p:txBody>
          <a:bodyPr/>
          <a:lstStyle/>
          <a:p>
            <a:fld id="{98689657-B1A3-A84F-9DD3-F5A8ECE83368}" type="slidenum">
              <a:rPr lang="en-US" smtClean="0"/>
              <a:t>30</a:t>
            </a:fld>
            <a:endParaRPr lang="en-US"/>
          </a:p>
        </p:txBody>
      </p:sp>
    </p:spTree>
    <p:extLst>
      <p:ext uri="{BB962C8B-B14F-4D97-AF65-F5344CB8AC3E}">
        <p14:creationId xmlns:p14="http://schemas.microsoft.com/office/powerpoint/2010/main" val="2654018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we begin at the framework level. These three Swift frameworks provide the project with any extra functionality that will be necessary for the app. The Core Bluetooth framework, for example, allows me to read and transmit data using Bluetooth.</a:t>
            </a:r>
          </a:p>
        </p:txBody>
      </p:sp>
      <p:sp>
        <p:nvSpPr>
          <p:cNvPr id="4" name="Slide Number Placeholder 3"/>
          <p:cNvSpPr>
            <a:spLocks noGrp="1"/>
          </p:cNvSpPr>
          <p:nvPr>
            <p:ph type="sldNum" sz="quarter" idx="5"/>
          </p:nvPr>
        </p:nvSpPr>
        <p:spPr/>
        <p:txBody>
          <a:bodyPr/>
          <a:lstStyle/>
          <a:p>
            <a:fld id="{98689657-B1A3-A84F-9DD3-F5A8ECE83368}" type="slidenum">
              <a:rPr lang="en-US" smtClean="0"/>
              <a:t>31</a:t>
            </a:fld>
            <a:endParaRPr lang="en-US"/>
          </a:p>
        </p:txBody>
      </p:sp>
    </p:spTree>
    <p:extLst>
      <p:ext uri="{BB962C8B-B14F-4D97-AF65-F5344CB8AC3E}">
        <p14:creationId xmlns:p14="http://schemas.microsoft.com/office/powerpoint/2010/main" val="2838984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37808-4B44-47B0-AF23-0B9063145A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BED164-153F-4C25-B349-D6EF740D3A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A09FC9-CE43-4F1B-B206-6301A8A64B77}"/>
              </a:ext>
            </a:extLst>
          </p:cNvPr>
          <p:cNvSpPr>
            <a:spLocks noGrp="1"/>
          </p:cNvSpPr>
          <p:nvPr>
            <p:ph type="dt" sz="half" idx="10"/>
          </p:nvPr>
        </p:nvSpPr>
        <p:spPr/>
        <p:txBody>
          <a:bodyPr/>
          <a:lstStyle/>
          <a:p>
            <a:fld id="{91B16D81-F40B-4C1A-BE30-2D5C234E4E05}" type="datetimeFigureOut">
              <a:rPr lang="en-US" smtClean="0"/>
              <a:t>4/21/2019</a:t>
            </a:fld>
            <a:endParaRPr lang="en-US"/>
          </a:p>
        </p:txBody>
      </p:sp>
      <p:sp>
        <p:nvSpPr>
          <p:cNvPr id="5" name="Footer Placeholder 4">
            <a:extLst>
              <a:ext uri="{FF2B5EF4-FFF2-40B4-BE49-F238E27FC236}">
                <a16:creationId xmlns:a16="http://schemas.microsoft.com/office/drawing/2014/main" id="{0611C3D5-47B0-4FD2-A307-44803D703D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154CD0-192B-4C34-8DE1-1B06E081441A}"/>
              </a:ext>
            </a:extLst>
          </p:cNvPr>
          <p:cNvSpPr>
            <a:spLocks noGrp="1"/>
          </p:cNvSpPr>
          <p:nvPr>
            <p:ph type="sldNum" sz="quarter" idx="12"/>
          </p:nvPr>
        </p:nvSpPr>
        <p:spPr/>
        <p:txBody>
          <a:bodyPr/>
          <a:lstStyle/>
          <a:p>
            <a:fld id="{86176E9F-4830-4F7C-A020-9F8D287D4B80}" type="slidenum">
              <a:rPr lang="en-US" smtClean="0"/>
              <a:t>‹#›</a:t>
            </a:fld>
            <a:endParaRPr lang="en-US"/>
          </a:p>
        </p:txBody>
      </p:sp>
    </p:spTree>
    <p:extLst>
      <p:ext uri="{BB962C8B-B14F-4D97-AF65-F5344CB8AC3E}">
        <p14:creationId xmlns:p14="http://schemas.microsoft.com/office/powerpoint/2010/main" val="2843788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AE711-864F-4D1F-AF47-1777CA0569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3B2F33-E5ED-43A6-A30F-909A5FC3545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424F3-1437-403B-9FC5-3605EF7F0963}"/>
              </a:ext>
            </a:extLst>
          </p:cNvPr>
          <p:cNvSpPr>
            <a:spLocks noGrp="1"/>
          </p:cNvSpPr>
          <p:nvPr>
            <p:ph type="dt" sz="half" idx="10"/>
          </p:nvPr>
        </p:nvSpPr>
        <p:spPr/>
        <p:txBody>
          <a:bodyPr/>
          <a:lstStyle/>
          <a:p>
            <a:fld id="{91B16D81-F40B-4C1A-BE30-2D5C234E4E05}" type="datetimeFigureOut">
              <a:rPr lang="en-US" smtClean="0"/>
              <a:t>4/21/2019</a:t>
            </a:fld>
            <a:endParaRPr lang="en-US"/>
          </a:p>
        </p:txBody>
      </p:sp>
      <p:sp>
        <p:nvSpPr>
          <p:cNvPr id="5" name="Footer Placeholder 4">
            <a:extLst>
              <a:ext uri="{FF2B5EF4-FFF2-40B4-BE49-F238E27FC236}">
                <a16:creationId xmlns:a16="http://schemas.microsoft.com/office/drawing/2014/main" id="{E835CECD-BFB0-4AE1-82E0-092FB0C5CE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451CE-43A5-4B03-99E1-4A4D413EA01E}"/>
              </a:ext>
            </a:extLst>
          </p:cNvPr>
          <p:cNvSpPr>
            <a:spLocks noGrp="1"/>
          </p:cNvSpPr>
          <p:nvPr>
            <p:ph type="sldNum" sz="quarter" idx="12"/>
          </p:nvPr>
        </p:nvSpPr>
        <p:spPr/>
        <p:txBody>
          <a:bodyPr/>
          <a:lstStyle/>
          <a:p>
            <a:fld id="{86176E9F-4830-4F7C-A020-9F8D287D4B80}" type="slidenum">
              <a:rPr lang="en-US" smtClean="0"/>
              <a:t>‹#›</a:t>
            </a:fld>
            <a:endParaRPr lang="en-US"/>
          </a:p>
        </p:txBody>
      </p:sp>
    </p:spTree>
    <p:extLst>
      <p:ext uri="{BB962C8B-B14F-4D97-AF65-F5344CB8AC3E}">
        <p14:creationId xmlns:p14="http://schemas.microsoft.com/office/powerpoint/2010/main" val="2223863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573C52-725C-46E4-A62B-32556B0026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58F8B-9D1E-4570-9577-77D53D051FF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83993E-C831-4CDA-8953-262FD94B8A43}"/>
              </a:ext>
            </a:extLst>
          </p:cNvPr>
          <p:cNvSpPr>
            <a:spLocks noGrp="1"/>
          </p:cNvSpPr>
          <p:nvPr>
            <p:ph type="dt" sz="half" idx="10"/>
          </p:nvPr>
        </p:nvSpPr>
        <p:spPr/>
        <p:txBody>
          <a:bodyPr/>
          <a:lstStyle/>
          <a:p>
            <a:fld id="{91B16D81-F40B-4C1A-BE30-2D5C234E4E05}" type="datetimeFigureOut">
              <a:rPr lang="en-US" smtClean="0"/>
              <a:t>4/21/2019</a:t>
            </a:fld>
            <a:endParaRPr lang="en-US"/>
          </a:p>
        </p:txBody>
      </p:sp>
      <p:sp>
        <p:nvSpPr>
          <p:cNvPr id="5" name="Footer Placeholder 4">
            <a:extLst>
              <a:ext uri="{FF2B5EF4-FFF2-40B4-BE49-F238E27FC236}">
                <a16:creationId xmlns:a16="http://schemas.microsoft.com/office/drawing/2014/main" id="{B3757380-BBE3-4A02-A852-35247718C1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EEC0C-E25E-4383-8BE7-B1B608E7F68F}"/>
              </a:ext>
            </a:extLst>
          </p:cNvPr>
          <p:cNvSpPr>
            <a:spLocks noGrp="1"/>
          </p:cNvSpPr>
          <p:nvPr>
            <p:ph type="sldNum" sz="quarter" idx="12"/>
          </p:nvPr>
        </p:nvSpPr>
        <p:spPr/>
        <p:txBody>
          <a:bodyPr/>
          <a:lstStyle/>
          <a:p>
            <a:fld id="{86176E9F-4830-4F7C-A020-9F8D287D4B80}" type="slidenum">
              <a:rPr lang="en-US" smtClean="0"/>
              <a:t>‹#›</a:t>
            </a:fld>
            <a:endParaRPr lang="en-US"/>
          </a:p>
        </p:txBody>
      </p:sp>
    </p:spTree>
    <p:extLst>
      <p:ext uri="{BB962C8B-B14F-4D97-AF65-F5344CB8AC3E}">
        <p14:creationId xmlns:p14="http://schemas.microsoft.com/office/powerpoint/2010/main" val="574072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CD9A7-FE65-4B56-B239-F0A78251C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D7E64B-24D1-4A5A-AAD4-81928FD51E2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5CCB5D-64F2-4BB7-8BB7-AA3DDB91B6A3}"/>
              </a:ext>
            </a:extLst>
          </p:cNvPr>
          <p:cNvSpPr>
            <a:spLocks noGrp="1"/>
          </p:cNvSpPr>
          <p:nvPr>
            <p:ph type="dt" sz="half" idx="10"/>
          </p:nvPr>
        </p:nvSpPr>
        <p:spPr/>
        <p:txBody>
          <a:bodyPr/>
          <a:lstStyle/>
          <a:p>
            <a:fld id="{91B16D81-F40B-4C1A-BE30-2D5C234E4E05}" type="datetimeFigureOut">
              <a:rPr lang="en-US" smtClean="0"/>
              <a:t>4/21/2019</a:t>
            </a:fld>
            <a:endParaRPr lang="en-US"/>
          </a:p>
        </p:txBody>
      </p:sp>
      <p:sp>
        <p:nvSpPr>
          <p:cNvPr id="5" name="Footer Placeholder 4">
            <a:extLst>
              <a:ext uri="{FF2B5EF4-FFF2-40B4-BE49-F238E27FC236}">
                <a16:creationId xmlns:a16="http://schemas.microsoft.com/office/drawing/2014/main" id="{D3C7A0C8-A587-4C4A-8D9B-5F54E88985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15FDA9-BDEF-4903-9BA0-C746CC82D14B}"/>
              </a:ext>
            </a:extLst>
          </p:cNvPr>
          <p:cNvSpPr>
            <a:spLocks noGrp="1"/>
          </p:cNvSpPr>
          <p:nvPr>
            <p:ph type="sldNum" sz="quarter" idx="12"/>
          </p:nvPr>
        </p:nvSpPr>
        <p:spPr/>
        <p:txBody>
          <a:bodyPr/>
          <a:lstStyle/>
          <a:p>
            <a:fld id="{86176E9F-4830-4F7C-A020-9F8D287D4B80}" type="slidenum">
              <a:rPr lang="en-US" smtClean="0"/>
              <a:t>‹#›</a:t>
            </a:fld>
            <a:endParaRPr lang="en-US"/>
          </a:p>
        </p:txBody>
      </p:sp>
    </p:spTree>
    <p:extLst>
      <p:ext uri="{BB962C8B-B14F-4D97-AF65-F5344CB8AC3E}">
        <p14:creationId xmlns:p14="http://schemas.microsoft.com/office/powerpoint/2010/main" val="3073282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5F48-C187-4FB2-B75B-4226F22EC6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84FE56-E363-4169-B860-38294A3EDE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45A34EB-41A3-4DC8-8C25-DDC266D13DE6}"/>
              </a:ext>
            </a:extLst>
          </p:cNvPr>
          <p:cNvSpPr>
            <a:spLocks noGrp="1"/>
          </p:cNvSpPr>
          <p:nvPr>
            <p:ph type="dt" sz="half" idx="10"/>
          </p:nvPr>
        </p:nvSpPr>
        <p:spPr/>
        <p:txBody>
          <a:bodyPr/>
          <a:lstStyle/>
          <a:p>
            <a:fld id="{91B16D81-F40B-4C1A-BE30-2D5C234E4E05}" type="datetimeFigureOut">
              <a:rPr lang="en-US" smtClean="0"/>
              <a:t>4/21/2019</a:t>
            </a:fld>
            <a:endParaRPr lang="en-US"/>
          </a:p>
        </p:txBody>
      </p:sp>
      <p:sp>
        <p:nvSpPr>
          <p:cNvPr id="5" name="Footer Placeholder 4">
            <a:extLst>
              <a:ext uri="{FF2B5EF4-FFF2-40B4-BE49-F238E27FC236}">
                <a16:creationId xmlns:a16="http://schemas.microsoft.com/office/drawing/2014/main" id="{326976A0-2B42-44DD-85E9-FB2209C690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4AC17-252C-42DA-BD1B-B0A2E8A39B3B}"/>
              </a:ext>
            </a:extLst>
          </p:cNvPr>
          <p:cNvSpPr>
            <a:spLocks noGrp="1"/>
          </p:cNvSpPr>
          <p:nvPr>
            <p:ph type="sldNum" sz="quarter" idx="12"/>
          </p:nvPr>
        </p:nvSpPr>
        <p:spPr/>
        <p:txBody>
          <a:bodyPr/>
          <a:lstStyle/>
          <a:p>
            <a:fld id="{86176E9F-4830-4F7C-A020-9F8D287D4B80}" type="slidenum">
              <a:rPr lang="en-US" smtClean="0"/>
              <a:t>‹#›</a:t>
            </a:fld>
            <a:endParaRPr lang="en-US"/>
          </a:p>
        </p:txBody>
      </p:sp>
    </p:spTree>
    <p:extLst>
      <p:ext uri="{BB962C8B-B14F-4D97-AF65-F5344CB8AC3E}">
        <p14:creationId xmlns:p14="http://schemas.microsoft.com/office/powerpoint/2010/main" val="1579303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0DDDF-057C-436F-AB3C-118A50B299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AB1640-A38C-4909-9F33-BA4AA98DA2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DC728F-5962-437A-B9E8-0DA035904B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A2C3B3-ED3A-4352-8882-4D6B4611DF19}"/>
              </a:ext>
            </a:extLst>
          </p:cNvPr>
          <p:cNvSpPr>
            <a:spLocks noGrp="1"/>
          </p:cNvSpPr>
          <p:nvPr>
            <p:ph type="dt" sz="half" idx="10"/>
          </p:nvPr>
        </p:nvSpPr>
        <p:spPr/>
        <p:txBody>
          <a:bodyPr/>
          <a:lstStyle/>
          <a:p>
            <a:fld id="{91B16D81-F40B-4C1A-BE30-2D5C234E4E05}" type="datetimeFigureOut">
              <a:rPr lang="en-US" smtClean="0"/>
              <a:t>4/21/2019</a:t>
            </a:fld>
            <a:endParaRPr lang="en-US"/>
          </a:p>
        </p:txBody>
      </p:sp>
      <p:sp>
        <p:nvSpPr>
          <p:cNvPr id="6" name="Footer Placeholder 5">
            <a:extLst>
              <a:ext uri="{FF2B5EF4-FFF2-40B4-BE49-F238E27FC236}">
                <a16:creationId xmlns:a16="http://schemas.microsoft.com/office/drawing/2014/main" id="{D8183A4B-9669-4FF5-8F74-6C9356D39B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1C6CB6-80AF-45CF-8136-1106FB2044B2}"/>
              </a:ext>
            </a:extLst>
          </p:cNvPr>
          <p:cNvSpPr>
            <a:spLocks noGrp="1"/>
          </p:cNvSpPr>
          <p:nvPr>
            <p:ph type="sldNum" sz="quarter" idx="12"/>
          </p:nvPr>
        </p:nvSpPr>
        <p:spPr/>
        <p:txBody>
          <a:bodyPr/>
          <a:lstStyle/>
          <a:p>
            <a:fld id="{86176E9F-4830-4F7C-A020-9F8D287D4B80}" type="slidenum">
              <a:rPr lang="en-US" smtClean="0"/>
              <a:t>‹#›</a:t>
            </a:fld>
            <a:endParaRPr lang="en-US"/>
          </a:p>
        </p:txBody>
      </p:sp>
    </p:spTree>
    <p:extLst>
      <p:ext uri="{BB962C8B-B14F-4D97-AF65-F5344CB8AC3E}">
        <p14:creationId xmlns:p14="http://schemas.microsoft.com/office/powerpoint/2010/main" val="1921812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82779-C685-4059-83D2-05845B786A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7F05D4-5E7F-4D0F-863C-20D78A7F89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65ED880-B3C2-479E-888A-4CC5F778665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A0BE1E-FAE3-41B6-9544-F10AAB51C9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B2C100A-1B61-4359-876A-43F539B1457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30A401-33B4-4707-BAB8-3A3A9C84000F}"/>
              </a:ext>
            </a:extLst>
          </p:cNvPr>
          <p:cNvSpPr>
            <a:spLocks noGrp="1"/>
          </p:cNvSpPr>
          <p:nvPr>
            <p:ph type="dt" sz="half" idx="10"/>
          </p:nvPr>
        </p:nvSpPr>
        <p:spPr/>
        <p:txBody>
          <a:bodyPr/>
          <a:lstStyle/>
          <a:p>
            <a:fld id="{91B16D81-F40B-4C1A-BE30-2D5C234E4E05}" type="datetimeFigureOut">
              <a:rPr lang="en-US" smtClean="0"/>
              <a:t>4/21/2019</a:t>
            </a:fld>
            <a:endParaRPr lang="en-US"/>
          </a:p>
        </p:txBody>
      </p:sp>
      <p:sp>
        <p:nvSpPr>
          <p:cNvPr id="8" name="Footer Placeholder 7">
            <a:extLst>
              <a:ext uri="{FF2B5EF4-FFF2-40B4-BE49-F238E27FC236}">
                <a16:creationId xmlns:a16="http://schemas.microsoft.com/office/drawing/2014/main" id="{456883A2-490B-49C7-8156-C89CF23DE7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6A15EE-8F56-4ADD-8AC2-7D0540CDF3DC}"/>
              </a:ext>
            </a:extLst>
          </p:cNvPr>
          <p:cNvSpPr>
            <a:spLocks noGrp="1"/>
          </p:cNvSpPr>
          <p:nvPr>
            <p:ph type="sldNum" sz="quarter" idx="12"/>
          </p:nvPr>
        </p:nvSpPr>
        <p:spPr/>
        <p:txBody>
          <a:bodyPr/>
          <a:lstStyle/>
          <a:p>
            <a:fld id="{86176E9F-4830-4F7C-A020-9F8D287D4B80}" type="slidenum">
              <a:rPr lang="en-US" smtClean="0"/>
              <a:t>‹#›</a:t>
            </a:fld>
            <a:endParaRPr lang="en-US"/>
          </a:p>
        </p:txBody>
      </p:sp>
    </p:spTree>
    <p:extLst>
      <p:ext uri="{BB962C8B-B14F-4D97-AF65-F5344CB8AC3E}">
        <p14:creationId xmlns:p14="http://schemas.microsoft.com/office/powerpoint/2010/main" val="1046916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D779F-AD0A-405C-A152-6B26BA3EA7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69108-3F00-452B-B320-F068A34996C7}"/>
              </a:ext>
            </a:extLst>
          </p:cNvPr>
          <p:cNvSpPr>
            <a:spLocks noGrp="1"/>
          </p:cNvSpPr>
          <p:nvPr>
            <p:ph type="dt" sz="half" idx="10"/>
          </p:nvPr>
        </p:nvSpPr>
        <p:spPr/>
        <p:txBody>
          <a:bodyPr/>
          <a:lstStyle/>
          <a:p>
            <a:fld id="{91B16D81-F40B-4C1A-BE30-2D5C234E4E05}" type="datetimeFigureOut">
              <a:rPr lang="en-US" smtClean="0"/>
              <a:t>4/21/2019</a:t>
            </a:fld>
            <a:endParaRPr lang="en-US"/>
          </a:p>
        </p:txBody>
      </p:sp>
      <p:sp>
        <p:nvSpPr>
          <p:cNvPr id="4" name="Footer Placeholder 3">
            <a:extLst>
              <a:ext uri="{FF2B5EF4-FFF2-40B4-BE49-F238E27FC236}">
                <a16:creationId xmlns:a16="http://schemas.microsoft.com/office/drawing/2014/main" id="{8A2608F4-8950-43ED-BD8C-619BC1F813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855567-7CD9-4761-847D-A5517D350198}"/>
              </a:ext>
            </a:extLst>
          </p:cNvPr>
          <p:cNvSpPr>
            <a:spLocks noGrp="1"/>
          </p:cNvSpPr>
          <p:nvPr>
            <p:ph type="sldNum" sz="quarter" idx="12"/>
          </p:nvPr>
        </p:nvSpPr>
        <p:spPr/>
        <p:txBody>
          <a:bodyPr/>
          <a:lstStyle/>
          <a:p>
            <a:fld id="{86176E9F-4830-4F7C-A020-9F8D287D4B80}" type="slidenum">
              <a:rPr lang="en-US" smtClean="0"/>
              <a:t>‹#›</a:t>
            </a:fld>
            <a:endParaRPr lang="en-US"/>
          </a:p>
        </p:txBody>
      </p:sp>
    </p:spTree>
    <p:extLst>
      <p:ext uri="{BB962C8B-B14F-4D97-AF65-F5344CB8AC3E}">
        <p14:creationId xmlns:p14="http://schemas.microsoft.com/office/powerpoint/2010/main" val="2274036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765132-9931-4C5D-82CA-B4015F09202C}"/>
              </a:ext>
            </a:extLst>
          </p:cNvPr>
          <p:cNvSpPr>
            <a:spLocks noGrp="1"/>
          </p:cNvSpPr>
          <p:nvPr>
            <p:ph type="dt" sz="half" idx="10"/>
          </p:nvPr>
        </p:nvSpPr>
        <p:spPr/>
        <p:txBody>
          <a:bodyPr/>
          <a:lstStyle/>
          <a:p>
            <a:fld id="{91B16D81-F40B-4C1A-BE30-2D5C234E4E05}" type="datetimeFigureOut">
              <a:rPr lang="en-US" smtClean="0"/>
              <a:t>4/21/2019</a:t>
            </a:fld>
            <a:endParaRPr lang="en-US"/>
          </a:p>
        </p:txBody>
      </p:sp>
      <p:sp>
        <p:nvSpPr>
          <p:cNvPr id="3" name="Footer Placeholder 2">
            <a:extLst>
              <a:ext uri="{FF2B5EF4-FFF2-40B4-BE49-F238E27FC236}">
                <a16:creationId xmlns:a16="http://schemas.microsoft.com/office/drawing/2014/main" id="{CD1ABCD7-B31C-4171-9454-513244D3BA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9AC17C-E178-42CE-895B-F6769DF66502}"/>
              </a:ext>
            </a:extLst>
          </p:cNvPr>
          <p:cNvSpPr>
            <a:spLocks noGrp="1"/>
          </p:cNvSpPr>
          <p:nvPr>
            <p:ph type="sldNum" sz="quarter" idx="12"/>
          </p:nvPr>
        </p:nvSpPr>
        <p:spPr/>
        <p:txBody>
          <a:bodyPr/>
          <a:lstStyle/>
          <a:p>
            <a:fld id="{86176E9F-4830-4F7C-A020-9F8D287D4B80}" type="slidenum">
              <a:rPr lang="en-US" smtClean="0"/>
              <a:t>‹#›</a:t>
            </a:fld>
            <a:endParaRPr lang="en-US"/>
          </a:p>
        </p:txBody>
      </p:sp>
    </p:spTree>
    <p:extLst>
      <p:ext uri="{BB962C8B-B14F-4D97-AF65-F5344CB8AC3E}">
        <p14:creationId xmlns:p14="http://schemas.microsoft.com/office/powerpoint/2010/main" val="914187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E833A-4271-4F08-9CEE-212D1A7B48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89732F-9196-4C4C-928B-8C06BA44AC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14E9C2-D985-4061-B567-4D07C56856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90A7649-07B4-4606-86F8-61FE1EBDC537}"/>
              </a:ext>
            </a:extLst>
          </p:cNvPr>
          <p:cNvSpPr>
            <a:spLocks noGrp="1"/>
          </p:cNvSpPr>
          <p:nvPr>
            <p:ph type="dt" sz="half" idx="10"/>
          </p:nvPr>
        </p:nvSpPr>
        <p:spPr/>
        <p:txBody>
          <a:bodyPr/>
          <a:lstStyle/>
          <a:p>
            <a:fld id="{91B16D81-F40B-4C1A-BE30-2D5C234E4E05}" type="datetimeFigureOut">
              <a:rPr lang="en-US" smtClean="0"/>
              <a:t>4/21/2019</a:t>
            </a:fld>
            <a:endParaRPr lang="en-US"/>
          </a:p>
        </p:txBody>
      </p:sp>
      <p:sp>
        <p:nvSpPr>
          <p:cNvPr id="6" name="Footer Placeholder 5">
            <a:extLst>
              <a:ext uri="{FF2B5EF4-FFF2-40B4-BE49-F238E27FC236}">
                <a16:creationId xmlns:a16="http://schemas.microsoft.com/office/drawing/2014/main" id="{E90BFE16-0352-4411-B19D-8128993CE6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5AF529-3545-49B1-993A-10CFC77E3E17}"/>
              </a:ext>
            </a:extLst>
          </p:cNvPr>
          <p:cNvSpPr>
            <a:spLocks noGrp="1"/>
          </p:cNvSpPr>
          <p:nvPr>
            <p:ph type="sldNum" sz="quarter" idx="12"/>
          </p:nvPr>
        </p:nvSpPr>
        <p:spPr/>
        <p:txBody>
          <a:bodyPr/>
          <a:lstStyle/>
          <a:p>
            <a:fld id="{86176E9F-4830-4F7C-A020-9F8D287D4B80}" type="slidenum">
              <a:rPr lang="en-US" smtClean="0"/>
              <a:t>‹#›</a:t>
            </a:fld>
            <a:endParaRPr lang="en-US"/>
          </a:p>
        </p:txBody>
      </p:sp>
    </p:spTree>
    <p:extLst>
      <p:ext uri="{BB962C8B-B14F-4D97-AF65-F5344CB8AC3E}">
        <p14:creationId xmlns:p14="http://schemas.microsoft.com/office/powerpoint/2010/main" val="2773753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CC837-8FF8-4152-AB01-EBE48FDB04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1378D6-C0A5-4853-AC35-D50A3385F8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F5DAB5-D390-4843-848B-F06186B074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0D1006B-C586-4AC1-9390-002626C3CB9D}"/>
              </a:ext>
            </a:extLst>
          </p:cNvPr>
          <p:cNvSpPr>
            <a:spLocks noGrp="1"/>
          </p:cNvSpPr>
          <p:nvPr>
            <p:ph type="dt" sz="half" idx="10"/>
          </p:nvPr>
        </p:nvSpPr>
        <p:spPr/>
        <p:txBody>
          <a:bodyPr/>
          <a:lstStyle/>
          <a:p>
            <a:fld id="{91B16D81-F40B-4C1A-BE30-2D5C234E4E05}" type="datetimeFigureOut">
              <a:rPr lang="en-US" smtClean="0"/>
              <a:t>4/21/2019</a:t>
            </a:fld>
            <a:endParaRPr lang="en-US"/>
          </a:p>
        </p:txBody>
      </p:sp>
      <p:sp>
        <p:nvSpPr>
          <p:cNvPr id="6" name="Footer Placeholder 5">
            <a:extLst>
              <a:ext uri="{FF2B5EF4-FFF2-40B4-BE49-F238E27FC236}">
                <a16:creationId xmlns:a16="http://schemas.microsoft.com/office/drawing/2014/main" id="{1D58FAC2-88F1-4CC9-8C62-856AB81A26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B8D11F-40D2-414D-9BE5-8908882C64C6}"/>
              </a:ext>
            </a:extLst>
          </p:cNvPr>
          <p:cNvSpPr>
            <a:spLocks noGrp="1"/>
          </p:cNvSpPr>
          <p:nvPr>
            <p:ph type="sldNum" sz="quarter" idx="12"/>
          </p:nvPr>
        </p:nvSpPr>
        <p:spPr/>
        <p:txBody>
          <a:bodyPr/>
          <a:lstStyle/>
          <a:p>
            <a:fld id="{86176E9F-4830-4F7C-A020-9F8D287D4B80}" type="slidenum">
              <a:rPr lang="en-US" smtClean="0"/>
              <a:t>‹#›</a:t>
            </a:fld>
            <a:endParaRPr lang="en-US"/>
          </a:p>
        </p:txBody>
      </p:sp>
    </p:spTree>
    <p:extLst>
      <p:ext uri="{BB962C8B-B14F-4D97-AF65-F5344CB8AC3E}">
        <p14:creationId xmlns:p14="http://schemas.microsoft.com/office/powerpoint/2010/main" val="4276895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AF2474-BF65-459E-BB42-0C898D36CD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46DF98-B0AB-405B-A693-75B1F98C35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89AB83-F1F6-4AF8-B42E-82CE78F6A4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B16D81-F40B-4C1A-BE30-2D5C234E4E05}" type="datetimeFigureOut">
              <a:rPr lang="en-US" smtClean="0"/>
              <a:t>4/21/2019</a:t>
            </a:fld>
            <a:endParaRPr lang="en-US"/>
          </a:p>
        </p:txBody>
      </p:sp>
      <p:sp>
        <p:nvSpPr>
          <p:cNvPr id="5" name="Footer Placeholder 4">
            <a:extLst>
              <a:ext uri="{FF2B5EF4-FFF2-40B4-BE49-F238E27FC236}">
                <a16:creationId xmlns:a16="http://schemas.microsoft.com/office/drawing/2014/main" id="{D190A2C4-D685-4971-8BC1-587868393C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8E07BD-5EC4-4443-B348-6C6E36C4C4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176E9F-4830-4F7C-A020-9F8D287D4B80}" type="slidenum">
              <a:rPr lang="en-US" smtClean="0"/>
              <a:t>‹#›</a:t>
            </a:fld>
            <a:endParaRPr lang="en-US"/>
          </a:p>
        </p:txBody>
      </p:sp>
    </p:spTree>
    <p:extLst>
      <p:ext uri="{BB962C8B-B14F-4D97-AF65-F5344CB8AC3E}">
        <p14:creationId xmlns:p14="http://schemas.microsoft.com/office/powerpoint/2010/main" val="4087083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hyperlink" Target="https://www.analog.com/media/en/technical-documentation/data-sheets/4649fc.pdf" TargetMode="External"/><Relationship Id="rId3" Type="http://schemas.openxmlformats.org/officeDocument/2006/relationships/hyperlink" Target="https://developer.apple.com/swift/" TargetMode="External"/><Relationship Id="rId7" Type="http://schemas.openxmlformats.org/officeDocument/2006/relationships/hyperlink" Target="https://www.analog.com/media/en/technical-documentation/data-sheets/8033fb.pdf" TargetMode="External"/><Relationship Id="rId2" Type="http://schemas.openxmlformats.org/officeDocument/2006/relationships/hyperlink" Target="https://www.robotics.org.za/ATMEL-ICE" TargetMode="External"/><Relationship Id="rId1" Type="http://schemas.openxmlformats.org/officeDocument/2006/relationships/slideLayout" Target="../slideLayouts/slideLayout2.xml"/><Relationship Id="rId6" Type="http://schemas.openxmlformats.org/officeDocument/2006/relationships/hyperlink" Target="https://www.analog.com/media/en/technical-documentation/data-sheets/8023fj.pdf" TargetMode="External"/><Relationship Id="rId5" Type="http://schemas.openxmlformats.org/officeDocument/2006/relationships/hyperlink" Target="http://www.ti.com/lit/ds/symlink/lmz34202.pdf" TargetMode="External"/><Relationship Id="rId10" Type="http://schemas.openxmlformats.org/officeDocument/2006/relationships/hyperlink" Target="http://www.ti.com/lit/ds/symlink/tlc59116.pdf" TargetMode="External"/><Relationship Id="rId4" Type="http://schemas.openxmlformats.org/officeDocument/2006/relationships/hyperlink" Target="http://www.ti.com/lit/ds/symlink/lmzm33603.pdf" TargetMode="External"/><Relationship Id="rId9" Type="http://schemas.openxmlformats.org/officeDocument/2006/relationships/hyperlink" Target="https://www.analog.com/media/en/technical-documentation/data-sheets/4642fb.pdf"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C2679-0ACA-4438-B557-89C3ADDDBF63}"/>
              </a:ext>
            </a:extLst>
          </p:cNvPr>
          <p:cNvSpPr>
            <a:spLocks noGrp="1"/>
          </p:cNvSpPr>
          <p:nvPr>
            <p:ph type="ctrTitle"/>
          </p:nvPr>
        </p:nvSpPr>
        <p:spPr>
          <a:xfrm>
            <a:off x="1524000" y="1542241"/>
            <a:ext cx="9144000" cy="2387600"/>
          </a:xfrm>
        </p:spPr>
        <p:txBody>
          <a:bodyPr/>
          <a:lstStyle/>
          <a:p>
            <a:r>
              <a:rPr lang="en-US" dirty="0"/>
              <a:t>Daynight Panel</a:t>
            </a:r>
          </a:p>
        </p:txBody>
      </p:sp>
      <p:sp>
        <p:nvSpPr>
          <p:cNvPr id="3" name="Subtitle 2">
            <a:extLst>
              <a:ext uri="{FF2B5EF4-FFF2-40B4-BE49-F238E27FC236}">
                <a16:creationId xmlns:a16="http://schemas.microsoft.com/office/drawing/2014/main" id="{D0F29372-B456-4577-86C9-FDAB686EFC43}"/>
              </a:ext>
            </a:extLst>
          </p:cNvPr>
          <p:cNvSpPr>
            <a:spLocks noGrp="1"/>
          </p:cNvSpPr>
          <p:nvPr>
            <p:ph type="subTitle" idx="1"/>
          </p:nvPr>
        </p:nvSpPr>
        <p:spPr>
          <a:xfrm>
            <a:off x="4520163" y="4452160"/>
            <a:ext cx="3151674" cy="2047647"/>
          </a:xfrm>
        </p:spPr>
        <p:txBody>
          <a:bodyPr vert="horz" lIns="91440" tIns="45720" rIns="91440" bIns="45720" rtlCol="0" anchor="t">
            <a:noAutofit/>
          </a:bodyPr>
          <a:lstStyle/>
          <a:p>
            <a:r>
              <a:rPr lang="en-US" sz="1600" b="1" dirty="0"/>
              <a:t>Group 2:</a:t>
            </a:r>
            <a:endParaRPr lang="en-US" sz="1600" b="1" dirty="0">
              <a:cs typeface="Calibri"/>
            </a:endParaRPr>
          </a:p>
          <a:p>
            <a:endParaRPr lang="en-US" sz="1600" b="1" dirty="0">
              <a:cs typeface="Calibri"/>
            </a:endParaRPr>
          </a:p>
          <a:p>
            <a:pPr algn="l"/>
            <a:r>
              <a:rPr lang="en-US" sz="1600" dirty="0"/>
              <a:t>Andrew Haas – </a:t>
            </a:r>
            <a:r>
              <a:rPr lang="en-US" sz="1600" dirty="0" err="1"/>
              <a:t>CpE</a:t>
            </a:r>
            <a:endParaRPr lang="en-US" sz="1600">
              <a:cs typeface="Calibri" panose="020F0502020204030204"/>
            </a:endParaRPr>
          </a:p>
          <a:p>
            <a:pPr algn="l"/>
            <a:r>
              <a:rPr lang="en-US" sz="1600"/>
              <a:t>Jordan Larsen – EE</a:t>
            </a:r>
            <a:endParaRPr lang="en-US" sz="1600">
              <a:cs typeface="Calibri" panose="020F0502020204030204"/>
            </a:endParaRPr>
          </a:p>
          <a:p>
            <a:pPr algn="l"/>
            <a:r>
              <a:rPr lang="en-US" sz="1600"/>
              <a:t>Ornella Ngalamulume – EE</a:t>
            </a:r>
            <a:endParaRPr lang="en-US" sz="1600">
              <a:cs typeface="Calibri" panose="020F0502020204030204"/>
            </a:endParaRPr>
          </a:p>
          <a:p>
            <a:pPr algn="l"/>
            <a:r>
              <a:rPr lang="en-US" sz="1600"/>
              <a:t>Ricardo Rivera-Matos – EE</a:t>
            </a:r>
            <a:endParaRPr lang="en-US" sz="1600">
              <a:cs typeface="Calibri" panose="020F0502020204030204"/>
            </a:endParaRPr>
          </a:p>
          <a:p>
            <a:endParaRPr lang="en-US"/>
          </a:p>
        </p:txBody>
      </p:sp>
      <p:pic>
        <p:nvPicPr>
          <p:cNvPr id="4" name="Picture 4">
            <a:extLst>
              <a:ext uri="{FF2B5EF4-FFF2-40B4-BE49-F238E27FC236}">
                <a16:creationId xmlns:a16="http://schemas.microsoft.com/office/drawing/2014/main" id="{46C34E87-B92A-4A31-9D31-8A304BC8FCDB}"/>
              </a:ext>
            </a:extLst>
          </p:cNvPr>
          <p:cNvPicPr>
            <a:picLocks noChangeAspect="1"/>
          </p:cNvPicPr>
          <p:nvPr/>
        </p:nvPicPr>
        <p:blipFill>
          <a:blip r:embed="rId2"/>
          <a:stretch>
            <a:fillRect/>
          </a:stretch>
        </p:blipFill>
        <p:spPr>
          <a:xfrm>
            <a:off x="4932146" y="476380"/>
            <a:ext cx="2131527" cy="2131527"/>
          </a:xfrm>
          <a:prstGeom prst="rect">
            <a:avLst/>
          </a:prstGeom>
        </p:spPr>
      </p:pic>
    </p:spTree>
    <p:extLst>
      <p:ext uri="{BB962C8B-B14F-4D97-AF65-F5344CB8AC3E}">
        <p14:creationId xmlns:p14="http://schemas.microsoft.com/office/powerpoint/2010/main" val="1228734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8A56B62-1F1C-4627-B5AB-D2234BE253A8}"/>
              </a:ext>
            </a:extLst>
          </p:cNvPr>
          <p:cNvSpPr>
            <a:spLocks noGrp="1"/>
          </p:cNvSpPr>
          <p:nvPr>
            <p:ph type="title"/>
          </p:nvPr>
        </p:nvSpPr>
        <p:spPr/>
        <p:txBody>
          <a:bodyPr/>
          <a:lstStyle/>
          <a:p>
            <a:r>
              <a:rPr lang="en-US" err="1"/>
              <a:t>Daynight</a:t>
            </a:r>
            <a:r>
              <a:rPr lang="en-US"/>
              <a:t> Panel Block Diagram</a:t>
            </a:r>
          </a:p>
        </p:txBody>
      </p:sp>
      <p:sp>
        <p:nvSpPr>
          <p:cNvPr id="2" name="Rectangle 1">
            <a:extLst>
              <a:ext uri="{FF2B5EF4-FFF2-40B4-BE49-F238E27FC236}">
                <a16:creationId xmlns:a16="http://schemas.microsoft.com/office/drawing/2014/main" id="{7BA6E2B9-78E2-49F3-A07F-5964CC08A161}"/>
              </a:ext>
            </a:extLst>
          </p:cNvPr>
          <p:cNvSpPr/>
          <p:nvPr/>
        </p:nvSpPr>
        <p:spPr>
          <a:xfrm>
            <a:off x="6096000" y="5401994"/>
            <a:ext cx="2991729" cy="7749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13">
            <a:extLst>
              <a:ext uri="{FF2B5EF4-FFF2-40B4-BE49-F238E27FC236}">
                <a16:creationId xmlns:a16="http://schemas.microsoft.com/office/drawing/2014/main" id="{B34A9023-35DA-4EB1-9F81-A98ED91D4B63}"/>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6260" y="1555969"/>
            <a:ext cx="6456230" cy="4620993"/>
          </a:xfrm>
        </p:spPr>
      </p:pic>
    </p:spTree>
    <p:extLst>
      <p:ext uri="{BB962C8B-B14F-4D97-AF65-F5344CB8AC3E}">
        <p14:creationId xmlns:p14="http://schemas.microsoft.com/office/powerpoint/2010/main" val="1608419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8A56B62-1F1C-4627-B5AB-D2234BE253A8}"/>
              </a:ext>
            </a:extLst>
          </p:cNvPr>
          <p:cNvSpPr>
            <a:spLocks noGrp="1"/>
          </p:cNvSpPr>
          <p:nvPr>
            <p:ph type="title"/>
          </p:nvPr>
        </p:nvSpPr>
        <p:spPr/>
        <p:txBody>
          <a:bodyPr/>
          <a:lstStyle/>
          <a:p>
            <a:r>
              <a:rPr lang="en-US" err="1"/>
              <a:t>Daynight</a:t>
            </a:r>
            <a:r>
              <a:rPr lang="en-US"/>
              <a:t> Panel Block Diagram</a:t>
            </a:r>
          </a:p>
        </p:txBody>
      </p:sp>
      <p:sp>
        <p:nvSpPr>
          <p:cNvPr id="2" name="Rectangle 1">
            <a:extLst>
              <a:ext uri="{FF2B5EF4-FFF2-40B4-BE49-F238E27FC236}">
                <a16:creationId xmlns:a16="http://schemas.microsoft.com/office/drawing/2014/main" id="{D6054067-F024-4EEF-B5FF-81B0AA04BBC3}"/>
              </a:ext>
            </a:extLst>
          </p:cNvPr>
          <p:cNvSpPr/>
          <p:nvPr/>
        </p:nvSpPr>
        <p:spPr>
          <a:xfrm>
            <a:off x="4107766" y="3151163"/>
            <a:ext cx="534572" cy="7596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F6074F6-6AFF-418E-AF06-E067236D1F41}"/>
              </a:ext>
            </a:extLst>
          </p:cNvPr>
          <p:cNvSpPr/>
          <p:nvPr/>
        </p:nvSpPr>
        <p:spPr>
          <a:xfrm>
            <a:off x="5681001" y="3162883"/>
            <a:ext cx="534572" cy="7596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9445E2D-00C1-47B9-87B1-CEC799ECC4B1}"/>
              </a:ext>
            </a:extLst>
          </p:cNvPr>
          <p:cNvSpPr/>
          <p:nvPr/>
        </p:nvSpPr>
        <p:spPr>
          <a:xfrm>
            <a:off x="7085420" y="3174605"/>
            <a:ext cx="534572" cy="7596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6E22912-EC85-4F19-9496-745CF50B9FD6}"/>
              </a:ext>
            </a:extLst>
          </p:cNvPr>
          <p:cNvSpPr/>
          <p:nvPr/>
        </p:nvSpPr>
        <p:spPr>
          <a:xfrm>
            <a:off x="8644591" y="3200393"/>
            <a:ext cx="534572" cy="7596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C6D3295-79D8-4209-865D-84CA038DC4F7}"/>
              </a:ext>
            </a:extLst>
          </p:cNvPr>
          <p:cNvSpPr/>
          <p:nvPr/>
        </p:nvSpPr>
        <p:spPr>
          <a:xfrm>
            <a:off x="7819299" y="2646205"/>
            <a:ext cx="759652" cy="5166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E4AA905-ABBB-4A2E-83BD-97B100CE918F}"/>
              </a:ext>
            </a:extLst>
          </p:cNvPr>
          <p:cNvSpPr/>
          <p:nvPr/>
        </p:nvSpPr>
        <p:spPr>
          <a:xfrm>
            <a:off x="4811154" y="2634485"/>
            <a:ext cx="759652" cy="5166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13">
            <a:extLst>
              <a:ext uri="{FF2B5EF4-FFF2-40B4-BE49-F238E27FC236}">
                <a16:creationId xmlns:a16="http://schemas.microsoft.com/office/drawing/2014/main" id="{B34A9023-35DA-4EB1-9F81-A98ED91D4B63}"/>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6260" y="1555969"/>
            <a:ext cx="6456230" cy="4620993"/>
          </a:xfrm>
        </p:spPr>
      </p:pic>
    </p:spTree>
    <p:extLst>
      <p:ext uri="{BB962C8B-B14F-4D97-AF65-F5344CB8AC3E}">
        <p14:creationId xmlns:p14="http://schemas.microsoft.com/office/powerpoint/2010/main" val="2721035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3FC52-0525-4386-8776-7FAC5C11DC19}"/>
              </a:ext>
            </a:extLst>
          </p:cNvPr>
          <p:cNvSpPr>
            <a:spLocks noGrp="1"/>
          </p:cNvSpPr>
          <p:nvPr>
            <p:ph type="title"/>
          </p:nvPr>
        </p:nvSpPr>
        <p:spPr/>
        <p:txBody>
          <a:bodyPr/>
          <a:lstStyle/>
          <a:p>
            <a:r>
              <a:rPr lang="en-US"/>
              <a:t>Project Design, Lighting Technology</a:t>
            </a:r>
          </a:p>
        </p:txBody>
      </p:sp>
      <p:graphicFrame>
        <p:nvGraphicFramePr>
          <p:cNvPr id="5" name="Content Placeholder 4">
            <a:extLst>
              <a:ext uri="{FF2B5EF4-FFF2-40B4-BE49-F238E27FC236}">
                <a16:creationId xmlns:a16="http://schemas.microsoft.com/office/drawing/2014/main" id="{2C6B5364-0538-42A3-82A7-EAEA01C8E2D2}"/>
              </a:ext>
            </a:extLst>
          </p:cNvPr>
          <p:cNvGraphicFramePr>
            <a:graphicFrameLocks noGrp="1"/>
          </p:cNvGraphicFramePr>
          <p:nvPr>
            <p:ph idx="1"/>
            <p:extLst>
              <p:ext uri="{D42A27DB-BD31-4B8C-83A1-F6EECF244321}">
                <p14:modId xmlns:p14="http://schemas.microsoft.com/office/powerpoint/2010/main" val="2388852638"/>
              </p:ext>
            </p:extLst>
          </p:nvPr>
        </p:nvGraphicFramePr>
        <p:xfrm>
          <a:off x="5300662" y="814704"/>
          <a:ext cx="6312218" cy="5054284"/>
        </p:xfrm>
        <a:graphic>
          <a:graphicData uri="http://schemas.openxmlformats.org/drawingml/2006/table">
            <a:tbl>
              <a:tblPr firstRow="1" firstCol="1" bandRow="1">
                <a:tableStyleId>{5C22544A-7EE6-4342-B048-85BDC9FD1C3A}</a:tableStyleId>
              </a:tblPr>
              <a:tblGrid>
                <a:gridCol w="1577717">
                  <a:extLst>
                    <a:ext uri="{9D8B030D-6E8A-4147-A177-3AD203B41FA5}">
                      <a16:colId xmlns:a16="http://schemas.microsoft.com/office/drawing/2014/main" val="2387867897"/>
                    </a:ext>
                  </a:extLst>
                </a:gridCol>
                <a:gridCol w="1577717">
                  <a:extLst>
                    <a:ext uri="{9D8B030D-6E8A-4147-A177-3AD203B41FA5}">
                      <a16:colId xmlns:a16="http://schemas.microsoft.com/office/drawing/2014/main" val="564088310"/>
                    </a:ext>
                  </a:extLst>
                </a:gridCol>
                <a:gridCol w="1578392">
                  <a:extLst>
                    <a:ext uri="{9D8B030D-6E8A-4147-A177-3AD203B41FA5}">
                      <a16:colId xmlns:a16="http://schemas.microsoft.com/office/drawing/2014/main" val="1160733374"/>
                    </a:ext>
                  </a:extLst>
                </a:gridCol>
                <a:gridCol w="1578392">
                  <a:extLst>
                    <a:ext uri="{9D8B030D-6E8A-4147-A177-3AD203B41FA5}">
                      <a16:colId xmlns:a16="http://schemas.microsoft.com/office/drawing/2014/main" val="1633430338"/>
                    </a:ext>
                  </a:extLst>
                </a:gridCol>
              </a:tblGrid>
              <a:tr h="713038">
                <a:tc>
                  <a:txBody>
                    <a:bodyPr/>
                    <a:lstStyle/>
                    <a:p>
                      <a:pPr marL="0" marR="0" algn="ctr">
                        <a:spcBef>
                          <a:spcPts val="600"/>
                        </a:spcBef>
                        <a:spcAft>
                          <a:spcPts val="600"/>
                        </a:spcAft>
                      </a:pPr>
                      <a:r>
                        <a:rPr lang="en-US" sz="1200">
                          <a:effectLst/>
                        </a:rPr>
                        <a:t> </a:t>
                      </a:r>
                      <a:endParaRPr lang="en-US" sz="1200">
                        <a:effectLst/>
                        <a:latin typeface="Helvetica"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spcBef>
                          <a:spcPts val="600"/>
                        </a:spcBef>
                        <a:spcAft>
                          <a:spcPts val="600"/>
                        </a:spcAft>
                      </a:pPr>
                      <a:r>
                        <a:rPr lang="en-US" sz="1200">
                          <a:effectLst/>
                        </a:rPr>
                        <a:t>Incandescent</a:t>
                      </a:r>
                      <a:endParaRPr lang="en-US" sz="1200">
                        <a:effectLst/>
                        <a:latin typeface="Helvetica"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spcBef>
                          <a:spcPts val="600"/>
                        </a:spcBef>
                        <a:spcAft>
                          <a:spcPts val="600"/>
                        </a:spcAft>
                      </a:pPr>
                      <a:r>
                        <a:rPr lang="en-US" sz="1200">
                          <a:effectLst/>
                        </a:rPr>
                        <a:t>CFL</a:t>
                      </a:r>
                      <a:endParaRPr lang="en-US" sz="1200">
                        <a:effectLst/>
                        <a:latin typeface="Helvetica"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spcBef>
                          <a:spcPts val="600"/>
                        </a:spcBef>
                        <a:spcAft>
                          <a:spcPts val="600"/>
                        </a:spcAft>
                      </a:pPr>
                      <a:r>
                        <a:rPr lang="en-US" sz="1200" dirty="0">
                          <a:effectLst/>
                          <a:highlight>
                            <a:srgbClr val="FFFF00"/>
                          </a:highlight>
                        </a:rPr>
                        <a:t>LED</a:t>
                      </a:r>
                      <a:endParaRPr lang="en-US" sz="1200" dirty="0">
                        <a:effectLst/>
                        <a:highlight>
                          <a:srgbClr val="FFFF00"/>
                        </a:highlight>
                        <a:latin typeface="Helvetica" panose="020B0604020202020204"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1897866603"/>
                  </a:ext>
                </a:extLst>
              </a:tr>
              <a:tr h="734044">
                <a:tc>
                  <a:txBody>
                    <a:bodyPr/>
                    <a:lstStyle/>
                    <a:p>
                      <a:pPr marL="0" marR="0" algn="ctr">
                        <a:spcBef>
                          <a:spcPts val="600"/>
                        </a:spcBef>
                        <a:spcAft>
                          <a:spcPts val="600"/>
                        </a:spcAft>
                      </a:pPr>
                      <a:r>
                        <a:rPr lang="en-US" sz="1200">
                          <a:effectLst/>
                        </a:rPr>
                        <a:t>Heat Produced</a:t>
                      </a:r>
                      <a:endParaRPr lang="en-US" sz="1200">
                        <a:effectLst/>
                        <a:latin typeface="Helvetica"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spcBef>
                          <a:spcPts val="600"/>
                        </a:spcBef>
                        <a:spcAft>
                          <a:spcPts val="600"/>
                        </a:spcAft>
                      </a:pPr>
                      <a:r>
                        <a:rPr lang="en-US" sz="1200">
                          <a:effectLst/>
                        </a:rPr>
                        <a:t>High</a:t>
                      </a:r>
                      <a:endParaRPr lang="en-US" sz="1200">
                        <a:effectLst/>
                        <a:latin typeface="Helvetica"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spcBef>
                          <a:spcPts val="600"/>
                        </a:spcBef>
                        <a:spcAft>
                          <a:spcPts val="600"/>
                        </a:spcAft>
                      </a:pPr>
                      <a:r>
                        <a:rPr lang="en-US" sz="1200">
                          <a:effectLst/>
                        </a:rPr>
                        <a:t>Low</a:t>
                      </a:r>
                      <a:endParaRPr lang="en-US" sz="1200">
                        <a:effectLst/>
                        <a:latin typeface="Helvetica"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spcBef>
                          <a:spcPts val="600"/>
                        </a:spcBef>
                        <a:spcAft>
                          <a:spcPts val="600"/>
                        </a:spcAft>
                      </a:pPr>
                      <a:r>
                        <a:rPr lang="en-US" sz="1200" dirty="0">
                          <a:effectLst/>
                          <a:highlight>
                            <a:srgbClr val="FFFF00"/>
                          </a:highlight>
                        </a:rPr>
                        <a:t>Very Low</a:t>
                      </a:r>
                      <a:endParaRPr lang="en-US" sz="1200" dirty="0">
                        <a:effectLst/>
                        <a:highlight>
                          <a:srgbClr val="FFFF00"/>
                        </a:highlight>
                        <a:latin typeface="Helvetica" panose="020B0604020202020204"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712369068"/>
                  </a:ext>
                </a:extLst>
              </a:tr>
              <a:tr h="723541">
                <a:tc>
                  <a:txBody>
                    <a:bodyPr/>
                    <a:lstStyle/>
                    <a:p>
                      <a:pPr marL="0" marR="0" algn="ctr">
                        <a:spcBef>
                          <a:spcPts val="600"/>
                        </a:spcBef>
                        <a:spcAft>
                          <a:spcPts val="600"/>
                        </a:spcAft>
                      </a:pPr>
                      <a:r>
                        <a:rPr lang="en-US" sz="1200">
                          <a:effectLst/>
                        </a:rPr>
                        <a:t>Size</a:t>
                      </a:r>
                      <a:endParaRPr lang="en-US" sz="1200">
                        <a:effectLst/>
                        <a:latin typeface="Helvetica"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spcBef>
                          <a:spcPts val="600"/>
                        </a:spcBef>
                        <a:spcAft>
                          <a:spcPts val="600"/>
                        </a:spcAft>
                      </a:pPr>
                      <a:r>
                        <a:rPr lang="en-US" sz="1200">
                          <a:effectLst/>
                        </a:rPr>
                        <a:t>Large</a:t>
                      </a:r>
                      <a:endParaRPr lang="en-US" sz="1200">
                        <a:effectLst/>
                        <a:latin typeface="Helvetica"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spcBef>
                          <a:spcPts val="600"/>
                        </a:spcBef>
                        <a:spcAft>
                          <a:spcPts val="600"/>
                        </a:spcAft>
                      </a:pPr>
                      <a:r>
                        <a:rPr lang="en-US" sz="1200">
                          <a:effectLst/>
                        </a:rPr>
                        <a:t>Mid-Sized</a:t>
                      </a:r>
                      <a:endParaRPr lang="en-US" sz="1200">
                        <a:effectLst/>
                        <a:latin typeface="Helvetica"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spcBef>
                          <a:spcPts val="600"/>
                        </a:spcBef>
                        <a:spcAft>
                          <a:spcPts val="600"/>
                        </a:spcAft>
                      </a:pPr>
                      <a:r>
                        <a:rPr lang="en-US" sz="1200">
                          <a:effectLst/>
                          <a:highlight>
                            <a:srgbClr val="FFFF00"/>
                          </a:highlight>
                        </a:rPr>
                        <a:t>Small</a:t>
                      </a:r>
                      <a:endParaRPr lang="en-US" sz="1200">
                        <a:effectLst/>
                        <a:highlight>
                          <a:srgbClr val="FFFF00"/>
                        </a:highlight>
                        <a:latin typeface="Helvetica" panose="020B0604020202020204"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849149282"/>
                  </a:ext>
                </a:extLst>
              </a:tr>
              <a:tr h="713038">
                <a:tc>
                  <a:txBody>
                    <a:bodyPr/>
                    <a:lstStyle/>
                    <a:p>
                      <a:pPr marL="0" marR="0" algn="ctr">
                        <a:spcBef>
                          <a:spcPts val="600"/>
                        </a:spcBef>
                        <a:spcAft>
                          <a:spcPts val="600"/>
                        </a:spcAft>
                      </a:pPr>
                      <a:r>
                        <a:rPr lang="en-US" sz="1200">
                          <a:effectLst/>
                        </a:rPr>
                        <a:t>Integration Effort</a:t>
                      </a:r>
                      <a:endParaRPr lang="en-US" sz="1200">
                        <a:effectLst/>
                        <a:latin typeface="Helvetica"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spcBef>
                          <a:spcPts val="600"/>
                        </a:spcBef>
                        <a:spcAft>
                          <a:spcPts val="600"/>
                        </a:spcAft>
                      </a:pPr>
                      <a:r>
                        <a:rPr lang="en-US" sz="1200">
                          <a:effectLst/>
                        </a:rPr>
                        <a:t>Med-High</a:t>
                      </a:r>
                      <a:endParaRPr lang="en-US" sz="1200">
                        <a:effectLst/>
                        <a:latin typeface="Helvetica"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spcBef>
                          <a:spcPts val="600"/>
                        </a:spcBef>
                        <a:spcAft>
                          <a:spcPts val="600"/>
                        </a:spcAft>
                      </a:pPr>
                      <a:r>
                        <a:rPr lang="en-US" sz="1200">
                          <a:effectLst/>
                        </a:rPr>
                        <a:t>Med-High</a:t>
                      </a:r>
                      <a:endParaRPr lang="en-US" sz="1200">
                        <a:effectLst/>
                        <a:latin typeface="Helvetica"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spcBef>
                          <a:spcPts val="600"/>
                        </a:spcBef>
                        <a:spcAft>
                          <a:spcPts val="600"/>
                        </a:spcAft>
                      </a:pPr>
                      <a:r>
                        <a:rPr lang="en-US" sz="1200">
                          <a:effectLst/>
                          <a:highlight>
                            <a:srgbClr val="FFFF00"/>
                          </a:highlight>
                        </a:rPr>
                        <a:t>Medium</a:t>
                      </a:r>
                      <a:endParaRPr lang="en-US" sz="1200">
                        <a:effectLst/>
                        <a:highlight>
                          <a:srgbClr val="FFFF00"/>
                        </a:highlight>
                        <a:latin typeface="Helvetica" panose="020B0604020202020204"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1176372865"/>
                  </a:ext>
                </a:extLst>
              </a:tr>
              <a:tr h="734044">
                <a:tc>
                  <a:txBody>
                    <a:bodyPr/>
                    <a:lstStyle/>
                    <a:p>
                      <a:pPr marL="0" marR="0" algn="ctr">
                        <a:spcBef>
                          <a:spcPts val="600"/>
                        </a:spcBef>
                        <a:spcAft>
                          <a:spcPts val="600"/>
                        </a:spcAft>
                      </a:pPr>
                      <a:r>
                        <a:rPr lang="en-US" sz="1200">
                          <a:effectLst/>
                        </a:rPr>
                        <a:t>Color Range</a:t>
                      </a:r>
                      <a:endParaRPr lang="en-US" sz="1200">
                        <a:effectLst/>
                        <a:latin typeface="Helvetica"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spcBef>
                          <a:spcPts val="600"/>
                        </a:spcBef>
                        <a:spcAft>
                          <a:spcPts val="600"/>
                        </a:spcAft>
                      </a:pPr>
                      <a:r>
                        <a:rPr lang="en-US" sz="1200">
                          <a:effectLst/>
                        </a:rPr>
                        <a:t>Low</a:t>
                      </a:r>
                      <a:endParaRPr lang="en-US" sz="1200">
                        <a:effectLst/>
                        <a:latin typeface="Helvetica"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spcBef>
                          <a:spcPts val="600"/>
                        </a:spcBef>
                        <a:spcAft>
                          <a:spcPts val="600"/>
                        </a:spcAft>
                      </a:pPr>
                      <a:r>
                        <a:rPr lang="en-US" sz="1200">
                          <a:effectLst/>
                        </a:rPr>
                        <a:t>Low</a:t>
                      </a:r>
                      <a:endParaRPr lang="en-US" sz="1200">
                        <a:effectLst/>
                        <a:latin typeface="Helvetica"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spcBef>
                          <a:spcPts val="600"/>
                        </a:spcBef>
                        <a:spcAft>
                          <a:spcPts val="600"/>
                        </a:spcAft>
                      </a:pPr>
                      <a:r>
                        <a:rPr lang="en-US" sz="1200" dirty="0">
                          <a:effectLst/>
                          <a:highlight>
                            <a:srgbClr val="FFFF00"/>
                          </a:highlight>
                        </a:rPr>
                        <a:t>All color ranges</a:t>
                      </a:r>
                      <a:endParaRPr lang="en-US" sz="1200" dirty="0">
                        <a:effectLst/>
                        <a:highlight>
                          <a:srgbClr val="FFFF00"/>
                        </a:highlight>
                        <a:latin typeface="Helvetica" panose="020B0604020202020204"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2955383751"/>
                  </a:ext>
                </a:extLst>
              </a:tr>
              <a:tr h="723541">
                <a:tc>
                  <a:txBody>
                    <a:bodyPr/>
                    <a:lstStyle/>
                    <a:p>
                      <a:pPr marL="0" marR="0" algn="ctr">
                        <a:spcBef>
                          <a:spcPts val="600"/>
                        </a:spcBef>
                        <a:spcAft>
                          <a:spcPts val="600"/>
                        </a:spcAft>
                      </a:pPr>
                      <a:r>
                        <a:rPr lang="en-US" sz="1200">
                          <a:effectLst/>
                        </a:rPr>
                        <a:t>Run Time</a:t>
                      </a:r>
                      <a:endParaRPr lang="en-US" sz="1200">
                        <a:effectLst/>
                        <a:latin typeface="Helvetica"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spcBef>
                          <a:spcPts val="600"/>
                        </a:spcBef>
                        <a:spcAft>
                          <a:spcPts val="600"/>
                        </a:spcAft>
                      </a:pPr>
                      <a:r>
                        <a:rPr lang="en-US" sz="1200">
                          <a:effectLst/>
                        </a:rPr>
                        <a:t>Low</a:t>
                      </a:r>
                      <a:endParaRPr lang="en-US" sz="1200">
                        <a:effectLst/>
                        <a:latin typeface="Helvetica"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spcBef>
                          <a:spcPts val="600"/>
                        </a:spcBef>
                        <a:spcAft>
                          <a:spcPts val="600"/>
                        </a:spcAft>
                      </a:pPr>
                      <a:r>
                        <a:rPr lang="en-US" sz="1200">
                          <a:effectLst/>
                        </a:rPr>
                        <a:t>High</a:t>
                      </a:r>
                      <a:endParaRPr lang="en-US" sz="1200">
                        <a:effectLst/>
                        <a:latin typeface="Helvetica"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spcBef>
                          <a:spcPts val="600"/>
                        </a:spcBef>
                        <a:spcAft>
                          <a:spcPts val="600"/>
                        </a:spcAft>
                      </a:pPr>
                      <a:r>
                        <a:rPr lang="en-US" sz="1200" dirty="0">
                          <a:effectLst/>
                          <a:highlight>
                            <a:srgbClr val="FFFF00"/>
                          </a:highlight>
                        </a:rPr>
                        <a:t>Very High</a:t>
                      </a:r>
                      <a:endParaRPr lang="en-US" sz="1200" dirty="0">
                        <a:effectLst/>
                        <a:highlight>
                          <a:srgbClr val="FFFF00"/>
                        </a:highlight>
                        <a:latin typeface="Helvetica" panose="020B0604020202020204"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3480932796"/>
                  </a:ext>
                </a:extLst>
              </a:tr>
              <a:tr h="713038">
                <a:tc>
                  <a:txBody>
                    <a:bodyPr/>
                    <a:lstStyle/>
                    <a:p>
                      <a:pPr marL="0" marR="0" algn="ctr">
                        <a:spcBef>
                          <a:spcPts val="600"/>
                        </a:spcBef>
                        <a:spcAft>
                          <a:spcPts val="600"/>
                        </a:spcAft>
                      </a:pPr>
                      <a:r>
                        <a:rPr lang="en-US" sz="1200">
                          <a:effectLst/>
                        </a:rPr>
                        <a:t>Lumens per Light</a:t>
                      </a:r>
                      <a:endParaRPr lang="en-US" sz="1200">
                        <a:effectLst/>
                        <a:latin typeface="Helvetica"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spcBef>
                          <a:spcPts val="600"/>
                        </a:spcBef>
                        <a:spcAft>
                          <a:spcPts val="600"/>
                        </a:spcAft>
                      </a:pPr>
                      <a:r>
                        <a:rPr lang="en-US" sz="1200">
                          <a:effectLst/>
                        </a:rPr>
                        <a:t>Low</a:t>
                      </a:r>
                      <a:endParaRPr lang="en-US" sz="1200">
                        <a:effectLst/>
                        <a:latin typeface="Helvetica"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spcBef>
                          <a:spcPts val="600"/>
                        </a:spcBef>
                        <a:spcAft>
                          <a:spcPts val="600"/>
                        </a:spcAft>
                      </a:pPr>
                      <a:r>
                        <a:rPr lang="en-US" sz="1200">
                          <a:effectLst/>
                        </a:rPr>
                        <a:t>Medium</a:t>
                      </a:r>
                      <a:endParaRPr lang="en-US" sz="1200">
                        <a:effectLst/>
                        <a:latin typeface="Helvetica"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spcBef>
                          <a:spcPts val="600"/>
                        </a:spcBef>
                        <a:spcAft>
                          <a:spcPts val="600"/>
                        </a:spcAft>
                      </a:pPr>
                      <a:r>
                        <a:rPr lang="en-US" sz="1200" dirty="0">
                          <a:effectLst/>
                          <a:highlight>
                            <a:srgbClr val="FFFF00"/>
                          </a:highlight>
                        </a:rPr>
                        <a:t>Medium</a:t>
                      </a:r>
                      <a:endParaRPr lang="en-US" sz="1200" dirty="0">
                        <a:effectLst/>
                        <a:highlight>
                          <a:srgbClr val="FFFF00"/>
                        </a:highlight>
                        <a:latin typeface="Helvetica" panose="020B0604020202020204"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2980151513"/>
                  </a:ext>
                </a:extLst>
              </a:tr>
            </a:tbl>
          </a:graphicData>
        </a:graphic>
      </p:graphicFrame>
      <p:sp>
        <p:nvSpPr>
          <p:cNvPr id="4" name="Text Placeholder 3">
            <a:extLst>
              <a:ext uri="{FF2B5EF4-FFF2-40B4-BE49-F238E27FC236}">
                <a16:creationId xmlns:a16="http://schemas.microsoft.com/office/drawing/2014/main" id="{1018E0A8-68DF-4BE6-9DC9-CA3FFEEEEE5B}"/>
              </a:ext>
            </a:extLst>
          </p:cNvPr>
          <p:cNvSpPr>
            <a:spLocks noGrp="1"/>
          </p:cNvSpPr>
          <p:nvPr>
            <p:ph type="body" sz="half" idx="2"/>
          </p:nvPr>
        </p:nvSpPr>
        <p:spPr/>
        <p:txBody>
          <a:bodyPr/>
          <a:lstStyle/>
          <a:p>
            <a:pPr marL="285750" indent="-285750">
              <a:buFont typeface="Arial" panose="020B0604020202020204" pitchFamily="34" charset="0"/>
              <a:buChar char="•"/>
            </a:pPr>
            <a:r>
              <a:rPr lang="en-US"/>
              <a:t>Goal was to minimize size and heat and maximize run time</a:t>
            </a:r>
          </a:p>
          <a:p>
            <a:pPr marL="285750" indent="-285750">
              <a:buFont typeface="Arial" panose="020B0604020202020204" pitchFamily="34" charset="0"/>
              <a:buChar char="•"/>
            </a:pPr>
            <a:r>
              <a:rPr lang="en-US"/>
              <a:t>LEDs were chosen because they are both the smallest and generate the least amount of heat.</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3227440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62865-0E8A-406C-875A-50EC02CBB6C1}"/>
              </a:ext>
            </a:extLst>
          </p:cNvPr>
          <p:cNvSpPr>
            <a:spLocks noGrp="1"/>
          </p:cNvSpPr>
          <p:nvPr>
            <p:ph type="title"/>
          </p:nvPr>
        </p:nvSpPr>
        <p:spPr/>
        <p:txBody>
          <a:bodyPr/>
          <a:lstStyle/>
          <a:p>
            <a:r>
              <a:rPr lang="en-US"/>
              <a:t>Project Design, LED Products</a:t>
            </a:r>
          </a:p>
        </p:txBody>
      </p:sp>
      <p:sp>
        <p:nvSpPr>
          <p:cNvPr id="4" name="Text Placeholder 3">
            <a:extLst>
              <a:ext uri="{FF2B5EF4-FFF2-40B4-BE49-F238E27FC236}">
                <a16:creationId xmlns:a16="http://schemas.microsoft.com/office/drawing/2014/main" id="{7D02216B-8B43-4DD5-B61D-E6B360423811}"/>
              </a:ext>
            </a:extLst>
          </p:cNvPr>
          <p:cNvSpPr>
            <a:spLocks noGrp="1"/>
          </p:cNvSpPr>
          <p:nvPr>
            <p:ph type="body" sz="half" idx="2"/>
          </p:nvPr>
        </p:nvSpPr>
        <p:spPr/>
        <p:txBody>
          <a:bodyPr vert="horz" lIns="91440" tIns="45720" rIns="91440" bIns="45720" rtlCol="0" anchor="t">
            <a:normAutofit/>
          </a:bodyPr>
          <a:lstStyle/>
          <a:p>
            <a:pPr marL="285750" indent="-285750">
              <a:buChar char="•"/>
            </a:pPr>
            <a:r>
              <a:rPr lang="en-US">
                <a:cs typeface="Calibri" panose="020F0502020204030204"/>
              </a:rPr>
              <a:t>LEDs must be capable of replicating daylight.</a:t>
            </a:r>
          </a:p>
          <a:p>
            <a:pPr marL="285750" indent="-285750">
              <a:buChar char="•"/>
            </a:pPr>
            <a:r>
              <a:rPr lang="en-US">
                <a:cs typeface="Calibri" panose="020F0502020204030204"/>
              </a:rPr>
              <a:t>LEDs total lumen output must be approximately 1000 lumens to give sufficient lighting</a:t>
            </a:r>
          </a:p>
          <a:p>
            <a:pPr marL="285750" indent="-285750">
              <a:buChar char="•"/>
            </a:pPr>
            <a:r>
              <a:rPr lang="en-US">
                <a:cs typeface="Calibri" panose="020F0502020204030204"/>
              </a:rPr>
              <a:t>In the case of the cold LED, product A was chosen for following specification and relative low current draw</a:t>
            </a:r>
          </a:p>
          <a:p>
            <a:pPr marL="285750" indent="-285750">
              <a:buChar char="•"/>
            </a:pPr>
            <a:endParaRPr lang="en-US">
              <a:cs typeface="Calibri" panose="020F0502020204030204"/>
            </a:endParaRPr>
          </a:p>
          <a:p>
            <a:pPr marL="285750" indent="-285750">
              <a:buChar char="•"/>
            </a:pPr>
            <a:endParaRPr lang="en-US">
              <a:cs typeface="Calibri" panose="020F0502020204030204"/>
            </a:endParaRPr>
          </a:p>
        </p:txBody>
      </p:sp>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44701D17-49B0-45B0-877F-A05B6D65049C}"/>
                  </a:ext>
                </a:extLst>
              </p:cNvPr>
              <p:cNvGraphicFramePr>
                <a:graphicFrameLocks noGrp="1"/>
              </p:cNvGraphicFramePr>
              <p:nvPr>
                <p:extLst>
                  <p:ext uri="{D42A27DB-BD31-4B8C-83A1-F6EECF244321}">
                    <p14:modId xmlns:p14="http://schemas.microsoft.com/office/powerpoint/2010/main" val="28614998"/>
                  </p:ext>
                </p:extLst>
              </p:nvPr>
            </p:nvGraphicFramePr>
            <p:xfrm>
              <a:off x="5253059" y="1432354"/>
              <a:ext cx="5937250" cy="4377055"/>
            </p:xfrm>
            <a:graphic>
              <a:graphicData uri="http://schemas.openxmlformats.org/drawingml/2006/table">
                <a:tbl>
                  <a:tblPr firstRow="1" firstCol="1" bandRow="1">
                    <a:tableStyleId>{5C22544A-7EE6-4342-B048-85BDC9FD1C3A}</a:tableStyleId>
                  </a:tblPr>
                  <a:tblGrid>
                    <a:gridCol w="1539875">
                      <a:extLst>
                        <a:ext uri="{9D8B030D-6E8A-4147-A177-3AD203B41FA5}">
                          <a16:colId xmlns:a16="http://schemas.microsoft.com/office/drawing/2014/main" val="3259438885"/>
                        </a:ext>
                      </a:extLst>
                    </a:gridCol>
                    <a:gridCol w="1428115">
                      <a:extLst>
                        <a:ext uri="{9D8B030D-6E8A-4147-A177-3AD203B41FA5}">
                          <a16:colId xmlns:a16="http://schemas.microsoft.com/office/drawing/2014/main" val="3349112093"/>
                        </a:ext>
                      </a:extLst>
                    </a:gridCol>
                    <a:gridCol w="1484630">
                      <a:extLst>
                        <a:ext uri="{9D8B030D-6E8A-4147-A177-3AD203B41FA5}">
                          <a16:colId xmlns:a16="http://schemas.microsoft.com/office/drawing/2014/main" val="1807283999"/>
                        </a:ext>
                      </a:extLst>
                    </a:gridCol>
                    <a:gridCol w="1484630">
                      <a:extLst>
                        <a:ext uri="{9D8B030D-6E8A-4147-A177-3AD203B41FA5}">
                          <a16:colId xmlns:a16="http://schemas.microsoft.com/office/drawing/2014/main" val="3258956214"/>
                        </a:ext>
                      </a:extLst>
                    </a:gridCol>
                  </a:tblGrid>
                  <a:tr h="353695">
                    <a:tc gridSpan="4">
                      <a:txBody>
                        <a:bodyPr/>
                        <a:lstStyle/>
                        <a:p>
                          <a:pPr marL="0" marR="0" algn="ctr">
                            <a:spcBef>
                              <a:spcPts val="600"/>
                            </a:spcBef>
                            <a:spcAft>
                              <a:spcPts val="600"/>
                            </a:spcAft>
                          </a:pPr>
                          <a:r>
                            <a:rPr lang="en-US" sz="1200">
                              <a:effectLst/>
                              <a:latin typeface="Helvetica" panose="020B0604020202020204" pitchFamily="34" charset="0"/>
                              <a:ea typeface="MS Mincho" panose="02020609040205080304" pitchFamily="49" charset="-128"/>
                            </a:rPr>
                            <a:t>COLD (6500K) LED </a:t>
                          </a:r>
                        </a:p>
                      </a:txBody>
                      <a:tcPr marL="68580" marR="68580" marT="0" marB="0" anchor="ctr"/>
                    </a:tc>
                    <a:tc hMerge="1">
                      <a:txBody>
                        <a:bodyPr/>
                        <a:lstStyle/>
                        <a:p>
                          <a:pPr marL="0" marR="0" algn="just">
                            <a:spcBef>
                              <a:spcPts val="600"/>
                            </a:spcBef>
                            <a:spcAft>
                              <a:spcPts val="600"/>
                            </a:spcAft>
                          </a:pPr>
                          <a:endParaRPr lang="en-US" sz="1200">
                            <a:effectLst/>
                            <a:latin typeface="Helvetica" panose="020B0604020202020204" pitchFamily="34" charset="0"/>
                            <a:ea typeface="MS Mincho" panose="02020609040205080304" pitchFamily="49" charset="-128"/>
                          </a:endParaRPr>
                        </a:p>
                      </a:txBody>
                      <a:tcPr marL="68580" marR="68580" marT="0" marB="0"/>
                    </a:tc>
                    <a:tc hMerge="1">
                      <a:txBody>
                        <a:bodyPr/>
                        <a:lstStyle/>
                        <a:p>
                          <a:pPr marL="0" marR="0" algn="just">
                            <a:spcBef>
                              <a:spcPts val="600"/>
                            </a:spcBef>
                            <a:spcAft>
                              <a:spcPts val="600"/>
                            </a:spcAft>
                          </a:pPr>
                          <a:endParaRPr lang="en-US" sz="1200">
                            <a:effectLst/>
                            <a:latin typeface="Helvetica" panose="020B0604020202020204" pitchFamily="34" charset="0"/>
                            <a:ea typeface="MS Mincho" panose="02020609040205080304" pitchFamily="49" charset="-128"/>
                          </a:endParaRPr>
                        </a:p>
                      </a:txBody>
                      <a:tcPr marL="68580" marR="68580" marT="0" marB="0"/>
                    </a:tc>
                    <a:tc hMerge="1">
                      <a:txBody>
                        <a:bodyPr/>
                        <a:lstStyle/>
                        <a:p>
                          <a:pPr marL="0" marR="0" algn="just">
                            <a:spcBef>
                              <a:spcPts val="600"/>
                            </a:spcBef>
                            <a:spcAft>
                              <a:spcPts val="600"/>
                            </a:spcAft>
                          </a:pPr>
                          <a:endParaRPr lang="en-US" sz="1200">
                            <a:effectLst/>
                            <a:latin typeface="Helvetica" panose="020B0604020202020204" pitchFamily="34" charset="0"/>
                            <a:ea typeface="MS Mincho" panose="02020609040205080304" pitchFamily="49" charset="-128"/>
                          </a:endParaRPr>
                        </a:p>
                      </a:txBody>
                      <a:tcPr marL="68580" marR="68580" marT="0" marB="0"/>
                    </a:tc>
                    <a:extLst>
                      <a:ext uri="{0D108BD9-81ED-4DB2-BD59-A6C34878D82A}">
                        <a16:rowId xmlns:a16="http://schemas.microsoft.com/office/drawing/2014/main" val="1741962293"/>
                      </a:ext>
                    </a:extLst>
                  </a:tr>
                  <a:tr h="353695">
                    <a:tc>
                      <a:txBody>
                        <a:bodyPr/>
                        <a:lstStyle/>
                        <a:p>
                          <a:pPr marL="0" marR="0" algn="ctr">
                            <a:spcBef>
                              <a:spcPts val="600"/>
                            </a:spcBef>
                            <a:spcAft>
                              <a:spcPts val="600"/>
                            </a:spcAft>
                          </a:pPr>
                          <a:r>
                            <a:rPr lang="en-US" sz="1200">
                              <a:effectLst/>
                            </a:rPr>
                            <a:t> </a:t>
                          </a:r>
                          <a:endParaRPr lang="en-US" sz="120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dirty="0">
                              <a:effectLst/>
                              <a:highlight>
                                <a:srgbClr val="FFFF00"/>
                              </a:highlight>
                            </a:rPr>
                            <a:t>Product A</a:t>
                          </a:r>
                          <a:endParaRPr lang="en-US" sz="1200" dirty="0">
                            <a:effectLst/>
                            <a:highlight>
                              <a:srgbClr val="FFFF00"/>
                            </a:highligh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a:effectLst/>
                            </a:rPr>
                            <a:t>Product B</a:t>
                          </a:r>
                          <a:endParaRPr lang="en-US" sz="120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a:effectLst/>
                            </a:rPr>
                            <a:t>Product C</a:t>
                          </a:r>
                          <a:endParaRPr lang="en-US" sz="1200">
                            <a:effectLst/>
                            <a:latin typeface="Helvetica" panose="020B0604020202020204" pitchFamily="34" charset="0"/>
                            <a:ea typeface="MS Mincho" panose="02020609040205080304" pitchFamily="49" charset="-128"/>
                          </a:endParaRPr>
                        </a:p>
                      </a:txBody>
                      <a:tcPr marL="68580" marR="68580" marT="0" marB="0" anchor="ctr"/>
                    </a:tc>
                    <a:extLst>
                      <a:ext uri="{0D108BD9-81ED-4DB2-BD59-A6C34878D82A}">
                        <a16:rowId xmlns:a16="http://schemas.microsoft.com/office/drawing/2014/main" val="1277325268"/>
                      </a:ext>
                    </a:extLst>
                  </a:tr>
                  <a:tr h="399415">
                    <a:tc>
                      <a:txBody>
                        <a:bodyPr/>
                        <a:lstStyle/>
                        <a:p>
                          <a:pPr marL="0" marR="0" algn="ctr">
                            <a:spcBef>
                              <a:spcPts val="600"/>
                            </a:spcBef>
                            <a:spcAft>
                              <a:spcPts val="600"/>
                            </a:spcAft>
                          </a:pPr>
                          <a:r>
                            <a:rPr lang="en-US" sz="1200">
                              <a:effectLst/>
                            </a:rPr>
                            <a:t>Manufacturer</a:t>
                          </a:r>
                          <a:endParaRPr lang="en-US" sz="120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dirty="0" err="1">
                              <a:effectLst/>
                              <a:highlight>
                                <a:srgbClr val="FFFF00"/>
                              </a:highlight>
                            </a:rPr>
                            <a:t>Lumileds</a:t>
                          </a:r>
                          <a:endParaRPr lang="en-US" sz="1200" dirty="0">
                            <a:effectLst/>
                            <a:highlight>
                              <a:srgbClr val="FFFF00"/>
                            </a:highligh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a:effectLst/>
                            </a:rPr>
                            <a:t>Cree</a:t>
                          </a:r>
                          <a:endParaRPr lang="en-US" sz="120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a:effectLst/>
                            </a:rPr>
                            <a:t>Samsung</a:t>
                          </a:r>
                          <a:endParaRPr lang="en-US" sz="1200">
                            <a:effectLst/>
                            <a:latin typeface="Helvetica" panose="020B0604020202020204" pitchFamily="34" charset="0"/>
                            <a:ea typeface="MS Mincho" panose="02020609040205080304" pitchFamily="49" charset="-128"/>
                          </a:endParaRPr>
                        </a:p>
                      </a:txBody>
                      <a:tcPr marL="68580" marR="68580" marT="0" marB="0" anchor="ctr"/>
                    </a:tc>
                    <a:extLst>
                      <a:ext uri="{0D108BD9-81ED-4DB2-BD59-A6C34878D82A}">
                        <a16:rowId xmlns:a16="http://schemas.microsoft.com/office/drawing/2014/main" val="1005347298"/>
                      </a:ext>
                    </a:extLst>
                  </a:tr>
                  <a:tr h="387985">
                    <a:tc>
                      <a:txBody>
                        <a:bodyPr/>
                        <a:lstStyle/>
                        <a:p>
                          <a:pPr marL="0" marR="0" algn="ctr">
                            <a:spcBef>
                              <a:spcPts val="600"/>
                            </a:spcBef>
                            <a:spcAft>
                              <a:spcPts val="600"/>
                            </a:spcAft>
                          </a:pPr>
                          <a:r>
                            <a:rPr lang="en-US" sz="1200">
                              <a:effectLst/>
                            </a:rPr>
                            <a:t>Lumens (lm)</a:t>
                          </a:r>
                          <a:endParaRPr lang="en-US" sz="120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dirty="0">
                              <a:effectLst/>
                              <a:highlight>
                                <a:srgbClr val="FFFF00"/>
                              </a:highlight>
                            </a:rPr>
                            <a:t>97</a:t>
                          </a:r>
                          <a:endParaRPr lang="en-US" sz="1200" dirty="0">
                            <a:effectLst/>
                            <a:highlight>
                              <a:srgbClr val="FFFF00"/>
                            </a:highligh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a:effectLst/>
                            </a:rPr>
                            <a:t>126</a:t>
                          </a:r>
                          <a:endParaRPr lang="en-US" sz="120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a:effectLst/>
                            </a:rPr>
                            <a:t>175</a:t>
                          </a:r>
                          <a:endParaRPr lang="en-US" sz="1200">
                            <a:effectLst/>
                            <a:latin typeface="Helvetica" panose="020B0604020202020204" pitchFamily="34" charset="0"/>
                            <a:ea typeface="MS Mincho" panose="02020609040205080304" pitchFamily="49" charset="-128"/>
                          </a:endParaRPr>
                        </a:p>
                      </a:txBody>
                      <a:tcPr marL="68580" marR="68580" marT="0" marB="0" anchor="ctr"/>
                    </a:tc>
                    <a:extLst>
                      <a:ext uri="{0D108BD9-81ED-4DB2-BD59-A6C34878D82A}">
                        <a16:rowId xmlns:a16="http://schemas.microsoft.com/office/drawing/2014/main" val="4074567652"/>
                      </a:ext>
                    </a:extLst>
                  </a:tr>
                  <a:tr h="399415">
                    <a:tc>
                      <a:txBody>
                        <a:bodyPr/>
                        <a:lstStyle/>
                        <a:p>
                          <a:pPr marL="0" marR="0" algn="ctr">
                            <a:spcBef>
                              <a:spcPts val="600"/>
                            </a:spcBef>
                            <a:spcAft>
                              <a:spcPts val="600"/>
                            </a:spcAft>
                          </a:pPr>
                          <a:r>
                            <a:rPr lang="en-US" sz="1200">
                              <a:effectLst/>
                            </a:rPr>
                            <a:t>Viewing Angle (</a:t>
                          </a:r>
                          <a14:m>
                            <m:oMath xmlns:m="http://schemas.openxmlformats.org/officeDocument/2006/math">
                              <m:r>
                                <a:rPr lang="en-US" sz="1200">
                                  <a:effectLst/>
                                  <a:latin typeface="Cambria Math" panose="02040503050406030204" pitchFamily="18" charset="0"/>
                                </a:rPr>
                                <m:t>𝜽</m:t>
                              </m:r>
                              <m:r>
                                <a:rPr lang="en-US" sz="1200">
                                  <a:effectLst/>
                                  <a:latin typeface="Cambria Math" panose="02040503050406030204" pitchFamily="18" charset="0"/>
                                </a:rPr>
                                <m:t>)</m:t>
                              </m:r>
                            </m:oMath>
                          </a14:m>
                          <a:endParaRPr lang="en-US" sz="120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dirty="0">
                              <a:effectLst/>
                              <a:highlight>
                                <a:srgbClr val="FFFF00"/>
                              </a:highlight>
                            </a:rPr>
                            <a:t> </a:t>
                          </a:r>
                          <a:endParaRPr lang="en-US" sz="1200" dirty="0">
                            <a:effectLst/>
                            <a:highlight>
                              <a:srgbClr val="FFFF00"/>
                            </a:highligh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a:effectLst/>
                            </a:rPr>
                            <a:t>110</a:t>
                          </a:r>
                          <a:endParaRPr lang="en-US" sz="120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a:effectLst/>
                            </a:rPr>
                            <a:t>110</a:t>
                          </a:r>
                          <a:endParaRPr lang="en-US" sz="1200">
                            <a:effectLst/>
                            <a:latin typeface="Helvetica" panose="020B0604020202020204" pitchFamily="34" charset="0"/>
                            <a:ea typeface="MS Mincho" panose="02020609040205080304" pitchFamily="49" charset="-128"/>
                          </a:endParaRPr>
                        </a:p>
                      </a:txBody>
                      <a:tcPr marL="68580" marR="68580" marT="0" marB="0" anchor="ctr"/>
                    </a:tc>
                    <a:extLst>
                      <a:ext uri="{0D108BD9-81ED-4DB2-BD59-A6C34878D82A}">
                        <a16:rowId xmlns:a16="http://schemas.microsoft.com/office/drawing/2014/main" val="3390657075"/>
                      </a:ext>
                    </a:extLst>
                  </a:tr>
                  <a:tr h="565150">
                    <a:tc>
                      <a:txBody>
                        <a:bodyPr/>
                        <a:lstStyle/>
                        <a:p>
                          <a:pPr marL="0" marR="0" algn="ctr">
                            <a:spcBef>
                              <a:spcPts val="600"/>
                            </a:spcBef>
                            <a:spcAft>
                              <a:spcPts val="600"/>
                            </a:spcAft>
                          </a:pPr>
                          <a:r>
                            <a:rPr lang="en-US" sz="1200">
                              <a:effectLst/>
                            </a:rPr>
                            <a:t>Forward Voltage (</a:t>
                          </a:r>
                          <a14:m>
                            <m:oMath xmlns:m="http://schemas.openxmlformats.org/officeDocument/2006/math">
                              <m:sSub>
                                <m:sSubPr>
                                  <m:ctrlPr>
                                    <a:rPr lang="en-US" sz="1200" i="1">
                                      <a:effectLst/>
                                      <a:latin typeface="Cambria Math" panose="02040503050406030204" pitchFamily="18" charset="0"/>
                                    </a:rPr>
                                  </m:ctrlPr>
                                </m:sSubPr>
                                <m:e>
                                  <m:r>
                                    <a:rPr lang="en-US" sz="1200">
                                      <a:effectLst/>
                                      <a:latin typeface="Cambria Math" panose="02040503050406030204" pitchFamily="18" charset="0"/>
                                    </a:rPr>
                                    <m:t>𝑽</m:t>
                                  </m:r>
                                </m:e>
                                <m:sub>
                                  <m:r>
                                    <a:rPr lang="en-US" sz="1200">
                                      <a:effectLst/>
                                      <a:latin typeface="Cambria Math" panose="02040503050406030204" pitchFamily="18" charset="0"/>
                                    </a:rPr>
                                    <m:t>𝒇</m:t>
                                  </m:r>
                                </m:sub>
                              </m:sSub>
                              <m:r>
                                <a:rPr lang="en-US" sz="1200">
                                  <a:effectLst/>
                                  <a:latin typeface="Cambria Math" panose="02040503050406030204" pitchFamily="18" charset="0"/>
                                </a:rPr>
                                <m:t>)</m:t>
                              </m:r>
                            </m:oMath>
                          </a14:m>
                          <a:endParaRPr lang="en-US" sz="120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dirty="0">
                              <a:effectLst/>
                              <a:highlight>
                                <a:srgbClr val="FFFF00"/>
                              </a:highlight>
                            </a:rPr>
                            <a:t>6.1</a:t>
                          </a:r>
                          <a:endParaRPr lang="en-US" sz="1200" dirty="0">
                            <a:effectLst/>
                            <a:highlight>
                              <a:srgbClr val="FFFF00"/>
                            </a:highligh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a:effectLst/>
                            </a:rPr>
                            <a:t>2.9</a:t>
                          </a:r>
                          <a:endParaRPr lang="en-US" sz="120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a:effectLst/>
                            </a:rPr>
                            <a:t>2.9</a:t>
                          </a:r>
                          <a:endParaRPr lang="en-US" sz="1200">
                            <a:effectLst/>
                            <a:latin typeface="Helvetica" panose="020B0604020202020204" pitchFamily="34" charset="0"/>
                            <a:ea typeface="MS Mincho" panose="02020609040205080304" pitchFamily="49" charset="-128"/>
                          </a:endParaRPr>
                        </a:p>
                      </a:txBody>
                      <a:tcPr marL="68580" marR="68580" marT="0" marB="0" anchor="ctr"/>
                    </a:tc>
                    <a:extLst>
                      <a:ext uri="{0D108BD9-81ED-4DB2-BD59-A6C34878D82A}">
                        <a16:rowId xmlns:a16="http://schemas.microsoft.com/office/drawing/2014/main" val="2146604837"/>
                      </a:ext>
                    </a:extLst>
                  </a:tr>
                  <a:tr h="553720">
                    <a:tc>
                      <a:txBody>
                        <a:bodyPr/>
                        <a:lstStyle/>
                        <a:p>
                          <a:pPr marL="0" marR="0" algn="ctr">
                            <a:spcBef>
                              <a:spcPts val="600"/>
                            </a:spcBef>
                            <a:spcAft>
                              <a:spcPts val="600"/>
                            </a:spcAft>
                          </a:pPr>
                          <a:r>
                            <a:rPr lang="en-US" sz="1200">
                              <a:effectLst/>
                            </a:rPr>
                            <a:t>Max Current Draw (mA)</a:t>
                          </a:r>
                          <a:endParaRPr lang="en-US" sz="120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dirty="0">
                              <a:effectLst/>
                              <a:highlight>
                                <a:srgbClr val="FFFF00"/>
                              </a:highlight>
                            </a:rPr>
                            <a:t>240</a:t>
                          </a:r>
                          <a:endParaRPr lang="en-US" sz="1200" dirty="0">
                            <a:effectLst/>
                            <a:highlight>
                              <a:srgbClr val="FFFF00"/>
                            </a:highligh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a:effectLst/>
                            </a:rPr>
                            <a:t>1000</a:t>
                          </a:r>
                          <a:endParaRPr lang="en-US" sz="120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a:effectLst/>
                            </a:rPr>
                            <a:t>1400</a:t>
                          </a:r>
                          <a:endParaRPr lang="en-US" sz="1200">
                            <a:effectLst/>
                            <a:latin typeface="Helvetica" panose="020B0604020202020204" pitchFamily="34" charset="0"/>
                            <a:ea typeface="MS Mincho" panose="02020609040205080304" pitchFamily="49" charset="-128"/>
                          </a:endParaRPr>
                        </a:p>
                      </a:txBody>
                      <a:tcPr marL="68580" marR="68580" marT="0" marB="0" anchor="ctr"/>
                    </a:tc>
                    <a:extLst>
                      <a:ext uri="{0D108BD9-81ED-4DB2-BD59-A6C34878D82A}">
                        <a16:rowId xmlns:a16="http://schemas.microsoft.com/office/drawing/2014/main" val="2651887251"/>
                      </a:ext>
                    </a:extLst>
                  </a:tr>
                  <a:tr h="570865">
                    <a:tc>
                      <a:txBody>
                        <a:bodyPr/>
                        <a:lstStyle/>
                        <a:p>
                          <a:pPr marL="0" marR="0" algn="ctr">
                            <a:spcBef>
                              <a:spcPts val="600"/>
                            </a:spcBef>
                            <a:spcAft>
                              <a:spcPts val="600"/>
                            </a:spcAft>
                          </a:pPr>
                          <a:r>
                            <a:rPr lang="en-US" sz="1200">
                              <a:effectLst/>
                            </a:rPr>
                            <a:t>Max Power Draw (W)</a:t>
                          </a:r>
                          <a:endParaRPr lang="en-US" sz="120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dirty="0">
                              <a:effectLst/>
                              <a:highlight>
                                <a:srgbClr val="FFFF00"/>
                              </a:highlight>
                            </a:rPr>
                            <a:t>1.46</a:t>
                          </a:r>
                          <a:endParaRPr lang="en-US" sz="1200" dirty="0">
                            <a:effectLst/>
                            <a:highlight>
                              <a:srgbClr val="FFFF00"/>
                            </a:highligh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a:effectLst/>
                            </a:rPr>
                            <a:t>2.9</a:t>
                          </a:r>
                          <a:endParaRPr lang="en-US" sz="120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a:effectLst/>
                            </a:rPr>
                            <a:t>4</a:t>
                          </a:r>
                          <a:endParaRPr lang="en-US" sz="1200">
                            <a:effectLst/>
                            <a:latin typeface="Helvetica" panose="020B0604020202020204" pitchFamily="34" charset="0"/>
                            <a:ea typeface="MS Mincho" panose="02020609040205080304" pitchFamily="49" charset="-128"/>
                          </a:endParaRPr>
                        </a:p>
                      </a:txBody>
                      <a:tcPr marL="68580" marR="68580" marT="0" marB="0" anchor="ctr"/>
                    </a:tc>
                    <a:extLst>
                      <a:ext uri="{0D108BD9-81ED-4DB2-BD59-A6C34878D82A}">
                        <a16:rowId xmlns:a16="http://schemas.microsoft.com/office/drawing/2014/main" val="3756288774"/>
                      </a:ext>
                    </a:extLst>
                  </a:tr>
                  <a:tr h="399415">
                    <a:tc>
                      <a:txBody>
                        <a:bodyPr/>
                        <a:lstStyle/>
                        <a:p>
                          <a:pPr marL="0" marR="0" algn="ctr">
                            <a:spcBef>
                              <a:spcPts val="600"/>
                            </a:spcBef>
                            <a:spcAft>
                              <a:spcPts val="600"/>
                            </a:spcAft>
                          </a:pPr>
                          <a:r>
                            <a:rPr lang="en-US" sz="1200">
                              <a:effectLst/>
                            </a:rPr>
                            <a:t>PCB Mount Type</a:t>
                          </a:r>
                          <a:endParaRPr lang="en-US" sz="120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dirty="0">
                              <a:effectLst/>
                              <a:highlight>
                                <a:srgbClr val="FFFF00"/>
                              </a:highlight>
                            </a:rPr>
                            <a:t>3030</a:t>
                          </a:r>
                          <a:endParaRPr lang="en-US" sz="1200" dirty="0">
                            <a:effectLst/>
                            <a:highlight>
                              <a:srgbClr val="FFFF00"/>
                            </a:highligh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a:effectLst/>
                            </a:rPr>
                            <a:t>1414</a:t>
                          </a:r>
                          <a:endParaRPr lang="en-US" sz="120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a:effectLst/>
                            </a:rPr>
                            <a:t>2-SMD</a:t>
                          </a:r>
                          <a:endParaRPr lang="en-US" sz="1200">
                            <a:effectLst/>
                            <a:latin typeface="Helvetica" panose="020B0604020202020204" pitchFamily="34" charset="0"/>
                            <a:ea typeface="MS Mincho" panose="02020609040205080304" pitchFamily="49" charset="-128"/>
                          </a:endParaRPr>
                        </a:p>
                      </a:txBody>
                      <a:tcPr marL="68580" marR="68580" marT="0" marB="0" anchor="ctr"/>
                    </a:tc>
                    <a:extLst>
                      <a:ext uri="{0D108BD9-81ED-4DB2-BD59-A6C34878D82A}">
                        <a16:rowId xmlns:a16="http://schemas.microsoft.com/office/drawing/2014/main" val="2385635236"/>
                      </a:ext>
                    </a:extLst>
                  </a:tr>
                  <a:tr h="393700">
                    <a:tc>
                      <a:txBody>
                        <a:bodyPr/>
                        <a:lstStyle/>
                        <a:p>
                          <a:pPr marL="0" marR="0" algn="ctr">
                            <a:spcBef>
                              <a:spcPts val="600"/>
                            </a:spcBef>
                            <a:spcAft>
                              <a:spcPts val="600"/>
                            </a:spcAft>
                          </a:pPr>
                          <a:r>
                            <a:rPr lang="en-US" sz="1200">
                              <a:effectLst/>
                            </a:rPr>
                            <a:t>Cost</a:t>
                          </a:r>
                          <a:endParaRPr lang="en-US" sz="120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dirty="0">
                              <a:effectLst/>
                              <a:highlight>
                                <a:srgbClr val="FFFF00"/>
                              </a:highlight>
                            </a:rPr>
                            <a:t>$0.36</a:t>
                          </a:r>
                          <a:endParaRPr lang="en-US" sz="1200" dirty="0">
                            <a:effectLst/>
                            <a:highlight>
                              <a:srgbClr val="FFFF00"/>
                            </a:highligh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a:effectLst/>
                            </a:rPr>
                            <a:t>$0.89</a:t>
                          </a:r>
                          <a:endParaRPr lang="en-US" sz="120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dirty="0">
                              <a:effectLst/>
                            </a:rPr>
                            <a:t>$0.45</a:t>
                          </a:r>
                          <a:endParaRPr lang="en-US" sz="1200" dirty="0">
                            <a:effectLst/>
                            <a:latin typeface="Helvetica" panose="020B0604020202020204" pitchFamily="34" charset="0"/>
                            <a:ea typeface="MS Mincho" panose="02020609040205080304" pitchFamily="49" charset="-128"/>
                          </a:endParaRPr>
                        </a:p>
                      </a:txBody>
                      <a:tcPr marL="68580" marR="68580" marT="0" marB="0" anchor="ctr"/>
                    </a:tc>
                    <a:extLst>
                      <a:ext uri="{0D108BD9-81ED-4DB2-BD59-A6C34878D82A}">
                        <a16:rowId xmlns:a16="http://schemas.microsoft.com/office/drawing/2014/main" val="1059917315"/>
                      </a:ext>
                    </a:extLst>
                  </a:tr>
                </a:tbl>
              </a:graphicData>
            </a:graphic>
          </p:graphicFrame>
        </mc:Choice>
        <mc:Fallback xmlns="">
          <p:graphicFrame>
            <p:nvGraphicFramePr>
              <p:cNvPr id="7" name="Table 6">
                <a:extLst>
                  <a:ext uri="{FF2B5EF4-FFF2-40B4-BE49-F238E27FC236}">
                    <a16:creationId xmlns:a16="http://schemas.microsoft.com/office/drawing/2014/main" id="{44701D17-49B0-45B0-877F-A05B6D65049C}"/>
                  </a:ext>
                </a:extLst>
              </p:cNvPr>
              <p:cNvGraphicFramePr>
                <a:graphicFrameLocks noGrp="1"/>
              </p:cNvGraphicFramePr>
              <p:nvPr>
                <p:extLst>
                  <p:ext uri="{D42A27DB-BD31-4B8C-83A1-F6EECF244321}">
                    <p14:modId xmlns:p14="http://schemas.microsoft.com/office/powerpoint/2010/main" val="28614998"/>
                  </p:ext>
                </p:extLst>
              </p:nvPr>
            </p:nvGraphicFramePr>
            <p:xfrm>
              <a:off x="5253059" y="1432354"/>
              <a:ext cx="5937250" cy="4377055"/>
            </p:xfrm>
            <a:graphic>
              <a:graphicData uri="http://schemas.openxmlformats.org/drawingml/2006/table">
                <a:tbl>
                  <a:tblPr firstRow="1" firstCol="1" bandRow="1">
                    <a:tableStyleId>{5C22544A-7EE6-4342-B048-85BDC9FD1C3A}</a:tableStyleId>
                  </a:tblPr>
                  <a:tblGrid>
                    <a:gridCol w="1539875">
                      <a:extLst>
                        <a:ext uri="{9D8B030D-6E8A-4147-A177-3AD203B41FA5}">
                          <a16:colId xmlns:a16="http://schemas.microsoft.com/office/drawing/2014/main" val="3259438885"/>
                        </a:ext>
                      </a:extLst>
                    </a:gridCol>
                    <a:gridCol w="1428115">
                      <a:extLst>
                        <a:ext uri="{9D8B030D-6E8A-4147-A177-3AD203B41FA5}">
                          <a16:colId xmlns:a16="http://schemas.microsoft.com/office/drawing/2014/main" val="3349112093"/>
                        </a:ext>
                      </a:extLst>
                    </a:gridCol>
                    <a:gridCol w="1484630">
                      <a:extLst>
                        <a:ext uri="{9D8B030D-6E8A-4147-A177-3AD203B41FA5}">
                          <a16:colId xmlns:a16="http://schemas.microsoft.com/office/drawing/2014/main" val="1807283999"/>
                        </a:ext>
                      </a:extLst>
                    </a:gridCol>
                    <a:gridCol w="1484630">
                      <a:extLst>
                        <a:ext uri="{9D8B030D-6E8A-4147-A177-3AD203B41FA5}">
                          <a16:colId xmlns:a16="http://schemas.microsoft.com/office/drawing/2014/main" val="3258956214"/>
                        </a:ext>
                      </a:extLst>
                    </a:gridCol>
                  </a:tblGrid>
                  <a:tr h="353695">
                    <a:tc gridSpan="4">
                      <a:txBody>
                        <a:bodyPr/>
                        <a:lstStyle/>
                        <a:p>
                          <a:pPr marL="0" marR="0" algn="ctr">
                            <a:spcBef>
                              <a:spcPts val="600"/>
                            </a:spcBef>
                            <a:spcAft>
                              <a:spcPts val="600"/>
                            </a:spcAft>
                          </a:pPr>
                          <a:r>
                            <a:rPr lang="en-US" sz="1200">
                              <a:effectLst/>
                              <a:latin typeface="Helvetica" panose="020B0604020202020204" pitchFamily="34" charset="0"/>
                              <a:ea typeface="MS Mincho" panose="02020609040205080304" pitchFamily="49" charset="-128"/>
                            </a:rPr>
                            <a:t>COLD (6500K) LED </a:t>
                          </a:r>
                        </a:p>
                      </a:txBody>
                      <a:tcPr marL="68580" marR="68580" marT="0" marB="0" anchor="ctr"/>
                    </a:tc>
                    <a:tc hMerge="1">
                      <a:txBody>
                        <a:bodyPr/>
                        <a:lstStyle/>
                        <a:p>
                          <a:pPr marL="0" marR="0" algn="just">
                            <a:spcBef>
                              <a:spcPts val="600"/>
                            </a:spcBef>
                            <a:spcAft>
                              <a:spcPts val="600"/>
                            </a:spcAft>
                          </a:pPr>
                          <a:endParaRPr lang="en-US" sz="1200">
                            <a:effectLst/>
                            <a:latin typeface="Helvetica" panose="020B0604020202020204" pitchFamily="34" charset="0"/>
                            <a:ea typeface="MS Mincho" panose="02020609040205080304" pitchFamily="49" charset="-128"/>
                          </a:endParaRPr>
                        </a:p>
                      </a:txBody>
                      <a:tcPr marL="68580" marR="68580" marT="0" marB="0"/>
                    </a:tc>
                    <a:tc hMerge="1">
                      <a:txBody>
                        <a:bodyPr/>
                        <a:lstStyle/>
                        <a:p>
                          <a:pPr marL="0" marR="0" algn="just">
                            <a:spcBef>
                              <a:spcPts val="600"/>
                            </a:spcBef>
                            <a:spcAft>
                              <a:spcPts val="600"/>
                            </a:spcAft>
                          </a:pPr>
                          <a:endParaRPr lang="en-US" sz="1200">
                            <a:effectLst/>
                            <a:latin typeface="Helvetica" panose="020B0604020202020204" pitchFamily="34" charset="0"/>
                            <a:ea typeface="MS Mincho" panose="02020609040205080304" pitchFamily="49" charset="-128"/>
                          </a:endParaRPr>
                        </a:p>
                      </a:txBody>
                      <a:tcPr marL="68580" marR="68580" marT="0" marB="0"/>
                    </a:tc>
                    <a:tc hMerge="1">
                      <a:txBody>
                        <a:bodyPr/>
                        <a:lstStyle/>
                        <a:p>
                          <a:pPr marL="0" marR="0" algn="just">
                            <a:spcBef>
                              <a:spcPts val="600"/>
                            </a:spcBef>
                            <a:spcAft>
                              <a:spcPts val="600"/>
                            </a:spcAft>
                          </a:pPr>
                          <a:endParaRPr lang="en-US" sz="1200">
                            <a:effectLst/>
                            <a:latin typeface="Helvetica" panose="020B0604020202020204" pitchFamily="34" charset="0"/>
                            <a:ea typeface="MS Mincho" panose="02020609040205080304" pitchFamily="49" charset="-128"/>
                          </a:endParaRPr>
                        </a:p>
                      </a:txBody>
                      <a:tcPr marL="68580" marR="68580" marT="0" marB="0"/>
                    </a:tc>
                    <a:extLst>
                      <a:ext uri="{0D108BD9-81ED-4DB2-BD59-A6C34878D82A}">
                        <a16:rowId xmlns:a16="http://schemas.microsoft.com/office/drawing/2014/main" val="1741962293"/>
                      </a:ext>
                    </a:extLst>
                  </a:tr>
                  <a:tr h="353695">
                    <a:tc>
                      <a:txBody>
                        <a:bodyPr/>
                        <a:lstStyle/>
                        <a:p>
                          <a:pPr marL="0" marR="0" algn="ctr">
                            <a:spcBef>
                              <a:spcPts val="600"/>
                            </a:spcBef>
                            <a:spcAft>
                              <a:spcPts val="600"/>
                            </a:spcAft>
                          </a:pPr>
                          <a:r>
                            <a:rPr lang="en-US" sz="1200">
                              <a:effectLst/>
                            </a:rPr>
                            <a:t> </a:t>
                          </a:r>
                          <a:endParaRPr lang="en-US" sz="120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dirty="0">
                              <a:effectLst/>
                              <a:highlight>
                                <a:srgbClr val="FFFF00"/>
                              </a:highlight>
                            </a:rPr>
                            <a:t>Product A</a:t>
                          </a:r>
                          <a:endParaRPr lang="en-US" sz="1200" dirty="0">
                            <a:effectLst/>
                            <a:highlight>
                              <a:srgbClr val="FFFF00"/>
                            </a:highligh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a:effectLst/>
                            </a:rPr>
                            <a:t>Product B</a:t>
                          </a:r>
                          <a:endParaRPr lang="en-US" sz="120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a:effectLst/>
                            </a:rPr>
                            <a:t>Product C</a:t>
                          </a:r>
                          <a:endParaRPr lang="en-US" sz="1200">
                            <a:effectLst/>
                            <a:latin typeface="Helvetica" panose="020B0604020202020204" pitchFamily="34" charset="0"/>
                            <a:ea typeface="MS Mincho" panose="02020609040205080304" pitchFamily="49" charset="-128"/>
                          </a:endParaRPr>
                        </a:p>
                      </a:txBody>
                      <a:tcPr marL="68580" marR="68580" marT="0" marB="0" anchor="ctr"/>
                    </a:tc>
                    <a:extLst>
                      <a:ext uri="{0D108BD9-81ED-4DB2-BD59-A6C34878D82A}">
                        <a16:rowId xmlns:a16="http://schemas.microsoft.com/office/drawing/2014/main" val="1277325268"/>
                      </a:ext>
                    </a:extLst>
                  </a:tr>
                  <a:tr h="399415">
                    <a:tc>
                      <a:txBody>
                        <a:bodyPr/>
                        <a:lstStyle/>
                        <a:p>
                          <a:pPr marL="0" marR="0" algn="ctr">
                            <a:spcBef>
                              <a:spcPts val="600"/>
                            </a:spcBef>
                            <a:spcAft>
                              <a:spcPts val="600"/>
                            </a:spcAft>
                          </a:pPr>
                          <a:r>
                            <a:rPr lang="en-US" sz="1200">
                              <a:effectLst/>
                            </a:rPr>
                            <a:t>Manufacturer</a:t>
                          </a:r>
                          <a:endParaRPr lang="en-US" sz="120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dirty="0" err="1">
                              <a:effectLst/>
                              <a:highlight>
                                <a:srgbClr val="FFFF00"/>
                              </a:highlight>
                            </a:rPr>
                            <a:t>Lumileds</a:t>
                          </a:r>
                          <a:endParaRPr lang="en-US" sz="1200" dirty="0">
                            <a:effectLst/>
                            <a:highlight>
                              <a:srgbClr val="FFFF00"/>
                            </a:highligh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a:effectLst/>
                            </a:rPr>
                            <a:t>Cree</a:t>
                          </a:r>
                          <a:endParaRPr lang="en-US" sz="120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a:effectLst/>
                            </a:rPr>
                            <a:t>Samsung</a:t>
                          </a:r>
                          <a:endParaRPr lang="en-US" sz="1200">
                            <a:effectLst/>
                            <a:latin typeface="Helvetica" panose="020B0604020202020204" pitchFamily="34" charset="0"/>
                            <a:ea typeface="MS Mincho" panose="02020609040205080304" pitchFamily="49" charset="-128"/>
                          </a:endParaRPr>
                        </a:p>
                      </a:txBody>
                      <a:tcPr marL="68580" marR="68580" marT="0" marB="0" anchor="ctr"/>
                    </a:tc>
                    <a:extLst>
                      <a:ext uri="{0D108BD9-81ED-4DB2-BD59-A6C34878D82A}">
                        <a16:rowId xmlns:a16="http://schemas.microsoft.com/office/drawing/2014/main" val="1005347298"/>
                      </a:ext>
                    </a:extLst>
                  </a:tr>
                  <a:tr h="387985">
                    <a:tc>
                      <a:txBody>
                        <a:bodyPr/>
                        <a:lstStyle/>
                        <a:p>
                          <a:pPr marL="0" marR="0" algn="ctr">
                            <a:spcBef>
                              <a:spcPts val="600"/>
                            </a:spcBef>
                            <a:spcAft>
                              <a:spcPts val="600"/>
                            </a:spcAft>
                          </a:pPr>
                          <a:r>
                            <a:rPr lang="en-US" sz="1200">
                              <a:effectLst/>
                            </a:rPr>
                            <a:t>Lumens (lm)</a:t>
                          </a:r>
                          <a:endParaRPr lang="en-US" sz="120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dirty="0">
                              <a:effectLst/>
                              <a:highlight>
                                <a:srgbClr val="FFFF00"/>
                              </a:highlight>
                            </a:rPr>
                            <a:t>97</a:t>
                          </a:r>
                          <a:endParaRPr lang="en-US" sz="1200" dirty="0">
                            <a:effectLst/>
                            <a:highlight>
                              <a:srgbClr val="FFFF00"/>
                            </a:highligh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a:effectLst/>
                            </a:rPr>
                            <a:t>126</a:t>
                          </a:r>
                          <a:endParaRPr lang="en-US" sz="120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a:effectLst/>
                            </a:rPr>
                            <a:t>175</a:t>
                          </a:r>
                          <a:endParaRPr lang="en-US" sz="1200">
                            <a:effectLst/>
                            <a:latin typeface="Helvetica" panose="020B0604020202020204" pitchFamily="34" charset="0"/>
                            <a:ea typeface="MS Mincho" panose="02020609040205080304" pitchFamily="49" charset="-128"/>
                          </a:endParaRPr>
                        </a:p>
                      </a:txBody>
                      <a:tcPr marL="68580" marR="68580" marT="0" marB="0" anchor="ctr"/>
                    </a:tc>
                    <a:extLst>
                      <a:ext uri="{0D108BD9-81ED-4DB2-BD59-A6C34878D82A}">
                        <a16:rowId xmlns:a16="http://schemas.microsoft.com/office/drawing/2014/main" val="4074567652"/>
                      </a:ext>
                    </a:extLst>
                  </a:tr>
                  <a:tr h="399415">
                    <a:tc>
                      <a:txBody>
                        <a:bodyPr/>
                        <a:lstStyle/>
                        <a:p>
                          <a:endParaRPr lang="en-US"/>
                        </a:p>
                      </a:txBody>
                      <a:tcPr marL="68580" marR="68580" marT="0" marB="0" anchor="ctr">
                        <a:blipFill>
                          <a:blip r:embed="rId3"/>
                          <a:stretch>
                            <a:fillRect l="-395" t="-380000" r="-286957" b="-632308"/>
                          </a:stretch>
                        </a:blipFill>
                      </a:tcPr>
                    </a:tc>
                    <a:tc>
                      <a:txBody>
                        <a:bodyPr/>
                        <a:lstStyle/>
                        <a:p>
                          <a:pPr marL="0" marR="0" algn="ctr">
                            <a:spcBef>
                              <a:spcPts val="600"/>
                            </a:spcBef>
                            <a:spcAft>
                              <a:spcPts val="600"/>
                            </a:spcAft>
                          </a:pPr>
                          <a:r>
                            <a:rPr lang="en-US" sz="1200" dirty="0">
                              <a:effectLst/>
                              <a:highlight>
                                <a:srgbClr val="FFFF00"/>
                              </a:highlight>
                            </a:rPr>
                            <a:t> </a:t>
                          </a:r>
                          <a:endParaRPr lang="en-US" sz="1200" dirty="0">
                            <a:effectLst/>
                            <a:highlight>
                              <a:srgbClr val="FFFF00"/>
                            </a:highligh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a:effectLst/>
                            </a:rPr>
                            <a:t>110</a:t>
                          </a:r>
                          <a:endParaRPr lang="en-US" sz="120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a:effectLst/>
                            </a:rPr>
                            <a:t>110</a:t>
                          </a:r>
                          <a:endParaRPr lang="en-US" sz="1200">
                            <a:effectLst/>
                            <a:latin typeface="Helvetica" panose="020B0604020202020204" pitchFamily="34" charset="0"/>
                            <a:ea typeface="MS Mincho" panose="02020609040205080304" pitchFamily="49" charset="-128"/>
                          </a:endParaRPr>
                        </a:p>
                      </a:txBody>
                      <a:tcPr marL="68580" marR="68580" marT="0" marB="0" anchor="ctr"/>
                    </a:tc>
                    <a:extLst>
                      <a:ext uri="{0D108BD9-81ED-4DB2-BD59-A6C34878D82A}">
                        <a16:rowId xmlns:a16="http://schemas.microsoft.com/office/drawing/2014/main" val="3390657075"/>
                      </a:ext>
                    </a:extLst>
                  </a:tr>
                  <a:tr h="565150">
                    <a:tc>
                      <a:txBody>
                        <a:bodyPr/>
                        <a:lstStyle/>
                        <a:p>
                          <a:endParaRPr lang="en-US"/>
                        </a:p>
                      </a:txBody>
                      <a:tcPr marL="68580" marR="68580" marT="0" marB="0" anchor="ctr">
                        <a:blipFill>
                          <a:blip r:embed="rId3"/>
                          <a:stretch>
                            <a:fillRect l="-395" t="-335484" r="-286957" b="-341935"/>
                          </a:stretch>
                        </a:blipFill>
                      </a:tcPr>
                    </a:tc>
                    <a:tc>
                      <a:txBody>
                        <a:bodyPr/>
                        <a:lstStyle/>
                        <a:p>
                          <a:pPr marL="0" marR="0" algn="ctr">
                            <a:spcBef>
                              <a:spcPts val="600"/>
                            </a:spcBef>
                            <a:spcAft>
                              <a:spcPts val="600"/>
                            </a:spcAft>
                          </a:pPr>
                          <a:r>
                            <a:rPr lang="en-US" sz="1200" dirty="0">
                              <a:effectLst/>
                              <a:highlight>
                                <a:srgbClr val="FFFF00"/>
                              </a:highlight>
                            </a:rPr>
                            <a:t>6.1</a:t>
                          </a:r>
                          <a:endParaRPr lang="en-US" sz="1200" dirty="0">
                            <a:effectLst/>
                            <a:highlight>
                              <a:srgbClr val="FFFF00"/>
                            </a:highligh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a:effectLst/>
                            </a:rPr>
                            <a:t>2.9</a:t>
                          </a:r>
                          <a:endParaRPr lang="en-US" sz="120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a:effectLst/>
                            </a:rPr>
                            <a:t>2.9</a:t>
                          </a:r>
                          <a:endParaRPr lang="en-US" sz="1200">
                            <a:effectLst/>
                            <a:latin typeface="Helvetica" panose="020B0604020202020204" pitchFamily="34" charset="0"/>
                            <a:ea typeface="MS Mincho" panose="02020609040205080304" pitchFamily="49" charset="-128"/>
                          </a:endParaRPr>
                        </a:p>
                      </a:txBody>
                      <a:tcPr marL="68580" marR="68580" marT="0" marB="0" anchor="ctr"/>
                    </a:tc>
                    <a:extLst>
                      <a:ext uri="{0D108BD9-81ED-4DB2-BD59-A6C34878D82A}">
                        <a16:rowId xmlns:a16="http://schemas.microsoft.com/office/drawing/2014/main" val="2146604837"/>
                      </a:ext>
                    </a:extLst>
                  </a:tr>
                  <a:tr h="553720">
                    <a:tc>
                      <a:txBody>
                        <a:bodyPr/>
                        <a:lstStyle/>
                        <a:p>
                          <a:pPr marL="0" marR="0" algn="ctr">
                            <a:spcBef>
                              <a:spcPts val="600"/>
                            </a:spcBef>
                            <a:spcAft>
                              <a:spcPts val="600"/>
                            </a:spcAft>
                          </a:pPr>
                          <a:r>
                            <a:rPr lang="en-US" sz="1200">
                              <a:effectLst/>
                            </a:rPr>
                            <a:t>Max Current Draw (mA)</a:t>
                          </a:r>
                          <a:endParaRPr lang="en-US" sz="120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dirty="0">
                              <a:effectLst/>
                              <a:highlight>
                                <a:srgbClr val="FFFF00"/>
                              </a:highlight>
                            </a:rPr>
                            <a:t>240</a:t>
                          </a:r>
                          <a:endParaRPr lang="en-US" sz="1200" dirty="0">
                            <a:effectLst/>
                            <a:highlight>
                              <a:srgbClr val="FFFF00"/>
                            </a:highligh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a:effectLst/>
                            </a:rPr>
                            <a:t>1000</a:t>
                          </a:r>
                          <a:endParaRPr lang="en-US" sz="120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a:effectLst/>
                            </a:rPr>
                            <a:t>1400</a:t>
                          </a:r>
                          <a:endParaRPr lang="en-US" sz="1200">
                            <a:effectLst/>
                            <a:latin typeface="Helvetica" panose="020B0604020202020204" pitchFamily="34" charset="0"/>
                            <a:ea typeface="MS Mincho" panose="02020609040205080304" pitchFamily="49" charset="-128"/>
                          </a:endParaRPr>
                        </a:p>
                      </a:txBody>
                      <a:tcPr marL="68580" marR="68580" marT="0" marB="0" anchor="ctr"/>
                    </a:tc>
                    <a:extLst>
                      <a:ext uri="{0D108BD9-81ED-4DB2-BD59-A6C34878D82A}">
                        <a16:rowId xmlns:a16="http://schemas.microsoft.com/office/drawing/2014/main" val="2651887251"/>
                      </a:ext>
                    </a:extLst>
                  </a:tr>
                  <a:tr h="570865">
                    <a:tc>
                      <a:txBody>
                        <a:bodyPr/>
                        <a:lstStyle/>
                        <a:p>
                          <a:pPr marL="0" marR="0" algn="ctr">
                            <a:spcBef>
                              <a:spcPts val="600"/>
                            </a:spcBef>
                            <a:spcAft>
                              <a:spcPts val="600"/>
                            </a:spcAft>
                          </a:pPr>
                          <a:r>
                            <a:rPr lang="en-US" sz="1200">
                              <a:effectLst/>
                            </a:rPr>
                            <a:t>Max Power Draw (W)</a:t>
                          </a:r>
                          <a:endParaRPr lang="en-US" sz="120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dirty="0">
                              <a:effectLst/>
                              <a:highlight>
                                <a:srgbClr val="FFFF00"/>
                              </a:highlight>
                            </a:rPr>
                            <a:t>1.46</a:t>
                          </a:r>
                          <a:endParaRPr lang="en-US" sz="1200" dirty="0">
                            <a:effectLst/>
                            <a:highlight>
                              <a:srgbClr val="FFFF00"/>
                            </a:highligh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a:effectLst/>
                            </a:rPr>
                            <a:t>2.9</a:t>
                          </a:r>
                          <a:endParaRPr lang="en-US" sz="120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a:effectLst/>
                            </a:rPr>
                            <a:t>4</a:t>
                          </a:r>
                          <a:endParaRPr lang="en-US" sz="1200">
                            <a:effectLst/>
                            <a:latin typeface="Helvetica" panose="020B0604020202020204" pitchFamily="34" charset="0"/>
                            <a:ea typeface="MS Mincho" panose="02020609040205080304" pitchFamily="49" charset="-128"/>
                          </a:endParaRPr>
                        </a:p>
                      </a:txBody>
                      <a:tcPr marL="68580" marR="68580" marT="0" marB="0" anchor="ctr"/>
                    </a:tc>
                    <a:extLst>
                      <a:ext uri="{0D108BD9-81ED-4DB2-BD59-A6C34878D82A}">
                        <a16:rowId xmlns:a16="http://schemas.microsoft.com/office/drawing/2014/main" val="3756288774"/>
                      </a:ext>
                    </a:extLst>
                  </a:tr>
                  <a:tr h="399415">
                    <a:tc>
                      <a:txBody>
                        <a:bodyPr/>
                        <a:lstStyle/>
                        <a:p>
                          <a:pPr marL="0" marR="0" algn="ctr">
                            <a:spcBef>
                              <a:spcPts val="600"/>
                            </a:spcBef>
                            <a:spcAft>
                              <a:spcPts val="600"/>
                            </a:spcAft>
                          </a:pPr>
                          <a:r>
                            <a:rPr lang="en-US" sz="1200">
                              <a:effectLst/>
                            </a:rPr>
                            <a:t>PCB Mount Type</a:t>
                          </a:r>
                          <a:endParaRPr lang="en-US" sz="120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dirty="0">
                              <a:effectLst/>
                              <a:highlight>
                                <a:srgbClr val="FFFF00"/>
                              </a:highlight>
                            </a:rPr>
                            <a:t>3030</a:t>
                          </a:r>
                          <a:endParaRPr lang="en-US" sz="1200" dirty="0">
                            <a:effectLst/>
                            <a:highlight>
                              <a:srgbClr val="FFFF00"/>
                            </a:highligh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a:effectLst/>
                            </a:rPr>
                            <a:t>1414</a:t>
                          </a:r>
                          <a:endParaRPr lang="en-US" sz="120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a:effectLst/>
                            </a:rPr>
                            <a:t>2-SMD</a:t>
                          </a:r>
                          <a:endParaRPr lang="en-US" sz="1200">
                            <a:effectLst/>
                            <a:latin typeface="Helvetica" panose="020B0604020202020204" pitchFamily="34" charset="0"/>
                            <a:ea typeface="MS Mincho" panose="02020609040205080304" pitchFamily="49" charset="-128"/>
                          </a:endParaRPr>
                        </a:p>
                      </a:txBody>
                      <a:tcPr marL="68580" marR="68580" marT="0" marB="0" anchor="ctr"/>
                    </a:tc>
                    <a:extLst>
                      <a:ext uri="{0D108BD9-81ED-4DB2-BD59-A6C34878D82A}">
                        <a16:rowId xmlns:a16="http://schemas.microsoft.com/office/drawing/2014/main" val="2385635236"/>
                      </a:ext>
                    </a:extLst>
                  </a:tr>
                  <a:tr h="393700">
                    <a:tc>
                      <a:txBody>
                        <a:bodyPr/>
                        <a:lstStyle/>
                        <a:p>
                          <a:pPr marL="0" marR="0" algn="ctr">
                            <a:spcBef>
                              <a:spcPts val="600"/>
                            </a:spcBef>
                            <a:spcAft>
                              <a:spcPts val="600"/>
                            </a:spcAft>
                          </a:pPr>
                          <a:r>
                            <a:rPr lang="en-US" sz="1200">
                              <a:effectLst/>
                            </a:rPr>
                            <a:t>Cost</a:t>
                          </a:r>
                          <a:endParaRPr lang="en-US" sz="120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dirty="0">
                              <a:effectLst/>
                              <a:highlight>
                                <a:srgbClr val="FFFF00"/>
                              </a:highlight>
                            </a:rPr>
                            <a:t>$0.36</a:t>
                          </a:r>
                          <a:endParaRPr lang="en-US" sz="1200" dirty="0">
                            <a:effectLst/>
                            <a:highlight>
                              <a:srgbClr val="FFFF00"/>
                            </a:highligh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a:effectLst/>
                            </a:rPr>
                            <a:t>$0.89</a:t>
                          </a:r>
                          <a:endParaRPr lang="en-US" sz="120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dirty="0">
                              <a:effectLst/>
                            </a:rPr>
                            <a:t>$0.45</a:t>
                          </a:r>
                          <a:endParaRPr lang="en-US" sz="1200" dirty="0">
                            <a:effectLst/>
                            <a:latin typeface="Helvetica" panose="020B0604020202020204" pitchFamily="34" charset="0"/>
                            <a:ea typeface="MS Mincho" panose="02020609040205080304" pitchFamily="49" charset="-128"/>
                          </a:endParaRPr>
                        </a:p>
                      </a:txBody>
                      <a:tcPr marL="68580" marR="68580" marT="0" marB="0" anchor="ctr"/>
                    </a:tc>
                    <a:extLst>
                      <a:ext uri="{0D108BD9-81ED-4DB2-BD59-A6C34878D82A}">
                        <a16:rowId xmlns:a16="http://schemas.microsoft.com/office/drawing/2014/main" val="1059917315"/>
                      </a:ext>
                    </a:extLst>
                  </a:tr>
                </a:tbl>
              </a:graphicData>
            </a:graphic>
          </p:graphicFrame>
        </mc:Fallback>
      </mc:AlternateContent>
    </p:spTree>
    <p:extLst>
      <p:ext uri="{BB962C8B-B14F-4D97-AF65-F5344CB8AC3E}">
        <p14:creationId xmlns:p14="http://schemas.microsoft.com/office/powerpoint/2010/main" val="779909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62865-0E8A-406C-875A-50EC02CBB6C1}"/>
              </a:ext>
            </a:extLst>
          </p:cNvPr>
          <p:cNvSpPr>
            <a:spLocks noGrp="1"/>
          </p:cNvSpPr>
          <p:nvPr>
            <p:ph type="title"/>
          </p:nvPr>
        </p:nvSpPr>
        <p:spPr/>
        <p:txBody>
          <a:bodyPr/>
          <a:lstStyle/>
          <a:p>
            <a:r>
              <a:rPr lang="en-US"/>
              <a:t>Project Design, LED Testing</a:t>
            </a:r>
          </a:p>
        </p:txBody>
      </p:sp>
      <p:sp>
        <p:nvSpPr>
          <p:cNvPr id="4" name="Text Placeholder 3">
            <a:extLst>
              <a:ext uri="{FF2B5EF4-FFF2-40B4-BE49-F238E27FC236}">
                <a16:creationId xmlns:a16="http://schemas.microsoft.com/office/drawing/2014/main" id="{7D02216B-8B43-4DD5-B61D-E6B360423811}"/>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Tests were run on LEDs to ensure that they performing as expected</a:t>
            </a:r>
          </a:p>
          <a:p>
            <a:pPr marL="285750" indent="-285750">
              <a:buFont typeface="Arial" panose="020B0604020202020204" pitchFamily="34" charset="0"/>
              <a:buChar char="•"/>
            </a:pPr>
            <a:r>
              <a:rPr lang="en-US" dirty="0"/>
              <a:t>Curve created by LEDs matched data sheets</a:t>
            </a:r>
          </a:p>
          <a:p>
            <a:pPr marL="285750" indent="-285750">
              <a:buFont typeface="Arial" panose="020B0604020202020204" pitchFamily="34" charset="0"/>
              <a:buChar char="•"/>
            </a:pPr>
            <a:r>
              <a:rPr lang="en-US" dirty="0"/>
              <a:t>Lux on graph is relative to maximum lux output measured (same as datasheet)</a:t>
            </a:r>
          </a:p>
          <a:p>
            <a:pPr marL="285750" indent="-285750">
              <a:buFont typeface="Arial" panose="020B0604020202020204" pitchFamily="34" charset="0"/>
              <a:buChar char="•"/>
            </a:pPr>
            <a:r>
              <a:rPr lang="en-US" dirty="0"/>
              <a:t>LED1 and LED2 are same type</a:t>
            </a:r>
          </a:p>
        </p:txBody>
      </p:sp>
      <p:graphicFrame>
        <p:nvGraphicFramePr>
          <p:cNvPr id="5" name="Content Placeholder 4">
            <a:extLst>
              <a:ext uri="{FF2B5EF4-FFF2-40B4-BE49-F238E27FC236}">
                <a16:creationId xmlns:a16="http://schemas.microsoft.com/office/drawing/2014/main" id="{FCAEC2E0-9164-4603-8C31-AAFB0B8BE6B9}"/>
              </a:ext>
            </a:extLst>
          </p:cNvPr>
          <p:cNvGraphicFramePr>
            <a:graphicFrameLocks noGrp="1"/>
          </p:cNvGraphicFramePr>
          <p:nvPr>
            <p:ph idx="1"/>
            <p:extLst>
              <p:ext uri="{D42A27DB-BD31-4B8C-83A1-F6EECF244321}">
                <p14:modId xmlns:p14="http://schemas.microsoft.com/office/powerpoint/2010/main" val="386751327"/>
              </p:ext>
            </p:extLst>
          </p:nvPr>
        </p:nvGraphicFramePr>
        <p:xfrm>
          <a:off x="5183188" y="987425"/>
          <a:ext cx="6172200" cy="48736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67040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FF75D-B40B-4AE3-BBD8-83D943D5D93D}"/>
              </a:ext>
            </a:extLst>
          </p:cNvPr>
          <p:cNvSpPr>
            <a:spLocks noGrp="1"/>
          </p:cNvSpPr>
          <p:nvPr>
            <p:ph type="title"/>
          </p:nvPr>
        </p:nvSpPr>
        <p:spPr/>
        <p:txBody>
          <a:bodyPr/>
          <a:lstStyle/>
          <a:p>
            <a:r>
              <a:rPr lang="en-US" dirty="0"/>
              <a:t>Project Design, LED Color Balancing</a:t>
            </a:r>
          </a:p>
        </p:txBody>
      </p:sp>
      <p:sp>
        <p:nvSpPr>
          <p:cNvPr id="4" name="Text Placeholder 3">
            <a:extLst>
              <a:ext uri="{FF2B5EF4-FFF2-40B4-BE49-F238E27FC236}">
                <a16:creationId xmlns:a16="http://schemas.microsoft.com/office/drawing/2014/main" id="{5C033BCB-E181-41E8-B0DA-2B08EEFFD2E0}"/>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The cold (6500K) and warm (2700K) LEDs must be balanced to achieve a goal temperature and lumen output</a:t>
            </a:r>
          </a:p>
          <a:p>
            <a:pPr marL="285750" indent="-285750">
              <a:buFont typeface="Arial" panose="020B0604020202020204" pitchFamily="34" charset="0"/>
              <a:buChar char="•"/>
            </a:pPr>
            <a:r>
              <a:rPr lang="en-US" dirty="0"/>
              <a:t>Due to the drivers stepping from 0-255 to control LED output, the goal values can not be perfectly reached</a:t>
            </a:r>
          </a:p>
          <a:p>
            <a:pPr marL="285750" indent="-285750">
              <a:buFont typeface="Arial" panose="020B0604020202020204" pitchFamily="34" charset="0"/>
              <a:buChar char="•"/>
            </a:pPr>
            <a:r>
              <a:rPr lang="en-US" dirty="0"/>
              <a:t>The desired temperature and lumen output is calculated every time the LED values are updated</a:t>
            </a:r>
          </a:p>
        </p:txBody>
      </p:sp>
      <p:graphicFrame>
        <p:nvGraphicFramePr>
          <p:cNvPr id="16" name="Content Placeholder 15">
            <a:extLst>
              <a:ext uri="{FF2B5EF4-FFF2-40B4-BE49-F238E27FC236}">
                <a16:creationId xmlns:a16="http://schemas.microsoft.com/office/drawing/2014/main" id="{DA7D042A-69BA-43FF-911F-CB7F5BBB1441}"/>
              </a:ext>
            </a:extLst>
          </p:cNvPr>
          <p:cNvGraphicFramePr>
            <a:graphicFrameLocks noGrp="1"/>
          </p:cNvGraphicFramePr>
          <p:nvPr>
            <p:ph idx="1"/>
            <p:extLst>
              <p:ext uri="{D42A27DB-BD31-4B8C-83A1-F6EECF244321}">
                <p14:modId xmlns:p14="http://schemas.microsoft.com/office/powerpoint/2010/main" val="1862800687"/>
              </p:ext>
            </p:extLst>
          </p:nvPr>
        </p:nvGraphicFramePr>
        <p:xfrm>
          <a:off x="5311036" y="764088"/>
          <a:ext cx="5761972" cy="5365956"/>
        </p:xfrm>
        <a:graphic>
          <a:graphicData uri="http://schemas.openxmlformats.org/drawingml/2006/table">
            <a:tbl>
              <a:tblPr firstRow="1" firstCol="1" bandRow="1">
                <a:tableStyleId>{BC89EF96-8CEA-46FF-86C4-4CE0E7609802}</a:tableStyleId>
              </a:tblPr>
              <a:tblGrid>
                <a:gridCol w="944135">
                  <a:extLst>
                    <a:ext uri="{9D8B030D-6E8A-4147-A177-3AD203B41FA5}">
                      <a16:colId xmlns:a16="http://schemas.microsoft.com/office/drawing/2014/main" val="3219467854"/>
                    </a:ext>
                  </a:extLst>
                </a:gridCol>
                <a:gridCol w="927187">
                  <a:extLst>
                    <a:ext uri="{9D8B030D-6E8A-4147-A177-3AD203B41FA5}">
                      <a16:colId xmlns:a16="http://schemas.microsoft.com/office/drawing/2014/main" val="164422391"/>
                    </a:ext>
                  </a:extLst>
                </a:gridCol>
                <a:gridCol w="1019456">
                  <a:extLst>
                    <a:ext uri="{9D8B030D-6E8A-4147-A177-3AD203B41FA5}">
                      <a16:colId xmlns:a16="http://schemas.microsoft.com/office/drawing/2014/main" val="3880219973"/>
                    </a:ext>
                  </a:extLst>
                </a:gridCol>
                <a:gridCol w="1002508">
                  <a:extLst>
                    <a:ext uri="{9D8B030D-6E8A-4147-A177-3AD203B41FA5}">
                      <a16:colId xmlns:a16="http://schemas.microsoft.com/office/drawing/2014/main" val="3686522284"/>
                    </a:ext>
                  </a:extLst>
                </a:gridCol>
                <a:gridCol w="900127">
                  <a:extLst>
                    <a:ext uri="{9D8B030D-6E8A-4147-A177-3AD203B41FA5}">
                      <a16:colId xmlns:a16="http://schemas.microsoft.com/office/drawing/2014/main" val="3674364325"/>
                    </a:ext>
                  </a:extLst>
                </a:gridCol>
                <a:gridCol w="968559">
                  <a:extLst>
                    <a:ext uri="{9D8B030D-6E8A-4147-A177-3AD203B41FA5}">
                      <a16:colId xmlns:a16="http://schemas.microsoft.com/office/drawing/2014/main" val="2010880600"/>
                    </a:ext>
                  </a:extLst>
                </a:gridCol>
              </a:tblGrid>
              <a:tr h="455757">
                <a:tc gridSpan="6">
                  <a:txBody>
                    <a:bodyPr/>
                    <a:lstStyle/>
                    <a:p>
                      <a:pPr marL="0" marR="0" algn="ctr">
                        <a:lnSpc>
                          <a:spcPct val="107000"/>
                        </a:lnSpc>
                        <a:spcBef>
                          <a:spcPts val="0"/>
                        </a:spcBef>
                        <a:spcAft>
                          <a:spcPts val="0"/>
                        </a:spcAft>
                      </a:pPr>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LED Magnitudes for 3000K Temperature</a:t>
                      </a:r>
                    </a:p>
                  </a:txBody>
                  <a:tcPr marL="68580" marR="68580" marT="0" marB="0" anchor="ctr">
                    <a:solidFill>
                      <a:schemeClr val="accent1"/>
                    </a:solidFill>
                  </a:tcPr>
                </a:tc>
                <a:tc hMerge="1">
                  <a:txBody>
                    <a:bodyPr/>
                    <a:lstStyle/>
                    <a:p>
                      <a:pPr marL="0" marR="0" algn="ctr">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hMerge="1">
                  <a:txBody>
                    <a:bodyPr/>
                    <a:lstStyle/>
                    <a:p>
                      <a:pPr marL="0" marR="0" algn="ctr">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hMerge="1">
                  <a:txBody>
                    <a:bodyPr/>
                    <a:lstStyle/>
                    <a:p>
                      <a:pPr marL="0" marR="0" algn="ctr">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hMerge="1">
                  <a:txBody>
                    <a:bodyPr/>
                    <a:lstStyle/>
                    <a:p>
                      <a:pPr marL="0" marR="0" algn="ctr">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hMerge="1">
                  <a:txBody>
                    <a:bodyPr/>
                    <a:lstStyle/>
                    <a:p>
                      <a:pPr marL="0" marR="0" algn="ctr">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extLst>
                  <a:ext uri="{0D108BD9-81ED-4DB2-BD59-A6C34878D82A}">
                    <a16:rowId xmlns:a16="http://schemas.microsoft.com/office/drawing/2014/main" val="1712670647"/>
                  </a:ext>
                </a:extLst>
              </a:tr>
              <a:tr h="455757">
                <a:tc>
                  <a:txBody>
                    <a:bodyPr/>
                    <a:lstStyle/>
                    <a:p>
                      <a:pPr marL="0" marR="0" algn="ctr">
                        <a:lnSpc>
                          <a:spcPct val="107000"/>
                        </a:lnSpc>
                        <a:spcBef>
                          <a:spcPts val="0"/>
                        </a:spcBef>
                        <a:spcAft>
                          <a:spcPts val="0"/>
                        </a:spcAft>
                      </a:pPr>
                      <a:r>
                        <a:rPr lang="en-US" sz="1100" dirty="0">
                          <a:solidFill>
                            <a:schemeClr val="bg1"/>
                          </a:solidFill>
                          <a:effectLst/>
                        </a:rPr>
                        <a:t>Goal Temp</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algn="ctr">
                        <a:lnSpc>
                          <a:spcPct val="107000"/>
                        </a:lnSpc>
                        <a:spcBef>
                          <a:spcPts val="0"/>
                        </a:spcBef>
                        <a:spcAft>
                          <a:spcPts val="0"/>
                        </a:spcAft>
                      </a:pPr>
                      <a:r>
                        <a:rPr lang="en-US" sz="1100" dirty="0">
                          <a:solidFill>
                            <a:schemeClr val="bg1"/>
                          </a:solidFill>
                          <a:effectLst/>
                        </a:rPr>
                        <a:t>Theoretical Temp</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algn="ctr">
                        <a:lnSpc>
                          <a:spcPct val="107000"/>
                        </a:lnSpc>
                        <a:spcBef>
                          <a:spcPts val="0"/>
                        </a:spcBef>
                        <a:spcAft>
                          <a:spcPts val="0"/>
                        </a:spcAft>
                      </a:pPr>
                      <a:r>
                        <a:rPr lang="en-US" sz="1100" dirty="0">
                          <a:solidFill>
                            <a:schemeClr val="bg1"/>
                          </a:solidFill>
                          <a:effectLst/>
                        </a:rPr>
                        <a:t>Goal Lumen</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algn="ctr">
                        <a:lnSpc>
                          <a:spcPct val="107000"/>
                        </a:lnSpc>
                        <a:spcBef>
                          <a:spcPts val="0"/>
                        </a:spcBef>
                        <a:spcAft>
                          <a:spcPts val="0"/>
                        </a:spcAft>
                      </a:pPr>
                      <a:r>
                        <a:rPr lang="en-US" sz="1100" dirty="0">
                          <a:solidFill>
                            <a:schemeClr val="bg1"/>
                          </a:solidFill>
                          <a:effectLst/>
                        </a:rPr>
                        <a:t>Theoretical Lumens</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algn="ctr">
                        <a:lnSpc>
                          <a:spcPct val="107000"/>
                        </a:lnSpc>
                        <a:spcBef>
                          <a:spcPts val="0"/>
                        </a:spcBef>
                        <a:spcAft>
                          <a:spcPts val="0"/>
                        </a:spcAft>
                      </a:pPr>
                      <a:r>
                        <a:rPr lang="en-US" sz="1100" dirty="0">
                          <a:solidFill>
                            <a:schemeClr val="bg1"/>
                          </a:solidFill>
                          <a:effectLst/>
                        </a:rPr>
                        <a:t>Cold LED Step</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algn="ctr">
                        <a:lnSpc>
                          <a:spcPct val="107000"/>
                        </a:lnSpc>
                        <a:spcBef>
                          <a:spcPts val="0"/>
                        </a:spcBef>
                        <a:spcAft>
                          <a:spcPts val="0"/>
                        </a:spcAft>
                      </a:pPr>
                      <a:r>
                        <a:rPr lang="en-US" sz="1100" dirty="0">
                          <a:solidFill>
                            <a:schemeClr val="bg1"/>
                          </a:solidFill>
                          <a:effectLst/>
                        </a:rPr>
                        <a:t>Warm LED Step</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extLst>
                  <a:ext uri="{0D108BD9-81ED-4DB2-BD59-A6C34878D82A}">
                    <a16:rowId xmlns:a16="http://schemas.microsoft.com/office/drawing/2014/main" val="2710403902"/>
                  </a:ext>
                </a:extLst>
              </a:tr>
              <a:tr h="247469">
                <a:tc>
                  <a:txBody>
                    <a:bodyPr/>
                    <a:lstStyle/>
                    <a:p>
                      <a:pPr marL="0" marR="0" algn="ctr">
                        <a:lnSpc>
                          <a:spcPct val="107000"/>
                        </a:lnSpc>
                        <a:spcBef>
                          <a:spcPts val="0"/>
                        </a:spcBef>
                        <a:spcAft>
                          <a:spcPts val="0"/>
                        </a:spcAft>
                      </a:pPr>
                      <a:r>
                        <a:rPr lang="en-US" sz="1100" dirty="0">
                          <a:effectLst/>
                        </a:rPr>
                        <a:t>3000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3016.7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4.5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23132200"/>
                  </a:ext>
                </a:extLst>
              </a:tr>
              <a:tr h="247469">
                <a:tc>
                  <a:txBody>
                    <a:bodyPr/>
                    <a:lstStyle/>
                    <a:p>
                      <a:pPr marL="0" marR="0" algn="ctr">
                        <a:lnSpc>
                          <a:spcPct val="107000"/>
                        </a:lnSpc>
                        <a:spcBef>
                          <a:spcPts val="0"/>
                        </a:spcBef>
                        <a:spcAft>
                          <a:spcPts val="0"/>
                        </a:spcAft>
                      </a:pPr>
                      <a:r>
                        <a:rPr lang="en-US" sz="1100" dirty="0">
                          <a:effectLst/>
                        </a:rPr>
                        <a:t>3000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3016.7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9.1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22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3693235"/>
                  </a:ext>
                </a:extLst>
              </a:tr>
              <a:tr h="247469">
                <a:tc>
                  <a:txBody>
                    <a:bodyPr/>
                    <a:lstStyle/>
                    <a:p>
                      <a:pPr marL="0" marR="0" algn="ctr">
                        <a:lnSpc>
                          <a:spcPct val="107000"/>
                        </a:lnSpc>
                        <a:spcBef>
                          <a:spcPts val="0"/>
                        </a:spcBef>
                        <a:spcAft>
                          <a:spcPts val="0"/>
                        </a:spcAft>
                      </a:pPr>
                      <a:r>
                        <a:rPr lang="en-US" sz="1100" dirty="0">
                          <a:effectLst/>
                        </a:rPr>
                        <a:t>3000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3000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14.4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35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49417959"/>
                  </a:ext>
                </a:extLst>
              </a:tr>
              <a:tr h="247469">
                <a:tc>
                  <a:txBody>
                    <a:bodyPr/>
                    <a:lstStyle/>
                    <a:p>
                      <a:pPr marL="0" marR="0" algn="ctr">
                        <a:lnSpc>
                          <a:spcPct val="107000"/>
                        </a:lnSpc>
                        <a:spcBef>
                          <a:spcPts val="0"/>
                        </a:spcBef>
                        <a:spcAft>
                          <a:spcPts val="0"/>
                        </a:spcAft>
                      </a:pPr>
                      <a:r>
                        <a:rPr lang="en-US" sz="1100" dirty="0">
                          <a:effectLst/>
                        </a:rPr>
                        <a:t>3000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2998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20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19.3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47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4427032"/>
                  </a:ext>
                </a:extLst>
              </a:tr>
              <a:tr h="247469">
                <a:tc>
                  <a:txBody>
                    <a:bodyPr/>
                    <a:lstStyle/>
                    <a:p>
                      <a:pPr marL="0" marR="0" algn="ctr">
                        <a:lnSpc>
                          <a:spcPct val="107000"/>
                        </a:lnSpc>
                        <a:spcBef>
                          <a:spcPts val="0"/>
                        </a:spcBef>
                        <a:spcAft>
                          <a:spcPts val="0"/>
                        </a:spcAft>
                      </a:pPr>
                      <a:r>
                        <a:rPr lang="en-US" sz="1100" dirty="0">
                          <a:effectLst/>
                        </a:rPr>
                        <a:t>3000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2996.9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24.2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59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64069791"/>
                  </a:ext>
                </a:extLst>
              </a:tr>
              <a:tr h="247469">
                <a:tc>
                  <a:txBody>
                    <a:bodyPr/>
                    <a:lstStyle/>
                    <a:p>
                      <a:pPr marL="0" marR="0" algn="ctr">
                        <a:lnSpc>
                          <a:spcPct val="107000"/>
                        </a:lnSpc>
                        <a:spcBef>
                          <a:spcPts val="0"/>
                        </a:spcBef>
                        <a:spcAft>
                          <a:spcPts val="0"/>
                        </a:spcAft>
                      </a:pPr>
                      <a:r>
                        <a:rPr lang="en-US" sz="1100" dirty="0">
                          <a:effectLst/>
                        </a:rPr>
                        <a:t>3000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2996.1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30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29.1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71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11167743"/>
                  </a:ext>
                </a:extLst>
              </a:tr>
              <a:tr h="247469">
                <a:tc>
                  <a:txBody>
                    <a:bodyPr/>
                    <a:lstStyle/>
                    <a:p>
                      <a:pPr marL="0" marR="0" algn="ctr">
                        <a:lnSpc>
                          <a:spcPct val="107000"/>
                        </a:lnSpc>
                        <a:spcBef>
                          <a:spcPts val="0"/>
                        </a:spcBef>
                        <a:spcAft>
                          <a:spcPts val="0"/>
                        </a:spcAft>
                      </a:pPr>
                      <a:r>
                        <a:rPr lang="en-US" sz="1100" dirty="0">
                          <a:effectLst/>
                        </a:rPr>
                        <a:t>3000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2995.6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35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34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83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05543644"/>
                  </a:ext>
                </a:extLst>
              </a:tr>
              <a:tr h="247469">
                <a:tc>
                  <a:txBody>
                    <a:bodyPr/>
                    <a:lstStyle/>
                    <a:p>
                      <a:pPr marL="0" marR="0" algn="ctr">
                        <a:lnSpc>
                          <a:spcPct val="107000"/>
                        </a:lnSpc>
                        <a:spcBef>
                          <a:spcPts val="0"/>
                        </a:spcBef>
                        <a:spcAft>
                          <a:spcPts val="0"/>
                        </a:spcAft>
                      </a:pPr>
                      <a:r>
                        <a:rPr lang="en-US" sz="1100" dirty="0">
                          <a:effectLst/>
                        </a:rPr>
                        <a:t>3000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2992.3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40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39.3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96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43756885"/>
                  </a:ext>
                </a:extLst>
              </a:tr>
              <a:tr h="247469">
                <a:tc>
                  <a:txBody>
                    <a:bodyPr/>
                    <a:lstStyle/>
                    <a:p>
                      <a:pPr marL="0" marR="0" algn="ctr">
                        <a:lnSpc>
                          <a:spcPct val="107000"/>
                        </a:lnSpc>
                        <a:spcBef>
                          <a:spcPts val="0"/>
                        </a:spcBef>
                        <a:spcAft>
                          <a:spcPts val="0"/>
                        </a:spcAft>
                      </a:pPr>
                      <a:r>
                        <a:rPr lang="en-US" sz="1100" dirty="0">
                          <a:effectLst/>
                        </a:rPr>
                        <a:t>3000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2992.3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45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44.3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108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0207285"/>
                  </a:ext>
                </a:extLst>
              </a:tr>
              <a:tr h="247469">
                <a:tc>
                  <a:txBody>
                    <a:bodyPr/>
                    <a:lstStyle/>
                    <a:p>
                      <a:pPr marL="0" marR="0" algn="ctr">
                        <a:lnSpc>
                          <a:spcPct val="107000"/>
                        </a:lnSpc>
                        <a:spcBef>
                          <a:spcPts val="0"/>
                        </a:spcBef>
                        <a:spcAft>
                          <a:spcPts val="0"/>
                        </a:spcAft>
                      </a:pPr>
                      <a:r>
                        <a:rPr lang="en-US" sz="1100" dirty="0">
                          <a:effectLst/>
                        </a:rPr>
                        <a:t>3000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2992.3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50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49.2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120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5484913"/>
                  </a:ext>
                </a:extLst>
              </a:tr>
              <a:tr h="247469">
                <a:tc>
                  <a:txBody>
                    <a:bodyPr/>
                    <a:lstStyle/>
                    <a:p>
                      <a:pPr marL="0" marR="0" algn="ctr">
                        <a:lnSpc>
                          <a:spcPct val="107000"/>
                        </a:lnSpc>
                        <a:spcBef>
                          <a:spcPts val="0"/>
                        </a:spcBef>
                        <a:spcAft>
                          <a:spcPts val="0"/>
                        </a:spcAft>
                      </a:pPr>
                      <a:r>
                        <a:rPr lang="en-US" sz="1100" dirty="0">
                          <a:effectLst/>
                        </a:rPr>
                        <a:t>3000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2992.3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55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54.1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132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89340172"/>
                  </a:ext>
                </a:extLst>
              </a:tr>
              <a:tr h="247469">
                <a:tc>
                  <a:txBody>
                    <a:bodyPr/>
                    <a:lstStyle/>
                    <a:p>
                      <a:pPr marL="0" marR="0" algn="ctr">
                        <a:lnSpc>
                          <a:spcPct val="107000"/>
                        </a:lnSpc>
                        <a:spcBef>
                          <a:spcPts val="0"/>
                        </a:spcBef>
                        <a:spcAft>
                          <a:spcPts val="0"/>
                        </a:spcAft>
                      </a:pPr>
                      <a:r>
                        <a:rPr lang="en-US" sz="1100" dirty="0">
                          <a:effectLst/>
                        </a:rPr>
                        <a:t>3000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2992.3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60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59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144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95783400"/>
                  </a:ext>
                </a:extLst>
              </a:tr>
              <a:tr h="247469">
                <a:tc>
                  <a:txBody>
                    <a:bodyPr/>
                    <a:lstStyle/>
                    <a:p>
                      <a:pPr marL="0" marR="0" algn="ctr">
                        <a:lnSpc>
                          <a:spcPct val="107000"/>
                        </a:lnSpc>
                        <a:spcBef>
                          <a:spcPts val="0"/>
                        </a:spcBef>
                        <a:spcAft>
                          <a:spcPts val="0"/>
                        </a:spcAft>
                      </a:pPr>
                      <a:r>
                        <a:rPr lang="en-US" sz="1100" dirty="0">
                          <a:effectLst/>
                        </a:rPr>
                        <a:t>3000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2990.6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65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64.3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157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20866705"/>
                  </a:ext>
                </a:extLst>
              </a:tr>
              <a:tr h="247469">
                <a:tc>
                  <a:txBody>
                    <a:bodyPr/>
                    <a:lstStyle/>
                    <a:p>
                      <a:pPr marL="0" marR="0" algn="ctr">
                        <a:lnSpc>
                          <a:spcPct val="107000"/>
                        </a:lnSpc>
                        <a:spcBef>
                          <a:spcPts val="0"/>
                        </a:spcBef>
                        <a:spcAft>
                          <a:spcPts val="0"/>
                        </a:spcAft>
                      </a:pPr>
                      <a:r>
                        <a:rPr lang="en-US" sz="1100" dirty="0">
                          <a:effectLst/>
                        </a:rPr>
                        <a:t>3000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2990.7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70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69.2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169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11812139"/>
                  </a:ext>
                </a:extLst>
              </a:tr>
              <a:tr h="247469">
                <a:tc>
                  <a:txBody>
                    <a:bodyPr/>
                    <a:lstStyle/>
                    <a:p>
                      <a:pPr marL="0" marR="0" algn="ctr">
                        <a:lnSpc>
                          <a:spcPct val="107000"/>
                        </a:lnSpc>
                        <a:spcBef>
                          <a:spcPts val="0"/>
                        </a:spcBef>
                        <a:spcAft>
                          <a:spcPts val="0"/>
                        </a:spcAft>
                      </a:pPr>
                      <a:r>
                        <a:rPr lang="en-US" sz="1100" dirty="0">
                          <a:effectLst/>
                        </a:rPr>
                        <a:t>3000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2971.4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75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74.2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182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9040679"/>
                  </a:ext>
                </a:extLst>
              </a:tr>
              <a:tr h="247469">
                <a:tc>
                  <a:txBody>
                    <a:bodyPr/>
                    <a:lstStyle/>
                    <a:p>
                      <a:pPr marL="0" marR="0" algn="ctr">
                        <a:lnSpc>
                          <a:spcPct val="107000"/>
                        </a:lnSpc>
                        <a:spcBef>
                          <a:spcPts val="0"/>
                        </a:spcBef>
                        <a:spcAft>
                          <a:spcPts val="0"/>
                        </a:spcAft>
                      </a:pPr>
                      <a:r>
                        <a:rPr lang="en-US" sz="1100" dirty="0">
                          <a:effectLst/>
                        </a:rPr>
                        <a:t>3000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2972.7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80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79.1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194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36126923"/>
                  </a:ext>
                </a:extLst>
              </a:tr>
              <a:tr h="247469">
                <a:tc>
                  <a:txBody>
                    <a:bodyPr/>
                    <a:lstStyle/>
                    <a:p>
                      <a:pPr marL="0" marR="0" algn="ctr">
                        <a:lnSpc>
                          <a:spcPct val="107000"/>
                        </a:lnSpc>
                        <a:spcBef>
                          <a:spcPts val="0"/>
                        </a:spcBef>
                        <a:spcAft>
                          <a:spcPts val="0"/>
                        </a:spcAft>
                      </a:pPr>
                      <a:r>
                        <a:rPr lang="en-US" sz="1100" dirty="0">
                          <a:effectLst/>
                        </a:rPr>
                        <a:t>3000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2973.9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85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84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206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57112557"/>
                  </a:ext>
                </a:extLst>
              </a:tr>
              <a:tr h="247469">
                <a:tc>
                  <a:txBody>
                    <a:bodyPr/>
                    <a:lstStyle/>
                    <a:p>
                      <a:pPr marL="0" marR="0" algn="ctr">
                        <a:lnSpc>
                          <a:spcPct val="107000"/>
                        </a:lnSpc>
                        <a:spcBef>
                          <a:spcPts val="0"/>
                        </a:spcBef>
                        <a:spcAft>
                          <a:spcPts val="0"/>
                        </a:spcAft>
                      </a:pPr>
                      <a:r>
                        <a:rPr lang="en-US" sz="1100" dirty="0">
                          <a:effectLst/>
                        </a:rPr>
                        <a:t>3000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2973.7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90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89.3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219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45605968"/>
                  </a:ext>
                </a:extLst>
              </a:tr>
            </a:tbl>
          </a:graphicData>
        </a:graphic>
      </p:graphicFrame>
    </p:spTree>
    <p:extLst>
      <p:ext uri="{BB962C8B-B14F-4D97-AF65-F5344CB8AC3E}">
        <p14:creationId xmlns:p14="http://schemas.microsoft.com/office/powerpoint/2010/main" val="403713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7395C-146C-48FD-8E59-4AEFECE300FC}"/>
              </a:ext>
            </a:extLst>
          </p:cNvPr>
          <p:cNvSpPr>
            <a:spLocks noGrp="1"/>
          </p:cNvSpPr>
          <p:nvPr>
            <p:ph type="title"/>
          </p:nvPr>
        </p:nvSpPr>
        <p:spPr/>
        <p:txBody>
          <a:bodyPr/>
          <a:lstStyle/>
          <a:p>
            <a:r>
              <a:rPr lang="en-US" dirty="0"/>
              <a:t>Project Design, Diffusion</a:t>
            </a:r>
          </a:p>
        </p:txBody>
      </p:sp>
      <p:graphicFrame>
        <p:nvGraphicFramePr>
          <p:cNvPr id="5" name="Content Placeholder 4">
            <a:extLst>
              <a:ext uri="{FF2B5EF4-FFF2-40B4-BE49-F238E27FC236}">
                <a16:creationId xmlns:a16="http://schemas.microsoft.com/office/drawing/2014/main" id="{36199C69-B5E3-4E85-A433-7F0B764FE562}"/>
              </a:ext>
            </a:extLst>
          </p:cNvPr>
          <p:cNvGraphicFramePr>
            <a:graphicFrameLocks noGrp="1"/>
          </p:cNvGraphicFramePr>
          <p:nvPr>
            <p:ph idx="1"/>
            <p:extLst>
              <p:ext uri="{D42A27DB-BD31-4B8C-83A1-F6EECF244321}">
                <p14:modId xmlns:p14="http://schemas.microsoft.com/office/powerpoint/2010/main" val="340768120"/>
              </p:ext>
            </p:extLst>
          </p:nvPr>
        </p:nvGraphicFramePr>
        <p:xfrm>
          <a:off x="5371916" y="1724428"/>
          <a:ext cx="6194650" cy="2779751"/>
        </p:xfrm>
        <a:graphic>
          <a:graphicData uri="http://schemas.openxmlformats.org/drawingml/2006/table">
            <a:tbl>
              <a:tblPr firstRow="1" firstCol="1" bandRow="1">
                <a:tableStyleId>{5C22544A-7EE6-4342-B048-85BDC9FD1C3A}</a:tableStyleId>
              </a:tblPr>
              <a:tblGrid>
                <a:gridCol w="1238612">
                  <a:extLst>
                    <a:ext uri="{9D8B030D-6E8A-4147-A177-3AD203B41FA5}">
                      <a16:colId xmlns:a16="http://schemas.microsoft.com/office/drawing/2014/main" val="3631700088"/>
                    </a:ext>
                  </a:extLst>
                </a:gridCol>
                <a:gridCol w="1238612">
                  <a:extLst>
                    <a:ext uri="{9D8B030D-6E8A-4147-A177-3AD203B41FA5}">
                      <a16:colId xmlns:a16="http://schemas.microsoft.com/office/drawing/2014/main" val="1187419929"/>
                    </a:ext>
                  </a:extLst>
                </a:gridCol>
                <a:gridCol w="1239142">
                  <a:extLst>
                    <a:ext uri="{9D8B030D-6E8A-4147-A177-3AD203B41FA5}">
                      <a16:colId xmlns:a16="http://schemas.microsoft.com/office/drawing/2014/main" val="1476830423"/>
                    </a:ext>
                  </a:extLst>
                </a:gridCol>
                <a:gridCol w="1239142">
                  <a:extLst>
                    <a:ext uri="{9D8B030D-6E8A-4147-A177-3AD203B41FA5}">
                      <a16:colId xmlns:a16="http://schemas.microsoft.com/office/drawing/2014/main" val="3468647723"/>
                    </a:ext>
                  </a:extLst>
                </a:gridCol>
                <a:gridCol w="1239142">
                  <a:extLst>
                    <a:ext uri="{9D8B030D-6E8A-4147-A177-3AD203B41FA5}">
                      <a16:colId xmlns:a16="http://schemas.microsoft.com/office/drawing/2014/main" val="2687119333"/>
                    </a:ext>
                  </a:extLst>
                </a:gridCol>
              </a:tblGrid>
              <a:tr h="435838">
                <a:tc gridSpan="5">
                  <a:txBody>
                    <a:bodyPr/>
                    <a:lstStyle/>
                    <a:p>
                      <a:pPr marL="0" marR="0" algn="ctr">
                        <a:spcBef>
                          <a:spcPts val="600"/>
                        </a:spcBef>
                        <a:spcAft>
                          <a:spcPts val="600"/>
                        </a:spcAft>
                      </a:pPr>
                      <a:r>
                        <a:rPr lang="en-US" sz="1200" dirty="0">
                          <a:effectLst/>
                          <a:latin typeface="Helvetica" panose="020B0604020202020204" pitchFamily="34" charset="0"/>
                          <a:ea typeface="MS Mincho" panose="02020609040205080304" pitchFamily="49" charset="-128"/>
                        </a:rPr>
                        <a:t>Diffuser Comparison Table</a:t>
                      </a:r>
                    </a:p>
                  </a:txBody>
                  <a:tcPr marL="68580" marR="68580" marT="0" marB="0" anchor="ctr"/>
                </a:tc>
                <a:tc hMerge="1">
                  <a:txBody>
                    <a:bodyPr/>
                    <a:lstStyle/>
                    <a:p>
                      <a:pPr marL="0" marR="0" algn="ctr">
                        <a:spcBef>
                          <a:spcPts val="600"/>
                        </a:spcBef>
                        <a:spcAft>
                          <a:spcPts val="600"/>
                        </a:spcAft>
                      </a:pPr>
                      <a:endParaRPr lang="en-US" sz="1200">
                        <a:effectLst/>
                        <a:latin typeface="Helvetica" panose="020B0604020202020204" pitchFamily="34" charset="0"/>
                        <a:ea typeface="MS Mincho" panose="02020609040205080304" pitchFamily="49" charset="-128"/>
                      </a:endParaRPr>
                    </a:p>
                  </a:txBody>
                  <a:tcPr marL="68580" marR="68580" marT="0" marB="0"/>
                </a:tc>
                <a:tc hMerge="1">
                  <a:txBody>
                    <a:bodyPr/>
                    <a:lstStyle/>
                    <a:p>
                      <a:pPr marL="0" marR="0" algn="ctr">
                        <a:spcBef>
                          <a:spcPts val="600"/>
                        </a:spcBef>
                        <a:spcAft>
                          <a:spcPts val="600"/>
                        </a:spcAft>
                      </a:pPr>
                      <a:endParaRPr lang="en-US" sz="1200">
                        <a:effectLst/>
                        <a:latin typeface="Helvetica" panose="020B0604020202020204" pitchFamily="34" charset="0"/>
                        <a:ea typeface="MS Mincho" panose="02020609040205080304" pitchFamily="49" charset="-128"/>
                      </a:endParaRPr>
                    </a:p>
                  </a:txBody>
                  <a:tcPr marL="68580" marR="68580" marT="0" marB="0"/>
                </a:tc>
                <a:tc hMerge="1">
                  <a:txBody>
                    <a:bodyPr/>
                    <a:lstStyle/>
                    <a:p>
                      <a:pPr marL="0" marR="0" algn="ctr">
                        <a:spcBef>
                          <a:spcPts val="600"/>
                        </a:spcBef>
                        <a:spcAft>
                          <a:spcPts val="600"/>
                        </a:spcAft>
                      </a:pPr>
                      <a:endParaRPr lang="en-US" sz="1200">
                        <a:effectLst/>
                        <a:latin typeface="Helvetica" panose="020B0604020202020204" pitchFamily="34" charset="0"/>
                        <a:ea typeface="MS Mincho" panose="02020609040205080304" pitchFamily="49" charset="-128"/>
                      </a:endParaRPr>
                    </a:p>
                  </a:txBody>
                  <a:tcPr marL="68580" marR="68580" marT="0" marB="0"/>
                </a:tc>
                <a:tc hMerge="1">
                  <a:txBody>
                    <a:bodyPr/>
                    <a:lstStyle/>
                    <a:p>
                      <a:pPr marL="0" marR="0" algn="ctr">
                        <a:spcBef>
                          <a:spcPts val="600"/>
                        </a:spcBef>
                        <a:spcAft>
                          <a:spcPts val="600"/>
                        </a:spcAft>
                      </a:pPr>
                      <a:endParaRPr lang="en-US" sz="1200">
                        <a:effectLst/>
                        <a:latin typeface="Helvetica" panose="020B0604020202020204" pitchFamily="34" charset="0"/>
                        <a:ea typeface="MS Mincho" panose="02020609040205080304" pitchFamily="49" charset="-128"/>
                      </a:endParaRPr>
                    </a:p>
                  </a:txBody>
                  <a:tcPr marL="68580" marR="68580" marT="0" marB="0"/>
                </a:tc>
                <a:extLst>
                  <a:ext uri="{0D108BD9-81ED-4DB2-BD59-A6C34878D82A}">
                    <a16:rowId xmlns:a16="http://schemas.microsoft.com/office/drawing/2014/main" val="338457017"/>
                  </a:ext>
                </a:extLst>
              </a:tr>
              <a:tr h="435838">
                <a:tc>
                  <a:txBody>
                    <a:bodyPr/>
                    <a:lstStyle/>
                    <a:p>
                      <a:pPr marL="0" marR="0" algn="ctr">
                        <a:spcBef>
                          <a:spcPts val="600"/>
                        </a:spcBef>
                        <a:spcAft>
                          <a:spcPts val="600"/>
                        </a:spcAft>
                      </a:pPr>
                      <a:r>
                        <a:rPr lang="en-US" sz="1200" dirty="0">
                          <a:effectLst/>
                        </a:rPr>
                        <a:t> </a:t>
                      </a:r>
                      <a:endParaRPr lang="en-US" sz="1200" dirty="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dirty="0">
                          <a:effectLst/>
                        </a:rPr>
                        <a:t>Product A</a:t>
                      </a:r>
                      <a:endParaRPr lang="en-US" sz="1200" dirty="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dirty="0">
                          <a:effectLst/>
                        </a:rPr>
                        <a:t>Product B</a:t>
                      </a:r>
                      <a:endParaRPr lang="en-US" sz="1200" dirty="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dirty="0">
                          <a:effectLst/>
                          <a:highlight>
                            <a:srgbClr val="FFFF00"/>
                          </a:highlight>
                        </a:rPr>
                        <a:t>Product C</a:t>
                      </a:r>
                      <a:endParaRPr lang="en-US" sz="1200" dirty="0">
                        <a:effectLst/>
                        <a:highlight>
                          <a:srgbClr val="FFFF00"/>
                        </a:highligh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dirty="0">
                          <a:effectLst/>
                          <a:latin typeface="Helvetica" panose="020B0604020202020204" pitchFamily="34" charset="0"/>
                          <a:ea typeface="MS Mincho" panose="02020609040205080304" pitchFamily="49" charset="-128"/>
                        </a:rPr>
                        <a:t>Product D</a:t>
                      </a:r>
                    </a:p>
                  </a:txBody>
                  <a:tcPr marL="68580" marR="68580" marT="0" marB="0" anchor="ctr"/>
                </a:tc>
                <a:extLst>
                  <a:ext uri="{0D108BD9-81ED-4DB2-BD59-A6C34878D82A}">
                    <a16:rowId xmlns:a16="http://schemas.microsoft.com/office/drawing/2014/main" val="2626209217"/>
                  </a:ext>
                </a:extLst>
              </a:tr>
              <a:tr h="257406">
                <a:tc>
                  <a:txBody>
                    <a:bodyPr/>
                    <a:lstStyle/>
                    <a:p>
                      <a:pPr marL="0" marR="0" algn="ctr">
                        <a:spcBef>
                          <a:spcPts val="600"/>
                        </a:spcBef>
                        <a:spcAft>
                          <a:spcPts val="600"/>
                        </a:spcAft>
                      </a:pPr>
                      <a:r>
                        <a:rPr lang="en-US" sz="1200" dirty="0">
                          <a:effectLst/>
                        </a:rPr>
                        <a:t>Manufacturer</a:t>
                      </a:r>
                      <a:endParaRPr lang="en-US" sz="1200" dirty="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dirty="0">
                          <a:effectLst/>
                        </a:rPr>
                        <a:t>Brightview</a:t>
                      </a:r>
                      <a:endParaRPr lang="en-US" sz="1200" dirty="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dirty="0">
                          <a:effectLst/>
                        </a:rPr>
                        <a:t>Brightview</a:t>
                      </a:r>
                      <a:endParaRPr lang="en-US" sz="1200" dirty="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dirty="0">
                          <a:effectLst/>
                          <a:highlight>
                            <a:srgbClr val="FFFF00"/>
                          </a:highlight>
                          <a:latin typeface="Helvetica" panose="020B0604020202020204" pitchFamily="34" charset="0"/>
                          <a:ea typeface="MS Mincho" panose="02020609040205080304" pitchFamily="49" charset="-128"/>
                        </a:rPr>
                        <a:t>Inventables</a:t>
                      </a:r>
                    </a:p>
                  </a:txBody>
                  <a:tcPr marL="68580" marR="68580" marT="0" marB="0" anchor="ctr"/>
                </a:tc>
                <a:tc>
                  <a:txBody>
                    <a:bodyPr/>
                    <a:lstStyle/>
                    <a:p>
                      <a:pPr marL="0" marR="0" algn="ctr">
                        <a:spcBef>
                          <a:spcPts val="600"/>
                        </a:spcBef>
                        <a:spcAft>
                          <a:spcPts val="600"/>
                        </a:spcAft>
                      </a:pPr>
                      <a:r>
                        <a:rPr lang="en-US" sz="1200" dirty="0">
                          <a:effectLst/>
                          <a:latin typeface="Helvetica" panose="020B0604020202020204" pitchFamily="34" charset="0"/>
                          <a:ea typeface="MS Mincho" panose="02020609040205080304" pitchFamily="49" charset="-128"/>
                        </a:rPr>
                        <a:t>Inventables</a:t>
                      </a:r>
                    </a:p>
                  </a:txBody>
                  <a:tcPr marL="68580" marR="68580" marT="0" marB="0" anchor="ctr"/>
                </a:tc>
                <a:extLst>
                  <a:ext uri="{0D108BD9-81ED-4DB2-BD59-A6C34878D82A}">
                    <a16:rowId xmlns:a16="http://schemas.microsoft.com/office/drawing/2014/main" val="1755592784"/>
                  </a:ext>
                </a:extLst>
              </a:tr>
              <a:tr h="268978">
                <a:tc>
                  <a:txBody>
                    <a:bodyPr/>
                    <a:lstStyle/>
                    <a:p>
                      <a:pPr marL="0" marR="0" algn="ctr">
                        <a:spcBef>
                          <a:spcPts val="600"/>
                        </a:spcBef>
                        <a:spcAft>
                          <a:spcPts val="600"/>
                        </a:spcAft>
                      </a:pPr>
                      <a:r>
                        <a:rPr lang="en-US" sz="1200" dirty="0">
                          <a:effectLst/>
                        </a:rPr>
                        <a:t>Item Name</a:t>
                      </a:r>
                      <a:endParaRPr lang="en-US" sz="1200" dirty="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dirty="0">
                          <a:effectLst/>
                        </a:rPr>
                        <a:t>C-HE80</a:t>
                      </a:r>
                      <a:endParaRPr lang="en-US" sz="1200" dirty="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dirty="0">
                          <a:effectLst/>
                        </a:rPr>
                        <a:t>E-1560</a:t>
                      </a:r>
                      <a:endParaRPr lang="en-US" sz="1200" dirty="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b="0" i="0" kern="1200" dirty="0">
                          <a:solidFill>
                            <a:schemeClr val="dk1"/>
                          </a:solidFill>
                          <a:effectLst/>
                          <a:highlight>
                            <a:srgbClr val="FFFF00"/>
                          </a:highlight>
                          <a:latin typeface="+mn-lt"/>
                          <a:ea typeface="+mn-ea"/>
                          <a:cs typeface="+mn-cs"/>
                        </a:rPr>
                        <a:t>23114-04</a:t>
                      </a:r>
                      <a:endParaRPr lang="en-US" sz="1200" dirty="0">
                        <a:effectLst/>
                        <a:highlight>
                          <a:srgbClr val="FFFF00"/>
                        </a:highlight>
                        <a:latin typeface="Helvetica" panose="020B0604020202020204" pitchFamily="34" charset="0"/>
                        <a:ea typeface="MS Mincho" panose="02020609040205080304" pitchFamily="49" charset="-128"/>
                      </a:endParaRPr>
                    </a:p>
                  </a:txBody>
                  <a:tcPr marL="68580" marR="68580" marT="0" marB="0" anchor="ctr"/>
                </a:tc>
                <a:tc>
                  <a:txBody>
                    <a:bodyPr/>
                    <a:lstStyle/>
                    <a:p>
                      <a:pPr algn="ctr" fontAlgn="t"/>
                      <a:r>
                        <a:rPr lang="en-US" sz="1200" dirty="0">
                          <a:effectLst/>
                        </a:rPr>
                        <a:t>23114-02</a:t>
                      </a:r>
                    </a:p>
                  </a:txBody>
                  <a:tcPr marL="47625" marR="47625" marT="38100" marB="38100" anchor="ctr"/>
                </a:tc>
                <a:extLst>
                  <a:ext uri="{0D108BD9-81ED-4DB2-BD59-A6C34878D82A}">
                    <a16:rowId xmlns:a16="http://schemas.microsoft.com/office/drawing/2014/main" val="2696045245"/>
                  </a:ext>
                </a:extLst>
              </a:tr>
              <a:tr h="455416">
                <a:tc>
                  <a:txBody>
                    <a:bodyPr/>
                    <a:lstStyle/>
                    <a:p>
                      <a:pPr marL="0" marR="0" algn="ctr">
                        <a:spcBef>
                          <a:spcPts val="600"/>
                        </a:spcBef>
                        <a:spcAft>
                          <a:spcPts val="600"/>
                        </a:spcAft>
                      </a:pPr>
                      <a:r>
                        <a:rPr lang="en-US" sz="1200" dirty="0">
                          <a:effectLst/>
                        </a:rPr>
                        <a:t>LED Luminaire Efficiency</a:t>
                      </a:r>
                      <a:endParaRPr lang="en-US" sz="1200" dirty="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dirty="0">
                          <a:effectLst/>
                        </a:rPr>
                        <a:t>88-82%</a:t>
                      </a:r>
                      <a:endParaRPr lang="en-US" sz="1200" dirty="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dirty="0">
                          <a:effectLst/>
                        </a:rPr>
                        <a:t>90-95%</a:t>
                      </a:r>
                      <a:endParaRPr lang="en-US" sz="1200" dirty="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dirty="0">
                          <a:effectLst/>
                          <a:highlight>
                            <a:srgbClr val="FFFF00"/>
                          </a:highlight>
                          <a:latin typeface="Helvetica" panose="020B0604020202020204" pitchFamily="34" charset="0"/>
                          <a:ea typeface="MS Mincho" panose="02020609040205080304" pitchFamily="49" charset="-128"/>
                        </a:rPr>
                        <a:t>66%</a:t>
                      </a:r>
                    </a:p>
                  </a:txBody>
                  <a:tcPr marL="68580" marR="68580" marT="0" marB="0" anchor="ctr"/>
                </a:tc>
                <a:tc>
                  <a:txBody>
                    <a:bodyPr/>
                    <a:lstStyle/>
                    <a:p>
                      <a:pPr marL="0" marR="0" algn="ctr">
                        <a:spcBef>
                          <a:spcPts val="600"/>
                        </a:spcBef>
                        <a:spcAft>
                          <a:spcPts val="600"/>
                        </a:spcAft>
                      </a:pPr>
                      <a:r>
                        <a:rPr lang="en-US" sz="1200" dirty="0">
                          <a:effectLst/>
                          <a:latin typeface="Helvetica" panose="020B0604020202020204" pitchFamily="34" charset="0"/>
                          <a:ea typeface="MS Mincho" panose="02020609040205080304" pitchFamily="49" charset="-128"/>
                        </a:rPr>
                        <a:t>87%</a:t>
                      </a:r>
                    </a:p>
                  </a:txBody>
                  <a:tcPr marL="68580" marR="68580" marT="0" marB="0" anchor="ctr"/>
                </a:tc>
                <a:extLst>
                  <a:ext uri="{0D108BD9-81ED-4DB2-BD59-A6C34878D82A}">
                    <a16:rowId xmlns:a16="http://schemas.microsoft.com/office/drawing/2014/main" val="3854580549"/>
                  </a:ext>
                </a:extLst>
              </a:tr>
              <a:tr h="285007">
                <a:tc>
                  <a:txBody>
                    <a:bodyPr/>
                    <a:lstStyle/>
                    <a:p>
                      <a:pPr marL="0" marR="0" algn="ctr">
                        <a:spcBef>
                          <a:spcPts val="600"/>
                        </a:spcBef>
                        <a:spcAft>
                          <a:spcPts val="600"/>
                        </a:spcAft>
                      </a:pPr>
                      <a:r>
                        <a:rPr lang="en-US" sz="1200" dirty="0">
                          <a:effectLst/>
                        </a:rPr>
                        <a:t>Diffuser Strength</a:t>
                      </a:r>
                      <a:endParaRPr lang="en-US" sz="1200" dirty="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dirty="0">
                          <a:effectLst/>
                        </a:rPr>
                        <a:t> </a:t>
                      </a:r>
                      <a:endParaRPr lang="en-US" sz="1200" dirty="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dirty="0">
                          <a:effectLst/>
                        </a:rPr>
                        <a:t>15x60</a:t>
                      </a:r>
                      <a:endParaRPr lang="en-US" sz="1200" dirty="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dirty="0">
                          <a:effectLst/>
                          <a:highlight>
                            <a:srgbClr val="FFFF00"/>
                          </a:highlight>
                        </a:rPr>
                        <a:t> 2.25</a:t>
                      </a:r>
                      <a:endParaRPr lang="en-US" sz="1200" dirty="0">
                        <a:effectLst/>
                        <a:highlight>
                          <a:srgbClr val="FFFF00"/>
                        </a:highligh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spcBef>
                          <a:spcPts val="600"/>
                        </a:spcBef>
                        <a:spcAft>
                          <a:spcPts val="600"/>
                        </a:spcAft>
                      </a:pPr>
                      <a:r>
                        <a:rPr lang="en-US" sz="1200" dirty="0">
                          <a:effectLst/>
                          <a:latin typeface="Helvetica" panose="020B0604020202020204" pitchFamily="34" charset="0"/>
                          <a:ea typeface="MS Mincho" panose="02020609040205080304" pitchFamily="49" charset="-128"/>
                        </a:rPr>
                        <a:t>1.5</a:t>
                      </a:r>
                    </a:p>
                  </a:txBody>
                  <a:tcPr marL="68580" marR="68580" marT="0" marB="0" anchor="ctr"/>
                </a:tc>
                <a:extLst>
                  <a:ext uri="{0D108BD9-81ED-4DB2-BD59-A6C34878D82A}">
                    <a16:rowId xmlns:a16="http://schemas.microsoft.com/office/drawing/2014/main" val="1807019809"/>
                  </a:ext>
                </a:extLst>
              </a:tr>
              <a:tr h="332509">
                <a:tc>
                  <a:txBody>
                    <a:bodyPr/>
                    <a:lstStyle/>
                    <a:p>
                      <a:pPr marL="0" marR="0" algn="ctr">
                        <a:spcBef>
                          <a:spcPts val="600"/>
                        </a:spcBef>
                        <a:spcAft>
                          <a:spcPts val="600"/>
                        </a:spcAft>
                      </a:pPr>
                      <a:r>
                        <a:rPr lang="en-US" sz="1200" dirty="0">
                          <a:effectLst/>
                          <a:latin typeface="Helvetica" panose="020B0604020202020204" pitchFamily="34" charset="0"/>
                          <a:ea typeface="MS Mincho" panose="02020609040205080304" pitchFamily="49" charset="-128"/>
                        </a:rPr>
                        <a:t>Product Type</a:t>
                      </a:r>
                    </a:p>
                  </a:txBody>
                  <a:tcPr marL="68580" marR="68580" marT="0" marB="0" anchor="ctr"/>
                </a:tc>
                <a:tc>
                  <a:txBody>
                    <a:bodyPr/>
                    <a:lstStyle/>
                    <a:p>
                      <a:pPr marL="0" marR="0" algn="ctr">
                        <a:spcBef>
                          <a:spcPts val="600"/>
                        </a:spcBef>
                        <a:spcAft>
                          <a:spcPts val="600"/>
                        </a:spcAft>
                      </a:pPr>
                      <a:r>
                        <a:rPr lang="en-US" sz="1200" dirty="0">
                          <a:effectLst/>
                          <a:latin typeface="Helvetica" panose="020B0604020202020204" pitchFamily="34" charset="0"/>
                          <a:ea typeface="MS Mincho" panose="02020609040205080304" pitchFamily="49" charset="-128"/>
                        </a:rPr>
                        <a:t>Panel</a:t>
                      </a:r>
                    </a:p>
                  </a:txBody>
                  <a:tcPr marL="68580" marR="68580" marT="0" marB="0" anchor="ctr"/>
                </a:tc>
                <a:tc>
                  <a:txBody>
                    <a:bodyPr/>
                    <a:lstStyle/>
                    <a:p>
                      <a:pPr marL="0" marR="0" algn="ctr">
                        <a:spcBef>
                          <a:spcPts val="600"/>
                        </a:spcBef>
                        <a:spcAft>
                          <a:spcPts val="600"/>
                        </a:spcAft>
                      </a:pPr>
                      <a:r>
                        <a:rPr lang="en-US" sz="1200" dirty="0">
                          <a:effectLst/>
                          <a:latin typeface="Helvetica" panose="020B0604020202020204" pitchFamily="34" charset="0"/>
                          <a:ea typeface="MS Mincho" panose="02020609040205080304" pitchFamily="49" charset="-128"/>
                        </a:rPr>
                        <a:t>Panel</a:t>
                      </a:r>
                    </a:p>
                  </a:txBody>
                  <a:tcPr marL="68580" marR="68580" marT="0" marB="0" anchor="ctr"/>
                </a:tc>
                <a:tc>
                  <a:txBody>
                    <a:bodyPr/>
                    <a:lstStyle/>
                    <a:p>
                      <a:pPr marL="0" marR="0" algn="ctr">
                        <a:spcBef>
                          <a:spcPts val="600"/>
                        </a:spcBef>
                        <a:spcAft>
                          <a:spcPts val="600"/>
                        </a:spcAft>
                      </a:pPr>
                      <a:r>
                        <a:rPr lang="en-US" sz="1200" dirty="0">
                          <a:effectLst/>
                          <a:highlight>
                            <a:srgbClr val="FFFF00"/>
                          </a:highlight>
                          <a:latin typeface="Helvetica" panose="020B0604020202020204" pitchFamily="34" charset="0"/>
                          <a:ea typeface="MS Mincho" panose="02020609040205080304" pitchFamily="49" charset="-128"/>
                        </a:rPr>
                        <a:t>Film</a:t>
                      </a:r>
                    </a:p>
                  </a:txBody>
                  <a:tcPr marL="68580" marR="68580" marT="0" marB="0" anchor="ctr"/>
                </a:tc>
                <a:tc>
                  <a:txBody>
                    <a:bodyPr/>
                    <a:lstStyle/>
                    <a:p>
                      <a:pPr marL="0" marR="0" algn="ctr">
                        <a:spcBef>
                          <a:spcPts val="600"/>
                        </a:spcBef>
                        <a:spcAft>
                          <a:spcPts val="600"/>
                        </a:spcAft>
                      </a:pPr>
                      <a:r>
                        <a:rPr lang="en-US" sz="1200" dirty="0">
                          <a:effectLst/>
                          <a:latin typeface="Helvetica" panose="020B0604020202020204" pitchFamily="34" charset="0"/>
                          <a:ea typeface="MS Mincho" panose="02020609040205080304" pitchFamily="49" charset="-128"/>
                        </a:rPr>
                        <a:t>Film</a:t>
                      </a:r>
                    </a:p>
                  </a:txBody>
                  <a:tcPr marL="68580" marR="68580" marT="0" marB="0" anchor="ctr"/>
                </a:tc>
                <a:extLst>
                  <a:ext uri="{0D108BD9-81ED-4DB2-BD59-A6C34878D82A}">
                    <a16:rowId xmlns:a16="http://schemas.microsoft.com/office/drawing/2014/main" val="3914199040"/>
                  </a:ext>
                </a:extLst>
              </a:tr>
              <a:tr h="308759">
                <a:tc>
                  <a:txBody>
                    <a:bodyPr/>
                    <a:lstStyle/>
                    <a:p>
                      <a:pPr marL="0" marR="0" algn="ctr">
                        <a:spcBef>
                          <a:spcPts val="600"/>
                        </a:spcBef>
                        <a:spcAft>
                          <a:spcPts val="600"/>
                        </a:spcAft>
                      </a:pPr>
                      <a:r>
                        <a:rPr lang="en-US" sz="1200" dirty="0">
                          <a:effectLst/>
                          <a:latin typeface="Helvetica" panose="020B0604020202020204" pitchFamily="34" charset="0"/>
                          <a:ea typeface="MS Mincho" panose="02020609040205080304" pitchFamily="49" charset="-128"/>
                        </a:rPr>
                        <a:t>Cost</a:t>
                      </a:r>
                    </a:p>
                  </a:txBody>
                  <a:tcPr marL="68580" marR="68580" marT="0" marB="0" anchor="ctr"/>
                </a:tc>
                <a:tc>
                  <a:txBody>
                    <a:bodyPr/>
                    <a:lstStyle/>
                    <a:p>
                      <a:pPr marL="0" marR="0" algn="ctr">
                        <a:spcBef>
                          <a:spcPts val="600"/>
                        </a:spcBef>
                        <a:spcAft>
                          <a:spcPts val="600"/>
                        </a:spcAft>
                      </a:pPr>
                      <a:r>
                        <a:rPr lang="en-US" sz="1200" dirty="0">
                          <a:effectLst/>
                          <a:latin typeface="Helvetica" panose="020B0604020202020204" pitchFamily="34" charset="0"/>
                          <a:ea typeface="MS Mincho" panose="02020609040205080304" pitchFamily="49" charset="-128"/>
                        </a:rPr>
                        <a:t>$160&gt;</a:t>
                      </a:r>
                    </a:p>
                  </a:txBody>
                  <a:tcPr marL="68580" marR="68580" marT="0" marB="0" anchor="ctr"/>
                </a:tc>
                <a:tc>
                  <a:txBody>
                    <a:bodyPr/>
                    <a:lstStyle/>
                    <a:p>
                      <a:pPr marL="0" marR="0" algn="ctr">
                        <a:spcBef>
                          <a:spcPts val="600"/>
                        </a:spcBef>
                        <a:spcAft>
                          <a:spcPts val="600"/>
                        </a:spcAft>
                      </a:pPr>
                      <a:r>
                        <a:rPr lang="en-US" sz="1200" dirty="0">
                          <a:effectLst/>
                          <a:latin typeface="Helvetica" panose="020B0604020202020204" pitchFamily="34" charset="0"/>
                          <a:ea typeface="MS Mincho" panose="02020609040205080304" pitchFamily="49" charset="-128"/>
                        </a:rPr>
                        <a:t>$160&gt;</a:t>
                      </a:r>
                    </a:p>
                  </a:txBody>
                  <a:tcPr marL="68580" marR="68580" marT="0" marB="0" anchor="ctr"/>
                </a:tc>
                <a:tc>
                  <a:txBody>
                    <a:bodyPr/>
                    <a:lstStyle/>
                    <a:p>
                      <a:pPr marL="0" marR="0" algn="ctr">
                        <a:spcBef>
                          <a:spcPts val="600"/>
                        </a:spcBef>
                        <a:spcAft>
                          <a:spcPts val="600"/>
                        </a:spcAft>
                      </a:pPr>
                      <a:r>
                        <a:rPr lang="en-US" sz="1200" dirty="0">
                          <a:effectLst/>
                          <a:highlight>
                            <a:srgbClr val="FFFF00"/>
                          </a:highlight>
                          <a:latin typeface="Helvetica" panose="020B0604020202020204" pitchFamily="34" charset="0"/>
                          <a:ea typeface="MS Mincho" panose="02020609040205080304" pitchFamily="49" charset="-128"/>
                        </a:rPr>
                        <a:t>$19.49</a:t>
                      </a:r>
                    </a:p>
                  </a:txBody>
                  <a:tcPr marL="68580" marR="68580" marT="0" marB="0" anchor="ctr"/>
                </a:tc>
                <a:tc>
                  <a:txBody>
                    <a:bodyPr/>
                    <a:lstStyle/>
                    <a:p>
                      <a:pPr marL="0" marR="0" algn="ctr">
                        <a:spcBef>
                          <a:spcPts val="600"/>
                        </a:spcBef>
                        <a:spcAft>
                          <a:spcPts val="600"/>
                        </a:spcAft>
                      </a:pPr>
                      <a:r>
                        <a:rPr lang="en-US" sz="1200" dirty="0">
                          <a:effectLst/>
                          <a:latin typeface="Helvetica" panose="020B0604020202020204" pitchFamily="34" charset="0"/>
                          <a:ea typeface="MS Mincho" panose="02020609040205080304" pitchFamily="49" charset="-128"/>
                        </a:rPr>
                        <a:t>$22.49</a:t>
                      </a:r>
                    </a:p>
                  </a:txBody>
                  <a:tcPr marL="68580" marR="68580" marT="0" marB="0" anchor="ctr"/>
                </a:tc>
                <a:extLst>
                  <a:ext uri="{0D108BD9-81ED-4DB2-BD59-A6C34878D82A}">
                    <a16:rowId xmlns:a16="http://schemas.microsoft.com/office/drawing/2014/main" val="4264134494"/>
                  </a:ext>
                </a:extLst>
              </a:tr>
            </a:tbl>
          </a:graphicData>
        </a:graphic>
      </p:graphicFrame>
      <p:sp>
        <p:nvSpPr>
          <p:cNvPr id="4" name="Text Placeholder 3">
            <a:extLst>
              <a:ext uri="{FF2B5EF4-FFF2-40B4-BE49-F238E27FC236}">
                <a16:creationId xmlns:a16="http://schemas.microsoft.com/office/drawing/2014/main" id="{0A831FDB-CD90-433D-B9CB-ECBC4F77F131}"/>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LEDs must be diffused to prevent glare and create a semi-homogenous source.</a:t>
            </a:r>
          </a:p>
          <a:p>
            <a:pPr marL="285750" indent="-285750">
              <a:buFont typeface="Arial" panose="020B0604020202020204" pitchFamily="34" charset="0"/>
              <a:buChar char="•"/>
            </a:pPr>
            <a:r>
              <a:rPr lang="en-US" dirty="0"/>
              <a:t>Must be diffused enough to make base lighting blend but have a primary bright point to act like a sun.</a:t>
            </a:r>
          </a:p>
          <a:p>
            <a:pPr marL="285750" indent="-285750">
              <a:buFont typeface="Arial" panose="020B0604020202020204" pitchFamily="34" charset="0"/>
              <a:buChar char="•"/>
            </a:pPr>
            <a:r>
              <a:rPr lang="en-US" dirty="0"/>
              <a:t>Film diffuser will also require clear acrylic panels to attach to.</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237940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82EB98-AADE-4FC8-B80A-B43DA4C2A906}"/>
              </a:ext>
            </a:extLst>
          </p:cNvPr>
          <p:cNvSpPr>
            <a:spLocks noGrp="1"/>
          </p:cNvSpPr>
          <p:nvPr>
            <p:ph type="title"/>
          </p:nvPr>
        </p:nvSpPr>
        <p:spPr/>
        <p:txBody>
          <a:bodyPr/>
          <a:lstStyle/>
          <a:p>
            <a:r>
              <a:rPr lang="en-US" dirty="0"/>
              <a:t>Project Design, MCU</a:t>
            </a:r>
          </a:p>
        </p:txBody>
      </p:sp>
      <p:sp>
        <p:nvSpPr>
          <p:cNvPr id="6" name="Text Placeholder 5">
            <a:extLst>
              <a:ext uri="{FF2B5EF4-FFF2-40B4-BE49-F238E27FC236}">
                <a16:creationId xmlns:a16="http://schemas.microsoft.com/office/drawing/2014/main" id="{A1F2F055-BB15-4341-8ACE-BB67664FA817}"/>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Design approach will be modular.</a:t>
            </a:r>
          </a:p>
          <a:p>
            <a:pPr marL="285750" indent="-285750">
              <a:buFont typeface="Arial" panose="020B0604020202020204" pitchFamily="34" charset="0"/>
              <a:buChar char="•"/>
            </a:pPr>
            <a:r>
              <a:rPr lang="en-US" dirty="0"/>
              <a:t>Ensure thorough control through simple manipulation.</a:t>
            </a:r>
          </a:p>
          <a:p>
            <a:pPr marL="285750" indent="-285750">
              <a:buFont typeface="Arial" panose="020B0604020202020204" pitchFamily="34" charset="0"/>
              <a:buChar char="•"/>
            </a:pPr>
            <a:r>
              <a:rPr lang="en-US" dirty="0"/>
              <a:t>Ensure compatibility with iOS App.</a:t>
            </a:r>
          </a:p>
          <a:p>
            <a:pPr marL="285750" indent="-285750">
              <a:buFont typeface="Arial" panose="020B0604020202020204" pitchFamily="34" charset="0"/>
              <a:buChar char="•"/>
            </a:pPr>
            <a:r>
              <a:rPr lang="en-US" dirty="0"/>
              <a:t>Monitor status of hardware.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graphicFrame>
        <p:nvGraphicFramePr>
          <p:cNvPr id="5" name="Content Placeholder 6">
            <a:extLst>
              <a:ext uri="{FF2B5EF4-FFF2-40B4-BE49-F238E27FC236}">
                <a16:creationId xmlns:a16="http://schemas.microsoft.com/office/drawing/2014/main" id="{AFAD7128-FE4F-4284-B91E-B9AC8F5690DA}"/>
              </a:ext>
            </a:extLst>
          </p:cNvPr>
          <p:cNvGraphicFramePr>
            <a:graphicFrameLocks/>
          </p:cNvGraphicFramePr>
          <p:nvPr>
            <p:extLst>
              <p:ext uri="{D42A27DB-BD31-4B8C-83A1-F6EECF244321}">
                <p14:modId xmlns:p14="http://schemas.microsoft.com/office/powerpoint/2010/main" val="1837852002"/>
              </p:ext>
            </p:extLst>
          </p:nvPr>
        </p:nvGraphicFramePr>
        <p:xfrm>
          <a:off x="5262113" y="1150188"/>
          <a:ext cx="6172652" cy="4131732"/>
        </p:xfrm>
        <a:graphic>
          <a:graphicData uri="http://schemas.openxmlformats.org/drawingml/2006/table">
            <a:tbl>
              <a:tblPr firstRow="1" bandRow="1">
                <a:tableStyleId>{5C22544A-7EE6-4342-B048-85BDC9FD1C3A}</a:tableStyleId>
              </a:tblPr>
              <a:tblGrid>
                <a:gridCol w="1543163">
                  <a:extLst>
                    <a:ext uri="{9D8B030D-6E8A-4147-A177-3AD203B41FA5}">
                      <a16:colId xmlns:a16="http://schemas.microsoft.com/office/drawing/2014/main" val="2280679204"/>
                    </a:ext>
                  </a:extLst>
                </a:gridCol>
                <a:gridCol w="1543163">
                  <a:extLst>
                    <a:ext uri="{9D8B030D-6E8A-4147-A177-3AD203B41FA5}">
                      <a16:colId xmlns:a16="http://schemas.microsoft.com/office/drawing/2014/main" val="2093409009"/>
                    </a:ext>
                  </a:extLst>
                </a:gridCol>
                <a:gridCol w="1543163">
                  <a:extLst>
                    <a:ext uri="{9D8B030D-6E8A-4147-A177-3AD203B41FA5}">
                      <a16:colId xmlns:a16="http://schemas.microsoft.com/office/drawing/2014/main" val="4238903475"/>
                    </a:ext>
                  </a:extLst>
                </a:gridCol>
                <a:gridCol w="1543163">
                  <a:extLst>
                    <a:ext uri="{9D8B030D-6E8A-4147-A177-3AD203B41FA5}">
                      <a16:colId xmlns:a16="http://schemas.microsoft.com/office/drawing/2014/main" val="1165357984"/>
                    </a:ext>
                  </a:extLst>
                </a:gridCol>
              </a:tblGrid>
              <a:tr h="647771">
                <a:tc>
                  <a:txBody>
                    <a:bodyPr/>
                    <a:lstStyle/>
                    <a:p>
                      <a:endParaRPr lang="en-US" dirty="0"/>
                    </a:p>
                  </a:txBody>
                  <a:tcPr/>
                </a:tc>
                <a:tc>
                  <a:txBody>
                    <a:bodyPr/>
                    <a:lstStyle/>
                    <a:p>
                      <a:r>
                        <a:rPr lang="en-US" dirty="0"/>
                        <a:t>Raspberry Pi 3B</a:t>
                      </a:r>
                    </a:p>
                  </a:txBody>
                  <a:tcPr/>
                </a:tc>
                <a:tc>
                  <a:txBody>
                    <a:bodyPr/>
                    <a:lstStyle/>
                    <a:p>
                      <a:r>
                        <a:rPr lang="en-US" dirty="0"/>
                        <a:t>MSP432</a:t>
                      </a:r>
                    </a:p>
                  </a:txBody>
                  <a:tcPr/>
                </a:tc>
                <a:tc>
                  <a:txBody>
                    <a:bodyPr/>
                    <a:lstStyle/>
                    <a:p>
                      <a:r>
                        <a:rPr lang="en-US" dirty="0"/>
                        <a:t>ATmega328p</a:t>
                      </a:r>
                    </a:p>
                  </a:txBody>
                  <a:tcPr/>
                </a:tc>
                <a:extLst>
                  <a:ext uri="{0D108BD9-81ED-4DB2-BD59-A6C34878D82A}">
                    <a16:rowId xmlns:a16="http://schemas.microsoft.com/office/drawing/2014/main" val="4252715342"/>
                  </a:ext>
                </a:extLst>
              </a:tr>
              <a:tr h="647771">
                <a:tc>
                  <a:txBody>
                    <a:bodyPr/>
                    <a:lstStyle/>
                    <a:p>
                      <a:r>
                        <a:rPr lang="en-US" dirty="0"/>
                        <a:t>Flash Memory</a:t>
                      </a:r>
                    </a:p>
                  </a:txBody>
                  <a:tcPr/>
                </a:tc>
                <a:tc>
                  <a:txBody>
                    <a:bodyPr/>
                    <a:lstStyle/>
                    <a:p>
                      <a:r>
                        <a:rPr lang="en-US" dirty="0"/>
                        <a:t>-</a:t>
                      </a:r>
                    </a:p>
                  </a:txBody>
                  <a:tcPr/>
                </a:tc>
                <a:tc>
                  <a:txBody>
                    <a:bodyPr/>
                    <a:lstStyle/>
                    <a:p>
                      <a:r>
                        <a:rPr lang="en-US" dirty="0"/>
                        <a:t>256KB</a:t>
                      </a:r>
                    </a:p>
                  </a:txBody>
                  <a:tcPr/>
                </a:tc>
                <a:tc>
                  <a:txBody>
                    <a:bodyPr/>
                    <a:lstStyle/>
                    <a:p>
                      <a:r>
                        <a:rPr lang="en-US" dirty="0">
                          <a:highlight>
                            <a:srgbClr val="FFFF00"/>
                          </a:highlight>
                        </a:rPr>
                        <a:t>32KB</a:t>
                      </a:r>
                    </a:p>
                  </a:txBody>
                  <a:tcPr/>
                </a:tc>
                <a:extLst>
                  <a:ext uri="{0D108BD9-81ED-4DB2-BD59-A6C34878D82A}">
                    <a16:rowId xmlns:a16="http://schemas.microsoft.com/office/drawing/2014/main" val="3504722945"/>
                  </a:ext>
                </a:extLst>
              </a:tr>
              <a:tr h="385162">
                <a:tc>
                  <a:txBody>
                    <a:bodyPr/>
                    <a:lstStyle/>
                    <a:p>
                      <a:r>
                        <a:rPr lang="en-US" dirty="0"/>
                        <a:t>PWM Pins</a:t>
                      </a:r>
                    </a:p>
                  </a:txBody>
                  <a:tcPr/>
                </a:tc>
                <a:tc>
                  <a:txBody>
                    <a:bodyPr/>
                    <a:lstStyle/>
                    <a:p>
                      <a:r>
                        <a:rPr lang="en-US" dirty="0"/>
                        <a:t>1</a:t>
                      </a:r>
                    </a:p>
                  </a:txBody>
                  <a:tcPr/>
                </a:tc>
                <a:tc>
                  <a:txBody>
                    <a:bodyPr/>
                    <a:lstStyle/>
                    <a:p>
                      <a:r>
                        <a:rPr lang="en-US" dirty="0"/>
                        <a:t>16</a:t>
                      </a:r>
                    </a:p>
                  </a:txBody>
                  <a:tcPr/>
                </a:tc>
                <a:tc>
                  <a:txBody>
                    <a:bodyPr/>
                    <a:lstStyle/>
                    <a:p>
                      <a:r>
                        <a:rPr lang="en-US" dirty="0">
                          <a:highlight>
                            <a:srgbClr val="FFFF00"/>
                          </a:highlight>
                        </a:rPr>
                        <a:t>6</a:t>
                      </a:r>
                    </a:p>
                  </a:txBody>
                  <a:tcPr/>
                </a:tc>
                <a:extLst>
                  <a:ext uri="{0D108BD9-81ED-4DB2-BD59-A6C34878D82A}">
                    <a16:rowId xmlns:a16="http://schemas.microsoft.com/office/drawing/2014/main" val="1548708144"/>
                  </a:ext>
                </a:extLst>
              </a:tr>
              <a:tr h="385162">
                <a:tc>
                  <a:txBody>
                    <a:bodyPr/>
                    <a:lstStyle/>
                    <a:p>
                      <a:r>
                        <a:rPr lang="en-US" dirty="0"/>
                        <a:t>Speed</a:t>
                      </a:r>
                    </a:p>
                  </a:txBody>
                  <a:tcPr/>
                </a:tc>
                <a:tc>
                  <a:txBody>
                    <a:bodyPr/>
                    <a:lstStyle/>
                    <a:p>
                      <a:r>
                        <a:rPr lang="en-US" dirty="0"/>
                        <a:t>1.2GHz</a:t>
                      </a:r>
                    </a:p>
                  </a:txBody>
                  <a:tcPr/>
                </a:tc>
                <a:tc>
                  <a:txBody>
                    <a:bodyPr/>
                    <a:lstStyle/>
                    <a:p>
                      <a:r>
                        <a:rPr lang="en-US" dirty="0"/>
                        <a:t>48MHz</a:t>
                      </a:r>
                    </a:p>
                  </a:txBody>
                  <a:tcPr/>
                </a:tc>
                <a:tc>
                  <a:txBody>
                    <a:bodyPr/>
                    <a:lstStyle/>
                    <a:p>
                      <a:r>
                        <a:rPr lang="en-US" dirty="0">
                          <a:highlight>
                            <a:srgbClr val="FFFF00"/>
                          </a:highlight>
                        </a:rPr>
                        <a:t>20MHz</a:t>
                      </a:r>
                    </a:p>
                  </a:txBody>
                  <a:tcPr/>
                </a:tc>
                <a:extLst>
                  <a:ext uri="{0D108BD9-81ED-4DB2-BD59-A6C34878D82A}">
                    <a16:rowId xmlns:a16="http://schemas.microsoft.com/office/drawing/2014/main" val="2358650997"/>
                  </a:ext>
                </a:extLst>
              </a:tr>
              <a:tr h="385162">
                <a:tc>
                  <a:txBody>
                    <a:bodyPr/>
                    <a:lstStyle/>
                    <a:p>
                      <a:r>
                        <a:rPr lang="en-US" dirty="0"/>
                        <a:t>Price</a:t>
                      </a:r>
                    </a:p>
                  </a:txBody>
                  <a:tcPr/>
                </a:tc>
                <a:tc>
                  <a:txBody>
                    <a:bodyPr/>
                    <a:lstStyle/>
                    <a:p>
                      <a:r>
                        <a:rPr lang="en-US" dirty="0"/>
                        <a:t>$35.00</a:t>
                      </a:r>
                    </a:p>
                  </a:txBody>
                  <a:tcPr/>
                </a:tc>
                <a:tc>
                  <a:txBody>
                    <a:bodyPr/>
                    <a:lstStyle/>
                    <a:p>
                      <a:r>
                        <a:rPr lang="en-US" dirty="0"/>
                        <a:t>$1.69</a:t>
                      </a:r>
                    </a:p>
                  </a:txBody>
                  <a:tcPr/>
                </a:tc>
                <a:tc>
                  <a:txBody>
                    <a:bodyPr/>
                    <a:lstStyle/>
                    <a:p>
                      <a:r>
                        <a:rPr lang="en-US" dirty="0">
                          <a:highlight>
                            <a:srgbClr val="FFFF00"/>
                          </a:highlight>
                        </a:rPr>
                        <a:t>$1.46</a:t>
                      </a:r>
                    </a:p>
                  </a:txBody>
                  <a:tcPr/>
                </a:tc>
                <a:extLst>
                  <a:ext uri="{0D108BD9-81ED-4DB2-BD59-A6C34878D82A}">
                    <a16:rowId xmlns:a16="http://schemas.microsoft.com/office/drawing/2014/main" val="1934009345"/>
                  </a:ext>
                </a:extLst>
              </a:tr>
              <a:tr h="647771">
                <a:tc>
                  <a:txBody>
                    <a:bodyPr/>
                    <a:lstStyle/>
                    <a:p>
                      <a:r>
                        <a:rPr lang="en-US" dirty="0"/>
                        <a:t>Operating Voltage</a:t>
                      </a:r>
                    </a:p>
                  </a:txBody>
                  <a:tcPr/>
                </a:tc>
                <a:tc>
                  <a:txBody>
                    <a:bodyPr/>
                    <a:lstStyle/>
                    <a:p>
                      <a:r>
                        <a:rPr lang="en-US" dirty="0"/>
                        <a:t>0-5V</a:t>
                      </a:r>
                    </a:p>
                  </a:txBody>
                  <a:tcPr/>
                </a:tc>
                <a:tc>
                  <a:txBody>
                    <a:bodyPr/>
                    <a:lstStyle/>
                    <a:p>
                      <a:r>
                        <a:rPr lang="en-US" dirty="0"/>
                        <a:t>1.65V – 3.7V</a:t>
                      </a:r>
                    </a:p>
                  </a:txBody>
                  <a:tcPr/>
                </a:tc>
                <a:tc>
                  <a:txBody>
                    <a:bodyPr/>
                    <a:lstStyle/>
                    <a:p>
                      <a:r>
                        <a:rPr lang="en-US" dirty="0">
                          <a:highlight>
                            <a:srgbClr val="FFFF00"/>
                          </a:highlight>
                        </a:rPr>
                        <a:t>1.8V – 5.5V</a:t>
                      </a:r>
                    </a:p>
                  </a:txBody>
                  <a:tcPr/>
                </a:tc>
                <a:extLst>
                  <a:ext uri="{0D108BD9-81ED-4DB2-BD59-A6C34878D82A}">
                    <a16:rowId xmlns:a16="http://schemas.microsoft.com/office/drawing/2014/main" val="996681877"/>
                  </a:ext>
                </a:extLst>
              </a:tr>
              <a:tr h="647771">
                <a:tc>
                  <a:txBody>
                    <a:bodyPr/>
                    <a:lstStyle/>
                    <a:p>
                      <a:r>
                        <a:rPr lang="en-US" dirty="0"/>
                        <a:t>Max Current (I/O)</a:t>
                      </a:r>
                    </a:p>
                  </a:txBody>
                  <a:tcPr/>
                </a:tc>
                <a:tc>
                  <a:txBody>
                    <a:bodyPr/>
                    <a:lstStyle/>
                    <a:p>
                      <a:r>
                        <a:rPr lang="en-US" dirty="0"/>
                        <a:t>2A</a:t>
                      </a:r>
                    </a:p>
                  </a:txBody>
                  <a:tcPr/>
                </a:tc>
                <a:tc>
                  <a:txBody>
                    <a:bodyPr/>
                    <a:lstStyle/>
                    <a:p>
                      <a:r>
                        <a:rPr lang="en-US" dirty="0"/>
                        <a:t>2mA</a:t>
                      </a:r>
                    </a:p>
                  </a:txBody>
                  <a:tcPr/>
                </a:tc>
                <a:tc>
                  <a:txBody>
                    <a:bodyPr/>
                    <a:lstStyle/>
                    <a:p>
                      <a:r>
                        <a:rPr lang="en-US" dirty="0">
                          <a:highlight>
                            <a:srgbClr val="FFFF00"/>
                          </a:highlight>
                        </a:rPr>
                        <a:t>40mA</a:t>
                      </a:r>
                    </a:p>
                  </a:txBody>
                  <a:tcPr/>
                </a:tc>
                <a:extLst>
                  <a:ext uri="{0D108BD9-81ED-4DB2-BD59-A6C34878D82A}">
                    <a16:rowId xmlns:a16="http://schemas.microsoft.com/office/drawing/2014/main" val="1897923057"/>
                  </a:ext>
                </a:extLst>
              </a:tr>
              <a:tr h="385162">
                <a:tc>
                  <a:txBody>
                    <a:bodyPr/>
                    <a:lstStyle/>
                    <a:p>
                      <a:r>
                        <a:rPr lang="en-US" dirty="0"/>
                        <a:t>I/O Pins</a:t>
                      </a:r>
                    </a:p>
                  </a:txBody>
                  <a:tcPr/>
                </a:tc>
                <a:tc>
                  <a:txBody>
                    <a:bodyPr/>
                    <a:lstStyle/>
                    <a:p>
                      <a:r>
                        <a:rPr lang="en-US" dirty="0"/>
                        <a:t>40</a:t>
                      </a:r>
                    </a:p>
                  </a:txBody>
                  <a:tcPr/>
                </a:tc>
                <a:tc>
                  <a:txBody>
                    <a:bodyPr/>
                    <a:lstStyle/>
                    <a:p>
                      <a:r>
                        <a:rPr lang="en-US" dirty="0"/>
                        <a:t>40</a:t>
                      </a:r>
                    </a:p>
                  </a:txBody>
                  <a:tcPr/>
                </a:tc>
                <a:tc>
                  <a:txBody>
                    <a:bodyPr/>
                    <a:lstStyle/>
                    <a:p>
                      <a:r>
                        <a:rPr lang="en-US" dirty="0">
                          <a:highlight>
                            <a:srgbClr val="FFFF00"/>
                          </a:highlight>
                        </a:rPr>
                        <a:t>23</a:t>
                      </a:r>
                    </a:p>
                  </a:txBody>
                  <a:tcPr/>
                </a:tc>
                <a:extLst>
                  <a:ext uri="{0D108BD9-81ED-4DB2-BD59-A6C34878D82A}">
                    <a16:rowId xmlns:a16="http://schemas.microsoft.com/office/drawing/2014/main" val="1281749139"/>
                  </a:ext>
                </a:extLst>
              </a:tr>
            </a:tbl>
          </a:graphicData>
        </a:graphic>
      </p:graphicFrame>
    </p:spTree>
    <p:extLst>
      <p:ext uri="{BB962C8B-B14F-4D97-AF65-F5344CB8AC3E}">
        <p14:creationId xmlns:p14="http://schemas.microsoft.com/office/powerpoint/2010/main" val="140431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324AD-ABAE-4245-8788-49DFB07E32F7}"/>
              </a:ext>
            </a:extLst>
          </p:cNvPr>
          <p:cNvSpPr>
            <a:spLocks noGrp="1"/>
          </p:cNvSpPr>
          <p:nvPr>
            <p:ph type="title"/>
          </p:nvPr>
        </p:nvSpPr>
        <p:spPr/>
        <p:txBody>
          <a:bodyPr/>
          <a:lstStyle/>
          <a:p>
            <a:r>
              <a:rPr lang="en-US" dirty="0"/>
              <a:t>Overall Approach	</a:t>
            </a:r>
          </a:p>
        </p:txBody>
      </p:sp>
      <p:graphicFrame>
        <p:nvGraphicFramePr>
          <p:cNvPr id="5" name="Content Placeholder 4">
            <a:extLst>
              <a:ext uri="{FF2B5EF4-FFF2-40B4-BE49-F238E27FC236}">
                <a16:creationId xmlns:a16="http://schemas.microsoft.com/office/drawing/2014/main" id="{BDC382D9-B4C2-4509-8510-D59F1744A1CA}"/>
              </a:ext>
            </a:extLst>
          </p:cNvPr>
          <p:cNvGraphicFramePr>
            <a:graphicFrameLocks noGrp="1"/>
          </p:cNvGraphicFramePr>
          <p:nvPr>
            <p:ph idx="1"/>
            <p:extLst>
              <p:ext uri="{D42A27DB-BD31-4B8C-83A1-F6EECF244321}">
                <p14:modId xmlns:p14="http://schemas.microsoft.com/office/powerpoint/2010/main" val="2191283238"/>
              </p:ext>
            </p:extLst>
          </p:nvPr>
        </p:nvGraphicFramePr>
        <p:xfrm>
          <a:off x="5939776" y="1665778"/>
          <a:ext cx="5683187" cy="1752600"/>
        </p:xfrm>
        <a:graphic>
          <a:graphicData uri="http://schemas.openxmlformats.org/drawingml/2006/table">
            <a:tbl>
              <a:tblPr firstRow="1" bandRow="1">
                <a:tableStyleId>{5C22544A-7EE6-4342-B048-85BDC9FD1C3A}</a:tableStyleId>
              </a:tblPr>
              <a:tblGrid>
                <a:gridCol w="5683187">
                  <a:extLst>
                    <a:ext uri="{9D8B030D-6E8A-4147-A177-3AD203B41FA5}">
                      <a16:colId xmlns:a16="http://schemas.microsoft.com/office/drawing/2014/main" val="2791643696"/>
                    </a:ext>
                  </a:extLst>
                </a:gridCol>
              </a:tblGrid>
              <a:tr h="370840">
                <a:tc>
                  <a:txBody>
                    <a:bodyPr/>
                    <a:lstStyle/>
                    <a:p>
                      <a:r>
                        <a:rPr lang="en-US" dirty="0"/>
                        <a:t>Weather /Image data defines color temperature</a:t>
                      </a:r>
                    </a:p>
                  </a:txBody>
                  <a:tcPr/>
                </a:tc>
                <a:extLst>
                  <a:ext uri="{0D108BD9-81ED-4DB2-BD59-A6C34878D82A}">
                    <a16:rowId xmlns:a16="http://schemas.microsoft.com/office/drawing/2014/main" val="3856955414"/>
                  </a:ext>
                </a:extLst>
              </a:tr>
              <a:tr h="370840">
                <a:tc>
                  <a:txBody>
                    <a:bodyPr/>
                    <a:lstStyle/>
                    <a:p>
                      <a:r>
                        <a:rPr lang="en-US" dirty="0"/>
                        <a:t>Reduced Resolution RGB Data defines color and brightness or intensity.</a:t>
                      </a:r>
                    </a:p>
                  </a:txBody>
                  <a:tcPr>
                    <a:solidFill>
                      <a:schemeClr val="accent1">
                        <a:lumMod val="60000"/>
                        <a:lumOff val="40000"/>
                      </a:schemeClr>
                    </a:solidFill>
                  </a:tcPr>
                </a:tc>
                <a:extLst>
                  <a:ext uri="{0D108BD9-81ED-4DB2-BD59-A6C34878D82A}">
                    <a16:rowId xmlns:a16="http://schemas.microsoft.com/office/drawing/2014/main" val="3729840917"/>
                  </a:ext>
                </a:extLst>
              </a:tr>
              <a:tr h="370840">
                <a:tc>
                  <a:txBody>
                    <a:bodyPr/>
                    <a:lstStyle/>
                    <a:p>
                      <a:r>
                        <a:rPr lang="en-US" dirty="0"/>
                        <a:t>Commands for motion</a:t>
                      </a:r>
                    </a:p>
                  </a:txBody>
                  <a:tcPr>
                    <a:solidFill>
                      <a:schemeClr val="accent1">
                        <a:lumMod val="40000"/>
                        <a:lumOff val="60000"/>
                      </a:schemeClr>
                    </a:solidFill>
                  </a:tcPr>
                </a:tc>
                <a:extLst>
                  <a:ext uri="{0D108BD9-81ED-4DB2-BD59-A6C34878D82A}">
                    <a16:rowId xmlns:a16="http://schemas.microsoft.com/office/drawing/2014/main" val="756313456"/>
                  </a:ext>
                </a:extLst>
              </a:tr>
              <a:tr h="370840">
                <a:tc>
                  <a:txBody>
                    <a:bodyPr/>
                    <a:lstStyle/>
                    <a:p>
                      <a:r>
                        <a:rPr lang="en-US" dirty="0"/>
                        <a:t>Commands for transitions</a:t>
                      </a:r>
                    </a:p>
                  </a:txBody>
                  <a:tcPr>
                    <a:solidFill>
                      <a:schemeClr val="accent1">
                        <a:lumMod val="20000"/>
                        <a:lumOff val="80000"/>
                      </a:schemeClr>
                    </a:solidFill>
                  </a:tcPr>
                </a:tc>
                <a:extLst>
                  <a:ext uri="{0D108BD9-81ED-4DB2-BD59-A6C34878D82A}">
                    <a16:rowId xmlns:a16="http://schemas.microsoft.com/office/drawing/2014/main" val="383194022"/>
                  </a:ext>
                </a:extLst>
              </a:tr>
            </a:tbl>
          </a:graphicData>
        </a:graphic>
      </p:graphicFrame>
      <p:sp>
        <p:nvSpPr>
          <p:cNvPr id="4" name="Text Placeholder 3">
            <a:extLst>
              <a:ext uri="{FF2B5EF4-FFF2-40B4-BE49-F238E27FC236}">
                <a16:creationId xmlns:a16="http://schemas.microsoft.com/office/drawing/2014/main" id="{D1607E74-3803-4EB8-813F-CB718ED034E4}"/>
              </a:ext>
            </a:extLst>
          </p:cNvPr>
          <p:cNvSpPr>
            <a:spLocks noGrp="1"/>
          </p:cNvSpPr>
          <p:nvPr>
            <p:ph type="body" sz="half" idx="2"/>
          </p:nvPr>
        </p:nvSpPr>
        <p:spPr>
          <a:xfrm>
            <a:off x="839788" y="2057400"/>
            <a:ext cx="3932237" cy="1738745"/>
          </a:xfrm>
        </p:spPr>
        <p:txBody>
          <a:bodyPr/>
          <a:lstStyle/>
          <a:p>
            <a:pPr marL="285750" indent="-285750">
              <a:buFont typeface="Arial" panose="020B0604020202020204" pitchFamily="34" charset="0"/>
              <a:buChar char="•"/>
            </a:pPr>
            <a:r>
              <a:rPr lang="en-US" dirty="0"/>
              <a:t>The design of the vistas will be modular.</a:t>
            </a:r>
          </a:p>
          <a:p>
            <a:pPr marL="285750" indent="-285750">
              <a:buFont typeface="Arial" panose="020B0604020202020204" pitchFamily="34" charset="0"/>
              <a:buChar char="•"/>
            </a:pPr>
            <a:r>
              <a:rPr lang="en-US" dirty="0"/>
              <a:t>All the driver functionalities have been separated into functions.</a:t>
            </a:r>
          </a:p>
          <a:p>
            <a:pPr marL="285750" indent="-285750">
              <a:buFont typeface="Arial" panose="020B0604020202020204" pitchFamily="34" charset="0"/>
              <a:buChar char="•"/>
            </a:pPr>
            <a:r>
              <a:rPr lang="en-US" dirty="0"/>
              <a:t>All the tools are present for testing to begin.</a:t>
            </a:r>
          </a:p>
        </p:txBody>
      </p:sp>
      <p:pic>
        <p:nvPicPr>
          <p:cNvPr id="2050" name="Picture 2" descr="Image result for sun">
            <a:extLst>
              <a:ext uri="{FF2B5EF4-FFF2-40B4-BE49-F238E27FC236}">
                <a16:creationId xmlns:a16="http://schemas.microsoft.com/office/drawing/2014/main" id="{AB0AED06-C598-4D6F-8BAB-2F26A0EF10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3224" y="4194639"/>
            <a:ext cx="1828801" cy="18288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sunset">
            <a:extLst>
              <a:ext uri="{FF2B5EF4-FFF2-40B4-BE49-F238E27FC236}">
                <a16:creationId xmlns:a16="http://schemas.microsoft.com/office/drawing/2014/main" id="{050C6B93-C2EB-4517-BA6E-F616BFE758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9776" y="4157081"/>
            <a:ext cx="1903918" cy="1903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962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F7542-24EB-472D-BCDC-014AA83D7773}"/>
              </a:ext>
            </a:extLst>
          </p:cNvPr>
          <p:cNvSpPr>
            <a:spLocks noGrp="1"/>
          </p:cNvSpPr>
          <p:nvPr>
            <p:ph type="title"/>
          </p:nvPr>
        </p:nvSpPr>
        <p:spPr/>
        <p:txBody>
          <a:bodyPr/>
          <a:lstStyle/>
          <a:p>
            <a:r>
              <a:rPr lang="en-US" dirty="0"/>
              <a:t>Controls Overview</a:t>
            </a:r>
          </a:p>
        </p:txBody>
      </p:sp>
      <p:sp>
        <p:nvSpPr>
          <p:cNvPr id="4" name="Text Placeholder 3">
            <a:extLst>
              <a:ext uri="{FF2B5EF4-FFF2-40B4-BE49-F238E27FC236}">
                <a16:creationId xmlns:a16="http://schemas.microsoft.com/office/drawing/2014/main" id="{FF961FC6-C8EA-44D5-8E98-0E6AA21BC3CA}"/>
              </a:ext>
            </a:extLst>
          </p:cNvPr>
          <p:cNvSpPr>
            <a:spLocks noGrp="1"/>
          </p:cNvSpPr>
          <p:nvPr>
            <p:ph type="body" sz="half" idx="2"/>
          </p:nvPr>
        </p:nvSpPr>
        <p:spPr/>
        <p:txBody>
          <a:bodyPr/>
          <a:lstStyle/>
          <a:p>
            <a:pPr marL="285750" indent="-285750">
              <a:buFontTx/>
              <a:buChar char="-"/>
            </a:pPr>
            <a:r>
              <a:rPr lang="en-US" dirty="0"/>
              <a:t>Drivers Require I2C.</a:t>
            </a:r>
          </a:p>
          <a:p>
            <a:pPr marL="742950" lvl="1" indent="-285750">
              <a:buFontTx/>
              <a:buChar char="-"/>
            </a:pPr>
            <a:r>
              <a:rPr lang="en-US" dirty="0"/>
              <a:t>Each driver has a unique address and configuration registers.</a:t>
            </a:r>
          </a:p>
          <a:p>
            <a:pPr marL="285750" indent="-285750">
              <a:buFontTx/>
              <a:buChar char="-"/>
            </a:pPr>
            <a:r>
              <a:rPr lang="en-US" dirty="0"/>
              <a:t>Bluetooth module requires SPI.</a:t>
            </a:r>
          </a:p>
          <a:p>
            <a:pPr marL="742950" lvl="1" indent="-285750">
              <a:buFontTx/>
              <a:buChar char="-"/>
            </a:pPr>
            <a:r>
              <a:rPr lang="en-US" dirty="0"/>
              <a:t>Control is gained through a mix of  AT and SPI commands.</a:t>
            </a:r>
          </a:p>
        </p:txBody>
      </p:sp>
      <p:pic>
        <p:nvPicPr>
          <p:cNvPr id="9" name="Content Placeholder 8">
            <a:extLst>
              <a:ext uri="{FF2B5EF4-FFF2-40B4-BE49-F238E27FC236}">
                <a16:creationId xmlns:a16="http://schemas.microsoft.com/office/drawing/2014/main" id="{DAA13F6F-13B3-44C8-9845-ADD958D734F7}"/>
              </a:ext>
            </a:extLst>
          </p:cNvPr>
          <p:cNvPicPr>
            <a:picLocks noGrp="1" noChangeAspect="1"/>
          </p:cNvPicPr>
          <p:nvPr>
            <p:ph idx="1"/>
          </p:nvPr>
        </p:nvPicPr>
        <p:blipFill>
          <a:blip r:embed="rId2"/>
          <a:stretch>
            <a:fillRect/>
          </a:stretch>
        </p:blipFill>
        <p:spPr>
          <a:xfrm>
            <a:off x="5183188" y="2342708"/>
            <a:ext cx="6172200" cy="3540312"/>
          </a:xfrm>
          <a:prstGeom prst="rect">
            <a:avLst/>
          </a:prstGeom>
        </p:spPr>
      </p:pic>
    </p:spTree>
    <p:extLst>
      <p:ext uri="{BB962C8B-B14F-4D97-AF65-F5344CB8AC3E}">
        <p14:creationId xmlns:p14="http://schemas.microsoft.com/office/powerpoint/2010/main" val="1968896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18E1E-DCD6-4F73-925B-0B24DC0ADF9C}"/>
              </a:ext>
            </a:extLst>
          </p:cNvPr>
          <p:cNvSpPr>
            <a:spLocks noGrp="1"/>
          </p:cNvSpPr>
          <p:nvPr>
            <p:ph type="title"/>
          </p:nvPr>
        </p:nvSpPr>
        <p:spPr/>
        <p:txBody>
          <a:bodyPr/>
          <a:lstStyle/>
          <a:p>
            <a:r>
              <a:rPr lang="en-US"/>
              <a:t>Administrative</a:t>
            </a:r>
          </a:p>
        </p:txBody>
      </p:sp>
      <p:graphicFrame>
        <p:nvGraphicFramePr>
          <p:cNvPr id="4" name="Content Placeholder 3">
            <a:extLst>
              <a:ext uri="{FF2B5EF4-FFF2-40B4-BE49-F238E27FC236}">
                <a16:creationId xmlns:a16="http://schemas.microsoft.com/office/drawing/2014/main" id="{9C68FCFF-79E7-4D40-B093-CEF43898B1BE}"/>
              </a:ext>
            </a:extLst>
          </p:cNvPr>
          <p:cNvGraphicFramePr>
            <a:graphicFrameLocks noGrp="1"/>
          </p:cNvGraphicFramePr>
          <p:nvPr>
            <p:ph idx="1"/>
            <p:extLst>
              <p:ext uri="{D42A27DB-BD31-4B8C-83A1-F6EECF244321}">
                <p14:modId xmlns:p14="http://schemas.microsoft.com/office/powerpoint/2010/main" val="3248560561"/>
              </p:ext>
            </p:extLst>
          </p:nvPr>
        </p:nvGraphicFramePr>
        <p:xfrm>
          <a:off x="838200" y="1825625"/>
          <a:ext cx="10515600" cy="212344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2852279477"/>
                    </a:ext>
                  </a:extLst>
                </a:gridCol>
                <a:gridCol w="2103120">
                  <a:extLst>
                    <a:ext uri="{9D8B030D-6E8A-4147-A177-3AD203B41FA5}">
                      <a16:colId xmlns:a16="http://schemas.microsoft.com/office/drawing/2014/main" val="2096836908"/>
                    </a:ext>
                  </a:extLst>
                </a:gridCol>
                <a:gridCol w="2103120">
                  <a:extLst>
                    <a:ext uri="{9D8B030D-6E8A-4147-A177-3AD203B41FA5}">
                      <a16:colId xmlns:a16="http://schemas.microsoft.com/office/drawing/2014/main" val="2897915596"/>
                    </a:ext>
                  </a:extLst>
                </a:gridCol>
                <a:gridCol w="2103120">
                  <a:extLst>
                    <a:ext uri="{9D8B030D-6E8A-4147-A177-3AD203B41FA5}">
                      <a16:colId xmlns:a16="http://schemas.microsoft.com/office/drawing/2014/main" val="1257610599"/>
                    </a:ext>
                  </a:extLst>
                </a:gridCol>
                <a:gridCol w="2103120">
                  <a:extLst>
                    <a:ext uri="{9D8B030D-6E8A-4147-A177-3AD203B41FA5}">
                      <a16:colId xmlns:a16="http://schemas.microsoft.com/office/drawing/2014/main" val="1385266855"/>
                    </a:ext>
                  </a:extLst>
                </a:gridCol>
              </a:tblGrid>
              <a:tr h="370840">
                <a:tc>
                  <a:txBody>
                    <a:bodyPr/>
                    <a:lstStyle/>
                    <a:p>
                      <a:r>
                        <a:rPr lang="en-US"/>
                        <a:t>Name</a:t>
                      </a:r>
                    </a:p>
                  </a:txBody>
                  <a:tcPr marL="91439" marR="91439"/>
                </a:tc>
                <a:tc>
                  <a:txBody>
                    <a:bodyPr/>
                    <a:lstStyle/>
                    <a:p>
                      <a:r>
                        <a:rPr lang="en-US"/>
                        <a:t>Schematic</a:t>
                      </a:r>
                    </a:p>
                  </a:txBody>
                  <a:tcPr marL="91439" marR="91439"/>
                </a:tc>
                <a:tc>
                  <a:txBody>
                    <a:bodyPr/>
                    <a:lstStyle/>
                    <a:p>
                      <a:r>
                        <a:rPr lang="en-US"/>
                        <a:t>PCB</a:t>
                      </a:r>
                    </a:p>
                  </a:txBody>
                  <a:tcPr marL="91439" marR="91439"/>
                </a:tc>
                <a:tc>
                  <a:txBody>
                    <a:bodyPr/>
                    <a:lstStyle/>
                    <a:p>
                      <a:r>
                        <a:rPr lang="en-US"/>
                        <a:t>Embedded Software</a:t>
                      </a:r>
                    </a:p>
                  </a:txBody>
                  <a:tcPr marL="91439" marR="91439"/>
                </a:tc>
                <a:tc>
                  <a:txBody>
                    <a:bodyPr/>
                    <a:lstStyle/>
                    <a:p>
                      <a:r>
                        <a:rPr lang="en-US"/>
                        <a:t>iOS App</a:t>
                      </a:r>
                    </a:p>
                  </a:txBody>
                  <a:tcPr marL="91439" marR="91439"/>
                </a:tc>
                <a:extLst>
                  <a:ext uri="{0D108BD9-81ED-4DB2-BD59-A6C34878D82A}">
                    <a16:rowId xmlns:a16="http://schemas.microsoft.com/office/drawing/2014/main" val="2556040138"/>
                  </a:ext>
                </a:extLst>
              </a:tr>
              <a:tr h="370840">
                <a:tc>
                  <a:txBody>
                    <a:bodyPr/>
                    <a:lstStyle/>
                    <a:p>
                      <a:r>
                        <a:rPr lang="en-US"/>
                        <a:t>Andrew</a:t>
                      </a:r>
                    </a:p>
                  </a:txBody>
                  <a:tcPr marL="91439" marR="91439"/>
                </a:tc>
                <a:tc>
                  <a:txBody>
                    <a:bodyPr/>
                    <a:lstStyle/>
                    <a:p>
                      <a:endParaRPr lang="en-US"/>
                    </a:p>
                  </a:txBody>
                  <a:tcPr marL="91439" marR="91439"/>
                </a:tc>
                <a:tc>
                  <a:txBody>
                    <a:bodyPr/>
                    <a:lstStyle/>
                    <a:p>
                      <a:endParaRPr lang="en-US"/>
                    </a:p>
                  </a:txBody>
                  <a:tcPr marL="91439" marR="91439"/>
                </a:tc>
                <a:tc>
                  <a:txBody>
                    <a:bodyPr/>
                    <a:lstStyle/>
                    <a:p>
                      <a:r>
                        <a:rPr lang="en-US"/>
                        <a:t>S</a:t>
                      </a:r>
                    </a:p>
                  </a:txBody>
                  <a:tcPr marL="91439" marR="91439"/>
                </a:tc>
                <a:tc>
                  <a:txBody>
                    <a:bodyPr/>
                    <a:lstStyle/>
                    <a:p>
                      <a:r>
                        <a:rPr lang="en-US"/>
                        <a:t>P</a:t>
                      </a:r>
                    </a:p>
                  </a:txBody>
                  <a:tcPr marL="91439" marR="91439"/>
                </a:tc>
                <a:extLst>
                  <a:ext uri="{0D108BD9-81ED-4DB2-BD59-A6C34878D82A}">
                    <a16:rowId xmlns:a16="http://schemas.microsoft.com/office/drawing/2014/main" val="1419610975"/>
                  </a:ext>
                </a:extLst>
              </a:tr>
              <a:tr h="370840">
                <a:tc>
                  <a:txBody>
                    <a:bodyPr/>
                    <a:lstStyle/>
                    <a:p>
                      <a:r>
                        <a:rPr lang="en-US"/>
                        <a:t>Jordan</a:t>
                      </a:r>
                    </a:p>
                  </a:txBody>
                  <a:tcPr marL="91439" marR="91439"/>
                </a:tc>
                <a:tc>
                  <a:txBody>
                    <a:bodyPr/>
                    <a:lstStyle/>
                    <a:p>
                      <a:r>
                        <a:rPr lang="en-US"/>
                        <a:t>S</a:t>
                      </a:r>
                    </a:p>
                  </a:txBody>
                  <a:tcPr marL="91439" marR="91439"/>
                </a:tc>
                <a:tc>
                  <a:txBody>
                    <a:bodyPr/>
                    <a:lstStyle/>
                    <a:p>
                      <a:r>
                        <a:rPr lang="en-US"/>
                        <a:t>P</a:t>
                      </a:r>
                    </a:p>
                  </a:txBody>
                  <a:tcPr marL="91439" marR="91439"/>
                </a:tc>
                <a:tc>
                  <a:txBody>
                    <a:bodyPr/>
                    <a:lstStyle/>
                    <a:p>
                      <a:endParaRPr lang="en-US"/>
                    </a:p>
                  </a:txBody>
                  <a:tcPr marL="91439" marR="91439"/>
                </a:tc>
                <a:tc>
                  <a:txBody>
                    <a:bodyPr/>
                    <a:lstStyle/>
                    <a:p>
                      <a:endParaRPr lang="en-US"/>
                    </a:p>
                  </a:txBody>
                  <a:tcPr marL="91439" marR="91439"/>
                </a:tc>
                <a:extLst>
                  <a:ext uri="{0D108BD9-81ED-4DB2-BD59-A6C34878D82A}">
                    <a16:rowId xmlns:a16="http://schemas.microsoft.com/office/drawing/2014/main" val="3015444725"/>
                  </a:ext>
                </a:extLst>
              </a:tr>
              <a:tr h="370840">
                <a:tc>
                  <a:txBody>
                    <a:bodyPr/>
                    <a:lstStyle/>
                    <a:p>
                      <a:r>
                        <a:rPr lang="en-US"/>
                        <a:t>Ornella</a:t>
                      </a:r>
                    </a:p>
                  </a:txBody>
                  <a:tcPr marL="91439" marR="91439"/>
                </a:tc>
                <a:tc>
                  <a:txBody>
                    <a:bodyPr/>
                    <a:lstStyle/>
                    <a:p>
                      <a:r>
                        <a:rPr lang="en-US"/>
                        <a:t>S</a:t>
                      </a:r>
                    </a:p>
                  </a:txBody>
                  <a:tcPr marL="91439" marR="91439"/>
                </a:tc>
                <a:tc>
                  <a:txBody>
                    <a:bodyPr/>
                    <a:lstStyle/>
                    <a:p>
                      <a:endParaRPr lang="en-US"/>
                    </a:p>
                  </a:txBody>
                  <a:tcPr marL="91439" marR="91439"/>
                </a:tc>
                <a:tc>
                  <a:txBody>
                    <a:bodyPr/>
                    <a:lstStyle/>
                    <a:p>
                      <a:r>
                        <a:rPr lang="en-US"/>
                        <a:t>P</a:t>
                      </a:r>
                    </a:p>
                  </a:txBody>
                  <a:tcPr marL="91439" marR="91439"/>
                </a:tc>
                <a:tc>
                  <a:txBody>
                    <a:bodyPr/>
                    <a:lstStyle/>
                    <a:p>
                      <a:r>
                        <a:rPr lang="en-US"/>
                        <a:t>S</a:t>
                      </a:r>
                    </a:p>
                  </a:txBody>
                  <a:tcPr marL="91439" marR="91439"/>
                </a:tc>
                <a:extLst>
                  <a:ext uri="{0D108BD9-81ED-4DB2-BD59-A6C34878D82A}">
                    <a16:rowId xmlns:a16="http://schemas.microsoft.com/office/drawing/2014/main" val="2647269741"/>
                  </a:ext>
                </a:extLst>
              </a:tr>
              <a:tr h="370840">
                <a:tc>
                  <a:txBody>
                    <a:bodyPr/>
                    <a:lstStyle/>
                    <a:p>
                      <a:r>
                        <a:rPr lang="en-US"/>
                        <a:t>Ricardo</a:t>
                      </a:r>
                    </a:p>
                  </a:txBody>
                  <a:tcPr marL="91439" marR="91439"/>
                </a:tc>
                <a:tc>
                  <a:txBody>
                    <a:bodyPr/>
                    <a:lstStyle/>
                    <a:p>
                      <a:r>
                        <a:rPr lang="en-US"/>
                        <a:t>P</a:t>
                      </a:r>
                    </a:p>
                  </a:txBody>
                  <a:tcPr marL="91439" marR="91439"/>
                </a:tc>
                <a:tc>
                  <a:txBody>
                    <a:bodyPr/>
                    <a:lstStyle/>
                    <a:p>
                      <a:r>
                        <a:rPr lang="en-US"/>
                        <a:t>S</a:t>
                      </a:r>
                    </a:p>
                  </a:txBody>
                  <a:tcPr marL="91439" marR="91439"/>
                </a:tc>
                <a:tc>
                  <a:txBody>
                    <a:bodyPr/>
                    <a:lstStyle/>
                    <a:p>
                      <a:endParaRPr lang="en-US"/>
                    </a:p>
                  </a:txBody>
                  <a:tcPr marL="91439" marR="91439"/>
                </a:tc>
                <a:tc>
                  <a:txBody>
                    <a:bodyPr/>
                    <a:lstStyle/>
                    <a:p>
                      <a:endParaRPr lang="en-US"/>
                    </a:p>
                  </a:txBody>
                  <a:tcPr marL="91439" marR="91439"/>
                </a:tc>
                <a:extLst>
                  <a:ext uri="{0D108BD9-81ED-4DB2-BD59-A6C34878D82A}">
                    <a16:rowId xmlns:a16="http://schemas.microsoft.com/office/drawing/2014/main" val="58344674"/>
                  </a:ext>
                </a:extLst>
              </a:tr>
            </a:tbl>
          </a:graphicData>
        </a:graphic>
      </p:graphicFrame>
      <p:sp>
        <p:nvSpPr>
          <p:cNvPr id="3" name="TextBox 2">
            <a:extLst>
              <a:ext uri="{FF2B5EF4-FFF2-40B4-BE49-F238E27FC236}">
                <a16:creationId xmlns:a16="http://schemas.microsoft.com/office/drawing/2014/main" id="{0AC654CD-77B2-4A16-BA5B-504D77891150}"/>
              </a:ext>
            </a:extLst>
          </p:cNvPr>
          <p:cNvSpPr txBox="1"/>
          <p:nvPr/>
        </p:nvSpPr>
        <p:spPr>
          <a:xfrm>
            <a:off x="7983940" y="5213445"/>
            <a:ext cx="1384546" cy="923330"/>
          </a:xfrm>
          <a:prstGeom prst="rect">
            <a:avLst/>
          </a:prstGeom>
          <a:noFill/>
        </p:spPr>
        <p:txBody>
          <a:bodyPr wrap="none" rtlCol="0">
            <a:spAutoFit/>
          </a:bodyPr>
          <a:lstStyle/>
          <a:p>
            <a:r>
              <a:rPr lang="en-US" b="1"/>
              <a:t>Legend</a:t>
            </a:r>
          </a:p>
          <a:p>
            <a:r>
              <a:rPr lang="en-US"/>
              <a:t>P: Primary</a:t>
            </a:r>
          </a:p>
          <a:p>
            <a:r>
              <a:rPr lang="en-US"/>
              <a:t>S: Secondary</a:t>
            </a:r>
          </a:p>
        </p:txBody>
      </p:sp>
    </p:spTree>
    <p:extLst>
      <p:ext uri="{BB962C8B-B14F-4D97-AF65-F5344CB8AC3E}">
        <p14:creationId xmlns:p14="http://schemas.microsoft.com/office/powerpoint/2010/main" val="2216363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85FC9-14E8-47AE-AF65-A8329ED1323B}"/>
              </a:ext>
            </a:extLst>
          </p:cNvPr>
          <p:cNvSpPr>
            <a:spLocks noGrp="1"/>
          </p:cNvSpPr>
          <p:nvPr>
            <p:ph type="title"/>
          </p:nvPr>
        </p:nvSpPr>
        <p:spPr>
          <a:xfrm>
            <a:off x="839788" y="457200"/>
            <a:ext cx="10133012" cy="1600200"/>
          </a:xfrm>
        </p:spPr>
        <p:txBody>
          <a:bodyPr/>
          <a:lstStyle/>
          <a:p>
            <a:r>
              <a:rPr lang="en-US" dirty="0"/>
              <a:t>Thorough Control Through Simple Manipulation</a:t>
            </a:r>
          </a:p>
        </p:txBody>
      </p:sp>
      <p:sp>
        <p:nvSpPr>
          <p:cNvPr id="4" name="Text Placeholder 3">
            <a:extLst>
              <a:ext uri="{FF2B5EF4-FFF2-40B4-BE49-F238E27FC236}">
                <a16:creationId xmlns:a16="http://schemas.microsoft.com/office/drawing/2014/main" id="{A7ECACEA-F70A-44B2-BAD6-D8F12F246566}"/>
              </a:ext>
            </a:extLst>
          </p:cNvPr>
          <p:cNvSpPr>
            <a:spLocks noGrp="1"/>
          </p:cNvSpPr>
          <p:nvPr>
            <p:ph type="body" sz="half" idx="2"/>
          </p:nvPr>
        </p:nvSpPr>
        <p:spPr>
          <a:xfrm>
            <a:off x="839788" y="2327564"/>
            <a:ext cx="3932237" cy="3541424"/>
          </a:xfrm>
        </p:spPr>
        <p:txBody>
          <a:bodyPr vert="horz" lIns="91440" tIns="45720" rIns="91440" bIns="45720" rtlCol="0" anchor="t">
            <a:normAutofit/>
          </a:bodyPr>
          <a:lstStyle/>
          <a:p>
            <a:pPr marL="285750" indent="-285750">
              <a:buFont typeface="Arial" panose="020B0604020202020204" pitchFamily="34" charset="0"/>
              <a:buChar char="•"/>
            </a:pPr>
            <a:r>
              <a:rPr lang="en-US" dirty="0"/>
              <a:t>Translating data sent from app to panel commands.</a:t>
            </a:r>
          </a:p>
          <a:p>
            <a:pPr marL="285750" indent="-285750">
              <a:buFont typeface="Arial" panose="020B0604020202020204" pitchFamily="34" charset="0"/>
              <a:buChar char="•"/>
            </a:pPr>
            <a:r>
              <a:rPr lang="en-US" dirty="0"/>
              <a:t>Defining how data is transferred through the app.</a:t>
            </a:r>
            <a:endParaRPr lang="en-US" dirty="0">
              <a:cs typeface="Calibri"/>
            </a:endParaRPr>
          </a:p>
          <a:p>
            <a:pPr marL="285750" indent="-285750">
              <a:buFont typeface="Arial" panose="020B0604020202020204" pitchFamily="34" charset="0"/>
              <a:buChar char="•"/>
            </a:pPr>
            <a:r>
              <a:rPr lang="en-US" dirty="0"/>
              <a:t>Ensuring all commands are executed in a timely manner.</a:t>
            </a:r>
            <a:endParaRPr lang="en-US" dirty="0">
              <a:cs typeface="Calibri"/>
            </a:endParaRPr>
          </a:p>
          <a:p>
            <a:pPr marL="285750" indent="-285750">
              <a:buFont typeface="Arial" panose="020B0604020202020204" pitchFamily="34" charset="0"/>
              <a:buChar char="•"/>
            </a:pPr>
            <a:r>
              <a:rPr lang="en-US" dirty="0"/>
              <a:t>Monitor Status of all Hardware</a:t>
            </a:r>
            <a:endParaRPr lang="en-US" dirty="0">
              <a:cs typeface="Calibri"/>
            </a:endParaRPr>
          </a:p>
          <a:p>
            <a:pPr marL="742950" lvl="1" indent="-285750">
              <a:buFont typeface="Arial" panose="020B0604020202020204" pitchFamily="34" charset="0"/>
              <a:buChar char="•"/>
            </a:pPr>
            <a:r>
              <a:rPr lang="en-US" dirty="0"/>
              <a:t>Failure analysis</a:t>
            </a:r>
            <a:endParaRPr lang="en-US" dirty="0">
              <a:cs typeface="Calibri"/>
            </a:endParaRPr>
          </a:p>
          <a:p>
            <a:pPr marL="285750" indent="-285750">
              <a:buFont typeface="Arial" panose="020B0604020202020204" pitchFamily="34" charset="0"/>
              <a:buChar char="•"/>
            </a:pPr>
            <a:endParaRPr lang="en-US" dirty="0"/>
          </a:p>
        </p:txBody>
      </p:sp>
      <p:pic>
        <p:nvPicPr>
          <p:cNvPr id="1026" name="Picture 2" descr="Image result for atmel ice debugger">
            <a:extLst>
              <a:ext uri="{FF2B5EF4-FFF2-40B4-BE49-F238E27FC236}">
                <a16:creationId xmlns:a16="http://schemas.microsoft.com/office/drawing/2014/main" id="{E3A5983D-5E20-460E-9458-3292EB7C5E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62538" y="2515638"/>
            <a:ext cx="5910262" cy="318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688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0B7F7-C6EB-4B73-927D-FCCCD1AC03D3}"/>
              </a:ext>
            </a:extLst>
          </p:cNvPr>
          <p:cNvSpPr>
            <a:spLocks noGrp="1"/>
          </p:cNvSpPr>
          <p:nvPr>
            <p:ph type="title"/>
          </p:nvPr>
        </p:nvSpPr>
        <p:spPr/>
        <p:txBody>
          <a:bodyPr/>
          <a:lstStyle/>
          <a:p>
            <a:r>
              <a:rPr lang="en-US" dirty="0"/>
              <a:t>Ensure compatibility with iOS App</a:t>
            </a:r>
          </a:p>
        </p:txBody>
      </p:sp>
      <p:sp>
        <p:nvSpPr>
          <p:cNvPr id="4" name="Text Placeholder 3">
            <a:extLst>
              <a:ext uri="{FF2B5EF4-FFF2-40B4-BE49-F238E27FC236}">
                <a16:creationId xmlns:a16="http://schemas.microsoft.com/office/drawing/2014/main" id="{C1853303-7AD8-4559-9ACA-17BE5A8E2726}"/>
              </a:ext>
            </a:extLst>
          </p:cNvPr>
          <p:cNvSpPr>
            <a:spLocks noGrp="1"/>
          </p:cNvSpPr>
          <p:nvPr>
            <p:ph type="body" sz="half" idx="2"/>
          </p:nvPr>
        </p:nvSpPr>
        <p:spPr>
          <a:xfrm>
            <a:off x="839788" y="2057400"/>
            <a:ext cx="5685190" cy="3811588"/>
          </a:xfrm>
        </p:spPr>
        <p:txBody>
          <a:bodyPr/>
          <a:lstStyle/>
          <a:p>
            <a:pPr marL="285750" indent="-285750">
              <a:buFont typeface="Arial" panose="020B0604020202020204" pitchFamily="34" charset="0"/>
              <a:buChar char="•"/>
            </a:pPr>
            <a:r>
              <a:rPr lang="en-US" dirty="0"/>
              <a:t>Define the contents of messages.</a:t>
            </a:r>
          </a:p>
          <a:p>
            <a:pPr marL="285750" indent="-285750">
              <a:buFont typeface="Arial" panose="020B0604020202020204" pitchFamily="34" charset="0"/>
              <a:buChar char="•"/>
            </a:pPr>
            <a:r>
              <a:rPr lang="en-US" dirty="0"/>
              <a:t>Define what information will be stored where.</a:t>
            </a:r>
          </a:p>
          <a:p>
            <a:pPr marL="285750" indent="-285750">
              <a:buFont typeface="Arial" panose="020B0604020202020204" pitchFamily="34" charset="0"/>
              <a:buChar char="•"/>
            </a:pPr>
            <a:r>
              <a:rPr lang="en-US" dirty="0"/>
              <a:t>Test the different options to see which results in the smoothest operation.</a:t>
            </a:r>
          </a:p>
          <a:p>
            <a:pPr marL="285750" indent="-285750">
              <a:buFont typeface="Arial" panose="020B0604020202020204" pitchFamily="34" charset="0"/>
              <a:buChar char="•"/>
            </a:pPr>
            <a:endParaRPr lang="en-US" dirty="0"/>
          </a:p>
        </p:txBody>
      </p:sp>
      <p:pic>
        <p:nvPicPr>
          <p:cNvPr id="5" name="Content Placeholder 4">
            <a:extLst>
              <a:ext uri="{FF2B5EF4-FFF2-40B4-BE49-F238E27FC236}">
                <a16:creationId xmlns:a16="http://schemas.microsoft.com/office/drawing/2014/main" id="{4C6107A2-41F6-42C9-951D-854492ED758C}"/>
              </a:ext>
            </a:extLst>
          </p:cNvPr>
          <p:cNvPicPr>
            <a:picLocks noGrp="1" noChangeAspect="1"/>
          </p:cNvPicPr>
          <p:nvPr>
            <p:ph idx="1"/>
          </p:nvPr>
        </p:nvPicPr>
        <p:blipFill>
          <a:blip r:embed="rId2"/>
          <a:stretch>
            <a:fillRect/>
          </a:stretch>
        </p:blipFill>
        <p:spPr>
          <a:xfrm>
            <a:off x="6773863" y="1928813"/>
            <a:ext cx="3932237" cy="3932237"/>
          </a:xfrm>
          <a:prstGeom prst="rect">
            <a:avLst/>
          </a:prstGeom>
          <a:ln>
            <a:noFill/>
          </a:ln>
        </p:spPr>
      </p:pic>
    </p:spTree>
    <p:extLst>
      <p:ext uri="{BB962C8B-B14F-4D97-AF65-F5344CB8AC3E}">
        <p14:creationId xmlns:p14="http://schemas.microsoft.com/office/powerpoint/2010/main" val="1122412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87DC2-1D71-4A17-B57D-D4A7AD1D8CFD}"/>
              </a:ext>
            </a:extLst>
          </p:cNvPr>
          <p:cNvSpPr>
            <a:spLocks noGrp="1"/>
          </p:cNvSpPr>
          <p:nvPr>
            <p:ph type="title"/>
          </p:nvPr>
        </p:nvSpPr>
        <p:spPr/>
        <p:txBody>
          <a:bodyPr/>
          <a:lstStyle/>
          <a:p>
            <a:r>
              <a:rPr lang="en-US" dirty="0"/>
              <a:t>Project Design, LED Driver</a:t>
            </a:r>
          </a:p>
        </p:txBody>
      </p:sp>
      <p:graphicFrame>
        <p:nvGraphicFramePr>
          <p:cNvPr id="5" name="Content Placeholder 4">
            <a:extLst>
              <a:ext uri="{FF2B5EF4-FFF2-40B4-BE49-F238E27FC236}">
                <a16:creationId xmlns:a16="http://schemas.microsoft.com/office/drawing/2014/main" id="{1F7F7235-DF70-44E7-8B6E-FB6B7CA04C64}"/>
              </a:ext>
            </a:extLst>
          </p:cNvPr>
          <p:cNvGraphicFramePr>
            <a:graphicFrameLocks noGrp="1"/>
          </p:cNvGraphicFramePr>
          <p:nvPr>
            <p:ph idx="1"/>
            <p:extLst>
              <p:ext uri="{D42A27DB-BD31-4B8C-83A1-F6EECF244321}">
                <p14:modId xmlns:p14="http://schemas.microsoft.com/office/powerpoint/2010/main" val="3650022520"/>
              </p:ext>
            </p:extLst>
          </p:nvPr>
        </p:nvGraphicFramePr>
        <p:xfrm>
          <a:off x="5183188" y="987425"/>
          <a:ext cx="6114077" cy="2296160"/>
        </p:xfrm>
        <a:graphic>
          <a:graphicData uri="http://schemas.openxmlformats.org/drawingml/2006/table">
            <a:tbl>
              <a:tblPr firstRow="1" bandRow="1">
                <a:tableStyleId>{5C22544A-7EE6-4342-B048-85BDC9FD1C3A}</a:tableStyleId>
              </a:tblPr>
              <a:tblGrid>
                <a:gridCol w="1157981">
                  <a:extLst>
                    <a:ext uri="{9D8B030D-6E8A-4147-A177-3AD203B41FA5}">
                      <a16:colId xmlns:a16="http://schemas.microsoft.com/office/drawing/2014/main" val="1641365262"/>
                    </a:ext>
                  </a:extLst>
                </a:gridCol>
                <a:gridCol w="1092018">
                  <a:extLst>
                    <a:ext uri="{9D8B030D-6E8A-4147-A177-3AD203B41FA5}">
                      <a16:colId xmlns:a16="http://schemas.microsoft.com/office/drawing/2014/main" val="4151451890"/>
                    </a:ext>
                  </a:extLst>
                </a:gridCol>
                <a:gridCol w="1002890">
                  <a:extLst>
                    <a:ext uri="{9D8B030D-6E8A-4147-A177-3AD203B41FA5}">
                      <a16:colId xmlns:a16="http://schemas.microsoft.com/office/drawing/2014/main" val="651287758"/>
                    </a:ext>
                  </a:extLst>
                </a:gridCol>
                <a:gridCol w="1858297">
                  <a:extLst>
                    <a:ext uri="{9D8B030D-6E8A-4147-A177-3AD203B41FA5}">
                      <a16:colId xmlns:a16="http://schemas.microsoft.com/office/drawing/2014/main" val="1562849710"/>
                    </a:ext>
                  </a:extLst>
                </a:gridCol>
                <a:gridCol w="1002891">
                  <a:extLst>
                    <a:ext uri="{9D8B030D-6E8A-4147-A177-3AD203B41FA5}">
                      <a16:colId xmlns:a16="http://schemas.microsoft.com/office/drawing/2014/main" val="1759273913"/>
                    </a:ext>
                  </a:extLst>
                </a:gridCol>
              </a:tblGrid>
              <a:tr h="370840">
                <a:tc>
                  <a:txBody>
                    <a:bodyPr/>
                    <a:lstStyle/>
                    <a:p>
                      <a:r>
                        <a:rPr lang="en-US" dirty="0"/>
                        <a:t>Part</a:t>
                      </a:r>
                    </a:p>
                  </a:txBody>
                  <a:tcPr/>
                </a:tc>
                <a:tc>
                  <a:txBody>
                    <a:bodyPr/>
                    <a:lstStyle/>
                    <a:p>
                      <a:r>
                        <a:rPr lang="en-US" dirty="0"/>
                        <a:t># of channels</a:t>
                      </a:r>
                    </a:p>
                  </a:txBody>
                  <a:tcPr/>
                </a:tc>
                <a:tc>
                  <a:txBody>
                    <a:bodyPr/>
                    <a:lstStyle/>
                    <a:p>
                      <a:r>
                        <a:rPr lang="en-US" dirty="0"/>
                        <a:t>mA per channel</a:t>
                      </a:r>
                    </a:p>
                  </a:txBody>
                  <a:tcPr/>
                </a:tc>
                <a:tc>
                  <a:txBody>
                    <a:bodyPr/>
                    <a:lstStyle/>
                    <a:p>
                      <a:r>
                        <a:rPr lang="en-US" dirty="0"/>
                        <a:t>PWM Resolution [Steps]</a:t>
                      </a:r>
                    </a:p>
                  </a:txBody>
                  <a:tcPr/>
                </a:tc>
                <a:tc>
                  <a:txBody>
                    <a:bodyPr/>
                    <a:lstStyle/>
                    <a:p>
                      <a:r>
                        <a:rPr lang="en-US" dirty="0"/>
                        <a:t>Area [mm x mm]</a:t>
                      </a:r>
                    </a:p>
                  </a:txBody>
                  <a:tcPr/>
                </a:tc>
                <a:extLst>
                  <a:ext uri="{0D108BD9-81ED-4DB2-BD59-A6C34878D82A}">
                    <a16:rowId xmlns:a16="http://schemas.microsoft.com/office/drawing/2014/main" val="2137508543"/>
                  </a:ext>
                </a:extLst>
              </a:tr>
              <a:tr h="370840">
                <a:tc>
                  <a:txBody>
                    <a:bodyPr/>
                    <a:lstStyle/>
                    <a:p>
                      <a:r>
                        <a:rPr lang="en-US" dirty="0">
                          <a:highlight>
                            <a:srgbClr val="FFFF00"/>
                          </a:highlight>
                        </a:rPr>
                        <a:t>TLC59116</a:t>
                      </a:r>
                    </a:p>
                  </a:txBody>
                  <a:tcPr/>
                </a:tc>
                <a:tc>
                  <a:txBody>
                    <a:bodyPr/>
                    <a:lstStyle/>
                    <a:p>
                      <a:r>
                        <a:rPr lang="en-US" dirty="0">
                          <a:highlight>
                            <a:srgbClr val="FFFF00"/>
                          </a:highlight>
                        </a:rPr>
                        <a:t>16</a:t>
                      </a:r>
                    </a:p>
                  </a:txBody>
                  <a:tcPr/>
                </a:tc>
                <a:tc>
                  <a:txBody>
                    <a:bodyPr/>
                    <a:lstStyle/>
                    <a:p>
                      <a:r>
                        <a:rPr lang="en-US" dirty="0">
                          <a:highlight>
                            <a:srgbClr val="FFFF00"/>
                          </a:highlight>
                        </a:rPr>
                        <a:t>120</a:t>
                      </a:r>
                    </a:p>
                  </a:txBody>
                  <a:tcPr/>
                </a:tc>
                <a:tc>
                  <a:txBody>
                    <a:bodyPr/>
                    <a:lstStyle/>
                    <a:p>
                      <a:r>
                        <a:rPr lang="en-US" dirty="0">
                          <a:highlight>
                            <a:srgbClr val="FFFF00"/>
                          </a:highlight>
                        </a:rPr>
                        <a:t>256</a:t>
                      </a:r>
                    </a:p>
                  </a:txBody>
                  <a:tcPr/>
                </a:tc>
                <a:tc>
                  <a:txBody>
                    <a:bodyPr/>
                    <a:lstStyle/>
                    <a:p>
                      <a:r>
                        <a:rPr lang="en-US" dirty="0">
                          <a:highlight>
                            <a:srgbClr val="FFFF00"/>
                          </a:highlight>
                        </a:rPr>
                        <a:t>5x5</a:t>
                      </a:r>
                    </a:p>
                  </a:txBody>
                  <a:tcPr/>
                </a:tc>
                <a:extLst>
                  <a:ext uri="{0D108BD9-81ED-4DB2-BD59-A6C34878D82A}">
                    <a16:rowId xmlns:a16="http://schemas.microsoft.com/office/drawing/2014/main" val="3471867385"/>
                  </a:ext>
                </a:extLst>
              </a:tr>
              <a:tr h="370840">
                <a:tc>
                  <a:txBody>
                    <a:bodyPr/>
                    <a:lstStyle/>
                    <a:p>
                      <a:r>
                        <a:rPr lang="en-US" dirty="0"/>
                        <a:t>TLC5955/7/8</a:t>
                      </a:r>
                    </a:p>
                  </a:txBody>
                  <a:tcPr/>
                </a:tc>
                <a:tc>
                  <a:txBody>
                    <a:bodyPr/>
                    <a:lstStyle/>
                    <a:p>
                      <a:r>
                        <a:rPr lang="en-US" dirty="0"/>
                        <a:t>48</a:t>
                      </a:r>
                    </a:p>
                  </a:txBody>
                  <a:tcPr/>
                </a:tc>
                <a:tc>
                  <a:txBody>
                    <a:bodyPr/>
                    <a:lstStyle/>
                    <a:p>
                      <a:r>
                        <a:rPr lang="en-US" dirty="0"/>
                        <a:t>25</a:t>
                      </a:r>
                    </a:p>
                  </a:txBody>
                  <a:tcPr/>
                </a:tc>
                <a:tc>
                  <a:txBody>
                    <a:bodyPr/>
                    <a:lstStyle/>
                    <a:p>
                      <a:r>
                        <a:rPr lang="en-US" dirty="0"/>
                        <a:t>65,536</a:t>
                      </a:r>
                    </a:p>
                  </a:txBody>
                  <a:tcPr/>
                </a:tc>
                <a:tc>
                  <a:txBody>
                    <a:bodyPr/>
                    <a:lstStyle/>
                    <a:p>
                      <a:r>
                        <a:rPr lang="en-US" dirty="0"/>
                        <a:t>8x8</a:t>
                      </a:r>
                    </a:p>
                  </a:txBody>
                  <a:tcPr/>
                </a:tc>
                <a:extLst>
                  <a:ext uri="{0D108BD9-81ED-4DB2-BD59-A6C34878D82A}">
                    <a16:rowId xmlns:a16="http://schemas.microsoft.com/office/drawing/2014/main" val="1264889084"/>
                  </a:ext>
                </a:extLst>
              </a:tr>
              <a:tr h="370840">
                <a:tc>
                  <a:txBody>
                    <a:bodyPr/>
                    <a:lstStyle/>
                    <a:p>
                      <a:r>
                        <a:rPr lang="en-US" dirty="0"/>
                        <a:t>LT8500</a:t>
                      </a:r>
                    </a:p>
                  </a:txBody>
                  <a:tcPr/>
                </a:tc>
                <a:tc>
                  <a:txBody>
                    <a:bodyPr/>
                    <a:lstStyle/>
                    <a:p>
                      <a:r>
                        <a:rPr lang="en-US" dirty="0"/>
                        <a:t>48</a:t>
                      </a:r>
                    </a:p>
                  </a:txBody>
                  <a:tcPr/>
                </a:tc>
                <a:tc>
                  <a:txBody>
                    <a:bodyPr/>
                    <a:lstStyle/>
                    <a:p>
                      <a:r>
                        <a:rPr lang="en-US" dirty="0"/>
                        <a:t>30</a:t>
                      </a:r>
                    </a:p>
                  </a:txBody>
                  <a:tcPr/>
                </a:tc>
                <a:tc>
                  <a:txBody>
                    <a:bodyPr/>
                    <a:lstStyle/>
                    <a:p>
                      <a:r>
                        <a:rPr lang="en-US" dirty="0"/>
                        <a:t>4096</a:t>
                      </a:r>
                    </a:p>
                  </a:txBody>
                  <a:tcPr/>
                </a:tc>
                <a:tc>
                  <a:txBody>
                    <a:bodyPr/>
                    <a:lstStyle/>
                    <a:p>
                      <a:r>
                        <a:rPr lang="en-US" dirty="0"/>
                        <a:t>6x6</a:t>
                      </a:r>
                    </a:p>
                  </a:txBody>
                  <a:tcPr/>
                </a:tc>
                <a:extLst>
                  <a:ext uri="{0D108BD9-81ED-4DB2-BD59-A6C34878D82A}">
                    <a16:rowId xmlns:a16="http://schemas.microsoft.com/office/drawing/2014/main" val="1726910717"/>
                  </a:ext>
                </a:extLst>
              </a:tr>
            </a:tbl>
          </a:graphicData>
        </a:graphic>
      </p:graphicFrame>
      <p:sp>
        <p:nvSpPr>
          <p:cNvPr id="4" name="Text Placeholder 3">
            <a:extLst>
              <a:ext uri="{FF2B5EF4-FFF2-40B4-BE49-F238E27FC236}">
                <a16:creationId xmlns:a16="http://schemas.microsoft.com/office/drawing/2014/main" id="{BE23FFF4-D81B-4257-AE64-A595B04B1C7C}"/>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An LED driver capable of meeting the following requirements was desired</a:t>
            </a:r>
          </a:p>
          <a:p>
            <a:pPr marL="742950" lvl="1" indent="-285750">
              <a:buFont typeface="Arial" panose="020B0604020202020204" pitchFamily="34" charset="0"/>
              <a:buChar char="•"/>
            </a:pPr>
            <a:r>
              <a:rPr lang="en-US" dirty="0"/>
              <a:t>Multichannel (reduce BOM)</a:t>
            </a:r>
          </a:p>
          <a:p>
            <a:pPr marL="742950" lvl="1" indent="-285750">
              <a:buFont typeface="Arial" panose="020B0604020202020204" pitchFamily="34" charset="0"/>
              <a:buChar char="•"/>
            </a:pPr>
            <a:r>
              <a:rPr lang="en-US" dirty="0"/>
              <a:t>Independent PWM dimming on each channel</a:t>
            </a:r>
          </a:p>
          <a:p>
            <a:pPr marL="742950" lvl="1" indent="-285750">
              <a:buFont typeface="Arial" panose="020B0604020202020204" pitchFamily="34" charset="0"/>
              <a:buChar char="•"/>
            </a:pPr>
            <a:r>
              <a:rPr lang="en-US" dirty="0"/>
              <a:t>Must be able to source high I</a:t>
            </a:r>
            <a:r>
              <a:rPr lang="en-US" baseline="-25000" dirty="0"/>
              <a:t>F</a:t>
            </a:r>
            <a:r>
              <a:rPr lang="en-US" dirty="0"/>
              <a:t> (240mA) efficiently</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Texas Instruments, TLC59116, 16 channel LED driver</a:t>
            </a:r>
          </a:p>
          <a:p>
            <a:pPr marL="742950" lvl="1" indent="-285750">
              <a:buFont typeface="Arial" panose="020B0604020202020204" pitchFamily="34" charset="0"/>
              <a:buChar char="•"/>
            </a:pPr>
            <a:r>
              <a:rPr lang="en-US" dirty="0"/>
              <a:t>Group analog dimming via REXT</a:t>
            </a:r>
          </a:p>
          <a:p>
            <a:pPr marL="742950" lvl="1" indent="-285750">
              <a:buFont typeface="Arial" panose="020B0604020202020204" pitchFamily="34" charset="0"/>
              <a:buChar char="•"/>
            </a:pPr>
            <a:r>
              <a:rPr lang="en-US" dirty="0"/>
              <a:t>Individual dimming via PWM (256 steps)</a:t>
            </a:r>
          </a:p>
          <a:p>
            <a:pPr marL="742950" lvl="1" indent="-285750">
              <a:buFont typeface="Arial" panose="020B0604020202020204" pitchFamily="34" charset="0"/>
              <a:buChar char="•"/>
            </a:pPr>
            <a:r>
              <a:rPr lang="en-US" dirty="0"/>
              <a:t>Communication to MCU via I2C (Error detection)</a:t>
            </a:r>
          </a:p>
          <a:p>
            <a:pPr marL="742950" lvl="1" indent="-285750">
              <a:buFont typeface="Arial" panose="020B0604020202020204" pitchFamily="34" charset="0"/>
              <a:buChar char="•"/>
            </a:pPr>
            <a:endParaRPr lang="en-US" dirty="0"/>
          </a:p>
          <a:p>
            <a:endParaRPr lang="en-US" dirty="0">
              <a:solidFill>
                <a:srgbClr val="FF0000"/>
              </a:solidFill>
            </a:endParaRPr>
          </a:p>
          <a:p>
            <a:pPr marL="285750" indent="-285750">
              <a:buFont typeface="Arial" panose="020B0604020202020204" pitchFamily="34" charset="0"/>
              <a:buChar char="•"/>
            </a:pPr>
            <a:endParaRPr lang="en-US" dirty="0">
              <a:solidFill>
                <a:srgbClr val="FF0000"/>
              </a:solidFill>
            </a:endParaRPr>
          </a:p>
        </p:txBody>
      </p:sp>
    </p:spTree>
    <p:extLst>
      <p:ext uri="{BB962C8B-B14F-4D97-AF65-F5344CB8AC3E}">
        <p14:creationId xmlns:p14="http://schemas.microsoft.com/office/powerpoint/2010/main" val="2883178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D02DD-84ED-42AE-9724-90903A45C5B0}"/>
              </a:ext>
            </a:extLst>
          </p:cNvPr>
          <p:cNvSpPr>
            <a:spLocks noGrp="1"/>
          </p:cNvSpPr>
          <p:nvPr>
            <p:ph type="title"/>
          </p:nvPr>
        </p:nvSpPr>
        <p:spPr>
          <a:xfrm>
            <a:off x="839788" y="457200"/>
            <a:ext cx="3932237" cy="1600200"/>
          </a:xfrm>
        </p:spPr>
        <p:txBody>
          <a:bodyPr/>
          <a:lstStyle/>
          <a:p>
            <a:r>
              <a:rPr lang="en-US" dirty="0"/>
              <a:t>Project Design, LED Driver</a:t>
            </a:r>
          </a:p>
        </p:txBody>
      </p:sp>
      <p:pic>
        <p:nvPicPr>
          <p:cNvPr id="5" name="Content Placeholder 4">
            <a:extLst>
              <a:ext uri="{FF2B5EF4-FFF2-40B4-BE49-F238E27FC236}">
                <a16:creationId xmlns:a16="http://schemas.microsoft.com/office/drawing/2014/main" id="{D1B15F1A-91CF-4238-ABE9-78093B89DC5B}"/>
              </a:ext>
            </a:extLst>
          </p:cNvPr>
          <p:cNvPicPr>
            <a:picLocks noGrp="1" noChangeAspect="1"/>
          </p:cNvPicPr>
          <p:nvPr>
            <p:ph idx="1"/>
          </p:nvPr>
        </p:nvPicPr>
        <p:blipFill>
          <a:blip r:embed="rId3"/>
          <a:stretch>
            <a:fillRect/>
          </a:stretch>
        </p:blipFill>
        <p:spPr>
          <a:xfrm>
            <a:off x="6135688" y="1471612"/>
            <a:ext cx="4267200" cy="3905250"/>
          </a:xfrm>
          <a:prstGeom prst="rect">
            <a:avLst/>
          </a:prstGeom>
        </p:spPr>
      </p:pic>
      <p:sp>
        <p:nvSpPr>
          <p:cNvPr id="4" name="Text Placeholder 3">
            <a:extLst>
              <a:ext uri="{FF2B5EF4-FFF2-40B4-BE49-F238E27FC236}">
                <a16:creationId xmlns:a16="http://schemas.microsoft.com/office/drawing/2014/main" id="{EE067B1E-C723-4B5A-A400-9B9A4D0499C4}"/>
              </a:ext>
            </a:extLst>
          </p:cNvPr>
          <p:cNvSpPr>
            <a:spLocks noGrp="1"/>
          </p:cNvSpPr>
          <p:nvPr>
            <p:ph type="body" sz="half" idx="2"/>
          </p:nvPr>
        </p:nvSpPr>
        <p:spPr>
          <a:xfrm>
            <a:off x="839788" y="2057400"/>
            <a:ext cx="3932237" cy="3811588"/>
          </a:xfrm>
        </p:spPr>
        <p:txBody>
          <a:bodyPr/>
          <a:lstStyle/>
          <a:p>
            <a:pPr marL="285750" indent="-285750">
              <a:buFont typeface="Arial" panose="020B0604020202020204" pitchFamily="34" charset="0"/>
              <a:buChar char="•"/>
            </a:pPr>
            <a:r>
              <a:rPr lang="en-US" dirty="0"/>
              <a:t>Configuring the TLC59116</a:t>
            </a:r>
          </a:p>
          <a:p>
            <a:pPr marL="742950" lvl="1" indent="-285750">
              <a:buFont typeface="Arial" panose="020B0604020202020204" pitchFamily="34" charset="0"/>
              <a:buChar char="•"/>
            </a:pPr>
            <a:r>
              <a:rPr lang="en-US" dirty="0"/>
              <a:t>The sink current is set to ~100 mA using a 200</a:t>
            </a:r>
            <a:r>
              <a:rPr lang="el-GR"/>
              <a:t>Ω</a:t>
            </a:r>
            <a:r>
              <a:rPr lang="en-US" dirty="0"/>
              <a:t> from pin 30 to GND</a:t>
            </a:r>
          </a:p>
          <a:p>
            <a:pPr marL="742950" lvl="1" indent="-285750">
              <a:buFont typeface="Arial" panose="020B0604020202020204" pitchFamily="34" charset="0"/>
              <a:buChar char="•"/>
            </a:pPr>
            <a:r>
              <a:rPr lang="en-US" dirty="0"/>
              <a:t>Connection to MCU via SDA, SCL, and Reset pins</a:t>
            </a:r>
          </a:p>
          <a:p>
            <a:pPr marL="742950" lvl="1" indent="-285750">
              <a:buFont typeface="Arial" panose="020B0604020202020204" pitchFamily="34" charset="0"/>
              <a:buChar char="•"/>
            </a:pPr>
            <a:r>
              <a:rPr lang="en-US" dirty="0"/>
              <a:t>I2C bus address is hardcoded using A0-A3</a:t>
            </a:r>
          </a:p>
          <a:p>
            <a:pPr marL="285750" indent="-285750">
              <a:buFont typeface="Arial" panose="020B0604020202020204" pitchFamily="34" charset="0"/>
              <a:buChar char="•"/>
            </a:pPr>
            <a:r>
              <a:rPr lang="en-US" dirty="0"/>
              <a:t>Each driver can control two “cells” of LEDs</a:t>
            </a:r>
          </a:p>
          <a:p>
            <a:pPr marL="742950" lvl="1" indent="-285750">
              <a:buFont typeface="Arial" panose="020B0604020202020204" pitchFamily="34" charset="0"/>
              <a:buChar char="•"/>
            </a:pPr>
            <a:r>
              <a:rPr lang="en-US" dirty="0"/>
              <a:t>A cell of LEDs is defined as one RGBW LED, one warm white LED, one cold white LED</a:t>
            </a:r>
          </a:p>
          <a:p>
            <a:pPr marL="742950" lvl="1" indent="-285750">
              <a:buFont typeface="Arial" panose="020B0604020202020204" pitchFamily="34" charset="0"/>
              <a:buChar char="•"/>
            </a:pPr>
            <a:r>
              <a:rPr lang="en-US" dirty="0"/>
              <a:t>LEDs are connected with cathode tied to output pin and anode tied to the appropriate voltage rail </a:t>
            </a:r>
          </a:p>
        </p:txBody>
      </p:sp>
      <p:cxnSp>
        <p:nvCxnSpPr>
          <p:cNvPr id="6" name="Straight Arrow Connector 5">
            <a:extLst>
              <a:ext uri="{FF2B5EF4-FFF2-40B4-BE49-F238E27FC236}">
                <a16:creationId xmlns:a16="http://schemas.microsoft.com/office/drawing/2014/main" id="{AA404F00-C6CD-4C4D-BD99-79872BEBBE77}"/>
              </a:ext>
            </a:extLst>
          </p:cNvPr>
          <p:cNvCxnSpPr/>
          <p:nvPr/>
        </p:nvCxnSpPr>
        <p:spPr>
          <a:xfrm>
            <a:off x="6794695" y="5376862"/>
            <a:ext cx="277133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BEEFB33-7102-4590-9869-5ED281E53105}"/>
              </a:ext>
            </a:extLst>
          </p:cNvPr>
          <p:cNvCxnSpPr/>
          <p:nvPr/>
        </p:nvCxnSpPr>
        <p:spPr>
          <a:xfrm>
            <a:off x="10402888" y="1899138"/>
            <a:ext cx="0" cy="282760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38AA89D-4B42-4E96-B791-1A0178E0963D}"/>
              </a:ext>
            </a:extLst>
          </p:cNvPr>
          <p:cNvSpPr txBox="1"/>
          <p:nvPr/>
        </p:nvSpPr>
        <p:spPr>
          <a:xfrm>
            <a:off x="7907650" y="5376862"/>
            <a:ext cx="723275" cy="369332"/>
          </a:xfrm>
          <a:prstGeom prst="rect">
            <a:avLst/>
          </a:prstGeom>
          <a:noFill/>
        </p:spPr>
        <p:txBody>
          <a:bodyPr wrap="none" rtlCol="0">
            <a:spAutoFit/>
          </a:bodyPr>
          <a:lstStyle/>
          <a:p>
            <a:r>
              <a:rPr lang="en-US" dirty="0"/>
              <a:t>5 mm</a:t>
            </a:r>
          </a:p>
        </p:txBody>
      </p:sp>
      <p:sp>
        <p:nvSpPr>
          <p:cNvPr id="10" name="TextBox 9">
            <a:extLst>
              <a:ext uri="{FF2B5EF4-FFF2-40B4-BE49-F238E27FC236}">
                <a16:creationId xmlns:a16="http://schemas.microsoft.com/office/drawing/2014/main" id="{1507A552-457B-47E2-8546-4739D2D2820C}"/>
              </a:ext>
            </a:extLst>
          </p:cNvPr>
          <p:cNvSpPr txBox="1"/>
          <p:nvPr/>
        </p:nvSpPr>
        <p:spPr>
          <a:xfrm rot="16200000">
            <a:off x="10225917" y="3239570"/>
            <a:ext cx="723275" cy="369332"/>
          </a:xfrm>
          <a:prstGeom prst="rect">
            <a:avLst/>
          </a:prstGeom>
          <a:noFill/>
        </p:spPr>
        <p:txBody>
          <a:bodyPr wrap="none" rtlCol="0">
            <a:spAutoFit/>
          </a:bodyPr>
          <a:lstStyle/>
          <a:p>
            <a:r>
              <a:rPr lang="en-US" dirty="0"/>
              <a:t>5 mm</a:t>
            </a:r>
          </a:p>
        </p:txBody>
      </p:sp>
    </p:spTree>
    <p:extLst>
      <p:ext uri="{BB962C8B-B14F-4D97-AF65-F5344CB8AC3E}">
        <p14:creationId xmlns:p14="http://schemas.microsoft.com/office/powerpoint/2010/main" val="632272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87171-DED2-4AB9-AFD8-C91A081EF0F4}"/>
              </a:ext>
            </a:extLst>
          </p:cNvPr>
          <p:cNvSpPr>
            <a:spLocks noGrp="1"/>
          </p:cNvSpPr>
          <p:nvPr>
            <p:ph type="title"/>
          </p:nvPr>
        </p:nvSpPr>
        <p:spPr/>
        <p:txBody>
          <a:bodyPr/>
          <a:lstStyle/>
          <a:p>
            <a:r>
              <a:rPr lang="en-US" dirty="0"/>
              <a:t>Project Design, Power</a:t>
            </a:r>
          </a:p>
        </p:txBody>
      </p:sp>
      <p:graphicFrame>
        <p:nvGraphicFramePr>
          <p:cNvPr id="5" name="Content Placeholder 4">
            <a:extLst>
              <a:ext uri="{FF2B5EF4-FFF2-40B4-BE49-F238E27FC236}">
                <a16:creationId xmlns:a16="http://schemas.microsoft.com/office/drawing/2014/main" id="{40DE1BC6-B782-48F7-AC32-5C62CF7ED3B0}"/>
              </a:ext>
            </a:extLst>
          </p:cNvPr>
          <p:cNvGraphicFramePr>
            <a:graphicFrameLocks noGrp="1"/>
          </p:cNvGraphicFramePr>
          <p:nvPr>
            <p:ph idx="1"/>
            <p:extLst>
              <p:ext uri="{D42A27DB-BD31-4B8C-83A1-F6EECF244321}">
                <p14:modId xmlns:p14="http://schemas.microsoft.com/office/powerpoint/2010/main" val="926505889"/>
              </p:ext>
            </p:extLst>
          </p:nvPr>
        </p:nvGraphicFramePr>
        <p:xfrm>
          <a:off x="5183188" y="1236345"/>
          <a:ext cx="4227767" cy="2225040"/>
        </p:xfrm>
        <a:graphic>
          <a:graphicData uri="http://schemas.openxmlformats.org/drawingml/2006/table">
            <a:tbl>
              <a:tblPr firstRow="1" bandRow="1">
                <a:tableStyleId>{5C22544A-7EE6-4342-B048-85BDC9FD1C3A}</a:tableStyleId>
              </a:tblPr>
              <a:tblGrid>
                <a:gridCol w="1234440">
                  <a:extLst>
                    <a:ext uri="{9D8B030D-6E8A-4147-A177-3AD203B41FA5}">
                      <a16:colId xmlns:a16="http://schemas.microsoft.com/office/drawing/2014/main" val="2552605445"/>
                    </a:ext>
                  </a:extLst>
                </a:gridCol>
                <a:gridCol w="1234440">
                  <a:extLst>
                    <a:ext uri="{9D8B030D-6E8A-4147-A177-3AD203B41FA5}">
                      <a16:colId xmlns:a16="http://schemas.microsoft.com/office/drawing/2014/main" val="1496351193"/>
                    </a:ext>
                  </a:extLst>
                </a:gridCol>
                <a:gridCol w="1758887">
                  <a:extLst>
                    <a:ext uri="{9D8B030D-6E8A-4147-A177-3AD203B41FA5}">
                      <a16:colId xmlns:a16="http://schemas.microsoft.com/office/drawing/2014/main" val="143186854"/>
                    </a:ext>
                  </a:extLst>
                </a:gridCol>
              </a:tblGrid>
              <a:tr h="370840">
                <a:tc>
                  <a:txBody>
                    <a:bodyPr/>
                    <a:lstStyle/>
                    <a:p>
                      <a:r>
                        <a:rPr lang="en-US" dirty="0"/>
                        <a:t>Rail</a:t>
                      </a:r>
                    </a:p>
                  </a:txBody>
                  <a:tcPr/>
                </a:tc>
                <a:tc>
                  <a:txBody>
                    <a:bodyPr/>
                    <a:lstStyle/>
                    <a:p>
                      <a:r>
                        <a:rPr lang="en-US" dirty="0"/>
                        <a:t>Voltage [V]</a:t>
                      </a:r>
                    </a:p>
                  </a:txBody>
                  <a:tcPr/>
                </a:tc>
                <a:tc>
                  <a:txBody>
                    <a:bodyPr/>
                    <a:lstStyle/>
                    <a:p>
                      <a:r>
                        <a:rPr lang="en-US" dirty="0"/>
                        <a:t>Max Current [A]</a:t>
                      </a:r>
                    </a:p>
                  </a:txBody>
                  <a:tcPr/>
                </a:tc>
                <a:extLst>
                  <a:ext uri="{0D108BD9-81ED-4DB2-BD59-A6C34878D82A}">
                    <a16:rowId xmlns:a16="http://schemas.microsoft.com/office/drawing/2014/main" val="2909416692"/>
                  </a:ext>
                </a:extLst>
              </a:tr>
              <a:tr h="370840">
                <a:tc>
                  <a:txBody>
                    <a:bodyPr/>
                    <a:lstStyle/>
                    <a:p>
                      <a:r>
                        <a:rPr lang="en-US" dirty="0"/>
                        <a:t>VCC</a:t>
                      </a:r>
                    </a:p>
                  </a:txBody>
                  <a:tcPr/>
                </a:tc>
                <a:tc>
                  <a:txBody>
                    <a:bodyPr/>
                    <a:lstStyle/>
                    <a:p>
                      <a:r>
                        <a:rPr lang="en-US" dirty="0"/>
                        <a:t>5</a:t>
                      </a:r>
                    </a:p>
                  </a:txBody>
                  <a:tcPr/>
                </a:tc>
                <a:tc>
                  <a:txBody>
                    <a:bodyPr/>
                    <a:lstStyle/>
                    <a:p>
                      <a:r>
                        <a:rPr lang="en-US" dirty="0"/>
                        <a:t>&lt;1</a:t>
                      </a:r>
                    </a:p>
                  </a:txBody>
                  <a:tcPr/>
                </a:tc>
                <a:extLst>
                  <a:ext uri="{0D108BD9-81ED-4DB2-BD59-A6C34878D82A}">
                    <a16:rowId xmlns:a16="http://schemas.microsoft.com/office/drawing/2014/main" val="3345300678"/>
                  </a:ext>
                </a:extLst>
              </a:tr>
              <a:tr h="370840">
                <a:tc>
                  <a:txBody>
                    <a:bodyPr/>
                    <a:lstStyle/>
                    <a:p>
                      <a:r>
                        <a:rPr lang="en-US" dirty="0"/>
                        <a:t>RGBW</a:t>
                      </a:r>
                    </a:p>
                  </a:txBody>
                  <a:tcPr/>
                </a:tc>
                <a:tc>
                  <a:txBody>
                    <a:bodyPr/>
                    <a:lstStyle/>
                    <a:p>
                      <a:r>
                        <a:rPr lang="en-US" dirty="0"/>
                        <a:t>3.3</a:t>
                      </a:r>
                    </a:p>
                  </a:txBody>
                  <a:tcPr/>
                </a:tc>
                <a:tc>
                  <a:txBody>
                    <a:bodyPr/>
                    <a:lstStyle/>
                    <a:p>
                      <a:r>
                        <a:rPr lang="en-US" dirty="0"/>
                        <a:t>4.8</a:t>
                      </a:r>
                    </a:p>
                  </a:txBody>
                  <a:tcPr/>
                </a:tc>
                <a:extLst>
                  <a:ext uri="{0D108BD9-81ED-4DB2-BD59-A6C34878D82A}">
                    <a16:rowId xmlns:a16="http://schemas.microsoft.com/office/drawing/2014/main" val="1931148005"/>
                  </a:ext>
                </a:extLst>
              </a:tr>
              <a:tr h="370840">
                <a:tc>
                  <a:txBody>
                    <a:bodyPr/>
                    <a:lstStyle/>
                    <a:p>
                      <a:r>
                        <a:rPr lang="en-US" dirty="0"/>
                        <a:t>Warm</a:t>
                      </a:r>
                    </a:p>
                  </a:txBody>
                  <a:tcPr/>
                </a:tc>
                <a:tc>
                  <a:txBody>
                    <a:bodyPr/>
                    <a:lstStyle/>
                    <a:p>
                      <a:r>
                        <a:rPr lang="en-US" dirty="0"/>
                        <a:t>6.1</a:t>
                      </a:r>
                    </a:p>
                  </a:txBody>
                  <a:tcPr/>
                </a:tc>
                <a:tc>
                  <a:txBody>
                    <a:bodyPr/>
                    <a:lstStyle/>
                    <a:p>
                      <a:r>
                        <a:rPr lang="en-US" dirty="0"/>
                        <a:t>1.2</a:t>
                      </a:r>
                    </a:p>
                  </a:txBody>
                  <a:tcPr/>
                </a:tc>
                <a:extLst>
                  <a:ext uri="{0D108BD9-81ED-4DB2-BD59-A6C34878D82A}">
                    <a16:rowId xmlns:a16="http://schemas.microsoft.com/office/drawing/2014/main" val="744786270"/>
                  </a:ext>
                </a:extLst>
              </a:tr>
              <a:tr h="370840">
                <a:tc>
                  <a:txBody>
                    <a:bodyPr/>
                    <a:lstStyle/>
                    <a:p>
                      <a:r>
                        <a:rPr lang="en-US" dirty="0"/>
                        <a:t>Cold</a:t>
                      </a:r>
                    </a:p>
                  </a:txBody>
                  <a:tcPr/>
                </a:tc>
                <a:tc>
                  <a:txBody>
                    <a:bodyPr/>
                    <a:lstStyle/>
                    <a:p>
                      <a:r>
                        <a:rPr lang="en-US" dirty="0"/>
                        <a:t>9.4</a:t>
                      </a:r>
                    </a:p>
                  </a:txBody>
                  <a:tcPr/>
                </a:tc>
                <a:tc>
                  <a:txBody>
                    <a:bodyPr/>
                    <a:lstStyle/>
                    <a:p>
                      <a:r>
                        <a:rPr lang="en-US" dirty="0"/>
                        <a:t>2.88</a:t>
                      </a:r>
                    </a:p>
                  </a:txBody>
                  <a:tcPr/>
                </a:tc>
                <a:extLst>
                  <a:ext uri="{0D108BD9-81ED-4DB2-BD59-A6C34878D82A}">
                    <a16:rowId xmlns:a16="http://schemas.microsoft.com/office/drawing/2014/main" val="1809075893"/>
                  </a:ext>
                </a:extLst>
              </a:tr>
              <a:tr h="370840">
                <a:tc gridSpan="2">
                  <a:txBody>
                    <a:bodyPr/>
                    <a:lstStyle/>
                    <a:p>
                      <a:r>
                        <a:rPr lang="en-US" dirty="0"/>
                        <a:t>Total</a:t>
                      </a:r>
                    </a:p>
                  </a:txBody>
                  <a:tcPr/>
                </a:tc>
                <a:tc hMerge="1">
                  <a:txBody>
                    <a:bodyPr/>
                    <a:lstStyle/>
                    <a:p>
                      <a:endParaRPr lang="en-US"/>
                    </a:p>
                  </a:txBody>
                  <a:tcPr/>
                </a:tc>
                <a:tc>
                  <a:txBody>
                    <a:bodyPr/>
                    <a:lstStyle/>
                    <a:p>
                      <a:r>
                        <a:rPr lang="en-US" dirty="0"/>
                        <a:t>9.88</a:t>
                      </a:r>
                    </a:p>
                  </a:txBody>
                  <a:tcPr/>
                </a:tc>
                <a:extLst>
                  <a:ext uri="{0D108BD9-81ED-4DB2-BD59-A6C34878D82A}">
                    <a16:rowId xmlns:a16="http://schemas.microsoft.com/office/drawing/2014/main" val="2973789749"/>
                  </a:ext>
                </a:extLst>
              </a:tr>
            </a:tbl>
          </a:graphicData>
        </a:graphic>
      </p:graphicFrame>
      <p:sp>
        <p:nvSpPr>
          <p:cNvPr id="4" name="Text Placeholder 3">
            <a:extLst>
              <a:ext uri="{FF2B5EF4-FFF2-40B4-BE49-F238E27FC236}">
                <a16:creationId xmlns:a16="http://schemas.microsoft.com/office/drawing/2014/main" id="{35A56682-4D48-4D9E-90F5-C8239E63A9E8}"/>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The Daynight Panel receives 12V from an off the shelf internal AC/DC 120W power supply</a:t>
            </a:r>
          </a:p>
          <a:p>
            <a:pPr marL="285750" indent="-285750">
              <a:buFont typeface="Arial" panose="020B0604020202020204" pitchFamily="34" charset="0"/>
              <a:buChar char="•"/>
            </a:pPr>
            <a:r>
              <a:rPr lang="en-US" dirty="0"/>
              <a:t>From the 12 volt input four power rails must be produced for the onboard electronics (MCU and drivers) and various LED forward voltages</a:t>
            </a:r>
          </a:p>
          <a:p>
            <a:pPr marL="285750" indent="-285750">
              <a:buFont typeface="Arial" panose="020B0604020202020204" pitchFamily="34" charset="0"/>
              <a:buChar char="•"/>
            </a:pPr>
            <a:r>
              <a:rPr lang="en-US" dirty="0"/>
              <a:t>Due to the large current draw and higher regulation voltages, switching regulators will be used in this design</a:t>
            </a:r>
          </a:p>
        </p:txBody>
      </p:sp>
    </p:spTree>
    <p:extLst>
      <p:ext uri="{BB962C8B-B14F-4D97-AF65-F5344CB8AC3E}">
        <p14:creationId xmlns:p14="http://schemas.microsoft.com/office/powerpoint/2010/main" val="1234017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DDE9F-EABE-4F48-B80E-F6D55A1EC8EE}"/>
              </a:ext>
            </a:extLst>
          </p:cNvPr>
          <p:cNvSpPr>
            <a:spLocks noGrp="1"/>
          </p:cNvSpPr>
          <p:nvPr>
            <p:ph type="title"/>
          </p:nvPr>
        </p:nvSpPr>
        <p:spPr/>
        <p:txBody>
          <a:bodyPr/>
          <a:lstStyle/>
          <a:p>
            <a:r>
              <a:rPr lang="en-US" dirty="0"/>
              <a:t>Project Design, Power Rail 1, 2</a:t>
            </a:r>
          </a:p>
        </p:txBody>
      </p:sp>
      <p:sp>
        <p:nvSpPr>
          <p:cNvPr id="8" name="Text Placeholder 7">
            <a:extLst>
              <a:ext uri="{FF2B5EF4-FFF2-40B4-BE49-F238E27FC236}">
                <a16:creationId xmlns:a16="http://schemas.microsoft.com/office/drawing/2014/main" id="{3D6127C5-77DF-4BD0-8229-1AC33734EE3B}"/>
              </a:ext>
            </a:extLst>
          </p:cNvPr>
          <p:cNvSpPr>
            <a:spLocks noGrp="1"/>
          </p:cNvSpPr>
          <p:nvPr>
            <p:ph type="body" idx="1"/>
          </p:nvPr>
        </p:nvSpPr>
        <p:spPr/>
        <p:txBody>
          <a:bodyPr/>
          <a:lstStyle/>
          <a:p>
            <a:r>
              <a:rPr lang="en-US" dirty="0"/>
              <a:t>RGBW Power Rail 3.3V, 4.8A Rail</a:t>
            </a:r>
          </a:p>
        </p:txBody>
      </p:sp>
      <p:graphicFrame>
        <p:nvGraphicFramePr>
          <p:cNvPr id="7" name="Content Placeholder 6">
            <a:extLst>
              <a:ext uri="{FF2B5EF4-FFF2-40B4-BE49-F238E27FC236}">
                <a16:creationId xmlns:a16="http://schemas.microsoft.com/office/drawing/2014/main" id="{B2EA65E4-9732-48DE-A61F-6FCC5B264332}"/>
              </a:ext>
            </a:extLst>
          </p:cNvPr>
          <p:cNvGraphicFramePr>
            <a:graphicFrameLocks noGrp="1"/>
          </p:cNvGraphicFramePr>
          <p:nvPr>
            <p:ph sz="half" idx="2"/>
            <p:extLst>
              <p:ext uri="{D42A27DB-BD31-4B8C-83A1-F6EECF244321}">
                <p14:modId xmlns:p14="http://schemas.microsoft.com/office/powerpoint/2010/main" val="1161042943"/>
              </p:ext>
            </p:extLst>
          </p:nvPr>
        </p:nvGraphicFramePr>
        <p:xfrm>
          <a:off x="839788" y="2505075"/>
          <a:ext cx="5338560" cy="1381760"/>
        </p:xfrm>
        <a:graphic>
          <a:graphicData uri="http://schemas.openxmlformats.org/drawingml/2006/table">
            <a:tbl>
              <a:tblPr firstRow="1" bandRow="1">
                <a:tableStyleId>{5C22544A-7EE6-4342-B048-85BDC9FD1C3A}</a:tableStyleId>
              </a:tblPr>
              <a:tblGrid>
                <a:gridCol w="1212328">
                  <a:extLst>
                    <a:ext uri="{9D8B030D-6E8A-4147-A177-3AD203B41FA5}">
                      <a16:colId xmlns:a16="http://schemas.microsoft.com/office/drawing/2014/main" val="4181551601"/>
                    </a:ext>
                  </a:extLst>
                </a:gridCol>
                <a:gridCol w="1031558">
                  <a:extLst>
                    <a:ext uri="{9D8B030D-6E8A-4147-A177-3AD203B41FA5}">
                      <a16:colId xmlns:a16="http://schemas.microsoft.com/office/drawing/2014/main" val="58324515"/>
                    </a:ext>
                  </a:extLst>
                </a:gridCol>
                <a:gridCol w="1031558">
                  <a:extLst>
                    <a:ext uri="{9D8B030D-6E8A-4147-A177-3AD203B41FA5}">
                      <a16:colId xmlns:a16="http://schemas.microsoft.com/office/drawing/2014/main" val="4262794436"/>
                    </a:ext>
                  </a:extLst>
                </a:gridCol>
                <a:gridCol w="1031558">
                  <a:extLst>
                    <a:ext uri="{9D8B030D-6E8A-4147-A177-3AD203B41FA5}">
                      <a16:colId xmlns:a16="http://schemas.microsoft.com/office/drawing/2014/main" val="818028788"/>
                    </a:ext>
                  </a:extLst>
                </a:gridCol>
                <a:gridCol w="1031558">
                  <a:extLst>
                    <a:ext uri="{9D8B030D-6E8A-4147-A177-3AD203B41FA5}">
                      <a16:colId xmlns:a16="http://schemas.microsoft.com/office/drawing/2014/main" val="4106855648"/>
                    </a:ext>
                  </a:extLst>
                </a:gridCol>
              </a:tblGrid>
              <a:tr h="370840">
                <a:tc>
                  <a:txBody>
                    <a:bodyPr/>
                    <a:lstStyle/>
                    <a:p>
                      <a:r>
                        <a:rPr lang="en-US" dirty="0"/>
                        <a:t>Part</a:t>
                      </a:r>
                    </a:p>
                  </a:txBody>
                  <a:tcPr marL="91020" marR="91020"/>
                </a:tc>
                <a:tc>
                  <a:txBody>
                    <a:bodyPr/>
                    <a:lstStyle/>
                    <a:p>
                      <a:r>
                        <a:rPr lang="en-US" dirty="0"/>
                        <a:t>Vin [V]</a:t>
                      </a:r>
                    </a:p>
                  </a:txBody>
                  <a:tcPr marL="91020" marR="91020"/>
                </a:tc>
                <a:tc>
                  <a:txBody>
                    <a:bodyPr/>
                    <a:lstStyle/>
                    <a:p>
                      <a:r>
                        <a:rPr lang="en-US" dirty="0" err="1"/>
                        <a:t>Vout</a:t>
                      </a:r>
                      <a:r>
                        <a:rPr lang="en-US" dirty="0"/>
                        <a:t> [V]</a:t>
                      </a:r>
                    </a:p>
                  </a:txBody>
                  <a:tcPr marL="91020" marR="91020"/>
                </a:tc>
                <a:tc>
                  <a:txBody>
                    <a:bodyPr/>
                    <a:lstStyle/>
                    <a:p>
                      <a:r>
                        <a:rPr lang="en-US" err="1"/>
                        <a:t>Iout,max</a:t>
                      </a:r>
                      <a:r>
                        <a:rPr lang="en-US"/>
                        <a:t> [A]</a:t>
                      </a:r>
                    </a:p>
                  </a:txBody>
                  <a:tcPr marL="91020" marR="91020"/>
                </a:tc>
                <a:tc>
                  <a:txBody>
                    <a:bodyPr/>
                    <a:lstStyle/>
                    <a:p>
                      <a:r>
                        <a:rPr lang="en-US"/>
                        <a:t>BOM Count</a:t>
                      </a:r>
                    </a:p>
                  </a:txBody>
                  <a:tcPr marL="91020" marR="91020"/>
                </a:tc>
                <a:extLst>
                  <a:ext uri="{0D108BD9-81ED-4DB2-BD59-A6C34878D82A}">
                    <a16:rowId xmlns:a16="http://schemas.microsoft.com/office/drawing/2014/main" val="3138248528"/>
                  </a:ext>
                </a:extLst>
              </a:tr>
              <a:tr h="370840">
                <a:tc>
                  <a:txBody>
                    <a:bodyPr/>
                    <a:lstStyle/>
                    <a:p>
                      <a:r>
                        <a:rPr lang="en-US" sz="1800" b="1" i="0" kern="1200">
                          <a:solidFill>
                            <a:schemeClr val="dk1"/>
                          </a:solidFill>
                          <a:effectLst/>
                          <a:latin typeface="+mn-lt"/>
                          <a:ea typeface="+mn-ea"/>
                          <a:cs typeface="+mn-cs"/>
                        </a:rPr>
                        <a:t>LTM4649</a:t>
                      </a:r>
                      <a:endParaRPr lang="en-US"/>
                    </a:p>
                  </a:txBody>
                  <a:tcPr marL="91020" marR="91020"/>
                </a:tc>
                <a:tc>
                  <a:txBody>
                    <a:bodyPr/>
                    <a:lstStyle/>
                    <a:p>
                      <a:r>
                        <a:rPr lang="en-US"/>
                        <a:t>4.5 - 16</a:t>
                      </a:r>
                    </a:p>
                  </a:txBody>
                  <a:tcPr marL="91020" marR="91020"/>
                </a:tc>
                <a:tc>
                  <a:txBody>
                    <a:bodyPr/>
                    <a:lstStyle/>
                    <a:p>
                      <a:r>
                        <a:rPr lang="en-US"/>
                        <a:t>0.6 – 3.3</a:t>
                      </a:r>
                    </a:p>
                  </a:txBody>
                  <a:tcPr marL="91020" marR="91020"/>
                </a:tc>
                <a:tc>
                  <a:txBody>
                    <a:bodyPr/>
                    <a:lstStyle/>
                    <a:p>
                      <a:r>
                        <a:rPr lang="en-US"/>
                        <a:t>10</a:t>
                      </a:r>
                    </a:p>
                  </a:txBody>
                  <a:tcPr marL="91020" marR="91020"/>
                </a:tc>
                <a:tc>
                  <a:txBody>
                    <a:bodyPr/>
                    <a:lstStyle/>
                    <a:p>
                      <a:r>
                        <a:rPr lang="en-US"/>
                        <a:t>5</a:t>
                      </a:r>
                    </a:p>
                  </a:txBody>
                  <a:tcPr marL="91020" marR="91020"/>
                </a:tc>
                <a:extLst>
                  <a:ext uri="{0D108BD9-81ED-4DB2-BD59-A6C34878D82A}">
                    <a16:rowId xmlns:a16="http://schemas.microsoft.com/office/drawing/2014/main" val="2802426343"/>
                  </a:ext>
                </a:extLst>
              </a:tr>
              <a:tr h="370840">
                <a:tc>
                  <a:txBody>
                    <a:bodyPr/>
                    <a:lstStyle/>
                    <a:p>
                      <a:r>
                        <a:rPr lang="en-US" b="1">
                          <a:highlight>
                            <a:srgbClr val="FFFF00"/>
                          </a:highlight>
                        </a:rPr>
                        <a:t>LMZ23605</a:t>
                      </a:r>
                    </a:p>
                  </a:txBody>
                  <a:tcPr marL="91020" marR="91020"/>
                </a:tc>
                <a:tc>
                  <a:txBody>
                    <a:bodyPr/>
                    <a:lstStyle/>
                    <a:p>
                      <a:r>
                        <a:rPr lang="en-US">
                          <a:highlight>
                            <a:srgbClr val="FFFF00"/>
                          </a:highlight>
                        </a:rPr>
                        <a:t>6 – 36 </a:t>
                      </a:r>
                    </a:p>
                  </a:txBody>
                  <a:tcPr marL="91020" marR="91020"/>
                </a:tc>
                <a:tc>
                  <a:txBody>
                    <a:bodyPr/>
                    <a:lstStyle/>
                    <a:p>
                      <a:r>
                        <a:rPr lang="en-US">
                          <a:highlight>
                            <a:srgbClr val="FFFF00"/>
                          </a:highlight>
                        </a:rPr>
                        <a:t>0.8 – 6 </a:t>
                      </a:r>
                    </a:p>
                  </a:txBody>
                  <a:tcPr marL="91020" marR="91020"/>
                </a:tc>
                <a:tc>
                  <a:txBody>
                    <a:bodyPr/>
                    <a:lstStyle/>
                    <a:p>
                      <a:r>
                        <a:rPr lang="en-US">
                          <a:highlight>
                            <a:srgbClr val="FFFF00"/>
                          </a:highlight>
                        </a:rPr>
                        <a:t>5</a:t>
                      </a:r>
                    </a:p>
                  </a:txBody>
                  <a:tcPr marL="91020" marR="91020"/>
                </a:tc>
                <a:tc>
                  <a:txBody>
                    <a:bodyPr/>
                    <a:lstStyle/>
                    <a:p>
                      <a:r>
                        <a:rPr lang="en-US" dirty="0">
                          <a:highlight>
                            <a:srgbClr val="FFFF00"/>
                          </a:highlight>
                        </a:rPr>
                        <a:t>5</a:t>
                      </a:r>
                    </a:p>
                  </a:txBody>
                  <a:tcPr marL="91020" marR="91020"/>
                </a:tc>
                <a:extLst>
                  <a:ext uri="{0D108BD9-81ED-4DB2-BD59-A6C34878D82A}">
                    <a16:rowId xmlns:a16="http://schemas.microsoft.com/office/drawing/2014/main" val="970985695"/>
                  </a:ext>
                </a:extLst>
              </a:tr>
            </a:tbl>
          </a:graphicData>
        </a:graphic>
      </p:graphicFrame>
      <p:sp>
        <p:nvSpPr>
          <p:cNvPr id="9" name="Text Placeholder 8">
            <a:extLst>
              <a:ext uri="{FF2B5EF4-FFF2-40B4-BE49-F238E27FC236}">
                <a16:creationId xmlns:a16="http://schemas.microsoft.com/office/drawing/2014/main" id="{D2BA4B56-9D13-48A6-B602-998881DD757F}"/>
              </a:ext>
            </a:extLst>
          </p:cNvPr>
          <p:cNvSpPr>
            <a:spLocks noGrp="1"/>
          </p:cNvSpPr>
          <p:nvPr>
            <p:ph type="body" sz="quarter" idx="3"/>
          </p:nvPr>
        </p:nvSpPr>
        <p:spPr/>
        <p:txBody>
          <a:bodyPr/>
          <a:lstStyle/>
          <a:p>
            <a:r>
              <a:rPr lang="en-US"/>
              <a:t>VCC Power Rail, 5V, 1A Rail</a:t>
            </a:r>
          </a:p>
        </p:txBody>
      </p:sp>
      <p:graphicFrame>
        <p:nvGraphicFramePr>
          <p:cNvPr id="11" name="Content Placeholder 10">
            <a:extLst>
              <a:ext uri="{FF2B5EF4-FFF2-40B4-BE49-F238E27FC236}">
                <a16:creationId xmlns:a16="http://schemas.microsoft.com/office/drawing/2014/main" id="{6495B860-3CA5-4EC8-8E7E-6FF2DCB0DAE2}"/>
              </a:ext>
            </a:extLst>
          </p:cNvPr>
          <p:cNvGraphicFramePr>
            <a:graphicFrameLocks noGrp="1"/>
          </p:cNvGraphicFramePr>
          <p:nvPr>
            <p:ph sz="quarter" idx="4"/>
            <p:extLst>
              <p:ext uri="{D42A27DB-BD31-4B8C-83A1-F6EECF244321}">
                <p14:modId xmlns:p14="http://schemas.microsoft.com/office/powerpoint/2010/main" val="1400456176"/>
              </p:ext>
            </p:extLst>
          </p:nvPr>
        </p:nvGraphicFramePr>
        <p:xfrm>
          <a:off x="6172200" y="2505075"/>
          <a:ext cx="5554982" cy="1381760"/>
        </p:xfrm>
        <a:graphic>
          <a:graphicData uri="http://schemas.openxmlformats.org/drawingml/2006/table">
            <a:tbl>
              <a:tblPr firstRow="1" bandRow="1">
                <a:tableStyleId>{5C22544A-7EE6-4342-B048-85BDC9FD1C3A}</a:tableStyleId>
              </a:tblPr>
              <a:tblGrid>
                <a:gridCol w="1408430">
                  <a:extLst>
                    <a:ext uri="{9D8B030D-6E8A-4147-A177-3AD203B41FA5}">
                      <a16:colId xmlns:a16="http://schemas.microsoft.com/office/drawing/2014/main" val="1088584252"/>
                    </a:ext>
                  </a:extLst>
                </a:gridCol>
                <a:gridCol w="1036638">
                  <a:extLst>
                    <a:ext uri="{9D8B030D-6E8A-4147-A177-3AD203B41FA5}">
                      <a16:colId xmlns:a16="http://schemas.microsoft.com/office/drawing/2014/main" val="3834196390"/>
                    </a:ext>
                  </a:extLst>
                </a:gridCol>
                <a:gridCol w="1036638">
                  <a:extLst>
                    <a:ext uri="{9D8B030D-6E8A-4147-A177-3AD203B41FA5}">
                      <a16:colId xmlns:a16="http://schemas.microsoft.com/office/drawing/2014/main" val="2482107428"/>
                    </a:ext>
                  </a:extLst>
                </a:gridCol>
                <a:gridCol w="1036638">
                  <a:extLst>
                    <a:ext uri="{9D8B030D-6E8A-4147-A177-3AD203B41FA5}">
                      <a16:colId xmlns:a16="http://schemas.microsoft.com/office/drawing/2014/main" val="1526019072"/>
                    </a:ext>
                  </a:extLst>
                </a:gridCol>
                <a:gridCol w="1036638">
                  <a:extLst>
                    <a:ext uri="{9D8B030D-6E8A-4147-A177-3AD203B41FA5}">
                      <a16:colId xmlns:a16="http://schemas.microsoft.com/office/drawing/2014/main" val="1733868792"/>
                    </a:ext>
                  </a:extLst>
                </a:gridCol>
              </a:tblGrid>
              <a:tr h="370840">
                <a:tc>
                  <a:txBody>
                    <a:bodyPr/>
                    <a:lstStyle/>
                    <a:p>
                      <a:r>
                        <a:rPr lang="en-US"/>
                        <a:t>Part</a:t>
                      </a:r>
                    </a:p>
                  </a:txBody>
                  <a:tcPr marL="91020" marR="91020"/>
                </a:tc>
                <a:tc>
                  <a:txBody>
                    <a:bodyPr/>
                    <a:lstStyle/>
                    <a:p>
                      <a:r>
                        <a:rPr lang="en-US"/>
                        <a:t>Vin [V]</a:t>
                      </a:r>
                    </a:p>
                  </a:txBody>
                  <a:tcPr marL="91020" marR="91020"/>
                </a:tc>
                <a:tc>
                  <a:txBody>
                    <a:bodyPr/>
                    <a:lstStyle/>
                    <a:p>
                      <a:r>
                        <a:rPr lang="en-US" err="1"/>
                        <a:t>Vout</a:t>
                      </a:r>
                      <a:r>
                        <a:rPr lang="en-US"/>
                        <a:t> [V]</a:t>
                      </a:r>
                    </a:p>
                  </a:txBody>
                  <a:tcPr marL="91020" marR="91020"/>
                </a:tc>
                <a:tc>
                  <a:txBody>
                    <a:bodyPr/>
                    <a:lstStyle/>
                    <a:p>
                      <a:r>
                        <a:rPr lang="en-US" err="1"/>
                        <a:t>Iout,max</a:t>
                      </a:r>
                      <a:r>
                        <a:rPr lang="en-US"/>
                        <a:t> [A]</a:t>
                      </a:r>
                    </a:p>
                  </a:txBody>
                  <a:tcPr marL="91020" marR="91020"/>
                </a:tc>
                <a:tc>
                  <a:txBody>
                    <a:bodyPr/>
                    <a:lstStyle/>
                    <a:p>
                      <a:r>
                        <a:rPr lang="en-US"/>
                        <a:t>BOM Count</a:t>
                      </a:r>
                    </a:p>
                  </a:txBody>
                  <a:tcPr marL="91020" marR="91020"/>
                </a:tc>
                <a:extLst>
                  <a:ext uri="{0D108BD9-81ED-4DB2-BD59-A6C34878D82A}">
                    <a16:rowId xmlns:a16="http://schemas.microsoft.com/office/drawing/2014/main" val="457389735"/>
                  </a:ext>
                </a:extLst>
              </a:tr>
              <a:tr h="370840">
                <a:tc>
                  <a:txBody>
                    <a:bodyPr/>
                    <a:lstStyle/>
                    <a:p>
                      <a:r>
                        <a:rPr lang="en-US" sz="1800" b="1" i="0" kern="1200">
                          <a:solidFill>
                            <a:schemeClr val="dk1"/>
                          </a:solidFill>
                          <a:effectLst/>
                          <a:latin typeface="+mn-lt"/>
                          <a:ea typeface="+mn-ea"/>
                          <a:cs typeface="+mn-cs"/>
                        </a:rPr>
                        <a:t>LTM4623</a:t>
                      </a:r>
                      <a:endParaRPr lang="en-US"/>
                    </a:p>
                  </a:txBody>
                  <a:tcPr/>
                </a:tc>
                <a:tc>
                  <a:txBody>
                    <a:bodyPr/>
                    <a:lstStyle/>
                    <a:p>
                      <a:r>
                        <a:rPr lang="en-US"/>
                        <a:t>4 – 20 </a:t>
                      </a:r>
                    </a:p>
                  </a:txBody>
                  <a:tcPr/>
                </a:tc>
                <a:tc>
                  <a:txBody>
                    <a:bodyPr/>
                    <a:lstStyle/>
                    <a:p>
                      <a:r>
                        <a:rPr lang="en-US"/>
                        <a:t>0.6 – 5.5</a:t>
                      </a:r>
                    </a:p>
                  </a:txBody>
                  <a:tcPr/>
                </a:tc>
                <a:tc>
                  <a:txBody>
                    <a:bodyPr/>
                    <a:lstStyle/>
                    <a:p>
                      <a:r>
                        <a:rPr lang="en-US"/>
                        <a:t>3</a:t>
                      </a:r>
                    </a:p>
                  </a:txBody>
                  <a:tcPr/>
                </a:tc>
                <a:tc>
                  <a:txBody>
                    <a:bodyPr/>
                    <a:lstStyle/>
                    <a:p>
                      <a:r>
                        <a:rPr lang="en-US"/>
                        <a:t>5</a:t>
                      </a:r>
                    </a:p>
                  </a:txBody>
                  <a:tcPr/>
                </a:tc>
                <a:extLst>
                  <a:ext uri="{0D108BD9-81ED-4DB2-BD59-A6C34878D82A}">
                    <a16:rowId xmlns:a16="http://schemas.microsoft.com/office/drawing/2014/main" val="1839400629"/>
                  </a:ext>
                </a:extLst>
              </a:tr>
              <a:tr h="370840">
                <a:tc>
                  <a:txBody>
                    <a:bodyPr/>
                    <a:lstStyle/>
                    <a:p>
                      <a:r>
                        <a:rPr lang="en-US" b="1">
                          <a:highlight>
                            <a:srgbClr val="FFFF00"/>
                          </a:highlight>
                        </a:rPr>
                        <a:t>LMZM23601</a:t>
                      </a:r>
                    </a:p>
                  </a:txBody>
                  <a:tcPr/>
                </a:tc>
                <a:tc>
                  <a:txBody>
                    <a:bodyPr/>
                    <a:lstStyle/>
                    <a:p>
                      <a:r>
                        <a:rPr lang="en-US">
                          <a:highlight>
                            <a:srgbClr val="FFFF00"/>
                          </a:highlight>
                        </a:rPr>
                        <a:t>4 – 36</a:t>
                      </a:r>
                    </a:p>
                  </a:txBody>
                  <a:tcPr/>
                </a:tc>
                <a:tc>
                  <a:txBody>
                    <a:bodyPr/>
                    <a:lstStyle/>
                    <a:p>
                      <a:r>
                        <a:rPr lang="en-US">
                          <a:highlight>
                            <a:srgbClr val="FFFF00"/>
                          </a:highlight>
                        </a:rPr>
                        <a:t>2.5 – 15 </a:t>
                      </a:r>
                    </a:p>
                  </a:txBody>
                  <a:tcPr/>
                </a:tc>
                <a:tc>
                  <a:txBody>
                    <a:bodyPr/>
                    <a:lstStyle/>
                    <a:p>
                      <a:r>
                        <a:rPr lang="en-US">
                          <a:highlight>
                            <a:srgbClr val="FFFF00"/>
                          </a:highlight>
                        </a:rPr>
                        <a:t>1</a:t>
                      </a:r>
                    </a:p>
                  </a:txBody>
                  <a:tcPr/>
                </a:tc>
                <a:tc>
                  <a:txBody>
                    <a:bodyPr/>
                    <a:lstStyle/>
                    <a:p>
                      <a:r>
                        <a:rPr lang="en-US">
                          <a:highlight>
                            <a:srgbClr val="FFFF00"/>
                          </a:highlight>
                        </a:rPr>
                        <a:t>5*</a:t>
                      </a:r>
                    </a:p>
                  </a:txBody>
                  <a:tcPr/>
                </a:tc>
                <a:extLst>
                  <a:ext uri="{0D108BD9-81ED-4DB2-BD59-A6C34878D82A}">
                    <a16:rowId xmlns:a16="http://schemas.microsoft.com/office/drawing/2014/main" val="3587033591"/>
                  </a:ext>
                </a:extLst>
              </a:tr>
            </a:tbl>
          </a:graphicData>
        </a:graphic>
      </p:graphicFrame>
    </p:spTree>
    <p:extLst>
      <p:ext uri="{BB962C8B-B14F-4D97-AF65-F5344CB8AC3E}">
        <p14:creationId xmlns:p14="http://schemas.microsoft.com/office/powerpoint/2010/main" val="1668320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DDE9F-EABE-4F48-B80E-F6D55A1EC8EE}"/>
              </a:ext>
            </a:extLst>
          </p:cNvPr>
          <p:cNvSpPr>
            <a:spLocks noGrp="1"/>
          </p:cNvSpPr>
          <p:nvPr>
            <p:ph type="title"/>
          </p:nvPr>
        </p:nvSpPr>
        <p:spPr/>
        <p:txBody>
          <a:bodyPr/>
          <a:lstStyle/>
          <a:p>
            <a:r>
              <a:rPr lang="en-US"/>
              <a:t>Project Design, Power Rail 3, 4</a:t>
            </a:r>
          </a:p>
        </p:txBody>
      </p:sp>
      <p:sp>
        <p:nvSpPr>
          <p:cNvPr id="8" name="Text Placeholder 7">
            <a:extLst>
              <a:ext uri="{FF2B5EF4-FFF2-40B4-BE49-F238E27FC236}">
                <a16:creationId xmlns:a16="http://schemas.microsoft.com/office/drawing/2014/main" id="{3D6127C5-77DF-4BD0-8229-1AC33734EE3B}"/>
              </a:ext>
            </a:extLst>
          </p:cNvPr>
          <p:cNvSpPr>
            <a:spLocks noGrp="1"/>
          </p:cNvSpPr>
          <p:nvPr>
            <p:ph type="body" idx="1"/>
          </p:nvPr>
        </p:nvSpPr>
        <p:spPr/>
        <p:txBody>
          <a:bodyPr/>
          <a:lstStyle/>
          <a:p>
            <a:r>
              <a:rPr lang="en-US"/>
              <a:t>COOL Power Rail 6.1V, 1.2A Rail</a:t>
            </a:r>
          </a:p>
        </p:txBody>
      </p:sp>
      <p:graphicFrame>
        <p:nvGraphicFramePr>
          <p:cNvPr id="7" name="Content Placeholder 6">
            <a:extLst>
              <a:ext uri="{FF2B5EF4-FFF2-40B4-BE49-F238E27FC236}">
                <a16:creationId xmlns:a16="http://schemas.microsoft.com/office/drawing/2014/main" id="{B2EA65E4-9732-48DE-A61F-6FCC5B264332}"/>
              </a:ext>
            </a:extLst>
          </p:cNvPr>
          <p:cNvGraphicFramePr>
            <a:graphicFrameLocks noGrp="1"/>
          </p:cNvGraphicFramePr>
          <p:nvPr>
            <p:ph sz="half" idx="2"/>
            <p:extLst>
              <p:ext uri="{D42A27DB-BD31-4B8C-83A1-F6EECF244321}">
                <p14:modId xmlns:p14="http://schemas.microsoft.com/office/powerpoint/2010/main" val="2923754174"/>
              </p:ext>
            </p:extLst>
          </p:nvPr>
        </p:nvGraphicFramePr>
        <p:xfrm>
          <a:off x="839788" y="2505075"/>
          <a:ext cx="5338560" cy="1381760"/>
        </p:xfrm>
        <a:graphic>
          <a:graphicData uri="http://schemas.openxmlformats.org/drawingml/2006/table">
            <a:tbl>
              <a:tblPr firstRow="1" bandRow="1">
                <a:tableStyleId>{5C22544A-7EE6-4342-B048-85BDC9FD1C3A}</a:tableStyleId>
              </a:tblPr>
              <a:tblGrid>
                <a:gridCol w="1212328">
                  <a:extLst>
                    <a:ext uri="{9D8B030D-6E8A-4147-A177-3AD203B41FA5}">
                      <a16:colId xmlns:a16="http://schemas.microsoft.com/office/drawing/2014/main" val="4181551601"/>
                    </a:ext>
                  </a:extLst>
                </a:gridCol>
                <a:gridCol w="1031558">
                  <a:extLst>
                    <a:ext uri="{9D8B030D-6E8A-4147-A177-3AD203B41FA5}">
                      <a16:colId xmlns:a16="http://schemas.microsoft.com/office/drawing/2014/main" val="58324515"/>
                    </a:ext>
                  </a:extLst>
                </a:gridCol>
                <a:gridCol w="1031558">
                  <a:extLst>
                    <a:ext uri="{9D8B030D-6E8A-4147-A177-3AD203B41FA5}">
                      <a16:colId xmlns:a16="http://schemas.microsoft.com/office/drawing/2014/main" val="4262794436"/>
                    </a:ext>
                  </a:extLst>
                </a:gridCol>
                <a:gridCol w="1031558">
                  <a:extLst>
                    <a:ext uri="{9D8B030D-6E8A-4147-A177-3AD203B41FA5}">
                      <a16:colId xmlns:a16="http://schemas.microsoft.com/office/drawing/2014/main" val="818028788"/>
                    </a:ext>
                  </a:extLst>
                </a:gridCol>
                <a:gridCol w="1031558">
                  <a:extLst>
                    <a:ext uri="{9D8B030D-6E8A-4147-A177-3AD203B41FA5}">
                      <a16:colId xmlns:a16="http://schemas.microsoft.com/office/drawing/2014/main" val="4106855648"/>
                    </a:ext>
                  </a:extLst>
                </a:gridCol>
              </a:tblGrid>
              <a:tr h="370840">
                <a:tc>
                  <a:txBody>
                    <a:bodyPr/>
                    <a:lstStyle/>
                    <a:p>
                      <a:r>
                        <a:rPr lang="en-US"/>
                        <a:t>Part</a:t>
                      </a:r>
                    </a:p>
                  </a:txBody>
                  <a:tcPr marL="91020" marR="91020"/>
                </a:tc>
                <a:tc>
                  <a:txBody>
                    <a:bodyPr/>
                    <a:lstStyle/>
                    <a:p>
                      <a:r>
                        <a:rPr lang="en-US"/>
                        <a:t>Vin [V]</a:t>
                      </a:r>
                    </a:p>
                  </a:txBody>
                  <a:tcPr marL="91020" marR="91020"/>
                </a:tc>
                <a:tc>
                  <a:txBody>
                    <a:bodyPr/>
                    <a:lstStyle/>
                    <a:p>
                      <a:r>
                        <a:rPr lang="en-US" err="1"/>
                        <a:t>Vout</a:t>
                      </a:r>
                      <a:r>
                        <a:rPr lang="en-US"/>
                        <a:t> [V]</a:t>
                      </a:r>
                    </a:p>
                  </a:txBody>
                  <a:tcPr marL="91020" marR="91020"/>
                </a:tc>
                <a:tc>
                  <a:txBody>
                    <a:bodyPr/>
                    <a:lstStyle/>
                    <a:p>
                      <a:r>
                        <a:rPr lang="en-US" err="1"/>
                        <a:t>Iout,max</a:t>
                      </a:r>
                      <a:r>
                        <a:rPr lang="en-US"/>
                        <a:t> [A]</a:t>
                      </a:r>
                    </a:p>
                  </a:txBody>
                  <a:tcPr marL="91020" marR="91020"/>
                </a:tc>
                <a:tc>
                  <a:txBody>
                    <a:bodyPr/>
                    <a:lstStyle/>
                    <a:p>
                      <a:r>
                        <a:rPr lang="en-US"/>
                        <a:t>BOM Count</a:t>
                      </a:r>
                    </a:p>
                  </a:txBody>
                  <a:tcPr marL="91020" marR="91020"/>
                </a:tc>
                <a:extLst>
                  <a:ext uri="{0D108BD9-81ED-4DB2-BD59-A6C34878D82A}">
                    <a16:rowId xmlns:a16="http://schemas.microsoft.com/office/drawing/2014/main" val="3138248528"/>
                  </a:ext>
                </a:extLst>
              </a:tr>
              <a:tr h="370840">
                <a:tc>
                  <a:txBody>
                    <a:bodyPr/>
                    <a:lstStyle/>
                    <a:p>
                      <a:r>
                        <a:rPr lang="en-US" sz="1800" b="1" i="0" kern="1200">
                          <a:solidFill>
                            <a:schemeClr val="dk1"/>
                          </a:solidFill>
                          <a:effectLst/>
                          <a:latin typeface="+mn-lt"/>
                          <a:ea typeface="+mn-ea"/>
                          <a:cs typeface="+mn-cs"/>
                        </a:rPr>
                        <a:t>LTM8023</a:t>
                      </a:r>
                      <a:endParaRPr lang="en-US"/>
                    </a:p>
                  </a:txBody>
                  <a:tcPr marL="91020" marR="91020"/>
                </a:tc>
                <a:tc>
                  <a:txBody>
                    <a:bodyPr/>
                    <a:lstStyle/>
                    <a:p>
                      <a:r>
                        <a:rPr lang="en-US"/>
                        <a:t>3.6 – 36 </a:t>
                      </a:r>
                    </a:p>
                  </a:txBody>
                  <a:tcPr marL="91020" marR="91020"/>
                </a:tc>
                <a:tc>
                  <a:txBody>
                    <a:bodyPr/>
                    <a:lstStyle/>
                    <a:p>
                      <a:r>
                        <a:rPr lang="en-US"/>
                        <a:t>0.8 – 10 </a:t>
                      </a:r>
                    </a:p>
                  </a:txBody>
                  <a:tcPr marL="91020" marR="91020"/>
                </a:tc>
                <a:tc>
                  <a:txBody>
                    <a:bodyPr/>
                    <a:lstStyle/>
                    <a:p>
                      <a:r>
                        <a:rPr lang="en-US"/>
                        <a:t>2</a:t>
                      </a:r>
                    </a:p>
                  </a:txBody>
                  <a:tcPr marL="91020" marR="91020"/>
                </a:tc>
                <a:tc>
                  <a:txBody>
                    <a:bodyPr/>
                    <a:lstStyle/>
                    <a:p>
                      <a:r>
                        <a:rPr lang="en-US"/>
                        <a:t>5</a:t>
                      </a:r>
                    </a:p>
                  </a:txBody>
                  <a:tcPr marL="91020" marR="91020"/>
                </a:tc>
                <a:extLst>
                  <a:ext uri="{0D108BD9-81ED-4DB2-BD59-A6C34878D82A}">
                    <a16:rowId xmlns:a16="http://schemas.microsoft.com/office/drawing/2014/main" val="2802426343"/>
                  </a:ext>
                </a:extLst>
              </a:tr>
              <a:tr h="370840">
                <a:tc>
                  <a:txBody>
                    <a:bodyPr/>
                    <a:lstStyle/>
                    <a:p>
                      <a:r>
                        <a:rPr lang="en-US" b="1">
                          <a:highlight>
                            <a:srgbClr val="FFFF00"/>
                          </a:highlight>
                        </a:rPr>
                        <a:t>LMZ34202</a:t>
                      </a:r>
                    </a:p>
                  </a:txBody>
                  <a:tcPr marL="91020" marR="91020"/>
                </a:tc>
                <a:tc>
                  <a:txBody>
                    <a:bodyPr/>
                    <a:lstStyle/>
                    <a:p>
                      <a:r>
                        <a:rPr lang="en-US">
                          <a:highlight>
                            <a:srgbClr val="FFFF00"/>
                          </a:highlight>
                        </a:rPr>
                        <a:t> 4.5 - 42</a:t>
                      </a:r>
                    </a:p>
                  </a:txBody>
                  <a:tcPr marL="91020" marR="91020"/>
                </a:tc>
                <a:tc>
                  <a:txBody>
                    <a:bodyPr/>
                    <a:lstStyle/>
                    <a:p>
                      <a:r>
                        <a:rPr lang="en-US">
                          <a:highlight>
                            <a:srgbClr val="FFFF00"/>
                          </a:highlight>
                        </a:rPr>
                        <a:t>2.5 – 7.5 </a:t>
                      </a:r>
                    </a:p>
                  </a:txBody>
                  <a:tcPr marL="91020" marR="91020"/>
                </a:tc>
                <a:tc>
                  <a:txBody>
                    <a:bodyPr/>
                    <a:lstStyle/>
                    <a:p>
                      <a:r>
                        <a:rPr lang="en-US">
                          <a:highlight>
                            <a:srgbClr val="FFFF00"/>
                          </a:highlight>
                        </a:rPr>
                        <a:t>2</a:t>
                      </a:r>
                    </a:p>
                  </a:txBody>
                  <a:tcPr marL="91020" marR="91020"/>
                </a:tc>
                <a:tc>
                  <a:txBody>
                    <a:bodyPr/>
                    <a:lstStyle/>
                    <a:p>
                      <a:r>
                        <a:rPr lang="en-US">
                          <a:highlight>
                            <a:srgbClr val="FFFF00"/>
                          </a:highlight>
                        </a:rPr>
                        <a:t>4</a:t>
                      </a:r>
                    </a:p>
                  </a:txBody>
                  <a:tcPr marL="91020" marR="91020"/>
                </a:tc>
                <a:extLst>
                  <a:ext uri="{0D108BD9-81ED-4DB2-BD59-A6C34878D82A}">
                    <a16:rowId xmlns:a16="http://schemas.microsoft.com/office/drawing/2014/main" val="970985695"/>
                  </a:ext>
                </a:extLst>
              </a:tr>
            </a:tbl>
          </a:graphicData>
        </a:graphic>
      </p:graphicFrame>
      <p:sp>
        <p:nvSpPr>
          <p:cNvPr id="9" name="Text Placeholder 8">
            <a:extLst>
              <a:ext uri="{FF2B5EF4-FFF2-40B4-BE49-F238E27FC236}">
                <a16:creationId xmlns:a16="http://schemas.microsoft.com/office/drawing/2014/main" id="{D2BA4B56-9D13-48A6-B602-998881DD757F}"/>
              </a:ext>
            </a:extLst>
          </p:cNvPr>
          <p:cNvSpPr>
            <a:spLocks noGrp="1"/>
          </p:cNvSpPr>
          <p:nvPr>
            <p:ph type="body" sz="quarter" idx="3"/>
          </p:nvPr>
        </p:nvSpPr>
        <p:spPr/>
        <p:txBody>
          <a:bodyPr/>
          <a:lstStyle/>
          <a:p>
            <a:r>
              <a:rPr lang="en-US"/>
              <a:t>WARM Power Rail, 9.4V, 2.88A Rail</a:t>
            </a:r>
          </a:p>
        </p:txBody>
      </p:sp>
      <p:graphicFrame>
        <p:nvGraphicFramePr>
          <p:cNvPr id="11" name="Content Placeholder 10">
            <a:extLst>
              <a:ext uri="{FF2B5EF4-FFF2-40B4-BE49-F238E27FC236}">
                <a16:creationId xmlns:a16="http://schemas.microsoft.com/office/drawing/2014/main" id="{6495B860-3CA5-4EC8-8E7E-6FF2DCB0DAE2}"/>
              </a:ext>
            </a:extLst>
          </p:cNvPr>
          <p:cNvGraphicFramePr>
            <a:graphicFrameLocks noGrp="1"/>
          </p:cNvGraphicFramePr>
          <p:nvPr>
            <p:ph sz="quarter" idx="4"/>
            <p:extLst>
              <p:ext uri="{D42A27DB-BD31-4B8C-83A1-F6EECF244321}">
                <p14:modId xmlns:p14="http://schemas.microsoft.com/office/powerpoint/2010/main" val="3432015906"/>
              </p:ext>
            </p:extLst>
          </p:nvPr>
        </p:nvGraphicFramePr>
        <p:xfrm>
          <a:off x="6172200" y="2505075"/>
          <a:ext cx="5554982" cy="1381760"/>
        </p:xfrm>
        <a:graphic>
          <a:graphicData uri="http://schemas.openxmlformats.org/drawingml/2006/table">
            <a:tbl>
              <a:tblPr firstRow="1" bandRow="1">
                <a:tableStyleId>{5C22544A-7EE6-4342-B048-85BDC9FD1C3A}</a:tableStyleId>
              </a:tblPr>
              <a:tblGrid>
                <a:gridCol w="1408430">
                  <a:extLst>
                    <a:ext uri="{9D8B030D-6E8A-4147-A177-3AD203B41FA5}">
                      <a16:colId xmlns:a16="http://schemas.microsoft.com/office/drawing/2014/main" val="1088584252"/>
                    </a:ext>
                  </a:extLst>
                </a:gridCol>
                <a:gridCol w="1036638">
                  <a:extLst>
                    <a:ext uri="{9D8B030D-6E8A-4147-A177-3AD203B41FA5}">
                      <a16:colId xmlns:a16="http://schemas.microsoft.com/office/drawing/2014/main" val="3834196390"/>
                    </a:ext>
                  </a:extLst>
                </a:gridCol>
                <a:gridCol w="1036638">
                  <a:extLst>
                    <a:ext uri="{9D8B030D-6E8A-4147-A177-3AD203B41FA5}">
                      <a16:colId xmlns:a16="http://schemas.microsoft.com/office/drawing/2014/main" val="2482107428"/>
                    </a:ext>
                  </a:extLst>
                </a:gridCol>
                <a:gridCol w="1036638">
                  <a:extLst>
                    <a:ext uri="{9D8B030D-6E8A-4147-A177-3AD203B41FA5}">
                      <a16:colId xmlns:a16="http://schemas.microsoft.com/office/drawing/2014/main" val="1526019072"/>
                    </a:ext>
                  </a:extLst>
                </a:gridCol>
                <a:gridCol w="1036638">
                  <a:extLst>
                    <a:ext uri="{9D8B030D-6E8A-4147-A177-3AD203B41FA5}">
                      <a16:colId xmlns:a16="http://schemas.microsoft.com/office/drawing/2014/main" val="1733868792"/>
                    </a:ext>
                  </a:extLst>
                </a:gridCol>
              </a:tblGrid>
              <a:tr h="370840">
                <a:tc>
                  <a:txBody>
                    <a:bodyPr/>
                    <a:lstStyle/>
                    <a:p>
                      <a:r>
                        <a:rPr lang="en-US"/>
                        <a:t>Part</a:t>
                      </a:r>
                    </a:p>
                  </a:txBody>
                  <a:tcPr marL="91020" marR="91020"/>
                </a:tc>
                <a:tc>
                  <a:txBody>
                    <a:bodyPr/>
                    <a:lstStyle/>
                    <a:p>
                      <a:r>
                        <a:rPr lang="en-US"/>
                        <a:t>Vin [V]</a:t>
                      </a:r>
                    </a:p>
                  </a:txBody>
                  <a:tcPr marL="91020" marR="91020"/>
                </a:tc>
                <a:tc>
                  <a:txBody>
                    <a:bodyPr/>
                    <a:lstStyle/>
                    <a:p>
                      <a:r>
                        <a:rPr lang="en-US" err="1"/>
                        <a:t>Vout</a:t>
                      </a:r>
                      <a:r>
                        <a:rPr lang="en-US"/>
                        <a:t> [V]</a:t>
                      </a:r>
                    </a:p>
                  </a:txBody>
                  <a:tcPr marL="91020" marR="91020"/>
                </a:tc>
                <a:tc>
                  <a:txBody>
                    <a:bodyPr/>
                    <a:lstStyle/>
                    <a:p>
                      <a:r>
                        <a:rPr lang="en-US" err="1"/>
                        <a:t>Iout,max</a:t>
                      </a:r>
                      <a:r>
                        <a:rPr lang="en-US"/>
                        <a:t> [A]</a:t>
                      </a:r>
                    </a:p>
                  </a:txBody>
                  <a:tcPr marL="91020" marR="91020"/>
                </a:tc>
                <a:tc>
                  <a:txBody>
                    <a:bodyPr/>
                    <a:lstStyle/>
                    <a:p>
                      <a:r>
                        <a:rPr lang="en-US"/>
                        <a:t>BOM Count</a:t>
                      </a:r>
                    </a:p>
                  </a:txBody>
                  <a:tcPr marL="91020" marR="91020"/>
                </a:tc>
                <a:extLst>
                  <a:ext uri="{0D108BD9-81ED-4DB2-BD59-A6C34878D82A}">
                    <a16:rowId xmlns:a16="http://schemas.microsoft.com/office/drawing/2014/main" val="457389735"/>
                  </a:ext>
                </a:extLst>
              </a:tr>
              <a:tr h="370840">
                <a:tc>
                  <a:txBody>
                    <a:bodyPr/>
                    <a:lstStyle/>
                    <a:p>
                      <a:r>
                        <a:rPr lang="en-US" sz="1800" b="1" i="0" kern="1200">
                          <a:solidFill>
                            <a:schemeClr val="dk1"/>
                          </a:solidFill>
                          <a:effectLst/>
                          <a:latin typeface="+mn-lt"/>
                          <a:ea typeface="+mn-ea"/>
                          <a:cs typeface="+mn-cs"/>
                        </a:rPr>
                        <a:t>LTM8033</a:t>
                      </a:r>
                      <a:endParaRPr lang="en-US"/>
                    </a:p>
                  </a:txBody>
                  <a:tcPr/>
                </a:tc>
                <a:tc>
                  <a:txBody>
                    <a:bodyPr/>
                    <a:lstStyle/>
                    <a:p>
                      <a:r>
                        <a:rPr lang="en-US"/>
                        <a:t>3.6 – 36 </a:t>
                      </a:r>
                    </a:p>
                  </a:txBody>
                  <a:tcPr/>
                </a:tc>
                <a:tc>
                  <a:txBody>
                    <a:bodyPr/>
                    <a:lstStyle/>
                    <a:p>
                      <a:r>
                        <a:rPr lang="en-US"/>
                        <a:t>0.8 – 24</a:t>
                      </a:r>
                    </a:p>
                  </a:txBody>
                  <a:tcPr/>
                </a:tc>
                <a:tc>
                  <a:txBody>
                    <a:bodyPr/>
                    <a:lstStyle/>
                    <a:p>
                      <a:r>
                        <a:rPr lang="en-US"/>
                        <a:t>3</a:t>
                      </a:r>
                    </a:p>
                  </a:txBody>
                  <a:tcPr/>
                </a:tc>
                <a:tc>
                  <a:txBody>
                    <a:bodyPr/>
                    <a:lstStyle/>
                    <a:p>
                      <a:r>
                        <a:rPr lang="en-US"/>
                        <a:t>6</a:t>
                      </a:r>
                    </a:p>
                  </a:txBody>
                  <a:tcPr/>
                </a:tc>
                <a:extLst>
                  <a:ext uri="{0D108BD9-81ED-4DB2-BD59-A6C34878D82A}">
                    <a16:rowId xmlns:a16="http://schemas.microsoft.com/office/drawing/2014/main" val="1839400629"/>
                  </a:ext>
                </a:extLst>
              </a:tr>
              <a:tr h="370840">
                <a:tc>
                  <a:txBody>
                    <a:bodyPr/>
                    <a:lstStyle/>
                    <a:p>
                      <a:r>
                        <a:rPr lang="en-US" b="1">
                          <a:highlight>
                            <a:srgbClr val="FFFF00"/>
                          </a:highlight>
                        </a:rPr>
                        <a:t>LMZM33603</a:t>
                      </a:r>
                    </a:p>
                  </a:txBody>
                  <a:tcPr/>
                </a:tc>
                <a:tc>
                  <a:txBody>
                    <a:bodyPr/>
                    <a:lstStyle/>
                    <a:p>
                      <a:r>
                        <a:rPr lang="en-US">
                          <a:highlight>
                            <a:srgbClr val="FFFF00"/>
                          </a:highlight>
                        </a:rPr>
                        <a:t>4 – 36</a:t>
                      </a:r>
                    </a:p>
                  </a:txBody>
                  <a:tcPr/>
                </a:tc>
                <a:tc>
                  <a:txBody>
                    <a:bodyPr/>
                    <a:lstStyle/>
                    <a:p>
                      <a:r>
                        <a:rPr lang="en-US">
                          <a:highlight>
                            <a:srgbClr val="FFFF00"/>
                          </a:highlight>
                        </a:rPr>
                        <a:t>1 – 13.5 </a:t>
                      </a:r>
                    </a:p>
                  </a:txBody>
                  <a:tcPr/>
                </a:tc>
                <a:tc>
                  <a:txBody>
                    <a:bodyPr/>
                    <a:lstStyle/>
                    <a:p>
                      <a:r>
                        <a:rPr lang="en-US">
                          <a:highlight>
                            <a:srgbClr val="FFFF00"/>
                          </a:highlight>
                        </a:rPr>
                        <a:t>3</a:t>
                      </a:r>
                    </a:p>
                  </a:txBody>
                  <a:tcPr/>
                </a:tc>
                <a:tc>
                  <a:txBody>
                    <a:bodyPr/>
                    <a:lstStyle/>
                    <a:p>
                      <a:r>
                        <a:rPr lang="en-US">
                          <a:highlight>
                            <a:srgbClr val="FFFF00"/>
                          </a:highlight>
                        </a:rPr>
                        <a:t>6</a:t>
                      </a:r>
                    </a:p>
                  </a:txBody>
                  <a:tcPr/>
                </a:tc>
                <a:extLst>
                  <a:ext uri="{0D108BD9-81ED-4DB2-BD59-A6C34878D82A}">
                    <a16:rowId xmlns:a16="http://schemas.microsoft.com/office/drawing/2014/main" val="3587033591"/>
                  </a:ext>
                </a:extLst>
              </a:tr>
            </a:tbl>
          </a:graphicData>
        </a:graphic>
      </p:graphicFrame>
    </p:spTree>
    <p:extLst>
      <p:ext uri="{BB962C8B-B14F-4D97-AF65-F5344CB8AC3E}">
        <p14:creationId xmlns:p14="http://schemas.microsoft.com/office/powerpoint/2010/main" val="2959970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D9648-BE2A-4861-941D-CC60B86832ED}"/>
              </a:ext>
            </a:extLst>
          </p:cNvPr>
          <p:cNvSpPr>
            <a:spLocks noGrp="1"/>
          </p:cNvSpPr>
          <p:nvPr>
            <p:ph type="title"/>
          </p:nvPr>
        </p:nvSpPr>
        <p:spPr/>
        <p:txBody>
          <a:bodyPr/>
          <a:lstStyle/>
          <a:p>
            <a:r>
              <a:rPr lang="en-US"/>
              <a:t>Project Design, Power</a:t>
            </a:r>
          </a:p>
        </p:txBody>
      </p:sp>
      <p:sp>
        <p:nvSpPr>
          <p:cNvPr id="4" name="Text Placeholder 3">
            <a:extLst>
              <a:ext uri="{FF2B5EF4-FFF2-40B4-BE49-F238E27FC236}">
                <a16:creationId xmlns:a16="http://schemas.microsoft.com/office/drawing/2014/main" id="{01079645-C63D-4249-8C7E-EDCFE6E74216}"/>
              </a:ext>
            </a:extLst>
          </p:cNvPr>
          <p:cNvSpPr>
            <a:spLocks noGrp="1"/>
          </p:cNvSpPr>
          <p:nvPr>
            <p:ph type="body" sz="half" idx="2"/>
          </p:nvPr>
        </p:nvSpPr>
        <p:spPr/>
        <p:txBody>
          <a:bodyPr/>
          <a:lstStyle/>
          <a:p>
            <a:pPr marL="285750" indent="-285750">
              <a:buFont typeface="Arial" panose="020B0604020202020204" pitchFamily="34" charset="0"/>
              <a:buChar char="•"/>
            </a:pPr>
            <a:r>
              <a:rPr lang="en-US"/>
              <a:t>To simplify design and lower BOM cost for small scale production, switching regulators with as many integrated passive components were selected.</a:t>
            </a:r>
          </a:p>
          <a:p>
            <a:pPr marL="285750" indent="-285750">
              <a:buFont typeface="Arial" panose="020B0604020202020204" pitchFamily="34" charset="0"/>
              <a:buChar char="•"/>
            </a:pPr>
            <a:r>
              <a:rPr lang="en-US"/>
              <a:t>In mass production the regulators selected may not be the most effective design choices from a cost and efficiency perspective</a:t>
            </a:r>
          </a:p>
          <a:p>
            <a:endParaRPr lang="en-US"/>
          </a:p>
        </p:txBody>
      </p:sp>
      <p:pic>
        <p:nvPicPr>
          <p:cNvPr id="10" name="Content Placeholder 9" descr="A close up of text on a white background&#10;&#10;Description automatically generated">
            <a:extLst>
              <a:ext uri="{FF2B5EF4-FFF2-40B4-BE49-F238E27FC236}">
                <a16:creationId xmlns:a16="http://schemas.microsoft.com/office/drawing/2014/main" id="{C08F7BE0-3D23-4C37-A32C-0B19A68180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49888" y="1524000"/>
            <a:ext cx="5638800" cy="3800475"/>
          </a:xfrm>
        </p:spPr>
      </p:pic>
    </p:spTree>
    <p:extLst>
      <p:ext uri="{BB962C8B-B14F-4D97-AF65-F5344CB8AC3E}">
        <p14:creationId xmlns:p14="http://schemas.microsoft.com/office/powerpoint/2010/main" val="3508460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EBE24-8E00-2546-81AC-E95D6502E916}"/>
              </a:ext>
            </a:extLst>
          </p:cNvPr>
          <p:cNvSpPr>
            <a:spLocks noGrp="1"/>
          </p:cNvSpPr>
          <p:nvPr>
            <p:ph type="title"/>
          </p:nvPr>
        </p:nvSpPr>
        <p:spPr>
          <a:xfrm>
            <a:off x="838200" y="365125"/>
            <a:ext cx="10515600" cy="1325563"/>
          </a:xfrm>
        </p:spPr>
        <p:txBody>
          <a:bodyPr/>
          <a:lstStyle/>
          <a:p>
            <a:r>
              <a:rPr lang="en-US"/>
              <a:t>Daynight App for iOS</a:t>
            </a:r>
          </a:p>
        </p:txBody>
      </p:sp>
      <p:pic>
        <p:nvPicPr>
          <p:cNvPr id="4" name="Content Placeholder 3">
            <a:extLst>
              <a:ext uri="{FF2B5EF4-FFF2-40B4-BE49-F238E27FC236}">
                <a16:creationId xmlns:a16="http://schemas.microsoft.com/office/drawing/2014/main" id="{5CEA43A9-9B93-1346-83FA-F8CA4C131F00}"/>
              </a:ext>
            </a:extLst>
          </p:cNvPr>
          <p:cNvPicPr>
            <a:picLocks noGrp="1" noChangeAspect="1"/>
          </p:cNvPicPr>
          <p:nvPr>
            <p:ph idx="1"/>
          </p:nvPr>
        </p:nvPicPr>
        <p:blipFill>
          <a:blip r:embed="rId3"/>
          <a:stretch>
            <a:fillRect/>
          </a:stretch>
        </p:blipFill>
        <p:spPr>
          <a:xfrm>
            <a:off x="7695452" y="530645"/>
            <a:ext cx="1695076" cy="1695076"/>
          </a:xfrm>
          <a:ln>
            <a:noFill/>
          </a:ln>
        </p:spPr>
      </p:pic>
      <p:pic>
        <p:nvPicPr>
          <p:cNvPr id="5" name="Picture 4">
            <a:extLst>
              <a:ext uri="{FF2B5EF4-FFF2-40B4-BE49-F238E27FC236}">
                <a16:creationId xmlns:a16="http://schemas.microsoft.com/office/drawing/2014/main" id="{10923A73-7AF3-F047-8625-73621E17E2EA}"/>
              </a:ext>
            </a:extLst>
          </p:cNvPr>
          <p:cNvPicPr>
            <a:picLocks noChangeAspect="1"/>
          </p:cNvPicPr>
          <p:nvPr/>
        </p:nvPicPr>
        <p:blipFill>
          <a:blip r:embed="rId4"/>
          <a:stretch>
            <a:fillRect/>
          </a:stretch>
        </p:blipFill>
        <p:spPr>
          <a:xfrm>
            <a:off x="9610306" y="476857"/>
            <a:ext cx="1811944" cy="1811944"/>
          </a:xfrm>
          <a:prstGeom prst="rect">
            <a:avLst/>
          </a:prstGeom>
          <a:ln>
            <a:noFill/>
          </a:ln>
        </p:spPr>
      </p:pic>
      <p:sp>
        <p:nvSpPr>
          <p:cNvPr id="7" name="Content Placeholder 2">
            <a:extLst>
              <a:ext uri="{FF2B5EF4-FFF2-40B4-BE49-F238E27FC236}">
                <a16:creationId xmlns:a16="http://schemas.microsoft.com/office/drawing/2014/main" id="{9865B8DA-BBC0-C946-B809-31619AEC5D0D}"/>
              </a:ext>
            </a:extLst>
          </p:cNvPr>
          <p:cNvSpPr txBox="1">
            <a:spLocks/>
          </p:cNvSpPr>
          <p:nvPr/>
        </p:nvSpPr>
        <p:spPr>
          <a:xfrm>
            <a:off x="838200" y="1825625"/>
            <a:ext cx="10584050"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Swift is compiled into native code which is optimized for modern hardware; this allows Swift to be a fast-performing language.</a:t>
            </a:r>
          </a:p>
          <a:p>
            <a:r>
              <a:rPr lang="en-US"/>
              <a:t>Safe memory management is abstracted in to the language, this prevents bad use of memory allocation.</a:t>
            </a:r>
          </a:p>
          <a:p>
            <a:r>
              <a:rPr lang="en-US">
                <a:cs typeface="Calibri"/>
              </a:rPr>
              <a:t>Swift features a clean syntax and extensive documentation for developers.</a:t>
            </a:r>
            <a:endParaRPr lang="en-US" i="1">
              <a:cs typeface="Calibri"/>
            </a:endParaRPr>
          </a:p>
        </p:txBody>
      </p:sp>
    </p:spTree>
    <p:extLst>
      <p:ext uri="{BB962C8B-B14F-4D97-AF65-F5344CB8AC3E}">
        <p14:creationId xmlns:p14="http://schemas.microsoft.com/office/powerpoint/2010/main" val="3791173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EBE24-8E00-2546-81AC-E95D6502E916}"/>
              </a:ext>
            </a:extLst>
          </p:cNvPr>
          <p:cNvSpPr>
            <a:spLocks noGrp="1"/>
          </p:cNvSpPr>
          <p:nvPr>
            <p:ph type="title"/>
          </p:nvPr>
        </p:nvSpPr>
        <p:spPr>
          <a:xfrm>
            <a:off x="838200" y="365125"/>
            <a:ext cx="10515600" cy="1325563"/>
          </a:xfrm>
        </p:spPr>
        <p:txBody>
          <a:bodyPr/>
          <a:lstStyle/>
          <a:p>
            <a:r>
              <a:rPr lang="en-US"/>
              <a:t>Daynight App for iOS</a:t>
            </a:r>
          </a:p>
        </p:txBody>
      </p:sp>
      <p:sp>
        <p:nvSpPr>
          <p:cNvPr id="7" name="Content Placeholder 2">
            <a:extLst>
              <a:ext uri="{FF2B5EF4-FFF2-40B4-BE49-F238E27FC236}">
                <a16:creationId xmlns:a16="http://schemas.microsoft.com/office/drawing/2014/main" id="{9865B8DA-BBC0-C946-B809-31619AEC5D0D}"/>
              </a:ext>
            </a:extLst>
          </p:cNvPr>
          <p:cNvSpPr txBox="1">
            <a:spLocks/>
          </p:cNvSpPr>
          <p:nvPr/>
        </p:nvSpPr>
        <p:spPr>
          <a:xfrm>
            <a:off x="838200" y="1825625"/>
            <a:ext cx="5172775"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Schedule automatic color changes according to sunrise and sunset.</a:t>
            </a:r>
          </a:p>
          <a:p>
            <a:r>
              <a:rPr lang="en-US"/>
              <a:t>Take manual control of colors for preferred daylight effects or creative effects.</a:t>
            </a:r>
            <a:endParaRPr lang="en-US" i="1">
              <a:cs typeface="Calibri"/>
            </a:endParaRPr>
          </a:p>
        </p:txBody>
      </p:sp>
      <p:pic>
        <p:nvPicPr>
          <p:cNvPr id="6" name="Picture 5">
            <a:extLst>
              <a:ext uri="{FF2B5EF4-FFF2-40B4-BE49-F238E27FC236}">
                <a16:creationId xmlns:a16="http://schemas.microsoft.com/office/drawing/2014/main" id="{1F9784A0-F4FD-174D-965D-33D47762B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2245" y="603625"/>
            <a:ext cx="4141555" cy="2633707"/>
          </a:xfrm>
          <a:prstGeom prst="rect">
            <a:avLst/>
          </a:prstGeom>
        </p:spPr>
      </p:pic>
      <p:pic>
        <p:nvPicPr>
          <p:cNvPr id="9" name="Picture 8">
            <a:extLst>
              <a:ext uri="{FF2B5EF4-FFF2-40B4-BE49-F238E27FC236}">
                <a16:creationId xmlns:a16="http://schemas.microsoft.com/office/drawing/2014/main" id="{C5688827-9463-4D41-AC02-0DFEE22883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2244" y="3724696"/>
            <a:ext cx="4141555" cy="2633707"/>
          </a:xfrm>
          <a:prstGeom prst="rect">
            <a:avLst/>
          </a:prstGeom>
          <a:ln>
            <a:noFill/>
          </a:ln>
        </p:spPr>
      </p:pic>
      <p:pic>
        <p:nvPicPr>
          <p:cNvPr id="4" name="Picture 3">
            <a:extLst>
              <a:ext uri="{FF2B5EF4-FFF2-40B4-BE49-F238E27FC236}">
                <a16:creationId xmlns:a16="http://schemas.microsoft.com/office/drawing/2014/main" id="{821C8E94-ABE8-7D41-8B17-951B5E0422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2243" y="603625"/>
            <a:ext cx="4141555" cy="2633707"/>
          </a:xfrm>
          <a:prstGeom prst="rect">
            <a:avLst/>
          </a:prstGeom>
        </p:spPr>
      </p:pic>
      <p:pic>
        <p:nvPicPr>
          <p:cNvPr id="8" name="Picture 7">
            <a:extLst>
              <a:ext uri="{FF2B5EF4-FFF2-40B4-BE49-F238E27FC236}">
                <a16:creationId xmlns:a16="http://schemas.microsoft.com/office/drawing/2014/main" id="{BDA68675-FD59-9640-8DB5-0A35D6D09E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2244" y="3740847"/>
            <a:ext cx="4116156" cy="2617556"/>
          </a:xfrm>
          <a:prstGeom prst="rect">
            <a:avLst/>
          </a:prstGeom>
        </p:spPr>
      </p:pic>
    </p:spTree>
    <p:extLst>
      <p:ext uri="{BB962C8B-B14F-4D97-AF65-F5344CB8AC3E}">
        <p14:creationId xmlns:p14="http://schemas.microsoft.com/office/powerpoint/2010/main" val="174015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7FAB1-DD0E-443B-A4D2-40CB969FC537}"/>
              </a:ext>
            </a:extLst>
          </p:cNvPr>
          <p:cNvSpPr>
            <a:spLocks noGrp="1"/>
          </p:cNvSpPr>
          <p:nvPr>
            <p:ph type="title"/>
          </p:nvPr>
        </p:nvSpPr>
        <p:spPr/>
        <p:txBody>
          <a:bodyPr/>
          <a:lstStyle/>
          <a:p>
            <a:r>
              <a:rPr lang="en-US">
                <a:cs typeface="Calibri Light"/>
              </a:rPr>
              <a:t>Project Motivation</a:t>
            </a:r>
            <a:endParaRPr lang="en-US"/>
          </a:p>
        </p:txBody>
      </p:sp>
      <p:sp>
        <p:nvSpPr>
          <p:cNvPr id="3" name="Content Placeholder 2">
            <a:extLst>
              <a:ext uri="{FF2B5EF4-FFF2-40B4-BE49-F238E27FC236}">
                <a16:creationId xmlns:a16="http://schemas.microsoft.com/office/drawing/2014/main" id="{DCE2809F-B02B-4ECA-BA40-064960AF1071}"/>
              </a:ext>
            </a:extLst>
          </p:cNvPr>
          <p:cNvSpPr>
            <a:spLocks noGrp="1"/>
          </p:cNvSpPr>
          <p:nvPr>
            <p:ph sz="half" idx="1"/>
          </p:nvPr>
        </p:nvSpPr>
        <p:spPr/>
        <p:txBody>
          <a:bodyPr vert="horz" lIns="91440" tIns="45720" rIns="91440" bIns="45720" rtlCol="0" anchor="ctr">
            <a:normAutofit/>
          </a:bodyPr>
          <a:lstStyle/>
          <a:p>
            <a:r>
              <a:rPr lang="en-US">
                <a:cs typeface="Calibri"/>
              </a:rPr>
              <a:t>Overexposure to blue light can impact the human circadian rhythm.</a:t>
            </a:r>
          </a:p>
          <a:p>
            <a:r>
              <a:rPr lang="en-US">
                <a:cs typeface="Calibri"/>
              </a:rPr>
              <a:t>This may cause a suppression in melatonin production and can affect sleep patterns.</a:t>
            </a:r>
          </a:p>
          <a:p>
            <a:r>
              <a:rPr lang="en-US">
                <a:cs typeface="Calibri"/>
              </a:rPr>
              <a:t>Younger people are more sensitive to this affect than older people.</a:t>
            </a:r>
            <a:endParaRPr lang="en-US" i="1">
              <a:cs typeface="Calibri"/>
            </a:endParaRPr>
          </a:p>
        </p:txBody>
      </p:sp>
      <p:pic>
        <p:nvPicPr>
          <p:cNvPr id="11" name="Picture 11" descr="A screen shot of a computer&#10;&#10;Description generated with high confidence">
            <a:extLst>
              <a:ext uri="{FF2B5EF4-FFF2-40B4-BE49-F238E27FC236}">
                <a16:creationId xmlns:a16="http://schemas.microsoft.com/office/drawing/2014/main" id="{69B7F00E-D833-4990-BB66-CD83936C862B}"/>
              </a:ext>
            </a:extLst>
          </p:cNvPr>
          <p:cNvPicPr>
            <a:picLocks noGrp="1" noChangeAspect="1"/>
          </p:cNvPicPr>
          <p:nvPr>
            <p:ph sz="half" idx="2"/>
          </p:nvPr>
        </p:nvPicPr>
        <p:blipFill>
          <a:blip r:embed="rId2"/>
          <a:stretch>
            <a:fillRect/>
          </a:stretch>
        </p:blipFill>
        <p:spPr>
          <a:xfrm>
            <a:off x="6696075" y="2519291"/>
            <a:ext cx="4657725" cy="2964007"/>
          </a:xfrm>
          <a:prstGeom prst="rect">
            <a:avLst/>
          </a:prstGeom>
        </p:spPr>
      </p:pic>
    </p:spTree>
    <p:extLst>
      <p:ext uri="{BB962C8B-B14F-4D97-AF65-F5344CB8AC3E}">
        <p14:creationId xmlns:p14="http://schemas.microsoft.com/office/powerpoint/2010/main" val="4127634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3A548-4670-49B1-AD0A-19A0B7916344}"/>
              </a:ext>
            </a:extLst>
          </p:cNvPr>
          <p:cNvSpPr>
            <a:spLocks noGrp="1"/>
          </p:cNvSpPr>
          <p:nvPr>
            <p:ph type="title"/>
          </p:nvPr>
        </p:nvSpPr>
        <p:spPr/>
        <p:txBody>
          <a:bodyPr/>
          <a:lstStyle/>
          <a:p>
            <a:r>
              <a:rPr lang="en-US"/>
              <a:t>iOS Software Diagram</a:t>
            </a:r>
          </a:p>
        </p:txBody>
      </p:sp>
      <p:pic>
        <p:nvPicPr>
          <p:cNvPr id="4" name="Picture 4" descr="A picture containing screenshot&#10;&#10;Description generated with very high confidence">
            <a:extLst>
              <a:ext uri="{FF2B5EF4-FFF2-40B4-BE49-F238E27FC236}">
                <a16:creationId xmlns:a16="http://schemas.microsoft.com/office/drawing/2014/main" id="{155A45FF-76AB-4A65-8E32-10220882C871}"/>
              </a:ext>
            </a:extLst>
          </p:cNvPr>
          <p:cNvPicPr>
            <a:picLocks noChangeAspect="1"/>
          </p:cNvPicPr>
          <p:nvPr/>
        </p:nvPicPr>
        <p:blipFill>
          <a:blip r:embed="rId3"/>
          <a:stretch>
            <a:fillRect/>
          </a:stretch>
        </p:blipFill>
        <p:spPr>
          <a:xfrm>
            <a:off x="2863056" y="1692327"/>
            <a:ext cx="6465887" cy="4679849"/>
          </a:xfrm>
          <a:prstGeom prst="rect">
            <a:avLst/>
          </a:prstGeom>
        </p:spPr>
      </p:pic>
    </p:spTree>
    <p:extLst>
      <p:ext uri="{BB962C8B-B14F-4D97-AF65-F5344CB8AC3E}">
        <p14:creationId xmlns:p14="http://schemas.microsoft.com/office/powerpoint/2010/main" val="38748571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3A548-4670-49B1-AD0A-19A0B7916344}"/>
              </a:ext>
            </a:extLst>
          </p:cNvPr>
          <p:cNvSpPr>
            <a:spLocks noGrp="1"/>
          </p:cNvSpPr>
          <p:nvPr>
            <p:ph type="title"/>
          </p:nvPr>
        </p:nvSpPr>
        <p:spPr/>
        <p:txBody>
          <a:bodyPr/>
          <a:lstStyle/>
          <a:p>
            <a:r>
              <a:rPr lang="en-US"/>
              <a:t>iOS Software Diagram</a:t>
            </a:r>
          </a:p>
        </p:txBody>
      </p:sp>
      <p:pic>
        <p:nvPicPr>
          <p:cNvPr id="4" name="Picture 4" descr="A picture containing screenshot&#10;&#10;Description generated with very high confidence">
            <a:extLst>
              <a:ext uri="{FF2B5EF4-FFF2-40B4-BE49-F238E27FC236}">
                <a16:creationId xmlns:a16="http://schemas.microsoft.com/office/drawing/2014/main" id="{155A45FF-76AB-4A65-8E32-10220882C871}"/>
              </a:ext>
            </a:extLst>
          </p:cNvPr>
          <p:cNvPicPr>
            <a:picLocks noChangeAspect="1"/>
          </p:cNvPicPr>
          <p:nvPr/>
        </p:nvPicPr>
        <p:blipFill>
          <a:blip r:embed="rId3"/>
          <a:stretch>
            <a:fillRect/>
          </a:stretch>
        </p:blipFill>
        <p:spPr>
          <a:xfrm>
            <a:off x="2863056" y="1692327"/>
            <a:ext cx="6465887" cy="4679849"/>
          </a:xfrm>
          <a:prstGeom prst="rect">
            <a:avLst/>
          </a:prstGeom>
        </p:spPr>
      </p:pic>
      <p:sp>
        <p:nvSpPr>
          <p:cNvPr id="5" name="Rounded Rectangle 4">
            <a:extLst>
              <a:ext uri="{FF2B5EF4-FFF2-40B4-BE49-F238E27FC236}">
                <a16:creationId xmlns:a16="http://schemas.microsoft.com/office/drawing/2014/main" id="{351C7954-5023-2246-9E3F-E2B3F918E2DA}"/>
              </a:ext>
            </a:extLst>
          </p:cNvPr>
          <p:cNvSpPr/>
          <p:nvPr/>
        </p:nvSpPr>
        <p:spPr>
          <a:xfrm>
            <a:off x="2742507" y="2065499"/>
            <a:ext cx="6526184" cy="771698"/>
          </a:xfrm>
          <a:prstGeom prst="roundRect">
            <a:avLst>
              <a:gd name="adj" fmla="val 8034"/>
            </a:avLst>
          </a:prstGeom>
          <a:solidFill>
            <a:srgbClr val="017AF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10954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3A548-4670-49B1-AD0A-19A0B7916344}"/>
              </a:ext>
            </a:extLst>
          </p:cNvPr>
          <p:cNvSpPr>
            <a:spLocks noGrp="1"/>
          </p:cNvSpPr>
          <p:nvPr>
            <p:ph type="title"/>
          </p:nvPr>
        </p:nvSpPr>
        <p:spPr/>
        <p:txBody>
          <a:bodyPr/>
          <a:lstStyle/>
          <a:p>
            <a:r>
              <a:rPr lang="en-US"/>
              <a:t>iOS Software Diagram</a:t>
            </a:r>
          </a:p>
        </p:txBody>
      </p:sp>
      <p:pic>
        <p:nvPicPr>
          <p:cNvPr id="4" name="Picture 4" descr="A picture containing screenshot&#10;&#10;Description generated with very high confidence">
            <a:extLst>
              <a:ext uri="{FF2B5EF4-FFF2-40B4-BE49-F238E27FC236}">
                <a16:creationId xmlns:a16="http://schemas.microsoft.com/office/drawing/2014/main" id="{155A45FF-76AB-4A65-8E32-10220882C871}"/>
              </a:ext>
            </a:extLst>
          </p:cNvPr>
          <p:cNvPicPr>
            <a:picLocks noChangeAspect="1"/>
          </p:cNvPicPr>
          <p:nvPr/>
        </p:nvPicPr>
        <p:blipFill>
          <a:blip r:embed="rId3"/>
          <a:stretch>
            <a:fillRect/>
          </a:stretch>
        </p:blipFill>
        <p:spPr>
          <a:xfrm>
            <a:off x="2863056" y="1692327"/>
            <a:ext cx="6465887" cy="4679849"/>
          </a:xfrm>
          <a:prstGeom prst="rect">
            <a:avLst/>
          </a:prstGeom>
        </p:spPr>
      </p:pic>
      <p:sp>
        <p:nvSpPr>
          <p:cNvPr id="5" name="Rounded Rectangle 4">
            <a:extLst>
              <a:ext uri="{FF2B5EF4-FFF2-40B4-BE49-F238E27FC236}">
                <a16:creationId xmlns:a16="http://schemas.microsoft.com/office/drawing/2014/main" id="{42B2DCA2-7482-3B44-BA57-E861E9317FAD}"/>
              </a:ext>
            </a:extLst>
          </p:cNvPr>
          <p:cNvSpPr/>
          <p:nvPr/>
        </p:nvSpPr>
        <p:spPr>
          <a:xfrm>
            <a:off x="2725881" y="3866804"/>
            <a:ext cx="1488672" cy="771698"/>
          </a:xfrm>
          <a:prstGeom prst="roundRect">
            <a:avLst>
              <a:gd name="adj" fmla="val 8034"/>
            </a:avLst>
          </a:prstGeom>
          <a:solidFill>
            <a:srgbClr val="00B05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35B34EA9-FA09-BA4B-BF93-5225AD22CEB2}"/>
              </a:ext>
            </a:extLst>
          </p:cNvPr>
          <p:cNvSpPr/>
          <p:nvPr/>
        </p:nvSpPr>
        <p:spPr>
          <a:xfrm>
            <a:off x="5188226" y="5585791"/>
            <a:ext cx="1522916" cy="907084"/>
          </a:xfrm>
          <a:prstGeom prst="roundRect">
            <a:avLst>
              <a:gd name="adj" fmla="val 8034"/>
            </a:avLst>
          </a:prstGeom>
          <a:solidFill>
            <a:srgbClr val="00B05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1D6ADCE9-70C9-B045-879A-45E682FA44AF}"/>
              </a:ext>
            </a:extLst>
          </p:cNvPr>
          <p:cNvSpPr/>
          <p:nvPr/>
        </p:nvSpPr>
        <p:spPr>
          <a:xfrm>
            <a:off x="7823645" y="3456016"/>
            <a:ext cx="1488672" cy="771698"/>
          </a:xfrm>
          <a:prstGeom prst="roundRect">
            <a:avLst>
              <a:gd name="adj" fmla="val 8034"/>
            </a:avLst>
          </a:prstGeom>
          <a:solidFill>
            <a:srgbClr val="00B05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0682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3A548-4670-49B1-AD0A-19A0B7916344}"/>
              </a:ext>
            </a:extLst>
          </p:cNvPr>
          <p:cNvSpPr>
            <a:spLocks noGrp="1"/>
          </p:cNvSpPr>
          <p:nvPr>
            <p:ph type="title"/>
          </p:nvPr>
        </p:nvSpPr>
        <p:spPr/>
        <p:txBody>
          <a:bodyPr/>
          <a:lstStyle/>
          <a:p>
            <a:r>
              <a:rPr lang="en-US"/>
              <a:t>iOS Software Diagram</a:t>
            </a:r>
          </a:p>
        </p:txBody>
      </p:sp>
      <p:pic>
        <p:nvPicPr>
          <p:cNvPr id="4" name="Picture 4" descr="A picture containing screenshot&#10;&#10;Description generated with very high confidence">
            <a:extLst>
              <a:ext uri="{FF2B5EF4-FFF2-40B4-BE49-F238E27FC236}">
                <a16:creationId xmlns:a16="http://schemas.microsoft.com/office/drawing/2014/main" id="{155A45FF-76AB-4A65-8E32-10220882C871}"/>
              </a:ext>
            </a:extLst>
          </p:cNvPr>
          <p:cNvPicPr>
            <a:picLocks noChangeAspect="1"/>
          </p:cNvPicPr>
          <p:nvPr/>
        </p:nvPicPr>
        <p:blipFill>
          <a:blip r:embed="rId3"/>
          <a:stretch>
            <a:fillRect/>
          </a:stretch>
        </p:blipFill>
        <p:spPr>
          <a:xfrm>
            <a:off x="2863056" y="1692327"/>
            <a:ext cx="6465887" cy="4679849"/>
          </a:xfrm>
          <a:prstGeom prst="rect">
            <a:avLst/>
          </a:prstGeom>
        </p:spPr>
      </p:pic>
      <p:sp>
        <p:nvSpPr>
          <p:cNvPr id="3" name="Rounded Rectangle 2">
            <a:extLst>
              <a:ext uri="{FF2B5EF4-FFF2-40B4-BE49-F238E27FC236}">
                <a16:creationId xmlns:a16="http://schemas.microsoft.com/office/drawing/2014/main" id="{0FB7E7D6-B842-8F46-A211-0CD14E27E586}"/>
              </a:ext>
            </a:extLst>
          </p:cNvPr>
          <p:cNvSpPr/>
          <p:nvPr/>
        </p:nvSpPr>
        <p:spPr>
          <a:xfrm>
            <a:off x="4396740" y="3276600"/>
            <a:ext cx="3108960" cy="2049780"/>
          </a:xfrm>
          <a:prstGeom prst="roundRect">
            <a:avLst>
              <a:gd name="adj" fmla="val 8034"/>
            </a:avLst>
          </a:prstGeom>
          <a:solidFill>
            <a:srgbClr val="00A1C2">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62871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3A548-4670-49B1-AD0A-19A0B7916344}"/>
              </a:ext>
            </a:extLst>
          </p:cNvPr>
          <p:cNvSpPr>
            <a:spLocks noGrp="1"/>
          </p:cNvSpPr>
          <p:nvPr>
            <p:ph type="title"/>
          </p:nvPr>
        </p:nvSpPr>
        <p:spPr>
          <a:xfrm>
            <a:off x="838200" y="365125"/>
            <a:ext cx="10515600" cy="1325563"/>
          </a:xfrm>
        </p:spPr>
        <p:txBody>
          <a:bodyPr/>
          <a:lstStyle/>
          <a:p>
            <a:r>
              <a:rPr lang="en-US"/>
              <a:t>Model – View – Controller Paradigm</a:t>
            </a:r>
          </a:p>
        </p:txBody>
      </p:sp>
      <p:pic>
        <p:nvPicPr>
          <p:cNvPr id="4" name="Picture 3">
            <a:extLst>
              <a:ext uri="{FF2B5EF4-FFF2-40B4-BE49-F238E27FC236}">
                <a16:creationId xmlns:a16="http://schemas.microsoft.com/office/drawing/2014/main" id="{466BFB2B-70B5-7540-91E7-91EDC8D7A1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6639" y="2400479"/>
            <a:ext cx="8238722" cy="3000228"/>
          </a:xfrm>
          <a:prstGeom prst="rect">
            <a:avLst/>
          </a:prstGeom>
        </p:spPr>
      </p:pic>
      <p:sp>
        <p:nvSpPr>
          <p:cNvPr id="5" name="TextBox 4">
            <a:extLst>
              <a:ext uri="{FF2B5EF4-FFF2-40B4-BE49-F238E27FC236}">
                <a16:creationId xmlns:a16="http://schemas.microsoft.com/office/drawing/2014/main" id="{2F5240F2-2DC1-0C44-9924-6CC6EE6194BE}"/>
              </a:ext>
            </a:extLst>
          </p:cNvPr>
          <p:cNvSpPr txBox="1"/>
          <p:nvPr/>
        </p:nvSpPr>
        <p:spPr>
          <a:xfrm>
            <a:off x="6836898" y="1041009"/>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855802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C05806-0F15-431F-AF56-D51FC3EB92DF}"/>
              </a:ext>
            </a:extLst>
          </p:cNvPr>
          <p:cNvSpPr>
            <a:spLocks noGrp="1"/>
          </p:cNvSpPr>
          <p:nvPr>
            <p:ph type="title"/>
          </p:nvPr>
        </p:nvSpPr>
        <p:spPr/>
        <p:txBody>
          <a:bodyPr/>
          <a:lstStyle/>
          <a:p>
            <a:r>
              <a:rPr lang="en-US"/>
              <a:t>Schematic</a:t>
            </a:r>
          </a:p>
        </p:txBody>
      </p:sp>
      <p:pic>
        <p:nvPicPr>
          <p:cNvPr id="7" name="Content Placeholder 6">
            <a:extLst>
              <a:ext uri="{FF2B5EF4-FFF2-40B4-BE49-F238E27FC236}">
                <a16:creationId xmlns:a16="http://schemas.microsoft.com/office/drawing/2014/main" id="{D7A48C8E-A56F-4566-9E01-0EB8DD37EED0}"/>
              </a:ext>
            </a:extLst>
          </p:cNvPr>
          <p:cNvPicPr>
            <a:picLocks noGrp="1" noChangeAspect="1"/>
          </p:cNvPicPr>
          <p:nvPr>
            <p:ph idx="1"/>
          </p:nvPr>
        </p:nvPicPr>
        <p:blipFill>
          <a:blip r:embed="rId2"/>
          <a:stretch>
            <a:fillRect/>
          </a:stretch>
        </p:blipFill>
        <p:spPr>
          <a:xfrm>
            <a:off x="1809750" y="2329656"/>
            <a:ext cx="8572500" cy="3343275"/>
          </a:xfrm>
          <a:prstGeom prst="rect">
            <a:avLst/>
          </a:prstGeom>
        </p:spPr>
      </p:pic>
    </p:spTree>
    <p:extLst>
      <p:ext uri="{BB962C8B-B14F-4D97-AF65-F5344CB8AC3E}">
        <p14:creationId xmlns:p14="http://schemas.microsoft.com/office/powerpoint/2010/main" val="31593519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5E7EE-AF03-42C5-8F74-625B7684E90A}"/>
              </a:ext>
            </a:extLst>
          </p:cNvPr>
          <p:cNvSpPr>
            <a:spLocks noGrp="1"/>
          </p:cNvSpPr>
          <p:nvPr>
            <p:ph type="title"/>
          </p:nvPr>
        </p:nvSpPr>
        <p:spPr/>
        <p:txBody>
          <a:bodyPr/>
          <a:lstStyle/>
          <a:p>
            <a:r>
              <a:rPr lang="en-US"/>
              <a:t>Project Design, LED PCB</a:t>
            </a:r>
          </a:p>
        </p:txBody>
      </p:sp>
      <p:sp>
        <p:nvSpPr>
          <p:cNvPr id="4" name="Text Placeholder 3">
            <a:extLst>
              <a:ext uri="{FF2B5EF4-FFF2-40B4-BE49-F238E27FC236}">
                <a16:creationId xmlns:a16="http://schemas.microsoft.com/office/drawing/2014/main" id="{B5FBD0E2-3B46-49C3-95BD-892F61D814E6}"/>
              </a:ext>
            </a:extLst>
          </p:cNvPr>
          <p:cNvSpPr>
            <a:spLocks noGrp="1"/>
          </p:cNvSpPr>
          <p:nvPr>
            <p:ph type="body" sz="half" idx="2"/>
          </p:nvPr>
        </p:nvSpPr>
        <p:spPr/>
        <p:txBody>
          <a:bodyPr/>
          <a:lstStyle/>
          <a:p>
            <a:pPr marL="285750" indent="-285750">
              <a:buFont typeface="Arial" panose="020B0604020202020204" pitchFamily="34" charset="0"/>
              <a:buChar char="•"/>
            </a:pPr>
            <a:r>
              <a:rPr lang="en-US"/>
              <a:t>PCB was ordered from JLCPCB</a:t>
            </a:r>
          </a:p>
          <a:p>
            <a:pPr marL="285750" indent="-285750">
              <a:buFont typeface="Arial" panose="020B0604020202020204" pitchFamily="34" charset="0"/>
              <a:buChar char="•"/>
            </a:pPr>
            <a:r>
              <a:rPr lang="en-US"/>
              <a:t>Ground plane eliminated near communication lines to reduce capacitance</a:t>
            </a:r>
          </a:p>
          <a:p>
            <a:pPr marL="285750" indent="-285750">
              <a:buFont typeface="Arial" panose="020B0604020202020204" pitchFamily="34" charset="0"/>
              <a:buChar char="•"/>
            </a:pPr>
            <a:r>
              <a:rPr lang="en-US"/>
              <a:t>Design maximized usage of top plane to make bottom layer a better heat sink</a:t>
            </a:r>
          </a:p>
          <a:p>
            <a:pPr marL="285750" indent="-285750">
              <a:buFont typeface="Arial" panose="020B0604020202020204" pitchFamily="34" charset="0"/>
              <a:buChar char="•"/>
            </a:pPr>
            <a:r>
              <a:rPr lang="en-US"/>
              <a:t>Minimize distance between each cells cold and warm light </a:t>
            </a:r>
          </a:p>
        </p:txBody>
      </p:sp>
      <p:pic>
        <p:nvPicPr>
          <p:cNvPr id="10" name="Content Placeholder 9">
            <a:extLst>
              <a:ext uri="{FF2B5EF4-FFF2-40B4-BE49-F238E27FC236}">
                <a16:creationId xmlns:a16="http://schemas.microsoft.com/office/drawing/2014/main" id="{D3EB92E1-25EE-4A8D-A6C1-33E239E973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3188" y="1439125"/>
            <a:ext cx="6172200" cy="3970225"/>
          </a:xfrm>
        </p:spPr>
      </p:pic>
    </p:spTree>
    <p:extLst>
      <p:ext uri="{BB962C8B-B14F-4D97-AF65-F5344CB8AC3E}">
        <p14:creationId xmlns:p14="http://schemas.microsoft.com/office/powerpoint/2010/main" val="26853146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5E7EE-AF03-42C5-8F74-625B7684E90A}"/>
              </a:ext>
            </a:extLst>
          </p:cNvPr>
          <p:cNvSpPr>
            <a:spLocks noGrp="1"/>
          </p:cNvSpPr>
          <p:nvPr>
            <p:ph type="title"/>
          </p:nvPr>
        </p:nvSpPr>
        <p:spPr/>
        <p:txBody>
          <a:bodyPr/>
          <a:lstStyle/>
          <a:p>
            <a:r>
              <a:rPr lang="en-US"/>
              <a:t>Project Design, Power/Logic PCB</a:t>
            </a:r>
          </a:p>
        </p:txBody>
      </p:sp>
      <p:sp>
        <p:nvSpPr>
          <p:cNvPr id="4" name="Text Placeholder 3">
            <a:extLst>
              <a:ext uri="{FF2B5EF4-FFF2-40B4-BE49-F238E27FC236}">
                <a16:creationId xmlns:a16="http://schemas.microsoft.com/office/drawing/2014/main" id="{B5FBD0E2-3B46-49C3-95BD-892F61D814E6}"/>
              </a:ext>
            </a:extLst>
          </p:cNvPr>
          <p:cNvSpPr>
            <a:spLocks noGrp="1"/>
          </p:cNvSpPr>
          <p:nvPr>
            <p:ph type="body" sz="half" idx="2"/>
          </p:nvPr>
        </p:nvSpPr>
        <p:spPr/>
        <p:txBody>
          <a:bodyPr/>
          <a:lstStyle/>
          <a:p>
            <a:pPr marL="285750" indent="-285750">
              <a:buFont typeface="Arial" panose="020B0604020202020204" pitchFamily="34" charset="0"/>
              <a:buChar char="•"/>
            </a:pPr>
            <a:r>
              <a:rPr lang="en-US"/>
              <a:t>The power and logic board will face opposite the LED PCB </a:t>
            </a:r>
          </a:p>
          <a:p>
            <a:pPr marL="285750" indent="-285750">
              <a:buFont typeface="Arial" panose="020B0604020202020204" pitchFamily="34" charset="0"/>
              <a:buChar char="•"/>
            </a:pPr>
            <a:r>
              <a:rPr lang="en-US"/>
              <a:t>This board contains the switching regulators and their respective external components on half of the board and the MCU and communications components on the other half</a:t>
            </a:r>
          </a:p>
          <a:p>
            <a:pPr marL="285750" indent="-285750">
              <a:buFont typeface="Arial" panose="020B0604020202020204" pitchFamily="34" charset="0"/>
              <a:buChar char="•"/>
            </a:pPr>
            <a:r>
              <a:rPr lang="en-US"/>
              <a:t>Again, notice that the ground plane has been eliminated near the communications traces</a:t>
            </a:r>
          </a:p>
          <a:p>
            <a:pPr marL="285750" indent="-285750">
              <a:buFont typeface="Arial" panose="020B0604020202020204" pitchFamily="34" charset="0"/>
              <a:buChar char="•"/>
            </a:pPr>
            <a:r>
              <a:rPr lang="en-US"/>
              <a:t>The soft reset push button on this board will pull the reset line “low” when pressed momentarily triggering a reset of all logic components</a:t>
            </a:r>
          </a:p>
          <a:p>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pic>
        <p:nvPicPr>
          <p:cNvPr id="6" name="Content Placeholder 5">
            <a:extLst>
              <a:ext uri="{FF2B5EF4-FFF2-40B4-BE49-F238E27FC236}">
                <a16:creationId xmlns:a16="http://schemas.microsoft.com/office/drawing/2014/main" id="{E4EF854B-9EF0-451D-8EF7-B70E43118249}"/>
              </a:ext>
            </a:extLst>
          </p:cNvPr>
          <p:cNvPicPr>
            <a:picLocks noGrp="1" noChangeAspect="1"/>
          </p:cNvPicPr>
          <p:nvPr>
            <p:ph idx="1"/>
          </p:nvPr>
        </p:nvPicPr>
        <p:blipFill>
          <a:blip r:embed="rId2"/>
          <a:stretch>
            <a:fillRect/>
          </a:stretch>
        </p:blipFill>
        <p:spPr>
          <a:xfrm>
            <a:off x="5183188" y="1700096"/>
            <a:ext cx="6172200" cy="3448282"/>
          </a:xfrm>
          <a:prstGeom prst="rect">
            <a:avLst/>
          </a:prstGeom>
        </p:spPr>
      </p:pic>
      <p:sp>
        <p:nvSpPr>
          <p:cNvPr id="3" name="Rectangle 2">
            <a:extLst>
              <a:ext uri="{FF2B5EF4-FFF2-40B4-BE49-F238E27FC236}">
                <a16:creationId xmlns:a16="http://schemas.microsoft.com/office/drawing/2014/main" id="{DDAE7009-FB8A-4621-955A-0195C2A32E49}"/>
              </a:ext>
            </a:extLst>
          </p:cNvPr>
          <p:cNvSpPr/>
          <p:nvPr/>
        </p:nvSpPr>
        <p:spPr>
          <a:xfrm>
            <a:off x="5767754" y="1700096"/>
            <a:ext cx="2940148" cy="34578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F2A5F0B-967B-45E2-B167-51BBD2F337AE}"/>
              </a:ext>
            </a:extLst>
          </p:cNvPr>
          <p:cNvSpPr/>
          <p:nvPr/>
        </p:nvSpPr>
        <p:spPr>
          <a:xfrm>
            <a:off x="8707902" y="1700096"/>
            <a:ext cx="1913206" cy="346733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25077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3C9D-5612-4228-A585-BE7CC22B37E0}"/>
              </a:ext>
            </a:extLst>
          </p:cNvPr>
          <p:cNvSpPr>
            <a:spLocks noGrp="1"/>
          </p:cNvSpPr>
          <p:nvPr>
            <p:ph type="title"/>
          </p:nvPr>
        </p:nvSpPr>
        <p:spPr/>
        <p:txBody>
          <a:bodyPr/>
          <a:lstStyle/>
          <a:p>
            <a:r>
              <a:rPr lang="en-US"/>
              <a:t>Budget</a:t>
            </a:r>
          </a:p>
        </p:txBody>
      </p:sp>
      <p:graphicFrame>
        <p:nvGraphicFramePr>
          <p:cNvPr id="4" name="Content Placeholder 3">
            <a:extLst>
              <a:ext uri="{FF2B5EF4-FFF2-40B4-BE49-F238E27FC236}">
                <a16:creationId xmlns:a16="http://schemas.microsoft.com/office/drawing/2014/main" id="{FC7DBDE9-24CF-439D-B073-31AADA5CE226}"/>
              </a:ext>
            </a:extLst>
          </p:cNvPr>
          <p:cNvGraphicFramePr>
            <a:graphicFrameLocks noGrp="1"/>
          </p:cNvGraphicFramePr>
          <p:nvPr>
            <p:ph idx="1"/>
            <p:extLst>
              <p:ext uri="{D42A27DB-BD31-4B8C-83A1-F6EECF244321}">
                <p14:modId xmlns:p14="http://schemas.microsoft.com/office/powerpoint/2010/main" val="1192902877"/>
              </p:ext>
            </p:extLst>
          </p:nvPr>
        </p:nvGraphicFramePr>
        <p:xfrm>
          <a:off x="1657642" y="1361931"/>
          <a:ext cx="8876715" cy="5245716"/>
        </p:xfrm>
        <a:graphic>
          <a:graphicData uri="http://schemas.openxmlformats.org/drawingml/2006/table">
            <a:tbl>
              <a:tblPr>
                <a:tableStyleId>{616DA210-FB5B-4158-B5E0-FEB733F419BA}</a:tableStyleId>
              </a:tblPr>
              <a:tblGrid>
                <a:gridCol w="4248915">
                  <a:extLst>
                    <a:ext uri="{9D8B030D-6E8A-4147-A177-3AD203B41FA5}">
                      <a16:colId xmlns:a16="http://schemas.microsoft.com/office/drawing/2014/main" val="1487791772"/>
                    </a:ext>
                  </a:extLst>
                </a:gridCol>
                <a:gridCol w="1515537">
                  <a:extLst>
                    <a:ext uri="{9D8B030D-6E8A-4147-A177-3AD203B41FA5}">
                      <a16:colId xmlns:a16="http://schemas.microsoft.com/office/drawing/2014/main" val="2708085577"/>
                    </a:ext>
                  </a:extLst>
                </a:gridCol>
                <a:gridCol w="1299032">
                  <a:extLst>
                    <a:ext uri="{9D8B030D-6E8A-4147-A177-3AD203B41FA5}">
                      <a16:colId xmlns:a16="http://schemas.microsoft.com/office/drawing/2014/main" val="2350502533"/>
                    </a:ext>
                  </a:extLst>
                </a:gridCol>
                <a:gridCol w="1813231">
                  <a:extLst>
                    <a:ext uri="{9D8B030D-6E8A-4147-A177-3AD203B41FA5}">
                      <a16:colId xmlns:a16="http://schemas.microsoft.com/office/drawing/2014/main" val="4133896863"/>
                    </a:ext>
                  </a:extLst>
                </a:gridCol>
              </a:tblGrid>
              <a:tr h="119117">
                <a:tc>
                  <a:txBody>
                    <a:bodyPr/>
                    <a:lstStyle/>
                    <a:p>
                      <a:pPr algn="l" fontAlgn="b"/>
                      <a:r>
                        <a:rPr lang="en-US" sz="1600" b="1" u="none" strike="noStrike">
                          <a:effectLst/>
                        </a:rPr>
                        <a:t>Item</a:t>
                      </a:r>
                      <a:endParaRPr lang="en-US" sz="1600" b="1"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b="1" u="none" strike="noStrike">
                          <a:effectLst/>
                        </a:rPr>
                        <a:t>Cost/Unit</a:t>
                      </a:r>
                      <a:endParaRPr lang="en-US" sz="1600" b="1"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b="1" u="none" strike="noStrike">
                          <a:effectLst/>
                        </a:rPr>
                        <a:t>Units</a:t>
                      </a:r>
                      <a:endParaRPr lang="en-US" sz="1600" b="1"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b="1" u="none" strike="noStrike">
                          <a:effectLst/>
                        </a:rPr>
                        <a:t>Total Price</a:t>
                      </a:r>
                      <a:endParaRPr lang="en-US" sz="1600" b="1" i="0" u="none" strike="noStrike">
                        <a:solidFill>
                          <a:srgbClr val="000000"/>
                        </a:solidFill>
                        <a:effectLst/>
                        <a:latin typeface="Calibri" panose="020F0502020204030204" pitchFamily="34" charset="0"/>
                      </a:endParaRPr>
                    </a:p>
                  </a:txBody>
                  <a:tcPr marL="5956" marR="5956" marT="5956" marB="0" anchor="b"/>
                </a:tc>
                <a:extLst>
                  <a:ext uri="{0D108BD9-81ED-4DB2-BD59-A6C34878D82A}">
                    <a16:rowId xmlns:a16="http://schemas.microsoft.com/office/drawing/2014/main" val="3993725773"/>
                  </a:ext>
                </a:extLst>
              </a:tr>
              <a:tr h="215601">
                <a:tc>
                  <a:txBody>
                    <a:bodyPr/>
                    <a:lstStyle/>
                    <a:p>
                      <a:pPr algn="l" fontAlgn="b"/>
                      <a:r>
                        <a:rPr lang="en-US" sz="1600" u="none" strike="noStrike">
                          <a:effectLst/>
                        </a:rPr>
                        <a:t>RGB Sensor</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 $          8.99 </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2</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 $             19.15 </a:t>
                      </a:r>
                      <a:endParaRPr lang="en-US" sz="1600" b="0" i="0" u="none" strike="noStrike">
                        <a:solidFill>
                          <a:srgbClr val="000000"/>
                        </a:solidFill>
                        <a:effectLst/>
                        <a:latin typeface="Calibri" panose="020F0502020204030204" pitchFamily="34" charset="0"/>
                      </a:endParaRPr>
                    </a:p>
                  </a:txBody>
                  <a:tcPr marL="5956" marR="5956" marT="5956" marB="0" anchor="b"/>
                </a:tc>
                <a:extLst>
                  <a:ext uri="{0D108BD9-81ED-4DB2-BD59-A6C34878D82A}">
                    <a16:rowId xmlns:a16="http://schemas.microsoft.com/office/drawing/2014/main" val="2952572777"/>
                  </a:ext>
                </a:extLst>
              </a:tr>
              <a:tr h="215601">
                <a:tc>
                  <a:txBody>
                    <a:bodyPr/>
                    <a:lstStyle/>
                    <a:p>
                      <a:pPr algn="l" fontAlgn="b"/>
                      <a:r>
                        <a:rPr lang="en-US" sz="1600" u="none" strike="noStrike">
                          <a:effectLst/>
                        </a:rPr>
                        <a:t>Light Sensor</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 $          9.52 </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 $             16.13 </a:t>
                      </a:r>
                      <a:endParaRPr lang="en-US" sz="1600" b="0" i="0" u="none" strike="noStrike">
                        <a:solidFill>
                          <a:srgbClr val="000000"/>
                        </a:solidFill>
                        <a:effectLst/>
                        <a:latin typeface="Calibri" panose="020F0502020204030204" pitchFamily="34" charset="0"/>
                      </a:endParaRPr>
                    </a:p>
                  </a:txBody>
                  <a:tcPr marL="5956" marR="5956" marT="5956" marB="0" anchor="b"/>
                </a:tc>
                <a:extLst>
                  <a:ext uri="{0D108BD9-81ED-4DB2-BD59-A6C34878D82A}">
                    <a16:rowId xmlns:a16="http://schemas.microsoft.com/office/drawing/2014/main" val="339166080"/>
                  </a:ext>
                </a:extLst>
              </a:tr>
              <a:tr h="119117">
                <a:tc>
                  <a:txBody>
                    <a:bodyPr/>
                    <a:lstStyle/>
                    <a:p>
                      <a:pPr algn="l" fontAlgn="b"/>
                      <a:r>
                        <a:rPr lang="en-US" sz="1600" u="none" strike="noStrike">
                          <a:effectLst/>
                        </a:rPr>
                        <a:t>Power Resistors</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 $          4.99 </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 $               5.31 </a:t>
                      </a:r>
                      <a:endParaRPr lang="en-US" sz="1600" b="0" i="0" u="none" strike="noStrike">
                        <a:solidFill>
                          <a:srgbClr val="000000"/>
                        </a:solidFill>
                        <a:effectLst/>
                        <a:latin typeface="Calibri" panose="020F0502020204030204" pitchFamily="34" charset="0"/>
                      </a:endParaRPr>
                    </a:p>
                  </a:txBody>
                  <a:tcPr marL="5956" marR="5956" marT="5956" marB="0" anchor="b"/>
                </a:tc>
                <a:extLst>
                  <a:ext uri="{0D108BD9-81ED-4DB2-BD59-A6C34878D82A}">
                    <a16:rowId xmlns:a16="http://schemas.microsoft.com/office/drawing/2014/main" val="1669923248"/>
                  </a:ext>
                </a:extLst>
              </a:tr>
              <a:tr h="119117">
                <a:tc>
                  <a:txBody>
                    <a:bodyPr/>
                    <a:lstStyle/>
                    <a:p>
                      <a:pPr algn="l" fontAlgn="b"/>
                      <a:r>
                        <a:rPr lang="en-US" sz="1600" u="none" strike="noStrike">
                          <a:effectLst/>
                        </a:rPr>
                        <a:t>Warm LED</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 $          0.21 </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40</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 $               8.83 </a:t>
                      </a:r>
                      <a:endParaRPr lang="en-US" sz="1600" b="0" i="0" u="none" strike="noStrike">
                        <a:solidFill>
                          <a:srgbClr val="000000"/>
                        </a:solidFill>
                        <a:effectLst/>
                        <a:latin typeface="Calibri" panose="020F0502020204030204" pitchFamily="34" charset="0"/>
                      </a:endParaRPr>
                    </a:p>
                  </a:txBody>
                  <a:tcPr marL="5956" marR="5956" marT="5956" marB="0" anchor="b"/>
                </a:tc>
                <a:extLst>
                  <a:ext uri="{0D108BD9-81ED-4DB2-BD59-A6C34878D82A}">
                    <a16:rowId xmlns:a16="http://schemas.microsoft.com/office/drawing/2014/main" val="3517534502"/>
                  </a:ext>
                </a:extLst>
              </a:tr>
              <a:tr h="215601">
                <a:tc>
                  <a:txBody>
                    <a:bodyPr/>
                    <a:lstStyle/>
                    <a:p>
                      <a:pPr algn="l" fontAlgn="b"/>
                      <a:r>
                        <a:rPr lang="en-US" sz="1600" u="none" strike="noStrike">
                          <a:effectLst/>
                        </a:rPr>
                        <a:t>Cold LED</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 $          0.36 </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40</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 $             25.78 </a:t>
                      </a:r>
                      <a:endParaRPr lang="en-US" sz="1600" b="0" i="0" u="none" strike="noStrike">
                        <a:solidFill>
                          <a:srgbClr val="000000"/>
                        </a:solidFill>
                        <a:effectLst/>
                        <a:latin typeface="Calibri" panose="020F0502020204030204" pitchFamily="34" charset="0"/>
                      </a:endParaRPr>
                    </a:p>
                  </a:txBody>
                  <a:tcPr marL="5956" marR="5956" marT="5956" marB="0" anchor="b"/>
                </a:tc>
                <a:extLst>
                  <a:ext uri="{0D108BD9-81ED-4DB2-BD59-A6C34878D82A}">
                    <a16:rowId xmlns:a16="http://schemas.microsoft.com/office/drawing/2014/main" val="1660249861"/>
                  </a:ext>
                </a:extLst>
              </a:tr>
              <a:tr h="215601">
                <a:tc>
                  <a:txBody>
                    <a:bodyPr/>
                    <a:lstStyle/>
                    <a:p>
                      <a:pPr algn="l" fontAlgn="b"/>
                      <a:r>
                        <a:rPr lang="en-US" sz="1600" u="none" strike="noStrike">
                          <a:effectLst/>
                        </a:rPr>
                        <a:t>RGB LED</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 $          0.72 </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40</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 $             28.88 </a:t>
                      </a:r>
                      <a:endParaRPr lang="en-US" sz="1600" b="0" i="0" u="none" strike="noStrike">
                        <a:solidFill>
                          <a:srgbClr val="000000"/>
                        </a:solidFill>
                        <a:effectLst/>
                        <a:latin typeface="Calibri" panose="020F0502020204030204" pitchFamily="34" charset="0"/>
                      </a:endParaRPr>
                    </a:p>
                  </a:txBody>
                  <a:tcPr marL="5956" marR="5956" marT="5956" marB="0" anchor="b"/>
                </a:tc>
                <a:extLst>
                  <a:ext uri="{0D108BD9-81ED-4DB2-BD59-A6C34878D82A}">
                    <a16:rowId xmlns:a16="http://schemas.microsoft.com/office/drawing/2014/main" val="1846538236"/>
                  </a:ext>
                </a:extLst>
              </a:tr>
              <a:tr h="215601">
                <a:tc>
                  <a:txBody>
                    <a:bodyPr/>
                    <a:lstStyle/>
                    <a:p>
                      <a:pPr algn="l" fontAlgn="b"/>
                      <a:r>
                        <a:rPr lang="en-US" sz="1600" u="none" strike="noStrike">
                          <a:effectLst/>
                        </a:rPr>
                        <a:t>Acrylic Panel</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 $        11.96 </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 $             12.74 </a:t>
                      </a:r>
                      <a:endParaRPr lang="en-US" sz="1600" b="0" i="0" u="none" strike="noStrike">
                        <a:solidFill>
                          <a:srgbClr val="000000"/>
                        </a:solidFill>
                        <a:effectLst/>
                        <a:latin typeface="Calibri" panose="020F0502020204030204" pitchFamily="34" charset="0"/>
                      </a:endParaRPr>
                    </a:p>
                  </a:txBody>
                  <a:tcPr marL="5956" marR="5956" marT="5956" marB="0" anchor="b"/>
                </a:tc>
                <a:extLst>
                  <a:ext uri="{0D108BD9-81ED-4DB2-BD59-A6C34878D82A}">
                    <a16:rowId xmlns:a16="http://schemas.microsoft.com/office/drawing/2014/main" val="1851716144"/>
                  </a:ext>
                </a:extLst>
              </a:tr>
              <a:tr h="215601">
                <a:tc>
                  <a:txBody>
                    <a:bodyPr/>
                    <a:lstStyle/>
                    <a:p>
                      <a:pPr algn="l" fontAlgn="b"/>
                      <a:r>
                        <a:rPr lang="en-US" sz="1600" u="none" strike="noStrike">
                          <a:effectLst/>
                        </a:rPr>
                        <a:t>Power PCB</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 $        42.99 </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 $             42.99 </a:t>
                      </a:r>
                      <a:endParaRPr lang="en-US" sz="1600" b="0" i="0" u="none" strike="noStrike">
                        <a:solidFill>
                          <a:srgbClr val="000000"/>
                        </a:solidFill>
                        <a:effectLst/>
                        <a:latin typeface="Calibri" panose="020F0502020204030204" pitchFamily="34" charset="0"/>
                      </a:endParaRPr>
                    </a:p>
                  </a:txBody>
                  <a:tcPr marL="5956" marR="5956" marT="5956" marB="0" anchor="b"/>
                </a:tc>
                <a:extLst>
                  <a:ext uri="{0D108BD9-81ED-4DB2-BD59-A6C34878D82A}">
                    <a16:rowId xmlns:a16="http://schemas.microsoft.com/office/drawing/2014/main" val="1367612932"/>
                  </a:ext>
                </a:extLst>
              </a:tr>
              <a:tr h="215601">
                <a:tc>
                  <a:txBody>
                    <a:bodyPr/>
                    <a:lstStyle/>
                    <a:p>
                      <a:pPr algn="l" fontAlgn="b"/>
                      <a:r>
                        <a:rPr lang="en-US" sz="1600" u="none" strike="noStrike">
                          <a:effectLst/>
                        </a:rPr>
                        <a:t>Adafruit 32u4</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 $        33.50 </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 $             35.85 </a:t>
                      </a:r>
                      <a:endParaRPr lang="en-US" sz="1600" b="0" i="0" u="none" strike="noStrike">
                        <a:solidFill>
                          <a:srgbClr val="000000"/>
                        </a:solidFill>
                        <a:effectLst/>
                        <a:latin typeface="Calibri" panose="020F0502020204030204" pitchFamily="34" charset="0"/>
                      </a:endParaRPr>
                    </a:p>
                  </a:txBody>
                  <a:tcPr marL="5956" marR="5956" marT="5956" marB="0" anchor="b"/>
                </a:tc>
                <a:extLst>
                  <a:ext uri="{0D108BD9-81ED-4DB2-BD59-A6C34878D82A}">
                    <a16:rowId xmlns:a16="http://schemas.microsoft.com/office/drawing/2014/main" val="3015028624"/>
                  </a:ext>
                </a:extLst>
              </a:tr>
              <a:tr h="215601">
                <a:tc>
                  <a:txBody>
                    <a:bodyPr/>
                    <a:lstStyle/>
                    <a:p>
                      <a:pPr algn="l" fontAlgn="b"/>
                      <a:r>
                        <a:rPr lang="en-US" sz="1600" u="none" strike="noStrike">
                          <a:effectLst/>
                        </a:rPr>
                        <a:t>Adafruit SPI Friend</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 $        18.15 </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3</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 $             57.72 </a:t>
                      </a:r>
                      <a:endParaRPr lang="en-US" sz="1600" b="0" i="0" u="none" strike="noStrike">
                        <a:solidFill>
                          <a:srgbClr val="000000"/>
                        </a:solidFill>
                        <a:effectLst/>
                        <a:latin typeface="Calibri" panose="020F0502020204030204" pitchFamily="34" charset="0"/>
                      </a:endParaRPr>
                    </a:p>
                  </a:txBody>
                  <a:tcPr marL="5956" marR="5956" marT="5956" marB="0" anchor="b"/>
                </a:tc>
                <a:extLst>
                  <a:ext uri="{0D108BD9-81ED-4DB2-BD59-A6C34878D82A}">
                    <a16:rowId xmlns:a16="http://schemas.microsoft.com/office/drawing/2014/main" val="183067499"/>
                  </a:ext>
                </a:extLst>
              </a:tr>
              <a:tr h="215601">
                <a:tc>
                  <a:txBody>
                    <a:bodyPr/>
                    <a:lstStyle/>
                    <a:p>
                      <a:pPr algn="l" fontAlgn="b"/>
                      <a:r>
                        <a:rPr lang="en-US" sz="1600" u="none" strike="noStrike">
                          <a:effectLst/>
                        </a:rPr>
                        <a:t>Spiral-bound Paper</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 $        42.34 </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 $             45.30 </a:t>
                      </a:r>
                      <a:endParaRPr lang="en-US" sz="1600" b="0" i="0" u="none" strike="noStrike">
                        <a:solidFill>
                          <a:srgbClr val="000000"/>
                        </a:solidFill>
                        <a:effectLst/>
                        <a:latin typeface="Calibri" panose="020F0502020204030204" pitchFamily="34" charset="0"/>
                      </a:endParaRPr>
                    </a:p>
                  </a:txBody>
                  <a:tcPr marL="5956" marR="5956" marT="5956" marB="0" anchor="b"/>
                </a:tc>
                <a:extLst>
                  <a:ext uri="{0D108BD9-81ED-4DB2-BD59-A6C34878D82A}">
                    <a16:rowId xmlns:a16="http://schemas.microsoft.com/office/drawing/2014/main" val="2014182971"/>
                  </a:ext>
                </a:extLst>
              </a:tr>
              <a:tr h="215601">
                <a:tc>
                  <a:txBody>
                    <a:bodyPr/>
                    <a:lstStyle/>
                    <a:p>
                      <a:pPr algn="l" fontAlgn="b"/>
                      <a:r>
                        <a:rPr lang="en-US" sz="1600" u="none" strike="noStrike">
                          <a:effectLst/>
                        </a:rPr>
                        <a:t>Apple Developer Program</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 $        99.00 </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 $             99.00 </a:t>
                      </a:r>
                      <a:endParaRPr lang="en-US" sz="1600" b="0" i="0" u="none" strike="noStrike">
                        <a:solidFill>
                          <a:srgbClr val="000000"/>
                        </a:solidFill>
                        <a:effectLst/>
                        <a:latin typeface="Calibri" panose="020F0502020204030204" pitchFamily="34" charset="0"/>
                      </a:endParaRPr>
                    </a:p>
                  </a:txBody>
                  <a:tcPr marL="5956" marR="5956" marT="5956" marB="0" anchor="b"/>
                </a:tc>
                <a:extLst>
                  <a:ext uri="{0D108BD9-81ED-4DB2-BD59-A6C34878D82A}">
                    <a16:rowId xmlns:a16="http://schemas.microsoft.com/office/drawing/2014/main" val="1252490574"/>
                  </a:ext>
                </a:extLst>
              </a:tr>
              <a:tr h="215601">
                <a:tc>
                  <a:txBody>
                    <a:bodyPr/>
                    <a:lstStyle/>
                    <a:p>
                      <a:pPr algn="l" fontAlgn="b"/>
                      <a:r>
                        <a:rPr lang="en-US" sz="1600" u="none" strike="noStrike">
                          <a:effectLst/>
                        </a:rPr>
                        <a:t>Aiposen PSU</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 $        17.99 </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 $             17.99 </a:t>
                      </a:r>
                      <a:endParaRPr lang="en-US" sz="1600" b="0" i="0" u="none" strike="noStrike">
                        <a:solidFill>
                          <a:srgbClr val="000000"/>
                        </a:solidFill>
                        <a:effectLst/>
                        <a:latin typeface="Calibri" panose="020F0502020204030204" pitchFamily="34" charset="0"/>
                      </a:endParaRPr>
                    </a:p>
                  </a:txBody>
                  <a:tcPr marL="5956" marR="5956" marT="5956" marB="0" anchor="b"/>
                </a:tc>
                <a:extLst>
                  <a:ext uri="{0D108BD9-81ED-4DB2-BD59-A6C34878D82A}">
                    <a16:rowId xmlns:a16="http://schemas.microsoft.com/office/drawing/2014/main" val="778719272"/>
                  </a:ext>
                </a:extLst>
              </a:tr>
              <a:tr h="215601">
                <a:tc>
                  <a:txBody>
                    <a:bodyPr/>
                    <a:lstStyle/>
                    <a:p>
                      <a:pPr algn="l" fontAlgn="b"/>
                      <a:r>
                        <a:rPr lang="en-US" sz="1600" u="none" strike="noStrike">
                          <a:effectLst/>
                        </a:rPr>
                        <a:t>Solder Paste and Flux Paste</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 $        26.90 </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 $             27.61 </a:t>
                      </a:r>
                      <a:endParaRPr lang="en-US" sz="1600" b="0" i="0" u="none" strike="noStrike">
                        <a:solidFill>
                          <a:srgbClr val="000000"/>
                        </a:solidFill>
                        <a:effectLst/>
                        <a:latin typeface="Calibri" panose="020F0502020204030204" pitchFamily="34" charset="0"/>
                      </a:endParaRPr>
                    </a:p>
                  </a:txBody>
                  <a:tcPr marL="5956" marR="5956" marT="5956" marB="0" anchor="b"/>
                </a:tc>
                <a:extLst>
                  <a:ext uri="{0D108BD9-81ED-4DB2-BD59-A6C34878D82A}">
                    <a16:rowId xmlns:a16="http://schemas.microsoft.com/office/drawing/2014/main" val="2979320232"/>
                  </a:ext>
                </a:extLst>
              </a:tr>
              <a:tr h="119117">
                <a:tc>
                  <a:txBody>
                    <a:bodyPr/>
                    <a:lstStyle/>
                    <a:p>
                      <a:pPr algn="l" fontAlgn="b"/>
                      <a:r>
                        <a:rPr lang="en-US" sz="1600" u="none" strike="noStrike">
                          <a:effectLst/>
                        </a:rPr>
                        <a:t>PCB and Stencil and Frame Rev1</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 $        85.95 </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 $          124.88 </a:t>
                      </a:r>
                      <a:endParaRPr lang="en-US" sz="1600" b="0" i="0" u="none" strike="noStrike">
                        <a:solidFill>
                          <a:srgbClr val="000000"/>
                        </a:solidFill>
                        <a:effectLst/>
                        <a:latin typeface="Calibri" panose="020F0502020204030204" pitchFamily="34" charset="0"/>
                      </a:endParaRPr>
                    </a:p>
                  </a:txBody>
                  <a:tcPr marL="5956" marR="5956" marT="5956" marB="0" anchor="b"/>
                </a:tc>
                <a:extLst>
                  <a:ext uri="{0D108BD9-81ED-4DB2-BD59-A6C34878D82A}">
                    <a16:rowId xmlns:a16="http://schemas.microsoft.com/office/drawing/2014/main" val="749149179"/>
                  </a:ext>
                </a:extLst>
              </a:tr>
              <a:tr h="215601">
                <a:tc>
                  <a:txBody>
                    <a:bodyPr/>
                    <a:lstStyle/>
                    <a:p>
                      <a:pPr algn="l" fontAlgn="b"/>
                      <a:r>
                        <a:rPr lang="en-US" sz="1600" u="none" strike="noStrike">
                          <a:effectLst/>
                        </a:rPr>
                        <a:t>Mouser Order 10 Jan 19</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 $        26.48 </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 $             34.47 </a:t>
                      </a:r>
                      <a:endParaRPr lang="en-US" sz="1600" b="0" i="0" u="none" strike="noStrike">
                        <a:solidFill>
                          <a:srgbClr val="000000"/>
                        </a:solidFill>
                        <a:effectLst/>
                        <a:latin typeface="Calibri" panose="020F0502020204030204" pitchFamily="34" charset="0"/>
                      </a:endParaRPr>
                    </a:p>
                  </a:txBody>
                  <a:tcPr marL="5956" marR="5956" marT="5956" marB="0" anchor="b"/>
                </a:tc>
                <a:extLst>
                  <a:ext uri="{0D108BD9-81ED-4DB2-BD59-A6C34878D82A}">
                    <a16:rowId xmlns:a16="http://schemas.microsoft.com/office/drawing/2014/main" val="1633236491"/>
                  </a:ext>
                </a:extLst>
              </a:tr>
              <a:tr h="119117">
                <a:tc>
                  <a:txBody>
                    <a:bodyPr/>
                    <a:lstStyle/>
                    <a:p>
                      <a:pPr algn="l" fontAlgn="b"/>
                      <a:r>
                        <a:rPr lang="en-US" sz="1600" u="none" strike="noStrike">
                          <a:effectLst/>
                        </a:rPr>
                        <a:t>QFN DIP Adapters</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 $          8.74 </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 $               9.31 </a:t>
                      </a:r>
                      <a:endParaRPr lang="en-US" sz="1600" b="0" i="0" u="none" strike="noStrike">
                        <a:solidFill>
                          <a:srgbClr val="000000"/>
                        </a:solidFill>
                        <a:effectLst/>
                        <a:latin typeface="Calibri" panose="020F0502020204030204" pitchFamily="34" charset="0"/>
                      </a:endParaRPr>
                    </a:p>
                  </a:txBody>
                  <a:tcPr marL="5956" marR="5956" marT="5956" marB="0" anchor="b"/>
                </a:tc>
                <a:extLst>
                  <a:ext uri="{0D108BD9-81ED-4DB2-BD59-A6C34878D82A}">
                    <a16:rowId xmlns:a16="http://schemas.microsoft.com/office/drawing/2014/main" val="1722189983"/>
                  </a:ext>
                </a:extLst>
              </a:tr>
              <a:tr h="119117">
                <a:tc>
                  <a:txBody>
                    <a:bodyPr/>
                    <a:lstStyle/>
                    <a:p>
                      <a:pPr algn="l" fontAlgn="b"/>
                      <a:r>
                        <a:rPr lang="en-US" sz="1600" u="none" strike="noStrike">
                          <a:effectLst/>
                        </a:rPr>
                        <a:t>Atmel Ice Debugger</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 $     160.00 </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 $          160.00 </a:t>
                      </a:r>
                      <a:endParaRPr lang="en-US" sz="1600" b="0" i="0" u="none" strike="noStrike">
                        <a:solidFill>
                          <a:srgbClr val="000000"/>
                        </a:solidFill>
                        <a:effectLst/>
                        <a:latin typeface="Calibri" panose="020F0502020204030204" pitchFamily="34" charset="0"/>
                      </a:endParaRPr>
                    </a:p>
                  </a:txBody>
                  <a:tcPr marL="5956" marR="5956" marT="5956" marB="0" anchor="b"/>
                </a:tc>
                <a:extLst>
                  <a:ext uri="{0D108BD9-81ED-4DB2-BD59-A6C34878D82A}">
                    <a16:rowId xmlns:a16="http://schemas.microsoft.com/office/drawing/2014/main" val="1653743539"/>
                  </a:ext>
                </a:extLst>
              </a:tr>
              <a:tr h="119117">
                <a:tc>
                  <a:txBody>
                    <a:bodyPr/>
                    <a:lstStyle/>
                    <a:p>
                      <a:pPr algn="l" fontAlgn="b"/>
                      <a:r>
                        <a:rPr lang="en-US" sz="1600" u="none" strike="noStrike">
                          <a:effectLst/>
                        </a:rPr>
                        <a:t>Atmega328P-PU Chips</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 $          2.00 </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4</a:t>
                      </a:r>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u="none" strike="noStrike">
                          <a:effectLst/>
                        </a:rPr>
                        <a:t> $               8.00 </a:t>
                      </a:r>
                      <a:endParaRPr lang="en-US" sz="1600" b="0" i="0" u="none" strike="noStrike">
                        <a:solidFill>
                          <a:srgbClr val="000000"/>
                        </a:solidFill>
                        <a:effectLst/>
                        <a:latin typeface="Calibri" panose="020F0502020204030204" pitchFamily="34" charset="0"/>
                      </a:endParaRPr>
                    </a:p>
                  </a:txBody>
                  <a:tcPr marL="5956" marR="5956" marT="5956" marB="0" anchor="b"/>
                </a:tc>
                <a:extLst>
                  <a:ext uri="{0D108BD9-81ED-4DB2-BD59-A6C34878D82A}">
                    <a16:rowId xmlns:a16="http://schemas.microsoft.com/office/drawing/2014/main" val="271391931"/>
                  </a:ext>
                </a:extLst>
              </a:tr>
              <a:tr h="119117">
                <a:tc>
                  <a:txBody>
                    <a:bodyPr/>
                    <a:lstStyle/>
                    <a:p>
                      <a:pPr algn="ctr" fontAlgn="b"/>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5956" marR="5956" marT="5956" marB="0" anchor="b"/>
                </a:tc>
                <a:tc>
                  <a:txBody>
                    <a:bodyPr/>
                    <a:lstStyle/>
                    <a:p>
                      <a:pPr algn="ctr" fontAlgn="b"/>
                      <a:r>
                        <a:rPr lang="en-US" sz="1600" b="1" u="none" strike="noStrike">
                          <a:effectLst/>
                        </a:rPr>
                        <a:t> $          779.94 </a:t>
                      </a:r>
                      <a:endParaRPr lang="en-US" sz="1600" b="1" i="0" u="none" strike="noStrike">
                        <a:solidFill>
                          <a:srgbClr val="000000"/>
                        </a:solidFill>
                        <a:effectLst/>
                        <a:latin typeface="Calibri" panose="020F0502020204030204" pitchFamily="34" charset="0"/>
                      </a:endParaRPr>
                    </a:p>
                  </a:txBody>
                  <a:tcPr marL="5956" marR="5956" marT="5956" marB="0" anchor="b"/>
                </a:tc>
                <a:extLst>
                  <a:ext uri="{0D108BD9-81ED-4DB2-BD59-A6C34878D82A}">
                    <a16:rowId xmlns:a16="http://schemas.microsoft.com/office/drawing/2014/main" val="1174001718"/>
                  </a:ext>
                </a:extLst>
              </a:tr>
            </a:tbl>
          </a:graphicData>
        </a:graphic>
      </p:graphicFrame>
    </p:spTree>
    <p:extLst>
      <p:ext uri="{BB962C8B-B14F-4D97-AF65-F5344CB8AC3E}">
        <p14:creationId xmlns:p14="http://schemas.microsoft.com/office/powerpoint/2010/main" val="8833927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8D1BE-F09F-4F8F-9511-2655A947FD41}"/>
              </a:ext>
            </a:extLst>
          </p:cNvPr>
          <p:cNvSpPr>
            <a:spLocks noGrp="1"/>
          </p:cNvSpPr>
          <p:nvPr>
            <p:ph type="title"/>
          </p:nvPr>
        </p:nvSpPr>
        <p:spPr/>
        <p:txBody>
          <a:bodyPr/>
          <a:lstStyle/>
          <a:p>
            <a:r>
              <a:rPr lang="en-US"/>
              <a:t>Progress by Subsystem</a:t>
            </a:r>
          </a:p>
        </p:txBody>
      </p:sp>
      <p:graphicFrame>
        <p:nvGraphicFramePr>
          <p:cNvPr id="6" name="Content Placeholder 5">
            <a:extLst>
              <a:ext uri="{FF2B5EF4-FFF2-40B4-BE49-F238E27FC236}">
                <a16:creationId xmlns:a16="http://schemas.microsoft.com/office/drawing/2014/main" id="{2A62057B-E35B-4B98-A192-07E3A3B01BDB}"/>
              </a:ext>
            </a:extLst>
          </p:cNvPr>
          <p:cNvGraphicFramePr>
            <a:graphicFrameLocks noGrp="1"/>
          </p:cNvGraphicFramePr>
          <p:nvPr>
            <p:ph idx="1"/>
            <p:extLst>
              <p:ext uri="{D42A27DB-BD31-4B8C-83A1-F6EECF244321}">
                <p14:modId xmlns:p14="http://schemas.microsoft.com/office/powerpoint/2010/main" val="3824011435"/>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09053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8DF3E-AA6E-43CA-BC14-DDB4941655D7}"/>
              </a:ext>
            </a:extLst>
          </p:cNvPr>
          <p:cNvSpPr>
            <a:spLocks noGrp="1"/>
          </p:cNvSpPr>
          <p:nvPr>
            <p:ph type="title"/>
          </p:nvPr>
        </p:nvSpPr>
        <p:spPr/>
        <p:txBody>
          <a:bodyPr/>
          <a:lstStyle/>
          <a:p>
            <a:r>
              <a:rPr lang="en-US">
                <a:cs typeface="Calibri Light"/>
              </a:rPr>
              <a:t>Project Motivation</a:t>
            </a:r>
            <a:endParaRPr lang="en-US"/>
          </a:p>
        </p:txBody>
      </p:sp>
      <p:pic>
        <p:nvPicPr>
          <p:cNvPr id="11" name="Picture 11" descr="A close up of a logo&#10;&#10;Description generated with very high confidence">
            <a:extLst>
              <a:ext uri="{FF2B5EF4-FFF2-40B4-BE49-F238E27FC236}">
                <a16:creationId xmlns:a16="http://schemas.microsoft.com/office/drawing/2014/main" id="{7C8028C1-5636-4A0A-81ED-ACD801B1451C}"/>
              </a:ext>
            </a:extLst>
          </p:cNvPr>
          <p:cNvPicPr>
            <a:picLocks noGrp="1" noChangeAspect="1"/>
          </p:cNvPicPr>
          <p:nvPr>
            <p:ph sz="half" idx="1"/>
          </p:nvPr>
        </p:nvPicPr>
        <p:blipFill>
          <a:blip r:embed="rId2"/>
          <a:stretch>
            <a:fillRect/>
          </a:stretch>
        </p:blipFill>
        <p:spPr>
          <a:xfrm>
            <a:off x="7136833" y="3944552"/>
            <a:ext cx="3774085" cy="2399484"/>
          </a:xfrm>
          <a:prstGeom prst="rect">
            <a:avLst/>
          </a:prstGeom>
        </p:spPr>
      </p:pic>
      <p:pic>
        <p:nvPicPr>
          <p:cNvPr id="9" name="Picture 9" descr="A close up of a logo&#10;&#10;Description generated with very high confidence">
            <a:extLst>
              <a:ext uri="{FF2B5EF4-FFF2-40B4-BE49-F238E27FC236}">
                <a16:creationId xmlns:a16="http://schemas.microsoft.com/office/drawing/2014/main" id="{C920BF49-A08D-4667-A0E8-0EA684063496}"/>
              </a:ext>
            </a:extLst>
          </p:cNvPr>
          <p:cNvPicPr>
            <a:picLocks noGrp="1" noChangeAspect="1"/>
          </p:cNvPicPr>
          <p:nvPr>
            <p:ph sz="half" idx="2"/>
          </p:nvPr>
        </p:nvPicPr>
        <p:blipFill>
          <a:blip r:embed="rId3"/>
          <a:stretch>
            <a:fillRect/>
          </a:stretch>
        </p:blipFill>
        <p:spPr>
          <a:xfrm>
            <a:off x="7136681" y="1360169"/>
            <a:ext cx="3774388" cy="2399269"/>
          </a:xfrm>
          <a:prstGeom prst="rect">
            <a:avLst/>
          </a:prstGeom>
        </p:spPr>
      </p:pic>
      <p:sp>
        <p:nvSpPr>
          <p:cNvPr id="16" name="Content Placeholder 2">
            <a:extLst>
              <a:ext uri="{FF2B5EF4-FFF2-40B4-BE49-F238E27FC236}">
                <a16:creationId xmlns:a16="http://schemas.microsoft.com/office/drawing/2014/main" id="{80F464C6-456C-40FB-808E-34F496438222}"/>
              </a:ext>
            </a:extLst>
          </p:cNvPr>
          <p:cNvSpPr txBox="1">
            <a:spLocks/>
          </p:cNvSpPr>
          <p:nvPr/>
        </p:nvSpPr>
        <p:spPr>
          <a:xfrm>
            <a:off x="838200" y="1825625"/>
            <a:ext cx="5181600"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Calibri"/>
              </a:rPr>
              <a:t>The human circadian rhythm is maintained by a light–dark cycle.</a:t>
            </a:r>
            <a:endParaRPr lang="en-US"/>
          </a:p>
          <a:p>
            <a:r>
              <a:rPr lang="en-US">
                <a:cs typeface="Calibri"/>
              </a:rPr>
              <a:t>Environmental cues (like sunlight color temperature) keep this cycle on track.</a:t>
            </a:r>
          </a:p>
          <a:p>
            <a:r>
              <a:rPr lang="en-US">
                <a:cs typeface="Calibri"/>
              </a:rPr>
              <a:t>Lack of actual sunlight exposure may result in a disrupted circadian rhythm.</a:t>
            </a:r>
          </a:p>
        </p:txBody>
      </p:sp>
      <p:pic>
        <p:nvPicPr>
          <p:cNvPr id="4" name="Picture 3">
            <a:extLst>
              <a:ext uri="{FF2B5EF4-FFF2-40B4-BE49-F238E27FC236}">
                <a16:creationId xmlns:a16="http://schemas.microsoft.com/office/drawing/2014/main" id="{A789B401-D56E-FF46-A820-FDE9B037CC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6190" y="3943602"/>
            <a:ext cx="3774727" cy="2400433"/>
          </a:xfrm>
          <a:prstGeom prst="rect">
            <a:avLst/>
          </a:prstGeom>
        </p:spPr>
      </p:pic>
      <p:pic>
        <p:nvPicPr>
          <p:cNvPr id="6" name="Picture 5">
            <a:extLst>
              <a:ext uri="{FF2B5EF4-FFF2-40B4-BE49-F238E27FC236}">
                <a16:creationId xmlns:a16="http://schemas.microsoft.com/office/drawing/2014/main" id="{240D35B9-B446-2348-BDA0-ACB339FC99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6530" y="1360169"/>
            <a:ext cx="3774388" cy="2400218"/>
          </a:xfrm>
          <a:prstGeom prst="rect">
            <a:avLst/>
          </a:prstGeom>
        </p:spPr>
      </p:pic>
    </p:spTree>
    <p:extLst>
      <p:ext uri="{BB962C8B-B14F-4D97-AF65-F5344CB8AC3E}">
        <p14:creationId xmlns:p14="http://schemas.microsoft.com/office/powerpoint/2010/main" val="6440459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82305-0FB5-46B6-B2B0-DE57E7AC560B}"/>
              </a:ext>
            </a:extLst>
          </p:cNvPr>
          <p:cNvSpPr>
            <a:spLocks noGrp="1"/>
          </p:cNvSpPr>
          <p:nvPr>
            <p:ph type="title"/>
          </p:nvPr>
        </p:nvSpPr>
        <p:spPr/>
        <p:txBody>
          <a:bodyPr/>
          <a:lstStyle/>
          <a:p>
            <a:r>
              <a:rPr lang="en-US"/>
              <a:t>Demonstration Video</a:t>
            </a:r>
          </a:p>
        </p:txBody>
      </p:sp>
      <p:pic>
        <p:nvPicPr>
          <p:cNvPr id="4" name="IMG_1265">
            <a:hlinkClick r:id="" action="ppaction://media"/>
            <a:extLst>
              <a:ext uri="{FF2B5EF4-FFF2-40B4-BE49-F238E27FC236}">
                <a16:creationId xmlns:a16="http://schemas.microsoft.com/office/drawing/2014/main" id="{28696491-7080-4819-8593-5092FC3B0370}"/>
              </a:ext>
            </a:extLst>
          </p:cNvPr>
          <p:cNvPicPr>
            <a:picLocks noGrp="1" noChangeAspect="1"/>
          </p:cNvPicPr>
          <p:nvPr>
            <p:ph idx="1"/>
            <a:videoFile r:link="rId2"/>
            <p:extLst>
              <p:ext uri="{DAA4B4D4-6D71-4841-9C94-3DE7FCFB9230}">
                <p14:media xmlns:p14="http://schemas.microsoft.com/office/powerpoint/2010/main" r:embed="rId1">
                  <p14:bmkLst>
                    <p14:bmk name="Bookmark 1" time="9199.4509"/>
                    <p14:bmk name="Bookmark 2" time="11328"/>
                  </p14:bmkLst>
                </p14:media>
              </p:ext>
            </p:extLst>
          </p:nvPr>
        </p:nvPicPr>
        <p:blipFill>
          <a:blip r:embed="rId4"/>
          <a:stretch>
            <a:fillRect/>
          </a:stretch>
        </p:blipFill>
        <p:spPr>
          <a:xfrm>
            <a:off x="2227263" y="1825625"/>
            <a:ext cx="7735887" cy="4351338"/>
          </a:xfrm>
        </p:spPr>
      </p:pic>
    </p:spTree>
    <p:extLst>
      <p:ext uri="{BB962C8B-B14F-4D97-AF65-F5344CB8AC3E}">
        <p14:creationId xmlns:p14="http://schemas.microsoft.com/office/powerpoint/2010/main" val="320750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AEF42-3E34-4540-8CE2-B4A0921C7E98}"/>
              </a:ext>
            </a:extLst>
          </p:cNvPr>
          <p:cNvSpPr>
            <a:spLocks noGrp="1"/>
          </p:cNvSpPr>
          <p:nvPr>
            <p:ph type="title"/>
          </p:nvPr>
        </p:nvSpPr>
        <p:spPr/>
        <p:txBody>
          <a:bodyPr/>
          <a:lstStyle/>
          <a:p>
            <a:r>
              <a:rPr lang="en-US"/>
              <a:t>Next Steps/Questions</a:t>
            </a:r>
          </a:p>
        </p:txBody>
      </p:sp>
      <p:sp>
        <p:nvSpPr>
          <p:cNvPr id="3" name="Content Placeholder 2">
            <a:extLst>
              <a:ext uri="{FF2B5EF4-FFF2-40B4-BE49-F238E27FC236}">
                <a16:creationId xmlns:a16="http://schemas.microsoft.com/office/drawing/2014/main" id="{5F01B8E3-0D47-4528-BD0F-EFAD34982CE1}"/>
              </a:ext>
            </a:extLst>
          </p:cNvPr>
          <p:cNvSpPr>
            <a:spLocks noGrp="1"/>
          </p:cNvSpPr>
          <p:nvPr>
            <p:ph idx="1"/>
          </p:nvPr>
        </p:nvSpPr>
        <p:spPr/>
        <p:txBody>
          <a:bodyPr vert="horz" lIns="91440" tIns="45720" rIns="91440" bIns="45720" rtlCol="0" anchor="t">
            <a:normAutofit/>
          </a:bodyPr>
          <a:lstStyle/>
          <a:p>
            <a:r>
              <a:rPr lang="en-US"/>
              <a:t>Test power PCB revision and determine changes necessary for final revision</a:t>
            </a:r>
          </a:p>
          <a:p>
            <a:r>
              <a:rPr lang="en-US"/>
              <a:t>Begin design and construction of the Daynight Panel housing and frame</a:t>
            </a:r>
          </a:p>
          <a:p>
            <a:r>
              <a:rPr lang="en-US"/>
              <a:t>Test color balancing</a:t>
            </a:r>
          </a:p>
          <a:p>
            <a:r>
              <a:rPr lang="en-US"/>
              <a:t>Expand existing iOS functionality.</a:t>
            </a:r>
          </a:p>
          <a:p>
            <a:r>
              <a:rPr lang="en-US"/>
              <a:t>Create a visual in-app setup / demo experience for first-time users.</a:t>
            </a:r>
            <a:endParaRPr lang="en-US">
              <a:cs typeface="Calibri"/>
            </a:endParaRPr>
          </a:p>
          <a:p>
            <a:r>
              <a:rPr lang="en-US">
                <a:cs typeface="Calibri"/>
              </a:rPr>
              <a:t>Defining data packets and commands. </a:t>
            </a:r>
          </a:p>
          <a:p>
            <a:r>
              <a:rPr lang="en-US">
                <a:cs typeface="Calibri"/>
              </a:rPr>
              <a:t>Refining control.</a:t>
            </a:r>
          </a:p>
          <a:p>
            <a:endParaRPr lang="en-US"/>
          </a:p>
          <a:p>
            <a:endParaRPr lang="en-US">
              <a:cs typeface="Calibri" panose="020F0502020204030204"/>
            </a:endParaRPr>
          </a:p>
          <a:p>
            <a:endParaRPr lang="en-US">
              <a:cs typeface="Calibri" panose="020F0502020204030204"/>
            </a:endParaRPr>
          </a:p>
        </p:txBody>
      </p:sp>
    </p:spTree>
    <p:extLst>
      <p:ext uri="{BB962C8B-B14F-4D97-AF65-F5344CB8AC3E}">
        <p14:creationId xmlns:p14="http://schemas.microsoft.com/office/powerpoint/2010/main" val="18120602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82C70-197A-4454-814B-B8FAFA7B1E0B}"/>
              </a:ext>
            </a:extLst>
          </p:cNvPr>
          <p:cNvSpPr>
            <a:spLocks noGrp="1"/>
          </p:cNvSpPr>
          <p:nvPr>
            <p:ph type="title"/>
          </p:nvPr>
        </p:nvSpPr>
        <p:spPr/>
        <p:txBody>
          <a:bodyPr/>
          <a:lstStyle/>
          <a:p>
            <a:r>
              <a:rPr lang="en-US" dirty="0"/>
              <a:t>Citations	</a:t>
            </a:r>
          </a:p>
        </p:txBody>
      </p:sp>
      <p:sp>
        <p:nvSpPr>
          <p:cNvPr id="3" name="Content Placeholder 2">
            <a:extLst>
              <a:ext uri="{FF2B5EF4-FFF2-40B4-BE49-F238E27FC236}">
                <a16:creationId xmlns:a16="http://schemas.microsoft.com/office/drawing/2014/main" id="{954CA182-432B-446F-B396-FE4961095C85}"/>
              </a:ext>
            </a:extLst>
          </p:cNvPr>
          <p:cNvSpPr>
            <a:spLocks noGrp="1"/>
          </p:cNvSpPr>
          <p:nvPr>
            <p:ph idx="1"/>
          </p:nvPr>
        </p:nvSpPr>
        <p:spPr/>
        <p:txBody>
          <a:bodyPr>
            <a:normAutofit fontScale="77500" lnSpcReduction="20000"/>
          </a:bodyPr>
          <a:lstStyle/>
          <a:p>
            <a:r>
              <a:rPr lang="en-US">
                <a:hlinkClick r:id="rId2"/>
              </a:rPr>
              <a:t>https://www.robotics.org.za/ATMEL-ICE</a:t>
            </a:r>
            <a:r>
              <a:rPr lang="en-US"/>
              <a:t> (Atmel ICE Image)</a:t>
            </a:r>
          </a:p>
          <a:p>
            <a:r>
              <a:rPr lang="en-US">
                <a:hlinkClick r:id="rId3"/>
              </a:rPr>
              <a:t>https://developer.apple.com/swift/</a:t>
            </a:r>
            <a:r>
              <a:rPr lang="en-US"/>
              <a:t> (Swift Icon)</a:t>
            </a:r>
          </a:p>
          <a:p>
            <a:r>
              <a:rPr lang="en-US">
                <a:hlinkClick r:id="rId4"/>
              </a:rPr>
              <a:t>http://www.ti.com/lit/ds/symlink/lmzm33603.pdf</a:t>
            </a:r>
            <a:r>
              <a:rPr lang="en-US"/>
              <a:t> (LMZM33603 Datasheet)</a:t>
            </a:r>
          </a:p>
          <a:p>
            <a:r>
              <a:rPr lang="en-US">
                <a:hlinkClick r:id="rId5"/>
              </a:rPr>
              <a:t>http://www.ti.com/lit/ds/symlink/lmz34202.pdf</a:t>
            </a:r>
            <a:r>
              <a:rPr lang="en-US"/>
              <a:t> (LMZ34202 Datasheet)</a:t>
            </a:r>
          </a:p>
          <a:p>
            <a:r>
              <a:rPr lang="en-US">
                <a:hlinkClick r:id="rId6"/>
              </a:rPr>
              <a:t>https://www.analog.com/media/en/technical-documentation/data-sheets/8023fj.pdf</a:t>
            </a:r>
            <a:r>
              <a:rPr lang="en-US"/>
              <a:t> (LTM8023 Datasheet)</a:t>
            </a:r>
          </a:p>
          <a:p>
            <a:r>
              <a:rPr lang="en-US">
                <a:hlinkClick r:id="rId7"/>
              </a:rPr>
              <a:t>https://www.analog.com/media/en/technical-documentation/data-sheets/8033fb.pdf</a:t>
            </a:r>
            <a:r>
              <a:rPr lang="en-US"/>
              <a:t> (LTM8033 Datasheet)</a:t>
            </a:r>
          </a:p>
          <a:p>
            <a:r>
              <a:rPr lang="en-US">
                <a:hlinkClick r:id="rId8"/>
              </a:rPr>
              <a:t>https://www.analog.com/media/en/technical-documentation/data-sheets/4649fc.pdf</a:t>
            </a:r>
            <a:r>
              <a:rPr lang="en-US"/>
              <a:t> (LTM4649 Datasheet)</a:t>
            </a:r>
          </a:p>
          <a:p>
            <a:r>
              <a:rPr lang="en-US">
                <a:hlinkClick r:id="rId9"/>
              </a:rPr>
              <a:t>https://www.analog.com/media/en/technical-documentation/data-sheets/4642fb.pdf</a:t>
            </a:r>
            <a:r>
              <a:rPr lang="en-US"/>
              <a:t> (LTM4642 Datasheet)</a:t>
            </a:r>
          </a:p>
          <a:p>
            <a:r>
              <a:rPr lang="en-US">
                <a:hlinkClick r:id="rId10"/>
              </a:rPr>
              <a:t>http://www.ti.com/lit/ds/symlink/tlc59116.pdf</a:t>
            </a:r>
            <a:r>
              <a:rPr lang="en-US"/>
              <a:t> (TLC59116 Datasheet)</a:t>
            </a:r>
          </a:p>
          <a:p>
            <a:endParaRPr lang="en-US"/>
          </a:p>
          <a:p>
            <a:endParaRPr lang="en-US"/>
          </a:p>
          <a:p>
            <a:endParaRPr lang="en-US"/>
          </a:p>
        </p:txBody>
      </p:sp>
    </p:spTree>
    <p:extLst>
      <p:ext uri="{BB962C8B-B14F-4D97-AF65-F5344CB8AC3E}">
        <p14:creationId xmlns:p14="http://schemas.microsoft.com/office/powerpoint/2010/main" val="2313840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1B1776-1C73-47DF-A785-DF601C6E451E}"/>
              </a:ext>
            </a:extLst>
          </p:cNvPr>
          <p:cNvSpPr>
            <a:spLocks noGrp="1"/>
          </p:cNvSpPr>
          <p:nvPr>
            <p:ph type="title"/>
          </p:nvPr>
        </p:nvSpPr>
        <p:spPr/>
        <p:txBody>
          <a:bodyPr/>
          <a:lstStyle/>
          <a:p>
            <a:r>
              <a:rPr lang="en-US"/>
              <a:t>Project Description</a:t>
            </a:r>
          </a:p>
        </p:txBody>
      </p:sp>
      <p:pic>
        <p:nvPicPr>
          <p:cNvPr id="2" name="Content Placeholder 1">
            <a:extLst>
              <a:ext uri="{FF2B5EF4-FFF2-40B4-BE49-F238E27FC236}">
                <a16:creationId xmlns:a16="http://schemas.microsoft.com/office/drawing/2014/main" id="{7AC1FDD1-C4FA-49D8-B63E-AF9853C8F788}"/>
              </a:ext>
            </a:extLst>
          </p:cNvPr>
          <p:cNvPicPr>
            <a:picLocks noGrp="1" noChangeAspect="1"/>
          </p:cNvPicPr>
          <p:nvPr>
            <p:ph idx="1"/>
          </p:nvPr>
        </p:nvPicPr>
        <p:blipFill>
          <a:blip r:embed="rId2"/>
          <a:stretch>
            <a:fillRect/>
          </a:stretch>
        </p:blipFill>
        <p:spPr>
          <a:xfrm>
            <a:off x="5626100" y="1581150"/>
            <a:ext cx="5286375" cy="3686175"/>
          </a:xfrm>
          <a:prstGeom prst="rect">
            <a:avLst/>
          </a:prstGeom>
        </p:spPr>
      </p:pic>
      <p:sp>
        <p:nvSpPr>
          <p:cNvPr id="6" name="Text Placeholder 5">
            <a:extLst>
              <a:ext uri="{FF2B5EF4-FFF2-40B4-BE49-F238E27FC236}">
                <a16:creationId xmlns:a16="http://schemas.microsoft.com/office/drawing/2014/main" id="{396332F8-F81B-45E2-A04C-ED428C6613D5}"/>
              </a:ext>
            </a:extLst>
          </p:cNvPr>
          <p:cNvSpPr>
            <a:spLocks noGrp="1"/>
          </p:cNvSpPr>
          <p:nvPr>
            <p:ph type="body" sz="half" idx="2"/>
          </p:nvPr>
        </p:nvSpPr>
        <p:spPr/>
        <p:txBody>
          <a:bodyPr vert="horz" lIns="91440" tIns="45720" rIns="91440" bIns="45720" rtlCol="0" anchor="t">
            <a:normAutofit/>
          </a:bodyPr>
          <a:lstStyle/>
          <a:p>
            <a:r>
              <a:rPr lang="en-US" b="1"/>
              <a:t>Project Goals:</a:t>
            </a:r>
          </a:p>
          <a:p>
            <a:pPr marL="285750" indent="-285750">
              <a:buFont typeface="Arial" panose="020B0604020202020204" pitchFamily="34" charset="0"/>
              <a:buChar char="•"/>
            </a:pPr>
            <a:r>
              <a:rPr lang="en-US"/>
              <a:t>Create the effect of a window for “windowless” rooms</a:t>
            </a:r>
          </a:p>
          <a:p>
            <a:pPr marL="285750" indent="-285750">
              <a:buFont typeface="Arial" panose="020B0604020202020204" pitchFamily="34" charset="0"/>
              <a:buChar char="•"/>
            </a:pPr>
            <a:r>
              <a:rPr lang="en-US"/>
              <a:t>Provide the aesthetic and biological benefits of dynamic lighting based on real world data</a:t>
            </a:r>
          </a:p>
          <a:p>
            <a:pPr marL="285750" indent="-285750">
              <a:buFont typeface="Arial" panose="020B0604020202020204" pitchFamily="34" charset="0"/>
              <a:buChar char="•"/>
            </a:pPr>
            <a:r>
              <a:rPr lang="en-US"/>
              <a:t>Allow for intuitive user control and downloadable content through an iOS app</a:t>
            </a:r>
            <a:endParaRPr lang="en-US">
              <a:cs typeface="Calibri"/>
            </a:endParaRPr>
          </a:p>
          <a:p>
            <a:r>
              <a:rPr lang="en-US" b="1"/>
              <a:t>Project Objective:</a:t>
            </a:r>
          </a:p>
          <a:p>
            <a:pPr marL="285750" indent="-285750">
              <a:buFont typeface="Arial" panose="020B0604020202020204" pitchFamily="34" charset="0"/>
              <a:buChar char="•"/>
            </a:pPr>
            <a:r>
              <a:rPr lang="en-US"/>
              <a:t>To create consumer level lighting product that can create the visual effect of a window and natural light that can be controlled by an iOS app</a:t>
            </a:r>
            <a:endParaRPr lang="en-US">
              <a:cs typeface="Calibri"/>
            </a:endParaRPr>
          </a:p>
          <a:p>
            <a:endParaRPr lang="en-US" b="1"/>
          </a:p>
        </p:txBody>
      </p:sp>
    </p:spTree>
    <p:extLst>
      <p:ext uri="{BB962C8B-B14F-4D97-AF65-F5344CB8AC3E}">
        <p14:creationId xmlns:p14="http://schemas.microsoft.com/office/powerpoint/2010/main" val="3129268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96191A-3807-4FC1-9282-E7D97FEC2B9B}"/>
              </a:ext>
            </a:extLst>
          </p:cNvPr>
          <p:cNvSpPr>
            <a:spLocks noGrp="1"/>
          </p:cNvSpPr>
          <p:nvPr>
            <p:ph type="title"/>
          </p:nvPr>
        </p:nvSpPr>
        <p:spPr/>
        <p:txBody>
          <a:bodyPr/>
          <a:lstStyle/>
          <a:p>
            <a:r>
              <a:rPr lang="en-US"/>
              <a:t>Specifications and Requirements</a:t>
            </a:r>
          </a:p>
        </p:txBody>
      </p:sp>
      <p:sp>
        <p:nvSpPr>
          <p:cNvPr id="10" name="Text Placeholder 9">
            <a:extLst>
              <a:ext uri="{FF2B5EF4-FFF2-40B4-BE49-F238E27FC236}">
                <a16:creationId xmlns:a16="http://schemas.microsoft.com/office/drawing/2014/main" id="{53F8D5F3-BCD6-4D43-8DCF-ABBA3F81F8F5}"/>
              </a:ext>
            </a:extLst>
          </p:cNvPr>
          <p:cNvSpPr>
            <a:spLocks noGrp="1"/>
          </p:cNvSpPr>
          <p:nvPr>
            <p:ph type="body" idx="1"/>
          </p:nvPr>
        </p:nvSpPr>
        <p:spPr/>
        <p:txBody>
          <a:bodyPr/>
          <a:lstStyle/>
          <a:p>
            <a:r>
              <a:rPr lang="en-US"/>
              <a:t>Specifications</a:t>
            </a:r>
          </a:p>
        </p:txBody>
      </p:sp>
      <p:graphicFrame>
        <p:nvGraphicFramePr>
          <p:cNvPr id="8" name="Content Placeholder 7">
            <a:extLst>
              <a:ext uri="{FF2B5EF4-FFF2-40B4-BE49-F238E27FC236}">
                <a16:creationId xmlns:a16="http://schemas.microsoft.com/office/drawing/2014/main" id="{83BD5DC2-A950-4540-B6D7-7CE3A851A737}"/>
              </a:ext>
            </a:extLst>
          </p:cNvPr>
          <p:cNvGraphicFramePr>
            <a:graphicFrameLocks noGrp="1"/>
          </p:cNvGraphicFramePr>
          <p:nvPr>
            <p:ph sz="half" idx="2"/>
            <p:extLst>
              <p:ext uri="{D42A27DB-BD31-4B8C-83A1-F6EECF244321}">
                <p14:modId xmlns:p14="http://schemas.microsoft.com/office/powerpoint/2010/main" val="268522563"/>
              </p:ext>
            </p:extLst>
          </p:nvPr>
        </p:nvGraphicFramePr>
        <p:xfrm>
          <a:off x="839788" y="2505075"/>
          <a:ext cx="3875196" cy="2865120"/>
        </p:xfrm>
        <a:graphic>
          <a:graphicData uri="http://schemas.openxmlformats.org/drawingml/2006/table">
            <a:tbl>
              <a:tblPr firstRow="1" bandRow="1">
                <a:tableStyleId>{5C22544A-7EE6-4342-B048-85BDC9FD1C3A}</a:tableStyleId>
              </a:tblPr>
              <a:tblGrid>
                <a:gridCol w="2366701">
                  <a:extLst>
                    <a:ext uri="{9D8B030D-6E8A-4147-A177-3AD203B41FA5}">
                      <a16:colId xmlns:a16="http://schemas.microsoft.com/office/drawing/2014/main" val="1596875028"/>
                    </a:ext>
                  </a:extLst>
                </a:gridCol>
                <a:gridCol w="1508495">
                  <a:extLst>
                    <a:ext uri="{9D8B030D-6E8A-4147-A177-3AD203B41FA5}">
                      <a16:colId xmlns:a16="http://schemas.microsoft.com/office/drawing/2014/main" val="2100152099"/>
                    </a:ext>
                  </a:extLst>
                </a:gridCol>
              </a:tblGrid>
              <a:tr h="370840">
                <a:tc>
                  <a:txBody>
                    <a:bodyPr/>
                    <a:lstStyle/>
                    <a:p>
                      <a:r>
                        <a:rPr lang="en-US"/>
                        <a:t>Parameter</a:t>
                      </a:r>
                    </a:p>
                  </a:txBody>
                  <a:tcPr marL="91468" marR="91468"/>
                </a:tc>
                <a:tc>
                  <a:txBody>
                    <a:bodyPr/>
                    <a:lstStyle/>
                    <a:p>
                      <a:r>
                        <a:rPr lang="en-US"/>
                        <a:t>Specification</a:t>
                      </a:r>
                    </a:p>
                  </a:txBody>
                  <a:tcPr marL="91468" marR="91468"/>
                </a:tc>
                <a:extLst>
                  <a:ext uri="{0D108BD9-81ED-4DB2-BD59-A6C34878D82A}">
                    <a16:rowId xmlns:a16="http://schemas.microsoft.com/office/drawing/2014/main" val="4258950414"/>
                  </a:ext>
                </a:extLst>
              </a:tr>
              <a:tr h="370840">
                <a:tc>
                  <a:txBody>
                    <a:bodyPr/>
                    <a:lstStyle/>
                    <a:p>
                      <a:r>
                        <a:rPr lang="en-US"/>
                        <a:t>Bluetooth Range</a:t>
                      </a:r>
                    </a:p>
                  </a:txBody>
                  <a:tcPr marL="91468" marR="91468"/>
                </a:tc>
                <a:tc>
                  <a:txBody>
                    <a:bodyPr/>
                    <a:lstStyle/>
                    <a:p>
                      <a:r>
                        <a:rPr lang="en-US"/>
                        <a:t>10 m</a:t>
                      </a:r>
                    </a:p>
                  </a:txBody>
                  <a:tcPr marL="91468" marR="91468"/>
                </a:tc>
                <a:extLst>
                  <a:ext uri="{0D108BD9-81ED-4DB2-BD59-A6C34878D82A}">
                    <a16:rowId xmlns:a16="http://schemas.microsoft.com/office/drawing/2014/main" val="1711502558"/>
                  </a:ext>
                </a:extLst>
              </a:tr>
              <a:tr h="370840">
                <a:tc>
                  <a:txBody>
                    <a:bodyPr/>
                    <a:lstStyle/>
                    <a:p>
                      <a:r>
                        <a:rPr lang="en-US"/>
                        <a:t>Autonomous Run Time</a:t>
                      </a:r>
                    </a:p>
                  </a:txBody>
                  <a:tcPr marL="91468" marR="91468"/>
                </a:tc>
                <a:tc>
                  <a:txBody>
                    <a:bodyPr/>
                    <a:lstStyle/>
                    <a:p>
                      <a:r>
                        <a:rPr lang="en-US"/>
                        <a:t>12 hours</a:t>
                      </a:r>
                    </a:p>
                  </a:txBody>
                  <a:tcPr marL="91468" marR="91468"/>
                </a:tc>
                <a:extLst>
                  <a:ext uri="{0D108BD9-81ED-4DB2-BD59-A6C34878D82A}">
                    <a16:rowId xmlns:a16="http://schemas.microsoft.com/office/drawing/2014/main" val="1668903592"/>
                  </a:ext>
                </a:extLst>
              </a:tr>
              <a:tr h="370840">
                <a:tc>
                  <a:txBody>
                    <a:bodyPr/>
                    <a:lstStyle/>
                    <a:p>
                      <a:r>
                        <a:rPr lang="en-US"/>
                        <a:t>Product Weight</a:t>
                      </a:r>
                    </a:p>
                  </a:txBody>
                  <a:tcPr marL="91468" marR="91468"/>
                </a:tc>
                <a:tc>
                  <a:txBody>
                    <a:bodyPr/>
                    <a:lstStyle/>
                    <a:p>
                      <a:r>
                        <a:rPr lang="en-US"/>
                        <a:t>&lt;50 lbs</a:t>
                      </a:r>
                    </a:p>
                  </a:txBody>
                  <a:tcPr marL="91468" marR="91468"/>
                </a:tc>
                <a:extLst>
                  <a:ext uri="{0D108BD9-81ED-4DB2-BD59-A6C34878D82A}">
                    <a16:rowId xmlns:a16="http://schemas.microsoft.com/office/drawing/2014/main" val="3849744842"/>
                  </a:ext>
                </a:extLst>
              </a:tr>
              <a:tr h="370840">
                <a:tc>
                  <a:txBody>
                    <a:bodyPr/>
                    <a:lstStyle/>
                    <a:p>
                      <a:r>
                        <a:rPr lang="en-US"/>
                        <a:t>Color Temperature</a:t>
                      </a:r>
                    </a:p>
                  </a:txBody>
                  <a:tcPr marL="91468" marR="91468"/>
                </a:tc>
                <a:tc>
                  <a:txBody>
                    <a:bodyPr/>
                    <a:lstStyle/>
                    <a:p>
                      <a:r>
                        <a:rPr lang="en-US"/>
                        <a:t>2700K-6500K</a:t>
                      </a:r>
                    </a:p>
                  </a:txBody>
                  <a:tcPr marL="91468" marR="91468"/>
                </a:tc>
                <a:extLst>
                  <a:ext uri="{0D108BD9-81ED-4DB2-BD59-A6C34878D82A}">
                    <a16:rowId xmlns:a16="http://schemas.microsoft.com/office/drawing/2014/main" val="225484467"/>
                  </a:ext>
                </a:extLst>
              </a:tr>
              <a:tr h="370840">
                <a:tc>
                  <a:txBody>
                    <a:bodyPr/>
                    <a:lstStyle/>
                    <a:p>
                      <a:r>
                        <a:rPr lang="en-US"/>
                        <a:t>Max Power Consumption</a:t>
                      </a:r>
                    </a:p>
                  </a:txBody>
                  <a:tcPr marL="91468" marR="91468"/>
                </a:tc>
                <a:tc>
                  <a:txBody>
                    <a:bodyPr/>
                    <a:lstStyle/>
                    <a:p>
                      <a:r>
                        <a:rPr lang="en-US"/>
                        <a:t>120 W</a:t>
                      </a:r>
                    </a:p>
                  </a:txBody>
                  <a:tcPr marL="91468" marR="91468"/>
                </a:tc>
                <a:extLst>
                  <a:ext uri="{0D108BD9-81ED-4DB2-BD59-A6C34878D82A}">
                    <a16:rowId xmlns:a16="http://schemas.microsoft.com/office/drawing/2014/main" val="3599370005"/>
                  </a:ext>
                </a:extLst>
              </a:tr>
              <a:tr h="370840">
                <a:tc>
                  <a:txBody>
                    <a:bodyPr/>
                    <a:lstStyle/>
                    <a:p>
                      <a:r>
                        <a:rPr lang="en-US"/>
                        <a:t>Min Lumen Output</a:t>
                      </a:r>
                    </a:p>
                  </a:txBody>
                  <a:tcPr marL="91468" marR="91468"/>
                </a:tc>
                <a:tc>
                  <a:txBody>
                    <a:bodyPr/>
                    <a:lstStyle/>
                    <a:p>
                      <a:r>
                        <a:rPr lang="en-US"/>
                        <a:t>1000 lm</a:t>
                      </a:r>
                    </a:p>
                  </a:txBody>
                  <a:tcPr marL="91468" marR="91468"/>
                </a:tc>
                <a:extLst>
                  <a:ext uri="{0D108BD9-81ED-4DB2-BD59-A6C34878D82A}">
                    <a16:rowId xmlns:a16="http://schemas.microsoft.com/office/drawing/2014/main" val="3682325361"/>
                  </a:ext>
                </a:extLst>
              </a:tr>
            </a:tbl>
          </a:graphicData>
        </a:graphic>
      </p:graphicFrame>
      <p:sp>
        <p:nvSpPr>
          <p:cNvPr id="11" name="Text Placeholder 10">
            <a:extLst>
              <a:ext uri="{FF2B5EF4-FFF2-40B4-BE49-F238E27FC236}">
                <a16:creationId xmlns:a16="http://schemas.microsoft.com/office/drawing/2014/main" id="{B56C61FA-5D1A-42C8-B089-F2454E85918C}"/>
              </a:ext>
            </a:extLst>
          </p:cNvPr>
          <p:cNvSpPr>
            <a:spLocks noGrp="1"/>
          </p:cNvSpPr>
          <p:nvPr>
            <p:ph type="body" sz="quarter" idx="3"/>
          </p:nvPr>
        </p:nvSpPr>
        <p:spPr/>
        <p:txBody>
          <a:bodyPr/>
          <a:lstStyle/>
          <a:p>
            <a:r>
              <a:rPr lang="en-US"/>
              <a:t>Requirements</a:t>
            </a:r>
          </a:p>
        </p:txBody>
      </p:sp>
      <p:sp>
        <p:nvSpPr>
          <p:cNvPr id="3" name="Content Placeholder 2">
            <a:extLst>
              <a:ext uri="{FF2B5EF4-FFF2-40B4-BE49-F238E27FC236}">
                <a16:creationId xmlns:a16="http://schemas.microsoft.com/office/drawing/2014/main" id="{700E10CD-93CE-4536-B588-FA66EE944F02}"/>
              </a:ext>
            </a:extLst>
          </p:cNvPr>
          <p:cNvSpPr>
            <a:spLocks noGrp="1"/>
          </p:cNvSpPr>
          <p:nvPr>
            <p:ph sz="quarter" idx="4"/>
          </p:nvPr>
        </p:nvSpPr>
        <p:spPr/>
        <p:txBody>
          <a:bodyPr>
            <a:normAutofit lnSpcReduction="10000"/>
          </a:bodyPr>
          <a:lstStyle/>
          <a:p>
            <a:r>
              <a:rPr lang="en-US"/>
              <a:t>Modern and appealing design</a:t>
            </a:r>
          </a:p>
          <a:p>
            <a:r>
              <a:rPr lang="en-US"/>
              <a:t>Must mimic daylight</a:t>
            </a:r>
          </a:p>
          <a:p>
            <a:r>
              <a:rPr lang="en-US"/>
              <a:t>Must be safe and easy to install</a:t>
            </a:r>
          </a:p>
          <a:p>
            <a:r>
              <a:rPr lang="en-US"/>
              <a:t>Must have sustainable lifespan</a:t>
            </a:r>
          </a:p>
          <a:p>
            <a:r>
              <a:rPr lang="en-US"/>
              <a:t>Affordable</a:t>
            </a:r>
          </a:p>
          <a:p>
            <a:r>
              <a:rPr lang="en-US"/>
              <a:t>Compatible with home/office power outlet</a:t>
            </a:r>
          </a:p>
          <a:p>
            <a:r>
              <a:rPr lang="en-US"/>
              <a:t>Good Bluetooth range</a:t>
            </a:r>
          </a:p>
        </p:txBody>
      </p:sp>
    </p:spTree>
    <p:extLst>
      <p:ext uri="{BB962C8B-B14F-4D97-AF65-F5344CB8AC3E}">
        <p14:creationId xmlns:p14="http://schemas.microsoft.com/office/powerpoint/2010/main" val="1341954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8A56B62-1F1C-4627-B5AB-D2234BE253A8}"/>
              </a:ext>
            </a:extLst>
          </p:cNvPr>
          <p:cNvSpPr>
            <a:spLocks noGrp="1"/>
          </p:cNvSpPr>
          <p:nvPr>
            <p:ph type="title"/>
          </p:nvPr>
        </p:nvSpPr>
        <p:spPr/>
        <p:txBody>
          <a:bodyPr/>
          <a:lstStyle/>
          <a:p>
            <a:r>
              <a:rPr lang="en-US"/>
              <a:t>Daynight Panel Block Diagram</a:t>
            </a:r>
          </a:p>
        </p:txBody>
      </p:sp>
      <p:pic>
        <p:nvPicPr>
          <p:cNvPr id="14" name="Content Placeholder 13">
            <a:extLst>
              <a:ext uri="{FF2B5EF4-FFF2-40B4-BE49-F238E27FC236}">
                <a16:creationId xmlns:a16="http://schemas.microsoft.com/office/drawing/2014/main" id="{B34A9023-35DA-4EB1-9F81-A98ED91D4B63}"/>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6260" y="1555969"/>
            <a:ext cx="6456230" cy="4620993"/>
          </a:xfrm>
        </p:spPr>
      </p:pic>
    </p:spTree>
    <p:extLst>
      <p:ext uri="{BB962C8B-B14F-4D97-AF65-F5344CB8AC3E}">
        <p14:creationId xmlns:p14="http://schemas.microsoft.com/office/powerpoint/2010/main" val="1127186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8A56B62-1F1C-4627-B5AB-D2234BE253A8}"/>
              </a:ext>
            </a:extLst>
          </p:cNvPr>
          <p:cNvSpPr>
            <a:spLocks noGrp="1"/>
          </p:cNvSpPr>
          <p:nvPr>
            <p:ph type="title"/>
          </p:nvPr>
        </p:nvSpPr>
        <p:spPr/>
        <p:txBody>
          <a:bodyPr/>
          <a:lstStyle/>
          <a:p>
            <a:r>
              <a:rPr lang="en-US" err="1"/>
              <a:t>Daynight</a:t>
            </a:r>
            <a:r>
              <a:rPr lang="en-US"/>
              <a:t> Panel Block Diagram</a:t>
            </a:r>
          </a:p>
        </p:txBody>
      </p:sp>
      <p:sp>
        <p:nvSpPr>
          <p:cNvPr id="6" name="Rectangle 5">
            <a:extLst>
              <a:ext uri="{FF2B5EF4-FFF2-40B4-BE49-F238E27FC236}">
                <a16:creationId xmlns:a16="http://schemas.microsoft.com/office/drawing/2014/main" id="{BC32143F-FC97-44ED-BAB0-8ECE937B1FF0}"/>
              </a:ext>
            </a:extLst>
          </p:cNvPr>
          <p:cNvSpPr/>
          <p:nvPr/>
        </p:nvSpPr>
        <p:spPr>
          <a:xfrm>
            <a:off x="4684542" y="3010486"/>
            <a:ext cx="970670" cy="942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15C69E0-CDA3-4033-BA38-A18A4C48FA43}"/>
              </a:ext>
            </a:extLst>
          </p:cNvPr>
          <p:cNvSpPr/>
          <p:nvPr/>
        </p:nvSpPr>
        <p:spPr>
          <a:xfrm>
            <a:off x="7608281" y="3022206"/>
            <a:ext cx="970670" cy="942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BF71C7C-ED3D-41FD-A0ED-6890C78E0D70}"/>
              </a:ext>
            </a:extLst>
          </p:cNvPr>
          <p:cNvSpPr/>
          <p:nvPr/>
        </p:nvSpPr>
        <p:spPr>
          <a:xfrm>
            <a:off x="6142900" y="4215620"/>
            <a:ext cx="970670" cy="942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13">
            <a:extLst>
              <a:ext uri="{FF2B5EF4-FFF2-40B4-BE49-F238E27FC236}">
                <a16:creationId xmlns:a16="http://schemas.microsoft.com/office/drawing/2014/main" id="{B34A9023-35DA-4EB1-9F81-A98ED91D4B63}"/>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6260" y="1555969"/>
            <a:ext cx="6456230" cy="4620993"/>
          </a:xfrm>
        </p:spPr>
      </p:pic>
    </p:spTree>
    <p:extLst>
      <p:ext uri="{BB962C8B-B14F-4D97-AF65-F5344CB8AC3E}">
        <p14:creationId xmlns:p14="http://schemas.microsoft.com/office/powerpoint/2010/main" val="2901801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8A56B62-1F1C-4627-B5AB-D2234BE253A8}"/>
              </a:ext>
            </a:extLst>
          </p:cNvPr>
          <p:cNvSpPr>
            <a:spLocks noGrp="1"/>
          </p:cNvSpPr>
          <p:nvPr>
            <p:ph type="title"/>
          </p:nvPr>
        </p:nvSpPr>
        <p:spPr/>
        <p:txBody>
          <a:bodyPr/>
          <a:lstStyle/>
          <a:p>
            <a:r>
              <a:rPr lang="en-US" err="1"/>
              <a:t>Daynight</a:t>
            </a:r>
            <a:r>
              <a:rPr lang="en-US"/>
              <a:t> Panel Block Diagram</a:t>
            </a:r>
          </a:p>
        </p:txBody>
      </p:sp>
      <p:sp>
        <p:nvSpPr>
          <p:cNvPr id="9" name="Rectangle 8">
            <a:extLst>
              <a:ext uri="{FF2B5EF4-FFF2-40B4-BE49-F238E27FC236}">
                <a16:creationId xmlns:a16="http://schemas.microsoft.com/office/drawing/2014/main" id="{300C8D43-A178-4C99-A238-C4896DD61A17}"/>
              </a:ext>
            </a:extLst>
          </p:cNvPr>
          <p:cNvSpPr/>
          <p:nvPr/>
        </p:nvSpPr>
        <p:spPr>
          <a:xfrm>
            <a:off x="6253080" y="2567352"/>
            <a:ext cx="815926" cy="8050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4C15392-0D5D-4A5B-AFCD-2057ECF6BD11}"/>
              </a:ext>
            </a:extLst>
          </p:cNvPr>
          <p:cNvSpPr/>
          <p:nvPr/>
        </p:nvSpPr>
        <p:spPr>
          <a:xfrm>
            <a:off x="6241360" y="1655295"/>
            <a:ext cx="815926" cy="8050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E4443E4-3EAA-4264-8F70-6861ABE6EE5C}"/>
              </a:ext>
            </a:extLst>
          </p:cNvPr>
          <p:cNvSpPr/>
          <p:nvPr/>
        </p:nvSpPr>
        <p:spPr>
          <a:xfrm>
            <a:off x="2827606" y="4881489"/>
            <a:ext cx="1055077" cy="1325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A36D7C7-7FE1-491A-8F4C-91DCDCE0DEC0}"/>
              </a:ext>
            </a:extLst>
          </p:cNvPr>
          <p:cNvSpPr/>
          <p:nvPr/>
        </p:nvSpPr>
        <p:spPr>
          <a:xfrm>
            <a:off x="3303559" y="1981199"/>
            <a:ext cx="815926" cy="8050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F10263-CF42-4B0E-B59A-8D754E050411}"/>
              </a:ext>
            </a:extLst>
          </p:cNvPr>
          <p:cNvSpPr/>
          <p:nvPr/>
        </p:nvSpPr>
        <p:spPr>
          <a:xfrm>
            <a:off x="4473526" y="5401994"/>
            <a:ext cx="815926" cy="8050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13">
            <a:extLst>
              <a:ext uri="{FF2B5EF4-FFF2-40B4-BE49-F238E27FC236}">
                <a16:creationId xmlns:a16="http://schemas.microsoft.com/office/drawing/2014/main" id="{B34A9023-35DA-4EB1-9F81-A98ED91D4B63}"/>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6260" y="1555969"/>
            <a:ext cx="6456230" cy="4620993"/>
          </a:xfrm>
        </p:spPr>
      </p:pic>
    </p:spTree>
    <p:extLst>
      <p:ext uri="{BB962C8B-B14F-4D97-AF65-F5344CB8AC3E}">
        <p14:creationId xmlns:p14="http://schemas.microsoft.com/office/powerpoint/2010/main" val="35337908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2514</Words>
  <Application>Microsoft Office PowerPoint</Application>
  <PresentationFormat>Widescreen</PresentationFormat>
  <Paragraphs>658</Paragraphs>
  <Slides>42</Slides>
  <Notes>12</Notes>
  <HiddenSlides>1</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Calibri Light</vt:lpstr>
      <vt:lpstr>Cambria Math</vt:lpstr>
      <vt:lpstr>Helvetica</vt:lpstr>
      <vt:lpstr>Office Theme</vt:lpstr>
      <vt:lpstr>Daynight Panel</vt:lpstr>
      <vt:lpstr>Administrative</vt:lpstr>
      <vt:lpstr>Project Motivation</vt:lpstr>
      <vt:lpstr>Project Motivation</vt:lpstr>
      <vt:lpstr>Project Description</vt:lpstr>
      <vt:lpstr>Specifications and Requirements</vt:lpstr>
      <vt:lpstr>Daynight Panel Block Diagram</vt:lpstr>
      <vt:lpstr>Daynight Panel Block Diagram</vt:lpstr>
      <vt:lpstr>Daynight Panel Block Diagram</vt:lpstr>
      <vt:lpstr>Daynight Panel Block Diagram</vt:lpstr>
      <vt:lpstr>Daynight Panel Block Diagram</vt:lpstr>
      <vt:lpstr>Project Design, Lighting Technology</vt:lpstr>
      <vt:lpstr>Project Design, LED Products</vt:lpstr>
      <vt:lpstr>Project Design, LED Testing</vt:lpstr>
      <vt:lpstr>Project Design, LED Color Balancing</vt:lpstr>
      <vt:lpstr>Project Design, Diffusion</vt:lpstr>
      <vt:lpstr>Project Design, MCU</vt:lpstr>
      <vt:lpstr>Overall Approach </vt:lpstr>
      <vt:lpstr>Controls Overview</vt:lpstr>
      <vt:lpstr>Thorough Control Through Simple Manipulation</vt:lpstr>
      <vt:lpstr>Ensure compatibility with iOS App</vt:lpstr>
      <vt:lpstr>Project Design, LED Driver</vt:lpstr>
      <vt:lpstr>Project Design, LED Driver</vt:lpstr>
      <vt:lpstr>Project Design, Power</vt:lpstr>
      <vt:lpstr>Project Design, Power Rail 1, 2</vt:lpstr>
      <vt:lpstr>Project Design, Power Rail 3, 4</vt:lpstr>
      <vt:lpstr>Project Design, Power</vt:lpstr>
      <vt:lpstr>Daynight App for iOS</vt:lpstr>
      <vt:lpstr>Daynight App for iOS</vt:lpstr>
      <vt:lpstr>iOS Software Diagram</vt:lpstr>
      <vt:lpstr>iOS Software Diagram</vt:lpstr>
      <vt:lpstr>iOS Software Diagram</vt:lpstr>
      <vt:lpstr>iOS Software Diagram</vt:lpstr>
      <vt:lpstr>Model – View – Controller Paradigm</vt:lpstr>
      <vt:lpstr>Schematic</vt:lpstr>
      <vt:lpstr>Project Design, LED PCB</vt:lpstr>
      <vt:lpstr>Project Design, Power/Logic PCB</vt:lpstr>
      <vt:lpstr>Budget</vt:lpstr>
      <vt:lpstr>Progress by Subsystem</vt:lpstr>
      <vt:lpstr>Demonstration Video</vt:lpstr>
      <vt:lpstr>Next Steps/Questions</vt:lpstr>
      <vt:lpstr>Citations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Ricky Rivera</dc:creator>
  <cp:lastModifiedBy>Ricardo Rivera-Matos</cp:lastModifiedBy>
  <cp:revision>5</cp:revision>
  <dcterms:created xsi:type="dcterms:W3CDTF">2019-01-11T16:26:34Z</dcterms:created>
  <dcterms:modified xsi:type="dcterms:W3CDTF">2019-04-21T14:15:42Z</dcterms:modified>
</cp:coreProperties>
</file>