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2" r:id="rId47"/>
  </p:sldIdLst>
  <p:sldSz cx="9144000" cy="5143500" type="screen16x9"/>
  <p:notesSz cx="6858000" cy="9144000"/>
  <p:embeddedFontLst>
    <p:embeddedFont>
      <p:font typeface="Dosis" panose="020B0604020202020204" charset="0"/>
      <p:regular r:id="rId49"/>
      <p:bold r:id="rId50"/>
    </p:embeddedFont>
    <p:embeddedFont>
      <p:font typeface="Roboto" panose="020B0604020202020204" charset="0"/>
      <p:regular r:id="rId51"/>
      <p:bold r:id="rId52"/>
      <p:italic r:id="rId53"/>
      <p:boldItalic r:id="rId54"/>
    </p:embeddedFont>
    <p:embeddedFont>
      <p:font typeface="Sniglet" panose="020B0604020202020204" charset="0"/>
      <p:regular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77ABAE0-6C1F-4991-B247-344F91544FE4}">
  <a:tblStyle styleId="{C77ABAE0-6C1F-4991-B247-344F91544FE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84246ED-C8CE-4264-A51A-DB5448AFEDC6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54307C7-23EA-4D43-A834-C915D0826003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560aee7803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560aee7803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4c633aa8e3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4c633aa8e3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Anuj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560aee7803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560aee7803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4c633aa8e3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4c633aa8e3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Anuj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560aee7803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560aee7803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4c633aa8e3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4c633aa8e3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Juna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560aee7803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560aee7803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4c633aa8e3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4c633aa8e3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Anuj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560aee7803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560aee7803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Marco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4c633aa8e3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4c633aa8e3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Marco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4c633aa8e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4c633aa8e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Shannon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4c841cfcd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0" name="Google Shape;650;g4c841cfcd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Get specific part #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4c633aa8e3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4c633aa8e3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Get specific part #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4df9a9090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4df9a9090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Get specific part #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4c9aca07e2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" name="Google Shape;690;g4c9aca07e2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Get specific part #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560aee7803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560aee7803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4c633aa8e3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9" name="Google Shape;709;g4c633aa8e3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Marco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4dcacf0ab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4dcacf0ab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Marco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57f8bb63ea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57f8bb63ea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4df07e5f95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4df07e5f95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18-27 for Karlie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560aee7803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Google Shape;738;g560aee7803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4c633aa8e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4c633aa8e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Shannon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560aee7803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" name="Google Shape;743;g560aee7803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4c86aae9c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9" name="Google Shape;749;g4c86aae9c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4c86aae9c6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2" name="Google Shape;762;g4c86aae9c6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4f1521465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4f1521465c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560aee7803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560aee7803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4c633aa8e3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0" name="Google Shape;780;g4c633aa8e3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Updated pics, updated issues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57f8bb63e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5" name="Google Shape;785;g57f8bb63e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57f8bb63e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" name="Google Shape;790;g57f8bb63ea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g56735c2d9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" name="Google Shape;795;g56735c2d9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4c633aa8e3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4c633aa8e3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Marco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4c76f60e5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4c76f60e5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Shannon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g560aee7803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6" name="Google Shape;806;g560aee7803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g4c633aa8e3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1" name="Google Shape;811;g4c633aa8e3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57f8bb63ea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7" name="Google Shape;817;g57f8bb63ea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4f1521465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4f1521465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g4c633aa8e3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" name="Google Shape;829;g4c633aa8e3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4c633aa8e3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4c633aa8e3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g4c633aa8e3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9" name="Google Shape;849;g4c633aa8e3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4c633aa8e3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4c633aa8e3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Anuj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4c633aa8e3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4c633aa8e3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560aee7803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560aee7803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560aee780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560aee780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560aee780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560aee780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"/>
          <p:cNvSpPr txBox="1">
            <a:spLocks noGrp="1"/>
          </p:cNvSpPr>
          <p:nvPr>
            <p:ph type="ctrTitle"/>
          </p:nvPr>
        </p:nvSpPr>
        <p:spPr>
          <a:xfrm>
            <a:off x="2305100" y="1161050"/>
            <a:ext cx="6153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2"/>
          <p:cNvSpPr/>
          <p:nvPr/>
        </p:nvSpPr>
        <p:spPr>
          <a:xfrm>
            <a:off x="723692" y="4220091"/>
            <a:ext cx="794875" cy="985737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4" name="Google Shape;164;p2"/>
          <p:cNvSpPr/>
          <p:nvPr/>
        </p:nvSpPr>
        <p:spPr>
          <a:xfrm>
            <a:off x="-58319" y="3053287"/>
            <a:ext cx="782014" cy="890356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5" name="Google Shape;165;p2"/>
          <p:cNvSpPr/>
          <p:nvPr/>
        </p:nvSpPr>
        <p:spPr>
          <a:xfrm>
            <a:off x="4025101" y="3422420"/>
            <a:ext cx="370865" cy="809588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6" name="Google Shape;166;p2"/>
          <p:cNvSpPr/>
          <p:nvPr/>
        </p:nvSpPr>
        <p:spPr>
          <a:xfrm>
            <a:off x="3078045" y="3128354"/>
            <a:ext cx="730671" cy="895811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5401648" y="3285712"/>
            <a:ext cx="805934" cy="75083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8" name="Google Shape;168;p2"/>
          <p:cNvSpPr/>
          <p:nvPr/>
        </p:nvSpPr>
        <p:spPr>
          <a:xfrm>
            <a:off x="8364459" y="3346843"/>
            <a:ext cx="873792" cy="600260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9" name="Google Shape;169;p2"/>
          <p:cNvSpPr/>
          <p:nvPr/>
        </p:nvSpPr>
        <p:spPr>
          <a:xfrm>
            <a:off x="4551116" y="3125540"/>
            <a:ext cx="657208" cy="679227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0" name="Google Shape;170;p2"/>
          <p:cNvSpPr/>
          <p:nvPr/>
        </p:nvSpPr>
        <p:spPr>
          <a:xfrm>
            <a:off x="4419881" y="3994834"/>
            <a:ext cx="919681" cy="950908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1" name="Google Shape;171;p2"/>
          <p:cNvSpPr/>
          <p:nvPr/>
        </p:nvSpPr>
        <p:spPr>
          <a:xfrm>
            <a:off x="2644912" y="4036538"/>
            <a:ext cx="890356" cy="706800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2" name="Google Shape;172;p2"/>
          <p:cNvSpPr/>
          <p:nvPr/>
        </p:nvSpPr>
        <p:spPr>
          <a:xfrm>
            <a:off x="2116542" y="3186156"/>
            <a:ext cx="829755" cy="780163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3" name="Google Shape;173;p2"/>
          <p:cNvSpPr/>
          <p:nvPr/>
        </p:nvSpPr>
        <p:spPr>
          <a:xfrm>
            <a:off x="1347361" y="3186147"/>
            <a:ext cx="599146" cy="706813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4" name="Google Shape;174;p2"/>
          <p:cNvSpPr/>
          <p:nvPr/>
        </p:nvSpPr>
        <p:spPr>
          <a:xfrm>
            <a:off x="2681615" y="4813558"/>
            <a:ext cx="816944" cy="313967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5" name="Google Shape;175;p2"/>
          <p:cNvSpPr/>
          <p:nvPr/>
        </p:nvSpPr>
        <p:spPr>
          <a:xfrm>
            <a:off x="7146421" y="4508764"/>
            <a:ext cx="1040884" cy="730621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6" name="Google Shape;176;p2"/>
          <p:cNvSpPr/>
          <p:nvPr/>
        </p:nvSpPr>
        <p:spPr>
          <a:xfrm>
            <a:off x="7146430" y="3104432"/>
            <a:ext cx="684732" cy="721463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7" name="Google Shape;177;p2"/>
          <p:cNvSpPr/>
          <p:nvPr/>
        </p:nvSpPr>
        <p:spPr>
          <a:xfrm>
            <a:off x="5262207" y="4729516"/>
            <a:ext cx="525046" cy="372666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8" name="Google Shape;178;p2"/>
          <p:cNvSpPr/>
          <p:nvPr/>
        </p:nvSpPr>
        <p:spPr>
          <a:xfrm>
            <a:off x="8376372" y="4729061"/>
            <a:ext cx="508532" cy="324976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9" name="Google Shape;179;p2"/>
          <p:cNvSpPr/>
          <p:nvPr/>
        </p:nvSpPr>
        <p:spPr>
          <a:xfrm>
            <a:off x="3808716" y="4429326"/>
            <a:ext cx="570935" cy="567282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0" name="Google Shape;180;p2"/>
          <p:cNvSpPr/>
          <p:nvPr/>
        </p:nvSpPr>
        <p:spPr>
          <a:xfrm>
            <a:off x="7975391" y="3053272"/>
            <a:ext cx="541560" cy="67927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1" name="Google Shape;181;p2"/>
          <p:cNvSpPr/>
          <p:nvPr/>
        </p:nvSpPr>
        <p:spPr>
          <a:xfrm>
            <a:off x="1570785" y="4028295"/>
            <a:ext cx="734324" cy="723314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2" name="Google Shape;182;p2"/>
          <p:cNvSpPr/>
          <p:nvPr/>
        </p:nvSpPr>
        <p:spPr>
          <a:xfrm>
            <a:off x="247060" y="4094875"/>
            <a:ext cx="275434" cy="244207"/>
          </a:xfrm>
          <a:custGeom>
            <a:avLst/>
            <a:gdLst/>
            <a:ahLst/>
            <a:cxnLst/>
            <a:rect l="l" t="t" r="r" b="b"/>
            <a:pathLst>
              <a:path w="5504" h="4880" extrusionOk="0">
                <a:moveTo>
                  <a:pt x="5173" y="0"/>
                </a:moveTo>
                <a:lnTo>
                  <a:pt x="5063" y="37"/>
                </a:lnTo>
                <a:lnTo>
                  <a:pt x="4990" y="110"/>
                </a:lnTo>
                <a:lnTo>
                  <a:pt x="4770" y="404"/>
                </a:lnTo>
                <a:lnTo>
                  <a:pt x="4513" y="624"/>
                </a:lnTo>
                <a:lnTo>
                  <a:pt x="4219" y="844"/>
                </a:lnTo>
                <a:lnTo>
                  <a:pt x="3926" y="991"/>
                </a:lnTo>
                <a:lnTo>
                  <a:pt x="3742" y="1064"/>
                </a:lnTo>
                <a:lnTo>
                  <a:pt x="3559" y="1101"/>
                </a:lnTo>
                <a:lnTo>
                  <a:pt x="3229" y="1101"/>
                </a:lnTo>
                <a:lnTo>
                  <a:pt x="2862" y="1028"/>
                </a:lnTo>
                <a:lnTo>
                  <a:pt x="2532" y="917"/>
                </a:lnTo>
                <a:lnTo>
                  <a:pt x="2239" y="807"/>
                </a:lnTo>
                <a:lnTo>
                  <a:pt x="1908" y="734"/>
                </a:lnTo>
                <a:lnTo>
                  <a:pt x="1578" y="661"/>
                </a:lnTo>
                <a:lnTo>
                  <a:pt x="1248" y="624"/>
                </a:lnTo>
                <a:lnTo>
                  <a:pt x="918" y="661"/>
                </a:lnTo>
                <a:lnTo>
                  <a:pt x="625" y="771"/>
                </a:lnTo>
                <a:lnTo>
                  <a:pt x="478" y="844"/>
                </a:lnTo>
                <a:lnTo>
                  <a:pt x="368" y="954"/>
                </a:lnTo>
                <a:lnTo>
                  <a:pt x="258" y="1064"/>
                </a:lnTo>
                <a:lnTo>
                  <a:pt x="148" y="1211"/>
                </a:lnTo>
                <a:lnTo>
                  <a:pt x="111" y="1284"/>
                </a:lnTo>
                <a:lnTo>
                  <a:pt x="111" y="1321"/>
                </a:lnTo>
                <a:lnTo>
                  <a:pt x="148" y="1431"/>
                </a:lnTo>
                <a:lnTo>
                  <a:pt x="258" y="1468"/>
                </a:lnTo>
                <a:lnTo>
                  <a:pt x="368" y="1468"/>
                </a:lnTo>
                <a:lnTo>
                  <a:pt x="698" y="1284"/>
                </a:lnTo>
                <a:lnTo>
                  <a:pt x="1028" y="1174"/>
                </a:lnTo>
                <a:lnTo>
                  <a:pt x="1028" y="2531"/>
                </a:lnTo>
                <a:lnTo>
                  <a:pt x="955" y="3228"/>
                </a:lnTo>
                <a:lnTo>
                  <a:pt x="881" y="3925"/>
                </a:lnTo>
                <a:lnTo>
                  <a:pt x="698" y="3852"/>
                </a:lnTo>
                <a:lnTo>
                  <a:pt x="551" y="3742"/>
                </a:lnTo>
                <a:lnTo>
                  <a:pt x="368" y="3632"/>
                </a:lnTo>
                <a:lnTo>
                  <a:pt x="184" y="3522"/>
                </a:lnTo>
                <a:lnTo>
                  <a:pt x="111" y="3522"/>
                </a:lnTo>
                <a:lnTo>
                  <a:pt x="38" y="3595"/>
                </a:lnTo>
                <a:lnTo>
                  <a:pt x="1" y="3669"/>
                </a:lnTo>
                <a:lnTo>
                  <a:pt x="1" y="3779"/>
                </a:lnTo>
                <a:lnTo>
                  <a:pt x="38" y="3962"/>
                </a:lnTo>
                <a:lnTo>
                  <a:pt x="148" y="4145"/>
                </a:lnTo>
                <a:lnTo>
                  <a:pt x="294" y="4256"/>
                </a:lnTo>
                <a:lnTo>
                  <a:pt x="514" y="4402"/>
                </a:lnTo>
                <a:lnTo>
                  <a:pt x="735" y="4476"/>
                </a:lnTo>
                <a:lnTo>
                  <a:pt x="1175" y="4476"/>
                </a:lnTo>
                <a:lnTo>
                  <a:pt x="1248" y="4439"/>
                </a:lnTo>
                <a:lnTo>
                  <a:pt x="1321" y="4402"/>
                </a:lnTo>
                <a:lnTo>
                  <a:pt x="1395" y="4256"/>
                </a:lnTo>
                <a:lnTo>
                  <a:pt x="1505" y="3485"/>
                </a:lnTo>
                <a:lnTo>
                  <a:pt x="1578" y="2715"/>
                </a:lnTo>
                <a:lnTo>
                  <a:pt x="1578" y="1908"/>
                </a:lnTo>
                <a:lnTo>
                  <a:pt x="1542" y="1504"/>
                </a:lnTo>
                <a:lnTo>
                  <a:pt x="1505" y="1138"/>
                </a:lnTo>
                <a:lnTo>
                  <a:pt x="1762" y="1174"/>
                </a:lnTo>
                <a:lnTo>
                  <a:pt x="2128" y="1321"/>
                </a:lnTo>
                <a:lnTo>
                  <a:pt x="2459" y="1431"/>
                </a:lnTo>
                <a:lnTo>
                  <a:pt x="2825" y="1578"/>
                </a:lnTo>
                <a:lnTo>
                  <a:pt x="3192" y="1651"/>
                </a:lnTo>
                <a:lnTo>
                  <a:pt x="3486" y="1651"/>
                </a:lnTo>
                <a:lnTo>
                  <a:pt x="3449" y="2531"/>
                </a:lnTo>
                <a:lnTo>
                  <a:pt x="3412" y="3449"/>
                </a:lnTo>
                <a:lnTo>
                  <a:pt x="3412" y="3999"/>
                </a:lnTo>
                <a:lnTo>
                  <a:pt x="3412" y="4256"/>
                </a:lnTo>
                <a:lnTo>
                  <a:pt x="3412" y="4366"/>
                </a:lnTo>
                <a:lnTo>
                  <a:pt x="3412" y="4402"/>
                </a:lnTo>
                <a:lnTo>
                  <a:pt x="3449" y="4402"/>
                </a:lnTo>
                <a:lnTo>
                  <a:pt x="3412" y="4476"/>
                </a:lnTo>
                <a:lnTo>
                  <a:pt x="3376" y="4512"/>
                </a:lnTo>
                <a:lnTo>
                  <a:pt x="3376" y="4659"/>
                </a:lnTo>
                <a:lnTo>
                  <a:pt x="3376" y="4696"/>
                </a:lnTo>
                <a:lnTo>
                  <a:pt x="3412" y="4806"/>
                </a:lnTo>
                <a:lnTo>
                  <a:pt x="3522" y="4879"/>
                </a:lnTo>
                <a:lnTo>
                  <a:pt x="3632" y="4879"/>
                </a:lnTo>
                <a:lnTo>
                  <a:pt x="3742" y="4842"/>
                </a:lnTo>
                <a:lnTo>
                  <a:pt x="3853" y="4732"/>
                </a:lnTo>
                <a:lnTo>
                  <a:pt x="3926" y="4586"/>
                </a:lnTo>
                <a:lnTo>
                  <a:pt x="3926" y="4439"/>
                </a:lnTo>
                <a:lnTo>
                  <a:pt x="3926" y="4256"/>
                </a:lnTo>
                <a:lnTo>
                  <a:pt x="3963" y="3045"/>
                </a:lnTo>
                <a:lnTo>
                  <a:pt x="3963" y="1871"/>
                </a:lnTo>
                <a:lnTo>
                  <a:pt x="3963" y="1541"/>
                </a:lnTo>
                <a:lnTo>
                  <a:pt x="4366" y="1394"/>
                </a:lnTo>
                <a:lnTo>
                  <a:pt x="4733" y="1138"/>
                </a:lnTo>
                <a:lnTo>
                  <a:pt x="5063" y="844"/>
                </a:lnTo>
                <a:lnTo>
                  <a:pt x="5320" y="551"/>
                </a:lnTo>
                <a:lnTo>
                  <a:pt x="5467" y="367"/>
                </a:lnTo>
                <a:lnTo>
                  <a:pt x="5503" y="257"/>
                </a:lnTo>
                <a:lnTo>
                  <a:pt x="5503" y="184"/>
                </a:lnTo>
                <a:lnTo>
                  <a:pt x="5430" y="74"/>
                </a:lnTo>
                <a:lnTo>
                  <a:pt x="5356" y="37"/>
                </a:lnTo>
                <a:lnTo>
                  <a:pt x="528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3" name="Google Shape;183;p2"/>
          <p:cNvSpPr/>
          <p:nvPr/>
        </p:nvSpPr>
        <p:spPr>
          <a:xfrm>
            <a:off x="8516944" y="4082884"/>
            <a:ext cx="690236" cy="510383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4" name="Google Shape;184;p2"/>
          <p:cNvSpPr/>
          <p:nvPr/>
        </p:nvSpPr>
        <p:spPr>
          <a:xfrm>
            <a:off x="859713" y="3417443"/>
            <a:ext cx="317620" cy="659010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5" name="Google Shape;185;p2"/>
          <p:cNvSpPr/>
          <p:nvPr/>
        </p:nvSpPr>
        <p:spPr>
          <a:xfrm rot="1920742">
            <a:off x="5707038" y="4213989"/>
            <a:ext cx="884797" cy="750834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6" name="Google Shape;186;p2"/>
          <p:cNvSpPr/>
          <p:nvPr/>
        </p:nvSpPr>
        <p:spPr>
          <a:xfrm rot="-3496844">
            <a:off x="115839" y="4509560"/>
            <a:ext cx="537852" cy="464440"/>
          </a:xfrm>
          <a:custGeom>
            <a:avLst/>
            <a:gdLst/>
            <a:ahLst/>
            <a:cxnLst/>
            <a:rect l="l" t="t" r="r" b="b"/>
            <a:pathLst>
              <a:path w="10748" h="9281" extrusionOk="0">
                <a:moveTo>
                  <a:pt x="4072" y="550"/>
                </a:moveTo>
                <a:lnTo>
                  <a:pt x="4329" y="587"/>
                </a:lnTo>
                <a:lnTo>
                  <a:pt x="4585" y="697"/>
                </a:lnTo>
                <a:lnTo>
                  <a:pt x="4842" y="844"/>
                </a:lnTo>
                <a:lnTo>
                  <a:pt x="5025" y="1064"/>
                </a:lnTo>
                <a:lnTo>
                  <a:pt x="5136" y="1211"/>
                </a:lnTo>
                <a:lnTo>
                  <a:pt x="5209" y="1394"/>
                </a:lnTo>
                <a:lnTo>
                  <a:pt x="5246" y="1541"/>
                </a:lnTo>
                <a:lnTo>
                  <a:pt x="5282" y="1724"/>
                </a:lnTo>
                <a:lnTo>
                  <a:pt x="5282" y="2091"/>
                </a:lnTo>
                <a:lnTo>
                  <a:pt x="5246" y="2458"/>
                </a:lnTo>
                <a:lnTo>
                  <a:pt x="5209" y="2641"/>
                </a:lnTo>
                <a:lnTo>
                  <a:pt x="4695" y="1761"/>
                </a:lnTo>
                <a:lnTo>
                  <a:pt x="4072" y="550"/>
                </a:lnTo>
                <a:close/>
                <a:moveTo>
                  <a:pt x="1357" y="3008"/>
                </a:moveTo>
                <a:lnTo>
                  <a:pt x="1504" y="3265"/>
                </a:lnTo>
                <a:lnTo>
                  <a:pt x="1614" y="3558"/>
                </a:lnTo>
                <a:lnTo>
                  <a:pt x="1797" y="3852"/>
                </a:lnTo>
                <a:lnTo>
                  <a:pt x="1467" y="3778"/>
                </a:lnTo>
                <a:lnTo>
                  <a:pt x="1137" y="3742"/>
                </a:lnTo>
                <a:lnTo>
                  <a:pt x="1321" y="3118"/>
                </a:lnTo>
                <a:lnTo>
                  <a:pt x="1357" y="3008"/>
                </a:lnTo>
                <a:close/>
                <a:moveTo>
                  <a:pt x="3815" y="550"/>
                </a:moveTo>
                <a:lnTo>
                  <a:pt x="4072" y="1174"/>
                </a:lnTo>
                <a:lnTo>
                  <a:pt x="4329" y="1798"/>
                </a:lnTo>
                <a:lnTo>
                  <a:pt x="4695" y="2531"/>
                </a:lnTo>
                <a:lnTo>
                  <a:pt x="5099" y="3265"/>
                </a:lnTo>
                <a:lnTo>
                  <a:pt x="4989" y="3852"/>
                </a:lnTo>
                <a:lnTo>
                  <a:pt x="4732" y="3191"/>
                </a:lnTo>
                <a:lnTo>
                  <a:pt x="4475" y="2531"/>
                </a:lnTo>
                <a:lnTo>
                  <a:pt x="4255" y="1981"/>
                </a:lnTo>
                <a:lnTo>
                  <a:pt x="4035" y="1467"/>
                </a:lnTo>
                <a:lnTo>
                  <a:pt x="3742" y="880"/>
                </a:lnTo>
                <a:lnTo>
                  <a:pt x="3558" y="587"/>
                </a:lnTo>
                <a:lnTo>
                  <a:pt x="3815" y="550"/>
                </a:lnTo>
                <a:close/>
                <a:moveTo>
                  <a:pt x="1761" y="1724"/>
                </a:moveTo>
                <a:lnTo>
                  <a:pt x="1724" y="1798"/>
                </a:lnTo>
                <a:lnTo>
                  <a:pt x="1761" y="1944"/>
                </a:lnTo>
                <a:lnTo>
                  <a:pt x="1834" y="2018"/>
                </a:lnTo>
                <a:lnTo>
                  <a:pt x="1944" y="2054"/>
                </a:lnTo>
                <a:lnTo>
                  <a:pt x="2054" y="2054"/>
                </a:lnTo>
                <a:lnTo>
                  <a:pt x="2274" y="2531"/>
                </a:lnTo>
                <a:lnTo>
                  <a:pt x="2458" y="2971"/>
                </a:lnTo>
                <a:lnTo>
                  <a:pt x="3008" y="4182"/>
                </a:lnTo>
                <a:lnTo>
                  <a:pt x="3081" y="4329"/>
                </a:lnTo>
                <a:lnTo>
                  <a:pt x="2825" y="4255"/>
                </a:lnTo>
                <a:lnTo>
                  <a:pt x="2458" y="4072"/>
                </a:lnTo>
                <a:lnTo>
                  <a:pt x="2164" y="3742"/>
                </a:lnTo>
                <a:lnTo>
                  <a:pt x="1944" y="3375"/>
                </a:lnTo>
                <a:lnTo>
                  <a:pt x="1724" y="2935"/>
                </a:lnTo>
                <a:lnTo>
                  <a:pt x="1651" y="2715"/>
                </a:lnTo>
                <a:lnTo>
                  <a:pt x="1504" y="2494"/>
                </a:lnTo>
                <a:lnTo>
                  <a:pt x="1724" y="1761"/>
                </a:lnTo>
                <a:lnTo>
                  <a:pt x="1761" y="1724"/>
                </a:lnTo>
                <a:close/>
                <a:moveTo>
                  <a:pt x="2604" y="1174"/>
                </a:moveTo>
                <a:lnTo>
                  <a:pt x="2715" y="1614"/>
                </a:lnTo>
                <a:lnTo>
                  <a:pt x="2861" y="2054"/>
                </a:lnTo>
                <a:lnTo>
                  <a:pt x="3228" y="2898"/>
                </a:lnTo>
                <a:lnTo>
                  <a:pt x="3998" y="4695"/>
                </a:lnTo>
                <a:lnTo>
                  <a:pt x="3632" y="4549"/>
                </a:lnTo>
                <a:lnTo>
                  <a:pt x="3522" y="4365"/>
                </a:lnTo>
                <a:lnTo>
                  <a:pt x="3301" y="3888"/>
                </a:lnTo>
                <a:lnTo>
                  <a:pt x="2861" y="2935"/>
                </a:lnTo>
                <a:lnTo>
                  <a:pt x="2274" y="1834"/>
                </a:lnTo>
                <a:lnTo>
                  <a:pt x="2311" y="1651"/>
                </a:lnTo>
                <a:lnTo>
                  <a:pt x="2421" y="1467"/>
                </a:lnTo>
                <a:lnTo>
                  <a:pt x="2604" y="1174"/>
                </a:lnTo>
                <a:close/>
                <a:moveTo>
                  <a:pt x="3338" y="660"/>
                </a:moveTo>
                <a:lnTo>
                  <a:pt x="3375" y="770"/>
                </a:lnTo>
                <a:lnTo>
                  <a:pt x="3668" y="1467"/>
                </a:lnTo>
                <a:lnTo>
                  <a:pt x="3962" y="2164"/>
                </a:lnTo>
                <a:lnTo>
                  <a:pt x="4182" y="2788"/>
                </a:lnTo>
                <a:lnTo>
                  <a:pt x="4402" y="3412"/>
                </a:lnTo>
                <a:lnTo>
                  <a:pt x="4769" y="4659"/>
                </a:lnTo>
                <a:lnTo>
                  <a:pt x="4732" y="4805"/>
                </a:lnTo>
                <a:lnTo>
                  <a:pt x="4659" y="4805"/>
                </a:lnTo>
                <a:lnTo>
                  <a:pt x="4549" y="4842"/>
                </a:lnTo>
                <a:lnTo>
                  <a:pt x="3668" y="2971"/>
                </a:lnTo>
                <a:lnTo>
                  <a:pt x="3191" y="1981"/>
                </a:lnTo>
                <a:lnTo>
                  <a:pt x="2971" y="1504"/>
                </a:lnTo>
                <a:lnTo>
                  <a:pt x="2788" y="991"/>
                </a:lnTo>
                <a:lnTo>
                  <a:pt x="3045" y="807"/>
                </a:lnTo>
                <a:lnTo>
                  <a:pt x="3338" y="660"/>
                </a:lnTo>
                <a:close/>
                <a:moveTo>
                  <a:pt x="7703" y="4952"/>
                </a:moveTo>
                <a:lnTo>
                  <a:pt x="7960" y="5246"/>
                </a:lnTo>
                <a:lnTo>
                  <a:pt x="7960" y="5246"/>
                </a:lnTo>
                <a:lnTo>
                  <a:pt x="7887" y="5209"/>
                </a:lnTo>
                <a:lnTo>
                  <a:pt x="7593" y="5319"/>
                </a:lnTo>
                <a:lnTo>
                  <a:pt x="7300" y="5466"/>
                </a:lnTo>
                <a:lnTo>
                  <a:pt x="7190" y="5356"/>
                </a:lnTo>
                <a:lnTo>
                  <a:pt x="7080" y="5246"/>
                </a:lnTo>
                <a:lnTo>
                  <a:pt x="7373" y="5099"/>
                </a:lnTo>
                <a:lnTo>
                  <a:pt x="7703" y="4952"/>
                </a:lnTo>
                <a:close/>
                <a:moveTo>
                  <a:pt x="8070" y="5356"/>
                </a:moveTo>
                <a:lnTo>
                  <a:pt x="8180" y="5466"/>
                </a:lnTo>
                <a:lnTo>
                  <a:pt x="7923" y="5576"/>
                </a:lnTo>
                <a:lnTo>
                  <a:pt x="7923" y="5576"/>
                </a:lnTo>
                <a:lnTo>
                  <a:pt x="8033" y="5429"/>
                </a:lnTo>
                <a:lnTo>
                  <a:pt x="8070" y="5356"/>
                </a:lnTo>
                <a:close/>
                <a:moveTo>
                  <a:pt x="7556" y="5612"/>
                </a:moveTo>
                <a:lnTo>
                  <a:pt x="7483" y="5722"/>
                </a:lnTo>
                <a:lnTo>
                  <a:pt x="7483" y="5686"/>
                </a:lnTo>
                <a:lnTo>
                  <a:pt x="7556" y="5612"/>
                </a:lnTo>
                <a:close/>
                <a:moveTo>
                  <a:pt x="8327" y="5649"/>
                </a:moveTo>
                <a:lnTo>
                  <a:pt x="8327" y="5686"/>
                </a:lnTo>
                <a:lnTo>
                  <a:pt x="7850" y="6163"/>
                </a:lnTo>
                <a:lnTo>
                  <a:pt x="7740" y="6016"/>
                </a:lnTo>
                <a:lnTo>
                  <a:pt x="7997" y="5796"/>
                </a:lnTo>
                <a:lnTo>
                  <a:pt x="8327" y="5649"/>
                </a:lnTo>
                <a:close/>
                <a:moveTo>
                  <a:pt x="8437" y="5796"/>
                </a:moveTo>
                <a:lnTo>
                  <a:pt x="8584" y="6053"/>
                </a:lnTo>
                <a:lnTo>
                  <a:pt x="8143" y="6163"/>
                </a:lnTo>
                <a:lnTo>
                  <a:pt x="8437" y="5796"/>
                </a:lnTo>
                <a:close/>
                <a:moveTo>
                  <a:pt x="8437" y="6346"/>
                </a:moveTo>
                <a:lnTo>
                  <a:pt x="8180" y="6676"/>
                </a:lnTo>
                <a:lnTo>
                  <a:pt x="8107" y="6493"/>
                </a:lnTo>
                <a:lnTo>
                  <a:pt x="8437" y="6346"/>
                </a:lnTo>
                <a:close/>
                <a:moveTo>
                  <a:pt x="8767" y="6309"/>
                </a:moveTo>
                <a:lnTo>
                  <a:pt x="8840" y="6419"/>
                </a:lnTo>
                <a:lnTo>
                  <a:pt x="8547" y="6676"/>
                </a:lnTo>
                <a:lnTo>
                  <a:pt x="8767" y="6309"/>
                </a:lnTo>
                <a:close/>
                <a:moveTo>
                  <a:pt x="9024" y="4695"/>
                </a:moveTo>
                <a:lnTo>
                  <a:pt x="9244" y="4732"/>
                </a:lnTo>
                <a:lnTo>
                  <a:pt x="9464" y="4805"/>
                </a:lnTo>
                <a:lnTo>
                  <a:pt x="9647" y="4915"/>
                </a:lnTo>
                <a:lnTo>
                  <a:pt x="9831" y="5062"/>
                </a:lnTo>
                <a:lnTo>
                  <a:pt x="9904" y="5099"/>
                </a:lnTo>
                <a:lnTo>
                  <a:pt x="9941" y="5099"/>
                </a:lnTo>
                <a:lnTo>
                  <a:pt x="10051" y="5209"/>
                </a:lnTo>
                <a:lnTo>
                  <a:pt x="10161" y="5429"/>
                </a:lnTo>
                <a:lnTo>
                  <a:pt x="10198" y="5649"/>
                </a:lnTo>
                <a:lnTo>
                  <a:pt x="10234" y="5869"/>
                </a:lnTo>
                <a:lnTo>
                  <a:pt x="10198" y="6089"/>
                </a:lnTo>
                <a:lnTo>
                  <a:pt x="10161" y="6346"/>
                </a:lnTo>
                <a:lnTo>
                  <a:pt x="10088" y="6566"/>
                </a:lnTo>
                <a:lnTo>
                  <a:pt x="9941" y="7006"/>
                </a:lnTo>
                <a:lnTo>
                  <a:pt x="9904" y="7080"/>
                </a:lnTo>
                <a:lnTo>
                  <a:pt x="9647" y="6676"/>
                </a:lnTo>
                <a:lnTo>
                  <a:pt x="9024" y="5832"/>
                </a:lnTo>
                <a:lnTo>
                  <a:pt x="8620" y="5282"/>
                </a:lnTo>
                <a:lnTo>
                  <a:pt x="8400" y="5025"/>
                </a:lnTo>
                <a:lnTo>
                  <a:pt x="8143" y="4842"/>
                </a:lnTo>
                <a:lnTo>
                  <a:pt x="8584" y="4732"/>
                </a:lnTo>
                <a:lnTo>
                  <a:pt x="8804" y="4695"/>
                </a:lnTo>
                <a:close/>
                <a:moveTo>
                  <a:pt x="1064" y="3962"/>
                </a:moveTo>
                <a:lnTo>
                  <a:pt x="1357" y="4182"/>
                </a:lnTo>
                <a:lnTo>
                  <a:pt x="1651" y="4329"/>
                </a:lnTo>
                <a:lnTo>
                  <a:pt x="2348" y="4585"/>
                </a:lnTo>
                <a:lnTo>
                  <a:pt x="2458" y="4659"/>
                </a:lnTo>
                <a:lnTo>
                  <a:pt x="2494" y="4695"/>
                </a:lnTo>
                <a:lnTo>
                  <a:pt x="2568" y="4732"/>
                </a:lnTo>
                <a:lnTo>
                  <a:pt x="2641" y="4695"/>
                </a:lnTo>
                <a:lnTo>
                  <a:pt x="4329" y="5319"/>
                </a:lnTo>
                <a:lnTo>
                  <a:pt x="4329" y="5356"/>
                </a:lnTo>
                <a:lnTo>
                  <a:pt x="4292" y="5319"/>
                </a:lnTo>
                <a:lnTo>
                  <a:pt x="3888" y="5172"/>
                </a:lnTo>
                <a:lnTo>
                  <a:pt x="3705" y="5136"/>
                </a:lnTo>
                <a:lnTo>
                  <a:pt x="3485" y="5099"/>
                </a:lnTo>
                <a:lnTo>
                  <a:pt x="3448" y="5136"/>
                </a:lnTo>
                <a:lnTo>
                  <a:pt x="3411" y="5172"/>
                </a:lnTo>
                <a:lnTo>
                  <a:pt x="3448" y="5246"/>
                </a:lnTo>
                <a:lnTo>
                  <a:pt x="3595" y="5392"/>
                </a:lnTo>
                <a:lnTo>
                  <a:pt x="3852" y="5539"/>
                </a:lnTo>
                <a:lnTo>
                  <a:pt x="4108" y="5686"/>
                </a:lnTo>
                <a:lnTo>
                  <a:pt x="4402" y="5759"/>
                </a:lnTo>
                <a:lnTo>
                  <a:pt x="4365" y="5906"/>
                </a:lnTo>
                <a:lnTo>
                  <a:pt x="4035" y="5906"/>
                </a:lnTo>
                <a:lnTo>
                  <a:pt x="3742" y="5869"/>
                </a:lnTo>
                <a:lnTo>
                  <a:pt x="3411" y="5759"/>
                </a:lnTo>
                <a:lnTo>
                  <a:pt x="3228" y="5686"/>
                </a:lnTo>
                <a:lnTo>
                  <a:pt x="3191" y="5612"/>
                </a:lnTo>
                <a:lnTo>
                  <a:pt x="3155" y="5576"/>
                </a:lnTo>
                <a:lnTo>
                  <a:pt x="3118" y="5539"/>
                </a:lnTo>
                <a:lnTo>
                  <a:pt x="3081" y="5502"/>
                </a:lnTo>
                <a:lnTo>
                  <a:pt x="3045" y="5502"/>
                </a:lnTo>
                <a:lnTo>
                  <a:pt x="3008" y="5539"/>
                </a:lnTo>
                <a:lnTo>
                  <a:pt x="2971" y="5649"/>
                </a:lnTo>
                <a:lnTo>
                  <a:pt x="2971" y="5722"/>
                </a:lnTo>
                <a:lnTo>
                  <a:pt x="3008" y="5796"/>
                </a:lnTo>
                <a:lnTo>
                  <a:pt x="3045" y="5869"/>
                </a:lnTo>
                <a:lnTo>
                  <a:pt x="3191" y="6016"/>
                </a:lnTo>
                <a:lnTo>
                  <a:pt x="3338" y="6126"/>
                </a:lnTo>
                <a:lnTo>
                  <a:pt x="3522" y="6199"/>
                </a:lnTo>
                <a:lnTo>
                  <a:pt x="3742" y="6273"/>
                </a:lnTo>
                <a:lnTo>
                  <a:pt x="3962" y="6309"/>
                </a:lnTo>
                <a:lnTo>
                  <a:pt x="4182" y="6309"/>
                </a:lnTo>
                <a:lnTo>
                  <a:pt x="3962" y="6676"/>
                </a:lnTo>
                <a:lnTo>
                  <a:pt x="3742" y="6603"/>
                </a:lnTo>
                <a:lnTo>
                  <a:pt x="3228" y="6456"/>
                </a:lnTo>
                <a:lnTo>
                  <a:pt x="2971" y="6419"/>
                </a:lnTo>
                <a:lnTo>
                  <a:pt x="2715" y="6383"/>
                </a:lnTo>
                <a:lnTo>
                  <a:pt x="2641" y="6383"/>
                </a:lnTo>
                <a:lnTo>
                  <a:pt x="2641" y="6456"/>
                </a:lnTo>
                <a:lnTo>
                  <a:pt x="2641" y="6493"/>
                </a:lnTo>
                <a:lnTo>
                  <a:pt x="2678" y="6529"/>
                </a:lnTo>
                <a:lnTo>
                  <a:pt x="2861" y="6676"/>
                </a:lnTo>
                <a:lnTo>
                  <a:pt x="3081" y="6786"/>
                </a:lnTo>
                <a:lnTo>
                  <a:pt x="3522" y="6970"/>
                </a:lnTo>
                <a:lnTo>
                  <a:pt x="3742" y="7080"/>
                </a:lnTo>
                <a:lnTo>
                  <a:pt x="3632" y="7226"/>
                </a:lnTo>
                <a:lnTo>
                  <a:pt x="3522" y="7336"/>
                </a:lnTo>
                <a:lnTo>
                  <a:pt x="2935" y="7080"/>
                </a:lnTo>
                <a:lnTo>
                  <a:pt x="2311" y="6823"/>
                </a:lnTo>
                <a:lnTo>
                  <a:pt x="2238" y="6823"/>
                </a:lnTo>
                <a:lnTo>
                  <a:pt x="2201" y="6860"/>
                </a:lnTo>
                <a:lnTo>
                  <a:pt x="2201" y="6896"/>
                </a:lnTo>
                <a:lnTo>
                  <a:pt x="2201" y="6970"/>
                </a:lnTo>
                <a:lnTo>
                  <a:pt x="2458" y="7190"/>
                </a:lnTo>
                <a:lnTo>
                  <a:pt x="2678" y="7410"/>
                </a:lnTo>
                <a:lnTo>
                  <a:pt x="2971" y="7557"/>
                </a:lnTo>
                <a:lnTo>
                  <a:pt x="3265" y="7703"/>
                </a:lnTo>
                <a:lnTo>
                  <a:pt x="2971" y="7960"/>
                </a:lnTo>
                <a:lnTo>
                  <a:pt x="2641" y="7960"/>
                </a:lnTo>
                <a:lnTo>
                  <a:pt x="2311" y="7887"/>
                </a:lnTo>
                <a:lnTo>
                  <a:pt x="1981" y="7777"/>
                </a:lnTo>
                <a:lnTo>
                  <a:pt x="1871" y="7777"/>
                </a:lnTo>
                <a:lnTo>
                  <a:pt x="1834" y="7813"/>
                </a:lnTo>
                <a:lnTo>
                  <a:pt x="1797" y="7850"/>
                </a:lnTo>
                <a:lnTo>
                  <a:pt x="1797" y="7923"/>
                </a:lnTo>
                <a:lnTo>
                  <a:pt x="1834" y="8070"/>
                </a:lnTo>
                <a:lnTo>
                  <a:pt x="1944" y="8143"/>
                </a:lnTo>
                <a:lnTo>
                  <a:pt x="2091" y="8217"/>
                </a:lnTo>
                <a:lnTo>
                  <a:pt x="2238" y="8290"/>
                </a:lnTo>
                <a:lnTo>
                  <a:pt x="2348" y="8327"/>
                </a:lnTo>
                <a:lnTo>
                  <a:pt x="2164" y="8364"/>
                </a:lnTo>
                <a:lnTo>
                  <a:pt x="1944" y="8364"/>
                </a:lnTo>
                <a:lnTo>
                  <a:pt x="1761" y="8327"/>
                </a:lnTo>
                <a:lnTo>
                  <a:pt x="1541" y="8253"/>
                </a:lnTo>
                <a:lnTo>
                  <a:pt x="1247" y="8070"/>
                </a:lnTo>
                <a:lnTo>
                  <a:pt x="1027" y="7850"/>
                </a:lnTo>
                <a:lnTo>
                  <a:pt x="844" y="7593"/>
                </a:lnTo>
                <a:lnTo>
                  <a:pt x="697" y="7300"/>
                </a:lnTo>
                <a:lnTo>
                  <a:pt x="624" y="6970"/>
                </a:lnTo>
                <a:lnTo>
                  <a:pt x="550" y="6676"/>
                </a:lnTo>
                <a:lnTo>
                  <a:pt x="550" y="6346"/>
                </a:lnTo>
                <a:lnTo>
                  <a:pt x="550" y="6016"/>
                </a:lnTo>
                <a:lnTo>
                  <a:pt x="624" y="5502"/>
                </a:lnTo>
                <a:lnTo>
                  <a:pt x="734" y="4989"/>
                </a:lnTo>
                <a:lnTo>
                  <a:pt x="1064" y="3962"/>
                </a:lnTo>
                <a:close/>
                <a:moveTo>
                  <a:pt x="6786" y="5429"/>
                </a:moveTo>
                <a:lnTo>
                  <a:pt x="6860" y="5649"/>
                </a:lnTo>
                <a:lnTo>
                  <a:pt x="6970" y="5832"/>
                </a:lnTo>
                <a:lnTo>
                  <a:pt x="7006" y="5906"/>
                </a:lnTo>
                <a:lnTo>
                  <a:pt x="7043" y="5979"/>
                </a:lnTo>
                <a:lnTo>
                  <a:pt x="7116" y="6016"/>
                </a:lnTo>
                <a:lnTo>
                  <a:pt x="7813" y="7006"/>
                </a:lnTo>
                <a:lnTo>
                  <a:pt x="8143" y="7520"/>
                </a:lnTo>
                <a:lnTo>
                  <a:pt x="8143" y="7667"/>
                </a:lnTo>
                <a:lnTo>
                  <a:pt x="8143" y="7740"/>
                </a:lnTo>
                <a:lnTo>
                  <a:pt x="8217" y="7813"/>
                </a:lnTo>
                <a:lnTo>
                  <a:pt x="8290" y="7850"/>
                </a:lnTo>
                <a:lnTo>
                  <a:pt x="8363" y="7850"/>
                </a:lnTo>
                <a:lnTo>
                  <a:pt x="8400" y="7813"/>
                </a:lnTo>
                <a:lnTo>
                  <a:pt x="8510" y="7887"/>
                </a:lnTo>
                <a:lnTo>
                  <a:pt x="8584" y="7923"/>
                </a:lnTo>
                <a:lnTo>
                  <a:pt x="8694" y="7960"/>
                </a:lnTo>
                <a:lnTo>
                  <a:pt x="8767" y="7923"/>
                </a:lnTo>
                <a:lnTo>
                  <a:pt x="8877" y="7997"/>
                </a:lnTo>
                <a:lnTo>
                  <a:pt x="8987" y="7997"/>
                </a:lnTo>
                <a:lnTo>
                  <a:pt x="9060" y="8033"/>
                </a:lnTo>
                <a:lnTo>
                  <a:pt x="9134" y="7997"/>
                </a:lnTo>
                <a:lnTo>
                  <a:pt x="9207" y="7923"/>
                </a:lnTo>
                <a:lnTo>
                  <a:pt x="9207" y="7813"/>
                </a:lnTo>
                <a:lnTo>
                  <a:pt x="9207" y="7740"/>
                </a:lnTo>
                <a:lnTo>
                  <a:pt x="9134" y="7667"/>
                </a:lnTo>
                <a:lnTo>
                  <a:pt x="9170" y="7557"/>
                </a:lnTo>
                <a:lnTo>
                  <a:pt x="9207" y="7483"/>
                </a:lnTo>
                <a:lnTo>
                  <a:pt x="9244" y="7410"/>
                </a:lnTo>
                <a:lnTo>
                  <a:pt x="9244" y="7373"/>
                </a:lnTo>
                <a:lnTo>
                  <a:pt x="9207" y="7300"/>
                </a:lnTo>
                <a:lnTo>
                  <a:pt x="9170" y="7263"/>
                </a:lnTo>
                <a:lnTo>
                  <a:pt x="9134" y="7226"/>
                </a:lnTo>
                <a:lnTo>
                  <a:pt x="8987" y="7226"/>
                </a:lnTo>
                <a:lnTo>
                  <a:pt x="8694" y="7336"/>
                </a:lnTo>
                <a:lnTo>
                  <a:pt x="8694" y="7300"/>
                </a:lnTo>
                <a:lnTo>
                  <a:pt x="8877" y="7153"/>
                </a:lnTo>
                <a:lnTo>
                  <a:pt x="9060" y="6970"/>
                </a:lnTo>
                <a:lnTo>
                  <a:pt x="9134" y="6860"/>
                </a:lnTo>
                <a:lnTo>
                  <a:pt x="9244" y="7043"/>
                </a:lnTo>
                <a:lnTo>
                  <a:pt x="9501" y="7446"/>
                </a:lnTo>
                <a:lnTo>
                  <a:pt x="9537" y="7593"/>
                </a:lnTo>
                <a:lnTo>
                  <a:pt x="9317" y="7887"/>
                </a:lnTo>
                <a:lnTo>
                  <a:pt x="9024" y="8143"/>
                </a:lnTo>
                <a:lnTo>
                  <a:pt x="8730" y="8364"/>
                </a:lnTo>
                <a:lnTo>
                  <a:pt x="8400" y="8547"/>
                </a:lnTo>
                <a:lnTo>
                  <a:pt x="8070" y="8657"/>
                </a:lnTo>
                <a:lnTo>
                  <a:pt x="7703" y="8694"/>
                </a:lnTo>
                <a:lnTo>
                  <a:pt x="7520" y="8694"/>
                </a:lnTo>
                <a:lnTo>
                  <a:pt x="7373" y="8657"/>
                </a:lnTo>
                <a:lnTo>
                  <a:pt x="7190" y="8620"/>
                </a:lnTo>
                <a:lnTo>
                  <a:pt x="7006" y="8547"/>
                </a:lnTo>
                <a:lnTo>
                  <a:pt x="6823" y="8437"/>
                </a:lnTo>
                <a:lnTo>
                  <a:pt x="6676" y="8290"/>
                </a:lnTo>
                <a:lnTo>
                  <a:pt x="6419" y="7997"/>
                </a:lnTo>
                <a:lnTo>
                  <a:pt x="6199" y="7667"/>
                </a:lnTo>
                <a:lnTo>
                  <a:pt x="6053" y="7300"/>
                </a:lnTo>
                <a:lnTo>
                  <a:pt x="6016" y="6896"/>
                </a:lnTo>
                <a:lnTo>
                  <a:pt x="6016" y="6676"/>
                </a:lnTo>
                <a:lnTo>
                  <a:pt x="6053" y="6493"/>
                </a:lnTo>
                <a:lnTo>
                  <a:pt x="6089" y="6309"/>
                </a:lnTo>
                <a:lnTo>
                  <a:pt x="6163" y="6126"/>
                </a:lnTo>
                <a:lnTo>
                  <a:pt x="6273" y="5943"/>
                </a:lnTo>
                <a:lnTo>
                  <a:pt x="6383" y="5759"/>
                </a:lnTo>
                <a:lnTo>
                  <a:pt x="6566" y="5576"/>
                </a:lnTo>
                <a:lnTo>
                  <a:pt x="6786" y="5429"/>
                </a:lnTo>
                <a:close/>
                <a:moveTo>
                  <a:pt x="3852" y="0"/>
                </a:moveTo>
                <a:lnTo>
                  <a:pt x="3522" y="37"/>
                </a:lnTo>
                <a:lnTo>
                  <a:pt x="3191" y="110"/>
                </a:lnTo>
                <a:lnTo>
                  <a:pt x="2898" y="257"/>
                </a:lnTo>
                <a:lnTo>
                  <a:pt x="2604" y="440"/>
                </a:lnTo>
                <a:lnTo>
                  <a:pt x="2348" y="660"/>
                </a:lnTo>
                <a:lnTo>
                  <a:pt x="2091" y="660"/>
                </a:lnTo>
                <a:lnTo>
                  <a:pt x="1871" y="734"/>
                </a:lnTo>
                <a:lnTo>
                  <a:pt x="1687" y="880"/>
                </a:lnTo>
                <a:lnTo>
                  <a:pt x="1541" y="1064"/>
                </a:lnTo>
                <a:lnTo>
                  <a:pt x="1394" y="1284"/>
                </a:lnTo>
                <a:lnTo>
                  <a:pt x="1321" y="1504"/>
                </a:lnTo>
                <a:lnTo>
                  <a:pt x="1137" y="1944"/>
                </a:lnTo>
                <a:lnTo>
                  <a:pt x="660" y="3522"/>
                </a:lnTo>
                <a:lnTo>
                  <a:pt x="404" y="4292"/>
                </a:lnTo>
                <a:lnTo>
                  <a:pt x="183" y="5062"/>
                </a:lnTo>
                <a:lnTo>
                  <a:pt x="37" y="5759"/>
                </a:lnTo>
                <a:lnTo>
                  <a:pt x="0" y="6126"/>
                </a:lnTo>
                <a:lnTo>
                  <a:pt x="0" y="6456"/>
                </a:lnTo>
                <a:lnTo>
                  <a:pt x="0" y="6786"/>
                </a:lnTo>
                <a:lnTo>
                  <a:pt x="73" y="7153"/>
                </a:lnTo>
                <a:lnTo>
                  <a:pt x="183" y="7483"/>
                </a:lnTo>
                <a:lnTo>
                  <a:pt x="330" y="7813"/>
                </a:lnTo>
                <a:lnTo>
                  <a:pt x="477" y="8033"/>
                </a:lnTo>
                <a:lnTo>
                  <a:pt x="660" y="8253"/>
                </a:lnTo>
                <a:lnTo>
                  <a:pt x="880" y="8474"/>
                </a:lnTo>
                <a:lnTo>
                  <a:pt x="1101" y="8657"/>
                </a:lnTo>
                <a:lnTo>
                  <a:pt x="1357" y="8767"/>
                </a:lnTo>
                <a:lnTo>
                  <a:pt x="1651" y="8877"/>
                </a:lnTo>
                <a:lnTo>
                  <a:pt x="1908" y="8914"/>
                </a:lnTo>
                <a:lnTo>
                  <a:pt x="2201" y="8950"/>
                </a:lnTo>
                <a:lnTo>
                  <a:pt x="2458" y="8914"/>
                </a:lnTo>
                <a:lnTo>
                  <a:pt x="2678" y="8840"/>
                </a:lnTo>
                <a:lnTo>
                  <a:pt x="2898" y="8730"/>
                </a:lnTo>
                <a:lnTo>
                  <a:pt x="3081" y="8620"/>
                </a:lnTo>
                <a:lnTo>
                  <a:pt x="3448" y="8290"/>
                </a:lnTo>
                <a:lnTo>
                  <a:pt x="3778" y="7923"/>
                </a:lnTo>
                <a:lnTo>
                  <a:pt x="3815" y="7960"/>
                </a:lnTo>
                <a:lnTo>
                  <a:pt x="3925" y="7960"/>
                </a:lnTo>
                <a:lnTo>
                  <a:pt x="4035" y="7887"/>
                </a:lnTo>
                <a:lnTo>
                  <a:pt x="4108" y="7813"/>
                </a:lnTo>
                <a:lnTo>
                  <a:pt x="4108" y="7740"/>
                </a:lnTo>
                <a:lnTo>
                  <a:pt x="4072" y="7593"/>
                </a:lnTo>
                <a:lnTo>
                  <a:pt x="4182" y="7446"/>
                </a:lnTo>
                <a:lnTo>
                  <a:pt x="4512" y="6896"/>
                </a:lnTo>
                <a:lnTo>
                  <a:pt x="4769" y="6309"/>
                </a:lnTo>
                <a:lnTo>
                  <a:pt x="5025" y="5722"/>
                </a:lnTo>
                <a:lnTo>
                  <a:pt x="5209" y="5099"/>
                </a:lnTo>
                <a:lnTo>
                  <a:pt x="5246" y="5062"/>
                </a:lnTo>
                <a:lnTo>
                  <a:pt x="5282" y="4989"/>
                </a:lnTo>
                <a:lnTo>
                  <a:pt x="5282" y="4915"/>
                </a:lnTo>
                <a:lnTo>
                  <a:pt x="5466" y="4292"/>
                </a:lnTo>
                <a:lnTo>
                  <a:pt x="5612" y="3632"/>
                </a:lnTo>
                <a:lnTo>
                  <a:pt x="5722" y="2971"/>
                </a:lnTo>
                <a:lnTo>
                  <a:pt x="5796" y="2311"/>
                </a:lnTo>
                <a:lnTo>
                  <a:pt x="5832" y="1981"/>
                </a:lnTo>
                <a:lnTo>
                  <a:pt x="5796" y="1651"/>
                </a:lnTo>
                <a:lnTo>
                  <a:pt x="5759" y="1357"/>
                </a:lnTo>
                <a:lnTo>
                  <a:pt x="5649" y="1064"/>
                </a:lnTo>
                <a:lnTo>
                  <a:pt x="5539" y="807"/>
                </a:lnTo>
                <a:lnTo>
                  <a:pt x="5356" y="587"/>
                </a:lnTo>
                <a:lnTo>
                  <a:pt x="5099" y="367"/>
                </a:lnTo>
                <a:lnTo>
                  <a:pt x="4842" y="184"/>
                </a:lnTo>
                <a:lnTo>
                  <a:pt x="4512" y="73"/>
                </a:lnTo>
                <a:lnTo>
                  <a:pt x="4182" y="0"/>
                </a:lnTo>
                <a:close/>
                <a:moveTo>
                  <a:pt x="8730" y="3962"/>
                </a:moveTo>
                <a:lnTo>
                  <a:pt x="8584" y="4072"/>
                </a:lnTo>
                <a:lnTo>
                  <a:pt x="8437" y="4182"/>
                </a:lnTo>
                <a:lnTo>
                  <a:pt x="8327" y="4329"/>
                </a:lnTo>
                <a:lnTo>
                  <a:pt x="7887" y="4439"/>
                </a:lnTo>
                <a:lnTo>
                  <a:pt x="7336" y="4585"/>
                </a:lnTo>
                <a:lnTo>
                  <a:pt x="6786" y="4842"/>
                </a:lnTo>
                <a:lnTo>
                  <a:pt x="6566" y="4989"/>
                </a:lnTo>
                <a:lnTo>
                  <a:pt x="6309" y="5172"/>
                </a:lnTo>
                <a:lnTo>
                  <a:pt x="6089" y="5356"/>
                </a:lnTo>
                <a:lnTo>
                  <a:pt x="5906" y="5576"/>
                </a:lnTo>
                <a:lnTo>
                  <a:pt x="5759" y="5796"/>
                </a:lnTo>
                <a:lnTo>
                  <a:pt x="5612" y="6053"/>
                </a:lnTo>
                <a:lnTo>
                  <a:pt x="5539" y="6309"/>
                </a:lnTo>
                <a:lnTo>
                  <a:pt x="5502" y="6603"/>
                </a:lnTo>
                <a:lnTo>
                  <a:pt x="5466" y="6860"/>
                </a:lnTo>
                <a:lnTo>
                  <a:pt x="5502" y="7116"/>
                </a:lnTo>
                <a:lnTo>
                  <a:pt x="5539" y="7373"/>
                </a:lnTo>
                <a:lnTo>
                  <a:pt x="5612" y="7630"/>
                </a:lnTo>
                <a:lnTo>
                  <a:pt x="5722" y="7887"/>
                </a:lnTo>
                <a:lnTo>
                  <a:pt x="5869" y="8107"/>
                </a:lnTo>
                <a:lnTo>
                  <a:pt x="6016" y="8327"/>
                </a:lnTo>
                <a:lnTo>
                  <a:pt x="6199" y="8547"/>
                </a:lnTo>
                <a:lnTo>
                  <a:pt x="6419" y="8730"/>
                </a:lnTo>
                <a:lnTo>
                  <a:pt x="6639" y="8914"/>
                </a:lnTo>
                <a:lnTo>
                  <a:pt x="6860" y="9060"/>
                </a:lnTo>
                <a:lnTo>
                  <a:pt x="7116" y="9170"/>
                </a:lnTo>
                <a:lnTo>
                  <a:pt x="7410" y="9244"/>
                </a:lnTo>
                <a:lnTo>
                  <a:pt x="7703" y="9281"/>
                </a:lnTo>
                <a:lnTo>
                  <a:pt x="8033" y="9244"/>
                </a:lnTo>
                <a:lnTo>
                  <a:pt x="8327" y="9170"/>
                </a:lnTo>
                <a:lnTo>
                  <a:pt x="8620" y="9024"/>
                </a:lnTo>
                <a:lnTo>
                  <a:pt x="8877" y="8877"/>
                </a:lnTo>
                <a:lnTo>
                  <a:pt x="9391" y="8547"/>
                </a:lnTo>
                <a:lnTo>
                  <a:pt x="9611" y="8364"/>
                </a:lnTo>
                <a:lnTo>
                  <a:pt x="9794" y="8143"/>
                </a:lnTo>
                <a:lnTo>
                  <a:pt x="9977" y="7923"/>
                </a:lnTo>
                <a:lnTo>
                  <a:pt x="10161" y="7703"/>
                </a:lnTo>
                <a:lnTo>
                  <a:pt x="10418" y="7190"/>
                </a:lnTo>
                <a:lnTo>
                  <a:pt x="10638" y="6676"/>
                </a:lnTo>
                <a:lnTo>
                  <a:pt x="10711" y="6346"/>
                </a:lnTo>
                <a:lnTo>
                  <a:pt x="10748" y="6053"/>
                </a:lnTo>
                <a:lnTo>
                  <a:pt x="10748" y="5722"/>
                </a:lnTo>
                <a:lnTo>
                  <a:pt x="10711" y="5466"/>
                </a:lnTo>
                <a:lnTo>
                  <a:pt x="10601" y="5172"/>
                </a:lnTo>
                <a:lnTo>
                  <a:pt x="10454" y="4915"/>
                </a:lnTo>
                <a:lnTo>
                  <a:pt x="10271" y="4659"/>
                </a:lnTo>
                <a:lnTo>
                  <a:pt x="10051" y="4439"/>
                </a:lnTo>
                <a:lnTo>
                  <a:pt x="9794" y="4255"/>
                </a:lnTo>
                <a:lnTo>
                  <a:pt x="9537" y="4108"/>
                </a:lnTo>
                <a:lnTo>
                  <a:pt x="9244" y="3998"/>
                </a:lnTo>
                <a:lnTo>
                  <a:pt x="8950" y="396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7" name="Google Shape;187;p2"/>
          <p:cNvSpPr/>
          <p:nvPr/>
        </p:nvSpPr>
        <p:spPr>
          <a:xfrm>
            <a:off x="7518184" y="3966329"/>
            <a:ext cx="846269" cy="598458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8" name="Google Shape;188;p2"/>
          <p:cNvSpPr/>
          <p:nvPr/>
        </p:nvSpPr>
        <p:spPr>
          <a:xfrm rot="-5400000">
            <a:off x="6496794" y="3021440"/>
            <a:ext cx="493819" cy="63153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9" name="Google Shape;189;p2"/>
          <p:cNvSpPr/>
          <p:nvPr/>
        </p:nvSpPr>
        <p:spPr>
          <a:xfrm>
            <a:off x="6453205" y="3705907"/>
            <a:ext cx="666366" cy="752689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0" name="Google Shape;190;p2"/>
          <p:cNvSpPr/>
          <p:nvPr/>
        </p:nvSpPr>
        <p:spPr>
          <a:xfrm>
            <a:off x="1866011" y="4742879"/>
            <a:ext cx="681078" cy="455287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1" name="Google Shape;191;p2"/>
          <p:cNvSpPr/>
          <p:nvPr/>
        </p:nvSpPr>
        <p:spPr>
          <a:xfrm>
            <a:off x="6669805" y="4614395"/>
            <a:ext cx="308462" cy="330481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BLANK_1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1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23" name="Google Shape;523;p1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24" name="Google Shape;524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"/>
          <p:cNvSpPr txBox="1">
            <a:spLocks noGrp="1"/>
          </p:cNvSpPr>
          <p:nvPr>
            <p:ph type="ctrTitle"/>
          </p:nvPr>
        </p:nvSpPr>
        <p:spPr>
          <a:xfrm>
            <a:off x="3210935" y="1661762"/>
            <a:ext cx="5301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9pPr>
          </a:lstStyle>
          <a:p>
            <a:endParaRPr/>
          </a:p>
        </p:txBody>
      </p:sp>
      <p:sp>
        <p:nvSpPr>
          <p:cNvPr id="194" name="Google Shape;194;p3"/>
          <p:cNvSpPr txBox="1">
            <a:spLocks noGrp="1"/>
          </p:cNvSpPr>
          <p:nvPr>
            <p:ph type="subTitle" idx="1"/>
          </p:nvPr>
        </p:nvSpPr>
        <p:spPr>
          <a:xfrm>
            <a:off x="3210885" y="2864177"/>
            <a:ext cx="5301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600"/>
              <a:buNone/>
              <a:defRPr>
                <a:solidFill>
                  <a:srgbClr val="1C4587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3"/>
          <p:cNvSpPr/>
          <p:nvPr/>
        </p:nvSpPr>
        <p:spPr>
          <a:xfrm>
            <a:off x="4412080" y="4661638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6" name="Google Shape;196;p3"/>
          <p:cNvSpPr/>
          <p:nvPr/>
        </p:nvSpPr>
        <p:spPr>
          <a:xfrm>
            <a:off x="3968826" y="4000288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7" name="Google Shape;197;p3"/>
          <p:cNvSpPr/>
          <p:nvPr/>
        </p:nvSpPr>
        <p:spPr>
          <a:xfrm>
            <a:off x="6283364" y="42095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8" name="Google Shape;198;p3"/>
          <p:cNvSpPr/>
          <p:nvPr/>
        </p:nvSpPr>
        <p:spPr>
          <a:xfrm>
            <a:off x="5746560" y="4042836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9" name="Google Shape;199;p3"/>
          <p:cNvSpPr/>
          <p:nvPr/>
        </p:nvSpPr>
        <p:spPr>
          <a:xfrm>
            <a:off x="7063610" y="4132028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0" name="Google Shape;200;p3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1" name="Google Shape;201;p3"/>
          <p:cNvSpPr/>
          <p:nvPr/>
        </p:nvSpPr>
        <p:spPr>
          <a:xfrm>
            <a:off x="6581517" y="4041241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2" name="Google Shape;202;p3"/>
          <p:cNvSpPr/>
          <p:nvPr/>
        </p:nvSpPr>
        <p:spPr>
          <a:xfrm>
            <a:off x="6507132" y="453396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3" name="Google Shape;203;p3"/>
          <p:cNvSpPr/>
          <p:nvPr/>
        </p:nvSpPr>
        <p:spPr>
          <a:xfrm>
            <a:off x="55010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4" name="Google Shape;204;p3"/>
          <p:cNvSpPr/>
          <p:nvPr/>
        </p:nvSpPr>
        <p:spPr>
          <a:xfrm>
            <a:off x="5201567" y="4075599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5" name="Google Shape;205;p3"/>
          <p:cNvSpPr/>
          <p:nvPr/>
        </p:nvSpPr>
        <p:spPr>
          <a:xfrm>
            <a:off x="4765584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6" name="Google Shape;206;p3"/>
          <p:cNvSpPr/>
          <p:nvPr/>
        </p:nvSpPr>
        <p:spPr>
          <a:xfrm>
            <a:off x="55218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7" name="Google Shape;207;p3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8" name="Google Shape;208;p3"/>
          <p:cNvSpPr/>
          <p:nvPr/>
        </p:nvSpPr>
        <p:spPr>
          <a:xfrm>
            <a:off x="8052577" y="402927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9" name="Google Shape;209;p3"/>
          <p:cNvSpPr/>
          <p:nvPr/>
        </p:nvSpPr>
        <p:spPr>
          <a:xfrm>
            <a:off x="6984573" y="4950383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0" name="Google Shape;210;p3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1" name="Google Shape;211;p3"/>
          <p:cNvSpPr/>
          <p:nvPr/>
        </p:nvSpPr>
        <p:spPr>
          <a:xfrm>
            <a:off x="6160715" y="4780234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2" name="Google Shape;212;p3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3" name="Google Shape;213;p3"/>
          <p:cNvSpPr/>
          <p:nvPr/>
        </p:nvSpPr>
        <p:spPr>
          <a:xfrm>
            <a:off x="48922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4" name="Google Shape;214;p3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5" name="Google Shape;215;p3"/>
          <p:cNvSpPr/>
          <p:nvPr/>
        </p:nvSpPr>
        <p:spPr>
          <a:xfrm>
            <a:off x="4489179" y="4206693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6" name="Google Shape;216;p3"/>
          <p:cNvSpPr/>
          <p:nvPr/>
        </p:nvSpPr>
        <p:spPr>
          <a:xfrm rot="1920548">
            <a:off x="7236726" y="46581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7" name="Google Shape;217;p3"/>
          <p:cNvSpPr/>
          <p:nvPr/>
        </p:nvSpPr>
        <p:spPr>
          <a:xfrm>
            <a:off x="8263292" y="4517805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8" name="Google Shape;218;p3"/>
          <p:cNvSpPr/>
          <p:nvPr/>
        </p:nvSpPr>
        <p:spPr>
          <a:xfrm rot="-5400000">
            <a:off x="7684355" y="39822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9" name="Google Shape;219;p3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0" name="Google Shape;220;p3"/>
          <p:cNvSpPr/>
          <p:nvPr/>
        </p:nvSpPr>
        <p:spPr>
          <a:xfrm>
            <a:off x="50595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1" name="Google Shape;221;p3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2" name="Google Shape;222;p3"/>
          <p:cNvSpPr/>
          <p:nvPr/>
        </p:nvSpPr>
        <p:spPr>
          <a:xfrm>
            <a:off x="1482765" y="42095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3" name="Google Shape;223;p3"/>
          <p:cNvSpPr/>
          <p:nvPr/>
        </p:nvSpPr>
        <p:spPr>
          <a:xfrm>
            <a:off x="945960" y="4042836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4" name="Google Shape;224;p3"/>
          <p:cNvSpPr/>
          <p:nvPr/>
        </p:nvSpPr>
        <p:spPr>
          <a:xfrm>
            <a:off x="2263010" y="4132028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5" name="Google Shape;225;p3"/>
          <p:cNvSpPr/>
          <p:nvPr/>
        </p:nvSpPr>
        <p:spPr>
          <a:xfrm>
            <a:off x="1780917" y="4041241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6" name="Google Shape;226;p3"/>
          <p:cNvSpPr/>
          <p:nvPr/>
        </p:nvSpPr>
        <p:spPr>
          <a:xfrm>
            <a:off x="1706532" y="453396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7" name="Google Shape;227;p3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8" name="Google Shape;228;p3"/>
          <p:cNvSpPr/>
          <p:nvPr/>
        </p:nvSpPr>
        <p:spPr>
          <a:xfrm>
            <a:off x="400967" y="4075599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9" name="Google Shape;229;p3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0" name="Google Shape;230;p3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1" name="Google Shape;231;p3"/>
          <p:cNvSpPr/>
          <p:nvPr/>
        </p:nvSpPr>
        <p:spPr>
          <a:xfrm>
            <a:off x="32519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2" name="Google Shape;232;p3"/>
          <p:cNvSpPr/>
          <p:nvPr/>
        </p:nvSpPr>
        <p:spPr>
          <a:xfrm>
            <a:off x="3251978" y="402927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3" name="Google Shape;233;p3"/>
          <p:cNvSpPr/>
          <p:nvPr/>
        </p:nvSpPr>
        <p:spPr>
          <a:xfrm>
            <a:off x="2183974" y="4950383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4" name="Google Shape;234;p3"/>
          <p:cNvSpPr/>
          <p:nvPr/>
        </p:nvSpPr>
        <p:spPr>
          <a:xfrm>
            <a:off x="39491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5" name="Google Shape;235;p3"/>
          <p:cNvSpPr/>
          <p:nvPr/>
        </p:nvSpPr>
        <p:spPr>
          <a:xfrm>
            <a:off x="1360115" y="4780234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6" name="Google Shape;236;p3"/>
          <p:cNvSpPr/>
          <p:nvPr/>
        </p:nvSpPr>
        <p:spPr>
          <a:xfrm>
            <a:off x="37218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7" name="Google Shape;237;p3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8" name="Google Shape;238;p3"/>
          <p:cNvSpPr/>
          <p:nvPr/>
        </p:nvSpPr>
        <p:spPr>
          <a:xfrm>
            <a:off x="40288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9" name="Google Shape;239;p3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0" name="Google Shape;240;p3"/>
          <p:cNvSpPr/>
          <p:nvPr/>
        </p:nvSpPr>
        <p:spPr>
          <a:xfrm rot="1920548">
            <a:off x="2436125" y="46581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1" name="Google Shape;241;p3"/>
          <p:cNvSpPr/>
          <p:nvPr/>
        </p:nvSpPr>
        <p:spPr>
          <a:xfrm>
            <a:off x="3462692" y="4517805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2" name="Google Shape;242;p3"/>
          <p:cNvSpPr/>
          <p:nvPr/>
        </p:nvSpPr>
        <p:spPr>
          <a:xfrm rot="-5400000">
            <a:off x="2883755" y="39822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3" name="Google Shape;243;p3"/>
          <p:cNvSpPr/>
          <p:nvPr/>
        </p:nvSpPr>
        <p:spPr>
          <a:xfrm>
            <a:off x="28590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4" name="Google Shape;244;p3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5" name="Google Shape;245;p3"/>
          <p:cNvSpPr/>
          <p:nvPr/>
        </p:nvSpPr>
        <p:spPr>
          <a:xfrm>
            <a:off x="29818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"/>
          <p:cNvSpPr txBox="1">
            <a:spLocks noGrp="1"/>
          </p:cNvSpPr>
          <p:nvPr>
            <p:ph type="body" idx="1"/>
          </p:nvPr>
        </p:nvSpPr>
        <p:spPr>
          <a:xfrm>
            <a:off x="2159325" y="2161800"/>
            <a:ext cx="48255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87350" algn="ctr" rtl="0">
              <a:spcBef>
                <a:spcPts val="600"/>
              </a:spcBef>
              <a:spcAft>
                <a:spcPts val="0"/>
              </a:spcAft>
              <a:buClr>
                <a:srgbClr val="1C4587"/>
              </a:buClr>
              <a:buSzPts val="2500"/>
              <a:buChar char="✘"/>
              <a:defRPr sz="2500" b="1">
                <a:solidFill>
                  <a:srgbClr val="1C4587"/>
                </a:solidFill>
              </a:defRPr>
            </a:lvl1pPr>
            <a:lvl2pPr marL="914400" lvl="1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✗"/>
              <a:defRPr sz="2500" b="1">
                <a:solidFill>
                  <a:srgbClr val="1C4587"/>
                </a:solidFill>
              </a:defRPr>
            </a:lvl2pPr>
            <a:lvl3pPr marL="1371600" lvl="2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3pPr>
            <a:lvl4pPr marL="1828800" lvl="3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4pPr>
            <a:lvl5pPr marL="2286000" lvl="4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5pPr>
            <a:lvl6pPr marL="2743200" lvl="5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6pPr>
            <a:lvl7pPr marL="3200400" lvl="6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7pPr>
            <a:lvl8pPr marL="3657600" lvl="7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8pPr>
            <a:lvl9pPr marL="4114800" lvl="8" indent="-38735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248" name="Google Shape;248;p4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9" name="Google Shape;249;p4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0" name="Google Shape;250;p4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1" name="Google Shape;251;p4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2" name="Google Shape;252;p4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3" name="Google Shape;253;p4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4" name="Google Shape;254;p4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5" name="Google Shape;255;p4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6" name="Google Shape;256;p4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7" name="Google Shape;257;p4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1" name="Google Shape;261;p4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6" name="Google Shape;266;p4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7" name="Google Shape;267;p4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8" name="Google Shape;268;p4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9" name="Google Shape;269;p4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0" name="Google Shape;270;p4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1" name="Google Shape;271;p4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2" name="Google Shape;272;p4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3" name="Google Shape;273;p4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4" name="Google Shape;274;p4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5" name="Google Shape;275;p4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6" name="Google Shape;276;p4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7" name="Google Shape;277;p4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8" name="Google Shape;278;p4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9" name="Google Shape;279;p4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0" name="Google Shape;280;p4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1" name="Google Shape;281;p4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2" name="Google Shape;282;p4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3" name="Google Shape;283;p4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4" name="Google Shape;284;p4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5" name="Google Shape;285;p4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6" name="Google Shape;286;p4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7" name="Google Shape;287;p4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8" name="Google Shape;288;p4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9" name="Google Shape;289;p4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5"/>
          <p:cNvSpPr txBox="1">
            <a:spLocks noGrp="1"/>
          </p:cNvSpPr>
          <p:nvPr>
            <p:ph type="body" idx="1"/>
          </p:nvPr>
        </p:nvSpPr>
        <p:spPr>
          <a:xfrm>
            <a:off x="747925" y="1302837"/>
            <a:ext cx="61404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7350">
              <a:spcBef>
                <a:spcPts val="600"/>
              </a:spcBef>
              <a:spcAft>
                <a:spcPts val="0"/>
              </a:spcAft>
              <a:buSzPts val="2500"/>
              <a:buChar char="✘"/>
              <a:defRPr sz="25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✗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grpSp>
        <p:nvGrpSpPr>
          <p:cNvPr id="293" name="Google Shape;293;p5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294" name="Google Shape;294;p5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cxnSp>
        <p:nvCxnSpPr>
          <p:cNvPr id="323" name="Google Shape;323;p5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24" name="Google Shape;324;p5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6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6"/>
          <p:cNvSpPr txBox="1">
            <a:spLocks noGrp="1"/>
          </p:cNvSpPr>
          <p:nvPr>
            <p:ph type="body" idx="1"/>
          </p:nvPr>
        </p:nvSpPr>
        <p:spPr>
          <a:xfrm>
            <a:off x="747925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328" name="Google Shape;328;p6"/>
          <p:cNvSpPr txBox="1">
            <a:spLocks noGrp="1"/>
          </p:cNvSpPr>
          <p:nvPr>
            <p:ph type="body" idx="2"/>
          </p:nvPr>
        </p:nvSpPr>
        <p:spPr>
          <a:xfrm>
            <a:off x="4097098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grpSp>
        <p:nvGrpSpPr>
          <p:cNvPr id="329" name="Google Shape;329;p6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330" name="Google Shape;330;p6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59" name="Google Shape;359;p6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60" name="Google Shape;360;p6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7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7"/>
          <p:cNvSpPr txBox="1">
            <a:spLocks noGrp="1"/>
          </p:cNvSpPr>
          <p:nvPr>
            <p:ph type="body" idx="1"/>
          </p:nvPr>
        </p:nvSpPr>
        <p:spPr>
          <a:xfrm>
            <a:off x="747925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64" name="Google Shape;364;p7"/>
          <p:cNvSpPr txBox="1">
            <a:spLocks noGrp="1"/>
          </p:cNvSpPr>
          <p:nvPr>
            <p:ph type="body" idx="2"/>
          </p:nvPr>
        </p:nvSpPr>
        <p:spPr>
          <a:xfrm>
            <a:off x="2953087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65" name="Google Shape;365;p7"/>
          <p:cNvSpPr txBox="1">
            <a:spLocks noGrp="1"/>
          </p:cNvSpPr>
          <p:nvPr>
            <p:ph type="body" idx="3"/>
          </p:nvPr>
        </p:nvSpPr>
        <p:spPr>
          <a:xfrm>
            <a:off x="5158248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grpSp>
        <p:nvGrpSpPr>
          <p:cNvPr id="366" name="Google Shape;366;p7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367" name="Google Shape;367;p7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7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7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7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7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7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7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7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7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7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7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7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7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7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7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7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7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7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96" name="Google Shape;396;p7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97" name="Google Shape;397;p7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8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400" name="Google Shape;400;p8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401" name="Google Shape;401;p8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8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8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8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8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8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8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8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8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8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30" name="Google Shape;430;p8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31" name="Google Shape;431;p8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9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434" name="Google Shape;434;p9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5" name="Google Shape;435;p9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6" name="Google Shape;436;p9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7" name="Google Shape;437;p9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8" name="Google Shape;438;p9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9" name="Google Shape;439;p9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0" name="Google Shape;440;p9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1" name="Google Shape;441;p9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2" name="Google Shape;442;p9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3" name="Google Shape;443;p9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4" name="Google Shape;444;p9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5" name="Google Shape;445;p9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6" name="Google Shape;446;p9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7" name="Google Shape;447;p9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8" name="Google Shape;448;p9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9" name="Google Shape;449;p9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0" name="Google Shape;450;p9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1" name="Google Shape;451;p9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2" name="Google Shape;452;p9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3" name="Google Shape;453;p9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4" name="Google Shape;454;p9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5" name="Google Shape;455;p9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6" name="Google Shape;456;p9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7" name="Google Shape;457;p9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8" name="Google Shape;458;p9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9" name="Google Shape;459;p9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0" name="Google Shape;460;p9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1" name="Google Shape;461;p9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2" name="Google Shape;462;p9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3" name="Google Shape;463;p9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4" name="Google Shape;464;p9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5" name="Google Shape;465;p9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6" name="Google Shape;466;p9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7" name="Google Shape;467;p9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8" name="Google Shape;468;p9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9" name="Google Shape;469;p9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0" name="Google Shape;470;p9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1" name="Google Shape;471;p9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2" name="Google Shape;472;p9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3" name="Google Shape;473;p9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4" name="Google Shape;474;p9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5" name="Google Shape;475;p9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0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8" name="Google Shape;478;p10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9" name="Google Shape;479;p10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0" name="Google Shape;480;p10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1" name="Google Shape;481;p10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2" name="Google Shape;482;p10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3" name="Google Shape;483;p10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4" name="Google Shape;484;p10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5" name="Google Shape;485;p10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6" name="Google Shape;486;p10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7" name="Google Shape;487;p10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8" name="Google Shape;488;p10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9" name="Google Shape;489;p10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0" name="Google Shape;490;p10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1" name="Google Shape;491;p10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2" name="Google Shape;492;p10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3" name="Google Shape;493;p10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4" name="Google Shape;494;p10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5" name="Google Shape;495;p10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6" name="Google Shape;496;p10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7" name="Google Shape;497;p10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8" name="Google Shape;498;p10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9" name="Google Shape;499;p10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0" name="Google Shape;500;p10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1" name="Google Shape;501;p10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2" name="Google Shape;502;p10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3" name="Google Shape;503;p10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4" name="Google Shape;504;p10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5" name="Google Shape;505;p10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6" name="Google Shape;506;p10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7" name="Google Shape;507;p10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8" name="Google Shape;508;p10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9" name="Google Shape;509;p10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0" name="Google Shape;510;p10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1" name="Google Shape;511;p10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2" name="Google Shape;512;p10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3" name="Google Shape;513;p10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4" name="Google Shape;514;p10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5" name="Google Shape;515;p10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6" name="Google Shape;516;p10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7" name="Google Shape;517;p10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8" name="Google Shape;518;p10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-6" y="-23"/>
            <a:ext cx="9143797" cy="5143378"/>
            <a:chOff x="239950" y="872550"/>
            <a:chExt cx="7042900" cy="3961625"/>
          </a:xfrm>
        </p:grpSpPr>
        <p:sp>
          <p:nvSpPr>
            <p:cNvPr id="7" name="Google Shape;7;p1"/>
            <p:cNvSpPr/>
            <p:nvPr/>
          </p:nvSpPr>
          <p:spPr>
            <a:xfrm>
              <a:off x="239950" y="872550"/>
              <a:ext cx="7042900" cy="3961625"/>
            </a:xfrm>
            <a:custGeom>
              <a:avLst/>
              <a:gdLst/>
              <a:ahLst/>
              <a:cxnLst/>
              <a:rect l="l" t="t" r="r" b="b"/>
              <a:pathLst>
                <a:path w="281716" h="158465" fill="none" extrusionOk="0">
                  <a:moveTo>
                    <a:pt x="0" y="0"/>
                  </a:moveTo>
                  <a:lnTo>
                    <a:pt x="281715" y="0"/>
                  </a:lnTo>
                  <a:lnTo>
                    <a:pt x="281715" y="158464"/>
                  </a:lnTo>
                  <a:lnTo>
                    <a:pt x="0" y="15846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;p1"/>
            <p:cNvSpPr/>
            <p:nvPr/>
          </p:nvSpPr>
          <p:spPr>
            <a:xfrm>
              <a:off x="239950" y="47617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;p1"/>
            <p:cNvSpPr/>
            <p:nvPr/>
          </p:nvSpPr>
          <p:spPr>
            <a:xfrm>
              <a:off x="239950" y="46901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0;p1"/>
            <p:cNvSpPr/>
            <p:nvPr/>
          </p:nvSpPr>
          <p:spPr>
            <a:xfrm>
              <a:off x="239950" y="46177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1"/>
            <p:cNvSpPr/>
            <p:nvPr/>
          </p:nvSpPr>
          <p:spPr>
            <a:xfrm>
              <a:off x="239950" y="45462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239950" y="44737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1"/>
            <p:cNvSpPr/>
            <p:nvPr/>
          </p:nvSpPr>
          <p:spPr>
            <a:xfrm>
              <a:off x="239950" y="44022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239950" y="43297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239950" y="42582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239950" y="41858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239950" y="41142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239950" y="40418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1"/>
            <p:cNvSpPr/>
            <p:nvPr/>
          </p:nvSpPr>
          <p:spPr>
            <a:xfrm>
              <a:off x="239950" y="39693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239950" y="38978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1"/>
            <p:cNvSpPr/>
            <p:nvPr/>
          </p:nvSpPr>
          <p:spPr>
            <a:xfrm>
              <a:off x="239950" y="38254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1"/>
            <p:cNvSpPr/>
            <p:nvPr/>
          </p:nvSpPr>
          <p:spPr>
            <a:xfrm>
              <a:off x="239950" y="37538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1"/>
            <p:cNvSpPr/>
            <p:nvPr/>
          </p:nvSpPr>
          <p:spPr>
            <a:xfrm>
              <a:off x="239950" y="36814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1"/>
            <p:cNvSpPr/>
            <p:nvPr/>
          </p:nvSpPr>
          <p:spPr>
            <a:xfrm>
              <a:off x="239950" y="36099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1"/>
            <p:cNvSpPr/>
            <p:nvPr/>
          </p:nvSpPr>
          <p:spPr>
            <a:xfrm>
              <a:off x="239950" y="35374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1"/>
            <p:cNvSpPr/>
            <p:nvPr/>
          </p:nvSpPr>
          <p:spPr>
            <a:xfrm>
              <a:off x="239950" y="34659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1"/>
            <p:cNvSpPr/>
            <p:nvPr/>
          </p:nvSpPr>
          <p:spPr>
            <a:xfrm>
              <a:off x="239950" y="33934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1"/>
            <p:cNvSpPr/>
            <p:nvPr/>
          </p:nvSpPr>
          <p:spPr>
            <a:xfrm>
              <a:off x="239950" y="33219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1"/>
            <p:cNvSpPr/>
            <p:nvPr/>
          </p:nvSpPr>
          <p:spPr>
            <a:xfrm>
              <a:off x="239950" y="32495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1"/>
            <p:cNvSpPr/>
            <p:nvPr/>
          </p:nvSpPr>
          <p:spPr>
            <a:xfrm>
              <a:off x="239950" y="31770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1"/>
            <p:cNvSpPr/>
            <p:nvPr/>
          </p:nvSpPr>
          <p:spPr>
            <a:xfrm>
              <a:off x="239950" y="31055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1"/>
            <p:cNvSpPr/>
            <p:nvPr/>
          </p:nvSpPr>
          <p:spPr>
            <a:xfrm>
              <a:off x="239950" y="3033100"/>
              <a:ext cx="7042900" cy="0"/>
            </a:xfrm>
            <a:custGeom>
              <a:avLst/>
              <a:gdLst/>
              <a:ahLst/>
              <a:cxnLst/>
              <a:rect l="l" t="t" r="r" b="b"/>
              <a:pathLst>
                <a:path w="281716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1"/>
            <p:cNvSpPr/>
            <p:nvPr/>
          </p:nvSpPr>
          <p:spPr>
            <a:xfrm>
              <a:off x="239950" y="29615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1"/>
            <p:cNvSpPr/>
            <p:nvPr/>
          </p:nvSpPr>
          <p:spPr>
            <a:xfrm>
              <a:off x="239950" y="28891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1"/>
            <p:cNvSpPr/>
            <p:nvPr/>
          </p:nvSpPr>
          <p:spPr>
            <a:xfrm>
              <a:off x="239950" y="28175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1"/>
            <p:cNvSpPr/>
            <p:nvPr/>
          </p:nvSpPr>
          <p:spPr>
            <a:xfrm>
              <a:off x="239950" y="27451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1"/>
            <p:cNvSpPr/>
            <p:nvPr/>
          </p:nvSpPr>
          <p:spPr>
            <a:xfrm>
              <a:off x="239950" y="26736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1"/>
            <p:cNvSpPr/>
            <p:nvPr/>
          </p:nvSpPr>
          <p:spPr>
            <a:xfrm>
              <a:off x="239950" y="26011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1"/>
            <p:cNvSpPr/>
            <p:nvPr/>
          </p:nvSpPr>
          <p:spPr>
            <a:xfrm>
              <a:off x="239950" y="25296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1"/>
            <p:cNvSpPr/>
            <p:nvPr/>
          </p:nvSpPr>
          <p:spPr>
            <a:xfrm>
              <a:off x="239950" y="24572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1"/>
            <p:cNvSpPr/>
            <p:nvPr/>
          </p:nvSpPr>
          <p:spPr>
            <a:xfrm>
              <a:off x="239950" y="23847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1"/>
            <p:cNvSpPr/>
            <p:nvPr/>
          </p:nvSpPr>
          <p:spPr>
            <a:xfrm>
              <a:off x="239950" y="23132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1"/>
            <p:cNvSpPr/>
            <p:nvPr/>
          </p:nvSpPr>
          <p:spPr>
            <a:xfrm>
              <a:off x="239950" y="22407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1"/>
            <p:cNvSpPr/>
            <p:nvPr/>
          </p:nvSpPr>
          <p:spPr>
            <a:xfrm>
              <a:off x="239950" y="21692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1"/>
            <p:cNvSpPr/>
            <p:nvPr/>
          </p:nvSpPr>
          <p:spPr>
            <a:xfrm>
              <a:off x="239950" y="20968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1"/>
            <p:cNvSpPr/>
            <p:nvPr/>
          </p:nvSpPr>
          <p:spPr>
            <a:xfrm>
              <a:off x="239950" y="20252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1"/>
            <p:cNvSpPr/>
            <p:nvPr/>
          </p:nvSpPr>
          <p:spPr>
            <a:xfrm>
              <a:off x="239950" y="19528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1"/>
            <p:cNvSpPr/>
            <p:nvPr/>
          </p:nvSpPr>
          <p:spPr>
            <a:xfrm>
              <a:off x="239950" y="18813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1"/>
            <p:cNvSpPr/>
            <p:nvPr/>
          </p:nvSpPr>
          <p:spPr>
            <a:xfrm>
              <a:off x="239950" y="18088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1"/>
            <p:cNvSpPr/>
            <p:nvPr/>
          </p:nvSpPr>
          <p:spPr>
            <a:xfrm>
              <a:off x="239950" y="17373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1"/>
            <p:cNvSpPr/>
            <p:nvPr/>
          </p:nvSpPr>
          <p:spPr>
            <a:xfrm>
              <a:off x="239950" y="16648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1"/>
            <p:cNvSpPr/>
            <p:nvPr/>
          </p:nvSpPr>
          <p:spPr>
            <a:xfrm>
              <a:off x="239950" y="15924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1"/>
            <p:cNvSpPr/>
            <p:nvPr/>
          </p:nvSpPr>
          <p:spPr>
            <a:xfrm>
              <a:off x="239950" y="15209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1"/>
            <p:cNvSpPr/>
            <p:nvPr/>
          </p:nvSpPr>
          <p:spPr>
            <a:xfrm>
              <a:off x="239950" y="14484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1"/>
            <p:cNvSpPr/>
            <p:nvPr/>
          </p:nvSpPr>
          <p:spPr>
            <a:xfrm>
              <a:off x="239950" y="13769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1"/>
            <p:cNvSpPr/>
            <p:nvPr/>
          </p:nvSpPr>
          <p:spPr>
            <a:xfrm>
              <a:off x="239950" y="13044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1"/>
            <p:cNvSpPr/>
            <p:nvPr/>
          </p:nvSpPr>
          <p:spPr>
            <a:xfrm>
              <a:off x="239950" y="12329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1"/>
            <p:cNvSpPr/>
            <p:nvPr/>
          </p:nvSpPr>
          <p:spPr>
            <a:xfrm>
              <a:off x="239950" y="11605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1"/>
            <p:cNvSpPr/>
            <p:nvPr/>
          </p:nvSpPr>
          <p:spPr>
            <a:xfrm>
              <a:off x="239950" y="10889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1"/>
            <p:cNvSpPr/>
            <p:nvPr/>
          </p:nvSpPr>
          <p:spPr>
            <a:xfrm>
              <a:off x="239950" y="10165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1"/>
            <p:cNvSpPr/>
            <p:nvPr/>
          </p:nvSpPr>
          <p:spPr>
            <a:xfrm>
              <a:off x="239950" y="9450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1"/>
            <p:cNvSpPr/>
            <p:nvPr/>
          </p:nvSpPr>
          <p:spPr>
            <a:xfrm>
              <a:off x="7210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"/>
            <p:cNvSpPr/>
            <p:nvPr/>
          </p:nvSpPr>
          <p:spPr>
            <a:xfrm>
              <a:off x="7137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"/>
            <p:cNvSpPr/>
            <p:nvPr/>
          </p:nvSpPr>
          <p:spPr>
            <a:xfrm>
              <a:off x="7064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"/>
            <p:cNvSpPr/>
            <p:nvPr/>
          </p:nvSpPr>
          <p:spPr>
            <a:xfrm>
              <a:off x="6992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"/>
            <p:cNvSpPr/>
            <p:nvPr/>
          </p:nvSpPr>
          <p:spPr>
            <a:xfrm>
              <a:off x="69196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"/>
            <p:cNvSpPr/>
            <p:nvPr/>
          </p:nvSpPr>
          <p:spPr>
            <a:xfrm>
              <a:off x="6847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"/>
            <p:cNvSpPr/>
            <p:nvPr/>
          </p:nvSpPr>
          <p:spPr>
            <a:xfrm>
              <a:off x="6774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"/>
            <p:cNvSpPr/>
            <p:nvPr/>
          </p:nvSpPr>
          <p:spPr>
            <a:xfrm>
              <a:off x="6702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"/>
            <p:cNvSpPr/>
            <p:nvPr/>
          </p:nvSpPr>
          <p:spPr>
            <a:xfrm>
              <a:off x="6628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"/>
            <p:cNvSpPr/>
            <p:nvPr/>
          </p:nvSpPr>
          <p:spPr>
            <a:xfrm>
              <a:off x="65565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"/>
            <p:cNvSpPr/>
            <p:nvPr/>
          </p:nvSpPr>
          <p:spPr>
            <a:xfrm>
              <a:off x="6484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"/>
            <p:cNvSpPr/>
            <p:nvPr/>
          </p:nvSpPr>
          <p:spPr>
            <a:xfrm>
              <a:off x="6411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"/>
            <p:cNvSpPr/>
            <p:nvPr/>
          </p:nvSpPr>
          <p:spPr>
            <a:xfrm>
              <a:off x="6339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"/>
            <p:cNvSpPr/>
            <p:nvPr/>
          </p:nvSpPr>
          <p:spPr>
            <a:xfrm>
              <a:off x="62667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"/>
            <p:cNvSpPr/>
            <p:nvPr/>
          </p:nvSpPr>
          <p:spPr>
            <a:xfrm>
              <a:off x="6193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"/>
            <p:cNvSpPr/>
            <p:nvPr/>
          </p:nvSpPr>
          <p:spPr>
            <a:xfrm>
              <a:off x="6120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"/>
            <p:cNvSpPr/>
            <p:nvPr/>
          </p:nvSpPr>
          <p:spPr>
            <a:xfrm>
              <a:off x="6048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"/>
            <p:cNvSpPr/>
            <p:nvPr/>
          </p:nvSpPr>
          <p:spPr>
            <a:xfrm>
              <a:off x="59760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"/>
            <p:cNvSpPr/>
            <p:nvPr/>
          </p:nvSpPr>
          <p:spPr>
            <a:xfrm>
              <a:off x="59036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"/>
            <p:cNvSpPr/>
            <p:nvPr/>
          </p:nvSpPr>
          <p:spPr>
            <a:xfrm>
              <a:off x="5830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"/>
            <p:cNvSpPr/>
            <p:nvPr/>
          </p:nvSpPr>
          <p:spPr>
            <a:xfrm>
              <a:off x="5757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"/>
            <p:cNvSpPr/>
            <p:nvPr/>
          </p:nvSpPr>
          <p:spPr>
            <a:xfrm>
              <a:off x="5685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"/>
            <p:cNvSpPr/>
            <p:nvPr/>
          </p:nvSpPr>
          <p:spPr>
            <a:xfrm>
              <a:off x="56129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"/>
            <p:cNvSpPr/>
            <p:nvPr/>
          </p:nvSpPr>
          <p:spPr>
            <a:xfrm>
              <a:off x="55404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"/>
            <p:cNvSpPr/>
            <p:nvPr/>
          </p:nvSpPr>
          <p:spPr>
            <a:xfrm>
              <a:off x="54680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"/>
            <p:cNvSpPr/>
            <p:nvPr/>
          </p:nvSpPr>
          <p:spPr>
            <a:xfrm>
              <a:off x="5394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"/>
            <p:cNvSpPr/>
            <p:nvPr/>
          </p:nvSpPr>
          <p:spPr>
            <a:xfrm>
              <a:off x="53222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"/>
            <p:cNvSpPr/>
            <p:nvPr/>
          </p:nvSpPr>
          <p:spPr>
            <a:xfrm>
              <a:off x="52497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"/>
            <p:cNvSpPr/>
            <p:nvPr/>
          </p:nvSpPr>
          <p:spPr>
            <a:xfrm>
              <a:off x="51773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5104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"/>
            <p:cNvSpPr/>
            <p:nvPr/>
          </p:nvSpPr>
          <p:spPr>
            <a:xfrm>
              <a:off x="5032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"/>
            <p:cNvSpPr/>
            <p:nvPr/>
          </p:nvSpPr>
          <p:spPr>
            <a:xfrm>
              <a:off x="49590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"/>
            <p:cNvSpPr/>
            <p:nvPr/>
          </p:nvSpPr>
          <p:spPr>
            <a:xfrm>
              <a:off x="48866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"/>
            <p:cNvSpPr/>
            <p:nvPr/>
          </p:nvSpPr>
          <p:spPr>
            <a:xfrm>
              <a:off x="48141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"/>
            <p:cNvSpPr/>
            <p:nvPr/>
          </p:nvSpPr>
          <p:spPr>
            <a:xfrm>
              <a:off x="4741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"/>
            <p:cNvSpPr/>
            <p:nvPr/>
          </p:nvSpPr>
          <p:spPr>
            <a:xfrm>
              <a:off x="4669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"/>
            <p:cNvSpPr/>
            <p:nvPr/>
          </p:nvSpPr>
          <p:spPr>
            <a:xfrm>
              <a:off x="4596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"/>
            <p:cNvSpPr/>
            <p:nvPr/>
          </p:nvSpPr>
          <p:spPr>
            <a:xfrm>
              <a:off x="45234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"/>
            <p:cNvSpPr/>
            <p:nvPr/>
          </p:nvSpPr>
          <p:spPr>
            <a:xfrm>
              <a:off x="44510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"/>
            <p:cNvSpPr/>
            <p:nvPr/>
          </p:nvSpPr>
          <p:spPr>
            <a:xfrm>
              <a:off x="4378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"/>
            <p:cNvSpPr/>
            <p:nvPr/>
          </p:nvSpPr>
          <p:spPr>
            <a:xfrm>
              <a:off x="4306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"/>
            <p:cNvSpPr/>
            <p:nvPr/>
          </p:nvSpPr>
          <p:spPr>
            <a:xfrm>
              <a:off x="4233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"/>
            <p:cNvSpPr/>
            <p:nvPr/>
          </p:nvSpPr>
          <p:spPr>
            <a:xfrm>
              <a:off x="41603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"/>
            <p:cNvSpPr/>
            <p:nvPr/>
          </p:nvSpPr>
          <p:spPr>
            <a:xfrm>
              <a:off x="4087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4015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"/>
            <p:cNvSpPr/>
            <p:nvPr/>
          </p:nvSpPr>
          <p:spPr>
            <a:xfrm>
              <a:off x="39429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"/>
            <p:cNvSpPr/>
            <p:nvPr/>
          </p:nvSpPr>
          <p:spPr>
            <a:xfrm>
              <a:off x="38705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"/>
            <p:cNvSpPr/>
            <p:nvPr/>
          </p:nvSpPr>
          <p:spPr>
            <a:xfrm>
              <a:off x="3798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"/>
            <p:cNvSpPr/>
            <p:nvPr/>
          </p:nvSpPr>
          <p:spPr>
            <a:xfrm>
              <a:off x="3724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"/>
            <p:cNvSpPr/>
            <p:nvPr/>
          </p:nvSpPr>
          <p:spPr>
            <a:xfrm>
              <a:off x="3652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"/>
            <p:cNvSpPr/>
            <p:nvPr/>
          </p:nvSpPr>
          <p:spPr>
            <a:xfrm>
              <a:off x="3579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"/>
            <p:cNvSpPr/>
            <p:nvPr/>
          </p:nvSpPr>
          <p:spPr>
            <a:xfrm>
              <a:off x="3507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"/>
            <p:cNvSpPr/>
            <p:nvPr/>
          </p:nvSpPr>
          <p:spPr>
            <a:xfrm>
              <a:off x="3434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"/>
            <p:cNvSpPr/>
            <p:nvPr/>
          </p:nvSpPr>
          <p:spPr>
            <a:xfrm>
              <a:off x="3362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"/>
            <p:cNvSpPr/>
            <p:nvPr/>
          </p:nvSpPr>
          <p:spPr>
            <a:xfrm>
              <a:off x="3289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"/>
            <p:cNvSpPr/>
            <p:nvPr/>
          </p:nvSpPr>
          <p:spPr>
            <a:xfrm>
              <a:off x="3216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"/>
            <p:cNvSpPr/>
            <p:nvPr/>
          </p:nvSpPr>
          <p:spPr>
            <a:xfrm>
              <a:off x="3144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"/>
            <p:cNvSpPr/>
            <p:nvPr/>
          </p:nvSpPr>
          <p:spPr>
            <a:xfrm>
              <a:off x="3071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"/>
            <p:cNvSpPr/>
            <p:nvPr/>
          </p:nvSpPr>
          <p:spPr>
            <a:xfrm>
              <a:off x="2999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"/>
            <p:cNvSpPr/>
            <p:nvPr/>
          </p:nvSpPr>
          <p:spPr>
            <a:xfrm>
              <a:off x="29259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"/>
            <p:cNvSpPr/>
            <p:nvPr/>
          </p:nvSpPr>
          <p:spPr>
            <a:xfrm>
              <a:off x="28535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"/>
            <p:cNvSpPr/>
            <p:nvPr/>
          </p:nvSpPr>
          <p:spPr>
            <a:xfrm>
              <a:off x="2781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"/>
            <p:cNvSpPr/>
            <p:nvPr/>
          </p:nvSpPr>
          <p:spPr>
            <a:xfrm>
              <a:off x="2708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"/>
            <p:cNvSpPr/>
            <p:nvPr/>
          </p:nvSpPr>
          <p:spPr>
            <a:xfrm>
              <a:off x="2636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"/>
            <p:cNvSpPr/>
            <p:nvPr/>
          </p:nvSpPr>
          <p:spPr>
            <a:xfrm>
              <a:off x="25637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"/>
            <p:cNvSpPr/>
            <p:nvPr/>
          </p:nvSpPr>
          <p:spPr>
            <a:xfrm>
              <a:off x="2490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"/>
            <p:cNvSpPr/>
            <p:nvPr/>
          </p:nvSpPr>
          <p:spPr>
            <a:xfrm>
              <a:off x="2417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"/>
            <p:cNvSpPr/>
            <p:nvPr/>
          </p:nvSpPr>
          <p:spPr>
            <a:xfrm>
              <a:off x="2345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"/>
            <p:cNvSpPr/>
            <p:nvPr/>
          </p:nvSpPr>
          <p:spPr>
            <a:xfrm>
              <a:off x="22730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"/>
            <p:cNvSpPr/>
            <p:nvPr/>
          </p:nvSpPr>
          <p:spPr>
            <a:xfrm>
              <a:off x="2200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"/>
            <p:cNvSpPr/>
            <p:nvPr/>
          </p:nvSpPr>
          <p:spPr>
            <a:xfrm>
              <a:off x="2128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"/>
            <p:cNvSpPr/>
            <p:nvPr/>
          </p:nvSpPr>
          <p:spPr>
            <a:xfrm>
              <a:off x="2054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"/>
            <p:cNvSpPr/>
            <p:nvPr/>
          </p:nvSpPr>
          <p:spPr>
            <a:xfrm>
              <a:off x="1982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"/>
            <p:cNvSpPr/>
            <p:nvPr/>
          </p:nvSpPr>
          <p:spPr>
            <a:xfrm>
              <a:off x="19098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"/>
            <p:cNvSpPr/>
            <p:nvPr/>
          </p:nvSpPr>
          <p:spPr>
            <a:xfrm>
              <a:off x="18374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"/>
            <p:cNvSpPr/>
            <p:nvPr/>
          </p:nvSpPr>
          <p:spPr>
            <a:xfrm>
              <a:off x="1764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"/>
            <p:cNvSpPr/>
            <p:nvPr/>
          </p:nvSpPr>
          <p:spPr>
            <a:xfrm>
              <a:off x="1692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"/>
            <p:cNvSpPr/>
            <p:nvPr/>
          </p:nvSpPr>
          <p:spPr>
            <a:xfrm>
              <a:off x="1619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"/>
            <p:cNvSpPr/>
            <p:nvPr/>
          </p:nvSpPr>
          <p:spPr>
            <a:xfrm>
              <a:off x="15467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"/>
            <p:cNvSpPr/>
            <p:nvPr/>
          </p:nvSpPr>
          <p:spPr>
            <a:xfrm>
              <a:off x="14742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"/>
            <p:cNvSpPr/>
            <p:nvPr/>
          </p:nvSpPr>
          <p:spPr>
            <a:xfrm>
              <a:off x="1401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"/>
            <p:cNvSpPr/>
            <p:nvPr/>
          </p:nvSpPr>
          <p:spPr>
            <a:xfrm>
              <a:off x="1329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"/>
            <p:cNvSpPr/>
            <p:nvPr/>
          </p:nvSpPr>
          <p:spPr>
            <a:xfrm>
              <a:off x="12560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"/>
            <p:cNvSpPr/>
            <p:nvPr/>
          </p:nvSpPr>
          <p:spPr>
            <a:xfrm>
              <a:off x="1183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"/>
            <p:cNvSpPr/>
            <p:nvPr/>
          </p:nvSpPr>
          <p:spPr>
            <a:xfrm>
              <a:off x="1111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"/>
            <p:cNvSpPr/>
            <p:nvPr/>
          </p:nvSpPr>
          <p:spPr>
            <a:xfrm>
              <a:off x="1038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"/>
            <p:cNvSpPr/>
            <p:nvPr/>
          </p:nvSpPr>
          <p:spPr>
            <a:xfrm>
              <a:off x="966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"/>
            <p:cNvSpPr/>
            <p:nvPr/>
          </p:nvSpPr>
          <p:spPr>
            <a:xfrm>
              <a:off x="893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"/>
            <p:cNvSpPr/>
            <p:nvPr/>
          </p:nvSpPr>
          <p:spPr>
            <a:xfrm>
              <a:off x="8204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"/>
            <p:cNvSpPr/>
            <p:nvPr/>
          </p:nvSpPr>
          <p:spPr>
            <a:xfrm>
              <a:off x="747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"/>
            <p:cNvSpPr/>
            <p:nvPr/>
          </p:nvSpPr>
          <p:spPr>
            <a:xfrm>
              <a:off x="675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"/>
            <p:cNvSpPr/>
            <p:nvPr/>
          </p:nvSpPr>
          <p:spPr>
            <a:xfrm>
              <a:off x="603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"/>
            <p:cNvSpPr/>
            <p:nvPr/>
          </p:nvSpPr>
          <p:spPr>
            <a:xfrm>
              <a:off x="530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"/>
            <p:cNvSpPr/>
            <p:nvPr/>
          </p:nvSpPr>
          <p:spPr>
            <a:xfrm>
              <a:off x="4582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"/>
            <p:cNvSpPr/>
            <p:nvPr/>
          </p:nvSpPr>
          <p:spPr>
            <a:xfrm>
              <a:off x="384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"/>
            <p:cNvSpPr/>
            <p:nvPr/>
          </p:nvSpPr>
          <p:spPr>
            <a:xfrm>
              <a:off x="312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" name="Google Shape;158;p1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791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Sniglet"/>
              <a:buNone/>
              <a:defRPr sz="18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  <p:sp>
        <p:nvSpPr>
          <p:cNvPr id="159" name="Google Shape;159;p1"/>
          <p:cNvSpPr txBox="1">
            <a:spLocks noGrp="1"/>
          </p:cNvSpPr>
          <p:nvPr>
            <p:ph type="body" idx="1"/>
          </p:nvPr>
        </p:nvSpPr>
        <p:spPr>
          <a:xfrm>
            <a:off x="747925" y="1314900"/>
            <a:ext cx="6791700" cy="3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rgbClr val="3D4965"/>
              </a:buClr>
              <a:buSzPts val="2600"/>
              <a:buFont typeface="Dosis"/>
              <a:buChar char="✘"/>
              <a:defRPr sz="26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2000"/>
              <a:buFont typeface="Dosis"/>
              <a:buChar char="✗"/>
              <a:defRPr sz="20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2000"/>
              <a:buFont typeface="Dosis"/>
              <a:buChar char="■"/>
              <a:defRPr sz="20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●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○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■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●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○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800"/>
              <a:buFont typeface="Dosis"/>
              <a:buChar char="■"/>
              <a:defRPr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160" name="Google Shape;160;p1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buNone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Have A Blast!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Laser Tag</a:t>
            </a:r>
            <a:endParaRPr/>
          </a:p>
        </p:txBody>
      </p:sp>
      <p:sp>
        <p:nvSpPr>
          <p:cNvPr id="530" name="Google Shape;530;p13"/>
          <p:cNvSpPr txBox="1">
            <a:spLocks noGrp="1"/>
          </p:cNvSpPr>
          <p:nvPr>
            <p:ph type="subTitle" idx="1"/>
          </p:nvPr>
        </p:nvSpPr>
        <p:spPr>
          <a:xfrm>
            <a:off x="311700" y="2751625"/>
            <a:ext cx="8520600" cy="154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Group 10</a:t>
            </a:r>
            <a:endParaRPr b="1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Marco Montero - Electrical Engineering</a:t>
            </a:r>
            <a:endParaRPr sz="14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Anuj Yamdagni - Computer Engineering</a:t>
            </a:r>
            <a:endParaRPr sz="14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Shannon Fies - Electrical Engineering</a:t>
            </a:r>
            <a:endParaRPr sz="14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Karlie Brinthaupt - Electrical Engineering</a:t>
            </a:r>
            <a:endParaRPr sz="1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22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Microcontroller Comparison</a:t>
            </a:r>
            <a:endParaRPr sz="3000"/>
          </a:p>
        </p:txBody>
      </p:sp>
      <p:graphicFrame>
        <p:nvGraphicFramePr>
          <p:cNvPr id="583" name="Google Shape;583;p22"/>
          <p:cNvGraphicFramePr/>
          <p:nvPr/>
        </p:nvGraphicFramePr>
        <p:xfrm>
          <a:off x="1074925" y="1704875"/>
          <a:ext cx="5486400" cy="2829560"/>
        </p:xfrm>
        <a:graphic>
          <a:graphicData uri="http://schemas.openxmlformats.org/drawingml/2006/table">
            <a:tbl>
              <a:tblPr>
                <a:noFill/>
                <a:tableStyleId>{A84246ED-C8CE-4264-A51A-DB5448AFEDC6}</a:tableStyleId>
              </a:tblPr>
              <a:tblGrid>
                <a:gridCol w="581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1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0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3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MCU:</a:t>
                      </a:r>
                      <a:endParaRPr sz="1200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ATMega328p (Arduino Nano)</a:t>
                      </a:r>
                      <a:endParaRPr sz="1200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ESP32</a:t>
                      </a:r>
                      <a:endParaRPr sz="1200"/>
                    </a:p>
                  </a:txBody>
                  <a:tcPr marL="63500" marR="63500" marT="63500" marB="63500"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MSP430G2553</a:t>
                      </a:r>
                      <a:endParaRPr sz="1200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Speed</a:t>
                      </a:r>
                      <a:endParaRPr sz="1200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16MHz</a:t>
                      </a:r>
                      <a:endParaRPr sz="1200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80/240 MHz</a:t>
                      </a:r>
                      <a:endParaRPr sz="1200"/>
                    </a:p>
                  </a:txBody>
                  <a:tcPr marL="63500" marR="63500" marT="63500" marB="63500"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16MHz</a:t>
                      </a:r>
                      <a:endParaRPr sz="1200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RAM</a:t>
                      </a:r>
                      <a:endParaRPr sz="1200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2kb</a:t>
                      </a:r>
                      <a:endParaRPr sz="1200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328kb</a:t>
                      </a:r>
                      <a:endParaRPr sz="1200"/>
                    </a:p>
                  </a:txBody>
                  <a:tcPr marL="63500" marR="63500" marT="63500" marB="63500"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512 bytes</a:t>
                      </a:r>
                      <a:endParaRPr sz="1200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Cost</a:t>
                      </a:r>
                      <a:endParaRPr sz="1200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$2</a:t>
                      </a:r>
                      <a:endParaRPr sz="1200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$5</a:t>
                      </a:r>
                      <a:endParaRPr sz="1200"/>
                    </a:p>
                  </a:txBody>
                  <a:tcPr marL="63500" marR="63500" marT="63500" marB="63500"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$1.98</a:t>
                      </a:r>
                      <a:endParaRPr sz="1200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Pros</a:t>
                      </a:r>
                      <a:endParaRPr sz="1200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Cheapest module of all options, and has the most amount of open source support for libraries.  </a:t>
                      </a:r>
                      <a:endParaRPr sz="1200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In built wifi and bluetooth controller. Significant amount of available RAM and Flash memory. Fastest CPU speed of all MCUs.</a:t>
                      </a:r>
                      <a:endParaRPr sz="1200"/>
                    </a:p>
                  </a:txBody>
                  <a:tcPr marL="63500" marR="63500" marT="63500" marB="63500"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Cheapest option, lowest power usage amongst all the MCUs</a:t>
                      </a:r>
                      <a:endParaRPr sz="1200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23"/>
          <p:cNvSpPr txBox="1">
            <a:spLocks noGrp="1"/>
          </p:cNvSpPr>
          <p:nvPr>
            <p:ph type="title"/>
          </p:nvPr>
        </p:nvSpPr>
        <p:spPr>
          <a:xfrm>
            <a:off x="747925" y="238350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Microcontroller </a:t>
            </a:r>
            <a:endParaRPr sz="3000"/>
          </a:p>
        </p:txBody>
      </p:sp>
      <p:sp>
        <p:nvSpPr>
          <p:cNvPr id="589" name="Google Shape;589;p23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4904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Char char="✘"/>
            </a:pPr>
            <a:r>
              <a:rPr lang="en" sz="2400">
                <a:solidFill>
                  <a:srgbClr val="000000"/>
                </a:solidFill>
              </a:rPr>
              <a:t>ESP32-WROOM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✘"/>
            </a:pPr>
            <a:r>
              <a:rPr lang="en" sz="2400">
                <a:solidFill>
                  <a:srgbClr val="000000"/>
                </a:solidFill>
              </a:rPr>
              <a:t>Plenty of GPIO, Flash and SRAM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✘"/>
            </a:pPr>
            <a:r>
              <a:rPr lang="en" sz="2400">
                <a:solidFill>
                  <a:srgbClr val="000000"/>
                </a:solidFill>
              </a:rPr>
              <a:t>Onboard WiFi and Bluetooth Radio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✘"/>
            </a:pPr>
            <a:r>
              <a:rPr lang="en" sz="2400">
                <a:solidFill>
                  <a:srgbClr val="000000"/>
                </a:solidFill>
              </a:rPr>
              <a:t>Affordable and Small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✘"/>
            </a:pPr>
            <a:r>
              <a:rPr lang="en" sz="2400">
                <a:solidFill>
                  <a:srgbClr val="000000"/>
                </a:solidFill>
              </a:rPr>
              <a:t>UART and WiFi firmware updates</a:t>
            </a:r>
            <a:endParaRPr sz="2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pic>
        <p:nvPicPr>
          <p:cNvPr id="590" name="Google Shape;590;p23"/>
          <p:cNvPicPr preferRelativeResize="0"/>
          <p:nvPr/>
        </p:nvPicPr>
        <p:blipFill rotWithShape="1">
          <a:blip r:embed="rId3">
            <a:alphaModFix/>
          </a:blip>
          <a:srcRect l="15665" r="16486"/>
          <a:stretch/>
        </p:blipFill>
        <p:spPr>
          <a:xfrm>
            <a:off x="5615700" y="2461275"/>
            <a:ext cx="1532400" cy="2258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1" name="Google Shape;591;p23"/>
          <p:cNvCxnSpPr/>
          <p:nvPr/>
        </p:nvCxnSpPr>
        <p:spPr>
          <a:xfrm>
            <a:off x="5744925" y="2461275"/>
            <a:ext cx="1292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592" name="Google Shape;592;p23"/>
          <p:cNvCxnSpPr/>
          <p:nvPr/>
        </p:nvCxnSpPr>
        <p:spPr>
          <a:xfrm>
            <a:off x="5396925" y="2557825"/>
            <a:ext cx="13500" cy="2065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593" name="Google Shape;593;p23"/>
          <p:cNvSpPr txBox="1"/>
          <p:nvPr/>
        </p:nvSpPr>
        <p:spPr>
          <a:xfrm>
            <a:off x="5718225" y="2127575"/>
            <a:ext cx="1345800" cy="2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18mm</a:t>
            </a:r>
            <a:endParaRPr sz="1100"/>
          </a:p>
        </p:txBody>
      </p:sp>
      <p:sp>
        <p:nvSpPr>
          <p:cNvPr id="594" name="Google Shape;594;p23"/>
          <p:cNvSpPr txBox="1"/>
          <p:nvPr/>
        </p:nvSpPr>
        <p:spPr>
          <a:xfrm rot="-5400000">
            <a:off x="4415675" y="3417325"/>
            <a:ext cx="1345800" cy="3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25.5mm</a:t>
            </a:r>
            <a:endParaRPr sz="12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24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IDE Software Comparison</a:t>
            </a:r>
            <a:endParaRPr sz="3000"/>
          </a:p>
        </p:txBody>
      </p:sp>
      <p:graphicFrame>
        <p:nvGraphicFramePr>
          <p:cNvPr id="600" name="Google Shape;600;p24"/>
          <p:cNvGraphicFramePr/>
          <p:nvPr/>
        </p:nvGraphicFramePr>
        <p:xfrm>
          <a:off x="421700" y="1240013"/>
          <a:ext cx="6975000" cy="3522175"/>
        </p:xfrm>
        <a:graphic>
          <a:graphicData uri="http://schemas.openxmlformats.org/drawingml/2006/table">
            <a:tbl>
              <a:tblPr>
                <a:noFill/>
                <a:tableStyleId>{954307C7-23EA-4D43-A834-C915D0826003}</a:tableStyleId>
              </a:tblPr>
              <a:tblGrid>
                <a:gridCol w="1743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3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3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3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4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IDE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Language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Pros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Cons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7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Espressif IDE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C++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Precise control over each subsystem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Newer tech, less support/open sources available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00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Espressif Lua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Custom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Lightweight language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Simple language is more error prone, harder to optimize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4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Arduino IDE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C++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IO port management broken into functions, many open sources available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Abstraction can hinder performance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25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IDE Software</a:t>
            </a:r>
            <a:endParaRPr sz="3000"/>
          </a:p>
        </p:txBody>
      </p:sp>
      <p:sp>
        <p:nvSpPr>
          <p:cNvPr id="606" name="Google Shape;606;p25"/>
          <p:cNvSpPr txBox="1">
            <a:spLocks noGrp="1"/>
          </p:cNvSpPr>
          <p:nvPr>
            <p:ph type="body" idx="1"/>
          </p:nvPr>
        </p:nvSpPr>
        <p:spPr>
          <a:xfrm>
            <a:off x="747925" y="1302837"/>
            <a:ext cx="61404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Char char="✘"/>
            </a:pPr>
            <a:r>
              <a:rPr lang="en" sz="2000">
                <a:solidFill>
                  <a:srgbClr val="000000"/>
                </a:solidFill>
              </a:rPr>
              <a:t>ESP32 is programmed using the Arduino IDE</a:t>
            </a:r>
            <a:endParaRPr sz="200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✘"/>
            </a:pPr>
            <a:r>
              <a:rPr lang="en" sz="2000">
                <a:solidFill>
                  <a:srgbClr val="000000"/>
                </a:solidFill>
              </a:rPr>
              <a:t>Several open source libraries available for implementing various sensors</a:t>
            </a:r>
            <a:endParaRPr sz="200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✘"/>
            </a:pPr>
            <a:r>
              <a:rPr lang="en" sz="2000">
                <a:solidFill>
                  <a:srgbClr val="000000"/>
                </a:solidFill>
              </a:rPr>
              <a:t>Arduino IDE supports flashing the microcontroller over a serial port and exporting firmware for wirelessly uploading as well. </a:t>
            </a:r>
            <a:endParaRPr sz="200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✘"/>
            </a:pPr>
            <a:r>
              <a:rPr lang="en" sz="2000">
                <a:solidFill>
                  <a:srgbClr val="000000"/>
                </a:solidFill>
              </a:rPr>
              <a:t>Includes a serial terminal for debugging purposes.</a:t>
            </a:r>
            <a:endParaRPr sz="20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26"/>
          <p:cNvSpPr txBox="1">
            <a:spLocks noGrp="1"/>
          </p:cNvSpPr>
          <p:nvPr>
            <p:ph type="ctrTitle"/>
          </p:nvPr>
        </p:nvSpPr>
        <p:spPr>
          <a:xfrm>
            <a:off x="1735275" y="1161050"/>
            <a:ext cx="67227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Network Considerations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27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WIFI Mesh Networking</a:t>
            </a:r>
            <a:endParaRPr sz="3000"/>
          </a:p>
        </p:txBody>
      </p:sp>
      <p:sp>
        <p:nvSpPr>
          <p:cNvPr id="617" name="Google Shape;617;p27"/>
          <p:cNvSpPr txBox="1">
            <a:spLocks noGrp="1"/>
          </p:cNvSpPr>
          <p:nvPr>
            <p:ph type="body" idx="1"/>
          </p:nvPr>
        </p:nvSpPr>
        <p:spPr>
          <a:xfrm>
            <a:off x="747925" y="866200"/>
            <a:ext cx="66603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✘"/>
            </a:pPr>
            <a:r>
              <a:rPr lang="en" sz="2200">
                <a:solidFill>
                  <a:srgbClr val="000000"/>
                </a:solidFill>
              </a:rPr>
              <a:t>Each system will communicate to each other using mesh networking to keep track of game participants, scorekeeping and the game timer. </a:t>
            </a:r>
            <a:endParaRPr sz="2200">
              <a:solidFill>
                <a:srgbClr val="000000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✘"/>
            </a:pPr>
            <a:r>
              <a:rPr lang="en" sz="2200">
                <a:solidFill>
                  <a:srgbClr val="000000"/>
                </a:solidFill>
              </a:rPr>
              <a:t>Modules can use multihop which allows two guns that are out of range of each other to talk via intermediate nodes. </a:t>
            </a:r>
            <a:endParaRPr sz="2200">
              <a:solidFill>
                <a:srgbClr val="000000"/>
              </a:solidFill>
            </a:endParaRPr>
          </a:p>
          <a:p>
            <a:pPr marL="3429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200">
              <a:solidFill>
                <a:srgbClr val="000000"/>
              </a:solidFill>
            </a:endParaRPr>
          </a:p>
        </p:txBody>
      </p:sp>
      <p:pic>
        <p:nvPicPr>
          <p:cNvPr id="618" name="Google Shape;61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425" y="2910449"/>
            <a:ext cx="2784576" cy="210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4975" y="2773450"/>
            <a:ext cx="2381250" cy="238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28"/>
          <p:cNvSpPr txBox="1">
            <a:spLocks noGrp="1"/>
          </p:cNvSpPr>
          <p:nvPr>
            <p:ph type="ctrTitle"/>
          </p:nvPr>
        </p:nvSpPr>
        <p:spPr>
          <a:xfrm>
            <a:off x="2305100" y="1161050"/>
            <a:ext cx="6153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Peripherals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29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IR LED Communication </a:t>
            </a:r>
            <a:endParaRPr sz="3000"/>
          </a:p>
        </p:txBody>
      </p:sp>
      <p:sp>
        <p:nvSpPr>
          <p:cNvPr id="630" name="Google Shape;630;p29"/>
          <p:cNvSpPr txBox="1">
            <a:spLocks noGrp="1"/>
          </p:cNvSpPr>
          <p:nvPr>
            <p:ph type="body" idx="1"/>
          </p:nvPr>
        </p:nvSpPr>
        <p:spPr>
          <a:xfrm>
            <a:off x="628750" y="1122150"/>
            <a:ext cx="4936200" cy="2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1115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500"/>
              <a:buChar char="✘"/>
            </a:pPr>
            <a:r>
              <a:rPr lang="en">
                <a:solidFill>
                  <a:srgbClr val="000000"/>
                </a:solidFill>
              </a:rPr>
              <a:t>Each gun sends out a 32 bit packet “bullet” encoded as an infrared beam using NEC Standard</a:t>
            </a:r>
            <a:endParaRPr>
              <a:solidFill>
                <a:srgbClr val="000000"/>
              </a:solidFill>
            </a:endParaRPr>
          </a:p>
          <a:p>
            <a:pPr marL="342900" lvl="0" indent="-3111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Char char="✘"/>
            </a:pPr>
            <a:r>
              <a:rPr lang="en">
                <a:solidFill>
                  <a:srgbClr val="000000"/>
                </a:solidFill>
              </a:rPr>
              <a:t>The packet is comprised of the team ID, player ID, damage value and checksum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pic>
        <p:nvPicPr>
          <p:cNvPr id="631" name="Google Shape;631;p29"/>
          <p:cNvPicPr preferRelativeResize="0"/>
          <p:nvPr/>
        </p:nvPicPr>
        <p:blipFill rotWithShape="1">
          <a:blip r:embed="rId3">
            <a:alphaModFix/>
          </a:blip>
          <a:srcRect l="4648" t="28822" r="6296" b="14125"/>
          <a:stretch/>
        </p:blipFill>
        <p:spPr>
          <a:xfrm>
            <a:off x="266362" y="3826675"/>
            <a:ext cx="7103525" cy="100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4125" y="1082425"/>
            <a:ext cx="1529775" cy="2611450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29"/>
          <p:cNvSpPr/>
          <p:nvPr/>
        </p:nvSpPr>
        <p:spPr>
          <a:xfrm>
            <a:off x="6519250" y="3073725"/>
            <a:ext cx="759000" cy="3843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30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7365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Inter-component Communication Comparison</a:t>
            </a:r>
            <a:endParaRPr sz="2400"/>
          </a:p>
        </p:txBody>
      </p:sp>
      <p:graphicFrame>
        <p:nvGraphicFramePr>
          <p:cNvPr id="639" name="Google Shape;639;p30"/>
          <p:cNvGraphicFramePr/>
          <p:nvPr/>
        </p:nvGraphicFramePr>
        <p:xfrm>
          <a:off x="269975" y="1082425"/>
          <a:ext cx="7332550" cy="3836525"/>
        </p:xfrm>
        <a:graphic>
          <a:graphicData uri="http://schemas.openxmlformats.org/drawingml/2006/table">
            <a:tbl>
              <a:tblPr>
                <a:noFill/>
                <a:tableStyleId>{A84246ED-C8CE-4264-A51A-DB5448AFEDC6}</a:tableStyleId>
              </a:tblPr>
              <a:tblGrid>
                <a:gridCol w="1775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9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7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06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Name of Protocol</a:t>
                      </a:r>
                      <a:endParaRPr sz="1200"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Advantages</a:t>
                      </a:r>
                      <a:endParaRPr sz="1200"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Disadvantages</a:t>
                      </a:r>
                      <a:endParaRPr sz="1200"/>
                    </a:p>
                  </a:txBody>
                  <a:tcPr marL="45725" marR="457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9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UART </a:t>
                      </a:r>
                      <a:endParaRPr sz="11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(Universal Asynchronous Receiver Transmitter)</a:t>
                      </a:r>
                      <a:endParaRPr sz="1100"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- Only two wires needed (TX and RX) 	</a:t>
                      </a:r>
                      <a:endParaRPr sz="11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- Parity bit checks data integrity</a:t>
                      </a:r>
                      <a:endParaRPr sz="1100"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- Slower than I2C and SPI</a:t>
                      </a:r>
                      <a:endParaRPr sz="11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- Predetermined baud rate needed</a:t>
                      </a:r>
                      <a:endParaRPr sz="11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- Start, stop and optional parity bits not sending useful data</a:t>
                      </a:r>
                      <a:endParaRPr sz="11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- Only two devices can communicate at a time</a:t>
                      </a:r>
                      <a:endParaRPr sz="11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- Most complex hardware</a:t>
                      </a:r>
                      <a:endParaRPr sz="1100"/>
                    </a:p>
                  </a:txBody>
                  <a:tcPr marL="45725" marR="457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4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I2C </a:t>
                      </a:r>
                      <a:endParaRPr sz="11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(Inter-Integrated Circuit)</a:t>
                      </a:r>
                      <a:endParaRPr sz="1100"/>
                    </a:p>
                  </a:txBody>
                  <a:tcPr marL="45725" marR="45725" marT="45725" marB="45725"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- Only two wires needed (SCK and SDA)</a:t>
                      </a:r>
                      <a:endParaRPr sz="11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- Faster than UART</a:t>
                      </a:r>
                      <a:endParaRPr sz="11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- Supports multiple masters</a:t>
                      </a:r>
                      <a:endParaRPr sz="11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- Supports multiple slaves</a:t>
                      </a:r>
                      <a:endParaRPr sz="11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- ACK checks data successfully received by slave</a:t>
                      </a:r>
                      <a:endParaRPr sz="1100"/>
                    </a:p>
                  </a:txBody>
                  <a:tcPr marL="45725" marR="45725" marT="45725" marB="45725"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- Slower than SPI</a:t>
                      </a:r>
                      <a:endParaRPr sz="11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- More complex hardware than SPI</a:t>
                      </a:r>
                      <a:endParaRPr sz="1100"/>
                    </a:p>
                  </a:txBody>
                  <a:tcPr marL="45725" marR="45725" marT="45725" marB="45725"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86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SPI </a:t>
                      </a:r>
                      <a:endParaRPr sz="11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(Serial Peripheral Interface)</a:t>
                      </a:r>
                      <a:endParaRPr sz="1100"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- Faster than UART and I2C</a:t>
                      </a:r>
                      <a:endParaRPr sz="11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- Supports multiple slaves</a:t>
                      </a:r>
                      <a:endParaRPr sz="11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- Simpler hardware than UART and I2C</a:t>
                      </a:r>
                      <a:endParaRPr sz="1100"/>
                    </a:p>
                  </a:txBody>
                  <a:tcPr marL="45725" marR="45725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- Needs minimum of 4 wires for two devices, one more for each added device. </a:t>
                      </a:r>
                      <a:endParaRPr sz="11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- Supports only one master. Slaves cannot talk to each other on their own</a:t>
                      </a:r>
                      <a:endParaRPr sz="11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- Communication must be well defined beforehand </a:t>
                      </a:r>
                      <a:endParaRPr sz="1100"/>
                    </a:p>
                  </a:txBody>
                  <a:tcPr marL="45725" marR="45725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31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User Interface</a:t>
            </a:r>
            <a:endParaRPr sz="3000"/>
          </a:p>
        </p:txBody>
      </p:sp>
      <p:sp>
        <p:nvSpPr>
          <p:cNvPr id="645" name="Google Shape;645;p31"/>
          <p:cNvSpPr txBox="1">
            <a:spLocks noGrp="1"/>
          </p:cNvSpPr>
          <p:nvPr>
            <p:ph type="body" idx="1"/>
          </p:nvPr>
        </p:nvSpPr>
        <p:spPr>
          <a:xfrm>
            <a:off x="190675" y="1082425"/>
            <a:ext cx="55593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735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500"/>
              <a:buChar char="✘"/>
            </a:pPr>
            <a:r>
              <a:rPr lang="en">
                <a:solidFill>
                  <a:srgbClr val="000000"/>
                </a:solidFill>
              </a:rPr>
              <a:t>The gun will interact with the OLED display, trigger, accelerometer, speaker, haptic motor, LEDs and display. </a:t>
            </a:r>
            <a:endParaRPr>
              <a:solidFill>
                <a:srgbClr val="000000"/>
              </a:solidFill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Char char="✘"/>
            </a:pPr>
            <a:r>
              <a:rPr lang="en">
                <a:solidFill>
                  <a:srgbClr val="000000"/>
                </a:solidFill>
              </a:rPr>
              <a:t>The onboard wifi module can be used to connect to a smartphone to complete the rest of the set up. 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646" name="Google Shape;64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9950" y="1082425"/>
            <a:ext cx="1555251" cy="160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7699" y="3054950"/>
            <a:ext cx="2097500" cy="155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4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Motivation</a:t>
            </a:r>
            <a:endParaRPr sz="3000"/>
          </a:p>
        </p:txBody>
      </p:sp>
      <p:sp>
        <p:nvSpPr>
          <p:cNvPr id="536" name="Google Shape;536;p14"/>
          <p:cNvSpPr txBox="1">
            <a:spLocks noGrp="1"/>
          </p:cNvSpPr>
          <p:nvPr>
            <p:ph type="body" idx="1"/>
          </p:nvPr>
        </p:nvSpPr>
        <p:spPr>
          <a:xfrm>
            <a:off x="747925" y="1302837"/>
            <a:ext cx="61404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60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Char char="✘"/>
            </a:pPr>
            <a:r>
              <a:rPr lang="en" sz="2000">
                <a:solidFill>
                  <a:srgbClr val="000000"/>
                </a:solidFill>
              </a:rPr>
              <a:t>New inventions are always in demand to capture the interest of today’s youth and to get them away from addictive technology (cell phones, televisions, etc…)</a:t>
            </a:r>
            <a:endParaRPr sz="200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✘"/>
            </a:pPr>
            <a:r>
              <a:rPr lang="en" sz="2000">
                <a:solidFill>
                  <a:srgbClr val="000000"/>
                </a:solidFill>
              </a:rPr>
              <a:t>Lack of innovation within the laser tag game system</a:t>
            </a:r>
            <a:endParaRPr sz="200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✘"/>
            </a:pPr>
            <a:r>
              <a:rPr lang="en" sz="2000">
                <a:solidFill>
                  <a:srgbClr val="000000"/>
                </a:solidFill>
              </a:rPr>
              <a:t>Polished product that is easy to replicate</a:t>
            </a:r>
            <a:endParaRPr sz="200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✘"/>
            </a:pPr>
            <a:r>
              <a:rPr lang="en" sz="2000">
                <a:solidFill>
                  <a:schemeClr val="dk1"/>
                </a:solidFill>
              </a:rPr>
              <a:t>Wanted to enjoy Senior Design and make a project that is enjoyable to use</a:t>
            </a:r>
            <a:endParaRPr sz="20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2"/>
          <p:cNvSpPr txBox="1">
            <a:spLocks noGrp="1"/>
          </p:cNvSpPr>
          <p:nvPr>
            <p:ph type="body" idx="1"/>
          </p:nvPr>
        </p:nvSpPr>
        <p:spPr>
          <a:xfrm>
            <a:off x="311700" y="1179125"/>
            <a:ext cx="7153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</a:rPr>
              <a:t>Accelerometer + Gyro: MPU6050</a:t>
            </a:r>
            <a:endParaRPr sz="200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Char char="✘"/>
            </a:pPr>
            <a:r>
              <a:rPr lang="en" sz="2000">
                <a:solidFill>
                  <a:srgbClr val="000000"/>
                </a:solidFill>
              </a:rPr>
              <a:t>Used to determine orientation of the gun as part of the user interface.</a:t>
            </a:r>
            <a:endParaRPr sz="200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✘"/>
            </a:pPr>
            <a:r>
              <a:rPr lang="en" sz="2000">
                <a:solidFill>
                  <a:srgbClr val="000000"/>
                </a:solidFill>
              </a:rPr>
              <a:t>User can point gun downwards during the game to “reload.”</a:t>
            </a:r>
            <a:endParaRPr sz="200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✘"/>
            </a:pPr>
            <a:r>
              <a:rPr lang="en" sz="2000">
                <a:solidFill>
                  <a:srgbClr val="000000"/>
                </a:solidFill>
              </a:rPr>
              <a:t>The data can also be monitored for a lack of motion, indicating that the gun has been put down and the system can be put into sleep mode for power conservation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653" name="Google Shape;653;p32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Accelerometer</a:t>
            </a:r>
            <a:endParaRPr sz="3000"/>
          </a:p>
        </p:txBody>
      </p:sp>
      <p:sp>
        <p:nvSpPr>
          <p:cNvPr id="654" name="Google Shape;654;p32"/>
          <p:cNvSpPr txBox="1"/>
          <p:nvPr/>
        </p:nvSpPr>
        <p:spPr>
          <a:xfrm>
            <a:off x="1878025" y="3984125"/>
            <a:ext cx="890100" cy="2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Normal Use</a:t>
            </a:r>
            <a:endParaRPr/>
          </a:p>
        </p:txBody>
      </p:sp>
      <p:sp>
        <p:nvSpPr>
          <p:cNvPr id="655" name="Google Shape;655;p32"/>
          <p:cNvSpPr txBox="1"/>
          <p:nvPr/>
        </p:nvSpPr>
        <p:spPr>
          <a:xfrm>
            <a:off x="4326250" y="3984125"/>
            <a:ext cx="1002000" cy="2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Reloading</a:t>
            </a:r>
            <a:endParaRPr/>
          </a:p>
        </p:txBody>
      </p:sp>
      <p:pic>
        <p:nvPicPr>
          <p:cNvPr id="656" name="Google Shape;65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3556831"/>
            <a:ext cx="1711625" cy="1319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68125" y="3491550"/>
            <a:ext cx="1558125" cy="145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52646" y="3491546"/>
            <a:ext cx="2398704" cy="145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33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Speaker</a:t>
            </a:r>
            <a:endParaRPr sz="3000"/>
          </a:p>
        </p:txBody>
      </p:sp>
      <p:sp>
        <p:nvSpPr>
          <p:cNvPr id="664" name="Google Shape;664;p33"/>
          <p:cNvSpPr txBox="1">
            <a:spLocks noGrp="1"/>
          </p:cNvSpPr>
          <p:nvPr>
            <p:ph type="body" idx="1"/>
          </p:nvPr>
        </p:nvSpPr>
        <p:spPr>
          <a:xfrm>
            <a:off x="747925" y="1310887"/>
            <a:ext cx="61404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Char char="✘"/>
            </a:pPr>
            <a:r>
              <a:rPr lang="en" sz="2000">
                <a:solidFill>
                  <a:srgbClr val="000000"/>
                </a:solidFill>
              </a:rPr>
              <a:t>Gives the gun the ability to make sounds</a:t>
            </a:r>
            <a:endParaRPr sz="200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✘"/>
            </a:pPr>
            <a:r>
              <a:rPr lang="en" sz="2000">
                <a:solidFill>
                  <a:srgbClr val="000000"/>
                </a:solidFill>
              </a:rPr>
              <a:t>Sound effects for firing and being hit and when a game is being started</a:t>
            </a:r>
            <a:endParaRPr sz="200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✘"/>
            </a:pPr>
            <a:r>
              <a:rPr lang="en" sz="2000">
                <a:solidFill>
                  <a:srgbClr val="000000"/>
                </a:solidFill>
              </a:rPr>
              <a:t>ESP32 has onboard DAC for controlling buzzer</a:t>
            </a:r>
            <a:endParaRPr sz="2000"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pic>
        <p:nvPicPr>
          <p:cNvPr id="665" name="Google Shape;665;p33"/>
          <p:cNvPicPr preferRelativeResize="0"/>
          <p:nvPr/>
        </p:nvPicPr>
        <p:blipFill rotWithShape="1">
          <a:blip r:embed="rId3">
            <a:alphaModFix/>
          </a:blip>
          <a:srcRect t="19498" b="17049"/>
          <a:stretch/>
        </p:blipFill>
        <p:spPr>
          <a:xfrm>
            <a:off x="355825" y="3225200"/>
            <a:ext cx="1902526" cy="110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00625" y="3200206"/>
            <a:ext cx="1711625" cy="1319982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33"/>
          <p:cNvSpPr/>
          <p:nvPr/>
        </p:nvSpPr>
        <p:spPr>
          <a:xfrm>
            <a:off x="3042938" y="3214855"/>
            <a:ext cx="210950" cy="61350"/>
          </a:xfrm>
          <a:custGeom>
            <a:avLst/>
            <a:gdLst/>
            <a:ahLst/>
            <a:cxnLst/>
            <a:rect l="l" t="t" r="r" b="b"/>
            <a:pathLst>
              <a:path w="8438" h="2454" extrusionOk="0">
                <a:moveTo>
                  <a:pt x="0" y="2454"/>
                </a:moveTo>
                <a:cubicBezTo>
                  <a:pt x="1050" y="-171"/>
                  <a:pt x="7174" y="-918"/>
                  <a:pt x="8438" y="1610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68" name="Google Shape;668;p33"/>
          <p:cNvSpPr/>
          <p:nvPr/>
        </p:nvSpPr>
        <p:spPr>
          <a:xfrm>
            <a:off x="2926938" y="3131315"/>
            <a:ext cx="474600" cy="71050"/>
          </a:xfrm>
          <a:custGeom>
            <a:avLst/>
            <a:gdLst/>
            <a:ahLst/>
            <a:cxnLst/>
            <a:rect l="l" t="t" r="r" b="b"/>
            <a:pathLst>
              <a:path w="18984" h="2842" extrusionOk="0">
                <a:moveTo>
                  <a:pt x="0" y="2842"/>
                </a:moveTo>
                <a:cubicBezTo>
                  <a:pt x="5659" y="11"/>
                  <a:pt x="14509" y="-1633"/>
                  <a:pt x="18984" y="2842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69" name="Google Shape;669;p33"/>
          <p:cNvSpPr/>
          <p:nvPr/>
        </p:nvSpPr>
        <p:spPr>
          <a:xfrm>
            <a:off x="2742375" y="3045471"/>
            <a:ext cx="843725" cy="141600"/>
          </a:xfrm>
          <a:custGeom>
            <a:avLst/>
            <a:gdLst/>
            <a:ahLst/>
            <a:cxnLst/>
            <a:rect l="l" t="t" r="r" b="b"/>
            <a:pathLst>
              <a:path w="33749" h="5664" extrusionOk="0">
                <a:moveTo>
                  <a:pt x="0" y="5242"/>
                </a:moveTo>
                <a:cubicBezTo>
                  <a:pt x="9155" y="-1297"/>
                  <a:pt x="25794" y="-2291"/>
                  <a:pt x="33749" y="5664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70" name="Google Shape;670;p33"/>
          <p:cNvSpPr txBox="1"/>
          <p:nvPr/>
        </p:nvSpPr>
        <p:spPr>
          <a:xfrm rot="-1472393">
            <a:off x="3261251" y="3124262"/>
            <a:ext cx="474566" cy="263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Pew!</a:t>
            </a:r>
            <a:endParaRPr sz="700"/>
          </a:p>
        </p:txBody>
      </p:sp>
      <p:sp>
        <p:nvSpPr>
          <p:cNvPr id="671" name="Google Shape;671;p33"/>
          <p:cNvSpPr txBox="1"/>
          <p:nvPr/>
        </p:nvSpPr>
        <p:spPr>
          <a:xfrm rot="1601674">
            <a:off x="2627519" y="3161495"/>
            <a:ext cx="474808" cy="264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Pew!</a:t>
            </a:r>
            <a:endParaRPr sz="700"/>
          </a:p>
        </p:txBody>
      </p:sp>
      <p:pic>
        <p:nvPicPr>
          <p:cNvPr id="672" name="Google Shape;672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48601" y="3376575"/>
            <a:ext cx="2994050" cy="80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34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Vibration Motor</a:t>
            </a:r>
            <a:endParaRPr sz="3000"/>
          </a:p>
        </p:txBody>
      </p:sp>
      <p:sp>
        <p:nvSpPr>
          <p:cNvPr id="678" name="Google Shape;678;p34"/>
          <p:cNvSpPr txBox="1">
            <a:spLocks noGrp="1"/>
          </p:cNvSpPr>
          <p:nvPr>
            <p:ph type="body" idx="1"/>
          </p:nvPr>
        </p:nvSpPr>
        <p:spPr>
          <a:xfrm>
            <a:off x="747925" y="1226037"/>
            <a:ext cx="61404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Char char="✘"/>
            </a:pPr>
            <a:r>
              <a:rPr lang="en" sz="2000">
                <a:solidFill>
                  <a:srgbClr val="000000"/>
                </a:solidFill>
              </a:rPr>
              <a:t>Allows the gun to vibrate</a:t>
            </a:r>
            <a:endParaRPr sz="200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✘"/>
            </a:pPr>
            <a:r>
              <a:rPr lang="en" sz="2000">
                <a:solidFill>
                  <a:srgbClr val="000000"/>
                </a:solidFill>
              </a:rPr>
              <a:t>Used to alert the player when firing and being hit</a:t>
            </a:r>
            <a:endParaRPr sz="200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✘"/>
            </a:pPr>
            <a:r>
              <a:rPr lang="en" sz="2000">
                <a:solidFill>
                  <a:srgbClr val="000000"/>
                </a:solidFill>
              </a:rPr>
              <a:t>Silent alternative to buzzer </a:t>
            </a:r>
            <a:endParaRPr sz="2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79" name="Google Shape;67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6200" y="3250956"/>
            <a:ext cx="1711625" cy="1319982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p34"/>
          <p:cNvSpPr/>
          <p:nvPr/>
        </p:nvSpPr>
        <p:spPr>
          <a:xfrm>
            <a:off x="772451" y="3512050"/>
            <a:ext cx="197850" cy="632800"/>
          </a:xfrm>
          <a:custGeom>
            <a:avLst/>
            <a:gdLst/>
            <a:ahLst/>
            <a:cxnLst/>
            <a:rect l="l" t="t" r="r" b="b"/>
            <a:pathLst>
              <a:path w="7914" h="25312" extrusionOk="0">
                <a:moveTo>
                  <a:pt x="7914" y="0"/>
                </a:moveTo>
                <a:cubicBezTo>
                  <a:pt x="5379" y="0"/>
                  <a:pt x="1357" y="72"/>
                  <a:pt x="742" y="2531"/>
                </a:cubicBezTo>
                <a:cubicBezTo>
                  <a:pt x="619" y="3023"/>
                  <a:pt x="1132" y="3570"/>
                  <a:pt x="1586" y="3797"/>
                </a:cubicBezTo>
                <a:cubicBezTo>
                  <a:pt x="3121" y="4565"/>
                  <a:pt x="6757" y="5322"/>
                  <a:pt x="5805" y="6750"/>
                </a:cubicBezTo>
                <a:cubicBezTo>
                  <a:pt x="4572" y="8600"/>
                  <a:pt x="775" y="10384"/>
                  <a:pt x="2008" y="12234"/>
                </a:cubicBezTo>
                <a:cubicBezTo>
                  <a:pt x="2960" y="13662"/>
                  <a:pt x="6863" y="13593"/>
                  <a:pt x="6226" y="15187"/>
                </a:cubicBezTo>
                <a:cubicBezTo>
                  <a:pt x="5370" y="17329"/>
                  <a:pt x="2373" y="17775"/>
                  <a:pt x="742" y="19406"/>
                </a:cubicBezTo>
                <a:cubicBezTo>
                  <a:pt x="-654" y="20802"/>
                  <a:pt x="281" y="23547"/>
                  <a:pt x="1164" y="25312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81" name="Google Shape;681;p34"/>
          <p:cNvSpPr/>
          <p:nvPr/>
        </p:nvSpPr>
        <p:spPr>
          <a:xfrm>
            <a:off x="523920" y="3438225"/>
            <a:ext cx="298725" cy="748825"/>
          </a:xfrm>
          <a:custGeom>
            <a:avLst/>
            <a:gdLst/>
            <a:ahLst/>
            <a:cxnLst/>
            <a:rect l="l" t="t" r="r" b="b"/>
            <a:pathLst>
              <a:path w="11949" h="29953" extrusionOk="0">
                <a:moveTo>
                  <a:pt x="11949" y="0"/>
                </a:moveTo>
                <a:cubicBezTo>
                  <a:pt x="8476" y="0"/>
                  <a:pt x="3088" y="428"/>
                  <a:pt x="2246" y="3797"/>
                </a:cubicBezTo>
                <a:cubicBezTo>
                  <a:pt x="1691" y="6018"/>
                  <a:pt x="5617" y="6954"/>
                  <a:pt x="6886" y="8859"/>
                </a:cubicBezTo>
                <a:cubicBezTo>
                  <a:pt x="8384" y="11107"/>
                  <a:pt x="2479" y="12567"/>
                  <a:pt x="1824" y="15187"/>
                </a:cubicBezTo>
                <a:cubicBezTo>
                  <a:pt x="1350" y="17082"/>
                  <a:pt x="5651" y="18503"/>
                  <a:pt x="4777" y="20250"/>
                </a:cubicBezTo>
                <a:cubicBezTo>
                  <a:pt x="3224" y="23356"/>
                  <a:pt x="-2126" y="28400"/>
                  <a:pt x="980" y="29953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82" name="Google Shape;682;p34"/>
          <p:cNvSpPr/>
          <p:nvPr/>
        </p:nvSpPr>
        <p:spPr>
          <a:xfrm>
            <a:off x="1434350" y="3923375"/>
            <a:ext cx="654900" cy="414900"/>
          </a:xfrm>
          <a:custGeom>
            <a:avLst/>
            <a:gdLst/>
            <a:ahLst/>
            <a:cxnLst/>
            <a:rect l="l" t="t" r="r" b="b"/>
            <a:pathLst>
              <a:path w="26196" h="16596" extrusionOk="0">
                <a:moveTo>
                  <a:pt x="0" y="15609"/>
                </a:moveTo>
                <a:cubicBezTo>
                  <a:pt x="2531" y="15609"/>
                  <a:pt x="6190" y="17715"/>
                  <a:pt x="7594" y="15609"/>
                </a:cubicBezTo>
                <a:cubicBezTo>
                  <a:pt x="8620" y="14070"/>
                  <a:pt x="6750" y="11975"/>
                  <a:pt x="6750" y="10125"/>
                </a:cubicBezTo>
                <a:cubicBezTo>
                  <a:pt x="6750" y="9182"/>
                  <a:pt x="8481" y="10891"/>
                  <a:pt x="9281" y="11391"/>
                </a:cubicBezTo>
                <a:cubicBezTo>
                  <a:pt x="11480" y="12765"/>
                  <a:pt x="14492" y="14100"/>
                  <a:pt x="16875" y="13078"/>
                </a:cubicBezTo>
                <a:cubicBezTo>
                  <a:pt x="19087" y="12130"/>
                  <a:pt x="15270" y="8190"/>
                  <a:pt x="16031" y="5906"/>
                </a:cubicBezTo>
                <a:cubicBezTo>
                  <a:pt x="17062" y="2812"/>
                  <a:pt x="24942" y="7805"/>
                  <a:pt x="25734" y="4641"/>
                </a:cubicBezTo>
                <a:cubicBezTo>
                  <a:pt x="26111" y="3134"/>
                  <a:pt x="26701" y="695"/>
                  <a:pt x="25312" y="0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83" name="Google Shape;683;p34"/>
          <p:cNvSpPr/>
          <p:nvPr/>
        </p:nvSpPr>
        <p:spPr>
          <a:xfrm>
            <a:off x="1550375" y="4018300"/>
            <a:ext cx="748800" cy="559200"/>
          </a:xfrm>
          <a:custGeom>
            <a:avLst/>
            <a:gdLst/>
            <a:ahLst/>
            <a:cxnLst/>
            <a:rect l="l" t="t" r="r" b="b"/>
            <a:pathLst>
              <a:path w="29952" h="22368" extrusionOk="0">
                <a:moveTo>
                  <a:pt x="0" y="19828"/>
                </a:moveTo>
                <a:cubicBezTo>
                  <a:pt x="2918" y="21286"/>
                  <a:pt x="7893" y="23806"/>
                  <a:pt x="9703" y="21093"/>
                </a:cubicBezTo>
                <a:cubicBezTo>
                  <a:pt x="10876" y="19334"/>
                  <a:pt x="8235" y="15711"/>
                  <a:pt x="10125" y="14765"/>
                </a:cubicBezTo>
                <a:cubicBezTo>
                  <a:pt x="12871" y="13390"/>
                  <a:pt x="16005" y="18042"/>
                  <a:pt x="18984" y="17297"/>
                </a:cubicBezTo>
                <a:cubicBezTo>
                  <a:pt x="21608" y="16641"/>
                  <a:pt x="19244" y="11792"/>
                  <a:pt x="20249" y="9281"/>
                </a:cubicBezTo>
                <a:cubicBezTo>
                  <a:pt x="21111" y="7128"/>
                  <a:pt x="25144" y="8985"/>
                  <a:pt x="26999" y="7594"/>
                </a:cubicBezTo>
                <a:cubicBezTo>
                  <a:pt x="29172" y="5965"/>
                  <a:pt x="29952" y="2716"/>
                  <a:pt x="29952" y="0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84" name="Google Shape;684;p34"/>
          <p:cNvSpPr/>
          <p:nvPr/>
        </p:nvSpPr>
        <p:spPr>
          <a:xfrm>
            <a:off x="1297250" y="3192396"/>
            <a:ext cx="875375" cy="170175"/>
          </a:xfrm>
          <a:custGeom>
            <a:avLst/>
            <a:gdLst/>
            <a:ahLst/>
            <a:cxnLst/>
            <a:rect l="l" t="t" r="r" b="b"/>
            <a:pathLst>
              <a:path w="35015" h="6807" extrusionOk="0">
                <a:moveTo>
                  <a:pt x="0" y="3505"/>
                </a:moveTo>
                <a:cubicBezTo>
                  <a:pt x="679" y="1469"/>
                  <a:pt x="3402" y="-391"/>
                  <a:pt x="5484" y="130"/>
                </a:cubicBezTo>
                <a:cubicBezTo>
                  <a:pt x="7722" y="689"/>
                  <a:pt x="7783" y="4336"/>
                  <a:pt x="9703" y="5614"/>
                </a:cubicBezTo>
                <a:cubicBezTo>
                  <a:pt x="11951" y="7111"/>
                  <a:pt x="13410" y="1207"/>
                  <a:pt x="16031" y="552"/>
                </a:cubicBezTo>
                <a:cubicBezTo>
                  <a:pt x="18546" y="-77"/>
                  <a:pt x="18936" y="5020"/>
                  <a:pt x="21093" y="6458"/>
                </a:cubicBezTo>
                <a:cubicBezTo>
                  <a:pt x="24046" y="8427"/>
                  <a:pt x="26472" y="1248"/>
                  <a:pt x="29952" y="552"/>
                </a:cubicBezTo>
                <a:cubicBezTo>
                  <a:pt x="32292" y="84"/>
                  <a:pt x="34260" y="3350"/>
                  <a:pt x="35015" y="5614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85" name="Google Shape;685;p34"/>
          <p:cNvSpPr/>
          <p:nvPr/>
        </p:nvSpPr>
        <p:spPr>
          <a:xfrm>
            <a:off x="1318350" y="2990713"/>
            <a:ext cx="780450" cy="178750"/>
          </a:xfrm>
          <a:custGeom>
            <a:avLst/>
            <a:gdLst/>
            <a:ahLst/>
            <a:cxnLst/>
            <a:rect l="l" t="t" r="r" b="b"/>
            <a:pathLst>
              <a:path w="31218" h="7150" extrusionOk="0">
                <a:moveTo>
                  <a:pt x="0" y="5244"/>
                </a:moveTo>
                <a:cubicBezTo>
                  <a:pt x="1610" y="4036"/>
                  <a:pt x="4295" y="2770"/>
                  <a:pt x="5906" y="3978"/>
                </a:cubicBezTo>
                <a:cubicBezTo>
                  <a:pt x="7020" y="4813"/>
                  <a:pt x="7772" y="7802"/>
                  <a:pt x="8859" y="6932"/>
                </a:cubicBezTo>
                <a:cubicBezTo>
                  <a:pt x="11193" y="5064"/>
                  <a:pt x="11865" y="907"/>
                  <a:pt x="14765" y="182"/>
                </a:cubicBezTo>
                <a:cubicBezTo>
                  <a:pt x="17685" y="-548"/>
                  <a:pt x="19434" y="3996"/>
                  <a:pt x="21937" y="5666"/>
                </a:cubicBezTo>
                <a:cubicBezTo>
                  <a:pt x="24521" y="7390"/>
                  <a:pt x="29829" y="2044"/>
                  <a:pt x="31218" y="4822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686" name="Google Shape;68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7675" y="3016163"/>
            <a:ext cx="1935237" cy="159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04687" y="3283096"/>
            <a:ext cx="2036137" cy="12556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35"/>
          <p:cNvSpPr txBox="1">
            <a:spLocks noGrp="1"/>
          </p:cNvSpPr>
          <p:nvPr>
            <p:ph type="body" idx="1"/>
          </p:nvPr>
        </p:nvSpPr>
        <p:spPr>
          <a:xfrm>
            <a:off x="747925" y="1302837"/>
            <a:ext cx="61404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Char char="✘"/>
            </a:pPr>
            <a:r>
              <a:rPr lang="en" sz="2000">
                <a:solidFill>
                  <a:srgbClr val="000000"/>
                </a:solidFill>
              </a:rPr>
              <a:t>Set of four RGB LEDs in each gun</a:t>
            </a:r>
            <a:endParaRPr sz="200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✘"/>
            </a:pPr>
            <a:r>
              <a:rPr lang="en" sz="2000">
                <a:solidFill>
                  <a:srgbClr val="000000"/>
                </a:solidFill>
              </a:rPr>
              <a:t>Gives the ability for the gun to change colors</a:t>
            </a:r>
            <a:endParaRPr sz="200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✘"/>
            </a:pPr>
            <a:r>
              <a:rPr lang="en" sz="2000">
                <a:solidFill>
                  <a:srgbClr val="000000"/>
                </a:solidFill>
              </a:rPr>
              <a:t>Used to show team/game mode</a:t>
            </a:r>
            <a:endParaRPr sz="200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✘"/>
            </a:pPr>
            <a:r>
              <a:rPr lang="en" sz="2000">
                <a:solidFill>
                  <a:srgbClr val="000000"/>
                </a:solidFill>
              </a:rPr>
              <a:t>Individually addressable for animations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693" name="Google Shape;693;p35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RGB LEDs (WS2812B)</a:t>
            </a:r>
            <a:endParaRPr sz="3000"/>
          </a:p>
        </p:txBody>
      </p:sp>
      <p:pic>
        <p:nvPicPr>
          <p:cNvPr id="694" name="Google Shape;694;p35"/>
          <p:cNvPicPr preferRelativeResize="0"/>
          <p:nvPr/>
        </p:nvPicPr>
        <p:blipFill rotWithShape="1">
          <a:blip r:embed="rId3">
            <a:alphaModFix/>
          </a:blip>
          <a:srcRect l="6487" t="9661" r="9153" b="9281"/>
          <a:stretch/>
        </p:blipFill>
        <p:spPr>
          <a:xfrm rot="-5400000">
            <a:off x="3149475" y="3122062"/>
            <a:ext cx="2104775" cy="1553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0250" y="3238856"/>
            <a:ext cx="1711625" cy="1319982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35"/>
          <p:cNvSpPr/>
          <p:nvPr/>
        </p:nvSpPr>
        <p:spPr>
          <a:xfrm>
            <a:off x="1761300" y="3489400"/>
            <a:ext cx="116100" cy="84300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35"/>
          <p:cNvSpPr/>
          <p:nvPr/>
        </p:nvSpPr>
        <p:spPr>
          <a:xfrm>
            <a:off x="1987525" y="3489400"/>
            <a:ext cx="116100" cy="84300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35"/>
          <p:cNvSpPr/>
          <p:nvPr/>
        </p:nvSpPr>
        <p:spPr>
          <a:xfrm>
            <a:off x="2213750" y="3489400"/>
            <a:ext cx="116100" cy="84300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35"/>
          <p:cNvSpPr/>
          <p:nvPr/>
        </p:nvSpPr>
        <p:spPr>
          <a:xfrm>
            <a:off x="2439975" y="3489400"/>
            <a:ext cx="116100" cy="84300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0" name="Google Shape;700;p35"/>
          <p:cNvPicPr preferRelativeResize="0"/>
          <p:nvPr/>
        </p:nvPicPr>
        <p:blipFill rotWithShape="1">
          <a:blip r:embed="rId5">
            <a:alphaModFix/>
          </a:blip>
          <a:srcRect l="11321" t="6869" r="10760" b="4384"/>
          <a:stretch/>
        </p:blipFill>
        <p:spPr>
          <a:xfrm>
            <a:off x="9252251" y="3429026"/>
            <a:ext cx="1550749" cy="1581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65825" y="1302825"/>
            <a:ext cx="1914525" cy="346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36"/>
          <p:cNvSpPr txBox="1">
            <a:spLocks noGrp="1"/>
          </p:cNvSpPr>
          <p:nvPr>
            <p:ph type="ctrTitle"/>
          </p:nvPr>
        </p:nvSpPr>
        <p:spPr>
          <a:xfrm>
            <a:off x="2305100" y="1161050"/>
            <a:ext cx="6153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Game Play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37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System Housing</a:t>
            </a:r>
            <a:endParaRPr sz="3000"/>
          </a:p>
        </p:txBody>
      </p:sp>
      <p:pic>
        <p:nvPicPr>
          <p:cNvPr id="712" name="Google Shape;71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187" y="1152650"/>
            <a:ext cx="6033875" cy="354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38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Trigger Mechanism</a:t>
            </a:r>
            <a:endParaRPr sz="3000"/>
          </a:p>
        </p:txBody>
      </p:sp>
      <p:sp>
        <p:nvSpPr>
          <p:cNvPr id="718" name="Google Shape;718;p38"/>
          <p:cNvSpPr txBox="1">
            <a:spLocks noGrp="1"/>
          </p:cNvSpPr>
          <p:nvPr>
            <p:ph type="body" idx="1"/>
          </p:nvPr>
        </p:nvSpPr>
        <p:spPr>
          <a:xfrm>
            <a:off x="747925" y="899437"/>
            <a:ext cx="61404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✘"/>
            </a:pPr>
            <a:r>
              <a:rPr lang="en" sz="2200">
                <a:solidFill>
                  <a:srgbClr val="000000"/>
                </a:solidFill>
              </a:rPr>
              <a:t>Tactile switch will be placed at the bottom of the PCB</a:t>
            </a:r>
            <a:endParaRPr sz="2200">
              <a:solidFill>
                <a:srgbClr val="000000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✘"/>
            </a:pPr>
            <a:r>
              <a:rPr lang="en" sz="2200">
                <a:solidFill>
                  <a:srgbClr val="000000"/>
                </a:solidFill>
              </a:rPr>
              <a:t>Mechanical arm will be used to connect trigger to switch -&gt; 3D printed in place</a:t>
            </a:r>
            <a:endParaRPr sz="2200">
              <a:solidFill>
                <a:srgbClr val="000000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✘"/>
            </a:pPr>
            <a:r>
              <a:rPr lang="en" sz="2200">
                <a:solidFill>
                  <a:srgbClr val="000000"/>
                </a:solidFill>
              </a:rPr>
              <a:t>Button will connect to interrupt pin to wake MCU from sleep mode</a:t>
            </a:r>
            <a:endParaRPr sz="2200">
              <a:solidFill>
                <a:srgbClr val="000000"/>
              </a:solidFill>
            </a:endParaRPr>
          </a:p>
          <a:p>
            <a:pPr marL="9144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200">
              <a:solidFill>
                <a:srgbClr val="000000"/>
              </a:solidFill>
            </a:endParaRPr>
          </a:p>
        </p:txBody>
      </p:sp>
      <p:pic>
        <p:nvPicPr>
          <p:cNvPr id="719" name="Google Shape;71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350" y="3273999"/>
            <a:ext cx="2876199" cy="187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5512" y="3341663"/>
            <a:ext cx="2381675" cy="1664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1" name="Google Shape;721;p38"/>
          <p:cNvCxnSpPr/>
          <p:nvPr/>
        </p:nvCxnSpPr>
        <p:spPr>
          <a:xfrm>
            <a:off x="5321838" y="3730063"/>
            <a:ext cx="471300" cy="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22" name="Google Shape;722;p38"/>
          <p:cNvCxnSpPr/>
          <p:nvPr/>
        </p:nvCxnSpPr>
        <p:spPr>
          <a:xfrm rot="10800000">
            <a:off x="3857288" y="4006000"/>
            <a:ext cx="0" cy="2847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23" name="Google Shape;723;p38"/>
          <p:cNvCxnSpPr/>
          <p:nvPr/>
        </p:nvCxnSpPr>
        <p:spPr>
          <a:xfrm flipH="1">
            <a:off x="1474838" y="4164925"/>
            <a:ext cx="310500" cy="57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724" name="Google Shape;724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93150" y="3612538"/>
            <a:ext cx="1742375" cy="120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" name="Google Shape;72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826" y="975163"/>
            <a:ext cx="7212546" cy="3193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40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Game Play</a:t>
            </a:r>
            <a:endParaRPr sz="3000"/>
          </a:p>
        </p:txBody>
      </p:sp>
      <p:sp>
        <p:nvSpPr>
          <p:cNvPr id="735" name="Google Shape;735;p40"/>
          <p:cNvSpPr txBox="1">
            <a:spLocks noGrp="1"/>
          </p:cNvSpPr>
          <p:nvPr>
            <p:ph type="body" idx="1"/>
          </p:nvPr>
        </p:nvSpPr>
        <p:spPr>
          <a:xfrm>
            <a:off x="747925" y="1154075"/>
            <a:ext cx="6140400" cy="36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Char char="✘"/>
            </a:pPr>
            <a:r>
              <a:rPr lang="en" sz="2000">
                <a:solidFill>
                  <a:srgbClr val="000000"/>
                </a:solidFill>
              </a:rPr>
              <a:t>Individual players (free for all)</a:t>
            </a:r>
            <a:endParaRPr sz="200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✘"/>
            </a:pPr>
            <a:r>
              <a:rPr lang="en" sz="2000">
                <a:solidFill>
                  <a:srgbClr val="000000"/>
                </a:solidFill>
              </a:rPr>
              <a:t>Each “hit” from IR beam registers a predetermined amount of damage (encoded in IR beam) and briefly disable “gun”</a:t>
            </a:r>
            <a:endParaRPr sz="200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✘"/>
            </a:pPr>
            <a:r>
              <a:rPr lang="en" sz="2000">
                <a:solidFill>
                  <a:srgbClr val="000000"/>
                </a:solidFill>
              </a:rPr>
              <a:t>Damage is totalled and displayed on OLED screen to user</a:t>
            </a:r>
            <a:endParaRPr sz="200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✘"/>
            </a:pPr>
            <a:r>
              <a:rPr lang="en" sz="2000">
                <a:solidFill>
                  <a:srgbClr val="000000"/>
                </a:solidFill>
              </a:rPr>
              <a:t>Predetermined damage limit, a player loses when they reach this limit</a:t>
            </a:r>
            <a:endParaRPr sz="200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✘"/>
            </a:pPr>
            <a:r>
              <a:rPr lang="en" sz="2000">
                <a:solidFill>
                  <a:srgbClr val="000000"/>
                </a:solidFill>
              </a:rPr>
              <a:t>Remaining player after all others reach maximum damage limit is the winner</a:t>
            </a:r>
            <a:endParaRPr sz="200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✘"/>
            </a:pPr>
            <a:r>
              <a:rPr lang="en" sz="2000">
                <a:solidFill>
                  <a:srgbClr val="000000"/>
                </a:solidFill>
              </a:rPr>
              <a:t>Feedback for shot fired, hit registered, reloading (vibration, LED flash, speaker)</a:t>
            </a:r>
            <a:endParaRPr sz="20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41"/>
          <p:cNvSpPr txBox="1">
            <a:spLocks noGrp="1"/>
          </p:cNvSpPr>
          <p:nvPr>
            <p:ph type="ctrTitle"/>
          </p:nvPr>
        </p:nvSpPr>
        <p:spPr>
          <a:xfrm>
            <a:off x="2305100" y="1161050"/>
            <a:ext cx="6153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Power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15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/>
              <a:t>Goals and Objectives</a:t>
            </a:r>
            <a:endParaRPr sz="3000"/>
          </a:p>
        </p:txBody>
      </p:sp>
      <p:sp>
        <p:nvSpPr>
          <p:cNvPr id="542" name="Google Shape;542;p15"/>
          <p:cNvSpPr txBox="1">
            <a:spLocks noGrp="1"/>
          </p:cNvSpPr>
          <p:nvPr>
            <p:ph type="body" idx="1"/>
          </p:nvPr>
        </p:nvSpPr>
        <p:spPr>
          <a:xfrm>
            <a:off x="747925" y="1302825"/>
            <a:ext cx="6140400" cy="34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Char char="✘"/>
            </a:pPr>
            <a:r>
              <a:rPr lang="en" sz="2000" dirty="0">
                <a:solidFill>
                  <a:srgbClr val="000000"/>
                </a:solidFill>
              </a:rPr>
              <a:t>To produce a low cost laser tag system</a:t>
            </a:r>
            <a:endParaRPr sz="2000" dirty="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✘"/>
            </a:pPr>
            <a:r>
              <a:rPr lang="en" sz="2000" dirty="0">
                <a:solidFill>
                  <a:srgbClr val="000000"/>
                </a:solidFill>
              </a:rPr>
              <a:t>To keep 90% of the hardware on one PCB as to minimize the size of the device</a:t>
            </a:r>
            <a:endParaRPr sz="2000" dirty="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✘"/>
            </a:pPr>
            <a:r>
              <a:rPr lang="en" sz="2000" dirty="0">
                <a:solidFill>
                  <a:srgbClr val="000000"/>
                </a:solidFill>
              </a:rPr>
              <a:t>To implement </a:t>
            </a:r>
            <a:r>
              <a:rPr lang="en-US" sz="2000">
                <a:solidFill>
                  <a:srgbClr val="000000"/>
                </a:solidFill>
              </a:rPr>
              <a:t>multiple</a:t>
            </a:r>
            <a:r>
              <a:rPr lang="en" sz="2000">
                <a:solidFill>
                  <a:srgbClr val="000000"/>
                </a:solidFill>
              </a:rPr>
              <a:t> </a:t>
            </a:r>
            <a:r>
              <a:rPr lang="en" sz="2000" dirty="0">
                <a:solidFill>
                  <a:srgbClr val="000000"/>
                </a:solidFill>
              </a:rPr>
              <a:t>game modes</a:t>
            </a:r>
            <a:endParaRPr sz="2000" dirty="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✘"/>
            </a:pPr>
            <a:r>
              <a:rPr lang="en" sz="2000" dirty="0">
                <a:solidFill>
                  <a:srgbClr val="000000"/>
                </a:solidFill>
              </a:rPr>
              <a:t>To have a built in user interface</a:t>
            </a:r>
            <a:endParaRPr sz="2000" dirty="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✘"/>
            </a:pPr>
            <a:r>
              <a:rPr lang="en" sz="2000" dirty="0">
                <a:solidFill>
                  <a:srgbClr val="000000"/>
                </a:solidFill>
              </a:rPr>
              <a:t>To use an internal, independent power system that is easily chargeable</a:t>
            </a:r>
            <a:endParaRPr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42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Battery Type Comparison (rechargeable)</a:t>
            </a:r>
            <a:endParaRPr sz="2400"/>
          </a:p>
        </p:txBody>
      </p:sp>
      <p:graphicFrame>
        <p:nvGraphicFramePr>
          <p:cNvPr id="746" name="Google Shape;746;p42"/>
          <p:cNvGraphicFramePr/>
          <p:nvPr/>
        </p:nvGraphicFramePr>
        <p:xfrm>
          <a:off x="198625" y="1285875"/>
          <a:ext cx="7239000" cy="3291720"/>
        </p:xfrm>
        <a:graphic>
          <a:graphicData uri="http://schemas.openxmlformats.org/drawingml/2006/table">
            <a:tbl>
              <a:tblPr>
                <a:noFill/>
                <a:tableStyleId>{954307C7-23EA-4D43-A834-C915D0826003}</a:tableStyleId>
              </a:tblPr>
              <a:tblGrid>
                <a:gridCol w="241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Battery Type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Pros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Cons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Lithium-Ion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Most energy dense, light weight, lowest self discharge rate, no memory effect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Sensitive to high temp, sensitive to over charging/over discharging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Lithium-Polymer (LiPo)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Most energy dense, light weight, low self discharge, no memory effect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Sensitive to over charging/over discharging, electrolyte may expand and damage battery life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Nickel-Cadmium (NiCad)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Durability, long lifetime, resistance to over charging/over discharging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Expensive (cadmium), heavy, sensitive to memory effect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43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Battery Management</a:t>
            </a:r>
            <a:endParaRPr sz="3000"/>
          </a:p>
        </p:txBody>
      </p:sp>
      <p:pic>
        <p:nvPicPr>
          <p:cNvPr id="752" name="Google Shape;75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7448" y="1270300"/>
            <a:ext cx="2798400" cy="109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5538" y="826425"/>
            <a:ext cx="1840225" cy="1795350"/>
          </a:xfrm>
          <a:prstGeom prst="rect">
            <a:avLst/>
          </a:prstGeom>
          <a:noFill/>
          <a:ln>
            <a:noFill/>
          </a:ln>
        </p:spPr>
      </p:pic>
      <p:sp>
        <p:nvSpPr>
          <p:cNvPr id="754" name="Google Shape;754;p43"/>
          <p:cNvSpPr txBox="1"/>
          <p:nvPr/>
        </p:nvSpPr>
        <p:spPr>
          <a:xfrm>
            <a:off x="6715463" y="1498050"/>
            <a:ext cx="8193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Dosis"/>
                <a:ea typeface="Dosis"/>
                <a:cs typeface="Dosis"/>
                <a:sym typeface="Dosis"/>
              </a:rPr>
              <a:t>TP4056</a:t>
            </a:r>
            <a:endParaRPr b="1"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755" name="Google Shape;755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675" y="2262075"/>
            <a:ext cx="1455750" cy="7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Google Shape;756;p43"/>
          <p:cNvSpPr/>
          <p:nvPr/>
        </p:nvSpPr>
        <p:spPr>
          <a:xfrm rot="-1849757">
            <a:off x="1362088" y="2236455"/>
            <a:ext cx="438454" cy="20019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57" name="Google Shape;757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97450" y="2423125"/>
            <a:ext cx="2157495" cy="1795350"/>
          </a:xfrm>
          <a:prstGeom prst="rect">
            <a:avLst/>
          </a:prstGeom>
          <a:noFill/>
          <a:ln>
            <a:noFill/>
          </a:ln>
        </p:spPr>
      </p:pic>
      <p:sp>
        <p:nvSpPr>
          <p:cNvPr id="758" name="Google Shape;758;p43"/>
          <p:cNvSpPr/>
          <p:nvPr/>
        </p:nvSpPr>
        <p:spPr>
          <a:xfrm rot="1093450">
            <a:off x="1409626" y="2874647"/>
            <a:ext cx="438390" cy="20026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43"/>
          <p:cNvSpPr txBox="1"/>
          <p:nvPr/>
        </p:nvSpPr>
        <p:spPr>
          <a:xfrm>
            <a:off x="4400888" y="3000700"/>
            <a:ext cx="8193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Dosis"/>
                <a:ea typeface="Dosis"/>
                <a:cs typeface="Dosis"/>
                <a:sym typeface="Dosis"/>
              </a:rPr>
              <a:t>DW10A</a:t>
            </a:r>
            <a:endParaRPr b="1"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44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Linear Regulator Comparison</a:t>
            </a:r>
            <a:endParaRPr sz="3000"/>
          </a:p>
        </p:txBody>
      </p:sp>
      <p:graphicFrame>
        <p:nvGraphicFramePr>
          <p:cNvPr id="765" name="Google Shape;765;p44"/>
          <p:cNvGraphicFramePr/>
          <p:nvPr/>
        </p:nvGraphicFramePr>
        <p:xfrm>
          <a:off x="417475" y="1423275"/>
          <a:ext cx="6901175" cy="3169800"/>
        </p:xfrm>
        <a:graphic>
          <a:graphicData uri="http://schemas.openxmlformats.org/drawingml/2006/table">
            <a:tbl>
              <a:tblPr>
                <a:noFill/>
                <a:tableStyleId>{954307C7-23EA-4D43-A834-C915D0826003}</a:tableStyleId>
              </a:tblPr>
              <a:tblGrid>
                <a:gridCol w="1159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9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9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9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54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18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Regulator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Output Voltage (V)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Dropout Voltage (V)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Output Current (mA)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Quiescent Current (uA)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Unit Cost ($)</a:t>
                      </a:r>
                      <a:endParaRPr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Holtek HT7333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3.3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0.09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250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0.23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2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TI 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UA78M33CKVURG3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3.3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500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N/A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0.67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16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Analog Devices 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ADP124ACPZ-3.3-R7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3.3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0.13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500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45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1.33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45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Holtek HT7333</a:t>
            </a: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3000"/>
              <a:t>Linear Regulator</a:t>
            </a:r>
            <a:endParaRPr sz="3000"/>
          </a:p>
        </p:txBody>
      </p:sp>
      <p:pic>
        <p:nvPicPr>
          <p:cNvPr id="771" name="Google Shape;77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3500" y="1321575"/>
            <a:ext cx="3689251" cy="145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12400" y="2878975"/>
            <a:ext cx="2611450" cy="178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46"/>
          <p:cNvSpPr txBox="1">
            <a:spLocks noGrp="1"/>
          </p:cNvSpPr>
          <p:nvPr>
            <p:ph type="ctrTitle"/>
          </p:nvPr>
        </p:nvSpPr>
        <p:spPr>
          <a:xfrm>
            <a:off x="2305100" y="1161050"/>
            <a:ext cx="6153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2" name="Google Shape;782;p47"/>
          <p:cNvPicPr preferRelativeResize="0"/>
          <p:nvPr/>
        </p:nvPicPr>
        <p:blipFill rotWithShape="1">
          <a:blip r:embed="rId3">
            <a:alphaModFix/>
          </a:blip>
          <a:srcRect t="24435" b="12293"/>
          <a:stretch/>
        </p:blipFill>
        <p:spPr>
          <a:xfrm>
            <a:off x="1491325" y="698375"/>
            <a:ext cx="4968303" cy="3746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7" name="Google Shape;78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057029" y="230700"/>
            <a:ext cx="3511522" cy="4682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2" name="Google Shape;79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2425" y="152400"/>
            <a:ext cx="2721770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7" name="Google Shape;79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8550" y="127950"/>
            <a:ext cx="3665700" cy="488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51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Issues</a:t>
            </a:r>
            <a:endParaRPr sz="3000"/>
          </a:p>
        </p:txBody>
      </p:sp>
      <p:sp>
        <p:nvSpPr>
          <p:cNvPr id="803" name="Google Shape;803;p51"/>
          <p:cNvSpPr txBox="1">
            <a:spLocks noGrp="1"/>
          </p:cNvSpPr>
          <p:nvPr>
            <p:ph type="body" idx="1"/>
          </p:nvPr>
        </p:nvSpPr>
        <p:spPr>
          <a:xfrm>
            <a:off x="747925" y="1302837"/>
            <a:ext cx="61404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735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500"/>
              <a:buChar char="✘"/>
            </a:pPr>
            <a:r>
              <a:rPr lang="en">
                <a:solidFill>
                  <a:srgbClr val="000000"/>
                </a:solidFill>
              </a:rPr>
              <a:t>Standard first PCB attempt mishaps</a:t>
            </a:r>
            <a:endParaRPr>
              <a:solidFill>
                <a:srgbClr val="000000"/>
              </a:solidFill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Char char="✘"/>
            </a:pPr>
            <a:r>
              <a:rPr lang="en">
                <a:solidFill>
                  <a:srgbClr val="000000"/>
                </a:solidFill>
              </a:rPr>
              <a:t>Standard PCB assembly mishaps</a:t>
            </a:r>
            <a:endParaRPr>
              <a:solidFill>
                <a:srgbClr val="000000"/>
              </a:solidFill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Char char="✘"/>
            </a:pPr>
            <a:r>
              <a:rPr lang="en">
                <a:solidFill>
                  <a:srgbClr val="000000"/>
                </a:solidFill>
              </a:rPr>
              <a:t>Pull-up resistor on ESP32 reset</a:t>
            </a:r>
            <a:endParaRPr>
              <a:solidFill>
                <a:srgbClr val="000000"/>
              </a:solidFill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Char char="✘"/>
            </a:pPr>
            <a:r>
              <a:rPr lang="en">
                <a:solidFill>
                  <a:srgbClr val="000000"/>
                </a:solidFill>
              </a:rPr>
              <a:t>Battery charging hardware jitter required capacitor</a:t>
            </a:r>
            <a:endParaRPr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16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Specifications and Requirements</a:t>
            </a:r>
            <a:endParaRPr sz="3000"/>
          </a:p>
        </p:txBody>
      </p:sp>
      <p:graphicFrame>
        <p:nvGraphicFramePr>
          <p:cNvPr id="548" name="Google Shape;548;p16"/>
          <p:cNvGraphicFramePr/>
          <p:nvPr/>
        </p:nvGraphicFramePr>
        <p:xfrm>
          <a:off x="1652600" y="1714150"/>
          <a:ext cx="5060175" cy="2586150"/>
        </p:xfrm>
        <a:graphic>
          <a:graphicData uri="http://schemas.openxmlformats.org/drawingml/2006/table">
            <a:tbl>
              <a:tblPr>
                <a:noFill/>
                <a:tableStyleId>{C77ABAE0-6C1F-4991-B247-344F91544FE4}</a:tableStyleId>
              </a:tblPr>
              <a:tblGrid>
                <a:gridCol w="1686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6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6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94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Category</a:t>
                      </a:r>
                      <a:endParaRPr b="1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Metric</a:t>
                      </a:r>
                      <a:endParaRPr b="1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Requirement</a:t>
                      </a:r>
                      <a:endParaRPr b="1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4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Dimension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Volume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&lt; 3"x8"x12"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4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Cost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USD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&lt; 50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4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Battery Life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Hour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&gt; 1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4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IR range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Feet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&gt; 20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4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IR accuracy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Percentage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&gt; 95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94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Game Modes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Selections</a:t>
                      </a: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solidFill>
                            <a:srgbClr val="222222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⩾</a:t>
                      </a:r>
                      <a:r>
                        <a:rPr lang="en" dirty="0"/>
                        <a:t> 2</a:t>
                      </a:r>
                      <a:endParaRPr dirty="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52"/>
          <p:cNvSpPr txBox="1">
            <a:spLocks noGrp="1"/>
          </p:cNvSpPr>
          <p:nvPr>
            <p:ph type="ctrTitle"/>
          </p:nvPr>
        </p:nvSpPr>
        <p:spPr>
          <a:xfrm>
            <a:off x="1724900" y="1161050"/>
            <a:ext cx="67332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Administrative Content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53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Relevant Constraints and Standards</a:t>
            </a:r>
            <a:endParaRPr sz="2400"/>
          </a:p>
        </p:txBody>
      </p:sp>
      <p:sp>
        <p:nvSpPr>
          <p:cNvPr id="814" name="Google Shape;814;p53"/>
          <p:cNvSpPr txBox="1">
            <a:spLocks noGrp="1"/>
          </p:cNvSpPr>
          <p:nvPr>
            <p:ph type="body" idx="1"/>
          </p:nvPr>
        </p:nvSpPr>
        <p:spPr>
          <a:xfrm>
            <a:off x="747925" y="1302825"/>
            <a:ext cx="63291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✘"/>
            </a:pPr>
            <a:r>
              <a:rPr lang="en" sz="1800">
                <a:solidFill>
                  <a:srgbClr val="000000"/>
                </a:solidFill>
              </a:rPr>
              <a:t>IEEE Policies, Section 7: Code of Ethics</a:t>
            </a:r>
            <a:endParaRPr sz="1800"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✘"/>
            </a:pPr>
            <a:r>
              <a:rPr lang="en" sz="1800">
                <a:solidFill>
                  <a:srgbClr val="000000"/>
                </a:solidFill>
              </a:rPr>
              <a:t>IEEE STD 1625-2004: Standards for Rechargeable Batteries for Portable Computing</a:t>
            </a:r>
            <a:endParaRPr sz="1800"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✘"/>
            </a:pPr>
            <a:r>
              <a:rPr lang="en" sz="1800">
                <a:solidFill>
                  <a:srgbClr val="000000"/>
                </a:solidFill>
              </a:rPr>
              <a:t>IPC-J-STD-001ES: Soldering Standards</a:t>
            </a:r>
            <a:endParaRPr sz="1800"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✘"/>
            </a:pPr>
            <a:r>
              <a:rPr lang="en" sz="1800">
                <a:solidFill>
                  <a:srgbClr val="000000"/>
                </a:solidFill>
              </a:rPr>
              <a:t>RoHS certified products will be used when possible to comply with environmental and health and safety standards (2011/65/eu)</a:t>
            </a:r>
            <a:endParaRPr sz="1800"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✘"/>
            </a:pPr>
            <a:r>
              <a:rPr lang="en" sz="1800">
                <a:solidFill>
                  <a:srgbClr val="000000"/>
                </a:solidFill>
              </a:rPr>
              <a:t>The constraints that most affects our project are social and political</a:t>
            </a:r>
            <a:endParaRPr sz="1800"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54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Relevant Social and Political Standards</a:t>
            </a:r>
            <a:endParaRPr/>
          </a:p>
        </p:txBody>
      </p:sp>
      <p:sp>
        <p:nvSpPr>
          <p:cNvPr id="820" name="Google Shape;820;p54"/>
          <p:cNvSpPr txBox="1">
            <a:spLocks noGrp="1"/>
          </p:cNvSpPr>
          <p:nvPr>
            <p:ph type="body" idx="1"/>
          </p:nvPr>
        </p:nvSpPr>
        <p:spPr>
          <a:xfrm>
            <a:off x="747925" y="1302837"/>
            <a:ext cx="61404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7350" algn="l" rtl="0">
              <a:spcBef>
                <a:spcPts val="600"/>
              </a:spcBef>
              <a:spcAft>
                <a:spcPts val="0"/>
              </a:spcAft>
              <a:buSzPts val="2500"/>
              <a:buChar char="✘"/>
            </a:pPr>
            <a:r>
              <a:rPr lang="en">
                <a:solidFill>
                  <a:schemeClr val="dk1"/>
                </a:solidFill>
              </a:rPr>
              <a:t>Title 15 of the Code of Federal Regulations: guidelines for an imitation firearm</a:t>
            </a:r>
            <a:endParaRPr>
              <a:solidFill>
                <a:schemeClr val="dk1"/>
              </a:solidFill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✘"/>
            </a:pPr>
            <a:r>
              <a:rPr lang="en">
                <a:solidFill>
                  <a:schemeClr val="dk1"/>
                </a:solidFill>
              </a:rPr>
              <a:t>Bright orange cap at the end of the muzzle, bright/translucent body to clearly mark it as a toy</a:t>
            </a:r>
            <a:endParaRPr>
              <a:solidFill>
                <a:schemeClr val="dk1"/>
              </a:solidFill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✘"/>
            </a:pPr>
            <a:r>
              <a:rPr lang="en">
                <a:solidFill>
                  <a:schemeClr val="dk1"/>
                </a:solidFill>
              </a:rPr>
              <a:t>Desired colors are available in ABS/PETG filament</a:t>
            </a:r>
            <a:endParaRPr>
              <a:solidFill>
                <a:schemeClr val="dk1"/>
              </a:solidFill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✘"/>
            </a:pPr>
            <a:r>
              <a:rPr lang="en">
                <a:solidFill>
                  <a:schemeClr val="dk1"/>
                </a:solidFill>
              </a:rPr>
              <a:t>LEDs on top of the gun also identify it as a toy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55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Division of Work</a:t>
            </a:r>
            <a:endParaRPr sz="3000"/>
          </a:p>
        </p:txBody>
      </p:sp>
      <p:graphicFrame>
        <p:nvGraphicFramePr>
          <p:cNvPr id="826" name="Google Shape;826;p55"/>
          <p:cNvGraphicFramePr/>
          <p:nvPr/>
        </p:nvGraphicFramePr>
        <p:xfrm>
          <a:off x="358600" y="1421000"/>
          <a:ext cx="6919050" cy="2590620"/>
        </p:xfrm>
        <a:graphic>
          <a:graphicData uri="http://schemas.openxmlformats.org/drawingml/2006/table">
            <a:tbl>
              <a:tblPr>
                <a:noFill/>
                <a:tableStyleId>{954307C7-23EA-4D43-A834-C915D0826003}</a:tableStyleId>
              </a:tblPr>
              <a:tblGrid>
                <a:gridCol w="1524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3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31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31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Project Area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Software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Peripherals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Power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PCB Design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Group Member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Karlie Brinthaupt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Secondary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Primary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Shannon Fies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Secondary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Primary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Marco Montero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Primary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Secondary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Anuj Yamdagni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Primary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Secondary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56"/>
          <p:cNvSpPr txBox="1">
            <a:spLocks noGrp="1"/>
          </p:cNvSpPr>
          <p:nvPr>
            <p:ph type="title"/>
          </p:nvPr>
        </p:nvSpPr>
        <p:spPr>
          <a:xfrm>
            <a:off x="698625" y="467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Budget/Bill of Materials</a:t>
            </a:r>
            <a:endParaRPr sz="3000"/>
          </a:p>
        </p:txBody>
      </p:sp>
      <p:pic>
        <p:nvPicPr>
          <p:cNvPr id="832" name="Google Shape;832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000" y="1445875"/>
            <a:ext cx="4605574" cy="285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3599" y="1755725"/>
            <a:ext cx="4093626" cy="1797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23600" y="1484850"/>
            <a:ext cx="4093625" cy="27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57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Financing</a:t>
            </a:r>
            <a:endParaRPr sz="3000"/>
          </a:p>
        </p:txBody>
      </p:sp>
      <p:sp>
        <p:nvSpPr>
          <p:cNvPr id="840" name="Google Shape;840;p57"/>
          <p:cNvSpPr txBox="1">
            <a:spLocks noGrp="1"/>
          </p:cNvSpPr>
          <p:nvPr>
            <p:ph type="body" idx="1"/>
          </p:nvPr>
        </p:nvSpPr>
        <p:spPr>
          <a:xfrm>
            <a:off x="747925" y="1302837"/>
            <a:ext cx="61404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Char char="✘"/>
            </a:pPr>
            <a:r>
              <a:rPr lang="en" sz="2400">
                <a:solidFill>
                  <a:srgbClr val="000000"/>
                </a:solidFill>
              </a:rPr>
              <a:t>Self Funded!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✘"/>
            </a:pPr>
            <a:r>
              <a:rPr lang="en" sz="2400">
                <a:solidFill>
                  <a:srgbClr val="000000"/>
                </a:solidFill>
              </a:rPr>
              <a:t>Most parts are inexpensive to begin with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✘"/>
            </a:pPr>
            <a:r>
              <a:rPr lang="en" sz="2400">
                <a:solidFill>
                  <a:srgbClr val="000000"/>
                </a:solidFill>
              </a:rPr>
              <a:t>Some prototyping components are already owned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✘"/>
            </a:pPr>
            <a:r>
              <a:rPr lang="en" sz="2400">
                <a:solidFill>
                  <a:srgbClr val="000000"/>
                </a:solidFill>
              </a:rPr>
              <a:t>Allows us more creative freedom and less stress</a:t>
            </a:r>
            <a:endParaRPr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59"/>
          <p:cNvSpPr txBox="1">
            <a:spLocks noGrp="1"/>
          </p:cNvSpPr>
          <p:nvPr>
            <p:ph type="body" idx="1"/>
          </p:nvPr>
        </p:nvSpPr>
        <p:spPr>
          <a:xfrm>
            <a:off x="747925" y="766362"/>
            <a:ext cx="6140400" cy="36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000000"/>
                </a:solidFill>
              </a:rPr>
              <a:t>Questions?</a:t>
            </a:r>
            <a:endParaRPr sz="60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17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Block Diagram</a:t>
            </a:r>
            <a:endParaRPr sz="3000"/>
          </a:p>
        </p:txBody>
      </p:sp>
      <p:pic>
        <p:nvPicPr>
          <p:cNvPr id="554" name="Google Shape;55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2075" y="1181525"/>
            <a:ext cx="6782408" cy="375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18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PCB Diagram (Main)</a:t>
            </a:r>
            <a:endParaRPr sz="3000"/>
          </a:p>
        </p:txBody>
      </p:sp>
      <p:pic>
        <p:nvPicPr>
          <p:cNvPr id="560" name="Google Shape;56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9350" y="1007925"/>
            <a:ext cx="5728974" cy="4057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19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PCB Diagram (Power)</a:t>
            </a:r>
            <a:endParaRPr sz="3000"/>
          </a:p>
        </p:txBody>
      </p:sp>
      <p:pic>
        <p:nvPicPr>
          <p:cNvPr id="566" name="Google Shape;56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8122" y="1141225"/>
            <a:ext cx="5340001" cy="378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20"/>
          <p:cNvSpPr txBox="1">
            <a:spLocks noGrp="1"/>
          </p:cNvSpPr>
          <p:nvPr>
            <p:ph type="ctrTitle"/>
          </p:nvPr>
        </p:nvSpPr>
        <p:spPr>
          <a:xfrm>
            <a:off x="540325" y="1223400"/>
            <a:ext cx="79281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Processor Considerations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21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Microcontroller vs. FPGA</a:t>
            </a:r>
            <a:endParaRPr sz="3000"/>
          </a:p>
        </p:txBody>
      </p:sp>
      <p:graphicFrame>
        <p:nvGraphicFramePr>
          <p:cNvPr id="577" name="Google Shape;577;p21"/>
          <p:cNvGraphicFramePr/>
          <p:nvPr/>
        </p:nvGraphicFramePr>
        <p:xfrm>
          <a:off x="1074925" y="1640425"/>
          <a:ext cx="5486400" cy="2956560"/>
        </p:xfrm>
        <a:graphic>
          <a:graphicData uri="http://schemas.openxmlformats.org/drawingml/2006/table">
            <a:tbl>
              <a:tblPr>
                <a:noFill/>
                <a:tableStyleId>{A84246ED-C8CE-4264-A51A-DB5448AFEDC6}</a:tableStyleId>
              </a:tblPr>
              <a:tblGrid>
                <a:gridCol w="1619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4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2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MCU</a:t>
                      </a:r>
                      <a:endParaRPr sz="1200"/>
                    </a:p>
                  </a:txBody>
                  <a:tcPr marL="63500" marR="63500" marT="63500" marB="63500"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FPGA</a:t>
                      </a:r>
                      <a:endParaRPr sz="1200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Programming Learning Curve</a:t>
                      </a:r>
                      <a:endParaRPr sz="1200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Some learning curve to understand interrupts and threads among other concepts</a:t>
                      </a:r>
                      <a:endParaRPr sz="1200"/>
                    </a:p>
                  </a:txBody>
                  <a:tcPr marL="63500" marR="63500" marT="63500" marB="63500"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Large learning curve to understand hardware description language</a:t>
                      </a:r>
                      <a:endParaRPr sz="1200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Flexibility</a:t>
                      </a:r>
                      <a:endParaRPr sz="1200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Software reprogrammable</a:t>
                      </a:r>
                      <a:endParaRPr sz="1200"/>
                    </a:p>
                  </a:txBody>
                  <a:tcPr marL="63500" marR="63500" marT="63500" marB="63500"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Software and hardware reprogrammable</a:t>
                      </a:r>
                      <a:endParaRPr sz="1200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Development Length</a:t>
                      </a:r>
                      <a:endParaRPr sz="1200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Easily can recompile software or add a patch which is fairly quick</a:t>
                      </a:r>
                      <a:endParaRPr sz="1200"/>
                    </a:p>
                  </a:txBody>
                  <a:tcPr marL="63500" marR="63500" marT="63500" marB="63500"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Have to place and route hardware all over again which take much longer</a:t>
                      </a:r>
                      <a:endParaRPr sz="1200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Speed</a:t>
                      </a:r>
                      <a:endParaRPr sz="1200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80/240 MHz</a:t>
                      </a:r>
                      <a:endParaRPr sz="1200"/>
                    </a:p>
                  </a:txBody>
                  <a:tcPr marL="63500" marR="63500" marT="63500" marB="63500"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~100 MHz</a:t>
                      </a:r>
                      <a:endParaRPr sz="1200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Price</a:t>
                      </a:r>
                      <a:endParaRPr sz="1200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$5</a:t>
                      </a:r>
                      <a:endParaRPr sz="1200"/>
                    </a:p>
                  </a:txBody>
                  <a:tcPr marL="63500" marR="63500" marT="63500" marB="63500"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$15</a:t>
                      </a:r>
                      <a:endParaRPr sz="1200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Friar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1462</Words>
  <Application>Microsoft Office PowerPoint</Application>
  <PresentationFormat>On-screen Show (16:9)</PresentationFormat>
  <Paragraphs>296</Paragraphs>
  <Slides>46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Sniglet</vt:lpstr>
      <vt:lpstr>Roboto</vt:lpstr>
      <vt:lpstr>Dosis</vt:lpstr>
      <vt:lpstr>Arial</vt:lpstr>
      <vt:lpstr>Friar template</vt:lpstr>
      <vt:lpstr>Let’s Have A Blast! Laser Tag</vt:lpstr>
      <vt:lpstr>Motivation</vt:lpstr>
      <vt:lpstr>Goals and Objectives</vt:lpstr>
      <vt:lpstr>Specifications and Requirements</vt:lpstr>
      <vt:lpstr>Block Diagram</vt:lpstr>
      <vt:lpstr>PCB Diagram (Main)</vt:lpstr>
      <vt:lpstr>PCB Diagram (Power)</vt:lpstr>
      <vt:lpstr>Processor Considerations</vt:lpstr>
      <vt:lpstr>Microcontroller vs. FPGA</vt:lpstr>
      <vt:lpstr>Microcontroller Comparison</vt:lpstr>
      <vt:lpstr>Microcontroller </vt:lpstr>
      <vt:lpstr>IDE Software Comparison</vt:lpstr>
      <vt:lpstr>IDE Software</vt:lpstr>
      <vt:lpstr>Network Considerations</vt:lpstr>
      <vt:lpstr>WIFI Mesh Networking</vt:lpstr>
      <vt:lpstr>Peripherals</vt:lpstr>
      <vt:lpstr>IR LED Communication </vt:lpstr>
      <vt:lpstr>Inter-component Communication Comparison</vt:lpstr>
      <vt:lpstr>User Interface</vt:lpstr>
      <vt:lpstr>Accelerometer</vt:lpstr>
      <vt:lpstr>Speaker</vt:lpstr>
      <vt:lpstr>Vibration Motor</vt:lpstr>
      <vt:lpstr>RGB LEDs (WS2812B)</vt:lpstr>
      <vt:lpstr>Game Play</vt:lpstr>
      <vt:lpstr>System Housing</vt:lpstr>
      <vt:lpstr>Trigger Mechanism</vt:lpstr>
      <vt:lpstr>PowerPoint Presentation</vt:lpstr>
      <vt:lpstr>Game Play</vt:lpstr>
      <vt:lpstr>Power</vt:lpstr>
      <vt:lpstr>Battery Type Comparison (rechargeable)</vt:lpstr>
      <vt:lpstr>Battery Management</vt:lpstr>
      <vt:lpstr>Linear Regulator Comparison</vt:lpstr>
      <vt:lpstr>Holtek HT7333 Linear Regulator</vt:lpstr>
      <vt:lpstr>Testing</vt:lpstr>
      <vt:lpstr>PowerPoint Presentation</vt:lpstr>
      <vt:lpstr>PowerPoint Presentation</vt:lpstr>
      <vt:lpstr>PowerPoint Presentation</vt:lpstr>
      <vt:lpstr>PowerPoint Presentation</vt:lpstr>
      <vt:lpstr>Issues</vt:lpstr>
      <vt:lpstr>Administrative Content</vt:lpstr>
      <vt:lpstr>Relevant Constraints and Standards</vt:lpstr>
      <vt:lpstr>Relevant Social and Political Standards</vt:lpstr>
      <vt:lpstr>Division of Work</vt:lpstr>
      <vt:lpstr>Budget/Bill of Materials</vt:lpstr>
      <vt:lpstr>Financing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Let’s Have A Blast! Laser Tag</dc:title>
  <dc:creator>Shannon Fies</dc:creator>
  <cp:lastModifiedBy>Shannon Fies</cp:lastModifiedBy>
  <cp:revision>3</cp:revision>
  <dcterms:modified xsi:type="dcterms:W3CDTF">2019-04-18T20:40:42Z</dcterms:modified>
</cp:coreProperties>
</file>