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9" r:id="rId4"/>
    <p:sldId id="258" r:id="rId5"/>
    <p:sldId id="263" r:id="rId6"/>
    <p:sldId id="264" r:id="rId7"/>
    <p:sldId id="265" r:id="rId8"/>
    <p:sldId id="266" r:id="rId9"/>
    <p:sldId id="267" r:id="rId10"/>
    <p:sldId id="268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69" r:id="rId25"/>
    <p:sldId id="272" r:id="rId26"/>
    <p:sldId id="271" r:id="rId27"/>
    <p:sldId id="261" r:id="rId28"/>
    <p:sldId id="273" r:id="rId29"/>
    <p:sldId id="274" r:id="rId30"/>
    <p:sldId id="275" r:id="rId31"/>
    <p:sldId id="289" r:id="rId32"/>
    <p:sldId id="270" r:id="rId33"/>
    <p:sldId id="262" r:id="rId34"/>
    <p:sldId id="290" r:id="rId35"/>
    <p:sldId id="291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4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Sheet1!$A$2:$A$11</c:f>
              <c:strCache>
                <c:ptCount val="10"/>
                <c:pt idx="0">
                  <c:v>Diffusers</c:v>
                </c:pt>
                <c:pt idx="1">
                  <c:v>Splitter</c:v>
                </c:pt>
                <c:pt idx="2">
                  <c:v>Combiner</c:v>
                </c:pt>
                <c:pt idx="3">
                  <c:v>Light Source</c:v>
                </c:pt>
                <c:pt idx="4">
                  <c:v>Diode Drivers</c:v>
                </c:pt>
                <c:pt idx="5">
                  <c:v>Interface</c:v>
                </c:pt>
                <c:pt idx="6">
                  <c:v>DC PSU</c:v>
                </c:pt>
                <c:pt idx="7">
                  <c:v>Controller</c:v>
                </c:pt>
                <c:pt idx="8">
                  <c:v>Case</c:v>
                </c:pt>
                <c:pt idx="9">
                  <c:v>Overall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30</c:v>
                </c:pt>
                <c:pt idx="1">
                  <c:v>20</c:v>
                </c:pt>
                <c:pt idx="2">
                  <c:v>40</c:v>
                </c:pt>
                <c:pt idx="3">
                  <c:v>95</c:v>
                </c:pt>
                <c:pt idx="4">
                  <c:v>85</c:v>
                </c:pt>
                <c:pt idx="5">
                  <c:v>50</c:v>
                </c:pt>
                <c:pt idx="6">
                  <c:v>90</c:v>
                </c:pt>
                <c:pt idx="7">
                  <c:v>75</c:v>
                </c:pt>
                <c:pt idx="8">
                  <c:v>50</c:v>
                </c:pt>
                <c:pt idx="9">
                  <c:v>59.444444444444443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0C-40D6-81E7-BFC90E38134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Waiting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Sheet1!$A$2:$A$11</c:f>
              <c:strCache>
                <c:ptCount val="10"/>
                <c:pt idx="0">
                  <c:v>Diffusers</c:v>
                </c:pt>
                <c:pt idx="1">
                  <c:v>Splitter</c:v>
                </c:pt>
                <c:pt idx="2">
                  <c:v>Combiner</c:v>
                </c:pt>
                <c:pt idx="3">
                  <c:v>Light Source</c:v>
                </c:pt>
                <c:pt idx="4">
                  <c:v>Diode Drivers</c:v>
                </c:pt>
                <c:pt idx="5">
                  <c:v>Interface</c:v>
                </c:pt>
                <c:pt idx="6">
                  <c:v>DC PSU</c:v>
                </c:pt>
                <c:pt idx="7">
                  <c:v>Controller</c:v>
                </c:pt>
                <c:pt idx="8">
                  <c:v>Case</c:v>
                </c:pt>
                <c:pt idx="9">
                  <c:v>Overall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70</c:v>
                </c:pt>
                <c:pt idx="1">
                  <c:v>80</c:v>
                </c:pt>
                <c:pt idx="2">
                  <c:v>60</c:v>
                </c:pt>
                <c:pt idx="3">
                  <c:v>5</c:v>
                </c:pt>
                <c:pt idx="4">
                  <c:v>15</c:v>
                </c:pt>
                <c:pt idx="5">
                  <c:v>50</c:v>
                </c:pt>
                <c:pt idx="6">
                  <c:v>10</c:v>
                </c:pt>
                <c:pt idx="7">
                  <c:v>25</c:v>
                </c:pt>
                <c:pt idx="8">
                  <c:v>50</c:v>
                </c:pt>
                <c:pt idx="9">
                  <c:v>40.555555555555557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0C-40D6-81E7-BFC90E3813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9449263"/>
        <c:axId val="483322239"/>
        <c:axId val="0"/>
      </c:bar3DChart>
      <c:catAx>
        <c:axId val="4094492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3322239"/>
        <c:crosses val="autoZero"/>
        <c:auto val="1"/>
        <c:lblAlgn val="ctr"/>
        <c:lblOffset val="100"/>
        <c:noMultiLvlLbl val="0"/>
      </c:catAx>
      <c:valAx>
        <c:axId val="4833222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449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52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12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77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9680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3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35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56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52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80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8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94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50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00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55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44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96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53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90000"/>
                    </a14:imgEffect>
                  </a14:imgLayer>
                </a14:imgProps>
              </a:ext>
            </a:extLst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C1CE677-604C-4688-A234-4229E738AF95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40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microsoft.com/office/2007/relationships/hdphoto" Target="../media/hdphoto2.wdp"/><Relationship Id="rId9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3CAFA64-1D3A-4154-86AF-54FC6056D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020" y="3598338"/>
            <a:ext cx="7080026" cy="3009495"/>
          </a:xfrm>
        </p:spPr>
        <p:txBody>
          <a:bodyPr>
            <a:normAutofit/>
          </a:bodyPr>
          <a:lstStyle/>
          <a:p>
            <a:r>
              <a:rPr lang="en-US" sz="2400" u="sng" dirty="0"/>
              <a:t>Group 26</a:t>
            </a:r>
          </a:p>
          <a:p>
            <a:r>
              <a:rPr lang="en-US" sz="2400" dirty="0"/>
              <a:t>Hunter Cohen (BSPSE)</a:t>
            </a:r>
          </a:p>
          <a:p>
            <a:r>
              <a:rPr lang="en-US" sz="2400" dirty="0"/>
              <a:t>Derek Daniels (BSPSE)</a:t>
            </a:r>
          </a:p>
          <a:p>
            <a:r>
              <a:rPr lang="en-US" sz="2400" dirty="0"/>
              <a:t>Melvin Ramos (BSCpE)</a:t>
            </a:r>
          </a:p>
          <a:p>
            <a:r>
              <a:rPr lang="en-US" sz="2400" dirty="0"/>
              <a:t>Ian Shearer (BSEE)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4473E-00E8-410E-AF42-3407632E0015}"/>
              </a:ext>
            </a:extLst>
          </p:cNvPr>
          <p:cNvSpPr txBox="1"/>
          <p:nvPr/>
        </p:nvSpPr>
        <p:spPr>
          <a:xfrm>
            <a:off x="254825" y="1197922"/>
            <a:ext cx="87723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28575">
                  <a:noFill/>
                </a:ln>
                <a:latin typeface="Copperplate Gothic Bold" panose="020E0705020206020404" pitchFamily="34" charset="0"/>
              </a:rPr>
              <a:t>Mixed and Distributed Laser Illumination System (MADLIS)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5D590E-7799-4BE3-8254-BD630B1BA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2578"/>
            <a:ext cx="752580" cy="6954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73EFA0-86E9-406A-9186-41DA5AEE7407}"/>
              </a:ext>
            </a:extLst>
          </p:cNvPr>
          <p:cNvSpPr txBox="1"/>
          <p:nvPr/>
        </p:nvSpPr>
        <p:spPr>
          <a:xfrm>
            <a:off x="4902872" y="6325623"/>
            <a:ext cx="412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Patent pending, Eternal Photonics LLC</a:t>
            </a:r>
          </a:p>
        </p:txBody>
      </p:sp>
    </p:spTree>
    <p:extLst>
      <p:ext uri="{BB962C8B-B14F-4D97-AF65-F5344CB8AC3E}">
        <p14:creationId xmlns:p14="http://schemas.microsoft.com/office/powerpoint/2010/main" val="3297238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65851-C265-4D93-BB1C-F9BEAE2445EA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885208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UI Testing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41EEDB-847E-4242-A924-6CD7BFBC102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7" r="26612" b="20864"/>
          <a:stretch/>
        </p:blipFill>
        <p:spPr bwMode="auto">
          <a:xfrm>
            <a:off x="300302" y="1346726"/>
            <a:ext cx="3709035" cy="4762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FA1F0648-FB8F-40E8-AF11-4FAEF11B84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2" r="10053"/>
          <a:stretch/>
        </p:blipFill>
        <p:spPr>
          <a:xfrm>
            <a:off x="4457909" y="1346726"/>
            <a:ext cx="431515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59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206585-B2BF-42ED-92EC-56F47762E95C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885208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Electronics Goals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86B7646-8C28-4D17-A5DC-D6C247DAF3ED}"/>
              </a:ext>
            </a:extLst>
          </p:cNvPr>
          <p:cNvSpPr txBox="1">
            <a:spLocks/>
          </p:cNvSpPr>
          <p:nvPr/>
        </p:nvSpPr>
        <p:spPr>
          <a:xfrm>
            <a:off x="129396" y="1776686"/>
            <a:ext cx="8885207" cy="4882906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Supply around 50-70 W of power for the whole system</a:t>
            </a:r>
          </a:p>
          <a:p>
            <a:pPr lvl="1"/>
            <a:r>
              <a:rPr lang="en-US" sz="2400" dirty="0"/>
              <a:t>Three Diode Drivers (~20-30 W)</a:t>
            </a:r>
          </a:p>
          <a:p>
            <a:pPr lvl="1"/>
            <a:r>
              <a:rPr lang="en-US" sz="2400" dirty="0"/>
              <a:t>Logic/Power Distribution Board (~10-20 W)</a:t>
            </a:r>
          </a:p>
          <a:p>
            <a:r>
              <a:rPr lang="en-US" sz="2800" dirty="0"/>
              <a:t>High Supply to Diode efficiency</a:t>
            </a:r>
          </a:p>
          <a:p>
            <a:pPr lvl="1"/>
            <a:r>
              <a:rPr lang="en-US" sz="2400" dirty="0"/>
              <a:t>70%</a:t>
            </a:r>
          </a:p>
          <a:p>
            <a:pPr lvl="1"/>
            <a:r>
              <a:rPr lang="en-US" sz="2400" dirty="0"/>
              <a:t>Stretch goal = 80%</a:t>
            </a:r>
          </a:p>
          <a:p>
            <a:r>
              <a:rPr lang="en-US" sz="2800" dirty="0"/>
              <a:t>Easy control with microcontroller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143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2DED1-8BDB-423C-A9AB-0BC946F7655C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885208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120VAC –&gt; 12VDC Power Supply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D577A2B-EC9E-4DF8-ABEE-DDED682BAFEC}"/>
              </a:ext>
            </a:extLst>
          </p:cNvPr>
          <p:cNvSpPr txBox="1">
            <a:spLocks/>
          </p:cNvSpPr>
          <p:nvPr/>
        </p:nvSpPr>
        <p:spPr>
          <a:xfrm>
            <a:off x="181154" y="2196561"/>
            <a:ext cx="7425906" cy="4661439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120VAC mains input</a:t>
            </a:r>
          </a:p>
          <a:p>
            <a:r>
              <a:rPr lang="en-US" sz="3200" dirty="0"/>
              <a:t>12VDC output</a:t>
            </a:r>
          </a:p>
          <a:p>
            <a:r>
              <a:rPr lang="en-US" sz="3200" dirty="0"/>
              <a:t>Up to 20A output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20B74AE4-E989-477F-9834-FF942AF87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182" r="97636">
                        <a14:foregroundMark x1="21000" y1="34909" x2="7182" y2="62545"/>
                        <a14:foregroundMark x1="82182" y1="34636" x2="83727" y2="50727"/>
                        <a14:foregroundMark x1="83727" y1="50727" x2="73000" y2="65364"/>
                        <a14:foregroundMark x1="73000" y1="65364" x2="49182" y2="78909"/>
                        <a14:foregroundMark x1="83000" y1="30909" x2="86818" y2="47364"/>
                        <a14:foregroundMark x1="86818" y1="47364" x2="84364" y2="50636"/>
                        <a14:foregroundMark x1="85818" y1="30364" x2="93455" y2="38000"/>
                        <a14:foregroundMark x1="39881" y1="18045" x2="39167" y2="18017"/>
                        <a14:foregroundMark x1="52818" y1="18545" x2="40426" y2="18066"/>
                        <a14:foregroundMark x1="24254" y1="29221" x2="20636" y2="33455"/>
                        <a14:foregroundMark x1="24596" y1="28821" x2="24411" y2="29038"/>
                        <a14:foregroundMark x1="27182" y1="30364" x2="39818" y2="21909"/>
                        <a14:foregroundMark x1="83818" y1="30364" x2="59000" y2="17727"/>
                        <a14:foregroundMark x1="84727" y1="30364" x2="51091" y2="13727"/>
                        <a14:foregroundMark x1="50818" y1="14000" x2="9000" y2="41273"/>
                        <a14:foregroundMark x1="9000" y1="41273" x2="8818" y2="41364"/>
                        <a14:foregroundMark x1="95091" y1="42455" x2="87545" y2="28364"/>
                        <a14:foregroundMark x1="87545" y1="28364" x2="51455" y2="12364"/>
                        <a14:foregroundMark x1="96273" y1="37455" x2="88909" y2="29000"/>
                        <a14:foregroundMark x1="94545" y1="34636" x2="89727" y2="28727"/>
                        <a14:foregroundMark x1="93455" y1="36000" x2="94545" y2="29818"/>
                        <a14:foregroundMark x1="95091" y1="31182" x2="54818" y2="12000"/>
                        <a14:foregroundMark x1="51727" y1="12000" x2="97501" y2="32576"/>
                        <a14:foregroundMark x1="9909" y1="40545" x2="51455" y2="11727"/>
                        <a14:foregroundMark x1="8273" y1="41818" x2="50636" y2="10909"/>
                        <a14:foregroundMark x1="51455" y1="11273" x2="54455" y2="12364"/>
                        <a14:foregroundMark x1="51000" y1="11273" x2="55455" y2="12364"/>
                        <a14:foregroundMark x1="57364" y1="13182" x2="97182" y2="31636"/>
                        <a14:foregroundMark x1="93818" y1="30182" x2="97364" y2="34636"/>
                        <a14:foregroundMark x1="96727" y1="32091" x2="88909" y2="26727"/>
                        <a14:foregroundMark x1="96091" y1="30545" x2="51909" y2="11091"/>
                        <a14:backgroundMark x1="30273" y1="21909" x2="38455" y2="16818"/>
                        <a14:backgroundMark x1="27727" y1="24455" x2="30545" y2="23364"/>
                        <a14:backgroundMark x1="23818" y1="27273" x2="26636" y2="26182"/>
                        <a14:backgroundMark x1="31636" y1="18000" x2="39000" y2="18273"/>
                        <a14:backgroundMark x1="25727" y1="27273" x2="25371" y2="28402"/>
                        <a14:backgroundMark x1="24297" y1="29185" x2="24091" y2="28091"/>
                        <a14:backgroundMark x1="99091" y1="29000" x2="98818" y2="51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3592" y="1575336"/>
            <a:ext cx="4074237" cy="407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38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F39C2-7C31-4343-818A-9DD891794ADB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885208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Logic Board Schematic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961BCC66-2E91-44B4-9A4F-2BEC7F426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4" y="1682151"/>
            <a:ext cx="8792564" cy="449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80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D9D46-7CFB-48AC-AA85-16F427D9CE36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885208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Power Supply Switching Circuit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D3580626-76A6-45C7-8238-8649CDAF2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24" y="1686041"/>
            <a:ext cx="7625752" cy="458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06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6102F-A4DE-4753-8BB0-883DF2605C45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885208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Microcontroller Power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91E1F087-210D-4379-AAC1-8626769A9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30" y="1989902"/>
            <a:ext cx="8139740" cy="29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0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FE839-85DF-47E9-BD57-BAA4B7E3181B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885208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Microcontroller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90D30C14-DBCA-4961-A58D-6431C8874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28" y="1678976"/>
            <a:ext cx="783966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83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AFCDF61-0EA8-4F59-A3FD-495B9C6ACC06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885208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Headers/Control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FF33681-24D3-43F5-BCEA-CFF3768C5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5" y="1514207"/>
            <a:ext cx="7498669" cy="470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29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FDA5C-9194-4C4B-AC07-4D25B83219D1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885208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Logic/Power PCB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12936DEC-F642-4D66-AED9-9B239317D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4" y="2030760"/>
            <a:ext cx="8753671" cy="354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45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6609D-C1BB-4B33-AE52-BEB47D93690F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885208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Diode Driver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3EB55E7-6B42-4DF6-BB95-914D818ED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6" y="2171706"/>
            <a:ext cx="8885208" cy="283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73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FA7A-6F61-452B-AD4F-E283D8296571}"/>
              </a:ext>
            </a:extLst>
          </p:cNvPr>
          <p:cNvSpPr txBox="1">
            <a:spLocks/>
          </p:cNvSpPr>
          <p:nvPr/>
        </p:nvSpPr>
        <p:spPr>
          <a:xfrm>
            <a:off x="181155" y="198408"/>
            <a:ext cx="7765322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System Diagram</a:t>
            </a:r>
          </a:p>
          <a:p>
            <a:pPr algn="l"/>
            <a:r>
              <a:rPr lang="en-US" sz="1600" dirty="0">
                <a:latin typeface="Copperplate Gothic Bold" panose="020E0705020206020404" pitchFamily="34" charset="0"/>
              </a:rPr>
              <a:t>(Not to Scale)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EDD116-02DD-42F6-80C8-CBF8B3570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5" y="2054776"/>
            <a:ext cx="8904404" cy="4803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EDAAC5-1249-4B2F-8D49-6366427F5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91" b="95091" l="2800" r="98267">
                        <a14:foregroundMark x1="13467" y1="64182" x2="50400" y2="92364"/>
                        <a14:foregroundMark x1="50400" y1="92364" x2="95067" y2="88909"/>
                        <a14:foregroundMark x1="95067" y1="88909" x2="82133" y2="62000"/>
                        <a14:foregroundMark x1="18667" y1="63091" x2="56267" y2="96727"/>
                        <a14:foregroundMark x1="56267" y1="96727" x2="98267" y2="95091"/>
                        <a14:foregroundMark x1="98267" y1="95091" x2="94000" y2="75273"/>
                        <a14:foregroundMark x1="18667" y1="60000" x2="10400" y2="87455"/>
                        <a14:foregroundMark x1="7467" y1="75273" x2="4533" y2="85455"/>
                        <a14:foregroundMark x1="14133" y1="19273" x2="2933" y2="13273"/>
                        <a14:foregroundMark x1="40267" y1="15273" x2="48533" y2="3091"/>
                      </a14:backgroundRemoval>
                    </a14:imgEffect>
                    <a14:imgEffect>
                      <a14:saturation sat="87000"/>
                    </a14:imgEffect>
                    <a14:imgEffect>
                      <a14:brightnessContrast brigh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109" y="6010311"/>
            <a:ext cx="1155939" cy="84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67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B13ED-EAE9-4636-B8EE-23867B7EBDB0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885208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Diode Driver PCB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4B29B05C-1F01-4125-A331-C30DB4407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4" y="1489194"/>
            <a:ext cx="8776654" cy="445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08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01E85-68D8-4CD5-9CB6-59A7E869FE82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885208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Software/Suppliers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1D377-A778-4335-B7FF-3732E555D0E7}"/>
              </a:ext>
            </a:extLst>
          </p:cNvPr>
          <p:cNvSpPr txBox="1">
            <a:spLocks/>
          </p:cNvSpPr>
          <p:nvPr/>
        </p:nvSpPr>
        <p:spPr>
          <a:xfrm>
            <a:off x="527647" y="970449"/>
            <a:ext cx="7400027" cy="568914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Schematic/CAD</a:t>
            </a:r>
          </a:p>
          <a:p>
            <a:pPr lvl="1"/>
            <a:r>
              <a:rPr lang="en-US" sz="2400"/>
              <a:t>Eagle CAD</a:t>
            </a:r>
          </a:p>
          <a:p>
            <a:pPr lvl="2"/>
            <a:r>
              <a:rPr lang="en-US" sz="2000"/>
              <a:t>Free for students</a:t>
            </a:r>
          </a:p>
          <a:p>
            <a:pPr lvl="2"/>
            <a:r>
              <a:rPr lang="en-US" sz="2000"/>
              <a:t>Simple/Powerful</a:t>
            </a:r>
          </a:p>
          <a:p>
            <a:pPr lvl="2"/>
            <a:r>
              <a:rPr lang="en-US" sz="2000"/>
              <a:t>Large Userbase</a:t>
            </a:r>
          </a:p>
          <a:p>
            <a:r>
              <a:rPr lang="en-US" sz="2800"/>
              <a:t>PCB Manufacturer</a:t>
            </a:r>
          </a:p>
          <a:p>
            <a:pPr lvl="1"/>
            <a:r>
              <a:rPr lang="en-US" sz="2400"/>
              <a:t>JLCPCB</a:t>
            </a:r>
          </a:p>
          <a:p>
            <a:pPr lvl="2"/>
            <a:r>
              <a:rPr lang="en-US" sz="2000"/>
              <a:t>Cheap and Quality products</a:t>
            </a:r>
          </a:p>
          <a:p>
            <a:r>
              <a:rPr lang="en-US" sz="2800"/>
              <a:t>Component purchases</a:t>
            </a:r>
          </a:p>
          <a:p>
            <a:pPr lvl="1"/>
            <a:r>
              <a:rPr lang="en-US" sz="2400"/>
              <a:t>Mouser</a:t>
            </a:r>
          </a:p>
          <a:p>
            <a:pPr lvl="2"/>
            <a:r>
              <a:rPr lang="en-US" sz="2000"/>
              <a:t>Consistent delivery</a:t>
            </a:r>
            <a:endParaRPr lang="en-US" sz="2000" dirty="0"/>
          </a:p>
        </p:txBody>
      </p:sp>
      <p:pic>
        <p:nvPicPr>
          <p:cNvPr id="2050" name="Picture 2" descr="Image result for eagle cad">
            <a:extLst>
              <a:ext uri="{FF2B5EF4-FFF2-40B4-BE49-F238E27FC236}">
                <a16:creationId xmlns:a16="http://schemas.microsoft.com/office/drawing/2014/main" id="{3A6E3B6C-F890-4797-BC60-6FAEBA91A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1650975"/>
            <a:ext cx="2923996" cy="372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762305-965B-4C89-BBEA-15082BF2725E}"/>
              </a:ext>
            </a:extLst>
          </p:cNvPr>
          <p:cNvSpPr/>
          <p:nvPr/>
        </p:nvSpPr>
        <p:spPr>
          <a:xfrm>
            <a:off x="5225092" y="5394620"/>
            <a:ext cx="399906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diyaudiocircuits.com/eagle-cad-pcb-design-software-tutorials-way/</a:t>
            </a:r>
          </a:p>
        </p:txBody>
      </p:sp>
    </p:spTree>
    <p:extLst>
      <p:ext uri="{BB962C8B-B14F-4D97-AF65-F5344CB8AC3E}">
        <p14:creationId xmlns:p14="http://schemas.microsoft.com/office/powerpoint/2010/main" val="3944268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25B9F-4064-4613-A9D3-A20DABC155ED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885208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Possible/Known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3CDBA-3979-4E95-8C04-42558567ED2E}"/>
              </a:ext>
            </a:extLst>
          </p:cNvPr>
          <p:cNvSpPr txBox="1">
            <a:spLocks/>
          </p:cNvSpPr>
          <p:nvPr/>
        </p:nvSpPr>
        <p:spPr>
          <a:xfrm>
            <a:off x="342900" y="1884362"/>
            <a:ext cx="6543675" cy="3089275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MOSFET driving with PWM signal</a:t>
            </a:r>
          </a:p>
          <a:p>
            <a:r>
              <a:rPr lang="en-US" sz="2800"/>
              <a:t>Heat</a:t>
            </a:r>
          </a:p>
          <a:p>
            <a:r>
              <a:rPr lang="en-US" sz="2800"/>
              <a:t>Accuracy of potentiometers</a:t>
            </a:r>
          </a:p>
          <a:p>
            <a:r>
              <a:rPr lang="en-US" sz="2800"/>
              <a:t>Footprints incorrect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8186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BF58-1CDA-4527-9431-997133D1810D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885208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Electronics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7B479-882C-4A55-8029-DF49B8794A7F}"/>
              </a:ext>
            </a:extLst>
          </p:cNvPr>
          <p:cNvSpPr txBox="1">
            <a:spLocks/>
          </p:cNvSpPr>
          <p:nvPr/>
        </p:nvSpPr>
        <p:spPr>
          <a:xfrm>
            <a:off x="181154" y="2092325"/>
            <a:ext cx="8219896" cy="3927475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$144.02 : Components</a:t>
            </a:r>
          </a:p>
          <a:p>
            <a:r>
              <a:rPr lang="en-US" sz="3200" dirty="0"/>
              <a:t>$13.79 : PCB</a:t>
            </a:r>
          </a:p>
          <a:p>
            <a:r>
              <a:rPr lang="en-US" sz="3200" dirty="0"/>
              <a:t>$18.69 : 120VAC -&gt; 12VDC Power Supply</a:t>
            </a:r>
          </a:p>
        </p:txBody>
      </p:sp>
    </p:spTree>
    <p:extLst>
      <p:ext uri="{BB962C8B-B14F-4D97-AF65-F5344CB8AC3E}">
        <p14:creationId xmlns:p14="http://schemas.microsoft.com/office/powerpoint/2010/main" val="3539721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7F87383-74D8-41DD-B829-FDD0159511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381281"/>
              </p:ext>
            </p:extLst>
          </p:nvPr>
        </p:nvGraphicFramePr>
        <p:xfrm>
          <a:off x="181154" y="992348"/>
          <a:ext cx="7266125" cy="145964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744942">
                  <a:extLst>
                    <a:ext uri="{9D8B030D-6E8A-4147-A177-3AD203B41FA5}">
                      <a16:colId xmlns:a16="http://schemas.microsoft.com/office/drawing/2014/main" val="2841630773"/>
                    </a:ext>
                  </a:extLst>
                </a:gridCol>
                <a:gridCol w="857399">
                  <a:extLst>
                    <a:ext uri="{9D8B030D-6E8A-4147-A177-3AD203B41FA5}">
                      <a16:colId xmlns:a16="http://schemas.microsoft.com/office/drawing/2014/main" val="4202204512"/>
                    </a:ext>
                  </a:extLst>
                </a:gridCol>
                <a:gridCol w="990530">
                  <a:extLst>
                    <a:ext uri="{9D8B030D-6E8A-4147-A177-3AD203B41FA5}">
                      <a16:colId xmlns:a16="http://schemas.microsoft.com/office/drawing/2014/main" val="3746777815"/>
                    </a:ext>
                  </a:extLst>
                </a:gridCol>
                <a:gridCol w="1360619">
                  <a:extLst>
                    <a:ext uri="{9D8B030D-6E8A-4147-A177-3AD203B41FA5}">
                      <a16:colId xmlns:a16="http://schemas.microsoft.com/office/drawing/2014/main" val="3534872382"/>
                    </a:ext>
                  </a:extLst>
                </a:gridCol>
                <a:gridCol w="1236699">
                  <a:extLst>
                    <a:ext uri="{9D8B030D-6E8A-4147-A177-3AD203B41FA5}">
                      <a16:colId xmlns:a16="http://schemas.microsoft.com/office/drawing/2014/main" val="1925701157"/>
                    </a:ext>
                  </a:extLst>
                </a:gridCol>
                <a:gridCol w="1075936">
                  <a:extLst>
                    <a:ext uri="{9D8B030D-6E8A-4147-A177-3AD203B41FA5}">
                      <a16:colId xmlns:a16="http://schemas.microsoft.com/office/drawing/2014/main" val="3923116714"/>
                    </a:ext>
                  </a:extLst>
                </a:gridCol>
              </a:tblGrid>
              <a:tr h="24327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Material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Rigidity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Durability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Transparency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Consistency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Cost/ft.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97020147"/>
                  </a:ext>
                </a:extLst>
              </a:tr>
              <a:tr h="24327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Steel Pipe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None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$15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58523143"/>
                  </a:ext>
                </a:extLst>
              </a:tr>
              <a:tr h="24327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Aluminum Pipe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Medium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Medium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None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$10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91568443"/>
                  </a:ext>
                </a:extLst>
              </a:tr>
              <a:tr h="24327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Acrylic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Low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Low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Medium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$20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68560110"/>
                  </a:ext>
                </a:extLst>
              </a:tr>
              <a:tr h="24327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PVC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Medium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Medium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None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$3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88018936"/>
                  </a:ext>
                </a:extLst>
              </a:tr>
              <a:tr h="24327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Polycarbonate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$7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9835527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31ECF4B-1437-4FB1-97CA-0CB9D17B8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351758"/>
              </p:ext>
            </p:extLst>
          </p:nvPr>
        </p:nvGraphicFramePr>
        <p:xfrm>
          <a:off x="181154" y="2599529"/>
          <a:ext cx="6788606" cy="149466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193940">
                  <a:extLst>
                    <a:ext uri="{9D8B030D-6E8A-4147-A177-3AD203B41FA5}">
                      <a16:colId xmlns:a16="http://schemas.microsoft.com/office/drawing/2014/main" val="1222374335"/>
                    </a:ext>
                  </a:extLst>
                </a:gridCol>
                <a:gridCol w="2617075">
                  <a:extLst>
                    <a:ext uri="{9D8B030D-6E8A-4147-A177-3AD203B41FA5}">
                      <a16:colId xmlns:a16="http://schemas.microsoft.com/office/drawing/2014/main" val="1433934433"/>
                    </a:ext>
                  </a:extLst>
                </a:gridCol>
                <a:gridCol w="1425888">
                  <a:extLst>
                    <a:ext uri="{9D8B030D-6E8A-4147-A177-3AD203B41FA5}">
                      <a16:colId xmlns:a16="http://schemas.microsoft.com/office/drawing/2014/main" val="1998833051"/>
                    </a:ext>
                  </a:extLst>
                </a:gridCol>
                <a:gridCol w="1551703">
                  <a:extLst>
                    <a:ext uri="{9D8B030D-6E8A-4147-A177-3AD203B41FA5}">
                      <a16:colId xmlns:a16="http://schemas.microsoft.com/office/drawing/2014/main" val="1067665305"/>
                    </a:ext>
                  </a:extLst>
                </a:gridCol>
              </a:tblGrid>
              <a:tr h="2065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Material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Thermal Conductivity (W/mK)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Density (g/cm</a:t>
                      </a:r>
                      <a:r>
                        <a:rPr lang="en-US" sz="1400" baseline="30000" dirty="0">
                          <a:effectLst/>
                        </a:rPr>
                        <a:t>3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Mohs Hardness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78388350"/>
                  </a:ext>
                </a:extLst>
              </a:tr>
              <a:tr h="1970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Aluminum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2.75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33976293"/>
                  </a:ext>
                </a:extLst>
              </a:tr>
              <a:tr h="1970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Copper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401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8.96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00866192"/>
                  </a:ext>
                </a:extLst>
              </a:tr>
              <a:tr h="1970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Carbon Steel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7.85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4.25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01896941"/>
                  </a:ext>
                </a:extLst>
              </a:tr>
              <a:tr h="1970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Diamond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62065476"/>
                  </a:ext>
                </a:extLst>
              </a:tr>
              <a:tr h="1970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Gold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310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19.3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69229562"/>
                  </a:ext>
                </a:extLst>
              </a:tr>
              <a:tr h="1970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Silver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429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10.49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49800466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E23B9219-62F8-42C4-98C7-A2A02210DEE9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Component Selection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8382FA-F87D-4BBC-90B0-F3E844BED8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967645"/>
              </p:ext>
            </p:extLst>
          </p:nvPr>
        </p:nvGraphicFramePr>
        <p:xfrm>
          <a:off x="181154" y="4241733"/>
          <a:ext cx="8434527" cy="252825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131803">
                  <a:extLst>
                    <a:ext uri="{9D8B030D-6E8A-4147-A177-3AD203B41FA5}">
                      <a16:colId xmlns:a16="http://schemas.microsoft.com/office/drawing/2014/main" val="3366125144"/>
                    </a:ext>
                  </a:extLst>
                </a:gridCol>
                <a:gridCol w="2965987">
                  <a:extLst>
                    <a:ext uri="{9D8B030D-6E8A-4147-A177-3AD203B41FA5}">
                      <a16:colId xmlns:a16="http://schemas.microsoft.com/office/drawing/2014/main" val="3084266420"/>
                    </a:ext>
                  </a:extLst>
                </a:gridCol>
                <a:gridCol w="926872">
                  <a:extLst>
                    <a:ext uri="{9D8B030D-6E8A-4147-A177-3AD203B41FA5}">
                      <a16:colId xmlns:a16="http://schemas.microsoft.com/office/drawing/2014/main" val="1913258880"/>
                    </a:ext>
                  </a:extLst>
                </a:gridCol>
                <a:gridCol w="1297620">
                  <a:extLst>
                    <a:ext uri="{9D8B030D-6E8A-4147-A177-3AD203B41FA5}">
                      <a16:colId xmlns:a16="http://schemas.microsoft.com/office/drawing/2014/main" val="3739478266"/>
                    </a:ext>
                  </a:extLst>
                </a:gridCol>
                <a:gridCol w="1112245">
                  <a:extLst>
                    <a:ext uri="{9D8B030D-6E8A-4147-A177-3AD203B41FA5}">
                      <a16:colId xmlns:a16="http://schemas.microsoft.com/office/drawing/2014/main" val="3266701929"/>
                    </a:ext>
                  </a:extLst>
                </a:gridCol>
              </a:tblGrid>
              <a:tr h="2391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Description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Source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λ (nm)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Power (W)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Price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52748"/>
                  </a:ext>
                </a:extLst>
              </a:tr>
              <a:tr h="2391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Oclaro</a:t>
                      </a:r>
                      <a:r>
                        <a:rPr lang="en-US" sz="1400" dirty="0">
                          <a:effectLst/>
                        </a:rPr>
                        <a:t> HL63193MG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DTR's Laser Shop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638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$26.00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83644810"/>
                  </a:ext>
                </a:extLst>
              </a:tr>
              <a:tr h="2391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Ushio HL63290HD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OE-Company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638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$165.00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86056842"/>
                  </a:ext>
                </a:extLst>
              </a:tr>
              <a:tr h="2391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Ushio HL63290HD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Worldstar Tech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638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$98.00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8367376"/>
                  </a:ext>
                </a:extLst>
              </a:tr>
              <a:tr h="2126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Nichia NUGM02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DTR's Laser Shop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520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$95.00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33627668"/>
                  </a:ext>
                </a:extLst>
              </a:tr>
              <a:tr h="2391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Nichia NUGM02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Ebay</a:t>
                      </a:r>
                      <a:r>
                        <a:rPr lang="en-US" sz="1400" dirty="0">
                          <a:effectLst/>
                        </a:rPr>
                        <a:t>: laserlandaustrailia2016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520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$127.05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38715844"/>
                  </a:ext>
                </a:extLst>
              </a:tr>
              <a:tr h="2126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Nichia NDG7475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DTR's Laser Shop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520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$175.00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68257097"/>
                  </a:ext>
                </a:extLst>
              </a:tr>
              <a:tr h="2126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Nichia NDG7475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Ebay: techhood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520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$130.41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27297176"/>
                  </a:ext>
                </a:extLst>
              </a:tr>
              <a:tr h="2391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Nichia NUBM44-81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DTR's Laser Shop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450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7.0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$80.00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5755557"/>
                  </a:ext>
                </a:extLst>
              </a:tr>
              <a:tr h="2391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Nichia NUBM44-81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Opt Lasers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450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7.0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$197.00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11180459"/>
                  </a:ext>
                </a:extLst>
              </a:tr>
              <a:tr h="2126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Nichia NUBM08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DTR's Laser Shop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455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4.3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$50.00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24689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0143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5442142-FAD7-461D-9077-C92ABB5176AA}"/>
              </a:ext>
            </a:extLst>
          </p:cNvPr>
          <p:cNvGrpSpPr/>
          <p:nvPr/>
        </p:nvGrpSpPr>
        <p:grpSpPr>
          <a:xfrm>
            <a:off x="148558" y="1431212"/>
            <a:ext cx="8846883" cy="2211721"/>
            <a:chOff x="121188" y="1431212"/>
            <a:chExt cx="8846883" cy="22117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45DE6EE-4636-45F1-AB5D-BF8C466A6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88" y="1431212"/>
              <a:ext cx="2948961" cy="221172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683C81C-8CFC-4E5F-91E6-B64891197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0149" y="1431212"/>
              <a:ext cx="2948961" cy="221172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EF7320-3F1D-4E7B-BB3C-1458E5C6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110" y="1431212"/>
              <a:ext cx="2948961" cy="2211721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B15CA97-EDB2-4E80-A147-EB4F3A8F3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478" y="4441831"/>
            <a:ext cx="2948963" cy="22117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104EE8-9135-4648-BFE5-6711446EC7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15" y="4450800"/>
            <a:ext cx="2948963" cy="22117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F7EDA5-ABB7-4160-A78C-639A1ED807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2" y="4450800"/>
            <a:ext cx="2948963" cy="2211722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5650D9E7-16ED-4013-A187-1B3FBFDB2143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Diode Testing</a:t>
            </a:r>
          </a:p>
        </p:txBody>
      </p:sp>
    </p:spTree>
    <p:extLst>
      <p:ext uri="{BB962C8B-B14F-4D97-AF65-F5344CB8AC3E}">
        <p14:creationId xmlns:p14="http://schemas.microsoft.com/office/powerpoint/2010/main" val="3313286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80397-290B-4962-91AC-B7C8876D1851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Optic Simulation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D083A2-A04B-49C9-9716-D2120B1F4F4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5" y="1293566"/>
            <a:ext cx="4304582" cy="215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C9BF24-1B6B-4651-A4F6-3DA60E94E1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63" y="1293566"/>
            <a:ext cx="4304582" cy="2152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B4F204-A824-4195-9061-835B3679974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4" y="4018268"/>
            <a:ext cx="4304582" cy="2146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874FAC-F4BA-43CF-AC72-39B5C23F55E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63" y="4034868"/>
            <a:ext cx="4304582" cy="2146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1752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7C48641-FF3E-463A-888C-1FDF73034E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89"/>
          <a:stretch/>
        </p:blipFill>
        <p:spPr>
          <a:xfrm>
            <a:off x="6193764" y="1004978"/>
            <a:ext cx="2656937" cy="29516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FC3762-883A-40B1-90D2-6A2E8A0B729E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Improvise, Adapt, Overcome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60B842-A149-4B65-A9FF-53E248348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43" y="3131389"/>
            <a:ext cx="752580" cy="695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0946FA-1A7F-4835-986E-B69F381F564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4" y="4156184"/>
            <a:ext cx="3596436" cy="2499084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885FDB-F000-436A-9665-C02CE73D28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0" r="9763" b="12847"/>
          <a:stretch/>
        </p:blipFill>
        <p:spPr>
          <a:xfrm>
            <a:off x="2342026" y="1004978"/>
            <a:ext cx="3571663" cy="21695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6C31F8-0A9D-460E-A699-30CD7EA48A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3" r="24866"/>
          <a:stretch/>
        </p:blipFill>
        <p:spPr>
          <a:xfrm>
            <a:off x="234928" y="1004978"/>
            <a:ext cx="1872169" cy="2652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388E00-AC61-454D-BD7E-6DA1768FC9BE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712" y="4316932"/>
            <a:ext cx="4675807" cy="2075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456ABE-3F2D-492E-9024-52CF3F1680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5" t="22893" r="23204" b="25648"/>
          <a:stretch/>
        </p:blipFill>
        <p:spPr>
          <a:xfrm>
            <a:off x="2160871" y="3274076"/>
            <a:ext cx="1741754" cy="154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47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99109-8155-4078-9DD3-AB33953135E0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Fiber Splitter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14091-793C-41B2-B922-16B38C39ADBA}"/>
              </a:ext>
            </a:extLst>
          </p:cNvPr>
          <p:cNvSpPr txBox="1">
            <a:spLocks/>
          </p:cNvSpPr>
          <p:nvPr/>
        </p:nvSpPr>
        <p:spPr>
          <a:xfrm>
            <a:off x="77637" y="1168858"/>
            <a:ext cx="5572665" cy="4661439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Distribution of mixed light</a:t>
            </a:r>
          </a:p>
          <a:p>
            <a:r>
              <a:rPr lang="en-US" sz="2800" dirty="0"/>
              <a:t>PPP displacement</a:t>
            </a:r>
          </a:p>
          <a:p>
            <a:r>
              <a:rPr lang="en-US" sz="2800" dirty="0"/>
              <a:t>Four output pathways</a:t>
            </a:r>
          </a:p>
        </p:txBody>
      </p:sp>
      <p:pic>
        <p:nvPicPr>
          <p:cNvPr id="863" name="Picture 862">
            <a:extLst>
              <a:ext uri="{FF2B5EF4-FFF2-40B4-BE49-F238E27FC236}">
                <a16:creationId xmlns:a16="http://schemas.microsoft.com/office/drawing/2014/main" id="{9F563B3A-BA8E-4CD9-9581-4ACBB62FB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738" y="722236"/>
            <a:ext cx="4304582" cy="2950558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64" name="Picture 863">
            <a:extLst>
              <a:ext uri="{FF2B5EF4-FFF2-40B4-BE49-F238E27FC236}">
                <a16:creationId xmlns:a16="http://schemas.microsoft.com/office/drawing/2014/main" id="{E5012155-3502-4581-A048-97F128AE4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36" y="3672794"/>
            <a:ext cx="3493311" cy="2219136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865" name="Table 864">
            <a:extLst>
              <a:ext uri="{FF2B5EF4-FFF2-40B4-BE49-F238E27FC236}">
                <a16:creationId xmlns:a16="http://schemas.microsoft.com/office/drawing/2014/main" id="{72F95851-E0EC-41C9-B884-FA4EB46901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722027"/>
              </p:ext>
            </p:extLst>
          </p:nvPr>
        </p:nvGraphicFramePr>
        <p:xfrm>
          <a:off x="5591355" y="3749846"/>
          <a:ext cx="2438400" cy="73914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6914686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2013356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54107661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7404751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</a:t>
                      </a:r>
                      <a:r>
                        <a:rPr lang="en-US" sz="1000" u="none" strike="noStrike" baseline="-25000">
                          <a:effectLst/>
                        </a:rPr>
                        <a:t> </a:t>
                      </a:r>
                      <a:r>
                        <a:rPr lang="el-GR" sz="1000" u="none" strike="noStrike" baseline="-25000">
                          <a:effectLst/>
                        </a:rPr>
                        <a:t>λ</a:t>
                      </a:r>
                      <a:r>
                        <a:rPr lang="el-GR" sz="1000" u="none" strike="noStrike">
                          <a:effectLst/>
                        </a:rPr>
                        <a:t> (</a:t>
                      </a:r>
                      <a:r>
                        <a:rPr lang="en-US" sz="1000" u="none" strike="noStrike">
                          <a:effectLst/>
                        </a:rPr>
                        <a:t>W)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u="none" strike="noStrike" dirty="0">
                          <a:effectLst/>
                        </a:rPr>
                        <a:t>λ (</a:t>
                      </a:r>
                      <a:r>
                        <a:rPr lang="en-US" sz="1100" u="none" strike="noStrike" dirty="0">
                          <a:effectLst/>
                        </a:rPr>
                        <a:t>nm)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% 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% 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157170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45.73301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50.56379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942469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47.11318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49.60828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745749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450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45.65878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50.60305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90192291"/>
                  </a:ext>
                </a:extLst>
              </a:tr>
            </a:tbl>
          </a:graphicData>
        </a:graphic>
      </p:graphicFrame>
      <p:graphicFrame>
        <p:nvGraphicFramePr>
          <p:cNvPr id="866" name="Table 865">
            <a:extLst>
              <a:ext uri="{FF2B5EF4-FFF2-40B4-BE49-F238E27FC236}">
                <a16:creationId xmlns:a16="http://schemas.microsoft.com/office/drawing/2014/main" id="{AE191776-5FD3-4DD9-8A2B-6C0E33F69D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487463"/>
              </p:ext>
            </p:extLst>
          </p:nvPr>
        </p:nvGraphicFramePr>
        <p:xfrm>
          <a:off x="4225746" y="4782362"/>
          <a:ext cx="4737100" cy="181356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2322247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126027707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41417613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840731445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13981064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8515164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Outputs: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 (W)</a:t>
                      </a:r>
                      <a:endParaRPr lang="en-US" sz="1100" b="1" i="0" u="none" strike="noStrike" dirty="0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 (W)</a:t>
                      </a:r>
                      <a:endParaRPr lang="en-US" sz="1100" b="1" i="0" u="none" strike="noStrike" dirty="0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 (W)</a:t>
                      </a:r>
                      <a:endParaRPr lang="en-US" sz="1100" b="1" i="0" u="none" strike="noStrike" dirty="0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 (W)</a:t>
                      </a:r>
                      <a:endParaRPr lang="en-US" sz="1100" b="1" i="0" u="none" strike="noStrike" dirty="0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Loss (W)</a:t>
                      </a:r>
                      <a:endParaRPr lang="en-US" sz="1100" b="1" i="0" u="none" strike="noStrike" dirty="0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73839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638nm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1.0167872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0.921350144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1.12211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1.0167872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0.322965456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413348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520nm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0.23371271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0.22193521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0.24611521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0.23371271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0.06452416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509183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450nm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1.617373086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1.45938492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1.792464526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1.617373086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0.513404382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2007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White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2.867872996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2.602670274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3.160689736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2.867872996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0.900893998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278478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Efficiency: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92.73%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235642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Total Power: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11.499106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267813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 Output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2.874776501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392493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Standard Dev: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0.227949917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94049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6956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8A9CB-7D99-42CA-B73A-B0A741415FA9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Fiber Losses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D08AC-B749-479F-BD63-CA2494B494FE}"/>
              </a:ext>
            </a:extLst>
          </p:cNvPr>
          <p:cNvSpPr txBox="1">
            <a:spLocks/>
          </p:cNvSpPr>
          <p:nvPr/>
        </p:nvSpPr>
        <p:spPr>
          <a:xfrm>
            <a:off x="293299" y="979498"/>
            <a:ext cx="5357003" cy="2859257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End interfaces</a:t>
            </a:r>
          </a:p>
          <a:p>
            <a:pPr lvl="1"/>
            <a:r>
              <a:rPr lang="en-US" sz="2000"/>
              <a:t>Angled or notched cleave</a:t>
            </a:r>
          </a:p>
          <a:p>
            <a:pPr lvl="1"/>
            <a:r>
              <a:rPr lang="en-US" sz="2000"/>
              <a:t>No AR coating</a:t>
            </a:r>
          </a:p>
          <a:p>
            <a:r>
              <a:rPr lang="en-US" sz="2400"/>
              <a:t>Attenuation over distance</a:t>
            </a:r>
          </a:p>
          <a:p>
            <a:pPr lvl="1"/>
            <a:r>
              <a:rPr lang="en-US" sz="2000"/>
              <a:t>Low wavelengths - less loss in high-OH</a:t>
            </a:r>
          </a:p>
          <a:p>
            <a:pPr lvl="1"/>
            <a:endParaRPr lang="en-US" sz="200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7B845-4526-4F7B-A2FD-CE29A4F01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4" y="3429000"/>
            <a:ext cx="4390846" cy="3293135"/>
          </a:xfrm>
          <a:prstGeom prst="rect">
            <a:avLst/>
          </a:prstGeom>
        </p:spPr>
      </p:pic>
      <p:pic>
        <p:nvPicPr>
          <p:cNvPr id="6" name="Picture 2" descr="https://www.thorlabs.com/images/TabImages/Hard_Clad_Silica_039_TECS_Large_850.gif">
            <a:extLst>
              <a:ext uri="{FF2B5EF4-FFF2-40B4-BE49-F238E27FC236}">
                <a16:creationId xmlns:a16="http://schemas.microsoft.com/office/drawing/2014/main" id="{3F1573DE-4DB3-4966-BE0B-A98185CB0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160" y="3838755"/>
            <a:ext cx="4236686" cy="263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0E851D5-4728-477B-B46A-F3F580E1F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907" y="545620"/>
            <a:ext cx="4560203" cy="2158171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3614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085A66E-C160-42B0-AD92-85CF7E95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55" y="198408"/>
            <a:ext cx="7765322" cy="970450"/>
          </a:xfrm>
        </p:spPr>
        <p:txBody>
          <a:bodyPr/>
          <a:lstStyle/>
          <a:p>
            <a:pPr algn="l"/>
            <a:r>
              <a:rPr lang="en-US" dirty="0">
                <a:latin typeface="Copperplate Gothic Bold" panose="020E0705020206020404" pitchFamily="34" charset="0"/>
              </a:rPr>
              <a:t>Block Diagram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6BA9F7B-9009-4520-8D28-7F0B43AE1F02}"/>
              </a:ext>
            </a:extLst>
          </p:cNvPr>
          <p:cNvSpPr/>
          <p:nvPr/>
        </p:nvSpPr>
        <p:spPr>
          <a:xfrm>
            <a:off x="5879018" y="3272054"/>
            <a:ext cx="974376" cy="182813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00B050"/>
              </a:gs>
            </a:gsLst>
            <a:lin ang="1080000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635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Fiber Combiner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E367EF6-2B72-4F6C-BB9C-8E7AF1E59CCB}"/>
              </a:ext>
            </a:extLst>
          </p:cNvPr>
          <p:cNvSpPr/>
          <p:nvPr/>
        </p:nvSpPr>
        <p:spPr>
          <a:xfrm>
            <a:off x="181156" y="3332178"/>
            <a:ext cx="1025806" cy="9751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635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Interface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A11531A-111E-45A6-9181-29F5AC4F4376}"/>
              </a:ext>
            </a:extLst>
          </p:cNvPr>
          <p:cNvSpPr/>
          <p:nvPr/>
        </p:nvSpPr>
        <p:spPr>
          <a:xfrm>
            <a:off x="181155" y="2172370"/>
            <a:ext cx="1025806" cy="9751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635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Controller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C47AB64-B10D-4B04-8515-B13BE6BEBF5D}"/>
              </a:ext>
            </a:extLst>
          </p:cNvPr>
          <p:cNvSpPr/>
          <p:nvPr/>
        </p:nvSpPr>
        <p:spPr>
          <a:xfrm>
            <a:off x="181155" y="4459482"/>
            <a:ext cx="1354590" cy="9751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635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 Power Supply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66D6426-385B-41FF-BF9F-8883A6DDDA7F}"/>
              </a:ext>
            </a:extLst>
          </p:cNvPr>
          <p:cNvSpPr/>
          <p:nvPr/>
        </p:nvSpPr>
        <p:spPr>
          <a:xfrm>
            <a:off x="2496898" y="2585872"/>
            <a:ext cx="1019234" cy="5955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635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Diode Driver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CC5806A-8E47-4A28-B581-CD6F7BC51863}"/>
              </a:ext>
            </a:extLst>
          </p:cNvPr>
          <p:cNvSpPr/>
          <p:nvPr/>
        </p:nvSpPr>
        <p:spPr>
          <a:xfrm>
            <a:off x="2496896" y="3494709"/>
            <a:ext cx="1019234" cy="5955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635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Diode Driver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6303230-C1A1-4608-BF41-3EBB36079807}"/>
              </a:ext>
            </a:extLst>
          </p:cNvPr>
          <p:cNvSpPr/>
          <p:nvPr/>
        </p:nvSpPr>
        <p:spPr>
          <a:xfrm>
            <a:off x="2515502" y="4542665"/>
            <a:ext cx="1019234" cy="5955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635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Diode Driver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C6164EE-83FA-4589-85BD-6DC535CBCE8A}"/>
              </a:ext>
            </a:extLst>
          </p:cNvPr>
          <p:cNvSpPr/>
          <p:nvPr/>
        </p:nvSpPr>
        <p:spPr>
          <a:xfrm>
            <a:off x="4174953" y="2581477"/>
            <a:ext cx="966631" cy="82477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 Laser Diode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4850234-AA1C-4C8D-8A03-A984DA354B60}"/>
              </a:ext>
            </a:extLst>
          </p:cNvPr>
          <p:cNvSpPr/>
          <p:nvPr/>
        </p:nvSpPr>
        <p:spPr>
          <a:xfrm>
            <a:off x="4174953" y="3450170"/>
            <a:ext cx="966631" cy="82076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6350">
                  <a:solidFill>
                    <a:schemeClr val="bg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Laser Diode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731F3EF-AB91-411E-A503-55846AD706C7}"/>
              </a:ext>
            </a:extLst>
          </p:cNvPr>
          <p:cNvSpPr/>
          <p:nvPr/>
        </p:nvSpPr>
        <p:spPr>
          <a:xfrm>
            <a:off x="4174953" y="4320321"/>
            <a:ext cx="966631" cy="8178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6350">
                  <a:solidFill>
                    <a:schemeClr val="bg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 Laser Diode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1D0AA04-57A5-46EC-94E0-56E394CED529}"/>
              </a:ext>
            </a:extLst>
          </p:cNvPr>
          <p:cNvSpPr/>
          <p:nvPr/>
        </p:nvSpPr>
        <p:spPr>
          <a:xfrm>
            <a:off x="7154638" y="3272054"/>
            <a:ext cx="872379" cy="182813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635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Fiber Splitter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C7FC5D4-BE66-4FA7-A6F9-E0B40E50E5AB}"/>
              </a:ext>
            </a:extLst>
          </p:cNvPr>
          <p:cNvSpPr/>
          <p:nvPr/>
        </p:nvSpPr>
        <p:spPr>
          <a:xfrm>
            <a:off x="8244038" y="2833875"/>
            <a:ext cx="872379" cy="595507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0070C0"/>
              </a:gs>
            </a:gsLst>
            <a:lin ang="1080000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635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Diffuser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3FC3C8B-43DD-4883-BA3C-DBB1D5FF17C2}"/>
              </a:ext>
            </a:extLst>
          </p:cNvPr>
          <p:cNvSpPr/>
          <p:nvPr/>
        </p:nvSpPr>
        <p:spPr>
          <a:xfrm>
            <a:off x="8244039" y="3558105"/>
            <a:ext cx="872378" cy="595507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0070C0"/>
              </a:gs>
            </a:gsLst>
            <a:lin ang="1080000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635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Diffuser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AE0BD99-FD81-46D9-88A7-63820C7C40C4}"/>
              </a:ext>
            </a:extLst>
          </p:cNvPr>
          <p:cNvSpPr/>
          <p:nvPr/>
        </p:nvSpPr>
        <p:spPr>
          <a:xfrm>
            <a:off x="8244039" y="4282336"/>
            <a:ext cx="872378" cy="595507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0070C0"/>
              </a:gs>
            </a:gsLst>
            <a:lin ang="1080000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635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Diffuser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1B1DB45-BCE5-46E8-A718-C51A8E8FF5EC}"/>
              </a:ext>
            </a:extLst>
          </p:cNvPr>
          <p:cNvSpPr/>
          <p:nvPr/>
        </p:nvSpPr>
        <p:spPr>
          <a:xfrm>
            <a:off x="8244037" y="5006567"/>
            <a:ext cx="872377" cy="595507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0070C0"/>
              </a:gs>
            </a:gsLst>
            <a:lin ang="1080000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635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Diffuser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90E9FE35-82B8-4BD5-85ED-34C6BB80258D}"/>
              </a:ext>
            </a:extLst>
          </p:cNvPr>
          <p:cNvCxnSpPr>
            <a:stCxn id="62" idx="2"/>
            <a:endCxn id="61" idx="0"/>
          </p:cNvCxnSpPr>
          <p:nvPr/>
        </p:nvCxnSpPr>
        <p:spPr>
          <a:xfrm>
            <a:off x="694058" y="3147545"/>
            <a:ext cx="1" cy="184633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021F561-2B1B-4E0C-9CC9-26A82DE01906}"/>
              </a:ext>
            </a:extLst>
          </p:cNvPr>
          <p:cNvCxnSpPr>
            <a:cxnSpLocks/>
            <a:endCxn id="61" idx="2"/>
          </p:cNvCxnSpPr>
          <p:nvPr/>
        </p:nvCxnSpPr>
        <p:spPr>
          <a:xfrm flipV="1">
            <a:off x="694058" y="4307353"/>
            <a:ext cx="1" cy="15212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2E8FAD8-2BB8-4CA5-A272-C35ADB62170D}"/>
              </a:ext>
            </a:extLst>
          </p:cNvPr>
          <p:cNvCxnSpPr>
            <a:cxnSpLocks/>
            <a:stCxn id="63" idx="3"/>
            <a:endCxn id="64" idx="1"/>
          </p:cNvCxnSpPr>
          <p:nvPr/>
        </p:nvCxnSpPr>
        <p:spPr>
          <a:xfrm flipV="1">
            <a:off x="1535745" y="2883626"/>
            <a:ext cx="961153" cy="206344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76C571A-1834-4425-B3B5-0ACE08EFA4D8}"/>
              </a:ext>
            </a:extLst>
          </p:cNvPr>
          <p:cNvCxnSpPr>
            <a:cxnSpLocks/>
            <a:stCxn id="63" idx="3"/>
            <a:endCxn id="65" idx="1"/>
          </p:cNvCxnSpPr>
          <p:nvPr/>
        </p:nvCxnSpPr>
        <p:spPr>
          <a:xfrm flipV="1">
            <a:off x="1535745" y="3792462"/>
            <a:ext cx="961151" cy="115460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18D83CE-123D-4683-A757-38D832C0FFBC}"/>
              </a:ext>
            </a:extLst>
          </p:cNvPr>
          <p:cNvCxnSpPr>
            <a:cxnSpLocks/>
            <a:stCxn id="63" idx="3"/>
            <a:endCxn id="66" idx="1"/>
          </p:cNvCxnSpPr>
          <p:nvPr/>
        </p:nvCxnSpPr>
        <p:spPr>
          <a:xfrm flipV="1">
            <a:off x="1535745" y="4840419"/>
            <a:ext cx="979757" cy="10665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0CC8C9A-1DDD-4416-A537-1FC700C16F15}"/>
              </a:ext>
            </a:extLst>
          </p:cNvPr>
          <p:cNvCxnSpPr>
            <a:cxnSpLocks/>
            <a:stCxn id="64" idx="3"/>
            <a:endCxn id="67" idx="1"/>
          </p:cNvCxnSpPr>
          <p:nvPr/>
        </p:nvCxnSpPr>
        <p:spPr>
          <a:xfrm>
            <a:off x="3516132" y="2883626"/>
            <a:ext cx="658821" cy="11024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3253868C-CF91-4BF7-8FF0-1853D02EE43C}"/>
              </a:ext>
            </a:extLst>
          </p:cNvPr>
          <p:cNvCxnSpPr>
            <a:cxnSpLocks/>
            <a:stCxn id="65" idx="3"/>
            <a:endCxn id="68" idx="1"/>
          </p:cNvCxnSpPr>
          <p:nvPr/>
        </p:nvCxnSpPr>
        <p:spPr>
          <a:xfrm>
            <a:off x="3516130" y="3792463"/>
            <a:ext cx="658823" cy="6809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61F6EAB8-7F38-4766-BD41-E5A6276931CE}"/>
              </a:ext>
            </a:extLst>
          </p:cNvPr>
          <p:cNvCxnSpPr>
            <a:cxnSpLocks/>
            <a:stCxn id="66" idx="3"/>
            <a:endCxn id="69" idx="1"/>
          </p:cNvCxnSpPr>
          <p:nvPr/>
        </p:nvCxnSpPr>
        <p:spPr>
          <a:xfrm flipV="1">
            <a:off x="3534736" y="4729247"/>
            <a:ext cx="640217" cy="11117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93C2711-C6F8-4BB0-B3FE-0286A35A3B7D}"/>
              </a:ext>
            </a:extLst>
          </p:cNvPr>
          <p:cNvCxnSpPr>
            <a:cxnSpLocks/>
          </p:cNvCxnSpPr>
          <p:nvPr/>
        </p:nvCxnSpPr>
        <p:spPr>
          <a:xfrm flipV="1">
            <a:off x="885850" y="3147545"/>
            <a:ext cx="0" cy="18463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ABBD0760-C3EE-4F6D-AB55-4946393E0EC1}"/>
              </a:ext>
            </a:extLst>
          </p:cNvPr>
          <p:cNvCxnSpPr>
            <a:cxnSpLocks/>
            <a:endCxn id="64" idx="1"/>
          </p:cNvCxnSpPr>
          <p:nvPr/>
        </p:nvCxnSpPr>
        <p:spPr>
          <a:xfrm flipV="1">
            <a:off x="1206962" y="2883626"/>
            <a:ext cx="1289936" cy="93614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or: Elbow 84">
            <a:extLst>
              <a:ext uri="{FF2B5EF4-FFF2-40B4-BE49-F238E27FC236}">
                <a16:creationId xmlns:a16="http://schemas.microsoft.com/office/drawing/2014/main" id="{CAE7E0C5-6027-4660-8329-101AB4466C05}"/>
              </a:ext>
            </a:extLst>
          </p:cNvPr>
          <p:cNvCxnSpPr>
            <a:cxnSpLocks/>
            <a:stCxn id="61" idx="3"/>
            <a:endCxn id="65" idx="1"/>
          </p:cNvCxnSpPr>
          <p:nvPr/>
        </p:nvCxnSpPr>
        <p:spPr>
          <a:xfrm flipV="1">
            <a:off x="1206962" y="3792462"/>
            <a:ext cx="1289934" cy="27303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or: Elbow 85">
            <a:extLst>
              <a:ext uri="{FF2B5EF4-FFF2-40B4-BE49-F238E27FC236}">
                <a16:creationId xmlns:a16="http://schemas.microsoft.com/office/drawing/2014/main" id="{58A71391-EC16-4B45-A6A5-DF17A945C8B1}"/>
              </a:ext>
            </a:extLst>
          </p:cNvPr>
          <p:cNvCxnSpPr>
            <a:cxnSpLocks/>
            <a:stCxn id="61" idx="3"/>
            <a:endCxn id="66" idx="1"/>
          </p:cNvCxnSpPr>
          <p:nvPr/>
        </p:nvCxnSpPr>
        <p:spPr>
          <a:xfrm>
            <a:off x="1206962" y="3819766"/>
            <a:ext cx="1308540" cy="1020653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6CFAE080-87C3-4B17-BD8F-41149B7FF0A3}"/>
              </a:ext>
            </a:extLst>
          </p:cNvPr>
          <p:cNvCxnSpPr>
            <a:cxnSpLocks/>
            <a:stCxn id="67" idx="3"/>
            <a:endCxn id="60" idx="1"/>
          </p:cNvCxnSpPr>
          <p:nvPr/>
        </p:nvCxnSpPr>
        <p:spPr>
          <a:xfrm>
            <a:off x="5141584" y="2993867"/>
            <a:ext cx="737434" cy="119225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69908C6-2D0D-43B5-8C0E-EC353333C89B}"/>
              </a:ext>
            </a:extLst>
          </p:cNvPr>
          <p:cNvCxnSpPr>
            <a:cxnSpLocks/>
            <a:stCxn id="68" idx="3"/>
            <a:endCxn id="60" idx="1"/>
          </p:cNvCxnSpPr>
          <p:nvPr/>
        </p:nvCxnSpPr>
        <p:spPr>
          <a:xfrm>
            <a:off x="5141584" y="3860554"/>
            <a:ext cx="737434" cy="32556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19A1F752-7DE2-4D37-9B8D-973074D36894}"/>
              </a:ext>
            </a:extLst>
          </p:cNvPr>
          <p:cNvCxnSpPr>
            <a:cxnSpLocks/>
            <a:stCxn id="69" idx="3"/>
            <a:endCxn id="60" idx="1"/>
          </p:cNvCxnSpPr>
          <p:nvPr/>
        </p:nvCxnSpPr>
        <p:spPr>
          <a:xfrm flipV="1">
            <a:off x="5141584" y="4186119"/>
            <a:ext cx="737434" cy="54312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0AF27F5-31E0-47AA-84F6-3B78264569FA}"/>
              </a:ext>
            </a:extLst>
          </p:cNvPr>
          <p:cNvCxnSpPr>
            <a:cxnSpLocks/>
            <a:stCxn id="60" idx="3"/>
            <a:endCxn id="70" idx="1"/>
          </p:cNvCxnSpPr>
          <p:nvPr/>
        </p:nvCxnSpPr>
        <p:spPr>
          <a:xfrm>
            <a:off x="6853394" y="4186119"/>
            <a:ext cx="301244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26DAA711-49C3-4891-8995-9AFBEE3A4C19}"/>
              </a:ext>
            </a:extLst>
          </p:cNvPr>
          <p:cNvCxnSpPr>
            <a:cxnSpLocks/>
            <a:endCxn id="71" idx="1"/>
          </p:cNvCxnSpPr>
          <p:nvPr/>
        </p:nvCxnSpPr>
        <p:spPr>
          <a:xfrm flipV="1">
            <a:off x="8084037" y="3131629"/>
            <a:ext cx="160001" cy="36796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F90D7164-02FA-4E61-BB94-DB7AD83D330A}"/>
              </a:ext>
            </a:extLst>
          </p:cNvPr>
          <p:cNvCxnSpPr>
            <a:cxnSpLocks/>
            <a:endCxn id="72" idx="1"/>
          </p:cNvCxnSpPr>
          <p:nvPr/>
        </p:nvCxnSpPr>
        <p:spPr>
          <a:xfrm flipV="1">
            <a:off x="8084036" y="3855859"/>
            <a:ext cx="160003" cy="65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EE0FC6C5-2245-42CF-96AE-8FB49991A1AF}"/>
              </a:ext>
            </a:extLst>
          </p:cNvPr>
          <p:cNvCxnSpPr>
            <a:cxnSpLocks/>
            <a:endCxn id="73" idx="1"/>
          </p:cNvCxnSpPr>
          <p:nvPr/>
        </p:nvCxnSpPr>
        <p:spPr>
          <a:xfrm>
            <a:off x="8084036" y="4580090"/>
            <a:ext cx="160003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A087378A-31CA-4BCE-9368-1848F8484204}"/>
              </a:ext>
            </a:extLst>
          </p:cNvPr>
          <p:cNvCxnSpPr>
            <a:cxnSpLocks/>
            <a:endCxn id="74" idx="1"/>
          </p:cNvCxnSpPr>
          <p:nvPr/>
        </p:nvCxnSpPr>
        <p:spPr>
          <a:xfrm>
            <a:off x="8084036" y="5006568"/>
            <a:ext cx="160001" cy="29775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Connector: Elbow 94">
            <a:extLst>
              <a:ext uri="{FF2B5EF4-FFF2-40B4-BE49-F238E27FC236}">
                <a16:creationId xmlns:a16="http://schemas.microsoft.com/office/drawing/2014/main" id="{221C58B0-7C21-4F60-BDD2-80BED7D63D73}"/>
              </a:ext>
            </a:extLst>
          </p:cNvPr>
          <p:cNvCxnSpPr>
            <a:cxnSpLocks/>
            <a:stCxn id="64" idx="3"/>
            <a:endCxn id="66" idx="3"/>
          </p:cNvCxnSpPr>
          <p:nvPr/>
        </p:nvCxnSpPr>
        <p:spPr>
          <a:xfrm>
            <a:off x="3516132" y="2883626"/>
            <a:ext cx="18604" cy="1956793"/>
          </a:xfrm>
          <a:prstGeom prst="bentConnector3">
            <a:avLst>
              <a:gd name="adj1" fmla="val 1328768"/>
            </a:avLst>
          </a:prstGeom>
          <a:ln w="127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5767BE51-7BE1-4378-BA24-039C6274656C}"/>
              </a:ext>
            </a:extLst>
          </p:cNvPr>
          <p:cNvCxnSpPr>
            <a:cxnSpLocks/>
            <a:stCxn id="65" idx="3"/>
          </p:cNvCxnSpPr>
          <p:nvPr/>
        </p:nvCxnSpPr>
        <p:spPr>
          <a:xfrm>
            <a:off x="3516130" y="3792463"/>
            <a:ext cx="234809" cy="1021741"/>
          </a:xfrm>
          <a:prstGeom prst="bentConnector2">
            <a:avLst/>
          </a:prstGeom>
          <a:ln w="127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090E4131-54FB-4A9F-8D76-5EF5F8F5CB79}"/>
              </a:ext>
            </a:extLst>
          </p:cNvPr>
          <p:cNvCxnSpPr>
            <a:cxnSpLocks/>
          </p:cNvCxnSpPr>
          <p:nvPr/>
        </p:nvCxnSpPr>
        <p:spPr>
          <a:xfrm rot="10800000">
            <a:off x="1206963" y="3562651"/>
            <a:ext cx="2520576" cy="820767"/>
          </a:xfrm>
          <a:prstGeom prst="bentConnector3">
            <a:avLst>
              <a:gd name="adj1" fmla="val 58214"/>
            </a:avLst>
          </a:prstGeom>
          <a:ln w="1905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B10DEB0-9DFF-49FD-B0AC-269E889D9756}"/>
              </a:ext>
            </a:extLst>
          </p:cNvPr>
          <p:cNvGrpSpPr/>
          <p:nvPr/>
        </p:nvGrpSpPr>
        <p:grpSpPr>
          <a:xfrm>
            <a:off x="5974628" y="871389"/>
            <a:ext cx="3047699" cy="1955985"/>
            <a:chOff x="7805253" y="32843"/>
            <a:chExt cx="4236677" cy="2370270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C3B15A4-48C8-4280-AEA5-6F15005BF91C}"/>
                </a:ext>
              </a:extLst>
            </p:cNvPr>
            <p:cNvSpPr txBox="1"/>
            <p:nvPr/>
          </p:nvSpPr>
          <p:spPr>
            <a:xfrm>
              <a:off x="7805253" y="32843"/>
              <a:ext cx="4236677" cy="2370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Legend</a:t>
              </a:r>
            </a:p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    Melvin Ramos Area of Responsibility</a:t>
              </a:r>
            </a:p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    Ian Shearer Area of Responsibility</a:t>
              </a:r>
            </a:p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    Derek Daniels Area of Responsibility</a:t>
              </a:r>
            </a:p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    Hunter Cohen Area of Responsibility</a:t>
              </a:r>
            </a:p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    DC Power</a:t>
              </a:r>
            </a:p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    Regulated DC Power</a:t>
              </a:r>
            </a:p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    Control Signal</a:t>
              </a:r>
            </a:p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    Power Monitoring Signal</a:t>
              </a:r>
            </a:p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    Uncoupled Light</a:t>
              </a:r>
            </a:p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    Fiber Optic Cable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A59B0D20-4184-4E23-AB2B-5268F0F446CF}"/>
                </a:ext>
              </a:extLst>
            </p:cNvPr>
            <p:cNvSpPr/>
            <p:nvPr/>
          </p:nvSpPr>
          <p:spPr>
            <a:xfrm>
              <a:off x="7915751" y="352791"/>
              <a:ext cx="764725" cy="104023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ln w="635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66AC7F7D-205C-4D3B-AEC7-AF9084B196D2}"/>
                </a:ext>
              </a:extLst>
            </p:cNvPr>
            <p:cNvSpPr/>
            <p:nvPr/>
          </p:nvSpPr>
          <p:spPr>
            <a:xfrm>
              <a:off x="7915751" y="535816"/>
              <a:ext cx="764726" cy="107757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ln w="635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27F1E53B-AFCC-40F2-99B7-2CB377A1F737}"/>
                </a:ext>
              </a:extLst>
            </p:cNvPr>
            <p:cNvSpPr/>
            <p:nvPr/>
          </p:nvSpPr>
          <p:spPr>
            <a:xfrm>
              <a:off x="7915749" y="732181"/>
              <a:ext cx="764727" cy="9000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ln w="635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E9E8A87-6A4E-4DA5-8025-446E193DC77D}"/>
                </a:ext>
              </a:extLst>
            </p:cNvPr>
            <p:cNvSpPr/>
            <p:nvPr/>
          </p:nvSpPr>
          <p:spPr>
            <a:xfrm>
              <a:off x="7915749" y="909430"/>
              <a:ext cx="764727" cy="95945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ln w="635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31A2CDE3-AF37-4F5E-90A6-9CE0CA8124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8741" y="1157040"/>
              <a:ext cx="647165" cy="1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F49A6064-AADB-47D7-B32E-F12CA2180B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8740" y="1329608"/>
              <a:ext cx="647165" cy="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5D4394C0-D1FC-4035-9D58-6440D8CD83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8740" y="1504950"/>
              <a:ext cx="618858" cy="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56E6BF81-BF43-4890-B369-F2DF021A08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5752" y="1684832"/>
              <a:ext cx="618858" cy="1"/>
            </a:xfrm>
            <a:prstGeom prst="straightConnector1">
              <a:avLst/>
            </a:prstGeom>
            <a:ln w="19050">
              <a:solidFill>
                <a:srgbClr val="00B050"/>
              </a:solidFill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8C4D79B9-8F58-4618-9A55-66D39AFBB5BA}"/>
                </a:ext>
              </a:extLst>
            </p:cNvPr>
            <p:cNvCxnSpPr>
              <a:cxnSpLocks/>
            </p:cNvCxnSpPr>
            <p:nvPr/>
          </p:nvCxnSpPr>
          <p:spPr>
            <a:xfrm>
              <a:off x="7915752" y="1865299"/>
              <a:ext cx="650153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CBB2D504-085B-40A1-909D-6DAA274B1EC7}"/>
                </a:ext>
              </a:extLst>
            </p:cNvPr>
            <p:cNvCxnSpPr>
              <a:cxnSpLocks/>
            </p:cNvCxnSpPr>
            <p:nvPr/>
          </p:nvCxnSpPr>
          <p:spPr>
            <a:xfrm>
              <a:off x="7915752" y="2073519"/>
              <a:ext cx="650153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FA2464B5-E3FA-4A88-8F79-D066347082CD}"/>
              </a:ext>
            </a:extLst>
          </p:cNvPr>
          <p:cNvSpPr/>
          <p:nvPr/>
        </p:nvSpPr>
        <p:spPr>
          <a:xfrm>
            <a:off x="5879018" y="894736"/>
            <a:ext cx="2845276" cy="1742865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8366EA38-1E05-4479-BD7C-E788D35696AC}"/>
              </a:ext>
            </a:extLst>
          </p:cNvPr>
          <p:cNvCxnSpPr>
            <a:cxnSpLocks/>
            <a:endCxn id="67" idx="3"/>
          </p:cNvCxnSpPr>
          <p:nvPr/>
        </p:nvCxnSpPr>
        <p:spPr>
          <a:xfrm>
            <a:off x="4950435" y="2993867"/>
            <a:ext cx="191149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827D771D-65D4-4312-B663-715529A5BCE5}"/>
              </a:ext>
            </a:extLst>
          </p:cNvPr>
          <p:cNvCxnSpPr>
            <a:cxnSpLocks/>
          </p:cNvCxnSpPr>
          <p:nvPr/>
        </p:nvCxnSpPr>
        <p:spPr>
          <a:xfrm>
            <a:off x="4950434" y="3862359"/>
            <a:ext cx="191149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205EC23C-88EB-48C6-9DEE-79E44170A6CC}"/>
              </a:ext>
            </a:extLst>
          </p:cNvPr>
          <p:cNvCxnSpPr>
            <a:cxnSpLocks/>
          </p:cNvCxnSpPr>
          <p:nvPr/>
        </p:nvCxnSpPr>
        <p:spPr>
          <a:xfrm>
            <a:off x="4947115" y="4735498"/>
            <a:ext cx="191149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321FA1ED-564C-4661-8E6F-A083C727B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"/>
                    </a14:imgEffect>
                    <a14:imgEffect>
                      <a14:colorTemperature colorTemp="2633"/>
                    </a14:imgEffect>
                    <a14:imgEffect>
                      <a14:saturation sat="0"/>
                    </a14:imgEffect>
                    <a14:imgEffect>
                      <a14:brightnessContrast bright="-42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420" y="6130606"/>
            <a:ext cx="752580" cy="69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44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25F94-688D-4C20-AA15-942B23849930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Light Output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25699-7E0E-4FD3-8CDD-3AFDF0A87F9C}"/>
              </a:ext>
            </a:extLst>
          </p:cNvPr>
          <p:cNvSpPr txBox="1">
            <a:spLocks/>
          </p:cNvSpPr>
          <p:nvPr/>
        </p:nvSpPr>
        <p:spPr>
          <a:xfrm>
            <a:off x="77637" y="1884547"/>
            <a:ext cx="5519468" cy="2562519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Can lighting fixture</a:t>
            </a:r>
          </a:p>
          <a:p>
            <a:r>
              <a:rPr lang="en-US" sz="2800" dirty="0"/>
              <a:t>Solar tubing for back reflections</a:t>
            </a:r>
          </a:p>
          <a:p>
            <a:pPr lvl="1"/>
            <a:r>
              <a:rPr lang="en-US" sz="2400" dirty="0"/>
              <a:t>Circular piece with hole for the top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009A96-5D58-4463-B62F-A0A6ECDFF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115" y="882567"/>
            <a:ext cx="3700731" cy="1599081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016A9A-6C2E-4FCD-BECE-D934A9F2A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8722" y="3933126"/>
            <a:ext cx="3279010" cy="2459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06CCC1-CFB3-44EB-81ED-0B8411ADD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6422" y="3933126"/>
            <a:ext cx="3279010" cy="2459258"/>
          </a:xfrm>
          <a:prstGeom prst="rect">
            <a:avLst/>
          </a:prstGeom>
        </p:spPr>
      </p:pic>
      <p:sp>
        <p:nvSpPr>
          <p:cNvPr id="7" name="Cylinder 6">
            <a:extLst>
              <a:ext uri="{FF2B5EF4-FFF2-40B4-BE49-F238E27FC236}">
                <a16:creationId xmlns:a16="http://schemas.microsoft.com/office/drawing/2014/main" id="{EC8C6D57-DE24-4388-A9A8-BB546740E6A9}"/>
              </a:ext>
            </a:extLst>
          </p:cNvPr>
          <p:cNvSpPr/>
          <p:nvPr/>
        </p:nvSpPr>
        <p:spPr>
          <a:xfrm flipV="1">
            <a:off x="7274992" y="3642734"/>
            <a:ext cx="65136" cy="1329124"/>
          </a:xfrm>
          <a:prstGeom prst="can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8C09E8-1F76-4055-9BB8-B2E9526A71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622" y="4058658"/>
            <a:ext cx="3279011" cy="327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33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7CD8F-3349-4341-8D6D-D5B104DF71A2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Safety First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6A80B-FC5C-4AE5-9197-B01343B4BF32}"/>
              </a:ext>
            </a:extLst>
          </p:cNvPr>
          <p:cNvSpPr txBox="1">
            <a:spLocks/>
          </p:cNvSpPr>
          <p:nvPr/>
        </p:nvSpPr>
        <p:spPr>
          <a:xfrm>
            <a:off x="112774" y="1568051"/>
            <a:ext cx="4305300" cy="1508125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Classification</a:t>
            </a:r>
          </a:p>
          <a:p>
            <a:r>
              <a:rPr lang="en-US" sz="2400" dirty="0"/>
              <a:t>Safety Gear for Production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35DE29-1522-419A-BD1E-2EC1BC707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694" y="680813"/>
            <a:ext cx="4610821" cy="23970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A207CF-2068-460E-B2B2-CA4C81BB4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694" y="3196940"/>
            <a:ext cx="4608490" cy="259154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1C69D1E-A36E-41D1-823D-1B64540F3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249081"/>
              </p:ext>
            </p:extLst>
          </p:nvPr>
        </p:nvGraphicFramePr>
        <p:xfrm>
          <a:off x="181154" y="5909247"/>
          <a:ext cx="8807449" cy="75034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293327">
                  <a:extLst>
                    <a:ext uri="{9D8B030D-6E8A-4147-A177-3AD203B41FA5}">
                      <a16:colId xmlns:a16="http://schemas.microsoft.com/office/drawing/2014/main" val="550334686"/>
                    </a:ext>
                  </a:extLst>
                </a:gridCol>
                <a:gridCol w="555810">
                  <a:extLst>
                    <a:ext uri="{9D8B030D-6E8A-4147-A177-3AD203B41FA5}">
                      <a16:colId xmlns:a16="http://schemas.microsoft.com/office/drawing/2014/main" val="1763684566"/>
                    </a:ext>
                  </a:extLst>
                </a:gridCol>
                <a:gridCol w="480989">
                  <a:extLst>
                    <a:ext uri="{9D8B030D-6E8A-4147-A177-3AD203B41FA5}">
                      <a16:colId xmlns:a16="http://schemas.microsoft.com/office/drawing/2014/main" val="3814917278"/>
                    </a:ext>
                  </a:extLst>
                </a:gridCol>
                <a:gridCol w="566499">
                  <a:extLst>
                    <a:ext uri="{9D8B030D-6E8A-4147-A177-3AD203B41FA5}">
                      <a16:colId xmlns:a16="http://schemas.microsoft.com/office/drawing/2014/main" val="398866932"/>
                    </a:ext>
                  </a:extLst>
                </a:gridCol>
                <a:gridCol w="1004733">
                  <a:extLst>
                    <a:ext uri="{9D8B030D-6E8A-4147-A177-3AD203B41FA5}">
                      <a16:colId xmlns:a16="http://schemas.microsoft.com/office/drawing/2014/main" val="708732893"/>
                    </a:ext>
                  </a:extLst>
                </a:gridCol>
                <a:gridCol w="855092">
                  <a:extLst>
                    <a:ext uri="{9D8B030D-6E8A-4147-A177-3AD203B41FA5}">
                      <a16:colId xmlns:a16="http://schemas.microsoft.com/office/drawing/2014/main" val="1014928779"/>
                    </a:ext>
                  </a:extLst>
                </a:gridCol>
                <a:gridCol w="790960">
                  <a:extLst>
                    <a:ext uri="{9D8B030D-6E8A-4147-A177-3AD203B41FA5}">
                      <a16:colId xmlns:a16="http://schemas.microsoft.com/office/drawing/2014/main" val="2576795677"/>
                    </a:ext>
                  </a:extLst>
                </a:gridCol>
                <a:gridCol w="940601">
                  <a:extLst>
                    <a:ext uri="{9D8B030D-6E8A-4147-A177-3AD203B41FA5}">
                      <a16:colId xmlns:a16="http://schemas.microsoft.com/office/drawing/2014/main" val="199080681"/>
                    </a:ext>
                  </a:extLst>
                </a:gridCol>
                <a:gridCol w="1111620">
                  <a:extLst>
                    <a:ext uri="{9D8B030D-6E8A-4147-A177-3AD203B41FA5}">
                      <a16:colId xmlns:a16="http://schemas.microsoft.com/office/drawing/2014/main" val="2430992003"/>
                    </a:ext>
                  </a:extLst>
                </a:gridCol>
                <a:gridCol w="1207818">
                  <a:extLst>
                    <a:ext uri="{9D8B030D-6E8A-4147-A177-3AD203B41FA5}">
                      <a16:colId xmlns:a16="http://schemas.microsoft.com/office/drawing/2014/main" val="675665580"/>
                    </a:ext>
                  </a:extLst>
                </a:gridCol>
              </a:tblGrid>
              <a:tr h="28859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Description</a:t>
                      </a:r>
                      <a:endParaRPr lang="en-US" sz="9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Price Each</a:t>
                      </a:r>
                      <a:endParaRPr lang="en-US" sz="9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Quantity</a:t>
                      </a:r>
                      <a:endParaRPr lang="en-US" sz="9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Total Price</a:t>
                      </a:r>
                      <a:endParaRPr lang="en-US" sz="9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Wavelength </a:t>
                      </a:r>
                      <a:r>
                        <a:rPr lang="el-GR" sz="900" u="none" strike="noStrike">
                          <a:effectLst/>
                        </a:rPr>
                        <a:t>λ (</a:t>
                      </a:r>
                      <a:r>
                        <a:rPr lang="en-US" sz="900" u="none" strike="noStrike">
                          <a:effectLst/>
                        </a:rPr>
                        <a:t>nm)</a:t>
                      </a:r>
                      <a:endParaRPr lang="en-US" sz="9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Laser Power (W)</a:t>
                      </a:r>
                      <a:endParaRPr lang="en-US" sz="9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Glasses OD at </a:t>
                      </a:r>
                      <a:r>
                        <a:rPr lang="el-GR" sz="900" u="none" strike="noStrike">
                          <a:effectLst/>
                        </a:rPr>
                        <a:t>λ</a:t>
                      </a:r>
                      <a:endParaRPr lang="el-GR" sz="9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Transmittance (%)</a:t>
                      </a:r>
                      <a:endParaRPr lang="en-US" sz="9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Final Laser Power (W)</a:t>
                      </a:r>
                      <a:endParaRPr lang="en-US" sz="9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Final Laser Power (mW)</a:t>
                      </a:r>
                      <a:endParaRPr lang="en-US" sz="9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extLst>
                  <a:ext uri="{0D108BD9-81ED-4DB2-BD59-A6C34878D82A}">
                    <a16:rowId xmlns:a16="http://schemas.microsoft.com/office/drawing/2014/main" val="3285712890"/>
                  </a:ext>
                </a:extLst>
              </a:tr>
              <a:tr h="15391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Newport LV-F22.P4B05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208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638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0.251188643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0.004521396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4.521395577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extLst>
                  <a:ext uri="{0D108BD9-81ED-4DB2-BD59-A6C34878D82A}">
                    <a16:rowId xmlns:a16="http://schemas.microsoft.com/office/drawing/2014/main" val="2121699329"/>
                  </a:ext>
                </a:extLst>
              </a:tr>
              <a:tr h="15391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ThorLabs LG14 Glasses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211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422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2.48036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0.33085675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0.003308568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3.308567505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extLst>
                  <a:ext uri="{0D108BD9-81ED-4DB2-BD59-A6C34878D82A}">
                    <a16:rowId xmlns:a16="http://schemas.microsoft.com/office/drawing/2014/main" val="417265090"/>
                  </a:ext>
                </a:extLst>
              </a:tr>
              <a:tr h="15391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ThorLabs LG9 Glasses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2.81894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0.151725997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0.00455178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4.551779911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extLst>
                  <a:ext uri="{0D108BD9-81ED-4DB2-BD59-A6C34878D82A}">
                    <a16:rowId xmlns:a16="http://schemas.microsoft.com/office/drawing/2014/main" val="252791151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9F9A18B-9EF4-42DD-AA47-420D8A188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28" y="3196940"/>
            <a:ext cx="3921461" cy="259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35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6D1853A-0D4E-4098-AC1C-C7137081B349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2199736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Budget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439FEE-C0A4-439F-8FB4-05651F386DFE}"/>
              </a:ext>
            </a:extLst>
          </p:cNvPr>
          <p:cNvSpPr txBox="1"/>
          <p:nvPr/>
        </p:nvSpPr>
        <p:spPr>
          <a:xfrm>
            <a:off x="181154" y="3043929"/>
            <a:ext cx="2199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Planned: $2,000</a:t>
            </a:r>
          </a:p>
          <a:p>
            <a:r>
              <a:rPr lang="en-US" dirty="0"/>
              <a:t>Current: 	$1,017.92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7E89B7C-8E86-41B3-8AC3-A3458F6D51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298202"/>
              </p:ext>
            </p:extLst>
          </p:nvPr>
        </p:nvGraphicFramePr>
        <p:xfrm>
          <a:off x="2380890" y="0"/>
          <a:ext cx="6763110" cy="68579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11802">
                  <a:extLst>
                    <a:ext uri="{9D8B030D-6E8A-4147-A177-3AD203B41FA5}">
                      <a16:colId xmlns:a16="http://schemas.microsoft.com/office/drawing/2014/main" val="1106446279"/>
                    </a:ext>
                  </a:extLst>
                </a:gridCol>
                <a:gridCol w="1263882">
                  <a:extLst>
                    <a:ext uri="{9D8B030D-6E8A-4147-A177-3AD203B41FA5}">
                      <a16:colId xmlns:a16="http://schemas.microsoft.com/office/drawing/2014/main" val="3317440326"/>
                    </a:ext>
                  </a:extLst>
                </a:gridCol>
                <a:gridCol w="739505">
                  <a:extLst>
                    <a:ext uri="{9D8B030D-6E8A-4147-A177-3AD203B41FA5}">
                      <a16:colId xmlns:a16="http://schemas.microsoft.com/office/drawing/2014/main" val="774492115"/>
                    </a:ext>
                  </a:extLst>
                </a:gridCol>
                <a:gridCol w="860515">
                  <a:extLst>
                    <a:ext uri="{9D8B030D-6E8A-4147-A177-3AD203B41FA5}">
                      <a16:colId xmlns:a16="http://schemas.microsoft.com/office/drawing/2014/main" val="1978900583"/>
                    </a:ext>
                  </a:extLst>
                </a:gridCol>
                <a:gridCol w="887406">
                  <a:extLst>
                    <a:ext uri="{9D8B030D-6E8A-4147-A177-3AD203B41FA5}">
                      <a16:colId xmlns:a16="http://schemas.microsoft.com/office/drawing/2014/main" val="1238639548"/>
                    </a:ext>
                  </a:extLst>
                </a:gridCol>
              </a:tblGrid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Description</a:t>
                      </a:r>
                      <a:endParaRPr lang="en-US" sz="1000" b="1" i="0" u="none" strike="noStrike">
                        <a:solidFill>
                          <a:srgbClr val="44546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Source</a:t>
                      </a:r>
                      <a:endParaRPr lang="en-US" sz="1000" b="1" i="0" u="none" strike="noStrike">
                        <a:solidFill>
                          <a:srgbClr val="44546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Quantity</a:t>
                      </a:r>
                      <a:endParaRPr lang="en-US" sz="1000" b="1" i="0" u="none" strike="noStrike">
                        <a:solidFill>
                          <a:srgbClr val="44546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Price Each</a:t>
                      </a:r>
                      <a:endParaRPr lang="en-US" sz="1000" b="1" i="0" u="none" strike="noStrike">
                        <a:solidFill>
                          <a:srgbClr val="44546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Price Total</a:t>
                      </a:r>
                      <a:endParaRPr lang="en-US" sz="1000" b="1" i="0" u="none" strike="noStrike">
                        <a:solidFill>
                          <a:srgbClr val="44546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4294473049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Ushio HL63290HD 2.2W 638nm Laser Diode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Worldstar Tech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$98.00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$98.00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4120370625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Nichia NUGM02 900mW 520nm Laser Diode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DTR's Laser Shop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$95.00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$95.00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1449984195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Nichia NUBM44-81 7W 450nm Laser Diode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DTR's Laser Shop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$80.00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$80.00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3387923829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1" ID Polycarbonate Tube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Amazon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$14.53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$14.53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2471800351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Plano-Convex Lens, 6.35mm Dia., 6.4mm EFL, AR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Newport Corporation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$53.00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$106.00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1581502173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Plano-Convex Lens, 25.4mm Dia., 25.4mm EFL, AR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Newport Corporation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$27.00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$216.00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2663662502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Multimode Fiber, 0.39 NA, High OH, 300μm Core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Thorlabs Inc.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$1.68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$84.00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1767279187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EBS1 Economy 50:50 Beamsplitter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Thorlabs Inc.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$32.90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$98.70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3227299195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JB Weld Plastic Bonder, Black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Walmart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$5.88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$5.88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865334513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JB Weld MinuteWeld, Clear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Walmart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$4.84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$9.68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3399137167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PVC Junction Box, 4x4x2 in.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Home Depot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$7.09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$7.09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2660787855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Silverstone ML05B Computer Case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Amazon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$45.79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$45.79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4261990384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Lexan 10"x8" Polycarbonate Sheet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Home Depot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$4.98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$4.98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3411658536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Optix 20"x32" Acrylic Sheet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Home Depot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$17.98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$17.98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3214336558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31/32" High Speed Steel Drill Bit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Victor Machinery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$18.42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$18.42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320286213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Aluminum Heatsink, 150x69x37mm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Amazon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$14.39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$28.78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288690261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ATmega328 Microcontroller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Digi-Key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$1.96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$1.96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3908897435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Arctic Silver Thermal Paste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PXT Store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$6.67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$6.67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3600484840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URCERI Handheld Digital LUX Meter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URCERI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$19.99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$19.99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299214906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Wire Spool, 18AWG, 35 ft., Black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Home Depot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$8.70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$8.70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3630470677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3/32" Heat Shrink Tubing, 8-Pack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Home Depot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$1.99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$1.99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1649081276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0.170" ID x 10' PVC Clear Vinyl Tube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Home Depot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$2.82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$2.82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2844773452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Halo 6" Aluminum Lighting Housing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Home Depot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$7.49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$29.96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933383080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MOSFET CSD17318Q2T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Digi-Key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$0.47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$1.88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2873963802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0.1uF Ceramic Capacitor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Digi-Key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$0.06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$0.61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1253011288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22uF Ceramic Capacitor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Digi-Key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$0.51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$1.02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3963932200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47uF Ceramic Capacitor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Digi-Key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$0.49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$0.98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414170802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3.3uH Inductor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Digi-Key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$0.48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$0.96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3295947741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10k</a:t>
                      </a:r>
                      <a:r>
                        <a:rPr lang="el-GR" sz="1000" u="none" strike="noStrike">
                          <a:effectLst/>
                        </a:rPr>
                        <a:t>Ω </a:t>
                      </a:r>
                      <a:r>
                        <a:rPr lang="en-US" sz="1000" u="none" strike="noStrike">
                          <a:effectLst/>
                        </a:rPr>
                        <a:t>Resistor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Digi-Key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$0.52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$1.04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3806082859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Step Down Switching DC-DC converter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Digi-Key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$0.00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$0.00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1958118263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56.2k</a:t>
                      </a:r>
                      <a:r>
                        <a:rPr lang="el-GR" sz="1000" u="none" strike="noStrike">
                          <a:effectLst/>
                        </a:rPr>
                        <a:t>Ω </a:t>
                      </a:r>
                      <a:r>
                        <a:rPr lang="en-US" sz="1000" u="none" strike="noStrike">
                          <a:effectLst/>
                        </a:rPr>
                        <a:t>Resistor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Digi-Key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$0.26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$0.52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3949183885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LCD Character Display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Amazon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$7.99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$7.99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25" marR="5125" marT="5125" marB="0" anchor="b"/>
                </a:tc>
                <a:extLst>
                  <a:ext uri="{0D108BD9-81ED-4DB2-BD59-A6C34878D82A}">
                    <a16:rowId xmlns:a16="http://schemas.microsoft.com/office/drawing/2014/main" val="4250641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00508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97208C8-F9BB-4830-9423-07C9F3DA2C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53254"/>
              </p:ext>
            </p:extLst>
          </p:nvPr>
        </p:nvGraphicFramePr>
        <p:xfrm>
          <a:off x="237226" y="1199029"/>
          <a:ext cx="8669547" cy="5490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C55BE72B-97E8-4232-BE43-F698DE61A2DB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Project Progress</a:t>
            </a:r>
          </a:p>
        </p:txBody>
      </p:sp>
    </p:spTree>
    <p:extLst>
      <p:ext uri="{BB962C8B-B14F-4D97-AF65-F5344CB8AC3E}">
        <p14:creationId xmlns:p14="http://schemas.microsoft.com/office/powerpoint/2010/main" val="543345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81413-9D54-48F2-9839-0399FB529FBA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Outlook/Final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B277E-36ED-45DB-8E01-7AEFFEBD92CF}"/>
              </a:ext>
            </a:extLst>
          </p:cNvPr>
          <p:cNvSpPr txBox="1">
            <a:spLocks/>
          </p:cNvSpPr>
          <p:nvPr/>
        </p:nvSpPr>
        <p:spPr>
          <a:xfrm>
            <a:off x="181154" y="1948305"/>
            <a:ext cx="8467546" cy="3680969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Light source complete</a:t>
            </a:r>
          </a:p>
          <a:p>
            <a:r>
              <a:rPr lang="en-US" sz="2800" dirty="0"/>
              <a:t>Merging of sections soon</a:t>
            </a:r>
          </a:p>
          <a:p>
            <a:r>
              <a:rPr lang="en-US" sz="2800" dirty="0"/>
              <a:t>Fiber optimization still in progress</a:t>
            </a:r>
          </a:p>
          <a:p>
            <a:r>
              <a:rPr lang="en-US" sz="2800" dirty="0"/>
              <a:t>Company started due to product</a:t>
            </a:r>
          </a:p>
          <a:p>
            <a:pPr lvl="1"/>
            <a:r>
              <a:rPr lang="en-US" sz="2600" dirty="0"/>
              <a:t>Commercialization research in progress</a:t>
            </a:r>
          </a:p>
          <a:p>
            <a:pPr marL="36900" indent="0">
              <a:buNone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9663DB-9A85-4EAA-A1BD-2806AEB74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394" y="3630827"/>
            <a:ext cx="3281452" cy="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89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BF6FD8-3C7E-480F-A362-1A38726C4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5" y="2054776"/>
            <a:ext cx="8904404" cy="480322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A966853-A30A-4927-B628-BCB5ECDEFE0E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Copperplate Gothic Bold" panose="020E0705020206020404" pitchFamily="34" charset="0"/>
              </a:rPr>
              <a:t>Thank you!</a:t>
            </a:r>
          </a:p>
          <a:p>
            <a:r>
              <a:rPr lang="en-US" dirty="0">
                <a:latin typeface="Copperplate Gothic Bold" panose="020E07050202060204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4089712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73DE9-D0D5-438A-AA30-CB338AD5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55" y="198408"/>
            <a:ext cx="7765322" cy="970450"/>
          </a:xfrm>
        </p:spPr>
        <p:txBody>
          <a:bodyPr/>
          <a:lstStyle/>
          <a:p>
            <a:pPr algn="l"/>
            <a:r>
              <a:rPr lang="en-US" dirty="0">
                <a:latin typeface="Copperplate Gothic Bold" panose="020E0705020206020404" pitchFamily="34" charset="0"/>
              </a:rPr>
              <a:t>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12C62-6C24-4C14-8610-CF43D2A4F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19100"/>
            <a:r>
              <a:rPr lang="en-US" sz="3200" dirty="0"/>
              <a:t>&gt;5 lux/sqft, &gt;200sqft room</a:t>
            </a:r>
          </a:p>
          <a:p>
            <a:pPr marL="457200" indent="-419100"/>
            <a:r>
              <a:rPr lang="en-US" sz="3200" dirty="0"/>
              <a:t>&gt;100 lux output/watt to laser diodes</a:t>
            </a:r>
          </a:p>
          <a:p>
            <a:pPr marL="457200" indent="-419100"/>
            <a:r>
              <a:rPr lang="en-US" sz="3200" dirty="0"/>
              <a:t>At least 4-bit color/intensity control</a:t>
            </a:r>
          </a:p>
          <a:p>
            <a:pPr marL="457200" indent="-419100"/>
            <a:r>
              <a:rPr lang="en-US" sz="3200" dirty="0"/>
              <a:t>&gt;80% diode driver efficiency</a:t>
            </a:r>
          </a:p>
          <a:p>
            <a:pPr marL="457200" indent="-419100"/>
            <a:r>
              <a:rPr lang="en-US" sz="3200" dirty="0"/>
              <a:t>&lt;10% variation between outputs</a:t>
            </a:r>
          </a:p>
          <a:p>
            <a:pPr marL="457200" indent="-419100"/>
            <a:r>
              <a:rPr lang="en-US" sz="3200" dirty="0"/>
              <a:t>Maintain 25°C +20°C/-10°C</a:t>
            </a:r>
          </a:p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FA740C-E1C8-4B2D-9CFB-B41849916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420" y="6162578"/>
            <a:ext cx="752580" cy="69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40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EB36B-BABE-472B-A2A4-5EF9F18DF35F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The User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BBA49-6A5E-4618-912C-4D3587047502}"/>
              </a:ext>
            </a:extLst>
          </p:cNvPr>
          <p:cNvSpPr txBox="1">
            <a:spLocks/>
          </p:cNvSpPr>
          <p:nvPr/>
        </p:nvSpPr>
        <p:spPr>
          <a:xfrm>
            <a:off x="181155" y="2053087"/>
            <a:ext cx="5313872" cy="4080744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Output: Screen/Display</a:t>
            </a:r>
            <a:br>
              <a:rPr lang="en-US" sz="2800" dirty="0"/>
            </a:br>
            <a:r>
              <a:rPr lang="en-US" sz="2800" dirty="0"/>
              <a:t>-LCD 4x20 Character display</a:t>
            </a:r>
          </a:p>
          <a:p>
            <a:r>
              <a:rPr lang="en-US" sz="2800" dirty="0"/>
              <a:t>Input: Buttons/dials</a:t>
            </a:r>
            <a:br>
              <a:rPr lang="en-US" sz="2800" dirty="0"/>
            </a:br>
            <a:r>
              <a:rPr lang="en-US" sz="2800" dirty="0"/>
              <a:t>-4 push buttons</a:t>
            </a:r>
          </a:p>
          <a:p>
            <a:r>
              <a:rPr lang="en-US" sz="2800" dirty="0"/>
              <a:t>Menu System</a:t>
            </a:r>
            <a:br>
              <a:rPr lang="en-US" sz="2800" dirty="0"/>
            </a:br>
            <a:r>
              <a:rPr lang="en-US" sz="2800" dirty="0"/>
              <a:t>-Setting sub-menus</a:t>
            </a: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993A45-C141-42CB-BA16-5043EB29E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60" y="1248920"/>
            <a:ext cx="3721662" cy="2791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8B7B59-6273-4464-86F7-F97FC205D4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4123" y1="19269" x2="10556" y2="34884"/>
                        <a14:foregroundMark x1="10556" y1="34884" x2="12839" y2="69435"/>
                        <a14:foregroundMark x1="12839" y1="69435" x2="43224" y2="87043"/>
                        <a14:foregroundMark x1="43224" y1="87043" x2="62625" y2="79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81" t="7973" r="19300" b="12125"/>
          <a:stretch/>
        </p:blipFill>
        <p:spPr>
          <a:xfrm>
            <a:off x="5244860" y="4090509"/>
            <a:ext cx="3721545" cy="180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27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0AAE2-F90A-417D-84EC-970E2EAB19FA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Choosing a Microcontroller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5D1997F8-A063-4432-8D4D-2641F9E1B6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0882764"/>
              </p:ext>
            </p:extLst>
          </p:nvPr>
        </p:nvGraphicFramePr>
        <p:xfrm>
          <a:off x="155275" y="1739360"/>
          <a:ext cx="8833450" cy="455505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102361">
                  <a:extLst>
                    <a:ext uri="{9D8B030D-6E8A-4147-A177-3AD203B41FA5}">
                      <a16:colId xmlns:a16="http://schemas.microsoft.com/office/drawing/2014/main" val="2753382423"/>
                    </a:ext>
                  </a:extLst>
                </a:gridCol>
                <a:gridCol w="1478719">
                  <a:extLst>
                    <a:ext uri="{9D8B030D-6E8A-4147-A177-3AD203B41FA5}">
                      <a16:colId xmlns:a16="http://schemas.microsoft.com/office/drawing/2014/main" val="3362108346"/>
                    </a:ext>
                  </a:extLst>
                </a:gridCol>
                <a:gridCol w="1840892">
                  <a:extLst>
                    <a:ext uri="{9D8B030D-6E8A-4147-A177-3AD203B41FA5}">
                      <a16:colId xmlns:a16="http://schemas.microsoft.com/office/drawing/2014/main" val="2382549616"/>
                    </a:ext>
                  </a:extLst>
                </a:gridCol>
                <a:gridCol w="1754323">
                  <a:extLst>
                    <a:ext uri="{9D8B030D-6E8A-4147-A177-3AD203B41FA5}">
                      <a16:colId xmlns:a16="http://schemas.microsoft.com/office/drawing/2014/main" val="924622665"/>
                    </a:ext>
                  </a:extLst>
                </a:gridCol>
                <a:gridCol w="1657155">
                  <a:extLst>
                    <a:ext uri="{9D8B030D-6E8A-4147-A177-3AD203B41FA5}">
                      <a16:colId xmlns:a16="http://schemas.microsoft.com/office/drawing/2014/main" val="1009562806"/>
                    </a:ext>
                  </a:extLst>
                </a:gridCol>
              </a:tblGrid>
              <a:tr h="461839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Specs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ATmega328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MSP430G2553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ATmega32U4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PIC16F877A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extLst>
                  <a:ext uri="{0D108BD9-81ED-4DB2-BD59-A6C34878D82A}">
                    <a16:rowId xmlns:a16="http://schemas.microsoft.com/office/drawing/2014/main" val="3260206409"/>
                  </a:ext>
                </a:extLst>
              </a:tr>
              <a:tr h="603218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Non-volatile Memory 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2KB SRAM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16KB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2.56KB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256B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extLst>
                  <a:ext uri="{0D108BD9-81ED-4DB2-BD59-A6C34878D82A}">
                    <a16:rowId xmlns:a16="http://schemas.microsoft.com/office/drawing/2014/main" val="3696911960"/>
                  </a:ext>
                </a:extLst>
              </a:tr>
              <a:tr h="556720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Memory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32KB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RAM 0.5KB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32KB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RAM 368B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extLst>
                  <a:ext uri="{0D108BD9-81ED-4DB2-BD59-A6C34878D82A}">
                    <a16:rowId xmlns:a16="http://schemas.microsoft.com/office/drawing/2014/main" val="2489999062"/>
                  </a:ext>
                </a:extLst>
              </a:tr>
              <a:tr h="534728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I/O Pins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28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24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26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33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extLst>
                  <a:ext uri="{0D108BD9-81ED-4DB2-BD59-A6C34878D82A}">
                    <a16:rowId xmlns:a16="http://schemas.microsoft.com/office/drawing/2014/main" val="3151092392"/>
                  </a:ext>
                </a:extLst>
              </a:tr>
              <a:tr h="678620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Clocks/Timers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8-bit timer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16-bit timer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Oscillator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32 kHz Crystal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 16-bit timers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8-bit timer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16-bit timer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Oscillator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8-bit prescaler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8-bit timer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16-bit timer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extLst>
                  <a:ext uri="{0D108BD9-81ED-4DB2-BD59-A6C34878D82A}">
                    <a16:rowId xmlns:a16="http://schemas.microsoft.com/office/drawing/2014/main" val="1396795183"/>
                  </a:ext>
                </a:extLst>
              </a:tr>
              <a:tr h="534728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Serial Port Communication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USART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UART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USART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USART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extLst>
                  <a:ext uri="{0D108BD9-81ED-4DB2-BD59-A6C34878D82A}">
                    <a16:rowId xmlns:a16="http://schemas.microsoft.com/office/drawing/2014/main" val="3137023884"/>
                  </a:ext>
                </a:extLst>
              </a:tr>
              <a:tr h="556720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SPI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extLst>
                  <a:ext uri="{0D108BD9-81ED-4DB2-BD59-A6C34878D82A}">
                    <a16:rowId xmlns:a16="http://schemas.microsoft.com/office/drawing/2014/main" val="4148676341"/>
                  </a:ext>
                </a:extLst>
              </a:tr>
              <a:tr h="424766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Cost (USD)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$0.90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$2.20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$2.89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$5.09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862" marR="67862" marT="0" marB="0"/>
                </a:tc>
                <a:extLst>
                  <a:ext uri="{0D108BD9-81ED-4DB2-BD59-A6C34878D82A}">
                    <a16:rowId xmlns:a16="http://schemas.microsoft.com/office/drawing/2014/main" val="662977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5775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0C863-594B-40CC-BFFD-D216058823C3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885208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The Microcontroller ATmega328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692EA-1ABA-4306-BC8C-B41E0AC948C6}"/>
              </a:ext>
            </a:extLst>
          </p:cNvPr>
          <p:cNvSpPr txBox="1">
            <a:spLocks/>
          </p:cNvSpPr>
          <p:nvPr/>
        </p:nvSpPr>
        <p:spPr>
          <a:xfrm>
            <a:off x="181154" y="1092379"/>
            <a:ext cx="7021903" cy="814059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Dimensions: 37.4 x 6.76 x 3.28mm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39BED-7564-4259-9291-08DEA87E40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956" b="98827" l="27168" r="67829">
                        <a14:foregroundMark x1="31474" y1="50546" x2="28472" y2="54873"/>
                        <a14:foregroundMark x1="28320" y1="73110" x2="28563" y2="87465"/>
                        <a14:foregroundMark x1="28563" y1="87465" x2="30139" y2="93247"/>
                        <a14:foregroundMark x1="30139" y1="93247" x2="35628" y2="95431"/>
                        <a14:foregroundMark x1="35628" y1="95431" x2="61674" y2="94784"/>
                        <a14:foregroundMark x1="61674" y1="94784" x2="63948" y2="89325"/>
                        <a14:foregroundMark x1="63948" y1="89325" x2="64645" y2="69106"/>
                        <a14:foregroundMark x1="64645" y1="69106" x2="62007" y2="63081"/>
                        <a14:foregroundMark x1="62007" y1="63081" x2="59066" y2="62798"/>
                        <a14:foregroundMark x1="31383" y1="82370" x2="28654" y2="88314"/>
                        <a14:foregroundMark x1="28654" y1="88314" x2="27562" y2="94501"/>
                        <a14:foregroundMark x1="27562" y1="94501" x2="31625" y2="97736"/>
                        <a14:foregroundMark x1="31625" y1="97736" x2="63887" y2="95875"/>
                        <a14:foregroundMark x1="63887" y1="95875" x2="66555" y2="89972"/>
                        <a14:foregroundMark x1="66555" y1="89972" x2="67495" y2="62515"/>
                        <a14:foregroundMark x1="67495" y1="62515" x2="67374" y2="62273"/>
                        <a14:foregroundMark x1="35779" y1="66882" x2="33566" y2="79499"/>
                        <a14:foregroundMark x1="33566" y1="79499" x2="28866" y2="78002"/>
                        <a14:foregroundMark x1="28866" y1="78002" x2="27077" y2="90497"/>
                        <a14:foregroundMark x1="27077" y1="90497" x2="26986" y2="96805"/>
                        <a14:foregroundMark x1="26986" y1="96805" x2="32080" y2="97129"/>
                        <a14:foregroundMark x1="32080" y1="97129" x2="36689" y2="94865"/>
                        <a14:foregroundMark x1="36689" y1="94865" x2="41844" y2="97089"/>
                        <a14:foregroundMark x1="41844" y1="97089" x2="44663" y2="91670"/>
                        <a14:foregroundMark x1="44663" y1="91670" x2="53153" y2="98302"/>
                        <a14:foregroundMark x1="53153" y1="98302" x2="56519" y2="93530"/>
                        <a14:foregroundMark x1="56519" y1="93530" x2="61886" y2="93975"/>
                        <a14:foregroundMark x1="61886" y1="93975" x2="65979" y2="97816"/>
                        <a14:foregroundMark x1="65979" y1="97816" x2="67223" y2="91549"/>
                        <a14:foregroundMark x1="67223" y1="91549" x2="66859" y2="85281"/>
                        <a14:foregroundMark x1="66859" y1="85281" x2="67859" y2="79013"/>
                        <a14:foregroundMark x1="67859" y1="79013" x2="59005" y2="83744"/>
                        <a14:foregroundMark x1="59005" y1="83744" x2="54791" y2="81359"/>
                        <a14:foregroundMark x1="54791" y1="81359" x2="44997" y2="81076"/>
                        <a14:foregroundMark x1="44997" y1="81076" x2="41813" y2="76102"/>
                        <a14:foregroundMark x1="41813" y1="76102" x2="37841" y2="72827"/>
                        <a14:foregroundMark x1="37841" y1="72827" x2="36780" y2="72746"/>
                        <a14:foregroundMark x1="41328" y1="86575" x2="41904" y2="92196"/>
                        <a14:foregroundMark x1="27653" y1="75859" x2="27168" y2="96644"/>
                        <a14:foregroundMark x1="67617" y1="92196" x2="66343" y2="98827"/>
                        <a14:foregroundMark x1="66343" y1="98827" x2="57004" y2="97412"/>
                        <a14:foregroundMark x1="30655" y1="57380" x2="30655" y2="57380"/>
                        <a14:foregroundMark x1="30564" y1="57825" x2="30564" y2="57825"/>
                        <a14:foregroundMark x1="35355" y1="57946" x2="35355" y2="57946"/>
                        <a14:foregroundMark x1="40934" y1="58269" x2="40934" y2="58269"/>
                        <a14:foregroundMark x1="41328" y1="47998" x2="41328" y2="47998"/>
                        <a14:foregroundMark x1="45816" y1="58391" x2="45816" y2="58391"/>
                        <a14:foregroundMark x1="35961" y1="47796" x2="35961" y2="47796"/>
                        <a14:foregroundMark x1="36204" y1="57946" x2="36204" y2="57946"/>
                        <a14:foregroundMark x1="50879" y1="58512" x2="50879" y2="58512"/>
                        <a14:foregroundMark x1="50455" y1="58067" x2="51546" y2="58391"/>
                        <a14:foregroundMark x1="50364" y1="58593" x2="50364" y2="58593"/>
                        <a14:foregroundMark x1="51364" y1="58512" x2="51364" y2="58512"/>
                        <a14:foregroundMark x1="27168" y1="55722" x2="27168" y2="55722"/>
                        <a14:backgroundMark x1="32474" y1="58512" x2="35537" y2="58957"/>
                        <a14:backgroundMark x1="33535" y1="58714" x2="41267" y2="58957"/>
                        <a14:backgroundMark x1="40843" y1="58835" x2="60491" y2="59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42142" r="31594"/>
          <a:stretch/>
        </p:blipFill>
        <p:spPr>
          <a:xfrm rot="5400000">
            <a:off x="2715077" y="1943339"/>
            <a:ext cx="4460517" cy="451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12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49A85-FA51-4A83-9A3D-8961F010C7DF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Control Software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6D61C-E333-4E79-832B-CA42AA030459}"/>
              </a:ext>
            </a:extLst>
          </p:cNvPr>
          <p:cNvSpPr txBox="1">
            <a:spLocks/>
          </p:cNvSpPr>
          <p:nvPr/>
        </p:nvSpPr>
        <p:spPr>
          <a:xfrm>
            <a:off x="181154" y="2196561"/>
            <a:ext cx="7425906" cy="4661439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Color control RGB values</a:t>
            </a:r>
          </a:p>
          <a:p>
            <a:r>
              <a:rPr lang="en-US" sz="3200" dirty="0"/>
              <a:t>Luminosity value</a:t>
            </a:r>
          </a:p>
          <a:p>
            <a:r>
              <a:rPr lang="en-US" sz="3200" dirty="0"/>
              <a:t>Custom Color profiles</a:t>
            </a:r>
          </a:p>
          <a:p>
            <a:r>
              <a:rPr lang="en-US" sz="3200" dirty="0"/>
              <a:t>Predefined color profiles</a:t>
            </a:r>
          </a:p>
          <a:p>
            <a:r>
              <a:rPr lang="en-US" sz="3200" dirty="0"/>
              <a:t>Schedule times to use color profiles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E25CFE0-25B0-49C0-8E77-90A72AB6B318}"/>
              </a:ext>
            </a:extLst>
          </p:cNvPr>
          <p:cNvGrpSpPr/>
          <p:nvPr/>
        </p:nvGrpSpPr>
        <p:grpSpPr>
          <a:xfrm>
            <a:off x="5387997" y="767751"/>
            <a:ext cx="3661113" cy="4090347"/>
            <a:chOff x="3327467" y="194275"/>
            <a:chExt cx="5537063" cy="61862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71A873-2ACC-4940-9126-7AD507F9E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467" y="194275"/>
              <a:ext cx="5537063" cy="6186237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C385EE7-51F8-4105-B24A-66445C1D47DE}"/>
                </a:ext>
              </a:extLst>
            </p:cNvPr>
            <p:cNvCxnSpPr>
              <a:cxnSpLocks/>
            </p:cNvCxnSpPr>
            <p:nvPr/>
          </p:nvCxnSpPr>
          <p:spPr>
            <a:xfrm>
              <a:off x="4100945" y="628073"/>
              <a:ext cx="547255" cy="52850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3F2D292-C181-4543-B2FC-A98781016488}"/>
                </a:ext>
              </a:extLst>
            </p:cNvPr>
            <p:cNvCxnSpPr>
              <a:cxnSpLocks/>
            </p:cNvCxnSpPr>
            <p:nvPr/>
          </p:nvCxnSpPr>
          <p:spPr>
            <a:xfrm>
              <a:off x="4100945" y="628073"/>
              <a:ext cx="4221019" cy="35832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8FCABE8-D27D-4B1F-A7D9-58E1A1704D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48200" y="4211320"/>
              <a:ext cx="3673764" cy="1701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0087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8F4E-FF44-4E84-B866-AD09E9FB042B}"/>
              </a:ext>
            </a:extLst>
          </p:cNvPr>
          <p:cNvSpPr txBox="1">
            <a:spLocks/>
          </p:cNvSpPr>
          <p:nvPr/>
        </p:nvSpPr>
        <p:spPr>
          <a:xfrm>
            <a:off x="181154" y="198408"/>
            <a:ext cx="8885208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UI Design Implementation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46BDD8-CD5C-42E7-89A8-073A59DB2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639" y="1091884"/>
            <a:ext cx="5906237" cy="556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20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TotalTime>1629</TotalTime>
  <Words>1239</Words>
  <Application>Microsoft Office PowerPoint</Application>
  <PresentationFormat>On-screen Show (4:3)</PresentationFormat>
  <Paragraphs>558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SimSun</vt:lpstr>
      <vt:lpstr>Calibri</vt:lpstr>
      <vt:lpstr>Calisto MT</vt:lpstr>
      <vt:lpstr>Copperplate Gothic Bold</vt:lpstr>
      <vt:lpstr>Times New Roman</vt:lpstr>
      <vt:lpstr>Trebuchet MS</vt:lpstr>
      <vt:lpstr>Wingdings 2</vt:lpstr>
      <vt:lpstr>Slate</vt:lpstr>
      <vt:lpstr>PowerPoint Presentation</vt:lpstr>
      <vt:lpstr>PowerPoint Presentation</vt:lpstr>
      <vt:lpstr>Block Diagram</vt:lpstr>
      <vt:lpstr>Specifications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Mixed and Distributed Laser Illumination System (MADLIS)</dc:title>
  <dc:creator>Derek Daniels</dc:creator>
  <cp:lastModifiedBy>Derek Daniels</cp:lastModifiedBy>
  <cp:revision>41</cp:revision>
  <dcterms:created xsi:type="dcterms:W3CDTF">2019-02-13T17:34:09Z</dcterms:created>
  <dcterms:modified xsi:type="dcterms:W3CDTF">2019-02-15T16:01:31Z</dcterms:modified>
</cp:coreProperties>
</file>