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0" r:id="rId3"/>
    <p:sldId id="259" r:id="rId4"/>
    <p:sldId id="258" r:id="rId5"/>
    <p:sldId id="263" r:id="rId6"/>
    <p:sldId id="266" r:id="rId7"/>
    <p:sldId id="267" r:id="rId8"/>
    <p:sldId id="276" r:id="rId9"/>
    <p:sldId id="278" r:id="rId10"/>
    <p:sldId id="279" r:id="rId11"/>
    <p:sldId id="280" r:id="rId12"/>
    <p:sldId id="281" r:id="rId13"/>
    <p:sldId id="282" r:id="rId14"/>
    <p:sldId id="284" r:id="rId15"/>
    <p:sldId id="286" r:id="rId16"/>
    <p:sldId id="272" r:id="rId17"/>
    <p:sldId id="271" r:id="rId18"/>
    <p:sldId id="261" r:id="rId19"/>
    <p:sldId id="273" r:id="rId20"/>
    <p:sldId id="274" r:id="rId21"/>
    <p:sldId id="275" r:id="rId22"/>
    <p:sldId id="289" r:id="rId23"/>
    <p:sldId id="290" r:id="rId24"/>
    <p:sldId id="29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ocuments\Senior%20Design\Wavelength%20Sensitivity%20of%20the%20Human%20Ey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Watts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Data!$A$6:$A$37</c:f>
              <c:numCache>
                <c:formatCode>General</c:formatCode>
                <c:ptCount val="32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555</c:v>
                </c:pt>
                <c:pt idx="17">
                  <c:v>560</c:v>
                </c:pt>
                <c:pt idx="18">
                  <c:v>570</c:v>
                </c:pt>
                <c:pt idx="19">
                  <c:v>580</c:v>
                </c:pt>
                <c:pt idx="20">
                  <c:v>590</c:v>
                </c:pt>
                <c:pt idx="21">
                  <c:v>600</c:v>
                </c:pt>
                <c:pt idx="22">
                  <c:v>610</c:v>
                </c:pt>
                <c:pt idx="23">
                  <c:v>620</c:v>
                </c:pt>
                <c:pt idx="24">
                  <c:v>630</c:v>
                </c:pt>
                <c:pt idx="25">
                  <c:v>640</c:v>
                </c:pt>
                <c:pt idx="26">
                  <c:v>650</c:v>
                </c:pt>
                <c:pt idx="27">
                  <c:v>660</c:v>
                </c:pt>
                <c:pt idx="28">
                  <c:v>670</c:v>
                </c:pt>
                <c:pt idx="29">
                  <c:v>680</c:v>
                </c:pt>
                <c:pt idx="30">
                  <c:v>690</c:v>
                </c:pt>
                <c:pt idx="31">
                  <c:v>700</c:v>
                </c:pt>
              </c:numCache>
            </c:numRef>
          </c:xVal>
          <c:yVal>
            <c:numRef>
              <c:f>Data!$J$6:$J$37</c:f>
              <c:numCache>
                <c:formatCode>General</c:formatCode>
                <c:ptCount val="32"/>
                <c:pt idx="0">
                  <c:v>2525.2525252525256</c:v>
                </c:pt>
                <c:pt idx="1">
                  <c:v>826.44628099173553</c:v>
                </c:pt>
                <c:pt idx="2">
                  <c:v>250</c:v>
                </c:pt>
                <c:pt idx="3">
                  <c:v>86.206896551724142</c:v>
                </c:pt>
                <c:pt idx="4">
                  <c:v>43.478260869565219</c:v>
                </c:pt>
                <c:pt idx="5">
                  <c:v>26.315789473684212</c:v>
                </c:pt>
                <c:pt idx="6">
                  <c:v>16.666666666666668</c:v>
                </c:pt>
                <c:pt idx="7">
                  <c:v>10.991426687183996</c:v>
                </c:pt>
                <c:pt idx="8">
                  <c:v>7.1932096101280392</c:v>
                </c:pt>
                <c:pt idx="9">
                  <c:v>4.8072300740313425</c:v>
                </c:pt>
                <c:pt idx="10">
                  <c:v>3.0959752321981422</c:v>
                </c:pt>
                <c:pt idx="11">
                  <c:v>1.9880715705765408</c:v>
                </c:pt>
                <c:pt idx="12">
                  <c:v>1.4084507042253522</c:v>
                </c:pt>
                <c:pt idx="13">
                  <c:v>1.160092807424594</c:v>
                </c:pt>
                <c:pt idx="14">
                  <c:v>1.0482180293501049</c:v>
                </c:pt>
                <c:pt idx="15">
                  <c:v>1.0050756319413037</c:v>
                </c:pt>
                <c:pt idx="16">
                  <c:v>1</c:v>
                </c:pt>
                <c:pt idx="17">
                  <c:v>1.0050251256281406</c:v>
                </c:pt>
                <c:pt idx="18">
                  <c:v>1.0504201680672269</c:v>
                </c:pt>
                <c:pt idx="19">
                  <c:v>1.1494252873563218</c:v>
                </c:pt>
                <c:pt idx="20">
                  <c:v>1.321003963011889</c:v>
                </c:pt>
                <c:pt idx="21">
                  <c:v>1.5847860538827259</c:v>
                </c:pt>
                <c:pt idx="22">
                  <c:v>1.9880715705765408</c:v>
                </c:pt>
                <c:pt idx="23">
                  <c:v>2.6246719160104988</c:v>
                </c:pt>
                <c:pt idx="24">
                  <c:v>3.773584905660377</c:v>
                </c:pt>
                <c:pt idx="25">
                  <c:v>5.7142857142857144</c:v>
                </c:pt>
                <c:pt idx="26">
                  <c:v>9.3457943925233646</c:v>
                </c:pt>
                <c:pt idx="27">
                  <c:v>16.393442622950818</c:v>
                </c:pt>
                <c:pt idx="28">
                  <c:v>31.25</c:v>
                </c:pt>
                <c:pt idx="29">
                  <c:v>58.823529411764703</c:v>
                </c:pt>
                <c:pt idx="30">
                  <c:v>121.8026796589525</c:v>
                </c:pt>
                <c:pt idx="31">
                  <c:v>243.78352023403218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D92-49C1-B172-A8F8CA35AF75}"/>
            </c:ext>
          </c:extLst>
        </c:ser>
        <c:ser>
          <c:idx val="1"/>
          <c:order val="1"/>
          <c:tx>
            <c:v>dBW</c:v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Data!$A$6:$A$37</c:f>
              <c:numCache>
                <c:formatCode>General</c:formatCode>
                <c:ptCount val="32"/>
                <c:pt idx="0">
                  <c:v>400</c:v>
                </c:pt>
                <c:pt idx="1">
                  <c:v>410</c:v>
                </c:pt>
                <c:pt idx="2">
                  <c:v>420</c:v>
                </c:pt>
                <c:pt idx="3">
                  <c:v>430</c:v>
                </c:pt>
                <c:pt idx="4">
                  <c:v>440</c:v>
                </c:pt>
                <c:pt idx="5">
                  <c:v>450</c:v>
                </c:pt>
                <c:pt idx="6">
                  <c:v>460</c:v>
                </c:pt>
                <c:pt idx="7">
                  <c:v>470</c:v>
                </c:pt>
                <c:pt idx="8">
                  <c:v>480</c:v>
                </c:pt>
                <c:pt idx="9">
                  <c:v>490</c:v>
                </c:pt>
                <c:pt idx="10">
                  <c:v>500</c:v>
                </c:pt>
                <c:pt idx="11">
                  <c:v>510</c:v>
                </c:pt>
                <c:pt idx="12">
                  <c:v>520</c:v>
                </c:pt>
                <c:pt idx="13">
                  <c:v>530</c:v>
                </c:pt>
                <c:pt idx="14">
                  <c:v>540</c:v>
                </c:pt>
                <c:pt idx="15">
                  <c:v>550</c:v>
                </c:pt>
                <c:pt idx="16">
                  <c:v>555</c:v>
                </c:pt>
                <c:pt idx="17">
                  <c:v>560</c:v>
                </c:pt>
                <c:pt idx="18">
                  <c:v>570</c:v>
                </c:pt>
                <c:pt idx="19">
                  <c:v>580</c:v>
                </c:pt>
                <c:pt idx="20">
                  <c:v>590</c:v>
                </c:pt>
                <c:pt idx="21">
                  <c:v>600</c:v>
                </c:pt>
                <c:pt idx="22">
                  <c:v>610</c:v>
                </c:pt>
                <c:pt idx="23">
                  <c:v>620</c:v>
                </c:pt>
                <c:pt idx="24">
                  <c:v>630</c:v>
                </c:pt>
                <c:pt idx="25">
                  <c:v>640</c:v>
                </c:pt>
                <c:pt idx="26">
                  <c:v>650</c:v>
                </c:pt>
                <c:pt idx="27">
                  <c:v>660</c:v>
                </c:pt>
                <c:pt idx="28">
                  <c:v>670</c:v>
                </c:pt>
                <c:pt idx="29">
                  <c:v>680</c:v>
                </c:pt>
                <c:pt idx="30">
                  <c:v>690</c:v>
                </c:pt>
                <c:pt idx="31">
                  <c:v>700</c:v>
                </c:pt>
              </c:numCache>
            </c:numRef>
          </c:xVal>
          <c:yVal>
            <c:numRef>
              <c:f>Data!$K$6:$K$37</c:f>
              <c:numCache>
                <c:formatCode>General</c:formatCode>
                <c:ptCount val="32"/>
                <c:pt idx="0">
                  <c:v>34.023048140744876</c:v>
                </c:pt>
                <c:pt idx="1">
                  <c:v>29.172146296835496</c:v>
                </c:pt>
                <c:pt idx="2">
                  <c:v>23.979400086720375</c:v>
                </c:pt>
                <c:pt idx="3">
                  <c:v>19.355420107730815</c:v>
                </c:pt>
                <c:pt idx="4">
                  <c:v>16.382721639824073</c:v>
                </c:pt>
                <c:pt idx="5">
                  <c:v>14.202164033831899</c:v>
                </c:pt>
                <c:pt idx="6">
                  <c:v>12.218487496163563</c:v>
                </c:pt>
                <c:pt idx="7">
                  <c:v>10.410540675060636</c:v>
                </c:pt>
                <c:pt idx="8">
                  <c:v>8.5692271582638071</c:v>
                </c:pt>
                <c:pt idx="9">
                  <c:v>6.8189490795995962</c:v>
                </c:pt>
                <c:pt idx="10">
                  <c:v>4.9079747766889712</c:v>
                </c:pt>
                <c:pt idx="11">
                  <c:v>2.9843201494407263</c:v>
                </c:pt>
                <c:pt idx="12">
                  <c:v>1.4874165128092476</c:v>
                </c:pt>
                <c:pt idx="13">
                  <c:v>0.64492734175287214</c:v>
                </c:pt>
                <c:pt idx="14">
                  <c:v>0.2045162529590491</c:v>
                </c:pt>
                <c:pt idx="15">
                  <c:v>2.1987436459424466E-2</c:v>
                </c:pt>
                <c:pt idx="16">
                  <c:v>0</c:v>
                </c:pt>
                <c:pt idx="17">
                  <c:v>2.1769192542745067E-2</c:v>
                </c:pt>
                <c:pt idx="18">
                  <c:v>0.21363051615525674</c:v>
                </c:pt>
                <c:pt idx="19">
                  <c:v>0.6048074738138145</c:v>
                </c:pt>
                <c:pt idx="20">
                  <c:v>1.2090412049992725</c:v>
                </c:pt>
                <c:pt idx="21">
                  <c:v>1.999706407558657</c:v>
                </c:pt>
                <c:pt idx="22">
                  <c:v>2.9843201494407263</c:v>
                </c:pt>
                <c:pt idx="23">
                  <c:v>4.1907502432438068</c:v>
                </c:pt>
                <c:pt idx="24">
                  <c:v>5.767541260631921</c:v>
                </c:pt>
                <c:pt idx="25">
                  <c:v>7.5696195131370558</c:v>
                </c:pt>
                <c:pt idx="26">
                  <c:v>9.7061622231479046</c:v>
                </c:pt>
                <c:pt idx="27">
                  <c:v>12.146701649892329</c:v>
                </c:pt>
                <c:pt idx="28">
                  <c:v>14.948500216800939</c:v>
                </c:pt>
                <c:pt idx="29">
                  <c:v>17.695510786217262</c:v>
                </c:pt>
                <c:pt idx="30">
                  <c:v>20.856568428805595</c:v>
                </c:pt>
                <c:pt idx="31">
                  <c:v>23.870043439676529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D92-49C1-B172-A8F8CA35A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2043056"/>
        <c:axId val="937962432"/>
      </c:scatterChart>
      <c:valAx>
        <c:axId val="592043056"/>
        <c:scaling>
          <c:orientation val="minMax"/>
          <c:max val="700"/>
          <c:min val="40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962432"/>
        <c:crosses val="autoZero"/>
        <c:crossBetween val="midCat"/>
      </c:valAx>
      <c:valAx>
        <c:axId val="937962432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Required Power for Equal Perception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20430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5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6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0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6461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4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63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10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6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6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9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1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5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6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9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68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6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C1CE677-604C-4688-A234-4229E738AF95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9CB0FBE-43D5-460D-B083-37A9BCDDE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321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jpg"/><Relationship Id="rId4" Type="http://schemas.microsoft.com/office/2007/relationships/hdphoto" Target="../media/hdphoto1.wdp"/><Relationship Id="rId9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3CAFA64-1D3A-4154-86AF-54FC6056D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2020" y="2835489"/>
            <a:ext cx="7080026" cy="3613548"/>
          </a:xfrm>
        </p:spPr>
        <p:txBody>
          <a:bodyPr>
            <a:normAutofit/>
          </a:bodyPr>
          <a:lstStyle/>
          <a:p>
            <a:r>
              <a:rPr lang="en-US" sz="3600" u="sng" dirty="0">
                <a:ln w="12700">
                  <a:solidFill>
                    <a:schemeClr val="bg1">
                      <a:alpha val="10000"/>
                    </a:schemeClr>
                  </a:solidFill>
                </a:ln>
              </a:rPr>
              <a:t>Group 26</a:t>
            </a:r>
          </a:p>
          <a:p>
            <a:r>
              <a:rPr lang="en-US" sz="3600" dirty="0">
                <a:ln w="12700">
                  <a:solidFill>
                    <a:schemeClr val="bg1">
                      <a:alpha val="10000"/>
                    </a:schemeClr>
                  </a:solidFill>
                </a:ln>
              </a:rPr>
              <a:t>Hunter Cohen (BSPSE)</a:t>
            </a:r>
          </a:p>
          <a:p>
            <a:r>
              <a:rPr lang="en-US" sz="3600" dirty="0">
                <a:ln w="12700">
                  <a:solidFill>
                    <a:schemeClr val="bg1">
                      <a:alpha val="10000"/>
                    </a:schemeClr>
                  </a:solidFill>
                </a:ln>
              </a:rPr>
              <a:t>Derek Daniels (BSPSE)</a:t>
            </a:r>
          </a:p>
          <a:p>
            <a:r>
              <a:rPr lang="en-US" sz="3600" dirty="0">
                <a:ln w="12700">
                  <a:solidFill>
                    <a:schemeClr val="bg1">
                      <a:alpha val="10000"/>
                    </a:schemeClr>
                  </a:solidFill>
                </a:ln>
              </a:rPr>
              <a:t>Melvin Ramos (BSCpE)</a:t>
            </a:r>
          </a:p>
          <a:p>
            <a:r>
              <a:rPr lang="en-US" sz="3600" dirty="0">
                <a:ln w="12700">
                  <a:solidFill>
                    <a:schemeClr val="bg1">
                      <a:alpha val="10000"/>
                    </a:schemeClr>
                  </a:solidFill>
                </a:ln>
              </a:rPr>
              <a:t>Ian Shearer (BSEE)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4473E-00E8-410E-AF42-3407632E0015}"/>
              </a:ext>
            </a:extLst>
          </p:cNvPr>
          <p:cNvSpPr txBox="1"/>
          <p:nvPr/>
        </p:nvSpPr>
        <p:spPr>
          <a:xfrm>
            <a:off x="884969" y="250166"/>
            <a:ext cx="104220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28575">
                  <a:noFill/>
                </a:ln>
                <a:latin typeface="Copperplate Gothic Bold" panose="020E0705020206020404" pitchFamily="34" charset="0"/>
              </a:rPr>
              <a:t>Mixed and Distributed Laser Illumination System (MADLIS)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D590E-7799-4BE3-8254-BD630B1BA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62578"/>
            <a:ext cx="752580" cy="695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3EFA0-86E9-406A-9186-41DA5AEE7407}"/>
              </a:ext>
            </a:extLst>
          </p:cNvPr>
          <p:cNvSpPr txBox="1"/>
          <p:nvPr/>
        </p:nvSpPr>
        <p:spPr>
          <a:xfrm>
            <a:off x="7849273" y="6325623"/>
            <a:ext cx="412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Patent pending, Eternal Photonics LLC</a:t>
            </a:r>
          </a:p>
        </p:txBody>
      </p:sp>
    </p:spTree>
    <p:extLst>
      <p:ext uri="{BB962C8B-B14F-4D97-AF65-F5344CB8AC3E}">
        <p14:creationId xmlns:p14="http://schemas.microsoft.com/office/powerpoint/2010/main" val="3297238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D9D46-7CFB-48AC-AA85-16F427D9CE36}"/>
              </a:ext>
            </a:extLst>
          </p:cNvPr>
          <p:cNvSpPr txBox="1">
            <a:spLocks/>
          </p:cNvSpPr>
          <p:nvPr/>
        </p:nvSpPr>
        <p:spPr>
          <a:xfrm>
            <a:off x="1705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Power Supply Switching Circuit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3580626-76A6-45C7-8238-8649CDAF2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94" y="1168858"/>
            <a:ext cx="8485212" cy="51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0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6102F-A4DE-4753-8BB0-883DF2605C45}"/>
              </a:ext>
            </a:extLst>
          </p:cNvPr>
          <p:cNvSpPr txBox="1">
            <a:spLocks/>
          </p:cNvSpPr>
          <p:nvPr/>
        </p:nvSpPr>
        <p:spPr>
          <a:xfrm>
            <a:off x="1705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Microcontroller Power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1E1F087-210D-4379-AAC1-8626769A9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2" y="1455186"/>
            <a:ext cx="11459548" cy="40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E839-85DF-47E9-BD57-BAA4B7E3181B}"/>
              </a:ext>
            </a:extLst>
          </p:cNvPr>
          <p:cNvSpPr txBox="1">
            <a:spLocks/>
          </p:cNvSpPr>
          <p:nvPr/>
        </p:nvSpPr>
        <p:spPr>
          <a:xfrm>
            <a:off x="1705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Microcontroller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0D30C14-DBCA-4961-A58D-6431C8874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66" y="1089891"/>
            <a:ext cx="9067404" cy="50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83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AFCDF61-0EA8-4F59-A3FD-495B9C6ACC06}"/>
              </a:ext>
            </a:extLst>
          </p:cNvPr>
          <p:cNvSpPr txBox="1">
            <a:spLocks/>
          </p:cNvSpPr>
          <p:nvPr/>
        </p:nvSpPr>
        <p:spPr>
          <a:xfrm>
            <a:off x="1705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Headers/Control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FF33681-24D3-43F5-BCEA-CFF3768C5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6" y="1004070"/>
            <a:ext cx="8885208" cy="55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29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6609D-C1BB-4B33-AE52-BEB47D93690F}"/>
              </a:ext>
            </a:extLst>
          </p:cNvPr>
          <p:cNvSpPr txBox="1">
            <a:spLocks/>
          </p:cNvSpPr>
          <p:nvPr/>
        </p:nvSpPr>
        <p:spPr>
          <a:xfrm>
            <a:off x="1705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Diode Driver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3EB55E7-6B42-4DF6-BB95-914D818ED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" y="1810327"/>
            <a:ext cx="11209272" cy="35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3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1E85-68D8-4CD5-9CB6-59A7E869FE82}"/>
              </a:ext>
            </a:extLst>
          </p:cNvPr>
          <p:cNvSpPr txBox="1">
            <a:spLocks/>
          </p:cNvSpPr>
          <p:nvPr/>
        </p:nvSpPr>
        <p:spPr>
          <a:xfrm>
            <a:off x="1705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Software/Suppliers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1D377-A778-4335-B7FF-3732E555D0E7}"/>
              </a:ext>
            </a:extLst>
          </p:cNvPr>
          <p:cNvSpPr txBox="1">
            <a:spLocks/>
          </p:cNvSpPr>
          <p:nvPr/>
        </p:nvSpPr>
        <p:spPr>
          <a:xfrm>
            <a:off x="2051648" y="970450"/>
            <a:ext cx="7400027" cy="56891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Schematic/CAD</a:t>
            </a:r>
          </a:p>
          <a:p>
            <a:pPr lvl="1"/>
            <a:r>
              <a:rPr lang="en-US" sz="2400"/>
              <a:t>Eagle CAD</a:t>
            </a:r>
          </a:p>
          <a:p>
            <a:pPr lvl="2"/>
            <a:r>
              <a:rPr lang="en-US" sz="2000"/>
              <a:t>Free for students</a:t>
            </a:r>
          </a:p>
          <a:p>
            <a:pPr lvl="2"/>
            <a:r>
              <a:rPr lang="en-US" sz="2000"/>
              <a:t>Simple/Powerful</a:t>
            </a:r>
          </a:p>
          <a:p>
            <a:pPr lvl="2"/>
            <a:r>
              <a:rPr lang="en-US" sz="2000"/>
              <a:t>Large Userbase</a:t>
            </a:r>
          </a:p>
          <a:p>
            <a:r>
              <a:rPr lang="en-US" sz="2800"/>
              <a:t>PCB Manufacturer</a:t>
            </a:r>
          </a:p>
          <a:p>
            <a:pPr lvl="1"/>
            <a:r>
              <a:rPr lang="en-US" sz="2400"/>
              <a:t>JLCPCB</a:t>
            </a:r>
          </a:p>
          <a:p>
            <a:pPr lvl="2"/>
            <a:r>
              <a:rPr lang="en-US" sz="2000"/>
              <a:t>Cheap and Quality products</a:t>
            </a:r>
          </a:p>
          <a:p>
            <a:r>
              <a:rPr lang="en-US" sz="2800"/>
              <a:t>Component purchases</a:t>
            </a:r>
          </a:p>
          <a:p>
            <a:pPr lvl="1"/>
            <a:r>
              <a:rPr lang="en-US" sz="2400"/>
              <a:t>Mouser</a:t>
            </a:r>
          </a:p>
          <a:p>
            <a:pPr lvl="2"/>
            <a:r>
              <a:rPr lang="en-US" sz="2000"/>
              <a:t>Consistent delivery</a:t>
            </a:r>
            <a:endParaRPr lang="en-US" sz="2000" dirty="0"/>
          </a:p>
        </p:txBody>
      </p:sp>
      <p:pic>
        <p:nvPicPr>
          <p:cNvPr id="2050" name="Picture 2" descr="Image result for eagle cad">
            <a:extLst>
              <a:ext uri="{FF2B5EF4-FFF2-40B4-BE49-F238E27FC236}">
                <a16:creationId xmlns:a16="http://schemas.microsoft.com/office/drawing/2014/main" id="{3A6E3B6C-F890-4797-BC60-6FAEBA91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650975"/>
            <a:ext cx="2923996" cy="372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762305-965B-4C89-BBEA-15082BF2725E}"/>
              </a:ext>
            </a:extLst>
          </p:cNvPr>
          <p:cNvSpPr/>
          <p:nvPr/>
        </p:nvSpPr>
        <p:spPr>
          <a:xfrm>
            <a:off x="6749092" y="5394620"/>
            <a:ext cx="39990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diyaudiocircuits.com/eagle-cad-pcb-design-software-tutorials-way/</a:t>
            </a:r>
          </a:p>
        </p:txBody>
      </p:sp>
    </p:spTree>
    <p:extLst>
      <p:ext uri="{BB962C8B-B14F-4D97-AF65-F5344CB8AC3E}">
        <p14:creationId xmlns:p14="http://schemas.microsoft.com/office/powerpoint/2010/main" val="3944268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5442142-FAD7-461D-9077-C92ABB5176AA}"/>
              </a:ext>
            </a:extLst>
          </p:cNvPr>
          <p:cNvGrpSpPr/>
          <p:nvPr/>
        </p:nvGrpSpPr>
        <p:grpSpPr>
          <a:xfrm>
            <a:off x="827886" y="637927"/>
            <a:ext cx="10536221" cy="2634055"/>
            <a:chOff x="121188" y="1431212"/>
            <a:chExt cx="8846883" cy="22117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5DE6EE-4636-45F1-AB5D-BF8C466A6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88" y="1431212"/>
              <a:ext cx="2948961" cy="22117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83C81C-8CFC-4E5F-91E6-B64891197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149" y="1431212"/>
              <a:ext cx="2948961" cy="221172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EF7320-3F1D-4E7B-BB3C-1458E5C6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110" y="1431212"/>
              <a:ext cx="2948961" cy="221172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B15CA97-EDB2-4E80-A147-EB4F3A8F3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91" y="5046543"/>
            <a:ext cx="2415274" cy="18114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104EE8-9135-4648-BFE5-6711446EC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45" y="3271982"/>
            <a:ext cx="2415272" cy="18114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F7EDA5-ABB7-4160-A78C-639A1ED80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2" y="3271982"/>
            <a:ext cx="2415272" cy="181145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5650D9E7-16ED-4013-A187-1B3FBFDB2143}"/>
              </a:ext>
            </a:extLst>
          </p:cNvPr>
          <p:cNvSpPr txBox="1">
            <a:spLocks/>
          </p:cNvSpPr>
          <p:nvPr/>
        </p:nvSpPr>
        <p:spPr>
          <a:xfrm>
            <a:off x="344215" y="0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Diode Testing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5525F4A-12CA-4E0F-A7DB-BF510BB331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502359"/>
              </p:ext>
            </p:extLst>
          </p:nvPr>
        </p:nvGraphicFramePr>
        <p:xfrm>
          <a:off x="5028617" y="3271982"/>
          <a:ext cx="7163383" cy="3586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942BB4F-7F7B-4AD5-B84D-639FB68A646B}"/>
              </a:ext>
            </a:extLst>
          </p:cNvPr>
          <p:cNvSpPr txBox="1"/>
          <p:nvPr/>
        </p:nvSpPr>
        <p:spPr>
          <a:xfrm>
            <a:off x="6733309" y="3814618"/>
            <a:ext cx="3445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Incorrect theory for generating white light</a:t>
            </a:r>
          </a:p>
        </p:txBody>
      </p:sp>
    </p:spTree>
    <p:extLst>
      <p:ext uri="{BB962C8B-B14F-4D97-AF65-F5344CB8AC3E}">
        <p14:creationId xmlns:p14="http://schemas.microsoft.com/office/powerpoint/2010/main" val="3313286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0397-290B-4962-91AC-B7C8876D1851}"/>
              </a:ext>
            </a:extLst>
          </p:cNvPr>
          <p:cNvSpPr txBox="1">
            <a:spLocks/>
          </p:cNvSpPr>
          <p:nvPr/>
        </p:nvSpPr>
        <p:spPr>
          <a:xfrm>
            <a:off x="101599" y="179935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Optic </a:t>
            </a:r>
          </a:p>
          <a:p>
            <a:pPr algn="l"/>
            <a:r>
              <a:rPr lang="en-US" dirty="0">
                <a:latin typeface="Copperplate Gothic Bold" panose="020E0705020206020404" pitchFamily="34" charset="0"/>
              </a:rPr>
              <a:t>Simulation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482AE8-3A77-45FE-BC9F-C17DB0C79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015"/>
          <a:stretch/>
        </p:blipFill>
        <p:spPr>
          <a:xfrm>
            <a:off x="3378718" y="179935"/>
            <a:ext cx="8711683" cy="64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52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7C48641-FF3E-463A-888C-1FDF73034E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89"/>
          <a:stretch/>
        </p:blipFill>
        <p:spPr>
          <a:xfrm>
            <a:off x="5785100" y="1004978"/>
            <a:ext cx="2656937" cy="2951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C3762-883A-40B1-90D2-6A2E8A0B729E}"/>
              </a:ext>
            </a:extLst>
          </p:cNvPr>
          <p:cNvSpPr txBox="1">
            <a:spLocks/>
          </p:cNvSpPr>
          <p:nvPr/>
        </p:nvSpPr>
        <p:spPr>
          <a:xfrm>
            <a:off x="1705155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Improvise, Adapt, Overcome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0B842-A149-4B65-A9FF-53E248348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61" y="3131389"/>
            <a:ext cx="752580" cy="695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946FA-1A7F-4835-986E-B69F381F56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6" y="4156184"/>
            <a:ext cx="3403269" cy="249908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885FDB-F000-436A-9665-C02CE73D28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0" r="9763" b="12847"/>
          <a:stretch/>
        </p:blipFill>
        <p:spPr>
          <a:xfrm>
            <a:off x="2124425" y="1004979"/>
            <a:ext cx="3571663" cy="2169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6C31F8-0A9D-460E-A699-30CD7EA48A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3" r="24866"/>
          <a:stretch/>
        </p:blipFill>
        <p:spPr>
          <a:xfrm>
            <a:off x="163244" y="1004978"/>
            <a:ext cx="1872169" cy="2652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388E00-AC61-454D-BD7E-6DA1768FC9B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49" y="4368105"/>
            <a:ext cx="4170388" cy="2075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456ABE-3F2D-492E-9024-52CF3F1680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5" t="22893" r="23204" b="25648"/>
          <a:stretch/>
        </p:blipFill>
        <p:spPr>
          <a:xfrm>
            <a:off x="2410470" y="3274076"/>
            <a:ext cx="1741754" cy="1542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9A6D0-2CC0-436C-B662-726EBF3D67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049" y="993998"/>
            <a:ext cx="3478430" cy="2291246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526094D5-C3C2-47B4-810A-76C7ACC52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498" y="4080834"/>
            <a:ext cx="3297981" cy="154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247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99109-8155-4078-9DD3-AB33953135E0}"/>
              </a:ext>
            </a:extLst>
          </p:cNvPr>
          <p:cNvSpPr txBox="1">
            <a:spLocks/>
          </p:cNvSpPr>
          <p:nvPr/>
        </p:nvSpPr>
        <p:spPr>
          <a:xfrm>
            <a:off x="1705155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Fiber Splitter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14091-793C-41B2-B922-16B38C39ADBA}"/>
              </a:ext>
            </a:extLst>
          </p:cNvPr>
          <p:cNvSpPr txBox="1">
            <a:spLocks/>
          </p:cNvSpPr>
          <p:nvPr/>
        </p:nvSpPr>
        <p:spPr>
          <a:xfrm>
            <a:off x="696186" y="1168859"/>
            <a:ext cx="5572665" cy="4661439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Distribution of mixed light</a:t>
            </a:r>
          </a:p>
          <a:p>
            <a:r>
              <a:rPr lang="en-US" sz="2800" dirty="0"/>
              <a:t>PPP displacement</a:t>
            </a:r>
          </a:p>
          <a:p>
            <a:r>
              <a:rPr lang="en-US" sz="2800" dirty="0"/>
              <a:t>Four output pathways</a:t>
            </a:r>
          </a:p>
        </p:txBody>
      </p:sp>
      <p:pic>
        <p:nvPicPr>
          <p:cNvPr id="864" name="Picture 863">
            <a:extLst>
              <a:ext uri="{FF2B5EF4-FFF2-40B4-BE49-F238E27FC236}">
                <a16:creationId xmlns:a16="http://schemas.microsoft.com/office/drawing/2014/main" id="{E5012155-3502-4581-A048-97F128AE4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22" y="3429000"/>
            <a:ext cx="4358264" cy="27686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865" name="Table 864">
            <a:extLst>
              <a:ext uri="{FF2B5EF4-FFF2-40B4-BE49-F238E27FC236}">
                <a16:creationId xmlns:a16="http://schemas.microsoft.com/office/drawing/2014/main" id="{72F95851-E0EC-41C9-B884-FA4EB4690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363085"/>
              </p:ext>
            </p:extLst>
          </p:nvPr>
        </p:nvGraphicFramePr>
        <p:xfrm>
          <a:off x="6578066" y="3666205"/>
          <a:ext cx="2925556" cy="88681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31389">
                  <a:extLst>
                    <a:ext uri="{9D8B030D-6E8A-4147-A177-3AD203B41FA5}">
                      <a16:colId xmlns:a16="http://schemas.microsoft.com/office/drawing/2014/main" val="1691468602"/>
                    </a:ext>
                  </a:extLst>
                </a:gridCol>
                <a:gridCol w="731389">
                  <a:extLst>
                    <a:ext uri="{9D8B030D-6E8A-4147-A177-3AD203B41FA5}">
                      <a16:colId xmlns:a16="http://schemas.microsoft.com/office/drawing/2014/main" val="520133560"/>
                    </a:ext>
                  </a:extLst>
                </a:gridCol>
                <a:gridCol w="731389">
                  <a:extLst>
                    <a:ext uri="{9D8B030D-6E8A-4147-A177-3AD203B41FA5}">
                      <a16:colId xmlns:a16="http://schemas.microsoft.com/office/drawing/2014/main" val="3541076616"/>
                    </a:ext>
                  </a:extLst>
                </a:gridCol>
                <a:gridCol w="731389">
                  <a:extLst>
                    <a:ext uri="{9D8B030D-6E8A-4147-A177-3AD203B41FA5}">
                      <a16:colId xmlns:a16="http://schemas.microsoft.com/office/drawing/2014/main" val="1574047513"/>
                    </a:ext>
                  </a:extLst>
                </a:gridCol>
              </a:tblGrid>
              <a:tr h="228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</a:t>
                      </a:r>
                      <a:r>
                        <a:rPr lang="en-US" sz="1200" u="none" strike="noStrike" baseline="-25000">
                          <a:effectLst/>
                        </a:rPr>
                        <a:t> </a:t>
                      </a:r>
                      <a:r>
                        <a:rPr lang="el-GR" sz="1200" u="none" strike="noStrike" baseline="-25000">
                          <a:effectLst/>
                        </a:rPr>
                        <a:t>λ</a:t>
                      </a:r>
                      <a:r>
                        <a:rPr lang="el-GR" sz="1200" u="none" strike="noStrike">
                          <a:effectLst/>
                        </a:rPr>
                        <a:t> (</a:t>
                      </a:r>
                      <a:r>
                        <a:rPr lang="en-US" sz="1200" u="none" strike="noStrike">
                          <a:effectLst/>
                        </a:rPr>
                        <a:t>W)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2" marR="9142" marT="9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300" u="none" strike="noStrike" dirty="0">
                          <a:effectLst/>
                        </a:rPr>
                        <a:t>λ (</a:t>
                      </a:r>
                      <a:r>
                        <a:rPr lang="en-US" sz="1300" u="none" strike="noStrike" dirty="0">
                          <a:effectLst/>
                        </a:rPr>
                        <a:t>nm)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% 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% 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extLst>
                  <a:ext uri="{0D108BD9-81ED-4DB2-BD59-A6C34878D82A}">
                    <a16:rowId xmlns:a16="http://schemas.microsoft.com/office/drawing/2014/main" val="3915717013"/>
                  </a:ext>
                </a:extLst>
              </a:tr>
              <a:tr h="219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4.4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638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45.73301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50.56379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extLst>
                  <a:ext uri="{0D108BD9-81ED-4DB2-BD59-A6C34878D82A}">
                    <a16:rowId xmlns:a16="http://schemas.microsoft.com/office/drawing/2014/main" val="2894246971"/>
                  </a:ext>
                </a:extLst>
              </a:tr>
              <a:tr h="219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520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47.11318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49.60828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extLst>
                  <a:ext uri="{0D108BD9-81ED-4DB2-BD59-A6C34878D82A}">
                    <a16:rowId xmlns:a16="http://schemas.microsoft.com/office/drawing/2014/main" val="3674574988"/>
                  </a:ext>
                </a:extLst>
              </a:tr>
              <a:tr h="219417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7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450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45.65878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50.60305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2" marR="9142" marT="9142" marB="0" anchor="b"/>
                </a:tc>
                <a:extLst>
                  <a:ext uri="{0D108BD9-81ED-4DB2-BD59-A6C34878D82A}">
                    <a16:rowId xmlns:a16="http://schemas.microsoft.com/office/drawing/2014/main" val="4190192291"/>
                  </a:ext>
                </a:extLst>
              </a:tr>
            </a:tbl>
          </a:graphicData>
        </a:graphic>
      </p:graphicFrame>
      <p:graphicFrame>
        <p:nvGraphicFramePr>
          <p:cNvPr id="866" name="Table 865">
            <a:extLst>
              <a:ext uri="{FF2B5EF4-FFF2-40B4-BE49-F238E27FC236}">
                <a16:creationId xmlns:a16="http://schemas.microsoft.com/office/drawing/2014/main" id="{AE191776-5FD3-4DD9-8A2B-6C0E33F69D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380153"/>
              </p:ext>
            </p:extLst>
          </p:nvPr>
        </p:nvGraphicFramePr>
        <p:xfrm>
          <a:off x="5426472" y="4663220"/>
          <a:ext cx="5490910" cy="211355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06605">
                  <a:extLst>
                    <a:ext uri="{9D8B030D-6E8A-4147-A177-3AD203B41FA5}">
                      <a16:colId xmlns:a16="http://schemas.microsoft.com/office/drawing/2014/main" val="4232224702"/>
                    </a:ext>
                  </a:extLst>
                </a:gridCol>
                <a:gridCol w="956861">
                  <a:extLst>
                    <a:ext uri="{9D8B030D-6E8A-4147-A177-3AD203B41FA5}">
                      <a16:colId xmlns:a16="http://schemas.microsoft.com/office/drawing/2014/main" val="3126027707"/>
                    </a:ext>
                  </a:extLst>
                </a:gridCol>
                <a:gridCol w="956861">
                  <a:extLst>
                    <a:ext uri="{9D8B030D-6E8A-4147-A177-3AD203B41FA5}">
                      <a16:colId xmlns:a16="http://schemas.microsoft.com/office/drawing/2014/main" val="414176134"/>
                    </a:ext>
                  </a:extLst>
                </a:gridCol>
                <a:gridCol w="956861">
                  <a:extLst>
                    <a:ext uri="{9D8B030D-6E8A-4147-A177-3AD203B41FA5}">
                      <a16:colId xmlns:a16="http://schemas.microsoft.com/office/drawing/2014/main" val="2840731445"/>
                    </a:ext>
                  </a:extLst>
                </a:gridCol>
                <a:gridCol w="956861">
                  <a:extLst>
                    <a:ext uri="{9D8B030D-6E8A-4147-A177-3AD203B41FA5}">
                      <a16:colId xmlns:a16="http://schemas.microsoft.com/office/drawing/2014/main" val="1139810643"/>
                    </a:ext>
                  </a:extLst>
                </a:gridCol>
                <a:gridCol w="956861">
                  <a:extLst>
                    <a:ext uri="{9D8B030D-6E8A-4147-A177-3AD203B41FA5}">
                      <a16:colId xmlns:a16="http://schemas.microsoft.com/office/drawing/2014/main" val="2851516418"/>
                    </a:ext>
                  </a:extLst>
                </a:gridCol>
              </a:tblGrid>
              <a:tr h="203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Outputs: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1 (W)</a:t>
                      </a:r>
                      <a:endParaRPr lang="en-US" sz="1300" b="1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2 (W)</a:t>
                      </a:r>
                      <a:endParaRPr lang="en-US" sz="1300" b="1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3 (W)</a:t>
                      </a:r>
                      <a:endParaRPr lang="en-US" sz="1300" b="1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4 (W)</a:t>
                      </a:r>
                      <a:endParaRPr lang="en-US" sz="1300" b="1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Loss (W)</a:t>
                      </a:r>
                      <a:endParaRPr lang="en-US" sz="1300" b="1" i="0" u="none" strike="noStrike" dirty="0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extLst>
                  <a:ext uri="{0D108BD9-81ED-4DB2-BD59-A6C34878D82A}">
                    <a16:rowId xmlns:a16="http://schemas.microsoft.com/office/drawing/2014/main" val="57383909"/>
                  </a:ext>
                </a:extLst>
              </a:tr>
              <a:tr h="211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638nm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1.0167872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0.921350144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1.12211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1.0167872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0.322965456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extLst>
                  <a:ext uri="{0D108BD9-81ED-4DB2-BD59-A6C34878D82A}">
                    <a16:rowId xmlns:a16="http://schemas.microsoft.com/office/drawing/2014/main" val="4241334863"/>
                  </a:ext>
                </a:extLst>
              </a:tr>
              <a:tr h="211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520nm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0.23371271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0.22193521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0.24611521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0.23371271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0.06452416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extLst>
                  <a:ext uri="{0D108BD9-81ED-4DB2-BD59-A6C34878D82A}">
                    <a16:rowId xmlns:a16="http://schemas.microsoft.com/office/drawing/2014/main" val="1550918398"/>
                  </a:ext>
                </a:extLst>
              </a:tr>
              <a:tr h="211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450nm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1.617373086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1.45938492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1.792464526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1.617373086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0.513404382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extLst>
                  <a:ext uri="{0D108BD9-81ED-4DB2-BD59-A6C34878D82A}">
                    <a16:rowId xmlns:a16="http://schemas.microsoft.com/office/drawing/2014/main" val="162007788"/>
                  </a:ext>
                </a:extLst>
              </a:tr>
              <a:tr h="211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White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2.867872996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2.602670274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3.160689736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2.867872996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0.900893998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extLst>
                  <a:ext uri="{0D108BD9-81ED-4DB2-BD59-A6C34878D82A}">
                    <a16:rowId xmlns:a16="http://schemas.microsoft.com/office/drawing/2014/main" val="2627847820"/>
                  </a:ext>
                </a:extLst>
              </a:tr>
              <a:tr h="220814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Efficiency: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92.73%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extLst>
                  <a:ext uri="{0D108BD9-81ED-4DB2-BD59-A6C34878D82A}">
                    <a16:rowId xmlns:a16="http://schemas.microsoft.com/office/drawing/2014/main" val="2623564262"/>
                  </a:ext>
                </a:extLst>
              </a:tr>
              <a:tr h="220814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Total Power: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11.499106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extLst>
                  <a:ext uri="{0D108BD9-81ED-4DB2-BD59-A6C34878D82A}">
                    <a16:rowId xmlns:a16="http://schemas.microsoft.com/office/drawing/2014/main" val="1026781313"/>
                  </a:ext>
                </a:extLst>
              </a:tr>
              <a:tr h="21198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Per Output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</a:rPr>
                        <a:t>2.874776501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extLst>
                  <a:ext uri="{0D108BD9-81ED-4DB2-BD59-A6C34878D82A}">
                    <a16:rowId xmlns:a16="http://schemas.microsoft.com/office/drawing/2014/main" val="1439249314"/>
                  </a:ext>
                </a:extLst>
              </a:tr>
              <a:tr h="397465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Standard Dev: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</a:rPr>
                        <a:t>0.227949917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33" marR="8833" marT="8833" marB="0" anchor="b"/>
                </a:tc>
                <a:extLst>
                  <a:ext uri="{0D108BD9-81ED-4DB2-BD59-A6C34878D82A}">
                    <a16:rowId xmlns:a16="http://schemas.microsoft.com/office/drawing/2014/main" val="1994049677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4972978D-1D93-4CA2-AD72-217D3812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20" y="262078"/>
            <a:ext cx="3278270" cy="329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956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FA7A-6F61-452B-AD4F-E283D8296571}"/>
              </a:ext>
            </a:extLst>
          </p:cNvPr>
          <p:cNvSpPr txBox="1">
            <a:spLocks/>
          </p:cNvSpPr>
          <p:nvPr/>
        </p:nvSpPr>
        <p:spPr>
          <a:xfrm>
            <a:off x="1408291" y="530735"/>
            <a:ext cx="7765322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System Diagram</a:t>
            </a:r>
          </a:p>
          <a:p>
            <a:pPr algn="l"/>
            <a:r>
              <a:rPr lang="en-US" sz="1600" dirty="0">
                <a:latin typeface="Copperplate Gothic Bold" panose="020E0705020206020404" pitchFamily="34" charset="0"/>
              </a:rPr>
              <a:t>(Not to Scale)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EDAAC5-1249-4B2F-8D49-6366427F5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1" b="95091" l="2800" r="98267">
                        <a14:foregroundMark x1="13467" y1="64182" x2="50400" y2="92364"/>
                        <a14:foregroundMark x1="50400" y1="92364" x2="95067" y2="88909"/>
                        <a14:foregroundMark x1="95067" y1="88909" x2="82133" y2="62000"/>
                        <a14:foregroundMark x1="18667" y1="63091" x2="56267" y2="96727"/>
                        <a14:foregroundMark x1="56267" y1="96727" x2="98267" y2="95091"/>
                        <a14:foregroundMark x1="98267" y1="95091" x2="94000" y2="75273"/>
                        <a14:foregroundMark x1="18667" y1="60000" x2="10400" y2="87455"/>
                        <a14:foregroundMark x1="7467" y1="75273" x2="4533" y2="85455"/>
                        <a14:foregroundMark x1="14133" y1="19273" x2="2933" y2="13273"/>
                        <a14:foregroundMark x1="40267" y1="15273" x2="48533" y2="3091"/>
                      </a14:backgroundRemoval>
                    </a14:imgEffect>
                    <a14:imgEffect>
                      <a14:saturation sat="87000"/>
                    </a14:imgEffect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10" y="6010312"/>
            <a:ext cx="1155939" cy="847689"/>
          </a:xfrm>
          <a:prstGeom prst="rect">
            <a:avLst/>
          </a:prstGeom>
        </p:spPr>
      </p:pic>
      <p:grpSp>
        <p:nvGrpSpPr>
          <p:cNvPr id="588" name="Group 587">
            <a:extLst>
              <a:ext uri="{FF2B5EF4-FFF2-40B4-BE49-F238E27FC236}">
                <a16:creationId xmlns:a16="http://schemas.microsoft.com/office/drawing/2014/main" id="{355B1B50-5C9E-4645-BFD0-062FAB54B710}"/>
              </a:ext>
            </a:extLst>
          </p:cNvPr>
          <p:cNvGrpSpPr/>
          <p:nvPr/>
        </p:nvGrpSpPr>
        <p:grpSpPr>
          <a:xfrm>
            <a:off x="335100" y="473177"/>
            <a:ext cx="11856900" cy="6384823"/>
            <a:chOff x="113427" y="285253"/>
            <a:chExt cx="12214949" cy="6577629"/>
          </a:xfrm>
        </p:grpSpPr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E323A6A-8F8A-4B74-B41C-01C035377986}"/>
                </a:ext>
              </a:extLst>
            </p:cNvPr>
            <p:cNvSpPr/>
            <p:nvPr/>
          </p:nvSpPr>
          <p:spPr>
            <a:xfrm rot="5400000">
              <a:off x="8768364" y="998362"/>
              <a:ext cx="909192" cy="909192"/>
            </a:xfrm>
            <a:prstGeom prst="rect">
              <a:avLst/>
            </a:prstGeom>
            <a:solidFill>
              <a:srgbClr val="C0C0C0">
                <a:alpha val="69804"/>
              </a:srgb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C8218576-7534-445C-AE0C-B5D84D65CE13}"/>
                </a:ext>
              </a:extLst>
            </p:cNvPr>
            <p:cNvSpPr/>
            <p:nvPr/>
          </p:nvSpPr>
          <p:spPr>
            <a:xfrm>
              <a:off x="114302" y="3116580"/>
              <a:ext cx="2211197" cy="2766060"/>
            </a:xfrm>
            <a:prstGeom prst="rect">
              <a:avLst/>
            </a:prstGeom>
            <a:solidFill>
              <a:srgbClr val="AFABAB">
                <a:alpha val="43922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9F00686C-8067-4A15-ABD8-EAA606970370}"/>
                </a:ext>
              </a:extLst>
            </p:cNvPr>
            <p:cNvSpPr/>
            <p:nvPr/>
          </p:nvSpPr>
          <p:spPr>
            <a:xfrm>
              <a:off x="2013980" y="4736791"/>
              <a:ext cx="232617" cy="312124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BD2037EE-1101-431A-91E2-E6C9F03D6810}"/>
                </a:ext>
              </a:extLst>
            </p:cNvPr>
            <p:cNvSpPr/>
            <p:nvPr/>
          </p:nvSpPr>
          <p:spPr>
            <a:xfrm>
              <a:off x="1427768" y="4737484"/>
              <a:ext cx="227934" cy="312124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1A830396-FD70-43F4-8C47-23AE76D431B9}"/>
                </a:ext>
              </a:extLst>
            </p:cNvPr>
            <p:cNvSpPr/>
            <p:nvPr/>
          </p:nvSpPr>
          <p:spPr>
            <a:xfrm>
              <a:off x="1720875" y="4736792"/>
              <a:ext cx="227932" cy="312124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65F5BDF2-8FD5-4058-9BC2-AD1C56D6AE31}"/>
                </a:ext>
              </a:extLst>
            </p:cNvPr>
            <p:cNvSpPr/>
            <p:nvPr/>
          </p:nvSpPr>
          <p:spPr>
            <a:xfrm>
              <a:off x="1468845" y="3665222"/>
              <a:ext cx="777427" cy="733458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AC-DC Power Supply</a:t>
              </a:r>
            </a:p>
          </p:txBody>
        </p:sp>
        <p:cxnSp>
          <p:nvCxnSpPr>
            <p:cNvPr id="303" name="Connector: Curved 302">
              <a:extLst>
                <a:ext uri="{FF2B5EF4-FFF2-40B4-BE49-F238E27FC236}">
                  <a16:creationId xmlns:a16="http://schemas.microsoft.com/office/drawing/2014/main" id="{2067BA48-3EB5-429E-9B10-7447289ADA70}"/>
                </a:ext>
              </a:extLst>
            </p:cNvPr>
            <p:cNvCxnSpPr>
              <a:cxnSpLocks/>
              <a:endCxn id="329" idx="0"/>
            </p:cNvCxnSpPr>
            <p:nvPr/>
          </p:nvCxnSpPr>
          <p:spPr>
            <a:xfrm flipV="1">
              <a:off x="6528525" y="1329081"/>
              <a:ext cx="2258804" cy="1591313"/>
            </a:xfrm>
            <a:prstGeom prst="curvedConnector3">
              <a:avLst>
                <a:gd name="adj1" fmla="val 747"/>
              </a:avLst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04" name="Connector: Curved 303">
              <a:extLst>
                <a:ext uri="{FF2B5EF4-FFF2-40B4-BE49-F238E27FC236}">
                  <a16:creationId xmlns:a16="http://schemas.microsoft.com/office/drawing/2014/main" id="{E4410004-8AE8-4A4D-A58C-38A94460D528}"/>
                </a:ext>
              </a:extLst>
            </p:cNvPr>
            <p:cNvCxnSpPr>
              <a:cxnSpLocks/>
              <a:endCxn id="316" idx="0"/>
            </p:cNvCxnSpPr>
            <p:nvPr/>
          </p:nvCxnSpPr>
          <p:spPr>
            <a:xfrm rot="5400000" flipH="1" flipV="1">
              <a:off x="8065321" y="2125902"/>
              <a:ext cx="1516181" cy="668856"/>
            </a:xfrm>
            <a:prstGeom prst="curvedConnector3">
              <a:avLst>
                <a:gd name="adj1" fmla="val -258"/>
              </a:avLst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05" name="Connector: Curved 304">
              <a:extLst>
                <a:ext uri="{FF2B5EF4-FFF2-40B4-BE49-F238E27FC236}">
                  <a16:creationId xmlns:a16="http://schemas.microsoft.com/office/drawing/2014/main" id="{2FFB8B60-A1EA-41D7-9ACA-4762068741FF}"/>
                </a:ext>
              </a:extLst>
            </p:cNvPr>
            <p:cNvCxnSpPr>
              <a:cxnSpLocks/>
              <a:endCxn id="323" idx="0"/>
            </p:cNvCxnSpPr>
            <p:nvPr/>
          </p:nvCxnSpPr>
          <p:spPr>
            <a:xfrm rot="5400000" flipH="1" flipV="1">
              <a:off x="8427594" y="2660513"/>
              <a:ext cx="1689098" cy="139725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06" name="Connector: Curved 305">
              <a:extLst>
                <a:ext uri="{FF2B5EF4-FFF2-40B4-BE49-F238E27FC236}">
                  <a16:creationId xmlns:a16="http://schemas.microsoft.com/office/drawing/2014/main" id="{7C60F7E5-8D26-4D63-A6C9-D82015CBE39B}"/>
                </a:ext>
              </a:extLst>
            </p:cNvPr>
            <p:cNvCxnSpPr>
              <a:cxnSpLocks/>
              <a:endCxn id="321" idx="0"/>
            </p:cNvCxnSpPr>
            <p:nvPr/>
          </p:nvCxnSpPr>
          <p:spPr>
            <a:xfrm rot="16200000" flipV="1">
              <a:off x="9967544" y="1244908"/>
              <a:ext cx="438666" cy="1078849"/>
            </a:xfrm>
            <a:prstGeom prst="curvedConnector2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A023203F-F515-4A33-A9F3-B058BD3B0C75}"/>
                </a:ext>
              </a:extLst>
            </p:cNvPr>
            <p:cNvSpPr/>
            <p:nvPr/>
          </p:nvSpPr>
          <p:spPr>
            <a:xfrm>
              <a:off x="3185291" y="3592806"/>
              <a:ext cx="1069956" cy="66744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AE949D1B-E0CF-4D61-A605-9547A1D3BC93}"/>
                </a:ext>
              </a:extLst>
            </p:cNvPr>
            <p:cNvSpPr/>
            <p:nvPr/>
          </p:nvSpPr>
          <p:spPr>
            <a:xfrm>
              <a:off x="3527598" y="4021949"/>
              <a:ext cx="160463" cy="160463"/>
            </a:xfrm>
            <a:prstGeom prst="ellips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70895CA3-D14C-4C88-B608-3982AF4022FC}"/>
                </a:ext>
              </a:extLst>
            </p:cNvPr>
            <p:cNvSpPr/>
            <p:nvPr/>
          </p:nvSpPr>
          <p:spPr>
            <a:xfrm>
              <a:off x="3780231" y="4021949"/>
              <a:ext cx="160463" cy="160463"/>
            </a:xfrm>
            <a:prstGeom prst="ellips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717A879A-9EAD-409D-AB5A-9EFDC75D9646}"/>
                </a:ext>
              </a:extLst>
            </p:cNvPr>
            <p:cNvSpPr/>
            <p:nvPr/>
          </p:nvSpPr>
          <p:spPr>
            <a:xfrm>
              <a:off x="4024033" y="4020307"/>
              <a:ext cx="160463" cy="160463"/>
            </a:xfrm>
            <a:prstGeom prst="ellips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F9A1F5B9-51BB-470C-AAC3-AE49F12D8092}"/>
                </a:ext>
              </a:extLst>
            </p:cNvPr>
            <p:cNvSpPr/>
            <p:nvPr/>
          </p:nvSpPr>
          <p:spPr>
            <a:xfrm>
              <a:off x="3256679" y="4021949"/>
              <a:ext cx="160463" cy="160463"/>
            </a:xfrm>
            <a:prstGeom prst="ellips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92F22B5B-313D-4A21-A69A-5C8A3983411F}"/>
                </a:ext>
              </a:extLst>
            </p:cNvPr>
            <p:cNvSpPr/>
            <p:nvPr/>
          </p:nvSpPr>
          <p:spPr>
            <a:xfrm>
              <a:off x="3235960" y="3639175"/>
              <a:ext cx="975360" cy="299443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Control</a:t>
              </a:r>
            </a:p>
          </p:txBody>
        </p:sp>
        <p:cxnSp>
          <p:nvCxnSpPr>
            <p:cNvPr id="313" name="Connector: Curved 312">
              <a:extLst>
                <a:ext uri="{FF2B5EF4-FFF2-40B4-BE49-F238E27FC236}">
                  <a16:creationId xmlns:a16="http://schemas.microsoft.com/office/drawing/2014/main" id="{DA90B5EF-CEB5-40D3-9439-5A0BD0183B27}"/>
                </a:ext>
              </a:extLst>
            </p:cNvPr>
            <p:cNvCxnSpPr>
              <a:cxnSpLocks/>
              <a:stCxn id="314" idx="3"/>
              <a:endCxn id="307" idx="2"/>
            </p:cNvCxnSpPr>
            <p:nvPr/>
          </p:nvCxnSpPr>
          <p:spPr>
            <a:xfrm rot="5400000" flipH="1" flipV="1">
              <a:off x="2375095" y="2949535"/>
              <a:ext cx="34462" cy="2655885"/>
            </a:xfrm>
            <a:prstGeom prst="curvedConnector3">
              <a:avLst>
                <a:gd name="adj1" fmla="val -661619"/>
              </a:avLst>
            </a:prstGeom>
            <a:noFill/>
            <a:ln w="6350" cap="flat" cmpd="sng" algn="ctr">
              <a:solidFill>
                <a:srgbClr val="44546A">
                  <a:lumMod val="2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A912D96A-CBC8-47DF-B79C-42D4A49C548A}"/>
                </a:ext>
              </a:extLst>
            </p:cNvPr>
            <p:cNvSpPr/>
            <p:nvPr/>
          </p:nvSpPr>
          <p:spPr>
            <a:xfrm rot="5400000">
              <a:off x="820729" y="3807992"/>
              <a:ext cx="487310" cy="486124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11FE2C39-52DE-4E6A-8995-715448F31C9C}"/>
                </a:ext>
              </a:extLst>
            </p:cNvPr>
            <p:cNvSpPr/>
            <p:nvPr/>
          </p:nvSpPr>
          <p:spPr>
            <a:xfrm rot="5400000">
              <a:off x="9087063" y="1380282"/>
              <a:ext cx="145197" cy="45719"/>
            </a:xfrm>
            <a:prstGeom prst="rect">
              <a:avLst/>
            </a:prstGeom>
            <a:solidFill>
              <a:srgbClr val="C0C0C0">
                <a:alpha val="6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Trapezoid 315">
              <a:extLst>
                <a:ext uri="{FF2B5EF4-FFF2-40B4-BE49-F238E27FC236}">
                  <a16:creationId xmlns:a16="http://schemas.microsoft.com/office/drawing/2014/main" id="{83B92715-D005-4886-AA6B-FA7F6881493D}"/>
                </a:ext>
              </a:extLst>
            </p:cNvPr>
            <p:cNvSpPr/>
            <p:nvPr/>
          </p:nvSpPr>
          <p:spPr>
            <a:xfrm flipV="1">
              <a:off x="9136804" y="1475740"/>
              <a:ext cx="42069" cy="226499"/>
            </a:xfrm>
            <a:prstGeom prst="trapezoid">
              <a:avLst>
                <a:gd name="adj" fmla="val 42809"/>
              </a:avLst>
            </a:prstGeom>
            <a:solidFill>
              <a:srgbClr val="C0C0C0">
                <a:alpha val="69804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Chord 316">
              <a:extLst>
                <a:ext uri="{FF2B5EF4-FFF2-40B4-BE49-F238E27FC236}">
                  <a16:creationId xmlns:a16="http://schemas.microsoft.com/office/drawing/2014/main" id="{184CEBCB-C580-4134-8C68-7042BB8E6160}"/>
                </a:ext>
              </a:extLst>
            </p:cNvPr>
            <p:cNvSpPr/>
            <p:nvPr/>
          </p:nvSpPr>
          <p:spPr>
            <a:xfrm rot="11087893" flipH="1">
              <a:off x="9033260" y="1477817"/>
              <a:ext cx="238863" cy="268669"/>
            </a:xfrm>
            <a:prstGeom prst="chord">
              <a:avLst>
                <a:gd name="adj1" fmla="val 1368082"/>
                <a:gd name="adj2" fmla="val 9983570"/>
              </a:avLst>
            </a:prstGeom>
            <a:solidFill>
              <a:srgbClr val="C0C0C0">
                <a:alpha val="69804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EABB462D-4D10-4F17-B701-F01D2F89B0BB}"/>
                </a:ext>
              </a:extLst>
            </p:cNvPr>
            <p:cNvSpPr/>
            <p:nvPr/>
          </p:nvSpPr>
          <p:spPr>
            <a:xfrm rot="10800000">
              <a:off x="9363040" y="1543966"/>
              <a:ext cx="77500" cy="42069"/>
            </a:xfrm>
            <a:prstGeom prst="rect">
              <a:avLst/>
            </a:prstGeom>
            <a:solidFill>
              <a:srgbClr val="C0C0C0">
                <a:alpha val="6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Trapezoid 318">
              <a:extLst>
                <a:ext uri="{FF2B5EF4-FFF2-40B4-BE49-F238E27FC236}">
                  <a16:creationId xmlns:a16="http://schemas.microsoft.com/office/drawing/2014/main" id="{B98B895D-87C7-40F5-A3CB-7C2DEE7636F8}"/>
                </a:ext>
              </a:extLst>
            </p:cNvPr>
            <p:cNvSpPr/>
            <p:nvPr/>
          </p:nvSpPr>
          <p:spPr>
            <a:xfrm>
              <a:off x="9323263" y="1022669"/>
              <a:ext cx="39777" cy="39599"/>
            </a:xfrm>
            <a:prstGeom prst="trapezoid">
              <a:avLst>
                <a:gd name="adj" fmla="val 59209"/>
              </a:avLst>
            </a:prstGeom>
            <a:solidFill>
              <a:srgbClr val="C0C0C0">
                <a:alpha val="69804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ADC8601-D79E-4942-ADB0-4DF18AF255AF}"/>
                </a:ext>
              </a:extLst>
            </p:cNvPr>
            <p:cNvSpPr/>
            <p:nvPr/>
          </p:nvSpPr>
          <p:spPr>
            <a:xfrm rot="5400000">
              <a:off x="9042451" y="1338819"/>
              <a:ext cx="598948" cy="42069"/>
            </a:xfrm>
            <a:prstGeom prst="rect">
              <a:avLst/>
            </a:prstGeom>
            <a:solidFill>
              <a:srgbClr val="C0C0C0">
                <a:alpha val="6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Trapezoid 320">
              <a:extLst>
                <a:ext uri="{FF2B5EF4-FFF2-40B4-BE49-F238E27FC236}">
                  <a16:creationId xmlns:a16="http://schemas.microsoft.com/office/drawing/2014/main" id="{B387593E-4CDD-46D5-ACE1-FD141CC32113}"/>
                </a:ext>
              </a:extLst>
            </p:cNvPr>
            <p:cNvSpPr/>
            <p:nvPr/>
          </p:nvSpPr>
          <p:spPr>
            <a:xfrm rot="5400000">
              <a:off x="9522697" y="1461279"/>
              <a:ext cx="42068" cy="207442"/>
            </a:xfrm>
            <a:prstGeom prst="trapezoid">
              <a:avLst>
                <a:gd name="adj" fmla="val 42809"/>
              </a:avLst>
            </a:prstGeom>
            <a:solidFill>
              <a:srgbClr val="C0C0C0">
                <a:alpha val="69804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Chord 321">
              <a:extLst>
                <a:ext uri="{FF2B5EF4-FFF2-40B4-BE49-F238E27FC236}">
                  <a16:creationId xmlns:a16="http://schemas.microsoft.com/office/drawing/2014/main" id="{752E1B81-0F19-4867-8DFE-8CE772524525}"/>
                </a:ext>
              </a:extLst>
            </p:cNvPr>
            <p:cNvSpPr/>
            <p:nvPr/>
          </p:nvSpPr>
          <p:spPr>
            <a:xfrm rot="16487893" flipV="1">
              <a:off x="9435955" y="1429487"/>
              <a:ext cx="238863" cy="268669"/>
            </a:xfrm>
            <a:prstGeom prst="chord">
              <a:avLst>
                <a:gd name="adj1" fmla="val 1368082"/>
                <a:gd name="adj2" fmla="val 9983570"/>
              </a:avLst>
            </a:prstGeom>
            <a:solidFill>
              <a:srgbClr val="C0C0C0">
                <a:alpha val="69804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Trapezoid 322">
              <a:extLst>
                <a:ext uri="{FF2B5EF4-FFF2-40B4-BE49-F238E27FC236}">
                  <a16:creationId xmlns:a16="http://schemas.microsoft.com/office/drawing/2014/main" id="{A664F8AF-5456-46E1-9057-FF6FC3C82AEE}"/>
                </a:ext>
              </a:extLst>
            </p:cNvPr>
            <p:cNvSpPr/>
            <p:nvPr/>
          </p:nvSpPr>
          <p:spPr>
            <a:xfrm flipV="1">
              <a:off x="9320971" y="1659327"/>
              <a:ext cx="42069" cy="226499"/>
            </a:xfrm>
            <a:prstGeom prst="trapezoid">
              <a:avLst>
                <a:gd name="adj" fmla="val 42809"/>
              </a:avLst>
            </a:prstGeom>
            <a:solidFill>
              <a:srgbClr val="C0C0C0">
                <a:alpha val="69804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Chord 323">
              <a:extLst>
                <a:ext uri="{FF2B5EF4-FFF2-40B4-BE49-F238E27FC236}">
                  <a16:creationId xmlns:a16="http://schemas.microsoft.com/office/drawing/2014/main" id="{EAEF3287-9842-4963-AE90-0AFBC92E88DE}"/>
                </a:ext>
              </a:extLst>
            </p:cNvPr>
            <p:cNvSpPr/>
            <p:nvPr/>
          </p:nvSpPr>
          <p:spPr>
            <a:xfrm rot="11087893" flipH="1">
              <a:off x="9223721" y="1661149"/>
              <a:ext cx="238863" cy="268669"/>
            </a:xfrm>
            <a:prstGeom prst="chord">
              <a:avLst>
                <a:gd name="adj1" fmla="val 1368082"/>
                <a:gd name="adj2" fmla="val 9983570"/>
              </a:avLst>
            </a:prstGeom>
            <a:solidFill>
              <a:srgbClr val="C0C0C0">
                <a:alpha val="69804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CBBDFF6E-16E6-43C1-A159-9C42E0FE14C8}"/>
                </a:ext>
              </a:extLst>
            </p:cNvPr>
            <p:cNvSpPr/>
            <p:nvPr/>
          </p:nvSpPr>
          <p:spPr>
            <a:xfrm rot="2700000">
              <a:off x="9231406" y="1562696"/>
              <a:ext cx="227298" cy="9092"/>
            </a:xfrm>
            <a:prstGeom prst="rect">
              <a:avLst/>
            </a:prstGeom>
            <a:solidFill>
              <a:srgbClr val="C0C0C0">
                <a:alpha val="69804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A8316ECA-5ADA-42C6-89BB-FBFA56399F83}"/>
                </a:ext>
              </a:extLst>
            </p:cNvPr>
            <p:cNvSpPr/>
            <p:nvPr/>
          </p:nvSpPr>
          <p:spPr>
            <a:xfrm>
              <a:off x="9008387" y="1307683"/>
              <a:ext cx="312278" cy="42069"/>
            </a:xfrm>
            <a:prstGeom prst="rect">
              <a:avLst/>
            </a:prstGeom>
            <a:solidFill>
              <a:srgbClr val="C0C0C0">
                <a:alpha val="6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184113EB-0260-4422-AB51-60AF60D37EE9}"/>
                </a:ext>
              </a:extLst>
            </p:cNvPr>
            <p:cNvSpPr/>
            <p:nvPr/>
          </p:nvSpPr>
          <p:spPr>
            <a:xfrm rot="8100000">
              <a:off x="9224929" y="1335868"/>
              <a:ext cx="227298" cy="9092"/>
            </a:xfrm>
            <a:prstGeom prst="rect">
              <a:avLst/>
            </a:prstGeom>
            <a:solidFill>
              <a:srgbClr val="C0C0C0">
                <a:alpha val="69804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10641ED9-BD8E-487C-863F-93B51BA60CA4}"/>
                </a:ext>
              </a:extLst>
            </p:cNvPr>
            <p:cNvSpPr/>
            <p:nvPr/>
          </p:nvSpPr>
          <p:spPr>
            <a:xfrm rot="8100000">
              <a:off x="9041703" y="1335061"/>
              <a:ext cx="227298" cy="9092"/>
            </a:xfrm>
            <a:prstGeom prst="rect">
              <a:avLst/>
            </a:prstGeom>
            <a:solidFill>
              <a:srgbClr val="C0C0C0">
                <a:alpha val="69804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Trapezoid 328">
              <a:extLst>
                <a:ext uri="{FF2B5EF4-FFF2-40B4-BE49-F238E27FC236}">
                  <a16:creationId xmlns:a16="http://schemas.microsoft.com/office/drawing/2014/main" id="{43A77CFD-6E15-417A-9CA0-9F9B0A2991BB}"/>
                </a:ext>
              </a:extLst>
            </p:cNvPr>
            <p:cNvSpPr/>
            <p:nvPr/>
          </p:nvSpPr>
          <p:spPr>
            <a:xfrm rot="5400000" flipH="1" flipV="1">
              <a:off x="8879544" y="1215832"/>
              <a:ext cx="42069" cy="226499"/>
            </a:xfrm>
            <a:prstGeom prst="trapezoid">
              <a:avLst>
                <a:gd name="adj" fmla="val 42809"/>
              </a:avLst>
            </a:prstGeom>
            <a:solidFill>
              <a:srgbClr val="C0C0C0">
                <a:alpha val="69804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Chord 329">
              <a:extLst>
                <a:ext uri="{FF2B5EF4-FFF2-40B4-BE49-F238E27FC236}">
                  <a16:creationId xmlns:a16="http://schemas.microsoft.com/office/drawing/2014/main" id="{1DB80C8A-E5CB-4015-A674-45696F83126E}"/>
                </a:ext>
              </a:extLst>
            </p:cNvPr>
            <p:cNvSpPr/>
            <p:nvPr/>
          </p:nvSpPr>
          <p:spPr>
            <a:xfrm rot="15912107">
              <a:off x="8758240" y="1193600"/>
              <a:ext cx="238863" cy="268669"/>
            </a:xfrm>
            <a:prstGeom prst="chord">
              <a:avLst>
                <a:gd name="adj1" fmla="val 1368082"/>
                <a:gd name="adj2" fmla="val 9983570"/>
              </a:avLst>
            </a:prstGeom>
            <a:solidFill>
              <a:srgbClr val="C0C0C0">
                <a:alpha val="69804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52FE32F2-0E1A-48C0-BDC5-88892616E830}"/>
                </a:ext>
              </a:extLst>
            </p:cNvPr>
            <p:cNvCxnSpPr>
              <a:cxnSpLocks/>
              <a:endCxn id="336" idx="3"/>
            </p:cNvCxnSpPr>
            <p:nvPr/>
          </p:nvCxnSpPr>
          <p:spPr>
            <a:xfrm rot="16200000" flipV="1">
              <a:off x="517238" y="4074079"/>
              <a:ext cx="327672" cy="4357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44265F54-830B-4447-A1B3-0C33F47EF28C}"/>
                </a:ext>
              </a:extLst>
            </p:cNvPr>
            <p:cNvGrpSpPr/>
            <p:nvPr/>
          </p:nvGrpSpPr>
          <p:grpSpPr>
            <a:xfrm rot="16200000" flipH="1">
              <a:off x="420951" y="4153028"/>
              <a:ext cx="515888" cy="27619"/>
              <a:chOff x="4177762" y="3352697"/>
              <a:chExt cx="2631468" cy="140880"/>
            </a:xfrm>
          </p:grpSpPr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7EB7843A-65F0-43B1-B9AC-A17FF57B6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8539" y="3430948"/>
                <a:ext cx="262069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1FC762FE-1003-417B-ADA5-B58BDB7B9692}"/>
                  </a:ext>
                </a:extLst>
              </p:cNvPr>
              <p:cNvCxnSpPr>
                <a:cxnSpLocks/>
                <a:endCxn id="336" idx="0"/>
              </p:cNvCxnSpPr>
              <p:nvPr/>
            </p:nvCxnSpPr>
            <p:spPr>
              <a:xfrm flipV="1">
                <a:off x="4177762" y="3423137"/>
                <a:ext cx="704899" cy="4588"/>
              </a:xfrm>
              <a:prstGeom prst="line">
                <a:avLst/>
              </a:prstGeom>
              <a:noFill/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335" name="Cylinder 334">
                <a:extLst>
                  <a:ext uri="{FF2B5EF4-FFF2-40B4-BE49-F238E27FC236}">
                    <a16:creationId xmlns:a16="http://schemas.microsoft.com/office/drawing/2014/main" id="{C761165F-4DE2-4761-AE4B-5EA3E1BDC3E3}"/>
                  </a:ext>
                </a:extLst>
              </p:cNvPr>
              <p:cNvSpPr/>
              <p:nvPr/>
            </p:nvSpPr>
            <p:spPr>
              <a:xfrm rot="5400000">
                <a:off x="4430617" y="3158937"/>
                <a:ext cx="64783" cy="534504"/>
              </a:xfrm>
              <a:prstGeom prst="can">
                <a:avLst/>
              </a:prstGeom>
              <a:solidFill>
                <a:srgbClr val="2D2B2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Cylinder 335">
                <a:extLst>
                  <a:ext uri="{FF2B5EF4-FFF2-40B4-BE49-F238E27FC236}">
                    <a16:creationId xmlns:a16="http://schemas.microsoft.com/office/drawing/2014/main" id="{F574BCC0-62DC-4687-B357-B50227F26068}"/>
                  </a:ext>
                </a:extLst>
              </p:cNvPr>
              <p:cNvSpPr/>
              <p:nvPr/>
            </p:nvSpPr>
            <p:spPr>
              <a:xfrm rot="5400000">
                <a:off x="4486379" y="3062075"/>
                <a:ext cx="140880" cy="722124"/>
              </a:xfrm>
              <a:prstGeom prst="can">
                <a:avLst/>
              </a:prstGeom>
              <a:solidFill>
                <a:srgbClr val="AFABA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7" name="Cylinder 336">
              <a:extLst>
                <a:ext uri="{FF2B5EF4-FFF2-40B4-BE49-F238E27FC236}">
                  <a16:creationId xmlns:a16="http://schemas.microsoft.com/office/drawing/2014/main" id="{314D1CB8-46C2-4AC4-BBC0-B5F03D8FBAB2}"/>
                </a:ext>
              </a:extLst>
            </p:cNvPr>
            <p:cNvSpPr/>
            <p:nvPr/>
          </p:nvSpPr>
          <p:spPr>
            <a:xfrm>
              <a:off x="562956" y="3904102"/>
              <a:ext cx="239821" cy="67599"/>
            </a:xfrm>
            <a:prstGeom prst="can">
              <a:avLst>
                <a:gd name="adj" fmla="val 50000"/>
              </a:avLst>
            </a:prstGeom>
            <a:solidFill>
              <a:srgbClr val="AFABAB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Cylinder 337">
              <a:extLst>
                <a:ext uri="{FF2B5EF4-FFF2-40B4-BE49-F238E27FC236}">
                  <a16:creationId xmlns:a16="http://schemas.microsoft.com/office/drawing/2014/main" id="{38A6DE9C-C1B2-41FC-9472-90418EB405BA}"/>
                </a:ext>
              </a:extLst>
            </p:cNvPr>
            <p:cNvSpPr/>
            <p:nvPr/>
          </p:nvSpPr>
          <p:spPr>
            <a:xfrm>
              <a:off x="965198" y="5107711"/>
              <a:ext cx="122932" cy="143947"/>
            </a:xfrm>
            <a:prstGeom prst="can">
              <a:avLst/>
            </a:prstGeom>
            <a:solidFill>
              <a:srgbClr val="FFC000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Trapezoid 338">
              <a:extLst>
                <a:ext uri="{FF2B5EF4-FFF2-40B4-BE49-F238E27FC236}">
                  <a16:creationId xmlns:a16="http://schemas.microsoft.com/office/drawing/2014/main" id="{FBE9D46A-C303-4F9E-8F6A-01645E96625A}"/>
                </a:ext>
              </a:extLst>
            </p:cNvPr>
            <p:cNvSpPr/>
            <p:nvPr/>
          </p:nvSpPr>
          <p:spPr>
            <a:xfrm>
              <a:off x="665525" y="3555271"/>
              <a:ext cx="32150" cy="161927"/>
            </a:xfrm>
            <a:prstGeom prst="trapezoid">
              <a:avLst>
                <a:gd name="adj" fmla="val 47455"/>
              </a:avLst>
            </a:prstGeom>
            <a:gradFill flip="none" rotWithShape="1">
              <a:gsLst>
                <a:gs pos="15000">
                  <a:srgbClr val="FF0000"/>
                </a:gs>
                <a:gs pos="50000">
                  <a:srgbClr val="00B050"/>
                </a:gs>
                <a:gs pos="33000">
                  <a:srgbClr val="FFFF00"/>
                </a:gs>
                <a:gs pos="0">
                  <a:srgbClr val="C00000"/>
                </a:gs>
                <a:gs pos="100000">
                  <a:srgbClr val="7030A0"/>
                </a:gs>
                <a:gs pos="65000">
                  <a:srgbClr val="00B0F0"/>
                </a:gs>
                <a:gs pos="80000">
                  <a:srgbClr val="0070C0">
                    <a:lumMod val="100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Trapezoid 339">
              <a:extLst>
                <a:ext uri="{FF2B5EF4-FFF2-40B4-BE49-F238E27FC236}">
                  <a16:creationId xmlns:a16="http://schemas.microsoft.com/office/drawing/2014/main" id="{776936D7-45AC-43F6-96C7-5FAA8E631357}"/>
                </a:ext>
              </a:extLst>
            </p:cNvPr>
            <p:cNvSpPr/>
            <p:nvPr/>
          </p:nvSpPr>
          <p:spPr>
            <a:xfrm flipV="1">
              <a:off x="667375" y="3892655"/>
              <a:ext cx="27519" cy="21703"/>
            </a:xfrm>
            <a:prstGeom prst="trapezoid">
              <a:avLst>
                <a:gd name="adj" fmla="val 59209"/>
              </a:avLst>
            </a:prstGeom>
            <a:gradFill flip="none" rotWithShape="1">
              <a:gsLst>
                <a:gs pos="0">
                  <a:srgbClr val="C00000"/>
                </a:gs>
                <a:gs pos="34000">
                  <a:srgbClr val="FFFF00"/>
                </a:gs>
                <a:gs pos="19000">
                  <a:srgbClr val="FF0000"/>
                </a:gs>
                <a:gs pos="50000">
                  <a:srgbClr val="00B050"/>
                </a:gs>
                <a:gs pos="68000">
                  <a:srgbClr val="00B0F0"/>
                </a:gs>
                <a:gs pos="100000">
                  <a:srgbClr val="7030A0"/>
                </a:gs>
                <a:gs pos="85000">
                  <a:srgbClr val="0070C0">
                    <a:lumMod val="100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266A6030-72B7-45D7-AB99-FA7664F9B7D6}"/>
                </a:ext>
              </a:extLst>
            </p:cNvPr>
            <p:cNvSpPr/>
            <p:nvPr/>
          </p:nvSpPr>
          <p:spPr>
            <a:xfrm rot="16200000" flipV="1">
              <a:off x="592713" y="3787692"/>
              <a:ext cx="176748" cy="3317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5000">
                  <a:srgbClr val="FF0000"/>
                </a:gs>
                <a:gs pos="33000">
                  <a:srgbClr val="FFFF00"/>
                </a:gs>
                <a:gs pos="49000">
                  <a:srgbClr val="00B050"/>
                </a:gs>
                <a:gs pos="64500">
                  <a:srgbClr val="00B0F0"/>
                </a:gs>
                <a:gs pos="93000">
                  <a:srgbClr val="7030A0"/>
                </a:gs>
                <a:gs pos="80000">
                  <a:srgbClr val="0070C0">
                    <a:lumMod val="100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2" name="Picture 341">
              <a:extLst>
                <a:ext uri="{FF2B5EF4-FFF2-40B4-BE49-F238E27FC236}">
                  <a16:creationId xmlns:a16="http://schemas.microsoft.com/office/drawing/2014/main" id="{A20132D4-03C1-40B6-982A-0426F1C33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61" b="93561" l="5276" r="91847">
                          <a14:foregroundMark x1="45324" y1="21212" x2="47962" y2="58712"/>
                          <a14:foregroundMark x1="66427" y1="27273" x2="88249" y2="57576"/>
                          <a14:foregroundMark x1="8633" y1="46212" x2="5276" y2="46970"/>
                          <a14:foregroundMark x1="20384" y1="10606" x2="20384" y2="6439"/>
                          <a14:foregroundMark x1="20384" y1="91667" x2="21103" y2="93939"/>
                          <a14:foregroundMark x1="14388" y1="14394" x2="29017" y2="35227"/>
                          <a14:foregroundMark x1="12710" y1="12121" x2="19424" y2="7197"/>
                          <a14:foregroundMark x1="68825" y1="25379" x2="74341" y2="14394"/>
                          <a14:foregroundMark x1="72422" y1="11742" x2="72422" y2="11742"/>
                          <a14:foregroundMark x1="87530" y1="19697" x2="87530" y2="19697"/>
                          <a14:foregroundMark x1="91127" y1="34470" x2="91127" y2="34470"/>
                          <a14:foregroundMark x1="91127" y1="44697" x2="91127" y2="44697"/>
                          <a14:foregroundMark x1="91847" y1="62879" x2="91847" y2="628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270738" y="5007350"/>
              <a:ext cx="129858" cy="82212"/>
            </a:xfrm>
            <a:prstGeom prst="rect">
              <a:avLst/>
            </a:prstGeom>
          </p:spPr>
        </p:pic>
        <p:sp>
          <p:nvSpPr>
            <p:cNvPr id="343" name="Cylinder 342">
              <a:extLst>
                <a:ext uri="{FF2B5EF4-FFF2-40B4-BE49-F238E27FC236}">
                  <a16:creationId xmlns:a16="http://schemas.microsoft.com/office/drawing/2014/main" id="{4DEF5EEE-525F-4BF9-BE47-DACBCD1AB869}"/>
                </a:ext>
              </a:extLst>
            </p:cNvPr>
            <p:cNvSpPr/>
            <p:nvPr/>
          </p:nvSpPr>
          <p:spPr>
            <a:xfrm>
              <a:off x="295564" y="4988589"/>
              <a:ext cx="80206" cy="143947"/>
            </a:xfrm>
            <a:prstGeom prst="can">
              <a:avLst/>
            </a:prstGeom>
            <a:solidFill>
              <a:srgbClr val="C9C9C9">
                <a:alpha val="63922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Cylinder 343">
              <a:extLst>
                <a:ext uri="{FF2B5EF4-FFF2-40B4-BE49-F238E27FC236}">
                  <a16:creationId xmlns:a16="http://schemas.microsoft.com/office/drawing/2014/main" id="{C28A5CDE-4920-418A-9BF8-337E07D69C39}"/>
                </a:ext>
              </a:extLst>
            </p:cNvPr>
            <p:cNvSpPr/>
            <p:nvPr/>
          </p:nvSpPr>
          <p:spPr>
            <a:xfrm>
              <a:off x="274201" y="5107711"/>
              <a:ext cx="122932" cy="143947"/>
            </a:xfrm>
            <a:prstGeom prst="can">
              <a:avLst/>
            </a:prstGeom>
            <a:solidFill>
              <a:srgbClr val="FFC000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121BF6F1-D697-44C7-9627-E194B8813CA4}"/>
                </a:ext>
              </a:extLst>
            </p:cNvPr>
            <p:cNvSpPr/>
            <p:nvPr/>
          </p:nvSpPr>
          <p:spPr>
            <a:xfrm rot="16200000">
              <a:off x="328024" y="5111045"/>
              <a:ext cx="15286" cy="50541"/>
            </a:xfrm>
            <a:prstGeom prst="rect">
              <a:avLst/>
            </a:prstGeom>
            <a:solidFill>
              <a:srgbClr val="FFC000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15581A46-5C28-481D-A465-C04A10D22C60}"/>
                </a:ext>
              </a:extLst>
            </p:cNvPr>
            <p:cNvSpPr/>
            <p:nvPr/>
          </p:nvSpPr>
          <p:spPr>
            <a:xfrm rot="16200000">
              <a:off x="328024" y="5107542"/>
              <a:ext cx="15286" cy="26973"/>
            </a:xfrm>
            <a:prstGeom prst="rect">
              <a:avLst/>
            </a:prstGeom>
            <a:solidFill>
              <a:srgbClr val="FFC000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C009446E-451A-4D95-B1C1-90698D10C39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67084" y="5200329"/>
              <a:ext cx="112741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AE20BDCD-3017-43AA-BE8D-5C30D31EDF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92783" y="5200329"/>
              <a:ext cx="112741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B67A7386-6A30-4C7B-AD03-17D6FC95668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08206" y="5094769"/>
              <a:ext cx="17198" cy="2003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C9CBC989-94B3-4C38-962C-8F8FE957BFB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5931" y="5094769"/>
              <a:ext cx="17198" cy="2003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748CAAFD-63F5-4A70-BF49-CC7AC4AAACF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42322" y="5055956"/>
              <a:ext cx="17198" cy="2003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82B4685B-DA3F-4416-A510-1CCEEC933DD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12133" y="5055956"/>
              <a:ext cx="17198" cy="2003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056CD4B4-6802-4E91-B5AE-A14BFCFFFC3C}"/>
                </a:ext>
              </a:extLst>
            </p:cNvPr>
            <p:cNvGrpSpPr/>
            <p:nvPr/>
          </p:nvGrpSpPr>
          <p:grpSpPr>
            <a:xfrm rot="16200000">
              <a:off x="328024" y="5020180"/>
              <a:ext cx="15286" cy="28527"/>
              <a:chOff x="320038" y="1874520"/>
              <a:chExt cx="53342" cy="85318"/>
            </a:xfrm>
          </p:grpSpPr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677EF6A6-54D2-465B-A5EF-5992F8CAA1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0038" y="1874520"/>
                <a:ext cx="53342" cy="30073"/>
              </a:xfrm>
              <a:prstGeom prst="line">
                <a:avLst/>
              </a:prstGeom>
              <a:noFill/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C02A2349-4FD0-4B07-AA26-F81CE5E5F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038" y="1929765"/>
                <a:ext cx="53342" cy="30073"/>
              </a:xfrm>
              <a:prstGeom prst="line">
                <a:avLst/>
              </a:prstGeom>
              <a:noFill/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CAE2F764-C95D-4FCB-A90F-A71CF8D3BE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454" y="5251659"/>
              <a:ext cx="0" cy="41882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B3719BE8-08AA-4357-9A58-7B44A0FDBD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154" y="5251658"/>
              <a:ext cx="0" cy="39102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58" name="Cube 357">
              <a:extLst>
                <a:ext uri="{FF2B5EF4-FFF2-40B4-BE49-F238E27FC236}">
                  <a16:creationId xmlns:a16="http://schemas.microsoft.com/office/drawing/2014/main" id="{D1065D6F-3BC5-4FE3-B460-579A39261B67}"/>
                </a:ext>
              </a:extLst>
            </p:cNvPr>
            <p:cNvSpPr/>
            <p:nvPr/>
          </p:nvSpPr>
          <p:spPr>
            <a:xfrm rot="16200000">
              <a:off x="64543" y="5288205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Cube 358">
              <a:extLst>
                <a:ext uri="{FF2B5EF4-FFF2-40B4-BE49-F238E27FC236}">
                  <a16:creationId xmlns:a16="http://schemas.microsoft.com/office/drawing/2014/main" id="{4D861311-80FC-4E30-A93D-D34302F76282}"/>
                </a:ext>
              </a:extLst>
            </p:cNvPr>
            <p:cNvSpPr/>
            <p:nvPr/>
          </p:nvSpPr>
          <p:spPr>
            <a:xfrm rot="16200000">
              <a:off x="88122" y="5288205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Cube 359">
              <a:extLst>
                <a:ext uri="{FF2B5EF4-FFF2-40B4-BE49-F238E27FC236}">
                  <a16:creationId xmlns:a16="http://schemas.microsoft.com/office/drawing/2014/main" id="{EDB9FDED-470A-494A-9C05-679CC198D91F}"/>
                </a:ext>
              </a:extLst>
            </p:cNvPr>
            <p:cNvSpPr/>
            <p:nvPr/>
          </p:nvSpPr>
          <p:spPr>
            <a:xfrm rot="16200000">
              <a:off x="111702" y="5288205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Cube 360">
              <a:extLst>
                <a:ext uri="{FF2B5EF4-FFF2-40B4-BE49-F238E27FC236}">
                  <a16:creationId xmlns:a16="http://schemas.microsoft.com/office/drawing/2014/main" id="{DACD7CA8-3DB0-48BB-AEDA-54D46575D2F5}"/>
                </a:ext>
              </a:extLst>
            </p:cNvPr>
            <p:cNvSpPr/>
            <p:nvPr/>
          </p:nvSpPr>
          <p:spPr>
            <a:xfrm rot="16200000">
              <a:off x="135281" y="5288205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Cube 361">
              <a:extLst>
                <a:ext uri="{FF2B5EF4-FFF2-40B4-BE49-F238E27FC236}">
                  <a16:creationId xmlns:a16="http://schemas.microsoft.com/office/drawing/2014/main" id="{34898517-A4B5-4B38-96BE-34DB851160B2}"/>
                </a:ext>
              </a:extLst>
            </p:cNvPr>
            <p:cNvSpPr/>
            <p:nvPr/>
          </p:nvSpPr>
          <p:spPr>
            <a:xfrm rot="16200000">
              <a:off x="160328" y="5288205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Cube 362">
              <a:extLst>
                <a:ext uri="{FF2B5EF4-FFF2-40B4-BE49-F238E27FC236}">
                  <a16:creationId xmlns:a16="http://schemas.microsoft.com/office/drawing/2014/main" id="{7B5B0433-C752-4318-BCB8-8EC02161B625}"/>
                </a:ext>
              </a:extLst>
            </p:cNvPr>
            <p:cNvSpPr/>
            <p:nvPr/>
          </p:nvSpPr>
          <p:spPr>
            <a:xfrm rot="16200000">
              <a:off x="183907" y="5288205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Cube 363">
              <a:extLst>
                <a:ext uri="{FF2B5EF4-FFF2-40B4-BE49-F238E27FC236}">
                  <a16:creationId xmlns:a16="http://schemas.microsoft.com/office/drawing/2014/main" id="{C9506073-1C81-4CA7-B9F5-764C67E30350}"/>
                </a:ext>
              </a:extLst>
            </p:cNvPr>
            <p:cNvSpPr/>
            <p:nvPr/>
          </p:nvSpPr>
          <p:spPr>
            <a:xfrm rot="16200000">
              <a:off x="256029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Cube 364">
              <a:extLst>
                <a:ext uri="{FF2B5EF4-FFF2-40B4-BE49-F238E27FC236}">
                  <a16:creationId xmlns:a16="http://schemas.microsoft.com/office/drawing/2014/main" id="{4B46C61B-8BD6-464A-918C-07CFE7276E86}"/>
                </a:ext>
              </a:extLst>
            </p:cNvPr>
            <p:cNvSpPr/>
            <p:nvPr/>
          </p:nvSpPr>
          <p:spPr>
            <a:xfrm rot="16200000">
              <a:off x="279608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Cube 365">
              <a:extLst>
                <a:ext uri="{FF2B5EF4-FFF2-40B4-BE49-F238E27FC236}">
                  <a16:creationId xmlns:a16="http://schemas.microsoft.com/office/drawing/2014/main" id="{E16D7D66-368C-4F2E-97B3-6B0EAC0B0972}"/>
                </a:ext>
              </a:extLst>
            </p:cNvPr>
            <p:cNvSpPr/>
            <p:nvPr/>
          </p:nvSpPr>
          <p:spPr>
            <a:xfrm rot="16200000">
              <a:off x="303187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Cube 366">
              <a:extLst>
                <a:ext uri="{FF2B5EF4-FFF2-40B4-BE49-F238E27FC236}">
                  <a16:creationId xmlns:a16="http://schemas.microsoft.com/office/drawing/2014/main" id="{C2F07593-2D24-4C89-B85E-8038E3D547AE}"/>
                </a:ext>
              </a:extLst>
            </p:cNvPr>
            <p:cNvSpPr/>
            <p:nvPr/>
          </p:nvSpPr>
          <p:spPr>
            <a:xfrm rot="16200000">
              <a:off x="326766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Cube 367">
              <a:extLst>
                <a:ext uri="{FF2B5EF4-FFF2-40B4-BE49-F238E27FC236}">
                  <a16:creationId xmlns:a16="http://schemas.microsoft.com/office/drawing/2014/main" id="{174F6F7F-9E65-444F-A711-BA152BE42851}"/>
                </a:ext>
              </a:extLst>
            </p:cNvPr>
            <p:cNvSpPr/>
            <p:nvPr/>
          </p:nvSpPr>
          <p:spPr>
            <a:xfrm rot="16200000">
              <a:off x="351814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Cube 368">
              <a:extLst>
                <a:ext uri="{FF2B5EF4-FFF2-40B4-BE49-F238E27FC236}">
                  <a16:creationId xmlns:a16="http://schemas.microsoft.com/office/drawing/2014/main" id="{32830C92-D63C-4786-B2C1-4BEE9D420EF0}"/>
                </a:ext>
              </a:extLst>
            </p:cNvPr>
            <p:cNvSpPr/>
            <p:nvPr/>
          </p:nvSpPr>
          <p:spPr>
            <a:xfrm rot="16200000">
              <a:off x="375393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Cube 369">
              <a:extLst>
                <a:ext uri="{FF2B5EF4-FFF2-40B4-BE49-F238E27FC236}">
                  <a16:creationId xmlns:a16="http://schemas.microsoft.com/office/drawing/2014/main" id="{C9DEDFCB-6817-4744-842E-785BB92F560E}"/>
                </a:ext>
              </a:extLst>
            </p:cNvPr>
            <p:cNvSpPr/>
            <p:nvPr/>
          </p:nvSpPr>
          <p:spPr>
            <a:xfrm rot="16200000">
              <a:off x="207487" y="5288205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Cube 370">
              <a:extLst>
                <a:ext uri="{FF2B5EF4-FFF2-40B4-BE49-F238E27FC236}">
                  <a16:creationId xmlns:a16="http://schemas.microsoft.com/office/drawing/2014/main" id="{0FF9220C-81BE-4704-B1FF-4CC214A72A5A}"/>
                </a:ext>
              </a:extLst>
            </p:cNvPr>
            <p:cNvSpPr/>
            <p:nvPr/>
          </p:nvSpPr>
          <p:spPr>
            <a:xfrm rot="16200000">
              <a:off x="231066" y="5288205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11CF114-D23D-4866-8CD7-60DC5EC734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07152" y="4968381"/>
              <a:ext cx="56351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373" name="Chord 372">
              <a:extLst>
                <a:ext uri="{FF2B5EF4-FFF2-40B4-BE49-F238E27FC236}">
                  <a16:creationId xmlns:a16="http://schemas.microsoft.com/office/drawing/2014/main" id="{3BDA9CE4-C7A5-4AC3-8CCD-DC0C74C3DBF7}"/>
                </a:ext>
              </a:extLst>
            </p:cNvPr>
            <p:cNvSpPr/>
            <p:nvPr/>
          </p:nvSpPr>
          <p:spPr>
            <a:xfrm rot="287893" flipH="1">
              <a:off x="586994" y="3506981"/>
              <a:ext cx="188385" cy="211892"/>
            </a:xfrm>
            <a:prstGeom prst="chord">
              <a:avLst>
                <a:gd name="adj1" fmla="val 1368082"/>
                <a:gd name="adj2" fmla="val 9983570"/>
              </a:avLst>
            </a:prstGeom>
            <a:solidFill>
              <a:srgbClr val="8FAADC">
                <a:alpha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Chord 373">
              <a:extLst>
                <a:ext uri="{FF2B5EF4-FFF2-40B4-BE49-F238E27FC236}">
                  <a16:creationId xmlns:a16="http://schemas.microsoft.com/office/drawing/2014/main" id="{A5EC228B-BD39-4F79-9826-5106CE6DEB61}"/>
                </a:ext>
              </a:extLst>
            </p:cNvPr>
            <p:cNvSpPr/>
            <p:nvPr/>
          </p:nvSpPr>
          <p:spPr>
            <a:xfrm rot="10512107">
              <a:off x="650875" y="3869294"/>
              <a:ext cx="59524" cy="66951"/>
            </a:xfrm>
            <a:prstGeom prst="chord">
              <a:avLst>
                <a:gd name="adj1" fmla="val 1368082"/>
                <a:gd name="adj2" fmla="val 9983570"/>
              </a:avLst>
            </a:prstGeom>
            <a:solidFill>
              <a:srgbClr val="8FAADC">
                <a:alpha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Chord 374">
              <a:extLst>
                <a:ext uri="{FF2B5EF4-FFF2-40B4-BE49-F238E27FC236}">
                  <a16:creationId xmlns:a16="http://schemas.microsoft.com/office/drawing/2014/main" id="{2A2C6F9B-8844-4674-BC28-B3E46FF4700B}"/>
                </a:ext>
              </a:extLst>
            </p:cNvPr>
            <p:cNvSpPr/>
            <p:nvPr/>
          </p:nvSpPr>
          <p:spPr>
            <a:xfrm rot="287893" flipH="1">
              <a:off x="241135" y="4728068"/>
              <a:ext cx="188385" cy="211892"/>
            </a:xfrm>
            <a:prstGeom prst="chord">
              <a:avLst>
                <a:gd name="adj1" fmla="val 1368082"/>
                <a:gd name="adj2" fmla="val 9983570"/>
              </a:avLst>
            </a:prstGeom>
            <a:solidFill>
              <a:srgbClr val="8FAADC">
                <a:alpha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F2C68222-07D8-4783-8DC7-C163E1ABCD5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34549" y="4844875"/>
              <a:ext cx="198433" cy="3563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27948F22-CD49-4A77-819E-D564B5B57AE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32593" y="4849963"/>
              <a:ext cx="208219" cy="3174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9030B36-6756-46C6-A3CA-4E120252D13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31006" y="4851550"/>
              <a:ext cx="208219" cy="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133AD79E-AC7E-462C-AB6A-EB8F99EBC0A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40177" y="4846363"/>
              <a:ext cx="194607" cy="4729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380" name="Cylinder 379">
              <a:extLst>
                <a:ext uri="{FF2B5EF4-FFF2-40B4-BE49-F238E27FC236}">
                  <a16:creationId xmlns:a16="http://schemas.microsoft.com/office/drawing/2014/main" id="{24EF468C-ADA1-4F1B-ABF2-4FCBC14F56C4}"/>
                </a:ext>
              </a:extLst>
            </p:cNvPr>
            <p:cNvSpPr/>
            <p:nvPr/>
          </p:nvSpPr>
          <p:spPr>
            <a:xfrm>
              <a:off x="229713" y="4736791"/>
              <a:ext cx="211231" cy="405864"/>
            </a:xfrm>
            <a:prstGeom prst="can">
              <a:avLst/>
            </a:prstGeom>
            <a:solidFill>
              <a:srgbClr val="AFABA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1" name="Picture 380">
              <a:extLst>
                <a:ext uri="{FF2B5EF4-FFF2-40B4-BE49-F238E27FC236}">
                  <a16:creationId xmlns:a16="http://schemas.microsoft.com/office/drawing/2014/main" id="{96173F89-5546-4B2B-B5C0-49A9768C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61" b="93561" l="5276" r="91847">
                          <a14:foregroundMark x1="45324" y1="21212" x2="47962" y2="58712"/>
                          <a14:foregroundMark x1="66427" y1="27273" x2="88249" y2="57576"/>
                          <a14:foregroundMark x1="8633" y1="46212" x2="5276" y2="46970"/>
                          <a14:foregroundMark x1="20384" y1="10606" x2="20384" y2="6439"/>
                          <a14:foregroundMark x1="20384" y1="91667" x2="21103" y2="93939"/>
                          <a14:foregroundMark x1="14388" y1="14394" x2="29017" y2="35227"/>
                          <a14:foregroundMark x1="12710" y1="12121" x2="19424" y2="7197"/>
                          <a14:foregroundMark x1="68825" y1="25379" x2="74341" y2="14394"/>
                          <a14:foregroundMark x1="72422" y1="11742" x2="72422" y2="11742"/>
                          <a14:foregroundMark x1="87530" y1="19697" x2="87530" y2="19697"/>
                          <a14:foregroundMark x1="91127" y1="34470" x2="91127" y2="34470"/>
                          <a14:foregroundMark x1="91127" y1="44697" x2="91127" y2="44697"/>
                          <a14:foregroundMark x1="91847" y1="62879" x2="91847" y2="628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616150" y="5007350"/>
              <a:ext cx="129858" cy="82212"/>
            </a:xfrm>
            <a:prstGeom prst="rect">
              <a:avLst/>
            </a:prstGeom>
          </p:spPr>
        </p:pic>
        <p:sp>
          <p:nvSpPr>
            <p:cNvPr id="382" name="Cylinder 381">
              <a:extLst>
                <a:ext uri="{FF2B5EF4-FFF2-40B4-BE49-F238E27FC236}">
                  <a16:creationId xmlns:a16="http://schemas.microsoft.com/office/drawing/2014/main" id="{A8C5D830-8B29-487A-AF5E-EF24D41E7634}"/>
                </a:ext>
              </a:extLst>
            </p:cNvPr>
            <p:cNvSpPr/>
            <p:nvPr/>
          </p:nvSpPr>
          <p:spPr>
            <a:xfrm>
              <a:off x="640976" y="4988589"/>
              <a:ext cx="80206" cy="143947"/>
            </a:xfrm>
            <a:prstGeom prst="can">
              <a:avLst/>
            </a:prstGeom>
            <a:solidFill>
              <a:srgbClr val="C9C9C9">
                <a:alpha val="63922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3" name="Cylinder 382">
              <a:extLst>
                <a:ext uri="{FF2B5EF4-FFF2-40B4-BE49-F238E27FC236}">
                  <a16:creationId xmlns:a16="http://schemas.microsoft.com/office/drawing/2014/main" id="{D04992D4-1F2F-47BE-8162-2B1814E505E7}"/>
                </a:ext>
              </a:extLst>
            </p:cNvPr>
            <p:cNvSpPr/>
            <p:nvPr/>
          </p:nvSpPr>
          <p:spPr>
            <a:xfrm>
              <a:off x="619613" y="5107711"/>
              <a:ext cx="122932" cy="143947"/>
            </a:xfrm>
            <a:prstGeom prst="can">
              <a:avLst/>
            </a:prstGeom>
            <a:solidFill>
              <a:srgbClr val="FFC000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984540EA-A93E-4443-AED2-DFCB25046739}"/>
                </a:ext>
              </a:extLst>
            </p:cNvPr>
            <p:cNvSpPr/>
            <p:nvPr/>
          </p:nvSpPr>
          <p:spPr>
            <a:xfrm rot="16200000">
              <a:off x="673436" y="5111045"/>
              <a:ext cx="15286" cy="50541"/>
            </a:xfrm>
            <a:prstGeom prst="rect">
              <a:avLst/>
            </a:prstGeom>
            <a:solidFill>
              <a:srgbClr val="FFC000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90DEE610-FA1B-4FF9-A1A4-8BC2014540AD}"/>
                </a:ext>
              </a:extLst>
            </p:cNvPr>
            <p:cNvSpPr/>
            <p:nvPr/>
          </p:nvSpPr>
          <p:spPr>
            <a:xfrm rot="16200000">
              <a:off x="673436" y="5107542"/>
              <a:ext cx="15286" cy="26973"/>
            </a:xfrm>
            <a:prstGeom prst="rect">
              <a:avLst/>
            </a:prstGeom>
            <a:solidFill>
              <a:srgbClr val="FFC000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B762CC03-841B-4B96-86C5-DB1CB4BF9BB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12496" y="5200329"/>
              <a:ext cx="112741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E43CB9BE-808C-47BE-902E-793F190A4AF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38195" y="5200329"/>
              <a:ext cx="112741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29DC6C1A-D5CD-4584-8DB9-06651691697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653618" y="5094769"/>
              <a:ext cx="17198" cy="20034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382F13FC-2E2A-47EA-9BB8-0803BBA7894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91343" y="5094769"/>
              <a:ext cx="17198" cy="20034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D69FEDFC-8A54-4BE4-98C4-9E07B1590453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687734" y="5055956"/>
              <a:ext cx="17198" cy="20034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3A76BFDE-8FCD-4359-9F66-025FB11E600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57545" y="5055956"/>
              <a:ext cx="17198" cy="20034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A2691938-0A9C-46A5-AA45-4BAACD8C2D68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664200" y="5029416"/>
              <a:ext cx="15286" cy="10055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AD06F705-A9E5-4D86-8604-CBE747DE06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2672" y="5029416"/>
              <a:ext cx="15286" cy="10055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A9B8DD0C-6C8C-4D67-B926-2FBE95915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866" y="5251658"/>
              <a:ext cx="0" cy="35295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ADB431F9-7296-4908-8E98-365750B99D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566" y="5251659"/>
              <a:ext cx="0" cy="32515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96" name="Cube 395">
              <a:extLst>
                <a:ext uri="{FF2B5EF4-FFF2-40B4-BE49-F238E27FC236}">
                  <a16:creationId xmlns:a16="http://schemas.microsoft.com/office/drawing/2014/main" id="{B00B6C86-D57A-4468-BFCD-0EBC56E05B89}"/>
                </a:ext>
              </a:extLst>
            </p:cNvPr>
            <p:cNvSpPr/>
            <p:nvPr/>
          </p:nvSpPr>
          <p:spPr>
            <a:xfrm rot="16200000">
              <a:off x="399581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7" name="Cube 396">
              <a:extLst>
                <a:ext uri="{FF2B5EF4-FFF2-40B4-BE49-F238E27FC236}">
                  <a16:creationId xmlns:a16="http://schemas.microsoft.com/office/drawing/2014/main" id="{46DA89B7-12DC-498A-8688-7BCF33B0EA98}"/>
                </a:ext>
              </a:extLst>
            </p:cNvPr>
            <p:cNvSpPr/>
            <p:nvPr/>
          </p:nvSpPr>
          <p:spPr>
            <a:xfrm rot="16200000">
              <a:off x="423160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8" name="Cube 397">
              <a:extLst>
                <a:ext uri="{FF2B5EF4-FFF2-40B4-BE49-F238E27FC236}">
                  <a16:creationId xmlns:a16="http://schemas.microsoft.com/office/drawing/2014/main" id="{2B2422FF-1591-44FA-B866-7313FBDCAD30}"/>
                </a:ext>
              </a:extLst>
            </p:cNvPr>
            <p:cNvSpPr/>
            <p:nvPr/>
          </p:nvSpPr>
          <p:spPr>
            <a:xfrm rot="16200000">
              <a:off x="446740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" name="Cube 398">
              <a:extLst>
                <a:ext uri="{FF2B5EF4-FFF2-40B4-BE49-F238E27FC236}">
                  <a16:creationId xmlns:a16="http://schemas.microsoft.com/office/drawing/2014/main" id="{8728F8A3-E96D-4289-88C8-92616BA27820}"/>
                </a:ext>
              </a:extLst>
            </p:cNvPr>
            <p:cNvSpPr/>
            <p:nvPr/>
          </p:nvSpPr>
          <p:spPr>
            <a:xfrm rot="16200000">
              <a:off x="470319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0" name="Cube 399">
              <a:extLst>
                <a:ext uri="{FF2B5EF4-FFF2-40B4-BE49-F238E27FC236}">
                  <a16:creationId xmlns:a16="http://schemas.microsoft.com/office/drawing/2014/main" id="{81590E42-21E6-4FD2-A39D-BB08A9CFB725}"/>
                </a:ext>
              </a:extLst>
            </p:cNvPr>
            <p:cNvSpPr/>
            <p:nvPr/>
          </p:nvSpPr>
          <p:spPr>
            <a:xfrm rot="16200000">
              <a:off x="495366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1" name="Cube 400">
              <a:extLst>
                <a:ext uri="{FF2B5EF4-FFF2-40B4-BE49-F238E27FC236}">
                  <a16:creationId xmlns:a16="http://schemas.microsoft.com/office/drawing/2014/main" id="{E92E0C72-6F6A-4728-B752-C85EE61A1EE1}"/>
                </a:ext>
              </a:extLst>
            </p:cNvPr>
            <p:cNvSpPr/>
            <p:nvPr/>
          </p:nvSpPr>
          <p:spPr>
            <a:xfrm rot="16200000">
              <a:off x="518946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2" name="Cube 401">
              <a:extLst>
                <a:ext uri="{FF2B5EF4-FFF2-40B4-BE49-F238E27FC236}">
                  <a16:creationId xmlns:a16="http://schemas.microsoft.com/office/drawing/2014/main" id="{95EB78BD-A9BD-4D45-BECA-6EF1F26D7A7C}"/>
                </a:ext>
              </a:extLst>
            </p:cNvPr>
            <p:cNvSpPr/>
            <p:nvPr/>
          </p:nvSpPr>
          <p:spPr>
            <a:xfrm rot="16200000">
              <a:off x="591067" y="5291009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3" name="Cube 402">
              <a:extLst>
                <a:ext uri="{FF2B5EF4-FFF2-40B4-BE49-F238E27FC236}">
                  <a16:creationId xmlns:a16="http://schemas.microsoft.com/office/drawing/2014/main" id="{20984B0C-6CA8-4938-9323-00DE50FB3ADA}"/>
                </a:ext>
              </a:extLst>
            </p:cNvPr>
            <p:cNvSpPr/>
            <p:nvPr/>
          </p:nvSpPr>
          <p:spPr>
            <a:xfrm rot="16200000">
              <a:off x="614646" y="5291009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4" name="Cube 403">
              <a:extLst>
                <a:ext uri="{FF2B5EF4-FFF2-40B4-BE49-F238E27FC236}">
                  <a16:creationId xmlns:a16="http://schemas.microsoft.com/office/drawing/2014/main" id="{8E5AC1C7-479C-4739-AC8B-9371D9B21637}"/>
                </a:ext>
              </a:extLst>
            </p:cNvPr>
            <p:cNvSpPr/>
            <p:nvPr/>
          </p:nvSpPr>
          <p:spPr>
            <a:xfrm rot="16200000">
              <a:off x="638225" y="5291009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5" name="Cube 404">
              <a:extLst>
                <a:ext uri="{FF2B5EF4-FFF2-40B4-BE49-F238E27FC236}">
                  <a16:creationId xmlns:a16="http://schemas.microsoft.com/office/drawing/2014/main" id="{26E4B654-AFB9-4165-A391-4EF4EA19E768}"/>
                </a:ext>
              </a:extLst>
            </p:cNvPr>
            <p:cNvSpPr/>
            <p:nvPr/>
          </p:nvSpPr>
          <p:spPr>
            <a:xfrm rot="16200000">
              <a:off x="661805" y="5291009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6" name="Cube 405">
              <a:extLst>
                <a:ext uri="{FF2B5EF4-FFF2-40B4-BE49-F238E27FC236}">
                  <a16:creationId xmlns:a16="http://schemas.microsoft.com/office/drawing/2014/main" id="{8E4CACED-756C-4DA2-989F-7A165562DC7C}"/>
                </a:ext>
              </a:extLst>
            </p:cNvPr>
            <p:cNvSpPr/>
            <p:nvPr/>
          </p:nvSpPr>
          <p:spPr>
            <a:xfrm rot="16200000">
              <a:off x="686852" y="5291009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7" name="Cube 406">
              <a:extLst>
                <a:ext uri="{FF2B5EF4-FFF2-40B4-BE49-F238E27FC236}">
                  <a16:creationId xmlns:a16="http://schemas.microsoft.com/office/drawing/2014/main" id="{8CA79F2E-12AD-47C5-9418-9FD126734726}"/>
                </a:ext>
              </a:extLst>
            </p:cNvPr>
            <p:cNvSpPr/>
            <p:nvPr/>
          </p:nvSpPr>
          <p:spPr>
            <a:xfrm rot="16200000">
              <a:off x="710431" y="5291009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8" name="Cube 407">
              <a:extLst>
                <a:ext uri="{FF2B5EF4-FFF2-40B4-BE49-F238E27FC236}">
                  <a16:creationId xmlns:a16="http://schemas.microsoft.com/office/drawing/2014/main" id="{A330FE25-C03B-4BD8-AFC9-2481D8A55DE6}"/>
                </a:ext>
              </a:extLst>
            </p:cNvPr>
            <p:cNvSpPr/>
            <p:nvPr/>
          </p:nvSpPr>
          <p:spPr>
            <a:xfrm rot="16200000">
              <a:off x="641941" y="4651105"/>
              <a:ext cx="67598" cy="1007222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9" name="Cube 408">
              <a:extLst>
                <a:ext uri="{FF2B5EF4-FFF2-40B4-BE49-F238E27FC236}">
                  <a16:creationId xmlns:a16="http://schemas.microsoft.com/office/drawing/2014/main" id="{4CF0D841-2AB0-45B6-B82E-E4262FBA736C}"/>
                </a:ext>
              </a:extLst>
            </p:cNvPr>
            <p:cNvSpPr/>
            <p:nvPr/>
          </p:nvSpPr>
          <p:spPr>
            <a:xfrm rot="16200000">
              <a:off x="542525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0" name="Cube 409">
              <a:extLst>
                <a:ext uri="{FF2B5EF4-FFF2-40B4-BE49-F238E27FC236}">
                  <a16:creationId xmlns:a16="http://schemas.microsoft.com/office/drawing/2014/main" id="{24A55D5C-3716-4C76-9D1D-DB38328854DF}"/>
                </a:ext>
              </a:extLst>
            </p:cNvPr>
            <p:cNvSpPr/>
            <p:nvPr/>
          </p:nvSpPr>
          <p:spPr>
            <a:xfrm rot="16200000">
              <a:off x="566104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E20D8E33-1CE6-4E84-8591-18EF3D50D06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52564" y="4968381"/>
              <a:ext cx="56351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sp>
          <p:nvSpPr>
            <p:cNvPr id="412" name="Chord 411">
              <a:extLst>
                <a:ext uri="{FF2B5EF4-FFF2-40B4-BE49-F238E27FC236}">
                  <a16:creationId xmlns:a16="http://schemas.microsoft.com/office/drawing/2014/main" id="{270E784D-033D-48E6-ABB8-8DCE980BA6A8}"/>
                </a:ext>
              </a:extLst>
            </p:cNvPr>
            <p:cNvSpPr/>
            <p:nvPr/>
          </p:nvSpPr>
          <p:spPr>
            <a:xfrm rot="287893" flipH="1">
              <a:off x="586547" y="4728068"/>
              <a:ext cx="188385" cy="211892"/>
            </a:xfrm>
            <a:prstGeom prst="chord">
              <a:avLst>
                <a:gd name="adj1" fmla="val 1368082"/>
                <a:gd name="adj2" fmla="val 9983570"/>
              </a:avLst>
            </a:prstGeom>
            <a:solidFill>
              <a:srgbClr val="8FAADC">
                <a:alpha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ADF3B5C5-032B-4FC2-849F-F22257D9B0C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79961" y="4844875"/>
              <a:ext cx="198433" cy="3563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32AA9E29-CC94-4F37-91E1-96F8A4A77AC1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78005" y="4849963"/>
              <a:ext cx="208219" cy="3174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F02C8397-5A51-4DB5-AF62-E83E406B300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76418" y="4851550"/>
              <a:ext cx="208219" cy="0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F270489B-1AE7-4434-941F-B1AD67F851B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85589" y="4846363"/>
              <a:ext cx="194607" cy="4729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pic>
          <p:nvPicPr>
            <p:cNvPr id="417" name="Picture 416">
              <a:extLst>
                <a:ext uri="{FF2B5EF4-FFF2-40B4-BE49-F238E27FC236}">
                  <a16:creationId xmlns:a16="http://schemas.microsoft.com/office/drawing/2014/main" id="{8DCDBC9E-8BD0-476C-A0DE-10F5A66BE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61" b="93561" l="5276" r="91847">
                          <a14:foregroundMark x1="45324" y1="21212" x2="47962" y2="58712"/>
                          <a14:foregroundMark x1="66427" y1="27273" x2="88249" y2="57576"/>
                          <a14:foregroundMark x1="8633" y1="46212" x2="5276" y2="46970"/>
                          <a14:foregroundMark x1="20384" y1="10606" x2="20384" y2="6439"/>
                          <a14:foregroundMark x1="20384" y1="91667" x2="21103" y2="93939"/>
                          <a14:foregroundMark x1="14388" y1="14394" x2="29017" y2="35227"/>
                          <a14:foregroundMark x1="12710" y1="12121" x2="19424" y2="7197"/>
                          <a14:foregroundMark x1="68825" y1="25379" x2="74341" y2="14394"/>
                          <a14:foregroundMark x1="72422" y1="11742" x2="72422" y2="11742"/>
                          <a14:foregroundMark x1="87530" y1="19697" x2="87530" y2="19697"/>
                          <a14:foregroundMark x1="91127" y1="34470" x2="91127" y2="34470"/>
                          <a14:foregroundMark x1="91127" y1="44697" x2="91127" y2="44697"/>
                          <a14:foregroundMark x1="91847" y1="62879" x2="91847" y2="628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961735" y="5007350"/>
              <a:ext cx="129858" cy="82212"/>
            </a:xfrm>
            <a:prstGeom prst="rect">
              <a:avLst/>
            </a:prstGeom>
          </p:spPr>
        </p:pic>
        <p:sp>
          <p:nvSpPr>
            <p:cNvPr id="418" name="Cylinder 417">
              <a:extLst>
                <a:ext uri="{FF2B5EF4-FFF2-40B4-BE49-F238E27FC236}">
                  <a16:creationId xmlns:a16="http://schemas.microsoft.com/office/drawing/2014/main" id="{CB5091F6-70B8-4937-97C8-F761EDF5655A}"/>
                </a:ext>
              </a:extLst>
            </p:cNvPr>
            <p:cNvSpPr/>
            <p:nvPr/>
          </p:nvSpPr>
          <p:spPr>
            <a:xfrm>
              <a:off x="986561" y="4988589"/>
              <a:ext cx="80206" cy="143947"/>
            </a:xfrm>
            <a:prstGeom prst="can">
              <a:avLst/>
            </a:prstGeom>
            <a:solidFill>
              <a:srgbClr val="C9C9C9">
                <a:alpha val="63922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3A8A7286-591A-4D57-BE32-FF4B6F1AED52}"/>
                </a:ext>
              </a:extLst>
            </p:cNvPr>
            <p:cNvSpPr/>
            <p:nvPr/>
          </p:nvSpPr>
          <p:spPr>
            <a:xfrm rot="16200000">
              <a:off x="1019021" y="5111045"/>
              <a:ext cx="15286" cy="50541"/>
            </a:xfrm>
            <a:prstGeom prst="rect">
              <a:avLst/>
            </a:prstGeom>
            <a:solidFill>
              <a:srgbClr val="FFC000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D8A4D89E-3969-49B4-AF9F-28EDEA1E37A3}"/>
                </a:ext>
              </a:extLst>
            </p:cNvPr>
            <p:cNvSpPr/>
            <p:nvPr/>
          </p:nvSpPr>
          <p:spPr>
            <a:xfrm rot="16200000">
              <a:off x="1019020" y="5107542"/>
              <a:ext cx="15286" cy="26973"/>
            </a:xfrm>
            <a:prstGeom prst="rect">
              <a:avLst/>
            </a:prstGeom>
            <a:solidFill>
              <a:srgbClr val="FFC000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E278EDEF-0CA3-434A-B4B2-88E75B199E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58080" y="5200329"/>
              <a:ext cx="112741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0CCF6F04-64D8-4F01-8220-A2E1FC6809E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83780" y="5200329"/>
              <a:ext cx="112741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8D5A13D2-ADD9-442B-BC11-EAF58F0FDAA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99202" y="5094769"/>
              <a:ext cx="17198" cy="20034"/>
            </a:xfrm>
            <a:prstGeom prst="line">
              <a:avLst/>
            </a:prstGeom>
            <a:noFill/>
            <a:ln w="63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7D06151F-F7CA-43A1-99C0-17D56E947F9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36927" y="5094769"/>
              <a:ext cx="17198" cy="20034"/>
            </a:xfrm>
            <a:prstGeom prst="line">
              <a:avLst/>
            </a:prstGeom>
            <a:noFill/>
            <a:ln w="63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7D88F050-972F-4342-85BA-2B04F41B4D33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033318" y="5055956"/>
              <a:ext cx="17198" cy="20034"/>
            </a:xfrm>
            <a:prstGeom prst="line">
              <a:avLst/>
            </a:prstGeom>
            <a:noFill/>
            <a:ln w="63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A1A93A08-EB31-4FD4-845B-14FA2B4F2B4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03130" y="5055956"/>
              <a:ext cx="17198" cy="20034"/>
            </a:xfrm>
            <a:prstGeom prst="line">
              <a:avLst/>
            </a:prstGeom>
            <a:noFill/>
            <a:ln w="63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241E62F8-9712-4375-8A99-892D14E003A4}"/>
                </a:ext>
              </a:extLst>
            </p:cNvPr>
            <p:cNvGrpSpPr/>
            <p:nvPr/>
          </p:nvGrpSpPr>
          <p:grpSpPr>
            <a:xfrm rot="16200000">
              <a:off x="1019020" y="5020180"/>
              <a:ext cx="15286" cy="28527"/>
              <a:chOff x="320038" y="1874520"/>
              <a:chExt cx="53342" cy="85318"/>
            </a:xfrm>
          </p:grpSpPr>
          <p:cxnSp>
            <p:nvCxnSpPr>
              <p:cNvPr id="428" name="Straight Connector 427">
                <a:extLst>
                  <a:ext uri="{FF2B5EF4-FFF2-40B4-BE49-F238E27FC236}">
                    <a16:creationId xmlns:a16="http://schemas.microsoft.com/office/drawing/2014/main" id="{2ACDE03F-062A-4FB6-8636-E863A34BB2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0038" y="1874520"/>
                <a:ext cx="53342" cy="30073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4F31D529-5698-4125-9693-7DD4F97064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038" y="1929765"/>
                <a:ext cx="53342" cy="30073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D25E9E70-0511-43BC-A0B8-2A2288BB8A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3947" y="5251658"/>
              <a:ext cx="0" cy="28247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506E5AF7-C3C5-4649-ADF8-1C46EFE79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646" y="5251659"/>
              <a:ext cx="0" cy="25466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32" name="Cube 431">
              <a:extLst>
                <a:ext uri="{FF2B5EF4-FFF2-40B4-BE49-F238E27FC236}">
                  <a16:creationId xmlns:a16="http://schemas.microsoft.com/office/drawing/2014/main" id="{8DD2C03F-8DEE-4A58-AE1D-94B762D30974}"/>
                </a:ext>
              </a:extLst>
            </p:cNvPr>
            <p:cNvSpPr/>
            <p:nvPr/>
          </p:nvSpPr>
          <p:spPr>
            <a:xfrm rot="16200000">
              <a:off x="734032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3" name="Cube 432">
              <a:extLst>
                <a:ext uri="{FF2B5EF4-FFF2-40B4-BE49-F238E27FC236}">
                  <a16:creationId xmlns:a16="http://schemas.microsoft.com/office/drawing/2014/main" id="{2BB591A8-2A74-4EB6-8A59-64B1512BF4E1}"/>
                </a:ext>
              </a:extLst>
            </p:cNvPr>
            <p:cNvSpPr/>
            <p:nvPr/>
          </p:nvSpPr>
          <p:spPr>
            <a:xfrm rot="16200000">
              <a:off x="757611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4" name="Cube 433">
              <a:extLst>
                <a:ext uri="{FF2B5EF4-FFF2-40B4-BE49-F238E27FC236}">
                  <a16:creationId xmlns:a16="http://schemas.microsoft.com/office/drawing/2014/main" id="{44D47ED5-1F99-481D-A32C-D968CFD3006E}"/>
                </a:ext>
              </a:extLst>
            </p:cNvPr>
            <p:cNvSpPr/>
            <p:nvPr/>
          </p:nvSpPr>
          <p:spPr>
            <a:xfrm rot="16200000">
              <a:off x="781190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5" name="Cube 434">
              <a:extLst>
                <a:ext uri="{FF2B5EF4-FFF2-40B4-BE49-F238E27FC236}">
                  <a16:creationId xmlns:a16="http://schemas.microsoft.com/office/drawing/2014/main" id="{27CF32D9-7DD5-4266-BF90-7ACEC98DC19F}"/>
                </a:ext>
              </a:extLst>
            </p:cNvPr>
            <p:cNvSpPr/>
            <p:nvPr/>
          </p:nvSpPr>
          <p:spPr>
            <a:xfrm rot="16200000">
              <a:off x="804770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6" name="Cube 435">
              <a:extLst>
                <a:ext uri="{FF2B5EF4-FFF2-40B4-BE49-F238E27FC236}">
                  <a16:creationId xmlns:a16="http://schemas.microsoft.com/office/drawing/2014/main" id="{ECB1B559-147C-4334-AF28-C597B9EC361A}"/>
                </a:ext>
              </a:extLst>
            </p:cNvPr>
            <p:cNvSpPr/>
            <p:nvPr/>
          </p:nvSpPr>
          <p:spPr>
            <a:xfrm rot="16200000">
              <a:off x="829817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7" name="Cube 436">
              <a:extLst>
                <a:ext uri="{FF2B5EF4-FFF2-40B4-BE49-F238E27FC236}">
                  <a16:creationId xmlns:a16="http://schemas.microsoft.com/office/drawing/2014/main" id="{5DFD376D-38D0-4EA7-B01B-6EAD8DC7056C}"/>
                </a:ext>
              </a:extLst>
            </p:cNvPr>
            <p:cNvSpPr/>
            <p:nvPr/>
          </p:nvSpPr>
          <p:spPr>
            <a:xfrm rot="16200000">
              <a:off x="853396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Cube 437">
              <a:extLst>
                <a:ext uri="{FF2B5EF4-FFF2-40B4-BE49-F238E27FC236}">
                  <a16:creationId xmlns:a16="http://schemas.microsoft.com/office/drawing/2014/main" id="{1D412F68-BDFC-4DC6-80EA-03A6B28534F3}"/>
                </a:ext>
              </a:extLst>
            </p:cNvPr>
            <p:cNvSpPr/>
            <p:nvPr/>
          </p:nvSpPr>
          <p:spPr>
            <a:xfrm rot="16200000">
              <a:off x="925517" y="5291009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9" name="Cube 438">
              <a:extLst>
                <a:ext uri="{FF2B5EF4-FFF2-40B4-BE49-F238E27FC236}">
                  <a16:creationId xmlns:a16="http://schemas.microsoft.com/office/drawing/2014/main" id="{2073A17B-86CE-4267-A7AD-6BC9C2F05A90}"/>
                </a:ext>
              </a:extLst>
            </p:cNvPr>
            <p:cNvSpPr/>
            <p:nvPr/>
          </p:nvSpPr>
          <p:spPr>
            <a:xfrm rot="16200000">
              <a:off x="949097" y="5291009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" name="Cube 439">
              <a:extLst>
                <a:ext uri="{FF2B5EF4-FFF2-40B4-BE49-F238E27FC236}">
                  <a16:creationId xmlns:a16="http://schemas.microsoft.com/office/drawing/2014/main" id="{44CE0EF0-AAFE-431F-9F0D-17DE52BEB0F0}"/>
                </a:ext>
              </a:extLst>
            </p:cNvPr>
            <p:cNvSpPr/>
            <p:nvPr/>
          </p:nvSpPr>
          <p:spPr>
            <a:xfrm rot="16200000">
              <a:off x="972676" y="5291009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Cube 440">
              <a:extLst>
                <a:ext uri="{FF2B5EF4-FFF2-40B4-BE49-F238E27FC236}">
                  <a16:creationId xmlns:a16="http://schemas.microsoft.com/office/drawing/2014/main" id="{C052014C-318C-41FF-A279-85B1FADAC4FB}"/>
                </a:ext>
              </a:extLst>
            </p:cNvPr>
            <p:cNvSpPr/>
            <p:nvPr/>
          </p:nvSpPr>
          <p:spPr>
            <a:xfrm rot="16200000">
              <a:off x="996255" y="5291009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2" name="Cube 441">
              <a:extLst>
                <a:ext uri="{FF2B5EF4-FFF2-40B4-BE49-F238E27FC236}">
                  <a16:creationId xmlns:a16="http://schemas.microsoft.com/office/drawing/2014/main" id="{45B6D4D8-1E48-4B63-ACE8-958850B9F4B6}"/>
                </a:ext>
              </a:extLst>
            </p:cNvPr>
            <p:cNvSpPr/>
            <p:nvPr/>
          </p:nvSpPr>
          <p:spPr>
            <a:xfrm rot="16200000">
              <a:off x="1021302" y="5291009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" name="Cube 442">
              <a:extLst>
                <a:ext uri="{FF2B5EF4-FFF2-40B4-BE49-F238E27FC236}">
                  <a16:creationId xmlns:a16="http://schemas.microsoft.com/office/drawing/2014/main" id="{489F3E8F-FDAA-4161-8AA3-C819A782D9B3}"/>
                </a:ext>
              </a:extLst>
            </p:cNvPr>
            <p:cNvSpPr/>
            <p:nvPr/>
          </p:nvSpPr>
          <p:spPr>
            <a:xfrm rot="16200000">
              <a:off x="1044882" y="5291009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" name="Cube 443">
              <a:extLst>
                <a:ext uri="{FF2B5EF4-FFF2-40B4-BE49-F238E27FC236}">
                  <a16:creationId xmlns:a16="http://schemas.microsoft.com/office/drawing/2014/main" id="{E23E35F3-5153-4B08-B8ED-040200783450}"/>
                </a:ext>
              </a:extLst>
            </p:cNvPr>
            <p:cNvSpPr/>
            <p:nvPr/>
          </p:nvSpPr>
          <p:spPr>
            <a:xfrm rot="16200000">
              <a:off x="876975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" name="Cube 444">
              <a:extLst>
                <a:ext uri="{FF2B5EF4-FFF2-40B4-BE49-F238E27FC236}">
                  <a16:creationId xmlns:a16="http://schemas.microsoft.com/office/drawing/2014/main" id="{185C53DD-8AB3-4080-B379-0C4DC2416B77}"/>
                </a:ext>
              </a:extLst>
            </p:cNvPr>
            <p:cNvSpPr/>
            <p:nvPr/>
          </p:nvSpPr>
          <p:spPr>
            <a:xfrm rot="16200000">
              <a:off x="900555" y="5289607"/>
              <a:ext cx="253653" cy="15286"/>
            </a:xfrm>
            <a:prstGeom prst="cube">
              <a:avLst/>
            </a:prstGeom>
            <a:solidFill>
              <a:srgbClr val="AFABAB">
                <a:alpha val="52157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96F9D0F0-CD7B-4CCC-B0C0-4554A46D841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98149" y="4968381"/>
              <a:ext cx="56351" cy="0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sp>
          <p:nvSpPr>
            <p:cNvPr id="447" name="Chord 446">
              <a:extLst>
                <a:ext uri="{FF2B5EF4-FFF2-40B4-BE49-F238E27FC236}">
                  <a16:creationId xmlns:a16="http://schemas.microsoft.com/office/drawing/2014/main" id="{B28B7BDE-45EA-4F81-BA9F-DB7B349133D8}"/>
                </a:ext>
              </a:extLst>
            </p:cNvPr>
            <p:cNvSpPr/>
            <p:nvPr/>
          </p:nvSpPr>
          <p:spPr>
            <a:xfrm rot="287893" flipH="1">
              <a:off x="932132" y="4728068"/>
              <a:ext cx="188385" cy="211892"/>
            </a:xfrm>
            <a:prstGeom prst="chord">
              <a:avLst>
                <a:gd name="adj1" fmla="val 1368082"/>
                <a:gd name="adj2" fmla="val 9983570"/>
              </a:avLst>
            </a:prstGeom>
            <a:solidFill>
              <a:srgbClr val="8FAADC">
                <a:alpha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597146C5-D0AF-41FC-A5D5-2B1FB8DBF4E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25545" y="4844875"/>
              <a:ext cx="198433" cy="3563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1BCAC164-F727-4F0A-B58F-2E80F4A1B2E3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23590" y="4849963"/>
              <a:ext cx="208219" cy="3174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4B77F2C5-BA15-4B5C-A8A7-EE74F699D1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22003" y="4851550"/>
              <a:ext cx="208219" cy="0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2A573AFC-6044-4A6C-B025-079DF33D66B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31174" y="4846363"/>
              <a:ext cx="194607" cy="4729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sp>
          <p:nvSpPr>
            <p:cNvPr id="452" name="Cylinder 451">
              <a:extLst>
                <a:ext uri="{FF2B5EF4-FFF2-40B4-BE49-F238E27FC236}">
                  <a16:creationId xmlns:a16="http://schemas.microsoft.com/office/drawing/2014/main" id="{89503A73-1E73-4FF6-8583-3D07DA1E03B1}"/>
                </a:ext>
              </a:extLst>
            </p:cNvPr>
            <p:cNvSpPr/>
            <p:nvPr/>
          </p:nvSpPr>
          <p:spPr>
            <a:xfrm>
              <a:off x="575124" y="4738095"/>
              <a:ext cx="211231" cy="405864"/>
            </a:xfrm>
            <a:prstGeom prst="can">
              <a:avLst/>
            </a:prstGeom>
            <a:solidFill>
              <a:srgbClr val="AFABA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3" name="Cylinder 452">
              <a:extLst>
                <a:ext uri="{FF2B5EF4-FFF2-40B4-BE49-F238E27FC236}">
                  <a16:creationId xmlns:a16="http://schemas.microsoft.com/office/drawing/2014/main" id="{A3877CD0-6552-4556-AC45-677E6EE66752}"/>
                </a:ext>
              </a:extLst>
            </p:cNvPr>
            <p:cNvSpPr/>
            <p:nvPr/>
          </p:nvSpPr>
          <p:spPr>
            <a:xfrm>
              <a:off x="920709" y="4738095"/>
              <a:ext cx="211231" cy="405864"/>
            </a:xfrm>
            <a:prstGeom prst="can">
              <a:avLst/>
            </a:prstGeom>
            <a:solidFill>
              <a:srgbClr val="AFABA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54" name="Connector: Curved 453">
              <a:extLst>
                <a:ext uri="{FF2B5EF4-FFF2-40B4-BE49-F238E27FC236}">
                  <a16:creationId xmlns:a16="http://schemas.microsoft.com/office/drawing/2014/main" id="{E470D726-33FE-4EDE-AF96-EC4A4338B4E5}"/>
                </a:ext>
              </a:extLst>
            </p:cNvPr>
            <p:cNvCxnSpPr>
              <a:cxnSpLocks/>
              <a:stCxn id="469" idx="1"/>
            </p:cNvCxnSpPr>
            <p:nvPr/>
          </p:nvCxnSpPr>
          <p:spPr>
            <a:xfrm rot="16200000" flipV="1">
              <a:off x="668379" y="4248950"/>
              <a:ext cx="371028" cy="342056"/>
            </a:xfrm>
            <a:prstGeom prst="curvedConnector3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09D710BB-6DC9-4AB3-860D-241ACF5895C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23539" y="4491590"/>
              <a:ext cx="513775" cy="0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456" name="Cylinder 455">
              <a:extLst>
                <a:ext uri="{FF2B5EF4-FFF2-40B4-BE49-F238E27FC236}">
                  <a16:creationId xmlns:a16="http://schemas.microsoft.com/office/drawing/2014/main" id="{35E1C331-6EE6-4258-8FD9-B84996CDFA63}"/>
                </a:ext>
              </a:extLst>
            </p:cNvPr>
            <p:cNvSpPr/>
            <p:nvPr/>
          </p:nvSpPr>
          <p:spPr>
            <a:xfrm>
              <a:off x="590925" y="3869501"/>
              <a:ext cx="181494" cy="30730"/>
            </a:xfrm>
            <a:prstGeom prst="can">
              <a:avLst>
                <a:gd name="adj" fmla="val 50000"/>
              </a:avLst>
            </a:prstGeom>
            <a:solidFill>
              <a:srgbClr val="AFABA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7" name="Cylinder 456">
              <a:extLst>
                <a:ext uri="{FF2B5EF4-FFF2-40B4-BE49-F238E27FC236}">
                  <a16:creationId xmlns:a16="http://schemas.microsoft.com/office/drawing/2014/main" id="{F6CE5352-02A1-4C60-9D1B-F6E5D82B39DD}"/>
                </a:ext>
              </a:extLst>
            </p:cNvPr>
            <p:cNvSpPr/>
            <p:nvPr/>
          </p:nvSpPr>
          <p:spPr>
            <a:xfrm>
              <a:off x="218008" y="4728019"/>
              <a:ext cx="239821" cy="67599"/>
            </a:xfrm>
            <a:prstGeom prst="can">
              <a:avLst>
                <a:gd name="adj" fmla="val 50000"/>
              </a:avLst>
            </a:prstGeom>
            <a:solidFill>
              <a:srgbClr val="AFABAB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58" name="Connector: Curved 457">
              <a:extLst>
                <a:ext uri="{FF2B5EF4-FFF2-40B4-BE49-F238E27FC236}">
                  <a16:creationId xmlns:a16="http://schemas.microsoft.com/office/drawing/2014/main" id="{97F9C52A-A16F-41C9-B1A5-C70FAD3268CD}"/>
                </a:ext>
              </a:extLst>
            </p:cNvPr>
            <p:cNvCxnSpPr>
              <a:cxnSpLocks/>
              <a:stCxn id="461" idx="0"/>
            </p:cNvCxnSpPr>
            <p:nvPr/>
          </p:nvCxnSpPr>
          <p:spPr>
            <a:xfrm rot="16200000">
              <a:off x="318449" y="4249814"/>
              <a:ext cx="376637" cy="346414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D94D8BE5-9BA2-4A9E-9E56-82DBD9C3DCD4}"/>
                </a:ext>
              </a:extLst>
            </p:cNvPr>
            <p:cNvCxnSpPr>
              <a:cxnSpLocks/>
              <a:stCxn id="461" idx="3"/>
              <a:endCxn id="461" idx="0"/>
            </p:cNvCxnSpPr>
            <p:nvPr/>
          </p:nvCxnSpPr>
          <p:spPr>
            <a:xfrm rot="16200000">
              <a:off x="266228" y="4678672"/>
              <a:ext cx="134665" cy="0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460" name="Cylinder 459">
              <a:extLst>
                <a:ext uri="{FF2B5EF4-FFF2-40B4-BE49-F238E27FC236}">
                  <a16:creationId xmlns:a16="http://schemas.microsoft.com/office/drawing/2014/main" id="{DF4CF598-8224-4E5D-B46F-DA7D38DD1DD0}"/>
                </a:ext>
              </a:extLst>
            </p:cNvPr>
            <p:cNvSpPr/>
            <p:nvPr/>
          </p:nvSpPr>
          <p:spPr>
            <a:xfrm>
              <a:off x="327809" y="4641217"/>
              <a:ext cx="12700" cy="104787"/>
            </a:xfrm>
            <a:prstGeom prst="can">
              <a:avLst/>
            </a:prstGeom>
            <a:solidFill>
              <a:srgbClr val="2D2B2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1" name="Cylinder 460">
              <a:extLst>
                <a:ext uri="{FF2B5EF4-FFF2-40B4-BE49-F238E27FC236}">
                  <a16:creationId xmlns:a16="http://schemas.microsoft.com/office/drawing/2014/main" id="{BD035A00-FB3B-4A4D-B1D7-D5DCEB8F4722}"/>
                </a:ext>
              </a:extLst>
            </p:cNvPr>
            <p:cNvSpPr/>
            <p:nvPr/>
          </p:nvSpPr>
          <p:spPr>
            <a:xfrm>
              <a:off x="319751" y="4604435"/>
              <a:ext cx="27619" cy="141569"/>
            </a:xfrm>
            <a:prstGeom prst="can">
              <a:avLst/>
            </a:prstGeom>
            <a:solidFill>
              <a:srgbClr val="AFABA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Cylinder 461">
              <a:extLst>
                <a:ext uri="{FF2B5EF4-FFF2-40B4-BE49-F238E27FC236}">
                  <a16:creationId xmlns:a16="http://schemas.microsoft.com/office/drawing/2014/main" id="{6B964AD7-4538-47C9-8056-E15CF2A99E5B}"/>
                </a:ext>
              </a:extLst>
            </p:cNvPr>
            <p:cNvSpPr/>
            <p:nvPr/>
          </p:nvSpPr>
          <p:spPr>
            <a:xfrm>
              <a:off x="563342" y="4729077"/>
              <a:ext cx="239821" cy="67599"/>
            </a:xfrm>
            <a:prstGeom prst="can">
              <a:avLst>
                <a:gd name="adj" fmla="val 50000"/>
              </a:avLst>
            </a:prstGeom>
            <a:solidFill>
              <a:srgbClr val="AFABAB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E507ADDF-378F-46B4-BA8F-6C052FB9520D}"/>
                </a:ext>
              </a:extLst>
            </p:cNvPr>
            <p:cNvCxnSpPr>
              <a:cxnSpLocks/>
              <a:stCxn id="465" idx="3"/>
              <a:endCxn id="465" idx="0"/>
            </p:cNvCxnSpPr>
            <p:nvPr/>
          </p:nvCxnSpPr>
          <p:spPr>
            <a:xfrm rot="16200000">
              <a:off x="611563" y="4679730"/>
              <a:ext cx="134665" cy="0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464" name="Cylinder 463">
              <a:extLst>
                <a:ext uri="{FF2B5EF4-FFF2-40B4-BE49-F238E27FC236}">
                  <a16:creationId xmlns:a16="http://schemas.microsoft.com/office/drawing/2014/main" id="{00E72203-9494-4751-9EBE-20D259BE2104}"/>
                </a:ext>
              </a:extLst>
            </p:cNvPr>
            <p:cNvSpPr/>
            <p:nvPr/>
          </p:nvSpPr>
          <p:spPr>
            <a:xfrm>
              <a:off x="673143" y="4642275"/>
              <a:ext cx="12700" cy="104787"/>
            </a:xfrm>
            <a:prstGeom prst="can">
              <a:avLst/>
            </a:prstGeom>
            <a:solidFill>
              <a:srgbClr val="2D2B2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Cylinder 464">
              <a:extLst>
                <a:ext uri="{FF2B5EF4-FFF2-40B4-BE49-F238E27FC236}">
                  <a16:creationId xmlns:a16="http://schemas.microsoft.com/office/drawing/2014/main" id="{1581CD3C-3467-4BF5-8DBF-86E88DE97DD4}"/>
                </a:ext>
              </a:extLst>
            </p:cNvPr>
            <p:cNvSpPr/>
            <p:nvPr/>
          </p:nvSpPr>
          <p:spPr>
            <a:xfrm>
              <a:off x="665086" y="4605493"/>
              <a:ext cx="27619" cy="141569"/>
            </a:xfrm>
            <a:prstGeom prst="can">
              <a:avLst/>
            </a:prstGeom>
            <a:solidFill>
              <a:srgbClr val="AFABA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Cylinder 465">
              <a:extLst>
                <a:ext uri="{FF2B5EF4-FFF2-40B4-BE49-F238E27FC236}">
                  <a16:creationId xmlns:a16="http://schemas.microsoft.com/office/drawing/2014/main" id="{AFB19EF0-EC38-428F-94F8-DDDA870F7A05}"/>
                </a:ext>
              </a:extLst>
            </p:cNvPr>
            <p:cNvSpPr/>
            <p:nvPr/>
          </p:nvSpPr>
          <p:spPr>
            <a:xfrm>
              <a:off x="909368" y="4729076"/>
              <a:ext cx="239821" cy="67599"/>
            </a:xfrm>
            <a:prstGeom prst="can">
              <a:avLst>
                <a:gd name="adj" fmla="val 50000"/>
              </a:avLst>
            </a:prstGeom>
            <a:solidFill>
              <a:srgbClr val="AFABAB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758EB724-9DF9-40BA-9F45-1E821129CE1F}"/>
                </a:ext>
              </a:extLst>
            </p:cNvPr>
            <p:cNvCxnSpPr>
              <a:cxnSpLocks/>
              <a:stCxn id="469" idx="3"/>
              <a:endCxn id="469" idx="0"/>
            </p:cNvCxnSpPr>
            <p:nvPr/>
          </p:nvCxnSpPr>
          <p:spPr>
            <a:xfrm rot="16200000">
              <a:off x="957589" y="4679730"/>
              <a:ext cx="134665" cy="0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468" name="Cylinder 467">
              <a:extLst>
                <a:ext uri="{FF2B5EF4-FFF2-40B4-BE49-F238E27FC236}">
                  <a16:creationId xmlns:a16="http://schemas.microsoft.com/office/drawing/2014/main" id="{C791C559-13DE-403A-B763-2E49E7BD4E14}"/>
                </a:ext>
              </a:extLst>
            </p:cNvPr>
            <p:cNvSpPr/>
            <p:nvPr/>
          </p:nvSpPr>
          <p:spPr>
            <a:xfrm>
              <a:off x="1019169" y="4642275"/>
              <a:ext cx="12700" cy="104787"/>
            </a:xfrm>
            <a:prstGeom prst="can">
              <a:avLst/>
            </a:prstGeom>
            <a:solidFill>
              <a:srgbClr val="2D2B2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Cylinder 468">
              <a:extLst>
                <a:ext uri="{FF2B5EF4-FFF2-40B4-BE49-F238E27FC236}">
                  <a16:creationId xmlns:a16="http://schemas.microsoft.com/office/drawing/2014/main" id="{A128BF9D-D9FC-4C91-9F88-F66447548190}"/>
                </a:ext>
              </a:extLst>
            </p:cNvPr>
            <p:cNvSpPr/>
            <p:nvPr/>
          </p:nvSpPr>
          <p:spPr>
            <a:xfrm>
              <a:off x="1011112" y="4605493"/>
              <a:ext cx="27619" cy="141569"/>
            </a:xfrm>
            <a:prstGeom prst="can">
              <a:avLst/>
            </a:prstGeom>
            <a:solidFill>
              <a:srgbClr val="AFABA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Cylinder 469">
              <a:extLst>
                <a:ext uri="{FF2B5EF4-FFF2-40B4-BE49-F238E27FC236}">
                  <a16:creationId xmlns:a16="http://schemas.microsoft.com/office/drawing/2014/main" id="{627BBE3B-8B65-4C03-9CAC-4A2424477CBD}"/>
                </a:ext>
              </a:extLst>
            </p:cNvPr>
            <p:cNvSpPr/>
            <p:nvPr/>
          </p:nvSpPr>
          <p:spPr>
            <a:xfrm>
              <a:off x="575022" y="3525047"/>
              <a:ext cx="211231" cy="417189"/>
            </a:xfrm>
            <a:prstGeom prst="can">
              <a:avLst/>
            </a:prstGeom>
            <a:solidFill>
              <a:srgbClr val="AFABA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531B81DB-6718-40B0-8C96-BE34DE9EAA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039" y="2854437"/>
              <a:ext cx="0" cy="690170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472" name="Cylinder 471">
              <a:extLst>
                <a:ext uri="{FF2B5EF4-FFF2-40B4-BE49-F238E27FC236}">
                  <a16:creationId xmlns:a16="http://schemas.microsoft.com/office/drawing/2014/main" id="{C4F90A49-416A-468A-A623-66DA4D89A0CC}"/>
                </a:ext>
              </a:extLst>
            </p:cNvPr>
            <p:cNvSpPr/>
            <p:nvPr/>
          </p:nvSpPr>
          <p:spPr>
            <a:xfrm>
              <a:off x="562955" y="3525207"/>
              <a:ext cx="239821" cy="67599"/>
            </a:xfrm>
            <a:prstGeom prst="can">
              <a:avLst>
                <a:gd name="adj" fmla="val 50000"/>
              </a:avLst>
            </a:prstGeom>
            <a:solidFill>
              <a:srgbClr val="AFABAB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D74DD384-2259-40D8-9EF2-12363D401E93}"/>
                </a:ext>
              </a:extLst>
            </p:cNvPr>
            <p:cNvCxnSpPr>
              <a:cxnSpLocks/>
              <a:endCxn id="475" idx="0"/>
            </p:cNvCxnSpPr>
            <p:nvPr/>
          </p:nvCxnSpPr>
          <p:spPr>
            <a:xfrm rot="16200000" flipV="1">
              <a:off x="609861" y="3477175"/>
              <a:ext cx="138192" cy="899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474" name="Cylinder 473">
              <a:extLst>
                <a:ext uri="{FF2B5EF4-FFF2-40B4-BE49-F238E27FC236}">
                  <a16:creationId xmlns:a16="http://schemas.microsoft.com/office/drawing/2014/main" id="{45719990-7D99-4995-A7D8-44057001CCC1}"/>
                </a:ext>
              </a:extLst>
            </p:cNvPr>
            <p:cNvSpPr/>
            <p:nvPr/>
          </p:nvSpPr>
          <p:spPr>
            <a:xfrm>
              <a:off x="672756" y="3438406"/>
              <a:ext cx="12700" cy="104787"/>
            </a:xfrm>
            <a:prstGeom prst="can">
              <a:avLst/>
            </a:prstGeom>
            <a:solidFill>
              <a:srgbClr val="2D2B2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Cylinder 474">
              <a:extLst>
                <a:ext uri="{FF2B5EF4-FFF2-40B4-BE49-F238E27FC236}">
                  <a16:creationId xmlns:a16="http://schemas.microsoft.com/office/drawing/2014/main" id="{7D2EE645-CAE3-464D-910A-0E4994BF4DCB}"/>
                </a:ext>
              </a:extLst>
            </p:cNvPr>
            <p:cNvSpPr/>
            <p:nvPr/>
          </p:nvSpPr>
          <p:spPr>
            <a:xfrm>
              <a:off x="664698" y="3401623"/>
              <a:ext cx="27619" cy="141569"/>
            </a:xfrm>
            <a:prstGeom prst="can">
              <a:avLst/>
            </a:prstGeom>
            <a:solidFill>
              <a:srgbClr val="AFABAB">
                <a:alpha val="56863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7AB69EA3-DB95-47AE-A2AD-8E1CE4E1174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3382" y="3920771"/>
              <a:ext cx="12826" cy="0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A67B8112-809A-4F44-A5C3-CB13CB0C2250}"/>
                </a:ext>
              </a:extLst>
            </p:cNvPr>
            <p:cNvCxnSpPr>
              <a:cxnSpLocks/>
            </p:cNvCxnSpPr>
            <p:nvPr/>
          </p:nvCxnSpPr>
          <p:spPr>
            <a:xfrm>
              <a:off x="1699260" y="4399381"/>
              <a:ext cx="0" cy="241836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B1D4D6D3-6004-42FC-8A69-93A4E02D71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8845" y="4641217"/>
              <a:ext cx="611415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D54A0BF1-4E00-4B2A-ABE5-6AC9125E4865}"/>
                </a:ext>
              </a:extLst>
            </p:cNvPr>
            <p:cNvCxnSpPr>
              <a:cxnSpLocks/>
            </p:cNvCxnSpPr>
            <p:nvPr/>
          </p:nvCxnSpPr>
          <p:spPr>
            <a:xfrm>
              <a:off x="1468845" y="4637109"/>
              <a:ext cx="0" cy="108895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D427477A-D88A-4410-B1A0-892107D8E1A2}"/>
                </a:ext>
              </a:extLst>
            </p:cNvPr>
            <p:cNvCxnSpPr>
              <a:cxnSpLocks/>
            </p:cNvCxnSpPr>
            <p:nvPr/>
          </p:nvCxnSpPr>
          <p:spPr>
            <a:xfrm>
              <a:off x="1775550" y="4637109"/>
              <a:ext cx="0" cy="108895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D48B95FF-5D06-4638-8CAC-73482EFB9CBC}"/>
                </a:ext>
              </a:extLst>
            </p:cNvPr>
            <p:cNvCxnSpPr>
              <a:cxnSpLocks/>
            </p:cNvCxnSpPr>
            <p:nvPr/>
          </p:nvCxnSpPr>
          <p:spPr>
            <a:xfrm>
              <a:off x="2078445" y="4637109"/>
              <a:ext cx="0" cy="108895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EA86A2D5-1456-4E4D-AF55-9ACDD5870B9D}"/>
                </a:ext>
              </a:extLst>
            </p:cNvPr>
            <p:cNvCxnSpPr>
              <a:cxnSpLocks/>
            </p:cNvCxnSpPr>
            <p:nvPr/>
          </p:nvCxnSpPr>
          <p:spPr>
            <a:xfrm>
              <a:off x="2090981" y="4398680"/>
              <a:ext cx="0" cy="19546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A60A6509-36C5-4124-A6F7-44C4CA6C02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9521" y="4598249"/>
              <a:ext cx="611414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7757F144-217E-4140-9092-68D07BE3FA19}"/>
                </a:ext>
              </a:extLst>
            </p:cNvPr>
            <p:cNvCxnSpPr>
              <a:cxnSpLocks/>
            </p:cNvCxnSpPr>
            <p:nvPr/>
          </p:nvCxnSpPr>
          <p:spPr>
            <a:xfrm>
              <a:off x="1589520" y="4594141"/>
              <a:ext cx="0" cy="1472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C3C7751A-251D-4EBA-80C6-4DA2F91C56E7}"/>
                </a:ext>
              </a:extLst>
            </p:cNvPr>
            <p:cNvCxnSpPr>
              <a:cxnSpLocks/>
            </p:cNvCxnSpPr>
            <p:nvPr/>
          </p:nvCxnSpPr>
          <p:spPr>
            <a:xfrm>
              <a:off x="1896225" y="4594141"/>
              <a:ext cx="0" cy="13980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4B77F3C2-819A-4CE9-BB0F-81A274B4D5BE}"/>
                </a:ext>
              </a:extLst>
            </p:cNvPr>
            <p:cNvCxnSpPr>
              <a:cxnSpLocks/>
            </p:cNvCxnSpPr>
            <p:nvPr/>
          </p:nvCxnSpPr>
          <p:spPr>
            <a:xfrm>
              <a:off x="2199120" y="4594141"/>
              <a:ext cx="0" cy="1472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3A1BF083-B3E0-410D-89C7-211CF2325DCD}"/>
                </a:ext>
              </a:extLst>
            </p:cNvPr>
            <p:cNvSpPr/>
            <p:nvPr/>
          </p:nvSpPr>
          <p:spPr>
            <a:xfrm>
              <a:off x="1467831" y="3218506"/>
              <a:ext cx="777427" cy="417570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ysClr val="windowText" lastClr="000000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Battery</a:t>
              </a:r>
            </a:p>
          </p:txBody>
        </p: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72BEFB58-3237-44FD-8BF7-E41D4D8AB9C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96864" y="3242194"/>
              <a:ext cx="0" cy="141933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7CB7B13B-5FD9-45D2-AFC8-3106DE7853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4460" y="3534089"/>
              <a:ext cx="73372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F0B51A16-6C15-4BA4-861A-707942C4ED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5897" y="3313161"/>
              <a:ext cx="0" cy="1385583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42435A6D-93A4-4416-BF53-63EB999099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4460" y="3534089"/>
              <a:ext cx="0" cy="113506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F48DC086-53A3-409E-A001-8F882736EA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5899" y="4698745"/>
              <a:ext cx="727691" cy="0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3E69B738-4E26-4BEA-A350-82ADBA7B5E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4461" y="4669469"/>
              <a:ext cx="777239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4C68C16B-7016-4306-A9C6-94AB6948BA1B}"/>
                </a:ext>
              </a:extLst>
            </p:cNvPr>
            <p:cNvCxnSpPr>
              <a:cxnSpLocks/>
            </p:cNvCxnSpPr>
            <p:nvPr/>
          </p:nvCxnSpPr>
          <p:spPr>
            <a:xfrm>
              <a:off x="1449795" y="4698744"/>
              <a:ext cx="0" cy="47260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48B4DAB6-80CA-4DF7-AA5B-EE06BA27AE59}"/>
                </a:ext>
              </a:extLst>
            </p:cNvPr>
            <p:cNvCxnSpPr>
              <a:cxnSpLocks/>
            </p:cNvCxnSpPr>
            <p:nvPr/>
          </p:nvCxnSpPr>
          <p:spPr>
            <a:xfrm>
              <a:off x="1567815" y="4669155"/>
              <a:ext cx="0" cy="64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454E4026-E63D-4328-8B08-C259B94ECAC0}"/>
                </a:ext>
              </a:extLst>
            </p:cNvPr>
            <p:cNvCxnSpPr>
              <a:cxnSpLocks/>
            </p:cNvCxnSpPr>
            <p:nvPr/>
          </p:nvCxnSpPr>
          <p:spPr>
            <a:xfrm>
              <a:off x="1754595" y="4696929"/>
              <a:ext cx="0" cy="47260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F679EE9C-B842-4556-9D70-B3B769E79F6B}"/>
                </a:ext>
              </a:extLst>
            </p:cNvPr>
            <p:cNvCxnSpPr>
              <a:cxnSpLocks/>
            </p:cNvCxnSpPr>
            <p:nvPr/>
          </p:nvCxnSpPr>
          <p:spPr>
            <a:xfrm>
              <a:off x="2053590" y="4696929"/>
              <a:ext cx="0" cy="47260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99953159-10D3-4EFD-AEF4-B96749FD6989}"/>
                </a:ext>
              </a:extLst>
            </p:cNvPr>
            <p:cNvCxnSpPr>
              <a:cxnSpLocks/>
            </p:cNvCxnSpPr>
            <p:nvPr/>
          </p:nvCxnSpPr>
          <p:spPr>
            <a:xfrm>
              <a:off x="1872615" y="4672002"/>
              <a:ext cx="0" cy="64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5F44A28E-C642-4463-8B3B-9B2986A4B1ED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00" y="4669155"/>
              <a:ext cx="0" cy="64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00" name="TextBox 499">
              <a:extLst>
                <a:ext uri="{FF2B5EF4-FFF2-40B4-BE49-F238E27FC236}">
                  <a16:creationId xmlns:a16="http://schemas.microsoft.com/office/drawing/2014/main" id="{7CAE914E-C2C3-4AA7-A612-621D425CDCAB}"/>
                </a:ext>
              </a:extLst>
            </p:cNvPr>
            <p:cNvSpPr txBox="1"/>
            <p:nvPr/>
          </p:nvSpPr>
          <p:spPr>
            <a:xfrm>
              <a:off x="1343059" y="4761403"/>
              <a:ext cx="982440" cy="269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100" dirty="0">
                  <a:ln w="3175">
                    <a:noFill/>
                  </a:ln>
                  <a:solidFill>
                    <a:prstClr val="black"/>
                  </a:solidFill>
                  <a:latin typeface="Calibri" panose="020F0502020204030204"/>
                </a:rPr>
                <a:t>Diode Drivers</a:t>
              </a:r>
            </a:p>
          </p:txBody>
        </p: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0A7A8A60-2DEE-4459-91AC-71615109B071}"/>
                </a:ext>
              </a:extLst>
            </p:cNvPr>
            <p:cNvCxnSpPr>
              <a:cxnSpLocks/>
            </p:cNvCxnSpPr>
            <p:nvPr/>
          </p:nvCxnSpPr>
          <p:spPr>
            <a:xfrm>
              <a:off x="1593420" y="5048456"/>
              <a:ext cx="0" cy="485672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C9A238FE-3480-4120-8479-CF75C54E68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708" y="5534128"/>
              <a:ext cx="583812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EDEA51B9-4E5C-4176-84F3-C5EF00248AFA}"/>
                </a:ext>
              </a:extLst>
            </p:cNvPr>
            <p:cNvCxnSpPr>
              <a:cxnSpLocks/>
            </p:cNvCxnSpPr>
            <p:nvPr/>
          </p:nvCxnSpPr>
          <p:spPr>
            <a:xfrm>
              <a:off x="1508850" y="5048456"/>
              <a:ext cx="0" cy="45787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id="{D909FEA5-EB52-43F8-B724-2978A7D3B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6661" y="5506327"/>
              <a:ext cx="482189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8F16BA01-850F-4249-BAE8-960E6822779C}"/>
                </a:ext>
              </a:extLst>
            </p:cNvPr>
            <p:cNvCxnSpPr>
              <a:cxnSpLocks/>
            </p:cNvCxnSpPr>
            <p:nvPr/>
          </p:nvCxnSpPr>
          <p:spPr>
            <a:xfrm>
              <a:off x="1881075" y="5055046"/>
              <a:ext cx="0" cy="549566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55CE4BF0-6369-4EE5-8071-217B4237C1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866" y="5604612"/>
              <a:ext cx="1208310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5A0AF2F6-59C8-4AE6-9401-35B66249FF93}"/>
                </a:ext>
              </a:extLst>
            </p:cNvPr>
            <p:cNvCxnSpPr>
              <a:cxnSpLocks/>
            </p:cNvCxnSpPr>
            <p:nvPr/>
          </p:nvCxnSpPr>
          <p:spPr>
            <a:xfrm>
              <a:off x="1796505" y="5055046"/>
              <a:ext cx="0" cy="52176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C7FF45B0-8744-4136-AEFA-27956BE989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333" y="5576811"/>
              <a:ext cx="1100173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95E61E6C-4BED-421A-B004-CC9469416DFA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00" y="5055046"/>
              <a:ext cx="0" cy="61543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id="{D5CE71E0-14F3-4DCF-BF41-FBCC696D17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454" y="5670483"/>
              <a:ext cx="1844347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E4F55E1F-FA0F-4F60-89F1-3BB673192C1C}"/>
                </a:ext>
              </a:extLst>
            </p:cNvPr>
            <p:cNvCxnSpPr>
              <a:cxnSpLocks/>
            </p:cNvCxnSpPr>
            <p:nvPr/>
          </p:nvCxnSpPr>
          <p:spPr>
            <a:xfrm>
              <a:off x="2087130" y="5055046"/>
              <a:ext cx="0" cy="58763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EDDBB486-CFD5-45B4-B050-4C27FB595B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921" y="5642682"/>
              <a:ext cx="1736211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EE3845A3-EABC-4069-B9C2-0CBB755B5A15}"/>
                </a:ext>
              </a:extLst>
            </p:cNvPr>
            <p:cNvSpPr txBox="1"/>
            <p:nvPr/>
          </p:nvSpPr>
          <p:spPr>
            <a:xfrm>
              <a:off x="685672" y="3924666"/>
              <a:ext cx="7615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000" dirty="0">
                  <a:ln w="3175">
                    <a:noFill/>
                  </a:ln>
                  <a:solidFill>
                    <a:prstClr val="black"/>
                  </a:solidFill>
                  <a:latin typeface="Calibri" panose="020F0502020204030204"/>
                </a:rPr>
                <a:t>Interface</a:t>
              </a:r>
            </a:p>
          </p:txBody>
        </p: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C7A03DDA-D408-4158-B435-05C95D7F600D}"/>
                </a:ext>
              </a:extLst>
            </p:cNvPr>
            <p:cNvCxnSpPr>
              <a:cxnSpLocks/>
            </p:cNvCxnSpPr>
            <p:nvPr/>
          </p:nvCxnSpPr>
          <p:spPr>
            <a:xfrm>
              <a:off x="1211562" y="4299060"/>
              <a:ext cx="0" cy="880624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895F0D0E-0FBC-431C-9D12-3EAA264D3D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1562" y="5177511"/>
              <a:ext cx="918726" cy="0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84C758F0-69E0-4644-8F82-F160F5DB0BAA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88" y="5052412"/>
              <a:ext cx="0" cy="125099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DCDD223E-4A3C-4CED-AF3A-7A0F04E5A5CD}"/>
                </a:ext>
              </a:extLst>
            </p:cNvPr>
            <p:cNvCxnSpPr>
              <a:cxnSpLocks/>
            </p:cNvCxnSpPr>
            <p:nvPr/>
          </p:nvCxnSpPr>
          <p:spPr>
            <a:xfrm>
              <a:off x="1241799" y="4296887"/>
              <a:ext cx="0" cy="847071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B28644CE-2432-4273-BBE1-67765280C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897" y="5143958"/>
              <a:ext cx="594382" cy="0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10D118CE-178A-4696-98FE-F13E47A00040}"/>
                </a:ext>
              </a:extLst>
            </p:cNvPr>
            <p:cNvCxnSpPr>
              <a:cxnSpLocks/>
            </p:cNvCxnSpPr>
            <p:nvPr/>
          </p:nvCxnSpPr>
          <p:spPr>
            <a:xfrm>
              <a:off x="1836682" y="5055046"/>
              <a:ext cx="0" cy="88912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4CD04E5B-DED9-4925-88F5-D9A68BF8407C}"/>
                </a:ext>
              </a:extLst>
            </p:cNvPr>
            <p:cNvCxnSpPr>
              <a:cxnSpLocks/>
            </p:cNvCxnSpPr>
            <p:nvPr/>
          </p:nvCxnSpPr>
          <p:spPr>
            <a:xfrm>
              <a:off x="1275114" y="4296887"/>
              <a:ext cx="0" cy="807899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CCD7EEAE-7B77-457B-877D-371D087EB9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5114" y="5104786"/>
              <a:ext cx="275556" cy="0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8B688627-5BA9-421E-A9B6-DD900456645F}"/>
                </a:ext>
              </a:extLst>
            </p:cNvPr>
            <p:cNvCxnSpPr>
              <a:cxnSpLocks/>
            </p:cNvCxnSpPr>
            <p:nvPr/>
          </p:nvCxnSpPr>
          <p:spPr>
            <a:xfrm>
              <a:off x="1550670" y="5051731"/>
              <a:ext cx="0" cy="53055"/>
            </a:xfrm>
            <a:prstGeom prst="line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7B99815E-B494-4974-9B42-998B9646EB94}"/>
                </a:ext>
              </a:extLst>
            </p:cNvPr>
            <p:cNvCxnSpPr>
              <a:cxnSpLocks/>
            </p:cNvCxnSpPr>
            <p:nvPr/>
          </p:nvCxnSpPr>
          <p:spPr>
            <a:xfrm>
              <a:off x="1948807" y="285253"/>
              <a:ext cx="6976493" cy="0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4" name="Connector: Curved 523">
              <a:extLst>
                <a:ext uri="{FF2B5EF4-FFF2-40B4-BE49-F238E27FC236}">
                  <a16:creationId xmlns:a16="http://schemas.microsoft.com/office/drawing/2014/main" id="{C98760FB-94F1-49FA-BD77-E9D2FE45A1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011" y="936055"/>
              <a:ext cx="2572824" cy="1273057"/>
            </a:xfrm>
            <a:prstGeom prst="curvedConnector3">
              <a:avLst>
                <a:gd name="adj1" fmla="val 21"/>
              </a:avLst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25" name="Connector: Curved 524">
              <a:extLst>
                <a:ext uri="{FF2B5EF4-FFF2-40B4-BE49-F238E27FC236}">
                  <a16:creationId xmlns:a16="http://schemas.microsoft.com/office/drawing/2014/main" id="{95493205-F79B-4DA8-A640-0DA3409C3D3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766846" y="444094"/>
              <a:ext cx="736664" cy="419755"/>
            </a:xfrm>
            <a:prstGeom prst="curvedConnector3">
              <a:avLst>
                <a:gd name="adj1" fmla="val 90"/>
              </a:avLst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719007CF-5918-49BD-AA53-FE215C94D0D4}"/>
                </a:ext>
              </a:extLst>
            </p:cNvPr>
            <p:cNvGrpSpPr/>
            <p:nvPr/>
          </p:nvGrpSpPr>
          <p:grpSpPr>
            <a:xfrm>
              <a:off x="9313145" y="873106"/>
              <a:ext cx="45719" cy="145098"/>
              <a:chOff x="9326429" y="868259"/>
              <a:chExt cx="27619" cy="145098"/>
            </a:xfrm>
          </p:grpSpPr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34D59FBE-81F3-4A06-8CE7-3741B15C193F}"/>
                  </a:ext>
                </a:extLst>
              </p:cNvPr>
              <p:cNvCxnSpPr>
                <a:cxnSpLocks/>
                <a:endCxn id="529" idx="0"/>
              </p:cNvCxnSpPr>
              <p:nvPr/>
            </p:nvCxnSpPr>
            <p:spPr>
              <a:xfrm rot="16200000" flipV="1">
                <a:off x="9271592" y="943811"/>
                <a:ext cx="138192" cy="899"/>
              </a:xfrm>
              <a:prstGeom prst="line">
                <a:avLst/>
              </a:prstGeom>
              <a:noFill/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528" name="Cylinder 527">
                <a:extLst>
                  <a:ext uri="{FF2B5EF4-FFF2-40B4-BE49-F238E27FC236}">
                    <a16:creationId xmlns:a16="http://schemas.microsoft.com/office/drawing/2014/main" id="{0FBEACD2-8015-4EF5-B16B-93BBBDA44F12}"/>
                  </a:ext>
                </a:extLst>
              </p:cNvPr>
              <p:cNvSpPr/>
              <p:nvPr/>
            </p:nvSpPr>
            <p:spPr>
              <a:xfrm>
                <a:off x="9334487" y="905042"/>
                <a:ext cx="12700" cy="104787"/>
              </a:xfrm>
              <a:prstGeom prst="can">
                <a:avLst/>
              </a:prstGeom>
              <a:solidFill>
                <a:srgbClr val="2D2B2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Cylinder 528">
                <a:extLst>
                  <a:ext uri="{FF2B5EF4-FFF2-40B4-BE49-F238E27FC236}">
                    <a16:creationId xmlns:a16="http://schemas.microsoft.com/office/drawing/2014/main" id="{2D72BF5D-E773-4FCC-BCE9-EAEE5E5A0B8C}"/>
                  </a:ext>
                </a:extLst>
              </p:cNvPr>
              <p:cNvSpPr/>
              <p:nvPr/>
            </p:nvSpPr>
            <p:spPr>
              <a:xfrm>
                <a:off x="9326429" y="868259"/>
                <a:ext cx="27619" cy="141569"/>
              </a:xfrm>
              <a:prstGeom prst="can">
                <a:avLst/>
              </a:prstGeom>
              <a:solidFill>
                <a:srgbClr val="AFABA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D8605DD4-A2DD-4FCB-A1E9-8C1FCA0EF00E}"/>
                </a:ext>
              </a:extLst>
            </p:cNvPr>
            <p:cNvGrpSpPr/>
            <p:nvPr/>
          </p:nvGrpSpPr>
          <p:grpSpPr>
            <a:xfrm rot="16200000">
              <a:off x="8666797" y="1257993"/>
              <a:ext cx="45719" cy="145098"/>
              <a:chOff x="9326429" y="868259"/>
              <a:chExt cx="27619" cy="145098"/>
            </a:xfrm>
          </p:grpSpPr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E12ACD93-A1CC-4252-A79C-C5BF453AF42B}"/>
                  </a:ext>
                </a:extLst>
              </p:cNvPr>
              <p:cNvCxnSpPr>
                <a:cxnSpLocks/>
                <a:endCxn id="533" idx="0"/>
              </p:cNvCxnSpPr>
              <p:nvPr/>
            </p:nvCxnSpPr>
            <p:spPr>
              <a:xfrm rot="16200000" flipV="1">
                <a:off x="9271592" y="943811"/>
                <a:ext cx="138192" cy="899"/>
              </a:xfrm>
              <a:prstGeom prst="line">
                <a:avLst/>
              </a:prstGeom>
              <a:noFill/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2" name="Cylinder 531">
                <a:extLst>
                  <a:ext uri="{FF2B5EF4-FFF2-40B4-BE49-F238E27FC236}">
                    <a16:creationId xmlns:a16="http://schemas.microsoft.com/office/drawing/2014/main" id="{62635D88-D21C-44EA-BEF2-411019B520EB}"/>
                  </a:ext>
                </a:extLst>
              </p:cNvPr>
              <p:cNvSpPr/>
              <p:nvPr/>
            </p:nvSpPr>
            <p:spPr>
              <a:xfrm>
                <a:off x="9334487" y="905042"/>
                <a:ext cx="12700" cy="104787"/>
              </a:xfrm>
              <a:prstGeom prst="can">
                <a:avLst/>
              </a:prstGeom>
              <a:solidFill>
                <a:srgbClr val="2D2B2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Cylinder 532">
                <a:extLst>
                  <a:ext uri="{FF2B5EF4-FFF2-40B4-BE49-F238E27FC236}">
                    <a16:creationId xmlns:a16="http://schemas.microsoft.com/office/drawing/2014/main" id="{E71E1D41-DF5A-4370-868E-CA78D4586C56}"/>
                  </a:ext>
                </a:extLst>
              </p:cNvPr>
              <p:cNvSpPr/>
              <p:nvPr/>
            </p:nvSpPr>
            <p:spPr>
              <a:xfrm>
                <a:off x="9326429" y="868259"/>
                <a:ext cx="27619" cy="141569"/>
              </a:xfrm>
              <a:prstGeom prst="can">
                <a:avLst/>
              </a:prstGeom>
              <a:solidFill>
                <a:srgbClr val="AFABA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7C2B43C6-EE6C-4B00-A0D5-C2CCB8D8CEA2}"/>
                </a:ext>
              </a:extLst>
            </p:cNvPr>
            <p:cNvGrpSpPr/>
            <p:nvPr/>
          </p:nvGrpSpPr>
          <p:grpSpPr>
            <a:xfrm rot="5400000">
              <a:off x="9724038" y="1494277"/>
              <a:ext cx="45719" cy="145098"/>
              <a:chOff x="9326429" y="868259"/>
              <a:chExt cx="27619" cy="145098"/>
            </a:xfrm>
          </p:grpSpPr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FB89B9C6-159D-429B-BF1C-024752FE6AEC}"/>
                  </a:ext>
                </a:extLst>
              </p:cNvPr>
              <p:cNvCxnSpPr>
                <a:cxnSpLocks/>
                <a:endCxn id="537" idx="0"/>
              </p:cNvCxnSpPr>
              <p:nvPr/>
            </p:nvCxnSpPr>
            <p:spPr>
              <a:xfrm rot="16200000" flipV="1">
                <a:off x="9271592" y="943811"/>
                <a:ext cx="138192" cy="899"/>
              </a:xfrm>
              <a:prstGeom prst="line">
                <a:avLst/>
              </a:prstGeom>
              <a:noFill/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6" name="Cylinder 535">
                <a:extLst>
                  <a:ext uri="{FF2B5EF4-FFF2-40B4-BE49-F238E27FC236}">
                    <a16:creationId xmlns:a16="http://schemas.microsoft.com/office/drawing/2014/main" id="{C9884370-BABD-4342-A099-D212E65C8A0A}"/>
                  </a:ext>
                </a:extLst>
              </p:cNvPr>
              <p:cNvSpPr/>
              <p:nvPr/>
            </p:nvSpPr>
            <p:spPr>
              <a:xfrm>
                <a:off x="9334487" y="905042"/>
                <a:ext cx="12700" cy="104787"/>
              </a:xfrm>
              <a:prstGeom prst="can">
                <a:avLst/>
              </a:prstGeom>
              <a:solidFill>
                <a:srgbClr val="2D2B2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Cylinder 536">
                <a:extLst>
                  <a:ext uri="{FF2B5EF4-FFF2-40B4-BE49-F238E27FC236}">
                    <a16:creationId xmlns:a16="http://schemas.microsoft.com/office/drawing/2014/main" id="{3630AB63-BD0D-4556-BD0F-66F592DA0B16}"/>
                  </a:ext>
                </a:extLst>
              </p:cNvPr>
              <p:cNvSpPr/>
              <p:nvPr/>
            </p:nvSpPr>
            <p:spPr>
              <a:xfrm>
                <a:off x="9326429" y="868259"/>
                <a:ext cx="27619" cy="141569"/>
              </a:xfrm>
              <a:prstGeom prst="can">
                <a:avLst/>
              </a:prstGeom>
              <a:solidFill>
                <a:srgbClr val="AFABA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31EC23DB-4FF3-4242-9389-D715A4A9DDA7}"/>
                </a:ext>
              </a:extLst>
            </p:cNvPr>
            <p:cNvGrpSpPr/>
            <p:nvPr/>
          </p:nvGrpSpPr>
          <p:grpSpPr>
            <a:xfrm rot="10800000">
              <a:off x="9321809" y="1923594"/>
              <a:ext cx="45719" cy="145098"/>
              <a:chOff x="9326429" y="868259"/>
              <a:chExt cx="27619" cy="145098"/>
            </a:xfrm>
          </p:grpSpPr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D5EA9D1E-E5D5-4256-A639-44E0531D9BB8}"/>
                  </a:ext>
                </a:extLst>
              </p:cNvPr>
              <p:cNvCxnSpPr>
                <a:cxnSpLocks/>
                <a:endCxn id="541" idx="0"/>
              </p:cNvCxnSpPr>
              <p:nvPr/>
            </p:nvCxnSpPr>
            <p:spPr>
              <a:xfrm rot="16200000" flipV="1">
                <a:off x="9271592" y="943811"/>
                <a:ext cx="138192" cy="899"/>
              </a:xfrm>
              <a:prstGeom prst="line">
                <a:avLst/>
              </a:prstGeom>
              <a:noFill/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540" name="Cylinder 539">
                <a:extLst>
                  <a:ext uri="{FF2B5EF4-FFF2-40B4-BE49-F238E27FC236}">
                    <a16:creationId xmlns:a16="http://schemas.microsoft.com/office/drawing/2014/main" id="{1A4E8AD1-0A22-4891-AAB7-4ECE959D2C28}"/>
                  </a:ext>
                </a:extLst>
              </p:cNvPr>
              <p:cNvSpPr/>
              <p:nvPr/>
            </p:nvSpPr>
            <p:spPr>
              <a:xfrm>
                <a:off x="9334487" y="905042"/>
                <a:ext cx="12700" cy="104787"/>
              </a:xfrm>
              <a:prstGeom prst="can">
                <a:avLst/>
              </a:prstGeom>
              <a:solidFill>
                <a:srgbClr val="2D2B2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Cylinder 540">
                <a:extLst>
                  <a:ext uri="{FF2B5EF4-FFF2-40B4-BE49-F238E27FC236}">
                    <a16:creationId xmlns:a16="http://schemas.microsoft.com/office/drawing/2014/main" id="{5F5E6FD1-FA22-462C-B57B-6AD1E2407AAA}"/>
                  </a:ext>
                </a:extLst>
              </p:cNvPr>
              <p:cNvSpPr/>
              <p:nvPr/>
            </p:nvSpPr>
            <p:spPr>
              <a:xfrm>
                <a:off x="9326429" y="868259"/>
                <a:ext cx="27619" cy="141569"/>
              </a:xfrm>
              <a:prstGeom prst="can">
                <a:avLst/>
              </a:prstGeom>
              <a:solidFill>
                <a:srgbClr val="AFABA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BEDFF512-2D10-472F-9798-48F03F595361}"/>
                </a:ext>
              </a:extLst>
            </p:cNvPr>
            <p:cNvGrpSpPr/>
            <p:nvPr/>
          </p:nvGrpSpPr>
          <p:grpSpPr>
            <a:xfrm rot="10800000">
              <a:off x="9132317" y="1917400"/>
              <a:ext cx="45719" cy="145098"/>
              <a:chOff x="9326429" y="868259"/>
              <a:chExt cx="27619" cy="145098"/>
            </a:xfrm>
          </p:grpSpPr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20B1011D-0C98-4769-A852-D03DBCE4387E}"/>
                  </a:ext>
                </a:extLst>
              </p:cNvPr>
              <p:cNvCxnSpPr>
                <a:cxnSpLocks/>
                <a:endCxn id="545" idx="0"/>
              </p:cNvCxnSpPr>
              <p:nvPr/>
            </p:nvCxnSpPr>
            <p:spPr>
              <a:xfrm rot="16200000" flipV="1">
                <a:off x="9271592" y="943811"/>
                <a:ext cx="138192" cy="899"/>
              </a:xfrm>
              <a:prstGeom prst="line">
                <a:avLst/>
              </a:prstGeom>
              <a:noFill/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544" name="Cylinder 543">
                <a:extLst>
                  <a:ext uri="{FF2B5EF4-FFF2-40B4-BE49-F238E27FC236}">
                    <a16:creationId xmlns:a16="http://schemas.microsoft.com/office/drawing/2014/main" id="{248679DC-C401-4DB3-960A-D8EE4B829BEB}"/>
                  </a:ext>
                </a:extLst>
              </p:cNvPr>
              <p:cNvSpPr/>
              <p:nvPr/>
            </p:nvSpPr>
            <p:spPr>
              <a:xfrm>
                <a:off x="9334487" y="905042"/>
                <a:ext cx="12700" cy="104787"/>
              </a:xfrm>
              <a:prstGeom prst="can">
                <a:avLst/>
              </a:prstGeom>
              <a:solidFill>
                <a:srgbClr val="2D2B2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Cylinder 544">
                <a:extLst>
                  <a:ext uri="{FF2B5EF4-FFF2-40B4-BE49-F238E27FC236}">
                    <a16:creationId xmlns:a16="http://schemas.microsoft.com/office/drawing/2014/main" id="{B007E726-7538-4177-B077-9F4033D0EBAE}"/>
                  </a:ext>
                </a:extLst>
              </p:cNvPr>
              <p:cNvSpPr/>
              <p:nvPr/>
            </p:nvSpPr>
            <p:spPr>
              <a:xfrm>
                <a:off x="9326429" y="868259"/>
                <a:ext cx="27619" cy="141569"/>
              </a:xfrm>
              <a:prstGeom prst="can">
                <a:avLst/>
              </a:prstGeom>
              <a:solidFill>
                <a:srgbClr val="AFABA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FAEAE569-6C89-4697-8DD9-BD56694F2306}"/>
                </a:ext>
              </a:extLst>
            </p:cNvPr>
            <p:cNvGrpSpPr/>
            <p:nvPr/>
          </p:nvGrpSpPr>
          <p:grpSpPr>
            <a:xfrm>
              <a:off x="5146222" y="1986496"/>
              <a:ext cx="2821824" cy="2821824"/>
              <a:chOff x="4414528" y="324350"/>
              <a:chExt cx="3376553" cy="3376553"/>
            </a:xfrm>
          </p:grpSpPr>
          <p:pic>
            <p:nvPicPr>
              <p:cNvPr id="547" name="Picture 546">
                <a:extLst>
                  <a:ext uri="{FF2B5EF4-FFF2-40B4-BE49-F238E27FC236}">
                    <a16:creationId xmlns:a16="http://schemas.microsoft.com/office/drawing/2014/main" id="{B44AB118-C7DD-46F4-8E6E-CDA418A5E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9500" r="92000">
                            <a14:foregroundMark x1="90700" y1="51600" x2="92000" y2="48900"/>
                            <a14:foregroundMark x1="9500" y1="58300" x2="11300" y2="57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4528" y="324350"/>
                <a:ext cx="3376553" cy="3376553"/>
              </a:xfrm>
              <a:prstGeom prst="rect">
                <a:avLst/>
              </a:prstGeom>
            </p:spPr>
          </p:pic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1F0A06AB-99FE-4D64-8B5A-8339E268E977}"/>
                  </a:ext>
                </a:extLst>
              </p:cNvPr>
              <p:cNvSpPr/>
              <p:nvPr/>
            </p:nvSpPr>
            <p:spPr>
              <a:xfrm>
                <a:off x="5620512" y="2225040"/>
                <a:ext cx="847344" cy="280416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49" name="Straight Connector 548">
              <a:extLst>
                <a:ext uri="{FF2B5EF4-FFF2-40B4-BE49-F238E27FC236}">
                  <a16:creationId xmlns:a16="http://schemas.microsoft.com/office/drawing/2014/main" id="{89ECB865-A656-4604-A05A-2FBB6FD9D9D1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302" y="1962636"/>
              <a:ext cx="0" cy="895239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05BC238E-0727-4EA7-B6C1-F26B48E21DCE}"/>
                </a:ext>
              </a:extLst>
            </p:cNvPr>
            <p:cNvGrpSpPr/>
            <p:nvPr/>
          </p:nvGrpSpPr>
          <p:grpSpPr>
            <a:xfrm>
              <a:off x="9368702" y="2016322"/>
              <a:ext cx="2821824" cy="2821824"/>
              <a:chOff x="4414528" y="324350"/>
              <a:chExt cx="3376553" cy="3376553"/>
            </a:xfrm>
          </p:grpSpPr>
          <p:pic>
            <p:nvPicPr>
              <p:cNvPr id="551" name="Picture 550">
                <a:extLst>
                  <a:ext uri="{FF2B5EF4-FFF2-40B4-BE49-F238E27FC236}">
                    <a16:creationId xmlns:a16="http://schemas.microsoft.com/office/drawing/2014/main" id="{84FAFB5A-614A-49BD-AAA7-82953C8B3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9500" r="92000">
                            <a14:foregroundMark x1="90700" y1="51600" x2="92000" y2="48900"/>
                            <a14:foregroundMark x1="9500" y1="58300" x2="11300" y2="57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4528" y="324350"/>
                <a:ext cx="3376553" cy="3376553"/>
              </a:xfrm>
              <a:prstGeom prst="rect">
                <a:avLst/>
              </a:prstGeom>
            </p:spPr>
          </p:pic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20789B94-9431-4259-BB55-CD3D84617EFF}"/>
                  </a:ext>
                </a:extLst>
              </p:cNvPr>
              <p:cNvSpPr/>
              <p:nvPr/>
            </p:nvSpPr>
            <p:spPr>
              <a:xfrm>
                <a:off x="5620512" y="2225040"/>
                <a:ext cx="847344" cy="280416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7EFECD46-F945-4F33-8EDD-1FA47E7FFBB0}"/>
                </a:ext>
              </a:extLst>
            </p:cNvPr>
            <p:cNvGrpSpPr/>
            <p:nvPr/>
          </p:nvGrpSpPr>
          <p:grpSpPr>
            <a:xfrm>
              <a:off x="6511415" y="2575875"/>
              <a:ext cx="45719" cy="145098"/>
              <a:chOff x="9326429" y="868259"/>
              <a:chExt cx="27619" cy="145098"/>
            </a:xfrm>
          </p:grpSpPr>
          <p:cxnSp>
            <p:nvCxnSpPr>
              <p:cNvPr id="554" name="Straight Connector 553">
                <a:extLst>
                  <a:ext uri="{FF2B5EF4-FFF2-40B4-BE49-F238E27FC236}">
                    <a16:creationId xmlns:a16="http://schemas.microsoft.com/office/drawing/2014/main" id="{D8E75D06-5B35-4256-B36D-46EA7389846F}"/>
                  </a:ext>
                </a:extLst>
              </p:cNvPr>
              <p:cNvCxnSpPr>
                <a:cxnSpLocks/>
                <a:endCxn id="556" idx="0"/>
              </p:cNvCxnSpPr>
              <p:nvPr/>
            </p:nvCxnSpPr>
            <p:spPr>
              <a:xfrm rot="16200000" flipV="1">
                <a:off x="9271592" y="943811"/>
                <a:ext cx="138192" cy="899"/>
              </a:xfrm>
              <a:prstGeom prst="line">
                <a:avLst/>
              </a:prstGeom>
              <a:noFill/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555" name="Cylinder 554">
                <a:extLst>
                  <a:ext uri="{FF2B5EF4-FFF2-40B4-BE49-F238E27FC236}">
                    <a16:creationId xmlns:a16="http://schemas.microsoft.com/office/drawing/2014/main" id="{D3B830A1-C6E1-47D4-AF19-929F128E0F69}"/>
                  </a:ext>
                </a:extLst>
              </p:cNvPr>
              <p:cNvSpPr/>
              <p:nvPr/>
            </p:nvSpPr>
            <p:spPr>
              <a:xfrm>
                <a:off x="9334487" y="905042"/>
                <a:ext cx="12700" cy="104787"/>
              </a:xfrm>
              <a:prstGeom prst="can">
                <a:avLst/>
              </a:prstGeom>
              <a:solidFill>
                <a:srgbClr val="2D2B2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Cylinder 555">
                <a:extLst>
                  <a:ext uri="{FF2B5EF4-FFF2-40B4-BE49-F238E27FC236}">
                    <a16:creationId xmlns:a16="http://schemas.microsoft.com/office/drawing/2014/main" id="{A0B651BC-9210-4FCA-A562-82FCFF0E634C}"/>
                  </a:ext>
                </a:extLst>
              </p:cNvPr>
              <p:cNvSpPr/>
              <p:nvPr/>
            </p:nvSpPr>
            <p:spPr>
              <a:xfrm>
                <a:off x="9326429" y="868259"/>
                <a:ext cx="27619" cy="141569"/>
              </a:xfrm>
              <a:prstGeom prst="can">
                <a:avLst/>
              </a:prstGeom>
              <a:solidFill>
                <a:srgbClr val="AFABA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7BE58422-95DB-4FC9-9C6B-192AB639E0C9}"/>
                </a:ext>
              </a:extLst>
            </p:cNvPr>
            <p:cNvGrpSpPr/>
            <p:nvPr/>
          </p:nvGrpSpPr>
          <p:grpSpPr>
            <a:xfrm>
              <a:off x="10698362" y="2605708"/>
              <a:ext cx="45719" cy="145098"/>
              <a:chOff x="9326429" y="868259"/>
              <a:chExt cx="27619" cy="145098"/>
            </a:xfrm>
          </p:grpSpPr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AE8DE953-22BB-45F1-94BD-0C2E57903CA6}"/>
                  </a:ext>
                </a:extLst>
              </p:cNvPr>
              <p:cNvCxnSpPr>
                <a:cxnSpLocks/>
                <a:endCxn id="560" idx="0"/>
              </p:cNvCxnSpPr>
              <p:nvPr/>
            </p:nvCxnSpPr>
            <p:spPr>
              <a:xfrm rot="16200000" flipV="1">
                <a:off x="9271592" y="943811"/>
                <a:ext cx="138192" cy="899"/>
              </a:xfrm>
              <a:prstGeom prst="line">
                <a:avLst/>
              </a:prstGeom>
              <a:noFill/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559" name="Cylinder 558">
                <a:extLst>
                  <a:ext uri="{FF2B5EF4-FFF2-40B4-BE49-F238E27FC236}">
                    <a16:creationId xmlns:a16="http://schemas.microsoft.com/office/drawing/2014/main" id="{169D41EF-8961-416F-B096-234B819415E5}"/>
                  </a:ext>
                </a:extLst>
              </p:cNvPr>
              <p:cNvSpPr/>
              <p:nvPr/>
            </p:nvSpPr>
            <p:spPr>
              <a:xfrm>
                <a:off x="9334487" y="905042"/>
                <a:ext cx="12700" cy="104787"/>
              </a:xfrm>
              <a:prstGeom prst="can">
                <a:avLst/>
              </a:prstGeom>
              <a:solidFill>
                <a:srgbClr val="2D2B2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Cylinder 559">
                <a:extLst>
                  <a:ext uri="{FF2B5EF4-FFF2-40B4-BE49-F238E27FC236}">
                    <a16:creationId xmlns:a16="http://schemas.microsoft.com/office/drawing/2014/main" id="{7B049B8C-BB0A-4B31-99DC-1DD06EF37AA6}"/>
                  </a:ext>
                </a:extLst>
              </p:cNvPr>
              <p:cNvSpPr/>
              <p:nvPr/>
            </p:nvSpPr>
            <p:spPr>
              <a:xfrm>
                <a:off x="9326429" y="868259"/>
                <a:ext cx="27619" cy="141569"/>
              </a:xfrm>
              <a:prstGeom prst="can">
                <a:avLst/>
              </a:prstGeom>
              <a:solidFill>
                <a:srgbClr val="AFABA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61" name="Group 560">
              <a:extLst>
                <a:ext uri="{FF2B5EF4-FFF2-40B4-BE49-F238E27FC236}">
                  <a16:creationId xmlns:a16="http://schemas.microsoft.com/office/drawing/2014/main" id="{2FAB2B2F-8B2D-46BC-BF42-F3BBD3F7FB48}"/>
                </a:ext>
              </a:extLst>
            </p:cNvPr>
            <p:cNvGrpSpPr/>
            <p:nvPr/>
          </p:nvGrpSpPr>
          <p:grpSpPr>
            <a:xfrm>
              <a:off x="6285707" y="3360066"/>
              <a:ext cx="2821824" cy="2821824"/>
              <a:chOff x="4414528" y="324350"/>
              <a:chExt cx="3376553" cy="3376553"/>
            </a:xfrm>
          </p:grpSpPr>
          <p:pic>
            <p:nvPicPr>
              <p:cNvPr id="562" name="Picture 561">
                <a:extLst>
                  <a:ext uri="{FF2B5EF4-FFF2-40B4-BE49-F238E27FC236}">
                    <a16:creationId xmlns:a16="http://schemas.microsoft.com/office/drawing/2014/main" id="{E61F9104-E6B3-44EC-B903-336FC8E80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9500" r="92000">
                            <a14:foregroundMark x1="90700" y1="51600" x2="92000" y2="48900"/>
                            <a14:foregroundMark x1="9500" y1="58300" x2="11300" y2="57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4528" y="324350"/>
                <a:ext cx="3376553" cy="3376553"/>
              </a:xfrm>
              <a:prstGeom prst="rect">
                <a:avLst/>
              </a:prstGeom>
            </p:spPr>
          </p:pic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A38C5E92-BD13-4C7B-A4BC-258AB459F400}"/>
                  </a:ext>
                </a:extLst>
              </p:cNvPr>
              <p:cNvSpPr/>
              <p:nvPr/>
            </p:nvSpPr>
            <p:spPr>
              <a:xfrm>
                <a:off x="5620512" y="2225040"/>
                <a:ext cx="847344" cy="280416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64" name="Connector: Curved 563">
              <a:extLst>
                <a:ext uri="{FF2B5EF4-FFF2-40B4-BE49-F238E27FC236}">
                  <a16:creationId xmlns:a16="http://schemas.microsoft.com/office/drawing/2014/main" id="{51BC50A1-364D-4719-97EB-C1FAE3B44F3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637983" y="3228067"/>
              <a:ext cx="868895" cy="849602"/>
            </a:xfrm>
            <a:prstGeom prst="curvedConnector3">
              <a:avLst>
                <a:gd name="adj1" fmla="val 100865"/>
              </a:avLst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55FEEC0B-D591-411D-B907-A0C72E5603A0}"/>
                </a:ext>
              </a:extLst>
            </p:cNvPr>
            <p:cNvGrpSpPr/>
            <p:nvPr/>
          </p:nvGrpSpPr>
          <p:grpSpPr>
            <a:xfrm>
              <a:off x="7624769" y="3947513"/>
              <a:ext cx="45719" cy="145098"/>
              <a:chOff x="9326429" y="868259"/>
              <a:chExt cx="27619" cy="145098"/>
            </a:xfrm>
          </p:grpSpPr>
          <p:cxnSp>
            <p:nvCxnSpPr>
              <p:cNvPr id="566" name="Straight Connector 565">
                <a:extLst>
                  <a:ext uri="{FF2B5EF4-FFF2-40B4-BE49-F238E27FC236}">
                    <a16:creationId xmlns:a16="http://schemas.microsoft.com/office/drawing/2014/main" id="{331A3B95-FB1A-4D4F-BF63-AD5503CF6300}"/>
                  </a:ext>
                </a:extLst>
              </p:cNvPr>
              <p:cNvCxnSpPr>
                <a:cxnSpLocks/>
                <a:endCxn id="568" idx="0"/>
              </p:cNvCxnSpPr>
              <p:nvPr/>
            </p:nvCxnSpPr>
            <p:spPr>
              <a:xfrm rot="16200000" flipV="1">
                <a:off x="9271592" y="943811"/>
                <a:ext cx="138192" cy="899"/>
              </a:xfrm>
              <a:prstGeom prst="line">
                <a:avLst/>
              </a:prstGeom>
              <a:noFill/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567" name="Cylinder 566">
                <a:extLst>
                  <a:ext uri="{FF2B5EF4-FFF2-40B4-BE49-F238E27FC236}">
                    <a16:creationId xmlns:a16="http://schemas.microsoft.com/office/drawing/2014/main" id="{4C21BDE5-1E5C-4F51-A962-83F2C7BB6E14}"/>
                  </a:ext>
                </a:extLst>
              </p:cNvPr>
              <p:cNvSpPr/>
              <p:nvPr/>
            </p:nvSpPr>
            <p:spPr>
              <a:xfrm>
                <a:off x="9334487" y="905042"/>
                <a:ext cx="12700" cy="104787"/>
              </a:xfrm>
              <a:prstGeom prst="can">
                <a:avLst/>
              </a:prstGeom>
              <a:solidFill>
                <a:srgbClr val="2D2B2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Cylinder 567">
                <a:extLst>
                  <a:ext uri="{FF2B5EF4-FFF2-40B4-BE49-F238E27FC236}">
                    <a16:creationId xmlns:a16="http://schemas.microsoft.com/office/drawing/2014/main" id="{D7029566-C905-4BEB-ADB8-BE8642993781}"/>
                  </a:ext>
                </a:extLst>
              </p:cNvPr>
              <p:cNvSpPr/>
              <p:nvPr/>
            </p:nvSpPr>
            <p:spPr>
              <a:xfrm>
                <a:off x="9326429" y="868259"/>
                <a:ext cx="27619" cy="141569"/>
              </a:xfrm>
              <a:prstGeom prst="can">
                <a:avLst/>
              </a:prstGeom>
              <a:solidFill>
                <a:srgbClr val="AFABA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A58BB693-BE56-4514-BE95-FEC64534D207}"/>
                </a:ext>
              </a:extLst>
            </p:cNvPr>
            <p:cNvGrpSpPr/>
            <p:nvPr/>
          </p:nvGrpSpPr>
          <p:grpSpPr>
            <a:xfrm>
              <a:off x="8488983" y="3528811"/>
              <a:ext cx="2821824" cy="2821824"/>
              <a:chOff x="4414528" y="324350"/>
              <a:chExt cx="3376553" cy="3376553"/>
            </a:xfrm>
          </p:grpSpPr>
          <p:pic>
            <p:nvPicPr>
              <p:cNvPr id="570" name="Picture 569">
                <a:extLst>
                  <a:ext uri="{FF2B5EF4-FFF2-40B4-BE49-F238E27FC236}">
                    <a16:creationId xmlns:a16="http://schemas.microsoft.com/office/drawing/2014/main" id="{7D919962-20F7-45BB-A170-B746CF1E2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9500" r="92000">
                            <a14:foregroundMark x1="90700" y1="51600" x2="92000" y2="48900"/>
                            <a14:foregroundMark x1="9500" y1="58300" x2="11300" y2="57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4528" y="324350"/>
                <a:ext cx="3376553" cy="3376553"/>
              </a:xfrm>
              <a:prstGeom prst="rect">
                <a:avLst/>
              </a:prstGeom>
            </p:spPr>
          </p:pic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A4F85999-ACAD-42E8-A8D9-06B418D09CD7}"/>
                  </a:ext>
                </a:extLst>
              </p:cNvPr>
              <p:cNvSpPr/>
              <p:nvPr/>
            </p:nvSpPr>
            <p:spPr>
              <a:xfrm>
                <a:off x="5620512" y="2225040"/>
                <a:ext cx="847344" cy="280416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72" name="Connector: Curved 571">
              <a:extLst>
                <a:ext uri="{FF2B5EF4-FFF2-40B4-BE49-F238E27FC236}">
                  <a16:creationId xmlns:a16="http://schemas.microsoft.com/office/drawing/2014/main" id="{F19CCE6D-27A5-4121-81B6-8F3ECD4A9BD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320665" y="3788897"/>
              <a:ext cx="562992" cy="364363"/>
            </a:xfrm>
            <a:prstGeom prst="curvedConnector3">
              <a:avLst>
                <a:gd name="adj1" fmla="val 2628"/>
              </a:avLst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73" name="Connector: Curved 572">
              <a:extLst>
                <a:ext uri="{FF2B5EF4-FFF2-40B4-BE49-F238E27FC236}">
                  <a16:creationId xmlns:a16="http://schemas.microsoft.com/office/drawing/2014/main" id="{7BAD36F2-D5C0-4C8E-8A79-22B18AEE694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158552" y="3617478"/>
              <a:ext cx="213972" cy="128863"/>
            </a:xfrm>
            <a:prstGeom prst="curvedConnector3">
              <a:avLst>
                <a:gd name="adj1" fmla="val 142"/>
              </a:avLst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E061D71C-75D0-4721-8CBD-4AA81904B547}"/>
                </a:ext>
              </a:extLst>
            </p:cNvPr>
            <p:cNvGrpSpPr/>
            <p:nvPr/>
          </p:nvGrpSpPr>
          <p:grpSpPr>
            <a:xfrm>
              <a:off x="9850100" y="4114589"/>
              <a:ext cx="45719" cy="145098"/>
              <a:chOff x="9326429" y="868259"/>
              <a:chExt cx="27619" cy="145098"/>
            </a:xfrm>
          </p:grpSpPr>
          <p:cxnSp>
            <p:nvCxnSpPr>
              <p:cNvPr id="575" name="Straight Connector 574">
                <a:extLst>
                  <a:ext uri="{FF2B5EF4-FFF2-40B4-BE49-F238E27FC236}">
                    <a16:creationId xmlns:a16="http://schemas.microsoft.com/office/drawing/2014/main" id="{7705147B-0263-4DBB-AA9C-676C39EE3DB2}"/>
                  </a:ext>
                </a:extLst>
              </p:cNvPr>
              <p:cNvCxnSpPr>
                <a:cxnSpLocks/>
                <a:endCxn id="577" idx="0"/>
              </p:cNvCxnSpPr>
              <p:nvPr/>
            </p:nvCxnSpPr>
            <p:spPr>
              <a:xfrm rot="16200000" flipV="1">
                <a:off x="9271592" y="943811"/>
                <a:ext cx="138192" cy="899"/>
              </a:xfrm>
              <a:prstGeom prst="line">
                <a:avLst/>
              </a:prstGeom>
              <a:noFill/>
              <a:ln w="28575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576" name="Cylinder 575">
                <a:extLst>
                  <a:ext uri="{FF2B5EF4-FFF2-40B4-BE49-F238E27FC236}">
                    <a16:creationId xmlns:a16="http://schemas.microsoft.com/office/drawing/2014/main" id="{86BAD3B3-2A78-4A8E-AF03-DFFFFB140F63}"/>
                  </a:ext>
                </a:extLst>
              </p:cNvPr>
              <p:cNvSpPr/>
              <p:nvPr/>
            </p:nvSpPr>
            <p:spPr>
              <a:xfrm>
                <a:off x="9334487" y="905042"/>
                <a:ext cx="12700" cy="104787"/>
              </a:xfrm>
              <a:prstGeom prst="can">
                <a:avLst/>
              </a:prstGeom>
              <a:solidFill>
                <a:srgbClr val="2D2B2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Cylinder 576">
                <a:extLst>
                  <a:ext uri="{FF2B5EF4-FFF2-40B4-BE49-F238E27FC236}">
                    <a16:creationId xmlns:a16="http://schemas.microsoft.com/office/drawing/2014/main" id="{71D32F1D-D100-4BA9-9E07-DF05DBDE675E}"/>
                  </a:ext>
                </a:extLst>
              </p:cNvPr>
              <p:cNvSpPr/>
              <p:nvPr/>
            </p:nvSpPr>
            <p:spPr>
              <a:xfrm>
                <a:off x="9326429" y="868259"/>
                <a:ext cx="27619" cy="141569"/>
              </a:xfrm>
              <a:prstGeom prst="can">
                <a:avLst/>
              </a:prstGeom>
              <a:solidFill>
                <a:srgbClr val="AFABAB">
                  <a:alpha val="56863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78" name="Straight Connector 577">
              <a:extLst>
                <a:ext uri="{FF2B5EF4-FFF2-40B4-BE49-F238E27FC236}">
                  <a16:creationId xmlns:a16="http://schemas.microsoft.com/office/drawing/2014/main" id="{F4C56486-A21F-4B07-BACF-EF24AA1ADA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5115" y="4214497"/>
              <a:ext cx="192716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79" name="Straight Connector 578">
              <a:extLst>
                <a:ext uri="{FF2B5EF4-FFF2-40B4-BE49-F238E27FC236}">
                  <a16:creationId xmlns:a16="http://schemas.microsoft.com/office/drawing/2014/main" id="{82EFCD47-4599-4D0C-8877-729C346D16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5114" y="4164931"/>
              <a:ext cx="192717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80" name="Trapezoid 579">
              <a:extLst>
                <a:ext uri="{FF2B5EF4-FFF2-40B4-BE49-F238E27FC236}">
                  <a16:creationId xmlns:a16="http://schemas.microsoft.com/office/drawing/2014/main" id="{D1A393C8-9A67-4F5B-8927-D64419A8091D}"/>
                </a:ext>
              </a:extLst>
            </p:cNvPr>
            <p:cNvSpPr/>
            <p:nvPr/>
          </p:nvSpPr>
          <p:spPr>
            <a:xfrm>
              <a:off x="5051499" y="3642216"/>
              <a:ext cx="2935744" cy="3215783"/>
            </a:xfrm>
            <a:prstGeom prst="trapezoid">
              <a:avLst>
                <a:gd name="adj" fmla="val 40547"/>
              </a:avLst>
            </a:prstGeom>
            <a:solidFill>
              <a:srgbClr val="FFFBE5">
                <a:alpha val="6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1" name="Trapezoid 580">
              <a:extLst>
                <a:ext uri="{FF2B5EF4-FFF2-40B4-BE49-F238E27FC236}">
                  <a16:creationId xmlns:a16="http://schemas.microsoft.com/office/drawing/2014/main" id="{EECA2E9F-564B-4E96-B8A5-4A2C81AD1D1F}"/>
                </a:ext>
              </a:extLst>
            </p:cNvPr>
            <p:cNvSpPr/>
            <p:nvPr/>
          </p:nvSpPr>
          <p:spPr>
            <a:xfrm>
              <a:off x="6548923" y="5023013"/>
              <a:ext cx="2212769" cy="1834986"/>
            </a:xfrm>
            <a:prstGeom prst="trapezoid">
              <a:avLst>
                <a:gd name="adj" fmla="val 44906"/>
              </a:avLst>
            </a:prstGeom>
            <a:solidFill>
              <a:srgbClr val="FFFBE5">
                <a:alpha val="6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2" name="Trapezoid 581">
              <a:extLst>
                <a:ext uri="{FF2B5EF4-FFF2-40B4-BE49-F238E27FC236}">
                  <a16:creationId xmlns:a16="http://schemas.microsoft.com/office/drawing/2014/main" id="{EB8FE1F6-59F7-4D00-9223-1446FC961490}"/>
                </a:ext>
              </a:extLst>
            </p:cNvPr>
            <p:cNvSpPr/>
            <p:nvPr/>
          </p:nvSpPr>
          <p:spPr>
            <a:xfrm>
              <a:off x="8827507" y="5200602"/>
              <a:ext cx="2046796" cy="1662280"/>
            </a:xfrm>
            <a:prstGeom prst="trapezoid">
              <a:avLst>
                <a:gd name="adj" fmla="val 45554"/>
              </a:avLst>
            </a:prstGeom>
            <a:solidFill>
              <a:srgbClr val="FFFBE5">
                <a:alpha val="6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3" name="Trapezoid 582">
              <a:extLst>
                <a:ext uri="{FF2B5EF4-FFF2-40B4-BE49-F238E27FC236}">
                  <a16:creationId xmlns:a16="http://schemas.microsoft.com/office/drawing/2014/main" id="{3C3C80E7-D95D-427C-9F7E-E457F4EE61A6}"/>
                </a:ext>
              </a:extLst>
            </p:cNvPr>
            <p:cNvSpPr/>
            <p:nvPr/>
          </p:nvSpPr>
          <p:spPr>
            <a:xfrm>
              <a:off x="9118081" y="3660786"/>
              <a:ext cx="3210295" cy="3202095"/>
            </a:xfrm>
            <a:prstGeom prst="trapezoid">
              <a:avLst>
                <a:gd name="adj" fmla="val 42078"/>
              </a:avLst>
            </a:prstGeom>
            <a:solidFill>
              <a:srgbClr val="FFFBE5">
                <a:alpha val="69804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14BBF026-0305-48E6-B0C6-027227130A51}"/>
                </a:ext>
              </a:extLst>
            </p:cNvPr>
            <p:cNvSpPr/>
            <p:nvPr/>
          </p:nvSpPr>
          <p:spPr>
            <a:xfrm>
              <a:off x="113427" y="5881954"/>
              <a:ext cx="2211197" cy="153418"/>
            </a:xfrm>
            <a:prstGeom prst="rect">
              <a:avLst/>
            </a:prstGeom>
            <a:solidFill>
              <a:srgbClr val="AFABAB">
                <a:alpha val="43922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A5037EB5-2C8C-4339-B80C-65DB4D635770}"/>
                </a:ext>
              </a:extLst>
            </p:cNvPr>
            <p:cNvSpPr/>
            <p:nvPr/>
          </p:nvSpPr>
          <p:spPr>
            <a:xfrm>
              <a:off x="418552" y="5727243"/>
              <a:ext cx="530448" cy="153418"/>
            </a:xfrm>
            <a:prstGeom prst="rect">
              <a:avLst/>
            </a:prstGeom>
            <a:solidFill>
              <a:srgbClr val="AFABAB">
                <a:alpha val="43922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</a:t>
              </a:r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0D5B1BDE-BC1F-4C62-936F-2BF26C1A752F}"/>
                </a:ext>
              </a:extLst>
            </p:cNvPr>
            <p:cNvSpPr/>
            <p:nvPr/>
          </p:nvSpPr>
          <p:spPr>
            <a:xfrm>
              <a:off x="1449795" y="5728536"/>
              <a:ext cx="530448" cy="153418"/>
            </a:xfrm>
            <a:prstGeom prst="rect">
              <a:avLst/>
            </a:prstGeom>
            <a:solidFill>
              <a:srgbClr val="AFABAB">
                <a:alpha val="43922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</a:t>
              </a:r>
            </a:p>
          </p:txBody>
        </p:sp>
        <p:sp>
          <p:nvSpPr>
            <p:cNvPr id="587" name="Chord 586">
              <a:extLst>
                <a:ext uri="{FF2B5EF4-FFF2-40B4-BE49-F238E27FC236}">
                  <a16:creationId xmlns:a16="http://schemas.microsoft.com/office/drawing/2014/main" id="{AD7E8942-436C-4EE6-B49C-019437D15C26}"/>
                </a:ext>
              </a:extLst>
            </p:cNvPr>
            <p:cNvSpPr/>
            <p:nvPr/>
          </p:nvSpPr>
          <p:spPr>
            <a:xfrm rot="11087893" flipV="1">
              <a:off x="9223722" y="970148"/>
              <a:ext cx="238863" cy="268669"/>
            </a:xfrm>
            <a:prstGeom prst="chord">
              <a:avLst>
                <a:gd name="adj1" fmla="val 1368082"/>
                <a:gd name="adj2" fmla="val 9983570"/>
              </a:avLst>
            </a:prstGeom>
            <a:solidFill>
              <a:srgbClr val="C0C0C0">
                <a:alpha val="69804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367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A9CB-7D99-42CA-B73A-B0A741415FA9}"/>
              </a:ext>
            </a:extLst>
          </p:cNvPr>
          <p:cNvSpPr txBox="1">
            <a:spLocks/>
          </p:cNvSpPr>
          <p:nvPr/>
        </p:nvSpPr>
        <p:spPr>
          <a:xfrm>
            <a:off x="522900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Fiber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D08AC-B749-479F-BD63-CA2494B494FE}"/>
              </a:ext>
            </a:extLst>
          </p:cNvPr>
          <p:cNvSpPr txBox="1">
            <a:spLocks/>
          </p:cNvSpPr>
          <p:nvPr/>
        </p:nvSpPr>
        <p:spPr>
          <a:xfrm>
            <a:off x="471825" y="979499"/>
            <a:ext cx="5357003" cy="2859257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End interfaces</a:t>
            </a:r>
          </a:p>
          <a:p>
            <a:pPr lvl="1"/>
            <a:r>
              <a:rPr lang="en-US" sz="2000" dirty="0"/>
              <a:t>Angled or notched cleave</a:t>
            </a:r>
          </a:p>
          <a:p>
            <a:pPr lvl="1"/>
            <a:r>
              <a:rPr lang="en-US" sz="2000" dirty="0"/>
              <a:t>No AR coating</a:t>
            </a:r>
          </a:p>
          <a:p>
            <a:r>
              <a:rPr lang="en-US" sz="2400" dirty="0"/>
              <a:t>Attenuation over distance</a:t>
            </a:r>
          </a:p>
          <a:p>
            <a:pPr lvl="1"/>
            <a:r>
              <a:rPr lang="en-US" sz="2000" dirty="0"/>
              <a:t>Low wavelengths - less loss in high-OH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7B845-4526-4F7B-A2FD-CE29A4F01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03" y="3429001"/>
            <a:ext cx="4390846" cy="3293135"/>
          </a:xfrm>
          <a:prstGeom prst="rect">
            <a:avLst/>
          </a:prstGeom>
        </p:spPr>
      </p:pic>
      <p:pic>
        <p:nvPicPr>
          <p:cNvPr id="6" name="Picture 2" descr="https://www.thorlabs.com/images/TabImages/Hard_Clad_Silica_039_TECS_Large_850.gif">
            <a:extLst>
              <a:ext uri="{FF2B5EF4-FFF2-40B4-BE49-F238E27FC236}">
                <a16:creationId xmlns:a16="http://schemas.microsoft.com/office/drawing/2014/main" id="{3F1573DE-4DB3-4966-BE0B-A98185CB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31" y="3140698"/>
            <a:ext cx="5357003" cy="333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E851D5-4728-477B-B46A-F3F580E1F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491" y="198408"/>
            <a:ext cx="5801695" cy="2745722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3BFBCA-76DC-4B6D-BAC6-9F67187220BE}"/>
              </a:ext>
            </a:extLst>
          </p:cNvPr>
          <p:cNvSpPr txBox="1"/>
          <p:nvPr/>
        </p:nvSpPr>
        <p:spPr>
          <a:xfrm>
            <a:off x="7312342" y="6488668"/>
            <a:ext cx="4996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https://www.thorlabs.com/newgrouppage9.cfm?objectgroup_id=6845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614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25F94-688D-4C20-AA15-942B23849930}"/>
              </a:ext>
            </a:extLst>
          </p:cNvPr>
          <p:cNvSpPr txBox="1">
            <a:spLocks/>
          </p:cNvSpPr>
          <p:nvPr/>
        </p:nvSpPr>
        <p:spPr>
          <a:xfrm>
            <a:off x="384352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Light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5699-7E0E-4FD3-8CDD-3AFDF0A87F9C}"/>
              </a:ext>
            </a:extLst>
          </p:cNvPr>
          <p:cNvSpPr txBox="1">
            <a:spLocks/>
          </p:cNvSpPr>
          <p:nvPr/>
        </p:nvSpPr>
        <p:spPr>
          <a:xfrm>
            <a:off x="175719" y="1064795"/>
            <a:ext cx="6446754" cy="2796005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Can lighting fixture</a:t>
            </a:r>
          </a:p>
          <a:p>
            <a:r>
              <a:rPr lang="en-US" sz="2800" dirty="0"/>
              <a:t>Solar tubing for back reflections</a:t>
            </a:r>
          </a:p>
          <a:p>
            <a:pPr lvl="1"/>
            <a:r>
              <a:rPr lang="en-US" sz="2400" dirty="0"/>
              <a:t>Circular piece with hole for the top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09A96-5D58-4463-B62F-A0A6ECDFF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145" y="781365"/>
            <a:ext cx="5471503" cy="2364230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016A9A-6C2E-4FCD-BECE-D934A9F2A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8134" y="3790458"/>
            <a:ext cx="3279010" cy="2459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06CCC1-CFB3-44EB-81ED-0B8411ADD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8059" y="3790458"/>
            <a:ext cx="3279010" cy="2459258"/>
          </a:xfrm>
          <a:prstGeom prst="rect">
            <a:avLst/>
          </a:prstGeom>
        </p:spPr>
      </p:pic>
      <p:sp>
        <p:nvSpPr>
          <p:cNvPr id="7" name="Cylinder 6">
            <a:extLst>
              <a:ext uri="{FF2B5EF4-FFF2-40B4-BE49-F238E27FC236}">
                <a16:creationId xmlns:a16="http://schemas.microsoft.com/office/drawing/2014/main" id="{EC8C6D57-DE24-4388-A9A8-BB546740E6A9}"/>
              </a:ext>
            </a:extLst>
          </p:cNvPr>
          <p:cNvSpPr/>
          <p:nvPr/>
        </p:nvSpPr>
        <p:spPr>
          <a:xfrm flipV="1">
            <a:off x="10733792" y="3642734"/>
            <a:ext cx="65136" cy="1329124"/>
          </a:xfrm>
          <a:prstGeom prst="ca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C09E8-1F76-4055-9BB8-B2E9526A7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422" y="4112461"/>
            <a:ext cx="3279011" cy="3279011"/>
          </a:xfrm>
          <a:prstGeom prst="rect">
            <a:avLst/>
          </a:prstGeom>
        </p:spPr>
      </p:pic>
      <p:pic>
        <p:nvPicPr>
          <p:cNvPr id="3074" name="Picture 2" descr="https://lh3.googleusercontent.com/IZ5l0Zit_IToMtmYC0vCmHQwXvC7w-aOX72I5cdMkPNFoMKIYHTfqCTf-hOK54NnH-mU7NIT1AqaEVTttVFwsPQT8vN8PZ_o3t9_uYqw3E5sAxa7tsVxVGwck7Ra_pSBGdarCKSk699p6ytMtAoOqIQxeE0twdEtP6uiDlpBb8VOlsmCXNhP60VQNlt_HIdcML7_WozmDY2QbgKB5sIH457fuQNlWsrXdxPGOweLIwkYLMp067BKVju2GQRl6gdyXfedmaJnGZyGSYCWZnjeVCBB7UmFzhPUQptUJBR8aamtlcAlbsieC-5-ciYEB6eFtNklnltyvPyKDlSI_U9sCp01Dx4Pcf1LVy2mFT7u3Ghj_d4GHfVOCSVNk3jhO2cZx_b6JpuTXXpuFwcJIYgXTt5r1bCMA1cSoeXspF5Ag29sIWoLjNX5SoyVQAm5PJ5NZMI_uccfVqMeYOLQjtnSz6J0x9EaPlUda3QhdRvaC77p12RV-NGh8N-_X_LtSBQxlX2dpJ1nuB_HF5l0zkNKI4irZsGDxaDw-RVHpOxfb5SVIVy1NEqzfKFPyNg8YpnbROvvz6QWaDU37WDVgUK5GnJ04wLN92UIC-QilYR8WpRds714tDXyEJqcICHrRZ4wvgQKs7C4Gkq1HHffAd8eq3J9Y-etNsGe=w1178-h883-no">
            <a:extLst>
              <a:ext uri="{FF2B5EF4-FFF2-40B4-BE49-F238E27FC236}">
                <a16:creationId xmlns:a16="http://schemas.microsoft.com/office/drawing/2014/main" id="{3772574C-A808-47A5-AB80-95D952EBF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15" y="3380581"/>
            <a:ext cx="4370497" cy="327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33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7CD8F-3349-4341-8D6D-D5B104DF71A2}"/>
              </a:ext>
            </a:extLst>
          </p:cNvPr>
          <p:cNvSpPr txBox="1">
            <a:spLocks/>
          </p:cNvSpPr>
          <p:nvPr/>
        </p:nvSpPr>
        <p:spPr>
          <a:xfrm>
            <a:off x="375119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Safety First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A80B-FC5C-4AE5-9197-B01343B4BF32}"/>
              </a:ext>
            </a:extLst>
          </p:cNvPr>
          <p:cNvSpPr txBox="1">
            <a:spLocks/>
          </p:cNvSpPr>
          <p:nvPr/>
        </p:nvSpPr>
        <p:spPr>
          <a:xfrm>
            <a:off x="147382" y="1153915"/>
            <a:ext cx="6985423" cy="970450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Laser safety goggles during assembly/alignment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5DE29-1522-419A-BD1E-2EC1BC707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237" y="272742"/>
            <a:ext cx="4610821" cy="2397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207CF-2068-460E-B2B2-CA4C81BB4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568" y="2778719"/>
            <a:ext cx="4608490" cy="259154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C69D1E-A36E-41D1-823D-1B64540F3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251726"/>
              </p:ext>
            </p:extLst>
          </p:nvPr>
        </p:nvGraphicFramePr>
        <p:xfrm>
          <a:off x="48958" y="5524510"/>
          <a:ext cx="11986022" cy="102912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60084">
                  <a:extLst>
                    <a:ext uri="{9D8B030D-6E8A-4147-A177-3AD203B41FA5}">
                      <a16:colId xmlns:a16="http://schemas.microsoft.com/office/drawing/2014/main" val="550334686"/>
                    </a:ext>
                  </a:extLst>
                </a:gridCol>
                <a:gridCol w="756400">
                  <a:extLst>
                    <a:ext uri="{9D8B030D-6E8A-4147-A177-3AD203B41FA5}">
                      <a16:colId xmlns:a16="http://schemas.microsoft.com/office/drawing/2014/main" val="1763684566"/>
                    </a:ext>
                  </a:extLst>
                </a:gridCol>
                <a:gridCol w="654576">
                  <a:extLst>
                    <a:ext uri="{9D8B030D-6E8A-4147-A177-3AD203B41FA5}">
                      <a16:colId xmlns:a16="http://schemas.microsoft.com/office/drawing/2014/main" val="3814917278"/>
                    </a:ext>
                  </a:extLst>
                </a:gridCol>
                <a:gridCol w="770946">
                  <a:extLst>
                    <a:ext uri="{9D8B030D-6E8A-4147-A177-3AD203B41FA5}">
                      <a16:colId xmlns:a16="http://schemas.microsoft.com/office/drawing/2014/main" val="398866932"/>
                    </a:ext>
                  </a:extLst>
                </a:gridCol>
                <a:gridCol w="1367337">
                  <a:extLst>
                    <a:ext uri="{9D8B030D-6E8A-4147-A177-3AD203B41FA5}">
                      <a16:colId xmlns:a16="http://schemas.microsoft.com/office/drawing/2014/main" val="708732893"/>
                    </a:ext>
                  </a:extLst>
                </a:gridCol>
                <a:gridCol w="1163691">
                  <a:extLst>
                    <a:ext uri="{9D8B030D-6E8A-4147-A177-3AD203B41FA5}">
                      <a16:colId xmlns:a16="http://schemas.microsoft.com/office/drawing/2014/main" val="1014928779"/>
                    </a:ext>
                  </a:extLst>
                </a:gridCol>
                <a:gridCol w="1076414">
                  <a:extLst>
                    <a:ext uri="{9D8B030D-6E8A-4147-A177-3AD203B41FA5}">
                      <a16:colId xmlns:a16="http://schemas.microsoft.com/office/drawing/2014/main" val="2576795677"/>
                    </a:ext>
                  </a:extLst>
                </a:gridCol>
                <a:gridCol w="1280060">
                  <a:extLst>
                    <a:ext uri="{9D8B030D-6E8A-4147-A177-3AD203B41FA5}">
                      <a16:colId xmlns:a16="http://schemas.microsoft.com/office/drawing/2014/main" val="199080681"/>
                    </a:ext>
                  </a:extLst>
                </a:gridCol>
                <a:gridCol w="1512799">
                  <a:extLst>
                    <a:ext uri="{9D8B030D-6E8A-4147-A177-3AD203B41FA5}">
                      <a16:colId xmlns:a16="http://schemas.microsoft.com/office/drawing/2014/main" val="2430992003"/>
                    </a:ext>
                  </a:extLst>
                </a:gridCol>
                <a:gridCol w="1643715">
                  <a:extLst>
                    <a:ext uri="{9D8B030D-6E8A-4147-A177-3AD203B41FA5}">
                      <a16:colId xmlns:a16="http://schemas.microsoft.com/office/drawing/2014/main" val="675665580"/>
                    </a:ext>
                  </a:extLst>
                </a:gridCol>
              </a:tblGrid>
              <a:tr h="28516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Description</a:t>
                      </a:r>
                      <a:endParaRPr lang="en-US" sz="11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Price Each</a:t>
                      </a:r>
                      <a:endParaRPr lang="en-US" sz="11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Quantity</a:t>
                      </a:r>
                      <a:endParaRPr lang="en-US" sz="11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 Price</a:t>
                      </a:r>
                      <a:endParaRPr lang="en-US" sz="11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Wavelength </a:t>
                      </a:r>
                      <a:r>
                        <a:rPr lang="el-GR" sz="1100" u="none" strike="noStrike">
                          <a:effectLst/>
                        </a:rPr>
                        <a:t>λ (</a:t>
                      </a:r>
                      <a:r>
                        <a:rPr lang="en-US" sz="1100" u="none" strike="noStrike">
                          <a:effectLst/>
                        </a:rPr>
                        <a:t>nm)</a:t>
                      </a:r>
                      <a:endParaRPr lang="en-US" sz="11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Laser Power (W)</a:t>
                      </a:r>
                      <a:endParaRPr lang="en-US" sz="11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Glasses OD at </a:t>
                      </a:r>
                      <a:r>
                        <a:rPr lang="el-GR" sz="1100" u="none" strike="noStrike">
                          <a:effectLst/>
                        </a:rPr>
                        <a:t>λ</a:t>
                      </a:r>
                      <a:endParaRPr lang="el-GR" sz="11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Transmittance (%)</a:t>
                      </a:r>
                      <a:endParaRPr lang="en-US" sz="11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Final Laser Power (W)</a:t>
                      </a:r>
                      <a:endParaRPr lang="en-US" sz="11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Final Laser Power (</a:t>
                      </a:r>
                      <a:r>
                        <a:rPr lang="en-US" sz="1100" u="none" strike="noStrike" dirty="0" err="1">
                          <a:effectLst/>
                        </a:rPr>
                        <a:t>mW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extLst>
                  <a:ext uri="{0D108BD9-81ED-4DB2-BD59-A6C34878D82A}">
                    <a16:rowId xmlns:a16="http://schemas.microsoft.com/office/drawing/2014/main" val="3285712890"/>
                  </a:ext>
                </a:extLst>
              </a:tr>
              <a:tr h="247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Newport LV-F22.P4B05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0.251188643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0.004521396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4.521395577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extLst>
                  <a:ext uri="{0D108BD9-81ED-4DB2-BD59-A6C34878D82A}">
                    <a16:rowId xmlns:a16="http://schemas.microsoft.com/office/drawing/2014/main" val="2121699329"/>
                  </a:ext>
                </a:extLst>
              </a:tr>
              <a:tr h="247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ThorLabs LG14 Glasses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2.48036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0.33085675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0.003308568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3.308567505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extLst>
                  <a:ext uri="{0D108BD9-81ED-4DB2-BD59-A6C34878D82A}">
                    <a16:rowId xmlns:a16="http://schemas.microsoft.com/office/drawing/2014/main" val="417265090"/>
                  </a:ext>
                </a:extLst>
              </a:tr>
              <a:tr h="2479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ThorLabs LG9 Glasses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2.81894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0.151725997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0.00455178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4.551779911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3" marR="6413" marT="6413" marB="0" anchor="b"/>
                </a:tc>
                <a:extLst>
                  <a:ext uri="{0D108BD9-81ED-4DB2-BD59-A6C34878D82A}">
                    <a16:rowId xmlns:a16="http://schemas.microsoft.com/office/drawing/2014/main" val="252791151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9F9A18B-9EF4-42DD-AA47-420D8A188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52" y="1882548"/>
            <a:ext cx="4914144" cy="324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35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1413-9D54-48F2-9839-0399FB529FBA}"/>
              </a:ext>
            </a:extLst>
          </p:cNvPr>
          <p:cNvSpPr txBox="1">
            <a:spLocks/>
          </p:cNvSpPr>
          <p:nvPr/>
        </p:nvSpPr>
        <p:spPr>
          <a:xfrm>
            <a:off x="1705155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Outlook/Final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B277E-36ED-45DB-8E01-7AEFFEBD92CF}"/>
              </a:ext>
            </a:extLst>
          </p:cNvPr>
          <p:cNvSpPr txBox="1">
            <a:spLocks/>
          </p:cNvSpPr>
          <p:nvPr/>
        </p:nvSpPr>
        <p:spPr>
          <a:xfrm>
            <a:off x="212437" y="1512204"/>
            <a:ext cx="11748654" cy="4648451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Many small details of the optical design changed due to experimental results</a:t>
            </a:r>
          </a:p>
          <a:p>
            <a:r>
              <a:rPr lang="en-US" sz="3200" dirty="0"/>
              <a:t>Multiple footprint/assembly issues delayed electronic completion</a:t>
            </a:r>
          </a:p>
          <a:p>
            <a:r>
              <a:rPr lang="en-US" sz="3200" dirty="0"/>
              <a:t>Company started due to product</a:t>
            </a:r>
          </a:p>
          <a:p>
            <a:pPr lvl="1"/>
            <a:r>
              <a:rPr lang="en-US" sz="2800" dirty="0"/>
              <a:t>Commercialization research in progress</a:t>
            </a:r>
          </a:p>
          <a:p>
            <a:pPr lvl="1"/>
            <a:r>
              <a:rPr lang="en-US" sz="2800" dirty="0"/>
              <a:t>Non-provisional patent draft in progress</a:t>
            </a:r>
          </a:p>
          <a:p>
            <a:r>
              <a:rPr lang="en-US" sz="3000" dirty="0"/>
              <a:t>Several improvements could be implemented on the next prototype</a:t>
            </a:r>
          </a:p>
          <a:p>
            <a:pPr marL="36900" indent="0">
              <a:buNone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663DB-9A85-4EAA-A1BD-2806AEB74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12" y="3313639"/>
            <a:ext cx="3281452" cy="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9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966853-A30A-4927-B628-BCB5ECDEFE0E}"/>
              </a:ext>
            </a:extLst>
          </p:cNvPr>
          <p:cNvSpPr txBox="1">
            <a:spLocks/>
          </p:cNvSpPr>
          <p:nvPr/>
        </p:nvSpPr>
        <p:spPr>
          <a:xfrm>
            <a:off x="1705155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Copperplate Gothic Bold" panose="020E0705020206020404" pitchFamily="34" charset="0"/>
              </a:rPr>
              <a:t>Thank you!</a:t>
            </a:r>
          </a:p>
          <a:p>
            <a:r>
              <a:rPr lang="en-US" dirty="0">
                <a:latin typeface="Copperplate Gothic Bold" panose="020E0705020206020404" pitchFamily="34" charset="0"/>
              </a:rPr>
              <a:t>Questions</a:t>
            </a:r>
          </a:p>
        </p:txBody>
      </p:sp>
      <p:pic>
        <p:nvPicPr>
          <p:cNvPr id="4098" name="Picture 2" descr="https://lh3.googleusercontent.com/WPL0UDvkajH1UsOOpKokPH-uFjJZ7mb9o4FGRN0Jf3uQkhgMPVbzXzz_EDDpBv9ihn7pz9eRMLpMxtt71ZHRzYCe_74zJFL9Slzph5f_xIJwvuBomUWJdBzxBS3joCI10QV_zH3kc6SIAwnYSPwNy3oZAPMfCD4os3EQs39DE0Q5VNjRZguAcaIk2rDX2tbAJl4wQ6HuokApxWTbqgvv1zq9UBXWYEdQ3aMVBz9H9D-Lj1UjOin6_hh_zArI74-_HLB0e9-XMnPiBTlLmZi7MAR0bEh_jDm67pQZD0ZRw2LogbmWqbe2XHR9JgILUxqWqLhsn7jKEoV0Dk0QizCyxiFrRNtYvyU3-qtigCnTPP9RuMItopz849_FPr9GC_9CaQj5_kP8Q3Tq-J5F0QKoumRg0lzh9dnhC7_FfnpGmth7QgUP_r47dmDRa9Tffa42xbjwTVC7dVgqR7mmwiVQyKHvywxZ6lbbT9Sd2z6wozBLnuN1iu5jjMkmlC6Ezwt9ZvXrqhUgR05wSC4bU-gEviP9CR4CFy1KKk_4jJjxFSiSJXX05vZmQA7vD48_kjfg2YDU1fh6MN-OYocSqo4NVoFxdCflPwP7zlviizidQtFGA6pZ46QskQXvNTgjjv6M0XQ_pcp-0772R6E_W694Rafv7NZQ5yVR=w1178-h883-no">
            <a:extLst>
              <a:ext uri="{FF2B5EF4-FFF2-40B4-BE49-F238E27FC236}">
                <a16:creationId xmlns:a16="http://schemas.microsoft.com/office/drawing/2014/main" id="{6057337B-5502-498C-BDC4-2D0C96CE5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t="25859" b="7340"/>
          <a:stretch/>
        </p:blipFill>
        <p:spPr bwMode="auto">
          <a:xfrm>
            <a:off x="1651137" y="1561119"/>
            <a:ext cx="8889725" cy="50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712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85A66E-C160-42B0-AD92-85CF7E95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155" y="198408"/>
            <a:ext cx="7765322" cy="970450"/>
          </a:xfrm>
        </p:spPr>
        <p:txBody>
          <a:bodyPr/>
          <a:lstStyle/>
          <a:p>
            <a:pPr algn="l"/>
            <a:r>
              <a:rPr lang="en-US" dirty="0">
                <a:latin typeface="Copperplate Gothic Bold" panose="020E0705020206020404" pitchFamily="34" charset="0"/>
              </a:rPr>
              <a:t>Block Diagram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0ACEBC-35F2-4059-9375-A8B17185EF93}"/>
              </a:ext>
            </a:extLst>
          </p:cNvPr>
          <p:cNvGrpSpPr/>
          <p:nvPr/>
        </p:nvGrpSpPr>
        <p:grpSpPr>
          <a:xfrm>
            <a:off x="319224" y="233714"/>
            <a:ext cx="11518323" cy="6047532"/>
            <a:chOff x="1705155" y="894737"/>
            <a:chExt cx="8965746" cy="470733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6BA9F7B-9009-4520-8D28-7F0B43AE1F02}"/>
                </a:ext>
              </a:extLst>
            </p:cNvPr>
            <p:cNvSpPr/>
            <p:nvPr/>
          </p:nvSpPr>
          <p:spPr>
            <a:xfrm>
              <a:off x="7403018" y="3272054"/>
              <a:ext cx="974376" cy="1828130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00B050"/>
                </a:gs>
              </a:gsLst>
              <a:lin ang="10800000" scaled="1"/>
              <a:tileRect/>
            </a:gra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Fiber Combiner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E367EF6-2B72-4F6C-BB9C-8E7AF1E59CCB}"/>
                </a:ext>
              </a:extLst>
            </p:cNvPr>
            <p:cNvSpPr/>
            <p:nvPr/>
          </p:nvSpPr>
          <p:spPr>
            <a:xfrm>
              <a:off x="1705156" y="3332179"/>
              <a:ext cx="1025806" cy="97517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Interface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A11531A-111E-45A6-9181-29F5AC4F4376}"/>
                </a:ext>
              </a:extLst>
            </p:cNvPr>
            <p:cNvSpPr/>
            <p:nvPr/>
          </p:nvSpPr>
          <p:spPr>
            <a:xfrm>
              <a:off x="1705155" y="2172371"/>
              <a:ext cx="1025806" cy="975175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Controller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C47AB64-B10D-4B04-8515-B13BE6BEBF5D}"/>
                </a:ext>
              </a:extLst>
            </p:cNvPr>
            <p:cNvSpPr/>
            <p:nvPr/>
          </p:nvSpPr>
          <p:spPr>
            <a:xfrm>
              <a:off x="1705155" y="4459483"/>
              <a:ext cx="1354590" cy="97517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 Power Supply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66D6426-385B-41FF-BF9F-8883A6DDDA7F}"/>
                </a:ext>
              </a:extLst>
            </p:cNvPr>
            <p:cNvSpPr/>
            <p:nvPr/>
          </p:nvSpPr>
          <p:spPr>
            <a:xfrm>
              <a:off x="4020898" y="2585873"/>
              <a:ext cx="1019234" cy="59550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Diode Driver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CC5806A-8E47-4A28-B581-CD6F7BC51863}"/>
                </a:ext>
              </a:extLst>
            </p:cNvPr>
            <p:cNvSpPr/>
            <p:nvPr/>
          </p:nvSpPr>
          <p:spPr>
            <a:xfrm>
              <a:off x="4020896" y="3494710"/>
              <a:ext cx="1019234" cy="59550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Diode Driver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6303230-C1A1-4608-BF41-3EBB36079807}"/>
                </a:ext>
              </a:extLst>
            </p:cNvPr>
            <p:cNvSpPr/>
            <p:nvPr/>
          </p:nvSpPr>
          <p:spPr>
            <a:xfrm>
              <a:off x="4039502" y="4542666"/>
              <a:ext cx="1019234" cy="59550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Diode Driver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C6164EE-83FA-4589-85BD-6DC535CBCE8A}"/>
                </a:ext>
              </a:extLst>
            </p:cNvPr>
            <p:cNvSpPr/>
            <p:nvPr/>
          </p:nvSpPr>
          <p:spPr>
            <a:xfrm>
              <a:off x="5698954" y="2581478"/>
              <a:ext cx="966631" cy="82477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Red Laser Diode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4850234-AA1C-4C8D-8A03-A984DA354B60}"/>
                </a:ext>
              </a:extLst>
            </p:cNvPr>
            <p:cNvSpPr/>
            <p:nvPr/>
          </p:nvSpPr>
          <p:spPr>
            <a:xfrm>
              <a:off x="5698954" y="3450170"/>
              <a:ext cx="966631" cy="82076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solidFill>
                      <a:schemeClr val="bg1"/>
                    </a:solidFill>
                  </a:ln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Green Laser Diode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731F3EF-AB91-411E-A503-55846AD706C7}"/>
                </a:ext>
              </a:extLst>
            </p:cNvPr>
            <p:cNvSpPr/>
            <p:nvPr/>
          </p:nvSpPr>
          <p:spPr>
            <a:xfrm>
              <a:off x="5698954" y="4320322"/>
              <a:ext cx="966631" cy="81785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solidFill>
                      <a:schemeClr val="bg1"/>
                    </a:solidFill>
                  </a:ln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Blue Laser Diode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1D0AA04-57A5-46EC-94E0-56E394CED529}"/>
                </a:ext>
              </a:extLst>
            </p:cNvPr>
            <p:cNvSpPr/>
            <p:nvPr/>
          </p:nvSpPr>
          <p:spPr>
            <a:xfrm>
              <a:off x="8678639" y="3272054"/>
              <a:ext cx="872379" cy="182813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Fiber Splitter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C7FC5D4-BE66-4FA7-A6F9-E0B40E50E5AB}"/>
                </a:ext>
              </a:extLst>
            </p:cNvPr>
            <p:cNvSpPr/>
            <p:nvPr/>
          </p:nvSpPr>
          <p:spPr>
            <a:xfrm>
              <a:off x="9768039" y="2833876"/>
              <a:ext cx="872379" cy="595507"/>
            </a:xfrm>
            <a:prstGeom prst="rect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0070C0"/>
                </a:gs>
              </a:gsLst>
              <a:lin ang="10800000" scaled="1"/>
              <a:tileRect/>
            </a:gra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Diffuser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3FC3C8B-43DD-4883-BA3C-DBB1D5FF17C2}"/>
                </a:ext>
              </a:extLst>
            </p:cNvPr>
            <p:cNvSpPr/>
            <p:nvPr/>
          </p:nvSpPr>
          <p:spPr>
            <a:xfrm>
              <a:off x="9768039" y="3558106"/>
              <a:ext cx="872378" cy="595507"/>
            </a:xfrm>
            <a:prstGeom prst="rect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0070C0"/>
                </a:gs>
              </a:gsLst>
              <a:lin ang="10800000" scaled="1"/>
              <a:tileRect/>
            </a:gra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Diffuser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AE0BD99-FD81-46D9-88A7-63820C7C40C4}"/>
                </a:ext>
              </a:extLst>
            </p:cNvPr>
            <p:cNvSpPr/>
            <p:nvPr/>
          </p:nvSpPr>
          <p:spPr>
            <a:xfrm>
              <a:off x="9768039" y="4282337"/>
              <a:ext cx="872378" cy="595507"/>
            </a:xfrm>
            <a:prstGeom prst="rect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0070C0"/>
                </a:gs>
              </a:gsLst>
              <a:lin ang="10800000" scaled="1"/>
              <a:tileRect/>
            </a:gra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Diffuser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1B1DB45-BCE5-46E8-A718-C51A8E8FF5EC}"/>
                </a:ext>
              </a:extLst>
            </p:cNvPr>
            <p:cNvSpPr/>
            <p:nvPr/>
          </p:nvSpPr>
          <p:spPr>
            <a:xfrm>
              <a:off x="9768038" y="5006568"/>
              <a:ext cx="872377" cy="595507"/>
            </a:xfrm>
            <a:prstGeom prst="rect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0070C0"/>
                </a:gs>
              </a:gsLst>
              <a:lin ang="10800000" scaled="1"/>
              <a:tileRect/>
            </a:gra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n w="635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Diffuser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0E9FE35-82B8-4BD5-85ED-34C6BB80258D}"/>
                </a:ext>
              </a:extLst>
            </p:cNvPr>
            <p:cNvCxnSpPr>
              <a:stCxn id="62" idx="2"/>
              <a:endCxn id="61" idx="0"/>
            </p:cNvCxnSpPr>
            <p:nvPr/>
          </p:nvCxnSpPr>
          <p:spPr>
            <a:xfrm>
              <a:off x="2218059" y="3147546"/>
              <a:ext cx="1" cy="184633"/>
            </a:xfrm>
            <a:prstGeom prst="straightConnector1">
              <a:avLst/>
            </a:prstGeom>
            <a:ln w="28575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021F561-2B1B-4E0C-9CC9-26A82DE01906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 flipV="1">
              <a:off x="2218059" y="4307354"/>
              <a:ext cx="1" cy="15212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2E8FAD8-2BB8-4CA5-A272-C35ADB62170D}"/>
                </a:ext>
              </a:extLst>
            </p:cNvPr>
            <p:cNvCxnSpPr>
              <a:cxnSpLocks/>
              <a:stCxn id="63" idx="3"/>
              <a:endCxn id="64" idx="1"/>
            </p:cNvCxnSpPr>
            <p:nvPr/>
          </p:nvCxnSpPr>
          <p:spPr>
            <a:xfrm flipV="1">
              <a:off x="3059746" y="2883626"/>
              <a:ext cx="961153" cy="206344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76C571A-1834-4425-B3B5-0ACE08EFA4D8}"/>
                </a:ext>
              </a:extLst>
            </p:cNvPr>
            <p:cNvCxnSpPr>
              <a:cxnSpLocks/>
              <a:stCxn id="63" idx="3"/>
              <a:endCxn id="65" idx="1"/>
            </p:cNvCxnSpPr>
            <p:nvPr/>
          </p:nvCxnSpPr>
          <p:spPr>
            <a:xfrm flipV="1">
              <a:off x="3059746" y="3792463"/>
              <a:ext cx="961151" cy="115460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118D83CE-123D-4683-A757-38D832C0FFBC}"/>
                </a:ext>
              </a:extLst>
            </p:cNvPr>
            <p:cNvCxnSpPr>
              <a:cxnSpLocks/>
              <a:stCxn id="63" idx="3"/>
              <a:endCxn id="66" idx="1"/>
            </p:cNvCxnSpPr>
            <p:nvPr/>
          </p:nvCxnSpPr>
          <p:spPr>
            <a:xfrm flipV="1">
              <a:off x="3059746" y="4840420"/>
              <a:ext cx="979757" cy="10665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B0CC8C9A-1DDD-4416-A537-1FC700C16F15}"/>
                </a:ext>
              </a:extLst>
            </p:cNvPr>
            <p:cNvCxnSpPr>
              <a:cxnSpLocks/>
              <a:stCxn id="64" idx="3"/>
              <a:endCxn id="67" idx="1"/>
            </p:cNvCxnSpPr>
            <p:nvPr/>
          </p:nvCxnSpPr>
          <p:spPr>
            <a:xfrm>
              <a:off x="5040133" y="2883627"/>
              <a:ext cx="658821" cy="11024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253868C-CF91-4BF7-8FF0-1853D02EE43C}"/>
                </a:ext>
              </a:extLst>
            </p:cNvPr>
            <p:cNvCxnSpPr>
              <a:cxnSpLocks/>
              <a:stCxn id="65" idx="3"/>
              <a:endCxn id="68" idx="1"/>
            </p:cNvCxnSpPr>
            <p:nvPr/>
          </p:nvCxnSpPr>
          <p:spPr>
            <a:xfrm>
              <a:off x="5040131" y="3792464"/>
              <a:ext cx="658823" cy="6809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1F6EAB8-7F38-4766-BD41-E5A6276931CE}"/>
                </a:ext>
              </a:extLst>
            </p:cNvPr>
            <p:cNvCxnSpPr>
              <a:cxnSpLocks/>
              <a:stCxn id="66" idx="3"/>
              <a:endCxn id="69" idx="1"/>
            </p:cNvCxnSpPr>
            <p:nvPr/>
          </p:nvCxnSpPr>
          <p:spPr>
            <a:xfrm flipV="1">
              <a:off x="5058737" y="4729247"/>
              <a:ext cx="640217" cy="11117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93C2711-C6F8-4BB0-B3FE-0286A35A3B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9850" y="3147545"/>
              <a:ext cx="0" cy="184634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Connector: Elbow 83">
              <a:extLst>
                <a:ext uri="{FF2B5EF4-FFF2-40B4-BE49-F238E27FC236}">
                  <a16:creationId xmlns:a16="http://schemas.microsoft.com/office/drawing/2014/main" id="{ABBD0760-C3EE-4F6D-AB55-4946393E0EC1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 flipV="1">
              <a:off x="2730962" y="2883626"/>
              <a:ext cx="1289936" cy="936140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or: Elbow 84">
              <a:extLst>
                <a:ext uri="{FF2B5EF4-FFF2-40B4-BE49-F238E27FC236}">
                  <a16:creationId xmlns:a16="http://schemas.microsoft.com/office/drawing/2014/main" id="{CAE7E0C5-6027-4660-8329-101AB4466C05}"/>
                </a:ext>
              </a:extLst>
            </p:cNvPr>
            <p:cNvCxnSpPr>
              <a:cxnSpLocks/>
              <a:stCxn id="61" idx="3"/>
              <a:endCxn id="65" idx="1"/>
            </p:cNvCxnSpPr>
            <p:nvPr/>
          </p:nvCxnSpPr>
          <p:spPr>
            <a:xfrm flipV="1">
              <a:off x="2730962" y="3792463"/>
              <a:ext cx="1289934" cy="27303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or: Elbow 85">
              <a:extLst>
                <a:ext uri="{FF2B5EF4-FFF2-40B4-BE49-F238E27FC236}">
                  <a16:creationId xmlns:a16="http://schemas.microsoft.com/office/drawing/2014/main" id="{58A71391-EC16-4B45-A6A5-DF17A945C8B1}"/>
                </a:ext>
              </a:extLst>
            </p:cNvPr>
            <p:cNvCxnSpPr>
              <a:cxnSpLocks/>
              <a:stCxn id="61" idx="3"/>
              <a:endCxn id="66" idx="1"/>
            </p:cNvCxnSpPr>
            <p:nvPr/>
          </p:nvCxnSpPr>
          <p:spPr>
            <a:xfrm>
              <a:off x="2730962" y="3819767"/>
              <a:ext cx="1308540" cy="1020653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6CFAE080-87C3-4B17-BD8F-41149B7FF0A3}"/>
                </a:ext>
              </a:extLst>
            </p:cNvPr>
            <p:cNvCxnSpPr>
              <a:cxnSpLocks/>
              <a:stCxn id="67" idx="3"/>
              <a:endCxn id="60" idx="1"/>
            </p:cNvCxnSpPr>
            <p:nvPr/>
          </p:nvCxnSpPr>
          <p:spPr>
            <a:xfrm>
              <a:off x="6665584" y="2993867"/>
              <a:ext cx="737434" cy="119225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D69908C6-2D0D-43B5-8C0E-EC353333C89B}"/>
                </a:ext>
              </a:extLst>
            </p:cNvPr>
            <p:cNvCxnSpPr>
              <a:cxnSpLocks/>
              <a:stCxn id="68" idx="3"/>
              <a:endCxn id="60" idx="1"/>
            </p:cNvCxnSpPr>
            <p:nvPr/>
          </p:nvCxnSpPr>
          <p:spPr>
            <a:xfrm>
              <a:off x="6665584" y="3860555"/>
              <a:ext cx="737434" cy="32556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19A1F752-7DE2-4D37-9B8D-973074D36894}"/>
                </a:ext>
              </a:extLst>
            </p:cNvPr>
            <p:cNvCxnSpPr>
              <a:cxnSpLocks/>
              <a:stCxn id="69" idx="3"/>
              <a:endCxn id="60" idx="1"/>
            </p:cNvCxnSpPr>
            <p:nvPr/>
          </p:nvCxnSpPr>
          <p:spPr>
            <a:xfrm flipV="1">
              <a:off x="6665584" y="4186119"/>
              <a:ext cx="737434" cy="54312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D0AF27F5-31E0-47AA-84F6-3B78264569FA}"/>
                </a:ext>
              </a:extLst>
            </p:cNvPr>
            <p:cNvCxnSpPr>
              <a:cxnSpLocks/>
              <a:stCxn id="60" idx="3"/>
              <a:endCxn id="70" idx="1"/>
            </p:cNvCxnSpPr>
            <p:nvPr/>
          </p:nvCxnSpPr>
          <p:spPr>
            <a:xfrm>
              <a:off x="8377394" y="4186119"/>
              <a:ext cx="301244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6DAA711-49C3-4891-8995-9AFBEE3A4C19}"/>
                </a:ext>
              </a:extLst>
            </p:cNvPr>
            <p:cNvCxnSpPr>
              <a:cxnSpLocks/>
              <a:endCxn id="71" idx="1"/>
            </p:cNvCxnSpPr>
            <p:nvPr/>
          </p:nvCxnSpPr>
          <p:spPr>
            <a:xfrm flipV="1">
              <a:off x="9608038" y="3131629"/>
              <a:ext cx="160001" cy="36796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F90D7164-02FA-4E61-BB94-DB7AD83D330A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 flipV="1">
              <a:off x="9608037" y="3855859"/>
              <a:ext cx="160003" cy="65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EE0FC6C5-2245-42CF-96AE-8FB49991A1AF}"/>
                </a:ext>
              </a:extLst>
            </p:cNvPr>
            <p:cNvCxnSpPr>
              <a:cxnSpLocks/>
              <a:endCxn id="73" idx="1"/>
            </p:cNvCxnSpPr>
            <p:nvPr/>
          </p:nvCxnSpPr>
          <p:spPr>
            <a:xfrm>
              <a:off x="9608037" y="4580090"/>
              <a:ext cx="16000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087378A-31CA-4BCE-9368-1848F8484204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9608037" y="5006569"/>
              <a:ext cx="160001" cy="29775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Connector: Elbow 94">
              <a:extLst>
                <a:ext uri="{FF2B5EF4-FFF2-40B4-BE49-F238E27FC236}">
                  <a16:creationId xmlns:a16="http://schemas.microsoft.com/office/drawing/2014/main" id="{221C58B0-7C21-4F60-BDD2-80BED7D63D73}"/>
                </a:ext>
              </a:extLst>
            </p:cNvPr>
            <p:cNvCxnSpPr>
              <a:cxnSpLocks/>
              <a:stCxn id="64" idx="3"/>
              <a:endCxn id="66" idx="3"/>
            </p:cNvCxnSpPr>
            <p:nvPr/>
          </p:nvCxnSpPr>
          <p:spPr>
            <a:xfrm>
              <a:off x="5040132" y="2883627"/>
              <a:ext cx="18604" cy="1956793"/>
            </a:xfrm>
            <a:prstGeom prst="bentConnector3">
              <a:avLst>
                <a:gd name="adj1" fmla="val 1328768"/>
              </a:avLst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or: Elbow 95">
              <a:extLst>
                <a:ext uri="{FF2B5EF4-FFF2-40B4-BE49-F238E27FC236}">
                  <a16:creationId xmlns:a16="http://schemas.microsoft.com/office/drawing/2014/main" id="{5767BE51-7BE1-4378-BA24-039C6274656C}"/>
                </a:ext>
              </a:extLst>
            </p:cNvPr>
            <p:cNvCxnSpPr>
              <a:cxnSpLocks/>
              <a:stCxn id="65" idx="3"/>
            </p:cNvCxnSpPr>
            <p:nvPr/>
          </p:nvCxnSpPr>
          <p:spPr>
            <a:xfrm>
              <a:off x="5040131" y="3792464"/>
              <a:ext cx="234809" cy="1021741"/>
            </a:xfrm>
            <a:prstGeom prst="bentConnector2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or: Elbow 97">
              <a:extLst>
                <a:ext uri="{FF2B5EF4-FFF2-40B4-BE49-F238E27FC236}">
                  <a16:creationId xmlns:a16="http://schemas.microsoft.com/office/drawing/2014/main" id="{090E4131-54FB-4A9F-8D76-5EF5F8F5CB7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730963" y="3562652"/>
              <a:ext cx="2520576" cy="820767"/>
            </a:xfrm>
            <a:prstGeom prst="bentConnector3">
              <a:avLst>
                <a:gd name="adj1" fmla="val 58214"/>
              </a:avLst>
            </a:prstGeom>
            <a:ln w="1905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B10DEB0-9DFF-49FD-B0AC-269E889D9756}"/>
                </a:ext>
              </a:extLst>
            </p:cNvPr>
            <p:cNvGrpSpPr/>
            <p:nvPr/>
          </p:nvGrpSpPr>
          <p:grpSpPr>
            <a:xfrm>
              <a:off x="7578115" y="894737"/>
              <a:ext cx="3092786" cy="1784797"/>
              <a:chOff x="7915749" y="61134"/>
              <a:chExt cx="4299354" cy="2162824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C3B15A4-48C8-4280-AEA5-6F15005BF91C}"/>
                  </a:ext>
                </a:extLst>
              </p:cNvPr>
              <p:cNvSpPr txBox="1"/>
              <p:nvPr/>
            </p:nvSpPr>
            <p:spPr>
              <a:xfrm>
                <a:off x="7978426" y="61134"/>
                <a:ext cx="4236677" cy="2162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Legend</a:t>
                </a:r>
              </a:p>
              <a:p>
                <a:r>
                  <a:rPr lang="en-US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Melvin Ramos Area of Responsibility</a:t>
                </a:r>
              </a:p>
              <a:p>
                <a:r>
                  <a:rPr lang="en-US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Ian Shearer Area of Responsibility</a:t>
                </a:r>
              </a:p>
              <a:p>
                <a:r>
                  <a:rPr lang="en-US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Derek Daniels Area of Responsibility</a:t>
                </a:r>
              </a:p>
              <a:p>
                <a:r>
                  <a:rPr lang="en-US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Hunter Cohen Area of Responsibility</a:t>
                </a:r>
              </a:p>
              <a:p>
                <a:r>
                  <a:rPr lang="en-US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DC Power</a:t>
                </a:r>
              </a:p>
              <a:p>
                <a:r>
                  <a:rPr lang="en-US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Regulated DC Power</a:t>
                </a:r>
              </a:p>
              <a:p>
                <a:r>
                  <a:rPr lang="en-US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Control Signal</a:t>
                </a:r>
              </a:p>
              <a:p>
                <a:r>
                  <a:rPr lang="en-US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Power Monitoring Signal</a:t>
                </a:r>
              </a:p>
              <a:p>
                <a:r>
                  <a:rPr lang="en-US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Uncoupled Light</a:t>
                </a:r>
              </a:p>
              <a:p>
                <a:r>
                  <a:rPr lang="en-US" sz="1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Fiber Optic Cable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59B0D20-4184-4E23-AB2B-5268F0F446CF}"/>
                  </a:ext>
                </a:extLst>
              </p:cNvPr>
              <p:cNvSpPr/>
              <p:nvPr/>
            </p:nvSpPr>
            <p:spPr>
              <a:xfrm>
                <a:off x="7915751" y="352791"/>
                <a:ext cx="764725" cy="104023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ln w="635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6AC7F7D-205C-4D3B-AEC7-AF9084B196D2}"/>
                  </a:ext>
                </a:extLst>
              </p:cNvPr>
              <p:cNvSpPr/>
              <p:nvPr/>
            </p:nvSpPr>
            <p:spPr>
              <a:xfrm>
                <a:off x="7915751" y="535816"/>
                <a:ext cx="764726" cy="10775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ln w="635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7F1E53B-AFCC-40F2-99B7-2CB377A1F737}"/>
                  </a:ext>
                </a:extLst>
              </p:cNvPr>
              <p:cNvSpPr/>
              <p:nvPr/>
            </p:nvSpPr>
            <p:spPr>
              <a:xfrm>
                <a:off x="7915749" y="732181"/>
                <a:ext cx="764727" cy="9000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ln w="635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E9E8A87-6A4E-4DA5-8025-446E193DC77D}"/>
                  </a:ext>
                </a:extLst>
              </p:cNvPr>
              <p:cNvSpPr/>
              <p:nvPr/>
            </p:nvSpPr>
            <p:spPr>
              <a:xfrm>
                <a:off x="7915749" y="909430"/>
                <a:ext cx="764727" cy="95945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b="1" dirty="0">
                  <a:ln w="635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31A2CDE3-AF37-4F5E-90A6-9CE0CA8124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18741" y="1157040"/>
                <a:ext cx="647165" cy="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F49A6064-AADB-47D7-B32E-F12CA2180B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18740" y="1329608"/>
                <a:ext cx="647165" cy="1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5D4394C0-D1FC-4035-9D58-6440D8CD83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18740" y="1504950"/>
                <a:ext cx="618858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56E6BF81-BF43-4890-B369-F2DF021A08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15752" y="1684832"/>
                <a:ext cx="618858" cy="1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8C4D79B9-8F58-4618-9A55-66D39AFBB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5752" y="1865299"/>
                <a:ext cx="650153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CBB2D504-085B-40A1-909D-6DAA274B1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5752" y="2073519"/>
                <a:ext cx="650153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FA2464B5-E3FA-4A88-8F79-D066347082CD}"/>
                </a:ext>
              </a:extLst>
            </p:cNvPr>
            <p:cNvSpPr/>
            <p:nvPr/>
          </p:nvSpPr>
          <p:spPr>
            <a:xfrm>
              <a:off x="7403018" y="894737"/>
              <a:ext cx="2845276" cy="1742865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8366EA38-1E05-4479-BD7C-E788D35696AC}"/>
                </a:ext>
              </a:extLst>
            </p:cNvPr>
            <p:cNvCxnSpPr>
              <a:cxnSpLocks/>
              <a:endCxn id="67" idx="3"/>
            </p:cNvCxnSpPr>
            <p:nvPr/>
          </p:nvCxnSpPr>
          <p:spPr>
            <a:xfrm>
              <a:off x="6474436" y="2993867"/>
              <a:ext cx="19114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827D771D-65D4-4312-B663-715529A5BCE5}"/>
                </a:ext>
              </a:extLst>
            </p:cNvPr>
            <p:cNvCxnSpPr>
              <a:cxnSpLocks/>
            </p:cNvCxnSpPr>
            <p:nvPr/>
          </p:nvCxnSpPr>
          <p:spPr>
            <a:xfrm>
              <a:off x="6474435" y="3862359"/>
              <a:ext cx="19114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205EC23C-88EB-48C6-9DEE-79E44170A6CC}"/>
                </a:ext>
              </a:extLst>
            </p:cNvPr>
            <p:cNvCxnSpPr>
              <a:cxnSpLocks/>
            </p:cNvCxnSpPr>
            <p:nvPr/>
          </p:nvCxnSpPr>
          <p:spPr>
            <a:xfrm>
              <a:off x="6471116" y="4735498"/>
              <a:ext cx="19114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321FA1ED-564C-4661-8E6F-A083C727B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  <a14:imgEffect>
                      <a14:colorTemperature colorTemp="2633"/>
                    </a14:imgEffect>
                    <a14:imgEffect>
                      <a14:saturation sat="0"/>
                    </a14:imgEffect>
                    <a14:imgEffect>
                      <a14:brightnessContrast bright="-42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420" y="6130606"/>
            <a:ext cx="752580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44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73DE9-D0D5-438A-AA30-CB338AD5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047" y="119757"/>
            <a:ext cx="9661843" cy="97045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latin typeface="Copperplate Gothic Bold" panose="020E0705020206020404" pitchFamily="34" charset="0"/>
              </a:rPr>
              <a:t>General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12C62-6C24-4C14-8610-CF43D2A4F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157" y="1425986"/>
            <a:ext cx="10353762" cy="5084303"/>
          </a:xfrm>
        </p:spPr>
        <p:txBody>
          <a:bodyPr>
            <a:normAutofit/>
          </a:bodyPr>
          <a:lstStyle/>
          <a:p>
            <a:pPr marL="457200" indent="-419100"/>
            <a:r>
              <a:rPr lang="en-US" sz="3200" dirty="0"/>
              <a:t>&gt;5 lux/sqft, &gt;200sqft room: </a:t>
            </a:r>
            <a:r>
              <a:rPr lang="en-US" sz="3200" dirty="0">
                <a:solidFill>
                  <a:srgbClr val="FFFF00"/>
                </a:solidFill>
              </a:rPr>
              <a:t>Marginally met</a:t>
            </a:r>
            <a:endParaRPr lang="en-US" sz="3200" dirty="0"/>
          </a:p>
          <a:p>
            <a:pPr marL="457200" indent="-419100"/>
            <a:r>
              <a:rPr lang="en-US" sz="3200" dirty="0"/>
              <a:t>&gt;100 lux output/watt to laser diodes: </a:t>
            </a:r>
            <a:r>
              <a:rPr lang="en-US" sz="3200" dirty="0">
                <a:solidFill>
                  <a:srgbClr val="00B050"/>
                </a:solidFill>
              </a:rPr>
              <a:t>Well met</a:t>
            </a:r>
            <a:endParaRPr lang="en-US" sz="3200" dirty="0"/>
          </a:p>
          <a:p>
            <a:pPr marL="457200" indent="-419100"/>
            <a:r>
              <a:rPr lang="en-US" sz="3200" dirty="0"/>
              <a:t>At least 4-bit color/intensity control: </a:t>
            </a:r>
            <a:r>
              <a:rPr lang="en-US" sz="3200" dirty="0">
                <a:solidFill>
                  <a:srgbClr val="00B050"/>
                </a:solidFill>
              </a:rPr>
              <a:t>Well met</a:t>
            </a:r>
            <a:endParaRPr lang="en-US" sz="3200" dirty="0"/>
          </a:p>
          <a:p>
            <a:pPr marL="457200" indent="-419100"/>
            <a:r>
              <a:rPr lang="en-US" sz="3200" dirty="0"/>
              <a:t>&gt;80% diode driver efficiency: </a:t>
            </a:r>
            <a:r>
              <a:rPr lang="en-US" sz="3200" dirty="0">
                <a:solidFill>
                  <a:srgbClr val="00B050"/>
                </a:solidFill>
              </a:rPr>
              <a:t>Well met</a:t>
            </a:r>
            <a:endParaRPr lang="en-US" sz="3200" dirty="0"/>
          </a:p>
          <a:p>
            <a:pPr marL="457200" indent="-419100"/>
            <a:r>
              <a:rPr lang="en-US" sz="3200" dirty="0"/>
              <a:t>&lt;10% variation between outputs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>
                <a:solidFill>
                  <a:srgbClr val="FFFF00"/>
                </a:solidFill>
              </a:rPr>
              <a:t>Marginally met</a:t>
            </a:r>
            <a:endParaRPr lang="en-US" sz="3200" dirty="0"/>
          </a:p>
          <a:p>
            <a:pPr marL="457200" indent="-419100"/>
            <a:r>
              <a:rPr lang="en-US" sz="3200" dirty="0"/>
              <a:t>Maintain 25°C +20°C/-10°C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>
                <a:solidFill>
                  <a:srgbClr val="00B050"/>
                </a:solidFill>
              </a:rPr>
              <a:t>Well met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A740C-E1C8-4B2D-9CFB-B41849916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20" y="6133522"/>
            <a:ext cx="752580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0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EB36B-BABE-472B-A2A4-5EF9F18DF35F}"/>
              </a:ext>
            </a:extLst>
          </p:cNvPr>
          <p:cNvSpPr txBox="1">
            <a:spLocks/>
          </p:cNvSpPr>
          <p:nvPr/>
        </p:nvSpPr>
        <p:spPr>
          <a:xfrm>
            <a:off x="1705155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The User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BBA49-6A5E-4618-912C-4D3587047502}"/>
              </a:ext>
            </a:extLst>
          </p:cNvPr>
          <p:cNvSpPr txBox="1">
            <a:spLocks/>
          </p:cNvSpPr>
          <p:nvPr/>
        </p:nvSpPr>
        <p:spPr>
          <a:xfrm>
            <a:off x="711200" y="1248920"/>
            <a:ext cx="6511636" cy="4948679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Output: Screen/Display</a:t>
            </a:r>
            <a:br>
              <a:rPr lang="en-US" sz="3600" dirty="0"/>
            </a:br>
            <a:r>
              <a:rPr lang="en-US" sz="3600" dirty="0"/>
              <a:t>-LCD 4x20 Character display</a:t>
            </a:r>
          </a:p>
          <a:p>
            <a:r>
              <a:rPr lang="en-US" sz="3600" dirty="0"/>
              <a:t>Input: Buttons/dials</a:t>
            </a:r>
            <a:br>
              <a:rPr lang="en-US" sz="3600" dirty="0"/>
            </a:br>
            <a:r>
              <a:rPr lang="en-US" sz="3600" dirty="0"/>
              <a:t>-4 push buttons</a:t>
            </a:r>
          </a:p>
          <a:p>
            <a:r>
              <a:rPr lang="en-US" sz="3600" dirty="0"/>
              <a:t>Menu System</a:t>
            </a:r>
            <a:br>
              <a:rPr lang="en-US" sz="3600" dirty="0"/>
            </a:br>
            <a:r>
              <a:rPr lang="en-US" sz="3600" dirty="0"/>
              <a:t>-Setting sub-menus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93A45-C141-42CB-BA16-5043EB29E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78" y="1248921"/>
            <a:ext cx="3721662" cy="2791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B7B59-6273-4464-86F7-F97FC205D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4123" y1="19269" x2="10556" y2="34884"/>
                        <a14:foregroundMark x1="10556" y1="34884" x2="12839" y2="69435"/>
                        <a14:foregroundMark x1="12839" y1="69435" x2="43224" y2="87043"/>
                        <a14:foregroundMark x1="43224" y1="87043" x2="62625" y2="79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1" t="7973" r="19300" b="12125"/>
          <a:stretch/>
        </p:blipFill>
        <p:spPr>
          <a:xfrm>
            <a:off x="7332279" y="4090509"/>
            <a:ext cx="3721545" cy="18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27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9A85-FA51-4A83-9A3D-8961F010C7DF}"/>
              </a:ext>
            </a:extLst>
          </p:cNvPr>
          <p:cNvSpPr txBox="1">
            <a:spLocks/>
          </p:cNvSpPr>
          <p:nvPr/>
        </p:nvSpPr>
        <p:spPr>
          <a:xfrm>
            <a:off x="1705155" y="198408"/>
            <a:ext cx="8669547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>
                <a:latin typeface="Copperplate Gothic Bold" panose="020E0705020206020404" pitchFamily="34" charset="0"/>
              </a:rPr>
              <a:t>Control Software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6D61C-E333-4E79-832B-CA42AA030459}"/>
              </a:ext>
            </a:extLst>
          </p:cNvPr>
          <p:cNvSpPr txBox="1">
            <a:spLocks/>
          </p:cNvSpPr>
          <p:nvPr/>
        </p:nvSpPr>
        <p:spPr>
          <a:xfrm>
            <a:off x="501300" y="2196561"/>
            <a:ext cx="7425906" cy="4661439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Color control RGB values</a:t>
            </a:r>
          </a:p>
          <a:p>
            <a:r>
              <a:rPr lang="en-US" sz="3200" dirty="0"/>
              <a:t>Luminosity value</a:t>
            </a:r>
          </a:p>
          <a:p>
            <a:r>
              <a:rPr lang="en-US" sz="3200" dirty="0"/>
              <a:t>Custom Color profiles</a:t>
            </a:r>
          </a:p>
          <a:p>
            <a:r>
              <a:rPr lang="en-US" sz="3200" dirty="0"/>
              <a:t>Predefined color profiles</a:t>
            </a:r>
          </a:p>
          <a:p>
            <a:r>
              <a:rPr lang="en-US" sz="3200" dirty="0"/>
              <a:t>Schedule times to use color profiles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DA9D2-DA03-43FC-AD41-8CB4CD576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207" y="1476123"/>
            <a:ext cx="4217493" cy="466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87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8F4E-FF44-4E84-B866-AD09E9FB042B}"/>
              </a:ext>
            </a:extLst>
          </p:cNvPr>
          <p:cNvSpPr txBox="1">
            <a:spLocks/>
          </p:cNvSpPr>
          <p:nvPr/>
        </p:nvSpPr>
        <p:spPr>
          <a:xfrm>
            <a:off x="393590" y="142990"/>
            <a:ext cx="8885208" cy="157497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UI Design </a:t>
            </a:r>
          </a:p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Implementation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46BDD8-CD5C-42E7-89A8-073A59DB2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328" y="89836"/>
            <a:ext cx="7096586" cy="66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2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206585-B2BF-42ED-92EC-56F47762E95C}"/>
              </a:ext>
            </a:extLst>
          </p:cNvPr>
          <p:cNvSpPr txBox="1">
            <a:spLocks/>
          </p:cNvSpPr>
          <p:nvPr/>
        </p:nvSpPr>
        <p:spPr>
          <a:xfrm>
            <a:off x="1705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Electronics Goals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6B7646-8C28-4D17-A5DC-D6C247DAF3ED}"/>
              </a:ext>
            </a:extLst>
          </p:cNvPr>
          <p:cNvSpPr txBox="1">
            <a:spLocks/>
          </p:cNvSpPr>
          <p:nvPr/>
        </p:nvSpPr>
        <p:spPr>
          <a:xfrm>
            <a:off x="166254" y="1168857"/>
            <a:ext cx="11720945" cy="5296597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Supply around 50-70 W of power for the whole system: </a:t>
            </a:r>
            <a:r>
              <a:rPr lang="en-US" sz="3200" dirty="0">
                <a:solidFill>
                  <a:srgbClr val="00B050"/>
                </a:solidFill>
              </a:rPr>
              <a:t>Well met</a:t>
            </a:r>
            <a:endParaRPr lang="en-US" sz="3200" dirty="0"/>
          </a:p>
          <a:p>
            <a:pPr lvl="1"/>
            <a:r>
              <a:rPr lang="en-US" sz="2800" dirty="0"/>
              <a:t>Three Diode Drivers (~20-30 W): </a:t>
            </a:r>
            <a:r>
              <a:rPr lang="en-US" sz="2800" dirty="0">
                <a:solidFill>
                  <a:srgbClr val="00B050"/>
                </a:solidFill>
              </a:rPr>
              <a:t>Well met</a:t>
            </a:r>
            <a:endParaRPr lang="en-US" sz="2800" dirty="0"/>
          </a:p>
          <a:p>
            <a:pPr lvl="1"/>
            <a:r>
              <a:rPr lang="en-US" sz="2800" dirty="0"/>
              <a:t>Logic/Power Distribution Board (~10-20 W): </a:t>
            </a:r>
            <a:r>
              <a:rPr lang="en-US" sz="2800" dirty="0">
                <a:solidFill>
                  <a:srgbClr val="00B050"/>
                </a:solidFill>
              </a:rPr>
              <a:t>Well met</a:t>
            </a:r>
            <a:endParaRPr lang="en-US" sz="2800" dirty="0"/>
          </a:p>
          <a:p>
            <a:r>
              <a:rPr lang="en-US" sz="3200" dirty="0"/>
              <a:t>High Supply to Diode efficiency:  </a:t>
            </a:r>
            <a:r>
              <a:rPr lang="en-US" sz="3200" dirty="0">
                <a:solidFill>
                  <a:srgbClr val="00B050"/>
                </a:solidFill>
              </a:rPr>
              <a:t>Well met</a:t>
            </a:r>
            <a:endParaRPr lang="en-US" sz="3200" dirty="0"/>
          </a:p>
          <a:p>
            <a:pPr lvl="1"/>
            <a:r>
              <a:rPr lang="en-US" sz="2800" dirty="0"/>
              <a:t>70%:  </a:t>
            </a:r>
            <a:r>
              <a:rPr lang="en-US" sz="2800" dirty="0">
                <a:solidFill>
                  <a:srgbClr val="00B050"/>
                </a:solidFill>
              </a:rPr>
              <a:t>Well met</a:t>
            </a:r>
            <a:endParaRPr lang="en-US" sz="2800" dirty="0"/>
          </a:p>
          <a:p>
            <a:pPr lvl="1"/>
            <a:r>
              <a:rPr lang="en-US" sz="2800" dirty="0"/>
              <a:t>Stretch goal = 80%:  </a:t>
            </a:r>
            <a:r>
              <a:rPr lang="en-US" sz="2800" dirty="0">
                <a:solidFill>
                  <a:srgbClr val="00B050"/>
                </a:solidFill>
              </a:rPr>
              <a:t>Well met</a:t>
            </a:r>
            <a:endParaRPr lang="en-US" sz="2800" dirty="0"/>
          </a:p>
          <a:p>
            <a:r>
              <a:rPr lang="en-US" sz="3200" dirty="0"/>
              <a:t>Easy control with microcontroller:  </a:t>
            </a:r>
            <a:r>
              <a:rPr lang="en-US" sz="3200" dirty="0">
                <a:solidFill>
                  <a:srgbClr val="00B050"/>
                </a:solidFill>
              </a:rPr>
              <a:t>Well met</a:t>
            </a:r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143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39C2-7C31-4343-818A-9DD891794ADB}"/>
              </a:ext>
            </a:extLst>
          </p:cNvPr>
          <p:cNvSpPr txBox="1">
            <a:spLocks/>
          </p:cNvSpPr>
          <p:nvPr/>
        </p:nvSpPr>
        <p:spPr>
          <a:xfrm>
            <a:off x="1705154" y="198408"/>
            <a:ext cx="8885208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latin typeface="Copperplate Gothic Bold" panose="020E0705020206020404" pitchFamily="34" charset="0"/>
              </a:rPr>
              <a:t>Logic Board Schematic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61BCC66-2E91-44B4-9A4F-2BEC7F426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6" y="886093"/>
            <a:ext cx="11462327" cy="58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80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1698</TotalTime>
  <Words>607</Words>
  <Application>Microsoft Office PowerPoint</Application>
  <PresentationFormat>Widescreen</PresentationFormat>
  <Paragraphs>217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Calisto MT</vt:lpstr>
      <vt:lpstr>Copperplate Gothic Bold</vt:lpstr>
      <vt:lpstr>Times New Roman</vt:lpstr>
      <vt:lpstr>Trebuchet MS</vt:lpstr>
      <vt:lpstr>Wingdings 2</vt:lpstr>
      <vt:lpstr>Slate</vt:lpstr>
      <vt:lpstr>PowerPoint Presentation</vt:lpstr>
      <vt:lpstr>PowerPoint Presentation</vt:lpstr>
      <vt:lpstr>Block Diagram</vt:lpstr>
      <vt:lpstr>General Specifications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Mixed and Distributed Laser Illumination System (MADLIS)</dc:title>
  <dc:creator>Derek Daniels</dc:creator>
  <cp:lastModifiedBy>Derek Daniels</cp:lastModifiedBy>
  <cp:revision>49</cp:revision>
  <dcterms:created xsi:type="dcterms:W3CDTF">2019-02-13T17:34:09Z</dcterms:created>
  <dcterms:modified xsi:type="dcterms:W3CDTF">2019-04-13T22:19:49Z</dcterms:modified>
</cp:coreProperties>
</file>