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comments/comment4.xml" ContentType="application/vnd.openxmlformats-officedocument.presentationml.comments+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0.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1.xml" ContentType="application/vnd.openxmlformats-officedocument.presentationml.comments+xml"/>
  <Override PartName="/ppt/notesSlides/notesSlide36.xml" ContentType="application/vnd.openxmlformats-officedocument.presentationml.notesSlide+xml"/>
  <Override PartName="/ppt/comments/comment1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4"/>
  </p:sldMasterIdLst>
  <p:notesMasterIdLst>
    <p:notesMasterId r:id="rId66"/>
  </p:notesMasterIdLst>
  <p:sldIdLst>
    <p:sldId id="256" r:id="rId5"/>
    <p:sldId id="257" r:id="rId6"/>
    <p:sldId id="268" r:id="rId7"/>
    <p:sldId id="258" r:id="rId8"/>
    <p:sldId id="259" r:id="rId9"/>
    <p:sldId id="299" r:id="rId10"/>
    <p:sldId id="300" r:id="rId11"/>
    <p:sldId id="302" r:id="rId12"/>
    <p:sldId id="301" r:id="rId13"/>
    <p:sldId id="303" r:id="rId14"/>
    <p:sldId id="304" r:id="rId15"/>
    <p:sldId id="305" r:id="rId16"/>
    <p:sldId id="260" r:id="rId17"/>
    <p:sldId id="324" r:id="rId18"/>
    <p:sldId id="261" r:id="rId19"/>
    <p:sldId id="291" r:id="rId20"/>
    <p:sldId id="310" r:id="rId21"/>
    <p:sldId id="263" r:id="rId22"/>
    <p:sldId id="278" r:id="rId23"/>
    <p:sldId id="279" r:id="rId24"/>
    <p:sldId id="280" r:id="rId25"/>
    <p:sldId id="281" r:id="rId26"/>
    <p:sldId id="282" r:id="rId27"/>
    <p:sldId id="283" r:id="rId28"/>
    <p:sldId id="285" r:id="rId29"/>
    <p:sldId id="325" r:id="rId30"/>
    <p:sldId id="284" r:id="rId31"/>
    <p:sldId id="265" r:id="rId32"/>
    <p:sldId id="306" r:id="rId33"/>
    <p:sldId id="307" r:id="rId34"/>
    <p:sldId id="308" r:id="rId35"/>
    <p:sldId id="309" r:id="rId36"/>
    <p:sldId id="333" r:id="rId37"/>
    <p:sldId id="312" r:id="rId38"/>
    <p:sldId id="317" r:id="rId39"/>
    <p:sldId id="316" r:id="rId40"/>
    <p:sldId id="315" r:id="rId41"/>
    <p:sldId id="323" r:id="rId42"/>
    <p:sldId id="331" r:id="rId43"/>
    <p:sldId id="262" r:id="rId44"/>
    <p:sldId id="296" r:id="rId45"/>
    <p:sldId id="297" r:id="rId46"/>
    <p:sldId id="332" r:id="rId47"/>
    <p:sldId id="298" r:id="rId48"/>
    <p:sldId id="330" r:id="rId49"/>
    <p:sldId id="320" r:id="rId50"/>
    <p:sldId id="321" r:id="rId51"/>
    <p:sldId id="293" r:id="rId52"/>
    <p:sldId id="327" r:id="rId53"/>
    <p:sldId id="329" r:id="rId54"/>
    <p:sldId id="322" r:id="rId55"/>
    <p:sldId id="295" r:id="rId56"/>
    <p:sldId id="289" r:id="rId57"/>
    <p:sldId id="269" r:id="rId58"/>
    <p:sldId id="270" r:id="rId59"/>
    <p:sldId id="271" r:id="rId60"/>
    <p:sldId id="267" r:id="rId61"/>
    <p:sldId id="272" r:id="rId62"/>
    <p:sldId id="273" r:id="rId63"/>
    <p:sldId id="266" r:id="rId64"/>
    <p:sldId id="274" r:id="rId65"/>
  </p:sldIdLst>
  <p:sldSz cx="12192000" cy="6858000"/>
  <p:notesSz cx="6858000" cy="1285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Riseden" initials="SR" lastIdx="23" clrIdx="0">
    <p:extLst>
      <p:ext uri="{19B8F6BF-5375-455C-9EA6-DF929625EA0E}">
        <p15:presenceInfo xmlns:p15="http://schemas.microsoft.com/office/powerpoint/2012/main" userId="ed2f48c396ca062d" providerId="Windows Live"/>
      </p:ext>
    </p:extLst>
  </p:cmAuthor>
  <p:cmAuthor id="2" name="Sarah Riseden" initials="SR [2]" lastIdx="2" clrIdx="1">
    <p:extLst>
      <p:ext uri="{19B8F6BF-5375-455C-9EA6-DF929625EA0E}">
        <p15:presenceInfo xmlns:p15="http://schemas.microsoft.com/office/powerpoint/2012/main" userId="S::risedens@knights.ucf.edu::74afca51-99d0-44de-9b92-d797bbf3e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83EB8-4109-F533-0C12-02C25C4B8678}" v="95" dt="2020-04-15T20:41:29.341"/>
    <p1510:client id="{447F04F7-494B-2D4D-BB93-1A5FC22FE5DB}" v="376" dt="2020-04-11T15:53:07.149"/>
    <p1510:client id="{45FE41B6-45EC-4512-4048-AF57079A08F4}" v="248" dt="2020-04-11T16:18:12.744"/>
    <p1510:client id="{9512B41D-8687-2E28-F282-D301E753AF02}" v="90" dt="2020-04-13T00:34:13.013"/>
    <p1510:client id="{AB0ABD96-7CDC-D113-0D3B-BFEA9936BC7E}" v="6" dt="2020-04-11T22:24:42.617"/>
    <p1510:client id="{B65735B2-9421-45BB-975B-64A08E27EF23}" v="2049" dt="2020-04-11T18:14:47.658"/>
    <p1510:client id="{B77A23A5-6E83-2028-3830-1CF2218C0C2C}" v="465" dt="2020-04-10T16:34:21.223"/>
    <p1510:client id="{E6EBF14F-6034-07E4-DB98-A8D0407258BF}" v="129" dt="2020-04-12T20:01:41.114"/>
    <p1510:client id="{EDEFD7B2-7B7C-B7AD-BD68-C388E2247BB2}" v="62" dt="2020-04-12T18:34:08.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04T10:43:57.785" idx="19">
    <p:pos x="10" y="10"/>
    <p:text>THESE ARE ALL GOALS</p:text>
    <p:extLst>
      <p:ext uri="{C676402C-5697-4E1C-873F-D02D1690AC5C}">
        <p15:threadingInfo xmlns:p15="http://schemas.microsoft.com/office/powerpoint/2012/main" timeZoneBias="300"/>
      </p:ext>
    </p:extLst>
  </p:cm>
  <p:cm authorId="1" dt="2020-02-04T10:44:06.180" idx="20">
    <p:pos x="106" y="106"/>
    <p:text>MAKE QUANTITATIVE OR MOVE TO GOALS</p:text>
    <p:extLst>
      <p:ext uri="{C676402C-5697-4E1C-873F-D02D1690AC5C}">
        <p15:threadingInfo xmlns:p15="http://schemas.microsoft.com/office/powerpoint/2012/main" timeZoneBias="300"/>
      </p:ext>
    </p:extLst>
  </p:cm>
  <p:cm authorId="1" dt="2020-02-04T10:45:35.894" idx="21">
    <p:pos x="202" y="202"/>
    <p:text>renumber all specs</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2-04T10:41:33.034" idx="5">
    <p:pos x="10" y="10"/>
    <p:text>DIMENSIONS</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2-04T10:41:18.312" idx="3">
    <p:pos x="10" y="10"/>
    <p:text>PCB DIMENSIONS</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0-04-10T09:34:12.863" idx="1">
    <p:pos x="10" y="10"/>
    <p:text>[@Lauren Miller] @ronaldacevedo@knights.ucf.edu
</p:text>
    <p:extLst>
      <p:ext uri="{C676402C-5697-4E1C-873F-D02D1690AC5C}">
        <p15:threadingInfo xmlns:p15="http://schemas.microsoft.com/office/powerpoint/2012/main" timeZoneBias="420"/>
      </p:ext>
    </p:extLst>
  </p:cm>
  <p:cm authorId="2" dt="2020-04-10T09:34:21.223" idx="2">
    <p:pos x="10" y="106"/>
    <p:text>wanted more software stuff
</p:text>
    <p:extLst>
      <p:ext uri="{C676402C-5697-4E1C-873F-D02D1690AC5C}">
        <p15:threadingInfo xmlns:p15="http://schemas.microsoft.com/office/powerpoint/2012/main" timeZoneBias="420">
          <p15:parentCm authorId="2" idx="1"/>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02-04T10:41:06.655" idx="2">
    <p:pos x="6961" y="638"/>
    <p:text>Make diagram more readable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04T10:43:45.280" idx="18">
    <p:pos x="10" y="10"/>
    <p:text>ADD MORE SPECS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04T10:42:54.567" idx="12">
    <p:pos x="10" y="10"/>
    <p:text>PICS AND DIMENSIONS</p:text>
    <p:extLst>
      <p:ext uri="{C676402C-5697-4E1C-873F-D02D1690AC5C}">
        <p15:threadingInfo xmlns:p15="http://schemas.microsoft.com/office/powerpoint/2012/main" timeZoneBias="300"/>
      </p:ext>
    </p:extLst>
  </p:cm>
  <p:cm authorId="1" dt="2020-04-10T11:52:04.464" idx="23">
    <p:pos x="10" y="106"/>
    <p:text>update!!</p:text>
    <p:extLst>
      <p:ext uri="{C676402C-5697-4E1C-873F-D02D1690AC5C}">
        <p15:threadingInfo xmlns:p15="http://schemas.microsoft.com/office/powerpoint/2012/main" timeZoneBias="240">
          <p15:parentCm authorId="1" idx="12"/>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2-04T10:43:01.327" idx="13">
    <p:pos x="10" y="10"/>
    <p:text>PICS AND DIMENSIONS</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2-04T10:43:08.146" idx="14">
    <p:pos x="10" y="10"/>
    <p:text>PICS AND DIMENSIONS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2-04T10:43:13.986" idx="15">
    <p:pos x="10" y="10"/>
    <p:text>PICS AND DIMENSIONS</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2-04T10:43:21.448" idx="16">
    <p:pos x="10" y="10"/>
    <p:text>PICS AND DIMENTIONS</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2-04T10:41:59.934" idx="7">
    <p:pos x="10" y="10"/>
    <p:text>UPDATE!</p:text>
    <p:extLst>
      <p:ext uri="{C676402C-5697-4E1C-873F-D02D1690AC5C}">
        <p15:threadingInfo xmlns:p15="http://schemas.microsoft.com/office/powerpoint/2012/main" timeZoneBias="300"/>
      </p:ext>
    </p:extLst>
  </p:cm>
  <p:cm authorId="1" dt="2020-02-04T10:42:06.133" idx="8">
    <p:pos x="106" y="106"/>
    <p:text>DIMENSIONS</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2-04T11:00:02.492" idx="22">
    <p:pos x="10" y="10"/>
    <p:text>Make look better</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CF82D-5064-4AA6-A6B1-0448C264818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E5737D-3A53-4E0F-95DA-1C2A80B6CF44}">
      <dgm:prSet/>
      <dgm:spPr/>
      <dgm:t>
        <a:bodyPr/>
        <a:lstStyle/>
        <a:p>
          <a:pPr>
            <a:lnSpc>
              <a:spcPct val="100000"/>
            </a:lnSpc>
          </a:pPr>
          <a:r>
            <a:rPr lang="en-US"/>
            <a:t>ATmega1280</a:t>
          </a:r>
        </a:p>
      </dgm:t>
    </dgm:pt>
    <dgm:pt modelId="{C7743797-F7BB-4293-A079-DD1D79A517DC}" type="parTrans" cxnId="{D9AE5EC0-7008-451C-B38C-E2B1450A2ADC}">
      <dgm:prSet/>
      <dgm:spPr/>
      <dgm:t>
        <a:bodyPr/>
        <a:lstStyle/>
        <a:p>
          <a:endParaRPr lang="en-US"/>
        </a:p>
      </dgm:t>
    </dgm:pt>
    <dgm:pt modelId="{00E70FDF-D972-4803-9036-0112C61C5187}" type="sibTrans" cxnId="{D9AE5EC0-7008-451C-B38C-E2B1450A2ADC}">
      <dgm:prSet/>
      <dgm:spPr/>
      <dgm:t>
        <a:bodyPr/>
        <a:lstStyle/>
        <a:p>
          <a:pPr>
            <a:lnSpc>
              <a:spcPct val="100000"/>
            </a:lnSpc>
          </a:pPr>
          <a:endParaRPr lang="en-US"/>
        </a:p>
      </dgm:t>
    </dgm:pt>
    <dgm:pt modelId="{386D1225-8063-426B-A50D-5DA259057AC6}">
      <dgm:prSet/>
      <dgm:spPr/>
      <dgm:t>
        <a:bodyPr/>
        <a:lstStyle/>
        <a:p>
          <a:pPr>
            <a:lnSpc>
              <a:spcPct val="100000"/>
            </a:lnSpc>
          </a:pPr>
          <a:r>
            <a:rPr lang="en-US"/>
            <a:t>128 KB flash memory size</a:t>
          </a:r>
        </a:p>
      </dgm:t>
    </dgm:pt>
    <dgm:pt modelId="{C6291883-4186-47AA-A291-D8903FAE65D1}" type="parTrans" cxnId="{A047E260-9298-4467-9A2E-CE9C1B210611}">
      <dgm:prSet/>
      <dgm:spPr/>
      <dgm:t>
        <a:bodyPr/>
        <a:lstStyle/>
        <a:p>
          <a:endParaRPr lang="en-US"/>
        </a:p>
      </dgm:t>
    </dgm:pt>
    <dgm:pt modelId="{F115C218-BF37-4188-A348-43102D4E1398}" type="sibTrans" cxnId="{A047E260-9298-4467-9A2E-CE9C1B210611}">
      <dgm:prSet/>
      <dgm:spPr/>
      <dgm:t>
        <a:bodyPr/>
        <a:lstStyle/>
        <a:p>
          <a:pPr>
            <a:lnSpc>
              <a:spcPct val="100000"/>
            </a:lnSpc>
          </a:pPr>
          <a:endParaRPr lang="en-US"/>
        </a:p>
      </dgm:t>
    </dgm:pt>
    <dgm:pt modelId="{B64F8E41-720A-469D-9704-A0D7C13A4A6F}">
      <dgm:prSet/>
      <dgm:spPr/>
      <dgm:t>
        <a:bodyPr/>
        <a:lstStyle/>
        <a:p>
          <a:pPr>
            <a:lnSpc>
              <a:spcPct val="100000"/>
            </a:lnSpc>
          </a:pPr>
          <a:r>
            <a:rPr lang="en-US"/>
            <a:t>16-channel, 10-bit ADC converter</a:t>
          </a:r>
        </a:p>
      </dgm:t>
    </dgm:pt>
    <dgm:pt modelId="{0981BA21-645F-46B4-9AC9-A21656A5D821}" type="parTrans" cxnId="{F445062F-42FF-468A-BA1A-1B4F1A5F1303}">
      <dgm:prSet/>
      <dgm:spPr/>
      <dgm:t>
        <a:bodyPr/>
        <a:lstStyle/>
        <a:p>
          <a:endParaRPr lang="en-US"/>
        </a:p>
      </dgm:t>
    </dgm:pt>
    <dgm:pt modelId="{CD83018F-EAD6-474D-AFFB-6BBAD9D2EA6C}" type="sibTrans" cxnId="{F445062F-42FF-468A-BA1A-1B4F1A5F1303}">
      <dgm:prSet/>
      <dgm:spPr/>
      <dgm:t>
        <a:bodyPr/>
        <a:lstStyle/>
        <a:p>
          <a:pPr>
            <a:lnSpc>
              <a:spcPct val="100000"/>
            </a:lnSpc>
          </a:pPr>
          <a:endParaRPr lang="en-US"/>
        </a:p>
      </dgm:t>
    </dgm:pt>
    <dgm:pt modelId="{BA114CEF-BB25-463C-8D92-5699FD43419F}">
      <dgm:prSet/>
      <dgm:spPr/>
      <dgm:t>
        <a:bodyPr/>
        <a:lstStyle/>
        <a:p>
          <a:pPr>
            <a:lnSpc>
              <a:spcPct val="100000"/>
            </a:lnSpc>
          </a:pPr>
          <a:r>
            <a:rPr lang="en-US"/>
            <a:t>Lots of documentation on Arduino for easy programming</a:t>
          </a:r>
        </a:p>
      </dgm:t>
    </dgm:pt>
    <dgm:pt modelId="{16C24E8B-7F2C-4B7E-8C60-089E45F8B824}" type="parTrans" cxnId="{9A154645-CBF2-4ADF-AEF3-B63A9E9470F7}">
      <dgm:prSet/>
      <dgm:spPr/>
      <dgm:t>
        <a:bodyPr/>
        <a:lstStyle/>
        <a:p>
          <a:endParaRPr lang="en-US"/>
        </a:p>
      </dgm:t>
    </dgm:pt>
    <dgm:pt modelId="{EC9BC897-D7EB-4FB3-918D-B341B2174980}" type="sibTrans" cxnId="{9A154645-CBF2-4ADF-AEF3-B63A9E9470F7}">
      <dgm:prSet/>
      <dgm:spPr/>
      <dgm:t>
        <a:bodyPr/>
        <a:lstStyle/>
        <a:p>
          <a:endParaRPr lang="en-US"/>
        </a:p>
      </dgm:t>
    </dgm:pt>
    <dgm:pt modelId="{AE27B2F8-167A-45FF-9E9E-E581EC1A608E}" type="pres">
      <dgm:prSet presAssocID="{351CF82D-5064-4AA6-A6B1-0448C2648188}" presName="root" presStyleCnt="0">
        <dgm:presLayoutVars>
          <dgm:dir/>
          <dgm:resizeHandles val="exact"/>
        </dgm:presLayoutVars>
      </dgm:prSet>
      <dgm:spPr/>
    </dgm:pt>
    <dgm:pt modelId="{5552853B-16CA-4543-B3E0-1FFA78CA7A61}" type="pres">
      <dgm:prSet presAssocID="{351CF82D-5064-4AA6-A6B1-0448C2648188}" presName="container" presStyleCnt="0">
        <dgm:presLayoutVars>
          <dgm:dir/>
          <dgm:resizeHandles val="exact"/>
        </dgm:presLayoutVars>
      </dgm:prSet>
      <dgm:spPr/>
    </dgm:pt>
    <dgm:pt modelId="{4773D823-80B2-4454-B828-C45222600E2A}" type="pres">
      <dgm:prSet presAssocID="{A1E5737D-3A53-4E0F-95DA-1C2A80B6CF44}" presName="compNode" presStyleCnt="0"/>
      <dgm:spPr/>
    </dgm:pt>
    <dgm:pt modelId="{F17B32DF-67C5-43D8-9BD7-457932159BD9}" type="pres">
      <dgm:prSet presAssocID="{A1E5737D-3A53-4E0F-95DA-1C2A80B6CF44}" presName="iconBgRect" presStyleLbl="bgShp" presStyleIdx="0" presStyleCnt="4"/>
      <dgm:spPr/>
    </dgm:pt>
    <dgm:pt modelId="{EA149191-2C44-4550-9E79-44D2D3047D68}" type="pres">
      <dgm:prSet presAssocID="{A1E5737D-3A53-4E0F-95DA-1C2A80B6CF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425F5C3A-37CA-46BF-B1EB-4D30B72A44FF}" type="pres">
      <dgm:prSet presAssocID="{A1E5737D-3A53-4E0F-95DA-1C2A80B6CF44}" presName="spaceRect" presStyleCnt="0"/>
      <dgm:spPr/>
    </dgm:pt>
    <dgm:pt modelId="{EAE3380D-E60A-47AA-B82E-1F2CDB4750E7}" type="pres">
      <dgm:prSet presAssocID="{A1E5737D-3A53-4E0F-95DA-1C2A80B6CF44}" presName="textRect" presStyleLbl="revTx" presStyleIdx="0" presStyleCnt="4">
        <dgm:presLayoutVars>
          <dgm:chMax val="1"/>
          <dgm:chPref val="1"/>
        </dgm:presLayoutVars>
      </dgm:prSet>
      <dgm:spPr/>
    </dgm:pt>
    <dgm:pt modelId="{6AB900DC-D8B5-4E9E-87B9-719496C68E8C}" type="pres">
      <dgm:prSet presAssocID="{00E70FDF-D972-4803-9036-0112C61C5187}" presName="sibTrans" presStyleLbl="sibTrans2D1" presStyleIdx="0" presStyleCnt="0"/>
      <dgm:spPr/>
    </dgm:pt>
    <dgm:pt modelId="{195F5C15-1206-49F7-83FD-04D441A82C3C}" type="pres">
      <dgm:prSet presAssocID="{386D1225-8063-426B-A50D-5DA259057AC6}" presName="compNode" presStyleCnt="0"/>
      <dgm:spPr/>
    </dgm:pt>
    <dgm:pt modelId="{AEDC7E18-3FA4-4328-A0E8-046BA44BD9D0}" type="pres">
      <dgm:prSet presAssocID="{386D1225-8063-426B-A50D-5DA259057AC6}" presName="iconBgRect" presStyleLbl="bgShp" presStyleIdx="1" presStyleCnt="4"/>
      <dgm:spPr/>
    </dgm:pt>
    <dgm:pt modelId="{37F3F68A-FD71-4EA7-98B1-9C393DFD7F7F}" type="pres">
      <dgm:prSet presAssocID="{386D1225-8063-426B-A50D-5DA259057A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E1095981-F404-4A69-BE57-49AA0301AB78}" type="pres">
      <dgm:prSet presAssocID="{386D1225-8063-426B-A50D-5DA259057AC6}" presName="spaceRect" presStyleCnt="0"/>
      <dgm:spPr/>
    </dgm:pt>
    <dgm:pt modelId="{6914094E-3563-499E-9513-F9EBA156C34D}" type="pres">
      <dgm:prSet presAssocID="{386D1225-8063-426B-A50D-5DA259057AC6}" presName="textRect" presStyleLbl="revTx" presStyleIdx="1" presStyleCnt="4">
        <dgm:presLayoutVars>
          <dgm:chMax val="1"/>
          <dgm:chPref val="1"/>
        </dgm:presLayoutVars>
      </dgm:prSet>
      <dgm:spPr/>
    </dgm:pt>
    <dgm:pt modelId="{3017D2A4-F4BD-4721-9926-811977AD1C4D}" type="pres">
      <dgm:prSet presAssocID="{F115C218-BF37-4188-A348-43102D4E1398}" presName="sibTrans" presStyleLbl="sibTrans2D1" presStyleIdx="0" presStyleCnt="0"/>
      <dgm:spPr/>
    </dgm:pt>
    <dgm:pt modelId="{8989479B-6E96-4C05-927B-C7B6BED7F401}" type="pres">
      <dgm:prSet presAssocID="{B64F8E41-720A-469D-9704-A0D7C13A4A6F}" presName="compNode" presStyleCnt="0"/>
      <dgm:spPr/>
    </dgm:pt>
    <dgm:pt modelId="{8CF0A073-1D09-4B2D-9626-F070B55947F9}" type="pres">
      <dgm:prSet presAssocID="{B64F8E41-720A-469D-9704-A0D7C13A4A6F}" presName="iconBgRect" presStyleLbl="bgShp" presStyleIdx="2" presStyleCnt="4"/>
      <dgm:spPr/>
    </dgm:pt>
    <dgm:pt modelId="{814D76EC-97D4-4D09-BE63-7680C76D949E}" type="pres">
      <dgm:prSet presAssocID="{B64F8E41-720A-469D-9704-A0D7C13A4A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FE511B85-99C5-4B8E-973F-084E1C9028CF}" type="pres">
      <dgm:prSet presAssocID="{B64F8E41-720A-469D-9704-A0D7C13A4A6F}" presName="spaceRect" presStyleCnt="0"/>
      <dgm:spPr/>
    </dgm:pt>
    <dgm:pt modelId="{6D1F24D3-AB62-43AB-AC62-CC8D8B84EF03}" type="pres">
      <dgm:prSet presAssocID="{B64F8E41-720A-469D-9704-A0D7C13A4A6F}" presName="textRect" presStyleLbl="revTx" presStyleIdx="2" presStyleCnt="4">
        <dgm:presLayoutVars>
          <dgm:chMax val="1"/>
          <dgm:chPref val="1"/>
        </dgm:presLayoutVars>
      </dgm:prSet>
      <dgm:spPr/>
    </dgm:pt>
    <dgm:pt modelId="{7BFC6F54-D6BC-409B-B203-9AC192521070}" type="pres">
      <dgm:prSet presAssocID="{CD83018F-EAD6-474D-AFFB-6BBAD9D2EA6C}" presName="sibTrans" presStyleLbl="sibTrans2D1" presStyleIdx="0" presStyleCnt="0"/>
      <dgm:spPr/>
    </dgm:pt>
    <dgm:pt modelId="{1210CA43-118A-4BF9-BA5C-5601AF7F9BF2}" type="pres">
      <dgm:prSet presAssocID="{BA114CEF-BB25-463C-8D92-5699FD43419F}" presName="compNode" presStyleCnt="0"/>
      <dgm:spPr/>
    </dgm:pt>
    <dgm:pt modelId="{4972AE29-9F09-4100-8D98-1EB215ADD156}" type="pres">
      <dgm:prSet presAssocID="{BA114CEF-BB25-463C-8D92-5699FD43419F}" presName="iconBgRect" presStyleLbl="bgShp" presStyleIdx="3" presStyleCnt="4"/>
      <dgm:spPr/>
    </dgm:pt>
    <dgm:pt modelId="{D12F037E-4089-453F-9A4B-5587844D0F81}" type="pres">
      <dgm:prSet presAssocID="{BA114CEF-BB25-463C-8D92-5699FD43419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grammer"/>
        </a:ext>
      </dgm:extLst>
    </dgm:pt>
    <dgm:pt modelId="{E02CED5F-9CEC-4D57-9B26-1DB38E9DEFEB}" type="pres">
      <dgm:prSet presAssocID="{BA114CEF-BB25-463C-8D92-5699FD43419F}" presName="spaceRect" presStyleCnt="0"/>
      <dgm:spPr/>
    </dgm:pt>
    <dgm:pt modelId="{6C2BA986-DAAE-4896-9DE1-710761D13379}" type="pres">
      <dgm:prSet presAssocID="{BA114CEF-BB25-463C-8D92-5699FD43419F}" presName="textRect" presStyleLbl="revTx" presStyleIdx="3" presStyleCnt="4">
        <dgm:presLayoutVars>
          <dgm:chMax val="1"/>
          <dgm:chPref val="1"/>
        </dgm:presLayoutVars>
      </dgm:prSet>
      <dgm:spPr/>
    </dgm:pt>
  </dgm:ptLst>
  <dgm:cxnLst>
    <dgm:cxn modelId="{EC368D2A-16DA-4DDA-9770-3DF7C01DFD47}" type="presOf" srcId="{386D1225-8063-426B-A50D-5DA259057AC6}" destId="{6914094E-3563-499E-9513-F9EBA156C34D}" srcOrd="0" destOrd="0" presId="urn:microsoft.com/office/officeart/2018/2/layout/IconCircleList"/>
    <dgm:cxn modelId="{F445062F-42FF-468A-BA1A-1B4F1A5F1303}" srcId="{351CF82D-5064-4AA6-A6B1-0448C2648188}" destId="{B64F8E41-720A-469D-9704-A0D7C13A4A6F}" srcOrd="2" destOrd="0" parTransId="{0981BA21-645F-46B4-9AC9-A21656A5D821}" sibTransId="{CD83018F-EAD6-474D-AFFB-6BBAD9D2EA6C}"/>
    <dgm:cxn modelId="{CF60383B-3B2C-4FAB-AC74-B639E6BE6096}" type="presOf" srcId="{F115C218-BF37-4188-A348-43102D4E1398}" destId="{3017D2A4-F4BD-4721-9926-811977AD1C4D}" srcOrd="0" destOrd="0" presId="urn:microsoft.com/office/officeart/2018/2/layout/IconCircleList"/>
    <dgm:cxn modelId="{170DD95E-1AB8-45F1-9607-3539983A99A5}" type="presOf" srcId="{CD83018F-EAD6-474D-AFFB-6BBAD9D2EA6C}" destId="{7BFC6F54-D6BC-409B-B203-9AC192521070}" srcOrd="0" destOrd="0" presId="urn:microsoft.com/office/officeart/2018/2/layout/IconCircleList"/>
    <dgm:cxn modelId="{A047E260-9298-4467-9A2E-CE9C1B210611}" srcId="{351CF82D-5064-4AA6-A6B1-0448C2648188}" destId="{386D1225-8063-426B-A50D-5DA259057AC6}" srcOrd="1" destOrd="0" parTransId="{C6291883-4186-47AA-A291-D8903FAE65D1}" sibTransId="{F115C218-BF37-4188-A348-43102D4E1398}"/>
    <dgm:cxn modelId="{1171FD43-B712-416E-B5CC-2C5D56EF38A2}" type="presOf" srcId="{351CF82D-5064-4AA6-A6B1-0448C2648188}" destId="{AE27B2F8-167A-45FF-9E9E-E581EC1A608E}" srcOrd="0" destOrd="0" presId="urn:microsoft.com/office/officeart/2018/2/layout/IconCircleList"/>
    <dgm:cxn modelId="{9A154645-CBF2-4ADF-AEF3-B63A9E9470F7}" srcId="{351CF82D-5064-4AA6-A6B1-0448C2648188}" destId="{BA114CEF-BB25-463C-8D92-5699FD43419F}" srcOrd="3" destOrd="0" parTransId="{16C24E8B-7F2C-4B7E-8C60-089E45F8B824}" sibTransId="{EC9BC897-D7EB-4FB3-918D-B341B2174980}"/>
    <dgm:cxn modelId="{47361987-83DC-4034-8440-76579B0DDD74}" type="presOf" srcId="{A1E5737D-3A53-4E0F-95DA-1C2A80B6CF44}" destId="{EAE3380D-E60A-47AA-B82E-1F2CDB4750E7}" srcOrd="0" destOrd="0" presId="urn:microsoft.com/office/officeart/2018/2/layout/IconCircleList"/>
    <dgm:cxn modelId="{BB061989-2F1F-437E-ACFD-0F76DA2F3315}" type="presOf" srcId="{BA114CEF-BB25-463C-8D92-5699FD43419F}" destId="{6C2BA986-DAAE-4896-9DE1-710761D13379}" srcOrd="0" destOrd="0" presId="urn:microsoft.com/office/officeart/2018/2/layout/IconCircleList"/>
    <dgm:cxn modelId="{A46DFB8B-3C7B-41DB-BAA9-B3D450893871}" type="presOf" srcId="{B64F8E41-720A-469D-9704-A0D7C13A4A6F}" destId="{6D1F24D3-AB62-43AB-AC62-CC8D8B84EF03}" srcOrd="0" destOrd="0" presId="urn:microsoft.com/office/officeart/2018/2/layout/IconCircleList"/>
    <dgm:cxn modelId="{34130CA6-1F17-41D7-BE40-9EB0FACD9EFE}" type="presOf" srcId="{00E70FDF-D972-4803-9036-0112C61C5187}" destId="{6AB900DC-D8B5-4E9E-87B9-719496C68E8C}" srcOrd="0" destOrd="0" presId="urn:microsoft.com/office/officeart/2018/2/layout/IconCircleList"/>
    <dgm:cxn modelId="{D9AE5EC0-7008-451C-B38C-E2B1450A2ADC}" srcId="{351CF82D-5064-4AA6-A6B1-0448C2648188}" destId="{A1E5737D-3A53-4E0F-95DA-1C2A80B6CF44}" srcOrd="0" destOrd="0" parTransId="{C7743797-F7BB-4293-A079-DD1D79A517DC}" sibTransId="{00E70FDF-D972-4803-9036-0112C61C5187}"/>
    <dgm:cxn modelId="{778A96D1-367F-4E56-9C16-B7051F97D3D5}" type="presParOf" srcId="{AE27B2F8-167A-45FF-9E9E-E581EC1A608E}" destId="{5552853B-16CA-4543-B3E0-1FFA78CA7A61}" srcOrd="0" destOrd="0" presId="urn:microsoft.com/office/officeart/2018/2/layout/IconCircleList"/>
    <dgm:cxn modelId="{670220A6-31CD-4EB2-B193-D56B8AB1060E}" type="presParOf" srcId="{5552853B-16CA-4543-B3E0-1FFA78CA7A61}" destId="{4773D823-80B2-4454-B828-C45222600E2A}" srcOrd="0" destOrd="0" presId="urn:microsoft.com/office/officeart/2018/2/layout/IconCircleList"/>
    <dgm:cxn modelId="{3C04DDDE-D3A1-4B7F-99B1-2621A2C78434}" type="presParOf" srcId="{4773D823-80B2-4454-B828-C45222600E2A}" destId="{F17B32DF-67C5-43D8-9BD7-457932159BD9}" srcOrd="0" destOrd="0" presId="urn:microsoft.com/office/officeart/2018/2/layout/IconCircleList"/>
    <dgm:cxn modelId="{05F43A39-EEF7-4E12-9F55-B9B67539EE80}" type="presParOf" srcId="{4773D823-80B2-4454-B828-C45222600E2A}" destId="{EA149191-2C44-4550-9E79-44D2D3047D68}" srcOrd="1" destOrd="0" presId="urn:microsoft.com/office/officeart/2018/2/layout/IconCircleList"/>
    <dgm:cxn modelId="{C9A1F5C4-312C-4EDA-B0FB-9B940E90E55F}" type="presParOf" srcId="{4773D823-80B2-4454-B828-C45222600E2A}" destId="{425F5C3A-37CA-46BF-B1EB-4D30B72A44FF}" srcOrd="2" destOrd="0" presId="urn:microsoft.com/office/officeart/2018/2/layout/IconCircleList"/>
    <dgm:cxn modelId="{5B22CB85-47AA-4E17-A0FD-D3559D57B4CB}" type="presParOf" srcId="{4773D823-80B2-4454-B828-C45222600E2A}" destId="{EAE3380D-E60A-47AA-B82E-1F2CDB4750E7}" srcOrd="3" destOrd="0" presId="urn:microsoft.com/office/officeart/2018/2/layout/IconCircleList"/>
    <dgm:cxn modelId="{57E4AC34-5649-4CD8-88B4-34CC6BEFAF9A}" type="presParOf" srcId="{5552853B-16CA-4543-B3E0-1FFA78CA7A61}" destId="{6AB900DC-D8B5-4E9E-87B9-719496C68E8C}" srcOrd="1" destOrd="0" presId="urn:microsoft.com/office/officeart/2018/2/layout/IconCircleList"/>
    <dgm:cxn modelId="{9A798FE5-FC14-4011-9D26-62D1FA2F4CFB}" type="presParOf" srcId="{5552853B-16CA-4543-B3E0-1FFA78CA7A61}" destId="{195F5C15-1206-49F7-83FD-04D441A82C3C}" srcOrd="2" destOrd="0" presId="urn:microsoft.com/office/officeart/2018/2/layout/IconCircleList"/>
    <dgm:cxn modelId="{3F63D4A3-42EB-49B4-8FE3-BAE7A9457804}" type="presParOf" srcId="{195F5C15-1206-49F7-83FD-04D441A82C3C}" destId="{AEDC7E18-3FA4-4328-A0E8-046BA44BD9D0}" srcOrd="0" destOrd="0" presId="urn:microsoft.com/office/officeart/2018/2/layout/IconCircleList"/>
    <dgm:cxn modelId="{81E36A85-ED62-4B2A-A753-01368DD62312}" type="presParOf" srcId="{195F5C15-1206-49F7-83FD-04D441A82C3C}" destId="{37F3F68A-FD71-4EA7-98B1-9C393DFD7F7F}" srcOrd="1" destOrd="0" presId="urn:microsoft.com/office/officeart/2018/2/layout/IconCircleList"/>
    <dgm:cxn modelId="{F930D2DD-283A-4310-BAA7-937EC38DCE8B}" type="presParOf" srcId="{195F5C15-1206-49F7-83FD-04D441A82C3C}" destId="{E1095981-F404-4A69-BE57-49AA0301AB78}" srcOrd="2" destOrd="0" presId="urn:microsoft.com/office/officeart/2018/2/layout/IconCircleList"/>
    <dgm:cxn modelId="{8FBB4861-440A-4F15-B3C8-4E4370323A9D}" type="presParOf" srcId="{195F5C15-1206-49F7-83FD-04D441A82C3C}" destId="{6914094E-3563-499E-9513-F9EBA156C34D}" srcOrd="3" destOrd="0" presId="urn:microsoft.com/office/officeart/2018/2/layout/IconCircleList"/>
    <dgm:cxn modelId="{DD24DAD3-71C1-4892-A07E-801D7C9BE502}" type="presParOf" srcId="{5552853B-16CA-4543-B3E0-1FFA78CA7A61}" destId="{3017D2A4-F4BD-4721-9926-811977AD1C4D}" srcOrd="3" destOrd="0" presId="urn:microsoft.com/office/officeart/2018/2/layout/IconCircleList"/>
    <dgm:cxn modelId="{FF669510-9BA2-43AB-A1F0-9F6EF5BCB033}" type="presParOf" srcId="{5552853B-16CA-4543-B3E0-1FFA78CA7A61}" destId="{8989479B-6E96-4C05-927B-C7B6BED7F401}" srcOrd="4" destOrd="0" presId="urn:microsoft.com/office/officeart/2018/2/layout/IconCircleList"/>
    <dgm:cxn modelId="{D664CC6D-BF69-4FDE-A89D-E2BE15488BA0}" type="presParOf" srcId="{8989479B-6E96-4C05-927B-C7B6BED7F401}" destId="{8CF0A073-1D09-4B2D-9626-F070B55947F9}" srcOrd="0" destOrd="0" presId="urn:microsoft.com/office/officeart/2018/2/layout/IconCircleList"/>
    <dgm:cxn modelId="{9947517E-6DF2-4B4E-92D8-B5E9375E0513}" type="presParOf" srcId="{8989479B-6E96-4C05-927B-C7B6BED7F401}" destId="{814D76EC-97D4-4D09-BE63-7680C76D949E}" srcOrd="1" destOrd="0" presId="urn:microsoft.com/office/officeart/2018/2/layout/IconCircleList"/>
    <dgm:cxn modelId="{463068D0-D659-4A5B-9646-A7169A36ECBF}" type="presParOf" srcId="{8989479B-6E96-4C05-927B-C7B6BED7F401}" destId="{FE511B85-99C5-4B8E-973F-084E1C9028CF}" srcOrd="2" destOrd="0" presId="urn:microsoft.com/office/officeart/2018/2/layout/IconCircleList"/>
    <dgm:cxn modelId="{FEE1513B-74FD-4013-BFC8-E47BD26B9D98}" type="presParOf" srcId="{8989479B-6E96-4C05-927B-C7B6BED7F401}" destId="{6D1F24D3-AB62-43AB-AC62-CC8D8B84EF03}" srcOrd="3" destOrd="0" presId="urn:microsoft.com/office/officeart/2018/2/layout/IconCircleList"/>
    <dgm:cxn modelId="{1DBFB84E-85B5-40BE-8C53-01A2739EAD62}" type="presParOf" srcId="{5552853B-16CA-4543-B3E0-1FFA78CA7A61}" destId="{7BFC6F54-D6BC-409B-B203-9AC192521070}" srcOrd="5" destOrd="0" presId="urn:microsoft.com/office/officeart/2018/2/layout/IconCircleList"/>
    <dgm:cxn modelId="{24E1DF2F-E6D3-4ED2-82E5-217B06E1D902}" type="presParOf" srcId="{5552853B-16CA-4543-B3E0-1FFA78CA7A61}" destId="{1210CA43-118A-4BF9-BA5C-5601AF7F9BF2}" srcOrd="6" destOrd="0" presId="urn:microsoft.com/office/officeart/2018/2/layout/IconCircleList"/>
    <dgm:cxn modelId="{98957EF0-82E4-44F0-8C46-C281DDAD0312}" type="presParOf" srcId="{1210CA43-118A-4BF9-BA5C-5601AF7F9BF2}" destId="{4972AE29-9F09-4100-8D98-1EB215ADD156}" srcOrd="0" destOrd="0" presId="urn:microsoft.com/office/officeart/2018/2/layout/IconCircleList"/>
    <dgm:cxn modelId="{7E53557C-A72D-4EF3-8BC4-B2F25F0DD065}" type="presParOf" srcId="{1210CA43-118A-4BF9-BA5C-5601AF7F9BF2}" destId="{D12F037E-4089-453F-9A4B-5587844D0F81}" srcOrd="1" destOrd="0" presId="urn:microsoft.com/office/officeart/2018/2/layout/IconCircleList"/>
    <dgm:cxn modelId="{79F6AEED-C142-47BF-80C0-183B3B92D7C4}" type="presParOf" srcId="{1210CA43-118A-4BF9-BA5C-5601AF7F9BF2}" destId="{E02CED5F-9CEC-4D57-9B26-1DB38E9DEFEB}" srcOrd="2" destOrd="0" presId="urn:microsoft.com/office/officeart/2018/2/layout/IconCircleList"/>
    <dgm:cxn modelId="{78A2D43A-214A-49D7-9733-00ACEE632182}" type="presParOf" srcId="{1210CA43-118A-4BF9-BA5C-5601AF7F9BF2}" destId="{6C2BA986-DAAE-4896-9DE1-710761D1337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B32DF-67C5-43D8-9BD7-457932159BD9}">
      <dsp:nvSpPr>
        <dsp:cNvPr id="0" name=""/>
        <dsp:cNvSpPr/>
      </dsp:nvSpPr>
      <dsp:spPr>
        <a:xfrm>
          <a:off x="103337" y="296292"/>
          <a:ext cx="1279658" cy="12796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49191-2C44-4550-9E79-44D2D3047D68}">
      <dsp:nvSpPr>
        <dsp:cNvPr id="0" name=""/>
        <dsp:cNvSpPr/>
      </dsp:nvSpPr>
      <dsp:spPr>
        <a:xfrm>
          <a:off x="372065" y="565020"/>
          <a:ext cx="742201" cy="742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E3380D-E60A-47AA-B82E-1F2CDB4750E7}">
      <dsp:nvSpPr>
        <dsp:cNvPr id="0" name=""/>
        <dsp:cNvSpPr/>
      </dsp:nvSpPr>
      <dsp:spPr>
        <a:xfrm>
          <a:off x="1657207"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ATmega1280</a:t>
          </a:r>
        </a:p>
      </dsp:txBody>
      <dsp:txXfrm>
        <a:off x="1657207" y="296292"/>
        <a:ext cx="3016336" cy="1279658"/>
      </dsp:txXfrm>
    </dsp:sp>
    <dsp:sp modelId="{AEDC7E18-3FA4-4328-A0E8-046BA44BD9D0}">
      <dsp:nvSpPr>
        <dsp:cNvPr id="0" name=""/>
        <dsp:cNvSpPr/>
      </dsp:nvSpPr>
      <dsp:spPr>
        <a:xfrm>
          <a:off x="5199118" y="296292"/>
          <a:ext cx="1279658" cy="12796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3F68A-FD71-4EA7-98B1-9C393DFD7F7F}">
      <dsp:nvSpPr>
        <dsp:cNvPr id="0" name=""/>
        <dsp:cNvSpPr/>
      </dsp:nvSpPr>
      <dsp:spPr>
        <a:xfrm>
          <a:off x="5467846" y="565020"/>
          <a:ext cx="742201" cy="742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14094E-3563-499E-9513-F9EBA156C34D}">
      <dsp:nvSpPr>
        <dsp:cNvPr id="0" name=""/>
        <dsp:cNvSpPr/>
      </dsp:nvSpPr>
      <dsp:spPr>
        <a:xfrm>
          <a:off x="6752988"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128 KB flash memory size</a:t>
          </a:r>
        </a:p>
      </dsp:txBody>
      <dsp:txXfrm>
        <a:off x="6752988" y="296292"/>
        <a:ext cx="3016336" cy="1279658"/>
      </dsp:txXfrm>
    </dsp:sp>
    <dsp:sp modelId="{8CF0A073-1D09-4B2D-9626-F070B55947F9}">
      <dsp:nvSpPr>
        <dsp:cNvPr id="0" name=""/>
        <dsp:cNvSpPr/>
      </dsp:nvSpPr>
      <dsp:spPr>
        <a:xfrm>
          <a:off x="103337" y="2221519"/>
          <a:ext cx="1279658" cy="12796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4D76EC-97D4-4D09-BE63-7680C76D949E}">
      <dsp:nvSpPr>
        <dsp:cNvPr id="0" name=""/>
        <dsp:cNvSpPr/>
      </dsp:nvSpPr>
      <dsp:spPr>
        <a:xfrm>
          <a:off x="372065" y="2490248"/>
          <a:ext cx="742201" cy="742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1F24D3-AB62-43AB-AC62-CC8D8B84EF03}">
      <dsp:nvSpPr>
        <dsp:cNvPr id="0" name=""/>
        <dsp:cNvSpPr/>
      </dsp:nvSpPr>
      <dsp:spPr>
        <a:xfrm>
          <a:off x="1657207"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16-channel, 10-bit ADC converter</a:t>
          </a:r>
        </a:p>
      </dsp:txBody>
      <dsp:txXfrm>
        <a:off x="1657207" y="2221519"/>
        <a:ext cx="3016336" cy="1279658"/>
      </dsp:txXfrm>
    </dsp:sp>
    <dsp:sp modelId="{4972AE29-9F09-4100-8D98-1EB215ADD156}">
      <dsp:nvSpPr>
        <dsp:cNvPr id="0" name=""/>
        <dsp:cNvSpPr/>
      </dsp:nvSpPr>
      <dsp:spPr>
        <a:xfrm>
          <a:off x="5199118" y="2221519"/>
          <a:ext cx="1279658" cy="12796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2F037E-4089-453F-9A4B-5587844D0F81}">
      <dsp:nvSpPr>
        <dsp:cNvPr id="0" name=""/>
        <dsp:cNvSpPr/>
      </dsp:nvSpPr>
      <dsp:spPr>
        <a:xfrm>
          <a:off x="5467846" y="2490248"/>
          <a:ext cx="742201" cy="742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2BA986-DAAE-4896-9DE1-710761D13379}">
      <dsp:nvSpPr>
        <dsp:cNvPr id="0" name=""/>
        <dsp:cNvSpPr/>
      </dsp:nvSpPr>
      <dsp:spPr>
        <a:xfrm>
          <a:off x="6752988"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Lots of documentation on Arduino for easy programming</a:t>
          </a:r>
        </a:p>
      </dsp:txBody>
      <dsp:txXfrm>
        <a:off x="6752988" y="2221519"/>
        <a:ext cx="3016336" cy="127965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48375-55FC-46D3-BC78-031A91A0E85D}" type="datetimeFigureOut">
              <a:rPr lang="en-US"/>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D0333-D9E5-4E4B-A65B-D0680BD0C8C1}" type="slidenum">
              <a:rPr lang="en-US"/>
              <a:t>‹#›</a:t>
            </a:fld>
            <a:endParaRPr lang="en-US"/>
          </a:p>
        </p:txBody>
      </p:sp>
    </p:spTree>
    <p:extLst>
      <p:ext uri="{BB962C8B-B14F-4D97-AF65-F5344CB8AC3E}">
        <p14:creationId xmlns:p14="http://schemas.microsoft.com/office/powerpoint/2010/main" val="245047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1</a:t>
            </a:fld>
            <a:endParaRPr lang="en-US"/>
          </a:p>
        </p:txBody>
      </p:sp>
    </p:spTree>
    <p:extLst>
      <p:ext uri="{BB962C8B-B14F-4D97-AF65-F5344CB8AC3E}">
        <p14:creationId xmlns:p14="http://schemas.microsoft.com/office/powerpoint/2010/main" val="379943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a:t>
            </a:r>
          </a:p>
          <a:p>
            <a:r>
              <a:rPr lang="en-US">
                <a:cs typeface="Calibri"/>
              </a:rPr>
              <a:t>Read the highlighted specifications, as well as summary specification numbers 34-36 </a:t>
            </a:r>
          </a:p>
        </p:txBody>
      </p:sp>
      <p:sp>
        <p:nvSpPr>
          <p:cNvPr id="4" name="Slide Number Placeholder 3"/>
          <p:cNvSpPr>
            <a:spLocks noGrp="1"/>
          </p:cNvSpPr>
          <p:nvPr>
            <p:ph type="sldNum" sz="quarter" idx="5"/>
          </p:nvPr>
        </p:nvSpPr>
        <p:spPr/>
        <p:txBody>
          <a:bodyPr/>
          <a:lstStyle/>
          <a:p>
            <a:fld id="{8CAD0333-D9E5-4E4B-A65B-D0680BD0C8C1}" type="slidenum">
              <a:rPr lang="en-US"/>
              <a:t>10</a:t>
            </a:fld>
            <a:endParaRPr lang="en-US"/>
          </a:p>
        </p:txBody>
      </p:sp>
    </p:spTree>
    <p:extLst>
      <p:ext uri="{BB962C8B-B14F-4D97-AF65-F5344CB8AC3E}">
        <p14:creationId xmlns:p14="http://schemas.microsoft.com/office/powerpoint/2010/main" val="137409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BT, RoHS, Sensor standards to make sure we're up to date</a:t>
            </a:r>
          </a:p>
        </p:txBody>
      </p:sp>
      <p:sp>
        <p:nvSpPr>
          <p:cNvPr id="4" name="Slide Number Placeholder 3"/>
          <p:cNvSpPr>
            <a:spLocks noGrp="1"/>
          </p:cNvSpPr>
          <p:nvPr>
            <p:ph type="sldNum" sz="quarter" idx="5"/>
          </p:nvPr>
        </p:nvSpPr>
        <p:spPr/>
        <p:txBody>
          <a:bodyPr/>
          <a:lstStyle/>
          <a:p>
            <a:fld id="{8CAD0333-D9E5-4E4B-A65B-D0680BD0C8C1}" type="slidenum">
              <a:rPr lang="en-US"/>
              <a:t>11</a:t>
            </a:fld>
            <a:endParaRPr lang="en-US"/>
          </a:p>
        </p:txBody>
      </p:sp>
    </p:spTree>
    <p:extLst>
      <p:ext uri="{BB962C8B-B14F-4D97-AF65-F5344CB8AC3E}">
        <p14:creationId xmlns:p14="http://schemas.microsoft.com/office/powerpoint/2010/main" val="375773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a:p>
            <a:r>
              <a:rPr lang="en-US">
                <a:cs typeface="Calibri"/>
              </a:rPr>
              <a:t>*** Should be at 3 minutes max ***</a:t>
            </a:r>
            <a:endParaRPr lang="en-US"/>
          </a:p>
        </p:txBody>
      </p:sp>
      <p:sp>
        <p:nvSpPr>
          <p:cNvPr id="4" name="Slide Number Placeholder 3"/>
          <p:cNvSpPr>
            <a:spLocks noGrp="1"/>
          </p:cNvSpPr>
          <p:nvPr>
            <p:ph type="sldNum" sz="quarter" idx="5"/>
          </p:nvPr>
        </p:nvSpPr>
        <p:spPr/>
        <p:txBody>
          <a:bodyPr/>
          <a:lstStyle/>
          <a:p>
            <a:fld id="{8CAD0333-D9E5-4E4B-A65B-D0680BD0C8C1}" type="slidenum">
              <a:rPr lang="en-US"/>
              <a:t>12</a:t>
            </a:fld>
            <a:endParaRPr lang="en-US"/>
          </a:p>
        </p:txBody>
      </p:sp>
    </p:spTree>
    <p:extLst>
      <p:ext uri="{BB962C8B-B14F-4D97-AF65-F5344CB8AC3E}">
        <p14:creationId xmlns:p14="http://schemas.microsoft.com/office/powerpoint/2010/main" val="249468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(Start)</a:t>
            </a:r>
          </a:p>
          <a:p>
            <a:r>
              <a:rPr lang="en-US">
                <a:cs typeface="Calibri"/>
              </a:rPr>
              <a:t>Start with hardware, go into MCU, sensors, and power</a:t>
            </a:r>
          </a:p>
        </p:txBody>
      </p:sp>
      <p:sp>
        <p:nvSpPr>
          <p:cNvPr id="4" name="Slide Number Placeholder 3"/>
          <p:cNvSpPr>
            <a:spLocks noGrp="1"/>
          </p:cNvSpPr>
          <p:nvPr>
            <p:ph type="sldNum" sz="quarter" idx="5"/>
          </p:nvPr>
        </p:nvSpPr>
        <p:spPr/>
        <p:txBody>
          <a:bodyPr/>
          <a:lstStyle/>
          <a:p>
            <a:fld id="{8CAD0333-D9E5-4E4B-A65B-D0680BD0C8C1}" type="slidenum">
              <a:rPr lang="en-US"/>
              <a:t>13</a:t>
            </a:fld>
            <a:endParaRPr lang="en-US"/>
          </a:p>
        </p:txBody>
      </p:sp>
    </p:spTree>
    <p:extLst>
      <p:ext uri="{BB962C8B-B14F-4D97-AF65-F5344CB8AC3E}">
        <p14:creationId xmlns:p14="http://schemas.microsoft.com/office/powerpoint/2010/main" val="380875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14</a:t>
            </a:fld>
            <a:endParaRPr lang="en-US"/>
          </a:p>
        </p:txBody>
      </p:sp>
    </p:spTree>
    <p:extLst>
      <p:ext uri="{BB962C8B-B14F-4D97-AF65-F5344CB8AC3E}">
        <p14:creationId xmlns:p14="http://schemas.microsoft.com/office/powerpoint/2010/main" val="268828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Chris</a:t>
            </a:r>
          </a:p>
        </p:txBody>
      </p:sp>
      <p:sp>
        <p:nvSpPr>
          <p:cNvPr id="4" name="Slide Number Placeholder 3"/>
          <p:cNvSpPr>
            <a:spLocks noGrp="1"/>
          </p:cNvSpPr>
          <p:nvPr>
            <p:ph type="sldNum" sz="quarter" idx="5"/>
          </p:nvPr>
        </p:nvSpPr>
        <p:spPr/>
        <p:txBody>
          <a:bodyPr/>
          <a:lstStyle/>
          <a:p>
            <a:fld id="{8CAD0333-D9E5-4E4B-A65B-D0680BD0C8C1}" type="slidenum">
              <a:rPr lang="en-US"/>
              <a:t>15</a:t>
            </a:fld>
            <a:endParaRPr lang="en-US"/>
          </a:p>
        </p:txBody>
      </p:sp>
    </p:spTree>
    <p:extLst>
      <p:ext uri="{BB962C8B-B14F-4D97-AF65-F5344CB8AC3E}">
        <p14:creationId xmlns:p14="http://schemas.microsoft.com/office/powerpoint/2010/main" val="1675216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16</a:t>
            </a:fld>
            <a:endParaRPr lang="en-US"/>
          </a:p>
        </p:txBody>
      </p:sp>
    </p:spTree>
    <p:extLst>
      <p:ext uri="{BB962C8B-B14F-4D97-AF65-F5344CB8AC3E}">
        <p14:creationId xmlns:p14="http://schemas.microsoft.com/office/powerpoint/2010/main" val="163401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17</a:t>
            </a:fld>
            <a:endParaRPr lang="en-US"/>
          </a:p>
        </p:txBody>
      </p:sp>
    </p:spTree>
    <p:extLst>
      <p:ext uri="{BB962C8B-B14F-4D97-AF65-F5344CB8AC3E}">
        <p14:creationId xmlns:p14="http://schemas.microsoft.com/office/powerpoint/2010/main" val="402106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Aside from the sensors that are currently included by </a:t>
            </a:r>
            <a:r>
              <a:rPr lang="en-US" err="1">
                <a:cs typeface="Calibri"/>
              </a:rPr>
              <a:t>OpenAire</a:t>
            </a:r>
            <a:r>
              <a:rPr lang="en-US">
                <a:cs typeface="Calibri"/>
              </a:rPr>
              <a:t>, the team is adding a barometric pressure, humidity……</a:t>
            </a:r>
          </a:p>
        </p:txBody>
      </p:sp>
      <p:sp>
        <p:nvSpPr>
          <p:cNvPr id="4" name="Slide Number Placeholder 3"/>
          <p:cNvSpPr>
            <a:spLocks noGrp="1"/>
          </p:cNvSpPr>
          <p:nvPr>
            <p:ph type="sldNum" sz="quarter" idx="5"/>
          </p:nvPr>
        </p:nvSpPr>
        <p:spPr/>
        <p:txBody>
          <a:bodyPr/>
          <a:lstStyle/>
          <a:p>
            <a:fld id="{8CAD0333-D9E5-4E4B-A65B-D0680BD0C8C1}" type="slidenum">
              <a:rPr lang="en-US"/>
              <a:t>18</a:t>
            </a:fld>
            <a:endParaRPr lang="en-US"/>
          </a:p>
        </p:txBody>
      </p:sp>
    </p:spTree>
    <p:extLst>
      <p:ext uri="{BB962C8B-B14F-4D97-AF65-F5344CB8AC3E}">
        <p14:creationId xmlns:p14="http://schemas.microsoft.com/office/powerpoint/2010/main" val="168955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Humidity sensor uses the changing capacitance of a material to sense the presence of moisture, it also has a temperature sensor built in for back up. I2c with ac to dc conversion built in</a:t>
            </a:r>
          </a:p>
        </p:txBody>
      </p:sp>
      <p:sp>
        <p:nvSpPr>
          <p:cNvPr id="4" name="Slide Number Placeholder 3"/>
          <p:cNvSpPr>
            <a:spLocks noGrp="1"/>
          </p:cNvSpPr>
          <p:nvPr>
            <p:ph type="sldNum" sz="quarter" idx="5"/>
          </p:nvPr>
        </p:nvSpPr>
        <p:spPr/>
        <p:txBody>
          <a:bodyPr/>
          <a:lstStyle/>
          <a:p>
            <a:fld id="{8CAD0333-D9E5-4E4B-A65B-D0680BD0C8C1}" type="slidenum">
              <a:rPr lang="en-US"/>
              <a:t>21</a:t>
            </a:fld>
            <a:endParaRPr lang="en-US"/>
          </a:p>
        </p:txBody>
      </p:sp>
    </p:spTree>
    <p:extLst>
      <p:ext uri="{BB962C8B-B14F-4D97-AF65-F5344CB8AC3E}">
        <p14:creationId xmlns:p14="http://schemas.microsoft.com/office/powerpoint/2010/main" val="238079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endParaRPr lang="en-US"/>
          </a:p>
          <a:p>
            <a:r>
              <a:rPr lang="en-US">
                <a:cs typeface="Calibri"/>
              </a:rPr>
              <a:t>Build upon what is already there</a:t>
            </a:r>
            <a:endParaRPr lang="en-US"/>
          </a:p>
          <a:p>
            <a:r>
              <a:rPr lang="en-US">
                <a:cs typeface="Calibri"/>
              </a:rPr>
              <a:t>Open Aire brings the outdoors to be enjoyed indoors</a:t>
            </a:r>
          </a:p>
          <a:p>
            <a:r>
              <a:rPr lang="en-US">
                <a:cs typeface="Calibri"/>
              </a:rPr>
              <a:t>Open Aire has limited sensors and capabilities</a:t>
            </a:r>
          </a:p>
        </p:txBody>
      </p:sp>
      <p:sp>
        <p:nvSpPr>
          <p:cNvPr id="4" name="Slide Number Placeholder 3"/>
          <p:cNvSpPr>
            <a:spLocks noGrp="1"/>
          </p:cNvSpPr>
          <p:nvPr>
            <p:ph type="sldNum" sz="quarter" idx="5"/>
          </p:nvPr>
        </p:nvSpPr>
        <p:spPr/>
        <p:txBody>
          <a:bodyPr/>
          <a:lstStyle/>
          <a:p>
            <a:fld id="{8CAD0333-D9E5-4E4B-A65B-D0680BD0C8C1}" type="slidenum">
              <a:rPr lang="en-US"/>
              <a:t>2</a:t>
            </a:fld>
            <a:endParaRPr lang="en-US"/>
          </a:p>
        </p:txBody>
      </p:sp>
    </p:spTree>
    <p:extLst>
      <p:ext uri="{BB962C8B-B14F-4D97-AF65-F5344CB8AC3E}">
        <p14:creationId xmlns:p14="http://schemas.microsoft.com/office/powerpoint/2010/main" val="106885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Temperature sensor is a small thermistor, which is super easy to implement, and easy to calculate a temperature reading from the change in resistance of the sensor.</a:t>
            </a:r>
          </a:p>
        </p:txBody>
      </p:sp>
      <p:sp>
        <p:nvSpPr>
          <p:cNvPr id="4" name="Slide Number Placeholder 3"/>
          <p:cNvSpPr>
            <a:spLocks noGrp="1"/>
          </p:cNvSpPr>
          <p:nvPr>
            <p:ph type="sldNum" sz="quarter" idx="5"/>
          </p:nvPr>
        </p:nvSpPr>
        <p:spPr/>
        <p:txBody>
          <a:bodyPr/>
          <a:lstStyle/>
          <a:p>
            <a:fld id="{8CAD0333-D9E5-4E4B-A65B-D0680BD0C8C1}" type="slidenum">
              <a:rPr lang="en-US"/>
              <a:t>22</a:t>
            </a:fld>
            <a:endParaRPr lang="en-US"/>
          </a:p>
        </p:txBody>
      </p:sp>
    </p:spTree>
    <p:extLst>
      <p:ext uri="{BB962C8B-B14F-4D97-AF65-F5344CB8AC3E}">
        <p14:creationId xmlns:p14="http://schemas.microsoft.com/office/powerpoint/2010/main" val="357288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Conductive rain sensor works similarly to capacitive humidity sensor. This sensor includes regulating circuitry and an ac/dc converter so it is easy to place on our </a:t>
            </a:r>
            <a:r>
              <a:rPr lang="en-US" err="1">
                <a:cs typeface="Calibri"/>
              </a:rPr>
              <a:t>pcb</a:t>
            </a:r>
            <a:r>
              <a:rPr lang="en-US">
                <a:cs typeface="Calibri"/>
              </a:rPr>
              <a:t>.</a:t>
            </a:r>
          </a:p>
        </p:txBody>
      </p:sp>
      <p:sp>
        <p:nvSpPr>
          <p:cNvPr id="4" name="Slide Number Placeholder 3"/>
          <p:cNvSpPr>
            <a:spLocks noGrp="1"/>
          </p:cNvSpPr>
          <p:nvPr>
            <p:ph type="sldNum" sz="quarter" idx="5"/>
          </p:nvPr>
        </p:nvSpPr>
        <p:spPr/>
        <p:txBody>
          <a:bodyPr/>
          <a:lstStyle/>
          <a:p>
            <a:fld id="{8CAD0333-D9E5-4E4B-A65B-D0680BD0C8C1}" type="slidenum">
              <a:rPr lang="en-US"/>
              <a:t>23</a:t>
            </a:fld>
            <a:endParaRPr lang="en-US"/>
          </a:p>
        </p:txBody>
      </p:sp>
    </p:spTree>
    <p:extLst>
      <p:ext uri="{BB962C8B-B14F-4D97-AF65-F5344CB8AC3E}">
        <p14:creationId xmlns:p14="http://schemas.microsoft.com/office/powerpoint/2010/main" val="1336995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for ambient light</a:t>
            </a:r>
          </a:p>
        </p:txBody>
      </p:sp>
      <p:sp>
        <p:nvSpPr>
          <p:cNvPr id="4" name="Slide Number Placeholder 3"/>
          <p:cNvSpPr>
            <a:spLocks noGrp="1"/>
          </p:cNvSpPr>
          <p:nvPr>
            <p:ph type="sldNum" sz="quarter" idx="5"/>
          </p:nvPr>
        </p:nvSpPr>
        <p:spPr/>
        <p:txBody>
          <a:bodyPr/>
          <a:lstStyle/>
          <a:p>
            <a:fld id="{8CAD0333-D9E5-4E4B-A65B-D0680BD0C8C1}" type="slidenum">
              <a:rPr lang="en-US"/>
              <a:t>24</a:t>
            </a:fld>
            <a:endParaRPr lang="en-US"/>
          </a:p>
        </p:txBody>
      </p:sp>
    </p:spTree>
    <p:extLst>
      <p:ext uri="{BB962C8B-B14F-4D97-AF65-F5344CB8AC3E}">
        <p14:creationId xmlns:p14="http://schemas.microsoft.com/office/powerpoint/2010/main" val="318758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UV light </a:t>
            </a:r>
          </a:p>
        </p:txBody>
      </p:sp>
      <p:sp>
        <p:nvSpPr>
          <p:cNvPr id="4" name="Slide Number Placeholder 3"/>
          <p:cNvSpPr>
            <a:spLocks noGrp="1"/>
          </p:cNvSpPr>
          <p:nvPr>
            <p:ph type="sldNum" sz="quarter" idx="5"/>
          </p:nvPr>
        </p:nvSpPr>
        <p:spPr/>
        <p:txBody>
          <a:bodyPr/>
          <a:lstStyle/>
          <a:p>
            <a:fld id="{8CAD0333-D9E5-4E4B-A65B-D0680BD0C8C1}" type="slidenum">
              <a:rPr lang="en-US"/>
              <a:t>25</a:t>
            </a:fld>
            <a:endParaRPr lang="en-US"/>
          </a:p>
        </p:txBody>
      </p:sp>
    </p:spTree>
    <p:extLst>
      <p:ext uri="{BB962C8B-B14F-4D97-AF65-F5344CB8AC3E}">
        <p14:creationId xmlns:p14="http://schemas.microsoft.com/office/powerpoint/2010/main" val="1690088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Our </a:t>
            </a:r>
            <a:r>
              <a:rPr lang="en-US" err="1">
                <a:cs typeface="Calibri"/>
              </a:rPr>
              <a:t>pcb</a:t>
            </a:r>
            <a:r>
              <a:rPr lang="en-US">
                <a:cs typeface="Calibri"/>
              </a:rPr>
              <a:t> design for the sensors is a dual </a:t>
            </a:r>
            <a:r>
              <a:rPr lang="en-US" err="1">
                <a:cs typeface="Calibri"/>
              </a:rPr>
              <a:t>pcb</a:t>
            </a:r>
            <a:r>
              <a:rPr lang="en-US">
                <a:cs typeface="Calibri"/>
              </a:rPr>
              <a:t> design. On </a:t>
            </a:r>
            <a:r>
              <a:rPr lang="en-US" err="1">
                <a:cs typeface="Calibri"/>
              </a:rPr>
              <a:t>pcb</a:t>
            </a:r>
            <a:r>
              <a:rPr lang="en-US">
                <a:cs typeface="Calibri"/>
              </a:rPr>
              <a:t> will be outside with all of our sensors on it as they need to be out in the elements for the most accurate readings, and the sensitive circuitry will be kept inside out of the weather.</a:t>
            </a:r>
          </a:p>
        </p:txBody>
      </p:sp>
      <p:sp>
        <p:nvSpPr>
          <p:cNvPr id="4" name="Slide Number Placeholder 3"/>
          <p:cNvSpPr>
            <a:spLocks noGrp="1"/>
          </p:cNvSpPr>
          <p:nvPr>
            <p:ph type="sldNum" sz="quarter" idx="5"/>
          </p:nvPr>
        </p:nvSpPr>
        <p:spPr/>
        <p:txBody>
          <a:bodyPr/>
          <a:lstStyle/>
          <a:p>
            <a:fld id="{8CAD0333-D9E5-4E4B-A65B-D0680BD0C8C1}" type="slidenum">
              <a:rPr lang="en-US"/>
              <a:t>26</a:t>
            </a:fld>
            <a:endParaRPr lang="en-US"/>
          </a:p>
        </p:txBody>
      </p:sp>
    </p:spTree>
    <p:extLst>
      <p:ext uri="{BB962C8B-B14F-4D97-AF65-F5344CB8AC3E}">
        <p14:creationId xmlns:p14="http://schemas.microsoft.com/office/powerpoint/2010/main" val="1733801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(Stop) - outside </a:t>
            </a:r>
            <a:r>
              <a:rPr lang="en-US" err="1">
                <a:cs typeface="Calibri"/>
              </a:rPr>
              <a:t>pcb</a:t>
            </a:r>
            <a:r>
              <a:rPr lang="en-US">
                <a:cs typeface="Calibri"/>
              </a:rPr>
              <a:t> connects via jumpers to inside </a:t>
            </a:r>
            <a:r>
              <a:rPr lang="en-US" err="1">
                <a:cs typeface="Calibri"/>
              </a:rPr>
              <a:t>pcb</a:t>
            </a:r>
          </a:p>
        </p:txBody>
      </p:sp>
      <p:sp>
        <p:nvSpPr>
          <p:cNvPr id="4" name="Slide Number Placeholder 3"/>
          <p:cNvSpPr>
            <a:spLocks noGrp="1"/>
          </p:cNvSpPr>
          <p:nvPr>
            <p:ph type="sldNum" sz="quarter" idx="5"/>
          </p:nvPr>
        </p:nvSpPr>
        <p:spPr/>
        <p:txBody>
          <a:bodyPr/>
          <a:lstStyle/>
          <a:p>
            <a:fld id="{8CAD0333-D9E5-4E4B-A65B-D0680BD0C8C1}" type="slidenum">
              <a:rPr lang="en-US"/>
              <a:t>27</a:t>
            </a:fld>
            <a:endParaRPr lang="en-US"/>
          </a:p>
        </p:txBody>
      </p:sp>
    </p:spTree>
    <p:extLst>
      <p:ext uri="{BB962C8B-B14F-4D97-AF65-F5344CB8AC3E}">
        <p14:creationId xmlns:p14="http://schemas.microsoft.com/office/powerpoint/2010/main" val="2322792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In order to check the functionality and accuracy of the sensors once implemented we tested </a:t>
            </a:r>
          </a:p>
          <a:p>
            <a:r>
              <a:rPr lang="en-US">
                <a:cs typeface="Calibri"/>
              </a:rPr>
              <a:t>Each sensor for their communication and measurement accuracy and repeatability. Each sensor was exposed to 4 different measurements, two at the extremes, and two in the middle. The exceptions to this is the rain sensor since it only returns a </a:t>
            </a:r>
            <a:r>
              <a:rPr lang="en-US" err="1">
                <a:cs typeface="Calibri"/>
              </a:rPr>
              <a:t>boolean</a:t>
            </a:r>
            <a:r>
              <a:rPr lang="en-US">
                <a:cs typeface="Calibri"/>
              </a:rPr>
              <a:t> for if it is raining or not, so for the rain sensor, different amounts of water were placed on the sensory and the threshold value for the voltage for raining was adjusted</a:t>
            </a:r>
          </a:p>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29</a:t>
            </a:fld>
            <a:endParaRPr lang="en-US"/>
          </a:p>
        </p:txBody>
      </p:sp>
    </p:spTree>
    <p:extLst>
      <p:ext uri="{BB962C8B-B14F-4D97-AF65-F5344CB8AC3E}">
        <p14:creationId xmlns:p14="http://schemas.microsoft.com/office/powerpoint/2010/main" val="389423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30</a:t>
            </a:fld>
            <a:endParaRPr lang="en-US"/>
          </a:p>
        </p:txBody>
      </p:sp>
    </p:spTree>
    <p:extLst>
      <p:ext uri="{BB962C8B-B14F-4D97-AF65-F5344CB8AC3E}">
        <p14:creationId xmlns:p14="http://schemas.microsoft.com/office/powerpoint/2010/main" val="3610105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31</a:t>
            </a:fld>
            <a:endParaRPr lang="en-US"/>
          </a:p>
        </p:txBody>
      </p:sp>
    </p:spTree>
    <p:extLst>
      <p:ext uri="{BB962C8B-B14F-4D97-AF65-F5344CB8AC3E}">
        <p14:creationId xmlns:p14="http://schemas.microsoft.com/office/powerpoint/2010/main" val="275132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32</a:t>
            </a:fld>
            <a:endParaRPr lang="en-US"/>
          </a:p>
        </p:txBody>
      </p:sp>
    </p:spTree>
    <p:extLst>
      <p:ext uri="{BB962C8B-B14F-4D97-AF65-F5344CB8AC3E}">
        <p14:creationId xmlns:p14="http://schemas.microsoft.com/office/powerpoint/2010/main" val="368753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Our inspiration for this project is to make the current design into a smart system</a:t>
            </a:r>
          </a:p>
          <a:p>
            <a:r>
              <a:rPr lang="en-US">
                <a:cs typeface="Calibri"/>
              </a:rPr>
              <a:t>Here are some designs that our sponsor has done recently on the left, and on the right is our final design. As you can see, the roof is made up of glass panels which slide along a track. In order to update this, we are leaving the physical design a lone but adding more sensors to make it a "smart" system</a:t>
            </a:r>
          </a:p>
        </p:txBody>
      </p:sp>
      <p:sp>
        <p:nvSpPr>
          <p:cNvPr id="4" name="Slide Number Placeholder 3"/>
          <p:cNvSpPr>
            <a:spLocks noGrp="1"/>
          </p:cNvSpPr>
          <p:nvPr>
            <p:ph type="sldNum" sz="quarter" idx="5"/>
          </p:nvPr>
        </p:nvSpPr>
        <p:spPr/>
        <p:txBody>
          <a:bodyPr/>
          <a:lstStyle/>
          <a:p>
            <a:fld id="{8CAD0333-D9E5-4E4B-A65B-D0680BD0C8C1}" type="slidenum">
              <a:rPr lang="en-US"/>
              <a:t>3</a:t>
            </a:fld>
            <a:endParaRPr lang="en-US"/>
          </a:p>
        </p:txBody>
      </p:sp>
    </p:spTree>
    <p:extLst>
      <p:ext uri="{BB962C8B-B14F-4D97-AF65-F5344CB8AC3E}">
        <p14:creationId xmlns:p14="http://schemas.microsoft.com/office/powerpoint/2010/main" val="2171267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33</a:t>
            </a:fld>
            <a:endParaRPr lang="en-US"/>
          </a:p>
        </p:txBody>
      </p:sp>
    </p:spTree>
    <p:extLst>
      <p:ext uri="{BB962C8B-B14F-4D97-AF65-F5344CB8AC3E}">
        <p14:creationId xmlns:p14="http://schemas.microsoft.com/office/powerpoint/2010/main" val="954583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34</a:t>
            </a:fld>
            <a:endParaRPr lang="en-US"/>
          </a:p>
        </p:txBody>
      </p:sp>
    </p:spTree>
    <p:extLst>
      <p:ext uri="{BB962C8B-B14F-4D97-AF65-F5344CB8AC3E}">
        <p14:creationId xmlns:p14="http://schemas.microsoft.com/office/powerpoint/2010/main" val="2102299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36</a:t>
            </a:fld>
            <a:endParaRPr lang="en-US"/>
          </a:p>
        </p:txBody>
      </p:sp>
    </p:spTree>
    <p:extLst>
      <p:ext uri="{BB962C8B-B14F-4D97-AF65-F5344CB8AC3E}">
        <p14:creationId xmlns:p14="http://schemas.microsoft.com/office/powerpoint/2010/main" val="140710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37</a:t>
            </a:fld>
            <a:endParaRPr lang="en-US"/>
          </a:p>
        </p:txBody>
      </p:sp>
    </p:spTree>
    <p:extLst>
      <p:ext uri="{BB962C8B-B14F-4D97-AF65-F5344CB8AC3E}">
        <p14:creationId xmlns:p14="http://schemas.microsoft.com/office/powerpoint/2010/main" val="14557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38</a:t>
            </a:fld>
            <a:endParaRPr lang="en-US"/>
          </a:p>
        </p:txBody>
      </p:sp>
    </p:spTree>
    <p:extLst>
      <p:ext uri="{BB962C8B-B14F-4D97-AF65-F5344CB8AC3E}">
        <p14:creationId xmlns:p14="http://schemas.microsoft.com/office/powerpoint/2010/main" val="3167750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39</a:t>
            </a:fld>
            <a:endParaRPr lang="en-US"/>
          </a:p>
        </p:txBody>
      </p:sp>
    </p:spTree>
    <p:extLst>
      <p:ext uri="{BB962C8B-B14F-4D97-AF65-F5344CB8AC3E}">
        <p14:creationId xmlns:p14="http://schemas.microsoft.com/office/powerpoint/2010/main" val="1188642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Now we are going to dive more into the software side of our project, highlighting different aspects for both the firmware and IOS application</a:t>
            </a:r>
          </a:p>
        </p:txBody>
      </p:sp>
      <p:sp>
        <p:nvSpPr>
          <p:cNvPr id="4" name="Slide Number Placeholder 3"/>
          <p:cNvSpPr>
            <a:spLocks noGrp="1"/>
          </p:cNvSpPr>
          <p:nvPr>
            <p:ph type="sldNum" sz="quarter" idx="5"/>
          </p:nvPr>
        </p:nvSpPr>
        <p:spPr/>
        <p:txBody>
          <a:bodyPr/>
          <a:lstStyle/>
          <a:p>
            <a:fld id="{8CAD0333-D9E5-4E4B-A65B-D0680BD0C8C1}" type="slidenum">
              <a:rPr lang="en-US"/>
              <a:t>40</a:t>
            </a:fld>
            <a:endParaRPr lang="en-US"/>
          </a:p>
        </p:txBody>
      </p:sp>
    </p:spTree>
    <p:extLst>
      <p:ext uri="{BB962C8B-B14F-4D97-AF65-F5344CB8AC3E}">
        <p14:creationId xmlns:p14="http://schemas.microsoft.com/office/powerpoint/2010/main" val="283231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a:t>
            </a:r>
          </a:p>
          <a:p>
            <a:endParaRPr lang="en-US">
              <a:cs typeface="Calibri"/>
            </a:endParaRPr>
          </a:p>
          <a:p>
            <a:r>
              <a:rPr lang="en-US">
                <a:cs typeface="Calibri"/>
              </a:rPr>
              <a:t>The base of the firmware code is around 3 interrupts</a:t>
            </a:r>
          </a:p>
          <a:p>
            <a:r>
              <a:rPr lang="en-US">
                <a:cs typeface="Calibri"/>
              </a:rPr>
              <a:t>UART Receive Complete</a:t>
            </a:r>
          </a:p>
          <a:p>
            <a:r>
              <a:rPr lang="en-US">
                <a:cs typeface="Calibri"/>
              </a:rPr>
              <a:t>Timer </a:t>
            </a:r>
            <a:r>
              <a:rPr lang="en-US" err="1">
                <a:cs typeface="Calibri"/>
              </a:rPr>
              <a:t>Inteerupt</a:t>
            </a:r>
            <a:endParaRPr lang="en-US">
              <a:cs typeface="Calibri"/>
            </a:endParaRPr>
          </a:p>
          <a:p>
            <a:r>
              <a:rPr lang="en-US">
                <a:cs typeface="Calibri"/>
              </a:rPr>
              <a:t>And External Interrupts for polling a sensor </a:t>
            </a:r>
          </a:p>
          <a:p>
            <a:endParaRPr lang="en-US">
              <a:cs typeface="Calibri"/>
            </a:endParaRPr>
          </a:p>
          <a:p>
            <a:r>
              <a:rPr lang="en-US">
                <a:cs typeface="Calibri"/>
              </a:rPr>
              <a:t>The UART Rx C is used for new </a:t>
            </a:r>
            <a:r>
              <a:rPr lang="en-US" err="1">
                <a:cs typeface="Calibri"/>
              </a:rPr>
              <a:t>bluetooth</a:t>
            </a:r>
            <a:r>
              <a:rPr lang="en-US">
                <a:cs typeface="Calibri"/>
              </a:rPr>
              <a:t> commands to change threshold values or the roof status </a:t>
            </a:r>
          </a:p>
          <a:p>
            <a:r>
              <a:rPr lang="en-US">
                <a:cs typeface="Calibri"/>
              </a:rPr>
              <a:t>When a new Bluetooth command is sent, an interrupt is executed to read in the command and any sub command that could follow</a:t>
            </a:r>
          </a:p>
          <a:p>
            <a:r>
              <a:rPr lang="en-US">
                <a:cs typeface="Calibri"/>
              </a:rPr>
              <a:t>The timer interrupt is used to poll the sensors for new measurements to see the current weather conditions every 30 seconds, the sensors use different protocols to record the measurements, and one of the sensors uses an external interrupt </a:t>
            </a:r>
          </a:p>
          <a:p>
            <a:r>
              <a:rPr lang="en-US">
                <a:cs typeface="Calibri"/>
              </a:rPr>
              <a:t>Once new measurements are recorded the values are put through a logic flow to determine if action needs to be taken </a:t>
            </a:r>
          </a:p>
          <a:p>
            <a:r>
              <a:rPr lang="en-US">
                <a:cs typeface="Calibri"/>
              </a:rPr>
              <a:t> </a:t>
            </a:r>
          </a:p>
        </p:txBody>
      </p:sp>
      <p:sp>
        <p:nvSpPr>
          <p:cNvPr id="4" name="Slide Number Placeholder 3"/>
          <p:cNvSpPr>
            <a:spLocks noGrp="1"/>
          </p:cNvSpPr>
          <p:nvPr>
            <p:ph type="sldNum" sz="quarter" idx="5"/>
          </p:nvPr>
        </p:nvSpPr>
        <p:spPr/>
        <p:txBody>
          <a:bodyPr/>
          <a:lstStyle/>
          <a:p>
            <a:fld id="{8CAD0333-D9E5-4E4B-A65B-D0680BD0C8C1}" type="slidenum">
              <a:rPr lang="en-US"/>
              <a:t>41</a:t>
            </a:fld>
            <a:endParaRPr lang="en-US"/>
          </a:p>
        </p:txBody>
      </p:sp>
    </p:spTree>
    <p:extLst>
      <p:ext uri="{BB962C8B-B14F-4D97-AF65-F5344CB8AC3E}">
        <p14:creationId xmlns:p14="http://schemas.microsoft.com/office/powerpoint/2010/main" val="2413751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endParaRPr lang="en-US"/>
          </a:p>
          <a:p>
            <a:r>
              <a:rPr lang="en-US">
                <a:cs typeface="Calibri"/>
              </a:rPr>
              <a:t>This is the high level overview of the software logic implemented in our project </a:t>
            </a:r>
            <a:endParaRPr lang="en-US"/>
          </a:p>
          <a:p>
            <a:r>
              <a:rPr lang="en-US">
                <a:cs typeface="Calibri"/>
              </a:rPr>
              <a:t>Includes a lot of conditionals to find out if certain inclement weather is active</a:t>
            </a:r>
            <a:endParaRPr lang="en-US"/>
          </a:p>
          <a:p>
            <a:endParaRPr lang="en-US">
              <a:cs typeface="Calibri"/>
            </a:endParaRPr>
          </a:p>
          <a:p>
            <a:r>
              <a:rPr lang="en-US">
                <a:cs typeface="Calibri"/>
              </a:rPr>
              <a:t>Some measurements are used for multiple conditions and states, such as temperature it is used for both maximum and minimum temperature alone with relative humidity.</a:t>
            </a:r>
          </a:p>
          <a:p>
            <a:endParaRPr lang="en-US">
              <a:cs typeface="Calibri"/>
            </a:endParaRPr>
          </a:p>
          <a:p>
            <a:r>
              <a:rPr lang="en-US">
                <a:cs typeface="Calibri"/>
              </a:rPr>
              <a:t>If inclement weather is sensed, the current roof state (open or closed) is checked, and if the desired behavior is different then the roof will open or close based</a:t>
            </a:r>
          </a:p>
        </p:txBody>
      </p:sp>
      <p:sp>
        <p:nvSpPr>
          <p:cNvPr id="4" name="Slide Number Placeholder 3"/>
          <p:cNvSpPr>
            <a:spLocks noGrp="1"/>
          </p:cNvSpPr>
          <p:nvPr>
            <p:ph type="sldNum" sz="quarter" idx="5"/>
          </p:nvPr>
        </p:nvSpPr>
        <p:spPr/>
        <p:txBody>
          <a:bodyPr/>
          <a:lstStyle/>
          <a:p>
            <a:fld id="{8CAD0333-D9E5-4E4B-A65B-D0680BD0C8C1}" type="slidenum">
              <a:rPr lang="en-US"/>
              <a:t>42</a:t>
            </a:fld>
            <a:endParaRPr lang="en-US"/>
          </a:p>
        </p:txBody>
      </p:sp>
    </p:spTree>
    <p:extLst>
      <p:ext uri="{BB962C8B-B14F-4D97-AF65-F5344CB8AC3E}">
        <p14:creationId xmlns:p14="http://schemas.microsoft.com/office/powerpoint/2010/main" val="77319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(Start)</a:t>
            </a:r>
          </a:p>
          <a:p>
            <a:r>
              <a:rPr lang="en-US">
                <a:cs typeface="Calibri"/>
              </a:rPr>
              <a:t>The values for the if conditionals are based off the sensor thresholds </a:t>
            </a:r>
          </a:p>
          <a:p>
            <a:r>
              <a:rPr lang="en-US">
                <a:cs typeface="Calibri"/>
              </a:rPr>
              <a:t>We have chosen these default values to for the thresholds based off of research from the National weather service and average measurements for averages in here in FL </a:t>
            </a:r>
          </a:p>
          <a:p>
            <a:r>
              <a:rPr lang="en-US">
                <a:cs typeface="Calibri"/>
              </a:rPr>
              <a:t>These can be changed during the initial set up of the sensor kit by the user and throughout operation in the IOS application</a:t>
            </a:r>
          </a:p>
          <a:p>
            <a:r>
              <a:rPr lang="en-US">
                <a:cs typeface="Calibri"/>
              </a:rPr>
              <a:t>Values for each kit are stored within a table in the database with the </a:t>
            </a:r>
            <a:r>
              <a:rPr lang="en-US" err="1">
                <a:cs typeface="Calibri"/>
              </a:rPr>
              <a:t>uinque</a:t>
            </a:r>
            <a:r>
              <a:rPr lang="en-US">
                <a:cs typeface="Calibri"/>
              </a:rPr>
              <a:t> kit id </a:t>
            </a:r>
          </a:p>
        </p:txBody>
      </p:sp>
      <p:sp>
        <p:nvSpPr>
          <p:cNvPr id="4" name="Slide Number Placeholder 3"/>
          <p:cNvSpPr>
            <a:spLocks noGrp="1"/>
          </p:cNvSpPr>
          <p:nvPr>
            <p:ph type="sldNum" sz="quarter" idx="5"/>
          </p:nvPr>
        </p:nvSpPr>
        <p:spPr/>
        <p:txBody>
          <a:bodyPr/>
          <a:lstStyle/>
          <a:p>
            <a:fld id="{8CAD0333-D9E5-4E4B-A65B-D0680BD0C8C1}" type="slidenum">
              <a:rPr lang="en-US"/>
              <a:t>43</a:t>
            </a:fld>
            <a:endParaRPr lang="en-US"/>
          </a:p>
        </p:txBody>
      </p:sp>
    </p:spTree>
    <p:extLst>
      <p:ext uri="{BB962C8B-B14F-4D97-AF65-F5344CB8AC3E}">
        <p14:creationId xmlns:p14="http://schemas.microsoft.com/office/powerpoint/2010/main" val="305698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 Increase predictability and reliability </a:t>
            </a:r>
          </a:p>
          <a:p>
            <a:r>
              <a:rPr lang="en-US">
                <a:cs typeface="Calibri"/>
              </a:rPr>
              <a:t>Add a few more sensors and a phone application</a:t>
            </a:r>
          </a:p>
        </p:txBody>
      </p:sp>
      <p:sp>
        <p:nvSpPr>
          <p:cNvPr id="4" name="Slide Number Placeholder 3"/>
          <p:cNvSpPr>
            <a:spLocks noGrp="1"/>
          </p:cNvSpPr>
          <p:nvPr>
            <p:ph type="sldNum" sz="quarter" idx="5"/>
          </p:nvPr>
        </p:nvSpPr>
        <p:spPr/>
        <p:txBody>
          <a:bodyPr/>
          <a:lstStyle/>
          <a:p>
            <a:fld id="{8CAD0333-D9E5-4E4B-A65B-D0680BD0C8C1}" type="slidenum">
              <a:rPr lang="en-US"/>
              <a:t>4</a:t>
            </a:fld>
            <a:endParaRPr lang="en-US"/>
          </a:p>
        </p:txBody>
      </p:sp>
    </p:spTree>
    <p:extLst>
      <p:ext uri="{BB962C8B-B14F-4D97-AF65-F5344CB8AC3E}">
        <p14:creationId xmlns:p14="http://schemas.microsoft.com/office/powerpoint/2010/main" val="1862458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Most of the weather conditions' measurements come straight from the sensors, but some weather conditions require a sensor's measurement to be used in a calculation. As you can see Heat Index, which is important for the amount of time and exertion a human can spend outside, is calculated using both temperature and relative humidity. </a:t>
            </a:r>
          </a:p>
          <a:p>
            <a:r>
              <a:rPr lang="en-US">
                <a:cs typeface="Calibri"/>
              </a:rPr>
              <a:t>This equation is hardcoded as used a function to determine new heat index levels when new temperature and humidity measurements are recorded</a:t>
            </a:r>
          </a:p>
        </p:txBody>
      </p:sp>
      <p:sp>
        <p:nvSpPr>
          <p:cNvPr id="4" name="Slide Number Placeholder 3"/>
          <p:cNvSpPr>
            <a:spLocks noGrp="1"/>
          </p:cNvSpPr>
          <p:nvPr>
            <p:ph type="sldNum" sz="quarter" idx="5"/>
          </p:nvPr>
        </p:nvSpPr>
        <p:spPr/>
        <p:txBody>
          <a:bodyPr/>
          <a:lstStyle/>
          <a:p>
            <a:fld id="{8CAD0333-D9E5-4E4B-A65B-D0680BD0C8C1}" type="slidenum">
              <a:rPr lang="en-US"/>
              <a:t>44</a:t>
            </a:fld>
            <a:endParaRPr lang="en-US"/>
          </a:p>
        </p:txBody>
      </p:sp>
    </p:spTree>
    <p:extLst>
      <p:ext uri="{BB962C8B-B14F-4D97-AF65-F5344CB8AC3E}">
        <p14:creationId xmlns:p14="http://schemas.microsoft.com/office/powerpoint/2010/main" val="945353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endParaRPr lang="en-US"/>
          </a:p>
          <a:p>
            <a:r>
              <a:rPr lang="en-US">
                <a:cs typeface="Calibri"/>
              </a:rPr>
              <a:t>To obtain each sensor measurement during the 30 second interrupt we use a mixture of I2C </a:t>
            </a:r>
            <a:r>
              <a:rPr lang="en-US" err="1">
                <a:cs typeface="Calibri"/>
              </a:rPr>
              <a:t>commnication</a:t>
            </a:r>
            <a:r>
              <a:rPr lang="en-US">
                <a:cs typeface="Calibri"/>
              </a:rPr>
              <a:t>, ADC, and external interrupts to poll the sensors. The Humidity sensor and the light sensor for UV communicate via I2C. They are both initialized during the setup portion of the </a:t>
            </a:r>
            <a:r>
              <a:rPr lang="en-US" err="1">
                <a:cs typeface="Calibri"/>
              </a:rPr>
              <a:t>microntroller</a:t>
            </a:r>
            <a:r>
              <a:rPr lang="en-US">
                <a:cs typeface="Calibri"/>
              </a:rPr>
              <a:t> when it is first powered on. This allows us just send a single write command for a new measurement followed by the read command. </a:t>
            </a:r>
            <a:endParaRPr lang="en-US"/>
          </a:p>
          <a:p>
            <a:r>
              <a:rPr lang="en-US">
                <a:cs typeface="Calibri"/>
              </a:rPr>
              <a:t>The temperature sensor and the rain sensor measurements are obtained via ADC. The reference voltage for the ADC is 3.3V</a:t>
            </a:r>
          </a:p>
          <a:p>
            <a:r>
              <a:rPr lang="en-US">
                <a:cs typeface="Calibri"/>
              </a:rPr>
              <a:t>The wind speed is calculated based on the falling edge external interrupt. Wind is the only measurement that is not polled, as it just updates the value itself. </a:t>
            </a:r>
          </a:p>
          <a:p>
            <a:endParaRPr lang="en-US">
              <a:cs typeface="Calibri"/>
            </a:endParaRPr>
          </a:p>
          <a:p>
            <a:r>
              <a:rPr lang="en-US">
                <a:cs typeface="Calibri"/>
              </a:rPr>
              <a:t>All the current measurements are stored in a </a:t>
            </a:r>
            <a:r>
              <a:rPr lang="en-US" err="1">
                <a:cs typeface="Calibri"/>
              </a:rPr>
              <a:t>strucutre</a:t>
            </a:r>
            <a:r>
              <a:rPr lang="en-US">
                <a:cs typeface="Calibri"/>
              </a:rPr>
              <a:t>, whenever new measurements are polled they are added to another </a:t>
            </a:r>
            <a:r>
              <a:rPr lang="en-US" err="1">
                <a:cs typeface="Calibri"/>
              </a:rPr>
              <a:t>strucuter</a:t>
            </a:r>
            <a:r>
              <a:rPr lang="en-US">
                <a:cs typeface="Calibri"/>
              </a:rPr>
              <a:t> that is the average measurement </a:t>
            </a:r>
            <a:r>
              <a:rPr lang="en-US" err="1">
                <a:cs typeface="Calibri"/>
              </a:rPr>
              <a:t>strcuture</a:t>
            </a:r>
            <a:r>
              <a:rPr lang="en-US">
                <a:cs typeface="Calibri"/>
              </a:rPr>
              <a:t> that sent to the iOS application via </a:t>
            </a:r>
            <a:r>
              <a:rPr lang="en-US" err="1">
                <a:cs typeface="Calibri"/>
              </a:rPr>
              <a:t>bluetooth</a:t>
            </a:r>
            <a:r>
              <a:rPr lang="en-US">
                <a:cs typeface="Calibri"/>
              </a:rPr>
              <a:t> when a new </a:t>
            </a:r>
            <a:r>
              <a:rPr lang="en-US" err="1">
                <a:cs typeface="Calibri"/>
              </a:rPr>
              <a:t>bluetooth</a:t>
            </a:r>
            <a:r>
              <a:rPr lang="en-US">
                <a:cs typeface="Calibri"/>
              </a:rPr>
              <a:t> connection is made</a:t>
            </a:r>
          </a:p>
        </p:txBody>
      </p:sp>
      <p:sp>
        <p:nvSpPr>
          <p:cNvPr id="4" name="Slide Number Placeholder 3"/>
          <p:cNvSpPr>
            <a:spLocks noGrp="1"/>
          </p:cNvSpPr>
          <p:nvPr>
            <p:ph type="sldNum" sz="quarter" idx="5"/>
          </p:nvPr>
        </p:nvSpPr>
        <p:spPr/>
        <p:txBody>
          <a:bodyPr/>
          <a:lstStyle/>
          <a:p>
            <a:fld id="{8CAD0333-D9E5-4E4B-A65B-D0680BD0C8C1}" type="slidenum">
              <a:rPr lang="en-US"/>
              <a:t>45</a:t>
            </a:fld>
            <a:endParaRPr lang="en-US"/>
          </a:p>
        </p:txBody>
      </p:sp>
    </p:spTree>
    <p:extLst>
      <p:ext uri="{BB962C8B-B14F-4D97-AF65-F5344CB8AC3E}">
        <p14:creationId xmlns:p14="http://schemas.microsoft.com/office/powerpoint/2010/main" val="2265153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a:t>
            </a:r>
          </a:p>
          <a:p>
            <a:r>
              <a:rPr lang="en-US">
                <a:cs typeface="Calibri"/>
              </a:rPr>
              <a:t>Whenever inclement weather is sensed, whatever action that the roof needs to take will be based off of the defined roof behaviors. Just like the sensor defined values, these behaviors can be changed during the initial setup and throughout the roof's operation in the IOS application.  Different structure types care about different weather conditions, so here are two example of default values for different </a:t>
            </a:r>
            <a:r>
              <a:rPr lang="en-US" err="1">
                <a:cs typeface="Calibri"/>
              </a:rPr>
              <a:t>strucutre</a:t>
            </a:r>
            <a:r>
              <a:rPr lang="en-US">
                <a:cs typeface="Calibri"/>
              </a:rPr>
              <a:t> types. For example, a structure over a pool would probably want the roof to closed when it is raining, but a roof over a greenhouse may want to be open to allow for the extra rain fall on the plants</a:t>
            </a:r>
          </a:p>
        </p:txBody>
      </p:sp>
      <p:sp>
        <p:nvSpPr>
          <p:cNvPr id="4" name="Slide Number Placeholder 3"/>
          <p:cNvSpPr>
            <a:spLocks noGrp="1"/>
          </p:cNvSpPr>
          <p:nvPr>
            <p:ph type="sldNum" sz="quarter" idx="5"/>
          </p:nvPr>
        </p:nvSpPr>
        <p:spPr/>
        <p:txBody>
          <a:bodyPr/>
          <a:lstStyle/>
          <a:p>
            <a:fld id="{8CAD0333-D9E5-4E4B-A65B-D0680BD0C8C1}" type="slidenum">
              <a:rPr lang="en-US"/>
              <a:t>46</a:t>
            </a:fld>
            <a:endParaRPr lang="en-US"/>
          </a:p>
        </p:txBody>
      </p:sp>
    </p:spTree>
    <p:extLst>
      <p:ext uri="{BB962C8B-B14F-4D97-AF65-F5344CB8AC3E}">
        <p14:creationId xmlns:p14="http://schemas.microsoft.com/office/powerpoint/2010/main" val="1737556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a:t>
            </a:r>
          </a:p>
          <a:p>
            <a:endParaRPr lang="en-US">
              <a:cs typeface="Calibri"/>
            </a:endParaRPr>
          </a:p>
          <a:p>
            <a:pPr algn="just"/>
            <a:r>
              <a:rPr lang="en-US"/>
              <a:t>o communicate between the iOS application and the microcontroller specific commands are sent via Bluetooth. The main data that is sent to the microcontroller are the new thresholds and behavior for the sensor measurements along with the main open and close command for the roof. Each command is formatted in similar fashion, but all commands start with a single character to represent the sensor the new threshold is for, or the command to change the status of the roof. </a:t>
            </a:r>
            <a:endParaRPr lang="en-US">
              <a:cs typeface="Calibri"/>
            </a:endParaRPr>
          </a:p>
          <a:p>
            <a:br>
              <a:rPr lang="en-US">
                <a:cs typeface="+mn-lt"/>
              </a:rPr>
            </a:br>
            <a:r>
              <a:rPr lang="en-US"/>
              <a:t>For commands that change new threshold values the starting character is followed by four sub commands representing the float value itself, with the whole number, the decimal point, and the decimal value of the threshold. The value is converted from the four int </a:t>
            </a:r>
            <a:r>
              <a:rPr lang="en-US" err="1"/>
              <a:t>vlaues</a:t>
            </a:r>
            <a:r>
              <a:rPr lang="en-US"/>
              <a:t> back to a float on the microcontroller side. The sixth sub command is the representation of the roof behavior for the given threshold. The value is either “C” or “O”, representing closed or open.</a:t>
            </a:r>
            <a:endParaRPr lang="en-US">
              <a:cs typeface="Calibri" panose="020F0502020204030204"/>
            </a:endParaRPr>
          </a:p>
          <a:p>
            <a:r>
              <a:rPr lang="en-US">
                <a:cs typeface="Calibri" panose="020F0502020204030204"/>
              </a:rPr>
              <a:t>One of these </a:t>
            </a:r>
            <a:r>
              <a:rPr lang="en-US" err="1">
                <a:cs typeface="Calibri" panose="020F0502020204030204"/>
              </a:rPr>
              <a:t>commmands</a:t>
            </a:r>
            <a:r>
              <a:rPr lang="en-US">
                <a:cs typeface="Calibri" panose="020F0502020204030204"/>
              </a:rPr>
              <a:t> is sent whenever a threshold or behavior is set in the app and the phone is connected to the controller</a:t>
            </a:r>
          </a:p>
          <a:p>
            <a:endParaRPr lang="en-US"/>
          </a:p>
          <a:p>
            <a:r>
              <a:rPr lang="en-US"/>
              <a:t>The rain sensor is slightly unique compared to the other sensors as it does not have a threshold, only a </a:t>
            </a:r>
            <a:r>
              <a:rPr lang="en-US" err="1"/>
              <a:t>boolean</a:t>
            </a:r>
            <a:r>
              <a:rPr lang="en-US"/>
              <a:t> if it is raining or not raining. For the rain sensor, only the roof behavior command can be changed for the preference of the roof when it is raining. </a:t>
            </a:r>
          </a:p>
          <a:p>
            <a:endParaRPr lang="en-US">
              <a:cs typeface="Calibri" panose="020F0502020204030204"/>
            </a:endParaRPr>
          </a:p>
          <a:p>
            <a:r>
              <a:rPr lang="en-US"/>
              <a:t>The only other command sent to the microcontroller is the open and close roof command. This command is denoted by the character “S’. And it is not followed by any sub commands</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CAD0333-D9E5-4E4B-A65B-D0680BD0C8C1}" type="slidenum">
              <a:rPr lang="en-US"/>
              <a:t>47</a:t>
            </a:fld>
            <a:endParaRPr lang="en-US"/>
          </a:p>
        </p:txBody>
      </p:sp>
    </p:spTree>
    <p:extLst>
      <p:ext uri="{BB962C8B-B14F-4D97-AF65-F5344CB8AC3E}">
        <p14:creationId xmlns:p14="http://schemas.microsoft.com/office/powerpoint/2010/main" val="1106620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a:t>
            </a:r>
          </a:p>
          <a:p>
            <a:r>
              <a:rPr lang="en-US">
                <a:cs typeface="Calibri"/>
              </a:rPr>
              <a:t>Summarize </a:t>
            </a:r>
            <a:r>
              <a:rPr lang="en-US" err="1">
                <a:cs typeface="Calibri"/>
              </a:rPr>
              <a:t>powerpoint</a:t>
            </a:r>
            <a:r>
              <a:rPr lang="en-US">
                <a:cs typeface="Calibri"/>
              </a:rPr>
              <a:t> above</a:t>
            </a:r>
          </a:p>
        </p:txBody>
      </p:sp>
      <p:sp>
        <p:nvSpPr>
          <p:cNvPr id="4" name="Slide Number Placeholder 3"/>
          <p:cNvSpPr>
            <a:spLocks noGrp="1"/>
          </p:cNvSpPr>
          <p:nvPr>
            <p:ph type="sldNum" sz="quarter" idx="5"/>
          </p:nvPr>
        </p:nvSpPr>
        <p:spPr/>
        <p:txBody>
          <a:bodyPr/>
          <a:lstStyle/>
          <a:p>
            <a:fld id="{8CAD0333-D9E5-4E4B-A65B-D0680BD0C8C1}" type="slidenum">
              <a:rPr lang="en-US"/>
              <a:t>48</a:t>
            </a:fld>
            <a:endParaRPr lang="en-US"/>
          </a:p>
        </p:txBody>
      </p:sp>
    </p:spTree>
    <p:extLst>
      <p:ext uri="{BB962C8B-B14F-4D97-AF65-F5344CB8AC3E}">
        <p14:creationId xmlns:p14="http://schemas.microsoft.com/office/powerpoint/2010/main" val="3262888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p>
        </p:txBody>
      </p:sp>
      <p:sp>
        <p:nvSpPr>
          <p:cNvPr id="4" name="Slide Number Placeholder 3"/>
          <p:cNvSpPr>
            <a:spLocks noGrp="1"/>
          </p:cNvSpPr>
          <p:nvPr>
            <p:ph type="sldNum" sz="quarter" idx="5"/>
          </p:nvPr>
        </p:nvSpPr>
        <p:spPr/>
        <p:txBody>
          <a:bodyPr/>
          <a:lstStyle/>
          <a:p>
            <a:fld id="{8CAD0333-D9E5-4E4B-A65B-D0680BD0C8C1}" type="slidenum">
              <a:rPr lang="en-US"/>
              <a:t>49</a:t>
            </a:fld>
            <a:endParaRPr lang="en-US"/>
          </a:p>
        </p:txBody>
      </p:sp>
    </p:spTree>
    <p:extLst>
      <p:ext uri="{BB962C8B-B14F-4D97-AF65-F5344CB8AC3E}">
        <p14:creationId xmlns:p14="http://schemas.microsoft.com/office/powerpoint/2010/main" val="4271569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Ron:</a:t>
            </a:r>
          </a:p>
          <a:p>
            <a:r>
              <a:rPr lang="en-US"/>
              <a:t>Mention 3D touch</a:t>
            </a:r>
          </a:p>
        </p:txBody>
      </p:sp>
      <p:sp>
        <p:nvSpPr>
          <p:cNvPr id="4" name="Slide Number Placeholder 3"/>
          <p:cNvSpPr>
            <a:spLocks noGrp="1"/>
          </p:cNvSpPr>
          <p:nvPr>
            <p:ph type="sldNum" sz="quarter" idx="5"/>
          </p:nvPr>
        </p:nvSpPr>
        <p:spPr/>
        <p:txBody>
          <a:bodyPr/>
          <a:lstStyle/>
          <a:p>
            <a:fld id="{8CAD0333-D9E5-4E4B-A65B-D0680BD0C8C1}" type="slidenum">
              <a:rPr lang="en-US" smtClean="0"/>
              <a:t>50</a:t>
            </a:fld>
            <a:endParaRPr lang="en-US"/>
          </a:p>
        </p:txBody>
      </p:sp>
    </p:spTree>
    <p:extLst>
      <p:ext uri="{BB962C8B-B14F-4D97-AF65-F5344CB8AC3E}">
        <p14:creationId xmlns:p14="http://schemas.microsoft.com/office/powerpoint/2010/main" val="2010721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p>
        </p:txBody>
      </p:sp>
      <p:sp>
        <p:nvSpPr>
          <p:cNvPr id="4" name="Slide Number Placeholder 3"/>
          <p:cNvSpPr>
            <a:spLocks noGrp="1"/>
          </p:cNvSpPr>
          <p:nvPr>
            <p:ph type="sldNum" sz="quarter" idx="5"/>
          </p:nvPr>
        </p:nvSpPr>
        <p:spPr/>
        <p:txBody>
          <a:bodyPr/>
          <a:lstStyle/>
          <a:p>
            <a:fld id="{8CAD0333-D9E5-4E4B-A65B-D0680BD0C8C1}" type="slidenum">
              <a:rPr lang="en-US"/>
              <a:t>51</a:t>
            </a:fld>
            <a:endParaRPr lang="en-US"/>
          </a:p>
        </p:txBody>
      </p:sp>
    </p:spTree>
    <p:extLst>
      <p:ext uri="{BB962C8B-B14F-4D97-AF65-F5344CB8AC3E}">
        <p14:creationId xmlns:p14="http://schemas.microsoft.com/office/powerpoint/2010/main" val="3859562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a:t>
            </a:r>
          </a:p>
        </p:txBody>
      </p:sp>
      <p:sp>
        <p:nvSpPr>
          <p:cNvPr id="4" name="Slide Number Placeholder 3"/>
          <p:cNvSpPr>
            <a:spLocks noGrp="1"/>
          </p:cNvSpPr>
          <p:nvPr>
            <p:ph type="sldNum" sz="quarter" idx="5"/>
          </p:nvPr>
        </p:nvSpPr>
        <p:spPr/>
        <p:txBody>
          <a:bodyPr/>
          <a:lstStyle/>
          <a:p>
            <a:fld id="{8CAD0333-D9E5-4E4B-A65B-D0680BD0C8C1}" type="slidenum">
              <a:rPr lang="en-US"/>
              <a:t>53</a:t>
            </a:fld>
            <a:endParaRPr lang="en-US"/>
          </a:p>
        </p:txBody>
      </p:sp>
    </p:spTree>
    <p:extLst>
      <p:ext uri="{BB962C8B-B14F-4D97-AF65-F5344CB8AC3E}">
        <p14:creationId xmlns:p14="http://schemas.microsoft.com/office/powerpoint/2010/main" val="1248447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p>
        </p:txBody>
      </p:sp>
      <p:sp>
        <p:nvSpPr>
          <p:cNvPr id="4" name="Slide Number Placeholder 3"/>
          <p:cNvSpPr>
            <a:spLocks noGrp="1"/>
          </p:cNvSpPr>
          <p:nvPr>
            <p:ph type="sldNum" sz="quarter" idx="5"/>
          </p:nvPr>
        </p:nvSpPr>
        <p:spPr/>
        <p:txBody>
          <a:bodyPr/>
          <a:lstStyle/>
          <a:p>
            <a:fld id="{8CAD0333-D9E5-4E4B-A65B-D0680BD0C8C1}" type="slidenum">
              <a:rPr lang="en-US"/>
              <a:t>54</a:t>
            </a:fld>
            <a:endParaRPr lang="en-US"/>
          </a:p>
        </p:txBody>
      </p:sp>
    </p:spTree>
    <p:extLst>
      <p:ext uri="{BB962C8B-B14F-4D97-AF65-F5344CB8AC3E}">
        <p14:creationId xmlns:p14="http://schemas.microsoft.com/office/powerpoint/2010/main" val="84020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p>
          <a:p>
            <a:r>
              <a:rPr lang="en-US">
                <a:cs typeface="Calibri"/>
              </a:rPr>
              <a:t>Here are the system requirement specifications. The underlined specifications are the ones that drove a lot of the choices for the different hardware we selected for this project. Those specifically are 6 &amp; 7 </a:t>
            </a:r>
            <a:endParaRPr lang="en-US"/>
          </a:p>
          <a:p>
            <a:r>
              <a:rPr lang="en-US">
                <a:cs typeface="Calibri"/>
              </a:rPr>
              <a:t>Needed proper voltage for the vast array of sensors, and needed a microcontroller that would be able to handle the high number of input and output signlas</a:t>
            </a:r>
          </a:p>
        </p:txBody>
      </p:sp>
      <p:sp>
        <p:nvSpPr>
          <p:cNvPr id="4" name="Slide Number Placeholder 3"/>
          <p:cNvSpPr>
            <a:spLocks noGrp="1"/>
          </p:cNvSpPr>
          <p:nvPr>
            <p:ph type="sldNum" sz="quarter" idx="5"/>
          </p:nvPr>
        </p:nvSpPr>
        <p:spPr/>
        <p:txBody>
          <a:bodyPr/>
          <a:lstStyle/>
          <a:p>
            <a:fld id="{8CAD0333-D9E5-4E4B-A65B-D0680BD0C8C1}" type="slidenum">
              <a:rPr lang="en-US"/>
              <a:t>5</a:t>
            </a:fld>
            <a:endParaRPr lang="en-US"/>
          </a:p>
        </p:txBody>
      </p:sp>
    </p:spTree>
    <p:extLst>
      <p:ext uri="{BB962C8B-B14F-4D97-AF65-F5344CB8AC3E}">
        <p14:creationId xmlns:p14="http://schemas.microsoft.com/office/powerpoint/2010/main" val="257461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To hold all the user settings and weather </a:t>
            </a:r>
            <a:r>
              <a:rPr lang="en-US" err="1">
                <a:cs typeface="Calibri"/>
              </a:rPr>
              <a:t>predicition</a:t>
            </a:r>
            <a:r>
              <a:rPr lang="en-US">
                <a:cs typeface="Calibri"/>
              </a:rPr>
              <a:t> and collected measurement data for each kit, we are implementing a database. Specifically we are suing </a:t>
            </a:r>
            <a:r>
              <a:rPr lang="en-US" err="1">
                <a:cs typeface="Calibri"/>
              </a:rPr>
              <a:t>google's</a:t>
            </a:r>
            <a:r>
              <a:rPr lang="en-US">
                <a:cs typeface="Calibri"/>
              </a:rPr>
              <a:t> firebase. We chose firebase because of its easy connecting to swift applications. You also get a ton of </a:t>
            </a:r>
            <a:r>
              <a:rPr lang="en-US" err="1">
                <a:cs typeface="Calibri"/>
              </a:rPr>
              <a:t>buillt</a:t>
            </a:r>
            <a:r>
              <a:rPr lang="en-US">
                <a:cs typeface="Calibri"/>
              </a:rPr>
              <a:t> in storage and security features from google </a:t>
            </a:r>
          </a:p>
          <a:p>
            <a:r>
              <a:rPr lang="en-US">
                <a:cs typeface="Calibri"/>
              </a:rPr>
              <a:t>6 main json token pairs that will be used to hold all the data for each sensor system.</a:t>
            </a:r>
          </a:p>
          <a:p>
            <a:r>
              <a:rPr lang="en-US">
                <a:cs typeface="Calibri"/>
              </a:rPr>
              <a:t>Users – hold hard coded kit ID number and the unique customer user id</a:t>
            </a:r>
          </a:p>
          <a:p>
            <a:r>
              <a:rPr lang="en-US">
                <a:cs typeface="Calibri"/>
              </a:rPr>
              <a:t>Permissions - different user ids and </a:t>
            </a:r>
            <a:r>
              <a:rPr lang="en-US" err="1">
                <a:cs typeface="Calibri"/>
              </a:rPr>
              <a:t>and</a:t>
            </a:r>
            <a:r>
              <a:rPr lang="en-US">
                <a:cs typeface="Calibri"/>
              </a:rPr>
              <a:t> permissions for each for a given kit</a:t>
            </a:r>
          </a:p>
          <a:p>
            <a:r>
              <a:rPr lang="en-US">
                <a:cs typeface="Calibri"/>
              </a:rPr>
              <a:t>Preferences – holds all the defined sensor values we talked about earlier</a:t>
            </a:r>
          </a:p>
          <a:p>
            <a:r>
              <a:rPr lang="en-US">
                <a:cs typeface="Calibri"/>
              </a:rPr>
              <a:t>Behaviors – all the roof behaviors that are defined for each kit </a:t>
            </a:r>
          </a:p>
          <a:p>
            <a:r>
              <a:rPr lang="en-US">
                <a:cs typeface="Calibri"/>
              </a:rPr>
              <a:t>Sensors Collection – average data collected by the sensors for each kit </a:t>
            </a:r>
          </a:p>
          <a:p>
            <a:r>
              <a:rPr lang="en-US">
                <a:cs typeface="Calibri"/>
              </a:rPr>
              <a:t>API Predictions – collected API polled data for </a:t>
            </a:r>
            <a:r>
              <a:rPr lang="en-US" err="1">
                <a:cs typeface="Calibri"/>
              </a:rPr>
              <a:t>predicitons</a:t>
            </a:r>
            <a:r>
              <a:rPr lang="en-US">
                <a:cs typeface="Calibri"/>
              </a:rPr>
              <a:t> for a given kit </a:t>
            </a:r>
          </a:p>
        </p:txBody>
      </p:sp>
      <p:sp>
        <p:nvSpPr>
          <p:cNvPr id="4" name="Slide Number Placeholder 3"/>
          <p:cNvSpPr>
            <a:spLocks noGrp="1"/>
          </p:cNvSpPr>
          <p:nvPr>
            <p:ph type="sldNum" sz="quarter" idx="5"/>
          </p:nvPr>
        </p:nvSpPr>
        <p:spPr/>
        <p:txBody>
          <a:bodyPr/>
          <a:lstStyle/>
          <a:p>
            <a:fld id="{8CAD0333-D9E5-4E4B-A65B-D0680BD0C8C1}" type="slidenum">
              <a:rPr lang="en-US"/>
              <a:t>55</a:t>
            </a:fld>
            <a:endParaRPr lang="en-US"/>
          </a:p>
        </p:txBody>
      </p:sp>
    </p:spTree>
    <p:extLst>
      <p:ext uri="{BB962C8B-B14F-4D97-AF65-F5344CB8AC3E}">
        <p14:creationId xmlns:p14="http://schemas.microsoft.com/office/powerpoint/2010/main" val="627768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(Start)</a:t>
            </a:r>
          </a:p>
        </p:txBody>
      </p:sp>
      <p:sp>
        <p:nvSpPr>
          <p:cNvPr id="4" name="Slide Number Placeholder 3"/>
          <p:cNvSpPr>
            <a:spLocks noGrp="1"/>
          </p:cNvSpPr>
          <p:nvPr>
            <p:ph type="sldNum" sz="quarter" idx="5"/>
          </p:nvPr>
        </p:nvSpPr>
        <p:spPr/>
        <p:txBody>
          <a:bodyPr/>
          <a:lstStyle/>
          <a:p>
            <a:fld id="{8CAD0333-D9E5-4E4B-A65B-D0680BD0C8C1}" type="slidenum">
              <a:rPr lang="en-US"/>
              <a:t>56</a:t>
            </a:fld>
            <a:endParaRPr lang="en-US"/>
          </a:p>
        </p:txBody>
      </p:sp>
    </p:spTree>
    <p:extLst>
      <p:ext uri="{BB962C8B-B14F-4D97-AF65-F5344CB8AC3E}">
        <p14:creationId xmlns:p14="http://schemas.microsoft.com/office/powerpoint/2010/main" val="3554438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endParaRPr lang="en-US"/>
          </a:p>
          <a:p>
            <a:r>
              <a:rPr lang="en-US">
                <a:cs typeface="Calibri"/>
              </a:rPr>
              <a:t>Group roles: </a:t>
            </a:r>
            <a:r>
              <a:rPr lang="en-US" err="1">
                <a:cs typeface="Calibri"/>
              </a:rPr>
              <a:t>sarah</a:t>
            </a:r>
            <a:r>
              <a:rPr lang="en-US">
                <a:cs typeface="Calibri"/>
              </a:rPr>
              <a:t> and </a:t>
            </a:r>
            <a:r>
              <a:rPr lang="en-US" err="1">
                <a:cs typeface="Calibri"/>
              </a:rPr>
              <a:t>chris</a:t>
            </a:r>
            <a:r>
              <a:rPr lang="en-US">
                <a:cs typeface="Calibri"/>
              </a:rPr>
              <a:t> mostly hardware. Ron and </a:t>
            </a:r>
            <a:r>
              <a:rPr lang="en-US" err="1">
                <a:cs typeface="Calibri"/>
              </a:rPr>
              <a:t>lauren</a:t>
            </a:r>
            <a:r>
              <a:rPr lang="en-US">
                <a:cs typeface="Calibri"/>
              </a:rPr>
              <a:t> mostly software</a:t>
            </a:r>
            <a:endParaRPr lang="en-US"/>
          </a:p>
        </p:txBody>
      </p:sp>
      <p:sp>
        <p:nvSpPr>
          <p:cNvPr id="4" name="Slide Number Placeholder 3"/>
          <p:cNvSpPr>
            <a:spLocks noGrp="1"/>
          </p:cNvSpPr>
          <p:nvPr>
            <p:ph type="sldNum" sz="quarter" idx="5"/>
          </p:nvPr>
        </p:nvSpPr>
        <p:spPr/>
        <p:txBody>
          <a:bodyPr/>
          <a:lstStyle/>
          <a:p>
            <a:fld id="{8CAD0333-D9E5-4E4B-A65B-D0680BD0C8C1}" type="slidenum">
              <a:rPr lang="en-US"/>
              <a:t>57</a:t>
            </a:fld>
            <a:endParaRPr lang="en-US"/>
          </a:p>
        </p:txBody>
      </p:sp>
    </p:spTree>
    <p:extLst>
      <p:ext uri="{BB962C8B-B14F-4D97-AF65-F5344CB8AC3E}">
        <p14:creationId xmlns:p14="http://schemas.microsoft.com/office/powerpoint/2010/main" val="3717133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58</a:t>
            </a:fld>
            <a:endParaRPr lang="en-US"/>
          </a:p>
        </p:txBody>
      </p:sp>
    </p:spTree>
    <p:extLst>
      <p:ext uri="{BB962C8B-B14F-4D97-AF65-F5344CB8AC3E}">
        <p14:creationId xmlns:p14="http://schemas.microsoft.com/office/powerpoint/2010/main" val="3801668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a:t>
            </a:r>
          </a:p>
        </p:txBody>
      </p:sp>
      <p:sp>
        <p:nvSpPr>
          <p:cNvPr id="4" name="Slide Number Placeholder 3"/>
          <p:cNvSpPr>
            <a:spLocks noGrp="1"/>
          </p:cNvSpPr>
          <p:nvPr>
            <p:ph type="sldNum" sz="quarter" idx="5"/>
          </p:nvPr>
        </p:nvSpPr>
        <p:spPr/>
        <p:txBody>
          <a:bodyPr/>
          <a:lstStyle/>
          <a:p>
            <a:fld id="{8CAD0333-D9E5-4E4B-A65B-D0680BD0C8C1}" type="slidenum">
              <a:rPr lang="en-US"/>
              <a:t>59</a:t>
            </a:fld>
            <a:endParaRPr lang="en-US"/>
          </a:p>
        </p:txBody>
      </p:sp>
    </p:spTree>
    <p:extLst>
      <p:ext uri="{BB962C8B-B14F-4D97-AF65-F5344CB8AC3E}">
        <p14:creationId xmlns:p14="http://schemas.microsoft.com/office/powerpoint/2010/main" val="3852618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Budget was an estimated $1000, spent a little over $1200, received $2000. Parts selection was based </a:t>
            </a:r>
            <a:r>
              <a:rPr lang="en-US" err="1">
                <a:cs typeface="Calibri"/>
              </a:rPr>
              <a:t>soley</a:t>
            </a:r>
            <a:r>
              <a:rPr lang="en-US">
                <a:cs typeface="Calibri"/>
              </a:rPr>
              <a:t> on being able to stay within budget, but with COVID-19 we had to switch some of our designs and buy new parts and extra supplies such as two </a:t>
            </a:r>
            <a:r>
              <a:rPr lang="en-US" err="1">
                <a:cs typeface="Calibri"/>
              </a:rPr>
              <a:t>voltmeteres</a:t>
            </a:r>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60</a:t>
            </a:fld>
            <a:endParaRPr lang="en-US"/>
          </a:p>
        </p:txBody>
      </p:sp>
    </p:spTree>
    <p:extLst>
      <p:ext uri="{BB962C8B-B14F-4D97-AF65-F5344CB8AC3E}">
        <p14:creationId xmlns:p14="http://schemas.microsoft.com/office/powerpoint/2010/main" val="2278146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p:txBody>
      </p:sp>
      <p:sp>
        <p:nvSpPr>
          <p:cNvPr id="4" name="Slide Number Placeholder 3"/>
          <p:cNvSpPr>
            <a:spLocks noGrp="1"/>
          </p:cNvSpPr>
          <p:nvPr>
            <p:ph type="sldNum" sz="quarter" idx="5"/>
          </p:nvPr>
        </p:nvSpPr>
        <p:spPr/>
        <p:txBody>
          <a:bodyPr/>
          <a:lstStyle/>
          <a:p>
            <a:fld id="{8CAD0333-D9E5-4E4B-A65B-D0680BD0C8C1}" type="slidenum">
              <a:rPr lang="en-US"/>
              <a:t>61</a:t>
            </a:fld>
            <a:endParaRPr lang="en-US"/>
          </a:p>
        </p:txBody>
      </p:sp>
    </p:spTree>
    <p:extLst>
      <p:ext uri="{BB962C8B-B14F-4D97-AF65-F5344CB8AC3E}">
        <p14:creationId xmlns:p14="http://schemas.microsoft.com/office/powerpoint/2010/main" val="1532903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 OR RON IDC</a:t>
            </a:r>
          </a:p>
        </p:txBody>
      </p:sp>
      <p:sp>
        <p:nvSpPr>
          <p:cNvPr id="4" name="Slide Number Placeholder 3"/>
          <p:cNvSpPr>
            <a:spLocks noGrp="1"/>
          </p:cNvSpPr>
          <p:nvPr>
            <p:ph type="sldNum" sz="quarter" idx="5"/>
          </p:nvPr>
        </p:nvSpPr>
        <p:spPr/>
        <p:txBody>
          <a:bodyPr/>
          <a:lstStyle/>
          <a:p>
            <a:fld id="{8CAD0333-D9E5-4E4B-A65B-D0680BD0C8C1}" type="slidenum">
              <a:rPr lang="en-US"/>
              <a:t>62</a:t>
            </a:fld>
            <a:endParaRPr lang="en-US"/>
          </a:p>
        </p:txBody>
      </p:sp>
    </p:spTree>
    <p:extLst>
      <p:ext uri="{BB962C8B-B14F-4D97-AF65-F5344CB8AC3E}">
        <p14:creationId xmlns:p14="http://schemas.microsoft.com/office/powerpoint/2010/main" val="1989564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 TEAM LEADER FINISH STRONG</a:t>
            </a:r>
          </a:p>
        </p:txBody>
      </p:sp>
      <p:sp>
        <p:nvSpPr>
          <p:cNvPr id="4" name="Slide Number Placeholder 3"/>
          <p:cNvSpPr>
            <a:spLocks noGrp="1"/>
          </p:cNvSpPr>
          <p:nvPr>
            <p:ph type="sldNum" sz="quarter" idx="5"/>
          </p:nvPr>
        </p:nvSpPr>
        <p:spPr/>
        <p:txBody>
          <a:bodyPr/>
          <a:lstStyle/>
          <a:p>
            <a:fld id="{8CAD0333-D9E5-4E4B-A65B-D0680BD0C8C1}" type="slidenum">
              <a:rPr lang="en-US"/>
              <a:t>63</a:t>
            </a:fld>
            <a:endParaRPr lang="en-US"/>
          </a:p>
        </p:txBody>
      </p:sp>
    </p:spTree>
    <p:extLst>
      <p:ext uri="{BB962C8B-B14F-4D97-AF65-F5344CB8AC3E}">
        <p14:creationId xmlns:p14="http://schemas.microsoft.com/office/powerpoint/2010/main" val="343970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The enclosure is very simple, a 32 inches long 11 inches wide and 10 inches tall,</a:t>
            </a:r>
          </a:p>
          <a:p>
            <a:r>
              <a:rPr lang="en-US">
                <a:cs typeface="Calibri"/>
              </a:rPr>
              <a:t>The building </a:t>
            </a:r>
            <a:r>
              <a:rPr lang="en-US" err="1">
                <a:cs typeface="Calibri"/>
              </a:rPr>
              <a:t>strucute</a:t>
            </a:r>
            <a:r>
              <a:rPr lang="en-US">
                <a:cs typeface="Calibri"/>
              </a:rPr>
              <a:t>, roof, and sensor kit will not exceed 30 </a:t>
            </a:r>
            <a:r>
              <a:rPr lang="en-US" err="1">
                <a:cs typeface="Calibri"/>
              </a:rPr>
              <a:t>lbs</a:t>
            </a:r>
            <a:endParaRPr lang="en-US">
              <a:cs typeface="Calibri"/>
            </a:endParaRPr>
          </a:p>
          <a:p>
            <a:r>
              <a:rPr lang="en-US">
                <a:cs typeface="Calibri"/>
              </a:rPr>
              <a:t>The building will have one retractable roof </a:t>
            </a:r>
          </a:p>
        </p:txBody>
      </p:sp>
      <p:sp>
        <p:nvSpPr>
          <p:cNvPr id="4" name="Slide Number Placeholder 3"/>
          <p:cNvSpPr>
            <a:spLocks noGrp="1"/>
          </p:cNvSpPr>
          <p:nvPr>
            <p:ph type="sldNum" sz="quarter" idx="5"/>
          </p:nvPr>
        </p:nvSpPr>
        <p:spPr/>
        <p:txBody>
          <a:bodyPr/>
          <a:lstStyle/>
          <a:p>
            <a:fld id="{8CAD0333-D9E5-4E4B-A65B-D0680BD0C8C1}" type="slidenum">
              <a:rPr lang="en-US"/>
              <a:t>6</a:t>
            </a:fld>
            <a:endParaRPr lang="en-US"/>
          </a:p>
        </p:txBody>
      </p:sp>
    </p:spTree>
    <p:extLst>
      <p:ext uri="{BB962C8B-B14F-4D97-AF65-F5344CB8AC3E}">
        <p14:creationId xmlns:p14="http://schemas.microsoft.com/office/powerpoint/2010/main" val="249486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a:p>
            <a:r>
              <a:rPr lang="en-US">
                <a:cs typeface="Calibri"/>
              </a:rPr>
              <a:t>Wanted to make sure we had enough power</a:t>
            </a:r>
          </a:p>
          <a:p>
            <a:r>
              <a:rPr lang="en-US">
                <a:cs typeface="Calibri"/>
              </a:rPr>
              <a:t>The corrct regulation required and adequate battery management to protect our system</a:t>
            </a:r>
            <a:endParaRPr lang="en-US" dirty="0">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7</a:t>
            </a:fld>
            <a:endParaRPr lang="en-US"/>
          </a:p>
        </p:txBody>
      </p:sp>
    </p:spTree>
    <p:extLst>
      <p:ext uri="{BB962C8B-B14F-4D97-AF65-F5344CB8AC3E}">
        <p14:creationId xmlns:p14="http://schemas.microsoft.com/office/powerpoint/2010/main" val="348118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 wanted to highlight accuracy for the price we could get</a:t>
            </a:r>
          </a:p>
        </p:txBody>
      </p:sp>
      <p:sp>
        <p:nvSpPr>
          <p:cNvPr id="4" name="Slide Number Placeholder 3"/>
          <p:cNvSpPr>
            <a:spLocks noGrp="1"/>
          </p:cNvSpPr>
          <p:nvPr>
            <p:ph type="sldNum" sz="quarter" idx="5"/>
          </p:nvPr>
        </p:nvSpPr>
        <p:spPr/>
        <p:txBody>
          <a:bodyPr/>
          <a:lstStyle/>
          <a:p>
            <a:fld id="{8CAD0333-D9E5-4E4B-A65B-D0680BD0C8C1}" type="slidenum">
              <a:rPr lang="en-US"/>
              <a:t>8</a:t>
            </a:fld>
            <a:endParaRPr lang="en-US"/>
          </a:p>
        </p:txBody>
      </p:sp>
    </p:spTree>
    <p:extLst>
      <p:ext uri="{BB962C8B-B14F-4D97-AF65-F5344CB8AC3E}">
        <p14:creationId xmlns:p14="http://schemas.microsoft.com/office/powerpoint/2010/main" val="165300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 </a:t>
            </a:r>
          </a:p>
          <a:p>
            <a:r>
              <a:rPr lang="en-US">
                <a:cs typeface="Calibri"/>
              </a:rPr>
              <a:t>Here is the breakdown for our micro controller unit specifications</a:t>
            </a:r>
          </a:p>
          <a:p>
            <a:r>
              <a:rPr lang="en-US">
                <a:cs typeface="Calibri"/>
              </a:rPr>
              <a:t>A lot of these </a:t>
            </a:r>
            <a:r>
              <a:rPr lang="en-US" err="1">
                <a:cs typeface="Calibri"/>
              </a:rPr>
              <a:t>specfications</a:t>
            </a:r>
            <a:r>
              <a:rPr lang="en-US">
                <a:cs typeface="Calibri"/>
              </a:rPr>
              <a:t> drove the </a:t>
            </a:r>
            <a:r>
              <a:rPr lang="en-US" err="1">
                <a:cs typeface="Calibri"/>
              </a:rPr>
              <a:t>decsison</a:t>
            </a:r>
            <a:r>
              <a:rPr lang="en-US">
                <a:cs typeface="Calibri"/>
              </a:rPr>
              <a:t> making process for </a:t>
            </a:r>
            <a:r>
              <a:rPr lang="en-US" err="1">
                <a:cs typeface="Calibri"/>
              </a:rPr>
              <a:t>specifc</a:t>
            </a:r>
            <a:r>
              <a:rPr lang="en-US">
                <a:cs typeface="Calibri"/>
              </a:rPr>
              <a:t> unit we selected</a:t>
            </a:r>
          </a:p>
          <a:p>
            <a:r>
              <a:rPr lang="en-US">
                <a:cs typeface="Calibri"/>
              </a:rPr>
              <a:t>Since there are quite a few I am going to highlight the more </a:t>
            </a:r>
            <a:r>
              <a:rPr lang="en-US" err="1">
                <a:cs typeface="Calibri"/>
              </a:rPr>
              <a:t>imporatnt</a:t>
            </a:r>
            <a:r>
              <a:rPr lang="en-US">
                <a:cs typeface="Calibri"/>
              </a:rPr>
              <a:t> ones.</a:t>
            </a:r>
          </a:p>
          <a:p>
            <a:r>
              <a:rPr lang="en-US">
                <a:cs typeface="Calibri"/>
              </a:rPr>
              <a:t>Each unit will have a unique ID encoded, </a:t>
            </a:r>
          </a:p>
          <a:p>
            <a:r>
              <a:rPr lang="en-US">
                <a:cs typeface="Calibri"/>
              </a:rPr>
              <a:t>the MCU needs to be able to handle the communication with all 6 sensors. </a:t>
            </a:r>
          </a:p>
          <a:p>
            <a:r>
              <a:rPr lang="en-US">
                <a:cs typeface="Calibri"/>
              </a:rPr>
              <a:t>And leave half or more than half of the available storage for holding weather statistics and prediction data </a:t>
            </a:r>
            <a:endParaRPr lang="en-US"/>
          </a:p>
        </p:txBody>
      </p:sp>
      <p:sp>
        <p:nvSpPr>
          <p:cNvPr id="4" name="Slide Number Placeholder 3"/>
          <p:cNvSpPr>
            <a:spLocks noGrp="1"/>
          </p:cNvSpPr>
          <p:nvPr>
            <p:ph type="sldNum" sz="quarter" idx="5"/>
          </p:nvPr>
        </p:nvSpPr>
        <p:spPr/>
        <p:txBody>
          <a:bodyPr/>
          <a:lstStyle/>
          <a:p>
            <a:fld id="{8CAD0333-D9E5-4E4B-A65B-D0680BD0C8C1}" type="slidenum">
              <a:rPr lang="en-US"/>
              <a:t>9</a:t>
            </a:fld>
            <a:endParaRPr lang="en-US"/>
          </a:p>
        </p:txBody>
      </p:sp>
    </p:spTree>
    <p:extLst>
      <p:ext uri="{BB962C8B-B14F-4D97-AF65-F5344CB8AC3E}">
        <p14:creationId xmlns:p14="http://schemas.microsoft.com/office/powerpoint/2010/main" val="3414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44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6777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49010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1962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48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2590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484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5908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027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0259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4468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4/15/2020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31055503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omments" Target="../comments/comment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474" y="2743200"/>
            <a:ext cx="11440026" cy="860342"/>
          </a:xfrm>
        </p:spPr>
        <p:txBody>
          <a:bodyPr>
            <a:normAutofit fontScale="90000"/>
          </a:bodyPr>
          <a:lstStyle/>
          <a:p>
            <a:r>
              <a:rPr lang="en-US">
                <a:solidFill>
                  <a:schemeClr val="bg1"/>
                </a:solidFill>
                <a:cs typeface="Calibri Light"/>
              </a:rPr>
              <a:t>A.I.R.E.  </a:t>
            </a:r>
            <a:br>
              <a:rPr lang="en-US">
                <a:solidFill>
                  <a:schemeClr val="bg1"/>
                </a:solidFill>
                <a:cs typeface="Calibri Light"/>
              </a:rPr>
            </a:br>
            <a:r>
              <a:rPr lang="en-US" sz="4000">
                <a:solidFill>
                  <a:schemeClr val="bg1"/>
                </a:solidFill>
                <a:cs typeface="Calibri Light"/>
              </a:rPr>
              <a:t>Autonomous Intelligent Roof Enclosure</a:t>
            </a:r>
          </a:p>
        </p:txBody>
      </p:sp>
      <p:sp>
        <p:nvSpPr>
          <p:cNvPr id="4" name="TextBox 3">
            <a:extLst>
              <a:ext uri="{FF2B5EF4-FFF2-40B4-BE49-F238E27FC236}">
                <a16:creationId xmlns:a16="http://schemas.microsoft.com/office/drawing/2014/main" id="{F323CF8C-A160-4010-897D-B2D625BB916E}"/>
              </a:ext>
            </a:extLst>
          </p:cNvPr>
          <p:cNvSpPr txBox="1"/>
          <p:nvPr/>
        </p:nvSpPr>
        <p:spPr>
          <a:xfrm>
            <a:off x="2852821" y="3879590"/>
            <a:ext cx="64722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a:solidFill>
                  <a:srgbClr val="262626"/>
                </a:solidFill>
                <a:cs typeface="Calibri"/>
              </a:rPr>
              <a:t>UCF Senior Design 2 - Group 8</a:t>
            </a:r>
          </a:p>
          <a:p>
            <a:pPr algn="ctr"/>
            <a:endParaRPr lang="en-US" sz="2000" b="1" i="1">
              <a:solidFill>
                <a:srgbClr val="262626"/>
              </a:solidFill>
              <a:cs typeface="Calibri"/>
            </a:endParaRPr>
          </a:p>
          <a:p>
            <a:pPr algn="ctr"/>
            <a:r>
              <a:rPr lang="en-US" sz="2000">
                <a:solidFill>
                  <a:srgbClr val="262626"/>
                </a:solidFill>
                <a:cs typeface="Calibri"/>
              </a:rPr>
              <a:t>Sarah Riseden – Electrical Engineering</a:t>
            </a:r>
          </a:p>
          <a:p>
            <a:pPr algn="ctr"/>
            <a:r>
              <a:rPr lang="en-US" sz="2000">
                <a:solidFill>
                  <a:srgbClr val="262626"/>
                </a:solidFill>
                <a:cs typeface="Calibri"/>
              </a:rPr>
              <a:t>Lauren Miller – Computer Engineering</a:t>
            </a:r>
          </a:p>
          <a:p>
            <a:pPr algn="ctr"/>
            <a:r>
              <a:rPr lang="en-US" sz="2000">
                <a:solidFill>
                  <a:srgbClr val="262626"/>
                </a:solidFill>
                <a:cs typeface="Calibri"/>
              </a:rPr>
              <a:t>Ron Acevedo </a:t>
            </a:r>
            <a:r>
              <a:rPr lang="en-US" sz="2000">
                <a:solidFill>
                  <a:srgbClr val="262626"/>
                </a:solidFill>
                <a:ea typeface="+mn-lt"/>
                <a:cs typeface="+mn-lt"/>
              </a:rPr>
              <a:t>– </a:t>
            </a:r>
            <a:r>
              <a:rPr lang="en-US" sz="2000">
                <a:solidFill>
                  <a:srgbClr val="262626"/>
                </a:solidFill>
                <a:cs typeface="Calibri"/>
              </a:rPr>
              <a:t> Electrical Engineering</a:t>
            </a:r>
            <a:endParaRPr lang="en-US" sz="2000">
              <a:solidFill>
                <a:srgbClr val="262626"/>
              </a:solidFill>
              <a:ea typeface="+mn-lt"/>
              <a:cs typeface="+mn-lt"/>
            </a:endParaRPr>
          </a:p>
          <a:p>
            <a:pPr algn="ctr"/>
            <a:r>
              <a:rPr lang="en-US" sz="2000">
                <a:solidFill>
                  <a:srgbClr val="262626"/>
                </a:solidFill>
                <a:cs typeface="Calibri"/>
              </a:rPr>
              <a:t>Christopher Smith </a:t>
            </a:r>
            <a:r>
              <a:rPr lang="en-US" sz="2000">
                <a:solidFill>
                  <a:srgbClr val="262626"/>
                </a:solidFill>
                <a:ea typeface="+mn-lt"/>
                <a:cs typeface="+mn-lt"/>
              </a:rPr>
              <a:t>– </a:t>
            </a:r>
            <a:r>
              <a:rPr lang="en-US" sz="2000">
                <a:solidFill>
                  <a:srgbClr val="262626"/>
                </a:solidFill>
                <a:cs typeface="Calibri"/>
              </a:rPr>
              <a:t> Electrical Engineering</a:t>
            </a:r>
          </a:p>
        </p:txBody>
      </p:sp>
      <p:sp>
        <p:nvSpPr>
          <p:cNvPr id="5" name="TextBox 4">
            <a:extLst>
              <a:ext uri="{FF2B5EF4-FFF2-40B4-BE49-F238E27FC236}">
                <a16:creationId xmlns:a16="http://schemas.microsoft.com/office/drawing/2014/main" id="{0EAB8CED-9675-4115-908E-B4F68757DB46}"/>
              </a:ext>
            </a:extLst>
          </p:cNvPr>
          <p:cNvSpPr txBox="1"/>
          <p:nvPr/>
        </p:nvSpPr>
        <p:spPr>
          <a:xfrm>
            <a:off x="3676315" y="6025587"/>
            <a:ext cx="5208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solidFill>
                  <a:srgbClr val="262626"/>
                </a:solidFill>
              </a:rPr>
              <a:t>Sponsor:</a:t>
            </a:r>
            <a:r>
              <a:rPr lang="en-US">
                <a:solidFill>
                  <a:srgbClr val="262626"/>
                </a:solidFill>
              </a:rPr>
              <a:t> Open Aire - Retractable Roofs and Skylights</a:t>
            </a:r>
            <a:endParaRPr lang="en-US">
              <a:solidFill>
                <a:srgbClr val="262626"/>
              </a:solidFill>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7E74-F317-4DD7-BCDE-1F004A832BE3}"/>
              </a:ext>
            </a:extLst>
          </p:cNvPr>
          <p:cNvSpPr>
            <a:spLocks noGrp="1"/>
          </p:cNvSpPr>
          <p:nvPr>
            <p:ph type="title"/>
          </p:nvPr>
        </p:nvSpPr>
        <p:spPr>
          <a:xfrm>
            <a:off x="1141413" y="609600"/>
            <a:ext cx="9977715" cy="865095"/>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Mobile Application Specifications</a:t>
            </a:r>
            <a:endParaRPr lang="en-US"/>
          </a:p>
        </p:txBody>
      </p:sp>
      <p:graphicFrame>
        <p:nvGraphicFramePr>
          <p:cNvPr id="4" name="Table 3">
            <a:extLst>
              <a:ext uri="{FF2B5EF4-FFF2-40B4-BE49-F238E27FC236}">
                <a16:creationId xmlns:a16="http://schemas.microsoft.com/office/drawing/2014/main" id="{FB4059B1-A16E-4BE6-A61B-090C1D70D4B8}"/>
              </a:ext>
            </a:extLst>
          </p:cNvPr>
          <p:cNvGraphicFramePr>
            <a:graphicFrameLocks noGrp="1"/>
          </p:cNvGraphicFramePr>
          <p:nvPr>
            <p:extLst>
              <p:ext uri="{D42A27DB-BD31-4B8C-83A1-F6EECF244321}">
                <p14:modId xmlns:p14="http://schemas.microsoft.com/office/powerpoint/2010/main" val="1571572118"/>
              </p:ext>
            </p:extLst>
          </p:nvPr>
        </p:nvGraphicFramePr>
        <p:xfrm>
          <a:off x="1369739" y="1810532"/>
          <a:ext cx="9377092" cy="4520736"/>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33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sng">
                          <a:effectLst/>
                        </a:rPr>
                        <a:t>Application shall provide exact parameters for Microcontroller to signal roof enclosure</a:t>
                      </a:r>
                      <a:endParaRPr lang="en-US" sz="1400" u="sng">
                        <a:effectLst/>
                        <a:latin typeface="Calibri"/>
                      </a:endParaRP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34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none">
                          <a:effectLst/>
                        </a:rPr>
                        <a:t>Application shall support iOS 9.0 and above</a:t>
                      </a:r>
                      <a:endParaRPr lang="en-US" sz="1400" u="none">
                        <a:effectLst/>
                        <a:latin typeface="Calibri"/>
                      </a:endParaRPr>
                    </a:p>
                  </a:txBody>
                  <a:tcPr marL="63500" marR="63500" marT="63500" marB="63500" anchor="ctr"/>
                </a:tc>
                <a:extLst>
                  <a:ext uri="{0D108BD9-81ED-4DB2-BD59-A6C34878D82A}">
                    <a16:rowId xmlns:a16="http://schemas.microsoft.com/office/drawing/2014/main" val="1238846324"/>
                  </a:ext>
                </a:extLst>
              </a:tr>
              <a:tr h="565092">
                <a:tc>
                  <a:txBody>
                    <a:bodyPr/>
                    <a:lstStyle/>
                    <a:p>
                      <a:pPr marL="0" marR="0" algn="ctr">
                        <a:spcBef>
                          <a:spcPts val="0"/>
                        </a:spcBef>
                        <a:spcAft>
                          <a:spcPts val="0"/>
                        </a:spcAft>
                      </a:pPr>
                      <a:r>
                        <a:rPr lang="en-US" sz="1400">
                          <a:effectLst/>
                        </a:rPr>
                        <a:t>35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support iPhone 6s Models and above</a:t>
                      </a:r>
                      <a:endParaRPr lang="en-US" sz="1400">
                        <a:effectLst/>
                        <a:latin typeface="Calibri"/>
                      </a:endParaRP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36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support Bluetooth 4.0 and above</a:t>
                      </a:r>
                      <a:endParaRPr lang="en-US" sz="1400">
                        <a:effectLst/>
                        <a:latin typeface="Calibri"/>
                      </a:endParaRP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37</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none">
                          <a:effectLst/>
                        </a:rPr>
                        <a:t>Application shall decode sensor data in a human readable manner</a:t>
                      </a:r>
                      <a:endParaRPr lang="en-US" sz="1400" u="none">
                        <a:effectLst/>
                        <a:latin typeface="Calibri"/>
                      </a:endParaRP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38</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show sensor data from last minute of reading</a:t>
                      </a:r>
                      <a:endParaRPr lang="en-US" sz="1400">
                        <a:effectLst/>
                        <a:latin typeface="Calibri"/>
                      </a:endParaRPr>
                    </a:p>
                  </a:txBody>
                  <a:tcPr marL="63500" marR="63500" marT="63500" marB="63500" anchor="ctr"/>
                </a:tc>
                <a:extLst>
                  <a:ext uri="{0D108BD9-81ED-4DB2-BD59-A6C34878D82A}">
                    <a16:rowId xmlns:a16="http://schemas.microsoft.com/office/drawing/2014/main" val="2053689118"/>
                  </a:ext>
                </a:extLst>
              </a:tr>
              <a:tr h="565092">
                <a:tc>
                  <a:txBody>
                    <a:bodyPr/>
                    <a:lstStyle/>
                    <a:p>
                      <a:pPr marL="0" marR="0" algn="ctr">
                        <a:spcBef>
                          <a:spcPts val="0"/>
                        </a:spcBef>
                        <a:spcAft>
                          <a:spcPts val="0"/>
                        </a:spcAft>
                      </a:pPr>
                      <a:r>
                        <a:rPr lang="en-US" sz="1400">
                          <a:effectLst/>
                        </a:rPr>
                        <a:t>39</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sng">
                          <a:effectLst/>
                        </a:rPr>
                        <a:t>Application shall follow security protocol for storing Username Password information in the database.</a:t>
                      </a:r>
                      <a:endParaRPr lang="en-US" sz="1400" u="sng">
                        <a:effectLst/>
                        <a:latin typeface="Calibri"/>
                      </a:endParaRPr>
                    </a:p>
                  </a:txBody>
                  <a:tcPr marL="63500" marR="63500" marT="63500" marB="63500" anchor="ctr"/>
                </a:tc>
                <a:extLst>
                  <a:ext uri="{0D108BD9-81ED-4DB2-BD59-A6C34878D82A}">
                    <a16:rowId xmlns:a16="http://schemas.microsoft.com/office/drawing/2014/main" val="2434357137"/>
                  </a:ext>
                </a:extLst>
              </a:tr>
            </a:tbl>
          </a:graphicData>
        </a:graphic>
      </p:graphicFrame>
    </p:spTree>
    <p:extLst>
      <p:ext uri="{BB962C8B-B14F-4D97-AF65-F5344CB8AC3E}">
        <p14:creationId xmlns:p14="http://schemas.microsoft.com/office/powerpoint/2010/main" val="313878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4416-D193-4485-8024-FB3BA6886EFA}"/>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Standards</a:t>
            </a:r>
            <a:endParaRPr lang="en-US"/>
          </a:p>
        </p:txBody>
      </p:sp>
      <p:graphicFrame>
        <p:nvGraphicFramePr>
          <p:cNvPr id="4" name="Table 3">
            <a:extLst>
              <a:ext uri="{FF2B5EF4-FFF2-40B4-BE49-F238E27FC236}">
                <a16:creationId xmlns:a16="http://schemas.microsoft.com/office/drawing/2014/main" id="{DCB7DEC8-7B7B-4E81-BF07-962C9CA32523}"/>
              </a:ext>
            </a:extLst>
          </p:cNvPr>
          <p:cNvGraphicFramePr>
            <a:graphicFrameLocks noGrp="1"/>
          </p:cNvGraphicFramePr>
          <p:nvPr>
            <p:extLst>
              <p:ext uri="{D42A27DB-BD31-4B8C-83A1-F6EECF244321}">
                <p14:modId xmlns:p14="http://schemas.microsoft.com/office/powerpoint/2010/main" val="3862331738"/>
              </p:ext>
            </p:extLst>
          </p:nvPr>
        </p:nvGraphicFramePr>
        <p:xfrm>
          <a:off x="1369739" y="1810532"/>
          <a:ext cx="9377092" cy="3390552"/>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algn="ctr">
                        <a:spcBef>
                          <a:spcPts val="0"/>
                        </a:spcBef>
                        <a:spcAft>
                          <a:spcPts val="0"/>
                        </a:spcAft>
                      </a:pPr>
                      <a:r>
                        <a:rPr lang="en-US" sz="1400">
                          <a:effectLst/>
                        </a:rPr>
                        <a:t>Standard Name</a:t>
                      </a:r>
                      <a:endParaRPr lang="en-US" sz="1400">
                        <a:effectLst/>
                        <a:latin typeface="Calibri"/>
                      </a:endParaRPr>
                    </a:p>
                  </a:txBody>
                  <a:tcPr marL="63500" marR="63500" marT="63500" marB="63500" anchor="ctr"/>
                </a:tc>
                <a:tc>
                  <a:txBody>
                    <a:bodyPr/>
                    <a:lstStyle/>
                    <a:p>
                      <a:pPr marL="0" marR="0" lvl="0" algn="ctr">
                        <a:spcBef>
                          <a:spcPts val="0"/>
                        </a:spcBef>
                        <a:spcAft>
                          <a:spcPts val="0"/>
                        </a:spcAft>
                        <a:buNone/>
                      </a:pPr>
                      <a:r>
                        <a:rPr lang="en-US" sz="1400">
                          <a:effectLst/>
                        </a:rPr>
                        <a:t>Description</a:t>
                      </a:r>
                      <a:endParaRPr lang="en-US"/>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Bluetooth 5.1</a:t>
                      </a:r>
                    </a:p>
                  </a:txBody>
                  <a:tcPr marL="63500" marR="63500" marT="63500" marB="63500" anchor="ctr"/>
                </a:tc>
                <a:tc>
                  <a:txBody>
                    <a:bodyPr/>
                    <a:lstStyle/>
                    <a:p>
                      <a:pPr marL="0" marR="0" algn="ctr">
                        <a:spcBef>
                          <a:spcPts val="0"/>
                        </a:spcBef>
                        <a:spcAft>
                          <a:spcPts val="0"/>
                        </a:spcAft>
                      </a:pPr>
                      <a:r>
                        <a:rPr lang="en-US" sz="1400">
                          <a:effectLst/>
                        </a:rPr>
                        <a:t>To ensure best security and speed with Bluetooth connectivity</a:t>
                      </a: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RoHS 3 Directive 2015/863</a:t>
                      </a:r>
                    </a:p>
                  </a:txBody>
                  <a:tcPr marL="63500" marR="63500" marT="63500" marB="63500" anchor="ctr"/>
                </a:tc>
                <a:tc>
                  <a:txBody>
                    <a:bodyPr/>
                    <a:lstStyle/>
                    <a:p>
                      <a:pPr marL="0" marR="0" algn="ctr">
                        <a:spcBef>
                          <a:spcPts val="0"/>
                        </a:spcBef>
                        <a:spcAft>
                          <a:spcPts val="0"/>
                        </a:spcAft>
                      </a:pPr>
                      <a:r>
                        <a:rPr lang="en-US" sz="1400">
                          <a:effectLst/>
                        </a:rPr>
                        <a:t>To ensure environmental safety and promote greener product manufacturing</a:t>
                      </a: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AES/SS IEEE 307-1969</a:t>
                      </a:r>
                    </a:p>
                  </a:txBody>
                  <a:tcPr marL="63500" marR="63500" marT="63500" marB="63500" anchor="ctr"/>
                </a:tc>
                <a:tc>
                  <a:txBody>
                    <a:bodyPr/>
                    <a:lstStyle/>
                    <a:p>
                      <a:pPr marL="0" marR="0" algn="ctr">
                        <a:spcBef>
                          <a:spcPts val="0"/>
                        </a:spcBef>
                        <a:spcAft>
                          <a:spcPts val="0"/>
                        </a:spcAft>
                      </a:pPr>
                      <a:r>
                        <a:rPr lang="en-US" sz="1400">
                          <a:effectLst/>
                        </a:rPr>
                        <a:t>To ensure accurate and viable sensor performance parameter definitions</a:t>
                      </a: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USB 3.0</a:t>
                      </a:r>
                    </a:p>
                  </a:txBody>
                  <a:tcPr marL="63500" marR="63500" marT="63500" marB="63500" anchor="ctr"/>
                </a:tc>
                <a:tc>
                  <a:txBody>
                    <a:bodyPr/>
                    <a:lstStyle/>
                    <a:p>
                      <a:pPr marL="0" marR="0" algn="ctr">
                        <a:spcBef>
                          <a:spcPts val="0"/>
                        </a:spcBef>
                        <a:spcAft>
                          <a:spcPts val="0"/>
                        </a:spcAft>
                      </a:pPr>
                      <a:r>
                        <a:rPr lang="en-US" sz="1400">
                          <a:effectLst/>
                        </a:rPr>
                        <a:t>To ensure reliable connection with any industry-standard USB connector</a:t>
                      </a: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ANSI C</a:t>
                      </a:r>
                    </a:p>
                  </a:txBody>
                  <a:tcPr marL="63500" marR="63500" marT="63500" marB="63500" anchor="ctr"/>
                </a:tc>
                <a:tc>
                  <a:txBody>
                    <a:bodyPr/>
                    <a:lstStyle/>
                    <a:p>
                      <a:pPr marL="0" marR="0" algn="ctr">
                        <a:spcBef>
                          <a:spcPts val="0"/>
                        </a:spcBef>
                        <a:spcAft>
                          <a:spcPts val="0"/>
                        </a:spcAft>
                      </a:pPr>
                      <a:r>
                        <a:rPr lang="en-US" sz="1400">
                          <a:effectLst/>
                        </a:rPr>
                        <a:t>To ensure code is readable for reproductivity</a:t>
                      </a:r>
                      <a:endParaRPr lang="en-US" sz="1400" err="1">
                        <a:effectLst/>
                      </a:endParaRPr>
                    </a:p>
                  </a:txBody>
                  <a:tcPr marL="63500" marR="63500" marT="63500" marB="63500" anchor="ctr"/>
                </a:tc>
                <a:extLst>
                  <a:ext uri="{0D108BD9-81ED-4DB2-BD59-A6C34878D82A}">
                    <a16:rowId xmlns:a16="http://schemas.microsoft.com/office/drawing/2014/main" val="2053689118"/>
                  </a:ext>
                </a:extLst>
              </a:tr>
            </a:tbl>
          </a:graphicData>
        </a:graphic>
      </p:graphicFrame>
    </p:spTree>
    <p:extLst>
      <p:ext uri="{BB962C8B-B14F-4D97-AF65-F5344CB8AC3E}">
        <p14:creationId xmlns:p14="http://schemas.microsoft.com/office/powerpoint/2010/main" val="415031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341B-B5B3-4D08-A606-30B14264DAC2}"/>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Engineering Constraints</a:t>
            </a:r>
            <a:endParaRPr lang="en-US"/>
          </a:p>
        </p:txBody>
      </p:sp>
      <p:graphicFrame>
        <p:nvGraphicFramePr>
          <p:cNvPr id="4" name="Table 3">
            <a:extLst>
              <a:ext uri="{FF2B5EF4-FFF2-40B4-BE49-F238E27FC236}">
                <a16:creationId xmlns:a16="http://schemas.microsoft.com/office/drawing/2014/main" id="{3831811A-5CDA-49C5-A11B-81625D17EAB8}"/>
              </a:ext>
            </a:extLst>
          </p:cNvPr>
          <p:cNvGraphicFramePr>
            <a:graphicFrameLocks noGrp="1"/>
          </p:cNvGraphicFramePr>
          <p:nvPr>
            <p:extLst>
              <p:ext uri="{D42A27DB-BD31-4B8C-83A1-F6EECF244321}">
                <p14:modId xmlns:p14="http://schemas.microsoft.com/office/powerpoint/2010/main" val="1954808740"/>
              </p:ext>
            </p:extLst>
          </p:nvPr>
        </p:nvGraphicFramePr>
        <p:xfrm>
          <a:off x="1369739" y="1810532"/>
          <a:ext cx="9377092" cy="4157632"/>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lvl="0" algn="ctr">
                        <a:spcBef>
                          <a:spcPts val="0"/>
                        </a:spcBef>
                        <a:spcAft>
                          <a:spcPts val="0"/>
                        </a:spcAft>
                        <a:buNone/>
                      </a:pPr>
                      <a:r>
                        <a:rPr lang="en-US" sz="1400">
                          <a:effectLst/>
                        </a:rPr>
                        <a:t>Constraint Type</a:t>
                      </a:r>
                      <a:endParaRPr lang="en-US"/>
                    </a:p>
                  </a:txBody>
                  <a:tcPr marL="63500" marR="63500" marT="63500" marB="63500" anchor="ctr"/>
                </a:tc>
                <a:tc>
                  <a:txBody>
                    <a:bodyPr/>
                    <a:lstStyle/>
                    <a:p>
                      <a:pPr marL="0" marR="0" lvl="0" algn="ctr">
                        <a:spcBef>
                          <a:spcPts val="0"/>
                        </a:spcBef>
                        <a:spcAft>
                          <a:spcPts val="0"/>
                        </a:spcAft>
                        <a:buNone/>
                      </a:pPr>
                      <a:r>
                        <a:rPr lang="en-US" sz="1400">
                          <a:effectLst/>
                        </a:rPr>
                        <a:t>Constraint Description</a:t>
                      </a:r>
                      <a:endParaRPr lang="en-US"/>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Financial</a:t>
                      </a:r>
                    </a:p>
                  </a:txBody>
                  <a:tcPr marL="63500" marR="63500" marT="63500" marB="63500" anchor="ctr"/>
                </a:tc>
                <a:tc>
                  <a:txBody>
                    <a:bodyPr/>
                    <a:lstStyle/>
                    <a:p>
                      <a:pPr marL="0" marR="0" algn="ctr">
                        <a:spcBef>
                          <a:spcPts val="0"/>
                        </a:spcBef>
                        <a:spcAft>
                          <a:spcPts val="0"/>
                        </a:spcAft>
                      </a:pPr>
                      <a:r>
                        <a:rPr lang="en-US" sz="1400" u="sng">
                          <a:effectLst/>
                        </a:rPr>
                        <a:t>Total project must be under $2000 USD</a:t>
                      </a: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Sensor Hardware</a:t>
                      </a:r>
                    </a:p>
                  </a:txBody>
                  <a:tcPr marL="63500" marR="63500" marT="63500" marB="63500" anchor="ctr"/>
                </a:tc>
                <a:tc>
                  <a:txBody>
                    <a:bodyPr/>
                    <a:lstStyle/>
                    <a:p>
                      <a:pPr marL="0" marR="0" algn="ctr">
                        <a:spcBef>
                          <a:spcPts val="0"/>
                        </a:spcBef>
                        <a:spcAft>
                          <a:spcPts val="0"/>
                        </a:spcAft>
                      </a:pPr>
                      <a:r>
                        <a:rPr lang="en-US" sz="1400" u="sng">
                          <a:effectLst/>
                        </a:rPr>
                        <a:t>Sensors must be capable of either digital output via UART, I2C, or SPI, or analog input via voltage or current in order to interface reliably with ATmega1280 microcontroller</a:t>
                      </a:r>
                    </a:p>
                  </a:txBody>
                  <a:tcPr marL="63500" marR="63500" marT="63500" marB="63500" anchor="ctr"/>
                </a:tc>
                <a:extLst>
                  <a:ext uri="{0D108BD9-81ED-4DB2-BD59-A6C34878D82A}">
                    <a16:rowId xmlns:a16="http://schemas.microsoft.com/office/drawing/2014/main" val="1238846324"/>
                  </a:ext>
                </a:extLst>
              </a:tr>
              <a:tr h="565092">
                <a:tc>
                  <a:txBody>
                    <a:bodyPr/>
                    <a:lstStyle/>
                    <a:p>
                      <a:pPr marL="0" marR="0" algn="ctr">
                        <a:spcBef>
                          <a:spcPts val="0"/>
                        </a:spcBef>
                        <a:spcAft>
                          <a:spcPts val="0"/>
                        </a:spcAft>
                      </a:pPr>
                      <a:r>
                        <a:rPr lang="en-US" sz="1400">
                          <a:effectLst/>
                        </a:rPr>
                        <a:t>Manufacturability</a:t>
                      </a:r>
                    </a:p>
                  </a:txBody>
                  <a:tcPr marL="63500" marR="63500" marT="63500" marB="63500" anchor="ctr"/>
                </a:tc>
                <a:tc>
                  <a:txBody>
                    <a:bodyPr/>
                    <a:lstStyle/>
                    <a:p>
                      <a:pPr marL="0" marR="0" algn="ctr">
                        <a:spcBef>
                          <a:spcPts val="0"/>
                        </a:spcBef>
                        <a:spcAft>
                          <a:spcPts val="0"/>
                        </a:spcAft>
                      </a:pPr>
                      <a:r>
                        <a:rPr lang="en-US" sz="1400">
                          <a:effectLst/>
                        </a:rPr>
                        <a:t>Passive components must be in packages 1206 or larger for hand-solderability</a:t>
                      </a: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Mobile Software</a:t>
                      </a:r>
                    </a:p>
                  </a:txBody>
                  <a:tcPr marL="63500" marR="63500" marT="63500" marB="63500" anchor="ctr"/>
                </a:tc>
                <a:tc>
                  <a:txBody>
                    <a:bodyPr/>
                    <a:lstStyle/>
                    <a:p>
                      <a:pPr marL="0" marR="0" algn="ctr">
                        <a:spcBef>
                          <a:spcPts val="0"/>
                        </a:spcBef>
                        <a:spcAft>
                          <a:spcPts val="0"/>
                        </a:spcAft>
                      </a:pPr>
                      <a:r>
                        <a:rPr lang="en-US" sz="1400">
                          <a:effectLst/>
                        </a:rPr>
                        <a:t>Must be compatible with latest generation of iOS</a:t>
                      </a: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Bluetooth</a:t>
                      </a:r>
                    </a:p>
                  </a:txBody>
                  <a:tcPr marL="63500" marR="63500" marT="63500" marB="63500" anchor="ctr"/>
                </a:tc>
                <a:tc>
                  <a:txBody>
                    <a:bodyPr/>
                    <a:lstStyle/>
                    <a:p>
                      <a:pPr marL="0" marR="0" algn="ctr">
                        <a:spcBef>
                          <a:spcPts val="0"/>
                        </a:spcBef>
                        <a:spcAft>
                          <a:spcPts val="0"/>
                        </a:spcAft>
                      </a:pPr>
                      <a:r>
                        <a:rPr lang="en-US" sz="1400">
                          <a:effectLst/>
                        </a:rPr>
                        <a:t>Bluetooth module CYBT-423028-02 will need to be programmed within </a:t>
                      </a:r>
                      <a:r>
                        <a:rPr lang="en-US" sz="1400" err="1">
                          <a:effectLst/>
                        </a:rPr>
                        <a:t>Wiced</a:t>
                      </a:r>
                      <a:r>
                        <a:rPr lang="en-US" sz="1400">
                          <a:effectLst/>
                        </a:rPr>
                        <a:t> IDE</a:t>
                      </a: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Environmental</a:t>
                      </a:r>
                    </a:p>
                  </a:txBody>
                  <a:tcPr marL="63500" marR="63500" marT="63500" marB="63500" anchor="ctr"/>
                </a:tc>
                <a:tc>
                  <a:txBody>
                    <a:bodyPr/>
                    <a:lstStyle/>
                    <a:p>
                      <a:pPr marL="0" marR="0" algn="ctr">
                        <a:spcBef>
                          <a:spcPts val="0"/>
                        </a:spcBef>
                        <a:spcAft>
                          <a:spcPts val="0"/>
                        </a:spcAft>
                      </a:pPr>
                      <a:r>
                        <a:rPr lang="en-US" sz="1400" u="sng">
                          <a:effectLst/>
                        </a:rPr>
                        <a:t>To comply with RoHS standards, components must be free of lead and PCB material must be environmentally sustainable</a:t>
                      </a:r>
                    </a:p>
                  </a:txBody>
                  <a:tcPr marL="63500" marR="63500" marT="63500" marB="63500" anchor="ctr"/>
                </a:tc>
                <a:extLst>
                  <a:ext uri="{0D108BD9-81ED-4DB2-BD59-A6C34878D82A}">
                    <a16:rowId xmlns:a16="http://schemas.microsoft.com/office/drawing/2014/main" val="2053689118"/>
                  </a:ext>
                </a:extLst>
              </a:tr>
            </a:tbl>
          </a:graphicData>
        </a:graphic>
      </p:graphicFrame>
    </p:spTree>
    <p:extLst>
      <p:ext uri="{BB962C8B-B14F-4D97-AF65-F5344CB8AC3E}">
        <p14:creationId xmlns:p14="http://schemas.microsoft.com/office/powerpoint/2010/main" val="414200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491F-000F-43D1-B522-5D201E17CC19}"/>
              </a:ext>
            </a:extLst>
          </p:cNvPr>
          <p:cNvSpPr>
            <a:spLocks noGrp="1"/>
          </p:cNvSpPr>
          <p:nvPr>
            <p:ph type="title"/>
          </p:nvPr>
        </p:nvSpPr>
        <p:spPr>
          <a:xfrm>
            <a:off x="7532710" y="620722"/>
            <a:ext cx="3382941" cy="1142462"/>
          </a:xfrm>
        </p:spPr>
        <p:txBody>
          <a:bodyPr anchor="b">
            <a:normAutofit/>
          </a:bodyPr>
          <a:lstStyle/>
          <a:p>
            <a:r>
              <a:rPr lang="en-US" sz="2400">
                <a:solidFill>
                  <a:srgbClr val="FFFFFF"/>
                </a:solidFill>
                <a:cs typeface="Calibri Light"/>
              </a:rPr>
              <a:t>Overall block diagram (CHRIS)</a:t>
            </a:r>
            <a:endParaRPr lang="en-US" sz="2400">
              <a:solidFill>
                <a:srgbClr val="FFFFFF"/>
              </a:solidFill>
            </a:endParaRPr>
          </a:p>
        </p:txBody>
      </p:sp>
      <p:sp>
        <p:nvSpPr>
          <p:cNvPr id="8" name="Title 1">
            <a:extLst>
              <a:ext uri="{FF2B5EF4-FFF2-40B4-BE49-F238E27FC236}">
                <a16:creationId xmlns:a16="http://schemas.microsoft.com/office/drawing/2014/main" id="{D189F46B-3A86-4933-B2DB-21BA4058CA5A}"/>
              </a:ext>
            </a:extLst>
          </p:cNvPr>
          <p:cNvSpPr txBox="1">
            <a:spLocks/>
          </p:cNvSpPr>
          <p:nvPr/>
        </p:nvSpPr>
        <p:spPr>
          <a:xfrm>
            <a:off x="400792" y="30282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System </a:t>
            </a:r>
            <a:endParaRPr lang="en-US"/>
          </a:p>
          <a:p>
            <a:r>
              <a:rPr lang="en-US">
                <a:effectLst>
                  <a:glow rad="38100">
                    <a:prstClr val="black">
                      <a:lumMod val="65000"/>
                      <a:lumOff val="35000"/>
                      <a:alpha val="40000"/>
                    </a:prstClr>
                  </a:glow>
                  <a:outerShdw blurRad="28575" dist="38100" dir="14040000" algn="tl" rotWithShape="0">
                    <a:srgbClr val="000000">
                      <a:alpha val="25000"/>
                    </a:srgbClr>
                  </a:outerShdw>
                </a:effectLst>
              </a:rPr>
              <a:t>Overview</a:t>
            </a:r>
            <a:endParaRPr lang="en-US"/>
          </a:p>
        </p:txBody>
      </p:sp>
      <p:pic>
        <p:nvPicPr>
          <p:cNvPr id="9" name="Picture 9" descr="A picture containing screenshot, black, red, sign&#10;&#10;Description generated with very high confidence">
            <a:extLst>
              <a:ext uri="{FF2B5EF4-FFF2-40B4-BE49-F238E27FC236}">
                <a16:creationId xmlns:a16="http://schemas.microsoft.com/office/drawing/2014/main" id="{16274053-399B-40F4-8F02-88E2046A1217}"/>
              </a:ext>
            </a:extLst>
          </p:cNvPr>
          <p:cNvPicPr>
            <a:picLocks noChangeAspect="1"/>
          </p:cNvPicPr>
          <p:nvPr/>
        </p:nvPicPr>
        <p:blipFill>
          <a:blip r:embed="rId3"/>
          <a:stretch>
            <a:fillRect/>
          </a:stretch>
        </p:blipFill>
        <p:spPr>
          <a:xfrm>
            <a:off x="4389120" y="326185"/>
            <a:ext cx="6395237" cy="6220919"/>
          </a:xfrm>
          <a:prstGeom prst="rect">
            <a:avLst/>
          </a:prstGeom>
        </p:spPr>
      </p:pic>
      <p:pic>
        <p:nvPicPr>
          <p:cNvPr id="11" name="Picture 11" descr="A close up of a sign&#10;&#10;Description generated with high confidence">
            <a:extLst>
              <a:ext uri="{FF2B5EF4-FFF2-40B4-BE49-F238E27FC236}">
                <a16:creationId xmlns:a16="http://schemas.microsoft.com/office/drawing/2014/main" id="{99FD518C-F25B-4DF8-8CEC-7C7CDEB57555}"/>
              </a:ext>
            </a:extLst>
          </p:cNvPr>
          <p:cNvPicPr>
            <a:picLocks noChangeAspect="1"/>
          </p:cNvPicPr>
          <p:nvPr/>
        </p:nvPicPr>
        <p:blipFill>
          <a:blip r:embed="rId4"/>
          <a:stretch>
            <a:fillRect/>
          </a:stretch>
        </p:blipFill>
        <p:spPr>
          <a:xfrm>
            <a:off x="781878" y="2174848"/>
            <a:ext cx="2743200" cy="3082565"/>
          </a:xfrm>
          <a:prstGeom prst="rect">
            <a:avLst/>
          </a:prstGeom>
        </p:spPr>
      </p:pic>
      <p:cxnSp>
        <p:nvCxnSpPr>
          <p:cNvPr id="6" name="Straight Arrow Connector 5">
            <a:extLst>
              <a:ext uri="{FF2B5EF4-FFF2-40B4-BE49-F238E27FC236}">
                <a16:creationId xmlns:a16="http://schemas.microsoft.com/office/drawing/2014/main" id="{D321120C-459E-4E40-AE42-F6CD907D5042}"/>
              </a:ext>
            </a:extLst>
          </p:cNvPr>
          <p:cNvCxnSpPr/>
          <p:nvPr/>
        </p:nvCxnSpPr>
        <p:spPr>
          <a:xfrm>
            <a:off x="5108355" y="1968389"/>
            <a:ext cx="840828" cy="775138"/>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B08311A8-50D6-46EC-8719-1F795BCC6E48}"/>
              </a:ext>
            </a:extLst>
          </p:cNvPr>
          <p:cNvCxnSpPr>
            <a:cxnSpLocks/>
          </p:cNvCxnSpPr>
          <p:nvPr/>
        </p:nvCxnSpPr>
        <p:spPr>
          <a:xfrm flipH="1">
            <a:off x="5180489" y="2014247"/>
            <a:ext cx="773651" cy="730767"/>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E171B6CA-F3F9-4D23-B9DD-C0B170B60AF5}"/>
              </a:ext>
            </a:extLst>
          </p:cNvPr>
          <p:cNvCxnSpPr>
            <a:cxnSpLocks/>
          </p:cNvCxnSpPr>
          <p:nvPr/>
        </p:nvCxnSpPr>
        <p:spPr>
          <a:xfrm>
            <a:off x="6908251" y="1902699"/>
            <a:ext cx="840828" cy="775138"/>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C0AD7789-2FDA-4881-B173-88176313E887}"/>
              </a:ext>
            </a:extLst>
          </p:cNvPr>
          <p:cNvCxnSpPr>
            <a:cxnSpLocks/>
          </p:cNvCxnSpPr>
          <p:nvPr/>
        </p:nvCxnSpPr>
        <p:spPr>
          <a:xfrm flipH="1">
            <a:off x="6980385" y="1948557"/>
            <a:ext cx="773651" cy="730767"/>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5EB5AEFA-5A1A-4355-A15E-A22A7AC673E6}"/>
              </a:ext>
            </a:extLst>
          </p:cNvPr>
          <p:cNvCxnSpPr>
            <a:cxnSpLocks/>
          </p:cNvCxnSpPr>
          <p:nvPr/>
        </p:nvCxnSpPr>
        <p:spPr>
          <a:xfrm>
            <a:off x="9128561" y="1876423"/>
            <a:ext cx="840828" cy="775138"/>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5" name="Straight Arrow Connector 14">
            <a:extLst>
              <a:ext uri="{FF2B5EF4-FFF2-40B4-BE49-F238E27FC236}">
                <a16:creationId xmlns:a16="http://schemas.microsoft.com/office/drawing/2014/main" id="{D862452C-2B72-4D16-97D8-EA2E970C9324}"/>
              </a:ext>
            </a:extLst>
          </p:cNvPr>
          <p:cNvCxnSpPr>
            <a:cxnSpLocks/>
          </p:cNvCxnSpPr>
          <p:nvPr/>
        </p:nvCxnSpPr>
        <p:spPr>
          <a:xfrm flipH="1">
            <a:off x="9200695" y="1922281"/>
            <a:ext cx="773651" cy="730767"/>
          </a:xfrm>
          <a:prstGeom prst="straightConnector1">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8622356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HARDWARE</a:t>
            </a:r>
            <a:endParaRPr lang="en-US"/>
          </a:p>
        </p:txBody>
      </p:sp>
    </p:spTree>
    <p:extLst>
      <p:ext uri="{BB962C8B-B14F-4D97-AF65-F5344CB8AC3E}">
        <p14:creationId xmlns:p14="http://schemas.microsoft.com/office/powerpoint/2010/main" val="198330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2602-0CC7-4945-B50F-5F51B6B8A576}"/>
              </a:ext>
            </a:extLst>
          </p:cNvPr>
          <p:cNvSpPr>
            <a:spLocks noGrp="1"/>
          </p:cNvSpPr>
          <p:nvPr>
            <p:ph type="title"/>
          </p:nvPr>
        </p:nvSpPr>
        <p:spPr>
          <a:xfrm>
            <a:off x="1143000" y="609600"/>
            <a:ext cx="9875520" cy="1356360"/>
          </a:xfrm>
        </p:spPr>
        <p:txBody>
          <a:bodyPr>
            <a:normAutofit/>
          </a:bodyPr>
          <a:lstStyle/>
          <a:p>
            <a:r>
              <a:rPr lang="en-US">
                <a:cs typeface="Calibri Light"/>
              </a:rPr>
              <a:t>Microcontroller Unit</a:t>
            </a:r>
            <a:endParaRPr lang="en-US"/>
          </a:p>
        </p:txBody>
      </p:sp>
      <p:graphicFrame>
        <p:nvGraphicFramePr>
          <p:cNvPr id="5" name="Content Placeholder 2">
            <a:extLst>
              <a:ext uri="{FF2B5EF4-FFF2-40B4-BE49-F238E27FC236}">
                <a16:creationId xmlns:a16="http://schemas.microsoft.com/office/drawing/2014/main" id="{71E898F5-8694-4A0F-A5CC-517E16F9538C}"/>
              </a:ext>
            </a:extLst>
          </p:cNvPr>
          <p:cNvGraphicFramePr>
            <a:graphicFrameLocks noGrp="1"/>
          </p:cNvGraphicFramePr>
          <p:nvPr>
            <p:ph idx="1"/>
            <p:extLst>
              <p:ext uri="{D42A27DB-BD31-4B8C-83A1-F6EECF244321}">
                <p14:modId xmlns:p14="http://schemas.microsoft.com/office/powerpoint/2010/main" val="4242998691"/>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8" descr="A circuit board&#10;&#10;Description generated with very high confidence">
            <a:extLst>
              <a:ext uri="{FF2B5EF4-FFF2-40B4-BE49-F238E27FC236}">
                <a16:creationId xmlns:a16="http://schemas.microsoft.com/office/drawing/2014/main" id="{39402FEA-E48C-4F4A-BF12-CF79886604A4}"/>
              </a:ext>
            </a:extLst>
          </p:cNvPr>
          <p:cNvPicPr>
            <a:picLocks noChangeAspect="1"/>
          </p:cNvPicPr>
          <p:nvPr/>
        </p:nvPicPr>
        <p:blipFill>
          <a:blip r:embed="rId8"/>
          <a:stretch>
            <a:fillRect/>
          </a:stretch>
        </p:blipFill>
        <p:spPr>
          <a:xfrm>
            <a:off x="770834" y="2422648"/>
            <a:ext cx="2080592" cy="1758703"/>
          </a:xfrm>
          <a:prstGeom prst="rect">
            <a:avLst/>
          </a:prstGeom>
        </p:spPr>
      </p:pic>
      <p:pic>
        <p:nvPicPr>
          <p:cNvPr id="20" name="Picture 20" descr="A circuit board&#10;&#10;Description generated with very high confidence">
            <a:extLst>
              <a:ext uri="{FF2B5EF4-FFF2-40B4-BE49-F238E27FC236}">
                <a16:creationId xmlns:a16="http://schemas.microsoft.com/office/drawing/2014/main" id="{8665E2DE-9BEF-42B2-8DA8-AA04F85697A7}"/>
              </a:ext>
            </a:extLst>
          </p:cNvPr>
          <p:cNvPicPr>
            <a:picLocks noChangeAspect="1"/>
          </p:cNvPicPr>
          <p:nvPr/>
        </p:nvPicPr>
        <p:blipFill rotWithShape="1">
          <a:blip r:embed="rId9"/>
          <a:srcRect l="17768" t="15528" r="22727" b="584"/>
          <a:stretch/>
        </p:blipFill>
        <p:spPr>
          <a:xfrm>
            <a:off x="5806662" y="2323978"/>
            <a:ext cx="2017016" cy="1885382"/>
          </a:xfrm>
          <a:prstGeom prst="ellipse">
            <a:avLst/>
          </a:prstGeom>
          <a:ln>
            <a:noFill/>
          </a:ln>
          <a:effectLst>
            <a:softEdge rad="112500"/>
          </a:effectLst>
        </p:spPr>
      </p:pic>
    </p:spTree>
    <p:extLst>
      <p:ext uri="{BB962C8B-B14F-4D97-AF65-F5344CB8AC3E}">
        <p14:creationId xmlns:p14="http://schemas.microsoft.com/office/powerpoint/2010/main" val="376018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1195D2-FF02-4428-9AC7-801D323CB952}"/>
              </a:ext>
            </a:extLst>
          </p:cNvPr>
          <p:cNvSpPr txBox="1">
            <a:spLocks/>
          </p:cNvSpPr>
          <p:nvPr/>
        </p:nvSpPr>
        <p:spPr>
          <a:xfrm>
            <a:off x="592917" y="471237"/>
            <a:ext cx="9428907"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Development Board – </a:t>
            </a:r>
            <a:r>
              <a:rPr lang="en-US" err="1">
                <a:cs typeface="Calibri Light"/>
              </a:rPr>
              <a:t>Bluno</a:t>
            </a:r>
            <a:r>
              <a:rPr lang="en-US">
                <a:cs typeface="Calibri Light"/>
              </a:rPr>
              <a:t> Mega 1280</a:t>
            </a:r>
            <a:endParaRPr lang="en-US"/>
          </a:p>
        </p:txBody>
      </p:sp>
      <p:sp>
        <p:nvSpPr>
          <p:cNvPr id="2" name="TextBox 1">
            <a:extLst>
              <a:ext uri="{FF2B5EF4-FFF2-40B4-BE49-F238E27FC236}">
                <a16:creationId xmlns:a16="http://schemas.microsoft.com/office/drawing/2014/main" id="{DD49A9B4-69D6-1B4B-81C1-16BA717E3C16}"/>
              </a:ext>
            </a:extLst>
          </p:cNvPr>
          <p:cNvSpPr txBox="1"/>
          <p:nvPr/>
        </p:nvSpPr>
        <p:spPr>
          <a:xfrm>
            <a:off x="786384" y="1645920"/>
            <a:ext cx="10680192" cy="1938992"/>
          </a:xfrm>
          <a:prstGeom prst="rect">
            <a:avLst/>
          </a:prstGeom>
          <a:noFill/>
        </p:spPr>
        <p:txBody>
          <a:bodyPr wrap="square" rtlCol="0" anchor="t">
            <a:spAutoFit/>
          </a:bodyPr>
          <a:lstStyle/>
          <a:p>
            <a:pPr marL="285750" indent="-285750">
              <a:buFont typeface="Arial" panose="020B0604020202020204" pitchFamily="34" charset="0"/>
              <a:buChar char="•"/>
            </a:pPr>
            <a:r>
              <a:rPr lang="en-US" sz="2000"/>
              <a:t>Due to COVID-19 issues we were unable to finish the ordering of our proposed microcontroller PCB</a:t>
            </a:r>
          </a:p>
          <a:p>
            <a:pPr marL="285750" indent="-285750">
              <a:buFont typeface="Arial" panose="020B0604020202020204" pitchFamily="34" charset="0"/>
              <a:buChar char="•"/>
            </a:pPr>
            <a:r>
              <a:rPr lang="en-US" sz="2000"/>
              <a:t>We have decided to implement the </a:t>
            </a:r>
            <a:r>
              <a:rPr lang="en-US" sz="2000" err="1"/>
              <a:t>Bluno</a:t>
            </a:r>
            <a:r>
              <a:rPr lang="en-US" sz="2000"/>
              <a:t> Mega 1280 development board with the </a:t>
            </a:r>
            <a:r>
              <a:rPr lang="en-US" sz="2000" err="1"/>
              <a:t>ATMega</a:t>
            </a:r>
            <a:r>
              <a:rPr lang="en-US" sz="2000"/>
              <a:t> 1280 MCU</a:t>
            </a:r>
          </a:p>
          <a:p>
            <a:pPr marL="285750" indent="-285750">
              <a:buFont typeface="Arial" panose="020B0604020202020204" pitchFamily="34" charset="0"/>
              <a:buChar char="•"/>
            </a:pPr>
            <a:r>
              <a:rPr lang="en-US" sz="2000"/>
              <a:t>the use of the development board limits the number of Inter-Integrated communication (I2C) devices the team can use since the board is only equipped with two I2C ports. </a:t>
            </a:r>
          </a:p>
        </p:txBody>
      </p:sp>
    </p:spTree>
    <p:extLst>
      <p:ext uri="{BB962C8B-B14F-4D97-AF65-F5344CB8AC3E}">
        <p14:creationId xmlns:p14="http://schemas.microsoft.com/office/powerpoint/2010/main" val="183298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3CB1BB6-F4CD-4427-AE44-61AE4CE3CCE6}"/>
              </a:ext>
            </a:extLst>
          </p:cNvPr>
          <p:cNvSpPr>
            <a:spLocks noGrp="1"/>
          </p:cNvSpPr>
          <p:nvPr>
            <p:ph type="title"/>
          </p:nvPr>
        </p:nvSpPr>
        <p:spPr>
          <a:xfrm>
            <a:off x="1061586" y="429367"/>
            <a:ext cx="9875520" cy="1356360"/>
          </a:xfrm>
        </p:spPr>
        <p:txBody>
          <a:bodyPr/>
          <a:lstStyle/>
          <a:p>
            <a:pPr algn="ctr"/>
            <a:r>
              <a:rPr lang="en-US" err="1">
                <a:cs typeface="Calibri Light"/>
              </a:rPr>
              <a:t>Bluno</a:t>
            </a:r>
            <a:r>
              <a:rPr lang="en-US">
                <a:cs typeface="Calibri Light"/>
              </a:rPr>
              <a:t> Mega 1280 Pin Layout</a:t>
            </a:r>
            <a:endParaRPr lang="en-US"/>
          </a:p>
        </p:txBody>
      </p:sp>
      <p:pic>
        <p:nvPicPr>
          <p:cNvPr id="3" name="Picture 2">
            <a:extLst>
              <a:ext uri="{FF2B5EF4-FFF2-40B4-BE49-F238E27FC236}">
                <a16:creationId xmlns:a16="http://schemas.microsoft.com/office/drawing/2014/main" id="{5FAFA718-A8B2-5441-AF29-0CD9CE170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357" y="1785727"/>
            <a:ext cx="7873978" cy="4194449"/>
          </a:xfrm>
          <a:prstGeom prst="rect">
            <a:avLst/>
          </a:prstGeom>
        </p:spPr>
      </p:pic>
    </p:spTree>
    <p:extLst>
      <p:ext uri="{BB962C8B-B14F-4D97-AF65-F5344CB8AC3E}">
        <p14:creationId xmlns:p14="http://schemas.microsoft.com/office/powerpoint/2010/main" val="3488043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8AFF-9D51-48E2-896A-EF69070FCCA2}"/>
              </a:ext>
            </a:extLst>
          </p:cNvPr>
          <p:cNvSpPr>
            <a:spLocks noGrp="1"/>
          </p:cNvSpPr>
          <p:nvPr>
            <p:ph type="title"/>
          </p:nvPr>
        </p:nvSpPr>
        <p:spPr>
          <a:xfrm>
            <a:off x="838701" y="275573"/>
            <a:ext cx="9905998" cy="1905000"/>
          </a:xfrm>
        </p:spPr>
        <p:txBody>
          <a:bodyPr/>
          <a:lstStyle/>
          <a:p>
            <a:r>
              <a:rPr lang="en-US">
                <a:cs typeface="Calibri Light"/>
              </a:rPr>
              <a:t>Sensor Module</a:t>
            </a:r>
            <a:endParaRPr lang="en-US"/>
          </a:p>
        </p:txBody>
      </p:sp>
      <p:sp>
        <p:nvSpPr>
          <p:cNvPr id="3" name="Content Placeholder 2">
            <a:extLst>
              <a:ext uri="{FF2B5EF4-FFF2-40B4-BE49-F238E27FC236}">
                <a16:creationId xmlns:a16="http://schemas.microsoft.com/office/drawing/2014/main" id="{F7E0A2F3-152D-489D-AA68-B654D8659077}"/>
              </a:ext>
            </a:extLst>
          </p:cNvPr>
          <p:cNvSpPr>
            <a:spLocks noGrp="1"/>
          </p:cNvSpPr>
          <p:nvPr>
            <p:ph idx="1"/>
          </p:nvPr>
        </p:nvSpPr>
        <p:spPr>
          <a:xfrm>
            <a:off x="865742" y="2674797"/>
            <a:ext cx="10488058" cy="3502166"/>
          </a:xfrm>
        </p:spPr>
        <p:txBody>
          <a:bodyPr vert="horz" lIns="91440" tIns="45720" rIns="91440" bIns="45720" rtlCol="0" anchor="t">
            <a:normAutofit fontScale="77500" lnSpcReduction="20000"/>
          </a:bodyPr>
          <a:lstStyle/>
          <a:p>
            <a:r>
              <a:rPr lang="en-US" sz="2600" dirty="0">
                <a:solidFill>
                  <a:schemeClr val="tx1"/>
                </a:solidFill>
                <a:ea typeface="+mn-lt"/>
                <a:cs typeface="+mn-lt"/>
              </a:rPr>
              <a:t>Proximity* </a:t>
            </a:r>
            <a:r>
              <a:rPr lang="en-US" sz="2000" dirty="0">
                <a:solidFill>
                  <a:srgbClr val="FF0000"/>
                </a:solidFill>
                <a:ea typeface="+mn-lt"/>
                <a:cs typeface="+mn-lt"/>
              </a:rPr>
              <a:t>(Not used due to COVID-19)</a:t>
            </a:r>
            <a:endParaRPr lang="en-US" sz="2000" dirty="0">
              <a:solidFill>
                <a:srgbClr val="FF0000"/>
              </a:solidFill>
            </a:endParaRPr>
          </a:p>
          <a:p>
            <a:r>
              <a:rPr lang="en-US" sz="2600" dirty="0">
                <a:solidFill>
                  <a:schemeClr val="tx1"/>
                </a:solidFill>
              </a:rPr>
              <a:t>Wind/Anemometry* </a:t>
            </a:r>
            <a:r>
              <a:rPr lang="en-US" sz="2000" dirty="0">
                <a:solidFill>
                  <a:srgbClr val="FF0000"/>
                </a:solidFill>
                <a:ea typeface="+mn-lt"/>
                <a:cs typeface="+mn-lt"/>
              </a:rPr>
              <a:t>(Not used due to COVID-19)</a:t>
            </a:r>
          </a:p>
          <a:p>
            <a:r>
              <a:rPr lang="en-US" sz="2600" dirty="0">
                <a:solidFill>
                  <a:schemeClr val="tx1"/>
                </a:solidFill>
                <a:ea typeface="+mn-lt"/>
                <a:cs typeface="+mn-lt"/>
              </a:rPr>
              <a:t>Rain*</a:t>
            </a:r>
            <a:endParaRPr lang="en-US" sz="2600" dirty="0">
              <a:solidFill>
                <a:schemeClr val="tx1"/>
              </a:solidFill>
              <a:cs typeface="Calibri"/>
            </a:endParaRPr>
          </a:p>
          <a:p>
            <a:r>
              <a:rPr lang="en-US" sz="2600" dirty="0">
                <a:solidFill>
                  <a:schemeClr val="tx1"/>
                </a:solidFill>
                <a:ea typeface="+mn-lt"/>
                <a:cs typeface="+mn-lt"/>
              </a:rPr>
              <a:t>Barometric Pressure </a:t>
            </a:r>
            <a:r>
              <a:rPr lang="en-US" sz="2000" dirty="0">
                <a:solidFill>
                  <a:srgbClr val="FF0000"/>
                </a:solidFill>
                <a:ea typeface="+mn-lt"/>
                <a:cs typeface="+mn-lt"/>
              </a:rPr>
              <a:t>(Not used due to COVID-19)</a:t>
            </a:r>
          </a:p>
          <a:p>
            <a:r>
              <a:rPr lang="en-US" sz="2600" dirty="0">
                <a:solidFill>
                  <a:schemeClr val="tx1"/>
                </a:solidFill>
                <a:ea typeface="+mn-lt"/>
                <a:cs typeface="+mn-lt"/>
              </a:rPr>
              <a:t>Humidity</a:t>
            </a:r>
            <a:endParaRPr lang="en-US" sz="2600" dirty="0">
              <a:solidFill>
                <a:schemeClr val="tx1"/>
              </a:solidFill>
            </a:endParaRPr>
          </a:p>
          <a:p>
            <a:r>
              <a:rPr lang="en-US" sz="2600" dirty="0">
                <a:solidFill>
                  <a:schemeClr val="tx1"/>
                </a:solidFill>
              </a:rPr>
              <a:t>Temperature</a:t>
            </a:r>
            <a:endParaRPr lang="en-US" sz="2600" dirty="0">
              <a:solidFill>
                <a:schemeClr val="tx1"/>
              </a:solidFill>
              <a:cs typeface="Calibri"/>
            </a:endParaRPr>
          </a:p>
          <a:p>
            <a:r>
              <a:rPr lang="en-US" sz="2600" dirty="0">
                <a:solidFill>
                  <a:schemeClr val="tx1"/>
                </a:solidFill>
              </a:rPr>
              <a:t>Light and UV </a:t>
            </a:r>
          </a:p>
          <a:p>
            <a:pPr marL="45720" indent="0">
              <a:buNone/>
            </a:pPr>
            <a:endParaRPr lang="en-US"/>
          </a:p>
          <a:p>
            <a:pPr marL="45720" indent="0">
              <a:buNone/>
            </a:pPr>
            <a:r>
              <a:rPr lang="en-US" dirty="0">
                <a:solidFill>
                  <a:schemeClr val="tx1"/>
                </a:solidFill>
              </a:rPr>
              <a:t>*Sensors already implemented by sponsor</a:t>
            </a:r>
          </a:p>
          <a:p>
            <a:endParaRPr lang="en-US"/>
          </a:p>
        </p:txBody>
      </p:sp>
      <p:sp>
        <p:nvSpPr>
          <p:cNvPr id="4" name="TextBox 3">
            <a:extLst>
              <a:ext uri="{FF2B5EF4-FFF2-40B4-BE49-F238E27FC236}">
                <a16:creationId xmlns:a16="http://schemas.microsoft.com/office/drawing/2014/main" id="{9FD4D5CC-96CD-46EF-809C-F71979B201B5}"/>
              </a:ext>
            </a:extLst>
          </p:cNvPr>
          <p:cNvSpPr txBox="1"/>
          <p:nvPr/>
        </p:nvSpPr>
        <p:spPr>
          <a:xfrm>
            <a:off x="884961" y="1813183"/>
            <a:ext cx="1052504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The following sensors will be used for weather prediction. All sensors are RoHS compliant, and were chosen to be inexpensive, and small enough to fit on our model building.</a:t>
            </a:r>
          </a:p>
        </p:txBody>
      </p:sp>
    </p:spTree>
    <p:extLst>
      <p:ext uri="{BB962C8B-B14F-4D97-AF65-F5344CB8AC3E}">
        <p14:creationId xmlns:p14="http://schemas.microsoft.com/office/powerpoint/2010/main" val="97850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E46B-7543-4D90-9039-CEEF776B1221}"/>
              </a:ext>
            </a:extLst>
          </p:cNvPr>
          <p:cNvSpPr>
            <a:spLocks noGrp="1"/>
          </p:cNvSpPr>
          <p:nvPr>
            <p:ph type="title"/>
          </p:nvPr>
        </p:nvSpPr>
        <p:spPr>
          <a:xfrm>
            <a:off x="1206323" y="211665"/>
            <a:ext cx="8534400" cy="1507067"/>
          </a:xfrm>
        </p:spPr>
        <p:txBody>
          <a:bodyPr/>
          <a:lstStyle/>
          <a:p>
            <a:r>
              <a:rPr lang="en-US">
                <a:cs typeface="Calibri Light"/>
              </a:rPr>
              <a:t>Humidity Sensor – SHT-85</a:t>
            </a:r>
            <a:endParaRPr lang="en-US"/>
          </a:p>
        </p:txBody>
      </p:sp>
      <p:sp>
        <p:nvSpPr>
          <p:cNvPr id="3" name="Content Placeholder 2">
            <a:extLst>
              <a:ext uri="{FF2B5EF4-FFF2-40B4-BE49-F238E27FC236}">
                <a16:creationId xmlns:a16="http://schemas.microsoft.com/office/drawing/2014/main" id="{A3C41F42-8B2E-45CD-AFB2-71FB8E10489D}"/>
              </a:ext>
            </a:extLst>
          </p:cNvPr>
          <p:cNvSpPr>
            <a:spLocks noGrp="1"/>
          </p:cNvSpPr>
          <p:nvPr>
            <p:ph idx="1"/>
          </p:nvPr>
        </p:nvSpPr>
        <p:spPr>
          <a:xfrm>
            <a:off x="1141413" y="1941285"/>
            <a:ext cx="9905998" cy="3124201"/>
          </a:xfrm>
        </p:spPr>
        <p:txBody>
          <a:bodyPr vert="horz" lIns="91440" tIns="45720" rIns="91440" bIns="45720" rtlCol="0" anchor="t">
            <a:normAutofit/>
          </a:bodyPr>
          <a:lstStyle/>
          <a:p>
            <a:r>
              <a:rPr lang="en-US">
                <a:solidFill>
                  <a:schemeClr val="tx1"/>
                </a:solidFill>
                <a:cs typeface="Calibri"/>
              </a:rPr>
              <a:t>Capacitive humidity sensor measures changes in capacitance of a material as moisture comes into contact with it</a:t>
            </a:r>
          </a:p>
          <a:p>
            <a:r>
              <a:rPr lang="en-US">
                <a:solidFill>
                  <a:schemeClr val="tx1"/>
                </a:solidFill>
                <a:cs typeface="Calibri"/>
              </a:rPr>
              <a:t>Operating Parameters: 0-100% humidity with +/-1.5% RH accuracy</a:t>
            </a:r>
          </a:p>
          <a:p>
            <a:r>
              <a:rPr lang="en-US">
                <a:solidFill>
                  <a:schemeClr val="tx1"/>
                </a:solidFill>
                <a:cs typeface="Calibri"/>
              </a:rPr>
              <a:t>Operating Voltage: 3.3V</a:t>
            </a:r>
          </a:p>
          <a:p>
            <a:r>
              <a:rPr lang="en-US">
                <a:solidFill>
                  <a:schemeClr val="tx1"/>
                </a:solidFill>
                <a:cs typeface="Calibri"/>
              </a:rPr>
              <a:t>I2C communication with A/D converter built-in</a:t>
            </a:r>
          </a:p>
          <a:p>
            <a:r>
              <a:rPr lang="en-US">
                <a:solidFill>
                  <a:schemeClr val="tx1"/>
                </a:solidFill>
                <a:cs typeface="Calibri"/>
              </a:rPr>
              <a:t>Cost: $29.22</a:t>
            </a:r>
          </a:p>
        </p:txBody>
      </p:sp>
      <p:pic>
        <p:nvPicPr>
          <p:cNvPr id="5" name="Picture 5" descr="A screenshot of text&#10;&#10;Description generated with high confidence">
            <a:extLst>
              <a:ext uri="{FF2B5EF4-FFF2-40B4-BE49-F238E27FC236}">
                <a16:creationId xmlns:a16="http://schemas.microsoft.com/office/drawing/2014/main" id="{D0DD3C33-8BD7-4EF6-A2B4-75719B9B7377}"/>
              </a:ext>
            </a:extLst>
          </p:cNvPr>
          <p:cNvPicPr>
            <a:picLocks noChangeAspect="1"/>
          </p:cNvPicPr>
          <p:nvPr/>
        </p:nvPicPr>
        <p:blipFill>
          <a:blip r:embed="rId3"/>
          <a:stretch>
            <a:fillRect/>
          </a:stretch>
        </p:blipFill>
        <p:spPr>
          <a:xfrm>
            <a:off x="7630160" y="3607956"/>
            <a:ext cx="4074160" cy="2730729"/>
          </a:xfrm>
          <a:prstGeom prst="rect">
            <a:avLst/>
          </a:prstGeom>
        </p:spPr>
      </p:pic>
      <p:pic>
        <p:nvPicPr>
          <p:cNvPr id="7" name="Picture 7" descr="A picture containing circuit&#10;&#10;Description generated with very high confidence">
            <a:extLst>
              <a:ext uri="{FF2B5EF4-FFF2-40B4-BE49-F238E27FC236}">
                <a16:creationId xmlns:a16="http://schemas.microsoft.com/office/drawing/2014/main" id="{91EFB0AD-D48E-46D0-B306-24D937B58C43}"/>
              </a:ext>
            </a:extLst>
          </p:cNvPr>
          <p:cNvPicPr>
            <a:picLocks noChangeAspect="1"/>
          </p:cNvPicPr>
          <p:nvPr/>
        </p:nvPicPr>
        <p:blipFill>
          <a:blip r:embed="rId4"/>
          <a:stretch>
            <a:fillRect/>
          </a:stretch>
        </p:blipFill>
        <p:spPr>
          <a:xfrm>
            <a:off x="4602480" y="4521531"/>
            <a:ext cx="2743200" cy="1817979"/>
          </a:xfrm>
          <a:prstGeom prst="rect">
            <a:avLst/>
          </a:prstGeom>
        </p:spPr>
      </p:pic>
    </p:spTree>
    <p:extLst>
      <p:ext uri="{BB962C8B-B14F-4D97-AF65-F5344CB8AC3E}">
        <p14:creationId xmlns:p14="http://schemas.microsoft.com/office/powerpoint/2010/main" val="483511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F69B-9D32-40A6-827B-5E5553BCB4F2}"/>
              </a:ext>
            </a:extLst>
          </p:cNvPr>
          <p:cNvSpPr>
            <a:spLocks noGrp="1"/>
          </p:cNvSpPr>
          <p:nvPr>
            <p:ph type="title"/>
          </p:nvPr>
        </p:nvSpPr>
        <p:spPr>
          <a:xfrm>
            <a:off x="840787" y="353743"/>
            <a:ext cx="8534400" cy="1507067"/>
          </a:xfrm>
        </p:spPr>
        <p:txBody>
          <a:bodyPr/>
          <a:lstStyle/>
          <a:p>
            <a:r>
              <a:rPr lang="en-US">
                <a:solidFill>
                  <a:srgbClr val="00B0F0"/>
                </a:solidFill>
                <a:cs typeface="Calibri Light"/>
              </a:rPr>
              <a:t>Motivation</a:t>
            </a:r>
            <a:endParaRPr lang="en-US">
              <a:solidFill>
                <a:srgbClr val="00B0F0"/>
              </a:solidFill>
            </a:endParaRPr>
          </a:p>
        </p:txBody>
      </p:sp>
      <p:sp>
        <p:nvSpPr>
          <p:cNvPr id="3" name="Content Placeholder 2">
            <a:extLst>
              <a:ext uri="{FF2B5EF4-FFF2-40B4-BE49-F238E27FC236}">
                <a16:creationId xmlns:a16="http://schemas.microsoft.com/office/drawing/2014/main" id="{6480F6E1-1416-45D3-A2B8-CA2DABC5A20D}"/>
              </a:ext>
            </a:extLst>
          </p:cNvPr>
          <p:cNvSpPr>
            <a:spLocks noGrp="1"/>
          </p:cNvSpPr>
          <p:nvPr>
            <p:ph idx="1"/>
          </p:nvPr>
        </p:nvSpPr>
        <p:spPr>
          <a:xfrm>
            <a:off x="838200" y="2053270"/>
            <a:ext cx="10515600" cy="3335338"/>
          </a:xfrm>
        </p:spPr>
        <p:txBody>
          <a:bodyPr vert="horz" lIns="91440" tIns="45720" rIns="91440" bIns="45720" rtlCol="0" anchor="t">
            <a:normAutofit/>
          </a:bodyPr>
          <a:lstStyle/>
          <a:p>
            <a:pPr algn="just"/>
            <a:r>
              <a:rPr lang="en-US">
                <a:solidFill>
                  <a:schemeClr val="bg2">
                    <a:lumMod val="25000"/>
                  </a:schemeClr>
                </a:solidFill>
                <a:cs typeface="Calibri"/>
              </a:rPr>
              <a:t>Unpredictable weather can affect many outdoor businesses</a:t>
            </a:r>
            <a:endParaRPr lang="en-US">
              <a:solidFill>
                <a:schemeClr val="bg2">
                  <a:lumMod val="25000"/>
                </a:schemeClr>
              </a:solidFill>
            </a:endParaRPr>
          </a:p>
          <a:p>
            <a:pPr algn="just"/>
            <a:r>
              <a:rPr lang="en-US">
                <a:solidFill>
                  <a:schemeClr val="bg2">
                    <a:lumMod val="25000"/>
                  </a:schemeClr>
                </a:solidFill>
                <a:cs typeface="Calibri"/>
              </a:rPr>
              <a:t>Retractable roof enclosures allow for the outdoors to be enjoyed indoors</a:t>
            </a:r>
          </a:p>
          <a:p>
            <a:pPr algn="just"/>
            <a:r>
              <a:rPr lang="en-US">
                <a:solidFill>
                  <a:schemeClr val="bg2">
                    <a:lumMod val="25000"/>
                  </a:schemeClr>
                </a:solidFill>
                <a:cs typeface="Calibri"/>
              </a:rPr>
              <a:t>Smart system allows for enclosure to predict weather before it happens not as it happens</a:t>
            </a:r>
          </a:p>
          <a:p>
            <a:pPr algn="just"/>
            <a:r>
              <a:rPr lang="en-US">
                <a:solidFill>
                  <a:schemeClr val="bg2">
                    <a:lumMod val="25000"/>
                  </a:schemeClr>
                </a:solidFill>
                <a:cs typeface="Calibri"/>
              </a:rPr>
              <a:t>Energy efficient system has been shown to save customers up to 30% a year in energy costs. *</a:t>
            </a:r>
          </a:p>
        </p:txBody>
      </p:sp>
      <p:sp>
        <p:nvSpPr>
          <p:cNvPr id="4" name="TextBox 3">
            <a:extLst>
              <a:ext uri="{FF2B5EF4-FFF2-40B4-BE49-F238E27FC236}">
                <a16:creationId xmlns:a16="http://schemas.microsoft.com/office/drawing/2014/main" id="{9EA12A30-F5FA-471F-90D8-3D61F5F9A9CB}"/>
              </a:ext>
            </a:extLst>
          </p:cNvPr>
          <p:cNvSpPr txBox="1"/>
          <p:nvPr/>
        </p:nvSpPr>
        <p:spPr>
          <a:xfrm>
            <a:off x="840874" y="5887452"/>
            <a:ext cx="69897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Statistic taken from our sponsor, Open Aire’s, website.</a:t>
            </a:r>
            <a:endParaRPr lang="en-US">
              <a:cs typeface="Calibri"/>
            </a:endParaRPr>
          </a:p>
        </p:txBody>
      </p:sp>
    </p:spTree>
    <p:extLst>
      <p:ext uri="{BB962C8B-B14F-4D97-AF65-F5344CB8AC3E}">
        <p14:creationId xmlns:p14="http://schemas.microsoft.com/office/powerpoint/2010/main" val="1704040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D97-B811-4E22-B2EE-4B406D91F5CB}"/>
              </a:ext>
            </a:extLst>
          </p:cNvPr>
          <p:cNvSpPr>
            <a:spLocks noGrp="1"/>
          </p:cNvSpPr>
          <p:nvPr>
            <p:ph type="title"/>
          </p:nvPr>
        </p:nvSpPr>
        <p:spPr>
          <a:xfrm>
            <a:off x="1093434" y="296332"/>
            <a:ext cx="8534400" cy="1507067"/>
          </a:xfrm>
        </p:spPr>
        <p:txBody>
          <a:bodyPr/>
          <a:lstStyle/>
          <a:p>
            <a:r>
              <a:rPr lang="en-US">
                <a:cs typeface="Calibri Light"/>
              </a:rPr>
              <a:t>Temperature Sensor – B57863S</a:t>
            </a:r>
            <a:endParaRPr lang="en-US"/>
          </a:p>
        </p:txBody>
      </p:sp>
      <p:sp>
        <p:nvSpPr>
          <p:cNvPr id="3" name="Content Placeholder 2">
            <a:extLst>
              <a:ext uri="{FF2B5EF4-FFF2-40B4-BE49-F238E27FC236}">
                <a16:creationId xmlns:a16="http://schemas.microsoft.com/office/drawing/2014/main" id="{B77FEEAD-0FF0-49E2-941F-2A6D774C1559}"/>
              </a:ext>
            </a:extLst>
          </p:cNvPr>
          <p:cNvSpPr>
            <a:spLocks noGrp="1"/>
          </p:cNvSpPr>
          <p:nvPr>
            <p:ph idx="1"/>
          </p:nvPr>
        </p:nvSpPr>
        <p:spPr>
          <a:xfrm>
            <a:off x="1097870" y="2042885"/>
            <a:ext cx="9905998" cy="3124201"/>
          </a:xfrm>
        </p:spPr>
        <p:txBody>
          <a:bodyPr vert="horz" lIns="91440" tIns="45720" rIns="91440" bIns="45720" rtlCol="0" anchor="t">
            <a:normAutofit/>
          </a:bodyPr>
          <a:lstStyle/>
          <a:p>
            <a:r>
              <a:rPr lang="en-US">
                <a:solidFill>
                  <a:schemeClr val="tx1"/>
                </a:solidFill>
                <a:cs typeface="Calibri"/>
              </a:rPr>
              <a:t>Bead thermistor design makes it small and easy to implement in our system</a:t>
            </a:r>
            <a:endParaRPr lang="en-US">
              <a:solidFill>
                <a:schemeClr val="tx1"/>
              </a:solidFill>
            </a:endParaRPr>
          </a:p>
          <a:p>
            <a:r>
              <a:rPr lang="en-US">
                <a:solidFill>
                  <a:schemeClr val="tx1"/>
                </a:solidFill>
                <a:cs typeface="Calibri"/>
              </a:rPr>
              <a:t>Tolerance: +/-1% </a:t>
            </a:r>
          </a:p>
          <a:p>
            <a:r>
              <a:rPr lang="en-US">
                <a:solidFill>
                  <a:schemeClr val="tx1"/>
                </a:solidFill>
                <a:cs typeface="Calibri"/>
              </a:rPr>
              <a:t>Operating Temperature: –55 – 105 degrees Celsius</a:t>
            </a:r>
          </a:p>
          <a:p>
            <a:r>
              <a:rPr lang="en-US">
                <a:solidFill>
                  <a:schemeClr val="tx1"/>
                </a:solidFill>
                <a:cs typeface="Calibri"/>
              </a:rPr>
              <a:t>Output voltage can be converted to a temperature value</a:t>
            </a:r>
          </a:p>
          <a:p>
            <a:r>
              <a:rPr lang="en-US">
                <a:solidFill>
                  <a:schemeClr val="tx1"/>
                </a:solidFill>
                <a:cs typeface="Calibri"/>
              </a:rPr>
              <a:t>Cost: $2.93</a:t>
            </a:r>
          </a:p>
          <a:p>
            <a:endParaRPr lang="en-US">
              <a:cs typeface="Calibri"/>
            </a:endParaRPr>
          </a:p>
          <a:p>
            <a:endParaRPr lang="en-US">
              <a:cs typeface="Calibri"/>
            </a:endParaRPr>
          </a:p>
        </p:txBody>
      </p:sp>
      <p:pic>
        <p:nvPicPr>
          <p:cNvPr id="4" name="Picture 4" descr="A close up of text on a whiteboard&#10;&#10;Description generated with high confidence">
            <a:extLst>
              <a:ext uri="{FF2B5EF4-FFF2-40B4-BE49-F238E27FC236}">
                <a16:creationId xmlns:a16="http://schemas.microsoft.com/office/drawing/2014/main" id="{A3CCC2B7-DB44-4A56-B663-9C54E5780D97}"/>
              </a:ext>
            </a:extLst>
          </p:cNvPr>
          <p:cNvPicPr>
            <a:picLocks noChangeAspect="1"/>
          </p:cNvPicPr>
          <p:nvPr/>
        </p:nvPicPr>
        <p:blipFill>
          <a:blip r:embed="rId3"/>
          <a:stretch>
            <a:fillRect/>
          </a:stretch>
        </p:blipFill>
        <p:spPr>
          <a:xfrm>
            <a:off x="8736724" y="3415399"/>
            <a:ext cx="2733675" cy="2828925"/>
          </a:xfrm>
          <a:prstGeom prst="rect">
            <a:avLst/>
          </a:prstGeom>
        </p:spPr>
      </p:pic>
      <p:pic>
        <p:nvPicPr>
          <p:cNvPr id="6" name="Picture 6" descr="A picture containing knife&#10;&#10;Description generated with very high confidence">
            <a:extLst>
              <a:ext uri="{FF2B5EF4-FFF2-40B4-BE49-F238E27FC236}">
                <a16:creationId xmlns:a16="http://schemas.microsoft.com/office/drawing/2014/main" id="{830A739D-C802-4B6F-94E3-C65BCFDE7432}"/>
              </a:ext>
            </a:extLst>
          </p:cNvPr>
          <p:cNvPicPr>
            <a:picLocks noChangeAspect="1"/>
          </p:cNvPicPr>
          <p:nvPr/>
        </p:nvPicPr>
        <p:blipFill>
          <a:blip r:embed="rId4"/>
          <a:stretch>
            <a:fillRect/>
          </a:stretch>
        </p:blipFill>
        <p:spPr>
          <a:xfrm>
            <a:off x="6050968" y="4282006"/>
            <a:ext cx="2533650" cy="552450"/>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762CDA80-8C16-471C-9E47-BF515F2D4D91}"/>
              </a:ext>
            </a:extLst>
          </p:cNvPr>
          <p:cNvPicPr>
            <a:picLocks noChangeAspect="1"/>
          </p:cNvPicPr>
          <p:nvPr/>
        </p:nvPicPr>
        <p:blipFill>
          <a:blip r:embed="rId5"/>
          <a:stretch>
            <a:fillRect/>
          </a:stretch>
        </p:blipFill>
        <p:spPr>
          <a:xfrm>
            <a:off x="6393696" y="4949167"/>
            <a:ext cx="2133600" cy="771525"/>
          </a:xfrm>
          <a:prstGeom prst="rect">
            <a:avLst/>
          </a:prstGeom>
        </p:spPr>
      </p:pic>
      <p:pic>
        <p:nvPicPr>
          <p:cNvPr id="5" name="Picture 6" descr="A close up of a device&#10;&#10;Description generated with high confidence">
            <a:extLst>
              <a:ext uri="{FF2B5EF4-FFF2-40B4-BE49-F238E27FC236}">
                <a16:creationId xmlns:a16="http://schemas.microsoft.com/office/drawing/2014/main" id="{5D91F0B5-4C44-4613-A222-EBD52017D0B7}"/>
              </a:ext>
            </a:extLst>
          </p:cNvPr>
          <p:cNvPicPr>
            <a:picLocks noChangeAspect="1"/>
          </p:cNvPicPr>
          <p:nvPr/>
        </p:nvPicPr>
        <p:blipFill>
          <a:blip r:embed="rId6"/>
          <a:stretch>
            <a:fillRect/>
          </a:stretch>
        </p:blipFill>
        <p:spPr>
          <a:xfrm>
            <a:off x="3352800" y="5171261"/>
            <a:ext cx="2743200" cy="1168758"/>
          </a:xfrm>
          <a:prstGeom prst="rect">
            <a:avLst/>
          </a:prstGeom>
        </p:spPr>
      </p:pic>
    </p:spTree>
    <p:extLst>
      <p:ext uri="{BB962C8B-B14F-4D97-AF65-F5344CB8AC3E}">
        <p14:creationId xmlns:p14="http://schemas.microsoft.com/office/powerpoint/2010/main" val="399243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C0A0-1230-4E8F-9398-207ABF422F0B}"/>
              </a:ext>
            </a:extLst>
          </p:cNvPr>
          <p:cNvSpPr>
            <a:spLocks noGrp="1"/>
          </p:cNvSpPr>
          <p:nvPr>
            <p:ph type="title"/>
          </p:nvPr>
        </p:nvSpPr>
        <p:spPr>
          <a:xfrm>
            <a:off x="1220434" y="211665"/>
            <a:ext cx="8534400" cy="1507067"/>
          </a:xfrm>
        </p:spPr>
        <p:txBody>
          <a:bodyPr/>
          <a:lstStyle/>
          <a:p>
            <a:r>
              <a:rPr lang="en-US">
                <a:cs typeface="Calibri Light"/>
              </a:rPr>
              <a:t>Rain Sensor – YL-83</a:t>
            </a:r>
            <a:endParaRPr lang="en-US"/>
          </a:p>
        </p:txBody>
      </p:sp>
      <p:sp>
        <p:nvSpPr>
          <p:cNvPr id="3" name="Content Placeholder 2">
            <a:extLst>
              <a:ext uri="{FF2B5EF4-FFF2-40B4-BE49-F238E27FC236}">
                <a16:creationId xmlns:a16="http://schemas.microsoft.com/office/drawing/2014/main" id="{5D9FF9A0-4120-44E1-BE19-741F4495EDC9}"/>
              </a:ext>
            </a:extLst>
          </p:cNvPr>
          <p:cNvSpPr>
            <a:spLocks noGrp="1"/>
          </p:cNvSpPr>
          <p:nvPr>
            <p:ph idx="1"/>
          </p:nvPr>
        </p:nvSpPr>
        <p:spPr>
          <a:xfrm>
            <a:off x="1141413" y="1999342"/>
            <a:ext cx="9905998" cy="3124201"/>
          </a:xfrm>
        </p:spPr>
        <p:txBody>
          <a:bodyPr vert="horz" lIns="91440" tIns="45720" rIns="91440" bIns="45720" rtlCol="0" anchor="t">
            <a:normAutofit/>
          </a:bodyPr>
          <a:lstStyle/>
          <a:p>
            <a:r>
              <a:rPr lang="en-US">
                <a:solidFill>
                  <a:schemeClr val="tx1"/>
                </a:solidFill>
                <a:cs typeface="Calibri"/>
              </a:rPr>
              <a:t>Conductive rain sensor</a:t>
            </a:r>
          </a:p>
          <a:p>
            <a:r>
              <a:rPr lang="en-US">
                <a:solidFill>
                  <a:schemeClr val="tx1"/>
                </a:solidFill>
                <a:cs typeface="Calibri"/>
              </a:rPr>
              <a:t>Operating Voltage: 5V</a:t>
            </a:r>
          </a:p>
          <a:p>
            <a:r>
              <a:rPr lang="en-US">
                <a:solidFill>
                  <a:schemeClr val="tx1"/>
                </a:solidFill>
                <a:cs typeface="Calibri"/>
              </a:rPr>
              <a:t>Includes regulating circuitry with A/D converter</a:t>
            </a:r>
          </a:p>
          <a:p>
            <a:r>
              <a:rPr lang="en-US">
                <a:solidFill>
                  <a:schemeClr val="tx1"/>
                </a:solidFill>
                <a:cs typeface="Calibri"/>
              </a:rPr>
              <a:t>Output: high/low voltage signals to indicate rain versus no rain</a:t>
            </a:r>
          </a:p>
          <a:p>
            <a:r>
              <a:rPr lang="en-US">
                <a:solidFill>
                  <a:schemeClr val="tx1"/>
                </a:solidFill>
                <a:cs typeface="Calibri"/>
              </a:rPr>
              <a:t>Response time: 1sec</a:t>
            </a:r>
          </a:p>
          <a:p>
            <a:r>
              <a:rPr lang="en-US">
                <a:solidFill>
                  <a:schemeClr val="tx1"/>
                </a:solidFill>
                <a:cs typeface="Calibri"/>
              </a:rPr>
              <a:t>Cost: $7.81</a:t>
            </a:r>
          </a:p>
        </p:txBody>
      </p:sp>
      <p:pic>
        <p:nvPicPr>
          <p:cNvPr id="4" name="Picture 4" descr="A close up of a map&#10;&#10;Description generated with very high confidence">
            <a:extLst>
              <a:ext uri="{FF2B5EF4-FFF2-40B4-BE49-F238E27FC236}">
                <a16:creationId xmlns:a16="http://schemas.microsoft.com/office/drawing/2014/main" id="{D74AD2E2-8CA3-41BD-BEED-C23B81848AFB}"/>
              </a:ext>
            </a:extLst>
          </p:cNvPr>
          <p:cNvPicPr>
            <a:picLocks noChangeAspect="1"/>
          </p:cNvPicPr>
          <p:nvPr/>
        </p:nvPicPr>
        <p:blipFill>
          <a:blip r:embed="rId3"/>
          <a:stretch>
            <a:fillRect/>
          </a:stretch>
        </p:blipFill>
        <p:spPr>
          <a:xfrm>
            <a:off x="8041341" y="3824705"/>
            <a:ext cx="3818964" cy="2725744"/>
          </a:xfrm>
          <a:prstGeom prst="rect">
            <a:avLst/>
          </a:prstGeom>
        </p:spPr>
      </p:pic>
      <p:pic>
        <p:nvPicPr>
          <p:cNvPr id="5" name="Picture 5" descr="A close up of a device&#10;&#10;Description generated with very high confidence">
            <a:extLst>
              <a:ext uri="{FF2B5EF4-FFF2-40B4-BE49-F238E27FC236}">
                <a16:creationId xmlns:a16="http://schemas.microsoft.com/office/drawing/2014/main" id="{54EE2E5C-8139-4BC8-A817-EC0169F68D54}"/>
              </a:ext>
            </a:extLst>
          </p:cNvPr>
          <p:cNvPicPr>
            <a:picLocks noChangeAspect="1"/>
          </p:cNvPicPr>
          <p:nvPr/>
        </p:nvPicPr>
        <p:blipFill>
          <a:blip r:embed="rId4"/>
          <a:stretch>
            <a:fillRect/>
          </a:stretch>
        </p:blipFill>
        <p:spPr>
          <a:xfrm>
            <a:off x="5679440" y="4200861"/>
            <a:ext cx="2357120" cy="2286598"/>
          </a:xfrm>
          <a:prstGeom prst="rect">
            <a:avLst/>
          </a:prstGeom>
        </p:spPr>
      </p:pic>
    </p:spTree>
    <p:extLst>
      <p:ext uri="{BB962C8B-B14F-4D97-AF65-F5344CB8AC3E}">
        <p14:creationId xmlns:p14="http://schemas.microsoft.com/office/powerpoint/2010/main" val="3989161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6AC4-2CC1-4C5F-A433-68F1394F3576}"/>
              </a:ext>
            </a:extLst>
          </p:cNvPr>
          <p:cNvSpPr>
            <a:spLocks noGrp="1"/>
          </p:cNvSpPr>
          <p:nvPr>
            <p:ph type="title"/>
          </p:nvPr>
        </p:nvSpPr>
        <p:spPr>
          <a:xfrm>
            <a:off x="1079323" y="211665"/>
            <a:ext cx="8534400" cy="1507067"/>
          </a:xfrm>
        </p:spPr>
        <p:txBody>
          <a:bodyPr/>
          <a:lstStyle/>
          <a:p>
            <a:r>
              <a:rPr lang="en-US">
                <a:cs typeface="Calibri Light"/>
              </a:rPr>
              <a:t>Visible Light Sensor - OPT101</a:t>
            </a:r>
            <a:endParaRPr lang="en-US"/>
          </a:p>
        </p:txBody>
      </p:sp>
      <p:sp>
        <p:nvSpPr>
          <p:cNvPr id="3" name="Content Placeholder 2">
            <a:extLst>
              <a:ext uri="{FF2B5EF4-FFF2-40B4-BE49-F238E27FC236}">
                <a16:creationId xmlns:a16="http://schemas.microsoft.com/office/drawing/2014/main" id="{6EB2DEBC-1F98-4E4E-A43C-B11F69D9CA9D}"/>
              </a:ext>
            </a:extLst>
          </p:cNvPr>
          <p:cNvSpPr>
            <a:spLocks noGrp="1"/>
          </p:cNvSpPr>
          <p:nvPr>
            <p:ph idx="1"/>
          </p:nvPr>
        </p:nvSpPr>
        <p:spPr>
          <a:xfrm>
            <a:off x="1141413" y="2100942"/>
            <a:ext cx="9905998" cy="3124201"/>
          </a:xfrm>
        </p:spPr>
        <p:txBody>
          <a:bodyPr vert="horz" lIns="91440" tIns="45720" rIns="91440" bIns="45720" rtlCol="0" anchor="t">
            <a:normAutofit/>
          </a:bodyPr>
          <a:lstStyle/>
          <a:p>
            <a:r>
              <a:rPr lang="en-US">
                <a:solidFill>
                  <a:schemeClr val="tx1"/>
                </a:solidFill>
                <a:cs typeface="Calibri"/>
              </a:rPr>
              <a:t>Integrated photodiode and transimpedance amplifier</a:t>
            </a:r>
          </a:p>
          <a:p>
            <a:r>
              <a:rPr lang="en-US">
                <a:solidFill>
                  <a:schemeClr val="tx1"/>
                </a:solidFill>
                <a:cs typeface="Calibri"/>
              </a:rPr>
              <a:t>8-pin integrated circuit with leakage current error, noise, and gain peak protection</a:t>
            </a:r>
          </a:p>
          <a:p>
            <a:r>
              <a:rPr lang="en-US">
                <a:solidFill>
                  <a:schemeClr val="tx1"/>
                </a:solidFill>
                <a:cs typeface="Calibri"/>
              </a:rPr>
              <a:t>Operating Voltage: 2.7-36V</a:t>
            </a:r>
          </a:p>
          <a:p>
            <a:r>
              <a:rPr lang="en-US">
                <a:solidFill>
                  <a:schemeClr val="tx1"/>
                </a:solidFill>
                <a:cs typeface="Calibri"/>
              </a:rPr>
              <a:t>Spectral Range: 400-1000nm</a:t>
            </a:r>
          </a:p>
          <a:p>
            <a:r>
              <a:rPr lang="en-US">
                <a:solidFill>
                  <a:schemeClr val="tx1"/>
                </a:solidFill>
                <a:cs typeface="Calibri"/>
              </a:rPr>
              <a:t>Cost: $8.80</a:t>
            </a:r>
          </a:p>
        </p:txBody>
      </p:sp>
      <p:pic>
        <p:nvPicPr>
          <p:cNvPr id="4" name="Picture 4" descr="A close up of a map&#10;&#10;Description generated with very high confidence">
            <a:extLst>
              <a:ext uri="{FF2B5EF4-FFF2-40B4-BE49-F238E27FC236}">
                <a16:creationId xmlns:a16="http://schemas.microsoft.com/office/drawing/2014/main" id="{8D42A014-5E8F-4A39-A8EB-4B2090881DD1}"/>
              </a:ext>
            </a:extLst>
          </p:cNvPr>
          <p:cNvPicPr>
            <a:picLocks noChangeAspect="1"/>
          </p:cNvPicPr>
          <p:nvPr/>
        </p:nvPicPr>
        <p:blipFill>
          <a:blip r:embed="rId3"/>
          <a:stretch>
            <a:fillRect/>
          </a:stretch>
        </p:blipFill>
        <p:spPr>
          <a:xfrm>
            <a:off x="7039855" y="4185601"/>
            <a:ext cx="4858870" cy="2400532"/>
          </a:xfrm>
          <a:prstGeom prst="rect">
            <a:avLst/>
          </a:prstGeom>
        </p:spPr>
      </p:pic>
      <p:pic>
        <p:nvPicPr>
          <p:cNvPr id="5" name="Picture 5" descr="A picture containing electronics, circuit&#10;&#10;Description generated with very high confidence">
            <a:extLst>
              <a:ext uri="{FF2B5EF4-FFF2-40B4-BE49-F238E27FC236}">
                <a16:creationId xmlns:a16="http://schemas.microsoft.com/office/drawing/2014/main" id="{4152EA35-BC56-4F93-A36A-C803260932DA}"/>
              </a:ext>
            </a:extLst>
          </p:cNvPr>
          <p:cNvPicPr>
            <a:picLocks noChangeAspect="1"/>
          </p:cNvPicPr>
          <p:nvPr/>
        </p:nvPicPr>
        <p:blipFill>
          <a:blip r:embed="rId4"/>
          <a:stretch>
            <a:fillRect/>
          </a:stretch>
        </p:blipFill>
        <p:spPr>
          <a:xfrm>
            <a:off x="4521200" y="4806476"/>
            <a:ext cx="2275840" cy="1603689"/>
          </a:xfrm>
          <a:prstGeom prst="rect">
            <a:avLst/>
          </a:prstGeom>
        </p:spPr>
      </p:pic>
    </p:spTree>
    <p:extLst>
      <p:ext uri="{BB962C8B-B14F-4D97-AF65-F5344CB8AC3E}">
        <p14:creationId xmlns:p14="http://schemas.microsoft.com/office/powerpoint/2010/main" val="376626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0275-13E4-470D-983F-23F175E01205}"/>
              </a:ext>
            </a:extLst>
          </p:cNvPr>
          <p:cNvSpPr>
            <a:spLocks noGrp="1"/>
          </p:cNvSpPr>
          <p:nvPr>
            <p:ph type="title"/>
          </p:nvPr>
        </p:nvSpPr>
        <p:spPr>
          <a:xfrm>
            <a:off x="1135767" y="211665"/>
            <a:ext cx="8534400" cy="1507067"/>
          </a:xfrm>
        </p:spPr>
        <p:txBody>
          <a:bodyPr/>
          <a:lstStyle/>
          <a:p>
            <a:r>
              <a:rPr lang="en-US">
                <a:cs typeface="Calibri Light"/>
              </a:rPr>
              <a:t>UV Light Sensor - VEML6070</a:t>
            </a:r>
            <a:endParaRPr lang="en-US"/>
          </a:p>
        </p:txBody>
      </p:sp>
      <p:sp>
        <p:nvSpPr>
          <p:cNvPr id="3" name="Content Placeholder 2">
            <a:extLst>
              <a:ext uri="{FF2B5EF4-FFF2-40B4-BE49-F238E27FC236}">
                <a16:creationId xmlns:a16="http://schemas.microsoft.com/office/drawing/2014/main" id="{F92B12E8-770C-4527-9CA6-DA6121C77172}"/>
              </a:ext>
            </a:extLst>
          </p:cNvPr>
          <p:cNvSpPr>
            <a:spLocks noGrp="1"/>
          </p:cNvSpPr>
          <p:nvPr>
            <p:ph idx="1"/>
          </p:nvPr>
        </p:nvSpPr>
        <p:spPr>
          <a:xfrm>
            <a:off x="1141413" y="2166256"/>
            <a:ext cx="9905998" cy="3124201"/>
          </a:xfrm>
        </p:spPr>
        <p:txBody>
          <a:bodyPr vert="horz" lIns="91440" tIns="45720" rIns="91440" bIns="45720" rtlCol="0" anchor="t">
            <a:normAutofit/>
          </a:bodyPr>
          <a:lstStyle/>
          <a:p>
            <a:r>
              <a:rPr lang="en-US">
                <a:solidFill>
                  <a:schemeClr val="tx1"/>
                </a:solidFill>
                <a:cs typeface="Calibri"/>
              </a:rPr>
              <a:t>Digital output photodiode with I2C supported circuitry</a:t>
            </a:r>
          </a:p>
          <a:p>
            <a:r>
              <a:rPr lang="en-US">
                <a:solidFill>
                  <a:schemeClr val="tx1"/>
                </a:solidFill>
                <a:cs typeface="Calibri"/>
              </a:rPr>
              <a:t>Integrated circuit containing photodiode, low pass filter, and I2C interface</a:t>
            </a:r>
          </a:p>
          <a:p>
            <a:r>
              <a:rPr lang="en-US">
                <a:solidFill>
                  <a:schemeClr val="tx1"/>
                </a:solidFill>
                <a:cs typeface="Calibri"/>
              </a:rPr>
              <a:t>Maximum Operating Voltage: 5.5V</a:t>
            </a:r>
          </a:p>
          <a:p>
            <a:r>
              <a:rPr lang="en-US">
                <a:solidFill>
                  <a:schemeClr val="tx1"/>
                </a:solidFill>
                <a:cs typeface="Calibri"/>
              </a:rPr>
              <a:t>Spectral Range: 280-400nm</a:t>
            </a:r>
          </a:p>
          <a:p>
            <a:r>
              <a:rPr lang="en-US">
                <a:solidFill>
                  <a:schemeClr val="tx1"/>
                </a:solidFill>
                <a:cs typeface="Calibri"/>
              </a:rPr>
              <a:t>Cost: $2.77</a:t>
            </a:r>
          </a:p>
          <a:p>
            <a:endParaRPr lang="en-US">
              <a:cs typeface="Calibri"/>
            </a:endParaRPr>
          </a:p>
        </p:txBody>
      </p:sp>
      <p:pic>
        <p:nvPicPr>
          <p:cNvPr id="4" name="Picture 4" descr="A close up of a map&#10;&#10;Description generated with very high confidence">
            <a:extLst>
              <a:ext uri="{FF2B5EF4-FFF2-40B4-BE49-F238E27FC236}">
                <a16:creationId xmlns:a16="http://schemas.microsoft.com/office/drawing/2014/main" id="{D7F7E283-7968-4384-B45F-9E2F11CDB2C9}"/>
              </a:ext>
            </a:extLst>
          </p:cNvPr>
          <p:cNvPicPr>
            <a:picLocks noChangeAspect="1"/>
          </p:cNvPicPr>
          <p:nvPr/>
        </p:nvPicPr>
        <p:blipFill>
          <a:blip r:embed="rId3"/>
          <a:stretch>
            <a:fillRect/>
          </a:stretch>
        </p:blipFill>
        <p:spPr>
          <a:xfrm>
            <a:off x="6804212" y="4002681"/>
            <a:ext cx="4930588" cy="2581957"/>
          </a:xfrm>
          <a:prstGeom prst="rect">
            <a:avLst/>
          </a:prstGeom>
        </p:spPr>
      </p:pic>
      <p:pic>
        <p:nvPicPr>
          <p:cNvPr id="5" name="Picture 5" descr="A picture containing electronics, circuit&#10;&#10;Description generated with very high confidence">
            <a:extLst>
              <a:ext uri="{FF2B5EF4-FFF2-40B4-BE49-F238E27FC236}">
                <a16:creationId xmlns:a16="http://schemas.microsoft.com/office/drawing/2014/main" id="{9A1B3A72-635E-47A2-8A83-E7878F940ECA}"/>
              </a:ext>
            </a:extLst>
          </p:cNvPr>
          <p:cNvPicPr>
            <a:picLocks noChangeAspect="1"/>
          </p:cNvPicPr>
          <p:nvPr/>
        </p:nvPicPr>
        <p:blipFill>
          <a:blip r:embed="rId4"/>
          <a:stretch>
            <a:fillRect/>
          </a:stretch>
        </p:blipFill>
        <p:spPr>
          <a:xfrm>
            <a:off x="3870960" y="4597900"/>
            <a:ext cx="2743200" cy="1888761"/>
          </a:xfrm>
          <a:prstGeom prst="rect">
            <a:avLst/>
          </a:prstGeom>
        </p:spPr>
      </p:pic>
    </p:spTree>
    <p:extLst>
      <p:ext uri="{BB962C8B-B14F-4D97-AF65-F5344CB8AC3E}">
        <p14:creationId xmlns:p14="http://schemas.microsoft.com/office/powerpoint/2010/main" val="386446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10F4-7C0A-4F09-98D9-EDB1755A0102}"/>
              </a:ext>
            </a:extLst>
          </p:cNvPr>
          <p:cNvSpPr>
            <a:spLocks noGrp="1"/>
          </p:cNvSpPr>
          <p:nvPr>
            <p:ph type="title"/>
          </p:nvPr>
        </p:nvSpPr>
        <p:spPr>
          <a:xfrm>
            <a:off x="1141413" y="986971"/>
            <a:ext cx="9905998" cy="874486"/>
          </a:xfrm>
        </p:spPr>
        <p:txBody>
          <a:bodyPr/>
          <a:lstStyle/>
          <a:p>
            <a:r>
              <a:rPr lang="en-US">
                <a:cs typeface="Calibri Light"/>
              </a:rPr>
              <a:t>Sensor Module PCB Design</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3" name="Content Placeholder 2">
            <a:extLst>
              <a:ext uri="{FF2B5EF4-FFF2-40B4-BE49-F238E27FC236}">
                <a16:creationId xmlns:a16="http://schemas.microsoft.com/office/drawing/2014/main" id="{23E4BB25-DD9A-434A-B09F-CAAA756B95E4}"/>
              </a:ext>
            </a:extLst>
          </p:cNvPr>
          <p:cNvSpPr>
            <a:spLocks noGrp="1"/>
          </p:cNvSpPr>
          <p:nvPr>
            <p:ph idx="1"/>
          </p:nvPr>
        </p:nvSpPr>
        <p:spPr>
          <a:xfrm>
            <a:off x="1141413" y="2129970"/>
            <a:ext cx="9905998" cy="3124201"/>
          </a:xfrm>
        </p:spPr>
        <p:txBody>
          <a:bodyPr vert="horz" lIns="91440" tIns="45720" rIns="91440" bIns="45720" rtlCol="0" anchor="t">
            <a:normAutofit/>
          </a:bodyPr>
          <a:lstStyle/>
          <a:p>
            <a:r>
              <a:rPr lang="en-US">
                <a:solidFill>
                  <a:schemeClr val="tx1"/>
                </a:solidFill>
                <a:cs typeface="Calibri"/>
              </a:rPr>
              <a:t>For this, we needed all sensors outside while the important circuitry must be kept inside away from harsh weather</a:t>
            </a:r>
          </a:p>
          <a:p>
            <a:r>
              <a:rPr lang="en-US">
                <a:solidFill>
                  <a:schemeClr val="tx1"/>
                </a:solidFill>
                <a:cs typeface="Calibri"/>
              </a:rPr>
              <a:t>We went with a design that includes one PCB with all sensors, that connects to the MCU and Power Module PCB, which is kept inside the enclosure</a:t>
            </a:r>
          </a:p>
          <a:p>
            <a:r>
              <a:rPr lang="en-US">
                <a:solidFill>
                  <a:schemeClr val="tx1"/>
                </a:solidFill>
                <a:effectLst>
                  <a:glow rad="38100">
                    <a:prstClr val="black">
                      <a:lumMod val="50000"/>
                      <a:lumOff val="50000"/>
                      <a:alpha val="20000"/>
                    </a:prstClr>
                  </a:glow>
                </a:effectLst>
                <a:cs typeface="Calibri"/>
              </a:rPr>
              <a:t>All sensors needed to be outside to ensure accurate readings, away from any noise that could be introduced by being close to the main circuitry and the MCU.</a:t>
            </a:r>
          </a:p>
        </p:txBody>
      </p:sp>
    </p:spTree>
    <p:extLst>
      <p:ext uri="{BB962C8B-B14F-4D97-AF65-F5344CB8AC3E}">
        <p14:creationId xmlns:p14="http://schemas.microsoft.com/office/powerpoint/2010/main" val="313518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A38E-8FB6-4792-B183-54ADEF57F43D}"/>
              </a:ext>
            </a:extLst>
          </p:cNvPr>
          <p:cNvSpPr>
            <a:spLocks noGrp="1"/>
          </p:cNvSpPr>
          <p:nvPr>
            <p:ph type="title"/>
          </p:nvPr>
        </p:nvSpPr>
        <p:spPr>
          <a:xfrm>
            <a:off x="314590" y="378456"/>
            <a:ext cx="8677009" cy="925412"/>
          </a:xfrm>
        </p:spPr>
        <p:txBody>
          <a:bodyPr/>
          <a:lstStyle/>
          <a:p>
            <a:r>
              <a:rPr lang="en-US">
                <a:cs typeface="Calibri Light"/>
              </a:rPr>
              <a:t>Sensor Module PCB Design cont.</a:t>
            </a:r>
            <a:endParaRPr lang="en-US"/>
          </a:p>
        </p:txBody>
      </p:sp>
      <p:pic>
        <p:nvPicPr>
          <p:cNvPr id="7" name="Content Placeholder 6">
            <a:extLst>
              <a:ext uri="{FF2B5EF4-FFF2-40B4-BE49-F238E27FC236}">
                <a16:creationId xmlns:a16="http://schemas.microsoft.com/office/drawing/2014/main" id="{F1A21168-FA04-2C43-B550-7FC756858D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6681" y="2133600"/>
            <a:ext cx="9385300" cy="3886200"/>
          </a:xfrm>
        </p:spPr>
      </p:pic>
    </p:spTree>
    <p:extLst>
      <p:ext uri="{BB962C8B-B14F-4D97-AF65-F5344CB8AC3E}">
        <p14:creationId xmlns:p14="http://schemas.microsoft.com/office/powerpoint/2010/main" val="80124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B7539F-06E5-1F4F-A1EA-B5555540C1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050" y="3608916"/>
            <a:ext cx="6986652" cy="2886612"/>
          </a:xfrm>
        </p:spPr>
      </p:pic>
      <p:pic>
        <p:nvPicPr>
          <p:cNvPr id="7" name="Picture 6">
            <a:extLst>
              <a:ext uri="{FF2B5EF4-FFF2-40B4-BE49-F238E27FC236}">
                <a16:creationId xmlns:a16="http://schemas.microsoft.com/office/drawing/2014/main" id="{01C246F3-B61F-5943-ABF2-636E0EB7D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50" y="433493"/>
            <a:ext cx="6986652" cy="3073823"/>
          </a:xfrm>
          <a:prstGeom prst="rect">
            <a:avLst/>
          </a:prstGeom>
        </p:spPr>
      </p:pic>
    </p:spTree>
    <p:extLst>
      <p:ext uri="{BB962C8B-B14F-4D97-AF65-F5344CB8AC3E}">
        <p14:creationId xmlns:p14="http://schemas.microsoft.com/office/powerpoint/2010/main" val="3568384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A73D-A976-4ED8-AAF3-8ACF7BE2A8AB}"/>
              </a:ext>
            </a:extLst>
          </p:cNvPr>
          <p:cNvSpPr>
            <a:spLocks noGrp="1"/>
          </p:cNvSpPr>
          <p:nvPr>
            <p:ph type="title"/>
          </p:nvPr>
        </p:nvSpPr>
        <p:spPr>
          <a:xfrm>
            <a:off x="1141413" y="747485"/>
            <a:ext cx="9905998" cy="961572"/>
          </a:xfrm>
        </p:spPr>
        <p:txBody>
          <a:bodyPr/>
          <a:lstStyle/>
          <a:p>
            <a:r>
              <a:rPr lang="en-US">
                <a:cs typeface="Calibri Light"/>
              </a:rPr>
              <a:t>Sensor Test Plan </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graphicFrame>
        <p:nvGraphicFramePr>
          <p:cNvPr id="5" name="Content Placeholder 4">
            <a:extLst>
              <a:ext uri="{FF2B5EF4-FFF2-40B4-BE49-F238E27FC236}">
                <a16:creationId xmlns:a16="http://schemas.microsoft.com/office/drawing/2014/main" id="{826A97E8-1BA5-488F-ACFD-906D553A91C4}"/>
              </a:ext>
            </a:extLst>
          </p:cNvPr>
          <p:cNvGraphicFramePr>
            <a:graphicFrameLocks noGrp="1"/>
          </p:cNvGraphicFramePr>
          <p:nvPr>
            <p:ph idx="1"/>
            <p:extLst>
              <p:ext uri="{D42A27DB-BD31-4B8C-83A1-F6EECF244321}">
                <p14:modId xmlns:p14="http://schemas.microsoft.com/office/powerpoint/2010/main" val="515622264"/>
              </p:ext>
            </p:extLst>
          </p:nvPr>
        </p:nvGraphicFramePr>
        <p:xfrm>
          <a:off x="817097" y="1779504"/>
          <a:ext cx="10551507" cy="3718560"/>
        </p:xfrm>
        <a:graphic>
          <a:graphicData uri="http://schemas.openxmlformats.org/drawingml/2006/table">
            <a:tbl>
              <a:tblPr firstRow="1" bandRow="1">
                <a:tableStyleId>{B301B821-A1FF-4177-AEE7-76D212191A09}</a:tableStyleId>
              </a:tblPr>
              <a:tblGrid>
                <a:gridCol w="2565918">
                  <a:extLst>
                    <a:ext uri="{9D8B030D-6E8A-4147-A177-3AD203B41FA5}">
                      <a16:colId xmlns:a16="http://schemas.microsoft.com/office/drawing/2014/main" val="3486873174"/>
                    </a:ext>
                  </a:extLst>
                </a:gridCol>
                <a:gridCol w="7985589">
                  <a:extLst>
                    <a:ext uri="{9D8B030D-6E8A-4147-A177-3AD203B41FA5}">
                      <a16:colId xmlns:a16="http://schemas.microsoft.com/office/drawing/2014/main" val="1045953810"/>
                    </a:ext>
                  </a:extLst>
                </a:gridCol>
              </a:tblGrid>
              <a:tr h="252761">
                <a:tc>
                  <a:txBody>
                    <a:bodyPr/>
                    <a:lstStyle/>
                    <a:p>
                      <a:pPr marL="0" marR="0">
                        <a:spcBef>
                          <a:spcPts val="0"/>
                        </a:spcBef>
                        <a:spcAft>
                          <a:spcPts val="0"/>
                        </a:spcAft>
                      </a:pPr>
                      <a:r>
                        <a:rPr lang="en-US" sz="1800">
                          <a:effectLst/>
                        </a:rPr>
                        <a:t>Sensor</a:t>
                      </a:r>
                    </a:p>
                  </a:txBody>
                  <a:tcPr marL="63500" marR="63500" marT="63500" marB="63500"/>
                </a:tc>
                <a:tc>
                  <a:txBody>
                    <a:bodyPr/>
                    <a:lstStyle/>
                    <a:p>
                      <a:pPr marL="0" marR="0">
                        <a:spcBef>
                          <a:spcPts val="0"/>
                        </a:spcBef>
                        <a:spcAft>
                          <a:spcPts val="0"/>
                        </a:spcAft>
                      </a:pPr>
                      <a:r>
                        <a:rPr lang="en-US" sz="1800">
                          <a:effectLst/>
                        </a:rPr>
                        <a:t>Test</a:t>
                      </a:r>
                    </a:p>
                  </a:txBody>
                  <a:tcPr marL="63500" marR="63500" marT="63500" marB="63500"/>
                </a:tc>
                <a:extLst>
                  <a:ext uri="{0D108BD9-81ED-4DB2-BD59-A6C34878D82A}">
                    <a16:rowId xmlns:a16="http://schemas.microsoft.com/office/drawing/2014/main" val="2052698939"/>
                  </a:ext>
                </a:extLst>
              </a:tr>
              <a:tr h="537117">
                <a:tc>
                  <a:txBody>
                    <a:bodyPr/>
                    <a:lstStyle/>
                    <a:p>
                      <a:pPr marL="0" marR="0">
                        <a:spcBef>
                          <a:spcPts val="0"/>
                        </a:spcBef>
                        <a:spcAft>
                          <a:spcPts val="0"/>
                        </a:spcAft>
                      </a:pPr>
                      <a:r>
                        <a:rPr lang="en-US" sz="1800">
                          <a:effectLst/>
                        </a:rPr>
                        <a:t>Temperature</a:t>
                      </a:r>
                    </a:p>
                  </a:txBody>
                  <a:tcPr marL="63500" marR="63500" marT="63500" marB="63500"/>
                </a:tc>
                <a:tc>
                  <a:txBody>
                    <a:bodyPr/>
                    <a:lstStyle/>
                    <a:p>
                      <a:pPr marL="0" marR="0">
                        <a:spcBef>
                          <a:spcPts val="0"/>
                        </a:spcBef>
                        <a:spcAft>
                          <a:spcPts val="0"/>
                        </a:spcAft>
                      </a:pPr>
                      <a:r>
                        <a:rPr lang="en-US" sz="1600">
                          <a:effectLst/>
                        </a:rPr>
                        <a:t>Sensor will be exposed to four different temperatures, two of which will be at the extremes of the range, in order to check for the validity of the measurement and the relay of the data to the microcontroller.</a:t>
                      </a:r>
                    </a:p>
                  </a:txBody>
                  <a:tcPr marL="63500" marR="63500" marT="63500" marB="63500"/>
                </a:tc>
                <a:extLst>
                  <a:ext uri="{0D108BD9-81ED-4DB2-BD59-A6C34878D82A}">
                    <a16:rowId xmlns:a16="http://schemas.microsoft.com/office/drawing/2014/main" val="68982065"/>
                  </a:ext>
                </a:extLst>
              </a:tr>
              <a:tr h="394939">
                <a:tc>
                  <a:txBody>
                    <a:bodyPr/>
                    <a:lstStyle/>
                    <a:p>
                      <a:pPr marL="0" marR="0">
                        <a:spcBef>
                          <a:spcPts val="0"/>
                        </a:spcBef>
                        <a:spcAft>
                          <a:spcPts val="0"/>
                        </a:spcAft>
                      </a:pPr>
                      <a:r>
                        <a:rPr lang="en-US" sz="1800">
                          <a:effectLst/>
                        </a:rPr>
                        <a:t>Humidity</a:t>
                      </a:r>
                    </a:p>
                  </a:txBody>
                  <a:tcPr marL="63500" marR="63500" marT="63500" marB="63500"/>
                </a:tc>
                <a:tc>
                  <a:txBody>
                    <a:bodyPr/>
                    <a:lstStyle/>
                    <a:p>
                      <a:pPr marL="0" marR="0">
                        <a:spcBef>
                          <a:spcPts val="0"/>
                        </a:spcBef>
                        <a:spcAft>
                          <a:spcPts val="0"/>
                        </a:spcAft>
                      </a:pPr>
                      <a:r>
                        <a:rPr lang="en-US" sz="1600">
                          <a:effectLst/>
                        </a:rPr>
                        <a:t>Sensor will be exposed to four different </a:t>
                      </a:r>
                      <a:r>
                        <a:rPr lang="en-US" sz="1600" err="1">
                          <a:effectLst/>
                        </a:rPr>
                        <a:t>humidities</a:t>
                      </a:r>
                      <a:r>
                        <a:rPr lang="en-US" sz="1600">
                          <a:effectLst/>
                        </a:rPr>
                        <a:t> in order to check for the validity of the measurement and the relay of the data to the microcontroller.</a:t>
                      </a:r>
                    </a:p>
                  </a:txBody>
                  <a:tcPr marL="63500" marR="63500" marT="63500" marB="63500"/>
                </a:tc>
                <a:extLst>
                  <a:ext uri="{0D108BD9-81ED-4DB2-BD59-A6C34878D82A}">
                    <a16:rowId xmlns:a16="http://schemas.microsoft.com/office/drawing/2014/main" val="1329347985"/>
                  </a:ext>
                </a:extLst>
              </a:tr>
              <a:tr h="394939">
                <a:tc>
                  <a:txBody>
                    <a:bodyPr/>
                    <a:lstStyle/>
                    <a:p>
                      <a:pPr marL="0" marR="0">
                        <a:spcBef>
                          <a:spcPts val="0"/>
                        </a:spcBef>
                        <a:spcAft>
                          <a:spcPts val="0"/>
                        </a:spcAft>
                      </a:pPr>
                      <a:r>
                        <a:rPr lang="en-US" sz="1800">
                          <a:effectLst/>
                        </a:rPr>
                        <a:t>Wind</a:t>
                      </a:r>
                    </a:p>
                  </a:txBody>
                  <a:tcPr marL="63500" marR="63500" marT="63500" marB="63500"/>
                </a:tc>
                <a:tc>
                  <a:txBody>
                    <a:bodyPr/>
                    <a:lstStyle/>
                    <a:p>
                      <a:pPr marL="0" marR="0">
                        <a:spcBef>
                          <a:spcPts val="0"/>
                        </a:spcBef>
                        <a:spcAft>
                          <a:spcPts val="0"/>
                        </a:spcAft>
                      </a:pPr>
                      <a:r>
                        <a:rPr lang="en-US" sz="1600">
                          <a:effectLst/>
                        </a:rPr>
                        <a:t>Sensor will be exposed to different wind speeds from different directions to check that the wind is detected and the speed measured accurately.</a:t>
                      </a:r>
                    </a:p>
                  </a:txBody>
                  <a:tcPr marL="63500" marR="63500" marT="63500" marB="63500"/>
                </a:tc>
                <a:extLst>
                  <a:ext uri="{0D108BD9-81ED-4DB2-BD59-A6C34878D82A}">
                    <a16:rowId xmlns:a16="http://schemas.microsoft.com/office/drawing/2014/main" val="3118234246"/>
                  </a:ext>
                </a:extLst>
              </a:tr>
              <a:tr h="394939">
                <a:tc>
                  <a:txBody>
                    <a:bodyPr/>
                    <a:lstStyle/>
                    <a:p>
                      <a:pPr marL="0" marR="0">
                        <a:spcBef>
                          <a:spcPts val="0"/>
                        </a:spcBef>
                        <a:spcAft>
                          <a:spcPts val="0"/>
                        </a:spcAft>
                      </a:pPr>
                      <a:r>
                        <a:rPr lang="en-US" sz="1800">
                          <a:effectLst/>
                        </a:rPr>
                        <a:t>Rain</a:t>
                      </a:r>
                    </a:p>
                  </a:txBody>
                  <a:tcPr marL="63500" marR="63500" marT="63500" marB="63500"/>
                </a:tc>
                <a:tc>
                  <a:txBody>
                    <a:bodyPr/>
                    <a:lstStyle/>
                    <a:p>
                      <a:pPr marL="0" marR="0">
                        <a:spcBef>
                          <a:spcPts val="0"/>
                        </a:spcBef>
                        <a:spcAft>
                          <a:spcPts val="0"/>
                        </a:spcAft>
                      </a:pPr>
                      <a:r>
                        <a:rPr lang="en-US" sz="1600">
                          <a:effectLst/>
                        </a:rPr>
                        <a:t>Sensor will be exposed to different rates and volumes of water to check that the signal to the microcontroller is accurate and timely.</a:t>
                      </a:r>
                    </a:p>
                  </a:txBody>
                  <a:tcPr marL="63500" marR="63500" marT="63500" marB="63500"/>
                </a:tc>
                <a:extLst>
                  <a:ext uri="{0D108BD9-81ED-4DB2-BD59-A6C34878D82A}">
                    <a16:rowId xmlns:a16="http://schemas.microsoft.com/office/drawing/2014/main" val="3253969052"/>
                  </a:ext>
                </a:extLst>
              </a:tr>
              <a:tr h="537117">
                <a:tc>
                  <a:txBody>
                    <a:bodyPr/>
                    <a:lstStyle/>
                    <a:p>
                      <a:pPr marL="0" marR="0">
                        <a:spcBef>
                          <a:spcPts val="0"/>
                        </a:spcBef>
                        <a:spcAft>
                          <a:spcPts val="0"/>
                        </a:spcAft>
                      </a:pPr>
                      <a:r>
                        <a:rPr lang="en-US" sz="1800">
                          <a:effectLst/>
                        </a:rPr>
                        <a:t>Light</a:t>
                      </a:r>
                    </a:p>
                  </a:txBody>
                  <a:tcPr marL="63500" marR="63500" marT="63500" marB="63500"/>
                </a:tc>
                <a:tc>
                  <a:txBody>
                    <a:bodyPr/>
                    <a:lstStyle/>
                    <a:p>
                      <a:pPr marL="0" marR="0">
                        <a:spcBef>
                          <a:spcPts val="0"/>
                        </a:spcBef>
                        <a:spcAft>
                          <a:spcPts val="0"/>
                        </a:spcAft>
                      </a:pPr>
                      <a:r>
                        <a:rPr lang="en-US" sz="1600">
                          <a:effectLst/>
                        </a:rPr>
                        <a:t>Sensor will be exposed to different light levels and UV indexes to check accuracy. Verify that the signal to change interior lights is sent when light </a:t>
                      </a:r>
                      <a:r>
                        <a:rPr lang="en-US" sz="1600" err="1">
                          <a:effectLst/>
                        </a:rPr>
                        <a:t>lumination</a:t>
                      </a:r>
                      <a:r>
                        <a:rPr lang="en-US" sz="1600">
                          <a:effectLst/>
                        </a:rPr>
                        <a:t> changes.</a:t>
                      </a:r>
                    </a:p>
                  </a:txBody>
                  <a:tcPr marL="63500" marR="63500" marT="63500" marB="63500"/>
                </a:tc>
                <a:extLst>
                  <a:ext uri="{0D108BD9-81ED-4DB2-BD59-A6C34878D82A}">
                    <a16:rowId xmlns:a16="http://schemas.microsoft.com/office/drawing/2014/main" val="2867417942"/>
                  </a:ext>
                </a:extLst>
              </a:tr>
            </a:tbl>
          </a:graphicData>
        </a:graphic>
      </p:graphicFrame>
    </p:spTree>
    <p:extLst>
      <p:ext uri="{BB962C8B-B14F-4D97-AF65-F5344CB8AC3E}">
        <p14:creationId xmlns:p14="http://schemas.microsoft.com/office/powerpoint/2010/main" val="399959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07E3-5B2C-47B8-80B1-29197F26E7CE}"/>
              </a:ext>
            </a:extLst>
          </p:cNvPr>
          <p:cNvSpPr>
            <a:spLocks noGrp="1"/>
          </p:cNvSpPr>
          <p:nvPr>
            <p:ph type="title"/>
          </p:nvPr>
        </p:nvSpPr>
        <p:spPr/>
        <p:txBody>
          <a:bodyPr/>
          <a:lstStyle/>
          <a:p>
            <a:r>
              <a:rPr lang="en-US">
                <a:cs typeface="Calibri Light"/>
              </a:rPr>
              <a:t>Power Module</a:t>
            </a:r>
            <a:endParaRPr lang="en-US"/>
          </a:p>
        </p:txBody>
      </p:sp>
      <p:sp>
        <p:nvSpPr>
          <p:cNvPr id="3" name="Content Placeholder 2">
            <a:extLst>
              <a:ext uri="{FF2B5EF4-FFF2-40B4-BE49-F238E27FC236}">
                <a16:creationId xmlns:a16="http://schemas.microsoft.com/office/drawing/2014/main" id="{B03E9B80-661C-417B-89CE-48FEEF996BB0}"/>
              </a:ext>
            </a:extLst>
          </p:cNvPr>
          <p:cNvSpPr>
            <a:spLocks noGrp="1"/>
          </p:cNvSpPr>
          <p:nvPr>
            <p:ph idx="1"/>
          </p:nvPr>
        </p:nvSpPr>
        <p:spPr>
          <a:xfrm>
            <a:off x="1143000" y="1913626"/>
            <a:ext cx="9872871" cy="4038600"/>
          </a:xfrm>
        </p:spPr>
        <p:txBody>
          <a:bodyPr vert="horz" lIns="91440" tIns="45720" rIns="91440" bIns="45720" rtlCol="0" anchor="t">
            <a:normAutofit/>
          </a:bodyPr>
          <a:lstStyle/>
          <a:p>
            <a:r>
              <a:rPr lang="en-US">
                <a:solidFill>
                  <a:schemeClr val="tx1"/>
                </a:solidFill>
              </a:rPr>
              <a:t>The power module will be charged with safely and efficiently providing power to all subsystems and components of the AIRE system</a:t>
            </a:r>
          </a:p>
          <a:p>
            <a:r>
              <a:rPr lang="en-US">
                <a:solidFill>
                  <a:schemeClr val="tx1"/>
                </a:solidFill>
              </a:rPr>
              <a:t>Geared towards high efficiency and low cost, the power module contains five (5) sections that will work together to harness energy from the environment, protect itself from user error, and provide power to the AIRE system</a:t>
            </a:r>
          </a:p>
          <a:p>
            <a:endParaRPr lang="en-US"/>
          </a:p>
          <a:p>
            <a:endParaRPr lang="en-US"/>
          </a:p>
        </p:txBody>
      </p:sp>
      <p:pic>
        <p:nvPicPr>
          <p:cNvPr id="4" name="Picture 4" descr="A close up of a logo&#10;&#10;Description generated with very high confidence">
            <a:extLst>
              <a:ext uri="{FF2B5EF4-FFF2-40B4-BE49-F238E27FC236}">
                <a16:creationId xmlns:a16="http://schemas.microsoft.com/office/drawing/2014/main" id="{907F3027-87B5-48AE-BFA9-208444F1D1CF}"/>
              </a:ext>
            </a:extLst>
          </p:cNvPr>
          <p:cNvPicPr>
            <a:picLocks noChangeAspect="1"/>
          </p:cNvPicPr>
          <p:nvPr/>
        </p:nvPicPr>
        <p:blipFill>
          <a:blip r:embed="rId3"/>
          <a:stretch>
            <a:fillRect/>
          </a:stretch>
        </p:blipFill>
        <p:spPr>
          <a:xfrm>
            <a:off x="1586163" y="3890119"/>
            <a:ext cx="8989594" cy="2426550"/>
          </a:xfrm>
          <a:prstGeom prst="rect">
            <a:avLst/>
          </a:prstGeom>
        </p:spPr>
      </p:pic>
    </p:spTree>
    <p:extLst>
      <p:ext uri="{BB962C8B-B14F-4D97-AF65-F5344CB8AC3E}">
        <p14:creationId xmlns:p14="http://schemas.microsoft.com/office/powerpoint/2010/main" val="1814489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154A-286A-4AED-9461-FB61A6DC0F57}"/>
              </a:ext>
            </a:extLst>
          </p:cNvPr>
          <p:cNvSpPr>
            <a:spLocks noGrp="1"/>
          </p:cNvSpPr>
          <p:nvPr>
            <p:ph type="title"/>
          </p:nvPr>
        </p:nvSpPr>
        <p:spPr>
          <a:xfrm>
            <a:off x="1143001" y="1070335"/>
            <a:ext cx="5199926" cy="1443269"/>
          </a:xfrm>
        </p:spPr>
        <p:txBody>
          <a:bodyPr>
            <a:normAutofit/>
          </a:bodyPr>
          <a:lstStyle/>
          <a:p>
            <a:r>
              <a:rPr lang="en-US" sz="4000"/>
              <a:t>Solar Panels</a:t>
            </a:r>
          </a:p>
        </p:txBody>
      </p:sp>
      <p:sp>
        <p:nvSpPr>
          <p:cNvPr id="3" name="Content Placeholder 2">
            <a:extLst>
              <a:ext uri="{FF2B5EF4-FFF2-40B4-BE49-F238E27FC236}">
                <a16:creationId xmlns:a16="http://schemas.microsoft.com/office/drawing/2014/main" id="{40935F0E-671E-4141-8E05-676E931C4749}"/>
              </a:ext>
            </a:extLst>
          </p:cNvPr>
          <p:cNvSpPr>
            <a:spLocks noGrp="1"/>
          </p:cNvSpPr>
          <p:nvPr>
            <p:ph idx="1"/>
          </p:nvPr>
        </p:nvSpPr>
        <p:spPr>
          <a:xfrm>
            <a:off x="1143002" y="2546430"/>
            <a:ext cx="5084178" cy="3549570"/>
          </a:xfrm>
        </p:spPr>
        <p:txBody>
          <a:bodyPr vert="horz" lIns="91440" tIns="45720" rIns="91440" bIns="45720" rtlCol="0" anchor="t">
            <a:normAutofit fontScale="92500" lnSpcReduction="10000"/>
          </a:bodyPr>
          <a:lstStyle/>
          <a:p>
            <a:r>
              <a:rPr lang="en-US">
                <a:solidFill>
                  <a:schemeClr val="tx1"/>
                </a:solidFill>
              </a:rPr>
              <a:t>Allows autonomy and limited self-sufficiency while also being environmentally friendly</a:t>
            </a:r>
          </a:p>
          <a:p>
            <a:r>
              <a:rPr lang="en-US">
                <a:solidFill>
                  <a:schemeClr val="tx1"/>
                </a:solidFill>
              </a:rPr>
              <a:t>ECO-Worthy brand provides 5 Watts of power generation purchasable from Amazon and includes a 5-year warranty</a:t>
            </a:r>
          </a:p>
          <a:p>
            <a:endParaRPr lang="en-US" sz="1800"/>
          </a:p>
          <a:p>
            <a:pPr marL="45720" indent="0">
              <a:buNone/>
            </a:pPr>
            <a:r>
              <a:rPr lang="en-US" sz="1800">
                <a:ea typeface="+mn-lt"/>
                <a:cs typeface="+mn-lt"/>
              </a:rPr>
              <a:t>Reference:</a:t>
            </a:r>
            <a:endParaRPr lang="en-US">
              <a:ea typeface="+mn-lt"/>
              <a:cs typeface="+mn-lt"/>
            </a:endParaRPr>
          </a:p>
          <a:p>
            <a:pPr marL="45720" indent="0">
              <a:buNone/>
            </a:pPr>
            <a:r>
              <a:rPr lang="en-US" sz="1800">
                <a:ea typeface="+mn-lt"/>
                <a:cs typeface="+mn-lt"/>
              </a:rPr>
              <a:t>[Untitled illustration of a solar panel system]. Retrieved January 22, 2020 from https://www.specialized.net/zamp-solar-usp1005-portable-45-watt-single-solar-panel-kit.html</a:t>
            </a:r>
            <a:endParaRPr lang="en-US"/>
          </a:p>
          <a:p>
            <a:endParaRPr lang="en-US" sz="1800"/>
          </a:p>
        </p:txBody>
      </p:sp>
      <p:pic>
        <p:nvPicPr>
          <p:cNvPr id="4" name="Picture 4" descr="A close up of a device&#10;&#10;Description generated with high confidence">
            <a:extLst>
              <a:ext uri="{FF2B5EF4-FFF2-40B4-BE49-F238E27FC236}">
                <a16:creationId xmlns:a16="http://schemas.microsoft.com/office/drawing/2014/main" id="{D891342F-D8CA-41E3-972D-70F6A5A92C84}"/>
              </a:ext>
            </a:extLst>
          </p:cNvPr>
          <p:cNvPicPr>
            <a:picLocks noChangeAspect="1"/>
          </p:cNvPicPr>
          <p:nvPr/>
        </p:nvPicPr>
        <p:blipFill>
          <a:blip r:embed="rId3"/>
          <a:stretch>
            <a:fillRect/>
          </a:stretch>
        </p:blipFill>
        <p:spPr>
          <a:xfrm>
            <a:off x="6228080" y="1231669"/>
            <a:ext cx="5313680" cy="4638502"/>
          </a:xfrm>
          <a:prstGeom prst="rect">
            <a:avLst/>
          </a:prstGeom>
        </p:spPr>
      </p:pic>
    </p:spTree>
    <p:extLst>
      <p:ext uri="{BB962C8B-B14F-4D97-AF65-F5344CB8AC3E}">
        <p14:creationId xmlns:p14="http://schemas.microsoft.com/office/powerpoint/2010/main" val="289258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E53E-33EA-42BA-8C0E-C7D62BBDA8E3}"/>
              </a:ext>
            </a:extLst>
          </p:cNvPr>
          <p:cNvSpPr>
            <a:spLocks noGrp="1"/>
          </p:cNvSpPr>
          <p:nvPr>
            <p:ph type="title"/>
          </p:nvPr>
        </p:nvSpPr>
        <p:spPr>
          <a:xfrm>
            <a:off x="1142999" y="809625"/>
            <a:ext cx="9875520" cy="676275"/>
          </a:xfrm>
        </p:spPr>
        <p:txBody>
          <a:bodyPr>
            <a:normAutofit fontScale="90000"/>
          </a:bodyPr>
          <a:lstStyle/>
          <a:p>
            <a:r>
              <a:rPr lang="en-US">
                <a:cs typeface="Calibri Light"/>
              </a:rPr>
              <a:t>Design and Inspiration </a:t>
            </a:r>
            <a:br>
              <a:rPr lang="en-US">
                <a:cs typeface="Calibri Light"/>
              </a:rPr>
            </a:br>
            <a:endParaRPr lang="en-US" sz="2200">
              <a:solidFill>
                <a:schemeClr val="tx1"/>
              </a:solidFill>
              <a:cs typeface="Calibri Light"/>
            </a:endParaRPr>
          </a:p>
        </p:txBody>
      </p:sp>
      <p:pic>
        <p:nvPicPr>
          <p:cNvPr id="4" name="Picture 4" descr="A view of a building&#10;&#10;Description generated with high confidence">
            <a:extLst>
              <a:ext uri="{FF2B5EF4-FFF2-40B4-BE49-F238E27FC236}">
                <a16:creationId xmlns:a16="http://schemas.microsoft.com/office/drawing/2014/main" id="{A58D9066-7ED6-48D7-8AFA-810577E4211F}"/>
              </a:ext>
            </a:extLst>
          </p:cNvPr>
          <p:cNvPicPr>
            <a:picLocks noGrp="1" noChangeAspect="1"/>
          </p:cNvPicPr>
          <p:nvPr>
            <p:ph idx="1"/>
          </p:nvPr>
        </p:nvPicPr>
        <p:blipFill>
          <a:blip r:embed="rId3"/>
          <a:stretch>
            <a:fillRect/>
          </a:stretch>
        </p:blipFill>
        <p:spPr>
          <a:xfrm>
            <a:off x="1143000" y="3214688"/>
            <a:ext cx="3974928" cy="2618361"/>
          </a:xfrm>
        </p:spPr>
      </p:pic>
      <p:pic>
        <p:nvPicPr>
          <p:cNvPr id="5" name="Picture 4">
            <a:extLst>
              <a:ext uri="{FF2B5EF4-FFF2-40B4-BE49-F238E27FC236}">
                <a16:creationId xmlns:a16="http://schemas.microsoft.com/office/drawing/2014/main" id="{60421F26-43D3-BE4D-A135-21666698E08E}"/>
              </a:ext>
            </a:extLst>
          </p:cNvPr>
          <p:cNvPicPr>
            <a:picLocks noChangeAspect="1"/>
          </p:cNvPicPr>
          <p:nvPr/>
        </p:nvPicPr>
        <p:blipFill rotWithShape="1">
          <a:blip r:embed="rId4">
            <a:extLst>
              <a:ext uri="{28A0092B-C50C-407E-A947-70E740481C1C}">
                <a14:useLocalDpi xmlns:a14="http://schemas.microsoft.com/office/drawing/2010/main" val="0"/>
              </a:ext>
            </a:extLst>
          </a:blip>
          <a:srcRect l="64059" t="40625" r="6642" b="36666"/>
          <a:stretch/>
        </p:blipFill>
        <p:spPr>
          <a:xfrm>
            <a:off x="7868124" y="1974724"/>
            <a:ext cx="2946856" cy="1764875"/>
          </a:xfrm>
          <a:prstGeom prst="rect">
            <a:avLst/>
          </a:prstGeom>
        </p:spPr>
      </p:pic>
      <p:pic>
        <p:nvPicPr>
          <p:cNvPr id="9" name="Picture 8">
            <a:extLst>
              <a:ext uri="{FF2B5EF4-FFF2-40B4-BE49-F238E27FC236}">
                <a16:creationId xmlns:a16="http://schemas.microsoft.com/office/drawing/2014/main" id="{5B0105B8-D8B7-7441-B6C6-95093C46AD78}"/>
              </a:ext>
            </a:extLst>
          </p:cNvPr>
          <p:cNvPicPr>
            <a:picLocks noChangeAspect="1"/>
          </p:cNvPicPr>
          <p:nvPr/>
        </p:nvPicPr>
        <p:blipFill rotWithShape="1">
          <a:blip r:embed="rId5">
            <a:extLst>
              <a:ext uri="{28A0092B-C50C-407E-A947-70E740481C1C}">
                <a14:useLocalDpi xmlns:a14="http://schemas.microsoft.com/office/drawing/2010/main" val="0"/>
              </a:ext>
            </a:extLst>
          </a:blip>
          <a:srcRect t="33542" r="18646" b="20416"/>
          <a:stretch/>
        </p:blipFill>
        <p:spPr>
          <a:xfrm rot="10800000">
            <a:off x="5859598" y="3643313"/>
            <a:ext cx="5158921" cy="2189736"/>
          </a:xfrm>
          <a:prstGeom prst="rect">
            <a:avLst/>
          </a:prstGeom>
        </p:spPr>
      </p:pic>
      <p:sp>
        <p:nvSpPr>
          <p:cNvPr id="10" name="TextBox 9">
            <a:extLst>
              <a:ext uri="{FF2B5EF4-FFF2-40B4-BE49-F238E27FC236}">
                <a16:creationId xmlns:a16="http://schemas.microsoft.com/office/drawing/2014/main" id="{27AB40A6-7209-4547-839C-51277A759867}"/>
              </a:ext>
            </a:extLst>
          </p:cNvPr>
          <p:cNvSpPr txBox="1"/>
          <p:nvPr/>
        </p:nvSpPr>
        <p:spPr>
          <a:xfrm>
            <a:off x="1142999" y="2269053"/>
            <a:ext cx="2897332" cy="400110"/>
          </a:xfrm>
          <a:prstGeom prst="rect">
            <a:avLst/>
          </a:prstGeom>
          <a:noFill/>
        </p:spPr>
        <p:txBody>
          <a:bodyPr wrap="none" rtlCol="0">
            <a:spAutoFit/>
          </a:bodyPr>
          <a:lstStyle/>
          <a:p>
            <a:r>
              <a:rPr lang="en-US" sz="2000"/>
              <a:t>Sponsor’s current design</a:t>
            </a:r>
          </a:p>
        </p:txBody>
      </p:sp>
      <p:sp>
        <p:nvSpPr>
          <p:cNvPr id="11" name="TextBox 10">
            <a:extLst>
              <a:ext uri="{FF2B5EF4-FFF2-40B4-BE49-F238E27FC236}">
                <a16:creationId xmlns:a16="http://schemas.microsoft.com/office/drawing/2014/main" id="{1BC01433-E313-A343-A4B8-1B67E8F78A0B}"/>
              </a:ext>
            </a:extLst>
          </p:cNvPr>
          <p:cNvSpPr txBox="1"/>
          <p:nvPr/>
        </p:nvSpPr>
        <p:spPr>
          <a:xfrm>
            <a:off x="5859598" y="2251348"/>
            <a:ext cx="1394934" cy="400110"/>
          </a:xfrm>
          <a:prstGeom prst="rect">
            <a:avLst/>
          </a:prstGeom>
          <a:noFill/>
        </p:spPr>
        <p:txBody>
          <a:bodyPr wrap="none" rtlCol="0">
            <a:spAutoFit/>
          </a:bodyPr>
          <a:lstStyle/>
          <a:p>
            <a:r>
              <a:rPr lang="en-US" sz="2000"/>
              <a:t>Our design </a:t>
            </a:r>
          </a:p>
        </p:txBody>
      </p:sp>
    </p:spTree>
    <p:extLst>
      <p:ext uri="{BB962C8B-B14F-4D97-AF65-F5344CB8AC3E}">
        <p14:creationId xmlns:p14="http://schemas.microsoft.com/office/powerpoint/2010/main" val="2630903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6D6A-D05B-4DE9-9C80-9B53E8E16217}"/>
              </a:ext>
            </a:extLst>
          </p:cNvPr>
          <p:cNvSpPr>
            <a:spLocks noGrp="1"/>
          </p:cNvSpPr>
          <p:nvPr>
            <p:ph type="title"/>
          </p:nvPr>
        </p:nvSpPr>
        <p:spPr/>
        <p:txBody>
          <a:bodyPr/>
          <a:lstStyle/>
          <a:p>
            <a:r>
              <a:rPr lang="en-US"/>
              <a:t>Battery Management System</a:t>
            </a:r>
          </a:p>
        </p:txBody>
      </p:sp>
      <p:sp>
        <p:nvSpPr>
          <p:cNvPr id="3" name="Content Placeholder 2">
            <a:extLst>
              <a:ext uri="{FF2B5EF4-FFF2-40B4-BE49-F238E27FC236}">
                <a16:creationId xmlns:a16="http://schemas.microsoft.com/office/drawing/2014/main" id="{F3B9231A-34FD-4B8A-AE37-C51DED375655}"/>
              </a:ext>
            </a:extLst>
          </p:cNvPr>
          <p:cNvSpPr>
            <a:spLocks noGrp="1"/>
          </p:cNvSpPr>
          <p:nvPr>
            <p:ph idx="1"/>
          </p:nvPr>
        </p:nvSpPr>
        <p:spPr/>
        <p:txBody>
          <a:bodyPr vert="horz" lIns="91440" tIns="45720" rIns="91440" bIns="45720" rtlCol="0" anchor="t">
            <a:normAutofit/>
          </a:bodyPr>
          <a:lstStyle/>
          <a:p>
            <a:pPr algn="just"/>
            <a:r>
              <a:rPr lang="en-US">
                <a:solidFill>
                  <a:schemeClr val="tx1"/>
                </a:solidFill>
              </a:rPr>
              <a:t>This subsystem includes a lithium ion battery pack, battery charger controller, and reverse polarity protection</a:t>
            </a:r>
          </a:p>
          <a:p>
            <a:pPr algn="just"/>
            <a:r>
              <a:rPr lang="en-US">
                <a:solidFill>
                  <a:schemeClr val="tx1"/>
                </a:solidFill>
              </a:rPr>
              <a:t>Lithium ion battery back includes a 3-series configuration of 18650 cells. These cells have an impressively high energy density that allows efficient storage of power.</a:t>
            </a:r>
          </a:p>
          <a:p>
            <a:pPr algn="just"/>
            <a:r>
              <a:rPr lang="en-US">
                <a:solidFill>
                  <a:schemeClr val="tx1"/>
                </a:solidFill>
                <a:ea typeface="+mn-lt"/>
                <a:cs typeface="+mn-lt"/>
              </a:rPr>
              <a:t>The charge/discharge cycle of this battery pack is controlled by multiple battery charge controllers, which balance each individual cell to ensure they maintain their health throughout the lifetime of the AIRE system</a:t>
            </a:r>
          </a:p>
          <a:p>
            <a:pPr algn="just"/>
            <a:r>
              <a:rPr lang="en-US">
                <a:solidFill>
                  <a:schemeClr val="tx1"/>
                </a:solidFill>
                <a:ea typeface="+mn-lt"/>
                <a:cs typeface="+mn-lt"/>
              </a:rPr>
              <a:t>To ensure the power system is not vulnerable to user error when replacing the battery, reverse polarity protection circuitry is implemented as well</a:t>
            </a:r>
          </a:p>
          <a:p>
            <a:pPr algn="just"/>
            <a:endParaRPr lang="en-US">
              <a:ea typeface="+mn-lt"/>
              <a:cs typeface="+mn-lt"/>
            </a:endParaRPr>
          </a:p>
        </p:txBody>
      </p:sp>
    </p:spTree>
    <p:extLst>
      <p:ext uri="{BB962C8B-B14F-4D97-AF65-F5344CB8AC3E}">
        <p14:creationId xmlns:p14="http://schemas.microsoft.com/office/powerpoint/2010/main" val="337710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10" descr="A close up of a map&#10;&#10;Description generated with very high confidence">
            <a:extLst>
              <a:ext uri="{FF2B5EF4-FFF2-40B4-BE49-F238E27FC236}">
                <a16:creationId xmlns:a16="http://schemas.microsoft.com/office/drawing/2014/main" id="{00BEF7BA-1F82-4178-93F0-E5173CC02611}"/>
              </a:ext>
            </a:extLst>
          </p:cNvPr>
          <p:cNvPicPr>
            <a:picLocks noChangeAspect="1"/>
          </p:cNvPicPr>
          <p:nvPr/>
        </p:nvPicPr>
        <p:blipFill>
          <a:blip r:embed="rId3"/>
          <a:stretch>
            <a:fillRect/>
          </a:stretch>
        </p:blipFill>
        <p:spPr>
          <a:xfrm>
            <a:off x="8149692" y="4072257"/>
            <a:ext cx="2743200" cy="2408663"/>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B9299D4D-D7DD-4443-A0EB-29772FCA7561}"/>
              </a:ext>
            </a:extLst>
          </p:cNvPr>
          <p:cNvPicPr>
            <a:picLocks noChangeAspect="1"/>
          </p:cNvPicPr>
          <p:nvPr/>
        </p:nvPicPr>
        <p:blipFill>
          <a:blip r:embed="rId4"/>
          <a:stretch>
            <a:fillRect/>
          </a:stretch>
        </p:blipFill>
        <p:spPr>
          <a:xfrm>
            <a:off x="872064" y="1070235"/>
            <a:ext cx="6045576" cy="4715549"/>
          </a:xfrm>
          <a:prstGeom prst="rect">
            <a:avLst/>
          </a:prstGeom>
        </p:spPr>
      </p:pic>
      <p:sp>
        <p:nvSpPr>
          <p:cNvPr id="2" name="Title 1">
            <a:extLst>
              <a:ext uri="{FF2B5EF4-FFF2-40B4-BE49-F238E27FC236}">
                <a16:creationId xmlns:a16="http://schemas.microsoft.com/office/drawing/2014/main" id="{29DBE58F-B82E-40A8-8493-BB1176AEDFF9}"/>
              </a:ext>
            </a:extLst>
          </p:cNvPr>
          <p:cNvSpPr>
            <a:spLocks noGrp="1"/>
          </p:cNvSpPr>
          <p:nvPr>
            <p:ph type="title"/>
          </p:nvPr>
        </p:nvSpPr>
        <p:spPr>
          <a:xfrm>
            <a:off x="5992811" y="609600"/>
            <a:ext cx="5478336" cy="1356360"/>
          </a:xfrm>
        </p:spPr>
        <p:txBody>
          <a:bodyPr>
            <a:normAutofit/>
          </a:bodyPr>
          <a:lstStyle/>
          <a:p>
            <a:r>
              <a:rPr lang="en-US" sz="3200"/>
              <a:t>12V Buck-Boost Controller</a:t>
            </a:r>
          </a:p>
        </p:txBody>
      </p:sp>
      <p:sp>
        <p:nvSpPr>
          <p:cNvPr id="3" name="Content Placeholder 2">
            <a:extLst>
              <a:ext uri="{FF2B5EF4-FFF2-40B4-BE49-F238E27FC236}">
                <a16:creationId xmlns:a16="http://schemas.microsoft.com/office/drawing/2014/main" id="{50A00350-E91F-4EB2-AD0F-506675931BA6}"/>
              </a:ext>
            </a:extLst>
          </p:cNvPr>
          <p:cNvSpPr>
            <a:spLocks noGrp="1"/>
          </p:cNvSpPr>
          <p:nvPr>
            <p:ph idx="1"/>
          </p:nvPr>
        </p:nvSpPr>
        <p:spPr>
          <a:xfrm>
            <a:off x="7558564" y="2057400"/>
            <a:ext cx="3912583" cy="4038600"/>
          </a:xfrm>
        </p:spPr>
        <p:txBody>
          <a:bodyPr vert="horz" lIns="91440" tIns="45720" rIns="91440" bIns="45720" rtlCol="0" anchor="t">
            <a:normAutofit/>
          </a:bodyPr>
          <a:lstStyle/>
          <a:p>
            <a:r>
              <a:rPr lang="en-US" sz="1600">
                <a:solidFill>
                  <a:schemeClr val="tx1"/>
                </a:solidFill>
                <a:ea typeface="+mn-lt"/>
                <a:cs typeface="+mn-lt"/>
              </a:rPr>
              <a:t>The 3-S battery back will have a voltage range of 9V when discharged, up to 12.6V when fully charged, and a nominal voltage of 10.8V. </a:t>
            </a:r>
          </a:p>
          <a:p>
            <a:r>
              <a:rPr lang="en-US" sz="1600">
                <a:solidFill>
                  <a:schemeClr val="tx1"/>
                </a:solidFill>
              </a:rPr>
              <a:t>To accommodate, the 12V regulator will need to have both buck and boost capability</a:t>
            </a:r>
          </a:p>
        </p:txBody>
      </p:sp>
      <p:sp>
        <p:nvSpPr>
          <p:cNvPr id="12" name="TextBox 11">
            <a:extLst>
              <a:ext uri="{FF2B5EF4-FFF2-40B4-BE49-F238E27FC236}">
                <a16:creationId xmlns:a16="http://schemas.microsoft.com/office/drawing/2014/main" id="{6B091A77-1772-490E-91F7-5C4A6039D318}"/>
              </a:ext>
            </a:extLst>
          </p:cNvPr>
          <p:cNvSpPr txBox="1"/>
          <p:nvPr/>
        </p:nvSpPr>
        <p:spPr>
          <a:xfrm>
            <a:off x="874295" y="5827295"/>
            <a:ext cx="60418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Reference: </a:t>
            </a:r>
          </a:p>
          <a:p>
            <a:r>
              <a:rPr lang="en-US" sz="1200"/>
              <a:t>Texas Instruments, "LM25118 Wide Voltage Range Buck-Boost Controller ," LM25118 datasheet, July 2011 [Revised Mar. 2018].</a:t>
            </a:r>
          </a:p>
        </p:txBody>
      </p:sp>
    </p:spTree>
    <p:extLst>
      <p:ext uri="{BB962C8B-B14F-4D97-AF65-F5344CB8AC3E}">
        <p14:creationId xmlns:p14="http://schemas.microsoft.com/office/powerpoint/2010/main" val="2778928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865F-5BB4-45C4-9A75-C7CFA1B31756}"/>
              </a:ext>
            </a:extLst>
          </p:cNvPr>
          <p:cNvSpPr>
            <a:spLocks noGrp="1"/>
          </p:cNvSpPr>
          <p:nvPr>
            <p:ph type="title"/>
          </p:nvPr>
        </p:nvSpPr>
        <p:spPr>
          <a:xfrm>
            <a:off x="707064" y="609600"/>
            <a:ext cx="6993914" cy="1356360"/>
          </a:xfrm>
        </p:spPr>
        <p:txBody>
          <a:bodyPr>
            <a:normAutofit/>
          </a:bodyPr>
          <a:lstStyle/>
          <a:p>
            <a:r>
              <a:rPr lang="en-US"/>
              <a:t>5V Buck Converter</a:t>
            </a:r>
          </a:p>
        </p:txBody>
      </p:sp>
      <p:sp>
        <p:nvSpPr>
          <p:cNvPr id="3" name="Content Placeholder 2">
            <a:extLst>
              <a:ext uri="{FF2B5EF4-FFF2-40B4-BE49-F238E27FC236}">
                <a16:creationId xmlns:a16="http://schemas.microsoft.com/office/drawing/2014/main" id="{F0E77494-F7DA-4ACC-BD12-0183ACF70AE9}"/>
              </a:ext>
            </a:extLst>
          </p:cNvPr>
          <p:cNvSpPr>
            <a:spLocks noGrp="1"/>
          </p:cNvSpPr>
          <p:nvPr>
            <p:ph idx="1"/>
          </p:nvPr>
        </p:nvSpPr>
        <p:spPr>
          <a:xfrm>
            <a:off x="707064" y="1856117"/>
            <a:ext cx="6176697" cy="2040148"/>
          </a:xfrm>
        </p:spPr>
        <p:txBody>
          <a:bodyPr vert="horz" lIns="91440" tIns="45720" rIns="91440" bIns="45720" rtlCol="0" anchor="t">
            <a:normAutofit/>
          </a:bodyPr>
          <a:lstStyle/>
          <a:p>
            <a:r>
              <a:rPr lang="en-US">
                <a:solidFill>
                  <a:schemeClr val="tx1"/>
                </a:solidFill>
                <a:ea typeface="+mn-lt"/>
                <a:cs typeface="+mn-lt"/>
              </a:rPr>
              <a:t>LM2596</a:t>
            </a:r>
          </a:p>
          <a:p>
            <a:r>
              <a:rPr lang="en-US">
                <a:solidFill>
                  <a:schemeClr val="tx1"/>
                </a:solidFill>
              </a:rPr>
              <a:t>Team is familiar with IC, low external component count</a:t>
            </a:r>
          </a:p>
          <a:p>
            <a:r>
              <a:rPr lang="en-US">
                <a:solidFill>
                  <a:schemeClr val="tx1"/>
                </a:solidFill>
              </a:rPr>
              <a:t>Only need buck functionality since input is +12V </a:t>
            </a:r>
          </a:p>
          <a:p>
            <a:endParaRPr lang="en-US">
              <a:solidFill>
                <a:schemeClr val="tx1"/>
              </a:solidFill>
            </a:endParaRPr>
          </a:p>
        </p:txBody>
      </p:sp>
      <p:sp>
        <p:nvSpPr>
          <p:cNvPr id="5" name="Title 1">
            <a:extLst>
              <a:ext uri="{FF2B5EF4-FFF2-40B4-BE49-F238E27FC236}">
                <a16:creationId xmlns:a16="http://schemas.microsoft.com/office/drawing/2014/main" id="{46BD3799-4887-44E5-AADD-6B8A36D97B95}"/>
              </a:ext>
            </a:extLst>
          </p:cNvPr>
          <p:cNvSpPr txBox="1">
            <a:spLocks/>
          </p:cNvSpPr>
          <p:nvPr/>
        </p:nvSpPr>
        <p:spPr>
          <a:xfrm>
            <a:off x="711679" y="364322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3.3V Voltage Regulator</a:t>
            </a:r>
          </a:p>
        </p:txBody>
      </p:sp>
      <p:sp>
        <p:nvSpPr>
          <p:cNvPr id="7" name="Content Placeholder 2">
            <a:extLst>
              <a:ext uri="{FF2B5EF4-FFF2-40B4-BE49-F238E27FC236}">
                <a16:creationId xmlns:a16="http://schemas.microsoft.com/office/drawing/2014/main" id="{DD4C6A16-5AC9-4DE5-B7A8-BDC9D333EF6D}"/>
              </a:ext>
            </a:extLst>
          </p:cNvPr>
          <p:cNvSpPr txBox="1">
            <a:spLocks/>
          </p:cNvSpPr>
          <p:nvPr/>
        </p:nvSpPr>
        <p:spPr>
          <a:xfrm>
            <a:off x="783566" y="4918494"/>
            <a:ext cx="8909588" cy="1651958"/>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a:solidFill>
                  <a:schemeClr val="tx1"/>
                </a:solidFill>
              </a:rPr>
              <a:t>LT1763 Low Dropout Regulator</a:t>
            </a:r>
          </a:p>
          <a:p>
            <a:r>
              <a:rPr lang="en-US">
                <a:solidFill>
                  <a:schemeClr val="tx1"/>
                </a:solidFill>
              </a:rPr>
              <a:t>82.5% efficiency for only $5 per unit</a:t>
            </a:r>
          </a:p>
          <a:p>
            <a:endParaRPr lang="en-US">
              <a:solidFill>
                <a:schemeClr val="tx1"/>
              </a:solidFill>
            </a:endParaRPr>
          </a:p>
        </p:txBody>
      </p:sp>
      <p:pic>
        <p:nvPicPr>
          <p:cNvPr id="4" name="Picture 5" descr="A close up of a map&#10;&#10;Description generated with high confidence">
            <a:extLst>
              <a:ext uri="{FF2B5EF4-FFF2-40B4-BE49-F238E27FC236}">
                <a16:creationId xmlns:a16="http://schemas.microsoft.com/office/drawing/2014/main" id="{D06FE8BC-C94D-478A-84DC-256C6D0FC0B6}"/>
              </a:ext>
            </a:extLst>
          </p:cNvPr>
          <p:cNvPicPr>
            <a:picLocks noChangeAspect="1"/>
          </p:cNvPicPr>
          <p:nvPr/>
        </p:nvPicPr>
        <p:blipFill>
          <a:blip r:embed="rId3"/>
          <a:stretch>
            <a:fillRect/>
          </a:stretch>
        </p:blipFill>
        <p:spPr>
          <a:xfrm>
            <a:off x="6712227" y="878345"/>
            <a:ext cx="4951895" cy="2373569"/>
          </a:xfrm>
          <a:prstGeom prst="rect">
            <a:avLst/>
          </a:prstGeom>
        </p:spPr>
      </p:pic>
      <p:pic>
        <p:nvPicPr>
          <p:cNvPr id="8" name="Picture 8" descr="A close up of a map&#10;&#10;Description generated with very high confidence">
            <a:extLst>
              <a:ext uri="{FF2B5EF4-FFF2-40B4-BE49-F238E27FC236}">
                <a16:creationId xmlns:a16="http://schemas.microsoft.com/office/drawing/2014/main" id="{EFB5E58B-4C76-440C-8942-A04EE281AC70}"/>
              </a:ext>
            </a:extLst>
          </p:cNvPr>
          <p:cNvPicPr>
            <a:picLocks noChangeAspect="1"/>
          </p:cNvPicPr>
          <p:nvPr/>
        </p:nvPicPr>
        <p:blipFill>
          <a:blip r:embed="rId4"/>
          <a:stretch>
            <a:fillRect/>
          </a:stretch>
        </p:blipFill>
        <p:spPr>
          <a:xfrm>
            <a:off x="6634922" y="4012600"/>
            <a:ext cx="5029200" cy="2355671"/>
          </a:xfrm>
          <a:prstGeom prst="rect">
            <a:avLst/>
          </a:prstGeom>
        </p:spPr>
      </p:pic>
    </p:spTree>
    <p:extLst>
      <p:ext uri="{BB962C8B-B14F-4D97-AF65-F5344CB8AC3E}">
        <p14:creationId xmlns:p14="http://schemas.microsoft.com/office/powerpoint/2010/main" val="375677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6151-2C2E-4F22-902F-DA101C68483B}"/>
              </a:ext>
            </a:extLst>
          </p:cNvPr>
          <p:cNvSpPr>
            <a:spLocks noGrp="1"/>
          </p:cNvSpPr>
          <p:nvPr>
            <p:ph type="title"/>
          </p:nvPr>
        </p:nvSpPr>
        <p:spPr/>
        <p:txBody>
          <a:bodyPr/>
          <a:lstStyle/>
          <a:p>
            <a:r>
              <a:rPr lang="en-US" dirty="0"/>
              <a:t>XL6009 (Boost)               LM2596 (Buck)</a:t>
            </a:r>
          </a:p>
        </p:txBody>
      </p:sp>
      <p:pic>
        <p:nvPicPr>
          <p:cNvPr id="4" name="Picture 4" descr="A circuit board&#10;&#10;Description generated with very high confidence">
            <a:extLst>
              <a:ext uri="{FF2B5EF4-FFF2-40B4-BE49-F238E27FC236}">
                <a16:creationId xmlns:a16="http://schemas.microsoft.com/office/drawing/2014/main" id="{60AFD815-7932-430F-B51C-903281A0200C}"/>
              </a:ext>
            </a:extLst>
          </p:cNvPr>
          <p:cNvPicPr>
            <a:picLocks noChangeAspect="1"/>
          </p:cNvPicPr>
          <p:nvPr/>
        </p:nvPicPr>
        <p:blipFill>
          <a:blip r:embed="rId2"/>
          <a:stretch>
            <a:fillRect/>
          </a:stretch>
        </p:blipFill>
        <p:spPr>
          <a:xfrm>
            <a:off x="1137745" y="1980281"/>
            <a:ext cx="3623441" cy="2936851"/>
          </a:xfrm>
          <a:prstGeom prst="rect">
            <a:avLst/>
          </a:prstGeom>
        </p:spPr>
      </p:pic>
      <p:pic>
        <p:nvPicPr>
          <p:cNvPr id="8" name="Picture 8" descr="A circuit board&#10;&#10;Description generated with very high confidence">
            <a:extLst>
              <a:ext uri="{FF2B5EF4-FFF2-40B4-BE49-F238E27FC236}">
                <a16:creationId xmlns:a16="http://schemas.microsoft.com/office/drawing/2014/main" id="{E7378A59-7AA0-432D-996F-652AE757B674}"/>
              </a:ext>
            </a:extLst>
          </p:cNvPr>
          <p:cNvPicPr>
            <a:picLocks noChangeAspect="1"/>
          </p:cNvPicPr>
          <p:nvPr/>
        </p:nvPicPr>
        <p:blipFill>
          <a:blip r:embed="rId3"/>
          <a:stretch>
            <a:fillRect/>
          </a:stretch>
        </p:blipFill>
        <p:spPr>
          <a:xfrm>
            <a:off x="6563711" y="1979297"/>
            <a:ext cx="3334406" cy="3175302"/>
          </a:xfrm>
          <a:prstGeom prst="rect">
            <a:avLst/>
          </a:prstGeom>
        </p:spPr>
      </p:pic>
    </p:spTree>
    <p:extLst>
      <p:ext uri="{BB962C8B-B14F-4D97-AF65-F5344CB8AC3E}">
        <p14:creationId xmlns:p14="http://schemas.microsoft.com/office/powerpoint/2010/main" val="1438029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935D-7DC4-4C27-9614-EFA05A299293}"/>
              </a:ext>
            </a:extLst>
          </p:cNvPr>
          <p:cNvSpPr>
            <a:spLocks noGrp="1"/>
          </p:cNvSpPr>
          <p:nvPr>
            <p:ph type="title"/>
          </p:nvPr>
        </p:nvSpPr>
        <p:spPr>
          <a:xfrm>
            <a:off x="1143000" y="494581"/>
            <a:ext cx="9875520" cy="1356360"/>
          </a:xfrm>
        </p:spPr>
        <p:txBody>
          <a:bodyPr/>
          <a:lstStyle/>
          <a:p>
            <a:r>
              <a:rPr lang="en-US"/>
              <a:t>Voltage Regulator PCB Schematic</a:t>
            </a:r>
          </a:p>
        </p:txBody>
      </p:sp>
      <p:pic>
        <p:nvPicPr>
          <p:cNvPr id="4" name="Picture 4" descr="A close up of a map&#10;&#10;Description generated with very high confidence">
            <a:extLst>
              <a:ext uri="{FF2B5EF4-FFF2-40B4-BE49-F238E27FC236}">
                <a16:creationId xmlns:a16="http://schemas.microsoft.com/office/drawing/2014/main" id="{83E10F8C-CCA3-4D3E-8D65-79E211D9ECD6}"/>
              </a:ext>
            </a:extLst>
          </p:cNvPr>
          <p:cNvPicPr>
            <a:picLocks noChangeAspect="1"/>
          </p:cNvPicPr>
          <p:nvPr/>
        </p:nvPicPr>
        <p:blipFill>
          <a:blip r:embed="rId3"/>
          <a:stretch>
            <a:fillRect/>
          </a:stretch>
        </p:blipFill>
        <p:spPr>
          <a:xfrm>
            <a:off x="1042023" y="1537691"/>
            <a:ext cx="10206033" cy="4943640"/>
          </a:xfrm>
          <a:prstGeom prst="rect">
            <a:avLst/>
          </a:prstGeom>
        </p:spPr>
      </p:pic>
    </p:spTree>
    <p:extLst>
      <p:ext uri="{BB962C8B-B14F-4D97-AF65-F5344CB8AC3E}">
        <p14:creationId xmlns:p14="http://schemas.microsoft.com/office/powerpoint/2010/main" val="2679047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572D-6931-4249-8F77-73FB60109AFE}"/>
              </a:ext>
            </a:extLst>
          </p:cNvPr>
          <p:cNvSpPr>
            <a:spLocks noGrp="1"/>
          </p:cNvSpPr>
          <p:nvPr>
            <p:ph type="title"/>
          </p:nvPr>
        </p:nvSpPr>
        <p:spPr>
          <a:xfrm>
            <a:off x="1163877" y="677449"/>
            <a:ext cx="9875520" cy="1356360"/>
          </a:xfrm>
        </p:spPr>
        <p:txBody>
          <a:bodyPr/>
          <a:lstStyle/>
          <a:p>
            <a:r>
              <a:rPr lang="en-US"/>
              <a:t>Voltage Regulator PCB Layout</a:t>
            </a:r>
          </a:p>
        </p:txBody>
      </p:sp>
      <p:pic>
        <p:nvPicPr>
          <p:cNvPr id="3" name="Picture 3" descr="A close up of text on a white background&#10;&#10;Description generated with high confidence">
            <a:extLst>
              <a:ext uri="{FF2B5EF4-FFF2-40B4-BE49-F238E27FC236}">
                <a16:creationId xmlns:a16="http://schemas.microsoft.com/office/drawing/2014/main" id="{A080056A-D668-4FCC-9BDB-692CD3F8CF67}"/>
              </a:ext>
            </a:extLst>
          </p:cNvPr>
          <p:cNvPicPr>
            <a:picLocks noChangeAspect="1"/>
          </p:cNvPicPr>
          <p:nvPr/>
        </p:nvPicPr>
        <p:blipFill>
          <a:blip r:embed="rId3"/>
          <a:stretch>
            <a:fillRect/>
          </a:stretch>
        </p:blipFill>
        <p:spPr>
          <a:xfrm>
            <a:off x="363389" y="2300049"/>
            <a:ext cx="5702852" cy="3748771"/>
          </a:xfrm>
          <a:prstGeom prst="rect">
            <a:avLst/>
          </a:prstGeom>
        </p:spPr>
      </p:pic>
      <p:pic>
        <p:nvPicPr>
          <p:cNvPr id="5" name="Picture 5" descr="A screenshot of a video game&#10;&#10;Description generated with high confidence">
            <a:extLst>
              <a:ext uri="{FF2B5EF4-FFF2-40B4-BE49-F238E27FC236}">
                <a16:creationId xmlns:a16="http://schemas.microsoft.com/office/drawing/2014/main" id="{9303A113-27E4-4543-95E2-8146ABD86FCD}"/>
              </a:ext>
            </a:extLst>
          </p:cNvPr>
          <p:cNvPicPr>
            <a:picLocks noChangeAspect="1"/>
          </p:cNvPicPr>
          <p:nvPr/>
        </p:nvPicPr>
        <p:blipFill>
          <a:blip r:embed="rId4"/>
          <a:stretch>
            <a:fillRect/>
          </a:stretch>
        </p:blipFill>
        <p:spPr>
          <a:xfrm>
            <a:off x="6182139" y="2299550"/>
            <a:ext cx="5702852" cy="3749771"/>
          </a:xfrm>
          <a:prstGeom prst="rect">
            <a:avLst/>
          </a:prstGeom>
        </p:spPr>
      </p:pic>
    </p:spTree>
    <p:extLst>
      <p:ext uri="{BB962C8B-B14F-4D97-AF65-F5344CB8AC3E}">
        <p14:creationId xmlns:p14="http://schemas.microsoft.com/office/powerpoint/2010/main" val="335777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3510-BF5D-441D-823C-F80A2E2D0F96}"/>
              </a:ext>
            </a:extLst>
          </p:cNvPr>
          <p:cNvSpPr>
            <a:spLocks noGrp="1"/>
          </p:cNvSpPr>
          <p:nvPr>
            <p:ph type="title"/>
          </p:nvPr>
        </p:nvSpPr>
        <p:spPr>
          <a:xfrm>
            <a:off x="641959" y="2749463"/>
            <a:ext cx="5042562" cy="1356360"/>
          </a:xfrm>
        </p:spPr>
        <p:txBody>
          <a:bodyPr>
            <a:normAutofit fontScale="90000"/>
          </a:bodyPr>
          <a:lstStyle/>
          <a:p>
            <a:r>
              <a:rPr lang="en-US"/>
              <a:t>Battery Management PCB Schematic</a:t>
            </a:r>
          </a:p>
        </p:txBody>
      </p:sp>
      <p:pic>
        <p:nvPicPr>
          <p:cNvPr id="34" name="Picture 34" descr="A close up of a map&#10;&#10;Description generated with high confidence">
            <a:extLst>
              <a:ext uri="{FF2B5EF4-FFF2-40B4-BE49-F238E27FC236}">
                <a16:creationId xmlns:a16="http://schemas.microsoft.com/office/drawing/2014/main" id="{2723F50D-8E78-4359-A97D-8794395FE1DC}"/>
              </a:ext>
            </a:extLst>
          </p:cNvPr>
          <p:cNvPicPr>
            <a:picLocks noChangeAspect="1"/>
          </p:cNvPicPr>
          <p:nvPr/>
        </p:nvPicPr>
        <p:blipFill>
          <a:blip r:embed="rId3"/>
          <a:stretch>
            <a:fillRect/>
          </a:stretch>
        </p:blipFill>
        <p:spPr>
          <a:xfrm>
            <a:off x="5642975" y="440345"/>
            <a:ext cx="5791199" cy="5966871"/>
          </a:xfrm>
          <a:prstGeom prst="rect">
            <a:avLst/>
          </a:prstGeom>
        </p:spPr>
      </p:pic>
    </p:spTree>
    <p:extLst>
      <p:ext uri="{BB962C8B-B14F-4D97-AF65-F5344CB8AC3E}">
        <p14:creationId xmlns:p14="http://schemas.microsoft.com/office/powerpoint/2010/main" val="1065326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32A6-B67E-4AE5-8B00-44EE1F3FFCCC}"/>
              </a:ext>
            </a:extLst>
          </p:cNvPr>
          <p:cNvSpPr>
            <a:spLocks noGrp="1"/>
          </p:cNvSpPr>
          <p:nvPr>
            <p:ph type="title"/>
          </p:nvPr>
        </p:nvSpPr>
        <p:spPr/>
        <p:txBody>
          <a:bodyPr/>
          <a:lstStyle/>
          <a:p>
            <a:r>
              <a:rPr lang="en-US"/>
              <a:t>Battery Management PCB Layout</a:t>
            </a:r>
          </a:p>
        </p:txBody>
      </p:sp>
      <p:pic>
        <p:nvPicPr>
          <p:cNvPr id="4" name="Picture 4" descr="A close up of a sign&#10;&#10;Description generated with very high confidence">
            <a:extLst>
              <a:ext uri="{FF2B5EF4-FFF2-40B4-BE49-F238E27FC236}">
                <a16:creationId xmlns:a16="http://schemas.microsoft.com/office/drawing/2014/main" id="{77C8A811-F73F-488E-91B6-2C932E538D2D}"/>
              </a:ext>
            </a:extLst>
          </p:cNvPr>
          <p:cNvPicPr>
            <a:picLocks noChangeAspect="1"/>
          </p:cNvPicPr>
          <p:nvPr/>
        </p:nvPicPr>
        <p:blipFill>
          <a:blip r:embed="rId3"/>
          <a:stretch>
            <a:fillRect/>
          </a:stretch>
        </p:blipFill>
        <p:spPr>
          <a:xfrm>
            <a:off x="1770345" y="1964589"/>
            <a:ext cx="2983282" cy="4275371"/>
          </a:xfrm>
          <a:prstGeom prst="rect">
            <a:avLst/>
          </a:prstGeom>
        </p:spPr>
      </p:pic>
      <p:pic>
        <p:nvPicPr>
          <p:cNvPr id="6" name="Picture 6" descr="A picture containing many, photo, parking, side&#10;&#10;Description generated with very high confidence">
            <a:extLst>
              <a:ext uri="{FF2B5EF4-FFF2-40B4-BE49-F238E27FC236}">
                <a16:creationId xmlns:a16="http://schemas.microsoft.com/office/drawing/2014/main" id="{F1A7A001-45FE-4CDA-AA34-BD5093A4F751}"/>
              </a:ext>
            </a:extLst>
          </p:cNvPr>
          <p:cNvPicPr>
            <a:picLocks noChangeAspect="1"/>
          </p:cNvPicPr>
          <p:nvPr/>
        </p:nvPicPr>
        <p:blipFill>
          <a:blip r:embed="rId4"/>
          <a:stretch>
            <a:fillRect/>
          </a:stretch>
        </p:blipFill>
        <p:spPr>
          <a:xfrm>
            <a:off x="6895578" y="1966112"/>
            <a:ext cx="2983282" cy="4272324"/>
          </a:xfrm>
          <a:prstGeom prst="rect">
            <a:avLst/>
          </a:prstGeom>
        </p:spPr>
      </p:pic>
    </p:spTree>
    <p:extLst>
      <p:ext uri="{BB962C8B-B14F-4D97-AF65-F5344CB8AC3E}">
        <p14:creationId xmlns:p14="http://schemas.microsoft.com/office/powerpoint/2010/main" val="30811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SOFTWARE</a:t>
            </a:r>
            <a:endParaRPr lang="en-US"/>
          </a:p>
        </p:txBody>
      </p:sp>
    </p:spTree>
    <p:extLst>
      <p:ext uri="{BB962C8B-B14F-4D97-AF65-F5344CB8AC3E}">
        <p14:creationId xmlns:p14="http://schemas.microsoft.com/office/powerpoint/2010/main" val="2218308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8D5C3-A34B-4020-B2AE-0204B72FFAAB}"/>
              </a:ext>
            </a:extLst>
          </p:cNvPr>
          <p:cNvSpPr>
            <a:spLocks noGrp="1"/>
          </p:cNvSpPr>
          <p:nvPr>
            <p:ph idx="1"/>
          </p:nvPr>
        </p:nvSpPr>
        <p:spPr>
          <a:xfrm>
            <a:off x="1138484" y="1256155"/>
            <a:ext cx="10222299" cy="3311106"/>
          </a:xfrm>
        </p:spPr>
        <p:txBody>
          <a:bodyPr vert="horz" lIns="91440" tIns="45720" rIns="91440" bIns="45720" rtlCol="0" anchor="t">
            <a:normAutofit/>
          </a:bodyPr>
          <a:lstStyle/>
          <a:p>
            <a:pPr>
              <a:buFont typeface="Arial" pitchFamily="34" charset="0"/>
              <a:buChar char="•"/>
            </a:pPr>
            <a:r>
              <a:rPr lang="en-US">
                <a:solidFill>
                  <a:schemeClr val="tx1"/>
                </a:solidFill>
                <a:effectLst>
                  <a:glow rad="38100">
                    <a:prstClr val="black">
                      <a:lumMod val="50000"/>
                      <a:lumOff val="50000"/>
                      <a:alpha val="20000"/>
                    </a:prstClr>
                  </a:glow>
                </a:effectLst>
              </a:rPr>
              <a:t>The basics of the main code is based around three different interrupts </a:t>
            </a:r>
          </a:p>
          <a:p>
            <a:pPr lvl="1">
              <a:spcAft>
                <a:spcPts val="0"/>
              </a:spcAft>
              <a:buFont typeface="Arial" pitchFamily="34" charset="0"/>
              <a:buChar char="•"/>
            </a:pPr>
            <a:r>
              <a:rPr lang="en-US">
                <a:solidFill>
                  <a:schemeClr val="tx1"/>
                </a:solidFill>
                <a:effectLst>
                  <a:glow rad="38100">
                    <a:prstClr val="black">
                      <a:lumMod val="50000"/>
                      <a:lumOff val="50000"/>
                      <a:alpha val="20000"/>
                    </a:prstClr>
                  </a:glow>
                </a:effectLst>
              </a:rPr>
              <a:t>UART Receive Complete</a:t>
            </a:r>
          </a:p>
          <a:p>
            <a:pPr lvl="1">
              <a:buFont typeface="Arial" pitchFamily="34" charset="0"/>
              <a:buChar char="•"/>
            </a:pPr>
            <a:r>
              <a:rPr lang="en-US">
                <a:solidFill>
                  <a:schemeClr val="tx1"/>
                </a:solidFill>
                <a:effectLst>
                  <a:glow rad="38100">
                    <a:prstClr val="black">
                      <a:lumMod val="50000"/>
                      <a:lumOff val="50000"/>
                      <a:alpha val="20000"/>
                    </a:prstClr>
                  </a:glow>
                </a:effectLst>
              </a:rPr>
              <a:t>Timer Interrupt </a:t>
            </a:r>
          </a:p>
          <a:p>
            <a:pPr lvl="1">
              <a:buFont typeface="Arial" pitchFamily="34" charset="0"/>
              <a:buChar char="•"/>
            </a:pPr>
            <a:r>
              <a:rPr lang="en-US">
                <a:solidFill>
                  <a:schemeClr val="tx1"/>
                </a:solidFill>
                <a:effectLst>
                  <a:glow rad="38100">
                    <a:prstClr val="black">
                      <a:lumMod val="50000"/>
                      <a:lumOff val="50000"/>
                      <a:alpha val="20000"/>
                    </a:prstClr>
                  </a:glow>
                </a:effectLst>
              </a:rPr>
              <a:t>External Interrupt </a:t>
            </a:r>
          </a:p>
          <a:p>
            <a:pPr>
              <a:buFont typeface="Arial" pitchFamily="34" charset="0"/>
              <a:buChar char="•"/>
            </a:pPr>
            <a:r>
              <a:rPr lang="en-US">
                <a:solidFill>
                  <a:schemeClr val="tx1"/>
                </a:solidFill>
                <a:effectLst>
                  <a:glow rad="38100">
                    <a:prstClr val="black">
                      <a:lumMod val="50000"/>
                      <a:lumOff val="50000"/>
                      <a:alpha val="20000"/>
                    </a:prstClr>
                  </a:glow>
                </a:effectLst>
              </a:rPr>
              <a:t>Bluetooth commands to change thresholds </a:t>
            </a:r>
          </a:p>
          <a:p>
            <a:pPr>
              <a:buFont typeface="Arial" pitchFamily="34" charset="0"/>
              <a:buChar char="•"/>
            </a:pPr>
            <a:r>
              <a:rPr lang="en-US">
                <a:solidFill>
                  <a:schemeClr val="tx1"/>
                </a:solidFill>
                <a:effectLst>
                  <a:glow rad="38100">
                    <a:prstClr val="black">
                      <a:lumMod val="50000"/>
                      <a:lumOff val="50000"/>
                      <a:alpha val="20000"/>
                    </a:prstClr>
                  </a:glow>
                </a:effectLst>
              </a:rPr>
              <a:t>Sensor measurements are recorded every 30 seconds </a:t>
            </a:r>
          </a:p>
          <a:p>
            <a:pPr lvl="1">
              <a:spcAft>
                <a:spcPts val="0"/>
              </a:spcAft>
              <a:buFont typeface="Arial" pitchFamily="34" charset="0"/>
              <a:buChar char="•"/>
            </a:pPr>
            <a:r>
              <a:rPr lang="en-US">
                <a:solidFill>
                  <a:schemeClr val="tx1"/>
                </a:solidFill>
                <a:effectLst>
                  <a:glow rad="38100">
                    <a:prstClr val="black">
                      <a:lumMod val="50000"/>
                      <a:lumOff val="50000"/>
                      <a:alpha val="20000"/>
                    </a:prstClr>
                  </a:glow>
                </a:effectLst>
              </a:rPr>
              <a:t>Requires I2C, ADC, External Interrupts</a:t>
            </a:r>
          </a:p>
          <a:p>
            <a:pPr lvl="1">
              <a:buFont typeface="Arial" pitchFamily="34" charset="0"/>
              <a:buChar char="•"/>
            </a:pPr>
            <a:r>
              <a:rPr lang="en-US">
                <a:solidFill>
                  <a:schemeClr val="tx1"/>
                </a:solidFill>
                <a:effectLst>
                  <a:glow rad="38100">
                    <a:prstClr val="black">
                      <a:lumMod val="50000"/>
                      <a:lumOff val="50000"/>
                      <a:alpha val="20000"/>
                    </a:prstClr>
                  </a:glow>
                </a:effectLst>
              </a:rPr>
              <a:t>Follow the logic for the measurements </a:t>
            </a:r>
          </a:p>
          <a:p>
            <a:pPr>
              <a:buFont typeface="Arial" pitchFamily="34" charset="0"/>
              <a:buChar char="•"/>
            </a:pPr>
            <a:endParaRPr lang="en-US">
              <a:solidFill>
                <a:schemeClr val="tx1"/>
              </a:solidFill>
              <a:effectLst>
                <a:glow rad="38100">
                  <a:prstClr val="black">
                    <a:lumMod val="50000"/>
                    <a:lumOff val="50000"/>
                    <a:alpha val="20000"/>
                  </a:prstClr>
                </a:glow>
              </a:effectLst>
            </a:endParaRPr>
          </a:p>
        </p:txBody>
      </p:sp>
      <p:sp>
        <p:nvSpPr>
          <p:cNvPr id="6" name="TextBox 5">
            <a:extLst>
              <a:ext uri="{FF2B5EF4-FFF2-40B4-BE49-F238E27FC236}">
                <a16:creationId xmlns:a16="http://schemas.microsoft.com/office/drawing/2014/main" id="{BF2A584C-114A-4CDE-8E55-0918C9ED55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itle 1">
            <a:extLst>
              <a:ext uri="{FF2B5EF4-FFF2-40B4-BE49-F238E27FC236}">
                <a16:creationId xmlns:a16="http://schemas.microsoft.com/office/drawing/2014/main" id="{29E68B47-884B-4FC1-A0DB-4EF4D4545C74}"/>
              </a:ext>
            </a:extLst>
          </p:cNvPr>
          <p:cNvSpPr txBox="1">
            <a:spLocks/>
          </p:cNvSpPr>
          <p:nvPr/>
        </p:nvSpPr>
        <p:spPr>
          <a:xfrm>
            <a:off x="1141413" y="-253042"/>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Firmware Basics</a:t>
            </a:r>
          </a:p>
        </p:txBody>
      </p:sp>
    </p:spTree>
    <p:extLst>
      <p:ext uri="{BB962C8B-B14F-4D97-AF65-F5344CB8AC3E}">
        <p14:creationId xmlns:p14="http://schemas.microsoft.com/office/powerpoint/2010/main" val="148784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79E9-98EF-4AB2-A1D3-648F91A0BF9F}"/>
              </a:ext>
            </a:extLst>
          </p:cNvPr>
          <p:cNvSpPr>
            <a:spLocks noGrp="1"/>
          </p:cNvSpPr>
          <p:nvPr>
            <p:ph type="title"/>
          </p:nvPr>
        </p:nvSpPr>
        <p:spPr/>
        <p:txBody>
          <a:bodyPr/>
          <a:lstStyle/>
          <a:p>
            <a:r>
              <a:rPr lang="en-US">
                <a:solidFill>
                  <a:schemeClr val="accent2"/>
                </a:solidFill>
                <a:cs typeface="Calibri Light"/>
              </a:rPr>
              <a:t>Goals</a:t>
            </a:r>
            <a:endParaRPr lang="en-US">
              <a:solidFill>
                <a:schemeClr val="accent2"/>
              </a:solidFill>
            </a:endParaRPr>
          </a:p>
        </p:txBody>
      </p:sp>
      <p:sp>
        <p:nvSpPr>
          <p:cNvPr id="3" name="Content Placeholder 2">
            <a:extLst>
              <a:ext uri="{FF2B5EF4-FFF2-40B4-BE49-F238E27FC236}">
                <a16:creationId xmlns:a16="http://schemas.microsoft.com/office/drawing/2014/main" id="{E4EFB4EF-99D7-4117-8103-5B04F6C9DA8C}"/>
              </a:ext>
            </a:extLst>
          </p:cNvPr>
          <p:cNvSpPr>
            <a:spLocks noGrp="1"/>
          </p:cNvSpPr>
          <p:nvPr>
            <p:ph idx="1"/>
          </p:nvPr>
        </p:nvSpPr>
        <p:spPr/>
        <p:txBody>
          <a:bodyPr vert="horz" lIns="91440" tIns="45720" rIns="91440" bIns="45720" rtlCol="0" anchor="t">
            <a:normAutofit/>
          </a:bodyPr>
          <a:lstStyle/>
          <a:p>
            <a:pPr algn="just"/>
            <a:r>
              <a:rPr lang="en-US">
                <a:solidFill>
                  <a:schemeClr val="bg2">
                    <a:lumMod val="25000"/>
                  </a:schemeClr>
                </a:solidFill>
                <a:cs typeface="Calibri"/>
              </a:rPr>
              <a:t>Wanted to update our sponsor’s current semiautomated design, which includes only a few sensors to detect weather.</a:t>
            </a:r>
          </a:p>
          <a:p>
            <a:pPr algn="just"/>
            <a:r>
              <a:rPr lang="en-US">
                <a:solidFill>
                  <a:schemeClr val="bg2">
                    <a:lumMod val="25000"/>
                  </a:schemeClr>
                </a:solidFill>
                <a:cs typeface="Calibri"/>
              </a:rPr>
              <a:t>Addition of sensors for the 6 main characteristics of weather</a:t>
            </a:r>
          </a:p>
          <a:p>
            <a:pPr algn="just"/>
            <a:r>
              <a:rPr lang="en-US">
                <a:solidFill>
                  <a:schemeClr val="bg2">
                    <a:lumMod val="25000"/>
                  </a:schemeClr>
                </a:solidFill>
                <a:cs typeface="Calibri"/>
              </a:rPr>
              <a:t>Addition of app for weather updates and user control of the roof system</a:t>
            </a:r>
          </a:p>
          <a:p>
            <a:pPr algn="just"/>
            <a:r>
              <a:rPr lang="en-US">
                <a:solidFill>
                  <a:schemeClr val="bg2">
                    <a:lumMod val="25000"/>
                  </a:schemeClr>
                </a:solidFill>
                <a:cs typeface="Calibri"/>
              </a:rPr>
              <a:t>Waterproof protection for all electronic components</a:t>
            </a:r>
          </a:p>
          <a:p>
            <a:pPr algn="just"/>
            <a:r>
              <a:rPr lang="en-US">
                <a:solidFill>
                  <a:schemeClr val="bg2">
                    <a:lumMod val="25000"/>
                  </a:schemeClr>
                </a:solidFill>
                <a:cs typeface="Calibri"/>
              </a:rPr>
              <a:t>Battery management and voltage regulation modules</a:t>
            </a:r>
          </a:p>
          <a:p>
            <a:pPr algn="just"/>
            <a:endParaRPr lang="en-US">
              <a:cs typeface="Calibri"/>
            </a:endParaRPr>
          </a:p>
        </p:txBody>
      </p:sp>
    </p:spTree>
    <p:extLst>
      <p:ext uri="{BB962C8B-B14F-4D97-AF65-F5344CB8AC3E}">
        <p14:creationId xmlns:p14="http://schemas.microsoft.com/office/powerpoint/2010/main" val="1113991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3593-B6C2-470D-8418-0EE3D6859312}"/>
              </a:ext>
            </a:extLst>
          </p:cNvPr>
          <p:cNvSpPr>
            <a:spLocks noGrp="1"/>
          </p:cNvSpPr>
          <p:nvPr>
            <p:ph type="title"/>
          </p:nvPr>
        </p:nvSpPr>
        <p:spPr>
          <a:xfrm>
            <a:off x="1141413" y="-368061"/>
            <a:ext cx="9905998" cy="1905000"/>
          </a:xfrm>
        </p:spPr>
        <p:txBody>
          <a:bodyPr/>
          <a:lstStyle/>
          <a:p>
            <a:r>
              <a:rPr lang="en-US">
                <a:cs typeface="Calibri Light"/>
              </a:rPr>
              <a:t>Software Block Diagram</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pic>
        <p:nvPicPr>
          <p:cNvPr id="3" name="Picture 4" descr="A close up of a map&#10;&#10;Description generated with high confidence">
            <a:extLst>
              <a:ext uri="{FF2B5EF4-FFF2-40B4-BE49-F238E27FC236}">
                <a16:creationId xmlns:a16="http://schemas.microsoft.com/office/drawing/2014/main" id="{0C38688E-BA19-4DDA-9142-734B6F54C79E}"/>
              </a:ext>
            </a:extLst>
          </p:cNvPr>
          <p:cNvPicPr>
            <a:picLocks noChangeAspect="1"/>
          </p:cNvPicPr>
          <p:nvPr/>
        </p:nvPicPr>
        <p:blipFill>
          <a:blip r:embed="rId3"/>
          <a:stretch>
            <a:fillRect/>
          </a:stretch>
        </p:blipFill>
        <p:spPr>
          <a:xfrm>
            <a:off x="1178560" y="836868"/>
            <a:ext cx="9824720" cy="5560185"/>
          </a:xfrm>
          <a:prstGeom prst="rect">
            <a:avLst/>
          </a:prstGeom>
        </p:spPr>
      </p:pic>
    </p:spTree>
    <p:extLst>
      <p:ext uri="{BB962C8B-B14F-4D97-AF65-F5344CB8AC3E}">
        <p14:creationId xmlns:p14="http://schemas.microsoft.com/office/powerpoint/2010/main" val="944262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8D5C3-A34B-4020-B2AE-0204B72FFAAB}"/>
              </a:ext>
            </a:extLst>
          </p:cNvPr>
          <p:cNvSpPr>
            <a:spLocks noGrp="1"/>
          </p:cNvSpPr>
          <p:nvPr>
            <p:ph idx="1"/>
          </p:nvPr>
        </p:nvSpPr>
        <p:spPr>
          <a:xfrm>
            <a:off x="1138484" y="1256155"/>
            <a:ext cx="10222299" cy="3311106"/>
          </a:xfrm>
        </p:spPr>
        <p:txBody>
          <a:bodyPr vert="horz" lIns="91440" tIns="45720" rIns="91440" bIns="45720" rtlCol="0" anchor="t">
            <a:normAutofit/>
          </a:bodyPr>
          <a:lstStyle/>
          <a:p>
            <a:pPr>
              <a:buFont typeface="Arial" pitchFamily="34" charset="0"/>
              <a:buChar char="•"/>
            </a:pPr>
            <a:r>
              <a:rPr lang="en-US" sz="2200">
                <a:solidFill>
                  <a:schemeClr val="tx1"/>
                </a:solidFill>
                <a:effectLst>
                  <a:glow rad="38100">
                    <a:prstClr val="black">
                      <a:lumMod val="50000"/>
                      <a:lumOff val="50000"/>
                      <a:alpha val="20000"/>
                    </a:prstClr>
                  </a:glow>
                </a:effectLst>
              </a:rPr>
              <a:t>Default values for the extremes for each sensor, these can be changed during each kits set up </a:t>
            </a:r>
            <a:endParaRPr lang="en-US">
              <a:solidFill>
                <a:schemeClr val="tx1"/>
              </a:solidFill>
              <a:effectLst>
                <a:glow rad="38100">
                  <a:prstClr val="black">
                    <a:lumMod val="50000"/>
                    <a:lumOff val="50000"/>
                    <a:alpha val="20000"/>
                  </a:prstClr>
                </a:glow>
              </a:effectLst>
            </a:endParaRPr>
          </a:p>
          <a:p>
            <a:pPr>
              <a:buFont typeface="Arial" pitchFamily="34" charset="0"/>
              <a:buChar char="•"/>
            </a:pPr>
            <a:r>
              <a:rPr lang="en-US" sz="2200">
                <a:solidFill>
                  <a:schemeClr val="tx1"/>
                </a:solidFill>
                <a:effectLst>
                  <a:glow rad="38100">
                    <a:prstClr val="black">
                      <a:lumMod val="50000"/>
                      <a:lumOff val="50000"/>
                      <a:alpha val="20000"/>
                    </a:prstClr>
                  </a:glow>
                </a:effectLst>
              </a:rPr>
              <a:t>Values for each kit are stored within a table in the database, with the unique kit id </a:t>
            </a:r>
          </a:p>
        </p:txBody>
      </p:sp>
      <p:graphicFrame>
        <p:nvGraphicFramePr>
          <p:cNvPr id="5" name="Table 4">
            <a:extLst>
              <a:ext uri="{FF2B5EF4-FFF2-40B4-BE49-F238E27FC236}">
                <a16:creationId xmlns:a16="http://schemas.microsoft.com/office/drawing/2014/main" id="{29DB6681-F759-496D-B04E-F1FB61C66B7B}"/>
              </a:ext>
            </a:extLst>
          </p:cNvPr>
          <p:cNvGraphicFramePr>
            <a:graphicFrameLocks noGrp="1"/>
          </p:cNvGraphicFramePr>
          <p:nvPr>
            <p:extLst>
              <p:ext uri="{D42A27DB-BD31-4B8C-83A1-F6EECF244321}">
                <p14:modId xmlns:p14="http://schemas.microsoft.com/office/powerpoint/2010/main" val="775889469"/>
              </p:ext>
            </p:extLst>
          </p:nvPr>
        </p:nvGraphicFramePr>
        <p:xfrm>
          <a:off x="1509622" y="2631055"/>
          <a:ext cx="9266822" cy="3611880"/>
        </p:xfrm>
        <a:graphic>
          <a:graphicData uri="http://schemas.openxmlformats.org/drawingml/2006/table">
            <a:tbl>
              <a:tblPr firstRow="1" bandRow="1">
                <a:tableStyleId>{5C22544A-7EE6-4342-B048-85BDC9FD1C3A}</a:tableStyleId>
              </a:tblPr>
              <a:tblGrid>
                <a:gridCol w="3530220">
                  <a:extLst>
                    <a:ext uri="{9D8B030D-6E8A-4147-A177-3AD203B41FA5}">
                      <a16:colId xmlns:a16="http://schemas.microsoft.com/office/drawing/2014/main" val="4090800051"/>
                    </a:ext>
                  </a:extLst>
                </a:gridCol>
                <a:gridCol w="2096065">
                  <a:extLst>
                    <a:ext uri="{9D8B030D-6E8A-4147-A177-3AD203B41FA5}">
                      <a16:colId xmlns:a16="http://schemas.microsoft.com/office/drawing/2014/main" val="3809502111"/>
                    </a:ext>
                  </a:extLst>
                </a:gridCol>
                <a:gridCol w="3640537">
                  <a:extLst>
                    <a:ext uri="{9D8B030D-6E8A-4147-A177-3AD203B41FA5}">
                      <a16:colId xmlns:a16="http://schemas.microsoft.com/office/drawing/2014/main" val="3640795469"/>
                    </a:ext>
                  </a:extLst>
                </a:gridCol>
              </a:tblGrid>
              <a:tr h="396875">
                <a:tc>
                  <a:txBody>
                    <a:bodyPr/>
                    <a:lstStyle/>
                    <a:p>
                      <a:pPr algn="just" rtl="0" fontAlgn="t">
                        <a:spcBef>
                          <a:spcPts val="0"/>
                        </a:spcBef>
                        <a:spcAft>
                          <a:spcPts val="0"/>
                        </a:spcAft>
                      </a:pPr>
                      <a:r>
                        <a:rPr lang="en-US" sz="1800">
                          <a:effectLst/>
                        </a:rPr>
                        <a:t>Measurement/Condition</a:t>
                      </a:r>
                    </a:p>
                  </a:txBody>
                  <a:tcPr marL="63500" marR="63500" marT="63500" marB="63500"/>
                </a:tc>
                <a:tc>
                  <a:txBody>
                    <a:bodyPr/>
                    <a:lstStyle/>
                    <a:p>
                      <a:pPr algn="just" rtl="0" fontAlgn="t">
                        <a:spcBef>
                          <a:spcPts val="0"/>
                        </a:spcBef>
                        <a:spcAft>
                          <a:spcPts val="0"/>
                        </a:spcAft>
                      </a:pPr>
                      <a:r>
                        <a:rPr lang="en-US" sz="1800">
                          <a:effectLst/>
                        </a:rPr>
                        <a:t>Value</a:t>
                      </a:r>
                    </a:p>
                  </a:txBody>
                  <a:tcPr marL="63500" marR="63500" marT="63500" marB="63500"/>
                </a:tc>
                <a:tc>
                  <a:txBody>
                    <a:bodyPr/>
                    <a:lstStyle/>
                    <a:p>
                      <a:pPr algn="just" rtl="0" fontAlgn="t">
                        <a:spcBef>
                          <a:spcPts val="0"/>
                        </a:spcBef>
                        <a:spcAft>
                          <a:spcPts val="0"/>
                        </a:spcAft>
                      </a:pPr>
                      <a:r>
                        <a:rPr lang="en-US" sz="1800">
                          <a:effectLst/>
                        </a:rPr>
                        <a:t>Unit</a:t>
                      </a:r>
                    </a:p>
                  </a:txBody>
                  <a:tcPr marL="63500" marR="63500" marT="63500" marB="63500"/>
                </a:tc>
                <a:extLst>
                  <a:ext uri="{0D108BD9-81ED-4DB2-BD59-A6C34878D82A}">
                    <a16:rowId xmlns:a16="http://schemas.microsoft.com/office/drawing/2014/main" val="4269510130"/>
                  </a:ext>
                </a:extLst>
              </a:tr>
              <a:tr h="393347">
                <a:tc>
                  <a:txBody>
                    <a:bodyPr/>
                    <a:lstStyle/>
                    <a:p>
                      <a:pPr algn="just" rtl="0" fontAlgn="t">
                        <a:spcBef>
                          <a:spcPts val="0"/>
                        </a:spcBef>
                        <a:spcAft>
                          <a:spcPts val="0"/>
                        </a:spcAft>
                      </a:pPr>
                      <a:r>
                        <a:rPr lang="en-US" sz="1800">
                          <a:effectLst/>
                        </a:rPr>
                        <a:t>Windy</a:t>
                      </a:r>
                    </a:p>
                  </a:txBody>
                  <a:tcPr marL="63500" marR="63500" marT="63500" marB="63500"/>
                </a:tc>
                <a:tc>
                  <a:txBody>
                    <a:bodyPr/>
                    <a:lstStyle/>
                    <a:p>
                      <a:pPr algn="just" rtl="0" fontAlgn="t">
                        <a:spcBef>
                          <a:spcPts val="0"/>
                        </a:spcBef>
                        <a:spcAft>
                          <a:spcPts val="0"/>
                        </a:spcAft>
                      </a:pPr>
                      <a:r>
                        <a:rPr lang="en-US" sz="1800">
                          <a:effectLst/>
                        </a:rPr>
                        <a:t>28</a:t>
                      </a:r>
                    </a:p>
                  </a:txBody>
                  <a:tcPr marL="63500" marR="63500" marT="63500" marB="63500"/>
                </a:tc>
                <a:tc>
                  <a:txBody>
                    <a:bodyPr/>
                    <a:lstStyle/>
                    <a:p>
                      <a:pPr algn="just" rtl="0" fontAlgn="t">
                        <a:spcBef>
                          <a:spcPts val="0"/>
                        </a:spcBef>
                        <a:spcAft>
                          <a:spcPts val="0"/>
                        </a:spcAft>
                      </a:pPr>
                      <a:r>
                        <a:rPr lang="en-US" sz="1800">
                          <a:effectLst/>
                        </a:rPr>
                        <a:t>Miles per Hour</a:t>
                      </a:r>
                    </a:p>
                  </a:txBody>
                  <a:tcPr marL="63500" marR="63500" marT="63500" marB="63500"/>
                </a:tc>
                <a:extLst>
                  <a:ext uri="{0D108BD9-81ED-4DB2-BD59-A6C34878D82A}">
                    <a16:rowId xmlns:a16="http://schemas.microsoft.com/office/drawing/2014/main" val="3989315755"/>
                  </a:ext>
                </a:extLst>
              </a:tr>
              <a:tr h="393347">
                <a:tc>
                  <a:txBody>
                    <a:bodyPr/>
                    <a:lstStyle/>
                    <a:p>
                      <a:pPr algn="just" rtl="0" fontAlgn="t">
                        <a:spcBef>
                          <a:spcPts val="0"/>
                        </a:spcBef>
                        <a:spcAft>
                          <a:spcPts val="0"/>
                        </a:spcAft>
                      </a:pPr>
                      <a:r>
                        <a:rPr lang="en-US" sz="1800">
                          <a:effectLst/>
                        </a:rPr>
                        <a:t>Raining</a:t>
                      </a:r>
                    </a:p>
                  </a:txBody>
                  <a:tcPr marL="63500" marR="63500" marT="63500" marB="63500"/>
                </a:tc>
                <a:tc>
                  <a:txBody>
                    <a:bodyPr/>
                    <a:lstStyle/>
                    <a:p>
                      <a:pPr algn="just" rtl="0" fontAlgn="t">
                        <a:spcBef>
                          <a:spcPts val="0"/>
                        </a:spcBef>
                        <a:spcAft>
                          <a:spcPts val="0"/>
                        </a:spcAft>
                      </a:pPr>
                      <a:r>
                        <a:rPr lang="en-US" sz="1800">
                          <a:effectLst/>
                        </a:rPr>
                        <a:t>NA</a:t>
                      </a:r>
                    </a:p>
                  </a:txBody>
                  <a:tcPr marL="63500" marR="63500" marT="63500" marB="63500"/>
                </a:tc>
                <a:tc>
                  <a:txBody>
                    <a:bodyPr/>
                    <a:lstStyle/>
                    <a:p>
                      <a:pPr algn="just" rtl="0" fontAlgn="t">
                        <a:spcBef>
                          <a:spcPts val="0"/>
                        </a:spcBef>
                        <a:spcAft>
                          <a:spcPts val="0"/>
                        </a:spcAft>
                      </a:pPr>
                      <a:r>
                        <a:rPr lang="en-US" sz="1800">
                          <a:effectLst/>
                        </a:rPr>
                        <a:t>NA</a:t>
                      </a:r>
                    </a:p>
                  </a:txBody>
                  <a:tcPr marL="63500" marR="63500" marT="63500" marB="63500"/>
                </a:tc>
                <a:extLst>
                  <a:ext uri="{0D108BD9-81ED-4DB2-BD59-A6C34878D82A}">
                    <a16:rowId xmlns:a16="http://schemas.microsoft.com/office/drawing/2014/main" val="3515848800"/>
                  </a:ext>
                </a:extLst>
              </a:tr>
              <a:tr h="393347">
                <a:tc>
                  <a:txBody>
                    <a:bodyPr/>
                    <a:lstStyle/>
                    <a:p>
                      <a:pPr algn="just" rtl="0" fontAlgn="t">
                        <a:spcBef>
                          <a:spcPts val="0"/>
                        </a:spcBef>
                        <a:spcAft>
                          <a:spcPts val="0"/>
                        </a:spcAft>
                      </a:pPr>
                      <a:r>
                        <a:rPr lang="en-US" sz="1800">
                          <a:effectLst/>
                        </a:rPr>
                        <a:t>Temperature (Maximum)</a:t>
                      </a:r>
                    </a:p>
                  </a:txBody>
                  <a:tcPr marL="63500" marR="63500" marT="63500" marB="63500"/>
                </a:tc>
                <a:tc>
                  <a:txBody>
                    <a:bodyPr/>
                    <a:lstStyle/>
                    <a:p>
                      <a:pPr algn="just" rtl="0" fontAlgn="t">
                        <a:spcBef>
                          <a:spcPts val="0"/>
                        </a:spcBef>
                        <a:spcAft>
                          <a:spcPts val="0"/>
                        </a:spcAft>
                      </a:pPr>
                      <a:r>
                        <a:rPr lang="en-US" sz="1800">
                          <a:effectLst/>
                        </a:rPr>
                        <a:t>100</a:t>
                      </a:r>
                    </a:p>
                  </a:txBody>
                  <a:tcPr marL="63500" marR="63500" marT="63500" marB="63500"/>
                </a:tc>
                <a:tc>
                  <a:txBody>
                    <a:bodyPr/>
                    <a:lstStyle/>
                    <a:p>
                      <a:pPr algn="just" rtl="0" fontAlgn="t">
                        <a:spcBef>
                          <a:spcPts val="0"/>
                        </a:spcBef>
                        <a:spcAft>
                          <a:spcPts val="0"/>
                        </a:spcAft>
                      </a:pPr>
                      <a:r>
                        <a:rPr lang="en-US" sz="1800">
                          <a:effectLst/>
                        </a:rPr>
                        <a:t>Degrees Fahrenheit</a:t>
                      </a:r>
                    </a:p>
                  </a:txBody>
                  <a:tcPr marL="63500" marR="63500" marT="63500" marB="63500"/>
                </a:tc>
                <a:extLst>
                  <a:ext uri="{0D108BD9-81ED-4DB2-BD59-A6C34878D82A}">
                    <a16:rowId xmlns:a16="http://schemas.microsoft.com/office/drawing/2014/main" val="3108714759"/>
                  </a:ext>
                </a:extLst>
              </a:tr>
              <a:tr h="393347">
                <a:tc>
                  <a:txBody>
                    <a:bodyPr/>
                    <a:lstStyle/>
                    <a:p>
                      <a:pPr algn="just" rtl="0" fontAlgn="t">
                        <a:spcBef>
                          <a:spcPts val="0"/>
                        </a:spcBef>
                        <a:spcAft>
                          <a:spcPts val="0"/>
                        </a:spcAft>
                      </a:pPr>
                      <a:r>
                        <a:rPr lang="en-US" sz="1800">
                          <a:effectLst/>
                        </a:rPr>
                        <a:t>Temperature (Minimum)</a:t>
                      </a:r>
                    </a:p>
                  </a:txBody>
                  <a:tcPr marL="63500" marR="63500" marT="63500" marB="63500"/>
                </a:tc>
                <a:tc>
                  <a:txBody>
                    <a:bodyPr/>
                    <a:lstStyle/>
                    <a:p>
                      <a:pPr algn="just" rtl="0" fontAlgn="t">
                        <a:spcBef>
                          <a:spcPts val="0"/>
                        </a:spcBef>
                        <a:spcAft>
                          <a:spcPts val="0"/>
                        </a:spcAft>
                      </a:pPr>
                      <a:r>
                        <a:rPr lang="en-US" sz="1800">
                          <a:effectLst/>
                        </a:rPr>
                        <a:t>32</a:t>
                      </a:r>
                    </a:p>
                  </a:txBody>
                  <a:tcPr marL="63500" marR="63500" marT="63500" marB="63500"/>
                </a:tc>
                <a:tc>
                  <a:txBody>
                    <a:bodyPr/>
                    <a:lstStyle/>
                    <a:p>
                      <a:pPr algn="just" rtl="0" fontAlgn="t">
                        <a:spcBef>
                          <a:spcPts val="0"/>
                        </a:spcBef>
                        <a:spcAft>
                          <a:spcPts val="0"/>
                        </a:spcAft>
                      </a:pPr>
                      <a:r>
                        <a:rPr lang="en-US" sz="1800">
                          <a:effectLst/>
                        </a:rPr>
                        <a:t>Degrees Fahrenheit</a:t>
                      </a:r>
                    </a:p>
                  </a:txBody>
                  <a:tcPr marL="63500" marR="63500" marT="63500" marB="63500"/>
                </a:tc>
                <a:extLst>
                  <a:ext uri="{0D108BD9-81ED-4DB2-BD59-A6C34878D82A}">
                    <a16:rowId xmlns:a16="http://schemas.microsoft.com/office/drawing/2014/main" val="359085672"/>
                  </a:ext>
                </a:extLst>
              </a:tr>
              <a:tr h="393347">
                <a:tc>
                  <a:txBody>
                    <a:bodyPr/>
                    <a:lstStyle/>
                    <a:p>
                      <a:pPr algn="just" rtl="0" fontAlgn="t">
                        <a:spcBef>
                          <a:spcPts val="0"/>
                        </a:spcBef>
                        <a:spcAft>
                          <a:spcPts val="0"/>
                        </a:spcAft>
                      </a:pPr>
                      <a:r>
                        <a:rPr lang="en-US" sz="1800">
                          <a:effectLst/>
                        </a:rPr>
                        <a:t>Relative Humidity</a:t>
                      </a:r>
                    </a:p>
                  </a:txBody>
                  <a:tcPr marL="63500" marR="63500" marT="63500" marB="63500"/>
                </a:tc>
                <a:tc>
                  <a:txBody>
                    <a:bodyPr/>
                    <a:lstStyle/>
                    <a:p>
                      <a:pPr algn="just" rtl="0" fontAlgn="t">
                        <a:spcBef>
                          <a:spcPts val="0"/>
                        </a:spcBef>
                        <a:spcAft>
                          <a:spcPts val="0"/>
                        </a:spcAft>
                      </a:pPr>
                      <a:r>
                        <a:rPr lang="en-US" sz="1800">
                          <a:effectLst/>
                        </a:rPr>
                        <a:t>82</a:t>
                      </a:r>
                    </a:p>
                  </a:txBody>
                  <a:tcPr marL="63500" marR="63500" marT="63500" marB="63500"/>
                </a:tc>
                <a:tc>
                  <a:txBody>
                    <a:bodyPr/>
                    <a:lstStyle/>
                    <a:p>
                      <a:pPr algn="just" rtl="0" fontAlgn="t">
                        <a:spcBef>
                          <a:spcPts val="0"/>
                        </a:spcBef>
                        <a:spcAft>
                          <a:spcPts val="0"/>
                        </a:spcAft>
                      </a:pPr>
                      <a:r>
                        <a:rPr lang="en-US" sz="1800">
                          <a:effectLst/>
                        </a:rPr>
                        <a:t>% </a:t>
                      </a:r>
                    </a:p>
                  </a:txBody>
                  <a:tcPr marL="63500" marR="63500" marT="63500" marB="63500"/>
                </a:tc>
                <a:extLst>
                  <a:ext uri="{0D108BD9-81ED-4DB2-BD59-A6C34878D82A}">
                    <a16:rowId xmlns:a16="http://schemas.microsoft.com/office/drawing/2014/main" val="1468828350"/>
                  </a:ext>
                </a:extLst>
              </a:tr>
              <a:tr h="393347">
                <a:tc>
                  <a:txBody>
                    <a:bodyPr/>
                    <a:lstStyle/>
                    <a:p>
                      <a:pPr algn="just" rtl="0" fontAlgn="t">
                        <a:spcBef>
                          <a:spcPts val="0"/>
                        </a:spcBef>
                        <a:spcAft>
                          <a:spcPts val="0"/>
                        </a:spcAft>
                      </a:pPr>
                      <a:r>
                        <a:rPr lang="en-US" sz="1800">
                          <a:effectLst/>
                        </a:rPr>
                        <a:t>Heat Index</a:t>
                      </a:r>
                    </a:p>
                  </a:txBody>
                  <a:tcPr marL="63500" marR="63500" marT="63500" marB="63500"/>
                </a:tc>
                <a:tc>
                  <a:txBody>
                    <a:bodyPr/>
                    <a:lstStyle/>
                    <a:p>
                      <a:pPr algn="just" rtl="0" fontAlgn="t">
                        <a:spcBef>
                          <a:spcPts val="0"/>
                        </a:spcBef>
                        <a:spcAft>
                          <a:spcPts val="0"/>
                        </a:spcAft>
                      </a:pPr>
                      <a:r>
                        <a:rPr lang="en-US" sz="1800">
                          <a:effectLst/>
                        </a:rPr>
                        <a:t>110</a:t>
                      </a:r>
                    </a:p>
                  </a:txBody>
                  <a:tcPr marL="63500" marR="63500" marT="63500" marB="63500"/>
                </a:tc>
                <a:tc>
                  <a:txBody>
                    <a:bodyPr/>
                    <a:lstStyle/>
                    <a:p>
                      <a:pPr algn="just" rtl="0" fontAlgn="t">
                        <a:spcBef>
                          <a:spcPts val="0"/>
                        </a:spcBef>
                        <a:spcAft>
                          <a:spcPts val="0"/>
                        </a:spcAft>
                      </a:pPr>
                      <a:r>
                        <a:rPr lang="en-US" sz="1800">
                          <a:effectLst/>
                        </a:rPr>
                        <a:t>Degrees Fahrenheit</a:t>
                      </a:r>
                    </a:p>
                  </a:txBody>
                  <a:tcPr marL="63500" marR="63500" marT="63500" marB="63500"/>
                </a:tc>
                <a:extLst>
                  <a:ext uri="{0D108BD9-81ED-4DB2-BD59-A6C34878D82A}">
                    <a16:rowId xmlns:a16="http://schemas.microsoft.com/office/drawing/2014/main" val="3060621332"/>
                  </a:ext>
                </a:extLst>
              </a:tr>
              <a:tr h="393347">
                <a:tc>
                  <a:txBody>
                    <a:bodyPr/>
                    <a:lstStyle/>
                    <a:p>
                      <a:pPr algn="just" rtl="0" fontAlgn="t">
                        <a:spcBef>
                          <a:spcPts val="0"/>
                        </a:spcBef>
                        <a:spcAft>
                          <a:spcPts val="0"/>
                        </a:spcAft>
                      </a:pPr>
                      <a:r>
                        <a:rPr lang="en-US" sz="1800">
                          <a:effectLst/>
                        </a:rPr>
                        <a:t>Barometric Pressure</a:t>
                      </a:r>
                    </a:p>
                  </a:txBody>
                  <a:tcPr marL="63500" marR="63500" marT="63500" marB="63500"/>
                </a:tc>
                <a:tc>
                  <a:txBody>
                    <a:bodyPr/>
                    <a:lstStyle/>
                    <a:p>
                      <a:pPr algn="just" rtl="0" fontAlgn="t">
                        <a:spcBef>
                          <a:spcPts val="0"/>
                        </a:spcBef>
                        <a:spcAft>
                          <a:spcPts val="0"/>
                        </a:spcAft>
                      </a:pPr>
                      <a:r>
                        <a:rPr lang="en-US" sz="1800">
                          <a:effectLst/>
                        </a:rPr>
                        <a:t>101.325</a:t>
                      </a:r>
                    </a:p>
                  </a:txBody>
                  <a:tcPr marL="63500" marR="63500" marT="63500" marB="63500"/>
                </a:tc>
                <a:tc>
                  <a:txBody>
                    <a:bodyPr/>
                    <a:lstStyle/>
                    <a:p>
                      <a:pPr algn="just" rtl="0" fontAlgn="t">
                        <a:spcBef>
                          <a:spcPts val="0"/>
                        </a:spcBef>
                        <a:spcAft>
                          <a:spcPts val="0"/>
                        </a:spcAft>
                      </a:pPr>
                      <a:r>
                        <a:rPr lang="en-US" sz="1800" err="1">
                          <a:effectLst/>
                        </a:rPr>
                        <a:t>KiloPascals</a:t>
                      </a:r>
                    </a:p>
                  </a:txBody>
                  <a:tcPr marL="63500" marR="63500" marT="63500" marB="63500"/>
                </a:tc>
                <a:extLst>
                  <a:ext uri="{0D108BD9-81ED-4DB2-BD59-A6C34878D82A}">
                    <a16:rowId xmlns:a16="http://schemas.microsoft.com/office/drawing/2014/main" val="618202011"/>
                  </a:ext>
                </a:extLst>
              </a:tr>
              <a:tr h="393347">
                <a:tc>
                  <a:txBody>
                    <a:bodyPr/>
                    <a:lstStyle/>
                    <a:p>
                      <a:pPr algn="just" rtl="0" fontAlgn="t">
                        <a:spcBef>
                          <a:spcPts val="0"/>
                        </a:spcBef>
                        <a:spcAft>
                          <a:spcPts val="0"/>
                        </a:spcAft>
                      </a:pPr>
                      <a:r>
                        <a:rPr lang="en-US" sz="1800">
                          <a:effectLst/>
                        </a:rPr>
                        <a:t>UV </a:t>
                      </a:r>
                    </a:p>
                  </a:txBody>
                  <a:tcPr marL="63500" marR="63500" marT="63500" marB="63500"/>
                </a:tc>
                <a:tc>
                  <a:txBody>
                    <a:bodyPr/>
                    <a:lstStyle/>
                    <a:p>
                      <a:pPr algn="just" rtl="0" fontAlgn="t">
                        <a:spcBef>
                          <a:spcPts val="0"/>
                        </a:spcBef>
                        <a:spcAft>
                          <a:spcPts val="0"/>
                        </a:spcAft>
                      </a:pPr>
                      <a:r>
                        <a:rPr lang="en-US" sz="1800">
                          <a:effectLst/>
                        </a:rPr>
                        <a:t>11</a:t>
                      </a:r>
                    </a:p>
                  </a:txBody>
                  <a:tcPr marL="63500" marR="63500" marT="63500" marB="63500"/>
                </a:tc>
                <a:tc>
                  <a:txBody>
                    <a:bodyPr/>
                    <a:lstStyle/>
                    <a:p>
                      <a:pPr algn="just" rtl="0" fontAlgn="t">
                        <a:spcBef>
                          <a:spcPts val="0"/>
                        </a:spcBef>
                        <a:spcAft>
                          <a:spcPts val="0"/>
                        </a:spcAft>
                      </a:pPr>
                      <a:r>
                        <a:rPr lang="en-US" sz="1800">
                          <a:effectLst/>
                        </a:rPr>
                        <a:t>UV Index</a:t>
                      </a:r>
                    </a:p>
                  </a:txBody>
                  <a:tcPr marL="63500" marR="63500" marT="63500" marB="63500"/>
                </a:tc>
                <a:extLst>
                  <a:ext uri="{0D108BD9-81ED-4DB2-BD59-A6C34878D82A}">
                    <a16:rowId xmlns:a16="http://schemas.microsoft.com/office/drawing/2014/main" val="180203559"/>
                  </a:ext>
                </a:extLst>
              </a:tr>
            </a:tbl>
          </a:graphicData>
        </a:graphic>
      </p:graphicFrame>
      <p:sp>
        <p:nvSpPr>
          <p:cNvPr id="6" name="TextBox 5">
            <a:extLst>
              <a:ext uri="{FF2B5EF4-FFF2-40B4-BE49-F238E27FC236}">
                <a16:creationId xmlns:a16="http://schemas.microsoft.com/office/drawing/2014/main" id="{BF2A584C-114A-4CDE-8E55-0918C9ED55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itle 1">
            <a:extLst>
              <a:ext uri="{FF2B5EF4-FFF2-40B4-BE49-F238E27FC236}">
                <a16:creationId xmlns:a16="http://schemas.microsoft.com/office/drawing/2014/main" id="{29E68B47-884B-4FC1-A0DB-4EF4D4545C74}"/>
              </a:ext>
            </a:extLst>
          </p:cNvPr>
          <p:cNvSpPr txBox="1">
            <a:spLocks/>
          </p:cNvSpPr>
          <p:nvPr/>
        </p:nvSpPr>
        <p:spPr>
          <a:xfrm>
            <a:off x="1141413" y="-253042"/>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Sensor Algorithms</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Tree>
    <p:extLst>
      <p:ext uri="{BB962C8B-B14F-4D97-AF65-F5344CB8AC3E}">
        <p14:creationId xmlns:p14="http://schemas.microsoft.com/office/powerpoint/2010/main" val="1150122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742F8-4737-4FC1-8494-D9113FE6E768}"/>
              </a:ext>
            </a:extLst>
          </p:cNvPr>
          <p:cNvSpPr>
            <a:spLocks noGrp="1"/>
          </p:cNvSpPr>
          <p:nvPr>
            <p:ph idx="1"/>
          </p:nvPr>
        </p:nvSpPr>
        <p:spPr>
          <a:xfrm>
            <a:off x="1012017" y="1301150"/>
            <a:ext cx="10567355" cy="4044351"/>
          </a:xfrm>
          <a:ln>
            <a:noFill/>
          </a:ln>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effectLst>
                <a:ea typeface="+mn-lt"/>
                <a:cs typeface="+mn-lt"/>
              </a:rPr>
              <a:t>Most values come directly from sensor measurements, however heat index and pressure extremes comes from unique equations based on other measurements/characteristics</a:t>
            </a:r>
          </a:p>
          <a:p>
            <a:r>
              <a:rPr lang="en-US">
                <a:solidFill>
                  <a:schemeClr val="tx1"/>
                </a:solidFill>
                <a:effectLst>
                  <a:glow rad="38100">
                    <a:prstClr val="black">
                      <a:lumMod val="50000"/>
                      <a:lumOff val="50000"/>
                      <a:alpha val="20000"/>
                    </a:prstClr>
                  </a:glow>
                </a:effectLst>
              </a:rPr>
              <a:t>Heat index is calculated from both relative humidity and temperature:</a:t>
            </a:r>
          </a:p>
          <a:p>
            <a:endParaRPr lang="en-US" sz="240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sz="2400">
              <a:effectLst>
                <a:glow rad="38100">
                  <a:prstClr val="black">
                    <a:lumMod val="50000"/>
                    <a:lumOff val="50000"/>
                    <a:alpha val="20000"/>
                  </a:prstClr>
                </a:glow>
                <a:outerShdw blurRad="44450" dist="12700" dir="13860000" algn="tl" rotWithShape="0">
                  <a:srgbClr val="000000">
                    <a:alpha val="20000"/>
                  </a:srgbClr>
                </a:outerShdw>
              </a:effectLst>
            </a:endParaRPr>
          </a:p>
          <a:p>
            <a:pPr marL="45720" indent="0">
              <a:buNone/>
            </a:pPr>
            <a:endParaRPr lang="en-US" sz="240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sz="240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0" name="Title 1">
            <a:extLst>
              <a:ext uri="{FF2B5EF4-FFF2-40B4-BE49-F238E27FC236}">
                <a16:creationId xmlns:a16="http://schemas.microsoft.com/office/drawing/2014/main" id="{4B5ADED1-05D1-4450-AEC5-E5F7F7D99BD9}"/>
              </a:ext>
            </a:extLst>
          </p:cNvPr>
          <p:cNvSpPr txBox="1">
            <a:spLocks/>
          </p:cNvSpPr>
          <p:nvPr/>
        </p:nvSpPr>
        <p:spPr>
          <a:xfrm>
            <a:off x="1141413" y="-123646"/>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Sensor Algorithms Continued</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2" name="TextBox 1">
            <a:extLst>
              <a:ext uri="{FF2B5EF4-FFF2-40B4-BE49-F238E27FC236}">
                <a16:creationId xmlns:a16="http://schemas.microsoft.com/office/drawing/2014/main" id="{594E356A-3C79-4F2E-BAAE-0FD5973B3AF4}"/>
              </a:ext>
            </a:extLst>
          </p:cNvPr>
          <p:cNvSpPr txBox="1"/>
          <p:nvPr/>
        </p:nvSpPr>
        <p:spPr>
          <a:xfrm>
            <a:off x="1016000" y="2794000"/>
            <a:ext cx="109524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Heat Index</a:t>
            </a:r>
            <a:r>
              <a:rPr lang="en-US" sz="2000">
                <a:ea typeface="+mn-lt"/>
                <a:cs typeface="+mn-lt"/>
              </a:rPr>
              <a:t> = 42.379 + 2.04901523 ∙T + 10.1433127 ∙RH - 0.22475541 ∙T ∙RH - 0.00683783 ∙T</a:t>
            </a:r>
            <a:r>
              <a:rPr lang="en-US" sz="2000" baseline="30000">
                <a:ea typeface="+mn-lt"/>
                <a:cs typeface="+mn-lt"/>
              </a:rPr>
              <a:t>2</a:t>
            </a:r>
            <a:r>
              <a:rPr lang="en-US" sz="2000">
                <a:ea typeface="+mn-lt"/>
                <a:cs typeface="+mn-lt"/>
              </a:rPr>
              <a:t>-  0.05481717 ∙RH</a:t>
            </a:r>
            <a:r>
              <a:rPr lang="en-US" sz="2000" baseline="30000">
                <a:ea typeface="+mn-lt"/>
                <a:cs typeface="+mn-lt"/>
              </a:rPr>
              <a:t>2</a:t>
            </a:r>
            <a:r>
              <a:rPr lang="en-US" sz="2000">
                <a:ea typeface="+mn-lt"/>
                <a:cs typeface="+mn-lt"/>
              </a:rPr>
              <a:t>+ 0.0012287 ∙T</a:t>
            </a:r>
            <a:r>
              <a:rPr lang="en-US" sz="2000" baseline="30000">
                <a:ea typeface="+mn-lt"/>
                <a:cs typeface="+mn-lt"/>
              </a:rPr>
              <a:t>2</a:t>
            </a:r>
            <a:r>
              <a:rPr lang="en-US" sz="2000">
                <a:ea typeface="+mn-lt"/>
                <a:cs typeface="+mn-lt"/>
              </a:rPr>
              <a:t>∙RH ∙0.00085282 ∙T ∙RH</a:t>
            </a:r>
            <a:r>
              <a:rPr lang="en-US" sz="2000" baseline="30000">
                <a:ea typeface="+mn-lt"/>
                <a:cs typeface="+mn-lt"/>
              </a:rPr>
              <a:t>2</a:t>
            </a:r>
            <a:r>
              <a:rPr lang="en-US" sz="2000">
                <a:ea typeface="+mn-lt"/>
                <a:cs typeface="+mn-lt"/>
              </a:rPr>
              <a:t>- 0.00000199 ∙T</a:t>
            </a:r>
            <a:r>
              <a:rPr lang="en-US" sz="2000" baseline="30000">
                <a:ea typeface="+mn-lt"/>
                <a:cs typeface="+mn-lt"/>
              </a:rPr>
              <a:t>2</a:t>
            </a:r>
            <a:r>
              <a:rPr lang="en-US" sz="2000">
                <a:ea typeface="+mn-lt"/>
                <a:cs typeface="+mn-lt"/>
              </a:rPr>
              <a:t>∙RH</a:t>
            </a:r>
            <a:r>
              <a:rPr lang="en-US" sz="2000" baseline="30000">
                <a:ea typeface="+mn-lt"/>
                <a:cs typeface="+mn-lt"/>
              </a:rPr>
              <a:t>2</a:t>
            </a:r>
            <a:endParaRPr lang="en-US" sz="2000"/>
          </a:p>
        </p:txBody>
      </p:sp>
    </p:spTree>
    <p:extLst>
      <p:ext uri="{BB962C8B-B14F-4D97-AF65-F5344CB8AC3E}">
        <p14:creationId xmlns:p14="http://schemas.microsoft.com/office/powerpoint/2010/main" val="701251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742F8-4737-4FC1-8494-D9113FE6E768}"/>
              </a:ext>
            </a:extLst>
          </p:cNvPr>
          <p:cNvSpPr>
            <a:spLocks noGrp="1"/>
          </p:cNvSpPr>
          <p:nvPr>
            <p:ph idx="1"/>
          </p:nvPr>
        </p:nvSpPr>
        <p:spPr>
          <a:xfrm>
            <a:off x="1012017" y="1301150"/>
            <a:ext cx="10567355" cy="4044351"/>
          </a:xfrm>
          <a:ln>
            <a:noFill/>
          </a:ln>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effectLst>
                <a:ea typeface="+mn-lt"/>
                <a:cs typeface="+mn-lt"/>
              </a:rPr>
              <a:t>Sensor measurements recorded via I2C:</a:t>
            </a:r>
            <a:endParaRPr lang="en-US">
              <a:solidFill>
                <a:schemeClr val="tx1"/>
              </a:solidFill>
              <a:ea typeface="+mn-lt"/>
              <a:cs typeface="+mn-lt"/>
            </a:endParaRPr>
          </a:p>
          <a:p>
            <a:pPr lvl="1"/>
            <a:r>
              <a:rPr lang="en-US">
                <a:solidFill>
                  <a:schemeClr val="tx1"/>
                </a:solidFill>
                <a:effectLst>
                  <a:glow rad="38100">
                    <a:prstClr val="black">
                      <a:lumMod val="50000"/>
                      <a:lumOff val="50000"/>
                      <a:alpha val="20000"/>
                    </a:prstClr>
                  </a:glow>
                </a:effectLst>
              </a:rPr>
              <a:t>Humidity</a:t>
            </a:r>
          </a:p>
          <a:p>
            <a:pPr lvl="1"/>
            <a:r>
              <a:rPr lang="en-US">
                <a:solidFill>
                  <a:schemeClr val="tx1"/>
                </a:solidFill>
                <a:effectLst>
                  <a:glow rad="38100">
                    <a:prstClr val="black">
                      <a:lumMod val="50000"/>
                      <a:lumOff val="50000"/>
                      <a:alpha val="20000"/>
                    </a:prstClr>
                  </a:glow>
                </a:effectLst>
              </a:rPr>
              <a:t>UV Index</a:t>
            </a:r>
          </a:p>
          <a:p>
            <a:r>
              <a:rPr lang="en-US">
                <a:solidFill>
                  <a:schemeClr val="tx1"/>
                </a:solidFill>
                <a:effectLst>
                  <a:glow rad="38100">
                    <a:prstClr val="black">
                      <a:lumMod val="50000"/>
                      <a:lumOff val="50000"/>
                      <a:alpha val="20000"/>
                    </a:prstClr>
                  </a:glow>
                </a:effectLst>
              </a:rPr>
              <a:t>Sensor measurements recorded via ADC:</a:t>
            </a:r>
          </a:p>
          <a:p>
            <a:pPr lvl="1"/>
            <a:r>
              <a:rPr lang="en-US">
                <a:solidFill>
                  <a:schemeClr val="tx1"/>
                </a:solidFill>
                <a:effectLst>
                  <a:glow rad="38100">
                    <a:prstClr val="black">
                      <a:lumMod val="50000"/>
                      <a:lumOff val="50000"/>
                      <a:alpha val="20000"/>
                    </a:prstClr>
                  </a:glow>
                </a:effectLst>
              </a:rPr>
              <a:t>Temperature</a:t>
            </a:r>
          </a:p>
          <a:p>
            <a:pPr lvl="1"/>
            <a:r>
              <a:rPr lang="en-US">
                <a:solidFill>
                  <a:schemeClr val="tx1"/>
                </a:solidFill>
                <a:effectLst>
                  <a:glow rad="38100">
                    <a:prstClr val="black">
                      <a:lumMod val="50000"/>
                      <a:lumOff val="50000"/>
                      <a:alpha val="20000"/>
                    </a:prstClr>
                  </a:glow>
                </a:effectLst>
              </a:rPr>
              <a:t>Rain</a:t>
            </a:r>
          </a:p>
          <a:p>
            <a:r>
              <a:rPr lang="en-US">
                <a:solidFill>
                  <a:schemeClr val="tx1"/>
                </a:solidFill>
                <a:effectLst>
                  <a:glow rad="38100">
                    <a:prstClr val="black">
                      <a:lumMod val="50000"/>
                      <a:lumOff val="50000"/>
                      <a:alpha val="20000"/>
                    </a:prstClr>
                  </a:glow>
                </a:effectLst>
              </a:rPr>
              <a:t>Sensor measurement recorded via External Interrupt:</a:t>
            </a:r>
          </a:p>
          <a:p>
            <a:pPr lvl="1">
              <a:spcAft>
                <a:spcPts val="0"/>
              </a:spcAft>
            </a:pPr>
            <a:r>
              <a:rPr lang="en-US">
                <a:solidFill>
                  <a:schemeClr val="tx1"/>
                </a:solidFill>
                <a:effectLst>
                  <a:glow rad="38100">
                    <a:prstClr val="black">
                      <a:lumMod val="50000"/>
                      <a:lumOff val="50000"/>
                      <a:alpha val="20000"/>
                    </a:prstClr>
                  </a:glow>
                </a:effectLst>
              </a:rPr>
              <a:t>Wind</a:t>
            </a:r>
          </a:p>
          <a:p>
            <a:endParaRPr lang="en-US">
              <a:solidFill>
                <a:srgbClr val="000000"/>
              </a:solidFill>
              <a:effectLst>
                <a:glow rad="38100">
                  <a:prstClr val="black">
                    <a:lumMod val="50000"/>
                    <a:lumOff val="50000"/>
                    <a:alpha val="20000"/>
                  </a:prstClr>
                </a:glow>
              </a:effectLst>
            </a:endParaRPr>
          </a:p>
          <a:p>
            <a:endParaRPr lang="en-US" sz="2400">
              <a:solidFill>
                <a:srgbClr val="1CADE4"/>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0" name="Title 1">
            <a:extLst>
              <a:ext uri="{FF2B5EF4-FFF2-40B4-BE49-F238E27FC236}">
                <a16:creationId xmlns:a16="http://schemas.microsoft.com/office/drawing/2014/main" id="{4B5ADED1-05D1-4450-AEC5-E5F7F7D99BD9}"/>
              </a:ext>
            </a:extLst>
          </p:cNvPr>
          <p:cNvSpPr txBox="1">
            <a:spLocks/>
          </p:cNvSpPr>
          <p:nvPr/>
        </p:nvSpPr>
        <p:spPr>
          <a:xfrm>
            <a:off x="1141413" y="-123646"/>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Sensor Measurements</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Tree>
    <p:extLst>
      <p:ext uri="{BB962C8B-B14F-4D97-AF65-F5344CB8AC3E}">
        <p14:creationId xmlns:p14="http://schemas.microsoft.com/office/powerpoint/2010/main" val="3579018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D02F1-5F76-4B06-B1E7-93E5260FB15E}"/>
              </a:ext>
            </a:extLst>
          </p:cNvPr>
          <p:cNvSpPr>
            <a:spLocks noGrp="1"/>
          </p:cNvSpPr>
          <p:nvPr>
            <p:ph idx="1"/>
          </p:nvPr>
        </p:nvSpPr>
        <p:spPr>
          <a:xfrm>
            <a:off x="1040772" y="1042357"/>
            <a:ext cx="10351696" cy="3124201"/>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effectLst>
                <a:ea typeface="+mn-lt"/>
                <a:cs typeface="+mn-lt"/>
              </a:rPr>
              <a:t>Default actions will be in response to the measurements/conditions the sensors report, along with the data that will be pulled in from the Weather API</a:t>
            </a:r>
          </a:p>
          <a:p>
            <a:r>
              <a:rPr lang="en-US">
                <a:solidFill>
                  <a:schemeClr val="tx1"/>
                </a:solidFill>
                <a:effectLst>
                  <a:glow rad="38100">
                    <a:prstClr val="black">
                      <a:lumMod val="50000"/>
                      <a:lumOff val="50000"/>
                      <a:alpha val="20000"/>
                    </a:prstClr>
                  </a:glow>
                </a:effectLst>
              </a:rPr>
              <a:t>Default behaviors can be changed during kit set up</a:t>
            </a:r>
          </a:p>
          <a:p>
            <a:r>
              <a:rPr lang="en-US">
                <a:solidFill>
                  <a:schemeClr val="tx1"/>
                </a:solidFill>
                <a:effectLst>
                  <a:glow rad="38100">
                    <a:prstClr val="black">
                      <a:lumMod val="50000"/>
                      <a:lumOff val="50000"/>
                      <a:alpha val="20000"/>
                    </a:prstClr>
                  </a:glow>
                </a:effectLst>
              </a:rPr>
              <a:t>Depends on structure type</a:t>
            </a:r>
          </a:p>
        </p:txBody>
      </p:sp>
      <p:graphicFrame>
        <p:nvGraphicFramePr>
          <p:cNvPr id="5" name="Table 4">
            <a:extLst>
              <a:ext uri="{FF2B5EF4-FFF2-40B4-BE49-F238E27FC236}">
                <a16:creationId xmlns:a16="http://schemas.microsoft.com/office/drawing/2014/main" id="{CC2D894F-C00A-407D-BEFB-1FE83C76ECB9}"/>
              </a:ext>
            </a:extLst>
          </p:cNvPr>
          <p:cNvGraphicFramePr>
            <a:graphicFrameLocks noGrp="1"/>
          </p:cNvGraphicFramePr>
          <p:nvPr>
            <p:extLst>
              <p:ext uri="{D42A27DB-BD31-4B8C-83A1-F6EECF244321}">
                <p14:modId xmlns:p14="http://schemas.microsoft.com/office/powerpoint/2010/main" val="1207712653"/>
              </p:ext>
            </p:extLst>
          </p:nvPr>
        </p:nvGraphicFramePr>
        <p:xfrm>
          <a:off x="1955320" y="2674189"/>
          <a:ext cx="8233769" cy="3581400"/>
        </p:xfrm>
        <a:graphic>
          <a:graphicData uri="http://schemas.openxmlformats.org/drawingml/2006/table">
            <a:tbl>
              <a:tblPr firstRow="1" bandRow="1">
                <a:tableStyleId>{5C22544A-7EE6-4342-B048-85BDC9FD1C3A}</a:tableStyleId>
              </a:tblPr>
              <a:tblGrid>
                <a:gridCol w="3330820">
                  <a:extLst>
                    <a:ext uri="{9D8B030D-6E8A-4147-A177-3AD203B41FA5}">
                      <a16:colId xmlns:a16="http://schemas.microsoft.com/office/drawing/2014/main" val="1959305219"/>
                    </a:ext>
                  </a:extLst>
                </a:gridCol>
                <a:gridCol w="2321480">
                  <a:extLst>
                    <a:ext uri="{9D8B030D-6E8A-4147-A177-3AD203B41FA5}">
                      <a16:colId xmlns:a16="http://schemas.microsoft.com/office/drawing/2014/main" val="2307316655"/>
                    </a:ext>
                  </a:extLst>
                </a:gridCol>
                <a:gridCol w="2581469">
                  <a:extLst>
                    <a:ext uri="{9D8B030D-6E8A-4147-A177-3AD203B41FA5}">
                      <a16:colId xmlns:a16="http://schemas.microsoft.com/office/drawing/2014/main" val="3447358267"/>
                    </a:ext>
                  </a:extLst>
                </a:gridCol>
              </a:tblGrid>
              <a:tr h="0">
                <a:tc>
                  <a:txBody>
                    <a:bodyPr/>
                    <a:lstStyle/>
                    <a:p>
                      <a:pPr algn="ctr" rtl="0" fontAlgn="t">
                        <a:spcBef>
                          <a:spcPts val="0"/>
                        </a:spcBef>
                        <a:spcAft>
                          <a:spcPts val="0"/>
                        </a:spcAft>
                      </a:pPr>
                      <a:r>
                        <a:rPr lang="en-US" sz="1600">
                          <a:effectLst/>
                        </a:rPr>
                        <a:t>Measurement/Condition Changes</a:t>
                      </a:r>
                      <a:endParaRPr lang="en-US" sz="2400">
                        <a:effectLst/>
                      </a:endParaRPr>
                    </a:p>
                  </a:txBody>
                  <a:tcPr marL="63500" marR="63500" marT="63500" marB="63500"/>
                </a:tc>
                <a:tc>
                  <a:txBody>
                    <a:bodyPr/>
                    <a:lstStyle/>
                    <a:p>
                      <a:pPr algn="ctr" rtl="0" fontAlgn="t">
                        <a:spcBef>
                          <a:spcPts val="0"/>
                        </a:spcBef>
                        <a:spcAft>
                          <a:spcPts val="0"/>
                        </a:spcAft>
                      </a:pPr>
                      <a:r>
                        <a:rPr lang="en-US" sz="1600">
                          <a:effectLst/>
                        </a:rPr>
                        <a:t>Roof Behavior for Pool Structure</a:t>
                      </a:r>
                      <a:endParaRPr lang="en-US" sz="2400">
                        <a:effectLst/>
                      </a:endParaRPr>
                    </a:p>
                  </a:txBody>
                  <a:tcPr marL="63500" marR="63500" marT="63500" marB="63500"/>
                </a:tc>
                <a:tc>
                  <a:txBody>
                    <a:bodyPr/>
                    <a:lstStyle/>
                    <a:p>
                      <a:pPr algn="ctr" rtl="0" fontAlgn="t">
                        <a:spcBef>
                          <a:spcPts val="0"/>
                        </a:spcBef>
                        <a:spcAft>
                          <a:spcPts val="0"/>
                        </a:spcAft>
                      </a:pPr>
                      <a:r>
                        <a:rPr lang="en-US" sz="1600">
                          <a:effectLst/>
                        </a:rPr>
                        <a:t>Roof Behavior for Greenhouse Structure</a:t>
                      </a:r>
                      <a:endParaRPr lang="en-US" sz="2400">
                        <a:effectLst/>
                      </a:endParaRPr>
                    </a:p>
                  </a:txBody>
                  <a:tcPr marL="63500" marR="63500" marT="63500" marB="63500"/>
                </a:tc>
                <a:extLst>
                  <a:ext uri="{0D108BD9-81ED-4DB2-BD59-A6C34878D82A}">
                    <a16:rowId xmlns:a16="http://schemas.microsoft.com/office/drawing/2014/main" val="3065558082"/>
                  </a:ext>
                </a:extLst>
              </a:tr>
              <a:tr h="0">
                <a:tc>
                  <a:txBody>
                    <a:bodyPr/>
                    <a:lstStyle/>
                    <a:p>
                      <a:pPr algn="just" rtl="0" fontAlgn="t">
                        <a:spcBef>
                          <a:spcPts val="0"/>
                        </a:spcBef>
                        <a:spcAft>
                          <a:spcPts val="0"/>
                        </a:spcAft>
                      </a:pPr>
                      <a:r>
                        <a:rPr lang="en-US" sz="1600">
                          <a:effectLst/>
                        </a:rPr>
                        <a:t>Windy</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2735764138"/>
                  </a:ext>
                </a:extLst>
              </a:tr>
              <a:tr h="0">
                <a:tc>
                  <a:txBody>
                    <a:bodyPr/>
                    <a:lstStyle/>
                    <a:p>
                      <a:pPr algn="just" rtl="0" fontAlgn="t">
                        <a:spcBef>
                          <a:spcPts val="0"/>
                        </a:spcBef>
                        <a:spcAft>
                          <a:spcPts val="0"/>
                        </a:spcAft>
                      </a:pPr>
                      <a:r>
                        <a:rPr lang="en-US" sz="1600">
                          <a:effectLst/>
                        </a:rPr>
                        <a:t>Raining</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715496898"/>
                  </a:ext>
                </a:extLst>
              </a:tr>
              <a:tr h="0">
                <a:tc>
                  <a:txBody>
                    <a:bodyPr/>
                    <a:lstStyle/>
                    <a:p>
                      <a:pPr algn="just" rtl="0" fontAlgn="t">
                        <a:spcBef>
                          <a:spcPts val="0"/>
                        </a:spcBef>
                        <a:spcAft>
                          <a:spcPts val="0"/>
                        </a:spcAft>
                      </a:pPr>
                      <a:r>
                        <a:rPr lang="en-US" sz="1600">
                          <a:effectLst/>
                        </a:rPr>
                        <a:t>Temperature (Maximum)</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292495237"/>
                  </a:ext>
                </a:extLst>
              </a:tr>
              <a:tr h="0">
                <a:tc>
                  <a:txBody>
                    <a:bodyPr/>
                    <a:lstStyle/>
                    <a:p>
                      <a:pPr algn="just" rtl="0" fontAlgn="t">
                        <a:spcBef>
                          <a:spcPts val="0"/>
                        </a:spcBef>
                        <a:spcAft>
                          <a:spcPts val="0"/>
                        </a:spcAft>
                      </a:pPr>
                      <a:r>
                        <a:rPr lang="en-US" sz="1600">
                          <a:effectLst/>
                        </a:rPr>
                        <a:t>Temperature (Minimum)</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777948782"/>
                  </a:ext>
                </a:extLst>
              </a:tr>
              <a:tr h="0">
                <a:tc>
                  <a:txBody>
                    <a:bodyPr/>
                    <a:lstStyle/>
                    <a:p>
                      <a:pPr algn="just" rtl="0" fontAlgn="t">
                        <a:spcBef>
                          <a:spcPts val="0"/>
                        </a:spcBef>
                        <a:spcAft>
                          <a:spcPts val="0"/>
                        </a:spcAft>
                      </a:pPr>
                      <a:r>
                        <a:rPr lang="en-US" sz="1600">
                          <a:effectLst/>
                        </a:rPr>
                        <a:t>Relative Humidity</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27999841"/>
                  </a:ext>
                </a:extLst>
              </a:tr>
              <a:tr h="0">
                <a:tc>
                  <a:txBody>
                    <a:bodyPr/>
                    <a:lstStyle/>
                    <a:p>
                      <a:pPr algn="just" rtl="0" fontAlgn="t">
                        <a:spcBef>
                          <a:spcPts val="0"/>
                        </a:spcBef>
                        <a:spcAft>
                          <a:spcPts val="0"/>
                        </a:spcAft>
                      </a:pPr>
                      <a:r>
                        <a:rPr lang="en-US" sz="1600">
                          <a:effectLst/>
                        </a:rPr>
                        <a:t>Heat Index</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808599132"/>
                  </a:ext>
                </a:extLst>
              </a:tr>
              <a:tr h="0">
                <a:tc>
                  <a:txBody>
                    <a:bodyPr/>
                    <a:lstStyle/>
                    <a:p>
                      <a:pPr algn="just" rtl="0" fontAlgn="t">
                        <a:spcBef>
                          <a:spcPts val="0"/>
                        </a:spcBef>
                        <a:spcAft>
                          <a:spcPts val="0"/>
                        </a:spcAft>
                      </a:pPr>
                      <a:r>
                        <a:rPr lang="en-US" sz="1600">
                          <a:effectLst/>
                        </a:rPr>
                        <a:t>Barometric Pressure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2627206645"/>
                  </a:ext>
                </a:extLst>
              </a:tr>
              <a:tr h="0">
                <a:tc>
                  <a:txBody>
                    <a:bodyPr/>
                    <a:lstStyle/>
                    <a:p>
                      <a:pPr algn="just" rtl="0" fontAlgn="t">
                        <a:spcBef>
                          <a:spcPts val="0"/>
                        </a:spcBef>
                        <a:spcAft>
                          <a:spcPts val="0"/>
                        </a:spcAft>
                      </a:pPr>
                      <a:r>
                        <a:rPr lang="en-US" sz="1600">
                          <a:effectLst/>
                        </a:rPr>
                        <a:t>UV </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29251801"/>
                  </a:ext>
                </a:extLst>
              </a:tr>
            </a:tbl>
          </a:graphicData>
        </a:graphic>
      </p:graphicFrame>
      <p:sp>
        <p:nvSpPr>
          <p:cNvPr id="4" name="Title 1">
            <a:extLst>
              <a:ext uri="{FF2B5EF4-FFF2-40B4-BE49-F238E27FC236}">
                <a16:creationId xmlns:a16="http://schemas.microsoft.com/office/drawing/2014/main" id="{EE4BA25D-BD9F-435E-B33C-34675375C8B6}"/>
              </a:ext>
            </a:extLst>
          </p:cNvPr>
          <p:cNvSpPr txBox="1">
            <a:spLocks/>
          </p:cNvSpPr>
          <p:nvPr/>
        </p:nvSpPr>
        <p:spPr>
          <a:xfrm>
            <a:off x="1141413" y="-281797"/>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Roof Algorithm/Behaviors</a:t>
            </a:r>
            <a:endParaRPr lang="en-US"/>
          </a:p>
        </p:txBody>
      </p:sp>
    </p:spTree>
    <p:extLst>
      <p:ext uri="{BB962C8B-B14F-4D97-AF65-F5344CB8AC3E}">
        <p14:creationId xmlns:p14="http://schemas.microsoft.com/office/powerpoint/2010/main" val="3488624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D02F1-5F76-4B06-B1E7-93E5260FB15E}"/>
              </a:ext>
            </a:extLst>
          </p:cNvPr>
          <p:cNvSpPr>
            <a:spLocks noGrp="1"/>
          </p:cNvSpPr>
          <p:nvPr>
            <p:ph idx="1"/>
          </p:nvPr>
        </p:nvSpPr>
        <p:spPr>
          <a:xfrm>
            <a:off x="1040772" y="1042357"/>
            <a:ext cx="10624865" cy="2103409"/>
          </a:xfrm>
        </p:spPr>
        <p:txBody>
          <a:bodyPr vert="horz" lIns="91440" tIns="45720" rIns="91440" bIns="45720" rtlCol="0" anchor="t">
            <a:normAutofit/>
          </a:bodyPr>
          <a:lstStyle/>
          <a:p>
            <a:pPr algn="just"/>
            <a:r>
              <a:rPr lang="en-US">
                <a:solidFill>
                  <a:schemeClr val="tx1"/>
                </a:solidFill>
                <a:effectLst>
                  <a:glow rad="38100">
                    <a:prstClr val="black">
                      <a:lumMod val="50000"/>
                      <a:lumOff val="50000"/>
                      <a:alpha val="20000"/>
                    </a:prstClr>
                  </a:glow>
                </a:effectLst>
                <a:ea typeface="+mn-lt"/>
                <a:cs typeface="+mn-lt"/>
              </a:rPr>
              <a:t>The main data that is sent to the microcontroller are the new thresholds for the sensor measurements along with the main open and close command for the roof. </a:t>
            </a:r>
          </a:p>
          <a:p>
            <a:pPr algn="just"/>
            <a:r>
              <a:rPr lang="en-US">
                <a:solidFill>
                  <a:schemeClr val="tx1"/>
                </a:solidFill>
                <a:effectLst>
                  <a:glow rad="38100">
                    <a:prstClr val="black">
                      <a:lumMod val="50000"/>
                      <a:lumOff val="50000"/>
                      <a:alpha val="20000"/>
                    </a:prstClr>
                  </a:glow>
                </a:effectLst>
                <a:ea typeface="+mn-lt"/>
                <a:cs typeface="+mn-lt"/>
              </a:rPr>
              <a:t>Each command is formatted in similar fashion, but all commands start with a single character to represent the sensor the new threshold is for, or the command to change the status of the roof. </a:t>
            </a:r>
            <a:br>
              <a:rPr lang="en-US"/>
            </a:br>
            <a:endParaRPr lang="en-US"/>
          </a:p>
        </p:txBody>
      </p:sp>
      <p:sp>
        <p:nvSpPr>
          <p:cNvPr id="4" name="Title 1">
            <a:extLst>
              <a:ext uri="{FF2B5EF4-FFF2-40B4-BE49-F238E27FC236}">
                <a16:creationId xmlns:a16="http://schemas.microsoft.com/office/drawing/2014/main" id="{EE4BA25D-BD9F-435E-B33C-34675375C8B6}"/>
              </a:ext>
            </a:extLst>
          </p:cNvPr>
          <p:cNvSpPr txBox="1">
            <a:spLocks/>
          </p:cNvSpPr>
          <p:nvPr/>
        </p:nvSpPr>
        <p:spPr>
          <a:xfrm>
            <a:off x="1141413" y="-281797"/>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Bluetooth Commands</a:t>
            </a:r>
          </a:p>
        </p:txBody>
      </p:sp>
      <p:graphicFrame>
        <p:nvGraphicFramePr>
          <p:cNvPr id="8" name="Table 7">
            <a:extLst>
              <a:ext uri="{FF2B5EF4-FFF2-40B4-BE49-F238E27FC236}">
                <a16:creationId xmlns:a16="http://schemas.microsoft.com/office/drawing/2014/main" id="{8491E7FC-90E5-4F8C-9016-BD9E2C877E4F}"/>
              </a:ext>
            </a:extLst>
          </p:cNvPr>
          <p:cNvGraphicFramePr>
            <a:graphicFrameLocks noGrp="1"/>
          </p:cNvGraphicFramePr>
          <p:nvPr>
            <p:extLst>
              <p:ext uri="{D42A27DB-BD31-4B8C-83A1-F6EECF244321}">
                <p14:modId xmlns:p14="http://schemas.microsoft.com/office/powerpoint/2010/main" val="1831209296"/>
              </p:ext>
            </p:extLst>
          </p:nvPr>
        </p:nvGraphicFramePr>
        <p:xfrm>
          <a:off x="1250829" y="3206151"/>
          <a:ext cx="10023307" cy="2839720"/>
        </p:xfrm>
        <a:graphic>
          <a:graphicData uri="http://schemas.openxmlformats.org/drawingml/2006/table">
            <a:tbl>
              <a:tblPr firstRow="1" bandRow="1">
                <a:tableStyleId>{5C22544A-7EE6-4342-B048-85BDC9FD1C3A}</a:tableStyleId>
              </a:tblPr>
              <a:tblGrid>
                <a:gridCol w="1680882">
                  <a:extLst>
                    <a:ext uri="{9D8B030D-6E8A-4147-A177-3AD203B41FA5}">
                      <a16:colId xmlns:a16="http://schemas.microsoft.com/office/drawing/2014/main" val="3485248164"/>
                    </a:ext>
                  </a:extLst>
                </a:gridCol>
                <a:gridCol w="1104730">
                  <a:extLst>
                    <a:ext uri="{9D8B030D-6E8A-4147-A177-3AD203B41FA5}">
                      <a16:colId xmlns:a16="http://schemas.microsoft.com/office/drawing/2014/main" val="29163970"/>
                    </a:ext>
                  </a:extLst>
                </a:gridCol>
                <a:gridCol w="1428777">
                  <a:extLst>
                    <a:ext uri="{9D8B030D-6E8A-4147-A177-3AD203B41FA5}">
                      <a16:colId xmlns:a16="http://schemas.microsoft.com/office/drawing/2014/main" val="4195423087"/>
                    </a:ext>
                  </a:extLst>
                </a:gridCol>
                <a:gridCol w="2225313">
                  <a:extLst>
                    <a:ext uri="{9D8B030D-6E8A-4147-A177-3AD203B41FA5}">
                      <a16:colId xmlns:a16="http://schemas.microsoft.com/office/drawing/2014/main" val="448318020"/>
                    </a:ext>
                  </a:extLst>
                </a:gridCol>
                <a:gridCol w="3583605">
                  <a:extLst>
                    <a:ext uri="{9D8B030D-6E8A-4147-A177-3AD203B41FA5}">
                      <a16:colId xmlns:a16="http://schemas.microsoft.com/office/drawing/2014/main" val="3949972193"/>
                    </a:ext>
                  </a:extLst>
                </a:gridCol>
              </a:tblGrid>
              <a:tr h="0">
                <a:tc>
                  <a:txBody>
                    <a:bodyPr/>
                    <a:lstStyle/>
                    <a:p>
                      <a:pPr algn="ctr" rtl="0" fontAlgn="t">
                        <a:spcBef>
                          <a:spcPts val="0"/>
                        </a:spcBef>
                        <a:spcAft>
                          <a:spcPts val="0"/>
                        </a:spcAft>
                      </a:pPr>
                      <a:r>
                        <a:rPr lang="en-US" sz="1600" u="none" strike="noStrike">
                          <a:effectLst/>
                        </a:rPr>
                        <a:t>Command Character</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Decimal </a:t>
                      </a:r>
                      <a:endParaRPr lang="en-US" sz="1600">
                        <a:effectLst/>
                      </a:endParaRPr>
                    </a:p>
                    <a:p>
                      <a:pPr algn="ctr" rtl="0" fontAlgn="t">
                        <a:spcBef>
                          <a:spcPts val="0"/>
                        </a:spcBef>
                        <a:spcAft>
                          <a:spcPts val="0"/>
                        </a:spcAft>
                      </a:pPr>
                      <a:r>
                        <a:rPr lang="en-US" sz="1600" u="none" strike="noStrike">
                          <a:effectLst/>
                        </a:rPr>
                        <a:t>Value</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Hexadecimal Value</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Sensor/Threshold or Command</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Command Format</a:t>
                      </a:r>
                      <a:endParaRPr lang="en-US" sz="1600">
                        <a:effectLst/>
                      </a:endParaRPr>
                    </a:p>
                  </a:txBody>
                  <a:tcPr marL="63500" marR="63500" marT="63500" marB="63500"/>
                </a:tc>
                <a:extLst>
                  <a:ext uri="{0D108BD9-81ED-4DB2-BD59-A6C34878D82A}">
                    <a16:rowId xmlns:a16="http://schemas.microsoft.com/office/drawing/2014/main" val="3070558274"/>
                  </a:ext>
                </a:extLst>
              </a:tr>
              <a:tr h="0">
                <a:tc>
                  <a:txBody>
                    <a:bodyPr/>
                    <a:lstStyle/>
                    <a:p>
                      <a:pPr algn="ctr" rtl="0" fontAlgn="b">
                        <a:spcBef>
                          <a:spcPts val="0"/>
                        </a:spcBef>
                        <a:spcAft>
                          <a:spcPts val="0"/>
                        </a:spcAft>
                      </a:pPr>
                      <a:r>
                        <a:rPr lang="en-US" sz="1600" u="none" strike="noStrike">
                          <a:effectLst/>
                        </a:rPr>
                        <a:t>W</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87</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0x57</a:t>
                      </a:r>
                      <a:endParaRPr lang="en-US" sz="1600">
                        <a:effectLst/>
                      </a:endParaRPr>
                    </a:p>
                  </a:txBody>
                  <a:tcPr marL="25400" marR="25400" marT="25400" marB="25400" anchor="b"/>
                </a:tc>
                <a:tc>
                  <a:txBody>
                    <a:bodyPr/>
                    <a:lstStyle/>
                    <a:p>
                      <a:pPr algn="ctr" rtl="0" fontAlgn="t">
                        <a:spcBef>
                          <a:spcPts val="0"/>
                        </a:spcBef>
                        <a:spcAft>
                          <a:spcPts val="0"/>
                        </a:spcAft>
                      </a:pPr>
                      <a:r>
                        <a:rPr lang="en-US" sz="1600" u="none" strike="noStrike">
                          <a:effectLst/>
                        </a:rPr>
                        <a:t>Wind</a:t>
                      </a:r>
                      <a:endParaRPr lang="en-US" sz="1600">
                        <a:effectLst/>
                      </a:endParaRPr>
                    </a:p>
                  </a:txBody>
                  <a:tcPr marL="63500" marR="63500" marT="63500" marB="63500"/>
                </a:tc>
                <a:tc>
                  <a:txBody>
                    <a:bodyPr/>
                    <a:lstStyle/>
                    <a:p>
                      <a:pPr algn="ctr" rtl="0" fontAlgn="t">
                        <a:spcBef>
                          <a:spcPts val="0"/>
                        </a:spcBef>
                        <a:spcAft>
                          <a:spcPts val="0"/>
                        </a:spcAft>
                      </a:pPr>
                      <a:r>
                        <a:rPr lang="en-US" sz="1400" u="none" strike="noStrike">
                          <a:effectLst/>
                        </a:rPr>
                        <a:t>[0xXX , 0xXX , 0x2E , 0xXX , 0xXX , 0x(4F/43) ]</a:t>
                      </a:r>
                      <a:endParaRPr lang="en-US" sz="1400">
                        <a:effectLst/>
                      </a:endParaRPr>
                    </a:p>
                  </a:txBody>
                  <a:tcPr marL="63500" marR="63500" marT="63500" marB="63500"/>
                </a:tc>
                <a:extLst>
                  <a:ext uri="{0D108BD9-81ED-4DB2-BD59-A6C34878D82A}">
                    <a16:rowId xmlns:a16="http://schemas.microsoft.com/office/drawing/2014/main" val="3644897495"/>
                  </a:ext>
                </a:extLst>
              </a:tr>
              <a:tr h="0">
                <a:tc>
                  <a:txBody>
                    <a:bodyPr/>
                    <a:lstStyle/>
                    <a:p>
                      <a:pPr algn="ctr" rtl="0" fontAlgn="b">
                        <a:spcBef>
                          <a:spcPts val="0"/>
                        </a:spcBef>
                        <a:spcAft>
                          <a:spcPts val="0"/>
                        </a:spcAft>
                      </a:pPr>
                      <a:r>
                        <a:rPr lang="en-US" sz="1600" u="none" strike="noStrike">
                          <a:effectLst/>
                        </a:rPr>
                        <a:t>U</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85</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0x55</a:t>
                      </a:r>
                      <a:endParaRPr lang="en-US" sz="1600">
                        <a:effectLst/>
                      </a:endParaRPr>
                    </a:p>
                  </a:txBody>
                  <a:tcPr marL="25400" marR="25400" marT="25400" marB="25400" anchor="b"/>
                </a:tc>
                <a:tc>
                  <a:txBody>
                    <a:bodyPr/>
                    <a:lstStyle/>
                    <a:p>
                      <a:pPr algn="ctr" rtl="0" fontAlgn="t">
                        <a:spcBef>
                          <a:spcPts val="0"/>
                        </a:spcBef>
                        <a:spcAft>
                          <a:spcPts val="0"/>
                        </a:spcAft>
                      </a:pPr>
                      <a:r>
                        <a:rPr lang="en-US" sz="1600" u="none" strike="noStrike">
                          <a:effectLst/>
                        </a:rPr>
                        <a:t>UV Index</a:t>
                      </a:r>
                      <a:endParaRPr lang="en-US" sz="1600">
                        <a:effectLst/>
                      </a:endParaRPr>
                    </a:p>
                  </a:txBody>
                  <a:tcPr marL="63500" marR="63500" marT="63500" marB="63500"/>
                </a:tc>
                <a:tc>
                  <a:txBody>
                    <a:bodyPr/>
                    <a:lstStyle/>
                    <a:p>
                      <a:pPr algn="ctr" rtl="0" fontAlgn="t">
                        <a:spcBef>
                          <a:spcPts val="0"/>
                        </a:spcBef>
                        <a:spcAft>
                          <a:spcPts val="0"/>
                        </a:spcAft>
                      </a:pPr>
                      <a:r>
                        <a:rPr lang="en-US" sz="1400" u="none" strike="noStrike">
                          <a:effectLst/>
                        </a:rPr>
                        <a:t>[0xXX , 0xXX , 0x2E , 0xXX , 0xXX , 0x(4F/43) ]</a:t>
                      </a:r>
                      <a:endParaRPr lang="en-US" sz="1400">
                        <a:effectLst/>
                      </a:endParaRPr>
                    </a:p>
                  </a:txBody>
                  <a:tcPr marL="63500" marR="63500" marT="63500" marB="63500"/>
                </a:tc>
                <a:extLst>
                  <a:ext uri="{0D108BD9-81ED-4DB2-BD59-A6C34878D82A}">
                    <a16:rowId xmlns:a16="http://schemas.microsoft.com/office/drawing/2014/main" val="2995040418"/>
                  </a:ext>
                </a:extLst>
              </a:tr>
              <a:tr h="0">
                <a:tc>
                  <a:txBody>
                    <a:bodyPr/>
                    <a:lstStyle/>
                    <a:p>
                      <a:pPr algn="ctr" rtl="0" fontAlgn="b">
                        <a:spcBef>
                          <a:spcPts val="0"/>
                        </a:spcBef>
                        <a:spcAft>
                          <a:spcPts val="0"/>
                        </a:spcAft>
                      </a:pPr>
                      <a:r>
                        <a:rPr lang="en-US" sz="1600" u="none" strike="noStrike">
                          <a:effectLst/>
                        </a:rPr>
                        <a:t>L</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76</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0x4C</a:t>
                      </a:r>
                      <a:endParaRPr lang="en-US" sz="1600">
                        <a:effectLst/>
                      </a:endParaRPr>
                    </a:p>
                  </a:txBody>
                  <a:tcPr marL="25400" marR="25400" marT="25400" marB="25400" anchor="b"/>
                </a:tc>
                <a:tc>
                  <a:txBody>
                    <a:bodyPr/>
                    <a:lstStyle/>
                    <a:p>
                      <a:pPr algn="ctr" rtl="0" fontAlgn="t">
                        <a:spcBef>
                          <a:spcPts val="0"/>
                        </a:spcBef>
                        <a:spcAft>
                          <a:spcPts val="0"/>
                        </a:spcAft>
                      </a:pPr>
                      <a:r>
                        <a:rPr lang="en-US" sz="1600" u="none" strike="noStrike">
                          <a:effectLst/>
                        </a:rPr>
                        <a:t>Temperature Min</a:t>
                      </a:r>
                      <a:endParaRPr lang="en-US" sz="1600">
                        <a:effectLst/>
                      </a:endParaRPr>
                    </a:p>
                  </a:txBody>
                  <a:tcPr marL="63500" marR="63500" marT="63500" marB="63500"/>
                </a:tc>
                <a:tc>
                  <a:txBody>
                    <a:bodyPr/>
                    <a:lstStyle/>
                    <a:p>
                      <a:pPr algn="ctr" rtl="0" fontAlgn="t">
                        <a:spcBef>
                          <a:spcPts val="0"/>
                        </a:spcBef>
                        <a:spcAft>
                          <a:spcPts val="0"/>
                        </a:spcAft>
                      </a:pPr>
                      <a:r>
                        <a:rPr lang="en-US" sz="1400" u="none" strike="noStrike">
                          <a:effectLst/>
                        </a:rPr>
                        <a:t>[0xXX , 0xXX , 0x2E , 0xXX , 0xXX , 0x(4F/43) ]</a:t>
                      </a:r>
                      <a:endParaRPr lang="en-US" sz="1400">
                        <a:effectLst/>
                      </a:endParaRPr>
                    </a:p>
                  </a:txBody>
                  <a:tcPr marL="63500" marR="63500" marT="63500" marB="63500"/>
                </a:tc>
                <a:extLst>
                  <a:ext uri="{0D108BD9-81ED-4DB2-BD59-A6C34878D82A}">
                    <a16:rowId xmlns:a16="http://schemas.microsoft.com/office/drawing/2014/main" val="2062684761"/>
                  </a:ext>
                </a:extLst>
              </a:tr>
              <a:tr h="0">
                <a:tc>
                  <a:txBody>
                    <a:bodyPr/>
                    <a:lstStyle/>
                    <a:p>
                      <a:pPr algn="ctr" rtl="0" fontAlgn="b">
                        <a:spcBef>
                          <a:spcPts val="0"/>
                        </a:spcBef>
                        <a:spcAft>
                          <a:spcPts val="0"/>
                        </a:spcAft>
                      </a:pPr>
                      <a:r>
                        <a:rPr lang="en-US" sz="1600" u="none" strike="noStrike">
                          <a:effectLst/>
                        </a:rPr>
                        <a:t>H</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72</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0x48</a:t>
                      </a:r>
                      <a:endParaRPr lang="en-US" sz="1600">
                        <a:effectLst/>
                      </a:endParaRPr>
                    </a:p>
                  </a:txBody>
                  <a:tcPr marL="25400" marR="25400" marT="25400" marB="25400" anchor="b"/>
                </a:tc>
                <a:tc>
                  <a:txBody>
                    <a:bodyPr/>
                    <a:lstStyle/>
                    <a:p>
                      <a:pPr algn="ctr" rtl="0" fontAlgn="t">
                        <a:spcBef>
                          <a:spcPts val="0"/>
                        </a:spcBef>
                        <a:spcAft>
                          <a:spcPts val="0"/>
                        </a:spcAft>
                      </a:pPr>
                      <a:r>
                        <a:rPr lang="en-US" sz="1600" u="none" strike="noStrike">
                          <a:effectLst/>
                        </a:rPr>
                        <a:t>Temperature Max</a:t>
                      </a:r>
                      <a:endParaRPr lang="en-US" sz="1600">
                        <a:effectLst/>
                      </a:endParaRPr>
                    </a:p>
                  </a:txBody>
                  <a:tcPr marL="63500" marR="63500" marT="63500" marB="63500"/>
                </a:tc>
                <a:tc>
                  <a:txBody>
                    <a:bodyPr/>
                    <a:lstStyle/>
                    <a:p>
                      <a:pPr algn="ctr" rtl="0" fontAlgn="t">
                        <a:spcBef>
                          <a:spcPts val="0"/>
                        </a:spcBef>
                        <a:spcAft>
                          <a:spcPts val="0"/>
                        </a:spcAft>
                      </a:pPr>
                      <a:r>
                        <a:rPr lang="en-US" sz="1400" u="none" strike="noStrike">
                          <a:effectLst/>
                        </a:rPr>
                        <a:t>[0xXX , 0xXX , 0x2E , 0xXX , 0xXX , 0x(4F/43) ]</a:t>
                      </a:r>
                      <a:endParaRPr lang="en-US" sz="1400">
                        <a:effectLst/>
                      </a:endParaRPr>
                    </a:p>
                  </a:txBody>
                  <a:tcPr marL="63500" marR="63500" marT="63500" marB="63500"/>
                </a:tc>
                <a:extLst>
                  <a:ext uri="{0D108BD9-81ED-4DB2-BD59-A6C34878D82A}">
                    <a16:rowId xmlns:a16="http://schemas.microsoft.com/office/drawing/2014/main" val="2722591612"/>
                  </a:ext>
                </a:extLst>
              </a:tr>
              <a:tr h="0">
                <a:tc>
                  <a:txBody>
                    <a:bodyPr/>
                    <a:lstStyle/>
                    <a:p>
                      <a:pPr algn="ctr" rtl="0" fontAlgn="b">
                        <a:spcBef>
                          <a:spcPts val="0"/>
                        </a:spcBef>
                        <a:spcAft>
                          <a:spcPts val="0"/>
                        </a:spcAft>
                      </a:pPr>
                      <a:r>
                        <a:rPr lang="en-US" sz="1600" u="none" strike="noStrike">
                          <a:effectLst/>
                        </a:rPr>
                        <a:t>R</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82</a:t>
                      </a:r>
                      <a:endParaRPr lang="en-US" sz="1600">
                        <a:effectLst/>
                      </a:endParaRPr>
                    </a:p>
                  </a:txBody>
                  <a:tcPr marL="25400" marR="25400" marT="25400" marB="25400" anchor="b"/>
                </a:tc>
                <a:tc>
                  <a:txBody>
                    <a:bodyPr/>
                    <a:lstStyle/>
                    <a:p>
                      <a:pPr algn="ctr" rtl="0" fontAlgn="b">
                        <a:spcBef>
                          <a:spcPts val="0"/>
                        </a:spcBef>
                        <a:spcAft>
                          <a:spcPts val="0"/>
                        </a:spcAft>
                      </a:pPr>
                      <a:r>
                        <a:rPr lang="en-US" sz="1600" u="none" strike="noStrike">
                          <a:effectLst/>
                        </a:rPr>
                        <a:t>0x52</a:t>
                      </a:r>
                      <a:endParaRPr lang="en-US" sz="1600">
                        <a:effectLst/>
                      </a:endParaRPr>
                    </a:p>
                  </a:txBody>
                  <a:tcPr marL="25400" marR="25400" marT="25400" marB="25400" anchor="b"/>
                </a:tc>
                <a:tc>
                  <a:txBody>
                    <a:bodyPr/>
                    <a:lstStyle/>
                    <a:p>
                      <a:pPr algn="ctr" rtl="0" fontAlgn="t">
                        <a:spcBef>
                          <a:spcPts val="0"/>
                        </a:spcBef>
                        <a:spcAft>
                          <a:spcPts val="0"/>
                        </a:spcAft>
                      </a:pPr>
                      <a:r>
                        <a:rPr lang="en-US" sz="1600" u="none" strike="noStrike">
                          <a:effectLst/>
                        </a:rPr>
                        <a:t>Rain Sensor</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[ 0x(4F/43) ]</a:t>
                      </a:r>
                      <a:endParaRPr lang="en-US" sz="1600">
                        <a:effectLst/>
                      </a:endParaRPr>
                    </a:p>
                  </a:txBody>
                  <a:tcPr marL="63500" marR="63500" marT="63500" marB="63500"/>
                </a:tc>
                <a:extLst>
                  <a:ext uri="{0D108BD9-81ED-4DB2-BD59-A6C34878D82A}">
                    <a16:rowId xmlns:a16="http://schemas.microsoft.com/office/drawing/2014/main" val="1644218763"/>
                  </a:ext>
                </a:extLst>
              </a:tr>
              <a:tr h="0">
                <a:tc>
                  <a:txBody>
                    <a:bodyPr/>
                    <a:lstStyle/>
                    <a:p>
                      <a:pPr algn="ctr" rtl="0" fontAlgn="t">
                        <a:spcBef>
                          <a:spcPts val="0"/>
                        </a:spcBef>
                        <a:spcAft>
                          <a:spcPts val="0"/>
                        </a:spcAft>
                      </a:pPr>
                      <a:r>
                        <a:rPr lang="en-US" sz="1600" u="none" strike="noStrike">
                          <a:effectLst/>
                        </a:rPr>
                        <a:t>S</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83</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0x53</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Open/Close</a:t>
                      </a:r>
                      <a:endParaRPr lang="en-US" sz="1600">
                        <a:effectLst/>
                      </a:endParaRPr>
                    </a:p>
                  </a:txBody>
                  <a:tcPr marL="63500" marR="63500" marT="63500" marB="63500"/>
                </a:tc>
                <a:tc>
                  <a:txBody>
                    <a:bodyPr/>
                    <a:lstStyle/>
                    <a:p>
                      <a:pPr algn="ctr" rtl="0" fontAlgn="t">
                        <a:spcBef>
                          <a:spcPts val="0"/>
                        </a:spcBef>
                        <a:spcAft>
                          <a:spcPts val="0"/>
                        </a:spcAft>
                      </a:pPr>
                      <a:r>
                        <a:rPr lang="en-US" sz="1600" u="none" strike="noStrike">
                          <a:effectLst/>
                        </a:rPr>
                        <a:t>N/A</a:t>
                      </a:r>
                      <a:endParaRPr lang="en-US" sz="1600">
                        <a:effectLst/>
                      </a:endParaRPr>
                    </a:p>
                  </a:txBody>
                  <a:tcPr marL="63500" marR="63500" marT="63500" marB="63500"/>
                </a:tc>
                <a:extLst>
                  <a:ext uri="{0D108BD9-81ED-4DB2-BD59-A6C34878D82A}">
                    <a16:rowId xmlns:a16="http://schemas.microsoft.com/office/drawing/2014/main" val="1845257795"/>
                  </a:ext>
                </a:extLst>
              </a:tr>
            </a:tbl>
          </a:graphicData>
        </a:graphic>
      </p:graphicFrame>
    </p:spTree>
    <p:extLst>
      <p:ext uri="{BB962C8B-B14F-4D97-AF65-F5344CB8AC3E}">
        <p14:creationId xmlns:p14="http://schemas.microsoft.com/office/powerpoint/2010/main" val="3570693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a:t>
            </a:r>
            <a:endParaRPr lang="en-US"/>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a:solidFill>
                  <a:schemeClr val="tx1"/>
                </a:solidFill>
              </a:rPr>
              <a:t>Swift Based Application</a:t>
            </a:r>
          </a:p>
          <a:p>
            <a:r>
              <a:rPr lang="en-US">
                <a:solidFill>
                  <a:schemeClr val="tx1"/>
                </a:solidFill>
              </a:rPr>
              <a:t>Capabilities:</a:t>
            </a:r>
          </a:p>
          <a:p>
            <a:pPr lvl="1" fontAlgn="base"/>
            <a:r>
              <a:rPr lang="en-US" sz="2200">
                <a:solidFill>
                  <a:schemeClr val="tx1"/>
                </a:solidFill>
              </a:rPr>
              <a:t>Open/close roof</a:t>
            </a:r>
          </a:p>
          <a:p>
            <a:pPr lvl="1" fontAlgn="base"/>
            <a:r>
              <a:rPr lang="en-US" sz="2200">
                <a:solidFill>
                  <a:schemeClr val="tx1"/>
                </a:solidFill>
              </a:rPr>
              <a:t>Change default attributes </a:t>
            </a:r>
          </a:p>
          <a:p>
            <a:pPr lvl="1" fontAlgn="base"/>
            <a:r>
              <a:rPr lang="en-US" sz="2200">
                <a:solidFill>
                  <a:schemeClr val="tx1"/>
                </a:solidFill>
              </a:rPr>
              <a:t>Modify accesses and such based on account permissions </a:t>
            </a:r>
          </a:p>
          <a:p>
            <a:pPr lvl="1" fontAlgn="base"/>
            <a:r>
              <a:rPr lang="en-US" sz="2200">
                <a:solidFill>
                  <a:schemeClr val="tx1"/>
                </a:solidFill>
              </a:rPr>
              <a:t>Access weather metrics collected by system </a:t>
            </a:r>
          </a:p>
          <a:p>
            <a:pPr fontAlgn="base"/>
            <a:endParaRPr lang="en-US" sz="2400"/>
          </a:p>
          <a:p>
            <a:pPr lvl="1"/>
            <a:endParaRPr lang="en-US"/>
          </a:p>
        </p:txBody>
      </p:sp>
      <p:pic>
        <p:nvPicPr>
          <p:cNvPr id="5" name="Picture 4" descr="A picture containing table, building, large, computer&#10;&#10;Description automatically generated">
            <a:extLst>
              <a:ext uri="{FF2B5EF4-FFF2-40B4-BE49-F238E27FC236}">
                <a16:creationId xmlns:a16="http://schemas.microsoft.com/office/drawing/2014/main" id="{19F267BD-E1BA-1C49-B394-7A1DD0BD1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371" y="1965959"/>
            <a:ext cx="2222500" cy="1346200"/>
          </a:xfrm>
          <a:prstGeom prst="rect">
            <a:avLst/>
          </a:prstGeom>
        </p:spPr>
      </p:pic>
      <p:pic>
        <p:nvPicPr>
          <p:cNvPr id="6" name="Picture 5">
            <a:extLst>
              <a:ext uri="{FF2B5EF4-FFF2-40B4-BE49-F238E27FC236}">
                <a16:creationId xmlns:a16="http://schemas.microsoft.com/office/drawing/2014/main" id="{61C61BAC-9809-A94C-8FC3-9088AC1B6860}"/>
              </a:ext>
            </a:extLst>
          </p:cNvPr>
          <p:cNvPicPr>
            <a:picLocks noChangeAspect="1"/>
          </p:cNvPicPr>
          <p:nvPr/>
        </p:nvPicPr>
        <p:blipFill>
          <a:blip r:embed="rId4"/>
          <a:stretch>
            <a:fillRect/>
          </a:stretch>
        </p:blipFill>
        <p:spPr>
          <a:xfrm>
            <a:off x="8945770" y="3545842"/>
            <a:ext cx="1942363" cy="1747785"/>
          </a:xfrm>
          <a:prstGeom prst="rect">
            <a:avLst/>
          </a:prstGeom>
        </p:spPr>
      </p:pic>
    </p:spTree>
    <p:extLst>
      <p:ext uri="{BB962C8B-B14F-4D97-AF65-F5344CB8AC3E}">
        <p14:creationId xmlns:p14="http://schemas.microsoft.com/office/powerpoint/2010/main" val="803556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GUI </a:t>
            </a:r>
            <a:endParaRPr lang="en-US"/>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a:solidFill>
                  <a:schemeClr val="tx1"/>
                </a:solidFill>
              </a:rPr>
              <a:t>The application will begin with a login screen</a:t>
            </a:r>
          </a:p>
          <a:p>
            <a:r>
              <a:rPr lang="en-US">
                <a:solidFill>
                  <a:schemeClr val="tx1"/>
                </a:solidFill>
              </a:rPr>
              <a:t>Authentication leads to tab-based interface </a:t>
            </a:r>
          </a:p>
          <a:p>
            <a:r>
              <a:rPr lang="en-US">
                <a:solidFill>
                  <a:schemeClr val="tx1"/>
                </a:solidFill>
              </a:rPr>
              <a:t>Views</a:t>
            </a:r>
          </a:p>
          <a:p>
            <a:pPr lvl="1"/>
            <a:r>
              <a:rPr lang="en-US" sz="2200">
                <a:solidFill>
                  <a:schemeClr val="tx1"/>
                </a:solidFill>
              </a:rPr>
              <a:t>Login</a:t>
            </a:r>
          </a:p>
          <a:p>
            <a:pPr lvl="1"/>
            <a:r>
              <a:rPr lang="en-US" sz="2200">
                <a:solidFill>
                  <a:schemeClr val="tx1"/>
                </a:solidFill>
              </a:rPr>
              <a:t>Settings</a:t>
            </a:r>
          </a:p>
          <a:p>
            <a:pPr lvl="2"/>
            <a:r>
              <a:rPr lang="en-US" sz="2200">
                <a:solidFill>
                  <a:schemeClr val="tx1"/>
                </a:solidFill>
              </a:rPr>
              <a:t>User Authorizations</a:t>
            </a:r>
          </a:p>
          <a:p>
            <a:pPr lvl="2"/>
            <a:r>
              <a:rPr lang="en-US" sz="2200">
                <a:solidFill>
                  <a:schemeClr val="tx1"/>
                </a:solidFill>
              </a:rPr>
              <a:t>Roof Settings</a:t>
            </a:r>
          </a:p>
          <a:p>
            <a:pPr lvl="1"/>
            <a:r>
              <a:rPr lang="en-US" sz="2200">
                <a:solidFill>
                  <a:schemeClr val="tx1"/>
                </a:solidFill>
              </a:rPr>
              <a:t>Controls</a:t>
            </a:r>
          </a:p>
          <a:p>
            <a:pPr lvl="1"/>
            <a:r>
              <a:rPr lang="en-US" sz="2200">
                <a:solidFill>
                  <a:schemeClr val="tx1"/>
                </a:solidFill>
              </a:rPr>
              <a:t>Weather Metrics</a:t>
            </a:r>
          </a:p>
          <a:p>
            <a:endParaRPr lang="en-US"/>
          </a:p>
        </p:txBody>
      </p:sp>
      <p:pic>
        <p:nvPicPr>
          <p:cNvPr id="5" name="Picture 4" descr="A screenshot of a cell phone&#10;&#10;Description automatically generated">
            <a:extLst>
              <a:ext uri="{FF2B5EF4-FFF2-40B4-BE49-F238E27FC236}">
                <a16:creationId xmlns:a16="http://schemas.microsoft.com/office/drawing/2014/main" id="{583F09DC-7916-B14F-9F04-72704E154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205" y="1965960"/>
            <a:ext cx="4448939" cy="4038600"/>
          </a:xfrm>
          <a:prstGeom prst="rect">
            <a:avLst/>
          </a:prstGeom>
        </p:spPr>
      </p:pic>
    </p:spTree>
    <p:extLst>
      <p:ext uri="{BB962C8B-B14F-4D97-AF65-F5344CB8AC3E}">
        <p14:creationId xmlns:p14="http://schemas.microsoft.com/office/powerpoint/2010/main" val="165698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GUI </a:t>
            </a:r>
          </a:p>
        </p:txBody>
      </p:sp>
      <p:pic>
        <p:nvPicPr>
          <p:cNvPr id="5" name="Content Placeholder 4" descr="A screenshot of a cell phone&#10;&#10;Description automatically generated">
            <a:extLst>
              <a:ext uri="{FF2B5EF4-FFF2-40B4-BE49-F238E27FC236}">
                <a16:creationId xmlns:a16="http://schemas.microsoft.com/office/drawing/2014/main" id="{8E23B43A-526E-0841-A38F-C62BC40D3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6195" y="2019300"/>
            <a:ext cx="2192867" cy="4425366"/>
          </a:xfrm>
        </p:spPr>
      </p:pic>
      <p:pic>
        <p:nvPicPr>
          <p:cNvPr id="7" name="Picture 6" descr="A screenshot of a cell phone&#10;&#10;Description automatically generated">
            <a:extLst>
              <a:ext uri="{FF2B5EF4-FFF2-40B4-BE49-F238E27FC236}">
                <a16:creationId xmlns:a16="http://schemas.microsoft.com/office/drawing/2014/main" id="{1FE1BA6E-1DEF-5844-A045-286E19F4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015" y="2019300"/>
            <a:ext cx="2202790" cy="4425366"/>
          </a:xfrm>
          <a:prstGeom prst="rect">
            <a:avLst/>
          </a:prstGeom>
        </p:spPr>
      </p:pic>
      <p:cxnSp>
        <p:nvCxnSpPr>
          <p:cNvPr id="13" name="Straight Arrow Connector 12">
            <a:extLst>
              <a:ext uri="{FF2B5EF4-FFF2-40B4-BE49-F238E27FC236}">
                <a16:creationId xmlns:a16="http://schemas.microsoft.com/office/drawing/2014/main" id="{D6BE00C9-C2DD-F149-8A00-4483667F0ACD}"/>
              </a:ext>
            </a:extLst>
          </p:cNvPr>
          <p:cNvCxnSpPr>
            <a:cxnSpLocks/>
          </p:cNvCxnSpPr>
          <p:nvPr/>
        </p:nvCxnSpPr>
        <p:spPr>
          <a:xfrm flipV="1">
            <a:off x="2721610" y="4244317"/>
            <a:ext cx="717815" cy="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3328C2-7570-0043-97CC-F161D5014A4B}"/>
              </a:ext>
            </a:extLst>
          </p:cNvPr>
          <p:cNvCxnSpPr>
            <a:cxnSpLocks/>
          </p:cNvCxnSpPr>
          <p:nvPr/>
        </p:nvCxnSpPr>
        <p:spPr>
          <a:xfrm>
            <a:off x="5710822" y="4199443"/>
            <a:ext cx="7703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20B966-D811-114B-9F36-3BEB125FCDF0}"/>
              </a:ext>
            </a:extLst>
          </p:cNvPr>
          <p:cNvCxnSpPr>
            <a:cxnSpLocks/>
            <a:endCxn id="7" idx="1"/>
          </p:cNvCxnSpPr>
          <p:nvPr/>
        </p:nvCxnSpPr>
        <p:spPr>
          <a:xfrm>
            <a:off x="8655153" y="4231179"/>
            <a:ext cx="837862" cy="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screenshot of a cell phone&#10;&#10;Description automatically generated">
            <a:extLst>
              <a:ext uri="{FF2B5EF4-FFF2-40B4-BE49-F238E27FC236}">
                <a16:creationId xmlns:a16="http://schemas.microsoft.com/office/drawing/2014/main" id="{2AB1FCCF-C014-4F49-907F-6DC7F15C8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448" y="2047076"/>
            <a:ext cx="2209375" cy="4425366"/>
          </a:xfrm>
          <a:prstGeom prst="rect">
            <a:avLst/>
          </a:prstGeom>
        </p:spPr>
      </p:pic>
      <p:pic>
        <p:nvPicPr>
          <p:cNvPr id="20" name="Picture 19">
            <a:extLst>
              <a:ext uri="{FF2B5EF4-FFF2-40B4-BE49-F238E27FC236}">
                <a16:creationId xmlns:a16="http://schemas.microsoft.com/office/drawing/2014/main" id="{091266A8-19F2-B042-B4DB-C8EE97940DEA}"/>
              </a:ext>
            </a:extLst>
          </p:cNvPr>
          <p:cNvPicPr>
            <a:picLocks noChangeAspect="1"/>
          </p:cNvPicPr>
          <p:nvPr/>
        </p:nvPicPr>
        <p:blipFill>
          <a:blip r:embed="rId6"/>
          <a:stretch>
            <a:fillRect/>
          </a:stretch>
        </p:blipFill>
        <p:spPr>
          <a:xfrm>
            <a:off x="6504540" y="2047084"/>
            <a:ext cx="2216120" cy="4425358"/>
          </a:xfrm>
          <a:prstGeom prst="rect">
            <a:avLst/>
          </a:prstGeom>
        </p:spPr>
      </p:pic>
    </p:spTree>
    <p:extLst>
      <p:ext uri="{BB962C8B-B14F-4D97-AF65-F5344CB8AC3E}">
        <p14:creationId xmlns:p14="http://schemas.microsoft.com/office/powerpoint/2010/main" val="376120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5F84-43BE-CA4A-8606-69346378304C}"/>
              </a:ext>
            </a:extLst>
          </p:cNvPr>
          <p:cNvSpPr>
            <a:spLocks noGrp="1"/>
          </p:cNvSpPr>
          <p:nvPr>
            <p:ph type="title"/>
          </p:nvPr>
        </p:nvSpPr>
        <p:spPr/>
        <p:txBody>
          <a:bodyPr/>
          <a:lstStyle/>
          <a:p>
            <a:r>
              <a:rPr lang="en-US"/>
              <a:t>iOS Application GUI</a:t>
            </a:r>
          </a:p>
        </p:txBody>
      </p:sp>
      <p:pic>
        <p:nvPicPr>
          <p:cNvPr id="4" name="Picture 3" descr="A screenshot of a cell phone&#10;&#10;Description automatically generated">
            <a:extLst>
              <a:ext uri="{FF2B5EF4-FFF2-40B4-BE49-F238E27FC236}">
                <a16:creationId xmlns:a16="http://schemas.microsoft.com/office/drawing/2014/main" id="{7FDF0F8F-AB36-FB49-A90E-42FDC6D47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496" y="1823034"/>
            <a:ext cx="2209375" cy="4425366"/>
          </a:xfrm>
          <a:prstGeom prst="rect">
            <a:avLst/>
          </a:prstGeom>
        </p:spPr>
      </p:pic>
      <p:cxnSp>
        <p:nvCxnSpPr>
          <p:cNvPr id="5" name="Straight Arrow Connector 4">
            <a:extLst>
              <a:ext uri="{FF2B5EF4-FFF2-40B4-BE49-F238E27FC236}">
                <a16:creationId xmlns:a16="http://schemas.microsoft.com/office/drawing/2014/main" id="{1DBC0625-FCFD-7F41-8F45-7FE00D28141B}"/>
              </a:ext>
            </a:extLst>
          </p:cNvPr>
          <p:cNvCxnSpPr>
            <a:cxnSpLocks/>
          </p:cNvCxnSpPr>
          <p:nvPr/>
        </p:nvCxnSpPr>
        <p:spPr>
          <a:xfrm>
            <a:off x="7185447" y="4009111"/>
            <a:ext cx="1434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9036E63-1CD0-0B4E-9183-613C7EE2028C}"/>
              </a:ext>
            </a:extLst>
          </p:cNvPr>
          <p:cNvCxnSpPr>
            <a:cxnSpLocks/>
          </p:cNvCxnSpPr>
          <p:nvPr/>
        </p:nvCxnSpPr>
        <p:spPr>
          <a:xfrm>
            <a:off x="3510871" y="3981242"/>
            <a:ext cx="14652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442D3428-227C-D144-A859-8E485EC4B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072" y="1823034"/>
            <a:ext cx="2209375" cy="453431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2DD94095-5D4B-9547-B70B-FFA2F1B3A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9819" y="1823033"/>
            <a:ext cx="2270685" cy="4534317"/>
          </a:xfrm>
          <a:prstGeom prst="rect">
            <a:avLst/>
          </a:prstGeom>
        </p:spPr>
      </p:pic>
      <p:sp>
        <p:nvSpPr>
          <p:cNvPr id="16" name="Rectangle 15">
            <a:extLst>
              <a:ext uri="{FF2B5EF4-FFF2-40B4-BE49-F238E27FC236}">
                <a16:creationId xmlns:a16="http://schemas.microsoft.com/office/drawing/2014/main" id="{185945DE-AC77-8648-8747-347114EF3030}"/>
              </a:ext>
            </a:extLst>
          </p:cNvPr>
          <p:cNvSpPr/>
          <p:nvPr/>
        </p:nvSpPr>
        <p:spPr>
          <a:xfrm>
            <a:off x="1515291" y="3963714"/>
            <a:ext cx="1802675" cy="6879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92411A-8C24-B744-8247-A93B09D8B8A0}"/>
              </a:ext>
            </a:extLst>
          </p:cNvPr>
          <p:cNvSpPr/>
          <p:nvPr/>
        </p:nvSpPr>
        <p:spPr>
          <a:xfrm>
            <a:off x="5146766" y="4009111"/>
            <a:ext cx="1872343" cy="2319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8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3398-8E6C-402E-B195-49391E4F5A9D}"/>
              </a:ext>
            </a:extLst>
          </p:cNvPr>
          <p:cNvSpPr>
            <a:spLocks noGrp="1"/>
          </p:cNvSpPr>
          <p:nvPr>
            <p:ph type="title"/>
          </p:nvPr>
        </p:nvSpPr>
        <p:spPr>
          <a:xfrm>
            <a:off x="1068842" y="174171"/>
            <a:ext cx="9905998" cy="1397000"/>
          </a:xfrm>
        </p:spPr>
        <p:txBody>
          <a:bodyPr/>
          <a:lstStyle/>
          <a:p>
            <a:r>
              <a:rPr lang="en-US">
                <a:cs typeface="Calibri Light"/>
              </a:rPr>
              <a:t>System Requirements Specifications</a:t>
            </a:r>
            <a:endParaRPr lang="en-US"/>
          </a:p>
        </p:txBody>
      </p:sp>
      <p:graphicFrame>
        <p:nvGraphicFramePr>
          <p:cNvPr id="5" name="Table 4">
            <a:extLst>
              <a:ext uri="{FF2B5EF4-FFF2-40B4-BE49-F238E27FC236}">
                <a16:creationId xmlns:a16="http://schemas.microsoft.com/office/drawing/2014/main" id="{B5C50B21-BCE0-409C-9435-DB981DCADCE7}"/>
              </a:ext>
            </a:extLst>
          </p:cNvPr>
          <p:cNvGraphicFramePr>
            <a:graphicFrameLocks noGrp="1"/>
          </p:cNvGraphicFramePr>
          <p:nvPr>
            <p:extLst>
              <p:ext uri="{D42A27DB-BD31-4B8C-83A1-F6EECF244321}">
                <p14:modId xmlns:p14="http://schemas.microsoft.com/office/powerpoint/2010/main" val="2429954879"/>
              </p:ext>
            </p:extLst>
          </p:nvPr>
        </p:nvGraphicFramePr>
        <p:xfrm>
          <a:off x="484094" y="1731085"/>
          <a:ext cx="11187950" cy="3058160"/>
        </p:xfrm>
        <a:graphic>
          <a:graphicData uri="http://schemas.openxmlformats.org/drawingml/2006/table">
            <a:tbl>
              <a:tblPr firstRow="1" bandRow="1">
                <a:tableStyleId>{5C22544A-7EE6-4342-B048-85BDC9FD1C3A}</a:tableStyleId>
              </a:tblPr>
              <a:tblGrid>
                <a:gridCol w="3155576">
                  <a:extLst>
                    <a:ext uri="{9D8B030D-6E8A-4147-A177-3AD203B41FA5}">
                      <a16:colId xmlns:a16="http://schemas.microsoft.com/office/drawing/2014/main" val="3832155031"/>
                    </a:ext>
                  </a:extLst>
                </a:gridCol>
                <a:gridCol w="8032374">
                  <a:extLst>
                    <a:ext uri="{9D8B030D-6E8A-4147-A177-3AD203B41FA5}">
                      <a16:colId xmlns:a16="http://schemas.microsoft.com/office/drawing/2014/main" val="1104808696"/>
                    </a:ext>
                  </a:extLst>
                </a:gridCol>
              </a:tblGrid>
              <a:tr h="457200">
                <a:tc>
                  <a:txBody>
                    <a:bodyPr/>
                    <a:lstStyle/>
                    <a:p>
                      <a:pPr marL="0" marR="0" algn="ctr">
                        <a:spcBef>
                          <a:spcPts val="0"/>
                        </a:spcBef>
                        <a:spcAft>
                          <a:spcPts val="0"/>
                        </a:spcAft>
                      </a:pPr>
                      <a:r>
                        <a:rPr lang="en-US" sz="1400" dirty="0">
                          <a:effectLst/>
                        </a:rPr>
                        <a:t>Specification Number</a:t>
                      </a:r>
                      <a:endParaRPr lang="en-US" sz="1400" dirty="0">
                        <a:effectLst/>
                        <a:latin typeface="Calibri"/>
                      </a:endParaRPr>
                    </a:p>
                  </a:txBody>
                  <a:tcPr marL="63500" marR="63500" marT="63500" marB="63500" anchor="ctr"/>
                </a:tc>
                <a:tc>
                  <a:txBody>
                    <a:bodyPr/>
                    <a:lstStyle/>
                    <a:p>
                      <a:pPr marL="0" marR="0" algn="ctr">
                        <a:spcBef>
                          <a:spcPts val="0"/>
                        </a:spcBef>
                        <a:spcAft>
                          <a:spcPts val="0"/>
                        </a:spcAft>
                      </a:pPr>
                      <a:r>
                        <a:rPr lang="en-US" sz="1400" dirty="0">
                          <a:effectLst/>
                        </a:rPr>
                        <a:t>Specification</a:t>
                      </a:r>
                      <a:endParaRPr lang="en-US" sz="1400" dirty="0">
                        <a:effectLst/>
                        <a:latin typeface="Calibri"/>
                      </a:endParaRPr>
                    </a:p>
                  </a:txBody>
                  <a:tcPr marL="63500" marR="63500" marT="63500" marB="63500" anchor="ctr"/>
                </a:tc>
                <a:extLst>
                  <a:ext uri="{0D108BD9-81ED-4DB2-BD59-A6C34878D82A}">
                    <a16:rowId xmlns:a16="http://schemas.microsoft.com/office/drawing/2014/main" val="834686102"/>
                  </a:ext>
                </a:extLst>
              </a:tr>
              <a:tr h="457200">
                <a:tc>
                  <a:txBody>
                    <a:bodyPr/>
                    <a:lstStyle/>
                    <a:p>
                      <a:pPr marL="0" marR="0" algn="ctr">
                        <a:spcBef>
                          <a:spcPts val="0"/>
                        </a:spcBef>
                        <a:spcAft>
                          <a:spcPts val="0"/>
                        </a:spcAft>
                      </a:pPr>
                      <a:r>
                        <a:rPr lang="en-US" sz="1600" dirty="0">
                          <a:effectLst/>
                        </a:rPr>
                        <a:t>1</a:t>
                      </a:r>
                      <a:endParaRPr lang="en-US" sz="1600" dirty="0">
                        <a:effectLst/>
                        <a:latin typeface="Calibri"/>
                      </a:endParaRPr>
                    </a:p>
                  </a:txBody>
                  <a:tcPr marL="63500" marR="63500" marT="63500" marB="63500"/>
                </a:tc>
                <a:tc>
                  <a:txBody>
                    <a:bodyPr/>
                    <a:lstStyle/>
                    <a:p>
                      <a:pPr marL="0" marR="0" algn="just">
                        <a:spcBef>
                          <a:spcPts val="0"/>
                        </a:spcBef>
                        <a:spcAft>
                          <a:spcPts val="0"/>
                        </a:spcAft>
                      </a:pPr>
                      <a:r>
                        <a:rPr lang="en-US" sz="1600" dirty="0">
                          <a:effectLst/>
                        </a:rPr>
                        <a:t>T</a:t>
                      </a:r>
                      <a:r>
                        <a:rPr lang="en-US" sz="1600" u="sng" dirty="0">
                          <a:effectLst/>
                        </a:rPr>
                        <a:t>he system shall have one retractable roof with two glass panels</a:t>
                      </a:r>
                      <a:endParaRPr lang="en-US" sz="1600" u="sng" dirty="0">
                        <a:effectLst/>
                        <a:latin typeface="Calibri"/>
                      </a:endParaRPr>
                    </a:p>
                  </a:txBody>
                  <a:tcPr marL="63500" marR="63500" marT="63500" marB="63500"/>
                </a:tc>
                <a:extLst>
                  <a:ext uri="{0D108BD9-81ED-4DB2-BD59-A6C34878D82A}">
                    <a16:rowId xmlns:a16="http://schemas.microsoft.com/office/drawing/2014/main" val="4097032691"/>
                  </a:ext>
                </a:extLst>
              </a:tr>
              <a:tr h="457200">
                <a:tc>
                  <a:txBody>
                    <a:bodyPr/>
                    <a:lstStyle/>
                    <a:p>
                      <a:pPr marL="0" marR="0" algn="ctr">
                        <a:spcBef>
                          <a:spcPts val="0"/>
                        </a:spcBef>
                        <a:spcAft>
                          <a:spcPts val="0"/>
                        </a:spcAft>
                      </a:pPr>
                      <a:r>
                        <a:rPr lang="en-US" sz="1600" dirty="0">
                          <a:effectLst/>
                        </a:rPr>
                        <a:t>2</a:t>
                      </a:r>
                      <a:endParaRPr lang="en-US" sz="1600" dirty="0">
                        <a:effectLst/>
                        <a:latin typeface="Calibri"/>
                      </a:endParaRPr>
                    </a:p>
                  </a:txBody>
                  <a:tcPr marL="63500" marR="63500" marT="63500" marB="63500"/>
                </a:tc>
                <a:tc>
                  <a:txBody>
                    <a:bodyPr/>
                    <a:lstStyle/>
                    <a:p>
                      <a:pPr marL="0" marR="0" algn="just">
                        <a:spcBef>
                          <a:spcPts val="0"/>
                        </a:spcBef>
                        <a:spcAft>
                          <a:spcPts val="0"/>
                        </a:spcAft>
                      </a:pPr>
                      <a:r>
                        <a:rPr lang="en-US" sz="1600" dirty="0">
                          <a:effectLst/>
                        </a:rPr>
                        <a:t>The system shall have one 16-bit 10-channel microcontroller capable of handling weather sensing data and signal processing</a:t>
                      </a:r>
                      <a:endParaRPr lang="en-US" sz="1600" dirty="0">
                        <a:effectLst/>
                        <a:latin typeface="Calibri"/>
                      </a:endParaRPr>
                    </a:p>
                  </a:txBody>
                  <a:tcPr marL="63500" marR="63500" marT="63500" marB="63500"/>
                </a:tc>
                <a:extLst>
                  <a:ext uri="{0D108BD9-81ED-4DB2-BD59-A6C34878D82A}">
                    <a16:rowId xmlns:a16="http://schemas.microsoft.com/office/drawing/2014/main" val="2593236708"/>
                  </a:ext>
                </a:extLst>
              </a:tr>
              <a:tr h="457200">
                <a:tc>
                  <a:txBody>
                    <a:bodyPr/>
                    <a:lstStyle/>
                    <a:p>
                      <a:pPr marL="0" marR="0" algn="ctr">
                        <a:spcBef>
                          <a:spcPts val="0"/>
                        </a:spcBef>
                        <a:spcAft>
                          <a:spcPts val="0"/>
                        </a:spcAft>
                      </a:pPr>
                      <a:r>
                        <a:rPr lang="en-US" sz="1600" dirty="0">
                          <a:effectLst/>
                        </a:rPr>
                        <a:t>3</a:t>
                      </a:r>
                      <a:endParaRPr lang="en-US" sz="1600" dirty="0">
                        <a:effectLst/>
                        <a:latin typeface="Calibri"/>
                      </a:endParaRPr>
                    </a:p>
                  </a:txBody>
                  <a:tcPr marL="63500" marR="63500" marT="63500" marB="63500"/>
                </a:tc>
                <a:tc>
                  <a:txBody>
                    <a:bodyPr/>
                    <a:lstStyle/>
                    <a:p>
                      <a:pPr marL="0" marR="0" algn="just">
                        <a:spcBef>
                          <a:spcPts val="0"/>
                        </a:spcBef>
                        <a:spcAft>
                          <a:spcPts val="0"/>
                        </a:spcAft>
                      </a:pPr>
                      <a:r>
                        <a:rPr lang="en-US" sz="1600" dirty="0">
                          <a:effectLst/>
                        </a:rPr>
                        <a:t>The system shall have one solar panel system not exceeding 8 cubic feet</a:t>
                      </a:r>
                      <a:endParaRPr lang="en-US" sz="1600" dirty="0">
                        <a:effectLst/>
                        <a:latin typeface="Calibri"/>
                      </a:endParaRPr>
                    </a:p>
                  </a:txBody>
                  <a:tcPr marL="63500" marR="63500" marT="63500" marB="63500"/>
                </a:tc>
                <a:extLst>
                  <a:ext uri="{0D108BD9-81ED-4DB2-BD59-A6C34878D82A}">
                    <a16:rowId xmlns:a16="http://schemas.microsoft.com/office/drawing/2014/main" val="984941110"/>
                  </a:ext>
                </a:extLst>
              </a:tr>
              <a:tr h="457200">
                <a:tc>
                  <a:txBody>
                    <a:bodyPr/>
                    <a:lstStyle/>
                    <a:p>
                      <a:pPr marL="0" marR="0" algn="ctr">
                        <a:spcBef>
                          <a:spcPts val="0"/>
                        </a:spcBef>
                        <a:spcAft>
                          <a:spcPts val="0"/>
                        </a:spcAft>
                      </a:pPr>
                      <a:r>
                        <a:rPr lang="en-US" sz="1600" dirty="0">
                          <a:effectLst/>
                        </a:rPr>
                        <a:t>4</a:t>
                      </a:r>
                      <a:endParaRPr lang="en-US" sz="1600" dirty="0">
                        <a:effectLst/>
                        <a:latin typeface="Calibri"/>
                      </a:endParaRPr>
                    </a:p>
                  </a:txBody>
                  <a:tcPr marL="63500" marR="63500" marT="63500" marB="63500"/>
                </a:tc>
                <a:tc>
                  <a:txBody>
                    <a:bodyPr/>
                    <a:lstStyle/>
                    <a:p>
                      <a:pPr marL="0" marR="0" algn="just">
                        <a:spcBef>
                          <a:spcPts val="0"/>
                        </a:spcBef>
                        <a:spcAft>
                          <a:spcPts val="0"/>
                        </a:spcAft>
                      </a:pPr>
                      <a:r>
                        <a:rPr lang="en-US" sz="1600" u="sng" dirty="0">
                          <a:effectLst/>
                        </a:rPr>
                        <a:t>The system shall have 3 lithium battery packs for back-up power, to be charged by one 5W solar panel system</a:t>
                      </a:r>
                      <a:endParaRPr lang="en-US" sz="1600" u="sng" dirty="0">
                        <a:effectLst/>
                        <a:latin typeface="Calibri"/>
                      </a:endParaRPr>
                    </a:p>
                  </a:txBody>
                  <a:tcPr marL="63500" marR="63500" marT="63500" marB="63500"/>
                </a:tc>
                <a:extLst>
                  <a:ext uri="{0D108BD9-81ED-4DB2-BD59-A6C34878D82A}">
                    <a16:rowId xmlns:a16="http://schemas.microsoft.com/office/drawing/2014/main" val="3405948367"/>
                  </a:ext>
                </a:extLst>
              </a:tr>
              <a:tr h="457200">
                <a:tc>
                  <a:txBody>
                    <a:bodyPr/>
                    <a:lstStyle/>
                    <a:p>
                      <a:pPr marL="0" marR="0" algn="ctr">
                        <a:spcBef>
                          <a:spcPts val="0"/>
                        </a:spcBef>
                        <a:spcAft>
                          <a:spcPts val="0"/>
                        </a:spcAft>
                      </a:pPr>
                      <a:r>
                        <a:rPr lang="en-US" sz="1600" dirty="0">
                          <a:effectLst/>
                          <a:latin typeface="Calibri"/>
                        </a:rPr>
                        <a:t>5</a:t>
                      </a:r>
                    </a:p>
                  </a:txBody>
                  <a:tcPr marL="63500" marR="63500" marT="63500" marB="63500"/>
                </a:tc>
                <a:tc>
                  <a:txBody>
                    <a:bodyPr/>
                    <a:lstStyle/>
                    <a:p>
                      <a:pPr marL="0" marR="0" algn="just">
                        <a:spcBef>
                          <a:spcPts val="0"/>
                        </a:spcBef>
                        <a:spcAft>
                          <a:spcPts val="0"/>
                        </a:spcAft>
                      </a:pPr>
                      <a:r>
                        <a:rPr lang="en-US" sz="1600" u="sng" dirty="0">
                          <a:effectLst/>
                        </a:rPr>
                        <a:t>The system shall have three regulators providing +12V, +5V, and +3.3V power lines</a:t>
                      </a:r>
                      <a:endParaRPr lang="en-US" sz="1600" u="sng" dirty="0">
                        <a:effectLst/>
                        <a:latin typeface="Calibri"/>
                      </a:endParaRPr>
                    </a:p>
                  </a:txBody>
                  <a:tcPr marL="63500" marR="63500" marT="63500" marB="63500"/>
                </a:tc>
                <a:extLst>
                  <a:ext uri="{0D108BD9-81ED-4DB2-BD59-A6C34878D82A}">
                    <a16:rowId xmlns:a16="http://schemas.microsoft.com/office/drawing/2014/main" val="3511352886"/>
                  </a:ext>
                </a:extLst>
              </a:tr>
            </a:tbl>
          </a:graphicData>
        </a:graphic>
      </p:graphicFrame>
    </p:spTree>
    <p:extLst>
      <p:ext uri="{BB962C8B-B14F-4D97-AF65-F5344CB8AC3E}">
        <p14:creationId xmlns:p14="http://schemas.microsoft.com/office/powerpoint/2010/main" val="1712666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5F84-43BE-CA4A-8606-69346378304C}"/>
              </a:ext>
            </a:extLst>
          </p:cNvPr>
          <p:cNvSpPr>
            <a:spLocks noGrp="1"/>
          </p:cNvSpPr>
          <p:nvPr>
            <p:ph type="title"/>
          </p:nvPr>
        </p:nvSpPr>
        <p:spPr/>
        <p:txBody>
          <a:bodyPr/>
          <a:lstStyle/>
          <a:p>
            <a:r>
              <a:rPr lang="en-US"/>
              <a:t>iOS Application GUI</a:t>
            </a:r>
          </a:p>
        </p:txBody>
      </p:sp>
      <p:cxnSp>
        <p:nvCxnSpPr>
          <p:cNvPr id="11" name="Straight Arrow Connector 10">
            <a:extLst>
              <a:ext uri="{FF2B5EF4-FFF2-40B4-BE49-F238E27FC236}">
                <a16:creationId xmlns:a16="http://schemas.microsoft.com/office/drawing/2014/main" id="{CD2996F5-21F9-3E4D-A7B8-187B1BF962ED}"/>
              </a:ext>
            </a:extLst>
          </p:cNvPr>
          <p:cNvCxnSpPr>
            <a:cxnSpLocks/>
          </p:cNvCxnSpPr>
          <p:nvPr/>
        </p:nvCxnSpPr>
        <p:spPr>
          <a:xfrm>
            <a:off x="5339671" y="3981242"/>
            <a:ext cx="14652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FF82D122-5728-0B48-B521-21B190717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96" y="1823034"/>
            <a:ext cx="2209375" cy="442536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431EACE-0CF9-F245-AF48-4F94A1EEF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872" y="1816776"/>
            <a:ext cx="2223006" cy="4425366"/>
          </a:xfrm>
          <a:prstGeom prst="rect">
            <a:avLst/>
          </a:prstGeom>
        </p:spPr>
      </p:pic>
      <p:sp>
        <p:nvSpPr>
          <p:cNvPr id="14" name="Rectangle 13">
            <a:extLst>
              <a:ext uri="{FF2B5EF4-FFF2-40B4-BE49-F238E27FC236}">
                <a16:creationId xmlns:a16="http://schemas.microsoft.com/office/drawing/2014/main" id="{8D8F12EA-50B2-094B-95E4-B3FE7D1D2882}"/>
              </a:ext>
            </a:extLst>
          </p:cNvPr>
          <p:cNvSpPr/>
          <p:nvPr/>
        </p:nvSpPr>
        <p:spPr>
          <a:xfrm>
            <a:off x="3349029" y="3190488"/>
            <a:ext cx="1797737" cy="6778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164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security </a:t>
            </a:r>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a:solidFill>
                  <a:schemeClr val="tx1"/>
                </a:solidFill>
              </a:rPr>
              <a:t>Email and Password based authentication</a:t>
            </a:r>
          </a:p>
          <a:p>
            <a:pPr lvl="1"/>
            <a:r>
              <a:rPr lang="en-US" sz="2200">
                <a:solidFill>
                  <a:schemeClr val="tx1"/>
                </a:solidFill>
              </a:rPr>
              <a:t>Credentials provided by </a:t>
            </a:r>
            <a:r>
              <a:rPr lang="en-US" sz="2200" err="1">
                <a:solidFill>
                  <a:schemeClr val="tx1"/>
                </a:solidFill>
              </a:rPr>
              <a:t>OpenAire</a:t>
            </a:r>
            <a:endParaRPr lang="en-US" sz="2200">
              <a:solidFill>
                <a:schemeClr val="tx1"/>
              </a:solidFill>
            </a:endParaRPr>
          </a:p>
          <a:p>
            <a:pPr lvl="1"/>
            <a:r>
              <a:rPr lang="en-US" sz="2200">
                <a:solidFill>
                  <a:schemeClr val="tx1"/>
                </a:solidFill>
              </a:rPr>
              <a:t>‘Firebase SDK Authentication’ based</a:t>
            </a:r>
          </a:p>
        </p:txBody>
      </p:sp>
      <p:pic>
        <p:nvPicPr>
          <p:cNvPr id="7" name="Picture 6" descr="A screenshot of a cell phone&#10;&#10;Description automatically generated">
            <a:extLst>
              <a:ext uri="{FF2B5EF4-FFF2-40B4-BE49-F238E27FC236}">
                <a16:creationId xmlns:a16="http://schemas.microsoft.com/office/drawing/2014/main" id="{AAF823E6-3068-9748-A1EF-503FCE08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68" y="3429000"/>
            <a:ext cx="10380133" cy="2265156"/>
          </a:xfrm>
          <a:prstGeom prst="rect">
            <a:avLst/>
          </a:prstGeom>
        </p:spPr>
      </p:pic>
    </p:spTree>
    <p:extLst>
      <p:ext uri="{BB962C8B-B14F-4D97-AF65-F5344CB8AC3E}">
        <p14:creationId xmlns:p14="http://schemas.microsoft.com/office/powerpoint/2010/main" val="2583109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7550-1461-48FC-9357-6116BFC9E765}"/>
              </a:ext>
            </a:extLst>
          </p:cNvPr>
          <p:cNvSpPr>
            <a:spLocks noGrp="1"/>
          </p:cNvSpPr>
          <p:nvPr>
            <p:ph type="title"/>
          </p:nvPr>
        </p:nvSpPr>
        <p:spPr>
          <a:xfrm>
            <a:off x="1141413" y="-197396"/>
            <a:ext cx="9905998" cy="19050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Weather API </a:t>
            </a:r>
            <a:endParaRPr lang="en-US"/>
          </a:p>
        </p:txBody>
      </p:sp>
      <p:sp>
        <p:nvSpPr>
          <p:cNvPr id="3" name="Content Placeholder 2">
            <a:extLst>
              <a:ext uri="{FF2B5EF4-FFF2-40B4-BE49-F238E27FC236}">
                <a16:creationId xmlns:a16="http://schemas.microsoft.com/office/drawing/2014/main" id="{716F1456-EBC2-42EC-BF4C-4EF520683269}"/>
              </a:ext>
            </a:extLst>
          </p:cNvPr>
          <p:cNvSpPr>
            <a:spLocks noGrp="1"/>
          </p:cNvSpPr>
          <p:nvPr>
            <p:ph idx="1"/>
          </p:nvPr>
        </p:nvSpPr>
        <p:spPr>
          <a:xfrm>
            <a:off x="1141413" y="1214886"/>
            <a:ext cx="10021016" cy="4777597"/>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Utilizing a weather API to give user additional information in order to make decisions on roof behavior</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Required data from API: temperature, windspeed, precipitation probability, lightning strikes, and weather warnings</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Increases system's reliability and functionality</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Dark Sky API</a:t>
            </a:r>
            <a:endPar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lvl="1"/>
            <a:r>
              <a:rPr lang="en-US" sz="2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Allows limited free calls</a:t>
            </a:r>
            <a:endParaRPr lang="en-US" sz="2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Polling of the API will take place in Google Firebase’s cloud function hosting platform, which will then be inserted into the database for the application to pull from</a:t>
            </a:r>
          </a:p>
          <a:p>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close up of a logo&#10;&#10;Description generated with very high confidence">
            <a:extLst>
              <a:ext uri="{FF2B5EF4-FFF2-40B4-BE49-F238E27FC236}">
                <a16:creationId xmlns:a16="http://schemas.microsoft.com/office/drawing/2014/main" id="{A56C5B64-CE8A-44D2-98A5-89E5835ACFF3}"/>
              </a:ext>
            </a:extLst>
          </p:cNvPr>
          <p:cNvPicPr>
            <a:picLocks noChangeAspect="1"/>
          </p:cNvPicPr>
          <p:nvPr/>
        </p:nvPicPr>
        <p:blipFill>
          <a:blip r:embed="rId3"/>
          <a:stretch>
            <a:fillRect/>
          </a:stretch>
        </p:blipFill>
        <p:spPr>
          <a:xfrm>
            <a:off x="411192" y="5677410"/>
            <a:ext cx="3519577" cy="794047"/>
          </a:xfrm>
          <a:prstGeom prst="rect">
            <a:avLst/>
          </a:prstGeom>
        </p:spPr>
      </p:pic>
    </p:spTree>
    <p:extLst>
      <p:ext uri="{BB962C8B-B14F-4D97-AF65-F5344CB8AC3E}">
        <p14:creationId xmlns:p14="http://schemas.microsoft.com/office/powerpoint/2010/main" val="290531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ED96-207E-4E21-BE0D-2A43275957A6}"/>
              </a:ext>
            </a:extLst>
          </p:cNvPr>
          <p:cNvSpPr>
            <a:spLocks noGrp="1"/>
          </p:cNvSpPr>
          <p:nvPr>
            <p:ph type="title"/>
          </p:nvPr>
        </p:nvSpPr>
        <p:spPr>
          <a:xfrm>
            <a:off x="1098281" y="-152400"/>
            <a:ext cx="8971470" cy="1416170"/>
          </a:xfrm>
        </p:spPr>
        <p:txBody>
          <a:bodyPr/>
          <a:lstStyle/>
          <a:p>
            <a:r>
              <a:rPr lang="en-US">
                <a:effectLst>
                  <a:glow rad="38100">
                    <a:prstClr val="black">
                      <a:lumMod val="65000"/>
                      <a:lumOff val="35000"/>
                      <a:alpha val="40000"/>
                    </a:prstClr>
                  </a:glow>
                </a:effectLst>
              </a:rPr>
              <a:t>Database </a:t>
            </a:r>
          </a:p>
        </p:txBody>
      </p:sp>
      <p:sp>
        <p:nvSpPr>
          <p:cNvPr id="3" name="Content Placeholder 2">
            <a:extLst>
              <a:ext uri="{FF2B5EF4-FFF2-40B4-BE49-F238E27FC236}">
                <a16:creationId xmlns:a16="http://schemas.microsoft.com/office/drawing/2014/main" id="{790AF153-27C5-40CD-8E9E-01CD72EB7143}"/>
              </a:ext>
            </a:extLst>
          </p:cNvPr>
          <p:cNvSpPr>
            <a:spLocks noGrp="1"/>
          </p:cNvSpPr>
          <p:nvPr>
            <p:ph idx="1"/>
          </p:nvPr>
        </p:nvSpPr>
        <p:spPr>
          <a:xfrm>
            <a:off x="1098281" y="931066"/>
            <a:ext cx="9905998" cy="3124201"/>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effectLst>
              </a:rPr>
              <a:t>Google's Firebase</a:t>
            </a:r>
          </a:p>
          <a:p>
            <a:r>
              <a:rPr lang="en-US">
                <a:solidFill>
                  <a:schemeClr val="tx1"/>
                </a:solidFill>
                <a:effectLst>
                  <a:glow rad="38100">
                    <a:prstClr val="black">
                      <a:lumMod val="50000"/>
                      <a:lumOff val="50000"/>
                      <a:alpha val="20000"/>
                    </a:prstClr>
                  </a:glow>
                </a:effectLst>
              </a:rPr>
              <a:t>Google's test lab and real time hosting and debugging</a:t>
            </a:r>
          </a:p>
          <a:p>
            <a:r>
              <a:rPr lang="en-US">
                <a:solidFill>
                  <a:schemeClr val="tx1"/>
                </a:solidFill>
                <a:effectLst>
                  <a:glow rad="38100">
                    <a:prstClr val="black">
                      <a:lumMod val="50000"/>
                      <a:lumOff val="50000"/>
                      <a:alpha val="20000"/>
                    </a:prstClr>
                  </a:glow>
                </a:effectLst>
              </a:rPr>
              <a:t>Firebase uses JSON pairs rather than the normal tables found in regular database</a:t>
            </a:r>
          </a:p>
          <a:p>
            <a:r>
              <a:rPr lang="en-US">
                <a:solidFill>
                  <a:schemeClr val="tx1"/>
                </a:solidFill>
                <a:effectLst>
                  <a:glow rad="38100">
                    <a:prstClr val="black">
                      <a:lumMod val="50000"/>
                      <a:lumOff val="50000"/>
                      <a:alpha val="20000"/>
                    </a:prstClr>
                  </a:glow>
                </a:effectLst>
              </a:rPr>
              <a:t>Main branch is off of the Kit identification number</a:t>
            </a:r>
          </a:p>
        </p:txBody>
      </p:sp>
      <p:pic>
        <p:nvPicPr>
          <p:cNvPr id="10" name="Picture 10" descr="A screenshot of a cell phone&#10;&#10;Description generated with very high confidence">
            <a:extLst>
              <a:ext uri="{FF2B5EF4-FFF2-40B4-BE49-F238E27FC236}">
                <a16:creationId xmlns:a16="http://schemas.microsoft.com/office/drawing/2014/main" id="{3C9CF958-2B2F-4997-8C0E-732187AB90F8}"/>
              </a:ext>
            </a:extLst>
          </p:cNvPr>
          <p:cNvPicPr>
            <a:picLocks noChangeAspect="1"/>
          </p:cNvPicPr>
          <p:nvPr/>
        </p:nvPicPr>
        <p:blipFill>
          <a:blip r:embed="rId3"/>
          <a:stretch>
            <a:fillRect/>
          </a:stretch>
        </p:blipFill>
        <p:spPr>
          <a:xfrm>
            <a:off x="6046736" y="3010619"/>
            <a:ext cx="2298266" cy="3611593"/>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64B51FF7-255C-4FE2-8BFC-AC6A0CC322AA}"/>
              </a:ext>
            </a:extLst>
          </p:cNvPr>
          <p:cNvPicPr>
            <a:picLocks noChangeAspect="1"/>
          </p:cNvPicPr>
          <p:nvPr/>
        </p:nvPicPr>
        <p:blipFill>
          <a:blip r:embed="rId4"/>
          <a:stretch>
            <a:fillRect/>
          </a:stretch>
        </p:blipFill>
        <p:spPr>
          <a:xfrm>
            <a:off x="3166307" y="3010619"/>
            <a:ext cx="2121272" cy="3611593"/>
          </a:xfrm>
          <a:prstGeom prst="rect">
            <a:avLst/>
          </a:prstGeom>
        </p:spPr>
      </p:pic>
    </p:spTree>
    <p:extLst>
      <p:ext uri="{BB962C8B-B14F-4D97-AF65-F5344CB8AC3E}">
        <p14:creationId xmlns:p14="http://schemas.microsoft.com/office/powerpoint/2010/main" val="2197034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Administration</a:t>
            </a:r>
            <a:endParaRPr lang="en-US"/>
          </a:p>
        </p:txBody>
      </p:sp>
    </p:spTree>
    <p:extLst>
      <p:ext uri="{BB962C8B-B14F-4D97-AF65-F5344CB8AC3E}">
        <p14:creationId xmlns:p14="http://schemas.microsoft.com/office/powerpoint/2010/main" val="1366218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E49A-F943-43A9-8077-39D8462A4DAB}"/>
              </a:ext>
            </a:extLst>
          </p:cNvPr>
          <p:cNvSpPr>
            <a:spLocks noGrp="1"/>
          </p:cNvSpPr>
          <p:nvPr>
            <p:ph type="title"/>
          </p:nvPr>
        </p:nvSpPr>
        <p:spPr>
          <a:xfrm>
            <a:off x="684212" y="211665"/>
            <a:ext cx="8534400" cy="1507067"/>
          </a:xfrm>
        </p:spPr>
        <p:txBody>
          <a:bodyPr/>
          <a:lstStyle/>
          <a:p>
            <a:r>
              <a:rPr lang="en-US">
                <a:cs typeface="Calibri Light"/>
              </a:rPr>
              <a:t>Group Roles</a:t>
            </a:r>
            <a:endParaRPr lang="en-US"/>
          </a:p>
        </p:txBody>
      </p:sp>
      <p:graphicFrame>
        <p:nvGraphicFramePr>
          <p:cNvPr id="4" name="Content Placeholder 3">
            <a:extLst>
              <a:ext uri="{FF2B5EF4-FFF2-40B4-BE49-F238E27FC236}">
                <a16:creationId xmlns:a16="http://schemas.microsoft.com/office/drawing/2014/main" id="{5A298FDD-9B3F-E24A-AC9B-FF40BA1241E0}"/>
              </a:ext>
            </a:extLst>
          </p:cNvPr>
          <p:cNvGraphicFramePr>
            <a:graphicFrameLocks noGrp="1"/>
          </p:cNvGraphicFramePr>
          <p:nvPr>
            <p:ph idx="1"/>
            <p:extLst>
              <p:ext uri="{D42A27DB-BD31-4B8C-83A1-F6EECF244321}">
                <p14:modId xmlns:p14="http://schemas.microsoft.com/office/powerpoint/2010/main" val="2191406355"/>
              </p:ext>
            </p:extLst>
          </p:nvPr>
        </p:nvGraphicFramePr>
        <p:xfrm>
          <a:off x="684212" y="1295399"/>
          <a:ext cx="10992870" cy="5088684"/>
        </p:xfrm>
        <a:graphic>
          <a:graphicData uri="http://schemas.openxmlformats.org/drawingml/2006/table">
            <a:tbl>
              <a:tblPr firstRow="1" bandRow="1">
                <a:tableStyleId>{B301B821-A1FF-4177-AEE7-76D212191A09}</a:tableStyleId>
              </a:tblPr>
              <a:tblGrid>
                <a:gridCol w="2122443">
                  <a:extLst>
                    <a:ext uri="{9D8B030D-6E8A-4147-A177-3AD203B41FA5}">
                      <a16:colId xmlns:a16="http://schemas.microsoft.com/office/drawing/2014/main" val="2905102894"/>
                    </a:ext>
                  </a:extLst>
                </a:gridCol>
                <a:gridCol w="2539999">
                  <a:extLst>
                    <a:ext uri="{9D8B030D-6E8A-4147-A177-3AD203B41FA5}">
                      <a16:colId xmlns:a16="http://schemas.microsoft.com/office/drawing/2014/main" val="1760188762"/>
                    </a:ext>
                  </a:extLst>
                </a:gridCol>
                <a:gridCol w="2185006">
                  <a:extLst>
                    <a:ext uri="{9D8B030D-6E8A-4147-A177-3AD203B41FA5}">
                      <a16:colId xmlns:a16="http://schemas.microsoft.com/office/drawing/2014/main" val="1303866817"/>
                    </a:ext>
                  </a:extLst>
                </a:gridCol>
                <a:gridCol w="1977571">
                  <a:extLst>
                    <a:ext uri="{9D8B030D-6E8A-4147-A177-3AD203B41FA5}">
                      <a16:colId xmlns:a16="http://schemas.microsoft.com/office/drawing/2014/main" val="992321770"/>
                    </a:ext>
                  </a:extLst>
                </a:gridCol>
                <a:gridCol w="2167851">
                  <a:extLst>
                    <a:ext uri="{9D8B030D-6E8A-4147-A177-3AD203B41FA5}">
                      <a16:colId xmlns:a16="http://schemas.microsoft.com/office/drawing/2014/main" val="765744957"/>
                    </a:ext>
                  </a:extLst>
                </a:gridCol>
              </a:tblGrid>
              <a:tr h="370717">
                <a:tc>
                  <a:txBody>
                    <a:bodyPr/>
                    <a:lstStyle/>
                    <a:p>
                      <a:r>
                        <a:rPr lang="en-US"/>
                        <a:t>Job</a:t>
                      </a:r>
                    </a:p>
                  </a:txBody>
                  <a:tcPr/>
                </a:tc>
                <a:tc>
                  <a:txBody>
                    <a:bodyPr/>
                    <a:lstStyle/>
                    <a:p>
                      <a:r>
                        <a:rPr lang="en-US"/>
                        <a:t>Christopher S.</a:t>
                      </a:r>
                    </a:p>
                  </a:txBody>
                  <a:tcPr anchor="ctr"/>
                </a:tc>
                <a:tc>
                  <a:txBody>
                    <a:bodyPr/>
                    <a:lstStyle/>
                    <a:p>
                      <a:r>
                        <a:rPr lang="en-US"/>
                        <a:t>Lauren M.</a:t>
                      </a:r>
                    </a:p>
                  </a:txBody>
                  <a:tcPr/>
                </a:tc>
                <a:tc>
                  <a:txBody>
                    <a:bodyPr/>
                    <a:lstStyle/>
                    <a:p>
                      <a:r>
                        <a:rPr lang="en-US"/>
                        <a:t>Ron A.</a:t>
                      </a:r>
                    </a:p>
                  </a:txBody>
                  <a:tcPr/>
                </a:tc>
                <a:tc>
                  <a:txBody>
                    <a:bodyPr/>
                    <a:lstStyle/>
                    <a:p>
                      <a:r>
                        <a:rPr lang="en-US"/>
                        <a:t>Sarah R.</a:t>
                      </a:r>
                    </a:p>
                  </a:txBody>
                  <a:tcPr/>
                </a:tc>
                <a:extLst>
                  <a:ext uri="{0D108BD9-81ED-4DB2-BD59-A6C34878D82A}">
                    <a16:rowId xmlns:a16="http://schemas.microsoft.com/office/drawing/2014/main" val="3686291332"/>
                  </a:ext>
                </a:extLst>
              </a:tr>
              <a:tr h="370717">
                <a:tc>
                  <a:txBody>
                    <a:bodyPr/>
                    <a:lstStyle/>
                    <a:p>
                      <a:r>
                        <a:rPr lang="en-US"/>
                        <a:t>Sensor Module</a:t>
                      </a:r>
                    </a:p>
                  </a:txBody>
                  <a:tcPr/>
                </a:tc>
                <a:tc>
                  <a:txBody>
                    <a:bodyPr/>
                    <a:lstStyle/>
                    <a:p>
                      <a:pPr algn="ctr"/>
                      <a:r>
                        <a:rPr lang="en-US"/>
                        <a:t>S</a:t>
                      </a:r>
                    </a:p>
                  </a:txBody>
                  <a:tcPr/>
                </a:tc>
                <a:tc>
                  <a:txBody>
                    <a:bodyPr/>
                    <a:lstStyle/>
                    <a:p>
                      <a:pPr algn="ctr"/>
                      <a:endParaRPr lang="en-US"/>
                    </a:p>
                  </a:txBody>
                  <a:tcPr/>
                </a:tc>
                <a:tc>
                  <a:txBody>
                    <a:bodyPr/>
                    <a:lstStyle/>
                    <a:p>
                      <a:pPr algn="ctr"/>
                      <a:endParaRPr lang="en-US"/>
                    </a:p>
                  </a:txBody>
                  <a:tcPr/>
                </a:tc>
                <a:tc>
                  <a:txBody>
                    <a:bodyPr/>
                    <a:lstStyle/>
                    <a:p>
                      <a:pPr algn="ctr"/>
                      <a:r>
                        <a:rPr lang="en-US"/>
                        <a:t>P</a:t>
                      </a:r>
                    </a:p>
                  </a:txBody>
                  <a:tcPr/>
                </a:tc>
                <a:extLst>
                  <a:ext uri="{0D108BD9-81ED-4DB2-BD59-A6C34878D82A}">
                    <a16:rowId xmlns:a16="http://schemas.microsoft.com/office/drawing/2014/main" val="2389080766"/>
                  </a:ext>
                </a:extLst>
              </a:tr>
              <a:tr h="370717">
                <a:tc>
                  <a:txBody>
                    <a:bodyPr/>
                    <a:lstStyle/>
                    <a:p>
                      <a:r>
                        <a:rPr lang="en-US"/>
                        <a:t>Motor Module</a:t>
                      </a:r>
                    </a:p>
                  </a:txBody>
                  <a:tcPr/>
                </a:tc>
                <a:tc>
                  <a:txBody>
                    <a:bodyPr/>
                    <a:lstStyle/>
                    <a:p>
                      <a:pPr algn="ctr"/>
                      <a:endParaRPr lang="en-US"/>
                    </a:p>
                  </a:txBody>
                  <a:tcPr/>
                </a:tc>
                <a:tc>
                  <a:txBody>
                    <a:bodyPr/>
                    <a:lstStyle/>
                    <a:p>
                      <a:pPr algn="ctr"/>
                      <a:endParaRPr lang="en-US"/>
                    </a:p>
                  </a:txBody>
                  <a:tcPr/>
                </a:tc>
                <a:tc>
                  <a:txBody>
                    <a:bodyPr/>
                    <a:lstStyle/>
                    <a:p>
                      <a:pPr algn="ctr"/>
                      <a:r>
                        <a:rPr lang="en-US"/>
                        <a:t>P</a:t>
                      </a:r>
                    </a:p>
                  </a:txBody>
                  <a:tcPr/>
                </a:tc>
                <a:tc>
                  <a:txBody>
                    <a:bodyPr/>
                    <a:lstStyle/>
                    <a:p>
                      <a:pPr algn="ctr"/>
                      <a:r>
                        <a:rPr lang="en-US"/>
                        <a:t>S</a:t>
                      </a:r>
                    </a:p>
                  </a:txBody>
                  <a:tcPr/>
                </a:tc>
                <a:extLst>
                  <a:ext uri="{0D108BD9-81ED-4DB2-BD59-A6C34878D82A}">
                    <a16:rowId xmlns:a16="http://schemas.microsoft.com/office/drawing/2014/main" val="2915493904"/>
                  </a:ext>
                </a:extLst>
              </a:tr>
              <a:tr h="370717">
                <a:tc>
                  <a:txBody>
                    <a:bodyPr/>
                    <a:lstStyle/>
                    <a:p>
                      <a:r>
                        <a:rPr lang="en-US"/>
                        <a:t>Solar Panel</a:t>
                      </a:r>
                    </a:p>
                  </a:txBody>
                  <a:tcPr/>
                </a:tc>
                <a:tc>
                  <a:txBody>
                    <a:bodyPr/>
                    <a:lstStyle/>
                    <a:p>
                      <a:pPr algn="ctr"/>
                      <a:r>
                        <a:rPr lang="en-US"/>
                        <a:t>P</a:t>
                      </a:r>
                    </a:p>
                  </a:txBody>
                  <a:tcPr/>
                </a:tc>
                <a:tc>
                  <a:txBody>
                    <a:bodyPr/>
                    <a:lstStyle/>
                    <a:p>
                      <a:pPr algn="ctr"/>
                      <a:endParaRPr lang="en-US"/>
                    </a:p>
                  </a:txBody>
                  <a:tcPr/>
                </a:tc>
                <a:tc>
                  <a:txBody>
                    <a:bodyPr/>
                    <a:lstStyle/>
                    <a:p>
                      <a:pPr algn="ctr"/>
                      <a:endParaRPr lang="en-US"/>
                    </a:p>
                  </a:txBody>
                  <a:tcPr/>
                </a:tc>
                <a:tc>
                  <a:txBody>
                    <a:bodyPr/>
                    <a:lstStyle/>
                    <a:p>
                      <a:pPr algn="ctr"/>
                      <a:r>
                        <a:rPr lang="en-US"/>
                        <a:t>S</a:t>
                      </a:r>
                    </a:p>
                  </a:txBody>
                  <a:tcPr/>
                </a:tc>
                <a:extLst>
                  <a:ext uri="{0D108BD9-81ED-4DB2-BD59-A6C34878D82A}">
                    <a16:rowId xmlns:a16="http://schemas.microsoft.com/office/drawing/2014/main" val="466875386"/>
                  </a:ext>
                </a:extLst>
              </a:tr>
              <a:tr h="639868">
                <a:tc>
                  <a:txBody>
                    <a:bodyPr/>
                    <a:lstStyle/>
                    <a:p>
                      <a:r>
                        <a:rPr lang="en-US"/>
                        <a:t>Batteries/Battery Management</a:t>
                      </a:r>
                    </a:p>
                  </a:txBody>
                  <a:tcPr/>
                </a:tc>
                <a:tc>
                  <a:txBody>
                    <a:bodyPr/>
                    <a:lstStyle/>
                    <a:p>
                      <a:pPr algn="ctr"/>
                      <a:r>
                        <a:rPr lang="en-US"/>
                        <a:t>P</a:t>
                      </a:r>
                    </a:p>
                  </a:txBody>
                  <a:tcPr/>
                </a:tc>
                <a:tc>
                  <a:txBody>
                    <a:bodyPr/>
                    <a:lstStyle/>
                    <a:p>
                      <a:pPr algn="ctr"/>
                      <a:endParaRPr lang="en-US"/>
                    </a:p>
                  </a:txBody>
                  <a:tcPr/>
                </a:tc>
                <a:tc>
                  <a:txBody>
                    <a:bodyPr/>
                    <a:lstStyle/>
                    <a:p>
                      <a:pPr algn="ctr"/>
                      <a:endParaRPr lang="en-US"/>
                    </a:p>
                  </a:txBody>
                  <a:tcPr/>
                </a:tc>
                <a:tc>
                  <a:txBody>
                    <a:bodyPr/>
                    <a:lstStyle/>
                    <a:p>
                      <a:pPr algn="ctr"/>
                      <a:r>
                        <a:rPr lang="en-US"/>
                        <a:t>S</a:t>
                      </a:r>
                    </a:p>
                  </a:txBody>
                  <a:tcPr/>
                </a:tc>
                <a:extLst>
                  <a:ext uri="{0D108BD9-81ED-4DB2-BD59-A6C34878D82A}">
                    <a16:rowId xmlns:a16="http://schemas.microsoft.com/office/drawing/2014/main" val="1514825753"/>
                  </a:ext>
                </a:extLst>
              </a:tr>
              <a:tr h="370717">
                <a:tc>
                  <a:txBody>
                    <a:bodyPr/>
                    <a:lstStyle/>
                    <a:p>
                      <a:r>
                        <a:rPr lang="en-US"/>
                        <a:t>Voltage Regulation</a:t>
                      </a:r>
                    </a:p>
                  </a:txBody>
                  <a:tcPr/>
                </a:tc>
                <a:tc>
                  <a:txBody>
                    <a:bodyPr/>
                    <a:lstStyle/>
                    <a:p>
                      <a:pPr algn="ctr"/>
                      <a:r>
                        <a:rPr lang="en-US"/>
                        <a:t>P</a:t>
                      </a:r>
                    </a:p>
                  </a:txBody>
                  <a:tcPr/>
                </a:tc>
                <a:tc>
                  <a:txBody>
                    <a:bodyPr/>
                    <a:lstStyle/>
                    <a:p>
                      <a:pPr algn="ctr"/>
                      <a:endParaRPr lang="en-US"/>
                    </a:p>
                  </a:txBody>
                  <a:tcPr/>
                </a:tc>
                <a:tc>
                  <a:txBody>
                    <a:bodyPr/>
                    <a:lstStyle/>
                    <a:p>
                      <a:pPr algn="ctr"/>
                      <a:endParaRPr lang="en-US"/>
                    </a:p>
                  </a:txBody>
                  <a:tcPr/>
                </a:tc>
                <a:tc>
                  <a:txBody>
                    <a:bodyPr/>
                    <a:lstStyle/>
                    <a:p>
                      <a:pPr algn="ctr"/>
                      <a:r>
                        <a:rPr lang="en-US"/>
                        <a:t>S</a:t>
                      </a:r>
                    </a:p>
                  </a:txBody>
                  <a:tcPr/>
                </a:tc>
                <a:extLst>
                  <a:ext uri="{0D108BD9-81ED-4DB2-BD59-A6C34878D82A}">
                    <a16:rowId xmlns:a16="http://schemas.microsoft.com/office/drawing/2014/main" val="817736442"/>
                  </a:ext>
                </a:extLst>
              </a:tr>
              <a:tr h="370717">
                <a:tc>
                  <a:txBody>
                    <a:bodyPr/>
                    <a:lstStyle/>
                    <a:p>
                      <a:r>
                        <a:rPr lang="en-US"/>
                        <a:t>Mechanical Design</a:t>
                      </a:r>
                    </a:p>
                  </a:txBody>
                  <a:tcPr/>
                </a:tc>
                <a:tc>
                  <a:txBody>
                    <a:bodyPr/>
                    <a:lstStyle/>
                    <a:p>
                      <a:pPr algn="ctr"/>
                      <a:r>
                        <a:rPr lang="en-US"/>
                        <a:t>S</a:t>
                      </a:r>
                    </a:p>
                  </a:txBody>
                  <a:tcPr/>
                </a:tc>
                <a:tc>
                  <a:txBody>
                    <a:bodyPr/>
                    <a:lstStyle/>
                    <a:p>
                      <a:pPr algn="ctr"/>
                      <a:r>
                        <a:rPr lang="en-US"/>
                        <a:t>S</a:t>
                      </a:r>
                    </a:p>
                  </a:txBody>
                  <a:tcPr/>
                </a:tc>
                <a:tc>
                  <a:txBody>
                    <a:bodyPr/>
                    <a:lstStyle/>
                    <a:p>
                      <a:pPr algn="ctr"/>
                      <a:r>
                        <a:rPr lang="en-US"/>
                        <a:t>P</a:t>
                      </a:r>
                    </a:p>
                  </a:txBody>
                  <a:tcPr/>
                </a:tc>
                <a:tc>
                  <a:txBody>
                    <a:bodyPr/>
                    <a:lstStyle/>
                    <a:p>
                      <a:pPr algn="ctr"/>
                      <a:r>
                        <a:rPr lang="en-US"/>
                        <a:t>P</a:t>
                      </a:r>
                    </a:p>
                  </a:txBody>
                  <a:tcPr/>
                </a:tc>
                <a:extLst>
                  <a:ext uri="{0D108BD9-81ED-4DB2-BD59-A6C34878D82A}">
                    <a16:rowId xmlns:a16="http://schemas.microsoft.com/office/drawing/2014/main" val="3749983455"/>
                  </a:ext>
                </a:extLst>
              </a:tr>
              <a:tr h="370717">
                <a:tc>
                  <a:txBody>
                    <a:bodyPr/>
                    <a:lstStyle/>
                    <a:p>
                      <a:r>
                        <a:rPr lang="en-US"/>
                        <a:t>iOS Application</a:t>
                      </a:r>
                    </a:p>
                  </a:txBody>
                  <a:tcPr/>
                </a:tc>
                <a:tc>
                  <a:txBody>
                    <a:bodyPr/>
                    <a:lstStyle/>
                    <a:p>
                      <a:pPr algn="ctr"/>
                      <a:endParaRPr lang="en-US"/>
                    </a:p>
                  </a:txBody>
                  <a:tcPr/>
                </a:tc>
                <a:tc>
                  <a:txBody>
                    <a:bodyPr/>
                    <a:lstStyle/>
                    <a:p>
                      <a:pPr algn="ctr"/>
                      <a:r>
                        <a:rPr lang="en-US"/>
                        <a:t>S</a:t>
                      </a:r>
                    </a:p>
                  </a:txBody>
                  <a:tcPr/>
                </a:tc>
                <a:tc>
                  <a:txBody>
                    <a:bodyPr/>
                    <a:lstStyle/>
                    <a:p>
                      <a:pPr algn="ctr"/>
                      <a:r>
                        <a:rPr lang="en-US"/>
                        <a:t>P</a:t>
                      </a:r>
                    </a:p>
                  </a:txBody>
                  <a:tcPr/>
                </a:tc>
                <a:tc>
                  <a:txBody>
                    <a:bodyPr/>
                    <a:lstStyle/>
                    <a:p>
                      <a:pPr algn="ctr"/>
                      <a:endParaRPr lang="en-US"/>
                    </a:p>
                  </a:txBody>
                  <a:tcPr/>
                </a:tc>
                <a:extLst>
                  <a:ext uri="{0D108BD9-81ED-4DB2-BD59-A6C34878D82A}">
                    <a16:rowId xmlns:a16="http://schemas.microsoft.com/office/drawing/2014/main" val="389633700"/>
                  </a:ext>
                </a:extLst>
              </a:tr>
              <a:tr h="370717">
                <a:tc>
                  <a:txBody>
                    <a:bodyPr/>
                    <a:lstStyle/>
                    <a:p>
                      <a:r>
                        <a:rPr lang="en-US"/>
                        <a:t>Sensor Algorithms</a:t>
                      </a:r>
                    </a:p>
                  </a:txBody>
                  <a:tcPr/>
                </a:tc>
                <a:tc>
                  <a:txBody>
                    <a:bodyPr/>
                    <a:lstStyle/>
                    <a:p>
                      <a:pPr algn="ctr"/>
                      <a:endParaRPr lang="en-US"/>
                    </a:p>
                  </a:txBody>
                  <a:tcPr/>
                </a:tc>
                <a:tc>
                  <a:txBody>
                    <a:bodyPr/>
                    <a:lstStyle/>
                    <a:p>
                      <a:pPr algn="ctr"/>
                      <a:r>
                        <a:rPr lang="en-US"/>
                        <a:t>P</a:t>
                      </a:r>
                    </a:p>
                  </a:txBody>
                  <a:tcPr/>
                </a:tc>
                <a:tc>
                  <a:txBody>
                    <a:bodyPr/>
                    <a:lstStyle/>
                    <a:p>
                      <a:pPr algn="ctr"/>
                      <a:r>
                        <a:rPr lang="en-US"/>
                        <a:t>S</a:t>
                      </a:r>
                    </a:p>
                  </a:txBody>
                  <a:tcPr/>
                </a:tc>
                <a:tc>
                  <a:txBody>
                    <a:bodyPr/>
                    <a:lstStyle/>
                    <a:p>
                      <a:pPr algn="ctr"/>
                      <a:endParaRPr lang="en-US"/>
                    </a:p>
                  </a:txBody>
                  <a:tcPr/>
                </a:tc>
                <a:extLst>
                  <a:ext uri="{0D108BD9-81ED-4DB2-BD59-A6C34878D82A}">
                    <a16:rowId xmlns:a16="http://schemas.microsoft.com/office/drawing/2014/main" val="3928475328"/>
                  </a:ext>
                </a:extLst>
              </a:tr>
              <a:tr h="370717">
                <a:tc>
                  <a:txBody>
                    <a:bodyPr/>
                    <a:lstStyle/>
                    <a:p>
                      <a:r>
                        <a:rPr lang="en-US"/>
                        <a:t>Bluetooth</a:t>
                      </a:r>
                    </a:p>
                  </a:txBody>
                  <a:tcPr/>
                </a:tc>
                <a:tc>
                  <a:txBody>
                    <a:bodyPr/>
                    <a:lstStyle/>
                    <a:p>
                      <a:pPr algn="ctr"/>
                      <a:endParaRPr lang="en-US"/>
                    </a:p>
                  </a:txBody>
                  <a:tcPr/>
                </a:tc>
                <a:tc>
                  <a:txBody>
                    <a:bodyPr/>
                    <a:lstStyle/>
                    <a:p>
                      <a:pPr algn="ctr"/>
                      <a:r>
                        <a:rPr lang="en-US"/>
                        <a:t>P</a:t>
                      </a:r>
                    </a:p>
                  </a:txBody>
                  <a:tcPr/>
                </a:tc>
                <a:tc>
                  <a:txBody>
                    <a:bodyPr/>
                    <a:lstStyle/>
                    <a:p>
                      <a:pPr algn="ctr"/>
                      <a:r>
                        <a:rPr lang="en-US"/>
                        <a:t>S</a:t>
                      </a:r>
                    </a:p>
                  </a:txBody>
                  <a:tcPr/>
                </a:tc>
                <a:tc>
                  <a:txBody>
                    <a:bodyPr/>
                    <a:lstStyle/>
                    <a:p>
                      <a:pPr algn="ctr"/>
                      <a:endParaRPr lang="en-US"/>
                    </a:p>
                  </a:txBody>
                  <a:tcPr/>
                </a:tc>
                <a:extLst>
                  <a:ext uri="{0D108BD9-81ED-4DB2-BD59-A6C34878D82A}">
                    <a16:rowId xmlns:a16="http://schemas.microsoft.com/office/drawing/2014/main" val="325474718"/>
                  </a:ext>
                </a:extLst>
              </a:tr>
              <a:tr h="370717">
                <a:tc>
                  <a:txBody>
                    <a:bodyPr/>
                    <a:lstStyle/>
                    <a:p>
                      <a:r>
                        <a:rPr lang="en-US"/>
                        <a:t>Database</a:t>
                      </a:r>
                    </a:p>
                  </a:txBody>
                  <a:tcPr/>
                </a:tc>
                <a:tc>
                  <a:txBody>
                    <a:bodyPr/>
                    <a:lstStyle/>
                    <a:p>
                      <a:pPr algn="ctr"/>
                      <a:endParaRPr lang="en-US"/>
                    </a:p>
                  </a:txBody>
                  <a:tcPr/>
                </a:tc>
                <a:tc>
                  <a:txBody>
                    <a:bodyPr/>
                    <a:lstStyle/>
                    <a:p>
                      <a:pPr algn="ctr"/>
                      <a:r>
                        <a:rPr lang="en-US"/>
                        <a:t>P</a:t>
                      </a:r>
                    </a:p>
                  </a:txBody>
                  <a:tcPr/>
                </a:tc>
                <a:tc>
                  <a:txBody>
                    <a:bodyPr/>
                    <a:lstStyle/>
                    <a:p>
                      <a:pPr algn="ctr"/>
                      <a:r>
                        <a:rPr lang="en-US"/>
                        <a:t>S</a:t>
                      </a:r>
                    </a:p>
                  </a:txBody>
                  <a:tcPr/>
                </a:tc>
                <a:tc>
                  <a:txBody>
                    <a:bodyPr/>
                    <a:lstStyle/>
                    <a:p>
                      <a:pPr algn="ctr"/>
                      <a:endParaRPr lang="en-US"/>
                    </a:p>
                  </a:txBody>
                  <a:tcPr/>
                </a:tc>
                <a:extLst>
                  <a:ext uri="{0D108BD9-81ED-4DB2-BD59-A6C34878D82A}">
                    <a16:rowId xmlns:a16="http://schemas.microsoft.com/office/drawing/2014/main" val="878578271"/>
                  </a:ext>
                </a:extLst>
              </a:tr>
              <a:tr h="370717">
                <a:tc>
                  <a:txBody>
                    <a:bodyPr/>
                    <a:lstStyle/>
                    <a:p>
                      <a:r>
                        <a:rPr lang="en-US"/>
                        <a:t>Weather API</a:t>
                      </a:r>
                    </a:p>
                  </a:txBody>
                  <a:tcPr/>
                </a:tc>
                <a:tc>
                  <a:txBody>
                    <a:bodyPr/>
                    <a:lstStyle/>
                    <a:p>
                      <a:pPr algn="ctr"/>
                      <a:endParaRPr lang="en-US"/>
                    </a:p>
                  </a:txBody>
                  <a:tcPr/>
                </a:tc>
                <a:tc>
                  <a:txBody>
                    <a:bodyPr/>
                    <a:lstStyle/>
                    <a:p>
                      <a:pPr algn="ctr"/>
                      <a:r>
                        <a:rPr lang="en-US"/>
                        <a:t>P</a:t>
                      </a:r>
                    </a:p>
                  </a:txBody>
                  <a:tcPr/>
                </a:tc>
                <a:tc>
                  <a:txBody>
                    <a:bodyPr/>
                    <a:lstStyle/>
                    <a:p>
                      <a:pPr algn="ctr"/>
                      <a:r>
                        <a:rPr lang="en-US"/>
                        <a:t>S</a:t>
                      </a:r>
                    </a:p>
                  </a:txBody>
                  <a:tcPr/>
                </a:tc>
                <a:tc>
                  <a:txBody>
                    <a:bodyPr/>
                    <a:lstStyle/>
                    <a:p>
                      <a:pPr algn="ctr"/>
                      <a:endParaRPr lang="en-US"/>
                    </a:p>
                  </a:txBody>
                  <a:tcPr/>
                </a:tc>
                <a:extLst>
                  <a:ext uri="{0D108BD9-81ED-4DB2-BD59-A6C34878D82A}">
                    <a16:rowId xmlns:a16="http://schemas.microsoft.com/office/drawing/2014/main" val="162556968"/>
                  </a:ext>
                </a:extLst>
              </a:tr>
              <a:tr h="370717">
                <a:tc>
                  <a:txBody>
                    <a:bodyPr/>
                    <a:lstStyle/>
                    <a:p>
                      <a:r>
                        <a:rPr lang="en-US"/>
                        <a:t>Administrative</a:t>
                      </a:r>
                    </a:p>
                  </a:txBody>
                  <a:tcPr/>
                </a:tc>
                <a:tc>
                  <a:txBody>
                    <a:bodyPr/>
                    <a:lstStyle/>
                    <a:p>
                      <a:pPr algn="ctr"/>
                      <a:endParaRPr lang="en-US"/>
                    </a:p>
                  </a:txBody>
                  <a:tcPr/>
                </a:tc>
                <a:tc>
                  <a:txBody>
                    <a:bodyPr/>
                    <a:lstStyle/>
                    <a:p>
                      <a:pPr algn="ctr"/>
                      <a:r>
                        <a:rPr lang="en-US"/>
                        <a:t>S</a:t>
                      </a:r>
                    </a:p>
                  </a:txBody>
                  <a:tcPr/>
                </a:tc>
                <a:tc>
                  <a:txBody>
                    <a:bodyPr/>
                    <a:lstStyle/>
                    <a:p>
                      <a:pPr algn="ctr"/>
                      <a:endParaRPr lang="en-US"/>
                    </a:p>
                  </a:txBody>
                  <a:tcPr/>
                </a:tc>
                <a:tc>
                  <a:txBody>
                    <a:bodyPr/>
                    <a:lstStyle/>
                    <a:p>
                      <a:pPr algn="ctr"/>
                      <a:r>
                        <a:rPr lang="en-US"/>
                        <a:t>P</a:t>
                      </a:r>
                    </a:p>
                  </a:txBody>
                  <a:tcPr/>
                </a:tc>
                <a:extLst>
                  <a:ext uri="{0D108BD9-81ED-4DB2-BD59-A6C34878D82A}">
                    <a16:rowId xmlns:a16="http://schemas.microsoft.com/office/drawing/2014/main" val="1019371440"/>
                  </a:ext>
                </a:extLst>
              </a:tr>
            </a:tbl>
          </a:graphicData>
        </a:graphic>
      </p:graphicFrame>
    </p:spTree>
    <p:extLst>
      <p:ext uri="{BB962C8B-B14F-4D97-AF65-F5344CB8AC3E}">
        <p14:creationId xmlns:p14="http://schemas.microsoft.com/office/powerpoint/2010/main" val="3698502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F013-AF16-4F27-9A98-C06B0F2B3AF4}"/>
              </a:ext>
            </a:extLst>
          </p:cNvPr>
          <p:cNvSpPr>
            <a:spLocks noGrp="1"/>
          </p:cNvSpPr>
          <p:nvPr>
            <p:ph type="title"/>
          </p:nvPr>
        </p:nvSpPr>
        <p:spPr/>
        <p:txBody>
          <a:bodyPr/>
          <a:lstStyle/>
          <a:p>
            <a:r>
              <a:rPr lang="en-US">
                <a:cs typeface="Calibri Light"/>
              </a:rPr>
              <a:t>Milestones</a:t>
            </a:r>
            <a:endParaRPr lang="en-US"/>
          </a:p>
        </p:txBody>
      </p:sp>
      <p:sp>
        <p:nvSpPr>
          <p:cNvPr id="3" name="Content Placeholder 2">
            <a:extLst>
              <a:ext uri="{FF2B5EF4-FFF2-40B4-BE49-F238E27FC236}">
                <a16:creationId xmlns:a16="http://schemas.microsoft.com/office/drawing/2014/main" id="{265121D5-644B-4C25-A5D0-20C0B03C9CE4}"/>
              </a:ext>
            </a:extLst>
          </p:cNvPr>
          <p:cNvSpPr>
            <a:spLocks noGrp="1"/>
          </p:cNvSpPr>
          <p:nvPr>
            <p:ph idx="1"/>
          </p:nvPr>
        </p:nvSpPr>
        <p:spPr/>
        <p:txBody>
          <a:bodyPr vert="horz" lIns="91440" tIns="45720" rIns="91440" bIns="45720" rtlCol="0" anchor="t">
            <a:normAutofit/>
          </a:bodyPr>
          <a:lstStyle/>
          <a:p>
            <a:r>
              <a:rPr lang="en-US">
                <a:solidFill>
                  <a:schemeClr val="tx1"/>
                </a:solidFill>
              </a:rPr>
              <a:t>IOS Application Front-End interface finalized</a:t>
            </a:r>
          </a:p>
          <a:p>
            <a:r>
              <a:rPr lang="en-US">
                <a:solidFill>
                  <a:schemeClr val="tx1"/>
                </a:solidFill>
              </a:rPr>
              <a:t>Database tables finalized</a:t>
            </a:r>
          </a:p>
          <a:p>
            <a:r>
              <a:rPr lang="en-US">
                <a:solidFill>
                  <a:schemeClr val="tx1"/>
                </a:solidFill>
              </a:rPr>
              <a:t>All active components and modules ordered and tested</a:t>
            </a:r>
          </a:p>
          <a:p>
            <a:r>
              <a:rPr lang="en-US">
                <a:solidFill>
                  <a:schemeClr val="tx1"/>
                </a:solidFill>
              </a:rPr>
              <a:t>PCBs soldered and tested</a:t>
            </a:r>
          </a:p>
          <a:p>
            <a:r>
              <a:rPr lang="en-US">
                <a:solidFill>
                  <a:schemeClr val="tx1"/>
                </a:solidFill>
              </a:rPr>
              <a:t>Final design implemented</a:t>
            </a:r>
          </a:p>
          <a:p>
            <a:r>
              <a:rPr lang="en-US">
                <a:solidFill>
                  <a:schemeClr val="tx1"/>
                </a:solidFill>
              </a:rPr>
              <a:t>Hardware Progress: 100%</a:t>
            </a:r>
          </a:p>
          <a:p>
            <a:r>
              <a:rPr lang="en-US">
                <a:solidFill>
                  <a:schemeClr val="tx1"/>
                </a:solidFill>
              </a:rPr>
              <a:t>Software Progress: 100%</a:t>
            </a:r>
          </a:p>
          <a:p>
            <a:r>
              <a:rPr lang="en-US">
                <a:solidFill>
                  <a:schemeClr val="tx1"/>
                </a:solidFill>
              </a:rPr>
              <a:t>Overall  Completion: 100%</a:t>
            </a:r>
          </a:p>
          <a:p>
            <a:endParaRPr lang="en-US"/>
          </a:p>
        </p:txBody>
      </p:sp>
    </p:spTree>
    <p:extLst>
      <p:ext uri="{BB962C8B-B14F-4D97-AF65-F5344CB8AC3E}">
        <p14:creationId xmlns:p14="http://schemas.microsoft.com/office/powerpoint/2010/main" val="1030865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descr="A picture containing table, building, large, computer&#10;&#10;Description generated with very high confidence">
            <a:extLst>
              <a:ext uri="{FF2B5EF4-FFF2-40B4-BE49-F238E27FC236}">
                <a16:creationId xmlns:a16="http://schemas.microsoft.com/office/drawing/2014/main" id="{F0802C16-3EF2-476D-AAE9-64259FD3A1B5}"/>
              </a:ext>
            </a:extLst>
          </p:cNvPr>
          <p:cNvPicPr>
            <a:picLocks noChangeAspect="1"/>
          </p:cNvPicPr>
          <p:nvPr/>
        </p:nvPicPr>
        <p:blipFill>
          <a:blip r:embed="rId3"/>
          <a:stretch>
            <a:fillRect/>
          </a:stretch>
        </p:blipFill>
        <p:spPr>
          <a:xfrm>
            <a:off x="1774415" y="2589086"/>
            <a:ext cx="4549138" cy="2755478"/>
          </a:xfrm>
          <a:prstGeom prst="rect">
            <a:avLst/>
          </a:prstGeom>
        </p:spPr>
      </p:pic>
      <p:sp>
        <p:nvSpPr>
          <p:cNvPr id="3" name="Content Placeholder 2">
            <a:extLst>
              <a:ext uri="{FF2B5EF4-FFF2-40B4-BE49-F238E27FC236}">
                <a16:creationId xmlns:a16="http://schemas.microsoft.com/office/drawing/2014/main" id="{9C938CF1-6AE3-4CAE-8102-0FBBBFD7E38D}"/>
              </a:ext>
            </a:extLst>
          </p:cNvPr>
          <p:cNvSpPr>
            <a:spLocks noGrp="1"/>
          </p:cNvSpPr>
          <p:nvPr>
            <p:ph idx="1"/>
          </p:nvPr>
        </p:nvSpPr>
        <p:spPr>
          <a:xfrm>
            <a:off x="7781373" y="2279151"/>
            <a:ext cx="3627063" cy="3387145"/>
          </a:xfrm>
        </p:spPr>
        <p:txBody>
          <a:bodyPr vert="horz" lIns="91440" tIns="45720" rIns="91440" bIns="45720" rtlCol="0" anchor="ctr">
            <a:normAutofit/>
          </a:bodyPr>
          <a:lstStyle/>
          <a:p>
            <a:pPr marL="0" indent="0">
              <a:buNone/>
            </a:pPr>
            <a:r>
              <a:rPr lang="en-US" sz="2400">
                <a:solidFill>
                  <a:schemeClr val="tx1">
                    <a:lumMod val="75000"/>
                    <a:lumOff val="25000"/>
                  </a:schemeClr>
                </a:solidFill>
                <a:cs typeface="Calibri" panose="020F0502020204030204"/>
              </a:rPr>
              <a:t>The members of this group would like to thank our sponsor, Open Aire, for inspiring and funding this project. Special thanks to Deborah Baker and Donie Riseden for coordinating with us throughout the duration of this project.</a:t>
            </a:r>
            <a:endParaRPr lang="en-US">
              <a:solidFill>
                <a:schemeClr val="tx1">
                  <a:lumMod val="75000"/>
                  <a:lumOff val="25000"/>
                </a:schemeClr>
              </a:solidFill>
            </a:endParaRPr>
          </a:p>
        </p:txBody>
      </p:sp>
      <p:sp>
        <p:nvSpPr>
          <p:cNvPr id="7" name="Title 1">
            <a:extLst>
              <a:ext uri="{FF2B5EF4-FFF2-40B4-BE49-F238E27FC236}">
                <a16:creationId xmlns:a16="http://schemas.microsoft.com/office/drawing/2014/main" id="{92215407-C2DC-4CE8-BCFD-E94B8027E84D}"/>
              </a:ext>
            </a:extLst>
          </p:cNvPr>
          <p:cNvSpPr>
            <a:spLocks noGrp="1"/>
          </p:cNvSpPr>
          <p:nvPr/>
        </p:nvSpPr>
        <p:spPr>
          <a:xfrm>
            <a:off x="838200" y="365125"/>
            <a:ext cx="543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Finances and Budget</a:t>
            </a:r>
            <a:endParaRPr lang="en-US"/>
          </a:p>
        </p:txBody>
      </p:sp>
    </p:spTree>
    <p:extLst>
      <p:ext uri="{BB962C8B-B14F-4D97-AF65-F5344CB8AC3E}">
        <p14:creationId xmlns:p14="http://schemas.microsoft.com/office/powerpoint/2010/main" val="2861436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AE52996-2764-472A-811A-BF2659F249B6}"/>
              </a:ext>
            </a:extLst>
          </p:cNvPr>
          <p:cNvGraphicFramePr>
            <a:graphicFrameLocks noGrp="1"/>
          </p:cNvGraphicFramePr>
          <p:nvPr>
            <p:ph idx="1"/>
            <p:extLst>
              <p:ext uri="{D42A27DB-BD31-4B8C-83A1-F6EECF244321}">
                <p14:modId xmlns:p14="http://schemas.microsoft.com/office/powerpoint/2010/main" val="2145486465"/>
              </p:ext>
            </p:extLst>
          </p:nvPr>
        </p:nvGraphicFramePr>
        <p:xfrm>
          <a:off x="920521" y="323089"/>
          <a:ext cx="9851642" cy="5950406"/>
        </p:xfrm>
        <a:graphic>
          <a:graphicData uri="http://schemas.openxmlformats.org/drawingml/2006/table">
            <a:tbl>
              <a:tblPr firstRow="1" bandRow="1">
                <a:tableStyleId>{B301B821-A1FF-4177-AEE7-76D212191A09}</a:tableStyleId>
              </a:tblPr>
              <a:tblGrid>
                <a:gridCol w="2176027">
                  <a:extLst>
                    <a:ext uri="{9D8B030D-6E8A-4147-A177-3AD203B41FA5}">
                      <a16:colId xmlns:a16="http://schemas.microsoft.com/office/drawing/2014/main" val="3434135797"/>
                    </a:ext>
                  </a:extLst>
                </a:gridCol>
                <a:gridCol w="2935757">
                  <a:extLst>
                    <a:ext uri="{9D8B030D-6E8A-4147-A177-3AD203B41FA5}">
                      <a16:colId xmlns:a16="http://schemas.microsoft.com/office/drawing/2014/main" val="2932954737"/>
                    </a:ext>
                  </a:extLst>
                </a:gridCol>
                <a:gridCol w="1098786">
                  <a:extLst>
                    <a:ext uri="{9D8B030D-6E8A-4147-A177-3AD203B41FA5}">
                      <a16:colId xmlns:a16="http://schemas.microsoft.com/office/drawing/2014/main" val="878466096"/>
                    </a:ext>
                  </a:extLst>
                </a:gridCol>
                <a:gridCol w="1594315">
                  <a:extLst>
                    <a:ext uri="{9D8B030D-6E8A-4147-A177-3AD203B41FA5}">
                      <a16:colId xmlns:a16="http://schemas.microsoft.com/office/drawing/2014/main" val="2103239142"/>
                    </a:ext>
                  </a:extLst>
                </a:gridCol>
                <a:gridCol w="2046757">
                  <a:extLst>
                    <a:ext uri="{9D8B030D-6E8A-4147-A177-3AD203B41FA5}">
                      <a16:colId xmlns:a16="http://schemas.microsoft.com/office/drawing/2014/main" val="1799277338"/>
                    </a:ext>
                  </a:extLst>
                </a:gridCol>
              </a:tblGrid>
              <a:tr h="270473">
                <a:tc>
                  <a:txBody>
                    <a:bodyPr/>
                    <a:lstStyle/>
                    <a:p>
                      <a:pPr marL="0" marR="0" algn="ctr">
                        <a:lnSpc>
                          <a:spcPct val="75000"/>
                        </a:lnSpc>
                        <a:spcBef>
                          <a:spcPts val="0"/>
                        </a:spcBef>
                        <a:spcAft>
                          <a:spcPts val="0"/>
                        </a:spcAft>
                      </a:pPr>
                      <a:r>
                        <a:rPr lang="en-US" sz="1200">
                          <a:effectLst/>
                        </a:rPr>
                        <a:t>Module</a:t>
                      </a:r>
                    </a:p>
                  </a:txBody>
                  <a:tcPr marL="63500" marR="63500" marT="63500" marB="63500" anchor="ctr"/>
                </a:tc>
                <a:tc>
                  <a:txBody>
                    <a:bodyPr/>
                    <a:lstStyle/>
                    <a:p>
                      <a:pPr marL="0" marR="0" algn="ctr">
                        <a:lnSpc>
                          <a:spcPct val="75000"/>
                        </a:lnSpc>
                        <a:spcBef>
                          <a:spcPts val="0"/>
                        </a:spcBef>
                        <a:spcAft>
                          <a:spcPts val="0"/>
                        </a:spcAft>
                      </a:pPr>
                      <a:r>
                        <a:rPr lang="en-US" sz="1200">
                          <a:effectLst/>
                        </a:rPr>
                        <a:t>Item</a:t>
                      </a:r>
                    </a:p>
                  </a:txBody>
                  <a:tcPr marL="63500" marR="63500" marT="63500" marB="63500" anchor="ctr"/>
                </a:tc>
                <a:tc>
                  <a:txBody>
                    <a:bodyPr/>
                    <a:lstStyle/>
                    <a:p>
                      <a:pPr marL="0" marR="0" algn="ctr">
                        <a:lnSpc>
                          <a:spcPct val="75000"/>
                        </a:lnSpc>
                        <a:spcBef>
                          <a:spcPts val="0"/>
                        </a:spcBef>
                        <a:spcAft>
                          <a:spcPts val="0"/>
                        </a:spcAft>
                      </a:pPr>
                      <a:r>
                        <a:rPr lang="en-US" sz="1200">
                          <a:effectLst/>
                        </a:rPr>
                        <a:t>Qty</a:t>
                      </a:r>
                    </a:p>
                  </a:txBody>
                  <a:tcPr marL="63500" marR="63500" marT="63500" marB="63500" anchor="ctr"/>
                </a:tc>
                <a:tc>
                  <a:txBody>
                    <a:bodyPr/>
                    <a:lstStyle/>
                    <a:p>
                      <a:pPr marL="0" marR="0" algn="ctr">
                        <a:lnSpc>
                          <a:spcPct val="75000"/>
                        </a:lnSpc>
                        <a:spcBef>
                          <a:spcPts val="0"/>
                        </a:spcBef>
                        <a:spcAft>
                          <a:spcPts val="0"/>
                        </a:spcAft>
                      </a:pPr>
                      <a:r>
                        <a:rPr lang="en-US" sz="1200">
                          <a:effectLst/>
                        </a:rPr>
                        <a:t>Item Price</a:t>
                      </a:r>
                    </a:p>
                  </a:txBody>
                  <a:tcPr marL="63500" marR="63500" marT="63500" marB="63500" anchor="ctr"/>
                </a:tc>
                <a:tc>
                  <a:txBody>
                    <a:bodyPr/>
                    <a:lstStyle/>
                    <a:p>
                      <a:pPr marL="0" marR="0" algn="ctr">
                        <a:lnSpc>
                          <a:spcPct val="75000"/>
                        </a:lnSpc>
                        <a:spcBef>
                          <a:spcPts val="0"/>
                        </a:spcBef>
                        <a:spcAft>
                          <a:spcPts val="0"/>
                        </a:spcAft>
                      </a:pPr>
                      <a:r>
                        <a:rPr lang="en-US" sz="1200">
                          <a:effectLst/>
                        </a:rPr>
                        <a:t>Cost Estimate</a:t>
                      </a:r>
                    </a:p>
                  </a:txBody>
                  <a:tcPr marL="63500" marR="63500" marT="63500" marB="63500" anchor="ctr"/>
                </a:tc>
                <a:extLst>
                  <a:ext uri="{0D108BD9-81ED-4DB2-BD59-A6C34878D82A}">
                    <a16:rowId xmlns:a16="http://schemas.microsoft.com/office/drawing/2014/main" val="1385271745"/>
                  </a:ext>
                </a:extLst>
              </a:tr>
              <a:tr h="270473">
                <a:tc>
                  <a:txBody>
                    <a:bodyPr/>
                    <a:lstStyle/>
                    <a:p>
                      <a:pPr marL="0" marR="0" algn="ctr">
                        <a:lnSpc>
                          <a:spcPct val="75000"/>
                        </a:lnSpc>
                        <a:spcBef>
                          <a:spcPts val="0"/>
                        </a:spcBef>
                        <a:spcAft>
                          <a:spcPts val="0"/>
                        </a:spcAft>
                      </a:pPr>
                      <a:r>
                        <a:rPr lang="en-US" sz="1200" b="1">
                          <a:effectLst/>
                        </a:rPr>
                        <a:t>Microcontroller</a:t>
                      </a:r>
                    </a:p>
                  </a:txBody>
                  <a:tcPr marL="63500" marR="63500" marT="63500" marB="63500" anchor="ctr"/>
                </a:tc>
                <a:tc>
                  <a:txBody>
                    <a:bodyPr/>
                    <a:lstStyle/>
                    <a:p>
                      <a:pPr marL="0" marR="0" algn="ctr">
                        <a:lnSpc>
                          <a:spcPct val="75000"/>
                        </a:lnSpc>
                        <a:spcBef>
                          <a:spcPts val="0"/>
                        </a:spcBef>
                        <a:spcAft>
                          <a:spcPts val="0"/>
                        </a:spcAft>
                      </a:pPr>
                      <a:r>
                        <a:rPr lang="en-US" sz="1100">
                          <a:effectLst/>
                        </a:rPr>
                        <a:t>Microcontroller</a:t>
                      </a:r>
                    </a:p>
                  </a:txBody>
                  <a:tcPr marL="63500" marR="63500" marT="63500" marB="63500" anchor="ctr"/>
                </a:tc>
                <a:tc>
                  <a:txBody>
                    <a:bodyPr/>
                    <a:lstStyle/>
                    <a:p>
                      <a:pPr marL="0" marR="0" algn="ctr">
                        <a:lnSpc>
                          <a:spcPct val="75000"/>
                        </a:lnSpc>
                        <a:spcBef>
                          <a:spcPts val="0"/>
                        </a:spcBef>
                        <a:spcAft>
                          <a:spcPts val="0"/>
                        </a:spcAft>
                      </a:pPr>
                      <a:r>
                        <a:rPr lang="en-US" sz="1100">
                          <a:effectLst/>
                        </a:rPr>
                        <a:t>2</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extLst>
                  <a:ext uri="{0D108BD9-81ED-4DB2-BD59-A6C34878D82A}">
                    <a16:rowId xmlns:a16="http://schemas.microsoft.com/office/drawing/2014/main" val="1618405601"/>
                  </a:ext>
                </a:extLst>
              </a:tr>
              <a:tr h="270473">
                <a:tc rowSpan="3">
                  <a:txBody>
                    <a:bodyPr/>
                    <a:lstStyle/>
                    <a:p>
                      <a:pPr marL="0" marR="0" algn="ctr">
                        <a:lnSpc>
                          <a:spcPct val="75000"/>
                        </a:lnSpc>
                        <a:spcBef>
                          <a:spcPts val="0"/>
                        </a:spcBef>
                        <a:spcAft>
                          <a:spcPts val="0"/>
                        </a:spcAft>
                      </a:pPr>
                      <a:r>
                        <a:rPr lang="en-US" sz="1100" b="1">
                          <a:effectLst/>
                        </a:rPr>
                        <a:t>Power</a:t>
                      </a:r>
                    </a:p>
                  </a:txBody>
                  <a:tcPr marL="63500" marR="63500" marT="63500" marB="63500" anchor="ctr"/>
                </a:tc>
                <a:tc>
                  <a:txBody>
                    <a:bodyPr/>
                    <a:lstStyle/>
                    <a:p>
                      <a:pPr marL="0" marR="0" algn="ctr">
                        <a:lnSpc>
                          <a:spcPct val="75000"/>
                        </a:lnSpc>
                        <a:spcBef>
                          <a:spcPts val="0"/>
                        </a:spcBef>
                        <a:spcAft>
                          <a:spcPts val="0"/>
                        </a:spcAft>
                      </a:pPr>
                      <a:r>
                        <a:rPr lang="en-US" sz="1100">
                          <a:effectLst/>
                        </a:rPr>
                        <a:t>Power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078641717"/>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Battery Management System</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168473407"/>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PV panels</a:t>
                      </a:r>
                    </a:p>
                  </a:txBody>
                  <a:tcPr marL="63500" marR="63500" marT="63500" marB="63500" anchor="ctr"/>
                </a:tc>
                <a:tc>
                  <a:txBody>
                    <a:bodyPr/>
                    <a:lstStyle/>
                    <a:p>
                      <a:pPr marL="0" marR="0" algn="ctr">
                        <a:lnSpc>
                          <a:spcPct val="75000"/>
                        </a:lnSpc>
                        <a:spcBef>
                          <a:spcPts val="0"/>
                        </a:spcBef>
                        <a:spcAft>
                          <a:spcPts val="0"/>
                        </a:spcAft>
                      </a:pPr>
                      <a:r>
                        <a:rPr lang="en-US" sz="1100">
                          <a:effectLst/>
                        </a:rPr>
                        <a:t>2</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tc>
                  <a:txBody>
                    <a:bodyPr/>
                    <a:lstStyle/>
                    <a:p>
                      <a:pPr marL="0" marR="0" algn="ctr">
                        <a:lnSpc>
                          <a:spcPct val="75000"/>
                        </a:lnSpc>
                        <a:spcBef>
                          <a:spcPts val="0"/>
                        </a:spcBef>
                        <a:spcAft>
                          <a:spcPts val="0"/>
                        </a:spcAft>
                      </a:pPr>
                      <a:r>
                        <a:rPr lang="en-US" sz="1100">
                          <a:effectLst/>
                        </a:rPr>
                        <a:t>30</a:t>
                      </a:r>
                    </a:p>
                  </a:txBody>
                  <a:tcPr marL="63500" marR="63500" marT="63500" marB="63500" anchor="ctr"/>
                </a:tc>
                <a:extLst>
                  <a:ext uri="{0D108BD9-81ED-4DB2-BD59-A6C34878D82A}">
                    <a16:rowId xmlns:a16="http://schemas.microsoft.com/office/drawing/2014/main" val="2200322141"/>
                  </a:ext>
                </a:extLst>
              </a:tr>
              <a:tr h="270473">
                <a:tc rowSpan="6">
                  <a:txBody>
                    <a:bodyPr/>
                    <a:lstStyle/>
                    <a:p>
                      <a:pPr marL="0" marR="0" algn="ctr">
                        <a:lnSpc>
                          <a:spcPct val="75000"/>
                        </a:lnSpc>
                        <a:spcBef>
                          <a:spcPts val="0"/>
                        </a:spcBef>
                        <a:spcAft>
                          <a:spcPts val="0"/>
                        </a:spcAft>
                      </a:pPr>
                      <a:r>
                        <a:rPr lang="en-US" sz="1100" b="1">
                          <a:effectLst/>
                        </a:rPr>
                        <a:t>Sensors</a:t>
                      </a:r>
                    </a:p>
                  </a:txBody>
                  <a:tcPr marL="63500" marR="63500" marT="63500" marB="63500" anchor="ctr"/>
                </a:tc>
                <a:tc>
                  <a:txBody>
                    <a:bodyPr/>
                    <a:lstStyle/>
                    <a:p>
                      <a:pPr marL="0" marR="0" algn="ctr">
                        <a:lnSpc>
                          <a:spcPct val="75000"/>
                        </a:lnSpc>
                        <a:spcBef>
                          <a:spcPts val="0"/>
                        </a:spcBef>
                        <a:spcAft>
                          <a:spcPts val="0"/>
                        </a:spcAft>
                      </a:pPr>
                      <a:r>
                        <a:rPr lang="en-US" sz="1100">
                          <a:effectLst/>
                        </a:rPr>
                        <a:t>Temperature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389260496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Barometric Pressure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344009280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Pressure Plate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extLst>
                  <a:ext uri="{0D108BD9-81ED-4DB2-BD59-A6C34878D82A}">
                    <a16:rowId xmlns:a16="http://schemas.microsoft.com/office/drawing/2014/main" val="2138281775"/>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Humidity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extLst>
                  <a:ext uri="{0D108BD9-81ED-4DB2-BD59-A6C34878D82A}">
                    <a16:rowId xmlns:a16="http://schemas.microsoft.com/office/drawing/2014/main" val="4071639342"/>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Anemometer (Wind speedometer)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298294616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Adaptive light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12976887"/>
                  </a:ext>
                </a:extLst>
              </a:tr>
              <a:tr h="270473">
                <a:tc rowSpan="2">
                  <a:txBody>
                    <a:bodyPr/>
                    <a:lstStyle/>
                    <a:p>
                      <a:pPr marL="0" marR="0" algn="ctr">
                        <a:lnSpc>
                          <a:spcPct val="75000"/>
                        </a:lnSpc>
                        <a:spcBef>
                          <a:spcPts val="0"/>
                        </a:spcBef>
                        <a:spcAft>
                          <a:spcPts val="0"/>
                        </a:spcAft>
                      </a:pPr>
                      <a:r>
                        <a:rPr lang="en-US" sz="1100" b="1">
                          <a:effectLst/>
                        </a:rPr>
                        <a:t>Wireless</a:t>
                      </a:r>
                    </a:p>
                  </a:txBody>
                  <a:tcPr marL="63500" marR="63500" marT="63500" marB="63500" anchor="ctr"/>
                </a:tc>
                <a:tc>
                  <a:txBody>
                    <a:bodyPr/>
                    <a:lstStyle/>
                    <a:p>
                      <a:pPr marL="0" marR="0" algn="ctr">
                        <a:lnSpc>
                          <a:spcPct val="75000"/>
                        </a:lnSpc>
                        <a:spcBef>
                          <a:spcPts val="0"/>
                        </a:spcBef>
                        <a:spcAft>
                          <a:spcPts val="0"/>
                        </a:spcAft>
                      </a:pPr>
                      <a:r>
                        <a:rPr lang="en-US" sz="1100">
                          <a:effectLst/>
                        </a:rPr>
                        <a:t>Wi-Fi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986501600"/>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Bluetooth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2085150950"/>
                  </a:ext>
                </a:extLst>
              </a:tr>
              <a:tr h="270473">
                <a:tc rowSpan="4">
                  <a:txBody>
                    <a:bodyPr/>
                    <a:lstStyle/>
                    <a:p>
                      <a:pPr marL="0" marR="0" algn="ctr">
                        <a:lnSpc>
                          <a:spcPct val="75000"/>
                        </a:lnSpc>
                        <a:spcBef>
                          <a:spcPts val="0"/>
                        </a:spcBef>
                        <a:spcAft>
                          <a:spcPts val="0"/>
                        </a:spcAft>
                      </a:pPr>
                      <a:r>
                        <a:rPr lang="en-US" sz="1100" b="1">
                          <a:effectLst/>
                        </a:rPr>
                        <a:t>Peripherals and Drivers</a:t>
                      </a:r>
                    </a:p>
                  </a:txBody>
                  <a:tcPr marL="63500" marR="63500" marT="63500" marB="63500" anchor="ctr"/>
                </a:tc>
                <a:tc>
                  <a:txBody>
                    <a:bodyPr/>
                    <a:lstStyle/>
                    <a:p>
                      <a:pPr marL="0" marR="0" algn="ctr">
                        <a:lnSpc>
                          <a:spcPct val="75000"/>
                        </a:lnSpc>
                        <a:spcBef>
                          <a:spcPts val="0"/>
                        </a:spcBef>
                        <a:spcAft>
                          <a:spcPts val="0"/>
                        </a:spcAft>
                      </a:pPr>
                      <a:r>
                        <a:rPr lang="en-US" sz="1100">
                          <a:effectLst/>
                        </a:rPr>
                        <a:t>Motor Driver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120796453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Fan Driver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91935472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Stepper Motor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28954112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Fan</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2894725806"/>
                  </a:ext>
                </a:extLst>
              </a:tr>
              <a:tr h="270473">
                <a:tc rowSpan="4">
                  <a:txBody>
                    <a:bodyPr/>
                    <a:lstStyle/>
                    <a:p>
                      <a:pPr marL="0" marR="0" algn="ctr">
                        <a:lnSpc>
                          <a:spcPct val="75000"/>
                        </a:lnSpc>
                        <a:spcBef>
                          <a:spcPts val="0"/>
                        </a:spcBef>
                        <a:spcAft>
                          <a:spcPts val="0"/>
                        </a:spcAft>
                      </a:pPr>
                      <a:r>
                        <a:rPr lang="en-US" sz="1100" b="1">
                          <a:effectLst/>
                        </a:rPr>
                        <a:t>Miscellaneous</a:t>
                      </a:r>
                    </a:p>
                  </a:txBody>
                  <a:tcPr marL="63500" marR="63500" marT="63500" marB="63500" anchor="ctr"/>
                </a:tc>
                <a:tc>
                  <a:txBody>
                    <a:bodyPr/>
                    <a:lstStyle/>
                    <a:p>
                      <a:pPr marL="0" marR="0" algn="ctr">
                        <a:lnSpc>
                          <a:spcPct val="75000"/>
                        </a:lnSpc>
                        <a:spcBef>
                          <a:spcPts val="0"/>
                        </a:spcBef>
                        <a:spcAft>
                          <a:spcPts val="0"/>
                        </a:spcAft>
                      </a:pPr>
                      <a:r>
                        <a:rPr lang="en-US" sz="1100">
                          <a:effectLst/>
                        </a:rPr>
                        <a:t>Miscellaneous Passives</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2044365636"/>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PCB Design and Fabrication</a:t>
                      </a:r>
                    </a:p>
                  </a:txBody>
                  <a:tcPr marL="63500" marR="63500" marT="63500" marB="63500" anchor="ctr"/>
                </a:tc>
                <a:tc>
                  <a:txBody>
                    <a:bodyPr/>
                    <a:lstStyle/>
                    <a:p>
                      <a:pPr marL="0" marR="0" algn="ctr">
                        <a:lnSpc>
                          <a:spcPct val="75000"/>
                        </a:lnSpc>
                        <a:spcBef>
                          <a:spcPts val="0"/>
                        </a:spcBef>
                        <a:spcAft>
                          <a:spcPts val="0"/>
                        </a:spcAft>
                      </a:pPr>
                      <a:r>
                        <a:rPr lang="en-US" sz="1100">
                          <a:effectLst/>
                        </a:rPr>
                        <a:t>5</a:t>
                      </a:r>
                    </a:p>
                  </a:txBody>
                  <a:tcPr marL="63500" marR="63500" marT="63500" marB="63500" anchor="ctr"/>
                </a:tc>
                <a:tc>
                  <a:txBody>
                    <a:bodyPr/>
                    <a:lstStyle/>
                    <a:p>
                      <a:pPr marL="0" marR="0" algn="ctr">
                        <a:lnSpc>
                          <a:spcPct val="75000"/>
                        </a:lnSpc>
                        <a:spcBef>
                          <a:spcPts val="0"/>
                        </a:spcBef>
                        <a:spcAft>
                          <a:spcPts val="0"/>
                        </a:spcAft>
                      </a:pPr>
                      <a:r>
                        <a:rPr lang="en-US" sz="1100">
                          <a:effectLst/>
                        </a:rPr>
                        <a:t>5</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extLst>
                  <a:ext uri="{0D108BD9-81ED-4DB2-BD59-A6C34878D82A}">
                    <a16:rowId xmlns:a16="http://schemas.microsoft.com/office/drawing/2014/main" val="574952630"/>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Glass Tinting</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extLst>
                  <a:ext uri="{0D108BD9-81ED-4DB2-BD59-A6C34878D82A}">
                    <a16:rowId xmlns:a16="http://schemas.microsoft.com/office/drawing/2014/main" val="1110731523"/>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Waterproof Enclosure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200</a:t>
                      </a:r>
                    </a:p>
                  </a:txBody>
                  <a:tcPr marL="63500" marR="63500" marT="63500" marB="63500" anchor="ctr"/>
                </a:tc>
                <a:tc>
                  <a:txBody>
                    <a:bodyPr/>
                    <a:lstStyle/>
                    <a:p>
                      <a:pPr marL="0" marR="0" algn="ctr">
                        <a:lnSpc>
                          <a:spcPct val="75000"/>
                        </a:lnSpc>
                        <a:spcBef>
                          <a:spcPts val="0"/>
                        </a:spcBef>
                        <a:spcAft>
                          <a:spcPts val="0"/>
                        </a:spcAft>
                      </a:pPr>
                      <a:r>
                        <a:rPr lang="en-US" sz="1100">
                          <a:effectLst/>
                        </a:rPr>
                        <a:t>200</a:t>
                      </a:r>
                    </a:p>
                  </a:txBody>
                  <a:tcPr marL="63500" marR="63500" marT="63500" marB="63500" anchor="ctr"/>
                </a:tc>
                <a:extLst>
                  <a:ext uri="{0D108BD9-81ED-4DB2-BD59-A6C34878D82A}">
                    <a16:rowId xmlns:a16="http://schemas.microsoft.com/office/drawing/2014/main" val="2878363457"/>
                  </a:ext>
                </a:extLst>
              </a:tr>
              <a:tr h="270473">
                <a:tc gridSpan="4">
                  <a:txBody>
                    <a:bodyPr/>
                    <a:lstStyle/>
                    <a:p>
                      <a:pPr marL="0" marR="0" algn="ctr">
                        <a:lnSpc>
                          <a:spcPct val="75000"/>
                        </a:lnSpc>
                        <a:spcBef>
                          <a:spcPts val="0"/>
                        </a:spcBef>
                        <a:spcAft>
                          <a:spcPts val="0"/>
                        </a:spcAft>
                      </a:pPr>
                      <a:r>
                        <a:rPr lang="en-US" sz="1100" b="1">
                          <a:effectLst/>
                        </a:rPr>
                        <a:t>Total Cost</a:t>
                      </a:r>
                      <a:endParaRPr lang="en-US" sz="1100" b="0">
                        <a:effectLst/>
                      </a:endParaRPr>
                    </a:p>
                  </a:txBody>
                  <a:tcPr marL="63500" marR="63500" marT="63500" marB="6350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75000"/>
                        </a:lnSpc>
                        <a:spcBef>
                          <a:spcPts val="0"/>
                        </a:spcBef>
                        <a:spcAft>
                          <a:spcPts val="0"/>
                        </a:spcAft>
                      </a:pPr>
                      <a:r>
                        <a:rPr lang="en-US" sz="1100" b="1">
                          <a:effectLst/>
                        </a:rPr>
                        <a:t>$735</a:t>
                      </a:r>
                    </a:p>
                  </a:txBody>
                  <a:tcPr marL="63500" marR="63500" marT="63500" marB="63500" anchor="ctr"/>
                </a:tc>
                <a:extLst>
                  <a:ext uri="{0D108BD9-81ED-4DB2-BD59-A6C34878D82A}">
                    <a16:rowId xmlns:a16="http://schemas.microsoft.com/office/drawing/2014/main" val="3716433707"/>
                  </a:ext>
                </a:extLst>
              </a:tr>
            </a:tbl>
          </a:graphicData>
        </a:graphic>
      </p:graphicFrame>
    </p:spTree>
    <p:extLst>
      <p:ext uri="{BB962C8B-B14F-4D97-AF65-F5344CB8AC3E}">
        <p14:creationId xmlns:p14="http://schemas.microsoft.com/office/powerpoint/2010/main" val="1158344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17BA-2A29-44BE-AE61-FB4A3AB8D270}"/>
              </a:ext>
            </a:extLst>
          </p:cNvPr>
          <p:cNvSpPr>
            <a:spLocks noGrp="1"/>
          </p:cNvSpPr>
          <p:nvPr>
            <p:ph type="title"/>
          </p:nvPr>
        </p:nvSpPr>
        <p:spPr>
          <a:xfrm>
            <a:off x="585434" y="-1"/>
            <a:ext cx="8534400" cy="1507067"/>
          </a:xfrm>
        </p:spPr>
        <p:txBody>
          <a:bodyPr/>
          <a:lstStyle/>
          <a:p>
            <a:r>
              <a:rPr lang="en-US">
                <a:cs typeface="Calibri Light"/>
              </a:rPr>
              <a:t>Issues and Concerns</a:t>
            </a:r>
            <a:endParaRPr lang="en-US"/>
          </a:p>
        </p:txBody>
      </p:sp>
      <p:sp>
        <p:nvSpPr>
          <p:cNvPr id="3" name="Content Placeholder 2">
            <a:extLst>
              <a:ext uri="{FF2B5EF4-FFF2-40B4-BE49-F238E27FC236}">
                <a16:creationId xmlns:a16="http://schemas.microsoft.com/office/drawing/2014/main" id="{AC038A46-A8EF-47E7-96F9-BCFE6FFA83AE}"/>
              </a:ext>
            </a:extLst>
          </p:cNvPr>
          <p:cNvSpPr>
            <a:spLocks noGrp="1"/>
          </p:cNvSpPr>
          <p:nvPr>
            <p:ph idx="1"/>
          </p:nvPr>
        </p:nvSpPr>
        <p:spPr>
          <a:xfrm>
            <a:off x="1141413" y="2034395"/>
            <a:ext cx="9905998" cy="3124201"/>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Anemometer was initially delayed and did not receive it until late February </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Initial delay on funds</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COVID-19 pandemic causing major requirement and design changes</a:t>
            </a:r>
          </a:p>
          <a:p>
            <a:pPr lvl="1">
              <a:spcAft>
                <a:spcPts val="0"/>
              </a:spcAft>
            </a:pPr>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Lack of lab resources such as </a:t>
            </a:r>
            <a:r>
              <a:rPr lang="en-US" err="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oscilliscope</a:t>
            </a:r>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 prevented a lot of necessary debugging which resulted in having to remove the barometric pressure sensor from implementation</a:t>
            </a:r>
          </a:p>
          <a:p>
            <a:endParaRPr lang="en-US">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21721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B92E-D524-470C-B366-5D034C33F2B8}"/>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Enclosure Specifications</a:t>
            </a:r>
            <a:endParaRPr lang="en-US"/>
          </a:p>
        </p:txBody>
      </p:sp>
      <p:graphicFrame>
        <p:nvGraphicFramePr>
          <p:cNvPr id="4" name="Table 3">
            <a:extLst>
              <a:ext uri="{FF2B5EF4-FFF2-40B4-BE49-F238E27FC236}">
                <a16:creationId xmlns:a16="http://schemas.microsoft.com/office/drawing/2014/main" id="{8D22F96B-0E72-41B8-9F22-58BACDC73D05}"/>
              </a:ext>
            </a:extLst>
          </p:cNvPr>
          <p:cNvGraphicFramePr>
            <a:graphicFrameLocks noGrp="1"/>
          </p:cNvGraphicFramePr>
          <p:nvPr>
            <p:extLst>
              <p:ext uri="{D42A27DB-BD31-4B8C-83A1-F6EECF244321}">
                <p14:modId xmlns:p14="http://schemas.microsoft.com/office/powerpoint/2010/main" val="1890960174"/>
              </p:ext>
            </p:extLst>
          </p:nvPr>
        </p:nvGraphicFramePr>
        <p:xfrm>
          <a:off x="2372493" y="2878302"/>
          <a:ext cx="6770592" cy="2084881"/>
        </p:xfrm>
        <a:graphic>
          <a:graphicData uri="http://schemas.openxmlformats.org/drawingml/2006/table">
            <a:tbl>
              <a:tblPr firstRow="1" bandRow="1">
                <a:tableStyleId>{5C22544A-7EE6-4342-B048-85BDC9FD1C3A}</a:tableStyleId>
              </a:tblPr>
              <a:tblGrid>
                <a:gridCol w="1692648">
                  <a:extLst>
                    <a:ext uri="{9D8B030D-6E8A-4147-A177-3AD203B41FA5}">
                      <a16:colId xmlns:a16="http://schemas.microsoft.com/office/drawing/2014/main" val="1899388525"/>
                    </a:ext>
                  </a:extLst>
                </a:gridCol>
                <a:gridCol w="1692648">
                  <a:extLst>
                    <a:ext uri="{9D8B030D-6E8A-4147-A177-3AD203B41FA5}">
                      <a16:colId xmlns:a16="http://schemas.microsoft.com/office/drawing/2014/main" val="2081622603"/>
                    </a:ext>
                  </a:extLst>
                </a:gridCol>
                <a:gridCol w="1692648">
                  <a:extLst>
                    <a:ext uri="{9D8B030D-6E8A-4147-A177-3AD203B41FA5}">
                      <a16:colId xmlns:a16="http://schemas.microsoft.com/office/drawing/2014/main" val="58074249"/>
                    </a:ext>
                  </a:extLst>
                </a:gridCol>
                <a:gridCol w="1692648">
                  <a:extLst>
                    <a:ext uri="{9D8B030D-6E8A-4147-A177-3AD203B41FA5}">
                      <a16:colId xmlns:a16="http://schemas.microsoft.com/office/drawing/2014/main" val="2163756023"/>
                    </a:ext>
                  </a:extLst>
                </a:gridCol>
              </a:tblGrid>
              <a:tr h="740908">
                <a:tc>
                  <a:txBody>
                    <a:bodyPr/>
                    <a:lstStyle/>
                    <a:p>
                      <a:pPr marL="0" marR="0" algn="ctr">
                        <a:spcBef>
                          <a:spcPts val="0"/>
                        </a:spcBef>
                        <a:spcAft>
                          <a:spcPts val="0"/>
                        </a:spcAft>
                      </a:pPr>
                      <a:r>
                        <a:rPr lang="en-US" sz="1600">
                          <a:effectLst/>
                        </a:rPr>
                        <a:t>Specification Number</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Specification</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Value</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Unit</a:t>
                      </a:r>
                      <a:endParaRPr lang="en-US" sz="1600">
                        <a:effectLst/>
                        <a:latin typeface="Calibri"/>
                      </a:endParaRPr>
                    </a:p>
                  </a:txBody>
                  <a:tcPr marL="63500" marR="63500" marT="63500" marB="63500" anchor="ctr"/>
                </a:tc>
                <a:extLst>
                  <a:ext uri="{0D108BD9-81ED-4DB2-BD59-A6C34878D82A}">
                    <a16:rowId xmlns:a16="http://schemas.microsoft.com/office/drawing/2014/main" val="2314311237"/>
                  </a:ext>
                </a:extLst>
              </a:tr>
              <a:tr h="447991">
                <a:tc>
                  <a:txBody>
                    <a:bodyPr/>
                    <a:lstStyle/>
                    <a:p>
                      <a:pPr marL="0" marR="0" algn="ctr">
                        <a:spcBef>
                          <a:spcPts val="0"/>
                        </a:spcBef>
                        <a:spcAft>
                          <a:spcPts val="0"/>
                        </a:spcAft>
                      </a:pPr>
                      <a:r>
                        <a:rPr lang="en-US" sz="1600">
                          <a:effectLst/>
                          <a:latin typeface="Calibri"/>
                        </a:rPr>
                        <a:t>7</a:t>
                      </a:r>
                    </a:p>
                  </a:txBody>
                  <a:tcPr marL="63500" marR="63500" marT="63500" marB="63500" anchor="ctr"/>
                </a:tc>
                <a:tc>
                  <a:txBody>
                    <a:bodyPr/>
                    <a:lstStyle/>
                    <a:p>
                      <a:pPr marL="0" marR="0" algn="ctr">
                        <a:spcBef>
                          <a:spcPts val="0"/>
                        </a:spcBef>
                        <a:spcAft>
                          <a:spcPts val="0"/>
                        </a:spcAft>
                      </a:pPr>
                      <a:r>
                        <a:rPr lang="en-US" sz="1600">
                          <a:effectLst/>
                        </a:rPr>
                        <a:t>Dimensions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latin typeface="Calibri"/>
                        </a:rPr>
                        <a:t>32x11x10</a:t>
                      </a:r>
                    </a:p>
                  </a:txBody>
                  <a:tcPr marL="63500" marR="63500" marT="63500" marB="63500" anchor="ctr"/>
                </a:tc>
                <a:tc>
                  <a:txBody>
                    <a:bodyPr/>
                    <a:lstStyle/>
                    <a:p>
                      <a:pPr marL="0" marR="0" algn="ctr">
                        <a:spcBef>
                          <a:spcPts val="0"/>
                        </a:spcBef>
                        <a:spcAft>
                          <a:spcPts val="0"/>
                        </a:spcAft>
                      </a:pPr>
                      <a:r>
                        <a:rPr lang="en-US" sz="1600">
                          <a:effectLst/>
                          <a:latin typeface="Calibri"/>
                        </a:rPr>
                        <a:t>inches</a:t>
                      </a:r>
                    </a:p>
                  </a:txBody>
                  <a:tcPr marL="63500" marR="63500" marT="63500" marB="63500" anchor="ctr"/>
                </a:tc>
                <a:extLst>
                  <a:ext uri="{0D108BD9-81ED-4DB2-BD59-A6C34878D82A}">
                    <a16:rowId xmlns:a16="http://schemas.microsoft.com/office/drawing/2014/main" val="1032798267"/>
                  </a:ext>
                </a:extLst>
              </a:tr>
              <a:tr h="447991">
                <a:tc>
                  <a:txBody>
                    <a:bodyPr/>
                    <a:lstStyle/>
                    <a:p>
                      <a:pPr marL="0" marR="0" algn="ctr">
                        <a:spcBef>
                          <a:spcPts val="0"/>
                        </a:spcBef>
                        <a:spcAft>
                          <a:spcPts val="0"/>
                        </a:spcAft>
                      </a:pPr>
                      <a:r>
                        <a:rPr lang="en-US" sz="1600">
                          <a:effectLst/>
                          <a:latin typeface="Calibri"/>
                        </a:rPr>
                        <a:t>8</a:t>
                      </a:r>
                    </a:p>
                  </a:txBody>
                  <a:tcPr marL="63500" marR="63500" marT="63500" marB="63500" anchor="ctr"/>
                </a:tc>
                <a:tc>
                  <a:txBody>
                    <a:bodyPr/>
                    <a:lstStyle/>
                    <a:p>
                      <a:pPr marL="0" marR="0" algn="ctr">
                        <a:spcBef>
                          <a:spcPts val="0"/>
                        </a:spcBef>
                        <a:spcAft>
                          <a:spcPts val="0"/>
                        </a:spcAft>
                      </a:pPr>
                      <a:r>
                        <a:rPr lang="en-US" sz="1600">
                          <a:effectLst/>
                        </a:rPr>
                        <a:t>Weight</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&lt; 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lbs</a:t>
                      </a:r>
                      <a:endParaRPr lang="en-US" sz="1600">
                        <a:effectLst/>
                        <a:latin typeface="Calibri"/>
                      </a:endParaRPr>
                    </a:p>
                  </a:txBody>
                  <a:tcPr marL="63500" marR="63500" marT="63500" marB="63500" anchor="ctr"/>
                </a:tc>
                <a:extLst>
                  <a:ext uri="{0D108BD9-81ED-4DB2-BD59-A6C34878D82A}">
                    <a16:rowId xmlns:a16="http://schemas.microsoft.com/office/drawing/2014/main" val="100185178"/>
                  </a:ext>
                </a:extLst>
              </a:tr>
              <a:tr h="447991">
                <a:tc>
                  <a:txBody>
                    <a:bodyPr/>
                    <a:lstStyle/>
                    <a:p>
                      <a:pPr marL="0" marR="0" algn="ctr">
                        <a:spcBef>
                          <a:spcPts val="0"/>
                        </a:spcBef>
                        <a:spcAft>
                          <a:spcPts val="0"/>
                        </a:spcAft>
                      </a:pPr>
                      <a:r>
                        <a:rPr lang="en-US" sz="1600">
                          <a:effectLst/>
                          <a:latin typeface="Calibri"/>
                        </a:rPr>
                        <a:t>9</a:t>
                      </a:r>
                    </a:p>
                  </a:txBody>
                  <a:tcPr marL="63500" marR="63500" marT="63500" marB="63500" anchor="ctr"/>
                </a:tc>
                <a:tc>
                  <a:txBody>
                    <a:bodyPr/>
                    <a:lstStyle/>
                    <a:p>
                      <a:pPr marL="0" marR="0" algn="ctr">
                        <a:spcBef>
                          <a:spcPts val="0"/>
                        </a:spcBef>
                        <a:spcAft>
                          <a:spcPts val="0"/>
                        </a:spcAft>
                      </a:pPr>
                      <a:r>
                        <a:rPr lang="en-US" sz="1600">
                          <a:effectLst/>
                          <a:latin typeface="Calibri"/>
                        </a:rPr>
                        <a:t>Retractable Roof</a:t>
                      </a:r>
                    </a:p>
                  </a:txBody>
                  <a:tcPr marL="63500" marR="63500" marT="63500" marB="63500" anchor="ctr"/>
                </a:tc>
                <a:tc>
                  <a:txBody>
                    <a:bodyPr/>
                    <a:lstStyle/>
                    <a:p>
                      <a:pPr marL="0" marR="0" algn="ctr">
                        <a:spcBef>
                          <a:spcPts val="0"/>
                        </a:spcBef>
                        <a:spcAft>
                          <a:spcPts val="0"/>
                        </a:spcAft>
                      </a:pPr>
                      <a:r>
                        <a:rPr lang="en-US" sz="1600">
                          <a:effectLst/>
                          <a:latin typeface="Calibri"/>
                        </a:rPr>
                        <a:t>1</a:t>
                      </a:r>
                    </a:p>
                  </a:txBody>
                  <a:tcPr marL="63500" marR="63500" marT="63500" marB="63500" anchor="ctr"/>
                </a:tc>
                <a:tc>
                  <a:txBody>
                    <a:bodyPr/>
                    <a:lstStyle/>
                    <a:p>
                      <a:pPr marL="0" marR="0" algn="ctr">
                        <a:spcBef>
                          <a:spcPts val="0"/>
                        </a:spcBef>
                        <a:spcAft>
                          <a:spcPts val="0"/>
                        </a:spcAft>
                      </a:pPr>
                      <a:endParaRPr lang="en-US" sz="1600">
                        <a:effectLst/>
                        <a:latin typeface="Calibri"/>
                      </a:endParaRPr>
                    </a:p>
                  </a:txBody>
                  <a:tcPr marL="63500" marR="63500" marT="63500" marB="63500" anchor="ctr"/>
                </a:tc>
                <a:extLst>
                  <a:ext uri="{0D108BD9-81ED-4DB2-BD59-A6C34878D82A}">
                    <a16:rowId xmlns:a16="http://schemas.microsoft.com/office/drawing/2014/main" val="4054221482"/>
                  </a:ext>
                </a:extLst>
              </a:tr>
            </a:tbl>
          </a:graphicData>
        </a:graphic>
      </p:graphicFrame>
    </p:spTree>
    <p:extLst>
      <p:ext uri="{BB962C8B-B14F-4D97-AF65-F5344CB8AC3E}">
        <p14:creationId xmlns:p14="http://schemas.microsoft.com/office/powerpoint/2010/main" val="2265124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2CA8-DCE3-4409-A424-E46747BFF27C}"/>
              </a:ext>
            </a:extLst>
          </p:cNvPr>
          <p:cNvSpPr>
            <a:spLocks noGrp="1"/>
          </p:cNvSpPr>
          <p:nvPr>
            <p:ph type="title"/>
          </p:nvPr>
        </p:nvSpPr>
        <p:spPr>
          <a:xfrm>
            <a:off x="1143000" y="297455"/>
            <a:ext cx="9875520" cy="787156"/>
          </a:xfrm>
        </p:spPr>
        <p:txBody>
          <a:bodyPr/>
          <a:lstStyle/>
          <a:p>
            <a:r>
              <a:rPr lang="en-US" dirty="0">
                <a:cs typeface="Calibri Light"/>
              </a:rPr>
              <a:t>References</a:t>
            </a:r>
            <a:endParaRPr lang="en-US" dirty="0"/>
          </a:p>
        </p:txBody>
      </p:sp>
      <p:sp>
        <p:nvSpPr>
          <p:cNvPr id="3" name="Content Placeholder 2">
            <a:extLst>
              <a:ext uri="{FF2B5EF4-FFF2-40B4-BE49-F238E27FC236}">
                <a16:creationId xmlns:a16="http://schemas.microsoft.com/office/drawing/2014/main" id="{747CE57D-75FE-4D59-8B09-148FB8120E0D}"/>
              </a:ext>
            </a:extLst>
          </p:cNvPr>
          <p:cNvSpPr>
            <a:spLocks noGrp="1"/>
          </p:cNvSpPr>
          <p:nvPr>
            <p:ph idx="1"/>
          </p:nvPr>
        </p:nvSpPr>
        <p:spPr>
          <a:xfrm>
            <a:off x="353458" y="1084243"/>
            <a:ext cx="11617208" cy="5011757"/>
          </a:xfrm>
        </p:spPr>
        <p:txBody>
          <a:bodyPr vert="horz" lIns="91440" tIns="45720" rIns="91440" bIns="45720" rtlCol="0" anchor="t">
            <a:normAutofit fontScale="92500" lnSpcReduction="10000"/>
          </a:bodyPr>
          <a:lstStyle/>
          <a:p>
            <a:pPr marL="45720" indent="0" algn="just">
              <a:buNone/>
            </a:pPr>
            <a:r>
              <a:rPr lang="en-US" sz="1200" dirty="0">
                <a:solidFill>
                  <a:schemeClr val="tx1"/>
                </a:solidFill>
                <a:ea typeface="+mn-lt"/>
                <a:cs typeface="+mn-lt"/>
              </a:rPr>
              <a:t>[a]        ZF Electronics, “Magnetic Proximity Sensors (Hall Effect),” MP1021 </a:t>
            </a:r>
            <a:r>
              <a:rPr lang="en-US" sz="1200" dirty="0" err="1">
                <a:solidFill>
                  <a:schemeClr val="tx1"/>
                </a:solidFill>
                <a:ea typeface="+mn-lt"/>
                <a:cs typeface="+mn-lt"/>
              </a:rPr>
              <a:t>datahseet</a:t>
            </a:r>
            <a:r>
              <a:rPr lang="en-US" sz="1200" dirty="0">
                <a:solidFill>
                  <a:schemeClr val="tx1"/>
                </a:solidFill>
                <a:ea typeface="+mn-lt"/>
                <a:cs typeface="+mn-lt"/>
              </a:rPr>
              <a:t>, June       2017.</a:t>
            </a:r>
            <a:endParaRPr lang="en-US" sz="1200">
              <a:solidFill>
                <a:schemeClr val="tx1"/>
              </a:solidFill>
            </a:endParaRPr>
          </a:p>
          <a:p>
            <a:pPr marL="45720" indent="0" algn="just">
              <a:buNone/>
            </a:pPr>
            <a:r>
              <a:rPr lang="en-US" sz="1200" dirty="0">
                <a:solidFill>
                  <a:schemeClr val="tx1"/>
                </a:solidFill>
                <a:ea typeface="+mn-lt"/>
                <a:cs typeface="+mn-lt"/>
              </a:rPr>
              <a:t>[b]       </a:t>
            </a:r>
            <a:r>
              <a:rPr lang="en-US" sz="1200" dirty="0" err="1">
                <a:solidFill>
                  <a:schemeClr val="tx1"/>
                </a:solidFill>
                <a:ea typeface="+mn-lt"/>
                <a:cs typeface="+mn-lt"/>
              </a:rPr>
              <a:t>Jacksking</a:t>
            </a:r>
            <a:r>
              <a:rPr lang="en-US" sz="1200" dirty="0">
                <a:solidFill>
                  <a:schemeClr val="tx1"/>
                </a:solidFill>
                <a:ea typeface="+mn-lt"/>
                <a:cs typeface="+mn-lt"/>
              </a:rPr>
              <a:t>, “</a:t>
            </a:r>
            <a:r>
              <a:rPr lang="en-US" sz="1200" dirty="0" err="1">
                <a:solidFill>
                  <a:schemeClr val="tx1"/>
                </a:solidFill>
                <a:ea typeface="+mn-lt"/>
                <a:cs typeface="+mn-lt"/>
              </a:rPr>
              <a:t>Jacksking</a:t>
            </a:r>
            <a:r>
              <a:rPr lang="en-US" sz="1200" dirty="0">
                <a:solidFill>
                  <a:schemeClr val="tx1"/>
                </a:solidFill>
                <a:ea typeface="+mn-lt"/>
                <a:cs typeface="+mn-lt"/>
              </a:rPr>
              <a:t> Anemometer, 360 12V-24V DC Pulse Signal Output Aluminum     Alloyed Wind Speed Direction Sensor Measurement Tool,” B07SN1V427, Oct. 2019.</a:t>
            </a:r>
            <a:endParaRPr lang="en-US" sz="1200">
              <a:solidFill>
                <a:schemeClr val="tx1"/>
              </a:solidFill>
            </a:endParaRPr>
          </a:p>
          <a:p>
            <a:pPr marL="45720" indent="0" algn="just">
              <a:buNone/>
            </a:pPr>
            <a:r>
              <a:rPr lang="en-US" sz="1200" dirty="0">
                <a:solidFill>
                  <a:schemeClr val="tx1"/>
                </a:solidFill>
                <a:ea typeface="+mn-lt"/>
                <a:cs typeface="+mn-lt"/>
              </a:rPr>
              <a:t>[c]       </a:t>
            </a:r>
            <a:r>
              <a:rPr lang="en-US" sz="1200" dirty="0" err="1">
                <a:solidFill>
                  <a:schemeClr val="tx1"/>
                </a:solidFill>
                <a:ea typeface="+mn-lt"/>
                <a:cs typeface="+mn-lt"/>
              </a:rPr>
              <a:t>Sensirion</a:t>
            </a:r>
            <a:r>
              <a:rPr lang="en-US" sz="1200" dirty="0">
                <a:solidFill>
                  <a:schemeClr val="tx1"/>
                </a:solidFill>
                <a:ea typeface="+mn-lt"/>
                <a:cs typeface="+mn-lt"/>
              </a:rPr>
              <a:t> “Datasheet SHT-85”, SHT-85  datasheet, 2017 [Revised July 2017]</a:t>
            </a:r>
            <a:endParaRPr lang="en-US" sz="1200">
              <a:solidFill>
                <a:schemeClr val="tx1"/>
              </a:solidFill>
            </a:endParaRPr>
          </a:p>
          <a:p>
            <a:pPr marL="45720" indent="0" algn="just">
              <a:buNone/>
            </a:pPr>
            <a:r>
              <a:rPr lang="en-US" sz="1200" dirty="0">
                <a:solidFill>
                  <a:schemeClr val="tx1"/>
                </a:solidFill>
                <a:ea typeface="+mn-lt"/>
                <a:cs typeface="+mn-lt"/>
              </a:rPr>
              <a:t>[d]        Little Fuse, “Leaded Thermistors”, PR103J2 datasheet, 2018 [Revised Feb. 26 2018]</a:t>
            </a:r>
            <a:endParaRPr lang="en-US" sz="1200">
              <a:solidFill>
                <a:schemeClr val="tx1"/>
              </a:solidFill>
            </a:endParaRPr>
          </a:p>
          <a:p>
            <a:pPr marL="45720" indent="0" algn="just">
              <a:buNone/>
            </a:pPr>
            <a:r>
              <a:rPr lang="en-US" sz="1200" dirty="0">
                <a:solidFill>
                  <a:schemeClr val="tx1"/>
                </a:solidFill>
                <a:ea typeface="+mn-lt"/>
                <a:cs typeface="+mn-lt"/>
              </a:rPr>
              <a:t>[e]        Texas Instruments, “OPT101 Monolithic Photodiode and Single-Supply Transimpedance Amplifier”, Opt101 datasheet, Jan. 1994 [Revised Jan. 2015] </a:t>
            </a:r>
            <a:endParaRPr lang="en-US" sz="1200">
              <a:solidFill>
                <a:schemeClr val="tx1"/>
              </a:solidFill>
            </a:endParaRPr>
          </a:p>
          <a:p>
            <a:pPr marL="45720" indent="0" algn="just">
              <a:buNone/>
            </a:pPr>
            <a:r>
              <a:rPr lang="en-US" sz="1200" dirty="0">
                <a:solidFill>
                  <a:schemeClr val="tx1"/>
                </a:solidFill>
                <a:ea typeface="+mn-lt"/>
                <a:cs typeface="+mn-lt"/>
              </a:rPr>
              <a:t>[f]       Vishay, “UVA Light Sensor With I2C Interface”, VEML6070 datasheet, 2019 [Revised Sept 12, 2019]</a:t>
            </a:r>
            <a:endParaRPr lang="en-US" sz="1200">
              <a:solidFill>
                <a:schemeClr val="tx1"/>
              </a:solidFill>
            </a:endParaRPr>
          </a:p>
          <a:p>
            <a:pPr marL="45720" indent="0" algn="just">
              <a:buNone/>
            </a:pPr>
            <a:r>
              <a:rPr lang="en-US" sz="1200" dirty="0">
                <a:solidFill>
                  <a:schemeClr val="tx1"/>
                </a:solidFill>
                <a:ea typeface="+mn-lt"/>
                <a:cs typeface="+mn-lt"/>
              </a:rPr>
              <a:t>[g]       ECO-Worthy, “Polycrystalline Solar Panels”, ECO-Worthy datasheet 2019</a:t>
            </a:r>
            <a:endParaRPr lang="en-US" sz="1200">
              <a:solidFill>
                <a:schemeClr val="tx1"/>
              </a:solidFill>
            </a:endParaRPr>
          </a:p>
          <a:p>
            <a:pPr marL="45720" indent="0" algn="just">
              <a:buNone/>
            </a:pPr>
            <a:r>
              <a:rPr lang="en-US" sz="1200" dirty="0">
                <a:solidFill>
                  <a:schemeClr val="tx1"/>
                </a:solidFill>
                <a:ea typeface="+mn-lt"/>
                <a:cs typeface="+mn-lt"/>
              </a:rPr>
              <a:t>[h]        Great Power, “Lithium Ion Battery”, PRT-13189 datasheet, July 7, 1028</a:t>
            </a:r>
            <a:endParaRPr lang="en-US" sz="1200">
              <a:solidFill>
                <a:schemeClr val="tx1"/>
              </a:solidFill>
            </a:endParaRPr>
          </a:p>
          <a:p>
            <a:pPr marL="45720" indent="0" algn="just">
              <a:buNone/>
            </a:pPr>
            <a:r>
              <a:rPr lang="en-US" sz="1200" dirty="0">
                <a:solidFill>
                  <a:schemeClr val="tx1"/>
                </a:solidFill>
                <a:ea typeface="+mn-lt"/>
                <a:cs typeface="+mn-lt"/>
              </a:rPr>
              <a:t>[</a:t>
            </a:r>
            <a:r>
              <a:rPr lang="en-US" sz="1200" dirty="0" err="1">
                <a:solidFill>
                  <a:schemeClr val="tx1"/>
                </a:solidFill>
                <a:ea typeface="+mn-lt"/>
                <a:cs typeface="+mn-lt"/>
              </a:rPr>
              <a:t>i</a:t>
            </a:r>
            <a:r>
              <a:rPr lang="en-US" sz="1200" dirty="0">
                <a:solidFill>
                  <a:schemeClr val="tx1"/>
                </a:solidFill>
                <a:ea typeface="+mn-lt"/>
                <a:cs typeface="+mn-lt"/>
              </a:rPr>
              <a:t>]        Microchip, “Advanced Single or Dual Cell Lithium-Ion/ Lithium-Polymer Charge Management Controllers”, MCP73842 </a:t>
            </a:r>
            <a:r>
              <a:rPr lang="en-US" sz="1200" dirty="0" err="1">
                <a:solidFill>
                  <a:schemeClr val="tx1"/>
                </a:solidFill>
                <a:ea typeface="+mn-lt"/>
                <a:cs typeface="+mn-lt"/>
              </a:rPr>
              <a:t>datahseet</a:t>
            </a:r>
            <a:r>
              <a:rPr lang="en-US" sz="1200" dirty="0">
                <a:solidFill>
                  <a:schemeClr val="tx1"/>
                </a:solidFill>
                <a:ea typeface="+mn-lt"/>
                <a:cs typeface="+mn-lt"/>
              </a:rPr>
              <a:t>, 2013</a:t>
            </a:r>
            <a:endParaRPr lang="en-US" sz="1200">
              <a:solidFill>
                <a:schemeClr val="tx1"/>
              </a:solidFill>
            </a:endParaRPr>
          </a:p>
          <a:p>
            <a:pPr marL="45720" indent="0" algn="just">
              <a:buNone/>
            </a:pPr>
            <a:r>
              <a:rPr lang="en-US" sz="1200" dirty="0">
                <a:solidFill>
                  <a:schemeClr val="tx1"/>
                </a:solidFill>
                <a:ea typeface="+mn-lt"/>
                <a:cs typeface="+mn-lt"/>
              </a:rPr>
              <a:t>[j]       Texas Instruments, “LM25118 Wide Voltage Range Buck-Boost Controller”, LM25118 datasheet, July 2011 [Revised Mar. 2018]</a:t>
            </a:r>
            <a:endParaRPr lang="en-US" sz="1200">
              <a:solidFill>
                <a:schemeClr val="tx1"/>
              </a:solidFill>
            </a:endParaRPr>
          </a:p>
          <a:p>
            <a:pPr marL="45720" indent="0" algn="just">
              <a:buNone/>
            </a:pPr>
            <a:r>
              <a:rPr lang="en-US" sz="1200" dirty="0">
                <a:solidFill>
                  <a:schemeClr val="tx1"/>
                </a:solidFill>
                <a:ea typeface="+mn-lt"/>
                <a:cs typeface="+mn-lt"/>
              </a:rPr>
              <a:t>[</a:t>
            </a:r>
            <a:r>
              <a:rPr lang="en-US" sz="1200" dirty="0" err="1">
                <a:solidFill>
                  <a:schemeClr val="tx1"/>
                </a:solidFill>
                <a:ea typeface="+mn-lt"/>
                <a:cs typeface="+mn-lt"/>
              </a:rPr>
              <a:t>lk</a:t>
            </a:r>
            <a:r>
              <a:rPr lang="en-US" sz="1200" dirty="0">
                <a:solidFill>
                  <a:schemeClr val="tx1"/>
                </a:solidFill>
                <a:ea typeface="+mn-lt"/>
                <a:cs typeface="+mn-lt"/>
              </a:rPr>
              <a:t>]        Texas Instruments, “LM2596 SIMPLE SWITCHER® Power Converter 150-kHz 3-A Step-Down Voltage Regulator”, LM2596 datasheet, Nov. 1999 [Revised May 2016]</a:t>
            </a:r>
            <a:endParaRPr lang="en-US" sz="1200">
              <a:solidFill>
                <a:schemeClr val="tx1"/>
              </a:solidFill>
            </a:endParaRPr>
          </a:p>
          <a:p>
            <a:pPr marL="45720" indent="0" algn="just">
              <a:buNone/>
            </a:pPr>
            <a:r>
              <a:rPr lang="en-US" sz="1200" dirty="0">
                <a:solidFill>
                  <a:schemeClr val="tx1"/>
                </a:solidFill>
                <a:ea typeface="+mn-lt"/>
                <a:cs typeface="+mn-lt"/>
              </a:rPr>
              <a:t>[l]      Linear Technology, “500mA, Low Noise, LDO Micropower Regulators”, LT1763 datasheet, 2019</a:t>
            </a:r>
            <a:endParaRPr lang="en-US" sz="1200">
              <a:solidFill>
                <a:schemeClr val="tx1"/>
              </a:solidFill>
            </a:endParaRPr>
          </a:p>
          <a:p>
            <a:pPr marL="45720" indent="0" algn="just">
              <a:buNone/>
            </a:pPr>
            <a:r>
              <a:rPr lang="en-US" sz="1200" dirty="0">
                <a:solidFill>
                  <a:schemeClr val="tx1"/>
                </a:solidFill>
                <a:ea typeface="+mn-lt"/>
                <a:cs typeface="+mn-lt"/>
              </a:rPr>
              <a:t>[m]       Atmel, “8-bit Atmel Microcontroller with 16/32/64KB In-System Programmable Flash”, ATMEGA 1280 datasheet, 2014</a:t>
            </a:r>
            <a:endParaRPr lang="en-US" sz="1200">
              <a:solidFill>
                <a:schemeClr val="tx1"/>
              </a:solidFill>
            </a:endParaRPr>
          </a:p>
          <a:p>
            <a:pPr marL="45720" indent="0">
              <a:buNone/>
            </a:pPr>
            <a:r>
              <a:rPr lang="en-US" sz="1200" dirty="0">
                <a:solidFill>
                  <a:schemeClr val="tx1"/>
                </a:solidFill>
                <a:ea typeface="+mn-lt"/>
                <a:cs typeface="+mn-lt"/>
              </a:rPr>
              <a:t>[n]       Texas Instruments, "CC2460 </a:t>
            </a:r>
            <a:r>
              <a:rPr lang="en-US" sz="1200" dirty="0" err="1">
                <a:solidFill>
                  <a:schemeClr val="tx1"/>
                </a:solidFill>
                <a:ea typeface="+mn-lt"/>
                <a:cs typeface="+mn-lt"/>
              </a:rPr>
              <a:t>SimpleLink</a:t>
            </a:r>
            <a:r>
              <a:rPr lang="en-US" sz="1200" dirty="0">
                <a:solidFill>
                  <a:schemeClr val="tx1"/>
                </a:solidFill>
                <a:ea typeface="+mn-lt"/>
                <a:cs typeface="+mn-lt"/>
              </a:rPr>
              <a:t> Bluetooth Wireless MCU", CC2460 datasheet, 2015 [Revised June 2017]</a:t>
            </a:r>
            <a:br>
              <a:rPr lang="en-US" sz="1200">
                <a:ea typeface="+mn-lt"/>
                <a:cs typeface="+mn-lt"/>
              </a:rPr>
            </a:br>
            <a:br>
              <a:rPr lang="en-US">
                <a:ea typeface="+mn-lt"/>
                <a:cs typeface="+mn-lt"/>
              </a:rPr>
            </a:br>
            <a:endParaRPr lang="en-US">
              <a:ea typeface="+mn-lt"/>
              <a:cs typeface="+mn-lt"/>
            </a:endParaRPr>
          </a:p>
        </p:txBody>
      </p:sp>
    </p:spTree>
    <p:extLst>
      <p:ext uri="{BB962C8B-B14F-4D97-AF65-F5344CB8AC3E}">
        <p14:creationId xmlns:p14="http://schemas.microsoft.com/office/powerpoint/2010/main" val="167956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4561-5C63-48B5-88C6-32102C2F845F}"/>
              </a:ext>
            </a:extLst>
          </p:cNvPr>
          <p:cNvSpPr>
            <a:spLocks noGrp="1"/>
          </p:cNvSpPr>
          <p:nvPr>
            <p:ph type="title"/>
          </p:nvPr>
        </p:nvSpPr>
        <p:spPr>
          <a:xfrm>
            <a:off x="4567989" y="2691230"/>
            <a:ext cx="3056022" cy="1338931"/>
          </a:xfrm>
        </p:spPr>
        <p:txBody>
          <a:bodyPr/>
          <a:lstStyle/>
          <a:p>
            <a:r>
              <a:rPr lang="en-US" dirty="0">
                <a:cs typeface="Calibri Light"/>
              </a:rPr>
              <a:t>Questions?</a:t>
            </a:r>
            <a:endParaRPr lang="en-US" dirty="0"/>
          </a:p>
        </p:txBody>
      </p:sp>
    </p:spTree>
    <p:extLst>
      <p:ext uri="{BB962C8B-B14F-4D97-AF65-F5344CB8AC3E}">
        <p14:creationId xmlns:p14="http://schemas.microsoft.com/office/powerpoint/2010/main" val="539180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778F-8EFB-49D1-A1F1-9A56C4F87198}"/>
              </a:ext>
            </a:extLst>
          </p:cNvPr>
          <p:cNvSpPr>
            <a:spLocks noGrp="1"/>
          </p:cNvSpPr>
          <p:nvPr>
            <p:ph type="title"/>
          </p:nvPr>
        </p:nvSpPr>
        <p:spPr>
          <a:xfrm>
            <a:off x="1141413" y="215153"/>
            <a:ext cx="9905998" cy="12954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Power Module Specifications</a:t>
            </a:r>
            <a:endParaRPr lang="en-US"/>
          </a:p>
        </p:txBody>
      </p:sp>
      <p:graphicFrame>
        <p:nvGraphicFramePr>
          <p:cNvPr id="4" name="Table 3">
            <a:extLst>
              <a:ext uri="{FF2B5EF4-FFF2-40B4-BE49-F238E27FC236}">
                <a16:creationId xmlns:a16="http://schemas.microsoft.com/office/drawing/2014/main" id="{965F5B0B-43F5-4AF0-BB05-41C69F44316C}"/>
              </a:ext>
            </a:extLst>
          </p:cNvPr>
          <p:cNvGraphicFramePr>
            <a:graphicFrameLocks noGrp="1"/>
          </p:cNvGraphicFramePr>
          <p:nvPr>
            <p:extLst>
              <p:ext uri="{D42A27DB-BD31-4B8C-83A1-F6EECF244321}">
                <p14:modId xmlns:p14="http://schemas.microsoft.com/office/powerpoint/2010/main" val="1312090066"/>
              </p:ext>
            </p:extLst>
          </p:nvPr>
        </p:nvGraphicFramePr>
        <p:xfrm>
          <a:off x="1502751" y="1408786"/>
          <a:ext cx="9099325" cy="4451676"/>
        </p:xfrm>
        <a:graphic>
          <a:graphicData uri="http://schemas.openxmlformats.org/drawingml/2006/table">
            <a:tbl>
              <a:tblPr firstRow="1" bandRow="1">
                <a:tableStyleId>{5C22544A-7EE6-4342-B048-85BDC9FD1C3A}</a:tableStyleId>
              </a:tblPr>
              <a:tblGrid>
                <a:gridCol w="1819865">
                  <a:extLst>
                    <a:ext uri="{9D8B030D-6E8A-4147-A177-3AD203B41FA5}">
                      <a16:colId xmlns:a16="http://schemas.microsoft.com/office/drawing/2014/main" val="1852237859"/>
                    </a:ext>
                  </a:extLst>
                </a:gridCol>
                <a:gridCol w="1819865">
                  <a:extLst>
                    <a:ext uri="{9D8B030D-6E8A-4147-A177-3AD203B41FA5}">
                      <a16:colId xmlns:a16="http://schemas.microsoft.com/office/drawing/2014/main" val="3264392614"/>
                    </a:ext>
                  </a:extLst>
                </a:gridCol>
                <a:gridCol w="1819865">
                  <a:extLst>
                    <a:ext uri="{9D8B030D-6E8A-4147-A177-3AD203B41FA5}">
                      <a16:colId xmlns:a16="http://schemas.microsoft.com/office/drawing/2014/main" val="670334172"/>
                    </a:ext>
                  </a:extLst>
                </a:gridCol>
                <a:gridCol w="1819865">
                  <a:extLst>
                    <a:ext uri="{9D8B030D-6E8A-4147-A177-3AD203B41FA5}">
                      <a16:colId xmlns:a16="http://schemas.microsoft.com/office/drawing/2014/main" val="1105319032"/>
                    </a:ext>
                  </a:extLst>
                </a:gridCol>
                <a:gridCol w="1819865">
                  <a:extLst>
                    <a:ext uri="{9D8B030D-6E8A-4147-A177-3AD203B41FA5}">
                      <a16:colId xmlns:a16="http://schemas.microsoft.com/office/drawing/2014/main" val="1101669034"/>
                    </a:ext>
                  </a:extLst>
                </a:gridCol>
              </a:tblGrid>
              <a:tr h="381609">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Submodule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Value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Units</a:t>
                      </a:r>
                      <a:endParaRPr lang="en-US" sz="1400">
                        <a:effectLst/>
                        <a:latin typeface="Calibri"/>
                      </a:endParaRPr>
                    </a:p>
                  </a:txBody>
                  <a:tcPr marL="63500" marR="63500" marT="63500" marB="63500" anchor="ctr"/>
                </a:tc>
                <a:extLst>
                  <a:ext uri="{0D108BD9-81ED-4DB2-BD59-A6C34878D82A}">
                    <a16:rowId xmlns:a16="http://schemas.microsoft.com/office/drawing/2014/main" val="1317344674"/>
                  </a:ext>
                </a:extLst>
              </a:tr>
              <a:tr h="381609">
                <a:tc>
                  <a:txBody>
                    <a:bodyPr/>
                    <a:lstStyle/>
                    <a:p>
                      <a:pPr marL="0" marR="0" algn="ctr">
                        <a:spcBef>
                          <a:spcPts val="0"/>
                        </a:spcBef>
                        <a:spcAft>
                          <a:spcPts val="0"/>
                        </a:spcAft>
                      </a:pPr>
                      <a:r>
                        <a:rPr lang="en-US" sz="1400">
                          <a:effectLst/>
                        </a:rPr>
                        <a:t>11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Solar Panels</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Power Delivery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 – 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Watts / Panel</a:t>
                      </a:r>
                      <a:endParaRPr lang="en-US" sz="1400">
                        <a:effectLst/>
                        <a:latin typeface="Calibri"/>
                      </a:endParaRPr>
                    </a:p>
                  </a:txBody>
                  <a:tcPr marL="63500" marR="63500" marT="63500" marB="63500" anchor="ctr"/>
                </a:tc>
                <a:extLst>
                  <a:ext uri="{0D108BD9-81ED-4DB2-BD59-A6C34878D82A}">
                    <a16:rowId xmlns:a16="http://schemas.microsoft.com/office/drawing/2014/main" val="4194073151"/>
                  </a:ext>
                </a:extLst>
              </a:tr>
              <a:tr h="500862">
                <a:tc>
                  <a:txBody>
                    <a:bodyPr/>
                    <a:lstStyle/>
                    <a:p>
                      <a:pPr marL="0" marR="0" algn="ctr">
                        <a:spcBef>
                          <a:spcPts val="0"/>
                        </a:spcBef>
                        <a:spcAft>
                          <a:spcPts val="0"/>
                        </a:spcAft>
                      </a:pPr>
                      <a:r>
                        <a:rPr lang="en-US" sz="1400">
                          <a:effectLst/>
                        </a:rPr>
                        <a:t>12</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Lithium Ion Battery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Package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18650</a:t>
                      </a:r>
                      <a:endParaRPr lang="en-US" sz="1400">
                        <a:effectLst/>
                        <a:latin typeface="Calibri"/>
                      </a:endParaRPr>
                    </a:p>
                  </a:txBody>
                  <a:tcPr marL="63500" marR="63500" marT="63500" marB="63500" anchor="ctr"/>
                </a:tc>
                <a:tc>
                  <a:txBody>
                    <a:bodyPr/>
                    <a:lstStyle/>
                    <a:p>
                      <a:endParaRPr lang="en-US" sz="2000">
                        <a:effectLst/>
                      </a:endParaRPr>
                    </a:p>
                  </a:txBody>
                  <a:tcPr marL="63500" marR="63500" marT="63500" marB="63500" anchor="ctr"/>
                </a:tc>
                <a:extLst>
                  <a:ext uri="{0D108BD9-81ED-4DB2-BD59-A6C34878D82A}">
                    <a16:rowId xmlns:a16="http://schemas.microsoft.com/office/drawing/2014/main" val="3246151892"/>
                  </a:ext>
                </a:extLst>
              </a:tr>
              <a:tr h="381609">
                <a:tc>
                  <a:txBody>
                    <a:bodyPr/>
                    <a:lstStyle/>
                    <a:p>
                      <a:pPr marL="0" marR="0" algn="ctr">
                        <a:spcBef>
                          <a:spcPts val="0"/>
                        </a:spcBef>
                        <a:spcAft>
                          <a:spcPts val="0"/>
                        </a:spcAft>
                      </a:pPr>
                      <a:r>
                        <a:rPr lang="en-US" sz="1400">
                          <a:effectLst/>
                        </a:rPr>
                        <a:t>13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Reverse Polarity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MOSFET </a:t>
                      </a:r>
                      <a:r>
                        <a:rPr lang="en-US" sz="1400" err="1">
                          <a:effectLst/>
                        </a:rPr>
                        <a:t>Rds</a:t>
                      </a:r>
                      <a:r>
                        <a:rPr lang="en-US" sz="1400">
                          <a:effectLst/>
                        </a:rPr>
                        <a:t>(on)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0.05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Ohms</a:t>
                      </a:r>
                      <a:endParaRPr lang="en-US" sz="1400">
                        <a:effectLst/>
                        <a:latin typeface="Calibri"/>
                      </a:endParaRPr>
                    </a:p>
                  </a:txBody>
                  <a:tcPr marL="63500" marR="63500" marT="63500" marB="63500" anchor="ctr"/>
                </a:tc>
                <a:extLst>
                  <a:ext uri="{0D108BD9-81ED-4DB2-BD59-A6C34878D82A}">
                    <a16:rowId xmlns:a16="http://schemas.microsoft.com/office/drawing/2014/main" val="1700347836"/>
                  </a:ext>
                </a:extLst>
              </a:tr>
              <a:tr h="381609">
                <a:tc>
                  <a:txBody>
                    <a:bodyPr/>
                    <a:lstStyle/>
                    <a:p>
                      <a:pPr marL="0" marR="0" algn="ctr">
                        <a:spcBef>
                          <a:spcPts val="0"/>
                        </a:spcBef>
                        <a:spcAft>
                          <a:spcPts val="0"/>
                        </a:spcAft>
                      </a:pPr>
                      <a:r>
                        <a:rPr lang="en-US" sz="1400">
                          <a:effectLst/>
                        </a:rPr>
                        <a:t>14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12 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3.2 – 12.6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1763318516"/>
                  </a:ext>
                </a:extLst>
              </a:tr>
              <a:tr h="381609">
                <a:tc>
                  <a:txBody>
                    <a:bodyPr/>
                    <a:lstStyle/>
                    <a:p>
                      <a:pPr marL="0" marR="0" algn="ctr">
                        <a:spcBef>
                          <a:spcPts val="0"/>
                        </a:spcBef>
                        <a:spcAft>
                          <a:spcPts val="0"/>
                        </a:spcAft>
                      </a:pPr>
                      <a:r>
                        <a:rPr lang="en-US" sz="1400">
                          <a:effectLst/>
                        </a:rPr>
                        <a:t>15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 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11 – 13</a:t>
                      </a: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3504143481"/>
                  </a:ext>
                </a:extLst>
              </a:tr>
              <a:tr h="381609">
                <a:tc>
                  <a:txBody>
                    <a:bodyPr/>
                    <a:lstStyle/>
                    <a:p>
                      <a:pPr marL="0" marR="0" algn="ctr">
                        <a:spcBef>
                          <a:spcPts val="0"/>
                        </a:spcBef>
                        <a:spcAft>
                          <a:spcPts val="0"/>
                        </a:spcAft>
                      </a:pPr>
                      <a:r>
                        <a:rPr lang="en-US" sz="1400">
                          <a:effectLst/>
                        </a:rPr>
                        <a:t>16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3.3V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 – 3</a:t>
                      </a: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1041075608"/>
                  </a:ext>
                </a:extLst>
              </a:tr>
              <a:tr h="381609">
                <a:tc>
                  <a:txBody>
                    <a:bodyPr/>
                    <a:lstStyle/>
                    <a:p>
                      <a:pPr marL="0" marR="0" algn="ctr">
                        <a:spcBef>
                          <a:spcPts val="0"/>
                        </a:spcBef>
                        <a:spcAft>
                          <a:spcPts val="0"/>
                        </a:spcAft>
                      </a:pPr>
                      <a:r>
                        <a:rPr lang="en-US" sz="1400">
                          <a:effectLst/>
                        </a:rPr>
                        <a:t>17</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Supply/Output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3.2 – 12.6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3711682411"/>
                  </a:ext>
                </a:extLst>
              </a:tr>
              <a:tr h="500862">
                <a:tc>
                  <a:txBody>
                    <a:bodyPr/>
                    <a:lstStyle/>
                    <a:p>
                      <a:pPr marL="0" marR="0" algn="ctr">
                        <a:spcBef>
                          <a:spcPts val="0"/>
                        </a:spcBef>
                        <a:spcAft>
                          <a:spcPts val="0"/>
                        </a:spcAft>
                      </a:pPr>
                      <a:r>
                        <a:rPr lang="en-US" sz="1400">
                          <a:effectLst/>
                        </a:rPr>
                        <a:t>18</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Fault Protection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Overcurrent Protection</a:t>
                      </a:r>
                      <a:endParaRPr lang="en-US" sz="1400">
                        <a:effectLst/>
                        <a:latin typeface="Calibri"/>
                      </a:endParaRPr>
                    </a:p>
                  </a:txBody>
                  <a:tcPr marL="63500" marR="63500" marT="63500" marB="63500" anchor="ctr"/>
                </a:tc>
                <a:tc>
                  <a:txBody>
                    <a:bodyPr/>
                    <a:lstStyle/>
                    <a:p>
                      <a:endParaRPr lang="en-US" sz="2000">
                        <a:effectLst/>
                      </a:endParaRPr>
                    </a:p>
                  </a:txBody>
                  <a:tcPr marL="63500" marR="63500" marT="63500" marB="63500" anchor="ctr"/>
                </a:tc>
                <a:extLst>
                  <a:ext uri="{0D108BD9-81ED-4DB2-BD59-A6C34878D82A}">
                    <a16:rowId xmlns:a16="http://schemas.microsoft.com/office/drawing/2014/main" val="3527978745"/>
                  </a:ext>
                </a:extLst>
              </a:tr>
              <a:tr h="500862">
                <a:tc>
                  <a:txBody>
                    <a:bodyPr/>
                    <a:lstStyle/>
                    <a:p>
                      <a:pPr marL="0" marR="0" algn="ctr">
                        <a:spcBef>
                          <a:spcPts val="0"/>
                        </a:spcBef>
                        <a:spcAft>
                          <a:spcPts val="0"/>
                        </a:spcAft>
                      </a:pPr>
                      <a:r>
                        <a:rPr lang="en-US" sz="1400">
                          <a:effectLst/>
                        </a:rPr>
                        <a:t>19</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Fault Protection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Overvoltage Protection</a:t>
                      </a:r>
                      <a:endParaRPr lang="en-US" sz="1400">
                        <a:effectLst/>
                        <a:latin typeface="Calibri"/>
                      </a:endParaRPr>
                    </a:p>
                  </a:txBody>
                  <a:tcPr marL="63500" marR="63500" marT="63500" marB="63500" anchor="ctr"/>
                </a:tc>
                <a:tc>
                  <a:txBody>
                    <a:bodyPr/>
                    <a:lstStyle/>
                    <a:p>
                      <a:endParaRPr lang="en-US">
                        <a:effectLst/>
                      </a:endParaRPr>
                    </a:p>
                  </a:txBody>
                  <a:tcPr marL="63500" marR="63500" marT="63500" marB="63500" anchor="ctr"/>
                </a:tc>
                <a:extLst>
                  <a:ext uri="{0D108BD9-81ED-4DB2-BD59-A6C34878D82A}">
                    <a16:rowId xmlns:a16="http://schemas.microsoft.com/office/drawing/2014/main" val="3733849534"/>
                  </a:ext>
                </a:extLst>
              </a:tr>
            </a:tbl>
          </a:graphicData>
        </a:graphic>
      </p:graphicFrame>
    </p:spTree>
    <p:extLst>
      <p:ext uri="{BB962C8B-B14F-4D97-AF65-F5344CB8AC3E}">
        <p14:creationId xmlns:p14="http://schemas.microsoft.com/office/powerpoint/2010/main" val="256440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3D5C-7E9F-4CAE-BAC0-BD14ABAE5A7C}"/>
              </a:ext>
            </a:extLst>
          </p:cNvPr>
          <p:cNvSpPr>
            <a:spLocks noGrp="1"/>
          </p:cNvSpPr>
          <p:nvPr>
            <p:ph type="title"/>
          </p:nvPr>
        </p:nvSpPr>
        <p:spPr>
          <a:xfrm>
            <a:off x="1141413" y="609600"/>
            <a:ext cx="7019363" cy="685800"/>
          </a:xfrm>
        </p:spPr>
        <p:txBody>
          <a:bodyPr>
            <a:normAutofit fontScale="90000"/>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Sensor Module Specifications</a:t>
            </a:r>
            <a:endParaRPr lang="en-US"/>
          </a:p>
        </p:txBody>
      </p:sp>
      <p:graphicFrame>
        <p:nvGraphicFramePr>
          <p:cNvPr id="4" name="Table 3">
            <a:extLst>
              <a:ext uri="{FF2B5EF4-FFF2-40B4-BE49-F238E27FC236}">
                <a16:creationId xmlns:a16="http://schemas.microsoft.com/office/drawing/2014/main" id="{2580FD32-202D-48F7-B768-6309F736E8B5}"/>
              </a:ext>
            </a:extLst>
          </p:cNvPr>
          <p:cNvGraphicFramePr>
            <a:graphicFrameLocks noGrp="1"/>
          </p:cNvGraphicFramePr>
          <p:nvPr>
            <p:extLst>
              <p:ext uri="{D42A27DB-BD31-4B8C-83A1-F6EECF244321}">
                <p14:modId xmlns:p14="http://schemas.microsoft.com/office/powerpoint/2010/main" val="1384749384"/>
              </p:ext>
            </p:extLst>
          </p:nvPr>
        </p:nvGraphicFramePr>
        <p:xfrm>
          <a:off x="2026023" y="1541929"/>
          <a:ext cx="8014470" cy="4758634"/>
        </p:xfrm>
        <a:graphic>
          <a:graphicData uri="http://schemas.openxmlformats.org/drawingml/2006/table">
            <a:tbl>
              <a:tblPr firstRow="1" bandRow="1">
                <a:tableStyleId>{5C22544A-7EE6-4342-B048-85BDC9FD1C3A}</a:tableStyleId>
              </a:tblPr>
              <a:tblGrid>
                <a:gridCol w="1602894">
                  <a:extLst>
                    <a:ext uri="{9D8B030D-6E8A-4147-A177-3AD203B41FA5}">
                      <a16:colId xmlns:a16="http://schemas.microsoft.com/office/drawing/2014/main" val="3895468909"/>
                    </a:ext>
                  </a:extLst>
                </a:gridCol>
                <a:gridCol w="1602894">
                  <a:extLst>
                    <a:ext uri="{9D8B030D-6E8A-4147-A177-3AD203B41FA5}">
                      <a16:colId xmlns:a16="http://schemas.microsoft.com/office/drawing/2014/main" val="3815284594"/>
                    </a:ext>
                  </a:extLst>
                </a:gridCol>
                <a:gridCol w="1602894">
                  <a:extLst>
                    <a:ext uri="{9D8B030D-6E8A-4147-A177-3AD203B41FA5}">
                      <a16:colId xmlns:a16="http://schemas.microsoft.com/office/drawing/2014/main" val="3457726612"/>
                    </a:ext>
                  </a:extLst>
                </a:gridCol>
                <a:gridCol w="1602894">
                  <a:extLst>
                    <a:ext uri="{9D8B030D-6E8A-4147-A177-3AD203B41FA5}">
                      <a16:colId xmlns:a16="http://schemas.microsoft.com/office/drawing/2014/main" val="8739136"/>
                    </a:ext>
                  </a:extLst>
                </a:gridCol>
                <a:gridCol w="1602894">
                  <a:extLst>
                    <a:ext uri="{9D8B030D-6E8A-4147-A177-3AD203B41FA5}">
                      <a16:colId xmlns:a16="http://schemas.microsoft.com/office/drawing/2014/main" val="2538614850"/>
                    </a:ext>
                  </a:extLst>
                </a:gridCol>
              </a:tblGrid>
              <a:tr h="586968">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Module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Value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Unit</a:t>
                      </a:r>
                      <a:endParaRPr lang="en-US" sz="1400">
                        <a:effectLst/>
                        <a:latin typeface="Calibri"/>
                      </a:endParaRPr>
                    </a:p>
                  </a:txBody>
                  <a:tcPr marL="63500" marR="63500" marT="63500" marB="63500" anchor="ctr"/>
                </a:tc>
                <a:extLst>
                  <a:ext uri="{0D108BD9-81ED-4DB2-BD59-A6C34878D82A}">
                    <a16:rowId xmlns:a16="http://schemas.microsoft.com/office/drawing/2014/main" val="85530296"/>
                  </a:ext>
                </a:extLst>
              </a:tr>
              <a:tr h="586968">
                <a:tc>
                  <a:txBody>
                    <a:bodyPr/>
                    <a:lstStyle/>
                    <a:p>
                      <a:pPr marL="0" marR="0" algn="ctr">
                        <a:spcBef>
                          <a:spcPts val="0"/>
                        </a:spcBef>
                        <a:spcAft>
                          <a:spcPts val="0"/>
                        </a:spcAft>
                      </a:pPr>
                      <a:r>
                        <a:rPr lang="en-US" sz="1400">
                          <a:effectLst/>
                        </a:rPr>
                        <a:t>20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Anemometer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Resolution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10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meters/second</a:t>
                      </a:r>
                      <a:endParaRPr lang="en-US" sz="1400">
                        <a:effectLst/>
                        <a:latin typeface="Calibri"/>
                      </a:endParaRPr>
                    </a:p>
                  </a:txBody>
                  <a:tcPr marL="63500" marR="63500" marT="63500" marB="63500" anchor="ctr"/>
                </a:tc>
                <a:extLst>
                  <a:ext uri="{0D108BD9-81ED-4DB2-BD59-A6C34878D82A}">
                    <a16:rowId xmlns:a16="http://schemas.microsoft.com/office/drawing/2014/main" val="1739054402"/>
                  </a:ext>
                </a:extLst>
              </a:tr>
              <a:tr h="586968">
                <a:tc>
                  <a:txBody>
                    <a:bodyPr/>
                    <a:lstStyle/>
                    <a:p>
                      <a:pPr marL="0" marR="0" algn="ctr">
                        <a:spcBef>
                          <a:spcPts val="0"/>
                        </a:spcBef>
                        <a:spcAft>
                          <a:spcPts val="0"/>
                        </a:spcAft>
                      </a:pPr>
                      <a:r>
                        <a:rPr lang="en-US" sz="1400">
                          <a:effectLst/>
                        </a:rPr>
                        <a:t>21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Barometric Pressure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+/- 5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millibar</a:t>
                      </a:r>
                      <a:endParaRPr lang="en-US" sz="1400">
                        <a:effectLst/>
                        <a:latin typeface="Calibri"/>
                      </a:endParaRPr>
                    </a:p>
                  </a:txBody>
                  <a:tcPr marL="63500" marR="63500" marT="63500" marB="63500" anchor="ctr"/>
                </a:tc>
                <a:extLst>
                  <a:ext uri="{0D108BD9-81ED-4DB2-BD59-A6C34878D82A}">
                    <a16:rowId xmlns:a16="http://schemas.microsoft.com/office/drawing/2014/main" val="1447170614"/>
                  </a:ext>
                </a:extLst>
              </a:tr>
              <a:tr h="649858">
                <a:tc>
                  <a:txBody>
                    <a:bodyPr/>
                    <a:lstStyle/>
                    <a:p>
                      <a:pPr marL="0" marR="0" algn="ctr">
                        <a:spcBef>
                          <a:spcPts val="0"/>
                        </a:spcBef>
                        <a:spcAft>
                          <a:spcPts val="0"/>
                        </a:spcAft>
                      </a:pPr>
                      <a:r>
                        <a:rPr lang="en-US" sz="1400">
                          <a:effectLst/>
                        </a:rPr>
                        <a:t>22</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Temperature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baseline="30000" err="1">
                          <a:effectLst/>
                        </a:rPr>
                        <a:t>o</a:t>
                      </a:r>
                      <a:r>
                        <a:rPr lang="en-US" sz="1400" err="1">
                          <a:effectLst/>
                        </a:rPr>
                        <a:t>Celsius</a:t>
                      </a:r>
                      <a:endParaRPr lang="en-US" sz="1400" err="1">
                        <a:effectLst/>
                        <a:latin typeface="Calibri"/>
                      </a:endParaRPr>
                    </a:p>
                  </a:txBody>
                  <a:tcPr marL="63500" marR="63500" marT="63500" marB="63500" anchor="ctr"/>
                </a:tc>
                <a:extLst>
                  <a:ext uri="{0D108BD9-81ED-4DB2-BD59-A6C34878D82A}">
                    <a16:rowId xmlns:a16="http://schemas.microsoft.com/office/drawing/2014/main" val="4027978372"/>
                  </a:ext>
                </a:extLst>
              </a:tr>
              <a:tr h="586968">
                <a:tc>
                  <a:txBody>
                    <a:bodyPr/>
                    <a:lstStyle/>
                    <a:p>
                      <a:pPr marL="0" marR="0" algn="ctr">
                        <a:spcBef>
                          <a:spcPts val="0"/>
                        </a:spcBef>
                        <a:spcAft>
                          <a:spcPts val="0"/>
                        </a:spcAft>
                      </a:pPr>
                      <a:r>
                        <a:rPr lang="en-US" sz="1400">
                          <a:effectLst/>
                        </a:rPr>
                        <a:t>23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Humidity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Relative Humidity</a:t>
                      </a:r>
                      <a:endParaRPr lang="en-US" sz="1400">
                        <a:effectLst/>
                        <a:latin typeface="Calibri"/>
                      </a:endParaRPr>
                    </a:p>
                  </a:txBody>
                  <a:tcPr marL="63500" marR="63500" marT="63500" marB="63500" anchor="ctr"/>
                </a:tc>
                <a:extLst>
                  <a:ext uri="{0D108BD9-81ED-4DB2-BD59-A6C34878D82A}">
                    <a16:rowId xmlns:a16="http://schemas.microsoft.com/office/drawing/2014/main" val="3602144491"/>
                  </a:ext>
                </a:extLst>
              </a:tr>
              <a:tr h="586968">
                <a:tc>
                  <a:txBody>
                    <a:bodyPr/>
                    <a:lstStyle/>
                    <a:p>
                      <a:pPr marL="0" marR="0" algn="ctr">
                        <a:spcBef>
                          <a:spcPts val="0"/>
                        </a:spcBef>
                        <a:spcAft>
                          <a:spcPts val="0"/>
                        </a:spcAft>
                      </a:pPr>
                      <a:r>
                        <a:rPr lang="en-US" sz="1400">
                          <a:effectLst/>
                        </a:rPr>
                        <a:t>24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Rain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Response Time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240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seconds</a:t>
                      </a:r>
                      <a:endParaRPr lang="en-US" sz="1400">
                        <a:effectLst/>
                        <a:latin typeface="Calibri"/>
                      </a:endParaRPr>
                    </a:p>
                  </a:txBody>
                  <a:tcPr marL="63500" marR="63500" marT="63500" marB="63500" anchor="ctr"/>
                </a:tc>
                <a:extLst>
                  <a:ext uri="{0D108BD9-81ED-4DB2-BD59-A6C34878D82A}">
                    <a16:rowId xmlns:a16="http://schemas.microsoft.com/office/drawing/2014/main" val="3017249076"/>
                  </a:ext>
                </a:extLst>
              </a:tr>
              <a:tr h="586968">
                <a:tc>
                  <a:txBody>
                    <a:bodyPr/>
                    <a:lstStyle/>
                    <a:p>
                      <a:pPr marL="0" marR="0" algn="ctr">
                        <a:spcBef>
                          <a:spcPts val="0"/>
                        </a:spcBef>
                        <a:spcAft>
                          <a:spcPts val="0"/>
                        </a:spcAft>
                      </a:pPr>
                      <a:r>
                        <a:rPr lang="en-US" sz="1400">
                          <a:effectLst/>
                        </a:rPr>
                        <a:t>25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Light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Spectral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1500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nanometer</a:t>
                      </a:r>
                      <a:endParaRPr lang="en-US" sz="1400">
                        <a:effectLst/>
                        <a:latin typeface="Calibri"/>
                      </a:endParaRPr>
                    </a:p>
                  </a:txBody>
                  <a:tcPr marL="63500" marR="63500" marT="63500" marB="63500" anchor="ctr"/>
                </a:tc>
                <a:extLst>
                  <a:ext uri="{0D108BD9-81ED-4DB2-BD59-A6C34878D82A}">
                    <a16:rowId xmlns:a16="http://schemas.microsoft.com/office/drawing/2014/main" val="3102523260"/>
                  </a:ext>
                </a:extLst>
              </a:tr>
              <a:tr h="586968">
                <a:tc>
                  <a:txBody>
                    <a:bodyPr/>
                    <a:lstStyle/>
                    <a:p>
                      <a:pPr marL="0" marR="0" algn="ctr">
                        <a:spcBef>
                          <a:spcPts val="0"/>
                        </a:spcBef>
                        <a:spcAft>
                          <a:spcPts val="0"/>
                        </a:spcAft>
                      </a:pPr>
                      <a:r>
                        <a:rPr lang="en-US" sz="1400">
                          <a:effectLst/>
                        </a:rPr>
                        <a:t>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Bluetooth</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meters</a:t>
                      </a:r>
                      <a:endParaRPr lang="en-US" sz="1400">
                        <a:effectLst/>
                        <a:latin typeface="Calibri"/>
                      </a:endParaRPr>
                    </a:p>
                  </a:txBody>
                  <a:tcPr marL="63500" marR="63500" marT="63500" marB="63500" anchor="ctr"/>
                </a:tc>
                <a:extLst>
                  <a:ext uri="{0D108BD9-81ED-4DB2-BD59-A6C34878D82A}">
                    <a16:rowId xmlns:a16="http://schemas.microsoft.com/office/drawing/2014/main" val="679928966"/>
                  </a:ext>
                </a:extLst>
              </a:tr>
            </a:tbl>
          </a:graphicData>
        </a:graphic>
      </p:graphicFrame>
    </p:spTree>
    <p:extLst>
      <p:ext uri="{BB962C8B-B14F-4D97-AF65-F5344CB8AC3E}">
        <p14:creationId xmlns:p14="http://schemas.microsoft.com/office/powerpoint/2010/main" val="179837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AEC5-E806-40B7-9546-987AD6E14329}"/>
              </a:ext>
            </a:extLst>
          </p:cNvPr>
          <p:cNvSpPr>
            <a:spLocks noGrp="1"/>
          </p:cNvSpPr>
          <p:nvPr>
            <p:ph type="title"/>
          </p:nvPr>
        </p:nvSpPr>
        <p:spPr>
          <a:xfrm>
            <a:off x="1141413" y="609600"/>
            <a:ext cx="9297460" cy="811306"/>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Microcontroller Unit Specifications</a:t>
            </a:r>
            <a:endParaRPr lang="en-US"/>
          </a:p>
        </p:txBody>
      </p:sp>
      <p:graphicFrame>
        <p:nvGraphicFramePr>
          <p:cNvPr id="4" name="Table 3">
            <a:extLst>
              <a:ext uri="{FF2B5EF4-FFF2-40B4-BE49-F238E27FC236}">
                <a16:creationId xmlns:a16="http://schemas.microsoft.com/office/drawing/2014/main" id="{3C272490-7848-40BA-8AC0-CF7DBC4FEF51}"/>
              </a:ext>
            </a:extLst>
          </p:cNvPr>
          <p:cNvGraphicFramePr>
            <a:graphicFrameLocks noGrp="1"/>
          </p:cNvGraphicFramePr>
          <p:nvPr>
            <p:extLst>
              <p:ext uri="{D42A27DB-BD31-4B8C-83A1-F6EECF244321}">
                <p14:modId xmlns:p14="http://schemas.microsoft.com/office/powerpoint/2010/main" val="4245705356"/>
              </p:ext>
            </p:extLst>
          </p:nvPr>
        </p:nvGraphicFramePr>
        <p:xfrm>
          <a:off x="1494782" y="1497106"/>
          <a:ext cx="9448633" cy="4679465"/>
        </p:xfrm>
        <a:graphic>
          <a:graphicData uri="http://schemas.openxmlformats.org/drawingml/2006/table">
            <a:tbl>
              <a:tblPr firstRow="1" bandRow="1">
                <a:tableStyleId>{5C22544A-7EE6-4342-B048-85BDC9FD1C3A}</a:tableStyleId>
              </a:tblPr>
              <a:tblGrid>
                <a:gridCol w="1860468">
                  <a:extLst>
                    <a:ext uri="{9D8B030D-6E8A-4147-A177-3AD203B41FA5}">
                      <a16:colId xmlns:a16="http://schemas.microsoft.com/office/drawing/2014/main" val="3434356404"/>
                    </a:ext>
                  </a:extLst>
                </a:gridCol>
                <a:gridCol w="3720928">
                  <a:extLst>
                    <a:ext uri="{9D8B030D-6E8A-4147-A177-3AD203B41FA5}">
                      <a16:colId xmlns:a16="http://schemas.microsoft.com/office/drawing/2014/main" val="3584513534"/>
                    </a:ext>
                  </a:extLst>
                </a:gridCol>
                <a:gridCol w="1505078">
                  <a:extLst>
                    <a:ext uri="{9D8B030D-6E8A-4147-A177-3AD203B41FA5}">
                      <a16:colId xmlns:a16="http://schemas.microsoft.com/office/drawing/2014/main" val="1472545204"/>
                    </a:ext>
                  </a:extLst>
                </a:gridCol>
                <a:gridCol w="2362159">
                  <a:extLst>
                    <a:ext uri="{9D8B030D-6E8A-4147-A177-3AD203B41FA5}">
                      <a16:colId xmlns:a16="http://schemas.microsoft.com/office/drawing/2014/main" val="2278471653"/>
                    </a:ext>
                  </a:extLst>
                </a:gridCol>
              </a:tblGrid>
              <a:tr h="415551">
                <a:tc>
                  <a:txBody>
                    <a:bodyPr/>
                    <a:lstStyle/>
                    <a:p>
                      <a:pPr marL="0" marR="0" algn="ctr">
                        <a:spcBef>
                          <a:spcPts val="0"/>
                        </a:spcBef>
                        <a:spcAft>
                          <a:spcPts val="0"/>
                        </a:spcAft>
                      </a:pPr>
                      <a:r>
                        <a:rPr lang="en-US" sz="1200">
                          <a:effectLst/>
                        </a:rPr>
                        <a:t>Specification Number</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Specification</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Value</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Unit</a:t>
                      </a:r>
                      <a:endParaRPr lang="en-US" sz="1100">
                        <a:effectLst/>
                        <a:latin typeface="Calibri" panose="020F0502020204030204" pitchFamily="34" charset="0"/>
                      </a:endParaRPr>
                    </a:p>
                  </a:txBody>
                  <a:tcPr marL="63500" marR="63500" marT="63500" marB="63500" anchor="ctr"/>
                </a:tc>
                <a:extLst>
                  <a:ext uri="{0D108BD9-81ED-4DB2-BD59-A6C34878D82A}">
                    <a16:rowId xmlns:a16="http://schemas.microsoft.com/office/drawing/2014/main" val="685230359"/>
                  </a:ext>
                </a:extLst>
              </a:tr>
              <a:tr h="632360">
                <a:tc>
                  <a:txBody>
                    <a:bodyPr/>
                    <a:lstStyle/>
                    <a:p>
                      <a:pPr marL="0" marR="0" algn="ctr">
                        <a:spcBef>
                          <a:spcPts val="0"/>
                        </a:spcBef>
                        <a:spcAft>
                          <a:spcPts val="0"/>
                        </a:spcAft>
                      </a:pPr>
                      <a:r>
                        <a:rPr lang="en-US" sz="1600">
                          <a:effectLst/>
                        </a:rPr>
                        <a:t>27</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u="sng">
                          <a:effectLst/>
                        </a:rPr>
                        <a:t>Microcontroller will be hard coded with an identification number</a:t>
                      </a:r>
                      <a:endParaRPr lang="en-US" sz="1600" u="sng">
                        <a:effectLst/>
                        <a:latin typeface="Calibri"/>
                      </a:endParaRPr>
                    </a:p>
                  </a:txBody>
                  <a:tcPr marL="63500" marR="63500" marT="63500" marB="63500" anchor="ctr"/>
                </a:tc>
                <a:tc>
                  <a:txBody>
                    <a:bodyPr/>
                    <a:lstStyle/>
                    <a:p>
                      <a:pPr marL="0" marR="0" lvl="0" algn="ctr">
                        <a:spcBef>
                          <a:spcPts val="0"/>
                        </a:spcBef>
                        <a:spcAft>
                          <a:spcPts val="0"/>
                        </a:spcAft>
                        <a:buNone/>
                      </a:pPr>
                      <a:r>
                        <a:rPr lang="en-US" sz="1600">
                          <a:effectLst/>
                        </a:rPr>
                        <a:t>8</a:t>
                      </a:r>
                      <a:endParaRPr lang="en-US"/>
                    </a:p>
                  </a:txBody>
                  <a:tcPr marL="63500" marR="63500" marT="63500" marB="63500" anchor="ctr"/>
                </a:tc>
                <a:tc>
                  <a:txBody>
                    <a:bodyPr/>
                    <a:lstStyle/>
                    <a:p>
                      <a:pPr marL="0" marR="0" algn="ctr">
                        <a:spcBef>
                          <a:spcPts val="0"/>
                        </a:spcBef>
                        <a:spcAft>
                          <a:spcPts val="0"/>
                        </a:spcAft>
                      </a:pPr>
                      <a:r>
                        <a:rPr lang="en-US" sz="1600">
                          <a:effectLst/>
                        </a:rPr>
                        <a:t>Bits</a:t>
                      </a:r>
                      <a:endParaRPr lang="en-US" sz="1600">
                        <a:effectLst/>
                        <a:latin typeface="Calibri"/>
                      </a:endParaRPr>
                    </a:p>
                  </a:txBody>
                  <a:tcPr marL="63500" marR="63500" marT="63500" marB="63500" anchor="ctr"/>
                </a:tc>
                <a:extLst>
                  <a:ext uri="{0D108BD9-81ED-4DB2-BD59-A6C34878D82A}">
                    <a16:rowId xmlns:a16="http://schemas.microsoft.com/office/drawing/2014/main" val="3664106584"/>
                  </a:ext>
                </a:extLst>
              </a:tr>
              <a:tr h="632360">
                <a:tc>
                  <a:txBody>
                    <a:bodyPr/>
                    <a:lstStyle/>
                    <a:p>
                      <a:pPr marL="0" marR="0" algn="ctr">
                        <a:spcBef>
                          <a:spcPts val="0"/>
                        </a:spcBef>
                        <a:spcAft>
                          <a:spcPts val="0"/>
                        </a:spcAft>
                      </a:pPr>
                      <a:r>
                        <a:rPr lang="en-US" sz="1600">
                          <a:effectLst/>
                        </a:rPr>
                        <a:t>28</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For specific sensors, their status will be polled</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60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3607145896"/>
                  </a:ext>
                </a:extLst>
              </a:tr>
              <a:tr h="632360">
                <a:tc>
                  <a:txBody>
                    <a:bodyPr/>
                    <a:lstStyle/>
                    <a:p>
                      <a:pPr marL="0" marR="0" algn="ctr">
                        <a:spcBef>
                          <a:spcPts val="0"/>
                        </a:spcBef>
                        <a:spcAft>
                          <a:spcPts val="0"/>
                        </a:spcAft>
                      </a:pPr>
                      <a:r>
                        <a:rPr lang="en-US" sz="1600">
                          <a:effectLst/>
                        </a:rPr>
                        <a:t>29</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The Weather API will be polled for predictions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60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601571776"/>
                  </a:ext>
                </a:extLst>
              </a:tr>
              <a:tr h="1102114">
                <a:tc>
                  <a:txBody>
                    <a:bodyPr/>
                    <a:lstStyle/>
                    <a:p>
                      <a:pPr marL="0" marR="0" algn="ctr">
                        <a:spcBef>
                          <a:spcPts val="0"/>
                        </a:spcBef>
                        <a:spcAft>
                          <a:spcPts val="0"/>
                        </a:spcAft>
                      </a:pPr>
                      <a:r>
                        <a:rPr lang="en-US" sz="1600">
                          <a:effectLst/>
                        </a:rPr>
                        <a:t>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Microcontroller will signal a roof reaction when deemed necessary in an appropriate time frame from receiving measurements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220851601"/>
                  </a:ext>
                </a:extLst>
              </a:tr>
              <a:tr h="632360">
                <a:tc>
                  <a:txBody>
                    <a:bodyPr/>
                    <a:lstStyle/>
                    <a:p>
                      <a:pPr marL="0" marR="0" algn="ctr">
                        <a:spcBef>
                          <a:spcPts val="0"/>
                        </a:spcBef>
                        <a:spcAft>
                          <a:spcPts val="0"/>
                        </a:spcAft>
                      </a:pPr>
                      <a:r>
                        <a:rPr lang="en-US" sz="1600">
                          <a:effectLst/>
                        </a:rPr>
                        <a:t>31</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u="sng">
                          <a:effectLst/>
                        </a:rPr>
                        <a:t>Code will only require half of the microcontroller’s available storage</a:t>
                      </a:r>
                      <a:endParaRPr lang="en-US" sz="1600" u="sng">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128</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kiloBytes</a:t>
                      </a:r>
                      <a:endParaRPr lang="en-US" sz="1600" err="1">
                        <a:effectLst/>
                        <a:latin typeface="Calibri"/>
                      </a:endParaRPr>
                    </a:p>
                  </a:txBody>
                  <a:tcPr marL="63500" marR="63500" marT="63500" marB="63500" anchor="ctr"/>
                </a:tc>
                <a:extLst>
                  <a:ext uri="{0D108BD9-81ED-4DB2-BD59-A6C34878D82A}">
                    <a16:rowId xmlns:a16="http://schemas.microsoft.com/office/drawing/2014/main" val="3483524036"/>
                  </a:ext>
                </a:extLst>
              </a:tr>
              <a:tr h="632360">
                <a:tc>
                  <a:txBody>
                    <a:bodyPr/>
                    <a:lstStyle/>
                    <a:p>
                      <a:pPr marL="0" marR="0" algn="ctr">
                        <a:spcBef>
                          <a:spcPts val="0"/>
                        </a:spcBef>
                        <a:spcAft>
                          <a:spcPts val="0"/>
                        </a:spcAft>
                      </a:pPr>
                      <a:r>
                        <a:rPr lang="en-US" sz="1600">
                          <a:effectLst/>
                        </a:rPr>
                        <a:t>32</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Weather API prediction data will be stored on the microcontroller</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32</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kiloBytes</a:t>
                      </a:r>
                      <a:endParaRPr lang="en-US" sz="1600" err="1">
                        <a:effectLst/>
                        <a:latin typeface="Calibri"/>
                      </a:endParaRPr>
                    </a:p>
                  </a:txBody>
                  <a:tcPr marL="63500" marR="63500" marT="63500" marB="63500" anchor="ctr"/>
                </a:tc>
                <a:extLst>
                  <a:ext uri="{0D108BD9-81ED-4DB2-BD59-A6C34878D82A}">
                    <a16:rowId xmlns:a16="http://schemas.microsoft.com/office/drawing/2014/main" val="2382494335"/>
                  </a:ext>
                </a:extLst>
              </a:tr>
            </a:tbl>
          </a:graphicData>
        </a:graphic>
      </p:graphicFrame>
    </p:spTree>
    <p:extLst>
      <p:ext uri="{BB962C8B-B14F-4D97-AF65-F5344CB8AC3E}">
        <p14:creationId xmlns:p14="http://schemas.microsoft.com/office/powerpoint/2010/main" val="367484488"/>
      </p:ext>
    </p:extLst>
  </p:cSld>
  <p:clrMapOvr>
    <a:masterClrMapping/>
  </p:clrMapOvr>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A048FB75A0644F9E206D7E197AFE7B" ma:contentTypeVersion="6" ma:contentTypeDescription="Create a new document." ma:contentTypeScope="" ma:versionID="a2fcf311ec7446cb20fd936a76ecb121">
  <xsd:schema xmlns:xsd="http://www.w3.org/2001/XMLSchema" xmlns:xs="http://www.w3.org/2001/XMLSchema" xmlns:p="http://schemas.microsoft.com/office/2006/metadata/properties" xmlns:ns2="6cd0233a-a7b4-47c2-a4b1-63fd25a85db5" xmlns:ns3="1a9e3785-a98f-4b63-ae38-4edad88ad177" targetNamespace="http://schemas.microsoft.com/office/2006/metadata/properties" ma:root="true" ma:fieldsID="739bb1c36a7f63a2b73e56aaa41bd8d0" ns2:_="" ns3:_="">
    <xsd:import namespace="6cd0233a-a7b4-47c2-a4b1-63fd25a85db5"/>
    <xsd:import namespace="1a9e3785-a98f-4b63-ae38-4edad88ad1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233a-a7b4-47c2-a4b1-63fd25a85d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9e3785-a98f-4b63-ae38-4edad88ad1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988574-A933-4275-B0F3-72FB57E0E1A3}">
  <ds:schemaRefs>
    <ds:schemaRef ds:uri="http://schemas.microsoft.com/sharepoint/v3/contenttype/forms"/>
  </ds:schemaRefs>
</ds:datastoreItem>
</file>

<file path=customXml/itemProps2.xml><?xml version="1.0" encoding="utf-8"?>
<ds:datastoreItem xmlns:ds="http://schemas.openxmlformats.org/officeDocument/2006/customXml" ds:itemID="{BFA58CE4-9890-4DAB-82FC-7B867963238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2B99383-55C5-4875-9A8D-D66995F1F7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0233a-a7b4-47c2-a4b1-63fd25a85db5"/>
    <ds:schemaRef ds:uri="1a9e3785-a98f-4b63-ae38-4edad88ad1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61</Slides>
  <Notes>58</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Basis</vt:lpstr>
      <vt:lpstr>A.I.R.E.   Autonomous Intelligent Roof Enclosure</vt:lpstr>
      <vt:lpstr>Motivation</vt:lpstr>
      <vt:lpstr>Design and Inspiration  </vt:lpstr>
      <vt:lpstr>Goals</vt:lpstr>
      <vt:lpstr>System Requirements Specifications</vt:lpstr>
      <vt:lpstr>Enclosure Specifications</vt:lpstr>
      <vt:lpstr>Power Module Specifications</vt:lpstr>
      <vt:lpstr>Sensor Module Specifications</vt:lpstr>
      <vt:lpstr>Microcontroller Unit Specifications</vt:lpstr>
      <vt:lpstr>Mobile Application Specifications</vt:lpstr>
      <vt:lpstr>Standards</vt:lpstr>
      <vt:lpstr>Engineering Constraints</vt:lpstr>
      <vt:lpstr>Overall block diagram (CHRIS)</vt:lpstr>
      <vt:lpstr>HARDWARE</vt:lpstr>
      <vt:lpstr>Microcontroller Unit</vt:lpstr>
      <vt:lpstr>PowerPoint Presentation</vt:lpstr>
      <vt:lpstr>Bluno Mega 1280 Pin Layout</vt:lpstr>
      <vt:lpstr>Sensor Module</vt:lpstr>
      <vt:lpstr>Humidity Sensor – SHT-85</vt:lpstr>
      <vt:lpstr>Temperature Sensor – B57863S</vt:lpstr>
      <vt:lpstr>Rain Sensor – YL-83</vt:lpstr>
      <vt:lpstr>Visible Light Sensor - OPT101</vt:lpstr>
      <vt:lpstr>UV Light Sensor - VEML6070</vt:lpstr>
      <vt:lpstr>Sensor Module PCB Design</vt:lpstr>
      <vt:lpstr>Sensor Module PCB Design cont.</vt:lpstr>
      <vt:lpstr>PowerPoint Presentation</vt:lpstr>
      <vt:lpstr>Sensor Test Plan </vt:lpstr>
      <vt:lpstr>Power Module</vt:lpstr>
      <vt:lpstr>Solar Panels</vt:lpstr>
      <vt:lpstr>Battery Management System</vt:lpstr>
      <vt:lpstr>12V Buck-Boost Controller</vt:lpstr>
      <vt:lpstr>5V Buck Converter</vt:lpstr>
      <vt:lpstr>XL6009 (Boost)               LM2596 (Buck)</vt:lpstr>
      <vt:lpstr>Voltage Regulator PCB Schematic</vt:lpstr>
      <vt:lpstr>Voltage Regulator PCB Layout</vt:lpstr>
      <vt:lpstr>Battery Management PCB Schematic</vt:lpstr>
      <vt:lpstr>Battery Management PCB Layout</vt:lpstr>
      <vt:lpstr>SOFTWARE</vt:lpstr>
      <vt:lpstr>PowerPoint Presentation</vt:lpstr>
      <vt:lpstr>Software Block Diagram</vt:lpstr>
      <vt:lpstr>PowerPoint Presentation</vt:lpstr>
      <vt:lpstr>PowerPoint Presentation</vt:lpstr>
      <vt:lpstr>PowerPoint Presentation</vt:lpstr>
      <vt:lpstr>PowerPoint Presentation</vt:lpstr>
      <vt:lpstr>PowerPoint Presentation</vt:lpstr>
      <vt:lpstr>IOS Application </vt:lpstr>
      <vt:lpstr>IOS Application GUI </vt:lpstr>
      <vt:lpstr>IOS Application GUI </vt:lpstr>
      <vt:lpstr>iOS Application GUI</vt:lpstr>
      <vt:lpstr>iOS Application GUI</vt:lpstr>
      <vt:lpstr>IOS Application security </vt:lpstr>
      <vt:lpstr>Weather API </vt:lpstr>
      <vt:lpstr>Database </vt:lpstr>
      <vt:lpstr>Administration</vt:lpstr>
      <vt:lpstr>Group Roles</vt:lpstr>
      <vt:lpstr>Milestones</vt:lpstr>
      <vt:lpstr>PowerPoint Presentation</vt:lpstr>
      <vt:lpstr>PowerPoint Presentation</vt:lpstr>
      <vt:lpstr>Issues and Concerns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70</cp:revision>
  <dcterms:created xsi:type="dcterms:W3CDTF">2020-01-13T23:16:45Z</dcterms:created>
  <dcterms:modified xsi:type="dcterms:W3CDTF">2020-04-15T20:41:51Z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0x01010055A048FB75A0644F9E206D7E197AFE7B</vt:lpwstr>
  </property>
</Properties>
</file>