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2" r:id="rId1"/>
  </p:sldMasterIdLst>
  <p:notesMasterIdLst>
    <p:notesMasterId r:id="rId35"/>
  </p:notesMasterIdLst>
  <p:sldIdLst>
    <p:sldId id="256" r:id="rId2"/>
    <p:sldId id="304" r:id="rId3"/>
    <p:sldId id="305" r:id="rId4"/>
    <p:sldId id="278" r:id="rId5"/>
    <p:sldId id="261" r:id="rId6"/>
    <p:sldId id="263" r:id="rId7"/>
    <p:sldId id="266" r:id="rId8"/>
    <p:sldId id="307" r:id="rId9"/>
    <p:sldId id="282" r:id="rId10"/>
    <p:sldId id="281" r:id="rId11"/>
    <p:sldId id="262" r:id="rId12"/>
    <p:sldId id="264" r:id="rId13"/>
    <p:sldId id="287" r:id="rId14"/>
    <p:sldId id="286" r:id="rId15"/>
    <p:sldId id="292" r:id="rId16"/>
    <p:sldId id="293" r:id="rId17"/>
    <p:sldId id="291" r:id="rId18"/>
    <p:sldId id="265" r:id="rId19"/>
    <p:sldId id="267" r:id="rId20"/>
    <p:sldId id="268" r:id="rId21"/>
    <p:sldId id="269" r:id="rId22"/>
    <p:sldId id="306" r:id="rId23"/>
    <p:sldId id="284" r:id="rId24"/>
    <p:sldId id="271" r:id="rId25"/>
    <p:sldId id="283" r:id="rId26"/>
    <p:sldId id="289" r:id="rId27"/>
    <p:sldId id="285" r:id="rId28"/>
    <p:sldId id="279" r:id="rId29"/>
    <p:sldId id="303" r:id="rId30"/>
    <p:sldId id="275" r:id="rId31"/>
    <p:sldId id="280" r:id="rId32"/>
    <p:sldId id="274" r:id="rId33"/>
    <p:sldId id="277" r:id="rId34"/>
  </p:sldIdLst>
  <p:sldSz cx="12192000" cy="6858000"/>
  <p:notesSz cx="6858000" cy="2133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k Lim" initials="EL" lastIdx="1" clrIdx="0">
    <p:extLst>
      <p:ext uri="{19B8F6BF-5375-455C-9EA6-DF929625EA0E}">
        <p15:presenceInfo xmlns:p15="http://schemas.microsoft.com/office/powerpoint/2012/main" userId="Erik Lim" providerId="None"/>
      </p:ext>
    </p:extLst>
  </p:cmAuthor>
  <p:cmAuthor id="2" name="Luke Hazelton" initials="LH" lastIdx="1" clrIdx="1">
    <p:extLst>
      <p:ext uri="{19B8F6BF-5375-455C-9EA6-DF929625EA0E}">
        <p15:presenceInfo xmlns:p15="http://schemas.microsoft.com/office/powerpoint/2012/main" userId="Luke Hazelton" providerId="None"/>
      </p:ext>
    </p:extLst>
  </p:cmAuthor>
  <p:cmAuthor id="3" name="Erik Lim" initials="EL [2]" lastIdx="1" clrIdx="2">
    <p:extLst>
      <p:ext uri="{19B8F6BF-5375-455C-9EA6-DF929625EA0E}">
        <p15:presenceInfo xmlns:p15="http://schemas.microsoft.com/office/powerpoint/2012/main" userId="S::erikmahrin1@knights.ucf.edu::5aa7c998-f839-4265-92c0-6ebe0cb979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36DF80-56BA-49DC-B475-EC05A46ABC7D}" v="4" dt="2020-01-29T04:23:21.650"/>
    <p1510:client id="{83842327-1411-4654-8994-8BD5CAC7014C}" v="1" dt="2020-01-29T23:40:05.725"/>
    <p1510:client id="{AA3731A8-F146-4327-B133-6DDBD197313E}" v="598" dt="2020-01-29T23:10:15.208"/>
    <p1510:client id="{E2804148-644E-44C3-AC98-84D0F357738E}" v="21" dt="2020-01-29T10:38:54.112"/>
    <p1510:client id="{F2203FFC-910D-AFA7-7E88-BB2CF495A383}" v="30" dt="2020-01-29T21:45:49.0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Sheet1!$B$1</c:f>
              <c:strCache>
                <c:ptCount val="1"/>
                <c:pt idx="0">
                  <c:v>Completed</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Overall</c:v>
                </c:pt>
                <c:pt idx="1">
                  <c:v>Testing</c:v>
                </c:pt>
                <c:pt idx="2">
                  <c:v>Prototyping</c:v>
                </c:pt>
                <c:pt idx="3">
                  <c:v>Audio Subsystem </c:v>
                </c:pt>
                <c:pt idx="4">
                  <c:v>Diplay Subsystem </c:v>
                </c:pt>
                <c:pt idx="5">
                  <c:v>Input Subsystem </c:v>
                </c:pt>
                <c:pt idx="6">
                  <c:v>Frame Prototype</c:v>
                </c:pt>
                <c:pt idx="7">
                  <c:v>Parts Acquisition</c:v>
                </c:pt>
                <c:pt idx="8">
                  <c:v>Parts Research</c:v>
                </c:pt>
              </c:strCache>
            </c:strRef>
          </c:cat>
          <c:val>
            <c:numRef>
              <c:f>Sheet1!$B$2:$B$10</c:f>
              <c:numCache>
                <c:formatCode>0%</c:formatCode>
                <c:ptCount val="9"/>
                <c:pt idx="0">
                  <c:v>0.63</c:v>
                </c:pt>
                <c:pt idx="1">
                  <c:v>0.4</c:v>
                </c:pt>
                <c:pt idx="2">
                  <c:v>0.5</c:v>
                </c:pt>
                <c:pt idx="3">
                  <c:v>0.25</c:v>
                </c:pt>
                <c:pt idx="4">
                  <c:v>0.5</c:v>
                </c:pt>
                <c:pt idx="5">
                  <c:v>0.75</c:v>
                </c:pt>
                <c:pt idx="6">
                  <c:v>0.8</c:v>
                </c:pt>
                <c:pt idx="7">
                  <c:v>0.85</c:v>
                </c:pt>
                <c:pt idx="8">
                  <c:v>0.95</c:v>
                </c:pt>
              </c:numCache>
            </c:numRef>
          </c:val>
          <c:extLst>
            <c:ext xmlns:c16="http://schemas.microsoft.com/office/drawing/2014/chart" uri="{C3380CC4-5D6E-409C-BE32-E72D297353CC}">
              <c16:uniqueId val="{00000000-9FC4-464A-84B2-0350E33E296F}"/>
            </c:ext>
          </c:extLst>
        </c:ser>
        <c:ser>
          <c:idx val="1"/>
          <c:order val="1"/>
          <c:tx>
            <c:strRef>
              <c:f>Sheet1!$C$1</c:f>
              <c:strCache>
                <c:ptCount val="1"/>
                <c:pt idx="0">
                  <c:v>In-Progress</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Overall</c:v>
                </c:pt>
                <c:pt idx="1">
                  <c:v>Testing</c:v>
                </c:pt>
                <c:pt idx="2">
                  <c:v>Prototyping</c:v>
                </c:pt>
                <c:pt idx="3">
                  <c:v>Audio Subsystem </c:v>
                </c:pt>
                <c:pt idx="4">
                  <c:v>Diplay Subsystem </c:v>
                </c:pt>
                <c:pt idx="5">
                  <c:v>Input Subsystem </c:v>
                </c:pt>
                <c:pt idx="6">
                  <c:v>Frame Prototype</c:v>
                </c:pt>
                <c:pt idx="7">
                  <c:v>Parts Acquisition</c:v>
                </c:pt>
                <c:pt idx="8">
                  <c:v>Parts Research</c:v>
                </c:pt>
              </c:strCache>
            </c:strRef>
          </c:cat>
          <c:val>
            <c:numRef>
              <c:f>Sheet1!$C$2:$C$10</c:f>
              <c:numCache>
                <c:formatCode>0.00%</c:formatCode>
                <c:ptCount val="9"/>
                <c:pt idx="0">
                  <c:v>0.37</c:v>
                </c:pt>
                <c:pt idx="1">
                  <c:v>0.6</c:v>
                </c:pt>
                <c:pt idx="2">
                  <c:v>0.5</c:v>
                </c:pt>
                <c:pt idx="3">
                  <c:v>0.75</c:v>
                </c:pt>
                <c:pt idx="4">
                  <c:v>0.5</c:v>
                </c:pt>
                <c:pt idx="5">
                  <c:v>0.25</c:v>
                </c:pt>
                <c:pt idx="6">
                  <c:v>0.19999999999999996</c:v>
                </c:pt>
                <c:pt idx="7">
                  <c:v>0.15000000000000002</c:v>
                </c:pt>
                <c:pt idx="8">
                  <c:v>5.0000000000000044E-2</c:v>
                </c:pt>
              </c:numCache>
            </c:numRef>
          </c:val>
          <c:extLst>
            <c:ext xmlns:c16="http://schemas.microsoft.com/office/drawing/2014/chart" uri="{C3380CC4-5D6E-409C-BE32-E72D297353CC}">
              <c16:uniqueId val="{00000001-9FC4-464A-84B2-0350E33E296F}"/>
            </c:ext>
          </c:extLst>
        </c:ser>
        <c:dLbls>
          <c:showLegendKey val="0"/>
          <c:showVal val="1"/>
          <c:showCatName val="0"/>
          <c:showSerName val="0"/>
          <c:showPercent val="0"/>
          <c:showBubbleSize val="0"/>
        </c:dLbls>
        <c:gapWidth val="79"/>
        <c:shape val="box"/>
        <c:axId val="947335096"/>
        <c:axId val="947331816"/>
        <c:axId val="0"/>
      </c:bar3DChart>
      <c:catAx>
        <c:axId val="947335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947331816"/>
        <c:crosses val="autoZero"/>
        <c:auto val="1"/>
        <c:lblAlgn val="ctr"/>
        <c:lblOffset val="100"/>
        <c:noMultiLvlLbl val="0"/>
      </c:catAx>
      <c:valAx>
        <c:axId val="947331816"/>
        <c:scaling>
          <c:orientation val="minMax"/>
        </c:scaling>
        <c:delete val="1"/>
        <c:axPos val="b"/>
        <c:numFmt formatCode="0%" sourceLinked="1"/>
        <c:majorTickMark val="none"/>
        <c:minorTickMark val="none"/>
        <c:tickLblPos val="nextTo"/>
        <c:crossAx val="9473350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0-01-23T13:57:37.092" idx="1">
    <p:pos x="10" y="10"/>
    <p:text>Has a lot of bullet points. Probably will look weird to Richie</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9C707-D16E-4584-889F-025798ED7F48}" type="datetimeFigureOut">
              <a:rPr lang="en-US" smtClean="0"/>
              <a:t>4/5/2020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D6DA6-2AAD-4846-9093-D69518AB5D90}" type="slidenum">
              <a:rPr lang="en-US" smtClean="0"/>
              <a:t>‹#›</a:t>
            </a:fld>
            <a:endParaRPr lang="en-US"/>
          </a:p>
        </p:txBody>
      </p:sp>
    </p:spTree>
    <p:extLst>
      <p:ext uri="{BB962C8B-B14F-4D97-AF65-F5344CB8AC3E}">
        <p14:creationId xmlns:p14="http://schemas.microsoft.com/office/powerpoint/2010/main" val="3908002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p>
          <a:p>
            <a:r>
              <a:rPr lang="en-US"/>
              <a:t>This is where we introduce ourselves and give a visual reference, so the audience knows what we’re talking about for the rest of the presentation.</a:t>
            </a:r>
          </a:p>
        </p:txBody>
      </p:sp>
      <p:sp>
        <p:nvSpPr>
          <p:cNvPr id="4" name="Slide Number Placeholder 3"/>
          <p:cNvSpPr>
            <a:spLocks noGrp="1"/>
          </p:cNvSpPr>
          <p:nvPr>
            <p:ph type="sldNum" sz="quarter" idx="5"/>
          </p:nvPr>
        </p:nvSpPr>
        <p:spPr/>
        <p:txBody>
          <a:bodyPr/>
          <a:lstStyle/>
          <a:p>
            <a:fld id="{FD0D6DA6-2AAD-4846-9093-D69518AB5D90}" type="slidenum">
              <a:rPr lang="en-US" smtClean="0"/>
              <a:t>1</a:t>
            </a:fld>
            <a:endParaRPr lang="en-US"/>
          </a:p>
        </p:txBody>
      </p:sp>
    </p:spTree>
    <p:extLst>
      <p:ext uri="{BB962C8B-B14F-4D97-AF65-F5344CB8AC3E}">
        <p14:creationId xmlns:p14="http://schemas.microsoft.com/office/powerpoint/2010/main" val="1297212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Alexis</a:t>
            </a:r>
          </a:p>
          <a:p>
            <a:r>
              <a:rPr lang="en-US"/>
              <a:t>Continuous lasers </a:t>
            </a:r>
          </a:p>
          <a:p>
            <a:pPr marL="171450" indent="-171450">
              <a:buFontTx/>
              <a:buChar char="-"/>
            </a:pPr>
            <a:r>
              <a:rPr lang="en-US"/>
              <a:t>Laser diodes supplied continuous 5 V while device is “ON”</a:t>
            </a:r>
          </a:p>
          <a:p>
            <a:pPr marL="171450" indent="-171450">
              <a:buFontTx/>
              <a:buChar char="-"/>
            </a:pPr>
            <a:r>
              <a:rPr lang="en-US"/>
              <a:t>When user “breaks” light beam, notifies MCU</a:t>
            </a:r>
          </a:p>
          <a:p>
            <a:pPr marL="628650" lvl="1" indent="-171450">
              <a:buFontTx/>
              <a:buChar char="-"/>
            </a:pPr>
            <a:r>
              <a:rPr lang="en-US"/>
              <a:t>That analog threshold has been crossed </a:t>
            </a:r>
          </a:p>
          <a:p>
            <a:pPr marL="171450" indent="-171450">
              <a:buFontTx/>
              <a:buChar char="-"/>
            </a:pPr>
            <a:r>
              <a:rPr lang="en-US"/>
              <a:t>MCU communicates with audio storage based on sensor blocked </a:t>
            </a:r>
          </a:p>
          <a:p>
            <a:pPr marL="171450" indent="-171450">
              <a:buFontTx/>
              <a:buChar char="-"/>
            </a:pPr>
            <a:r>
              <a:rPr lang="en-US"/>
              <a:t>Corresponding musical note(s) are played  </a:t>
            </a:r>
          </a:p>
        </p:txBody>
      </p:sp>
      <p:sp>
        <p:nvSpPr>
          <p:cNvPr id="4" name="Slide Number Placeholder 3"/>
          <p:cNvSpPr>
            <a:spLocks noGrp="1"/>
          </p:cNvSpPr>
          <p:nvPr>
            <p:ph type="sldNum" sz="quarter" idx="5"/>
          </p:nvPr>
        </p:nvSpPr>
        <p:spPr/>
        <p:txBody>
          <a:bodyPr/>
          <a:lstStyle/>
          <a:p>
            <a:fld id="{FD0D6DA6-2AAD-4846-9093-D69518AB5D90}" type="slidenum">
              <a:rPr lang="en-US" smtClean="0"/>
              <a:t>11</a:t>
            </a:fld>
            <a:endParaRPr lang="en-US"/>
          </a:p>
        </p:txBody>
      </p:sp>
    </p:spTree>
    <p:extLst>
      <p:ext uri="{BB962C8B-B14F-4D97-AF65-F5344CB8AC3E}">
        <p14:creationId xmlns:p14="http://schemas.microsoft.com/office/powerpoint/2010/main" val="3458853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Alexis</a:t>
            </a:r>
          </a:p>
          <a:p>
            <a:pPr marL="171450" indent="-171450">
              <a:buFontTx/>
              <a:buChar char="-"/>
            </a:pPr>
            <a:r>
              <a:rPr lang="en-US"/>
              <a:t>Design accommodates 8 notes = 1 complete octave </a:t>
            </a:r>
          </a:p>
          <a:p>
            <a:pPr marL="171450" indent="-171450">
              <a:buFontTx/>
              <a:buChar char="-"/>
            </a:pPr>
            <a:r>
              <a:rPr lang="en-US"/>
              <a:t>Beams in CAD represent laser beams</a:t>
            </a:r>
          </a:p>
        </p:txBody>
      </p:sp>
      <p:sp>
        <p:nvSpPr>
          <p:cNvPr id="4" name="Slide Number Placeholder 3"/>
          <p:cNvSpPr>
            <a:spLocks noGrp="1"/>
          </p:cNvSpPr>
          <p:nvPr>
            <p:ph type="sldNum" sz="quarter" idx="5"/>
          </p:nvPr>
        </p:nvSpPr>
        <p:spPr/>
        <p:txBody>
          <a:bodyPr/>
          <a:lstStyle/>
          <a:p>
            <a:fld id="{FD0D6DA6-2AAD-4846-9093-D69518AB5D90}" type="slidenum">
              <a:rPr lang="en-US" smtClean="0"/>
              <a:t>12</a:t>
            </a:fld>
            <a:endParaRPr lang="en-US"/>
          </a:p>
        </p:txBody>
      </p:sp>
    </p:spTree>
    <p:extLst>
      <p:ext uri="{BB962C8B-B14F-4D97-AF65-F5344CB8AC3E}">
        <p14:creationId xmlns:p14="http://schemas.microsoft.com/office/powerpoint/2010/main" val="361534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Alexis</a:t>
            </a:r>
          </a:p>
          <a:p>
            <a:pPr marL="171450" indent="-171450">
              <a:buFontTx/>
              <a:buChar char="-"/>
            </a:pPr>
            <a:r>
              <a:rPr lang="en-US"/>
              <a:t>LCD mounted front and center </a:t>
            </a:r>
          </a:p>
          <a:p>
            <a:pPr marL="171450" indent="-171450">
              <a:buFontTx/>
              <a:buChar char="-"/>
              <a:defRPr/>
            </a:pPr>
            <a:r>
              <a:rPr lang="en-US"/>
              <a:t>Laser diodes on top pointing downward </a:t>
            </a:r>
          </a:p>
          <a:p>
            <a:pPr marL="171450" indent="-171450">
              <a:buFontTx/>
              <a:buChar char="-"/>
            </a:pPr>
            <a:r>
              <a:rPr lang="en-US"/>
              <a:t>Phototransistors mounted bottom to complement lasers </a:t>
            </a:r>
          </a:p>
          <a:p>
            <a:pPr marL="171450" indent="-171450">
              <a:buFontTx/>
              <a:buChar char="-"/>
            </a:pPr>
            <a:r>
              <a:rPr lang="en-US"/>
              <a:t>MCU, battery, speakers, and physical/electrical components bottom</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FD0D6DA6-2AAD-4846-9093-D69518AB5D90}" type="slidenum">
              <a:rPr lang="en-US" smtClean="0"/>
              <a:t>13</a:t>
            </a:fld>
            <a:endParaRPr lang="en-US"/>
          </a:p>
        </p:txBody>
      </p:sp>
    </p:spTree>
    <p:extLst>
      <p:ext uri="{BB962C8B-B14F-4D97-AF65-F5344CB8AC3E}">
        <p14:creationId xmlns:p14="http://schemas.microsoft.com/office/powerpoint/2010/main" val="217150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p>
        </p:txBody>
      </p:sp>
      <p:sp>
        <p:nvSpPr>
          <p:cNvPr id="4" name="Slide Number Placeholder 3"/>
          <p:cNvSpPr>
            <a:spLocks noGrp="1"/>
          </p:cNvSpPr>
          <p:nvPr>
            <p:ph type="sldNum" sz="quarter" idx="5"/>
          </p:nvPr>
        </p:nvSpPr>
        <p:spPr/>
        <p:txBody>
          <a:bodyPr/>
          <a:lstStyle/>
          <a:p>
            <a:fld id="{FD0D6DA6-2AAD-4846-9093-D69518AB5D90}" type="slidenum">
              <a:rPr lang="en-US" smtClean="0"/>
              <a:t>14</a:t>
            </a:fld>
            <a:endParaRPr lang="en-US"/>
          </a:p>
        </p:txBody>
      </p:sp>
    </p:spTree>
    <p:extLst>
      <p:ext uri="{BB962C8B-B14F-4D97-AF65-F5344CB8AC3E}">
        <p14:creationId xmlns:p14="http://schemas.microsoft.com/office/powerpoint/2010/main" val="1338176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endParaRPr lang="en-US" baseline="0"/>
          </a:p>
          <a:p>
            <a:r>
              <a:rPr lang="en-US" baseline="0"/>
              <a:t>Due to the possibility of harm to eyes from the laser diodes, the team had to look into ensuring that the project would not possibly shine lights into users eyes, or reflect off of our material into eyes. Although these are low power lasers, they still come with warnings on the packages, meaning there could be damaged caused by looking into them.</a:t>
            </a:r>
          </a:p>
          <a:p>
            <a:r>
              <a:rPr lang="en-US" baseline="0"/>
              <a:t>Audio output MINIMUM is 30dB</a:t>
            </a:r>
            <a:endParaRPr lang="en-US"/>
          </a:p>
        </p:txBody>
      </p:sp>
      <p:sp>
        <p:nvSpPr>
          <p:cNvPr id="4" name="Slide Number Placeholder 3"/>
          <p:cNvSpPr>
            <a:spLocks noGrp="1"/>
          </p:cNvSpPr>
          <p:nvPr>
            <p:ph type="sldNum" sz="quarter" idx="5"/>
          </p:nvPr>
        </p:nvSpPr>
        <p:spPr/>
        <p:txBody>
          <a:bodyPr/>
          <a:lstStyle/>
          <a:p>
            <a:fld id="{FD0D6DA6-2AAD-4846-9093-D69518AB5D90}" type="slidenum">
              <a:rPr lang="en-US" smtClean="0"/>
              <a:t>15</a:t>
            </a:fld>
            <a:endParaRPr lang="en-US"/>
          </a:p>
        </p:txBody>
      </p:sp>
    </p:spTree>
    <p:extLst>
      <p:ext uri="{BB962C8B-B14F-4D97-AF65-F5344CB8AC3E}">
        <p14:creationId xmlns:p14="http://schemas.microsoft.com/office/powerpoint/2010/main" val="492572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Krystyn</a:t>
            </a:r>
          </a:p>
          <a:p>
            <a:r>
              <a:rPr lang="en-US"/>
              <a:t>As one of the most important parts of an instrument is hearing it, one of the devices critical parts is the audio playing portion. We’re using a TI LM386N-1 amplifier to increase the sounds from the DAC pin on the ESP 32. Our volume is controlled by a potentiometer and is then sent to the speakers that will be located on the outside of the device.</a:t>
            </a:r>
          </a:p>
        </p:txBody>
      </p:sp>
      <p:sp>
        <p:nvSpPr>
          <p:cNvPr id="4" name="Slide Number Placeholder 3"/>
          <p:cNvSpPr>
            <a:spLocks noGrp="1"/>
          </p:cNvSpPr>
          <p:nvPr>
            <p:ph type="sldNum" sz="quarter" idx="5"/>
          </p:nvPr>
        </p:nvSpPr>
        <p:spPr/>
        <p:txBody>
          <a:bodyPr/>
          <a:lstStyle/>
          <a:p>
            <a:fld id="{FD0D6DA6-2AAD-4846-9093-D69518AB5D90}" type="slidenum">
              <a:rPr lang="en-US" smtClean="0"/>
              <a:t>16</a:t>
            </a:fld>
            <a:endParaRPr lang="en-US"/>
          </a:p>
        </p:txBody>
      </p:sp>
    </p:spTree>
    <p:extLst>
      <p:ext uri="{BB962C8B-B14F-4D97-AF65-F5344CB8AC3E}">
        <p14:creationId xmlns:p14="http://schemas.microsoft.com/office/powerpoint/2010/main" val="3113538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Krystyn - So, people normally</a:t>
            </a:r>
            <a:r>
              <a:rPr lang="en-US" baseline="0"/>
              <a:t> think of keyboards when they hear MIDI, which isn’t wrong – keyboards use this very compact form of taking in information about notes being played. As well as other digital forms of music playing, including lighting that goes along with music. To communicate to the phone in order to record on the app, the MCU will be sending MIDI files via BLE (Bluetooth Low Energy), something that already exists in the library for Android apps</a:t>
            </a:r>
            <a:endParaRPr lang="en-US"/>
          </a:p>
        </p:txBody>
      </p:sp>
      <p:sp>
        <p:nvSpPr>
          <p:cNvPr id="4" name="Slide Number Placeholder 3"/>
          <p:cNvSpPr>
            <a:spLocks noGrp="1"/>
          </p:cNvSpPr>
          <p:nvPr>
            <p:ph type="sldNum" sz="quarter" idx="5"/>
          </p:nvPr>
        </p:nvSpPr>
        <p:spPr/>
        <p:txBody>
          <a:bodyPr/>
          <a:lstStyle/>
          <a:p>
            <a:fld id="{FD0D6DA6-2AAD-4846-9093-D69518AB5D90}" type="slidenum">
              <a:rPr lang="en-US" smtClean="0"/>
              <a:t>17</a:t>
            </a:fld>
            <a:endParaRPr lang="en-US"/>
          </a:p>
        </p:txBody>
      </p:sp>
    </p:spTree>
    <p:extLst>
      <p:ext uri="{BB962C8B-B14F-4D97-AF65-F5344CB8AC3E}">
        <p14:creationId xmlns:p14="http://schemas.microsoft.com/office/powerpoint/2010/main" val="3331678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p>
          <a:p>
            <a:r>
              <a:rPr lang="en-US"/>
              <a:t>List the five instruments: piano, string, brass, woodwind, percussion</a:t>
            </a:r>
          </a:p>
          <a:p>
            <a:r>
              <a:rPr lang="en-US"/>
              <a:t>MP3 goes on SD, MIDI goes to MCU</a:t>
            </a:r>
          </a:p>
        </p:txBody>
      </p:sp>
      <p:sp>
        <p:nvSpPr>
          <p:cNvPr id="4" name="Slide Number Placeholder 3"/>
          <p:cNvSpPr>
            <a:spLocks noGrp="1"/>
          </p:cNvSpPr>
          <p:nvPr>
            <p:ph type="sldNum" sz="quarter" idx="5"/>
          </p:nvPr>
        </p:nvSpPr>
        <p:spPr/>
        <p:txBody>
          <a:bodyPr/>
          <a:lstStyle/>
          <a:p>
            <a:fld id="{FD0D6DA6-2AAD-4846-9093-D69518AB5D90}" type="slidenum">
              <a:rPr lang="en-US" smtClean="0"/>
              <a:t>18</a:t>
            </a:fld>
            <a:endParaRPr lang="en-US"/>
          </a:p>
        </p:txBody>
      </p:sp>
    </p:spTree>
    <p:extLst>
      <p:ext uri="{BB962C8B-B14F-4D97-AF65-F5344CB8AC3E}">
        <p14:creationId xmlns:p14="http://schemas.microsoft.com/office/powerpoint/2010/main" val="2349752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t>
            </a:r>
            <a:endParaRPr lang="en-US">
              <a:cs typeface="Calibri"/>
            </a:endParaRPr>
          </a:p>
          <a:p>
            <a:r>
              <a:rPr lang="en-US"/>
              <a:t>In order to give users the ability to change the instrument they hear with the notes being played, a rotary encoder will be used to switch between available instruments. Users will see selections as they scroll through on the LCD. To give users the choice of turning the device on and off, an on/off switch will be included on the side of the device, allowing power to flow to components or to completely cut it off.</a:t>
            </a:r>
            <a:endParaRPr lang="en-US">
              <a:cs typeface="Calibri"/>
            </a:endParaRPr>
          </a:p>
        </p:txBody>
      </p:sp>
      <p:sp>
        <p:nvSpPr>
          <p:cNvPr id="4" name="Slide Number Placeholder 3"/>
          <p:cNvSpPr>
            <a:spLocks noGrp="1"/>
          </p:cNvSpPr>
          <p:nvPr>
            <p:ph type="sldNum" sz="quarter" idx="5"/>
          </p:nvPr>
        </p:nvSpPr>
        <p:spPr/>
        <p:txBody>
          <a:bodyPr/>
          <a:lstStyle/>
          <a:p>
            <a:fld id="{FD0D6DA6-2AAD-4846-9093-D69518AB5D90}" type="slidenum">
              <a:rPr lang="en-US" smtClean="0"/>
              <a:t>19</a:t>
            </a:fld>
            <a:endParaRPr lang="en-US"/>
          </a:p>
        </p:txBody>
      </p:sp>
    </p:spTree>
    <p:extLst>
      <p:ext uri="{BB962C8B-B14F-4D97-AF65-F5344CB8AC3E}">
        <p14:creationId xmlns:p14="http://schemas.microsoft.com/office/powerpoint/2010/main" val="2926924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t>
            </a:r>
          </a:p>
          <a:p>
            <a:r>
              <a:rPr lang="en-US">
                <a:cs typeface="Calibri"/>
              </a:rPr>
              <a:t>- Chose to implement an LCD to enhance the user interface</a:t>
            </a:r>
          </a:p>
          <a:p>
            <a:r>
              <a:rPr lang="en-US">
                <a:cs typeface="Calibri"/>
              </a:rPr>
              <a:t>- We will be using a 16 by 2 LCD graphical display</a:t>
            </a:r>
          </a:p>
          <a:p>
            <a:r>
              <a:rPr lang="en-US">
                <a:cs typeface="Calibri"/>
              </a:rPr>
              <a:t>- cheapest option for price vs versatility</a:t>
            </a:r>
          </a:p>
          <a:p>
            <a:r>
              <a:rPr lang="en-US">
                <a:cs typeface="Calibri"/>
              </a:rPr>
              <a:t>- Black board helps implement I2C protocol and reduces number of I/O pins used on MCU</a:t>
            </a:r>
          </a:p>
          <a:p>
            <a:endParaRPr lang="en-US">
              <a:cs typeface="Calibri"/>
            </a:endParaRPr>
          </a:p>
        </p:txBody>
      </p:sp>
      <p:sp>
        <p:nvSpPr>
          <p:cNvPr id="4" name="Slide Number Placeholder 3"/>
          <p:cNvSpPr>
            <a:spLocks noGrp="1"/>
          </p:cNvSpPr>
          <p:nvPr>
            <p:ph type="sldNum" sz="quarter" idx="5"/>
          </p:nvPr>
        </p:nvSpPr>
        <p:spPr/>
        <p:txBody>
          <a:bodyPr/>
          <a:lstStyle/>
          <a:p>
            <a:fld id="{FD0D6DA6-2AAD-4846-9093-D69518AB5D90}" type="slidenum">
              <a:rPr lang="en-US" smtClean="0"/>
              <a:t>20</a:t>
            </a:fld>
            <a:endParaRPr lang="en-US"/>
          </a:p>
        </p:txBody>
      </p:sp>
    </p:spTree>
    <p:extLst>
      <p:ext uri="{BB962C8B-B14F-4D97-AF65-F5344CB8AC3E}">
        <p14:creationId xmlns:p14="http://schemas.microsoft.com/office/powerpoint/2010/main" val="1272122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p>
          <a:p>
            <a:r>
              <a:rPr lang="en-US"/>
              <a:t>Motivation = Problems, NOT solutions</a:t>
            </a:r>
          </a:p>
        </p:txBody>
      </p:sp>
      <p:sp>
        <p:nvSpPr>
          <p:cNvPr id="4" name="Slide Number Placeholder 3"/>
          <p:cNvSpPr>
            <a:spLocks noGrp="1"/>
          </p:cNvSpPr>
          <p:nvPr>
            <p:ph type="sldNum" sz="quarter" idx="10"/>
          </p:nvPr>
        </p:nvSpPr>
        <p:spPr/>
        <p:txBody>
          <a:bodyPr/>
          <a:lstStyle/>
          <a:p>
            <a:fld id="{FD0D6DA6-2AAD-4846-9093-D69518AB5D90}" type="slidenum">
              <a:rPr lang="en-US" smtClean="0"/>
              <a:t>2</a:t>
            </a:fld>
            <a:endParaRPr lang="en-US"/>
          </a:p>
        </p:txBody>
      </p:sp>
    </p:spTree>
    <p:extLst>
      <p:ext uri="{BB962C8B-B14F-4D97-AF65-F5344CB8AC3E}">
        <p14:creationId xmlns:p14="http://schemas.microsoft.com/office/powerpoint/2010/main" val="2928030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t>
            </a:r>
          </a:p>
          <a:p>
            <a:r>
              <a:rPr lang="en-US">
                <a:cs typeface="Calibri"/>
              </a:rPr>
              <a:t>- We decided on using a lithium polymer</a:t>
            </a:r>
          </a:p>
          <a:p>
            <a:r>
              <a:rPr lang="en-US">
                <a:cs typeface="Calibri"/>
              </a:rPr>
              <a:t>- Great choice in rechargeable batteries</a:t>
            </a:r>
          </a:p>
          <a:p>
            <a:r>
              <a:rPr lang="en-US">
                <a:cs typeface="Calibri"/>
              </a:rPr>
              <a:t>- Since we are using a two cell LiPo, a Balance Charger would be needed.</a:t>
            </a:r>
          </a:p>
          <a:p>
            <a:endParaRPr lang="en-US">
              <a:cs typeface="Calibri"/>
            </a:endParaRPr>
          </a:p>
          <a:p>
            <a:endParaRPr lang="en-US">
              <a:cs typeface="Calibri"/>
            </a:endParaRPr>
          </a:p>
          <a:p>
            <a:r>
              <a:rPr lang="en-US">
                <a:cs typeface="Calibri"/>
              </a:rPr>
              <a:t>** Slide 1) LiPo and rechargeable circuit </a:t>
            </a:r>
          </a:p>
          <a:p>
            <a:r>
              <a:rPr lang="en-US">
                <a:cs typeface="Calibri"/>
              </a:rPr>
              <a:t>** Slide 2) Voltage specs (lasers, sensors, LCD, MCU, speakers, etc.)</a:t>
            </a:r>
          </a:p>
        </p:txBody>
      </p:sp>
      <p:sp>
        <p:nvSpPr>
          <p:cNvPr id="4" name="Slide Number Placeholder 3"/>
          <p:cNvSpPr>
            <a:spLocks noGrp="1"/>
          </p:cNvSpPr>
          <p:nvPr>
            <p:ph type="sldNum" sz="quarter" idx="5"/>
          </p:nvPr>
        </p:nvSpPr>
        <p:spPr/>
        <p:txBody>
          <a:bodyPr/>
          <a:lstStyle/>
          <a:p>
            <a:fld id="{FD0D6DA6-2AAD-4846-9093-D69518AB5D90}" type="slidenum">
              <a:rPr lang="en-US" smtClean="0"/>
              <a:t>21</a:t>
            </a:fld>
            <a:endParaRPr lang="en-US"/>
          </a:p>
        </p:txBody>
      </p:sp>
    </p:spTree>
    <p:extLst>
      <p:ext uri="{BB962C8B-B14F-4D97-AF65-F5344CB8AC3E}">
        <p14:creationId xmlns:p14="http://schemas.microsoft.com/office/powerpoint/2010/main" val="4110613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t>
            </a:r>
          </a:p>
        </p:txBody>
      </p:sp>
      <p:sp>
        <p:nvSpPr>
          <p:cNvPr id="4" name="Slide Number Placeholder 3"/>
          <p:cNvSpPr>
            <a:spLocks noGrp="1"/>
          </p:cNvSpPr>
          <p:nvPr>
            <p:ph type="sldNum" sz="quarter" idx="5"/>
          </p:nvPr>
        </p:nvSpPr>
        <p:spPr/>
        <p:txBody>
          <a:bodyPr/>
          <a:lstStyle/>
          <a:p>
            <a:fld id="{FD0D6DA6-2AAD-4846-9093-D69518AB5D90}" type="slidenum">
              <a:rPr lang="en-US" smtClean="0"/>
              <a:t>22</a:t>
            </a:fld>
            <a:endParaRPr lang="en-US"/>
          </a:p>
        </p:txBody>
      </p:sp>
    </p:spTree>
    <p:extLst>
      <p:ext uri="{BB962C8B-B14F-4D97-AF65-F5344CB8AC3E}">
        <p14:creationId xmlns:p14="http://schemas.microsoft.com/office/powerpoint/2010/main" val="3286708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Krystyn</a:t>
            </a:r>
          </a:p>
          <a:p>
            <a:r>
              <a:rPr lang="en-US"/>
              <a:t>So, as soon as the device instrument powers on, we’ll start to scan for devices to see if the user would like to connect their phone to it. But as that’s an extra feature, the primary focus on startup will be to immediately begin the process of fetching stored files from the SD card to RAM for faster note retrieval. All laser diodes will turn on, initializing the state that an unbroken laser beam means that the note is not being played. Once startup procedures are done, the device will wait for an I/O change, such as a change for another instrument and therefore retrieval of those files, or a laser beam is broken, so a note is played and there is a MIDI byte of data written. The device will constantly be waiting for any changes in input or output once the newest information has been recorded. </a:t>
            </a:r>
            <a:endParaRPr lang="en-US">
              <a:cs typeface="Calibri"/>
            </a:endParaRPr>
          </a:p>
        </p:txBody>
      </p:sp>
      <p:sp>
        <p:nvSpPr>
          <p:cNvPr id="4" name="Slide Number Placeholder 3"/>
          <p:cNvSpPr>
            <a:spLocks noGrp="1"/>
          </p:cNvSpPr>
          <p:nvPr>
            <p:ph type="sldNum" sz="quarter" idx="5"/>
          </p:nvPr>
        </p:nvSpPr>
        <p:spPr/>
        <p:txBody>
          <a:bodyPr/>
          <a:lstStyle/>
          <a:p>
            <a:fld id="{FD0D6DA6-2AAD-4846-9093-D69518AB5D90}" type="slidenum">
              <a:rPr lang="en-US" smtClean="0"/>
              <a:t>23</a:t>
            </a:fld>
            <a:endParaRPr lang="en-US"/>
          </a:p>
        </p:txBody>
      </p:sp>
    </p:spTree>
    <p:extLst>
      <p:ext uri="{BB962C8B-B14F-4D97-AF65-F5344CB8AC3E}">
        <p14:creationId xmlns:p14="http://schemas.microsoft.com/office/powerpoint/2010/main" val="1043558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Krystyn</a:t>
            </a:r>
          </a:p>
        </p:txBody>
      </p:sp>
      <p:sp>
        <p:nvSpPr>
          <p:cNvPr id="4" name="Slide Number Placeholder 3"/>
          <p:cNvSpPr>
            <a:spLocks noGrp="1"/>
          </p:cNvSpPr>
          <p:nvPr>
            <p:ph type="sldNum" sz="quarter" idx="5"/>
          </p:nvPr>
        </p:nvSpPr>
        <p:spPr/>
        <p:txBody>
          <a:bodyPr/>
          <a:lstStyle/>
          <a:p>
            <a:fld id="{FD0D6DA6-2AAD-4846-9093-D69518AB5D90}" type="slidenum">
              <a:rPr lang="en-US" smtClean="0"/>
              <a:t>24</a:t>
            </a:fld>
            <a:endParaRPr lang="en-US"/>
          </a:p>
        </p:txBody>
      </p:sp>
    </p:spTree>
    <p:extLst>
      <p:ext uri="{BB962C8B-B14F-4D97-AF65-F5344CB8AC3E}">
        <p14:creationId xmlns:p14="http://schemas.microsoft.com/office/powerpoint/2010/main" val="3662704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Krystyn</a:t>
            </a:r>
            <a:endParaRPr lang="en-US"/>
          </a:p>
          <a:p>
            <a:r>
              <a:rPr lang="en-US"/>
              <a:t>Will eventually include a frame prototype pic</a:t>
            </a:r>
          </a:p>
        </p:txBody>
      </p:sp>
      <p:sp>
        <p:nvSpPr>
          <p:cNvPr id="4" name="Slide Number Placeholder 3"/>
          <p:cNvSpPr>
            <a:spLocks noGrp="1"/>
          </p:cNvSpPr>
          <p:nvPr>
            <p:ph type="sldNum" sz="quarter" idx="5"/>
          </p:nvPr>
        </p:nvSpPr>
        <p:spPr/>
        <p:txBody>
          <a:bodyPr/>
          <a:lstStyle/>
          <a:p>
            <a:fld id="{FD0D6DA6-2AAD-4846-9093-D69518AB5D90}" type="slidenum">
              <a:rPr lang="en-US" smtClean="0"/>
              <a:t>25</a:t>
            </a:fld>
            <a:endParaRPr lang="en-US"/>
          </a:p>
        </p:txBody>
      </p:sp>
    </p:spTree>
    <p:extLst>
      <p:ext uri="{BB962C8B-B14F-4D97-AF65-F5344CB8AC3E}">
        <p14:creationId xmlns:p14="http://schemas.microsoft.com/office/powerpoint/2010/main" val="1897488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 – Say words</a:t>
            </a:r>
          </a:p>
          <a:p>
            <a:r>
              <a:rPr lang="en-US"/>
              <a:t>We have decided to use Android for our application because it is cheaper and we have experience as a group working with it before. The Android platform has libraries for handling Bluetooth, BLE, and MIDI, so it was the obvious choice for our application. Android Studio is the standard IDE for Android development, and we have experience with it as a team. It supports emulation for multiple devices so we are able to test our application for a large range of users.</a:t>
            </a:r>
          </a:p>
          <a:p>
            <a:endParaRPr lang="en-US"/>
          </a:p>
          <a:p>
            <a:r>
              <a:rPr lang="en-US"/>
              <a:t>Add another slide with app prototype?</a:t>
            </a:r>
          </a:p>
        </p:txBody>
      </p:sp>
      <p:sp>
        <p:nvSpPr>
          <p:cNvPr id="4" name="Slide Number Placeholder 3"/>
          <p:cNvSpPr>
            <a:spLocks noGrp="1"/>
          </p:cNvSpPr>
          <p:nvPr>
            <p:ph type="sldNum" sz="quarter" idx="5"/>
          </p:nvPr>
        </p:nvSpPr>
        <p:spPr/>
        <p:txBody>
          <a:bodyPr/>
          <a:lstStyle/>
          <a:p>
            <a:fld id="{FD0D6DA6-2AAD-4846-9093-D69518AB5D90}" type="slidenum">
              <a:rPr lang="en-US" smtClean="0"/>
              <a:t>26</a:t>
            </a:fld>
            <a:endParaRPr lang="en-US"/>
          </a:p>
        </p:txBody>
      </p:sp>
    </p:spTree>
    <p:extLst>
      <p:ext uri="{BB962C8B-B14F-4D97-AF65-F5344CB8AC3E}">
        <p14:creationId xmlns:p14="http://schemas.microsoft.com/office/powerpoint/2010/main" val="294860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p>
          <a:p>
            <a:r>
              <a:rPr lang="en-US"/>
              <a:t>This is not very large due to the app existing to supplement the device, not to be a requirement</a:t>
            </a:r>
          </a:p>
        </p:txBody>
      </p:sp>
      <p:sp>
        <p:nvSpPr>
          <p:cNvPr id="4" name="Slide Number Placeholder 3"/>
          <p:cNvSpPr>
            <a:spLocks noGrp="1"/>
          </p:cNvSpPr>
          <p:nvPr>
            <p:ph type="sldNum" sz="quarter" idx="5"/>
          </p:nvPr>
        </p:nvSpPr>
        <p:spPr/>
        <p:txBody>
          <a:bodyPr/>
          <a:lstStyle/>
          <a:p>
            <a:fld id="{FD0D6DA6-2AAD-4846-9093-D69518AB5D90}" type="slidenum">
              <a:rPr lang="en-US" smtClean="0"/>
              <a:t>27</a:t>
            </a:fld>
            <a:endParaRPr lang="en-US"/>
          </a:p>
        </p:txBody>
      </p:sp>
    </p:spTree>
    <p:extLst>
      <p:ext uri="{BB962C8B-B14F-4D97-AF65-F5344CB8AC3E}">
        <p14:creationId xmlns:p14="http://schemas.microsoft.com/office/powerpoint/2010/main" val="1769710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Alexis</a:t>
            </a:r>
          </a:p>
          <a:p>
            <a:pPr marL="171450" indent="-171450">
              <a:buFontTx/>
              <a:buChar char="-"/>
            </a:pPr>
            <a:r>
              <a:rPr lang="en-US"/>
              <a:t>Primaries are also responsible for the component’s firmware MCU</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FD0D6DA6-2AAD-4846-9093-D69518AB5D90}" type="slidenum">
              <a:rPr lang="en-US" smtClean="0"/>
              <a:t>29</a:t>
            </a:fld>
            <a:endParaRPr lang="en-US"/>
          </a:p>
        </p:txBody>
      </p:sp>
    </p:spTree>
    <p:extLst>
      <p:ext uri="{BB962C8B-B14F-4D97-AF65-F5344CB8AC3E}">
        <p14:creationId xmlns:p14="http://schemas.microsoft.com/office/powerpoint/2010/main" val="171085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No sponsors </a:t>
            </a:r>
          </a:p>
          <a:p>
            <a:pPr marL="171450" indent="-171450">
              <a:buFontTx/>
              <a:buChar char="-"/>
            </a:pPr>
            <a:r>
              <a:rPr lang="en-US"/>
              <a:t>Self funded group </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FD0D6DA6-2AAD-4846-9093-D69518AB5D90}" type="slidenum">
              <a:rPr lang="en-US" smtClean="0"/>
              <a:t>30</a:t>
            </a:fld>
            <a:endParaRPr lang="en-US"/>
          </a:p>
        </p:txBody>
      </p:sp>
    </p:spTree>
    <p:extLst>
      <p:ext uri="{BB962C8B-B14F-4D97-AF65-F5344CB8AC3E}">
        <p14:creationId xmlns:p14="http://schemas.microsoft.com/office/powerpoint/2010/main" val="3288653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Alexis</a:t>
            </a:r>
          </a:p>
        </p:txBody>
      </p:sp>
      <p:sp>
        <p:nvSpPr>
          <p:cNvPr id="4" name="Slide Number Placeholder 3"/>
          <p:cNvSpPr>
            <a:spLocks noGrp="1"/>
          </p:cNvSpPr>
          <p:nvPr>
            <p:ph type="sldNum" sz="quarter" idx="5"/>
          </p:nvPr>
        </p:nvSpPr>
        <p:spPr/>
        <p:txBody>
          <a:bodyPr/>
          <a:lstStyle/>
          <a:p>
            <a:fld id="{FD0D6DA6-2AAD-4846-9093-D69518AB5D90}" type="slidenum">
              <a:rPr lang="en-US" smtClean="0"/>
              <a:t>31</a:t>
            </a:fld>
            <a:endParaRPr lang="en-US"/>
          </a:p>
        </p:txBody>
      </p:sp>
    </p:spTree>
    <p:extLst>
      <p:ext uri="{BB962C8B-B14F-4D97-AF65-F5344CB8AC3E}">
        <p14:creationId xmlns:p14="http://schemas.microsoft.com/office/powerpoint/2010/main" val="3797327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t>
            </a:r>
          </a:p>
        </p:txBody>
      </p:sp>
      <p:sp>
        <p:nvSpPr>
          <p:cNvPr id="4" name="Slide Number Placeholder 3"/>
          <p:cNvSpPr>
            <a:spLocks noGrp="1"/>
          </p:cNvSpPr>
          <p:nvPr>
            <p:ph type="sldNum" sz="quarter" idx="5"/>
          </p:nvPr>
        </p:nvSpPr>
        <p:spPr/>
        <p:txBody>
          <a:bodyPr/>
          <a:lstStyle/>
          <a:p>
            <a:fld id="{FD0D6DA6-2AAD-4846-9093-D69518AB5D90}" type="slidenum">
              <a:rPr lang="en-US" smtClean="0"/>
              <a:t>3</a:t>
            </a:fld>
            <a:endParaRPr lang="en-US"/>
          </a:p>
        </p:txBody>
      </p:sp>
    </p:spTree>
    <p:extLst>
      <p:ext uri="{BB962C8B-B14F-4D97-AF65-F5344CB8AC3E}">
        <p14:creationId xmlns:p14="http://schemas.microsoft.com/office/powerpoint/2010/main" val="234600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t>
            </a:r>
          </a:p>
          <a:p>
            <a:r>
              <a:rPr lang="en-US">
                <a:cs typeface="Calibri"/>
              </a:rPr>
              <a:t>- Trouble finalizing some parts</a:t>
            </a:r>
          </a:p>
          <a:p>
            <a:r>
              <a:rPr lang="en-US">
                <a:cs typeface="Calibri"/>
              </a:rPr>
              <a:t>- Testing the power</a:t>
            </a:r>
          </a:p>
          <a:p>
            <a:r>
              <a:rPr lang="en-US">
                <a:cs typeface="Calibri"/>
              </a:rPr>
              <a:t>- I2C is finding all addresses or none</a:t>
            </a:r>
          </a:p>
          <a:p>
            <a:r>
              <a:rPr lang="en-US">
                <a:cs typeface="Calibri"/>
              </a:rPr>
              <a:t>- audio issues in future</a:t>
            </a:r>
          </a:p>
        </p:txBody>
      </p:sp>
      <p:sp>
        <p:nvSpPr>
          <p:cNvPr id="4" name="Slide Number Placeholder 3"/>
          <p:cNvSpPr>
            <a:spLocks noGrp="1"/>
          </p:cNvSpPr>
          <p:nvPr>
            <p:ph type="sldNum" sz="quarter" idx="5"/>
          </p:nvPr>
        </p:nvSpPr>
        <p:spPr/>
        <p:txBody>
          <a:bodyPr/>
          <a:lstStyle/>
          <a:p>
            <a:fld id="{FD0D6DA6-2AAD-4846-9093-D69518AB5D90}" type="slidenum">
              <a:rPr lang="en-US" smtClean="0"/>
              <a:t>32</a:t>
            </a:fld>
            <a:endParaRPr lang="en-US"/>
          </a:p>
        </p:txBody>
      </p:sp>
    </p:spTree>
    <p:extLst>
      <p:ext uri="{BB962C8B-B14F-4D97-AF65-F5344CB8AC3E}">
        <p14:creationId xmlns:p14="http://schemas.microsoft.com/office/powerpoint/2010/main" val="2273229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t>
            </a:r>
          </a:p>
        </p:txBody>
      </p:sp>
      <p:sp>
        <p:nvSpPr>
          <p:cNvPr id="4" name="Slide Number Placeholder 3"/>
          <p:cNvSpPr>
            <a:spLocks noGrp="1"/>
          </p:cNvSpPr>
          <p:nvPr>
            <p:ph type="sldNum" sz="quarter" idx="5"/>
          </p:nvPr>
        </p:nvSpPr>
        <p:spPr/>
        <p:txBody>
          <a:bodyPr/>
          <a:lstStyle/>
          <a:p>
            <a:fld id="{FD0D6DA6-2AAD-4846-9093-D69518AB5D90}" type="slidenum">
              <a:rPr lang="en-US" smtClean="0"/>
              <a:t>33</a:t>
            </a:fld>
            <a:endParaRPr lang="en-US"/>
          </a:p>
        </p:txBody>
      </p:sp>
    </p:spTree>
    <p:extLst>
      <p:ext uri="{BB962C8B-B14F-4D97-AF65-F5344CB8AC3E}">
        <p14:creationId xmlns:p14="http://schemas.microsoft.com/office/powerpoint/2010/main" val="754526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Alexis</a:t>
            </a:r>
          </a:p>
          <a:p>
            <a:pPr marL="171450" indent="-171450">
              <a:buFontTx/>
              <a:buChar char="-"/>
            </a:pPr>
            <a:r>
              <a:rPr lang="en-US"/>
              <a:t>Battery: </a:t>
            </a:r>
          </a:p>
          <a:p>
            <a:pPr marL="171450" indent="-171450">
              <a:buFontTx/>
              <a:buChar char="-"/>
            </a:pPr>
            <a:r>
              <a:rPr lang="en-US"/>
              <a:t>Device: keep compact and portable </a:t>
            </a:r>
          </a:p>
          <a:p>
            <a:pPr marL="171450" indent="-171450">
              <a:buFontTx/>
              <a:buChar char="-"/>
            </a:pPr>
            <a:r>
              <a:rPr lang="en-US"/>
              <a:t>Weight: light and portable </a:t>
            </a:r>
          </a:p>
          <a:p>
            <a:pPr marL="171450" indent="-171450">
              <a:buFontTx/>
              <a:buChar char="-"/>
            </a:pPr>
            <a:r>
              <a:rPr lang="en-US"/>
              <a:t>Playback: aiming for real-time but spec is 1sec</a:t>
            </a:r>
          </a:p>
          <a:p>
            <a:pPr marL="171450" indent="-171450">
              <a:buFontTx/>
              <a:buChar char="-"/>
            </a:pPr>
            <a:r>
              <a:rPr lang="en-US"/>
              <a:t>Volume: 30 = quite rural area; 40 = library or lowest limits of urban ambient sound</a:t>
            </a:r>
          </a:p>
          <a:p>
            <a:pPr marL="171450" indent="-171450">
              <a:buFontTx/>
              <a:buChar char="-"/>
            </a:pPr>
            <a:r>
              <a:rPr lang="en-US"/>
              <a:t>Mobile: </a:t>
            </a:r>
          </a:p>
        </p:txBody>
      </p:sp>
      <p:sp>
        <p:nvSpPr>
          <p:cNvPr id="4" name="Slide Number Placeholder 3"/>
          <p:cNvSpPr>
            <a:spLocks noGrp="1"/>
          </p:cNvSpPr>
          <p:nvPr>
            <p:ph type="sldNum" sz="quarter" idx="5"/>
          </p:nvPr>
        </p:nvSpPr>
        <p:spPr/>
        <p:txBody>
          <a:bodyPr/>
          <a:lstStyle/>
          <a:p>
            <a:fld id="{FD0D6DA6-2AAD-4846-9093-D69518AB5D90}" type="slidenum">
              <a:rPr lang="en-US" smtClean="0"/>
              <a:t>4</a:t>
            </a:fld>
            <a:endParaRPr lang="en-US"/>
          </a:p>
        </p:txBody>
      </p:sp>
    </p:spTree>
    <p:extLst>
      <p:ext uri="{BB962C8B-B14F-4D97-AF65-F5344CB8AC3E}">
        <p14:creationId xmlns:p14="http://schemas.microsoft.com/office/powerpoint/2010/main" val="2425403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Krystyn</a:t>
            </a:r>
          </a:p>
          <a:p>
            <a:r>
              <a:rPr lang="en-US"/>
              <a:t>This is all of our electrical components. We are looking at three different needs for power – our microcontroller requires the standard 3.3V, and the LCD requires 5 V. But our smaller components like our laser diodes and photo transistors need something in between, as reviews show these components not lasting well at their specified electrical characteristics. All our electrical components receive some type of instruction from the MCU.</a:t>
            </a:r>
          </a:p>
        </p:txBody>
      </p:sp>
      <p:sp>
        <p:nvSpPr>
          <p:cNvPr id="4" name="Slide Number Placeholder 3"/>
          <p:cNvSpPr>
            <a:spLocks noGrp="1"/>
          </p:cNvSpPr>
          <p:nvPr>
            <p:ph type="sldNum" sz="quarter" idx="5"/>
          </p:nvPr>
        </p:nvSpPr>
        <p:spPr/>
        <p:txBody>
          <a:bodyPr/>
          <a:lstStyle/>
          <a:p>
            <a:fld id="{FD0D6DA6-2AAD-4846-9093-D69518AB5D90}" type="slidenum">
              <a:rPr lang="en-US" smtClean="0"/>
              <a:t>5</a:t>
            </a:fld>
            <a:endParaRPr lang="en-US"/>
          </a:p>
        </p:txBody>
      </p:sp>
    </p:spTree>
    <p:extLst>
      <p:ext uri="{BB962C8B-B14F-4D97-AF65-F5344CB8AC3E}">
        <p14:creationId xmlns:p14="http://schemas.microsoft.com/office/powerpoint/2010/main" val="4133576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Krystyn</a:t>
            </a:r>
            <a:endParaRPr lang="en-US">
              <a:cs typeface="Calibri"/>
            </a:endParaRPr>
          </a:p>
          <a:p>
            <a:r>
              <a:rPr lang="en-US"/>
              <a:t>The brains of our project is our ESP32 chip, a chip with connectivity and a lot of pins as you can see. We chose the WROOM model because of its dual core, so that it could handle connecting to a phone via Bluetooth and the rest of the various input/output that it will be handling. With 36 GPIO pins, the chip can handle the 8 laser diodes, the 8 transistors, the audio out, SPI protocol to an SD card and I2C to the LCD screen, along with the rotary encoder for instrument selection. More than that, the chip’s creator company has thorough documentation with the opportunity to effectively program this chip to handle what is required. The best part of this chip is that we get all of this for only $3.80 a chip from Mouser. </a:t>
            </a: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D0D6DA6-2AAD-4846-9093-D69518AB5D90}" type="slidenum">
              <a:rPr lang="en-US" smtClean="0"/>
              <a:t>7</a:t>
            </a:fld>
            <a:endParaRPr lang="en-US"/>
          </a:p>
        </p:txBody>
      </p:sp>
    </p:spTree>
    <p:extLst>
      <p:ext uri="{BB962C8B-B14F-4D97-AF65-F5344CB8AC3E}">
        <p14:creationId xmlns:p14="http://schemas.microsoft.com/office/powerpoint/2010/main" val="2857917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Krystyn</a:t>
            </a:r>
            <a:endParaRPr lang="en-US" err="1">
              <a:cs typeface="Calibri"/>
            </a:endParaRPr>
          </a:p>
          <a:p>
            <a:r>
              <a:rPr lang="en-US"/>
              <a:t>The brains of our project is our ESP32 chip, a chip with connectivity and a lot of pins as you can see. We chose the WROOM model because of its dual core, so that it could handle connecting to a phone via Bluetooth and the rest of the various input/output that it will be handling. With 36 GPIO pins, the chip can handle the 8 laser diodes, the 8 transistors, the audio out, SPI protocol to an SD card and I2C to the LCD screen, along with the rotary encoder for instrument selection. More than that, the chip’s creator company has thorough documentation with the opportunity to effectively program this chip to handle what is required. The best part of this chip is that we get all of this for only $3.80 a chip from Mouser. </a:t>
            </a: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D0D6DA6-2AAD-4846-9093-D69518AB5D90}" type="slidenum">
              <a:rPr lang="en-US" smtClean="0"/>
              <a:t>8</a:t>
            </a:fld>
            <a:endParaRPr lang="en-US"/>
          </a:p>
        </p:txBody>
      </p:sp>
    </p:spTree>
    <p:extLst>
      <p:ext uri="{BB962C8B-B14F-4D97-AF65-F5344CB8AC3E}">
        <p14:creationId xmlns:p14="http://schemas.microsoft.com/office/powerpoint/2010/main" val="2550174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Alexis</a:t>
            </a:r>
          </a:p>
          <a:p>
            <a:pPr marL="171450" indent="-171450">
              <a:buFontTx/>
              <a:buChar char="-"/>
            </a:pPr>
            <a:r>
              <a:rPr lang="en-US"/>
              <a:t>650 nm standard for red lasers </a:t>
            </a:r>
          </a:p>
          <a:p>
            <a:pPr marL="628650" lvl="1" indent="-171450">
              <a:buFontTx/>
              <a:buChar char="-"/>
            </a:pPr>
            <a:r>
              <a:rPr lang="en-US"/>
              <a:t>Red lasers are the most common color wavelength</a:t>
            </a:r>
          </a:p>
          <a:p>
            <a:pPr marL="628650" lvl="1" indent="-171450">
              <a:buFontTx/>
              <a:buChar char="-"/>
            </a:pPr>
            <a:r>
              <a:rPr lang="en-US"/>
              <a:t>Makes them easily accessible and affordable </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FD0D6DA6-2AAD-4846-9093-D69518AB5D90}" type="slidenum">
              <a:rPr lang="en-US" smtClean="0"/>
              <a:t>9</a:t>
            </a:fld>
            <a:endParaRPr lang="en-US"/>
          </a:p>
        </p:txBody>
      </p:sp>
    </p:spTree>
    <p:extLst>
      <p:ext uri="{BB962C8B-B14F-4D97-AF65-F5344CB8AC3E}">
        <p14:creationId xmlns:p14="http://schemas.microsoft.com/office/powerpoint/2010/main" val="3806386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Alexis</a:t>
            </a:r>
          </a:p>
          <a:p>
            <a:pPr marL="171450" indent="-171450">
              <a:buFontTx/>
              <a:buChar char="-"/>
            </a:pPr>
            <a:r>
              <a:rPr lang="en-US"/>
              <a:t>Phototransistor chosen because:</a:t>
            </a:r>
          </a:p>
          <a:p>
            <a:pPr marL="628650" lvl="1" indent="-171450">
              <a:buFontTx/>
              <a:buChar char="-"/>
            </a:pPr>
            <a:r>
              <a:rPr lang="en-US"/>
              <a:t>LDR (light dependent resistors) banned in certain countries b/c of cadmium sulfide</a:t>
            </a:r>
          </a:p>
          <a:p>
            <a:pPr marL="628650" lvl="1" indent="-171450">
              <a:buFontTx/>
              <a:buChar char="-"/>
            </a:pPr>
            <a:r>
              <a:rPr lang="en-US"/>
              <a:t>Photodiodes require amplifier (additional component)</a:t>
            </a:r>
          </a:p>
          <a:p>
            <a:pPr marL="171450" lvl="0" indent="-171450">
              <a:buFontTx/>
              <a:buChar char="-"/>
            </a:pPr>
            <a:r>
              <a:rPr lang="en-US"/>
              <a:t>Flat-head design allows a larger receiving angle from the phototransistors </a:t>
            </a:r>
          </a:p>
        </p:txBody>
      </p:sp>
      <p:sp>
        <p:nvSpPr>
          <p:cNvPr id="4" name="Slide Number Placeholder 3"/>
          <p:cNvSpPr>
            <a:spLocks noGrp="1"/>
          </p:cNvSpPr>
          <p:nvPr>
            <p:ph type="sldNum" sz="quarter" idx="5"/>
          </p:nvPr>
        </p:nvSpPr>
        <p:spPr/>
        <p:txBody>
          <a:bodyPr/>
          <a:lstStyle/>
          <a:p>
            <a:fld id="{FD0D6DA6-2AAD-4846-9093-D69518AB5D90}" type="slidenum">
              <a:rPr lang="en-US" smtClean="0"/>
              <a:t>10</a:t>
            </a:fld>
            <a:endParaRPr lang="en-US"/>
          </a:p>
        </p:txBody>
      </p:sp>
    </p:spTree>
    <p:extLst>
      <p:ext uri="{BB962C8B-B14F-4D97-AF65-F5344CB8AC3E}">
        <p14:creationId xmlns:p14="http://schemas.microsoft.com/office/powerpoint/2010/main" val="4103524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D61A2C-90D7-0148-8FD7-04F712C43C15}"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4008E-FDF6-2747-98A9-4285B818DD5F}" type="slidenum">
              <a:rPr lang="en-US" smtClean="0"/>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134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61A2C-90D7-0148-8FD7-04F712C43C15}"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4008E-FDF6-2747-98A9-4285B818DD5F}" type="slidenum">
              <a:rPr lang="en-US" smtClean="0"/>
              <a:t>‹#›</a:t>
            </a:fld>
            <a:endParaRPr lang="en-US"/>
          </a:p>
        </p:txBody>
      </p:sp>
    </p:spTree>
    <p:extLst>
      <p:ext uri="{BB962C8B-B14F-4D97-AF65-F5344CB8AC3E}">
        <p14:creationId xmlns:p14="http://schemas.microsoft.com/office/powerpoint/2010/main" val="2663764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61A2C-90D7-0148-8FD7-04F712C43C15}"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4008E-FDF6-2747-98A9-4285B818DD5F}" type="slidenum">
              <a:rPr lang="en-US" smtClean="0"/>
              <a:t>‹#›</a:t>
            </a:fld>
            <a:endParaRPr lang="en-US"/>
          </a:p>
        </p:txBody>
      </p:sp>
    </p:spTree>
    <p:extLst>
      <p:ext uri="{BB962C8B-B14F-4D97-AF65-F5344CB8AC3E}">
        <p14:creationId xmlns:p14="http://schemas.microsoft.com/office/powerpoint/2010/main" val="3317020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61A2C-90D7-0148-8FD7-04F712C43C15}"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4008E-FDF6-2747-98A9-4285B818DD5F}" type="slidenum">
              <a:rPr lang="en-US" smtClean="0"/>
              <a:t>‹#›</a:t>
            </a:fld>
            <a:endParaRPr lang="en-US"/>
          </a:p>
        </p:txBody>
      </p:sp>
    </p:spTree>
    <p:extLst>
      <p:ext uri="{BB962C8B-B14F-4D97-AF65-F5344CB8AC3E}">
        <p14:creationId xmlns:p14="http://schemas.microsoft.com/office/powerpoint/2010/main" val="2365034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D61A2C-90D7-0148-8FD7-04F712C43C15}"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4008E-FDF6-2747-98A9-4285B818DD5F}" type="slidenum">
              <a:rPr lang="en-US" smtClean="0"/>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09911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D61A2C-90D7-0148-8FD7-04F712C43C15}"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4008E-FDF6-2747-98A9-4285B818DD5F}" type="slidenum">
              <a:rPr lang="en-US" smtClean="0"/>
              <a:t>‹#›</a:t>
            </a:fld>
            <a:endParaRPr lang="en-US"/>
          </a:p>
        </p:txBody>
      </p:sp>
    </p:spTree>
    <p:extLst>
      <p:ext uri="{BB962C8B-B14F-4D97-AF65-F5344CB8AC3E}">
        <p14:creationId xmlns:p14="http://schemas.microsoft.com/office/powerpoint/2010/main" val="547535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D61A2C-90D7-0148-8FD7-04F712C43C15}" type="datetimeFigureOut">
              <a:rPr lang="en-US" smtClean="0"/>
              <a:t>4/5/2020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14008E-FDF6-2747-98A9-4285B818DD5F}" type="slidenum">
              <a:rPr lang="en-US" smtClean="0"/>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020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D61A2C-90D7-0148-8FD7-04F712C43C15}" type="datetimeFigureOut">
              <a:rPr lang="en-US" smtClean="0"/>
              <a:t>4/5/2020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14008E-FDF6-2747-98A9-4285B818DD5F}" type="slidenum">
              <a:rPr lang="en-US" smtClean="0"/>
              <a:t>‹#›</a:t>
            </a:fld>
            <a:endParaRPr lang="en-US"/>
          </a:p>
        </p:txBody>
      </p:sp>
    </p:spTree>
    <p:extLst>
      <p:ext uri="{BB962C8B-B14F-4D97-AF65-F5344CB8AC3E}">
        <p14:creationId xmlns:p14="http://schemas.microsoft.com/office/powerpoint/2010/main" val="2646975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D61A2C-90D7-0148-8FD7-04F712C43C15}" type="datetimeFigureOut">
              <a:rPr lang="en-US" smtClean="0"/>
              <a:t>4/5/2020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14008E-FDF6-2747-98A9-4285B818DD5F}" type="slidenum">
              <a:rPr lang="en-US" smtClean="0"/>
              <a:t>‹#›</a:t>
            </a:fld>
            <a:endParaRPr lang="en-US"/>
          </a:p>
        </p:txBody>
      </p:sp>
    </p:spTree>
    <p:extLst>
      <p:ext uri="{BB962C8B-B14F-4D97-AF65-F5344CB8AC3E}">
        <p14:creationId xmlns:p14="http://schemas.microsoft.com/office/powerpoint/2010/main" val="1229699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D61A2C-90D7-0148-8FD7-04F712C43C15}"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4008E-FDF6-2747-98A9-4285B818DD5F}" type="slidenum">
              <a:rPr lang="en-US" smtClean="0"/>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022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D61A2C-90D7-0148-8FD7-04F712C43C15}"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4008E-FDF6-2747-98A9-4285B818DD5F}" type="slidenum">
              <a:rPr lang="en-US" smtClean="0"/>
              <a:t>‹#›</a:t>
            </a:fld>
            <a:endParaRPr lang="en-US"/>
          </a:p>
        </p:txBody>
      </p:sp>
    </p:spTree>
    <p:extLst>
      <p:ext uri="{BB962C8B-B14F-4D97-AF65-F5344CB8AC3E}">
        <p14:creationId xmlns:p14="http://schemas.microsoft.com/office/powerpoint/2010/main" val="4104901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7BD61A2C-90D7-0148-8FD7-04F712C43C15}" type="datetimeFigureOut">
              <a:rPr lang="en-US" smtClean="0"/>
              <a:t>4/5/2020</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9614008E-FDF6-2747-98A9-4285B818DD5F}" type="slidenum">
              <a:rPr lang="en-US" smtClean="0"/>
              <a:t>‹#›</a:t>
            </a:fld>
            <a:endParaRPr lang="en-US"/>
          </a:p>
        </p:txBody>
      </p:sp>
    </p:spTree>
    <p:extLst>
      <p:ext uri="{BB962C8B-B14F-4D97-AF65-F5344CB8AC3E}">
        <p14:creationId xmlns:p14="http://schemas.microsoft.com/office/powerpoint/2010/main" val="64639966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409B-8EDD-DA41-90FC-72638A7A7A26}"/>
              </a:ext>
            </a:extLst>
          </p:cNvPr>
          <p:cNvSpPr>
            <a:spLocks noGrp="1"/>
          </p:cNvSpPr>
          <p:nvPr>
            <p:ph type="ctrTitle"/>
          </p:nvPr>
        </p:nvSpPr>
        <p:spPr>
          <a:xfrm>
            <a:off x="6730000" y="639097"/>
            <a:ext cx="4813072" cy="3686015"/>
          </a:xfrm>
        </p:spPr>
        <p:txBody>
          <a:bodyPr vert="horz" lIns="91440" tIns="45720" rIns="91440" bIns="45720" rtlCol="0">
            <a:normAutofit/>
          </a:bodyPr>
          <a:lstStyle/>
          <a:p>
            <a:r>
              <a:rPr lang="en-US"/>
              <a:t>Laser Instrument</a:t>
            </a:r>
          </a:p>
        </p:txBody>
      </p:sp>
      <p:sp>
        <p:nvSpPr>
          <p:cNvPr id="3" name="Subtitle 2">
            <a:extLst>
              <a:ext uri="{FF2B5EF4-FFF2-40B4-BE49-F238E27FC236}">
                <a16:creationId xmlns:a16="http://schemas.microsoft.com/office/drawing/2014/main" id="{3F731D98-803E-924D-818C-1782549BD854}"/>
              </a:ext>
            </a:extLst>
          </p:cNvPr>
          <p:cNvSpPr>
            <a:spLocks noGrp="1"/>
          </p:cNvSpPr>
          <p:nvPr>
            <p:ph type="subTitle" idx="1"/>
          </p:nvPr>
        </p:nvSpPr>
        <p:spPr>
          <a:xfrm>
            <a:off x="6835508" y="4455621"/>
            <a:ext cx="4829101" cy="1238616"/>
          </a:xfrm>
        </p:spPr>
        <p:txBody>
          <a:bodyPr vert="horz" lIns="0" tIns="45720" rIns="0" bIns="45720" numCol="1" rtlCol="0">
            <a:normAutofit/>
          </a:bodyPr>
          <a:lstStyle/>
          <a:p>
            <a:r>
              <a:rPr lang="en-US" sz="1600">
                <a:solidFill>
                  <a:schemeClr val="tx1">
                    <a:lumMod val="85000"/>
                    <a:lumOff val="15000"/>
                  </a:schemeClr>
                </a:solidFill>
                <a:latin typeface="+mn-lt"/>
              </a:rPr>
              <a:t>Luke Hazelton - </a:t>
            </a:r>
            <a:r>
              <a:rPr lang="en-US" sz="1600" err="1">
                <a:solidFill>
                  <a:schemeClr val="tx1">
                    <a:lumMod val="85000"/>
                    <a:lumOff val="15000"/>
                  </a:schemeClr>
                </a:solidFill>
                <a:latin typeface="+mn-lt"/>
              </a:rPr>
              <a:t>CpE</a:t>
            </a:r>
            <a:endParaRPr lang="en-US" sz="1600">
              <a:solidFill>
                <a:schemeClr val="tx1">
                  <a:lumMod val="85000"/>
                  <a:lumOff val="15000"/>
                </a:schemeClr>
              </a:solidFill>
              <a:latin typeface="+mn-lt"/>
            </a:endParaRPr>
          </a:p>
          <a:p>
            <a:r>
              <a:rPr lang="en-US" sz="1600">
                <a:solidFill>
                  <a:schemeClr val="tx1">
                    <a:lumMod val="85000"/>
                    <a:lumOff val="15000"/>
                  </a:schemeClr>
                </a:solidFill>
                <a:latin typeface="+mn-lt"/>
              </a:rPr>
              <a:t>Alexis Lamb - </a:t>
            </a:r>
            <a:r>
              <a:rPr lang="en-US" sz="1600" err="1">
                <a:solidFill>
                  <a:schemeClr val="tx1">
                    <a:lumMod val="85000"/>
                    <a:lumOff val="15000"/>
                  </a:schemeClr>
                </a:solidFill>
                <a:latin typeface="+mn-lt"/>
              </a:rPr>
              <a:t>CpE</a:t>
            </a:r>
            <a:endParaRPr lang="en-US" sz="1600">
              <a:solidFill>
                <a:schemeClr val="tx1">
                  <a:lumMod val="85000"/>
                  <a:lumOff val="15000"/>
                </a:schemeClr>
              </a:solidFill>
              <a:latin typeface="+mn-lt"/>
            </a:endParaRPr>
          </a:p>
          <a:p>
            <a:r>
              <a:rPr lang="en-US" sz="1600">
                <a:solidFill>
                  <a:schemeClr val="tx1">
                    <a:lumMod val="85000"/>
                    <a:lumOff val="15000"/>
                  </a:schemeClr>
                </a:solidFill>
                <a:latin typeface="+mn-lt"/>
              </a:rPr>
              <a:t>Erik Lim - </a:t>
            </a:r>
            <a:r>
              <a:rPr lang="en-US" sz="1600" err="1">
                <a:solidFill>
                  <a:schemeClr val="tx1">
                    <a:lumMod val="85000"/>
                    <a:lumOff val="15000"/>
                  </a:schemeClr>
                </a:solidFill>
                <a:latin typeface="+mn-lt"/>
              </a:rPr>
              <a:t>CpE</a:t>
            </a:r>
            <a:endParaRPr lang="en-US" sz="1600">
              <a:solidFill>
                <a:schemeClr val="tx1">
                  <a:lumMod val="85000"/>
                  <a:lumOff val="15000"/>
                </a:schemeClr>
              </a:solidFill>
              <a:latin typeface="+mn-lt"/>
            </a:endParaRPr>
          </a:p>
          <a:p>
            <a:r>
              <a:rPr lang="en-US" sz="1600">
                <a:solidFill>
                  <a:schemeClr val="tx1">
                    <a:lumMod val="85000"/>
                    <a:lumOff val="15000"/>
                  </a:schemeClr>
                </a:solidFill>
                <a:latin typeface="+mn-lt"/>
              </a:rPr>
              <a:t>Krystyn Wikoff - </a:t>
            </a:r>
            <a:r>
              <a:rPr lang="en-US" sz="1600" err="1">
                <a:solidFill>
                  <a:schemeClr val="tx1">
                    <a:lumMod val="85000"/>
                    <a:lumOff val="15000"/>
                  </a:schemeClr>
                </a:solidFill>
                <a:latin typeface="+mn-lt"/>
              </a:rPr>
              <a:t>CpE</a:t>
            </a:r>
            <a:endParaRPr lang="en-US" sz="1600">
              <a:solidFill>
                <a:schemeClr val="tx1">
                  <a:lumMod val="85000"/>
                  <a:lumOff val="15000"/>
                </a:schemeClr>
              </a:solidFill>
              <a:latin typeface="+mn-lt"/>
            </a:endParaRPr>
          </a:p>
        </p:txBody>
      </p:sp>
      <p:pic>
        <p:nvPicPr>
          <p:cNvPr id="17" name="Picture 2" descr="A close up of a box&#10;&#10;Description generated with high confidence">
            <a:extLst>
              <a:ext uri="{FF2B5EF4-FFF2-40B4-BE49-F238E27FC236}">
                <a16:creationId xmlns:a16="http://schemas.microsoft.com/office/drawing/2014/main" id="{A0EADD37-63FD-401F-BA45-38E980B435D7}"/>
              </a:ext>
            </a:extLst>
          </p:cNvPr>
          <p:cNvPicPr>
            <a:picLocks noChangeAspect="1"/>
          </p:cNvPicPr>
          <p:nvPr/>
        </p:nvPicPr>
        <p:blipFill rotWithShape="1">
          <a:blip r:embed="rId3"/>
          <a:srcRect l="9530"/>
          <a:stretch/>
        </p:blipFill>
        <p:spPr>
          <a:xfrm>
            <a:off x="648928" y="1585575"/>
            <a:ext cx="4941455" cy="3686850"/>
          </a:xfrm>
          <a:prstGeom prst="rect">
            <a:avLst/>
          </a:prstGeom>
        </p:spPr>
      </p:pic>
    </p:spTree>
    <p:extLst>
      <p:ext uri="{BB962C8B-B14F-4D97-AF65-F5344CB8AC3E}">
        <p14:creationId xmlns:p14="http://schemas.microsoft.com/office/powerpoint/2010/main" val="369421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D3D0-F0B6-4B36-A586-AC50874F1B55}"/>
              </a:ext>
            </a:extLst>
          </p:cNvPr>
          <p:cNvSpPr>
            <a:spLocks noGrp="1"/>
          </p:cNvSpPr>
          <p:nvPr>
            <p:ph type="title"/>
          </p:nvPr>
        </p:nvSpPr>
        <p:spPr/>
        <p:txBody>
          <a:bodyPr>
            <a:normAutofit/>
          </a:bodyPr>
          <a:lstStyle/>
          <a:p>
            <a:r>
              <a:rPr lang="en-US"/>
              <a:t>Phototransistors </a:t>
            </a:r>
          </a:p>
        </p:txBody>
      </p:sp>
      <p:sp>
        <p:nvSpPr>
          <p:cNvPr id="3" name="Content Placeholder 2">
            <a:extLst>
              <a:ext uri="{FF2B5EF4-FFF2-40B4-BE49-F238E27FC236}">
                <a16:creationId xmlns:a16="http://schemas.microsoft.com/office/drawing/2014/main" id="{039F2303-187A-4A70-A309-C2F75CDA85DA}"/>
              </a:ext>
            </a:extLst>
          </p:cNvPr>
          <p:cNvSpPr>
            <a:spLocks noGrp="1"/>
          </p:cNvSpPr>
          <p:nvPr>
            <p:ph idx="1"/>
          </p:nvPr>
        </p:nvSpPr>
        <p:spPr/>
        <p:txBody>
          <a:bodyPr numCol="1" anchor="t">
            <a:normAutofit/>
          </a:bodyPr>
          <a:lstStyle/>
          <a:p>
            <a:pPr>
              <a:lnSpc>
                <a:spcPct val="150000"/>
              </a:lnSpc>
            </a:pPr>
            <a:r>
              <a:rPr lang="en-US"/>
              <a:t>The SFH 3310 Phototransistor</a:t>
            </a:r>
          </a:p>
          <a:p>
            <a:pPr>
              <a:lnSpc>
                <a:spcPct val="150000"/>
              </a:lnSpc>
            </a:pPr>
            <a:r>
              <a:rPr lang="en-US"/>
              <a:t>$0.879 unit price on Mouser</a:t>
            </a:r>
          </a:p>
          <a:p>
            <a:pPr>
              <a:lnSpc>
                <a:spcPct val="150000"/>
              </a:lnSpc>
            </a:pPr>
            <a:r>
              <a:rPr lang="en-US"/>
              <a:t>Flat-head design for optimal laser readings </a:t>
            </a:r>
          </a:p>
        </p:txBody>
      </p:sp>
      <p:pic>
        <p:nvPicPr>
          <p:cNvPr id="1030" name="Picture 6" descr="https://www.mouser.com/images/osramoptosemiconductor/lrg/sfh_3310_SPL.jpg">
            <a:extLst>
              <a:ext uri="{FF2B5EF4-FFF2-40B4-BE49-F238E27FC236}">
                <a16:creationId xmlns:a16="http://schemas.microsoft.com/office/drawing/2014/main" id="{0613C927-4961-42DD-9CAB-78F4AC66AC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55" r="13928" b="-4"/>
          <a:stretch/>
        </p:blipFill>
        <p:spPr bwMode="auto">
          <a:xfrm>
            <a:off x="8032830" y="2567155"/>
            <a:ext cx="2595216" cy="2910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204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D3D0-F0B6-4B36-A586-AC50874F1B55}"/>
              </a:ext>
            </a:extLst>
          </p:cNvPr>
          <p:cNvSpPr>
            <a:spLocks noGrp="1"/>
          </p:cNvSpPr>
          <p:nvPr>
            <p:ph type="title"/>
          </p:nvPr>
        </p:nvSpPr>
        <p:spPr/>
        <p:txBody>
          <a:bodyPr>
            <a:normAutofit/>
          </a:bodyPr>
          <a:lstStyle/>
          <a:p>
            <a:r>
              <a:rPr lang="en-US"/>
              <a:t>Lasers and Sensors</a:t>
            </a:r>
          </a:p>
        </p:txBody>
      </p:sp>
      <p:sp>
        <p:nvSpPr>
          <p:cNvPr id="3" name="Content Placeholder 2">
            <a:extLst>
              <a:ext uri="{FF2B5EF4-FFF2-40B4-BE49-F238E27FC236}">
                <a16:creationId xmlns:a16="http://schemas.microsoft.com/office/drawing/2014/main" id="{039F2303-187A-4A70-A309-C2F75CDA85DA}"/>
              </a:ext>
            </a:extLst>
          </p:cNvPr>
          <p:cNvSpPr>
            <a:spLocks noGrp="1"/>
          </p:cNvSpPr>
          <p:nvPr>
            <p:ph idx="1"/>
          </p:nvPr>
        </p:nvSpPr>
        <p:spPr>
          <a:xfrm>
            <a:off x="609600" y="1600200"/>
            <a:ext cx="8991600" cy="4876800"/>
          </a:xfrm>
        </p:spPr>
        <p:txBody>
          <a:bodyPr anchor="t">
            <a:normAutofit/>
          </a:bodyPr>
          <a:lstStyle/>
          <a:p>
            <a:pPr>
              <a:lnSpc>
                <a:spcPct val="150000"/>
              </a:lnSpc>
            </a:pPr>
            <a:r>
              <a:rPr lang="en-US"/>
              <a:t>Lasers emit continuous beams onto sensor </a:t>
            </a:r>
          </a:p>
          <a:p>
            <a:pPr>
              <a:lnSpc>
                <a:spcPct val="150000"/>
              </a:lnSpc>
            </a:pPr>
            <a:r>
              <a:rPr lang="en-US"/>
              <a:t>Broken light beams will produce a musical note</a:t>
            </a:r>
          </a:p>
          <a:p>
            <a:pPr lvl="1">
              <a:lnSpc>
                <a:spcPct val="150000"/>
              </a:lnSpc>
            </a:pPr>
            <a:r>
              <a:rPr lang="en-US"/>
              <a:t>ESP32 analog pins assign a value of 0 to 4095 for voltage levels</a:t>
            </a:r>
          </a:p>
          <a:p>
            <a:pPr lvl="1">
              <a:lnSpc>
                <a:spcPct val="150000"/>
              </a:lnSpc>
            </a:pPr>
            <a:r>
              <a:rPr lang="en-US"/>
              <a:t>Voltages that cross a threshold will consider a laser beam broken</a:t>
            </a:r>
          </a:p>
        </p:txBody>
      </p:sp>
      <p:pic>
        <p:nvPicPr>
          <p:cNvPr id="11" name="Picture 10" descr="A close up of a map&#10;&#10;Description automatically generated">
            <a:extLst>
              <a:ext uri="{FF2B5EF4-FFF2-40B4-BE49-F238E27FC236}">
                <a16:creationId xmlns:a16="http://schemas.microsoft.com/office/drawing/2014/main" id="{E0C1F46B-EA71-4F29-898C-9F4537BC4941}"/>
              </a:ext>
            </a:extLst>
          </p:cNvPr>
          <p:cNvPicPr>
            <a:picLocks noChangeAspect="1"/>
          </p:cNvPicPr>
          <p:nvPr/>
        </p:nvPicPr>
        <p:blipFill rotWithShape="1">
          <a:blip r:embed="rId3">
            <a:extLst>
              <a:ext uri="{28A0092B-C50C-407E-A947-70E740481C1C}">
                <a14:useLocalDpi xmlns:a14="http://schemas.microsoft.com/office/drawing/2010/main" val="0"/>
              </a:ext>
            </a:extLst>
          </a:blip>
          <a:srcRect l="54218" t="-239"/>
          <a:stretch/>
        </p:blipFill>
        <p:spPr>
          <a:xfrm>
            <a:off x="9601200" y="2527617"/>
            <a:ext cx="1981200" cy="3021966"/>
          </a:xfrm>
          <a:prstGeom prst="rect">
            <a:avLst/>
          </a:prstGeom>
        </p:spPr>
      </p:pic>
    </p:spTree>
    <p:extLst>
      <p:ext uri="{BB962C8B-B14F-4D97-AF65-F5344CB8AC3E}">
        <p14:creationId xmlns:p14="http://schemas.microsoft.com/office/powerpoint/2010/main" val="2353372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E629-9488-4B5E-AC51-F358F798D852}"/>
              </a:ext>
            </a:extLst>
          </p:cNvPr>
          <p:cNvSpPr>
            <a:spLocks noGrp="1"/>
          </p:cNvSpPr>
          <p:nvPr>
            <p:ph type="title"/>
          </p:nvPr>
        </p:nvSpPr>
        <p:spPr/>
        <p:txBody>
          <a:bodyPr>
            <a:normAutofit/>
          </a:bodyPr>
          <a:lstStyle/>
          <a:p>
            <a:r>
              <a:rPr lang="en-US"/>
              <a:t>Frame Design</a:t>
            </a:r>
          </a:p>
        </p:txBody>
      </p:sp>
      <p:sp>
        <p:nvSpPr>
          <p:cNvPr id="6" name="Content Placeholder 5">
            <a:extLst>
              <a:ext uri="{FF2B5EF4-FFF2-40B4-BE49-F238E27FC236}">
                <a16:creationId xmlns:a16="http://schemas.microsoft.com/office/drawing/2014/main" id="{B30101DE-A027-4A5B-A7B8-FE01121D7FC6}"/>
              </a:ext>
            </a:extLst>
          </p:cNvPr>
          <p:cNvSpPr>
            <a:spLocks noGrp="1"/>
          </p:cNvSpPr>
          <p:nvPr>
            <p:ph idx="1"/>
          </p:nvPr>
        </p:nvSpPr>
        <p:spPr>
          <a:xfrm>
            <a:off x="609600" y="1600200"/>
            <a:ext cx="5486399" cy="4876800"/>
          </a:xfrm>
        </p:spPr>
        <p:txBody>
          <a:bodyPr anchor="t">
            <a:normAutofit/>
          </a:bodyPr>
          <a:lstStyle/>
          <a:p>
            <a:pPr>
              <a:lnSpc>
                <a:spcPct val="150000"/>
              </a:lnSpc>
            </a:pPr>
            <a:r>
              <a:rPr lang="en-US"/>
              <a:t>Length for 8 diodes/sensors</a:t>
            </a:r>
          </a:p>
          <a:p>
            <a:pPr>
              <a:lnSpc>
                <a:spcPct val="150000"/>
              </a:lnSpc>
            </a:pPr>
            <a:r>
              <a:rPr lang="en-US"/>
              <a:t>Width accommodates widest internal component (PCB) </a:t>
            </a:r>
          </a:p>
          <a:p>
            <a:pPr>
              <a:lnSpc>
                <a:spcPct val="150000"/>
              </a:lnSpc>
            </a:pPr>
            <a:r>
              <a:rPr lang="en-US"/>
              <a:t>Height for playability space </a:t>
            </a:r>
          </a:p>
          <a:p>
            <a:pPr>
              <a:lnSpc>
                <a:spcPct val="150000"/>
              </a:lnSpc>
            </a:pPr>
            <a:r>
              <a:rPr lang="en-US"/>
              <a:t>Bottom fits all internal components </a:t>
            </a:r>
          </a:p>
          <a:p>
            <a:pPr marL="365760" indent="-365760">
              <a:buFont typeface="Courier New" panose="02070309020205020404" pitchFamily="49" charset="0"/>
              <a:buChar char="o"/>
            </a:pPr>
            <a:endParaRPr lang="en-US"/>
          </a:p>
          <a:p>
            <a:pPr marL="365760" indent="-365760">
              <a:buFont typeface="Courier New" panose="02070309020205020404" pitchFamily="49" charset="0"/>
              <a:buChar char="o"/>
            </a:pPr>
            <a:endParaRPr lang="en-US"/>
          </a:p>
        </p:txBody>
      </p:sp>
      <p:pic>
        <p:nvPicPr>
          <p:cNvPr id="5" name="Picture 4">
            <a:extLst>
              <a:ext uri="{FF2B5EF4-FFF2-40B4-BE49-F238E27FC236}">
                <a16:creationId xmlns:a16="http://schemas.microsoft.com/office/drawing/2014/main" id="{DC750F73-AB96-4CE5-B66D-BD5942DCF50D}"/>
              </a:ext>
            </a:extLst>
          </p:cNvPr>
          <p:cNvPicPr>
            <a:picLocks noChangeAspect="1"/>
          </p:cNvPicPr>
          <p:nvPr/>
        </p:nvPicPr>
        <p:blipFill rotWithShape="1">
          <a:blip r:embed="rId3"/>
          <a:srcRect l="8087" b="6381"/>
          <a:stretch/>
        </p:blipFill>
        <p:spPr>
          <a:xfrm>
            <a:off x="6624735" y="1600199"/>
            <a:ext cx="4686300" cy="3228959"/>
          </a:xfrm>
          <a:prstGeom prst="rect">
            <a:avLst/>
          </a:prstGeom>
        </p:spPr>
      </p:pic>
    </p:spTree>
    <p:extLst>
      <p:ext uri="{BB962C8B-B14F-4D97-AF65-F5344CB8AC3E}">
        <p14:creationId xmlns:p14="http://schemas.microsoft.com/office/powerpoint/2010/main" val="1434857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E629-9488-4B5E-AC51-F358F798D852}"/>
              </a:ext>
            </a:extLst>
          </p:cNvPr>
          <p:cNvSpPr>
            <a:spLocks noGrp="1"/>
          </p:cNvSpPr>
          <p:nvPr>
            <p:ph type="title"/>
          </p:nvPr>
        </p:nvSpPr>
        <p:spPr/>
        <p:txBody>
          <a:bodyPr/>
          <a:lstStyle/>
          <a:p>
            <a:r>
              <a:rPr lang="en-US"/>
              <a:t>Frame Design Cont.</a:t>
            </a:r>
          </a:p>
        </p:txBody>
      </p:sp>
      <p:pic>
        <p:nvPicPr>
          <p:cNvPr id="6" name="Picture 5">
            <a:extLst>
              <a:ext uri="{FF2B5EF4-FFF2-40B4-BE49-F238E27FC236}">
                <a16:creationId xmlns:a16="http://schemas.microsoft.com/office/drawing/2014/main" id="{4D865277-FF37-4599-B0FF-D34EBD84CCFA}"/>
              </a:ext>
            </a:extLst>
          </p:cNvPr>
          <p:cNvPicPr>
            <a:picLocks noChangeAspect="1"/>
          </p:cNvPicPr>
          <p:nvPr/>
        </p:nvPicPr>
        <p:blipFill>
          <a:blip r:embed="rId3"/>
          <a:stretch>
            <a:fillRect/>
          </a:stretch>
        </p:blipFill>
        <p:spPr>
          <a:xfrm>
            <a:off x="1030137" y="1578186"/>
            <a:ext cx="10131725" cy="3701627"/>
          </a:xfrm>
          <a:prstGeom prst="rect">
            <a:avLst/>
          </a:prstGeom>
        </p:spPr>
      </p:pic>
    </p:spTree>
    <p:extLst>
      <p:ext uri="{BB962C8B-B14F-4D97-AF65-F5344CB8AC3E}">
        <p14:creationId xmlns:p14="http://schemas.microsoft.com/office/powerpoint/2010/main" val="1767620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E629-9488-4B5E-AC51-F358F798D852}"/>
              </a:ext>
            </a:extLst>
          </p:cNvPr>
          <p:cNvSpPr>
            <a:spLocks noGrp="1"/>
          </p:cNvSpPr>
          <p:nvPr>
            <p:ph type="title"/>
          </p:nvPr>
        </p:nvSpPr>
        <p:spPr/>
        <p:txBody>
          <a:bodyPr/>
          <a:lstStyle/>
          <a:p>
            <a:r>
              <a:rPr lang="en-US"/>
              <a:t>Frame Material </a:t>
            </a:r>
          </a:p>
        </p:txBody>
      </p:sp>
      <p:sp>
        <p:nvSpPr>
          <p:cNvPr id="3" name="Content Placeholder 2">
            <a:extLst>
              <a:ext uri="{FF2B5EF4-FFF2-40B4-BE49-F238E27FC236}">
                <a16:creationId xmlns:a16="http://schemas.microsoft.com/office/drawing/2014/main" id="{3901AE42-2D56-499F-A11A-21ED6F81D503}"/>
              </a:ext>
            </a:extLst>
          </p:cNvPr>
          <p:cNvSpPr>
            <a:spLocks noGrp="1"/>
          </p:cNvSpPr>
          <p:nvPr>
            <p:ph idx="1"/>
          </p:nvPr>
        </p:nvSpPr>
        <p:spPr/>
        <p:txBody>
          <a:bodyPr>
            <a:normAutofit/>
          </a:bodyPr>
          <a:lstStyle/>
          <a:p>
            <a:pPr>
              <a:lnSpc>
                <a:spcPct val="150000"/>
              </a:lnSpc>
            </a:pPr>
            <a:r>
              <a:rPr lang="en-US"/>
              <a:t>Many options</a:t>
            </a:r>
          </a:p>
          <a:p>
            <a:pPr marL="457200" lvl="2">
              <a:lnSpc>
                <a:spcPct val="150000"/>
              </a:lnSpc>
            </a:pPr>
            <a:r>
              <a:rPr lang="en-US" sz="2200"/>
              <a:t>Styrofoam, wood, metal, plastic</a:t>
            </a:r>
          </a:p>
          <a:p>
            <a:pPr>
              <a:lnSpc>
                <a:spcPct val="150000"/>
              </a:lnSpc>
            </a:pPr>
            <a:r>
              <a:rPr lang="en-US"/>
              <a:t>Decided on 3D printing plastic</a:t>
            </a:r>
          </a:p>
          <a:p>
            <a:pPr marL="457200" lvl="2">
              <a:lnSpc>
                <a:spcPct val="150000"/>
              </a:lnSpc>
            </a:pPr>
            <a:r>
              <a:rPr lang="en-US" sz="2200"/>
              <a:t>Lightweight</a:t>
            </a:r>
          </a:p>
          <a:p>
            <a:pPr marL="457200" lvl="2">
              <a:lnSpc>
                <a:spcPct val="150000"/>
              </a:lnSpc>
            </a:pPr>
            <a:r>
              <a:rPr lang="en-US" sz="2200"/>
              <a:t>Rigid</a:t>
            </a:r>
          </a:p>
          <a:p>
            <a:pPr marL="457200" lvl="2">
              <a:lnSpc>
                <a:spcPct val="150000"/>
              </a:lnSpc>
            </a:pPr>
            <a:r>
              <a:rPr lang="en-US" sz="2200"/>
              <a:t>Cheap</a:t>
            </a:r>
          </a:p>
          <a:p>
            <a:pPr marL="457200" lvl="2">
              <a:lnSpc>
                <a:spcPct val="150000"/>
              </a:lnSpc>
            </a:pPr>
            <a:r>
              <a:rPr lang="en-US" sz="2200"/>
              <a:t>Modular</a:t>
            </a:r>
          </a:p>
        </p:txBody>
      </p:sp>
      <p:pic>
        <p:nvPicPr>
          <p:cNvPr id="6" name="Picture 4">
            <a:extLst>
              <a:ext uri="{FF2B5EF4-FFF2-40B4-BE49-F238E27FC236}">
                <a16:creationId xmlns:a16="http://schemas.microsoft.com/office/drawing/2014/main" id="{CAEA1072-A791-4870-A4CD-AB50C4D8C6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84" r="12092"/>
          <a:stretch/>
        </p:blipFill>
        <p:spPr bwMode="auto">
          <a:xfrm rot="5400000">
            <a:off x="7331917" y="1419247"/>
            <a:ext cx="3275858" cy="4019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646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576D6-60EC-4FCA-8142-C887F6AA0D83}"/>
              </a:ext>
            </a:extLst>
          </p:cNvPr>
          <p:cNvSpPr>
            <a:spLocks noGrp="1"/>
          </p:cNvSpPr>
          <p:nvPr>
            <p:ph type="title"/>
          </p:nvPr>
        </p:nvSpPr>
        <p:spPr/>
        <p:txBody>
          <a:bodyPr/>
          <a:lstStyle/>
          <a:p>
            <a:r>
              <a:rPr lang="en-US"/>
              <a:t>Operation Safety </a:t>
            </a:r>
          </a:p>
        </p:txBody>
      </p:sp>
      <p:sp>
        <p:nvSpPr>
          <p:cNvPr id="3" name="Content Placeholder 2">
            <a:extLst>
              <a:ext uri="{FF2B5EF4-FFF2-40B4-BE49-F238E27FC236}">
                <a16:creationId xmlns:a16="http://schemas.microsoft.com/office/drawing/2014/main" id="{8C522B96-E63F-4EB5-AB68-08E11C0EFCCB}"/>
              </a:ext>
            </a:extLst>
          </p:cNvPr>
          <p:cNvSpPr>
            <a:spLocks noGrp="1"/>
          </p:cNvSpPr>
          <p:nvPr>
            <p:ph idx="1"/>
          </p:nvPr>
        </p:nvSpPr>
        <p:spPr/>
        <p:txBody>
          <a:bodyPr/>
          <a:lstStyle/>
          <a:p>
            <a:pPr>
              <a:lnSpc>
                <a:spcPct val="150000"/>
              </a:lnSpc>
            </a:pPr>
            <a:r>
              <a:rPr lang="en-US"/>
              <a:t>Frame reduces eye exposure to laser diodes</a:t>
            </a:r>
          </a:p>
          <a:p>
            <a:pPr lvl="1">
              <a:lnSpc>
                <a:spcPct val="150000"/>
              </a:lnSpc>
            </a:pPr>
            <a:r>
              <a:rPr lang="en-US"/>
              <a:t>Downward laser orientation</a:t>
            </a:r>
          </a:p>
          <a:p>
            <a:pPr lvl="1">
              <a:lnSpc>
                <a:spcPct val="150000"/>
              </a:lnSpc>
            </a:pPr>
            <a:r>
              <a:rPr lang="en-US"/>
              <a:t>Minimal reflection of laser from material</a:t>
            </a:r>
          </a:p>
          <a:p>
            <a:pPr>
              <a:lnSpc>
                <a:spcPct val="150000"/>
              </a:lnSpc>
            </a:pPr>
            <a:r>
              <a:rPr lang="en-US"/>
              <a:t>Frame material is heat and water resistant</a:t>
            </a:r>
          </a:p>
          <a:p>
            <a:pPr lvl="1">
              <a:lnSpc>
                <a:spcPct val="150000"/>
              </a:lnSpc>
            </a:pPr>
            <a:r>
              <a:rPr lang="en-US"/>
              <a:t>Protects user from internal hazards</a:t>
            </a:r>
          </a:p>
          <a:p>
            <a:pPr lvl="1">
              <a:lnSpc>
                <a:spcPct val="150000"/>
              </a:lnSpc>
            </a:pPr>
            <a:r>
              <a:rPr lang="en-US"/>
              <a:t>Protects components from external hazards</a:t>
            </a:r>
          </a:p>
          <a:p>
            <a:pPr>
              <a:lnSpc>
                <a:spcPct val="150000"/>
              </a:lnSpc>
            </a:pPr>
            <a:r>
              <a:rPr lang="en-US"/>
              <a:t>Maximum output volume will not damage ears</a:t>
            </a:r>
          </a:p>
        </p:txBody>
      </p:sp>
      <p:pic>
        <p:nvPicPr>
          <p:cNvPr id="1028" name="Picture 4" descr="Image result for laser warning"/>
          <p:cNvPicPr>
            <a:picLocks noChangeAspect="1" noChangeArrowheads="1"/>
          </p:cNvPicPr>
          <p:nvPr/>
        </p:nvPicPr>
        <p:blipFill rotWithShape="1">
          <a:blip r:embed="rId3">
            <a:extLst>
              <a:ext uri="{28A0092B-C50C-407E-A947-70E740481C1C}">
                <a14:useLocalDpi xmlns:a14="http://schemas.microsoft.com/office/drawing/2010/main" val="0"/>
              </a:ext>
            </a:extLst>
          </a:blip>
          <a:srcRect b="7391"/>
          <a:stretch/>
        </p:blipFill>
        <p:spPr bwMode="auto">
          <a:xfrm>
            <a:off x="8466992" y="1871016"/>
            <a:ext cx="3115408" cy="3115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81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61682-3601-4408-8E7F-6B1D71EC869A}"/>
              </a:ext>
            </a:extLst>
          </p:cNvPr>
          <p:cNvSpPr>
            <a:spLocks noGrp="1"/>
          </p:cNvSpPr>
          <p:nvPr>
            <p:ph type="title"/>
          </p:nvPr>
        </p:nvSpPr>
        <p:spPr/>
        <p:txBody>
          <a:bodyPr/>
          <a:lstStyle/>
          <a:p>
            <a:r>
              <a:rPr lang="en-US"/>
              <a:t>Audio Output</a:t>
            </a:r>
          </a:p>
        </p:txBody>
      </p:sp>
      <p:sp>
        <p:nvSpPr>
          <p:cNvPr id="3" name="Content Placeholder 2">
            <a:extLst>
              <a:ext uri="{FF2B5EF4-FFF2-40B4-BE49-F238E27FC236}">
                <a16:creationId xmlns:a16="http://schemas.microsoft.com/office/drawing/2014/main" id="{0E78BBDE-6218-4F0F-B69F-CDA3A3C00359}"/>
              </a:ext>
            </a:extLst>
          </p:cNvPr>
          <p:cNvSpPr>
            <a:spLocks noGrp="1"/>
          </p:cNvSpPr>
          <p:nvPr>
            <p:ph idx="1"/>
          </p:nvPr>
        </p:nvSpPr>
        <p:spPr/>
        <p:txBody>
          <a:bodyPr/>
          <a:lstStyle/>
          <a:p>
            <a:pPr>
              <a:lnSpc>
                <a:spcPct val="150000"/>
              </a:lnSpc>
            </a:pPr>
            <a:r>
              <a:rPr lang="en-US"/>
              <a:t>Utilizes the DAC pin option on the ESP32</a:t>
            </a:r>
          </a:p>
          <a:p>
            <a:pPr>
              <a:lnSpc>
                <a:spcPct val="150000"/>
              </a:lnSpc>
            </a:pPr>
            <a:r>
              <a:rPr lang="en-US"/>
              <a:t>TI LM386N-1 Amplifier</a:t>
            </a:r>
          </a:p>
          <a:p>
            <a:pPr>
              <a:lnSpc>
                <a:spcPct val="150000"/>
              </a:lnSpc>
            </a:pPr>
            <a:r>
              <a:rPr lang="en-US"/>
              <a:t>10k Potentiometer for</a:t>
            </a:r>
            <a:br>
              <a:rPr lang="en-US"/>
            </a:br>
            <a:r>
              <a:rPr lang="en-US"/>
              <a:t>volume</a:t>
            </a:r>
          </a:p>
          <a:p>
            <a:pPr>
              <a:lnSpc>
                <a:spcPct val="150000"/>
              </a:lnSpc>
            </a:pPr>
            <a:r>
              <a:rPr lang="en-US"/>
              <a:t>Speakers on outside of</a:t>
            </a:r>
            <a:br>
              <a:rPr lang="en-US"/>
            </a:br>
            <a:r>
              <a:rPr lang="en-US"/>
              <a:t>device</a:t>
            </a:r>
          </a:p>
          <a:p>
            <a:pPr marL="342900" indent="-228600">
              <a:buFont typeface="Courier New" panose="02070309020205020404" pitchFamily="49" charset="0"/>
              <a:buChar char="o"/>
            </a:pPr>
            <a:endParaRPr lang="en-US"/>
          </a:p>
        </p:txBody>
      </p:sp>
      <p:pic>
        <p:nvPicPr>
          <p:cNvPr id="4" name="Picture 3">
            <a:extLst>
              <a:ext uri="{FF2B5EF4-FFF2-40B4-BE49-F238E27FC236}">
                <a16:creationId xmlns:a16="http://schemas.microsoft.com/office/drawing/2014/main" id="{0C78FEAE-65B2-41AE-8AF6-52D56FA649AD}"/>
              </a:ext>
            </a:extLst>
          </p:cNvPr>
          <p:cNvPicPr>
            <a:picLocks noChangeAspect="1"/>
          </p:cNvPicPr>
          <p:nvPr/>
        </p:nvPicPr>
        <p:blipFill>
          <a:blip r:embed="rId3"/>
          <a:stretch>
            <a:fillRect/>
          </a:stretch>
        </p:blipFill>
        <p:spPr>
          <a:xfrm>
            <a:off x="4772077" y="2493843"/>
            <a:ext cx="6810323" cy="3089514"/>
          </a:xfrm>
          <a:prstGeom prst="rect">
            <a:avLst/>
          </a:prstGeom>
        </p:spPr>
      </p:pic>
    </p:spTree>
    <p:extLst>
      <p:ext uri="{BB962C8B-B14F-4D97-AF65-F5344CB8AC3E}">
        <p14:creationId xmlns:p14="http://schemas.microsoft.com/office/powerpoint/2010/main" val="3537055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576D6-60EC-4FCA-8142-C887F6AA0D83}"/>
              </a:ext>
            </a:extLst>
          </p:cNvPr>
          <p:cNvSpPr>
            <a:spLocks noGrp="1"/>
          </p:cNvSpPr>
          <p:nvPr>
            <p:ph type="title"/>
          </p:nvPr>
        </p:nvSpPr>
        <p:spPr/>
        <p:txBody>
          <a:bodyPr/>
          <a:lstStyle/>
          <a:p>
            <a:r>
              <a:rPr lang="en-US"/>
              <a:t>Musical Instrument Digital Interface</a:t>
            </a:r>
          </a:p>
        </p:txBody>
      </p:sp>
      <p:sp>
        <p:nvSpPr>
          <p:cNvPr id="3" name="Content Placeholder 2">
            <a:extLst>
              <a:ext uri="{FF2B5EF4-FFF2-40B4-BE49-F238E27FC236}">
                <a16:creationId xmlns:a16="http://schemas.microsoft.com/office/drawing/2014/main" id="{8C522B96-E63F-4EB5-AB68-08E11C0EFCCB}"/>
              </a:ext>
            </a:extLst>
          </p:cNvPr>
          <p:cNvSpPr>
            <a:spLocks noGrp="1"/>
          </p:cNvSpPr>
          <p:nvPr>
            <p:ph idx="1"/>
          </p:nvPr>
        </p:nvSpPr>
        <p:spPr/>
        <p:txBody>
          <a:bodyPr/>
          <a:lstStyle/>
          <a:p>
            <a:pPr>
              <a:lnSpc>
                <a:spcPct val="150000"/>
              </a:lnSpc>
            </a:pPr>
            <a:r>
              <a:rPr lang="en-US"/>
              <a:t>Using MIDI so we can send notes to mobile app</a:t>
            </a:r>
          </a:p>
          <a:p>
            <a:pPr>
              <a:lnSpc>
                <a:spcPct val="150000"/>
              </a:lnSpc>
            </a:pPr>
            <a:r>
              <a:rPr lang="en-US"/>
              <a:t>Bytes of data with note information</a:t>
            </a:r>
          </a:p>
          <a:p>
            <a:pPr>
              <a:lnSpc>
                <a:spcPct val="150000"/>
              </a:lnSpc>
            </a:pPr>
            <a:r>
              <a:rPr lang="en-US"/>
              <a:t>Condensed compared to other music formats</a:t>
            </a:r>
          </a:p>
          <a:p>
            <a:pPr>
              <a:lnSpc>
                <a:spcPct val="150000"/>
              </a:lnSpc>
            </a:pPr>
            <a:r>
              <a:rPr lang="en-US"/>
              <a:t>Not a recording, but an instruction set</a:t>
            </a:r>
          </a:p>
        </p:txBody>
      </p:sp>
    </p:spTree>
    <p:extLst>
      <p:ext uri="{BB962C8B-B14F-4D97-AF65-F5344CB8AC3E}">
        <p14:creationId xmlns:p14="http://schemas.microsoft.com/office/powerpoint/2010/main" val="779586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61682-3601-4408-8E7F-6B1D71EC869A}"/>
              </a:ext>
            </a:extLst>
          </p:cNvPr>
          <p:cNvSpPr>
            <a:spLocks noGrp="1"/>
          </p:cNvSpPr>
          <p:nvPr>
            <p:ph type="title"/>
          </p:nvPr>
        </p:nvSpPr>
        <p:spPr/>
        <p:txBody>
          <a:bodyPr>
            <a:normAutofit/>
          </a:bodyPr>
          <a:lstStyle/>
          <a:p>
            <a:r>
              <a:rPr lang="en-US"/>
              <a:t>Audio Storage</a:t>
            </a:r>
          </a:p>
        </p:txBody>
      </p:sp>
      <p:sp>
        <p:nvSpPr>
          <p:cNvPr id="20" name="Content Placeholder 8">
            <a:extLst>
              <a:ext uri="{FF2B5EF4-FFF2-40B4-BE49-F238E27FC236}">
                <a16:creationId xmlns:a16="http://schemas.microsoft.com/office/drawing/2014/main" id="{902C9818-8806-426E-B83B-E40288F56BB5}"/>
              </a:ext>
            </a:extLst>
          </p:cNvPr>
          <p:cNvSpPr>
            <a:spLocks noGrp="1"/>
          </p:cNvSpPr>
          <p:nvPr>
            <p:ph idx="1"/>
          </p:nvPr>
        </p:nvSpPr>
        <p:spPr/>
        <p:txBody>
          <a:bodyPr>
            <a:normAutofit/>
          </a:bodyPr>
          <a:lstStyle/>
          <a:p>
            <a:pPr>
              <a:lnSpc>
                <a:spcPct val="150000"/>
              </a:lnSpc>
            </a:pPr>
            <a:r>
              <a:rPr lang="en-US" err="1"/>
              <a:t>SparkFun</a:t>
            </a:r>
            <a:r>
              <a:rPr lang="en-US"/>
              <a:t> BOB-00544 </a:t>
            </a:r>
          </a:p>
          <a:p>
            <a:pPr>
              <a:lnSpc>
                <a:spcPct val="150000"/>
              </a:lnSpc>
            </a:pPr>
            <a:r>
              <a:rPr lang="en-US"/>
              <a:t>Enough storage for five instruments’ audio files</a:t>
            </a:r>
          </a:p>
          <a:p>
            <a:pPr>
              <a:lnSpc>
                <a:spcPct val="150000"/>
              </a:lnSpc>
            </a:pPr>
            <a:r>
              <a:rPr lang="en-US"/>
              <a:t>Accessed and read in real time</a:t>
            </a:r>
          </a:p>
          <a:p>
            <a:pPr>
              <a:lnSpc>
                <a:spcPct val="150000"/>
              </a:lnSpc>
            </a:pPr>
            <a:r>
              <a:rPr lang="en-US"/>
              <a:t>Stores when instrument is off</a:t>
            </a:r>
          </a:p>
          <a:p>
            <a:pPr>
              <a:lnSpc>
                <a:spcPct val="150000"/>
              </a:lnSpc>
            </a:pPr>
            <a:r>
              <a:rPr lang="en-US"/>
              <a:t>Rewriteable for future modification</a:t>
            </a:r>
          </a:p>
          <a:p>
            <a:pPr>
              <a:lnSpc>
                <a:spcPct val="150000"/>
              </a:lnSpc>
            </a:pPr>
            <a:r>
              <a:rPr lang="en-US"/>
              <a:t>$4.50 per unit</a:t>
            </a:r>
          </a:p>
        </p:txBody>
      </p:sp>
      <p:pic>
        <p:nvPicPr>
          <p:cNvPr id="5" name="Content Placeholder 4" descr="A circuit board&#10;&#10;Description automatically generated">
            <a:extLst>
              <a:ext uri="{FF2B5EF4-FFF2-40B4-BE49-F238E27FC236}">
                <a16:creationId xmlns:a16="http://schemas.microsoft.com/office/drawing/2014/main" id="{3056FE84-5FFB-4910-85A8-AD7D430AAB4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167" r="96333">
                        <a14:foregroundMark x1="9333" y1="41833" x2="9333" y2="41833"/>
                        <a14:foregroundMark x1="4000" y1="45667" x2="4000" y2="45667"/>
                        <a14:foregroundMark x1="9333" y1="44000" x2="9333" y2="44000"/>
                        <a14:foregroundMark x1="11500" y1="53333" x2="11500" y2="53333"/>
                        <a14:foregroundMark x1="7000" y1="49667" x2="7000" y2="49667"/>
                        <a14:foregroundMark x1="4500" y1="47000" x2="4500" y2="47000"/>
                        <a14:foregroundMark x1="16833" y1="57500" x2="16833" y2="57500"/>
                        <a14:foregroundMark x1="3333" y1="46500" x2="3333" y2="46500"/>
                        <a14:foregroundMark x1="3167" y1="45833" x2="3167" y2="45833"/>
                        <a14:foregroundMark x1="12833" y1="39667" x2="12833" y2="39667"/>
                        <a14:foregroundMark x1="22667" y1="51667" x2="22167" y2="49833"/>
                        <a14:foregroundMark x1="46833" y1="66333" x2="48500" y2="68833"/>
                        <a14:foregroundMark x1="49333" y1="68833" x2="48333" y2="68833"/>
                        <a14:foregroundMark x1="47000" y1="68833" x2="46667" y2="70833"/>
                        <a14:foregroundMark x1="49333" y1="15833" x2="49333" y2="15833"/>
                        <a14:foregroundMark x1="91833" y1="47667" x2="91833" y2="47667"/>
                        <a14:foregroundMark x1="96333" y1="49833" x2="96333" y2="49833"/>
                        <a14:foregroundMark x1="94333" y1="51000" x2="85500" y2="57333"/>
                        <a14:foregroundMark x1="8167" y1="50500" x2="14333" y2="54500"/>
                        <a14:foregroundMark x1="19333" y1="59167" x2="51167" y2="84167"/>
                        <a14:foregroundMark x1="50667" y1="85000" x2="50667" y2="85000"/>
                        <a14:foregroundMark x1="51167" y1="85500" x2="51167" y2="85500"/>
                        <a14:foregroundMark x1="54000" y1="84000" x2="54000" y2="84000"/>
                        <a14:foregroundMark x1="62500" y1="77833" x2="62500" y2="77833"/>
                        <a14:foregroundMark x1="67167" y1="73833" x2="67167" y2="73833"/>
                        <a14:foregroundMark x1="73500" y1="68500" x2="73500" y2="68500"/>
                        <a14:foregroundMark x1="81500" y1="62167" x2="81500" y2="62167"/>
                        <a14:foregroundMark x1="30833" y1="68833" x2="30833" y2="68833"/>
                        <a14:foregroundMark x1="29500" y1="67667" x2="29500" y2="67667"/>
                        <a14:foregroundMark x1="34667" y1="71667" x2="36167" y2="72500"/>
                        <a14:foregroundMark x1="38333" y1="74833" x2="38333" y2="74833"/>
                        <a14:foregroundMark x1="37000" y1="74333" x2="37000" y2="74333"/>
                        <a14:foregroundMark x1="32500" y1="70667" x2="32500" y2="70667"/>
                        <a14:foregroundMark x1="41667" y1="78167" x2="41667" y2="78167"/>
                        <a14:foregroundMark x1="44833" y1="80167" x2="44833" y2="80167"/>
                        <a14:backgroundMark x1="49333" y1="17500" x2="49333" y2="17500"/>
                      </a14:backgroundRemoval>
                    </a14:imgEffect>
                  </a14:imgLayer>
                </a14:imgProps>
              </a:ext>
              <a:ext uri="{28A0092B-C50C-407E-A947-70E740481C1C}">
                <a14:useLocalDpi xmlns:a14="http://schemas.microsoft.com/office/drawing/2010/main" val="0"/>
              </a:ext>
            </a:extLst>
          </a:blip>
          <a:stretch/>
        </p:blipFill>
        <p:spPr>
          <a:xfrm>
            <a:off x="8020570" y="2084269"/>
            <a:ext cx="3135109" cy="3135109"/>
          </a:xfrm>
          <a:prstGeom prst="rect">
            <a:avLst/>
          </a:prstGeom>
        </p:spPr>
      </p:pic>
    </p:spTree>
    <p:extLst>
      <p:ext uri="{BB962C8B-B14F-4D97-AF65-F5344CB8AC3E}">
        <p14:creationId xmlns:p14="http://schemas.microsoft.com/office/powerpoint/2010/main" val="1923341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2D708-B208-4F34-B287-00EE2E51FA57}"/>
              </a:ext>
            </a:extLst>
          </p:cNvPr>
          <p:cNvSpPr>
            <a:spLocks noGrp="1"/>
          </p:cNvSpPr>
          <p:nvPr>
            <p:ph type="title"/>
          </p:nvPr>
        </p:nvSpPr>
        <p:spPr/>
        <p:txBody>
          <a:bodyPr/>
          <a:lstStyle/>
          <a:p>
            <a:r>
              <a:rPr lang="en-US"/>
              <a:t>Auxiliary Input</a:t>
            </a:r>
          </a:p>
        </p:txBody>
      </p:sp>
      <p:sp>
        <p:nvSpPr>
          <p:cNvPr id="3" name="Content Placeholder 2">
            <a:extLst>
              <a:ext uri="{FF2B5EF4-FFF2-40B4-BE49-F238E27FC236}">
                <a16:creationId xmlns:a16="http://schemas.microsoft.com/office/drawing/2014/main" id="{A1A83F4D-C8F4-46E2-A131-5F1A72C8660B}"/>
              </a:ext>
            </a:extLst>
          </p:cNvPr>
          <p:cNvSpPr>
            <a:spLocks noGrp="1"/>
          </p:cNvSpPr>
          <p:nvPr>
            <p:ph idx="1"/>
          </p:nvPr>
        </p:nvSpPr>
        <p:spPr/>
        <p:txBody>
          <a:bodyPr/>
          <a:lstStyle/>
          <a:p>
            <a:pPr>
              <a:lnSpc>
                <a:spcPct val="150000"/>
              </a:lnSpc>
            </a:pPr>
            <a:r>
              <a:rPr lang="en-US"/>
              <a:t>Rotary encoder is placed on the outside of the device</a:t>
            </a:r>
          </a:p>
          <a:p>
            <a:pPr lvl="1">
              <a:lnSpc>
                <a:spcPct val="150000"/>
              </a:lnSpc>
            </a:pPr>
            <a:r>
              <a:rPr lang="en-US"/>
              <a:t>Chooses instrument to play</a:t>
            </a:r>
          </a:p>
          <a:p>
            <a:pPr>
              <a:lnSpc>
                <a:spcPct val="150000"/>
              </a:lnSpc>
            </a:pPr>
            <a:r>
              <a:rPr lang="en-US"/>
              <a:t>On/Off switch for device power on/off</a:t>
            </a:r>
          </a:p>
        </p:txBody>
      </p:sp>
      <p:pic>
        <p:nvPicPr>
          <p:cNvPr id="5" name="Picture 4" descr="A picture containing small, black, sitting, cake&#10;&#10;Description automatically generated">
            <a:extLst>
              <a:ext uri="{FF2B5EF4-FFF2-40B4-BE49-F238E27FC236}">
                <a16:creationId xmlns:a16="http://schemas.microsoft.com/office/drawing/2014/main" id="{569007F1-D6E5-4545-AF5A-369E9BAFD06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3196" y1="19780" x2="49691" y2="14973"/>
                        <a14:foregroundMark x1="49691" y1="14973" x2="54124" y2="19368"/>
                        <a14:foregroundMark x1="54124" y1="19368" x2="55464" y2="23626"/>
                        <a14:foregroundMark x1="62371" y1="55357" x2="63711" y2="57692"/>
                        <a14:foregroundMark x1="35258" y1="59203" x2="35258" y2="59203"/>
                        <a14:foregroundMark x1="35258" y1="59066" x2="35258" y2="59066"/>
                      </a14:backgroundRemoval>
                    </a14:imgEffect>
                  </a14:imgLayer>
                </a14:imgProps>
              </a:ext>
              <a:ext uri="{28A0092B-C50C-407E-A947-70E740481C1C}">
                <a14:useLocalDpi xmlns:a14="http://schemas.microsoft.com/office/drawing/2010/main" val="0"/>
              </a:ext>
            </a:extLst>
          </a:blip>
          <a:srcRect l="31493" t="10322" r="31815" b="12975"/>
          <a:stretch/>
        </p:blipFill>
        <p:spPr>
          <a:xfrm>
            <a:off x="8967019" y="2861188"/>
            <a:ext cx="1698334" cy="2664542"/>
          </a:xfrm>
          <a:prstGeom prst="rect">
            <a:avLst/>
          </a:prstGeom>
        </p:spPr>
      </p:pic>
    </p:spTree>
    <p:extLst>
      <p:ext uri="{BB962C8B-B14F-4D97-AF65-F5344CB8AC3E}">
        <p14:creationId xmlns:p14="http://schemas.microsoft.com/office/powerpoint/2010/main" val="3214299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2708D-51BA-4501-AB99-56367674C1F7}"/>
              </a:ext>
            </a:extLst>
          </p:cNvPr>
          <p:cNvSpPr>
            <a:spLocks noGrp="1"/>
          </p:cNvSpPr>
          <p:nvPr>
            <p:ph type="title"/>
          </p:nvPr>
        </p:nvSpPr>
        <p:spPr/>
        <p:txBody>
          <a:bodyPr/>
          <a:lstStyle/>
          <a:p>
            <a:r>
              <a:rPr lang="en-US"/>
              <a:t>Motivation</a:t>
            </a:r>
          </a:p>
        </p:txBody>
      </p:sp>
      <p:sp>
        <p:nvSpPr>
          <p:cNvPr id="3" name="Content Placeholder 2">
            <a:extLst>
              <a:ext uri="{FF2B5EF4-FFF2-40B4-BE49-F238E27FC236}">
                <a16:creationId xmlns:a16="http://schemas.microsoft.com/office/drawing/2014/main" id="{5E8F28E3-9001-4384-AA72-480D6AB6844C}"/>
              </a:ext>
            </a:extLst>
          </p:cNvPr>
          <p:cNvSpPr>
            <a:spLocks noGrp="1"/>
          </p:cNvSpPr>
          <p:nvPr>
            <p:ph idx="1"/>
          </p:nvPr>
        </p:nvSpPr>
        <p:spPr/>
        <p:txBody>
          <a:bodyPr/>
          <a:lstStyle/>
          <a:p>
            <a:pPr>
              <a:lnSpc>
                <a:spcPct val="150000"/>
              </a:lnSpc>
            </a:pPr>
            <a:r>
              <a:rPr lang="en-US"/>
              <a:t>Regular instruments are heavy</a:t>
            </a:r>
          </a:p>
          <a:p>
            <a:pPr>
              <a:lnSpc>
                <a:spcPct val="150000"/>
              </a:lnSpc>
            </a:pPr>
            <a:r>
              <a:rPr lang="en-US"/>
              <a:t>It is difficult to carry multiple instruments at once</a:t>
            </a:r>
          </a:p>
          <a:p>
            <a:pPr>
              <a:lnSpc>
                <a:spcPct val="150000"/>
              </a:lnSpc>
            </a:pPr>
            <a:r>
              <a:rPr lang="en-US"/>
              <a:t>Strings require tuning and maintenance</a:t>
            </a:r>
          </a:p>
          <a:p>
            <a:pPr>
              <a:lnSpc>
                <a:spcPct val="150000"/>
              </a:lnSpc>
            </a:pPr>
            <a:r>
              <a:rPr lang="en-US"/>
              <a:t>Owning instruments can get expensive</a:t>
            </a:r>
          </a:p>
          <a:p>
            <a:pPr>
              <a:lnSpc>
                <a:spcPct val="150000"/>
              </a:lnSpc>
            </a:pPr>
            <a:r>
              <a:rPr lang="en-US"/>
              <a:t>Different instruments have unique playing methods</a:t>
            </a:r>
          </a:p>
          <a:p>
            <a:pPr>
              <a:lnSpc>
                <a:spcPct val="150000"/>
              </a:lnSpc>
            </a:pPr>
            <a:endParaRPr lang="en-US"/>
          </a:p>
        </p:txBody>
      </p:sp>
    </p:spTree>
    <p:extLst>
      <p:ext uri="{BB962C8B-B14F-4D97-AF65-F5344CB8AC3E}">
        <p14:creationId xmlns:p14="http://schemas.microsoft.com/office/powerpoint/2010/main" val="3929442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F857B-502F-488B-900D-8B4FFE159FEB}"/>
              </a:ext>
            </a:extLst>
          </p:cNvPr>
          <p:cNvSpPr>
            <a:spLocks noGrp="1"/>
          </p:cNvSpPr>
          <p:nvPr>
            <p:ph type="title"/>
          </p:nvPr>
        </p:nvSpPr>
        <p:spPr/>
        <p:txBody>
          <a:bodyPr/>
          <a:lstStyle/>
          <a:p>
            <a:r>
              <a:rPr lang="en-US"/>
              <a:t>LCD</a:t>
            </a:r>
          </a:p>
        </p:txBody>
      </p:sp>
      <p:sp>
        <p:nvSpPr>
          <p:cNvPr id="3" name="Content Placeholder 2">
            <a:extLst>
              <a:ext uri="{FF2B5EF4-FFF2-40B4-BE49-F238E27FC236}">
                <a16:creationId xmlns:a16="http://schemas.microsoft.com/office/drawing/2014/main" id="{A24A4157-B41C-4F51-9E41-193D46BD0955}"/>
              </a:ext>
            </a:extLst>
          </p:cNvPr>
          <p:cNvSpPr>
            <a:spLocks noGrp="1"/>
          </p:cNvSpPr>
          <p:nvPr>
            <p:ph idx="1"/>
          </p:nvPr>
        </p:nvSpPr>
        <p:spPr>
          <a:xfrm>
            <a:off x="689317" y="1600200"/>
            <a:ext cx="10893083" cy="4876800"/>
          </a:xfrm>
        </p:spPr>
        <p:txBody>
          <a:bodyPr vert="horz" lIns="0" tIns="45720" rIns="0" bIns="45720" rtlCol="0" anchor="t">
            <a:normAutofit/>
          </a:bodyPr>
          <a:lstStyle/>
          <a:p>
            <a:pPr>
              <a:lnSpc>
                <a:spcPct val="150000"/>
              </a:lnSpc>
            </a:pPr>
            <a:r>
              <a:rPr lang="en-US"/>
              <a:t>Newhaven LCD</a:t>
            </a:r>
          </a:p>
          <a:p>
            <a:pPr>
              <a:lnSpc>
                <a:spcPct val="150000"/>
              </a:lnSpc>
            </a:pPr>
            <a:r>
              <a:rPr lang="en-US"/>
              <a:t>$10.75</a:t>
            </a:r>
          </a:p>
          <a:p>
            <a:pPr>
              <a:lnSpc>
                <a:spcPct val="150000"/>
              </a:lnSpc>
            </a:pPr>
            <a:r>
              <a:rPr lang="en-US"/>
              <a:t>Supply Voltage: 5 V</a:t>
            </a:r>
          </a:p>
          <a:p>
            <a:pPr>
              <a:lnSpc>
                <a:spcPct val="150000"/>
              </a:lnSpc>
            </a:pPr>
            <a:r>
              <a:rPr lang="en-US"/>
              <a:t>16 characters by 2 lines</a:t>
            </a:r>
          </a:p>
          <a:p>
            <a:pPr>
              <a:lnSpc>
                <a:spcPct val="150000"/>
              </a:lnSpc>
            </a:pPr>
            <a:r>
              <a:rPr lang="en-US"/>
              <a:t>I2C protocol to communicate with </a:t>
            </a:r>
            <a:r>
              <a:rPr lang="en-US">
                <a:cs typeface="Calibri"/>
              </a:rPr>
              <a:t>LCD</a:t>
            </a:r>
          </a:p>
        </p:txBody>
      </p:sp>
      <p:pic>
        <p:nvPicPr>
          <p:cNvPr id="4" name="Picture 3">
            <a:extLst>
              <a:ext uri="{FF2B5EF4-FFF2-40B4-BE49-F238E27FC236}">
                <a16:creationId xmlns:a16="http://schemas.microsoft.com/office/drawing/2014/main" id="{0948E0AB-2934-473B-A50B-FC0F09C632A3}"/>
              </a:ext>
            </a:extLst>
          </p:cNvPr>
          <p:cNvPicPr>
            <a:picLocks noChangeAspect="1"/>
          </p:cNvPicPr>
          <p:nvPr/>
        </p:nvPicPr>
        <p:blipFill>
          <a:blip r:embed="rId3"/>
          <a:stretch>
            <a:fillRect/>
          </a:stretch>
        </p:blipFill>
        <p:spPr>
          <a:xfrm>
            <a:off x="8064437" y="1849419"/>
            <a:ext cx="3091243" cy="2874856"/>
          </a:xfrm>
          <a:prstGeom prst="rect">
            <a:avLst/>
          </a:prstGeom>
        </p:spPr>
      </p:pic>
      <p:pic>
        <p:nvPicPr>
          <p:cNvPr id="5" name="Picture 5" descr="A circuit board&#10;&#10;Description generated with very high confidence">
            <a:extLst>
              <a:ext uri="{FF2B5EF4-FFF2-40B4-BE49-F238E27FC236}">
                <a16:creationId xmlns:a16="http://schemas.microsoft.com/office/drawing/2014/main" id="{9ABD1317-79C3-40C4-A4E4-D194AC0AF8AF}"/>
              </a:ext>
            </a:extLst>
          </p:cNvPr>
          <p:cNvPicPr>
            <a:picLocks noChangeAspect="1"/>
          </p:cNvPicPr>
          <p:nvPr/>
        </p:nvPicPr>
        <p:blipFill>
          <a:blip r:embed="rId4"/>
          <a:stretch>
            <a:fillRect/>
          </a:stretch>
        </p:blipFill>
        <p:spPr>
          <a:xfrm>
            <a:off x="5374341" y="2303929"/>
            <a:ext cx="2743200" cy="2743200"/>
          </a:xfrm>
          <a:prstGeom prst="rect">
            <a:avLst/>
          </a:prstGeom>
        </p:spPr>
      </p:pic>
    </p:spTree>
    <p:extLst>
      <p:ext uri="{BB962C8B-B14F-4D97-AF65-F5344CB8AC3E}">
        <p14:creationId xmlns:p14="http://schemas.microsoft.com/office/powerpoint/2010/main" val="3884318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CCDB3-BC63-4DDB-8152-8ADDBF972242}"/>
              </a:ext>
            </a:extLst>
          </p:cNvPr>
          <p:cNvSpPr>
            <a:spLocks noGrp="1"/>
          </p:cNvSpPr>
          <p:nvPr>
            <p:ph type="title"/>
          </p:nvPr>
        </p:nvSpPr>
        <p:spPr/>
        <p:txBody>
          <a:bodyPr/>
          <a:lstStyle/>
          <a:p>
            <a:r>
              <a:rPr lang="en-US"/>
              <a:t>Battery and Power</a:t>
            </a:r>
          </a:p>
        </p:txBody>
      </p:sp>
      <p:sp>
        <p:nvSpPr>
          <p:cNvPr id="3" name="Content Placeholder 2">
            <a:extLst>
              <a:ext uri="{FF2B5EF4-FFF2-40B4-BE49-F238E27FC236}">
                <a16:creationId xmlns:a16="http://schemas.microsoft.com/office/drawing/2014/main" id="{5EC9829C-B8E8-4642-BE89-965FB446F32E}"/>
              </a:ext>
            </a:extLst>
          </p:cNvPr>
          <p:cNvSpPr>
            <a:spLocks noGrp="1"/>
          </p:cNvSpPr>
          <p:nvPr>
            <p:ph idx="1"/>
          </p:nvPr>
        </p:nvSpPr>
        <p:spPr>
          <a:xfrm>
            <a:off x="609600" y="1600200"/>
            <a:ext cx="5486400" cy="4876800"/>
          </a:xfrm>
        </p:spPr>
        <p:txBody>
          <a:bodyPr vert="horz" lIns="0" tIns="45720" rIns="0" bIns="45720" rtlCol="0" anchor="t">
            <a:normAutofit/>
          </a:bodyPr>
          <a:lstStyle/>
          <a:p>
            <a:pPr>
              <a:lnSpc>
                <a:spcPct val="150000"/>
              </a:lnSpc>
            </a:pPr>
            <a:r>
              <a:rPr lang="en-US"/>
              <a:t>7.4 V Lithium Polymer (LiPo) battery</a:t>
            </a:r>
          </a:p>
          <a:p>
            <a:pPr lvl="1">
              <a:lnSpc>
                <a:spcPct val="150000"/>
              </a:lnSpc>
            </a:pPr>
            <a:r>
              <a:rPr lang="en-US">
                <a:cs typeface="Arial"/>
              </a:rPr>
              <a:t>Rechargeable battery</a:t>
            </a:r>
            <a:endParaRPr lang="en-US">
              <a:cs typeface="Calibri"/>
            </a:endParaRPr>
          </a:p>
          <a:p>
            <a:pPr lvl="1">
              <a:lnSpc>
                <a:spcPct val="150000"/>
              </a:lnSpc>
            </a:pPr>
            <a:endParaRPr lang="en-US">
              <a:cs typeface="Calibri"/>
            </a:endParaRPr>
          </a:p>
          <a:p>
            <a:pPr>
              <a:lnSpc>
                <a:spcPct val="150000"/>
              </a:lnSpc>
            </a:pPr>
            <a:r>
              <a:rPr lang="en-US" err="1">
                <a:cs typeface="Arial"/>
              </a:rPr>
              <a:t>Hosim</a:t>
            </a:r>
            <a:r>
              <a:rPr lang="en-US">
                <a:cs typeface="Arial"/>
              </a:rPr>
              <a:t> 7.4 V 1600 </a:t>
            </a:r>
            <a:r>
              <a:rPr lang="en-US" err="1">
                <a:cs typeface="Arial"/>
              </a:rPr>
              <a:t>mAh</a:t>
            </a:r>
            <a:endParaRPr lang="en-US">
              <a:cs typeface="Arial"/>
            </a:endParaRPr>
          </a:p>
          <a:p>
            <a:pPr lvl="1">
              <a:lnSpc>
                <a:spcPct val="150000"/>
              </a:lnSpc>
            </a:pPr>
            <a:r>
              <a:rPr lang="en-US">
                <a:cs typeface="Arial"/>
              </a:rPr>
              <a:t>Balance charger</a:t>
            </a:r>
          </a:p>
        </p:txBody>
      </p:sp>
      <p:pic>
        <p:nvPicPr>
          <p:cNvPr id="1026" name="Picture 2">
            <a:extLst>
              <a:ext uri="{FF2B5EF4-FFF2-40B4-BE49-F238E27FC236}">
                <a16:creationId xmlns:a16="http://schemas.microsoft.com/office/drawing/2014/main" id="{12CDCA9C-C77D-4906-B762-612768BF2C9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300" r="93000">
                        <a14:foregroundMark x1="14100" y1="41900" x2="6400" y2="42800"/>
                        <a14:foregroundMark x1="6400" y1="42800" x2="5100" y2="27200"/>
                        <a14:foregroundMark x1="5100" y1="27200" x2="15200" y2="24800"/>
                        <a14:foregroundMark x1="15200" y1="24800" x2="22200" y2="27300"/>
                        <a14:foregroundMark x1="22200" y1="27300" x2="38700" y2="23700"/>
                        <a14:foregroundMark x1="38700" y1="23700" x2="46000" y2="24700"/>
                        <a14:foregroundMark x1="46000" y1="24700" x2="48900" y2="31400"/>
                        <a14:foregroundMark x1="48900" y1="31400" x2="48900" y2="39200"/>
                        <a14:foregroundMark x1="48900" y1="39200" x2="41300" y2="42000"/>
                        <a14:foregroundMark x1="41300" y1="42000" x2="21000" y2="40200"/>
                        <a14:foregroundMark x1="21000" y1="40200" x2="12800" y2="44400"/>
                        <a14:foregroundMark x1="32300" y1="21200" x2="32300" y2="21200"/>
                        <a14:foregroundMark x1="51300" y1="42800" x2="55400" y2="43600"/>
                        <a14:foregroundMark x1="56100" y1="43200" x2="56100" y2="43200"/>
                        <a14:foregroundMark x1="56300" y1="42800" x2="59000" y2="29200"/>
                        <a14:foregroundMark x1="59000" y1="29200" x2="58500" y2="22400"/>
                        <a14:foregroundMark x1="59100" y1="35500" x2="59100" y2="35500"/>
                        <a14:foregroundMark x1="57300" y1="39900" x2="57300" y2="39900"/>
                        <a14:foregroundMark x1="57700" y1="39900" x2="57700" y2="39900"/>
                        <a14:foregroundMark x1="59100" y1="31200" x2="59100" y2="31200"/>
                        <a14:foregroundMark x1="58500" y1="22700" x2="58500" y2="22700"/>
                        <a14:foregroundMark x1="59000" y1="22300" x2="59000" y2="22300"/>
                        <a14:foregroundMark x1="58600" y1="21600" x2="58600" y2="21600"/>
                        <a14:foregroundMark x1="84100" y1="33400" x2="84100" y2="33400"/>
                        <a14:foregroundMark x1="72200" y1="52200" x2="72200" y2="52200"/>
                        <a14:foregroundMark x1="93000" y1="23200" x2="93000" y2="23200"/>
                        <a14:foregroundMark x1="40300" y1="76000" x2="40300" y2="76000"/>
                        <a14:foregroundMark x1="14100" y1="83600" x2="14100" y2="83600"/>
                        <a14:foregroundMark x1="7800" y1="64500" x2="7800" y2="64500"/>
                        <a14:foregroundMark x1="5300" y1="76100" x2="5300" y2="76100"/>
                        <a14:foregroundMark x1="12400" y1="61900" x2="12400" y2="61900"/>
                        <a14:foregroundMark x1="9100" y1="62000" x2="9100" y2="62000"/>
                        <a14:foregroundMark x1="4300" y1="62100" x2="4300" y2="62100"/>
                        <a14:foregroundMark x1="5400" y1="75200" x2="5400" y2="75200"/>
                        <a14:foregroundMark x1="50800" y1="18400" x2="53700" y2="20800"/>
                        <a14:foregroundMark x1="52200" y1="19300" x2="52200" y2="19300"/>
                        <a14:foregroundMark x1="43200" y1="15600" x2="43200" y2="15600"/>
                        <a14:foregroundMark x1="51300" y1="18000" x2="52900" y2="21100"/>
                        <a14:foregroundMark x1="88900" y1="31300" x2="83700" y2="24600"/>
                        <a14:foregroundMark x1="83700" y1="24600" x2="84300" y2="18500"/>
                        <a14:foregroundMark x1="82700" y1="22400" x2="81400" y2="27900"/>
                        <a14:foregroundMark x1="72400" y1="40900" x2="69500" y2="61700"/>
                        <a14:foregroundMark x1="59200" y1="34500" x2="56500" y2="41000"/>
                        <a14:foregroundMark x1="56500" y1="41000" x2="53500" y2="44100"/>
                        <a14:foregroundMark x1="23200" y1="45300" x2="50900" y2="45300"/>
                        <a14:foregroundMark x1="48200" y1="45200" x2="55100" y2="43900"/>
                        <a14:foregroundMark x1="55100" y1="43900" x2="55200" y2="43900"/>
                        <a14:foregroundMark x1="52800" y1="43700" x2="52500" y2="43200"/>
                        <a14:foregroundMark x1="59000" y1="36400" x2="58700" y2="38600"/>
                        <a14:foregroundMark x1="57700" y1="40400" x2="57700" y2="40400"/>
                        <a14:foregroundMark x1="58700" y1="38900" x2="57800" y2="41300"/>
                        <a14:foregroundMark x1="51700" y1="19000" x2="52900" y2="20700"/>
                        <a14:foregroundMark x1="58300" y1="63100" x2="59000" y2="67400"/>
                        <a14:foregroundMark x1="58700" y1="62800" x2="59500" y2="71400"/>
                        <a14:foregroundMark x1="59400" y1="71400" x2="58500" y2="78700"/>
                        <a14:foregroundMark x1="58500" y1="78700" x2="55400" y2="85200"/>
                        <a14:foregroundMark x1="55400" y1="85200" x2="53000" y2="85800"/>
                        <a14:foregroundMark x1="29100" y1="86400" x2="44200" y2="85900"/>
                        <a14:foregroundMark x1="44200" y1="85900" x2="48200" y2="85900"/>
                        <a14:foregroundMark x1="41100" y1="86700" x2="41100" y2="86700"/>
                        <a14:foregroundMark x1="48600" y1="86200" x2="48600" y2="86200"/>
                        <a14:foregroundMark x1="5600" y1="62600" x2="5600" y2="62600"/>
                        <a14:foregroundMark x1="4600" y1="62000" x2="4600" y2="62000"/>
                        <a14:foregroundMark x1="87100" y1="62100" x2="87100" y2="62100"/>
                        <a14:foregroundMark x1="51300" y1="29500" x2="51600" y2="41500"/>
                        <a14:foregroundMark x1="51600" y1="26500" x2="51600" y2="31000"/>
                        <a14:foregroundMark x1="52500" y1="24100" x2="51700" y2="26600"/>
                        <a14:foregroundMark x1="51700" y1="31400" x2="51700" y2="31400"/>
                        <a14:foregroundMark x1="51600" y1="81800" x2="51600" y2="65300"/>
                        <a14:foregroundMark x1="52000" y1="80900" x2="51900" y2="83200"/>
                        <a14:foregroundMark x1="57900" y1="81000" x2="55200" y2="85300"/>
                      </a14:backgroundRemoval>
                    </a14:imgEffect>
                  </a14:imgLayer>
                </a14:imgProps>
              </a:ext>
              <a:ext uri="{28A0092B-C50C-407E-A947-70E740481C1C}">
                <a14:useLocalDpi xmlns:a14="http://schemas.microsoft.com/office/drawing/2010/main" val="0"/>
              </a:ext>
            </a:extLst>
          </a:blip>
          <a:srcRect/>
          <a:stretch>
            <a:fillRect/>
          </a:stretch>
        </p:blipFill>
        <p:spPr bwMode="auto">
          <a:xfrm>
            <a:off x="6504743" y="1524000"/>
            <a:ext cx="3962030" cy="396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326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8B64-A169-4B8D-965C-B738AA715D03}"/>
              </a:ext>
            </a:extLst>
          </p:cNvPr>
          <p:cNvSpPr>
            <a:spLocks noGrp="1"/>
          </p:cNvSpPr>
          <p:nvPr>
            <p:ph type="title"/>
          </p:nvPr>
        </p:nvSpPr>
        <p:spPr/>
        <p:txBody>
          <a:bodyPr/>
          <a:lstStyle/>
          <a:p>
            <a:r>
              <a:rPr lang="en-US">
                <a:cs typeface="Arial"/>
              </a:rPr>
              <a:t>Battery and Power cont.</a:t>
            </a: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1DDD9EA-4D07-4FB7-8F58-B98B138741BA}"/>
                  </a:ext>
                </a:extLst>
              </p:cNvPr>
              <p:cNvSpPr txBox="1"/>
              <p:nvPr/>
            </p:nvSpPr>
            <p:spPr>
              <a:xfrm>
                <a:off x="4981639" y="4202769"/>
                <a:ext cx="1519903" cy="4743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m:t>
                      </m:r>
                      <m:r>
                        <a:rPr lang="en-US" b="0" i="1" smtClean="0">
                          <a:latin typeface="Cambria Math" panose="02040503050406030204" pitchFamily="18" charset="0"/>
                        </a:rPr>
                        <m:t>𝐻𝑜𝑢𝑟</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𝑥</m:t>
                          </m:r>
                        </m:num>
                        <m:den>
                          <m:r>
                            <a:rPr lang="en-US" b="0" i="1" smtClean="0">
                              <a:latin typeface="Cambria Math" panose="02040503050406030204" pitchFamily="18" charset="0"/>
                            </a:rPr>
                            <m:t>910 </m:t>
                          </m:r>
                        </m:den>
                      </m:f>
                    </m:oMath>
                  </m:oMathPara>
                </a14:m>
                <a:endParaRPr lang="en-US"/>
              </a:p>
            </p:txBody>
          </p:sp>
        </mc:Choice>
        <mc:Fallback xmlns="">
          <p:sp>
            <p:nvSpPr>
              <p:cNvPr id="3" name="TextBox 2">
                <a:extLst>
                  <a:ext uri="{FF2B5EF4-FFF2-40B4-BE49-F238E27FC236}">
                    <a16:creationId xmlns:a16="http://schemas.microsoft.com/office/drawing/2014/main" id="{51DDD9EA-4D07-4FB7-8F58-B98B138741BA}"/>
                  </a:ext>
                </a:extLst>
              </p:cNvPr>
              <p:cNvSpPr txBox="1">
                <a:spLocks noRot="1" noChangeAspect="1" noMove="1" noResize="1" noEditPoints="1" noAdjustHandles="1" noChangeArrowheads="1" noChangeShapeType="1" noTextEdit="1"/>
              </p:cNvSpPr>
              <p:nvPr/>
            </p:nvSpPr>
            <p:spPr>
              <a:xfrm>
                <a:off x="4981639" y="4202769"/>
                <a:ext cx="1519903" cy="47436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92D98BB-C830-44B5-B2D2-1238FA7D7FDD}"/>
                  </a:ext>
                </a:extLst>
              </p:cNvPr>
              <p:cNvSpPr txBox="1"/>
              <p:nvPr/>
            </p:nvSpPr>
            <p:spPr>
              <a:xfrm>
                <a:off x="4981639" y="4890823"/>
                <a:ext cx="1403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=910 </m:t>
                      </m:r>
                      <m:r>
                        <a:rPr lang="en-US" b="0" i="1" smtClean="0">
                          <a:latin typeface="Cambria Math" panose="02040503050406030204" pitchFamily="18" charset="0"/>
                        </a:rPr>
                        <m:t>𝑚𝐴h</m:t>
                      </m:r>
                    </m:oMath>
                  </m:oMathPara>
                </a14:m>
                <a:endParaRPr lang="en-US"/>
              </a:p>
            </p:txBody>
          </p:sp>
        </mc:Choice>
        <mc:Fallback xmlns="">
          <p:sp>
            <p:nvSpPr>
              <p:cNvPr id="4" name="TextBox 3">
                <a:extLst>
                  <a:ext uri="{FF2B5EF4-FFF2-40B4-BE49-F238E27FC236}">
                    <a16:creationId xmlns:a16="http://schemas.microsoft.com/office/drawing/2014/main" id="{492D98BB-C830-44B5-B2D2-1238FA7D7FDD}"/>
                  </a:ext>
                </a:extLst>
              </p:cNvPr>
              <p:cNvSpPr txBox="1">
                <a:spLocks noRot="1" noChangeAspect="1" noMove="1" noResize="1" noEditPoints="1" noAdjustHandles="1" noChangeArrowheads="1" noChangeShapeType="1" noTextEdit="1"/>
              </p:cNvSpPr>
              <p:nvPr/>
            </p:nvSpPr>
            <p:spPr>
              <a:xfrm>
                <a:off x="4981639" y="4890823"/>
                <a:ext cx="1403974" cy="276999"/>
              </a:xfrm>
              <a:prstGeom prst="rect">
                <a:avLst/>
              </a:prstGeom>
              <a:blipFill>
                <a:blip r:embed="rId4"/>
                <a:stretch>
                  <a:fillRect l="-1732" r="-3030" b="-8696"/>
                </a:stretch>
              </a:blipFill>
            </p:spPr>
            <p:txBody>
              <a:bodyPr/>
              <a:lstStyle/>
              <a:p>
                <a:r>
                  <a:rPr lang="en-US">
                    <a:noFill/>
                  </a:rPr>
                  <a:t> </a:t>
                </a:r>
              </a:p>
            </p:txBody>
          </p:sp>
        </mc:Fallback>
      </mc:AlternateContent>
      <p:graphicFrame>
        <p:nvGraphicFramePr>
          <p:cNvPr id="9" name="Content Placeholder 8">
            <a:extLst>
              <a:ext uri="{FF2B5EF4-FFF2-40B4-BE49-F238E27FC236}">
                <a16:creationId xmlns:a16="http://schemas.microsoft.com/office/drawing/2014/main" id="{41CB7FD8-3DA2-4FDA-A6C1-D3A350D4C11D}"/>
              </a:ext>
            </a:extLst>
          </p:cNvPr>
          <p:cNvGraphicFramePr>
            <a:graphicFrameLocks noGrp="1"/>
          </p:cNvGraphicFramePr>
          <p:nvPr>
            <p:ph idx="1"/>
            <p:extLst>
              <p:ext uri="{D42A27DB-BD31-4B8C-83A1-F6EECF244321}">
                <p14:modId xmlns:p14="http://schemas.microsoft.com/office/powerpoint/2010/main" val="1155508275"/>
              </p:ext>
            </p:extLst>
          </p:nvPr>
        </p:nvGraphicFramePr>
        <p:xfrm>
          <a:off x="571500" y="1930400"/>
          <a:ext cx="10972800" cy="192024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3726857921"/>
                    </a:ext>
                  </a:extLst>
                </a:gridCol>
                <a:gridCol w="1828800">
                  <a:extLst>
                    <a:ext uri="{9D8B030D-6E8A-4147-A177-3AD203B41FA5}">
                      <a16:colId xmlns:a16="http://schemas.microsoft.com/office/drawing/2014/main" val="3756497843"/>
                    </a:ext>
                  </a:extLst>
                </a:gridCol>
                <a:gridCol w="1828800">
                  <a:extLst>
                    <a:ext uri="{9D8B030D-6E8A-4147-A177-3AD203B41FA5}">
                      <a16:colId xmlns:a16="http://schemas.microsoft.com/office/drawing/2014/main" val="234836401"/>
                    </a:ext>
                  </a:extLst>
                </a:gridCol>
                <a:gridCol w="1828800">
                  <a:extLst>
                    <a:ext uri="{9D8B030D-6E8A-4147-A177-3AD203B41FA5}">
                      <a16:colId xmlns:a16="http://schemas.microsoft.com/office/drawing/2014/main" val="152284215"/>
                    </a:ext>
                  </a:extLst>
                </a:gridCol>
                <a:gridCol w="1828800">
                  <a:extLst>
                    <a:ext uri="{9D8B030D-6E8A-4147-A177-3AD203B41FA5}">
                      <a16:colId xmlns:a16="http://schemas.microsoft.com/office/drawing/2014/main" val="3490728404"/>
                    </a:ext>
                  </a:extLst>
                </a:gridCol>
                <a:gridCol w="1828800">
                  <a:extLst>
                    <a:ext uri="{9D8B030D-6E8A-4147-A177-3AD203B41FA5}">
                      <a16:colId xmlns:a16="http://schemas.microsoft.com/office/drawing/2014/main" val="474663195"/>
                    </a:ext>
                  </a:extLst>
                </a:gridCol>
              </a:tblGrid>
              <a:tr h="238124">
                <a:tc gridSpan="2">
                  <a:txBody>
                    <a:bodyPr/>
                    <a:lstStyle/>
                    <a:p>
                      <a:pPr algn="ctr"/>
                      <a:r>
                        <a:rPr lang="en-US">
                          <a:effectLst/>
                        </a:rPr>
                        <a:t>3.3 V Rail</a:t>
                      </a:r>
                    </a:p>
                  </a:txBody>
                  <a:tcPr marL="0" marR="0" marT="0" marB="0" anchor="ctr"/>
                </a:tc>
                <a:tc hMerge="1">
                  <a:txBody>
                    <a:bodyPr/>
                    <a:lstStyle/>
                    <a:p>
                      <a:endParaRPr lang="en-US"/>
                    </a:p>
                  </a:txBody>
                  <a:tcPr/>
                </a:tc>
                <a:tc gridSpan="2">
                  <a:txBody>
                    <a:bodyPr/>
                    <a:lstStyle/>
                    <a:p>
                      <a:pPr algn="ctr"/>
                      <a:r>
                        <a:rPr lang="en-US">
                          <a:effectLst/>
                        </a:rPr>
                        <a:t>3.45 V Rail</a:t>
                      </a:r>
                    </a:p>
                  </a:txBody>
                  <a:tcPr marL="0" marR="0" marT="0" marB="0" anchor="ctr"/>
                </a:tc>
                <a:tc hMerge="1">
                  <a:txBody>
                    <a:bodyPr/>
                    <a:lstStyle/>
                    <a:p>
                      <a:endParaRPr lang="en-US"/>
                    </a:p>
                  </a:txBody>
                  <a:tcPr/>
                </a:tc>
                <a:tc gridSpan="2">
                  <a:txBody>
                    <a:bodyPr/>
                    <a:lstStyle/>
                    <a:p>
                      <a:pPr algn="ctr"/>
                      <a:r>
                        <a:rPr lang="en-US">
                          <a:effectLst/>
                        </a:rPr>
                        <a:t>5 V Rail</a:t>
                      </a:r>
                    </a:p>
                  </a:txBody>
                  <a:tcPr marL="0" marR="0" marT="0" marB="0" anchor="ctr"/>
                </a:tc>
                <a:tc hMerge="1">
                  <a:txBody>
                    <a:bodyPr/>
                    <a:lstStyle/>
                    <a:p>
                      <a:endParaRPr lang="en-US"/>
                    </a:p>
                  </a:txBody>
                  <a:tcPr/>
                </a:tc>
                <a:extLst>
                  <a:ext uri="{0D108BD9-81ED-4DB2-BD59-A6C34878D82A}">
                    <a16:rowId xmlns:a16="http://schemas.microsoft.com/office/drawing/2014/main" val="1380244067"/>
                  </a:ext>
                </a:extLst>
              </a:tr>
              <a:tr h="238125">
                <a:tc>
                  <a:txBody>
                    <a:bodyPr/>
                    <a:lstStyle/>
                    <a:p>
                      <a:pPr algn="ctr"/>
                      <a:r>
                        <a:rPr lang="en-US" b="1">
                          <a:effectLst/>
                        </a:rPr>
                        <a:t>Part</a:t>
                      </a:r>
                    </a:p>
                  </a:txBody>
                  <a:tcPr marL="0" marR="0" marT="0" marB="0" anchor="ctr"/>
                </a:tc>
                <a:tc>
                  <a:txBody>
                    <a:bodyPr/>
                    <a:lstStyle/>
                    <a:p>
                      <a:pPr algn="ctr"/>
                      <a:r>
                        <a:rPr lang="en-US" b="1"/>
                        <a:t>Current (mA)</a:t>
                      </a:r>
                    </a:p>
                  </a:txBody>
                  <a:tcPr marL="0" marR="0" marT="0" marB="0" anchor="ctr"/>
                </a:tc>
                <a:tc>
                  <a:txBody>
                    <a:bodyPr/>
                    <a:lstStyle/>
                    <a:p>
                      <a:pPr algn="ctr"/>
                      <a:r>
                        <a:rPr lang="en-US" b="1"/>
                        <a:t>Part</a:t>
                      </a:r>
                    </a:p>
                  </a:txBody>
                  <a:tcPr marL="0" marR="0" marT="0" marB="0" anchor="ctr"/>
                </a:tc>
                <a:tc>
                  <a:txBody>
                    <a:bodyPr/>
                    <a:lstStyle/>
                    <a:p>
                      <a:pPr algn="ctr"/>
                      <a:r>
                        <a:rPr lang="en-US" b="1"/>
                        <a:t>Current (mA)</a:t>
                      </a:r>
                    </a:p>
                  </a:txBody>
                  <a:tcPr marL="0" marR="0" marT="0" marB="0" anchor="ctr"/>
                </a:tc>
                <a:tc>
                  <a:txBody>
                    <a:bodyPr/>
                    <a:lstStyle/>
                    <a:p>
                      <a:pPr algn="ctr"/>
                      <a:r>
                        <a:rPr lang="en-US" b="1"/>
                        <a:t>Part</a:t>
                      </a:r>
                    </a:p>
                  </a:txBody>
                  <a:tcPr marL="0" marR="0" marT="0" marB="0" anchor="ctr"/>
                </a:tc>
                <a:tc>
                  <a:txBody>
                    <a:bodyPr/>
                    <a:lstStyle/>
                    <a:p>
                      <a:pPr algn="ctr"/>
                      <a:r>
                        <a:rPr lang="en-US" b="1"/>
                        <a:t>Current (mA)</a:t>
                      </a:r>
                    </a:p>
                  </a:txBody>
                  <a:tcPr marL="0" marR="0" marT="0" marB="0" anchor="ctr"/>
                </a:tc>
                <a:extLst>
                  <a:ext uri="{0D108BD9-81ED-4DB2-BD59-A6C34878D82A}">
                    <a16:rowId xmlns:a16="http://schemas.microsoft.com/office/drawing/2014/main" val="71979054"/>
                  </a:ext>
                </a:extLst>
              </a:tr>
              <a:tr h="190500">
                <a:tc>
                  <a:txBody>
                    <a:bodyPr/>
                    <a:lstStyle/>
                    <a:p>
                      <a:pPr algn="ctr"/>
                      <a:r>
                        <a:rPr lang="en-US">
                          <a:effectLst/>
                        </a:rPr>
                        <a:t>MCU</a:t>
                      </a:r>
                    </a:p>
                  </a:txBody>
                  <a:tcPr marL="0" marR="0" marT="0" marB="0" anchor="ctr"/>
                </a:tc>
                <a:tc>
                  <a:txBody>
                    <a:bodyPr/>
                    <a:lstStyle/>
                    <a:p>
                      <a:pPr algn="ctr"/>
                      <a:r>
                        <a:rPr lang="en-US"/>
                        <a:t>400</a:t>
                      </a:r>
                    </a:p>
                  </a:txBody>
                  <a:tcPr marL="0" marR="0" marT="0" marB="0" anchor="ctr"/>
                </a:tc>
                <a:tc>
                  <a:txBody>
                    <a:bodyPr/>
                    <a:lstStyle/>
                    <a:p>
                      <a:pPr algn="ctr"/>
                      <a:r>
                        <a:rPr lang="en-US"/>
                        <a:t>Laser Diode (x8)</a:t>
                      </a:r>
                    </a:p>
                  </a:txBody>
                  <a:tcPr marL="0" marR="0" marT="0" marB="0" anchor="ctr"/>
                </a:tc>
                <a:tc>
                  <a:txBody>
                    <a:bodyPr/>
                    <a:lstStyle/>
                    <a:p>
                      <a:pPr algn="ctr"/>
                      <a:r>
                        <a:rPr lang="en-US"/>
                        <a:t>160</a:t>
                      </a:r>
                    </a:p>
                  </a:txBody>
                  <a:tcPr marL="0" marR="0" marT="0" marB="0" anchor="ctr"/>
                </a:tc>
                <a:tc>
                  <a:txBody>
                    <a:bodyPr/>
                    <a:lstStyle/>
                    <a:p>
                      <a:pPr algn="ctr"/>
                      <a:r>
                        <a:rPr lang="en-US"/>
                        <a:t>Amplifier</a:t>
                      </a:r>
                    </a:p>
                  </a:txBody>
                  <a:tcPr marL="0" marR="0" marT="0" marB="0" anchor="ctr"/>
                </a:tc>
                <a:tc>
                  <a:txBody>
                    <a:bodyPr/>
                    <a:lstStyle/>
                    <a:p>
                      <a:pPr algn="ctr"/>
                      <a:r>
                        <a:rPr lang="en-US"/>
                        <a:t>50</a:t>
                      </a:r>
                    </a:p>
                  </a:txBody>
                  <a:tcPr marL="0" marR="0" marT="0" marB="0" anchor="ctr"/>
                </a:tc>
                <a:extLst>
                  <a:ext uri="{0D108BD9-81ED-4DB2-BD59-A6C34878D82A}">
                    <a16:rowId xmlns:a16="http://schemas.microsoft.com/office/drawing/2014/main" val="924232261"/>
                  </a:ext>
                </a:extLst>
              </a:tr>
              <a:tr h="190500">
                <a:tc>
                  <a:txBody>
                    <a:bodyPr/>
                    <a:lstStyle/>
                    <a:p>
                      <a:pPr algn="ctr"/>
                      <a:r>
                        <a:rPr lang="en-US">
                          <a:effectLst/>
                        </a:rPr>
                        <a:t>Photo Transistor (x8)</a:t>
                      </a:r>
                    </a:p>
                  </a:txBody>
                  <a:tcPr marL="0" marR="0" marT="0" marB="0" anchor="ctr"/>
                </a:tc>
                <a:tc>
                  <a:txBody>
                    <a:bodyPr/>
                    <a:lstStyle/>
                    <a:p>
                      <a:pPr algn="ctr"/>
                      <a:r>
                        <a:rPr lang="en-US"/>
                        <a:t>160</a:t>
                      </a:r>
                    </a:p>
                  </a:txBody>
                  <a:tcPr marL="0" marR="0" marT="0" marB="0" anchor="ctr"/>
                </a:tc>
                <a:tc>
                  <a:txBody>
                    <a:bodyPr/>
                    <a:lstStyle/>
                    <a:p>
                      <a:pPr algn="ctr"/>
                      <a:endParaRPr lang="en-US"/>
                    </a:p>
                  </a:txBody>
                  <a:tcPr marL="0" marR="0" marT="0" marB="0" anchor="ctr"/>
                </a:tc>
                <a:tc>
                  <a:txBody>
                    <a:bodyPr/>
                    <a:lstStyle/>
                    <a:p>
                      <a:pPr algn="ctr"/>
                      <a:endParaRPr lang="en-US"/>
                    </a:p>
                  </a:txBody>
                  <a:tcPr marL="0" marR="0" marT="0" marB="0" anchor="ctr"/>
                </a:tc>
                <a:tc>
                  <a:txBody>
                    <a:bodyPr/>
                    <a:lstStyle/>
                    <a:p>
                      <a:pPr algn="ctr"/>
                      <a:r>
                        <a:rPr lang="en-US"/>
                        <a:t>LCD/I2C</a:t>
                      </a:r>
                    </a:p>
                  </a:txBody>
                  <a:tcPr marL="0" marR="0" marT="0" marB="0" anchor="ctr"/>
                </a:tc>
                <a:tc>
                  <a:txBody>
                    <a:bodyPr/>
                    <a:lstStyle/>
                    <a:p>
                      <a:pPr algn="ctr"/>
                      <a:r>
                        <a:rPr lang="en-US"/>
                        <a:t>125</a:t>
                      </a:r>
                    </a:p>
                  </a:txBody>
                  <a:tcPr marL="0" marR="0" marT="0" marB="0" anchor="ctr"/>
                </a:tc>
                <a:extLst>
                  <a:ext uri="{0D108BD9-81ED-4DB2-BD59-A6C34878D82A}">
                    <a16:rowId xmlns:a16="http://schemas.microsoft.com/office/drawing/2014/main" val="2279137933"/>
                  </a:ext>
                </a:extLst>
              </a:tr>
              <a:tr h="238125">
                <a:tc>
                  <a:txBody>
                    <a:bodyPr/>
                    <a:lstStyle/>
                    <a:p>
                      <a:pPr algn="ctr"/>
                      <a:endParaRPr lang="en-US">
                        <a:effectLst/>
                      </a:endParaRPr>
                    </a:p>
                  </a:txBody>
                  <a:tcPr marL="0" marR="0" marT="0" marB="0" anchor="ctr"/>
                </a:tc>
                <a:tc>
                  <a:txBody>
                    <a:bodyPr/>
                    <a:lstStyle/>
                    <a:p>
                      <a:pPr algn="ctr"/>
                      <a:endParaRPr lang="en-US"/>
                    </a:p>
                  </a:txBody>
                  <a:tcPr marL="0" marR="0" marT="0" marB="0" anchor="ctr"/>
                </a:tc>
                <a:tc>
                  <a:txBody>
                    <a:bodyPr/>
                    <a:lstStyle/>
                    <a:p>
                      <a:pPr algn="ctr"/>
                      <a:endParaRPr lang="en-US"/>
                    </a:p>
                  </a:txBody>
                  <a:tcPr marL="0" marR="0" marT="0" marB="0" anchor="ctr"/>
                </a:tc>
                <a:tc>
                  <a:txBody>
                    <a:bodyPr/>
                    <a:lstStyle/>
                    <a:p>
                      <a:pPr algn="ctr"/>
                      <a:endParaRPr lang="en-US"/>
                    </a:p>
                  </a:txBody>
                  <a:tcPr marL="0" marR="0" marT="0" marB="0" anchor="ctr"/>
                </a:tc>
                <a:tc>
                  <a:txBody>
                    <a:bodyPr/>
                    <a:lstStyle/>
                    <a:p>
                      <a:pPr algn="ctr"/>
                      <a:r>
                        <a:rPr lang="en-US"/>
                        <a:t>Rotary Encoder</a:t>
                      </a:r>
                    </a:p>
                  </a:txBody>
                  <a:tcPr marL="0" marR="0" marT="0" marB="0" anchor="ctr"/>
                </a:tc>
                <a:tc>
                  <a:txBody>
                    <a:bodyPr/>
                    <a:lstStyle/>
                    <a:p>
                      <a:pPr algn="ctr"/>
                      <a:r>
                        <a:rPr lang="en-US"/>
                        <a:t>15</a:t>
                      </a:r>
                    </a:p>
                  </a:txBody>
                  <a:tcPr marL="0" marR="0" marT="0" marB="0" anchor="ctr"/>
                </a:tc>
                <a:extLst>
                  <a:ext uri="{0D108BD9-81ED-4DB2-BD59-A6C34878D82A}">
                    <a16:rowId xmlns:a16="http://schemas.microsoft.com/office/drawing/2014/main" val="1961117267"/>
                  </a:ext>
                </a:extLst>
              </a:tr>
              <a:tr h="190500">
                <a:tc>
                  <a:txBody>
                    <a:bodyPr/>
                    <a:lstStyle/>
                    <a:p>
                      <a:pPr algn="ctr"/>
                      <a:r>
                        <a:rPr lang="en-US">
                          <a:effectLst/>
                        </a:rPr>
                        <a:t>Total</a:t>
                      </a:r>
                    </a:p>
                  </a:txBody>
                  <a:tcPr marL="0" marR="0" marT="0" marB="0" anchor="ctr"/>
                </a:tc>
                <a:tc>
                  <a:txBody>
                    <a:bodyPr/>
                    <a:lstStyle/>
                    <a:p>
                      <a:pPr algn="ctr"/>
                      <a:r>
                        <a:rPr lang="en-US"/>
                        <a:t>560</a:t>
                      </a:r>
                    </a:p>
                  </a:txBody>
                  <a:tcPr marL="0" marR="0" marT="0" marB="0" anchor="ctr"/>
                </a:tc>
                <a:tc>
                  <a:txBody>
                    <a:bodyPr/>
                    <a:lstStyle/>
                    <a:p>
                      <a:pPr algn="ctr"/>
                      <a:r>
                        <a:rPr lang="en-US"/>
                        <a:t>Total</a:t>
                      </a:r>
                    </a:p>
                  </a:txBody>
                  <a:tcPr marL="0" marR="0" marT="0" marB="0" anchor="ctr"/>
                </a:tc>
                <a:tc>
                  <a:txBody>
                    <a:bodyPr/>
                    <a:lstStyle/>
                    <a:p>
                      <a:pPr algn="ctr"/>
                      <a:r>
                        <a:rPr lang="en-US"/>
                        <a:t>160</a:t>
                      </a:r>
                    </a:p>
                  </a:txBody>
                  <a:tcPr marL="0" marR="0" marT="0" marB="0" anchor="ctr"/>
                </a:tc>
                <a:tc>
                  <a:txBody>
                    <a:bodyPr/>
                    <a:lstStyle/>
                    <a:p>
                      <a:pPr algn="ctr"/>
                      <a:r>
                        <a:rPr lang="en-US"/>
                        <a:t>Total</a:t>
                      </a:r>
                    </a:p>
                  </a:txBody>
                  <a:tcPr marL="0" marR="0" marT="0" marB="0" anchor="ctr"/>
                </a:tc>
                <a:tc>
                  <a:txBody>
                    <a:bodyPr/>
                    <a:lstStyle/>
                    <a:p>
                      <a:pPr algn="ctr"/>
                      <a:r>
                        <a:rPr lang="en-US"/>
                        <a:t>190</a:t>
                      </a:r>
                    </a:p>
                  </a:txBody>
                  <a:tcPr marL="0" marR="0" marT="0" marB="0" anchor="ctr"/>
                </a:tc>
                <a:extLst>
                  <a:ext uri="{0D108BD9-81ED-4DB2-BD59-A6C34878D82A}">
                    <a16:rowId xmlns:a16="http://schemas.microsoft.com/office/drawing/2014/main" val="2434102238"/>
                  </a:ext>
                </a:extLst>
              </a:tr>
            </a:tbl>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22415DC-C4D9-4C0E-BD4A-1200DA314155}"/>
                  </a:ext>
                </a:extLst>
              </p:cNvPr>
              <p:cNvSpPr txBox="1"/>
              <p:nvPr/>
            </p:nvSpPr>
            <p:spPr>
              <a:xfrm>
                <a:off x="609600" y="4301483"/>
                <a:ext cx="36170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𝐶𝑢𝑟𝑟𝑒𝑛𝑡</m:t>
                      </m:r>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𝑚𝐴</m:t>
                          </m:r>
                        </m:e>
                      </m:d>
                      <m:r>
                        <a:rPr lang="en-US" b="0" i="1" smtClean="0">
                          <a:latin typeface="Cambria Math" panose="02040503050406030204" pitchFamily="18" charset="0"/>
                        </a:rPr>
                        <m:t>=560+160+190</m:t>
                      </m:r>
                    </m:oMath>
                  </m:oMathPara>
                </a14:m>
                <a:endParaRPr lang="en-US"/>
              </a:p>
            </p:txBody>
          </p:sp>
        </mc:Choice>
        <mc:Fallback xmlns="">
          <p:sp>
            <p:nvSpPr>
              <p:cNvPr id="6" name="TextBox 5">
                <a:extLst>
                  <a:ext uri="{FF2B5EF4-FFF2-40B4-BE49-F238E27FC236}">
                    <a16:creationId xmlns:a16="http://schemas.microsoft.com/office/drawing/2014/main" id="{822415DC-C4D9-4C0E-BD4A-1200DA314155}"/>
                  </a:ext>
                </a:extLst>
              </p:cNvPr>
              <p:cNvSpPr txBox="1">
                <a:spLocks noRot="1" noChangeAspect="1" noMove="1" noResize="1" noEditPoints="1" noAdjustHandles="1" noChangeArrowheads="1" noChangeShapeType="1" noTextEdit="1"/>
              </p:cNvSpPr>
              <p:nvPr/>
            </p:nvSpPr>
            <p:spPr>
              <a:xfrm>
                <a:off x="609600" y="4301483"/>
                <a:ext cx="3617080" cy="276999"/>
              </a:xfrm>
              <a:prstGeom prst="rect">
                <a:avLst/>
              </a:prstGeom>
              <a:blipFill>
                <a:blip r:embed="rId5"/>
                <a:stretch>
                  <a:fillRect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24F671B-BDC1-4AD1-BF58-07FAA84F1928}"/>
                  </a:ext>
                </a:extLst>
              </p:cNvPr>
              <p:cNvSpPr/>
              <p:nvPr/>
            </p:nvSpPr>
            <p:spPr>
              <a:xfrm>
                <a:off x="523557" y="4578482"/>
                <a:ext cx="292233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𝐶𝑢𝑟𝑟𝑒𝑛𝑡</m:t>
                      </m:r>
                      <m:r>
                        <a:rPr lang="en-US" i="1" smtClean="0">
                          <a:latin typeface="Cambria Math" panose="02040503050406030204" pitchFamily="18" charset="0"/>
                        </a:rPr>
                        <m:t> </m:t>
                      </m:r>
                      <m:d>
                        <m:dPr>
                          <m:ctrlPr>
                            <a:rPr lang="en-US" i="1">
                              <a:latin typeface="Cambria Math" panose="02040503050406030204" pitchFamily="18" charset="0"/>
                            </a:rPr>
                          </m:ctrlPr>
                        </m:dPr>
                        <m:e>
                          <m:r>
                            <a:rPr lang="en-US" i="1">
                              <a:latin typeface="Cambria Math" panose="02040503050406030204" pitchFamily="18" charset="0"/>
                            </a:rPr>
                            <m:t>𝑚𝐴</m:t>
                          </m:r>
                        </m:e>
                      </m:d>
                      <m:r>
                        <a:rPr lang="en-US" i="1">
                          <a:latin typeface="Cambria Math" panose="02040503050406030204" pitchFamily="18" charset="0"/>
                        </a:rPr>
                        <m:t>=</m:t>
                      </m:r>
                      <m:r>
                        <a:rPr lang="en-US" b="0" i="1" smtClean="0">
                          <a:latin typeface="Cambria Math" panose="02040503050406030204" pitchFamily="18" charset="0"/>
                        </a:rPr>
                        <m:t>910 </m:t>
                      </m:r>
                      <m:r>
                        <a:rPr lang="en-US" b="0" i="1" smtClean="0">
                          <a:latin typeface="Cambria Math" panose="02040503050406030204" pitchFamily="18" charset="0"/>
                        </a:rPr>
                        <m:t>𝑚𝐴</m:t>
                      </m:r>
                    </m:oMath>
                  </m:oMathPara>
                </a14:m>
                <a:endParaRPr lang="en-US"/>
              </a:p>
            </p:txBody>
          </p:sp>
        </mc:Choice>
        <mc:Fallback xmlns="">
          <p:sp>
            <p:nvSpPr>
              <p:cNvPr id="7" name="Rectangle 6">
                <a:extLst>
                  <a:ext uri="{FF2B5EF4-FFF2-40B4-BE49-F238E27FC236}">
                    <a16:creationId xmlns:a16="http://schemas.microsoft.com/office/drawing/2014/main" id="{D24F671B-BDC1-4AD1-BF58-07FAA84F1928}"/>
                  </a:ext>
                </a:extLst>
              </p:cNvPr>
              <p:cNvSpPr>
                <a:spLocks noRot="1" noChangeAspect="1" noMove="1" noResize="1" noEditPoints="1" noAdjustHandles="1" noChangeArrowheads="1" noChangeShapeType="1" noTextEdit="1"/>
              </p:cNvSpPr>
              <p:nvPr/>
            </p:nvSpPr>
            <p:spPr>
              <a:xfrm>
                <a:off x="523557" y="4578482"/>
                <a:ext cx="2922338" cy="36933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54457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E1414-F159-4F4E-9DC5-782A7EFB9E93}"/>
              </a:ext>
            </a:extLst>
          </p:cNvPr>
          <p:cNvSpPr>
            <a:spLocks noGrp="1"/>
          </p:cNvSpPr>
          <p:nvPr>
            <p:ph type="title"/>
          </p:nvPr>
        </p:nvSpPr>
        <p:spPr/>
        <p:txBody>
          <a:bodyPr/>
          <a:lstStyle/>
          <a:p>
            <a:r>
              <a:rPr lang="en-US"/>
              <a:t>MCU – Flow Diagram</a:t>
            </a:r>
          </a:p>
        </p:txBody>
      </p:sp>
      <p:pic>
        <p:nvPicPr>
          <p:cNvPr id="5" name="Content Placeholder 4">
            <a:extLst>
              <a:ext uri="{FF2B5EF4-FFF2-40B4-BE49-F238E27FC236}">
                <a16:creationId xmlns:a16="http://schemas.microsoft.com/office/drawing/2014/main" id="{90D1725D-1F44-4699-8BB2-F02D15E30E4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446892" y="1971092"/>
            <a:ext cx="9298215" cy="4058504"/>
          </a:xfrm>
        </p:spPr>
      </p:pic>
    </p:spTree>
    <p:extLst>
      <p:ext uri="{BB962C8B-B14F-4D97-AF65-F5344CB8AC3E}">
        <p14:creationId xmlns:p14="http://schemas.microsoft.com/office/powerpoint/2010/main" val="797064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F58FF2-B05B-43D5-B0FE-95C93112DED2}"/>
              </a:ext>
            </a:extLst>
          </p:cNvPr>
          <p:cNvPicPr>
            <a:picLocks noChangeAspect="1"/>
          </p:cNvPicPr>
          <p:nvPr/>
        </p:nvPicPr>
        <p:blipFill>
          <a:blip r:embed="rId3"/>
          <a:stretch>
            <a:fillRect/>
          </a:stretch>
        </p:blipFill>
        <p:spPr>
          <a:xfrm>
            <a:off x="609600" y="1600200"/>
            <a:ext cx="7038975" cy="3438525"/>
          </a:xfrm>
          <a:prstGeom prst="rect">
            <a:avLst/>
          </a:prstGeom>
        </p:spPr>
      </p:pic>
      <p:sp>
        <p:nvSpPr>
          <p:cNvPr id="2" name="Title 1">
            <a:extLst>
              <a:ext uri="{FF2B5EF4-FFF2-40B4-BE49-F238E27FC236}">
                <a16:creationId xmlns:a16="http://schemas.microsoft.com/office/drawing/2014/main" id="{49F9782F-A7A3-4986-AC0F-9544F5030C4C}"/>
              </a:ext>
            </a:extLst>
          </p:cNvPr>
          <p:cNvSpPr>
            <a:spLocks noGrp="1"/>
          </p:cNvSpPr>
          <p:nvPr>
            <p:ph type="title"/>
          </p:nvPr>
        </p:nvSpPr>
        <p:spPr/>
        <p:txBody>
          <a:bodyPr/>
          <a:lstStyle/>
          <a:p>
            <a:r>
              <a:rPr lang="en-US"/>
              <a:t>PCB</a:t>
            </a:r>
          </a:p>
        </p:txBody>
      </p:sp>
      <p:pic>
        <p:nvPicPr>
          <p:cNvPr id="6" name="Content Placeholder 5">
            <a:extLst>
              <a:ext uri="{FF2B5EF4-FFF2-40B4-BE49-F238E27FC236}">
                <a16:creationId xmlns:a16="http://schemas.microsoft.com/office/drawing/2014/main" id="{F3D9D209-C703-47AB-94D7-986248651AFF}"/>
              </a:ext>
            </a:extLst>
          </p:cNvPr>
          <p:cNvPicPr>
            <a:picLocks noGrp="1" noChangeAspect="1"/>
          </p:cNvPicPr>
          <p:nvPr>
            <p:ph idx="1"/>
          </p:nvPr>
        </p:nvPicPr>
        <p:blipFill>
          <a:blip r:embed="rId4"/>
          <a:stretch>
            <a:fillRect/>
          </a:stretch>
        </p:blipFill>
        <p:spPr>
          <a:xfrm>
            <a:off x="8509460" y="3790832"/>
            <a:ext cx="2212054" cy="2495785"/>
          </a:xfrm>
          <a:prstGeom prst="rect">
            <a:avLst/>
          </a:prstGeom>
        </p:spPr>
      </p:pic>
      <p:pic>
        <p:nvPicPr>
          <p:cNvPr id="5" name="Picture 4">
            <a:extLst>
              <a:ext uri="{FF2B5EF4-FFF2-40B4-BE49-F238E27FC236}">
                <a16:creationId xmlns:a16="http://schemas.microsoft.com/office/drawing/2014/main" id="{DADD8869-B55D-417D-99E2-B16DCE87043E}"/>
              </a:ext>
            </a:extLst>
          </p:cNvPr>
          <p:cNvPicPr>
            <a:picLocks noChangeAspect="1"/>
          </p:cNvPicPr>
          <p:nvPr/>
        </p:nvPicPr>
        <p:blipFill>
          <a:blip r:embed="rId5"/>
          <a:stretch>
            <a:fillRect/>
          </a:stretch>
        </p:blipFill>
        <p:spPr>
          <a:xfrm rot="5400000">
            <a:off x="8646318" y="1156586"/>
            <a:ext cx="1938338" cy="2825566"/>
          </a:xfrm>
          <a:prstGeom prst="rect">
            <a:avLst/>
          </a:prstGeom>
        </p:spPr>
      </p:pic>
    </p:spTree>
    <p:extLst>
      <p:ext uri="{BB962C8B-B14F-4D97-AF65-F5344CB8AC3E}">
        <p14:creationId xmlns:p14="http://schemas.microsoft.com/office/powerpoint/2010/main" val="656284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CF69-5F14-4575-A87F-A90F63F94464}"/>
              </a:ext>
            </a:extLst>
          </p:cNvPr>
          <p:cNvSpPr>
            <a:spLocks noGrp="1"/>
          </p:cNvSpPr>
          <p:nvPr>
            <p:ph type="title"/>
          </p:nvPr>
        </p:nvSpPr>
        <p:spPr/>
        <p:txBody>
          <a:bodyPr/>
          <a:lstStyle/>
          <a:p>
            <a:r>
              <a:rPr lang="en-US"/>
              <a:t>First Prototype</a:t>
            </a:r>
          </a:p>
        </p:txBody>
      </p:sp>
      <p:pic>
        <p:nvPicPr>
          <p:cNvPr id="4" name="Content Placeholder 3">
            <a:extLst>
              <a:ext uri="{FF2B5EF4-FFF2-40B4-BE49-F238E27FC236}">
                <a16:creationId xmlns:a16="http://schemas.microsoft.com/office/drawing/2014/main" id="{B58523C1-161C-4E86-83BE-E74BF73C4A2D}"/>
              </a:ext>
            </a:extLst>
          </p:cNvPr>
          <p:cNvPicPr>
            <a:picLocks noGrp="1"/>
          </p:cNvPicPr>
          <p:nvPr>
            <p:ph idx="1"/>
          </p:nvPr>
        </p:nvPicPr>
        <p:blipFill>
          <a:blip r:embed="rId3"/>
          <a:stretch>
            <a:fillRect/>
          </a:stretch>
        </p:blipFill>
        <p:spPr>
          <a:xfrm>
            <a:off x="609600" y="2049287"/>
            <a:ext cx="10972800" cy="3978626"/>
          </a:xfrm>
          <a:prstGeom prst="rect">
            <a:avLst/>
          </a:prstGeom>
        </p:spPr>
      </p:pic>
    </p:spTree>
    <p:extLst>
      <p:ext uri="{BB962C8B-B14F-4D97-AF65-F5344CB8AC3E}">
        <p14:creationId xmlns:p14="http://schemas.microsoft.com/office/powerpoint/2010/main" val="1277873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576D6-60EC-4FCA-8142-C887F6AA0D83}"/>
              </a:ext>
            </a:extLst>
          </p:cNvPr>
          <p:cNvSpPr>
            <a:spLocks noGrp="1"/>
          </p:cNvSpPr>
          <p:nvPr>
            <p:ph type="title"/>
          </p:nvPr>
        </p:nvSpPr>
        <p:spPr/>
        <p:txBody>
          <a:bodyPr/>
          <a:lstStyle/>
          <a:p>
            <a:r>
              <a:rPr lang="en-US"/>
              <a:t>Application Software</a:t>
            </a:r>
          </a:p>
        </p:txBody>
      </p:sp>
      <p:sp>
        <p:nvSpPr>
          <p:cNvPr id="3" name="Content Placeholder 2">
            <a:extLst>
              <a:ext uri="{FF2B5EF4-FFF2-40B4-BE49-F238E27FC236}">
                <a16:creationId xmlns:a16="http://schemas.microsoft.com/office/drawing/2014/main" id="{8C522B96-E63F-4EB5-AB68-08E11C0EFCCB}"/>
              </a:ext>
            </a:extLst>
          </p:cNvPr>
          <p:cNvSpPr>
            <a:spLocks noGrp="1"/>
          </p:cNvSpPr>
          <p:nvPr>
            <p:ph idx="1"/>
          </p:nvPr>
        </p:nvSpPr>
        <p:spPr>
          <a:xfrm>
            <a:off x="609600" y="1600200"/>
            <a:ext cx="8548468" cy="4876800"/>
          </a:xfrm>
        </p:spPr>
        <p:txBody>
          <a:bodyPr>
            <a:normAutofit/>
          </a:bodyPr>
          <a:lstStyle/>
          <a:p>
            <a:pPr>
              <a:lnSpc>
                <a:spcPct val="150000"/>
              </a:lnSpc>
              <a:buFont typeface="Arial" panose="020B0604020202020204" pitchFamily="34" charset="0"/>
              <a:buChar char="•"/>
            </a:pPr>
            <a:r>
              <a:rPr lang="en-US"/>
              <a:t> Android for app platform</a:t>
            </a:r>
          </a:p>
          <a:p>
            <a:pPr lvl="1">
              <a:lnSpc>
                <a:spcPct val="150000"/>
              </a:lnSpc>
              <a:buFont typeface="Arial" panose="020B0604020202020204" pitchFamily="34" charset="0"/>
              <a:buChar char="•"/>
            </a:pPr>
            <a:r>
              <a:rPr lang="en-US"/>
              <a:t>Android Studio allows emulations and fast layout options</a:t>
            </a:r>
          </a:p>
          <a:p>
            <a:pPr>
              <a:lnSpc>
                <a:spcPct val="150000"/>
              </a:lnSpc>
              <a:buFont typeface="Arial" panose="020B0604020202020204" pitchFamily="34" charset="0"/>
              <a:buChar char="•"/>
            </a:pPr>
            <a:r>
              <a:rPr lang="en-US"/>
              <a:t> Bluetooth and Bluetooth Low Energy exist as verbose libraries for Android</a:t>
            </a:r>
          </a:p>
          <a:p>
            <a:pPr lvl="1">
              <a:lnSpc>
                <a:spcPct val="150000"/>
              </a:lnSpc>
              <a:buFont typeface="Arial" panose="020B0604020202020204" pitchFamily="34" charset="0"/>
              <a:buChar char="•"/>
            </a:pPr>
            <a:r>
              <a:rPr lang="en-US"/>
              <a:t>BLE consumes almost half the power of Wi-Fi, and less than regular Bluetooth</a:t>
            </a:r>
          </a:p>
          <a:p>
            <a:pPr>
              <a:lnSpc>
                <a:spcPct val="150000"/>
              </a:lnSpc>
              <a:buFont typeface="Arial" panose="020B0604020202020204" pitchFamily="34" charset="0"/>
              <a:buChar char="•"/>
            </a:pPr>
            <a:r>
              <a:rPr lang="en-US"/>
              <a:t> Android MIDI handling libraries with excellent documentation</a:t>
            </a:r>
            <a:endParaRPr lang="en-US" sz="2000"/>
          </a:p>
          <a:p>
            <a:pPr marL="0" indent="0">
              <a:buNone/>
            </a:pPr>
            <a:endParaRPr lang="en-US"/>
          </a:p>
        </p:txBody>
      </p:sp>
      <p:pic>
        <p:nvPicPr>
          <p:cNvPr id="2050" name="Picture 2" descr="Image result for android logo"/>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479407" y="2805021"/>
            <a:ext cx="2102993" cy="2467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095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82541-7D8B-44B4-93E8-5DB4E0BC0890}"/>
              </a:ext>
            </a:extLst>
          </p:cNvPr>
          <p:cNvSpPr>
            <a:spLocks noGrp="1"/>
          </p:cNvSpPr>
          <p:nvPr>
            <p:ph type="title"/>
          </p:nvPr>
        </p:nvSpPr>
        <p:spPr/>
        <p:txBody>
          <a:bodyPr/>
          <a:lstStyle/>
          <a:p>
            <a:r>
              <a:rPr lang="en-US"/>
              <a:t>Application Flow</a:t>
            </a:r>
          </a:p>
        </p:txBody>
      </p:sp>
      <p:pic>
        <p:nvPicPr>
          <p:cNvPr id="5" name="Content Placeholder 4" descr="A picture containing object&#10;&#10;Description automatically generated">
            <a:extLst>
              <a:ext uri="{FF2B5EF4-FFF2-40B4-BE49-F238E27FC236}">
                <a16:creationId xmlns:a16="http://schemas.microsoft.com/office/drawing/2014/main" id="{B217DFF9-D1C0-4341-952E-5374CE976BD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560" y="2242626"/>
            <a:ext cx="6551353" cy="3577059"/>
          </a:xfrm>
        </p:spPr>
      </p:pic>
      <p:pic>
        <p:nvPicPr>
          <p:cNvPr id="3" name="Picture 2">
            <a:extLst>
              <a:ext uri="{FF2B5EF4-FFF2-40B4-BE49-F238E27FC236}">
                <a16:creationId xmlns:a16="http://schemas.microsoft.com/office/drawing/2014/main" id="{C0525C4F-6DF9-41D2-A7D7-F457DB580D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88923" y="767089"/>
            <a:ext cx="3024554" cy="5206490"/>
          </a:xfrm>
          <a:prstGeom prst="rect">
            <a:avLst/>
          </a:prstGeom>
        </p:spPr>
      </p:pic>
    </p:spTree>
    <p:extLst>
      <p:ext uri="{BB962C8B-B14F-4D97-AF65-F5344CB8AC3E}">
        <p14:creationId xmlns:p14="http://schemas.microsoft.com/office/powerpoint/2010/main" val="2617083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CAAB2F-1657-4D61-ADC9-F65D8CDF832D}"/>
              </a:ext>
            </a:extLst>
          </p:cNvPr>
          <p:cNvSpPr>
            <a:spLocks noGrp="1"/>
          </p:cNvSpPr>
          <p:nvPr>
            <p:ph type="ctrTitle"/>
          </p:nvPr>
        </p:nvSpPr>
        <p:spPr/>
        <p:txBody>
          <a:bodyPr/>
          <a:lstStyle/>
          <a:p>
            <a:r>
              <a:rPr lang="en-US"/>
              <a:t>Administrative</a:t>
            </a:r>
          </a:p>
        </p:txBody>
      </p:sp>
      <p:sp>
        <p:nvSpPr>
          <p:cNvPr id="5" name="Subtitle 4">
            <a:extLst>
              <a:ext uri="{FF2B5EF4-FFF2-40B4-BE49-F238E27FC236}">
                <a16:creationId xmlns:a16="http://schemas.microsoft.com/office/drawing/2014/main" id="{E031ABDA-DF5E-420E-A0F6-2FF73B0A3AB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46725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C5065-67DF-4180-B8B5-D063AB933FA8}"/>
              </a:ext>
            </a:extLst>
          </p:cNvPr>
          <p:cNvSpPr>
            <a:spLocks noGrp="1"/>
          </p:cNvSpPr>
          <p:nvPr>
            <p:ph type="title"/>
          </p:nvPr>
        </p:nvSpPr>
        <p:spPr/>
        <p:txBody>
          <a:bodyPr/>
          <a:lstStyle/>
          <a:p>
            <a:r>
              <a:rPr lang="en-US"/>
              <a:t>Work Distribution </a:t>
            </a:r>
          </a:p>
        </p:txBody>
      </p:sp>
      <p:graphicFrame>
        <p:nvGraphicFramePr>
          <p:cNvPr id="7" name="Content Placeholder 6">
            <a:extLst>
              <a:ext uri="{FF2B5EF4-FFF2-40B4-BE49-F238E27FC236}">
                <a16:creationId xmlns:a16="http://schemas.microsoft.com/office/drawing/2014/main" id="{8647297B-8B8C-44FA-A6D1-E86F28C887D0}"/>
              </a:ext>
            </a:extLst>
          </p:cNvPr>
          <p:cNvGraphicFramePr>
            <a:graphicFrameLocks noGrp="1"/>
          </p:cNvGraphicFramePr>
          <p:nvPr>
            <p:ph idx="1"/>
            <p:extLst>
              <p:ext uri="{D42A27DB-BD31-4B8C-83A1-F6EECF244321}">
                <p14:modId xmlns:p14="http://schemas.microsoft.com/office/powerpoint/2010/main" val="2294951936"/>
              </p:ext>
            </p:extLst>
          </p:nvPr>
        </p:nvGraphicFramePr>
        <p:xfrm>
          <a:off x="923339" y="2037716"/>
          <a:ext cx="10406282" cy="2782568"/>
        </p:xfrm>
        <a:graphic>
          <a:graphicData uri="http://schemas.openxmlformats.org/drawingml/2006/table">
            <a:tbl>
              <a:tblPr firstRow="1" bandRow="1">
                <a:tableStyleId>{5C22544A-7EE6-4342-B048-85BDC9FD1C3A}</a:tableStyleId>
              </a:tblPr>
              <a:tblGrid>
                <a:gridCol w="1162628">
                  <a:extLst>
                    <a:ext uri="{9D8B030D-6E8A-4147-A177-3AD203B41FA5}">
                      <a16:colId xmlns:a16="http://schemas.microsoft.com/office/drawing/2014/main" val="1375242445"/>
                    </a:ext>
                  </a:extLst>
                </a:gridCol>
                <a:gridCol w="1320522">
                  <a:extLst>
                    <a:ext uri="{9D8B030D-6E8A-4147-A177-3AD203B41FA5}">
                      <a16:colId xmlns:a16="http://schemas.microsoft.com/office/drawing/2014/main" val="2154847634"/>
                    </a:ext>
                  </a:extLst>
                </a:gridCol>
                <a:gridCol w="1320522">
                  <a:extLst>
                    <a:ext uri="{9D8B030D-6E8A-4147-A177-3AD203B41FA5}">
                      <a16:colId xmlns:a16="http://schemas.microsoft.com/office/drawing/2014/main" val="930921206"/>
                    </a:ext>
                  </a:extLst>
                </a:gridCol>
                <a:gridCol w="1320522">
                  <a:extLst>
                    <a:ext uri="{9D8B030D-6E8A-4147-A177-3AD203B41FA5}">
                      <a16:colId xmlns:a16="http://schemas.microsoft.com/office/drawing/2014/main" val="4068065813"/>
                    </a:ext>
                  </a:extLst>
                </a:gridCol>
                <a:gridCol w="1320522">
                  <a:extLst>
                    <a:ext uri="{9D8B030D-6E8A-4147-A177-3AD203B41FA5}">
                      <a16:colId xmlns:a16="http://schemas.microsoft.com/office/drawing/2014/main" val="3612788414"/>
                    </a:ext>
                  </a:extLst>
                </a:gridCol>
                <a:gridCol w="1320522">
                  <a:extLst>
                    <a:ext uri="{9D8B030D-6E8A-4147-A177-3AD203B41FA5}">
                      <a16:colId xmlns:a16="http://schemas.microsoft.com/office/drawing/2014/main" val="4196490834"/>
                    </a:ext>
                  </a:extLst>
                </a:gridCol>
                <a:gridCol w="1320522">
                  <a:extLst>
                    <a:ext uri="{9D8B030D-6E8A-4147-A177-3AD203B41FA5}">
                      <a16:colId xmlns:a16="http://schemas.microsoft.com/office/drawing/2014/main" val="1098284946"/>
                    </a:ext>
                  </a:extLst>
                </a:gridCol>
                <a:gridCol w="1320522">
                  <a:extLst>
                    <a:ext uri="{9D8B030D-6E8A-4147-A177-3AD203B41FA5}">
                      <a16:colId xmlns:a16="http://schemas.microsoft.com/office/drawing/2014/main" val="2455009483"/>
                    </a:ext>
                  </a:extLst>
                </a:gridCol>
              </a:tblGrid>
              <a:tr h="546392">
                <a:tc>
                  <a:txBody>
                    <a:bodyPr/>
                    <a:lstStyle/>
                    <a:p>
                      <a:endParaRPr lang="en-US"/>
                    </a:p>
                  </a:txBody>
                  <a:tcPr/>
                </a:tc>
                <a:tc>
                  <a:txBody>
                    <a:bodyPr/>
                    <a:lstStyle/>
                    <a:p>
                      <a:r>
                        <a:rPr lang="en-US"/>
                        <a:t>Power</a:t>
                      </a:r>
                    </a:p>
                  </a:txBody>
                  <a:tcPr/>
                </a:tc>
                <a:tc>
                  <a:txBody>
                    <a:bodyPr/>
                    <a:lstStyle/>
                    <a:p>
                      <a:r>
                        <a:rPr lang="en-US"/>
                        <a:t>Sensor Config.</a:t>
                      </a:r>
                    </a:p>
                  </a:txBody>
                  <a:tcPr/>
                </a:tc>
                <a:tc>
                  <a:txBody>
                    <a:bodyPr/>
                    <a:lstStyle/>
                    <a:p>
                      <a:r>
                        <a:rPr lang="en-US"/>
                        <a:t>PCB</a:t>
                      </a:r>
                    </a:p>
                  </a:txBody>
                  <a:tcPr/>
                </a:tc>
                <a:tc>
                  <a:txBody>
                    <a:bodyPr/>
                    <a:lstStyle/>
                    <a:p>
                      <a:r>
                        <a:rPr lang="en-US"/>
                        <a:t>Frame</a:t>
                      </a:r>
                    </a:p>
                  </a:txBody>
                  <a:tcPr/>
                </a:tc>
                <a:tc>
                  <a:txBody>
                    <a:bodyPr/>
                    <a:lstStyle/>
                    <a:p>
                      <a:r>
                        <a:rPr lang="en-US"/>
                        <a:t>Auxiliary </a:t>
                      </a:r>
                    </a:p>
                  </a:txBody>
                  <a:tcPr/>
                </a:tc>
                <a:tc>
                  <a:txBody>
                    <a:bodyPr/>
                    <a:lstStyle/>
                    <a:p>
                      <a:r>
                        <a:rPr lang="en-US"/>
                        <a:t>Audio System </a:t>
                      </a:r>
                    </a:p>
                  </a:txBody>
                  <a:tcPr/>
                </a:tc>
                <a:tc>
                  <a:txBody>
                    <a:bodyPr/>
                    <a:lstStyle/>
                    <a:p>
                      <a:r>
                        <a:rPr lang="en-US"/>
                        <a:t>Mobile App</a:t>
                      </a:r>
                    </a:p>
                  </a:txBody>
                  <a:tcPr/>
                </a:tc>
                <a:extLst>
                  <a:ext uri="{0D108BD9-81ED-4DB2-BD59-A6C34878D82A}">
                    <a16:rowId xmlns:a16="http://schemas.microsoft.com/office/drawing/2014/main" val="2537128801"/>
                  </a:ext>
                </a:extLst>
              </a:tr>
              <a:tr h="535622">
                <a:tc>
                  <a:txBody>
                    <a:bodyPr/>
                    <a:lstStyle/>
                    <a:p>
                      <a:r>
                        <a:rPr lang="en-US"/>
                        <a:t>Luke</a:t>
                      </a:r>
                    </a:p>
                  </a:txBody>
                  <a:tcPr/>
                </a:tc>
                <a:tc>
                  <a:txBody>
                    <a:bodyPr/>
                    <a:lstStyle/>
                    <a:p>
                      <a:endParaRPr lang="en-US"/>
                    </a:p>
                  </a:txBody>
                  <a:tcPr/>
                </a:tc>
                <a:tc>
                  <a:txBody>
                    <a:bodyPr/>
                    <a:lstStyle/>
                    <a:p>
                      <a:endParaRPr lang="en-US"/>
                    </a:p>
                  </a:txBody>
                  <a:tcPr/>
                </a:tc>
                <a:tc>
                  <a:txBody>
                    <a:bodyPr/>
                    <a:lstStyle/>
                    <a:p>
                      <a:r>
                        <a:rPr lang="en-US"/>
                        <a:t>Secondary</a:t>
                      </a:r>
                    </a:p>
                  </a:txBody>
                  <a:tcPr/>
                </a:tc>
                <a:tc>
                  <a:txBody>
                    <a:bodyPr/>
                    <a:lstStyle/>
                    <a:p>
                      <a:r>
                        <a:rPr lang="en-US"/>
                        <a:t>Primary</a:t>
                      </a:r>
                    </a:p>
                  </a:txBody>
                  <a:tcPr/>
                </a:tc>
                <a:tc>
                  <a:txBody>
                    <a:bodyPr/>
                    <a:lstStyle/>
                    <a:p>
                      <a:endParaRPr lang="en-US"/>
                    </a:p>
                  </a:txBody>
                  <a:tcPr/>
                </a:tc>
                <a:tc>
                  <a:txBody>
                    <a:bodyPr/>
                    <a:lstStyle/>
                    <a:p>
                      <a:endParaRPr lang="en-US"/>
                    </a:p>
                  </a:txBody>
                  <a:tcPr/>
                </a:tc>
                <a:tc>
                  <a:txBody>
                    <a:bodyPr/>
                    <a:lstStyle/>
                    <a:p>
                      <a:r>
                        <a:rPr lang="en-US"/>
                        <a:t>Primary</a:t>
                      </a:r>
                    </a:p>
                  </a:txBody>
                  <a:tcPr/>
                </a:tc>
                <a:extLst>
                  <a:ext uri="{0D108BD9-81ED-4DB2-BD59-A6C34878D82A}">
                    <a16:rowId xmlns:a16="http://schemas.microsoft.com/office/drawing/2014/main" val="429451288"/>
                  </a:ext>
                </a:extLst>
              </a:tr>
              <a:tr h="535622">
                <a:tc>
                  <a:txBody>
                    <a:bodyPr/>
                    <a:lstStyle/>
                    <a:p>
                      <a:r>
                        <a:rPr lang="en-US"/>
                        <a:t>Alexis</a:t>
                      </a:r>
                    </a:p>
                  </a:txBody>
                  <a:tcPr/>
                </a:tc>
                <a:tc>
                  <a:txBody>
                    <a:bodyPr/>
                    <a:lstStyle/>
                    <a:p>
                      <a:r>
                        <a:rPr lang="en-US"/>
                        <a:t>Secondary</a:t>
                      </a:r>
                    </a:p>
                  </a:txBody>
                  <a:tcPr/>
                </a:tc>
                <a:tc>
                  <a:txBody>
                    <a:bodyPr/>
                    <a:lstStyle/>
                    <a:p>
                      <a:r>
                        <a:rPr lang="en-US"/>
                        <a:t>Primary</a:t>
                      </a:r>
                    </a:p>
                  </a:txBody>
                  <a:tcPr/>
                </a:tc>
                <a:tc>
                  <a:txBody>
                    <a:bodyPr/>
                    <a:lstStyle/>
                    <a:p>
                      <a:endParaRPr lang="en-US"/>
                    </a:p>
                  </a:txBody>
                  <a:tcPr/>
                </a:tc>
                <a:tc>
                  <a:txBody>
                    <a:bodyPr/>
                    <a:lstStyle/>
                    <a:p>
                      <a:r>
                        <a:rPr lang="en-US"/>
                        <a:t>Secondary</a:t>
                      </a:r>
                    </a:p>
                  </a:txBody>
                  <a:tcPr/>
                </a:tc>
                <a:tc>
                  <a:txBody>
                    <a:bodyPr/>
                    <a:lstStyle/>
                    <a:p>
                      <a:endParaRPr lang="en-US"/>
                    </a:p>
                  </a:txBody>
                  <a:tcPr/>
                </a:tc>
                <a:tc>
                  <a:txBody>
                    <a:bodyPr/>
                    <a:lstStyle/>
                    <a:p>
                      <a:endParaRPr lang="en-US"/>
                    </a:p>
                  </a:txBody>
                  <a:tcPr/>
                </a:tc>
                <a:tc>
                  <a:txBody>
                    <a:bodyPr/>
                    <a:lstStyle/>
                    <a:p>
                      <a:r>
                        <a:rPr lang="en-US"/>
                        <a:t>Secondary</a:t>
                      </a:r>
                    </a:p>
                  </a:txBody>
                  <a:tcPr/>
                </a:tc>
                <a:extLst>
                  <a:ext uri="{0D108BD9-81ED-4DB2-BD59-A6C34878D82A}">
                    <a16:rowId xmlns:a16="http://schemas.microsoft.com/office/drawing/2014/main" val="3766732324"/>
                  </a:ext>
                </a:extLst>
              </a:tr>
              <a:tr h="535622">
                <a:tc>
                  <a:txBody>
                    <a:bodyPr/>
                    <a:lstStyle/>
                    <a:p>
                      <a:r>
                        <a:rPr lang="en-US"/>
                        <a:t>Erik</a:t>
                      </a:r>
                    </a:p>
                  </a:txBody>
                  <a:tcPr/>
                </a:tc>
                <a:tc>
                  <a:txBody>
                    <a:bodyPr/>
                    <a:lstStyle/>
                    <a:p>
                      <a:r>
                        <a:rPr lang="en-US"/>
                        <a:t>Primary</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a:t>Primary</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40657474"/>
                  </a:ext>
                </a:extLst>
              </a:tr>
              <a:tr h="535622">
                <a:tc>
                  <a:txBody>
                    <a:bodyPr/>
                    <a:lstStyle/>
                    <a:p>
                      <a:r>
                        <a:rPr lang="en-US"/>
                        <a:t>Krystyn</a:t>
                      </a:r>
                    </a:p>
                  </a:txBody>
                  <a:tcPr/>
                </a:tc>
                <a:tc>
                  <a:txBody>
                    <a:bodyPr/>
                    <a:lstStyle/>
                    <a:p>
                      <a:endParaRPr lang="en-US"/>
                    </a:p>
                  </a:txBody>
                  <a:tcPr/>
                </a:tc>
                <a:tc>
                  <a:txBody>
                    <a:bodyPr/>
                    <a:lstStyle/>
                    <a:p>
                      <a:endParaRPr lang="en-US"/>
                    </a:p>
                  </a:txBody>
                  <a:tcPr/>
                </a:tc>
                <a:tc>
                  <a:txBody>
                    <a:bodyPr/>
                    <a:lstStyle/>
                    <a:p>
                      <a:r>
                        <a:rPr lang="en-US"/>
                        <a:t>Primary</a:t>
                      </a:r>
                    </a:p>
                  </a:txBody>
                  <a:tcPr/>
                </a:tc>
                <a:tc>
                  <a:txBody>
                    <a:bodyPr/>
                    <a:lstStyle/>
                    <a:p>
                      <a:endParaRPr lang="en-US"/>
                    </a:p>
                  </a:txBody>
                  <a:tcPr/>
                </a:tc>
                <a:tc>
                  <a:txBody>
                    <a:bodyPr/>
                    <a:lstStyle/>
                    <a:p>
                      <a:r>
                        <a:rPr lang="en-US"/>
                        <a:t>Primary</a:t>
                      </a:r>
                    </a:p>
                  </a:txBody>
                  <a:tcPr/>
                </a:tc>
                <a:tc>
                  <a:txBody>
                    <a:bodyPr/>
                    <a:lstStyle/>
                    <a:p>
                      <a:r>
                        <a:rPr lang="en-US"/>
                        <a:t>Primary</a:t>
                      </a:r>
                    </a:p>
                  </a:txBody>
                  <a:tcPr/>
                </a:tc>
                <a:tc>
                  <a:txBody>
                    <a:bodyPr/>
                    <a:lstStyle/>
                    <a:p>
                      <a:endParaRPr lang="en-US"/>
                    </a:p>
                  </a:txBody>
                  <a:tcPr/>
                </a:tc>
                <a:extLst>
                  <a:ext uri="{0D108BD9-81ED-4DB2-BD59-A6C34878D82A}">
                    <a16:rowId xmlns:a16="http://schemas.microsoft.com/office/drawing/2014/main" val="3780950950"/>
                  </a:ext>
                </a:extLst>
              </a:tr>
            </a:tbl>
          </a:graphicData>
        </a:graphic>
      </p:graphicFrame>
    </p:spTree>
    <p:extLst>
      <p:ext uri="{BB962C8B-B14F-4D97-AF65-F5344CB8AC3E}">
        <p14:creationId xmlns:p14="http://schemas.microsoft.com/office/powerpoint/2010/main" val="143315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94EFE-3B5A-4146-A529-96F3A90B7192}"/>
              </a:ext>
            </a:extLst>
          </p:cNvPr>
          <p:cNvSpPr>
            <a:spLocks noGrp="1"/>
          </p:cNvSpPr>
          <p:nvPr>
            <p:ph type="title"/>
          </p:nvPr>
        </p:nvSpPr>
        <p:spPr/>
        <p:txBody>
          <a:bodyPr/>
          <a:lstStyle/>
          <a:p>
            <a:r>
              <a:rPr lang="en-US"/>
              <a:t>Goals and Objectives</a:t>
            </a:r>
          </a:p>
        </p:txBody>
      </p:sp>
      <p:sp>
        <p:nvSpPr>
          <p:cNvPr id="3" name="Content Placeholder 2">
            <a:extLst>
              <a:ext uri="{FF2B5EF4-FFF2-40B4-BE49-F238E27FC236}">
                <a16:creationId xmlns:a16="http://schemas.microsoft.com/office/drawing/2014/main" id="{D4A9F4A8-2DC9-4BA0-B9C5-497A1E3B9691}"/>
              </a:ext>
            </a:extLst>
          </p:cNvPr>
          <p:cNvSpPr>
            <a:spLocks noGrp="1"/>
          </p:cNvSpPr>
          <p:nvPr>
            <p:ph idx="1"/>
          </p:nvPr>
        </p:nvSpPr>
        <p:spPr/>
        <p:txBody>
          <a:bodyPr/>
          <a:lstStyle/>
          <a:p>
            <a:pPr>
              <a:lnSpc>
                <a:spcPct val="150000"/>
              </a:lnSpc>
            </a:pPr>
            <a:r>
              <a:rPr lang="en-GB"/>
              <a:t>Lightweight, compact, portable </a:t>
            </a:r>
          </a:p>
          <a:p>
            <a:pPr>
              <a:lnSpc>
                <a:spcPct val="150000"/>
              </a:lnSpc>
            </a:pPr>
            <a:r>
              <a:rPr lang="en-GB"/>
              <a:t>Multiple instrument outputs</a:t>
            </a:r>
          </a:p>
          <a:p>
            <a:pPr>
              <a:lnSpc>
                <a:spcPct val="150000"/>
              </a:lnSpc>
            </a:pPr>
            <a:r>
              <a:rPr lang="en-GB"/>
              <a:t>Lasers in place of strings or keys</a:t>
            </a:r>
          </a:p>
          <a:p>
            <a:pPr>
              <a:lnSpc>
                <a:spcPct val="150000"/>
              </a:lnSpc>
            </a:pPr>
            <a:r>
              <a:rPr lang="en-GB"/>
              <a:t>Cheaper alternative</a:t>
            </a:r>
          </a:p>
          <a:p>
            <a:pPr>
              <a:lnSpc>
                <a:spcPct val="150000"/>
              </a:lnSpc>
            </a:pPr>
            <a:r>
              <a:rPr lang="en-GB"/>
              <a:t>Graphical display to help assist performance</a:t>
            </a:r>
          </a:p>
          <a:p>
            <a:pPr>
              <a:lnSpc>
                <a:spcPct val="150000"/>
              </a:lnSpc>
            </a:pPr>
            <a:r>
              <a:rPr lang="en-GB"/>
              <a:t>Connectivity with mobile application</a:t>
            </a:r>
          </a:p>
          <a:p>
            <a:pPr>
              <a:lnSpc>
                <a:spcPct val="150000"/>
              </a:lnSpc>
            </a:pPr>
            <a:endParaRPr lang="en-US"/>
          </a:p>
        </p:txBody>
      </p:sp>
    </p:spTree>
    <p:extLst>
      <p:ext uri="{BB962C8B-B14F-4D97-AF65-F5344CB8AC3E}">
        <p14:creationId xmlns:p14="http://schemas.microsoft.com/office/powerpoint/2010/main" val="867881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0EBE-84F2-47D5-A5ED-56067B84574E}"/>
              </a:ext>
            </a:extLst>
          </p:cNvPr>
          <p:cNvSpPr>
            <a:spLocks noGrp="1"/>
          </p:cNvSpPr>
          <p:nvPr>
            <p:ph type="title"/>
          </p:nvPr>
        </p:nvSpPr>
        <p:spPr/>
        <p:txBody>
          <a:bodyPr>
            <a:normAutofit/>
          </a:bodyPr>
          <a:lstStyle/>
          <a:p>
            <a:r>
              <a:rPr lang="en-US"/>
              <a:t>Cost Per Device</a:t>
            </a:r>
          </a:p>
        </p:txBody>
      </p:sp>
      <p:graphicFrame>
        <p:nvGraphicFramePr>
          <p:cNvPr id="4" name="Content Placeholder 3">
            <a:extLst>
              <a:ext uri="{FF2B5EF4-FFF2-40B4-BE49-F238E27FC236}">
                <a16:creationId xmlns:a16="http://schemas.microsoft.com/office/drawing/2014/main" id="{64ACA79E-CE44-412D-B600-5BD533C7F7A0}"/>
              </a:ext>
            </a:extLst>
          </p:cNvPr>
          <p:cNvGraphicFramePr>
            <a:graphicFrameLocks noGrp="1"/>
          </p:cNvGraphicFramePr>
          <p:nvPr>
            <p:ph idx="1"/>
            <p:extLst>
              <p:ext uri="{D42A27DB-BD31-4B8C-83A1-F6EECF244321}">
                <p14:modId xmlns:p14="http://schemas.microsoft.com/office/powerpoint/2010/main" val="1958881517"/>
              </p:ext>
            </p:extLst>
          </p:nvPr>
        </p:nvGraphicFramePr>
        <p:xfrm>
          <a:off x="1096963" y="2157894"/>
          <a:ext cx="10058402" cy="3896536"/>
        </p:xfrm>
        <a:graphic>
          <a:graphicData uri="http://schemas.openxmlformats.org/drawingml/2006/table">
            <a:tbl>
              <a:tblPr firstRow="1" firstCol="1" lastRow="1" bandRow="1">
                <a:tableStyleId>{9DCAF9ED-07DC-4A11-8D7F-57B35C25682E}</a:tableStyleId>
              </a:tblPr>
              <a:tblGrid>
                <a:gridCol w="3587917">
                  <a:extLst>
                    <a:ext uri="{9D8B030D-6E8A-4147-A177-3AD203B41FA5}">
                      <a16:colId xmlns:a16="http://schemas.microsoft.com/office/drawing/2014/main" val="988948378"/>
                    </a:ext>
                  </a:extLst>
                </a:gridCol>
                <a:gridCol w="1770792">
                  <a:extLst>
                    <a:ext uri="{9D8B030D-6E8A-4147-A177-3AD203B41FA5}">
                      <a16:colId xmlns:a16="http://schemas.microsoft.com/office/drawing/2014/main" val="3017388109"/>
                    </a:ext>
                  </a:extLst>
                </a:gridCol>
                <a:gridCol w="1748663">
                  <a:extLst>
                    <a:ext uri="{9D8B030D-6E8A-4147-A177-3AD203B41FA5}">
                      <a16:colId xmlns:a16="http://schemas.microsoft.com/office/drawing/2014/main" val="3224903162"/>
                    </a:ext>
                  </a:extLst>
                </a:gridCol>
                <a:gridCol w="1308101">
                  <a:extLst>
                    <a:ext uri="{9D8B030D-6E8A-4147-A177-3AD203B41FA5}">
                      <a16:colId xmlns:a16="http://schemas.microsoft.com/office/drawing/2014/main" val="2913955670"/>
                    </a:ext>
                  </a:extLst>
                </a:gridCol>
                <a:gridCol w="1642929">
                  <a:extLst>
                    <a:ext uri="{9D8B030D-6E8A-4147-A177-3AD203B41FA5}">
                      <a16:colId xmlns:a16="http://schemas.microsoft.com/office/drawing/2014/main" val="294580662"/>
                    </a:ext>
                  </a:extLst>
                </a:gridCol>
              </a:tblGrid>
              <a:tr h="229208">
                <a:tc>
                  <a:txBody>
                    <a:bodyPr/>
                    <a:lstStyle/>
                    <a:p>
                      <a:pPr marL="0" marR="0" algn="l">
                        <a:spcBef>
                          <a:spcPts val="0"/>
                        </a:spcBef>
                        <a:spcAft>
                          <a:spcPts val="0"/>
                        </a:spcAft>
                      </a:pPr>
                      <a:r>
                        <a:rPr lang="en-US" sz="1200">
                          <a:effectLst/>
                        </a:rPr>
                        <a:t>Item</a:t>
                      </a:r>
                      <a:endParaRPr lang="en-US" sz="1200">
                        <a:effectLst/>
                        <a:latin typeface="Arial" panose="020B0604020202020204" pitchFamily="34" charset="0"/>
                        <a:ea typeface="Calibri" panose="020F0502020204030204" pitchFamily="34" charset="0"/>
                      </a:endParaRPr>
                    </a:p>
                  </a:txBody>
                  <a:tcPr marL="60989" marR="60989" marT="0" marB="0"/>
                </a:tc>
                <a:tc>
                  <a:txBody>
                    <a:bodyPr/>
                    <a:lstStyle/>
                    <a:p>
                      <a:pPr marL="0" marR="0" algn="l">
                        <a:spcBef>
                          <a:spcPts val="0"/>
                        </a:spcBef>
                        <a:spcAft>
                          <a:spcPts val="0"/>
                        </a:spcAft>
                      </a:pPr>
                      <a:r>
                        <a:rPr lang="en-US" sz="1200">
                          <a:effectLst/>
                        </a:rPr>
                        <a:t>Budget Item</a:t>
                      </a:r>
                      <a:endParaRPr lang="en-US" sz="1200">
                        <a:effectLst/>
                        <a:latin typeface="Arial" panose="020B0604020202020204" pitchFamily="34" charset="0"/>
                        <a:ea typeface="Calibri" panose="020F0502020204030204" pitchFamily="34" charset="0"/>
                      </a:endParaRPr>
                    </a:p>
                  </a:txBody>
                  <a:tcPr marL="60989" marR="60989" marT="0" marB="0"/>
                </a:tc>
                <a:tc>
                  <a:txBody>
                    <a:bodyPr/>
                    <a:lstStyle/>
                    <a:p>
                      <a:pPr marL="0" marR="0" algn="l">
                        <a:spcBef>
                          <a:spcPts val="0"/>
                        </a:spcBef>
                        <a:spcAft>
                          <a:spcPts val="0"/>
                        </a:spcAft>
                      </a:pPr>
                      <a:r>
                        <a:rPr lang="en-US" sz="1200">
                          <a:effectLst/>
                        </a:rPr>
                        <a:t>Unit Price (USD)</a:t>
                      </a:r>
                      <a:endParaRPr lang="en-US" sz="1200">
                        <a:effectLst/>
                        <a:latin typeface="Arial" panose="020B0604020202020204" pitchFamily="34" charset="0"/>
                        <a:ea typeface="Calibri" panose="020F0502020204030204" pitchFamily="34" charset="0"/>
                      </a:endParaRPr>
                    </a:p>
                  </a:txBody>
                  <a:tcPr marL="60989" marR="60989" marT="0" marB="0"/>
                </a:tc>
                <a:tc>
                  <a:txBody>
                    <a:bodyPr/>
                    <a:lstStyle/>
                    <a:p>
                      <a:pPr marL="0" marR="0" algn="l">
                        <a:spcBef>
                          <a:spcPts val="0"/>
                        </a:spcBef>
                        <a:spcAft>
                          <a:spcPts val="0"/>
                        </a:spcAft>
                      </a:pPr>
                      <a:r>
                        <a:rPr lang="en-US" sz="1200">
                          <a:effectLst/>
                        </a:rPr>
                        <a:t>Quantity</a:t>
                      </a:r>
                      <a:endParaRPr lang="en-US" sz="1200">
                        <a:effectLst/>
                        <a:latin typeface="Arial" panose="020B0604020202020204" pitchFamily="34" charset="0"/>
                        <a:ea typeface="Calibri" panose="020F0502020204030204" pitchFamily="34" charset="0"/>
                      </a:endParaRPr>
                    </a:p>
                  </a:txBody>
                  <a:tcPr marL="60989" marR="60989" marT="0" marB="0"/>
                </a:tc>
                <a:tc>
                  <a:txBody>
                    <a:bodyPr/>
                    <a:lstStyle/>
                    <a:p>
                      <a:pPr marL="0" marR="0" algn="l">
                        <a:spcBef>
                          <a:spcPts val="0"/>
                        </a:spcBef>
                        <a:spcAft>
                          <a:spcPts val="0"/>
                        </a:spcAft>
                      </a:pPr>
                      <a:r>
                        <a:rPr lang="en-US" sz="1200">
                          <a:effectLst/>
                        </a:rPr>
                        <a:t>Subtotal (USD)</a:t>
                      </a:r>
                      <a:endParaRPr lang="en-US" sz="1200">
                        <a:effectLst/>
                        <a:latin typeface="Arial" panose="020B0604020202020204" pitchFamily="34" charset="0"/>
                        <a:ea typeface="Calibri" panose="020F0502020204030204" pitchFamily="34" charset="0"/>
                      </a:endParaRPr>
                    </a:p>
                  </a:txBody>
                  <a:tcPr marL="60989" marR="60989" marT="0" marB="0"/>
                </a:tc>
                <a:extLst>
                  <a:ext uri="{0D108BD9-81ED-4DB2-BD59-A6C34878D82A}">
                    <a16:rowId xmlns:a16="http://schemas.microsoft.com/office/drawing/2014/main" val="4255364016"/>
                  </a:ext>
                </a:extLst>
              </a:tr>
              <a:tr h="229208">
                <a:tc>
                  <a:txBody>
                    <a:bodyPr/>
                    <a:lstStyle/>
                    <a:p>
                      <a:pPr marL="0" marR="0" algn="l">
                        <a:spcBef>
                          <a:spcPts val="0"/>
                        </a:spcBef>
                        <a:spcAft>
                          <a:spcPts val="300"/>
                        </a:spcAft>
                      </a:pPr>
                      <a:r>
                        <a:rPr lang="en-US" sz="1200">
                          <a:effectLst/>
                        </a:rPr>
                        <a:t>Frame Hardware</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just">
                        <a:spcBef>
                          <a:spcPts val="0"/>
                        </a:spcBef>
                        <a:spcAft>
                          <a:spcPts val="300"/>
                        </a:spcAft>
                      </a:pPr>
                      <a:r>
                        <a:rPr lang="en-US" sz="1200">
                          <a:effectLst/>
                        </a:rPr>
                        <a:t>Frame</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$30.00</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1</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$30.00</a:t>
                      </a:r>
                      <a:endParaRPr lang="en-US" sz="1200">
                        <a:effectLst/>
                        <a:latin typeface="Arial" panose="020B0604020202020204" pitchFamily="34" charset="0"/>
                        <a:ea typeface="Calibri" panose="020F0502020204030204" pitchFamily="34" charset="0"/>
                      </a:endParaRPr>
                    </a:p>
                  </a:txBody>
                  <a:tcPr marL="60989" marR="60989" marT="0" marB="0" anchor="ctr"/>
                </a:tc>
                <a:extLst>
                  <a:ext uri="{0D108BD9-81ED-4DB2-BD59-A6C34878D82A}">
                    <a16:rowId xmlns:a16="http://schemas.microsoft.com/office/drawing/2014/main" val="3207955466"/>
                  </a:ext>
                </a:extLst>
              </a:tr>
              <a:tr h="229208">
                <a:tc>
                  <a:txBody>
                    <a:bodyPr/>
                    <a:lstStyle/>
                    <a:p>
                      <a:pPr marL="0" marR="0" algn="l">
                        <a:spcBef>
                          <a:spcPts val="0"/>
                        </a:spcBef>
                        <a:spcAft>
                          <a:spcPts val="300"/>
                        </a:spcAft>
                      </a:pPr>
                      <a:r>
                        <a:rPr lang="en-US" sz="1200">
                          <a:effectLst/>
                        </a:rPr>
                        <a:t>PCB Print</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just">
                        <a:spcBef>
                          <a:spcPts val="0"/>
                        </a:spcBef>
                        <a:spcAft>
                          <a:spcPts val="300"/>
                        </a:spcAft>
                      </a:pPr>
                      <a:r>
                        <a:rPr lang="en-US" sz="1200">
                          <a:effectLst/>
                        </a:rPr>
                        <a:t>PCB Print</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$30.00</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1</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$30.00</a:t>
                      </a:r>
                      <a:endParaRPr lang="en-US" sz="1200">
                        <a:effectLst/>
                        <a:latin typeface="Arial" panose="020B0604020202020204" pitchFamily="34" charset="0"/>
                        <a:ea typeface="Calibri" panose="020F0502020204030204" pitchFamily="34" charset="0"/>
                      </a:endParaRPr>
                    </a:p>
                  </a:txBody>
                  <a:tcPr marL="60989" marR="60989" marT="0" marB="0" anchor="ctr"/>
                </a:tc>
                <a:extLst>
                  <a:ext uri="{0D108BD9-81ED-4DB2-BD59-A6C34878D82A}">
                    <a16:rowId xmlns:a16="http://schemas.microsoft.com/office/drawing/2014/main" val="3864609446"/>
                  </a:ext>
                </a:extLst>
              </a:tr>
              <a:tr h="229208">
                <a:tc>
                  <a:txBody>
                    <a:bodyPr/>
                    <a:lstStyle/>
                    <a:p>
                      <a:pPr marL="0" marR="0" algn="l">
                        <a:spcBef>
                          <a:spcPts val="0"/>
                        </a:spcBef>
                        <a:spcAft>
                          <a:spcPts val="300"/>
                        </a:spcAft>
                      </a:pPr>
                      <a:r>
                        <a:rPr lang="en-US" sz="1200">
                          <a:effectLst/>
                        </a:rPr>
                        <a:t>SGT5516GK Phototransistor</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just">
                        <a:spcBef>
                          <a:spcPts val="0"/>
                        </a:spcBef>
                        <a:spcAft>
                          <a:spcPts val="300"/>
                        </a:spcAft>
                      </a:pPr>
                      <a:r>
                        <a:rPr lang="en-US" sz="1200">
                          <a:effectLst/>
                        </a:rPr>
                        <a:t>Photo Sensors</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$0.21</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8</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$1.68</a:t>
                      </a:r>
                      <a:endParaRPr lang="en-US" sz="1200">
                        <a:effectLst/>
                        <a:latin typeface="Arial" panose="020B0604020202020204" pitchFamily="34" charset="0"/>
                        <a:ea typeface="Calibri" panose="020F0502020204030204" pitchFamily="34" charset="0"/>
                      </a:endParaRPr>
                    </a:p>
                  </a:txBody>
                  <a:tcPr marL="60989" marR="60989" marT="0" marB="0" anchor="ctr"/>
                </a:tc>
                <a:extLst>
                  <a:ext uri="{0D108BD9-81ED-4DB2-BD59-A6C34878D82A}">
                    <a16:rowId xmlns:a16="http://schemas.microsoft.com/office/drawing/2014/main" val="2357069684"/>
                  </a:ext>
                </a:extLst>
              </a:tr>
              <a:tr h="229208">
                <a:tc>
                  <a:txBody>
                    <a:bodyPr/>
                    <a:lstStyle/>
                    <a:p>
                      <a:pPr marL="0" marR="0" algn="l">
                        <a:spcBef>
                          <a:spcPts val="0"/>
                        </a:spcBef>
                        <a:spcAft>
                          <a:spcPts val="300"/>
                        </a:spcAft>
                      </a:pPr>
                      <a:r>
                        <a:rPr lang="en-US" sz="1200">
                          <a:effectLst/>
                        </a:rPr>
                        <a:t>HiLetgo 5V 650nm 5mW Red Dot Laser</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just">
                        <a:spcBef>
                          <a:spcPts val="0"/>
                        </a:spcBef>
                        <a:spcAft>
                          <a:spcPts val="300"/>
                        </a:spcAft>
                      </a:pPr>
                      <a:r>
                        <a:rPr lang="en-US" sz="1200">
                          <a:effectLst/>
                        </a:rPr>
                        <a:t>Laser Diodes</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$0.55</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8</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$4.40</a:t>
                      </a:r>
                      <a:endParaRPr lang="en-US" sz="1200">
                        <a:effectLst/>
                        <a:latin typeface="Arial" panose="020B0604020202020204" pitchFamily="34" charset="0"/>
                        <a:ea typeface="Calibri" panose="020F0502020204030204" pitchFamily="34" charset="0"/>
                      </a:endParaRPr>
                    </a:p>
                  </a:txBody>
                  <a:tcPr marL="60989" marR="60989" marT="0" marB="0" anchor="ctr"/>
                </a:tc>
                <a:extLst>
                  <a:ext uri="{0D108BD9-81ED-4DB2-BD59-A6C34878D82A}">
                    <a16:rowId xmlns:a16="http://schemas.microsoft.com/office/drawing/2014/main" val="1976017059"/>
                  </a:ext>
                </a:extLst>
              </a:tr>
              <a:tr h="229208">
                <a:tc>
                  <a:txBody>
                    <a:bodyPr/>
                    <a:lstStyle/>
                    <a:p>
                      <a:pPr marL="0" marR="0" algn="l">
                        <a:spcBef>
                          <a:spcPts val="0"/>
                        </a:spcBef>
                        <a:spcAft>
                          <a:spcPts val="300"/>
                        </a:spcAft>
                      </a:pPr>
                      <a:r>
                        <a:rPr lang="en-US" sz="1200">
                          <a:effectLst/>
                        </a:rPr>
                        <a:t>Power Source and Charger</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just">
                        <a:spcBef>
                          <a:spcPts val="0"/>
                        </a:spcBef>
                        <a:spcAft>
                          <a:spcPts val="300"/>
                        </a:spcAft>
                      </a:pPr>
                      <a:r>
                        <a:rPr lang="en-US" sz="1200">
                          <a:effectLst/>
                        </a:rPr>
                        <a:t>Battery/ Power</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$22.00</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1</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$22.00</a:t>
                      </a:r>
                      <a:endParaRPr lang="en-US" sz="1200">
                        <a:effectLst/>
                        <a:latin typeface="Arial" panose="020B0604020202020204" pitchFamily="34" charset="0"/>
                        <a:ea typeface="Calibri" panose="020F0502020204030204" pitchFamily="34" charset="0"/>
                      </a:endParaRPr>
                    </a:p>
                  </a:txBody>
                  <a:tcPr marL="60989" marR="60989" marT="0" marB="0" anchor="ctr"/>
                </a:tc>
                <a:extLst>
                  <a:ext uri="{0D108BD9-81ED-4DB2-BD59-A6C34878D82A}">
                    <a16:rowId xmlns:a16="http://schemas.microsoft.com/office/drawing/2014/main" val="151630264"/>
                  </a:ext>
                </a:extLst>
              </a:tr>
              <a:tr h="229208">
                <a:tc>
                  <a:txBody>
                    <a:bodyPr/>
                    <a:lstStyle/>
                    <a:p>
                      <a:pPr marL="0" marR="0" algn="l">
                        <a:spcBef>
                          <a:spcPts val="0"/>
                        </a:spcBef>
                        <a:spcAft>
                          <a:spcPts val="300"/>
                        </a:spcAft>
                      </a:pPr>
                      <a:r>
                        <a:rPr lang="en-US" sz="1200">
                          <a:effectLst/>
                        </a:rPr>
                        <a:t>Mouser Power Regulator</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just">
                        <a:spcBef>
                          <a:spcPts val="0"/>
                        </a:spcBef>
                        <a:spcAft>
                          <a:spcPts val="300"/>
                        </a:spcAft>
                      </a:pP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$0.40</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3</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$1.20</a:t>
                      </a:r>
                      <a:endParaRPr lang="en-US" sz="1200">
                        <a:effectLst/>
                        <a:latin typeface="Arial" panose="020B0604020202020204" pitchFamily="34" charset="0"/>
                        <a:ea typeface="Calibri" panose="020F0502020204030204" pitchFamily="34" charset="0"/>
                      </a:endParaRPr>
                    </a:p>
                  </a:txBody>
                  <a:tcPr marL="60989" marR="60989" marT="0" marB="0" anchor="ctr"/>
                </a:tc>
                <a:extLst>
                  <a:ext uri="{0D108BD9-81ED-4DB2-BD59-A6C34878D82A}">
                    <a16:rowId xmlns:a16="http://schemas.microsoft.com/office/drawing/2014/main" val="1847769510"/>
                  </a:ext>
                </a:extLst>
              </a:tr>
              <a:tr h="229208">
                <a:tc>
                  <a:txBody>
                    <a:bodyPr/>
                    <a:lstStyle/>
                    <a:p>
                      <a:pPr marL="0" marR="0" algn="l">
                        <a:spcBef>
                          <a:spcPts val="0"/>
                        </a:spcBef>
                        <a:spcAft>
                          <a:spcPts val="300"/>
                        </a:spcAft>
                      </a:pPr>
                      <a:r>
                        <a:rPr lang="en-US" sz="1200">
                          <a:effectLst/>
                        </a:rPr>
                        <a:t>Speaker</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just">
                        <a:spcBef>
                          <a:spcPts val="0"/>
                        </a:spcBef>
                        <a:spcAft>
                          <a:spcPts val="300"/>
                        </a:spcAft>
                      </a:pPr>
                      <a:r>
                        <a:rPr lang="en-US" sz="1200">
                          <a:effectLst/>
                        </a:rPr>
                        <a:t>Audio Output</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$3.42</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2</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$6.84</a:t>
                      </a:r>
                      <a:endParaRPr lang="en-US" sz="1200">
                        <a:effectLst/>
                        <a:latin typeface="Arial" panose="020B0604020202020204" pitchFamily="34" charset="0"/>
                        <a:ea typeface="Calibri" panose="020F0502020204030204" pitchFamily="34" charset="0"/>
                      </a:endParaRPr>
                    </a:p>
                  </a:txBody>
                  <a:tcPr marL="60989" marR="60989" marT="0" marB="0" anchor="ctr"/>
                </a:tc>
                <a:extLst>
                  <a:ext uri="{0D108BD9-81ED-4DB2-BD59-A6C34878D82A}">
                    <a16:rowId xmlns:a16="http://schemas.microsoft.com/office/drawing/2014/main" val="2615505064"/>
                  </a:ext>
                </a:extLst>
              </a:tr>
              <a:tr h="229208">
                <a:tc>
                  <a:txBody>
                    <a:bodyPr/>
                    <a:lstStyle/>
                    <a:p>
                      <a:pPr marL="0" marR="0" algn="l">
                        <a:spcBef>
                          <a:spcPts val="0"/>
                        </a:spcBef>
                        <a:spcAft>
                          <a:spcPts val="300"/>
                        </a:spcAft>
                      </a:pPr>
                      <a:r>
                        <a:rPr lang="en-US" sz="1200">
                          <a:effectLst/>
                        </a:rPr>
                        <a:t>Mouser LCD</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just">
                        <a:spcBef>
                          <a:spcPts val="0"/>
                        </a:spcBef>
                        <a:spcAft>
                          <a:spcPts val="300"/>
                        </a:spcAft>
                      </a:pP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$10.75</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1</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$10.75</a:t>
                      </a:r>
                      <a:endParaRPr lang="en-US" sz="1200">
                        <a:effectLst/>
                        <a:latin typeface="Arial" panose="020B0604020202020204" pitchFamily="34" charset="0"/>
                        <a:ea typeface="Calibri" panose="020F0502020204030204" pitchFamily="34" charset="0"/>
                      </a:endParaRPr>
                    </a:p>
                  </a:txBody>
                  <a:tcPr marL="60989" marR="60989" marT="0" marB="0" anchor="ctr"/>
                </a:tc>
                <a:extLst>
                  <a:ext uri="{0D108BD9-81ED-4DB2-BD59-A6C34878D82A}">
                    <a16:rowId xmlns:a16="http://schemas.microsoft.com/office/drawing/2014/main" val="2404161540"/>
                  </a:ext>
                </a:extLst>
              </a:tr>
              <a:tr h="229208">
                <a:tc>
                  <a:txBody>
                    <a:bodyPr/>
                    <a:lstStyle/>
                    <a:p>
                      <a:pPr marL="0" marR="0" algn="l">
                        <a:spcBef>
                          <a:spcPts val="0"/>
                        </a:spcBef>
                        <a:spcAft>
                          <a:spcPts val="300"/>
                        </a:spcAft>
                      </a:pPr>
                      <a:r>
                        <a:rPr lang="en-US" sz="1200">
                          <a:effectLst/>
                        </a:rPr>
                        <a:t>ESP32-WROOM-32D</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just">
                        <a:spcBef>
                          <a:spcPts val="0"/>
                        </a:spcBef>
                        <a:spcAft>
                          <a:spcPts val="300"/>
                        </a:spcAft>
                      </a:pPr>
                      <a:r>
                        <a:rPr lang="en-US" sz="1200">
                          <a:effectLst/>
                        </a:rPr>
                        <a:t>MCU, Bluetooth </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$3.80</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1</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$3.80</a:t>
                      </a:r>
                      <a:endParaRPr lang="en-US" sz="1200">
                        <a:effectLst/>
                        <a:latin typeface="Arial" panose="020B0604020202020204" pitchFamily="34" charset="0"/>
                        <a:ea typeface="Calibri" panose="020F0502020204030204" pitchFamily="34" charset="0"/>
                      </a:endParaRPr>
                    </a:p>
                  </a:txBody>
                  <a:tcPr marL="60989" marR="60989" marT="0" marB="0" anchor="ctr"/>
                </a:tc>
                <a:extLst>
                  <a:ext uri="{0D108BD9-81ED-4DB2-BD59-A6C34878D82A}">
                    <a16:rowId xmlns:a16="http://schemas.microsoft.com/office/drawing/2014/main" val="3686766340"/>
                  </a:ext>
                </a:extLst>
              </a:tr>
              <a:tr h="229208">
                <a:tc>
                  <a:txBody>
                    <a:bodyPr/>
                    <a:lstStyle/>
                    <a:p>
                      <a:pPr marL="0" marR="0" algn="l">
                        <a:spcBef>
                          <a:spcPts val="0"/>
                        </a:spcBef>
                        <a:spcAft>
                          <a:spcPts val="300"/>
                        </a:spcAft>
                      </a:pPr>
                      <a:r>
                        <a:rPr lang="en-US" sz="1200">
                          <a:effectLst/>
                        </a:rPr>
                        <a:t>Audio Amplifier</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just">
                        <a:spcBef>
                          <a:spcPts val="0"/>
                        </a:spcBef>
                        <a:spcAft>
                          <a:spcPts val="300"/>
                        </a:spcAft>
                      </a:pPr>
                      <a:r>
                        <a:rPr lang="en-US" sz="1200">
                          <a:effectLst/>
                        </a:rPr>
                        <a:t>Audio Output</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$1.17</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1</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$1.17</a:t>
                      </a:r>
                      <a:endParaRPr lang="en-US" sz="1200">
                        <a:effectLst/>
                        <a:latin typeface="Arial" panose="020B0604020202020204" pitchFamily="34" charset="0"/>
                        <a:ea typeface="Calibri" panose="020F0502020204030204" pitchFamily="34" charset="0"/>
                      </a:endParaRPr>
                    </a:p>
                  </a:txBody>
                  <a:tcPr marL="60989" marR="60989" marT="0" marB="0" anchor="ctr"/>
                </a:tc>
                <a:extLst>
                  <a:ext uri="{0D108BD9-81ED-4DB2-BD59-A6C34878D82A}">
                    <a16:rowId xmlns:a16="http://schemas.microsoft.com/office/drawing/2014/main" val="1727837002"/>
                  </a:ext>
                </a:extLst>
              </a:tr>
              <a:tr h="229208">
                <a:tc>
                  <a:txBody>
                    <a:bodyPr/>
                    <a:lstStyle/>
                    <a:p>
                      <a:pPr marL="0" marR="0" algn="l">
                        <a:spcBef>
                          <a:spcPts val="0"/>
                        </a:spcBef>
                        <a:spcAft>
                          <a:spcPts val="300"/>
                        </a:spcAft>
                      </a:pPr>
                      <a:r>
                        <a:rPr lang="en-US" sz="1200">
                          <a:effectLst/>
                        </a:rPr>
                        <a:t>Rotary Encoder</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just">
                        <a:spcBef>
                          <a:spcPts val="0"/>
                        </a:spcBef>
                        <a:spcAft>
                          <a:spcPts val="300"/>
                        </a:spcAft>
                      </a:pPr>
                      <a:r>
                        <a:rPr lang="en-US" sz="1200">
                          <a:effectLst/>
                        </a:rPr>
                        <a:t>Dials/Switches</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$4.50</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1</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$4.50</a:t>
                      </a:r>
                      <a:endParaRPr lang="en-US" sz="1200">
                        <a:effectLst/>
                        <a:latin typeface="Arial" panose="020B0604020202020204" pitchFamily="34" charset="0"/>
                        <a:ea typeface="Calibri" panose="020F0502020204030204" pitchFamily="34" charset="0"/>
                      </a:endParaRPr>
                    </a:p>
                  </a:txBody>
                  <a:tcPr marL="60989" marR="60989" marT="0" marB="0" anchor="ctr"/>
                </a:tc>
                <a:extLst>
                  <a:ext uri="{0D108BD9-81ED-4DB2-BD59-A6C34878D82A}">
                    <a16:rowId xmlns:a16="http://schemas.microsoft.com/office/drawing/2014/main" val="2620387568"/>
                  </a:ext>
                </a:extLst>
              </a:tr>
              <a:tr h="229208">
                <a:tc>
                  <a:txBody>
                    <a:bodyPr/>
                    <a:lstStyle/>
                    <a:p>
                      <a:pPr marL="0" marR="0" algn="l">
                        <a:spcBef>
                          <a:spcPts val="0"/>
                        </a:spcBef>
                        <a:spcAft>
                          <a:spcPts val="300"/>
                        </a:spcAft>
                      </a:pPr>
                      <a:r>
                        <a:rPr lang="en-US" sz="1200">
                          <a:effectLst/>
                        </a:rPr>
                        <a:t>Potentiometer</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just">
                        <a:spcBef>
                          <a:spcPts val="0"/>
                        </a:spcBef>
                        <a:spcAft>
                          <a:spcPts val="300"/>
                        </a:spcAft>
                      </a:pPr>
                      <a:r>
                        <a:rPr lang="en-US" sz="1200">
                          <a:effectLst/>
                        </a:rPr>
                        <a:t>Audio Output</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$0.84</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1</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$0.84</a:t>
                      </a:r>
                      <a:endParaRPr lang="en-US" sz="1200">
                        <a:effectLst/>
                        <a:latin typeface="Arial" panose="020B0604020202020204" pitchFamily="34" charset="0"/>
                        <a:ea typeface="Calibri" panose="020F0502020204030204" pitchFamily="34" charset="0"/>
                      </a:endParaRPr>
                    </a:p>
                  </a:txBody>
                  <a:tcPr marL="60989" marR="60989" marT="0" marB="0" anchor="ctr"/>
                </a:tc>
                <a:extLst>
                  <a:ext uri="{0D108BD9-81ED-4DB2-BD59-A6C34878D82A}">
                    <a16:rowId xmlns:a16="http://schemas.microsoft.com/office/drawing/2014/main" val="654594992"/>
                  </a:ext>
                </a:extLst>
              </a:tr>
              <a:tr h="229208">
                <a:tc>
                  <a:txBody>
                    <a:bodyPr/>
                    <a:lstStyle/>
                    <a:p>
                      <a:pPr marL="0" marR="0" algn="l">
                        <a:spcBef>
                          <a:spcPts val="0"/>
                        </a:spcBef>
                        <a:spcAft>
                          <a:spcPts val="300"/>
                        </a:spcAft>
                      </a:pPr>
                      <a:r>
                        <a:rPr lang="en-US" sz="1200">
                          <a:effectLst/>
                        </a:rPr>
                        <a:t>Power Switch</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just">
                        <a:spcBef>
                          <a:spcPts val="0"/>
                        </a:spcBef>
                        <a:spcAft>
                          <a:spcPts val="300"/>
                        </a:spcAft>
                      </a:pPr>
                      <a:r>
                        <a:rPr lang="en-US" sz="1200">
                          <a:effectLst/>
                        </a:rPr>
                        <a:t>Battery/Power</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$0.81</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1</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$0.81</a:t>
                      </a:r>
                      <a:endParaRPr lang="en-US" sz="1200">
                        <a:effectLst/>
                        <a:latin typeface="Arial" panose="020B0604020202020204" pitchFamily="34" charset="0"/>
                        <a:ea typeface="Calibri" panose="020F0502020204030204" pitchFamily="34" charset="0"/>
                      </a:endParaRPr>
                    </a:p>
                  </a:txBody>
                  <a:tcPr marL="60989" marR="60989" marT="0" marB="0" anchor="ctr"/>
                </a:tc>
                <a:extLst>
                  <a:ext uri="{0D108BD9-81ED-4DB2-BD59-A6C34878D82A}">
                    <a16:rowId xmlns:a16="http://schemas.microsoft.com/office/drawing/2014/main" val="2180416260"/>
                  </a:ext>
                </a:extLst>
              </a:tr>
              <a:tr h="229208">
                <a:tc>
                  <a:txBody>
                    <a:bodyPr/>
                    <a:lstStyle/>
                    <a:p>
                      <a:pPr marL="0" marR="0" algn="l">
                        <a:spcBef>
                          <a:spcPts val="0"/>
                        </a:spcBef>
                        <a:spcAft>
                          <a:spcPts val="300"/>
                        </a:spcAft>
                      </a:pPr>
                      <a:r>
                        <a:rPr lang="en-US" sz="1200">
                          <a:effectLst/>
                        </a:rPr>
                        <a:t>SparkFun MicroSD Board</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just">
                        <a:spcBef>
                          <a:spcPts val="0"/>
                        </a:spcBef>
                        <a:spcAft>
                          <a:spcPts val="300"/>
                        </a:spcAft>
                      </a:pPr>
                      <a:r>
                        <a:rPr lang="en-US" sz="1200">
                          <a:effectLst/>
                        </a:rPr>
                        <a:t>Memory Card Reader</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$4.50</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1</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r>
                        <a:rPr lang="en-US" sz="1200">
                          <a:effectLst/>
                        </a:rPr>
                        <a:t>$4.50</a:t>
                      </a:r>
                      <a:endParaRPr lang="en-US" sz="1200">
                        <a:effectLst/>
                        <a:latin typeface="Arial" panose="020B0604020202020204" pitchFamily="34" charset="0"/>
                        <a:ea typeface="Calibri" panose="020F0502020204030204" pitchFamily="34" charset="0"/>
                      </a:endParaRPr>
                    </a:p>
                  </a:txBody>
                  <a:tcPr marL="60989" marR="60989" marT="0" marB="0" anchor="ctr"/>
                </a:tc>
                <a:extLst>
                  <a:ext uri="{0D108BD9-81ED-4DB2-BD59-A6C34878D82A}">
                    <a16:rowId xmlns:a16="http://schemas.microsoft.com/office/drawing/2014/main" val="2757408139"/>
                  </a:ext>
                </a:extLst>
              </a:tr>
              <a:tr h="229208">
                <a:tc>
                  <a:txBody>
                    <a:bodyPr/>
                    <a:lstStyle/>
                    <a:p>
                      <a:pPr marL="0" marR="0" algn="l">
                        <a:spcBef>
                          <a:spcPts val="0"/>
                        </a:spcBef>
                        <a:spcAft>
                          <a:spcPts val="300"/>
                        </a:spcAft>
                      </a:pPr>
                      <a:r>
                        <a:rPr lang="en-US" sz="1200">
                          <a:effectLst/>
                          <a:latin typeface="Arial"/>
                          <a:ea typeface="Calibri" panose="020F0502020204030204" pitchFamily="34" charset="0"/>
                        </a:rPr>
                        <a:t>SanDisk MicroSD</a:t>
                      </a:r>
                    </a:p>
                  </a:txBody>
                  <a:tcPr marL="60989" marR="60989" marT="0" marB="0" anchor="ctr"/>
                </a:tc>
                <a:tc>
                  <a:txBody>
                    <a:bodyPr/>
                    <a:lstStyle/>
                    <a:p>
                      <a:pPr marL="0" marR="0" algn="just">
                        <a:spcBef>
                          <a:spcPts val="0"/>
                        </a:spcBef>
                        <a:spcAft>
                          <a:spcPts val="300"/>
                        </a:spcAft>
                      </a:pPr>
                      <a:r>
                        <a:rPr lang="en-US" sz="1200">
                          <a:effectLst/>
                          <a:latin typeface="Arial"/>
                          <a:ea typeface="Calibri" panose="020F0502020204030204" pitchFamily="34" charset="0"/>
                        </a:rPr>
                        <a:t>Memory Card</a:t>
                      </a:r>
                    </a:p>
                  </a:txBody>
                  <a:tcPr marL="60989" marR="60989" marT="0" marB="0" anchor="ctr"/>
                </a:tc>
                <a:tc>
                  <a:txBody>
                    <a:bodyPr/>
                    <a:lstStyle/>
                    <a:p>
                      <a:pPr marL="0" marR="0" algn="r">
                        <a:spcBef>
                          <a:spcPts val="0"/>
                        </a:spcBef>
                        <a:spcAft>
                          <a:spcPts val="300"/>
                        </a:spcAft>
                      </a:pPr>
                      <a:r>
                        <a:rPr lang="en-US" sz="1200">
                          <a:effectLst/>
                          <a:latin typeface="Arial"/>
                          <a:ea typeface="Calibri" panose="020F0502020204030204" pitchFamily="34" charset="0"/>
                        </a:rPr>
                        <a:t>$12.52</a:t>
                      </a:r>
                    </a:p>
                  </a:txBody>
                  <a:tcPr marL="60989" marR="60989" marT="0" marB="0" anchor="ctr"/>
                </a:tc>
                <a:tc>
                  <a:txBody>
                    <a:bodyPr/>
                    <a:lstStyle/>
                    <a:p>
                      <a:pPr marL="0" marR="0" algn="r">
                        <a:spcBef>
                          <a:spcPts val="0"/>
                        </a:spcBef>
                        <a:spcAft>
                          <a:spcPts val="300"/>
                        </a:spcAft>
                      </a:pPr>
                      <a:r>
                        <a:rPr lang="en-US" sz="1200">
                          <a:effectLst/>
                          <a:latin typeface="Arial"/>
                          <a:ea typeface="Calibri" panose="020F0502020204030204" pitchFamily="34" charset="0"/>
                        </a:rPr>
                        <a:t>1</a:t>
                      </a:r>
                    </a:p>
                  </a:txBody>
                  <a:tcPr marL="60989" marR="60989" marT="0" marB="0" anchor="ctr"/>
                </a:tc>
                <a:tc>
                  <a:txBody>
                    <a:bodyPr/>
                    <a:lstStyle/>
                    <a:p>
                      <a:pPr marL="0" marR="0" algn="r">
                        <a:spcBef>
                          <a:spcPts val="0"/>
                        </a:spcBef>
                        <a:spcAft>
                          <a:spcPts val="300"/>
                        </a:spcAft>
                      </a:pPr>
                      <a:r>
                        <a:rPr lang="en-US" sz="1200">
                          <a:effectLst/>
                          <a:latin typeface="Arial"/>
                          <a:ea typeface="Calibri" panose="020F0502020204030204" pitchFamily="34" charset="0"/>
                        </a:rPr>
                        <a:t>$12.52</a:t>
                      </a:r>
                    </a:p>
                  </a:txBody>
                  <a:tcPr marL="60989" marR="60989" marT="0" marB="0" anchor="ctr"/>
                </a:tc>
                <a:extLst>
                  <a:ext uri="{0D108BD9-81ED-4DB2-BD59-A6C34878D82A}">
                    <a16:rowId xmlns:a16="http://schemas.microsoft.com/office/drawing/2014/main" val="3365936073"/>
                  </a:ext>
                </a:extLst>
              </a:tr>
              <a:tr h="229208">
                <a:tc>
                  <a:txBody>
                    <a:bodyPr/>
                    <a:lstStyle/>
                    <a:p>
                      <a:pPr marL="0" marR="0" algn="l">
                        <a:spcBef>
                          <a:spcPts val="0"/>
                        </a:spcBef>
                        <a:spcAft>
                          <a:spcPts val="300"/>
                        </a:spcAft>
                      </a:pPr>
                      <a:r>
                        <a:rPr lang="en-US" sz="1200">
                          <a:effectLst/>
                        </a:rPr>
                        <a:t>Total</a:t>
                      </a: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just">
                        <a:spcBef>
                          <a:spcPts val="0"/>
                        </a:spcBef>
                        <a:spcAft>
                          <a:spcPts val="300"/>
                        </a:spcAft>
                      </a:pP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r">
                        <a:spcBef>
                          <a:spcPts val="0"/>
                        </a:spcBef>
                        <a:spcAft>
                          <a:spcPts val="300"/>
                        </a:spcAft>
                      </a:pP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marL="0" marR="0" algn="ctr">
                        <a:spcBef>
                          <a:spcPts val="0"/>
                        </a:spcBef>
                        <a:spcAft>
                          <a:spcPts val="300"/>
                        </a:spcAft>
                      </a:pPr>
                      <a:endParaRPr lang="en-US" sz="1200">
                        <a:effectLst/>
                        <a:latin typeface="Arial" panose="020B0604020202020204" pitchFamily="34" charset="0"/>
                        <a:ea typeface="Calibri" panose="020F0502020204030204" pitchFamily="34" charset="0"/>
                      </a:endParaRPr>
                    </a:p>
                  </a:txBody>
                  <a:tcPr marL="60989" marR="60989" marT="0" marB="0" anchor="ctr"/>
                </a:tc>
                <a:tc>
                  <a:txBody>
                    <a:bodyPr/>
                    <a:lstStyle/>
                    <a:p>
                      <a:pPr algn="r" rtl="0" fontAlgn="ctr"/>
                      <a:r>
                        <a:rPr lang="en-US" sz="1200" b="1" i="0" u="none" strike="noStrike">
                          <a:solidFill>
                            <a:srgbClr val="000000"/>
                          </a:solidFill>
                          <a:effectLst/>
                          <a:latin typeface="Arial" panose="020B0604020202020204" pitchFamily="34" charset="0"/>
                        </a:rPr>
                        <a:t>$135.01 </a:t>
                      </a:r>
                    </a:p>
                  </a:txBody>
                  <a:tcPr marL="9525" marR="9525" marT="9525" marB="0" anchor="ctr"/>
                </a:tc>
                <a:extLst>
                  <a:ext uri="{0D108BD9-81ED-4DB2-BD59-A6C34878D82A}">
                    <a16:rowId xmlns:a16="http://schemas.microsoft.com/office/drawing/2014/main" val="2874752351"/>
                  </a:ext>
                </a:extLst>
              </a:tr>
            </a:tbl>
          </a:graphicData>
        </a:graphic>
      </p:graphicFrame>
    </p:spTree>
    <p:extLst>
      <p:ext uri="{BB962C8B-B14F-4D97-AF65-F5344CB8AC3E}">
        <p14:creationId xmlns:p14="http://schemas.microsoft.com/office/powerpoint/2010/main" val="4069416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9479F-1FB4-4CF2-A99D-1BCB36EA333C}"/>
              </a:ext>
            </a:extLst>
          </p:cNvPr>
          <p:cNvSpPr>
            <a:spLocks noGrp="1"/>
          </p:cNvSpPr>
          <p:nvPr>
            <p:ph type="title"/>
          </p:nvPr>
        </p:nvSpPr>
        <p:spPr/>
        <p:txBody>
          <a:bodyPr/>
          <a:lstStyle/>
          <a:p>
            <a:r>
              <a:rPr lang="en-US"/>
              <a:t>Progress</a:t>
            </a:r>
          </a:p>
        </p:txBody>
      </p:sp>
      <p:graphicFrame>
        <p:nvGraphicFramePr>
          <p:cNvPr id="6" name="Content Placeholder 5">
            <a:extLst>
              <a:ext uri="{FF2B5EF4-FFF2-40B4-BE49-F238E27FC236}">
                <a16:creationId xmlns:a16="http://schemas.microsoft.com/office/drawing/2014/main" id="{5F71C128-A60B-4EF9-9BB5-CA7A8F200F2A}"/>
              </a:ext>
            </a:extLst>
          </p:cNvPr>
          <p:cNvGraphicFramePr>
            <a:graphicFrameLocks noGrp="1"/>
          </p:cNvGraphicFramePr>
          <p:nvPr>
            <p:ph idx="1"/>
            <p:extLst>
              <p:ext uri="{D42A27DB-BD31-4B8C-83A1-F6EECF244321}">
                <p14:modId xmlns:p14="http://schemas.microsoft.com/office/powerpoint/2010/main" val="2536070333"/>
              </p:ext>
            </p:extLst>
          </p:nvPr>
        </p:nvGraphicFramePr>
        <p:xfrm>
          <a:off x="609600" y="1600200"/>
          <a:ext cx="109728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742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143FC-AE33-4AC5-B33F-E4A12EF11E50}"/>
              </a:ext>
            </a:extLst>
          </p:cNvPr>
          <p:cNvSpPr>
            <a:spLocks noGrp="1"/>
          </p:cNvSpPr>
          <p:nvPr>
            <p:ph type="title"/>
          </p:nvPr>
        </p:nvSpPr>
        <p:spPr/>
        <p:txBody>
          <a:bodyPr/>
          <a:lstStyle/>
          <a:p>
            <a:r>
              <a:rPr lang="en-US"/>
              <a:t>Issues </a:t>
            </a:r>
          </a:p>
        </p:txBody>
      </p:sp>
      <p:sp>
        <p:nvSpPr>
          <p:cNvPr id="3" name="Content Placeholder 2">
            <a:extLst>
              <a:ext uri="{FF2B5EF4-FFF2-40B4-BE49-F238E27FC236}">
                <a16:creationId xmlns:a16="http://schemas.microsoft.com/office/drawing/2014/main" id="{EF38E164-1A22-4CB6-911B-653CA21D611F}"/>
              </a:ext>
            </a:extLst>
          </p:cNvPr>
          <p:cNvSpPr>
            <a:spLocks noGrp="1"/>
          </p:cNvSpPr>
          <p:nvPr>
            <p:ph idx="1"/>
          </p:nvPr>
        </p:nvSpPr>
        <p:spPr/>
        <p:txBody>
          <a:bodyPr vert="horz" lIns="0" tIns="45720" rIns="0" bIns="45720" rtlCol="0" anchor="t">
            <a:normAutofit/>
          </a:bodyPr>
          <a:lstStyle/>
          <a:p>
            <a:pPr>
              <a:lnSpc>
                <a:spcPct val="150000"/>
              </a:lnSpc>
            </a:pPr>
            <a:r>
              <a:rPr lang="en-US"/>
              <a:t> Final PCB design</a:t>
            </a:r>
          </a:p>
          <a:p>
            <a:pPr>
              <a:lnSpc>
                <a:spcPct val="150000"/>
              </a:lnSpc>
              <a:buFont typeface="Arial" panose="020B0604020202020204" pitchFamily="34" charset="0"/>
              <a:buChar char="•"/>
            </a:pPr>
            <a:r>
              <a:rPr lang="en-US"/>
              <a:t> Power supply design</a:t>
            </a:r>
            <a:endParaRPr lang="en-US">
              <a:cs typeface="Arial"/>
            </a:endParaRPr>
          </a:p>
          <a:p>
            <a:pPr>
              <a:lnSpc>
                <a:spcPct val="150000"/>
              </a:lnSpc>
              <a:buFont typeface="Arial" panose="020B0604020202020204" pitchFamily="34" charset="0"/>
              <a:buChar char="•"/>
            </a:pPr>
            <a:r>
              <a:rPr lang="en-US">
                <a:cs typeface="Calibri" panose="020F0502020204030204"/>
              </a:rPr>
              <a:t> I2C not properly working</a:t>
            </a:r>
          </a:p>
          <a:p>
            <a:pPr>
              <a:lnSpc>
                <a:spcPct val="150000"/>
              </a:lnSpc>
            </a:pPr>
            <a:endParaRPr lang="en-US">
              <a:cs typeface="Calibri" panose="020F0502020204030204"/>
            </a:endParaRPr>
          </a:p>
          <a:p>
            <a:pPr>
              <a:lnSpc>
                <a:spcPct val="150000"/>
              </a:lnSpc>
            </a:pPr>
            <a:r>
              <a:rPr lang="en-US">
                <a:cs typeface="Calibri" panose="020F0502020204030204"/>
              </a:rPr>
              <a:t>Expected Issues:</a:t>
            </a:r>
          </a:p>
          <a:p>
            <a:pPr lvl="1">
              <a:lnSpc>
                <a:spcPct val="150000"/>
              </a:lnSpc>
            </a:pPr>
            <a:r>
              <a:rPr lang="en-US">
                <a:cs typeface="Calibri" panose="020F0502020204030204"/>
              </a:rPr>
              <a:t>Audio file retrieval and playback</a:t>
            </a:r>
          </a:p>
        </p:txBody>
      </p:sp>
    </p:spTree>
    <p:extLst>
      <p:ext uri="{BB962C8B-B14F-4D97-AF65-F5344CB8AC3E}">
        <p14:creationId xmlns:p14="http://schemas.microsoft.com/office/powerpoint/2010/main" val="50367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AF4C9-C39B-47FE-8BC4-63496070CD7A}"/>
              </a:ext>
            </a:extLst>
          </p:cNvPr>
          <p:cNvSpPr>
            <a:spLocks noGrp="1"/>
          </p:cNvSpPr>
          <p:nvPr>
            <p:ph type="ctrTitle"/>
          </p:nvPr>
        </p:nvSpPr>
        <p:spPr/>
        <p:txBody>
          <a:bodyPr/>
          <a:lstStyle/>
          <a:p>
            <a:r>
              <a:rPr lang="en-US"/>
              <a:t>Questions?</a:t>
            </a:r>
          </a:p>
        </p:txBody>
      </p:sp>
      <p:sp>
        <p:nvSpPr>
          <p:cNvPr id="5" name="Subtitle 4">
            <a:extLst>
              <a:ext uri="{FF2B5EF4-FFF2-40B4-BE49-F238E27FC236}">
                <a16:creationId xmlns:a16="http://schemas.microsoft.com/office/drawing/2014/main" id="{9A651D20-98E3-4BE6-96E7-8C5C9EC7B9A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0503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E0CDC-4176-6F48-A80F-F44C1D2E49DB}"/>
              </a:ext>
            </a:extLst>
          </p:cNvPr>
          <p:cNvSpPr>
            <a:spLocks noGrp="1"/>
          </p:cNvSpPr>
          <p:nvPr>
            <p:ph type="title"/>
          </p:nvPr>
        </p:nvSpPr>
        <p:spPr/>
        <p:txBody>
          <a:bodyPr/>
          <a:lstStyle/>
          <a:p>
            <a:r>
              <a:rPr lang="en-GB"/>
              <a:t>Requirement Specifications</a:t>
            </a:r>
            <a:endParaRPr lang="en-US"/>
          </a:p>
        </p:txBody>
      </p:sp>
      <p:graphicFrame>
        <p:nvGraphicFramePr>
          <p:cNvPr id="4" name="Table 3">
            <a:extLst>
              <a:ext uri="{FF2B5EF4-FFF2-40B4-BE49-F238E27FC236}">
                <a16:creationId xmlns:a16="http://schemas.microsoft.com/office/drawing/2014/main" id="{75DA551D-F596-460B-944A-D4134DBAAB12}"/>
              </a:ext>
            </a:extLst>
          </p:cNvPr>
          <p:cNvGraphicFramePr>
            <a:graphicFrameLocks noGrp="1"/>
          </p:cNvGraphicFramePr>
          <p:nvPr>
            <p:extLst>
              <p:ext uri="{D42A27DB-BD31-4B8C-83A1-F6EECF244321}">
                <p14:modId xmlns:p14="http://schemas.microsoft.com/office/powerpoint/2010/main" val="3636648253"/>
              </p:ext>
            </p:extLst>
          </p:nvPr>
        </p:nvGraphicFramePr>
        <p:xfrm>
          <a:off x="1910862" y="1899139"/>
          <a:ext cx="8370276" cy="3784210"/>
        </p:xfrm>
        <a:graphic>
          <a:graphicData uri="http://schemas.openxmlformats.org/drawingml/2006/table">
            <a:tbl>
              <a:tblPr firstRow="1" firstCol="1" bandRow="1">
                <a:tableStyleId>{69012ECD-51FC-41F1-AA8D-1B2483CD663E}</a:tableStyleId>
              </a:tblPr>
              <a:tblGrid>
                <a:gridCol w="2790092">
                  <a:extLst>
                    <a:ext uri="{9D8B030D-6E8A-4147-A177-3AD203B41FA5}">
                      <a16:colId xmlns:a16="http://schemas.microsoft.com/office/drawing/2014/main" val="3182578025"/>
                    </a:ext>
                  </a:extLst>
                </a:gridCol>
                <a:gridCol w="2790092">
                  <a:extLst>
                    <a:ext uri="{9D8B030D-6E8A-4147-A177-3AD203B41FA5}">
                      <a16:colId xmlns:a16="http://schemas.microsoft.com/office/drawing/2014/main" val="2135615004"/>
                    </a:ext>
                  </a:extLst>
                </a:gridCol>
                <a:gridCol w="2790092">
                  <a:extLst>
                    <a:ext uri="{9D8B030D-6E8A-4147-A177-3AD203B41FA5}">
                      <a16:colId xmlns:a16="http://schemas.microsoft.com/office/drawing/2014/main" val="3700509119"/>
                    </a:ext>
                  </a:extLst>
                </a:gridCol>
              </a:tblGrid>
              <a:tr h="413433">
                <a:tc>
                  <a:txBody>
                    <a:bodyPr/>
                    <a:lstStyle/>
                    <a:p>
                      <a:pPr marL="0" marR="0" algn="l">
                        <a:spcBef>
                          <a:spcPts val="0"/>
                        </a:spcBef>
                        <a:spcAft>
                          <a:spcPts val="0"/>
                        </a:spcAft>
                      </a:pPr>
                      <a:r>
                        <a:rPr lang="en-US" sz="1600">
                          <a:effectLst/>
                        </a:rPr>
                        <a:t>Component </a:t>
                      </a:r>
                      <a:endParaRPr lang="en-US" sz="1600">
                        <a:solidFill>
                          <a:schemeClr val="tx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600">
                          <a:effectLst/>
                        </a:rPr>
                        <a:t>Parameter</a:t>
                      </a:r>
                      <a:endParaRPr lang="en-US" sz="1600">
                        <a:solidFill>
                          <a:schemeClr val="tx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600">
                          <a:effectLst/>
                        </a:rPr>
                        <a:t>Specification</a:t>
                      </a:r>
                      <a:endParaRPr lang="en-US" sz="1600">
                        <a:solidFill>
                          <a:schemeClr val="tx1"/>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603730211"/>
                  </a:ext>
                </a:extLst>
              </a:tr>
              <a:tr h="551244">
                <a:tc>
                  <a:txBody>
                    <a:bodyPr/>
                    <a:lstStyle/>
                    <a:p>
                      <a:pPr marL="0" marR="0" algn="l">
                        <a:spcBef>
                          <a:spcPts val="0"/>
                        </a:spcBef>
                        <a:spcAft>
                          <a:spcPts val="600"/>
                        </a:spcAft>
                      </a:pPr>
                      <a:r>
                        <a:rPr lang="en-US" sz="1600">
                          <a:effectLst/>
                        </a:rPr>
                        <a:t>Battery</a:t>
                      </a:r>
                      <a:endParaRPr lang="en-US" sz="1600" b="0">
                        <a:solidFill>
                          <a:schemeClr val="tx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l">
                        <a:spcBef>
                          <a:spcPts val="0"/>
                        </a:spcBef>
                        <a:spcAft>
                          <a:spcPts val="600"/>
                        </a:spcAft>
                      </a:pPr>
                      <a:r>
                        <a:rPr lang="en-US" sz="1600">
                          <a:effectLst/>
                        </a:rPr>
                        <a:t>Lifespan</a:t>
                      </a:r>
                      <a:endParaRPr lang="en-US" sz="1600" b="0">
                        <a:solidFill>
                          <a:schemeClr val="tx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l">
                        <a:spcBef>
                          <a:spcPts val="0"/>
                        </a:spcBef>
                        <a:spcAft>
                          <a:spcPts val="600"/>
                        </a:spcAft>
                      </a:pPr>
                      <a:r>
                        <a:rPr lang="en-US" sz="1600">
                          <a:effectLst/>
                        </a:rPr>
                        <a:t>1+ hour</a:t>
                      </a:r>
                      <a:endParaRPr lang="en-US" sz="1600" b="0">
                        <a:solidFill>
                          <a:schemeClr val="tx1"/>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977942695"/>
                  </a:ext>
                </a:extLst>
              </a:tr>
              <a:tr h="614557">
                <a:tc>
                  <a:txBody>
                    <a:bodyPr/>
                    <a:lstStyle/>
                    <a:p>
                      <a:pPr marL="0" marR="0" algn="l">
                        <a:spcBef>
                          <a:spcPts val="0"/>
                        </a:spcBef>
                        <a:spcAft>
                          <a:spcPts val="600"/>
                        </a:spcAft>
                      </a:pPr>
                      <a:r>
                        <a:rPr lang="en-US" sz="1600">
                          <a:effectLst/>
                        </a:rPr>
                        <a:t>Device </a:t>
                      </a:r>
                      <a:endParaRPr lang="en-US" sz="1600" b="0">
                        <a:solidFill>
                          <a:schemeClr val="tx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l">
                        <a:spcBef>
                          <a:spcPts val="0"/>
                        </a:spcBef>
                        <a:spcAft>
                          <a:spcPts val="600"/>
                        </a:spcAft>
                      </a:pPr>
                      <a:r>
                        <a:rPr lang="en-US" sz="1600">
                          <a:effectLst/>
                        </a:rPr>
                        <a:t>Dimensions (L x W x D)</a:t>
                      </a:r>
                      <a:endParaRPr lang="en-US" sz="1600" b="0">
                        <a:solidFill>
                          <a:schemeClr val="tx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l">
                        <a:spcBef>
                          <a:spcPts val="0"/>
                        </a:spcBef>
                        <a:spcAft>
                          <a:spcPts val="600"/>
                        </a:spcAft>
                      </a:pPr>
                      <a:r>
                        <a:rPr lang="en-US" sz="1600">
                          <a:effectLst/>
                        </a:rPr>
                        <a:t>12” x 18” x 5”</a:t>
                      </a:r>
                      <a:endParaRPr lang="en-US" sz="1600" b="0">
                        <a:solidFill>
                          <a:schemeClr val="tx1"/>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130690856"/>
                  </a:ext>
                </a:extLst>
              </a:tr>
              <a:tr h="551244">
                <a:tc>
                  <a:txBody>
                    <a:bodyPr/>
                    <a:lstStyle/>
                    <a:p>
                      <a:pPr marL="0" marR="0" algn="l">
                        <a:spcBef>
                          <a:spcPts val="0"/>
                        </a:spcBef>
                        <a:spcAft>
                          <a:spcPts val="600"/>
                        </a:spcAft>
                      </a:pPr>
                      <a:r>
                        <a:rPr lang="en-US" sz="1600">
                          <a:effectLst/>
                        </a:rPr>
                        <a:t>Weight</a:t>
                      </a:r>
                      <a:endParaRPr lang="en-US" sz="1600" b="0">
                        <a:solidFill>
                          <a:schemeClr val="tx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l">
                        <a:spcBef>
                          <a:spcPts val="0"/>
                        </a:spcBef>
                        <a:spcAft>
                          <a:spcPts val="600"/>
                        </a:spcAft>
                      </a:pPr>
                      <a:r>
                        <a:rPr lang="en-US" sz="1600">
                          <a:effectLst/>
                        </a:rPr>
                        <a:t>Maximum Weight </a:t>
                      </a:r>
                      <a:endParaRPr lang="en-US" sz="1600" b="0">
                        <a:solidFill>
                          <a:schemeClr val="tx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l">
                        <a:spcBef>
                          <a:spcPts val="0"/>
                        </a:spcBef>
                        <a:spcAft>
                          <a:spcPts val="600"/>
                        </a:spcAft>
                      </a:pPr>
                      <a:r>
                        <a:rPr lang="en-US" sz="1600">
                          <a:effectLst/>
                        </a:rPr>
                        <a:t>10 lbs</a:t>
                      </a:r>
                      <a:endParaRPr lang="en-US" sz="1600" b="0">
                        <a:solidFill>
                          <a:schemeClr val="tx1"/>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659691224"/>
                  </a:ext>
                </a:extLst>
              </a:tr>
              <a:tr h="551244">
                <a:tc>
                  <a:txBody>
                    <a:bodyPr/>
                    <a:lstStyle/>
                    <a:p>
                      <a:pPr marL="0" marR="0" algn="l">
                        <a:spcBef>
                          <a:spcPts val="0"/>
                        </a:spcBef>
                        <a:spcAft>
                          <a:spcPts val="600"/>
                        </a:spcAft>
                      </a:pPr>
                      <a:r>
                        <a:rPr lang="en-US" sz="1600">
                          <a:effectLst/>
                        </a:rPr>
                        <a:t>Audio Playback</a:t>
                      </a:r>
                      <a:endParaRPr lang="en-US" sz="1600" b="1">
                        <a:solidFill>
                          <a:schemeClr val="tx1"/>
                        </a:solidFill>
                        <a:effectLst/>
                        <a:latin typeface="+mn-lt"/>
                        <a:ea typeface="Calibri" panose="020F0502020204030204" pitchFamily="34" charset="0"/>
                      </a:endParaRPr>
                    </a:p>
                  </a:txBody>
                  <a:tcPr marL="68580" marR="68580" marT="0" marB="0" anchor="ctr"/>
                </a:tc>
                <a:tc>
                  <a:txBody>
                    <a:bodyPr/>
                    <a:lstStyle/>
                    <a:p>
                      <a:pPr marL="0" marR="0" algn="l">
                        <a:spcBef>
                          <a:spcPts val="0"/>
                        </a:spcBef>
                        <a:spcAft>
                          <a:spcPts val="600"/>
                        </a:spcAft>
                      </a:pPr>
                      <a:r>
                        <a:rPr lang="en-US" sz="1600">
                          <a:effectLst/>
                        </a:rPr>
                        <a:t>Response Time</a:t>
                      </a:r>
                      <a:endParaRPr lang="en-US" sz="1600" b="0">
                        <a:solidFill>
                          <a:schemeClr val="tx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l">
                        <a:spcBef>
                          <a:spcPts val="0"/>
                        </a:spcBef>
                        <a:spcAft>
                          <a:spcPts val="600"/>
                        </a:spcAft>
                      </a:pPr>
                      <a:r>
                        <a:rPr lang="en-US" sz="1600">
                          <a:effectLst/>
                        </a:rPr>
                        <a:t>&lt; 1 second</a:t>
                      </a:r>
                      <a:endParaRPr lang="en-US" sz="1600" b="0">
                        <a:solidFill>
                          <a:schemeClr val="tx1"/>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066305575"/>
                  </a:ext>
                </a:extLst>
              </a:tr>
              <a:tr h="551244">
                <a:tc>
                  <a:txBody>
                    <a:bodyPr/>
                    <a:lstStyle/>
                    <a:p>
                      <a:pPr marL="0" marR="0" algn="l">
                        <a:spcBef>
                          <a:spcPts val="0"/>
                        </a:spcBef>
                        <a:spcAft>
                          <a:spcPts val="600"/>
                        </a:spcAft>
                      </a:pPr>
                      <a:r>
                        <a:rPr lang="en-US" sz="1600">
                          <a:effectLst/>
                        </a:rPr>
                        <a:t>Output Volume </a:t>
                      </a:r>
                      <a:endParaRPr lang="en-US" sz="1600" b="1">
                        <a:solidFill>
                          <a:schemeClr val="tx1"/>
                        </a:solidFill>
                        <a:effectLst/>
                        <a:latin typeface="+mn-lt"/>
                        <a:ea typeface="Calibri" panose="020F0502020204030204" pitchFamily="34" charset="0"/>
                      </a:endParaRPr>
                    </a:p>
                  </a:txBody>
                  <a:tcPr marL="68580" marR="68580" marT="0" marB="0" anchor="ctr"/>
                </a:tc>
                <a:tc>
                  <a:txBody>
                    <a:bodyPr/>
                    <a:lstStyle/>
                    <a:p>
                      <a:pPr marL="0" marR="0" algn="l">
                        <a:spcBef>
                          <a:spcPts val="0"/>
                        </a:spcBef>
                        <a:spcAft>
                          <a:spcPts val="600"/>
                        </a:spcAft>
                      </a:pPr>
                      <a:r>
                        <a:rPr lang="en-US" sz="1600">
                          <a:effectLst/>
                        </a:rPr>
                        <a:t>Sound Volume</a:t>
                      </a:r>
                      <a:endParaRPr lang="en-US" sz="1600" b="0">
                        <a:solidFill>
                          <a:schemeClr val="tx1"/>
                        </a:solidFill>
                        <a:effectLst/>
                        <a:latin typeface="+mn-lt"/>
                        <a:ea typeface="Calibri" panose="020F0502020204030204" pitchFamily="34" charset="0"/>
                      </a:endParaRPr>
                    </a:p>
                  </a:txBody>
                  <a:tcPr marL="68580" marR="68580" marT="0" marB="0" anchor="ctr"/>
                </a:tc>
                <a:tc>
                  <a:txBody>
                    <a:bodyPr/>
                    <a:lstStyle/>
                    <a:p>
                      <a:pPr marL="0" marR="0" algn="l">
                        <a:spcBef>
                          <a:spcPts val="0"/>
                        </a:spcBef>
                        <a:spcAft>
                          <a:spcPts val="600"/>
                        </a:spcAft>
                      </a:pPr>
                      <a:r>
                        <a:rPr lang="en-US" sz="1600">
                          <a:effectLst/>
                        </a:rPr>
                        <a:t>&gt; 30 dB</a:t>
                      </a:r>
                      <a:endParaRPr lang="en-US" sz="1600" b="0">
                        <a:solidFill>
                          <a:schemeClr val="tx1"/>
                        </a:solidFill>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950438415"/>
                  </a:ext>
                </a:extLst>
              </a:tr>
              <a:tr h="551244">
                <a:tc>
                  <a:txBody>
                    <a:bodyPr/>
                    <a:lstStyle/>
                    <a:p>
                      <a:pPr marL="0" marR="0" algn="l">
                        <a:spcBef>
                          <a:spcPts val="0"/>
                        </a:spcBef>
                        <a:spcAft>
                          <a:spcPts val="600"/>
                        </a:spcAft>
                      </a:pPr>
                      <a:r>
                        <a:rPr lang="en-US" sz="1600">
                          <a:effectLst/>
                        </a:rPr>
                        <a:t>Mobile Application </a:t>
                      </a:r>
                      <a:endParaRPr lang="en-US" sz="1600" b="0">
                        <a:solidFill>
                          <a:schemeClr val="tx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l">
                        <a:spcBef>
                          <a:spcPts val="0"/>
                        </a:spcBef>
                        <a:spcAft>
                          <a:spcPts val="600"/>
                        </a:spcAft>
                      </a:pPr>
                      <a:r>
                        <a:rPr lang="en-US" sz="1600">
                          <a:effectLst/>
                        </a:rPr>
                        <a:t>Wireless Range</a:t>
                      </a:r>
                      <a:endParaRPr lang="en-US" sz="1600" b="0">
                        <a:solidFill>
                          <a:schemeClr val="tx1"/>
                        </a:solidFill>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l">
                        <a:spcBef>
                          <a:spcPts val="0"/>
                        </a:spcBef>
                        <a:spcAft>
                          <a:spcPts val="600"/>
                        </a:spcAft>
                      </a:pPr>
                      <a:r>
                        <a:rPr lang="en-US" sz="1600">
                          <a:effectLst/>
                        </a:rPr>
                        <a:t>≥ 3 feet</a:t>
                      </a:r>
                      <a:endParaRPr lang="en-US" sz="1600" b="0">
                        <a:solidFill>
                          <a:schemeClr val="tx1"/>
                        </a:solidFill>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13575649"/>
                  </a:ext>
                </a:extLst>
              </a:tr>
            </a:tbl>
          </a:graphicData>
        </a:graphic>
      </p:graphicFrame>
    </p:spTree>
    <p:extLst>
      <p:ext uri="{BB962C8B-B14F-4D97-AF65-F5344CB8AC3E}">
        <p14:creationId xmlns:p14="http://schemas.microsoft.com/office/powerpoint/2010/main" val="468282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F0C28-5F80-407C-B8DB-E932D770D2C7}"/>
              </a:ext>
            </a:extLst>
          </p:cNvPr>
          <p:cNvSpPr>
            <a:spLocks noGrp="1"/>
          </p:cNvSpPr>
          <p:nvPr>
            <p:ph type="title"/>
          </p:nvPr>
        </p:nvSpPr>
        <p:spPr/>
        <p:txBody>
          <a:bodyPr/>
          <a:lstStyle/>
          <a:p>
            <a:r>
              <a:rPr lang="en-US"/>
              <a:t>Block Diagram</a:t>
            </a:r>
          </a:p>
        </p:txBody>
      </p:sp>
      <p:pic>
        <p:nvPicPr>
          <p:cNvPr id="4" name="Picture 3">
            <a:extLst>
              <a:ext uri="{FF2B5EF4-FFF2-40B4-BE49-F238E27FC236}">
                <a16:creationId xmlns:a16="http://schemas.microsoft.com/office/drawing/2014/main" id="{4CED1E67-FF97-49B1-AC1E-32028889CC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1619491" y="1902791"/>
            <a:ext cx="8953018" cy="41154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8014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5BEA3-8D80-4E51-A2F2-F99E0E9FCDE5}"/>
              </a:ext>
            </a:extLst>
          </p:cNvPr>
          <p:cNvSpPr>
            <a:spLocks noGrp="1"/>
          </p:cNvSpPr>
          <p:nvPr>
            <p:ph type="ctrTitle"/>
          </p:nvPr>
        </p:nvSpPr>
        <p:spPr/>
        <p:txBody>
          <a:bodyPr/>
          <a:lstStyle/>
          <a:p>
            <a:r>
              <a:rPr lang="en-US"/>
              <a:t>Components</a:t>
            </a:r>
          </a:p>
        </p:txBody>
      </p:sp>
      <p:sp>
        <p:nvSpPr>
          <p:cNvPr id="5" name="Subtitle 4">
            <a:extLst>
              <a:ext uri="{FF2B5EF4-FFF2-40B4-BE49-F238E27FC236}">
                <a16:creationId xmlns:a16="http://schemas.microsoft.com/office/drawing/2014/main" id="{51BAB123-297B-4394-9F6C-E05443A62DB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0133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E1414-F159-4F4E-9DC5-782A7EFB9E93}"/>
              </a:ext>
            </a:extLst>
          </p:cNvPr>
          <p:cNvSpPr>
            <a:spLocks noGrp="1"/>
          </p:cNvSpPr>
          <p:nvPr>
            <p:ph type="title"/>
          </p:nvPr>
        </p:nvSpPr>
        <p:spPr/>
        <p:txBody>
          <a:bodyPr/>
          <a:lstStyle/>
          <a:p>
            <a:r>
              <a:rPr lang="en-US"/>
              <a:t>MCU - ESP32-WROOM-32D</a:t>
            </a:r>
          </a:p>
        </p:txBody>
      </p:sp>
      <p:sp>
        <p:nvSpPr>
          <p:cNvPr id="3" name="Content Placeholder 2">
            <a:extLst>
              <a:ext uri="{FF2B5EF4-FFF2-40B4-BE49-F238E27FC236}">
                <a16:creationId xmlns:a16="http://schemas.microsoft.com/office/drawing/2014/main" id="{18338338-715F-4518-8110-A66BC3861B36}"/>
              </a:ext>
            </a:extLst>
          </p:cNvPr>
          <p:cNvSpPr>
            <a:spLocks noGrp="1"/>
          </p:cNvSpPr>
          <p:nvPr>
            <p:ph idx="1"/>
          </p:nvPr>
        </p:nvSpPr>
        <p:spPr/>
        <p:txBody>
          <a:bodyPr>
            <a:normAutofit/>
          </a:bodyPr>
          <a:lstStyle/>
          <a:p>
            <a:pPr>
              <a:lnSpc>
                <a:spcPct val="150000"/>
              </a:lnSpc>
            </a:pPr>
            <a:r>
              <a:rPr lang="en-US"/>
              <a:t>Extensive documentation through Espressif, the chip creator</a:t>
            </a:r>
          </a:p>
          <a:p>
            <a:pPr>
              <a:lnSpc>
                <a:spcPct val="150000"/>
              </a:lnSpc>
            </a:pPr>
            <a:r>
              <a:rPr lang="en-US"/>
              <a:t>Bluetooth and Wi-Fi</a:t>
            </a:r>
          </a:p>
          <a:p>
            <a:pPr>
              <a:lnSpc>
                <a:spcPct val="150000"/>
              </a:lnSpc>
            </a:pPr>
            <a:r>
              <a:rPr lang="en-US"/>
              <a:t>Inexpensive</a:t>
            </a:r>
          </a:p>
          <a:p>
            <a:pPr>
              <a:lnSpc>
                <a:spcPct val="150000"/>
              </a:lnSpc>
            </a:pPr>
            <a:r>
              <a:rPr lang="en-US"/>
              <a:t>Small</a:t>
            </a:r>
          </a:p>
        </p:txBody>
      </p:sp>
      <p:pic>
        <p:nvPicPr>
          <p:cNvPr id="1028" name="Picture 4" descr="Image result for esp32 wroom 32d">
            <a:extLst>
              <a:ext uri="{FF2B5EF4-FFF2-40B4-BE49-F238E27FC236}">
                <a16:creationId xmlns:a16="http://schemas.microsoft.com/office/drawing/2014/main" id="{FD4BC4B8-2E6E-4634-B592-17EEE714AB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167" b="94667" l="10000" r="90000">
                        <a14:foregroundMark x1="19667" y1="10500" x2="19667" y2="10500"/>
                        <a14:foregroundMark x1="18667" y1="7333" x2="68333" y2="12000"/>
                        <a14:foregroundMark x1="68333" y1="12000" x2="76333" y2="19500"/>
                        <a14:foregroundMark x1="76333" y1="19500" x2="79667" y2="28000"/>
                        <a14:foregroundMark x1="79667" y1="28000" x2="76333" y2="88167"/>
                        <a14:foregroundMark x1="76333" y1="88167" x2="67833" y2="92667"/>
                        <a14:foregroundMark x1="67833" y1="92667" x2="20333" y2="93667"/>
                        <a14:foregroundMark x1="20333" y1="93667" x2="19500" y2="87167"/>
                        <a14:foregroundMark x1="16833" y1="5167" x2="25500" y2="6000"/>
                        <a14:foregroundMark x1="25500" y1="6000" x2="34333" y2="5833"/>
                        <a14:foregroundMark x1="34333" y1="5833" x2="52833" y2="6833"/>
                        <a14:foregroundMark x1="52833" y1="6833" x2="79333" y2="6167"/>
                        <a14:foregroundMark x1="79333" y1="6167" x2="80167" y2="20833"/>
                        <a14:foregroundMark x1="18500" y1="31167" x2="18500" y2="31167"/>
                        <a14:foregroundMark x1="18500" y1="31000" x2="18500" y2="31000"/>
                        <a14:foregroundMark x1="18167" y1="29000" x2="18167" y2="29000"/>
                        <a14:foregroundMark x1="18000" y1="36000" x2="18500" y2="32833"/>
                        <a14:foregroundMark x1="18333" y1="40333" x2="18833" y2="38000"/>
                        <a14:foregroundMark x1="18167" y1="44833" x2="18500" y2="42500"/>
                        <a14:foregroundMark x1="18333" y1="49833" x2="18333" y2="46833"/>
                        <a14:foregroundMark x1="18333" y1="54500" x2="18333" y2="51333"/>
                        <a14:foregroundMark x1="18167" y1="56333" x2="18667" y2="59333"/>
                        <a14:foregroundMark x1="18000" y1="60333" x2="18500" y2="61000"/>
                        <a14:foregroundMark x1="18333" y1="65500" x2="18333" y2="65500"/>
                        <a14:foregroundMark x1="18167" y1="67500" x2="18167" y2="67500"/>
                        <a14:foregroundMark x1="18000" y1="70333" x2="18000" y2="70333"/>
                        <a14:foregroundMark x1="18333" y1="75000" x2="18333" y2="75000"/>
                        <a14:foregroundMark x1="18167" y1="77333" x2="18167" y2="77333"/>
                        <a14:foregroundMark x1="18000" y1="79667" x2="18000" y2="79667"/>
                        <a14:foregroundMark x1="18333" y1="84167" x2="18333" y2="84167"/>
                        <a14:foregroundMark x1="18333" y1="91000" x2="18333" y2="91000"/>
                        <a14:foregroundMark x1="18000" y1="88667" x2="18000" y2="88667"/>
                        <a14:foregroundMark x1="18333" y1="86500" x2="18333" y2="86500"/>
                        <a14:foregroundMark x1="29333" y1="94667" x2="29333" y2="94667"/>
                        <a14:foregroundMark x1="32333" y1="94000" x2="32333" y2="94000"/>
                        <a14:foregroundMark x1="34167" y1="94000" x2="34167" y2="94000"/>
                        <a14:foregroundMark x1="37167" y1="94167" x2="37167" y2="94167"/>
                        <a14:foregroundMark x1="39167" y1="94167" x2="39167" y2="94167"/>
                        <a14:foregroundMark x1="41333" y1="94000" x2="41333" y2="94000"/>
                        <a14:foregroundMark x1="41500" y1="94000" x2="41500" y2="94000"/>
                        <a14:foregroundMark x1="43667" y1="94000" x2="43667" y2="94000"/>
                        <a14:foregroundMark x1="46167" y1="94333" x2="46167" y2="94333"/>
                        <a14:foregroundMark x1="48500" y1="94333" x2="48500" y2="94333"/>
                        <a14:foregroundMark x1="50167" y1="94333" x2="50167" y2="94333"/>
                        <a14:foregroundMark x1="51000" y1="94333" x2="51000" y2="94333"/>
                        <a14:foregroundMark x1="54667" y1="93833" x2="53833" y2="94000"/>
                        <a14:foregroundMark x1="53500" y1="94167" x2="53500" y2="94167"/>
                        <a14:foregroundMark x1="55667" y1="94167" x2="64000" y2="93667"/>
                        <a14:foregroundMark x1="64000" y1="93667" x2="72167" y2="94000"/>
                        <a14:foregroundMark x1="80667" y1="92000" x2="81000" y2="57333"/>
                        <a14:foregroundMark x1="80167" y1="30500" x2="80167" y2="30500"/>
                        <a14:foregroundMark x1="80667" y1="30667" x2="80667" y2="30667"/>
                        <a14:foregroundMark x1="81000" y1="34667" x2="81000" y2="34667"/>
                        <a14:foregroundMark x1="80833" y1="38667" x2="80833" y2="38667"/>
                        <a14:foregroundMark x1="81000" y1="44833" x2="81000" y2="44833"/>
                        <a14:foregroundMark x1="80500" y1="49500" x2="80500" y2="49500"/>
                        <a14:foregroundMark x1="80667" y1="47833" x2="80667" y2="47833"/>
                        <a14:foregroundMark x1="80833" y1="54000" x2="80000" y2="52833"/>
                      </a14:backgroundRemoval>
                    </a14:imgEffect>
                  </a14:imgLayer>
                </a14:imgProps>
              </a:ext>
              <a:ext uri="{28A0092B-C50C-407E-A947-70E740481C1C}">
                <a14:useLocalDpi xmlns:a14="http://schemas.microsoft.com/office/drawing/2010/main" val="0"/>
              </a:ext>
            </a:extLst>
          </a:blip>
          <a:srcRect l="16032" t="3670" r="17016" b="3903"/>
          <a:stretch/>
        </p:blipFill>
        <p:spPr bwMode="auto">
          <a:xfrm>
            <a:off x="8090948" y="2559515"/>
            <a:ext cx="2142808" cy="2958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149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E1414-F159-4F4E-9DC5-782A7EFB9E93}"/>
              </a:ext>
            </a:extLst>
          </p:cNvPr>
          <p:cNvSpPr>
            <a:spLocks noGrp="1"/>
          </p:cNvSpPr>
          <p:nvPr>
            <p:ph type="title"/>
          </p:nvPr>
        </p:nvSpPr>
        <p:spPr/>
        <p:txBody>
          <a:bodyPr/>
          <a:lstStyle/>
          <a:p>
            <a:r>
              <a:rPr lang="en-US"/>
              <a:t>MCU - ESP32-WROOM-32D</a:t>
            </a:r>
          </a:p>
        </p:txBody>
      </p:sp>
      <p:sp>
        <p:nvSpPr>
          <p:cNvPr id="3" name="Content Placeholder 2">
            <a:extLst>
              <a:ext uri="{FF2B5EF4-FFF2-40B4-BE49-F238E27FC236}">
                <a16:creationId xmlns:a16="http://schemas.microsoft.com/office/drawing/2014/main" id="{18338338-715F-4518-8110-A66BC3861B36}"/>
              </a:ext>
            </a:extLst>
          </p:cNvPr>
          <p:cNvSpPr>
            <a:spLocks noGrp="1"/>
          </p:cNvSpPr>
          <p:nvPr>
            <p:ph idx="1"/>
          </p:nvPr>
        </p:nvSpPr>
        <p:spPr/>
        <p:txBody>
          <a:bodyPr>
            <a:normAutofit/>
          </a:bodyPr>
          <a:lstStyle/>
          <a:p>
            <a:pPr>
              <a:lnSpc>
                <a:spcPct val="150000"/>
              </a:lnSpc>
            </a:pPr>
            <a:r>
              <a:rPr lang="en-US"/>
              <a:t>Dual-core chip</a:t>
            </a:r>
          </a:p>
          <a:p>
            <a:pPr>
              <a:lnSpc>
                <a:spcPct val="150000"/>
              </a:lnSpc>
            </a:pPr>
            <a:r>
              <a:rPr lang="en-US"/>
              <a:t>DAC and ADC internally handled pins</a:t>
            </a:r>
          </a:p>
          <a:p>
            <a:pPr>
              <a:lnSpc>
                <a:spcPct val="150000"/>
              </a:lnSpc>
            </a:pPr>
            <a:r>
              <a:rPr lang="en-US"/>
              <a:t>36 I/O Pins</a:t>
            </a:r>
          </a:p>
          <a:p>
            <a:pPr>
              <a:lnSpc>
                <a:spcPct val="150000"/>
              </a:lnSpc>
            </a:pPr>
            <a:r>
              <a:rPr lang="en-US"/>
              <a:t>C/C++</a:t>
            </a:r>
          </a:p>
          <a:p>
            <a:pPr marL="111125" indent="0">
              <a:buNone/>
            </a:pPr>
            <a:endParaRPr lang="en-US"/>
          </a:p>
        </p:txBody>
      </p:sp>
      <p:pic>
        <p:nvPicPr>
          <p:cNvPr id="4" name="Picture 3">
            <a:extLst>
              <a:ext uri="{FF2B5EF4-FFF2-40B4-BE49-F238E27FC236}">
                <a16:creationId xmlns:a16="http://schemas.microsoft.com/office/drawing/2014/main" id="{19FA7127-1A80-44EA-BD48-C8714CC8E3DC}"/>
              </a:ext>
            </a:extLst>
          </p:cNvPr>
          <p:cNvPicPr>
            <a:picLocks noChangeAspect="1"/>
          </p:cNvPicPr>
          <p:nvPr/>
        </p:nvPicPr>
        <p:blipFill rotWithShape="1">
          <a:blip r:embed="rId3"/>
          <a:srcRect l="3255" t="5525" r="7271" b="1579"/>
          <a:stretch/>
        </p:blipFill>
        <p:spPr>
          <a:xfrm>
            <a:off x="7982597" y="1600200"/>
            <a:ext cx="2142808" cy="4410531"/>
          </a:xfrm>
          <a:prstGeom prst="rect">
            <a:avLst/>
          </a:prstGeom>
        </p:spPr>
      </p:pic>
    </p:spTree>
    <p:extLst>
      <p:ext uri="{BB962C8B-B14F-4D97-AF65-F5344CB8AC3E}">
        <p14:creationId xmlns:p14="http://schemas.microsoft.com/office/powerpoint/2010/main" val="3078472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D3D0-F0B6-4B36-A586-AC50874F1B55}"/>
              </a:ext>
            </a:extLst>
          </p:cNvPr>
          <p:cNvSpPr>
            <a:spLocks noGrp="1"/>
          </p:cNvSpPr>
          <p:nvPr>
            <p:ph type="title"/>
          </p:nvPr>
        </p:nvSpPr>
        <p:spPr/>
        <p:txBody>
          <a:bodyPr>
            <a:normAutofit/>
          </a:bodyPr>
          <a:lstStyle/>
          <a:p>
            <a:r>
              <a:rPr lang="en-US"/>
              <a:t>Laser Diodes</a:t>
            </a:r>
          </a:p>
        </p:txBody>
      </p:sp>
      <p:sp>
        <p:nvSpPr>
          <p:cNvPr id="3" name="Content Placeholder 2">
            <a:extLst>
              <a:ext uri="{FF2B5EF4-FFF2-40B4-BE49-F238E27FC236}">
                <a16:creationId xmlns:a16="http://schemas.microsoft.com/office/drawing/2014/main" id="{039F2303-187A-4A70-A309-C2F75CDA85DA}"/>
              </a:ext>
            </a:extLst>
          </p:cNvPr>
          <p:cNvSpPr>
            <a:spLocks noGrp="1"/>
          </p:cNvSpPr>
          <p:nvPr>
            <p:ph idx="1"/>
          </p:nvPr>
        </p:nvSpPr>
        <p:spPr/>
        <p:txBody>
          <a:bodyPr anchor="t">
            <a:normAutofit/>
          </a:bodyPr>
          <a:lstStyle/>
          <a:p>
            <a:pPr>
              <a:lnSpc>
                <a:spcPct val="150000"/>
              </a:lnSpc>
            </a:pPr>
            <a:r>
              <a:rPr lang="en-US"/>
              <a:t>HiLetgo 650 nm Red Laser</a:t>
            </a:r>
          </a:p>
          <a:p>
            <a:pPr>
              <a:lnSpc>
                <a:spcPct val="150000"/>
              </a:lnSpc>
            </a:pPr>
            <a:r>
              <a:rPr lang="en-US"/>
              <a:t>$0.55 unit cost </a:t>
            </a:r>
          </a:p>
          <a:p>
            <a:pPr>
              <a:lnSpc>
                <a:spcPct val="150000"/>
              </a:lnSpc>
            </a:pPr>
            <a:r>
              <a:rPr lang="en-US"/>
              <a:t>5V working voltage </a:t>
            </a:r>
          </a:p>
          <a:p>
            <a:pPr>
              <a:lnSpc>
                <a:spcPct val="150000"/>
              </a:lnSpc>
            </a:pPr>
            <a:r>
              <a:rPr lang="en-US"/>
              <a:t>18 mm tube length </a:t>
            </a:r>
          </a:p>
        </p:txBody>
      </p:sp>
      <p:pic>
        <p:nvPicPr>
          <p:cNvPr id="2050" name="Picture 2" descr="https://images-na.ssl-images-amazon.com/images/I/51GmOYjNKcL._SL1001_.jpg">
            <a:extLst>
              <a:ext uri="{FF2B5EF4-FFF2-40B4-BE49-F238E27FC236}">
                <a16:creationId xmlns:a16="http://schemas.microsoft.com/office/drawing/2014/main" id="{EC1AB004-2773-41E1-B1E7-18DE12B1D8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6" t="21550" r="7572" b="24584"/>
          <a:stretch/>
        </p:blipFill>
        <p:spPr bwMode="auto">
          <a:xfrm>
            <a:off x="7585900" y="3194821"/>
            <a:ext cx="2739719" cy="1655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4935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2273</Words>
  <Application>Microsoft Office PowerPoint</Application>
  <PresentationFormat>Widescreen</PresentationFormat>
  <Paragraphs>403</Paragraphs>
  <Slides>33</Slides>
  <Notes>31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Clarity</vt:lpstr>
      <vt:lpstr>Laser Instrument</vt:lpstr>
      <vt:lpstr>Motivation</vt:lpstr>
      <vt:lpstr>Goals and Objectives</vt:lpstr>
      <vt:lpstr>Requirement Specifications</vt:lpstr>
      <vt:lpstr>Block Diagram</vt:lpstr>
      <vt:lpstr>Components</vt:lpstr>
      <vt:lpstr>MCU - ESP32-WROOM-32D</vt:lpstr>
      <vt:lpstr>MCU - ESP32-WROOM-32D</vt:lpstr>
      <vt:lpstr>Laser Diodes</vt:lpstr>
      <vt:lpstr>Phototransistors </vt:lpstr>
      <vt:lpstr>Lasers and Sensors</vt:lpstr>
      <vt:lpstr>Frame Design</vt:lpstr>
      <vt:lpstr>Frame Design Cont.</vt:lpstr>
      <vt:lpstr>Frame Material </vt:lpstr>
      <vt:lpstr>Operation Safety </vt:lpstr>
      <vt:lpstr>Audio Output</vt:lpstr>
      <vt:lpstr>Musical Instrument Digital Interface</vt:lpstr>
      <vt:lpstr>Audio Storage</vt:lpstr>
      <vt:lpstr>Auxiliary Input</vt:lpstr>
      <vt:lpstr>LCD</vt:lpstr>
      <vt:lpstr>Battery and Power</vt:lpstr>
      <vt:lpstr>Battery and Power cont.</vt:lpstr>
      <vt:lpstr>MCU – Flow Diagram</vt:lpstr>
      <vt:lpstr>PCB</vt:lpstr>
      <vt:lpstr>First Prototype</vt:lpstr>
      <vt:lpstr>Application Software</vt:lpstr>
      <vt:lpstr>Application Flow</vt:lpstr>
      <vt:lpstr>Administrative</vt:lpstr>
      <vt:lpstr>Work Distribution </vt:lpstr>
      <vt:lpstr>Cost Per Device</vt:lpstr>
      <vt:lpstr>Progress</vt:lpstr>
      <vt:lpstr>Issues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Laser Instrument</dc:title>
  <dc:creator>Alexis Lamb</dc:creator>
  <cp:lastModifiedBy>Luke Hazelton</cp:lastModifiedBy>
  <cp:revision>2</cp:revision>
  <dcterms:created xsi:type="dcterms:W3CDTF">2020-01-23T21:43:45Z</dcterms:created>
  <dcterms:modified xsi:type="dcterms:W3CDTF">2020-04-05T19:18:31Z</dcterms:modified>
</cp:coreProperties>
</file>