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96" r:id="rId6"/>
    <p:sldId id="297" r:id="rId7"/>
    <p:sldId id="289" r:id="rId8"/>
    <p:sldId id="290" r:id="rId9"/>
    <p:sldId id="291" r:id="rId10"/>
    <p:sldId id="298" r:id="rId11"/>
    <p:sldId id="292" r:id="rId12"/>
    <p:sldId id="293" r:id="rId13"/>
    <p:sldId id="299" r:id="rId14"/>
    <p:sldId id="294" r:id="rId15"/>
    <p:sldId id="295" r:id="rId16"/>
    <p:sldId id="300" r:id="rId17"/>
    <p:sldId id="301" r:id="rId18"/>
    <p:sldId id="285" r:id="rId19"/>
    <p:sldId id="302" r:id="rId20"/>
    <p:sldId id="303" r:id="rId21"/>
    <p:sldId id="304" r:id="rId22"/>
    <p:sldId id="308" r:id="rId23"/>
    <p:sldId id="307" r:id="rId24"/>
    <p:sldId id="277" r:id="rId25"/>
    <p:sldId id="278" r:id="rId26"/>
    <p:sldId id="288" r:id="rId27"/>
    <p:sldId id="279" r:id="rId28"/>
    <p:sldId id="280" r:id="rId29"/>
    <p:sldId id="282" r:id="rId30"/>
    <p:sldId id="305" r:id="rId31"/>
    <p:sldId id="306" r:id="rId32"/>
    <p:sldId id="281" r:id="rId33"/>
    <p:sldId id="286" r:id="rId34"/>
    <p:sldId id="283" r:id="rId35"/>
    <p:sldId id="284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ph Reading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Sheet1!$D$1:$D$112</c:f>
              <c:numCache>
                <c:formatCode>mmm\-yy</c:formatCode>
                <c:ptCount val="11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</c:numCache>
            </c:numRef>
          </c:cat>
          <c:val>
            <c:numRef>
              <c:f>Sheet1!$A$1:$A$112</c:f>
              <c:numCache>
                <c:formatCode>General</c:formatCode>
                <c:ptCount val="112"/>
                <c:pt idx="0">
                  <c:v>7.1</c:v>
                </c:pt>
                <c:pt idx="1">
                  <c:v>7.11</c:v>
                </c:pt>
                <c:pt idx="2">
                  <c:v>7.12</c:v>
                </c:pt>
                <c:pt idx="3">
                  <c:v>7.13</c:v>
                </c:pt>
                <c:pt idx="4">
                  <c:v>7.14</c:v>
                </c:pt>
                <c:pt idx="5">
                  <c:v>7.15</c:v>
                </c:pt>
                <c:pt idx="6">
                  <c:v>7.16</c:v>
                </c:pt>
                <c:pt idx="7">
                  <c:v>7.17</c:v>
                </c:pt>
                <c:pt idx="8">
                  <c:v>7.1800000000000104</c:v>
                </c:pt>
                <c:pt idx="9">
                  <c:v>7.1900000000000102</c:v>
                </c:pt>
                <c:pt idx="10">
                  <c:v>7.2000000000000099</c:v>
                </c:pt>
                <c:pt idx="11">
                  <c:v>7.2100000000000097</c:v>
                </c:pt>
                <c:pt idx="12">
                  <c:v>7.2200000000000104</c:v>
                </c:pt>
                <c:pt idx="13">
                  <c:v>7.2300000000000102</c:v>
                </c:pt>
                <c:pt idx="14">
                  <c:v>7.24000000000001</c:v>
                </c:pt>
                <c:pt idx="15">
                  <c:v>7.2500000000000098</c:v>
                </c:pt>
                <c:pt idx="16">
                  <c:v>7.2600000000000096</c:v>
                </c:pt>
                <c:pt idx="17">
                  <c:v>7.2700000000000102</c:v>
                </c:pt>
                <c:pt idx="18">
                  <c:v>7.28000000000001</c:v>
                </c:pt>
                <c:pt idx="19">
                  <c:v>7.2900000000000098</c:v>
                </c:pt>
                <c:pt idx="20">
                  <c:v>7.3000000000000096</c:v>
                </c:pt>
                <c:pt idx="21">
                  <c:v>7.3100000000000103</c:v>
                </c:pt>
                <c:pt idx="22">
                  <c:v>7.3200000000000101</c:v>
                </c:pt>
                <c:pt idx="23">
                  <c:v>7.3300000000000196</c:v>
                </c:pt>
                <c:pt idx="24">
                  <c:v>7.3400000000000203</c:v>
                </c:pt>
                <c:pt idx="25">
                  <c:v>7.3500000000000201</c:v>
                </c:pt>
                <c:pt idx="26">
                  <c:v>7.3600000000000199</c:v>
                </c:pt>
                <c:pt idx="27">
                  <c:v>7.3700000000000196</c:v>
                </c:pt>
                <c:pt idx="28">
                  <c:v>7.3800000000000203</c:v>
                </c:pt>
                <c:pt idx="29">
                  <c:v>7.3900000000000201</c:v>
                </c:pt>
                <c:pt idx="30">
                  <c:v>7.45</c:v>
                </c:pt>
                <c:pt idx="31">
                  <c:v>7.47</c:v>
                </c:pt>
                <c:pt idx="32">
                  <c:v>7.49</c:v>
                </c:pt>
                <c:pt idx="33">
                  <c:v>7.55</c:v>
                </c:pt>
                <c:pt idx="34">
                  <c:v>7.56</c:v>
                </c:pt>
                <c:pt idx="35">
                  <c:v>7.57</c:v>
                </c:pt>
                <c:pt idx="36">
                  <c:v>7.58</c:v>
                </c:pt>
                <c:pt idx="37">
                  <c:v>7.59</c:v>
                </c:pt>
                <c:pt idx="38">
                  <c:v>7.6</c:v>
                </c:pt>
                <c:pt idx="39">
                  <c:v>7.61</c:v>
                </c:pt>
                <c:pt idx="40">
                  <c:v>7.62</c:v>
                </c:pt>
                <c:pt idx="41">
                  <c:v>7.63</c:v>
                </c:pt>
                <c:pt idx="42">
                  <c:v>7.64</c:v>
                </c:pt>
                <c:pt idx="43">
                  <c:v>7.65</c:v>
                </c:pt>
                <c:pt idx="44">
                  <c:v>7.66</c:v>
                </c:pt>
                <c:pt idx="45">
                  <c:v>7.67</c:v>
                </c:pt>
                <c:pt idx="46">
                  <c:v>7.68</c:v>
                </c:pt>
                <c:pt idx="47">
                  <c:v>7.69</c:v>
                </c:pt>
                <c:pt idx="48">
                  <c:v>7.7</c:v>
                </c:pt>
                <c:pt idx="49">
                  <c:v>7.71</c:v>
                </c:pt>
                <c:pt idx="50">
                  <c:v>7.72</c:v>
                </c:pt>
                <c:pt idx="51">
                  <c:v>7.73</c:v>
                </c:pt>
                <c:pt idx="52">
                  <c:v>7.74</c:v>
                </c:pt>
                <c:pt idx="53">
                  <c:v>7.75</c:v>
                </c:pt>
                <c:pt idx="54">
                  <c:v>7.76</c:v>
                </c:pt>
                <c:pt idx="55">
                  <c:v>7.77</c:v>
                </c:pt>
                <c:pt idx="56">
                  <c:v>7.7799999999999896</c:v>
                </c:pt>
                <c:pt idx="57">
                  <c:v>7.7899999999999903</c:v>
                </c:pt>
                <c:pt idx="58">
                  <c:v>7.7999999999999901</c:v>
                </c:pt>
                <c:pt idx="59">
                  <c:v>7.8099999999999898</c:v>
                </c:pt>
                <c:pt idx="60">
                  <c:v>7.8199999999999896</c:v>
                </c:pt>
                <c:pt idx="61">
                  <c:v>7.8299999999999903</c:v>
                </c:pt>
                <c:pt idx="62">
                  <c:v>7.8399999999999901</c:v>
                </c:pt>
                <c:pt idx="63">
                  <c:v>7.8499999999999899</c:v>
                </c:pt>
                <c:pt idx="64">
                  <c:v>7.8599999999999897</c:v>
                </c:pt>
                <c:pt idx="65">
                  <c:v>7.8699999999999903</c:v>
                </c:pt>
                <c:pt idx="66">
                  <c:v>7.8799999999999901</c:v>
                </c:pt>
                <c:pt idx="67">
                  <c:v>7.8899999999999899</c:v>
                </c:pt>
                <c:pt idx="68">
                  <c:v>7.8999999999999897</c:v>
                </c:pt>
                <c:pt idx="69">
                  <c:v>7.9099999999999904</c:v>
                </c:pt>
                <c:pt idx="70">
                  <c:v>7.9199999999999902</c:v>
                </c:pt>
                <c:pt idx="71">
                  <c:v>7.9299999999999899</c:v>
                </c:pt>
                <c:pt idx="72">
                  <c:v>7.9399999999999897</c:v>
                </c:pt>
                <c:pt idx="73">
                  <c:v>7.9499999999999904</c:v>
                </c:pt>
                <c:pt idx="74">
                  <c:v>7.9599999999999902</c:v>
                </c:pt>
                <c:pt idx="75">
                  <c:v>8</c:v>
                </c:pt>
                <c:pt idx="76">
                  <c:v>8.01</c:v>
                </c:pt>
                <c:pt idx="77">
                  <c:v>8.02</c:v>
                </c:pt>
                <c:pt idx="78">
                  <c:v>8.0299999999999994</c:v>
                </c:pt>
                <c:pt idx="79">
                  <c:v>8.0399999999999991</c:v>
                </c:pt>
                <c:pt idx="80">
                  <c:v>8.0500000000000007</c:v>
                </c:pt>
                <c:pt idx="81">
                  <c:v>8.06</c:v>
                </c:pt>
                <c:pt idx="82">
                  <c:v>8.07</c:v>
                </c:pt>
                <c:pt idx="83">
                  <c:v>8.08</c:v>
                </c:pt>
                <c:pt idx="84">
                  <c:v>8.09</c:v>
                </c:pt>
                <c:pt idx="85">
                  <c:v>8.1</c:v>
                </c:pt>
                <c:pt idx="86">
                  <c:v>8.11</c:v>
                </c:pt>
                <c:pt idx="87">
                  <c:v>8.1199999999999992</c:v>
                </c:pt>
                <c:pt idx="88">
                  <c:v>8.1300000000000008</c:v>
                </c:pt>
                <c:pt idx="89">
                  <c:v>8.14</c:v>
                </c:pt>
                <c:pt idx="90">
                  <c:v>8.15</c:v>
                </c:pt>
                <c:pt idx="91">
                  <c:v>8.16</c:v>
                </c:pt>
                <c:pt idx="92">
                  <c:v>8.17</c:v>
                </c:pt>
                <c:pt idx="93">
                  <c:v>8.18</c:v>
                </c:pt>
                <c:pt idx="94">
                  <c:v>8.19</c:v>
                </c:pt>
                <c:pt idx="95">
                  <c:v>8.1999999999999993</c:v>
                </c:pt>
                <c:pt idx="96">
                  <c:v>8.2100000000000009</c:v>
                </c:pt>
                <c:pt idx="97">
                  <c:v>8.2200000000000006</c:v>
                </c:pt>
                <c:pt idx="98">
                  <c:v>8.23</c:v>
                </c:pt>
                <c:pt idx="99">
                  <c:v>8.2399999999999896</c:v>
                </c:pt>
                <c:pt idx="100">
                  <c:v>8.2499999999999893</c:v>
                </c:pt>
                <c:pt idx="101">
                  <c:v>8.2599999999999891</c:v>
                </c:pt>
                <c:pt idx="102">
                  <c:v>8.2699999999999907</c:v>
                </c:pt>
                <c:pt idx="103">
                  <c:v>8.2799999999999905</c:v>
                </c:pt>
                <c:pt idx="104">
                  <c:v>8.2899999999999903</c:v>
                </c:pt>
                <c:pt idx="105">
                  <c:v>8.2999999999999901</c:v>
                </c:pt>
                <c:pt idx="106">
                  <c:v>8.3099999999999898</c:v>
                </c:pt>
                <c:pt idx="107">
                  <c:v>8.3199999999999896</c:v>
                </c:pt>
                <c:pt idx="108">
                  <c:v>8.3299999999999894</c:v>
                </c:pt>
                <c:pt idx="109">
                  <c:v>8.3399999999999892</c:v>
                </c:pt>
                <c:pt idx="110">
                  <c:v>8.3499999999999908</c:v>
                </c:pt>
                <c:pt idx="111">
                  <c:v>8.3599999999999905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85-41E3-9D86-2D44DF8AA88B}"/>
            </c:ext>
          </c:extLst>
        </c:ser>
        <c:ser>
          <c:idx val="1"/>
          <c:order val="1"/>
          <c:tx>
            <c:v>Min Acceptable pH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Sheet1!$D$1:$D$112</c:f>
              <c:numCache>
                <c:formatCode>mmm\-yy</c:formatCode>
                <c:ptCount val="11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</c:numCache>
            </c:numRef>
          </c:cat>
          <c:val>
            <c:numRef>
              <c:f>Sheet1!$B$1:$B$112</c:f>
              <c:numCache>
                <c:formatCode>General</c:formatCode>
                <c:ptCount val="112"/>
                <c:pt idx="0">
                  <c:v>6.5</c:v>
                </c:pt>
                <c:pt idx="1">
                  <c:v>6.5</c:v>
                </c:pt>
                <c:pt idx="2">
                  <c:v>6.5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6.5</c:v>
                </c:pt>
                <c:pt idx="10">
                  <c:v>6.5</c:v>
                </c:pt>
                <c:pt idx="11">
                  <c:v>6.5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6.5</c:v>
                </c:pt>
                <c:pt idx="17">
                  <c:v>6.5</c:v>
                </c:pt>
                <c:pt idx="18">
                  <c:v>6.5</c:v>
                </c:pt>
                <c:pt idx="19">
                  <c:v>6.5</c:v>
                </c:pt>
                <c:pt idx="20">
                  <c:v>6.5</c:v>
                </c:pt>
                <c:pt idx="21">
                  <c:v>6.5</c:v>
                </c:pt>
                <c:pt idx="22">
                  <c:v>6.5</c:v>
                </c:pt>
                <c:pt idx="23">
                  <c:v>6.5</c:v>
                </c:pt>
                <c:pt idx="24">
                  <c:v>6.5</c:v>
                </c:pt>
                <c:pt idx="25">
                  <c:v>6.5</c:v>
                </c:pt>
                <c:pt idx="26">
                  <c:v>6.5</c:v>
                </c:pt>
                <c:pt idx="27">
                  <c:v>6.5</c:v>
                </c:pt>
                <c:pt idx="28">
                  <c:v>6.5</c:v>
                </c:pt>
                <c:pt idx="29">
                  <c:v>6.5</c:v>
                </c:pt>
                <c:pt idx="30">
                  <c:v>6.5</c:v>
                </c:pt>
                <c:pt idx="31">
                  <c:v>6.5</c:v>
                </c:pt>
                <c:pt idx="32">
                  <c:v>6.5</c:v>
                </c:pt>
                <c:pt idx="33">
                  <c:v>6.5</c:v>
                </c:pt>
                <c:pt idx="34">
                  <c:v>6.5</c:v>
                </c:pt>
                <c:pt idx="35">
                  <c:v>6.5</c:v>
                </c:pt>
                <c:pt idx="36">
                  <c:v>6.5</c:v>
                </c:pt>
                <c:pt idx="37">
                  <c:v>6.5</c:v>
                </c:pt>
                <c:pt idx="38">
                  <c:v>6.5</c:v>
                </c:pt>
                <c:pt idx="39">
                  <c:v>6.5</c:v>
                </c:pt>
                <c:pt idx="40">
                  <c:v>6.5</c:v>
                </c:pt>
                <c:pt idx="41">
                  <c:v>6.5</c:v>
                </c:pt>
                <c:pt idx="42">
                  <c:v>6.5</c:v>
                </c:pt>
                <c:pt idx="43">
                  <c:v>6.5</c:v>
                </c:pt>
                <c:pt idx="44">
                  <c:v>6.5</c:v>
                </c:pt>
                <c:pt idx="45">
                  <c:v>6.5</c:v>
                </c:pt>
                <c:pt idx="46">
                  <c:v>6.5</c:v>
                </c:pt>
                <c:pt idx="47">
                  <c:v>6.5</c:v>
                </c:pt>
                <c:pt idx="48">
                  <c:v>6.5</c:v>
                </c:pt>
                <c:pt idx="49">
                  <c:v>6.5</c:v>
                </c:pt>
                <c:pt idx="50">
                  <c:v>6.5</c:v>
                </c:pt>
                <c:pt idx="51">
                  <c:v>6.5</c:v>
                </c:pt>
                <c:pt idx="52">
                  <c:v>6.5</c:v>
                </c:pt>
                <c:pt idx="53">
                  <c:v>6.5</c:v>
                </c:pt>
                <c:pt idx="54">
                  <c:v>6.5</c:v>
                </c:pt>
                <c:pt idx="55">
                  <c:v>6.5</c:v>
                </c:pt>
                <c:pt idx="56">
                  <c:v>6.5</c:v>
                </c:pt>
                <c:pt idx="57">
                  <c:v>6.5</c:v>
                </c:pt>
                <c:pt idx="58">
                  <c:v>6.5</c:v>
                </c:pt>
                <c:pt idx="59">
                  <c:v>6.5</c:v>
                </c:pt>
                <c:pt idx="60">
                  <c:v>6.5</c:v>
                </c:pt>
                <c:pt idx="61">
                  <c:v>6.5</c:v>
                </c:pt>
                <c:pt idx="62">
                  <c:v>6.5</c:v>
                </c:pt>
                <c:pt idx="63">
                  <c:v>6.5</c:v>
                </c:pt>
                <c:pt idx="64">
                  <c:v>6.5</c:v>
                </c:pt>
                <c:pt idx="65">
                  <c:v>6.5</c:v>
                </c:pt>
                <c:pt idx="66">
                  <c:v>6.5</c:v>
                </c:pt>
                <c:pt idx="67">
                  <c:v>6.5</c:v>
                </c:pt>
                <c:pt idx="68">
                  <c:v>6.5</c:v>
                </c:pt>
                <c:pt idx="69">
                  <c:v>6.5</c:v>
                </c:pt>
                <c:pt idx="70">
                  <c:v>6.5</c:v>
                </c:pt>
                <c:pt idx="71">
                  <c:v>6.5</c:v>
                </c:pt>
                <c:pt idx="72">
                  <c:v>6.5</c:v>
                </c:pt>
                <c:pt idx="73">
                  <c:v>6.5</c:v>
                </c:pt>
                <c:pt idx="74">
                  <c:v>6.5</c:v>
                </c:pt>
                <c:pt idx="75">
                  <c:v>6.5</c:v>
                </c:pt>
                <c:pt idx="76">
                  <c:v>6.5</c:v>
                </c:pt>
                <c:pt idx="77">
                  <c:v>6.5</c:v>
                </c:pt>
                <c:pt idx="78">
                  <c:v>6.5</c:v>
                </c:pt>
                <c:pt idx="79">
                  <c:v>6.5</c:v>
                </c:pt>
                <c:pt idx="80">
                  <c:v>6.5</c:v>
                </c:pt>
                <c:pt idx="81">
                  <c:v>6.5</c:v>
                </c:pt>
                <c:pt idx="82">
                  <c:v>6.5</c:v>
                </c:pt>
                <c:pt idx="83">
                  <c:v>6.5</c:v>
                </c:pt>
                <c:pt idx="84">
                  <c:v>6.5</c:v>
                </c:pt>
                <c:pt idx="85">
                  <c:v>6.5</c:v>
                </c:pt>
                <c:pt idx="86">
                  <c:v>6.5</c:v>
                </c:pt>
                <c:pt idx="87">
                  <c:v>6.5</c:v>
                </c:pt>
                <c:pt idx="88">
                  <c:v>6.5</c:v>
                </c:pt>
                <c:pt idx="89">
                  <c:v>6.5</c:v>
                </c:pt>
                <c:pt idx="90">
                  <c:v>6.5</c:v>
                </c:pt>
                <c:pt idx="91">
                  <c:v>6.5</c:v>
                </c:pt>
                <c:pt idx="92">
                  <c:v>6.5</c:v>
                </c:pt>
                <c:pt idx="93">
                  <c:v>6.5</c:v>
                </c:pt>
                <c:pt idx="94">
                  <c:v>6.5</c:v>
                </c:pt>
                <c:pt idx="95">
                  <c:v>6.5</c:v>
                </c:pt>
                <c:pt idx="96">
                  <c:v>6.5</c:v>
                </c:pt>
                <c:pt idx="97">
                  <c:v>6.5</c:v>
                </c:pt>
                <c:pt idx="98">
                  <c:v>6.5</c:v>
                </c:pt>
                <c:pt idx="99">
                  <c:v>6.5</c:v>
                </c:pt>
                <c:pt idx="100">
                  <c:v>6.5</c:v>
                </c:pt>
                <c:pt idx="101">
                  <c:v>6.5</c:v>
                </c:pt>
                <c:pt idx="102">
                  <c:v>6.5</c:v>
                </c:pt>
                <c:pt idx="103">
                  <c:v>6.5</c:v>
                </c:pt>
                <c:pt idx="104">
                  <c:v>6.5</c:v>
                </c:pt>
                <c:pt idx="105">
                  <c:v>6.5</c:v>
                </c:pt>
                <c:pt idx="106">
                  <c:v>6.5</c:v>
                </c:pt>
                <c:pt idx="107">
                  <c:v>6.5</c:v>
                </c:pt>
                <c:pt idx="108">
                  <c:v>6.5</c:v>
                </c:pt>
                <c:pt idx="109">
                  <c:v>6.5</c:v>
                </c:pt>
                <c:pt idx="110">
                  <c:v>6.5</c:v>
                </c:pt>
                <c:pt idx="111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85-41E3-9D86-2D44DF8AA88B}"/>
            </c:ext>
          </c:extLst>
        </c:ser>
        <c:ser>
          <c:idx val="2"/>
          <c:order val="2"/>
          <c:tx>
            <c:v>Max Acceptable pH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Sheet1!$D$1:$D$112</c:f>
              <c:numCache>
                <c:formatCode>mmm\-yy</c:formatCode>
                <c:ptCount val="11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</c:numCache>
            </c:numRef>
          </c:cat>
          <c:val>
            <c:numRef>
              <c:f>Sheet1!$C$1:$C$112</c:f>
              <c:numCache>
                <c:formatCode>General</c:formatCode>
                <c:ptCount val="112"/>
                <c:pt idx="0">
                  <c:v>8.5</c:v>
                </c:pt>
                <c:pt idx="1">
                  <c:v>8.5</c:v>
                </c:pt>
                <c:pt idx="2">
                  <c:v>8.5</c:v>
                </c:pt>
                <c:pt idx="3">
                  <c:v>8.5</c:v>
                </c:pt>
                <c:pt idx="4">
                  <c:v>8.5</c:v>
                </c:pt>
                <c:pt idx="5">
                  <c:v>8.5</c:v>
                </c:pt>
                <c:pt idx="6">
                  <c:v>8.5</c:v>
                </c:pt>
                <c:pt idx="7">
                  <c:v>8.5</c:v>
                </c:pt>
                <c:pt idx="8">
                  <c:v>8.5</c:v>
                </c:pt>
                <c:pt idx="9">
                  <c:v>8.5</c:v>
                </c:pt>
                <c:pt idx="10">
                  <c:v>8.5</c:v>
                </c:pt>
                <c:pt idx="11">
                  <c:v>8.5</c:v>
                </c:pt>
                <c:pt idx="12">
                  <c:v>8.5</c:v>
                </c:pt>
                <c:pt idx="13">
                  <c:v>8.5</c:v>
                </c:pt>
                <c:pt idx="14">
                  <c:v>8.5</c:v>
                </c:pt>
                <c:pt idx="15">
                  <c:v>8.5</c:v>
                </c:pt>
                <c:pt idx="16">
                  <c:v>8.5</c:v>
                </c:pt>
                <c:pt idx="17">
                  <c:v>8.5</c:v>
                </c:pt>
                <c:pt idx="18">
                  <c:v>8.5</c:v>
                </c:pt>
                <c:pt idx="19">
                  <c:v>8.5</c:v>
                </c:pt>
                <c:pt idx="20">
                  <c:v>8.5</c:v>
                </c:pt>
                <c:pt idx="21">
                  <c:v>8.5</c:v>
                </c:pt>
                <c:pt idx="22">
                  <c:v>8.5</c:v>
                </c:pt>
                <c:pt idx="23">
                  <c:v>8.5</c:v>
                </c:pt>
                <c:pt idx="24">
                  <c:v>8.5</c:v>
                </c:pt>
                <c:pt idx="25">
                  <c:v>8.5</c:v>
                </c:pt>
                <c:pt idx="26">
                  <c:v>8.5</c:v>
                </c:pt>
                <c:pt idx="27">
                  <c:v>8.5</c:v>
                </c:pt>
                <c:pt idx="28">
                  <c:v>8.5</c:v>
                </c:pt>
                <c:pt idx="29">
                  <c:v>8.5</c:v>
                </c:pt>
                <c:pt idx="30">
                  <c:v>8.5</c:v>
                </c:pt>
                <c:pt idx="31">
                  <c:v>8.5</c:v>
                </c:pt>
                <c:pt idx="32">
                  <c:v>8.5</c:v>
                </c:pt>
                <c:pt idx="33">
                  <c:v>8.5</c:v>
                </c:pt>
                <c:pt idx="34">
                  <c:v>8.5</c:v>
                </c:pt>
                <c:pt idx="35">
                  <c:v>8.5</c:v>
                </c:pt>
                <c:pt idx="36">
                  <c:v>8.5</c:v>
                </c:pt>
                <c:pt idx="37">
                  <c:v>8.5</c:v>
                </c:pt>
                <c:pt idx="38">
                  <c:v>8.5</c:v>
                </c:pt>
                <c:pt idx="39">
                  <c:v>8.5</c:v>
                </c:pt>
                <c:pt idx="40">
                  <c:v>8.5</c:v>
                </c:pt>
                <c:pt idx="41">
                  <c:v>8.5</c:v>
                </c:pt>
                <c:pt idx="42">
                  <c:v>8.5</c:v>
                </c:pt>
                <c:pt idx="43">
                  <c:v>8.5</c:v>
                </c:pt>
                <c:pt idx="44">
                  <c:v>8.5</c:v>
                </c:pt>
                <c:pt idx="45">
                  <c:v>8.5</c:v>
                </c:pt>
                <c:pt idx="46">
                  <c:v>8.5</c:v>
                </c:pt>
                <c:pt idx="47">
                  <c:v>8.5</c:v>
                </c:pt>
                <c:pt idx="48">
                  <c:v>8.5</c:v>
                </c:pt>
                <c:pt idx="49">
                  <c:v>8.5</c:v>
                </c:pt>
                <c:pt idx="50">
                  <c:v>8.5</c:v>
                </c:pt>
                <c:pt idx="51">
                  <c:v>8.5</c:v>
                </c:pt>
                <c:pt idx="52">
                  <c:v>8.5</c:v>
                </c:pt>
                <c:pt idx="53">
                  <c:v>8.5</c:v>
                </c:pt>
                <c:pt idx="54">
                  <c:v>8.5</c:v>
                </c:pt>
                <c:pt idx="55">
                  <c:v>8.5</c:v>
                </c:pt>
                <c:pt idx="56">
                  <c:v>8.5</c:v>
                </c:pt>
                <c:pt idx="57">
                  <c:v>8.5</c:v>
                </c:pt>
                <c:pt idx="58">
                  <c:v>8.5</c:v>
                </c:pt>
                <c:pt idx="59">
                  <c:v>8.5</c:v>
                </c:pt>
                <c:pt idx="60">
                  <c:v>8.5</c:v>
                </c:pt>
                <c:pt idx="61">
                  <c:v>8.5</c:v>
                </c:pt>
                <c:pt idx="62">
                  <c:v>8.5</c:v>
                </c:pt>
                <c:pt idx="63">
                  <c:v>8.5</c:v>
                </c:pt>
                <c:pt idx="64">
                  <c:v>8.5</c:v>
                </c:pt>
                <c:pt idx="65">
                  <c:v>8.5</c:v>
                </c:pt>
                <c:pt idx="66">
                  <c:v>8.5</c:v>
                </c:pt>
                <c:pt idx="67">
                  <c:v>8.5</c:v>
                </c:pt>
                <c:pt idx="68">
                  <c:v>8.5</c:v>
                </c:pt>
                <c:pt idx="69">
                  <c:v>8.5</c:v>
                </c:pt>
                <c:pt idx="70">
                  <c:v>8.5</c:v>
                </c:pt>
                <c:pt idx="71">
                  <c:v>8.5</c:v>
                </c:pt>
                <c:pt idx="72">
                  <c:v>8.5</c:v>
                </c:pt>
                <c:pt idx="73">
                  <c:v>8.5</c:v>
                </c:pt>
                <c:pt idx="74">
                  <c:v>8.5</c:v>
                </c:pt>
                <c:pt idx="75">
                  <c:v>8.5</c:v>
                </c:pt>
                <c:pt idx="76">
                  <c:v>8.5</c:v>
                </c:pt>
                <c:pt idx="77">
                  <c:v>8.5</c:v>
                </c:pt>
                <c:pt idx="78">
                  <c:v>8.5</c:v>
                </c:pt>
                <c:pt idx="79">
                  <c:v>8.5</c:v>
                </c:pt>
                <c:pt idx="80">
                  <c:v>8.5</c:v>
                </c:pt>
                <c:pt idx="81">
                  <c:v>8.5</c:v>
                </c:pt>
                <c:pt idx="82">
                  <c:v>8.5</c:v>
                </c:pt>
                <c:pt idx="83">
                  <c:v>8.5</c:v>
                </c:pt>
                <c:pt idx="84">
                  <c:v>8.5</c:v>
                </c:pt>
                <c:pt idx="85">
                  <c:v>8.5</c:v>
                </c:pt>
                <c:pt idx="86">
                  <c:v>8.5</c:v>
                </c:pt>
                <c:pt idx="87">
                  <c:v>8.5</c:v>
                </c:pt>
                <c:pt idx="88">
                  <c:v>8.5</c:v>
                </c:pt>
                <c:pt idx="89">
                  <c:v>8.5</c:v>
                </c:pt>
                <c:pt idx="90">
                  <c:v>8.5</c:v>
                </c:pt>
                <c:pt idx="91">
                  <c:v>8.5</c:v>
                </c:pt>
                <c:pt idx="92">
                  <c:v>8.5</c:v>
                </c:pt>
                <c:pt idx="93">
                  <c:v>8.5</c:v>
                </c:pt>
                <c:pt idx="94">
                  <c:v>8.5</c:v>
                </c:pt>
                <c:pt idx="95">
                  <c:v>8.5</c:v>
                </c:pt>
                <c:pt idx="96">
                  <c:v>8.5</c:v>
                </c:pt>
                <c:pt idx="97">
                  <c:v>8.5</c:v>
                </c:pt>
                <c:pt idx="98">
                  <c:v>8.5</c:v>
                </c:pt>
                <c:pt idx="99">
                  <c:v>8.5</c:v>
                </c:pt>
                <c:pt idx="100">
                  <c:v>8.5</c:v>
                </c:pt>
                <c:pt idx="101">
                  <c:v>8.5</c:v>
                </c:pt>
                <c:pt idx="102">
                  <c:v>8.5</c:v>
                </c:pt>
                <c:pt idx="103">
                  <c:v>8.5</c:v>
                </c:pt>
                <c:pt idx="104">
                  <c:v>8.5</c:v>
                </c:pt>
                <c:pt idx="105">
                  <c:v>8.5</c:v>
                </c:pt>
                <c:pt idx="106">
                  <c:v>8.5</c:v>
                </c:pt>
                <c:pt idx="107">
                  <c:v>8.5</c:v>
                </c:pt>
                <c:pt idx="108">
                  <c:v>8.5</c:v>
                </c:pt>
                <c:pt idx="109">
                  <c:v>8.5</c:v>
                </c:pt>
                <c:pt idx="110">
                  <c:v>8.5</c:v>
                </c:pt>
                <c:pt idx="111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85-41E3-9D86-2D44DF8AA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9795504"/>
        <c:axId val="549795832"/>
      </c:lineChart>
      <c:dateAx>
        <c:axId val="5497955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795832"/>
        <c:crosses val="autoZero"/>
        <c:auto val="1"/>
        <c:lblOffset val="100"/>
        <c:baseTimeUnit val="days"/>
      </c:dateAx>
      <c:valAx>
        <c:axId val="549795832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79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480835518932"/>
          <c:y val="0.18868264043781205"/>
          <c:w val="0.86035183552645667"/>
          <c:h val="0.749462034301245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 Overall</c:v>
                </c:pt>
                <c:pt idx="1">
                  <c:v>Code</c:v>
                </c:pt>
                <c:pt idx="2">
                  <c:v>HW-Testing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0E86-496A-8A45-92352B7C0D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 Overall</c:v>
                </c:pt>
                <c:pt idx="1">
                  <c:v>Code</c:v>
                </c:pt>
                <c:pt idx="2">
                  <c:v>HW-Testing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0E86-496A-8A45-92352B7C0D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  <a:satMod val="130000"/>
                  </a:schemeClr>
                </a:gs>
                <a:gs pos="34000">
                  <a:schemeClr val="accent3">
                    <a:shade val="87000"/>
                    <a:satMod val="125000"/>
                  </a:schemeClr>
                </a:gs>
                <a:gs pos="70000">
                  <a:schemeClr val="accent3">
                    <a:tint val="100000"/>
                    <a:shade val="90000"/>
                    <a:satMod val="130000"/>
                  </a:schemeClr>
                </a:gs>
                <a:gs pos="100000">
                  <a:schemeClr val="accent3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 Overall</c:v>
                </c:pt>
                <c:pt idx="1">
                  <c:v>Code</c:v>
                </c:pt>
                <c:pt idx="2">
                  <c:v>HW-Testing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70.75</c:v>
                </c:pt>
                <c:pt idx="1">
                  <c:v>40</c:v>
                </c:pt>
                <c:pt idx="2">
                  <c:v>65</c:v>
                </c:pt>
                <c:pt idx="3">
                  <c:v>80</c:v>
                </c:pt>
                <c:pt idx="4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86-496A-8A45-92352B7C0D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760555519"/>
        <c:axId val="1826391727"/>
      </c:barChart>
      <c:catAx>
        <c:axId val="176055551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391727"/>
        <c:crosses val="autoZero"/>
        <c:auto val="1"/>
        <c:lblAlgn val="ctr"/>
        <c:lblOffset val="100"/>
        <c:noMultiLvlLbl val="0"/>
      </c:catAx>
      <c:valAx>
        <c:axId val="18263917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555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accent3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svg"/><Relationship Id="rId1" Type="http://schemas.openxmlformats.org/officeDocument/2006/relationships/image" Target="../media/image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svg"/><Relationship Id="rId1" Type="http://schemas.openxmlformats.org/officeDocument/2006/relationships/image" Target="../media/image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sv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sv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sv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sv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svg"/><Relationship Id="rId1" Type="http://schemas.openxmlformats.org/officeDocument/2006/relationships/image" Target="../media/image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svg"/><Relationship Id="rId1" Type="http://schemas.openxmlformats.org/officeDocument/2006/relationships/image" Target="../media/image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svg"/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svg"/><Relationship Id="rId1" Type="http://schemas.openxmlformats.org/officeDocument/2006/relationships/image" Target="../media/image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sv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svg"/><Relationship Id="rId1" Type="http://schemas.openxmlformats.org/officeDocument/2006/relationships/image" Target="../media/image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svg"/><Relationship Id="rId1" Type="http://schemas.openxmlformats.org/officeDocument/2006/relationships/image" Target="../media/image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sv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sv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sv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sv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svg"/><Relationship Id="rId1" Type="http://schemas.openxmlformats.org/officeDocument/2006/relationships/image" Target="../media/image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svg"/><Relationship Id="rId1" Type="http://schemas.openxmlformats.org/officeDocument/2006/relationships/image" Target="../media/image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svg"/><Relationship Id="rId1" Type="http://schemas.openxmlformats.org/officeDocument/2006/relationships/image" Target="../media/image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svg"/><Relationship Id="rId1" Type="http://schemas.openxmlformats.org/officeDocument/2006/relationships/image" Target="../media/image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sv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LinFactNeighborY="-2437"/>
      <dgm:spPr/>
    </dgm:pt>
    <dgm:pt modelId="{844DD9CD-751A-4BE5-B744-71B6B2217578}" type="pres">
      <dgm:prSet presAssocID="{1822ED4E-0B70-4970-851B-CE82400C1D15}" presName="iconRect" presStyleLbl="node1" presStyleIdx="0" presStyleCnt="3" custLinFactX="100000" custLinFactY="93513" custLinFactNeighborX="102376" custLinFactNeighborY="1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/>
      <dgm:spPr/>
    </dgm:pt>
    <dgm:pt modelId="{18BB576B-E616-456C-8C2D-9BC8E991506D}" type="pres">
      <dgm:prSet presAssocID="{C06A4DBC-99AD-429D-A36C-BEF8E1D7A90C}" presName="iconRect" presStyleLbl="node1" presStyleIdx="1" presStyleCnt="3" custLinFactX="300000" custLinFactY="100000" custLinFactNeighborX="374447" custLinFactNeighborY="148169"/>
      <dgm:spPr>
        <a:prstGeom prst="actionButtonBlank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6F75710-FAC8-4BBB-A01F-B17B5436E9AF}" type="presOf" srcId="{C06A4DBC-99AD-429D-A36C-BEF8E1D7A90C}" destId="{45D7DF13-DA24-46D0-95C9-CC93E3A172DB}" srcOrd="0" destOrd="0" presId="urn:microsoft.com/office/officeart/2018/2/layout/IconVerticalSolidList"/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5CEE8831-4EE5-4692-874E-FE16CB9D81CB}" type="presOf" srcId="{625968D4-C6EB-4FA5-A319-6B01F2A125CA}" destId="{3F619A2A-72CD-4708-B278-9D8B25BF43A1}" srcOrd="0" destOrd="0" presId="urn:microsoft.com/office/officeart/2018/2/layout/IconVerticalSolidList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832B3AA3-B179-4B24-ABAD-F05AC51C449D}" type="presOf" srcId="{87BB11CA-422D-4E51-963E-733E434E3BF0}" destId="{93B31F65-D6CA-4A32-B6E0-9B53CFA3C253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B48F8FF6-9356-4D31-863F-1F6E27BA7FAA}" type="presOf" srcId="{1822ED4E-0B70-4970-851B-CE82400C1D15}" destId="{6E1A5E64-49DB-4132-8335-4614A46E6ED9}" srcOrd="0" destOrd="0" presId="urn:microsoft.com/office/officeart/2018/2/layout/IconVerticalSolidList"/>
    <dgm:cxn modelId="{B61AB018-E1F0-4546-BAAF-A20D44A0BD3F}" type="presParOf" srcId="{93B31F65-D6CA-4A32-B6E0-9B53CFA3C253}" destId="{97C0356E-4B31-4F9D-9117-06C78ABDED43}" srcOrd="0" destOrd="0" presId="urn:microsoft.com/office/officeart/2018/2/layout/IconVerticalSolidList"/>
    <dgm:cxn modelId="{DAC28380-0574-437C-9528-4D534B05BA35}" type="presParOf" srcId="{97C0356E-4B31-4F9D-9117-06C78ABDED43}" destId="{4A52E949-7DEE-49B7-8009-0A8CF3B59B13}" srcOrd="0" destOrd="0" presId="urn:microsoft.com/office/officeart/2018/2/layout/IconVerticalSolidList"/>
    <dgm:cxn modelId="{638B7667-6AD0-4D38-BC70-5987EB4542DD}" type="presParOf" srcId="{97C0356E-4B31-4F9D-9117-06C78ABDED43}" destId="{844DD9CD-751A-4BE5-B744-71B6B2217578}" srcOrd="1" destOrd="0" presId="urn:microsoft.com/office/officeart/2018/2/layout/IconVerticalSolidList"/>
    <dgm:cxn modelId="{D9E0F496-0A4F-4B89-BDEE-D7A2F0BE2588}" type="presParOf" srcId="{97C0356E-4B31-4F9D-9117-06C78ABDED43}" destId="{1D37D278-DC13-4954-944D-457B1A85C858}" srcOrd="2" destOrd="0" presId="urn:microsoft.com/office/officeart/2018/2/layout/IconVerticalSolidList"/>
    <dgm:cxn modelId="{49CA2EF5-838E-41FB-BFAE-F4988AD0F4BF}" type="presParOf" srcId="{97C0356E-4B31-4F9D-9117-06C78ABDED43}" destId="{6E1A5E64-49DB-4132-8335-4614A46E6ED9}" srcOrd="3" destOrd="0" presId="urn:microsoft.com/office/officeart/2018/2/layout/IconVerticalSolidList"/>
    <dgm:cxn modelId="{E0AD3AC2-0084-43A5-A001-1DEECAF6707B}" type="presParOf" srcId="{93B31F65-D6CA-4A32-B6E0-9B53CFA3C253}" destId="{FD3BB745-0F44-4535-9507-A6E0577AD3C3}" srcOrd="1" destOrd="0" presId="urn:microsoft.com/office/officeart/2018/2/layout/IconVerticalSolidList"/>
    <dgm:cxn modelId="{26F559F4-1B06-4517-832E-89D7B6337077}" type="presParOf" srcId="{93B31F65-D6CA-4A32-B6E0-9B53CFA3C253}" destId="{A9F4416F-7FB8-4DA1-B298-FD136F30CF5D}" srcOrd="2" destOrd="0" presId="urn:microsoft.com/office/officeart/2018/2/layout/IconVerticalSolidList"/>
    <dgm:cxn modelId="{F1CCD046-7E51-4994-8DD8-22866113DFC9}" type="presParOf" srcId="{A9F4416F-7FB8-4DA1-B298-FD136F30CF5D}" destId="{BC46842B-71DA-485D-9627-CF6E6FDDECC6}" srcOrd="0" destOrd="0" presId="urn:microsoft.com/office/officeart/2018/2/layout/IconVerticalSolidList"/>
    <dgm:cxn modelId="{1998B79C-4921-4631-91A4-AA87914FDF0D}" type="presParOf" srcId="{A9F4416F-7FB8-4DA1-B298-FD136F30CF5D}" destId="{18BB576B-E616-456C-8C2D-9BC8E991506D}" srcOrd="1" destOrd="0" presId="urn:microsoft.com/office/officeart/2018/2/layout/IconVerticalSolidList"/>
    <dgm:cxn modelId="{DF1592AC-A903-4A8E-A159-15B14FAABF18}" type="presParOf" srcId="{A9F4416F-7FB8-4DA1-B298-FD136F30CF5D}" destId="{36A574F0-6D9C-446B-85EE-477EF02D7C7F}" srcOrd="2" destOrd="0" presId="urn:microsoft.com/office/officeart/2018/2/layout/IconVerticalSolidList"/>
    <dgm:cxn modelId="{C232AEC7-F425-4204-983D-38C52974742D}" type="presParOf" srcId="{A9F4416F-7FB8-4DA1-B298-FD136F30CF5D}" destId="{45D7DF13-DA24-46D0-95C9-CC93E3A172DB}" srcOrd="3" destOrd="0" presId="urn:microsoft.com/office/officeart/2018/2/layout/IconVerticalSolidList"/>
    <dgm:cxn modelId="{619562C1-2400-4034-B4D4-5F265A85EF55}" type="presParOf" srcId="{93B31F65-D6CA-4A32-B6E0-9B53CFA3C253}" destId="{BFE394B1-D177-4AE4-BBC6-6C904F0BAB62}" srcOrd="3" destOrd="0" presId="urn:microsoft.com/office/officeart/2018/2/layout/IconVerticalSolidList"/>
    <dgm:cxn modelId="{EAFDD606-8A8A-4F56-AFD0-74F9DFF9BD8D}" type="presParOf" srcId="{93B31F65-D6CA-4A32-B6E0-9B53CFA3C253}" destId="{FC72E475-2BBF-47E7-BF9A-416192684D9E}" srcOrd="4" destOrd="0" presId="urn:microsoft.com/office/officeart/2018/2/layout/IconVerticalSolidList"/>
    <dgm:cxn modelId="{7C524B38-901F-42FA-A83C-EC3CB0D8C121}" type="presParOf" srcId="{FC72E475-2BBF-47E7-BF9A-416192684D9E}" destId="{2949252D-6B6E-45A5-98FD-3F369229680C}" srcOrd="0" destOrd="0" presId="urn:microsoft.com/office/officeart/2018/2/layout/IconVerticalSolidList"/>
    <dgm:cxn modelId="{44A885DD-EF40-4E9F-A9EC-CFD113CEFBF1}" type="presParOf" srcId="{FC72E475-2BBF-47E7-BF9A-416192684D9E}" destId="{055A5399-53EA-49B8-B7F6-BD95C095E7C5}" srcOrd="1" destOrd="0" presId="urn:microsoft.com/office/officeart/2018/2/layout/IconVerticalSolidList"/>
    <dgm:cxn modelId="{165F9864-E8BA-4B65-A41A-2FA3C6909230}" type="presParOf" srcId="{FC72E475-2BBF-47E7-BF9A-416192684D9E}" destId="{B2870624-09BC-406A-8857-CC3E88E55029}" srcOrd="2" destOrd="0" presId="urn:microsoft.com/office/officeart/2018/2/layout/IconVerticalSolidList"/>
    <dgm:cxn modelId="{0F98743D-1A7C-43CF-900B-B671FF39D8FD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/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Y="19533"/>
      <dgm:spPr/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>
        <a:solidFill>
          <a:schemeClr val="bg1"/>
        </a:solidFill>
      </dgm:spPr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>
        <a:solidFill>
          <a:schemeClr val="bg1"/>
        </a:solidFill>
      </dgm:spPr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>
        <a:solidFill>
          <a:schemeClr val="bg1"/>
        </a:solidFill>
      </dgm:spPr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>
        <a:solidFill>
          <a:schemeClr val="bg1"/>
        </a:solidFill>
      </dgm:spPr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295829" custLinFactNeighborX="-170" custLinFactNeighborY="1782"/>
      <dgm:spPr/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345726" custLinFactNeighborX="525" custLinFactNeighborY="24883"/>
      <dgm:spPr/>
    </dgm:pt>
    <dgm:pt modelId="{18BB576B-E616-456C-8C2D-9BC8E991506D}" type="pres">
      <dgm:prSet presAssocID="{C06A4DBC-99AD-429D-A36C-BEF8E1D7A90C}" presName="iconRect" presStyleLbl="node1" presStyleIdx="1" presStyleCnt="3" custFlipVert="0" custFlipHor="1" custScaleX="16077" custScaleY="11919" custLinFactX="800000" custLinFactY="-139644" custLinFactNeighborX="888396" custLinFactNeighborY="-2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B7A320B-0BFB-41AD-8CE5-2568002EC5F0}" type="presOf" srcId="{625968D4-C6EB-4FA5-A319-6B01F2A125CA}" destId="{3F619A2A-72CD-4708-B278-9D8B25BF43A1}" srcOrd="0" destOrd="0" presId="urn:microsoft.com/office/officeart/2018/2/layout/IconVerticalSolidList"/>
    <dgm:cxn modelId="{C67F5E14-88F9-465C-8266-25DB19170582}" type="presOf" srcId="{1822ED4E-0B70-4970-851B-CE82400C1D15}" destId="{6E1A5E64-49DB-4132-8335-4614A46E6ED9}" srcOrd="0" destOrd="0" presId="urn:microsoft.com/office/officeart/2018/2/layout/IconVerticalSolidList"/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EDC9ED6D-FFCC-4842-9ED8-98A90215B1E8}" type="presOf" srcId="{87BB11CA-422D-4E51-963E-733E434E3BF0}" destId="{93B31F65-D6CA-4A32-B6E0-9B53CFA3C253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D321D0DA-20E5-462F-AF50-801FC9FE9083}" type="presOf" srcId="{C06A4DBC-99AD-429D-A36C-BEF8E1D7A90C}" destId="{45D7DF13-DA24-46D0-95C9-CC93E3A172DB}" srcOrd="0" destOrd="0" presId="urn:microsoft.com/office/officeart/2018/2/layout/IconVerticalSolidList"/>
    <dgm:cxn modelId="{D1DC351C-2FFF-49C3-BEC1-35C39CFE7177}" type="presParOf" srcId="{93B31F65-D6CA-4A32-B6E0-9B53CFA3C253}" destId="{97C0356E-4B31-4F9D-9117-06C78ABDED43}" srcOrd="0" destOrd="0" presId="urn:microsoft.com/office/officeart/2018/2/layout/IconVerticalSolidList"/>
    <dgm:cxn modelId="{516584E7-832B-4393-ACD0-6266E9770908}" type="presParOf" srcId="{97C0356E-4B31-4F9D-9117-06C78ABDED43}" destId="{4A52E949-7DEE-49B7-8009-0A8CF3B59B13}" srcOrd="0" destOrd="0" presId="urn:microsoft.com/office/officeart/2018/2/layout/IconVerticalSolidList"/>
    <dgm:cxn modelId="{8C9AA1A0-C02C-4A91-AB67-BC651EF35168}" type="presParOf" srcId="{97C0356E-4B31-4F9D-9117-06C78ABDED43}" destId="{844DD9CD-751A-4BE5-B744-71B6B2217578}" srcOrd="1" destOrd="0" presId="urn:microsoft.com/office/officeart/2018/2/layout/IconVerticalSolidList"/>
    <dgm:cxn modelId="{AE8421CF-996A-4254-B062-EC32D5162743}" type="presParOf" srcId="{97C0356E-4B31-4F9D-9117-06C78ABDED43}" destId="{1D37D278-DC13-4954-944D-457B1A85C858}" srcOrd="2" destOrd="0" presId="urn:microsoft.com/office/officeart/2018/2/layout/IconVerticalSolidList"/>
    <dgm:cxn modelId="{0D45A3B7-9091-46E1-8E1C-433AACE3FE44}" type="presParOf" srcId="{97C0356E-4B31-4F9D-9117-06C78ABDED43}" destId="{6E1A5E64-49DB-4132-8335-4614A46E6ED9}" srcOrd="3" destOrd="0" presId="urn:microsoft.com/office/officeart/2018/2/layout/IconVerticalSolidList"/>
    <dgm:cxn modelId="{E5FEA48E-16C8-40FA-A69D-BD6EF8F3219E}" type="presParOf" srcId="{93B31F65-D6CA-4A32-B6E0-9B53CFA3C253}" destId="{FD3BB745-0F44-4535-9507-A6E0577AD3C3}" srcOrd="1" destOrd="0" presId="urn:microsoft.com/office/officeart/2018/2/layout/IconVerticalSolidList"/>
    <dgm:cxn modelId="{1C4484F4-BACE-4356-B478-FDD300D9801E}" type="presParOf" srcId="{93B31F65-D6CA-4A32-B6E0-9B53CFA3C253}" destId="{A9F4416F-7FB8-4DA1-B298-FD136F30CF5D}" srcOrd="2" destOrd="0" presId="urn:microsoft.com/office/officeart/2018/2/layout/IconVerticalSolidList"/>
    <dgm:cxn modelId="{A991B24F-F02B-416F-A265-FA2615FD3B91}" type="presParOf" srcId="{A9F4416F-7FB8-4DA1-B298-FD136F30CF5D}" destId="{BC46842B-71DA-485D-9627-CF6E6FDDECC6}" srcOrd="0" destOrd="0" presId="urn:microsoft.com/office/officeart/2018/2/layout/IconVerticalSolidList"/>
    <dgm:cxn modelId="{8393EE4C-458A-4EF3-8694-9701F1227E86}" type="presParOf" srcId="{A9F4416F-7FB8-4DA1-B298-FD136F30CF5D}" destId="{18BB576B-E616-456C-8C2D-9BC8E991506D}" srcOrd="1" destOrd="0" presId="urn:microsoft.com/office/officeart/2018/2/layout/IconVerticalSolidList"/>
    <dgm:cxn modelId="{6D9E8A91-37EE-4225-A66E-47890F94E692}" type="presParOf" srcId="{A9F4416F-7FB8-4DA1-B298-FD136F30CF5D}" destId="{36A574F0-6D9C-446B-85EE-477EF02D7C7F}" srcOrd="2" destOrd="0" presId="urn:microsoft.com/office/officeart/2018/2/layout/IconVerticalSolidList"/>
    <dgm:cxn modelId="{38B20037-234E-4DF1-BA49-5610CAA6B768}" type="presParOf" srcId="{A9F4416F-7FB8-4DA1-B298-FD136F30CF5D}" destId="{45D7DF13-DA24-46D0-95C9-CC93E3A172DB}" srcOrd="3" destOrd="0" presId="urn:microsoft.com/office/officeart/2018/2/layout/IconVerticalSolidList"/>
    <dgm:cxn modelId="{DCF156AF-C60A-488C-9A61-D3C4CB9A4405}" type="presParOf" srcId="{93B31F65-D6CA-4A32-B6E0-9B53CFA3C253}" destId="{BFE394B1-D177-4AE4-BBC6-6C904F0BAB62}" srcOrd="3" destOrd="0" presId="urn:microsoft.com/office/officeart/2018/2/layout/IconVerticalSolidList"/>
    <dgm:cxn modelId="{06A957FC-12D4-4C15-8B77-1487F41FC4A0}" type="presParOf" srcId="{93B31F65-D6CA-4A32-B6E0-9B53CFA3C253}" destId="{FC72E475-2BBF-47E7-BF9A-416192684D9E}" srcOrd="4" destOrd="0" presId="urn:microsoft.com/office/officeart/2018/2/layout/IconVerticalSolidList"/>
    <dgm:cxn modelId="{E1E9C431-B768-4DB9-97DC-8FE23F7A8179}" type="presParOf" srcId="{FC72E475-2BBF-47E7-BF9A-416192684D9E}" destId="{2949252D-6B6E-45A5-98FD-3F369229680C}" srcOrd="0" destOrd="0" presId="urn:microsoft.com/office/officeart/2018/2/layout/IconVerticalSolidList"/>
    <dgm:cxn modelId="{2B0A5EC2-CFC3-4F2F-8735-D0FAE5847D9A}" type="presParOf" srcId="{FC72E475-2BBF-47E7-BF9A-416192684D9E}" destId="{055A5399-53EA-49B8-B7F6-BD95C095E7C5}" srcOrd="1" destOrd="0" presId="urn:microsoft.com/office/officeart/2018/2/layout/IconVerticalSolidList"/>
    <dgm:cxn modelId="{792EE504-1680-4ED3-90D6-3D2E285C05DC}" type="presParOf" srcId="{FC72E475-2BBF-47E7-BF9A-416192684D9E}" destId="{B2870624-09BC-406A-8857-CC3E88E55029}" srcOrd="2" destOrd="0" presId="urn:microsoft.com/office/officeart/2018/2/layout/IconVerticalSolidList"/>
    <dgm:cxn modelId="{EA7FA1DB-DE4F-4185-987C-A68A55778C6D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/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/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/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Y="19533"/>
      <dgm:spPr/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/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Y="19533"/>
      <dgm:spPr/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/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/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>
        <a:solidFill>
          <a:schemeClr val="bg1"/>
        </a:solidFill>
      </dgm:spPr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>
        <a:solidFill>
          <a:schemeClr val="bg1"/>
        </a:solidFill>
      </dgm:spPr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>
        <a:solidFill>
          <a:schemeClr val="bg1"/>
        </a:solidFill>
      </dgm:spPr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>
        <a:solidFill>
          <a:schemeClr val="bg1"/>
        </a:solidFill>
      </dgm:spPr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BB11CA-422D-4E51-963E-733E434E3B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822ED4E-0B70-4970-851B-CE82400C1D15}">
      <dgm:prSet/>
      <dgm:spPr/>
      <dgm:t>
        <a:bodyPr/>
        <a:lstStyle/>
        <a:p>
          <a:endParaRPr lang="en-US" dirty="0"/>
        </a:p>
      </dgm:t>
    </dgm:pt>
    <dgm:pt modelId="{F8B1C840-36E4-4DCF-B2E8-013A9B09F515}" type="parTrans" cxnId="{28AA14C4-7FF5-4039-AFF1-C3AAA8ADBF91}">
      <dgm:prSet/>
      <dgm:spPr/>
      <dgm:t>
        <a:bodyPr/>
        <a:lstStyle/>
        <a:p>
          <a:endParaRPr lang="en-US"/>
        </a:p>
      </dgm:t>
    </dgm:pt>
    <dgm:pt modelId="{97A06ED8-B648-40E9-AA4E-7C4A33087F70}" type="sibTrans" cxnId="{28AA14C4-7FF5-4039-AFF1-C3AAA8ADBF91}">
      <dgm:prSet/>
      <dgm:spPr/>
      <dgm:t>
        <a:bodyPr/>
        <a:lstStyle/>
        <a:p>
          <a:endParaRPr lang="en-US"/>
        </a:p>
      </dgm:t>
    </dgm:pt>
    <dgm:pt modelId="{625968D4-C6EB-4FA5-A319-6B01F2A125CA}">
      <dgm:prSet/>
      <dgm:spPr/>
      <dgm:t>
        <a:bodyPr/>
        <a:lstStyle/>
        <a:p>
          <a:endParaRPr lang="en-US" dirty="0"/>
        </a:p>
      </dgm:t>
    </dgm:pt>
    <dgm:pt modelId="{AEBE909C-25AA-486A-BDCC-68E2E8C7287A}" type="parTrans" cxnId="{FE119119-3DC3-4CFB-92C2-0990688FCDA1}">
      <dgm:prSet/>
      <dgm:spPr/>
      <dgm:t>
        <a:bodyPr/>
        <a:lstStyle/>
        <a:p>
          <a:endParaRPr lang="en-US"/>
        </a:p>
      </dgm:t>
    </dgm:pt>
    <dgm:pt modelId="{05307A5F-3527-47CC-97B7-5D0EEDA9220C}" type="sibTrans" cxnId="{FE119119-3DC3-4CFB-92C2-0990688FCDA1}">
      <dgm:prSet/>
      <dgm:spPr/>
      <dgm:t>
        <a:bodyPr/>
        <a:lstStyle/>
        <a:p>
          <a:endParaRPr lang="en-US"/>
        </a:p>
      </dgm:t>
    </dgm:pt>
    <dgm:pt modelId="{C06A4DBC-99AD-429D-A36C-BEF8E1D7A90C}">
      <dgm:prSet/>
      <dgm:spPr/>
      <dgm:t>
        <a:bodyPr/>
        <a:lstStyle/>
        <a:p>
          <a:endParaRPr lang="en-US" dirty="0"/>
        </a:p>
      </dgm:t>
    </dgm:pt>
    <dgm:pt modelId="{42843EAD-992C-42D8-BA99-0FEAD3627C90}" type="sibTrans" cxnId="{96E7FE3C-7247-48B8-B302-7120A7305CE4}">
      <dgm:prSet/>
      <dgm:spPr/>
      <dgm:t>
        <a:bodyPr/>
        <a:lstStyle/>
        <a:p>
          <a:endParaRPr lang="en-US"/>
        </a:p>
      </dgm:t>
    </dgm:pt>
    <dgm:pt modelId="{E452B1E2-92B7-4A1E-AB24-4C6B67DC6AC9}" type="parTrans" cxnId="{96E7FE3C-7247-48B8-B302-7120A7305CE4}">
      <dgm:prSet/>
      <dgm:spPr/>
      <dgm:t>
        <a:bodyPr/>
        <a:lstStyle/>
        <a:p>
          <a:endParaRPr lang="en-US"/>
        </a:p>
      </dgm:t>
    </dgm:pt>
    <dgm:pt modelId="{93B31F65-D6CA-4A32-B6E0-9B53CFA3C253}" type="pres">
      <dgm:prSet presAssocID="{87BB11CA-422D-4E51-963E-733E434E3BF0}" presName="root" presStyleCnt="0">
        <dgm:presLayoutVars>
          <dgm:dir/>
          <dgm:resizeHandles val="exact"/>
        </dgm:presLayoutVars>
      </dgm:prSet>
      <dgm:spPr/>
    </dgm:pt>
    <dgm:pt modelId="{97C0356E-4B31-4F9D-9117-06C78ABDED43}" type="pres">
      <dgm:prSet presAssocID="{1822ED4E-0B70-4970-851B-CE82400C1D15}" presName="compNode" presStyleCnt="0"/>
      <dgm:spPr/>
    </dgm:pt>
    <dgm:pt modelId="{4A52E949-7DEE-49B7-8009-0A8CF3B59B13}" type="pres">
      <dgm:prSet presAssocID="{1822ED4E-0B70-4970-851B-CE82400C1D15}" presName="bgRect" presStyleLbl="bgShp" presStyleIdx="0" presStyleCnt="3" custScaleY="346191" custLinFactNeighborX="-170" custLinFactNeighborY="1782"/>
      <dgm:spPr>
        <a:solidFill>
          <a:schemeClr val="bg1"/>
        </a:solidFill>
      </dgm:spPr>
    </dgm:pt>
    <dgm:pt modelId="{844DD9CD-751A-4BE5-B744-71B6B2217578}" type="pres">
      <dgm:prSet presAssocID="{1822ED4E-0B70-4970-851B-CE82400C1D15}" presName="iconRect" presStyleLbl="node1" presStyleIdx="0" presStyleCnt="3" custLinFactX="50197" custLinFactY="236323" custLinFactNeighborX="100000" custLinFactNeighborY="300000"/>
      <dgm:spPr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1D37D278-DC13-4954-944D-457B1A85C858}" type="pres">
      <dgm:prSet presAssocID="{1822ED4E-0B70-4970-851B-CE82400C1D15}" presName="spaceRect" presStyleCnt="0"/>
      <dgm:spPr/>
    </dgm:pt>
    <dgm:pt modelId="{6E1A5E64-49DB-4132-8335-4614A46E6ED9}" type="pres">
      <dgm:prSet presAssocID="{1822ED4E-0B70-4970-851B-CE82400C1D15}" presName="parTx" presStyleLbl="revTx" presStyleIdx="0" presStyleCnt="3">
        <dgm:presLayoutVars>
          <dgm:chMax val="0"/>
          <dgm:chPref val="0"/>
        </dgm:presLayoutVars>
      </dgm:prSet>
      <dgm:spPr/>
    </dgm:pt>
    <dgm:pt modelId="{FD3BB745-0F44-4535-9507-A6E0577AD3C3}" type="pres">
      <dgm:prSet presAssocID="{97A06ED8-B648-40E9-AA4E-7C4A33087F70}" presName="sibTrans" presStyleCnt="0"/>
      <dgm:spPr/>
    </dgm:pt>
    <dgm:pt modelId="{A9F4416F-7FB8-4DA1-B298-FD136F30CF5D}" type="pres">
      <dgm:prSet presAssocID="{C06A4DBC-99AD-429D-A36C-BEF8E1D7A90C}" presName="compNode" presStyleCnt="0"/>
      <dgm:spPr/>
    </dgm:pt>
    <dgm:pt modelId="{BC46842B-71DA-485D-9627-CF6E6FDDECC6}" type="pres">
      <dgm:prSet presAssocID="{C06A4DBC-99AD-429D-A36C-BEF8E1D7A90C}" presName="bgRect" presStyleLbl="bgShp" presStyleIdx="1" presStyleCnt="3" custFlipVert="0" custFlipHor="1" custScaleX="100000" custScaleY="258773" custLinFactNeighborX="509" custLinFactNeighborY="48877"/>
      <dgm:spPr>
        <a:solidFill>
          <a:schemeClr val="bg1"/>
        </a:solidFill>
      </dgm:spPr>
    </dgm:pt>
    <dgm:pt modelId="{18BB576B-E616-456C-8C2D-9BC8E991506D}" type="pres">
      <dgm:prSet presAssocID="{C06A4DBC-99AD-429D-A36C-BEF8E1D7A90C}" presName="iconRect" presStyleLbl="node1" presStyleIdx="1" presStyleCnt="3" custFlipVert="1" custFlipHor="1" custScaleX="35842" custScaleY="9629" custLinFactX="246129" custLinFactY="-77731" custLinFactNeighborX="300000" custLinFactNeighborY="-100000"/>
      <dgm:spPr>
        <a:prstGeom prst="cube">
          <a:avLst/>
        </a:prstGeom>
      </dgm:spPr>
    </dgm:pt>
    <dgm:pt modelId="{36A574F0-6D9C-446B-85EE-477EF02D7C7F}" type="pres">
      <dgm:prSet presAssocID="{C06A4DBC-99AD-429D-A36C-BEF8E1D7A90C}" presName="spaceRect" presStyleCnt="0"/>
      <dgm:spPr/>
    </dgm:pt>
    <dgm:pt modelId="{45D7DF13-DA24-46D0-95C9-CC93E3A172DB}" type="pres">
      <dgm:prSet presAssocID="{C06A4DBC-99AD-429D-A36C-BEF8E1D7A90C}" presName="parTx" presStyleLbl="revTx" presStyleIdx="1" presStyleCnt="3" custFlipVert="1" custFlipHor="1" custScaleX="2603" custScaleY="87597" custLinFactY="-33669" custLinFactNeighborX="-66089" custLinFactNeighborY="-100000">
        <dgm:presLayoutVars>
          <dgm:chMax val="0"/>
          <dgm:chPref val="0"/>
        </dgm:presLayoutVars>
      </dgm:prSet>
      <dgm:spPr/>
    </dgm:pt>
    <dgm:pt modelId="{BFE394B1-D177-4AE4-BBC6-6C904F0BAB62}" type="pres">
      <dgm:prSet presAssocID="{42843EAD-992C-42D8-BA99-0FEAD3627C90}" presName="sibTrans" presStyleCnt="0"/>
      <dgm:spPr/>
    </dgm:pt>
    <dgm:pt modelId="{FC72E475-2BBF-47E7-BF9A-416192684D9E}" type="pres">
      <dgm:prSet presAssocID="{625968D4-C6EB-4FA5-A319-6B01F2A125CA}" presName="compNode" presStyleCnt="0"/>
      <dgm:spPr/>
    </dgm:pt>
    <dgm:pt modelId="{2949252D-6B6E-45A5-98FD-3F369229680C}" type="pres">
      <dgm:prSet presAssocID="{625968D4-C6EB-4FA5-A319-6B01F2A125CA}" presName="bgRect" presStyleLbl="bgShp" presStyleIdx="2" presStyleCnt="3" custFlipVert="1" custScaleX="662" custScaleY="5156" custLinFactY="-20926" custLinFactNeighborX="-17552" custLinFactNeighborY="-100000"/>
      <dgm:spPr/>
    </dgm:pt>
    <dgm:pt modelId="{055A5399-53EA-49B8-B7F6-BD95C095E7C5}" type="pres">
      <dgm:prSet presAssocID="{625968D4-C6EB-4FA5-A319-6B01F2A125CA}" presName="iconRect" presStyleLbl="node1" presStyleIdx="2" presStyleCnt="3" custScaleX="1031" custScaleY="1031" custLinFactY="-4766" custLinFactNeighborX="27434" custLinFactNeighborY="-100000"/>
      <dgm:spPr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870624-09BC-406A-8857-CC3E88E55029}" type="pres">
      <dgm:prSet presAssocID="{625968D4-C6EB-4FA5-A319-6B01F2A125CA}" presName="spaceRect" presStyleCnt="0"/>
      <dgm:spPr/>
    </dgm:pt>
    <dgm:pt modelId="{3F619A2A-72CD-4708-B278-9D8B25BF43A1}" type="pres">
      <dgm:prSet presAssocID="{625968D4-C6EB-4FA5-A319-6B01F2A125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19119-3DC3-4CFB-92C2-0990688FCDA1}" srcId="{87BB11CA-422D-4E51-963E-733E434E3BF0}" destId="{625968D4-C6EB-4FA5-A319-6B01F2A125CA}" srcOrd="2" destOrd="0" parTransId="{AEBE909C-25AA-486A-BDCC-68E2E8C7287A}" sibTransId="{05307A5F-3527-47CC-97B7-5D0EEDA9220C}"/>
    <dgm:cxn modelId="{96E7FE3C-7247-48B8-B302-7120A7305CE4}" srcId="{87BB11CA-422D-4E51-963E-733E434E3BF0}" destId="{C06A4DBC-99AD-429D-A36C-BEF8E1D7A90C}" srcOrd="1" destOrd="0" parTransId="{E452B1E2-92B7-4A1E-AB24-4C6B67DC6AC9}" sibTransId="{42843EAD-992C-42D8-BA99-0FEAD3627C90}"/>
    <dgm:cxn modelId="{0CDEFD6D-71D8-4223-9167-01A8F5B589DE}" type="presOf" srcId="{87BB11CA-422D-4E51-963E-733E434E3BF0}" destId="{93B31F65-D6CA-4A32-B6E0-9B53CFA3C253}" srcOrd="0" destOrd="0" presId="urn:microsoft.com/office/officeart/2018/2/layout/IconVerticalSolidList"/>
    <dgm:cxn modelId="{3802CD78-46C6-4F72-9458-1DA61E5E65E8}" type="presOf" srcId="{C06A4DBC-99AD-429D-A36C-BEF8E1D7A90C}" destId="{45D7DF13-DA24-46D0-95C9-CC93E3A172DB}" srcOrd="0" destOrd="0" presId="urn:microsoft.com/office/officeart/2018/2/layout/IconVerticalSolidList"/>
    <dgm:cxn modelId="{28AA14C4-7FF5-4039-AFF1-C3AAA8ADBF91}" srcId="{87BB11CA-422D-4E51-963E-733E434E3BF0}" destId="{1822ED4E-0B70-4970-851B-CE82400C1D15}" srcOrd="0" destOrd="0" parTransId="{F8B1C840-36E4-4DCF-B2E8-013A9B09F515}" sibTransId="{97A06ED8-B648-40E9-AA4E-7C4A33087F70}"/>
    <dgm:cxn modelId="{821262D9-AC88-49B2-8326-5F431BD2A822}" type="presOf" srcId="{1822ED4E-0B70-4970-851B-CE82400C1D15}" destId="{6E1A5E64-49DB-4132-8335-4614A46E6ED9}" srcOrd="0" destOrd="0" presId="urn:microsoft.com/office/officeart/2018/2/layout/IconVerticalSolidList"/>
    <dgm:cxn modelId="{78E612FA-AFE2-4B50-9405-1107D2BE7D58}" type="presOf" srcId="{625968D4-C6EB-4FA5-A319-6B01F2A125CA}" destId="{3F619A2A-72CD-4708-B278-9D8B25BF43A1}" srcOrd="0" destOrd="0" presId="urn:microsoft.com/office/officeart/2018/2/layout/IconVerticalSolidList"/>
    <dgm:cxn modelId="{DAD38D02-4338-476D-B8C4-EA98CF3F3E39}" type="presParOf" srcId="{93B31F65-D6CA-4A32-B6E0-9B53CFA3C253}" destId="{97C0356E-4B31-4F9D-9117-06C78ABDED43}" srcOrd="0" destOrd="0" presId="urn:microsoft.com/office/officeart/2018/2/layout/IconVerticalSolidList"/>
    <dgm:cxn modelId="{711CA9CE-678C-49A9-BC75-35D82A464F0B}" type="presParOf" srcId="{97C0356E-4B31-4F9D-9117-06C78ABDED43}" destId="{4A52E949-7DEE-49B7-8009-0A8CF3B59B13}" srcOrd="0" destOrd="0" presId="urn:microsoft.com/office/officeart/2018/2/layout/IconVerticalSolidList"/>
    <dgm:cxn modelId="{65F7C27D-094A-4339-9157-55B14DB265CE}" type="presParOf" srcId="{97C0356E-4B31-4F9D-9117-06C78ABDED43}" destId="{844DD9CD-751A-4BE5-B744-71B6B2217578}" srcOrd="1" destOrd="0" presId="urn:microsoft.com/office/officeart/2018/2/layout/IconVerticalSolidList"/>
    <dgm:cxn modelId="{F59B071A-C013-4C14-B1DA-C9BA4699A848}" type="presParOf" srcId="{97C0356E-4B31-4F9D-9117-06C78ABDED43}" destId="{1D37D278-DC13-4954-944D-457B1A85C858}" srcOrd="2" destOrd="0" presId="urn:microsoft.com/office/officeart/2018/2/layout/IconVerticalSolidList"/>
    <dgm:cxn modelId="{DDE2A2FA-BCB7-43C6-86FC-E07E3C5714F2}" type="presParOf" srcId="{97C0356E-4B31-4F9D-9117-06C78ABDED43}" destId="{6E1A5E64-49DB-4132-8335-4614A46E6ED9}" srcOrd="3" destOrd="0" presId="urn:microsoft.com/office/officeart/2018/2/layout/IconVerticalSolidList"/>
    <dgm:cxn modelId="{0D18961A-7F4C-4479-98E4-2688A3F76646}" type="presParOf" srcId="{93B31F65-D6CA-4A32-B6E0-9B53CFA3C253}" destId="{FD3BB745-0F44-4535-9507-A6E0577AD3C3}" srcOrd="1" destOrd="0" presId="urn:microsoft.com/office/officeart/2018/2/layout/IconVerticalSolidList"/>
    <dgm:cxn modelId="{8371A572-BA71-4D6A-A3C4-D0865C592B34}" type="presParOf" srcId="{93B31F65-D6CA-4A32-B6E0-9B53CFA3C253}" destId="{A9F4416F-7FB8-4DA1-B298-FD136F30CF5D}" srcOrd="2" destOrd="0" presId="urn:microsoft.com/office/officeart/2018/2/layout/IconVerticalSolidList"/>
    <dgm:cxn modelId="{B51FB3C8-05E2-4141-92E4-D61328535D15}" type="presParOf" srcId="{A9F4416F-7FB8-4DA1-B298-FD136F30CF5D}" destId="{BC46842B-71DA-485D-9627-CF6E6FDDECC6}" srcOrd="0" destOrd="0" presId="urn:microsoft.com/office/officeart/2018/2/layout/IconVerticalSolidList"/>
    <dgm:cxn modelId="{48A968DC-C1A0-4AF1-B34A-5D99A028A0B6}" type="presParOf" srcId="{A9F4416F-7FB8-4DA1-B298-FD136F30CF5D}" destId="{18BB576B-E616-456C-8C2D-9BC8E991506D}" srcOrd="1" destOrd="0" presId="urn:microsoft.com/office/officeart/2018/2/layout/IconVerticalSolidList"/>
    <dgm:cxn modelId="{DCC0D4D3-C222-4331-98D7-A2CDE935678C}" type="presParOf" srcId="{A9F4416F-7FB8-4DA1-B298-FD136F30CF5D}" destId="{36A574F0-6D9C-446B-85EE-477EF02D7C7F}" srcOrd="2" destOrd="0" presId="urn:microsoft.com/office/officeart/2018/2/layout/IconVerticalSolidList"/>
    <dgm:cxn modelId="{9C9BE3D5-0175-42AE-8F3D-554E978A16E7}" type="presParOf" srcId="{A9F4416F-7FB8-4DA1-B298-FD136F30CF5D}" destId="{45D7DF13-DA24-46D0-95C9-CC93E3A172DB}" srcOrd="3" destOrd="0" presId="urn:microsoft.com/office/officeart/2018/2/layout/IconVerticalSolidList"/>
    <dgm:cxn modelId="{ECB38A03-5932-4EDE-9F81-D2AC1C98257E}" type="presParOf" srcId="{93B31F65-D6CA-4A32-B6E0-9B53CFA3C253}" destId="{BFE394B1-D177-4AE4-BBC6-6C904F0BAB62}" srcOrd="3" destOrd="0" presId="urn:microsoft.com/office/officeart/2018/2/layout/IconVerticalSolidList"/>
    <dgm:cxn modelId="{4DB70AE7-7EE5-44E9-A08A-43DC548FE3A0}" type="presParOf" srcId="{93B31F65-D6CA-4A32-B6E0-9B53CFA3C253}" destId="{FC72E475-2BBF-47E7-BF9A-416192684D9E}" srcOrd="4" destOrd="0" presId="urn:microsoft.com/office/officeart/2018/2/layout/IconVerticalSolidList"/>
    <dgm:cxn modelId="{E43DD121-4DF7-413E-A5DE-35024ECE20AB}" type="presParOf" srcId="{FC72E475-2BBF-47E7-BF9A-416192684D9E}" destId="{2949252D-6B6E-45A5-98FD-3F369229680C}" srcOrd="0" destOrd="0" presId="urn:microsoft.com/office/officeart/2018/2/layout/IconVerticalSolidList"/>
    <dgm:cxn modelId="{9A6616E9-69FD-4030-87F1-4FD289F6284C}" type="presParOf" srcId="{FC72E475-2BBF-47E7-BF9A-416192684D9E}" destId="{055A5399-53EA-49B8-B7F6-BD95C095E7C5}" srcOrd="1" destOrd="0" presId="urn:microsoft.com/office/officeart/2018/2/layout/IconVerticalSolidList"/>
    <dgm:cxn modelId="{8FA9CD95-85B2-45B5-ACFC-2C5911754EDA}" type="presParOf" srcId="{FC72E475-2BBF-47E7-BF9A-416192684D9E}" destId="{B2870624-09BC-406A-8857-CC3E88E55029}" srcOrd="2" destOrd="0" presId="urn:microsoft.com/office/officeart/2018/2/layout/IconVerticalSolidList"/>
    <dgm:cxn modelId="{CBAB6F0A-822B-47BF-A047-BDB2D6A10427}" type="presParOf" srcId="{FC72E475-2BBF-47E7-BF9A-416192684D9E}" destId="{3F619A2A-72CD-4708-B278-9D8B25BF43A1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0"/>
          <a:ext cx="6910387" cy="1442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2042539" y="1860993"/>
          <a:ext cx="793601" cy="793601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1666563" y="61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1666563" y="616"/>
        <a:ext cx="5243823" cy="1442911"/>
      </dsp:txXfrm>
    </dsp:sp>
    <dsp:sp modelId="{BC46842B-71DA-485D-9627-CF6E6FDDECC6}">
      <dsp:nvSpPr>
        <dsp:cNvPr id="0" name=""/>
        <dsp:cNvSpPr/>
      </dsp:nvSpPr>
      <dsp:spPr>
        <a:xfrm>
          <a:off x="0" y="1804256"/>
          <a:ext cx="6910387" cy="1442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>
          <a:off x="5788902" y="4098384"/>
          <a:ext cx="793601" cy="793601"/>
        </a:xfrm>
        <a:prstGeom prst="actionButtonBlank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>
          <a:off x="1666563" y="180425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1666563" y="1804256"/>
        <a:ext cx="5243823" cy="1442911"/>
      </dsp:txXfrm>
    </dsp:sp>
    <dsp:sp modelId="{2949252D-6B6E-45A5-98FD-3F369229680C}">
      <dsp:nvSpPr>
        <dsp:cNvPr id="0" name=""/>
        <dsp:cNvSpPr/>
      </dsp:nvSpPr>
      <dsp:spPr>
        <a:xfrm>
          <a:off x="0" y="3607896"/>
          <a:ext cx="6910387" cy="1442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046907" y="3493836"/>
          <a:ext cx="8182" cy="8182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1666563" y="360789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1666563" y="3607896"/>
        <a:ext cx="5243823" cy="14429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2981537"/>
          <a:ext cx="6910387" cy="1974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3230"/>
          <a:ext cx="6910387" cy="19739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753073" y="2773140"/>
          <a:ext cx="367000" cy="367000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770700" y="654697"/>
          <a:ext cx="6139686" cy="667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20" tIns="70620" rIns="70620" bIns="7062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770700" y="654697"/>
        <a:ext cx="6139686" cy="667273"/>
      </dsp:txXfrm>
    </dsp:sp>
    <dsp:sp modelId="{BC46842B-71DA-485D-9627-CF6E6FDDECC6}">
      <dsp:nvSpPr>
        <dsp:cNvPr id="0" name=""/>
        <dsp:cNvSpPr/>
      </dsp:nvSpPr>
      <dsp:spPr>
        <a:xfrm flipH="1">
          <a:off x="0" y="2308183"/>
          <a:ext cx="6910387" cy="23069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>
          <a:off x="6552266" y="2027248"/>
          <a:ext cx="59002" cy="4374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111421"/>
          <a:ext cx="159816" cy="584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20" tIns="70620" rIns="70620" bIns="7062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111421"/>
        <a:ext cx="159816" cy="584511"/>
      </dsp:txXfrm>
    </dsp:sp>
    <dsp:sp modelId="{2949252D-6B6E-45A5-98FD-3F369229680C}">
      <dsp:nvSpPr>
        <dsp:cNvPr id="0" name=""/>
        <dsp:cNvSpPr/>
      </dsp:nvSpPr>
      <dsp:spPr>
        <a:xfrm flipV="1">
          <a:off x="1835950" y="4125429"/>
          <a:ext cx="45746" cy="344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00682" y="4563154"/>
          <a:ext cx="3783" cy="3783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387242" y="4615901"/>
          <a:ext cx="6139686" cy="667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20" tIns="70620" rIns="70620" bIns="7062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387242" y="4615901"/>
        <a:ext cx="6139686" cy="667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2981537"/>
          <a:ext cx="6910387" cy="1974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2981537"/>
          <a:ext cx="6910387" cy="1974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E949-7DEE-49B7-8009-0A8CF3B59B13}">
      <dsp:nvSpPr>
        <dsp:cNvPr id="0" name=""/>
        <dsp:cNvSpPr/>
      </dsp:nvSpPr>
      <dsp:spPr>
        <a:xfrm>
          <a:off x="0" y="14350"/>
          <a:ext cx="6910387" cy="26410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DD9CD-751A-4BE5-B744-71B6B2217578}">
      <dsp:nvSpPr>
        <dsp:cNvPr id="0" name=""/>
        <dsp:cNvSpPr/>
      </dsp:nvSpPr>
      <dsp:spPr>
        <a:xfrm>
          <a:off x="860981" y="3361830"/>
          <a:ext cx="419587" cy="419587"/>
        </a:xfrm>
        <a:prstGeom prst="irregularSeal2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E64-49DB-4132-8335-4614A46E6ED9}">
      <dsp:nvSpPr>
        <dsp:cNvPr id="0" name=""/>
        <dsp:cNvSpPr/>
      </dsp:nvSpPr>
      <dsp:spPr>
        <a:xfrm>
          <a:off x="881134" y="939835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81134" y="939835"/>
        <a:ext cx="6029252" cy="762886"/>
      </dsp:txXfrm>
    </dsp:sp>
    <dsp:sp modelId="{BC46842B-71DA-485D-9627-CF6E6FDDECC6}">
      <dsp:nvSpPr>
        <dsp:cNvPr id="0" name=""/>
        <dsp:cNvSpPr/>
      </dsp:nvSpPr>
      <dsp:spPr>
        <a:xfrm flipH="1">
          <a:off x="0" y="3205399"/>
          <a:ext cx="6910387" cy="197414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576B-E616-456C-8C2D-9BC8E991506D}">
      <dsp:nvSpPr>
        <dsp:cNvPr id="0" name=""/>
        <dsp:cNvSpPr/>
      </dsp:nvSpPr>
      <dsp:spPr>
        <a:xfrm flipH="1" flipV="1">
          <a:off x="2656863" y="3053657"/>
          <a:ext cx="150388" cy="40402"/>
        </a:xfrm>
        <a:prstGeom prst="cube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7DF13-DA24-46D0-95C9-CC93E3A172DB}">
      <dsp:nvSpPr>
        <dsp:cNvPr id="0" name=""/>
        <dsp:cNvSpPr/>
      </dsp:nvSpPr>
      <dsp:spPr>
        <a:xfrm flipH="1" flipV="1">
          <a:off x="0" y="2465719"/>
          <a:ext cx="156941" cy="66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 rot="10800000">
        <a:off x="0" y="2465719"/>
        <a:ext cx="156941" cy="668265"/>
      </dsp:txXfrm>
    </dsp:sp>
    <dsp:sp modelId="{2949252D-6B6E-45A5-98FD-3F369229680C}">
      <dsp:nvSpPr>
        <dsp:cNvPr id="0" name=""/>
        <dsp:cNvSpPr/>
      </dsp:nvSpPr>
      <dsp:spPr>
        <a:xfrm flipV="1">
          <a:off x="1781004" y="4436637"/>
          <a:ext cx="45746" cy="393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A5399-53EA-49B8-B7F6-BD95C095E7C5}">
      <dsp:nvSpPr>
        <dsp:cNvPr id="0" name=""/>
        <dsp:cNvSpPr/>
      </dsp:nvSpPr>
      <dsp:spPr>
        <a:xfrm>
          <a:off x="115109" y="4937085"/>
          <a:ext cx="4325" cy="4325"/>
        </a:xfrm>
        <a:prstGeom prst="star7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19A2A-72CD-4708-B278-9D8B25BF43A1}">
      <dsp:nvSpPr>
        <dsp:cNvPr id="0" name=""/>
        <dsp:cNvSpPr/>
      </dsp:nvSpPr>
      <dsp:spPr>
        <a:xfrm>
          <a:off x="442730" y="4997390"/>
          <a:ext cx="6029252" cy="76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39" tIns="80739" rIns="80739" bIns="807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42730" y="4997390"/>
        <a:ext cx="6029252" cy="762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AE585-633C-46B8-BD64-F55D1651B542}" type="datetimeFigureOut">
              <a:rPr lang="en-US" smtClean="0"/>
              <a:t>10-Feb-20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FBE28-E600-4B45-9730-72DB193B3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9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6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3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6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7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0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6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4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9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49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7" r:id="rId5"/>
    <p:sldLayoutId id="2147483711" r:id="rId6"/>
    <p:sldLayoutId id="2147483712" r:id="rId7"/>
    <p:sldLayoutId id="2147483713" r:id="rId8"/>
    <p:sldLayoutId id="2147483716" r:id="rId9"/>
    <p:sldLayoutId id="2147483714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chart" Target="../charts/chart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" y="4"/>
            <a:ext cx="12188727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2CACE64-3718-4643-AD8B-E75806C84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6" b="2684"/>
          <a:stretch/>
        </p:blipFill>
        <p:spPr>
          <a:xfrm>
            <a:off x="0" y="-12679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9" y="1238446"/>
            <a:ext cx="3635927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EED6-2709-4B0F-B48F-CF3CFC1AB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9" y="1237467"/>
            <a:ext cx="3803025" cy="246444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n-lt"/>
              </a:rPr>
              <a:t>Solar powered Water Filtration System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1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906951" y="4754904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Group 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4D37-F837-4318-9B21-45E8BE91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324" y="4564109"/>
            <a:ext cx="2922173" cy="14280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4284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514354" y="594205"/>
            <a:ext cx="3746498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MCU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4C8CB-1DDB-4ACD-91DF-71034E314960}"/>
              </a:ext>
            </a:extLst>
          </p:cNvPr>
          <p:cNvGrpSpPr/>
          <p:nvPr/>
        </p:nvGrpSpPr>
        <p:grpSpPr>
          <a:xfrm>
            <a:off x="215901" y="988563"/>
            <a:ext cx="11595100" cy="5620487"/>
            <a:chOff x="196850" y="1061126"/>
            <a:chExt cx="11595100" cy="56204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537B32-7CD5-437C-AD43-4FA7CE028214}"/>
                </a:ext>
              </a:extLst>
            </p:cNvPr>
            <p:cNvSpPr/>
            <p:nvPr/>
          </p:nvSpPr>
          <p:spPr>
            <a:xfrm>
              <a:off x="514350" y="1879600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Solar Panels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CA4DE7-B906-44FA-8FB3-B7C10467F029}"/>
                </a:ext>
              </a:extLst>
            </p:cNvPr>
            <p:cNvSpPr/>
            <p:nvPr/>
          </p:nvSpPr>
          <p:spPr>
            <a:xfrm>
              <a:off x="514350" y="2610711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40167E-1CCB-461F-938D-B1CE974128CE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1298575" y="2273300"/>
              <a:ext cx="0" cy="3374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B0A7FD-3BB8-4328-B9F0-33EC25A78EA8}"/>
                </a:ext>
              </a:extLst>
            </p:cNvPr>
            <p:cNvSpPr/>
            <p:nvPr/>
          </p:nvSpPr>
          <p:spPr>
            <a:xfrm>
              <a:off x="2393949" y="2625302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Pump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15BD1F-C746-4DA9-A725-0A3F3979DC2D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2082800" y="2807561"/>
              <a:ext cx="311149" cy="145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32132-A0D3-4716-A325-7D3DD090F5A8}"/>
                </a:ext>
              </a:extLst>
            </p:cNvPr>
            <p:cNvSpPr/>
            <p:nvPr/>
          </p:nvSpPr>
          <p:spPr>
            <a:xfrm>
              <a:off x="4241801" y="2625302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72674B-29BC-4315-8665-1AB0B6B21BF8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3962399" y="2822152"/>
              <a:ext cx="2794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CF6D09-5697-4AE0-9F5D-53228451387A}"/>
                </a:ext>
              </a:extLst>
            </p:cNvPr>
            <p:cNvSpPr/>
            <p:nvPr/>
          </p:nvSpPr>
          <p:spPr>
            <a:xfrm>
              <a:off x="6324601" y="1061126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Sediment Filter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FE1CB6-A8A4-4A76-BFB4-F455B2ADD6BB}"/>
                </a:ext>
              </a:extLst>
            </p:cNvPr>
            <p:cNvSpPr/>
            <p:nvPr/>
          </p:nvSpPr>
          <p:spPr>
            <a:xfrm>
              <a:off x="6324601" y="1690464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Pre-Carbon Filter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96C6F9-3774-4151-8942-CFC4EB32A4B2}"/>
                </a:ext>
              </a:extLst>
            </p:cNvPr>
            <p:cNvSpPr/>
            <p:nvPr/>
          </p:nvSpPr>
          <p:spPr>
            <a:xfrm>
              <a:off x="6324601" y="2320054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UF Filtration Membrane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DE64EB-FA0B-4565-AFC8-A5B9FE89B283}"/>
                </a:ext>
              </a:extLst>
            </p:cNvPr>
            <p:cNvSpPr/>
            <p:nvPr/>
          </p:nvSpPr>
          <p:spPr>
            <a:xfrm>
              <a:off x="6324601" y="2978891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 - Chamber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811B47-209E-420F-9508-313A9EE2BC93}"/>
                </a:ext>
              </a:extLst>
            </p:cNvPr>
            <p:cNvCxnSpPr>
              <a:cxnSpLocks/>
              <a:stCxn id="12" idx="3"/>
              <a:endCxn id="14" idx="0"/>
            </p:cNvCxnSpPr>
            <p:nvPr/>
          </p:nvCxnSpPr>
          <p:spPr>
            <a:xfrm flipV="1">
              <a:off x="5810251" y="1061126"/>
              <a:ext cx="1298575" cy="1761026"/>
            </a:xfrm>
            <a:prstGeom prst="bentConnector4">
              <a:avLst>
                <a:gd name="adj1" fmla="val 19804"/>
                <a:gd name="adj2" fmla="val 11298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A2263F-8388-42AC-B437-71CB780289AB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7108826" y="1454826"/>
              <a:ext cx="0" cy="2356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E20EB9-A791-4111-AB77-17334BB820F3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7108826" y="2084164"/>
              <a:ext cx="0" cy="2358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AD3FCF-1F70-454C-9548-CD99D98F6B10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7108826" y="2713754"/>
              <a:ext cx="0" cy="2651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79476A5-60D5-4285-B19C-9D0C4118D116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7893051" y="2990857"/>
              <a:ext cx="431799" cy="18488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4552E0-B852-4CFB-A447-14FB25F92D97}"/>
                </a:ext>
              </a:extLst>
            </p:cNvPr>
            <p:cNvSpPr/>
            <p:nvPr/>
          </p:nvSpPr>
          <p:spPr>
            <a:xfrm>
              <a:off x="8324850" y="2794007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AEECAC-B1D4-46E2-BA16-7F62A81DFB4E}"/>
                </a:ext>
              </a:extLst>
            </p:cNvPr>
            <p:cNvSpPr/>
            <p:nvPr/>
          </p:nvSpPr>
          <p:spPr>
            <a:xfrm>
              <a:off x="10223500" y="2794007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Purified Water Outlet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387C35-2ACC-41F5-924E-4AFAB68EFD62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9893300" y="2990857"/>
              <a:ext cx="330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92E01F-06B0-4E65-9E74-00BD107E5449}"/>
                </a:ext>
              </a:extLst>
            </p:cNvPr>
            <p:cNvSpPr/>
            <p:nvPr/>
          </p:nvSpPr>
          <p:spPr>
            <a:xfrm>
              <a:off x="674462" y="4104937"/>
              <a:ext cx="1248225" cy="11008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E5A5DD53-7014-4187-953D-8D3298CC0DB6}"/>
                </a:ext>
              </a:extLst>
            </p:cNvPr>
            <p:cNvCxnSpPr>
              <a:cxnSpLocks/>
              <a:stCxn id="26" idx="0"/>
              <a:endCxn id="10" idx="2"/>
            </p:cNvCxnSpPr>
            <p:nvPr/>
          </p:nvCxnSpPr>
          <p:spPr>
            <a:xfrm rot="5400000" flipH="1" flipV="1">
              <a:off x="1695407" y="2622171"/>
              <a:ext cx="1085935" cy="18795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E59D512-FFE5-4FC8-AD71-4F6C823B4DB6}"/>
                </a:ext>
              </a:extLst>
            </p:cNvPr>
            <p:cNvCxnSpPr>
              <a:cxnSpLocks/>
              <a:stCxn id="26" idx="0"/>
              <a:endCxn id="23" idx="2"/>
            </p:cNvCxnSpPr>
            <p:nvPr/>
          </p:nvCxnSpPr>
          <p:spPr>
            <a:xfrm rot="5400000" flipH="1" flipV="1">
              <a:off x="4745210" y="-258928"/>
              <a:ext cx="917230" cy="7810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D18A0A-5ABD-49B0-BA4E-CF698E7FAABA}"/>
                </a:ext>
              </a:extLst>
            </p:cNvPr>
            <p:cNvSpPr/>
            <p:nvPr/>
          </p:nvSpPr>
          <p:spPr>
            <a:xfrm>
              <a:off x="2489199" y="3827598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pH/Temperature Sensor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6B7D78-8712-4E39-8FFD-210CD4D84E4D}"/>
                </a:ext>
              </a:extLst>
            </p:cNvPr>
            <p:cNvSpPr/>
            <p:nvPr/>
          </p:nvSpPr>
          <p:spPr>
            <a:xfrm>
              <a:off x="2489199" y="4395119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Turbidity Sensor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9A32D2-50E2-4AE7-9327-EE43CB8958A6}"/>
                </a:ext>
              </a:extLst>
            </p:cNvPr>
            <p:cNvSpPr/>
            <p:nvPr/>
          </p:nvSpPr>
          <p:spPr>
            <a:xfrm>
              <a:off x="2489199" y="4962640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MicroSD Card Module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BCCA13-C9E1-42B5-8033-927CF53FE2C7}"/>
                </a:ext>
              </a:extLst>
            </p:cNvPr>
            <p:cNvSpPr/>
            <p:nvPr/>
          </p:nvSpPr>
          <p:spPr>
            <a:xfrm>
              <a:off x="196850" y="5665846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LCD Display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25393E-12E1-4349-B529-5543C800911D}"/>
                </a:ext>
              </a:extLst>
            </p:cNvPr>
            <p:cNvSpPr/>
            <p:nvPr/>
          </p:nvSpPr>
          <p:spPr>
            <a:xfrm>
              <a:off x="2082800" y="5665846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Bluetooth Transmitter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A40C2665-E617-4AAC-AF25-428917B79C9E}"/>
                </a:ext>
              </a:extLst>
            </p:cNvPr>
            <p:cNvCxnSpPr>
              <a:cxnSpLocks/>
              <a:stCxn id="26" idx="3"/>
              <a:endCxn id="29" idx="1"/>
            </p:cNvCxnSpPr>
            <p:nvPr/>
          </p:nvCxnSpPr>
          <p:spPr>
            <a:xfrm flipV="1">
              <a:off x="1922687" y="4024448"/>
              <a:ext cx="566512" cy="63092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758AD6B7-3ACD-480C-829B-A17937B0CDEA}"/>
                </a:ext>
              </a:extLst>
            </p:cNvPr>
            <p:cNvCxnSpPr>
              <a:cxnSpLocks/>
              <a:stCxn id="26" idx="3"/>
              <a:endCxn id="30" idx="1"/>
            </p:cNvCxnSpPr>
            <p:nvPr/>
          </p:nvCxnSpPr>
          <p:spPr>
            <a:xfrm flipV="1">
              <a:off x="1922687" y="4591969"/>
              <a:ext cx="566512" cy="634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2C0086B-60D4-4AFD-8916-691D1747195A}"/>
                </a:ext>
              </a:extLst>
            </p:cNvPr>
            <p:cNvCxnSpPr>
              <a:cxnSpLocks/>
              <a:stCxn id="26" idx="3"/>
              <a:endCxn id="31" idx="1"/>
            </p:cNvCxnSpPr>
            <p:nvPr/>
          </p:nvCxnSpPr>
          <p:spPr>
            <a:xfrm>
              <a:off x="1922687" y="4655377"/>
              <a:ext cx="566512" cy="5041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E261D7E-0C4C-4EEE-8E51-14660F6124B0}"/>
                </a:ext>
              </a:extLst>
            </p:cNvPr>
            <p:cNvCxnSpPr>
              <a:cxnSpLocks/>
              <a:stCxn id="26" idx="2"/>
              <a:endCxn id="32" idx="0"/>
            </p:cNvCxnSpPr>
            <p:nvPr/>
          </p:nvCxnSpPr>
          <p:spPr>
            <a:xfrm rot="5400000">
              <a:off x="909810" y="5277081"/>
              <a:ext cx="460030" cy="317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AAADE80-DBBA-4D80-BECB-29E4918C7BD4}"/>
                </a:ext>
              </a:extLst>
            </p:cNvPr>
            <p:cNvCxnSpPr>
              <a:cxnSpLocks/>
              <a:stCxn id="26" idx="2"/>
              <a:endCxn id="33" idx="0"/>
            </p:cNvCxnSpPr>
            <p:nvPr/>
          </p:nvCxnSpPr>
          <p:spPr>
            <a:xfrm rot="16200000" flipH="1">
              <a:off x="1852785" y="4651606"/>
              <a:ext cx="460030" cy="15684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2039-1FB5-4C45-BEA6-390F4E7B98B0}"/>
                </a:ext>
              </a:extLst>
            </p:cNvPr>
            <p:cNvSpPr/>
            <p:nvPr/>
          </p:nvSpPr>
          <p:spPr>
            <a:xfrm>
              <a:off x="7149628" y="4246789"/>
              <a:ext cx="1568450" cy="6333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D9BC54-1B1F-4CEF-9A8B-E0CBB641C5D5}"/>
                </a:ext>
              </a:extLst>
            </p:cNvPr>
            <p:cNvSpPr/>
            <p:nvPr/>
          </p:nvSpPr>
          <p:spPr>
            <a:xfrm>
              <a:off x="9210203" y="4246789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624B1C-7D2F-4627-A8AB-3090B08BDBFE}"/>
                </a:ext>
              </a:extLst>
            </p:cNvPr>
            <p:cNvSpPr/>
            <p:nvPr/>
          </p:nvSpPr>
          <p:spPr>
            <a:xfrm>
              <a:off x="7149628" y="5224192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Filtration System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D09482-8AC4-4423-8DEF-CE10C0786AAD}"/>
                </a:ext>
              </a:extLst>
            </p:cNvPr>
            <p:cNvSpPr/>
            <p:nvPr/>
          </p:nvSpPr>
          <p:spPr>
            <a:xfrm>
              <a:off x="9210203" y="5224192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Peripherals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7737F6F-8860-4170-8759-0740FC1FC4D9}"/>
                </a:ext>
              </a:extLst>
            </p:cNvPr>
            <p:cNvCxnSpPr>
              <a:cxnSpLocks/>
              <a:stCxn id="33" idx="3"/>
              <a:endCxn id="44" idx="1"/>
            </p:cNvCxnSpPr>
            <p:nvPr/>
          </p:nvCxnSpPr>
          <p:spPr>
            <a:xfrm>
              <a:off x="3651250" y="5982523"/>
              <a:ext cx="69104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Image result for android&quot;">
              <a:extLst>
                <a:ext uri="{FF2B5EF4-FFF2-40B4-BE49-F238E27FC236}">
                  <a16:creationId xmlns:a16="http://schemas.microsoft.com/office/drawing/2014/main" id="{23296933-0AC9-445B-A0AF-DDFC59684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9252" r="23149" b="12891"/>
            <a:stretch/>
          </p:blipFill>
          <p:spPr bwMode="auto">
            <a:xfrm>
              <a:off x="4342298" y="5283433"/>
              <a:ext cx="1269526" cy="139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85270C2B-9D0A-4497-8A92-84396CB192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02598" y="546876"/>
            <a:ext cx="256082" cy="5026026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DCD641E8-E6FE-4BCE-91BA-1ABC04E9AACD}"/>
              </a:ext>
            </a:extLst>
          </p:cNvPr>
          <p:cNvCxnSpPr>
            <a:cxnSpLocks/>
          </p:cNvCxnSpPr>
          <p:nvPr/>
        </p:nvCxnSpPr>
        <p:spPr>
          <a:xfrm rot="5400000">
            <a:off x="519435" y="3241753"/>
            <a:ext cx="1108097" cy="488286"/>
          </a:xfrm>
          <a:prstGeom prst="bentConnector3">
            <a:avLst>
              <a:gd name="adj1" fmla="val 37526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43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4841631" y="2555631"/>
            <a:ext cx="662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 descr="Image result for atmega328p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19" y="4582266"/>
            <a:ext cx="2742174" cy="13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446467" y="1658389"/>
            <a:ext cx="5181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 Criteria: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Cheap to reduce overall cost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Enough number of pins for multiple peripherals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Low power consumption to optimize battery lifetime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Easy to mount on PCB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Compatibility with different types of sensors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5836836" y="1751760"/>
            <a:ext cx="0" cy="3144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61181"/>
              </p:ext>
            </p:extLst>
          </p:nvPr>
        </p:nvGraphicFramePr>
        <p:xfrm>
          <a:off x="6244441" y="1100549"/>
          <a:ext cx="5356596" cy="46178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ATSAMG51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MSP430FR6989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tx1"/>
                          </a:solidFill>
                          <a:effectLst/>
                        </a:rPr>
                        <a:t>Atmega328P</a:t>
                      </a:r>
                      <a:endParaRPr lang="en-US" sz="18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Memory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256 KB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128 KB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32 KB</a:t>
                      </a:r>
                      <a:endParaRPr lang="en-US" sz="18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 KB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KB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2 KB</a:t>
                      </a:r>
                      <a:endParaRPr lang="en-US" sz="18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Pin Size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US" sz="18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Communication Protocols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UART, I2C, SPI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UART, I2C, SPI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UART, I2C, SPI</a:t>
                      </a:r>
                      <a:endParaRPr lang="en-US" sz="18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Low-Power Mode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103 </a:t>
                      </a:r>
                      <a:r>
                        <a:rPr lang="en-US" sz="1800" dirty="0" err="1">
                          <a:effectLst/>
                        </a:rPr>
                        <a:t>uA</a:t>
                      </a:r>
                      <a:r>
                        <a:rPr lang="en-US" sz="1800" dirty="0">
                          <a:effectLst/>
                        </a:rPr>
                        <a:t>/MHz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101.25 uA/MHz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0.75 </a:t>
                      </a:r>
                      <a:r>
                        <a:rPr lang="en-US" sz="1800" b="1" u="sng" dirty="0" err="1">
                          <a:solidFill>
                            <a:schemeClr val="bg1"/>
                          </a:solidFill>
                          <a:effectLst/>
                        </a:rPr>
                        <a:t>uA</a:t>
                      </a: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</a:rPr>
                        <a:t>/MHz</a:t>
                      </a:r>
                      <a:endParaRPr lang="en-US" sz="18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Título 3"/>
          <p:cNvSpPr>
            <a:spLocks noGrp="1"/>
          </p:cNvSpPr>
          <p:nvPr>
            <p:ph type="title"/>
          </p:nvPr>
        </p:nvSpPr>
        <p:spPr>
          <a:xfrm>
            <a:off x="485102" y="315925"/>
            <a:ext cx="4202807" cy="923508"/>
          </a:xfrm>
        </p:spPr>
        <p:txBody>
          <a:bodyPr/>
          <a:lstStyle/>
          <a:p>
            <a:r>
              <a:rPr lang="en-US" b="1" u="sng" dirty="0"/>
              <a:t>Microcontroller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1852137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uadroTexto 6"/>
          <p:cNvSpPr txBox="1"/>
          <p:nvPr/>
        </p:nvSpPr>
        <p:spPr>
          <a:xfrm>
            <a:off x="540913" y="1545465"/>
            <a:ext cx="5219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Arduino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bootloader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Compatible with multiple types of sensors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Programmable in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•Extensive list of hardware libraries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Simple layout and easy to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Large support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Open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Arduino Mega 2560 Development Board, Kit Microcontroller Card &amp; USB Cable for Electronics &amp; Robotics, Based on ATmega328 ATmega328P ATMEGA16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26" y="1974881"/>
            <a:ext cx="4762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0"/>
          <p:cNvCxnSpPr/>
          <p:nvPr/>
        </p:nvCxnSpPr>
        <p:spPr>
          <a:xfrm>
            <a:off x="5836836" y="1555357"/>
            <a:ext cx="0" cy="3144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3"/>
          <p:cNvSpPr>
            <a:spLocks noGrp="1"/>
          </p:cNvSpPr>
          <p:nvPr>
            <p:ph type="title"/>
          </p:nvPr>
        </p:nvSpPr>
        <p:spPr>
          <a:xfrm>
            <a:off x="540913" y="317948"/>
            <a:ext cx="4202807" cy="923508"/>
          </a:xfrm>
        </p:spPr>
        <p:txBody>
          <a:bodyPr/>
          <a:lstStyle/>
          <a:p>
            <a:r>
              <a:rPr lang="en-US" b="1" u="sng" dirty="0"/>
              <a:t>ATmega328p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1054487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1" y="608431"/>
            <a:ext cx="3746498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Peripherals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4C8CB-1DDB-4ACD-91DF-71034E314960}"/>
              </a:ext>
            </a:extLst>
          </p:cNvPr>
          <p:cNvGrpSpPr/>
          <p:nvPr/>
        </p:nvGrpSpPr>
        <p:grpSpPr>
          <a:xfrm>
            <a:off x="215901" y="988563"/>
            <a:ext cx="11595100" cy="5620487"/>
            <a:chOff x="196850" y="1061126"/>
            <a:chExt cx="11595100" cy="56204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537B32-7CD5-437C-AD43-4FA7CE028214}"/>
                </a:ext>
              </a:extLst>
            </p:cNvPr>
            <p:cNvSpPr/>
            <p:nvPr/>
          </p:nvSpPr>
          <p:spPr>
            <a:xfrm>
              <a:off x="514350" y="1879600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Solar Panels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CA4DE7-B906-44FA-8FB3-B7C10467F029}"/>
                </a:ext>
              </a:extLst>
            </p:cNvPr>
            <p:cNvSpPr/>
            <p:nvPr/>
          </p:nvSpPr>
          <p:spPr>
            <a:xfrm>
              <a:off x="514350" y="2610711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40167E-1CCB-461F-938D-B1CE974128CE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1298575" y="2273300"/>
              <a:ext cx="0" cy="3374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B0A7FD-3BB8-4328-B9F0-33EC25A78EA8}"/>
                </a:ext>
              </a:extLst>
            </p:cNvPr>
            <p:cNvSpPr/>
            <p:nvPr/>
          </p:nvSpPr>
          <p:spPr>
            <a:xfrm>
              <a:off x="2393949" y="2625302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Pump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15BD1F-C746-4DA9-A725-0A3F3979DC2D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2082800" y="2807561"/>
              <a:ext cx="311149" cy="145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32132-A0D3-4716-A325-7D3DD090F5A8}"/>
                </a:ext>
              </a:extLst>
            </p:cNvPr>
            <p:cNvSpPr/>
            <p:nvPr/>
          </p:nvSpPr>
          <p:spPr>
            <a:xfrm>
              <a:off x="4241801" y="2625302"/>
              <a:ext cx="15684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72674B-29BC-4315-8665-1AB0B6B21BF8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3962399" y="2822152"/>
              <a:ext cx="2794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CF6D09-5697-4AE0-9F5D-53228451387A}"/>
                </a:ext>
              </a:extLst>
            </p:cNvPr>
            <p:cNvSpPr/>
            <p:nvPr/>
          </p:nvSpPr>
          <p:spPr>
            <a:xfrm>
              <a:off x="6324601" y="1061126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Sediment Filter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FE1CB6-A8A4-4A76-BFB4-F455B2ADD6BB}"/>
                </a:ext>
              </a:extLst>
            </p:cNvPr>
            <p:cNvSpPr/>
            <p:nvPr/>
          </p:nvSpPr>
          <p:spPr>
            <a:xfrm>
              <a:off x="6324601" y="1690464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Pre-Carbon Filter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96C6F9-3774-4151-8942-CFC4EB32A4B2}"/>
                </a:ext>
              </a:extLst>
            </p:cNvPr>
            <p:cNvSpPr/>
            <p:nvPr/>
          </p:nvSpPr>
          <p:spPr>
            <a:xfrm>
              <a:off x="6324601" y="2320054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UF Filtration Membrane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DE64EB-FA0B-4565-AFC8-A5B9FE89B283}"/>
                </a:ext>
              </a:extLst>
            </p:cNvPr>
            <p:cNvSpPr/>
            <p:nvPr/>
          </p:nvSpPr>
          <p:spPr>
            <a:xfrm>
              <a:off x="6324601" y="2978891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 - Chamber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811B47-209E-420F-9508-313A9EE2BC93}"/>
                </a:ext>
              </a:extLst>
            </p:cNvPr>
            <p:cNvCxnSpPr>
              <a:cxnSpLocks/>
              <a:stCxn id="12" idx="3"/>
              <a:endCxn id="14" idx="0"/>
            </p:cNvCxnSpPr>
            <p:nvPr/>
          </p:nvCxnSpPr>
          <p:spPr>
            <a:xfrm flipV="1">
              <a:off x="5810251" y="1061126"/>
              <a:ext cx="1298575" cy="1761026"/>
            </a:xfrm>
            <a:prstGeom prst="bentConnector4">
              <a:avLst>
                <a:gd name="adj1" fmla="val 19804"/>
                <a:gd name="adj2" fmla="val 11298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A2263F-8388-42AC-B437-71CB780289AB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7108826" y="1454826"/>
              <a:ext cx="0" cy="2356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E20EB9-A791-4111-AB77-17334BB820F3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7108826" y="2084164"/>
              <a:ext cx="0" cy="2358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AD3FCF-1F70-454C-9548-CD99D98F6B10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7108826" y="2713754"/>
              <a:ext cx="0" cy="2651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79476A5-60D5-4285-B19C-9D0C4118D116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7893051" y="2990857"/>
              <a:ext cx="431799" cy="18488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4552E0-B852-4CFB-A447-14FB25F92D97}"/>
                </a:ext>
              </a:extLst>
            </p:cNvPr>
            <p:cNvSpPr/>
            <p:nvPr/>
          </p:nvSpPr>
          <p:spPr>
            <a:xfrm>
              <a:off x="8324850" y="2794007"/>
              <a:ext cx="15684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AEECAC-B1D4-46E2-BA16-7F62A81DFB4E}"/>
                </a:ext>
              </a:extLst>
            </p:cNvPr>
            <p:cNvSpPr/>
            <p:nvPr/>
          </p:nvSpPr>
          <p:spPr>
            <a:xfrm>
              <a:off x="10223500" y="2794007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Purified Water Outlet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387C35-2ACC-41F5-924E-4AFAB68EFD62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9893300" y="2990857"/>
              <a:ext cx="330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92E01F-06B0-4E65-9E74-00BD107E5449}"/>
                </a:ext>
              </a:extLst>
            </p:cNvPr>
            <p:cNvSpPr/>
            <p:nvPr/>
          </p:nvSpPr>
          <p:spPr>
            <a:xfrm>
              <a:off x="674462" y="4104937"/>
              <a:ext cx="1248225" cy="11008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E5A5DD53-7014-4187-953D-8D3298CC0DB6}"/>
                </a:ext>
              </a:extLst>
            </p:cNvPr>
            <p:cNvCxnSpPr>
              <a:cxnSpLocks/>
              <a:stCxn id="26" idx="0"/>
              <a:endCxn id="10" idx="2"/>
            </p:cNvCxnSpPr>
            <p:nvPr/>
          </p:nvCxnSpPr>
          <p:spPr>
            <a:xfrm rot="5400000" flipH="1" flipV="1">
              <a:off x="1695407" y="2622171"/>
              <a:ext cx="1085935" cy="18795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E59D512-FFE5-4FC8-AD71-4F6C823B4DB6}"/>
                </a:ext>
              </a:extLst>
            </p:cNvPr>
            <p:cNvCxnSpPr>
              <a:cxnSpLocks/>
              <a:stCxn id="26" idx="0"/>
              <a:endCxn id="23" idx="2"/>
            </p:cNvCxnSpPr>
            <p:nvPr/>
          </p:nvCxnSpPr>
          <p:spPr>
            <a:xfrm rot="5400000" flipH="1" flipV="1">
              <a:off x="4745210" y="-258928"/>
              <a:ext cx="917230" cy="7810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D18A0A-5ABD-49B0-BA4E-CF698E7FAABA}"/>
                </a:ext>
              </a:extLst>
            </p:cNvPr>
            <p:cNvSpPr/>
            <p:nvPr/>
          </p:nvSpPr>
          <p:spPr>
            <a:xfrm>
              <a:off x="2489199" y="3827598"/>
              <a:ext cx="19213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pH/Temperature Sensor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6B7D78-8712-4E39-8FFD-210CD4D84E4D}"/>
                </a:ext>
              </a:extLst>
            </p:cNvPr>
            <p:cNvSpPr/>
            <p:nvPr/>
          </p:nvSpPr>
          <p:spPr>
            <a:xfrm>
              <a:off x="2489199" y="4395119"/>
              <a:ext cx="19213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Turbidity Sensor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9A32D2-50E2-4AE7-9327-EE43CB8958A6}"/>
                </a:ext>
              </a:extLst>
            </p:cNvPr>
            <p:cNvSpPr/>
            <p:nvPr/>
          </p:nvSpPr>
          <p:spPr>
            <a:xfrm>
              <a:off x="2489199" y="4962640"/>
              <a:ext cx="19213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MicroSD Card Module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BCCA13-C9E1-42B5-8033-927CF53FE2C7}"/>
                </a:ext>
              </a:extLst>
            </p:cNvPr>
            <p:cNvSpPr/>
            <p:nvPr/>
          </p:nvSpPr>
          <p:spPr>
            <a:xfrm>
              <a:off x="196850" y="5665846"/>
              <a:ext cx="1568450" cy="63335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LCD Display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25393E-12E1-4349-B529-5543C800911D}"/>
                </a:ext>
              </a:extLst>
            </p:cNvPr>
            <p:cNvSpPr/>
            <p:nvPr/>
          </p:nvSpPr>
          <p:spPr>
            <a:xfrm>
              <a:off x="2082800" y="5665846"/>
              <a:ext cx="1568450" cy="63335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Bluetooth Transmitter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A40C2665-E617-4AAC-AF25-428917B79C9E}"/>
                </a:ext>
              </a:extLst>
            </p:cNvPr>
            <p:cNvCxnSpPr>
              <a:cxnSpLocks/>
              <a:stCxn id="26" idx="3"/>
              <a:endCxn id="29" idx="1"/>
            </p:cNvCxnSpPr>
            <p:nvPr/>
          </p:nvCxnSpPr>
          <p:spPr>
            <a:xfrm flipV="1">
              <a:off x="1922687" y="4024448"/>
              <a:ext cx="566512" cy="63092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758AD6B7-3ACD-480C-829B-A17937B0CDEA}"/>
                </a:ext>
              </a:extLst>
            </p:cNvPr>
            <p:cNvCxnSpPr>
              <a:cxnSpLocks/>
              <a:stCxn id="26" idx="3"/>
              <a:endCxn id="30" idx="1"/>
            </p:cNvCxnSpPr>
            <p:nvPr/>
          </p:nvCxnSpPr>
          <p:spPr>
            <a:xfrm flipV="1">
              <a:off x="1922687" y="4591969"/>
              <a:ext cx="566512" cy="634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2C0086B-60D4-4AFD-8916-691D1747195A}"/>
                </a:ext>
              </a:extLst>
            </p:cNvPr>
            <p:cNvCxnSpPr>
              <a:cxnSpLocks/>
              <a:stCxn id="26" idx="3"/>
              <a:endCxn id="31" idx="1"/>
            </p:cNvCxnSpPr>
            <p:nvPr/>
          </p:nvCxnSpPr>
          <p:spPr>
            <a:xfrm>
              <a:off x="1922687" y="4655377"/>
              <a:ext cx="566512" cy="5041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E261D7E-0C4C-4EEE-8E51-14660F6124B0}"/>
                </a:ext>
              </a:extLst>
            </p:cNvPr>
            <p:cNvCxnSpPr>
              <a:cxnSpLocks/>
              <a:stCxn id="26" idx="2"/>
              <a:endCxn id="32" idx="0"/>
            </p:cNvCxnSpPr>
            <p:nvPr/>
          </p:nvCxnSpPr>
          <p:spPr>
            <a:xfrm rot="5400000">
              <a:off x="909810" y="5277081"/>
              <a:ext cx="460030" cy="317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AAADE80-DBBA-4D80-BECB-29E4918C7BD4}"/>
                </a:ext>
              </a:extLst>
            </p:cNvPr>
            <p:cNvCxnSpPr>
              <a:cxnSpLocks/>
              <a:stCxn id="26" idx="2"/>
              <a:endCxn id="33" idx="0"/>
            </p:cNvCxnSpPr>
            <p:nvPr/>
          </p:nvCxnSpPr>
          <p:spPr>
            <a:xfrm rot="16200000" flipH="1">
              <a:off x="1852785" y="4651606"/>
              <a:ext cx="460030" cy="15684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2039-1FB5-4C45-BEA6-390F4E7B98B0}"/>
                </a:ext>
              </a:extLst>
            </p:cNvPr>
            <p:cNvSpPr/>
            <p:nvPr/>
          </p:nvSpPr>
          <p:spPr>
            <a:xfrm>
              <a:off x="7149628" y="4246789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D9BC54-1B1F-4CEF-9A8B-E0CBB641C5D5}"/>
                </a:ext>
              </a:extLst>
            </p:cNvPr>
            <p:cNvSpPr/>
            <p:nvPr/>
          </p:nvSpPr>
          <p:spPr>
            <a:xfrm>
              <a:off x="9210203" y="4246789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624B1C-7D2F-4627-A8AB-3090B08BDBFE}"/>
                </a:ext>
              </a:extLst>
            </p:cNvPr>
            <p:cNvSpPr/>
            <p:nvPr/>
          </p:nvSpPr>
          <p:spPr>
            <a:xfrm>
              <a:off x="7149628" y="5224192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Filtration System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D09482-8AC4-4423-8DEF-CE10C0786AAD}"/>
                </a:ext>
              </a:extLst>
            </p:cNvPr>
            <p:cNvSpPr/>
            <p:nvPr/>
          </p:nvSpPr>
          <p:spPr>
            <a:xfrm>
              <a:off x="9210203" y="5224192"/>
              <a:ext cx="1568450" cy="63335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Peripherals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7737F6F-8860-4170-8759-0740FC1FC4D9}"/>
                </a:ext>
              </a:extLst>
            </p:cNvPr>
            <p:cNvCxnSpPr>
              <a:cxnSpLocks/>
              <a:stCxn id="33" idx="3"/>
              <a:endCxn id="44" idx="1"/>
            </p:cNvCxnSpPr>
            <p:nvPr/>
          </p:nvCxnSpPr>
          <p:spPr>
            <a:xfrm>
              <a:off x="3651250" y="5982523"/>
              <a:ext cx="69104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Image result for android&quot;">
              <a:extLst>
                <a:ext uri="{FF2B5EF4-FFF2-40B4-BE49-F238E27FC236}">
                  <a16:creationId xmlns:a16="http://schemas.microsoft.com/office/drawing/2014/main" id="{23296933-0AC9-445B-A0AF-DDFC59684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9252" r="23149" b="12891"/>
            <a:stretch/>
          </p:blipFill>
          <p:spPr bwMode="auto">
            <a:xfrm>
              <a:off x="4342298" y="5283433"/>
              <a:ext cx="1269526" cy="139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404C1012-B564-4D7C-95E6-3F899164E7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02598" y="546876"/>
            <a:ext cx="256082" cy="5026026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288AC44B-9230-4094-A064-AF14EC2B842B}"/>
              </a:ext>
            </a:extLst>
          </p:cNvPr>
          <p:cNvCxnSpPr>
            <a:cxnSpLocks/>
          </p:cNvCxnSpPr>
          <p:nvPr/>
        </p:nvCxnSpPr>
        <p:spPr>
          <a:xfrm rot="5400000">
            <a:off x="519435" y="3241753"/>
            <a:ext cx="1108097" cy="488286"/>
          </a:xfrm>
          <a:prstGeom prst="bentConnector3">
            <a:avLst>
              <a:gd name="adj1" fmla="val 37526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87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33342"/>
              </p:ext>
            </p:extLst>
          </p:nvPr>
        </p:nvGraphicFramePr>
        <p:xfrm>
          <a:off x="1972887" y="4761865"/>
          <a:ext cx="8487490" cy="182848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9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7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Connection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Power Consumption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Interference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Bandwidth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Bluetooth</a:t>
                      </a:r>
                      <a:endParaRPr lang="en-US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100 </a:t>
                      </a:r>
                      <a:r>
                        <a:rPr lang="en-US" sz="1800" b="1" u="sng" dirty="0" err="1">
                          <a:effectLst/>
                        </a:rPr>
                        <a:t>mW</a:t>
                      </a:r>
                      <a:endParaRPr lang="en-US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10 meters</a:t>
                      </a:r>
                      <a:endParaRPr lang="en-US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Minimum of 2.4 GHz</a:t>
                      </a:r>
                      <a:endParaRPr lang="en-US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1 Mb/s</a:t>
                      </a:r>
                      <a:endParaRPr lang="en-US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Wi-Fi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750 mW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 meters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2.4 GHz -5 GHz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 Mb/s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4"/>
          <p:cNvSpPr txBox="1"/>
          <p:nvPr/>
        </p:nvSpPr>
        <p:spPr>
          <a:xfrm>
            <a:off x="516252" y="2099258"/>
            <a:ext cx="111563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for the microcontroller to send the information received from the sensors to a mobile device a wireless communication is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 criteria: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connect to devices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power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need of internet connection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Easier to implement in microcontroller environment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3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b="1" dirty="0"/>
              <a:t>Wireless Technology Selection</a:t>
            </a:r>
          </a:p>
        </p:txBody>
      </p:sp>
    </p:spTree>
    <p:extLst>
      <p:ext uri="{BB962C8B-B14F-4D97-AF65-F5344CB8AC3E}">
        <p14:creationId xmlns:p14="http://schemas.microsoft.com/office/powerpoint/2010/main" val="277269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4841631" y="2555631"/>
            <a:ext cx="662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8245186" y="1928844"/>
            <a:ext cx="0" cy="3144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645309"/>
              </p:ext>
            </p:extLst>
          </p:nvPr>
        </p:nvGraphicFramePr>
        <p:xfrm>
          <a:off x="334850" y="1422522"/>
          <a:ext cx="7584708" cy="489693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2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HC-05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</a:rPr>
                        <a:t>HC-06</a:t>
                      </a:r>
                      <a:endParaRPr lang="en-US" sz="16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Dimension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26.9mm x 13mm x 2.2 mm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26.9mm x 13mm x 2.2 mm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Operating Voltage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+3.3V to +6V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+3.3V to +6V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Security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Authentication and encryption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Authentication and encryption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Operating temperature range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-20 ~ +75Centigrade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-20ºC to +55ºC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Bluetooth protocol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Bluetooth Specification v2.0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Bluetooth V2.0 protocol standard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Pins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Modes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Master or slave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</a:rPr>
                        <a:t>Slave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81" marR="633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5" name="Picture 2" descr="Image result for hc-05 vs hc-06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1"/>
          <a:stretch/>
        </p:blipFill>
        <p:spPr bwMode="auto">
          <a:xfrm>
            <a:off x="8614777" y="1262129"/>
            <a:ext cx="2838580" cy="24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hc-05 vs hc-06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3"/>
          <a:stretch/>
        </p:blipFill>
        <p:spPr bwMode="auto">
          <a:xfrm>
            <a:off x="8614777" y="3835758"/>
            <a:ext cx="2763685" cy="25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3"/>
          <p:cNvSpPr>
            <a:spLocks noGrp="1"/>
          </p:cNvSpPr>
          <p:nvPr>
            <p:ph type="title"/>
          </p:nvPr>
        </p:nvSpPr>
        <p:spPr>
          <a:xfrm>
            <a:off x="321972" y="338621"/>
            <a:ext cx="6838681" cy="923508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Bluetooth module comparison</a:t>
            </a:r>
          </a:p>
        </p:txBody>
      </p:sp>
    </p:spTree>
    <p:extLst>
      <p:ext uri="{BB962C8B-B14F-4D97-AF65-F5344CB8AC3E}">
        <p14:creationId xmlns:p14="http://schemas.microsoft.com/office/powerpoint/2010/main" val="3632047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4292599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Turbidity Sensor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182E20-1AB9-4C09-86BA-6369234BF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910401"/>
              </p:ext>
            </p:extLst>
          </p:nvPr>
        </p:nvGraphicFramePr>
        <p:xfrm>
          <a:off x="6244857" y="1800152"/>
          <a:ext cx="5127284" cy="2938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7287">
                  <a:extLst>
                    <a:ext uri="{9D8B030D-6E8A-4147-A177-3AD203B41FA5}">
                      <a16:colId xmlns:a16="http://schemas.microsoft.com/office/drawing/2014/main" val="3283633772"/>
                    </a:ext>
                  </a:extLst>
                </a:gridCol>
                <a:gridCol w="1365157">
                  <a:extLst>
                    <a:ext uri="{9D8B030D-6E8A-4147-A177-3AD203B41FA5}">
                      <a16:colId xmlns:a16="http://schemas.microsoft.com/office/drawing/2014/main" val="3545869987"/>
                    </a:ext>
                  </a:extLst>
                </a:gridCol>
                <a:gridCol w="1177420">
                  <a:extLst>
                    <a:ext uri="{9D8B030D-6E8A-4147-A177-3AD203B41FA5}">
                      <a16:colId xmlns:a16="http://schemas.microsoft.com/office/drawing/2014/main" val="3049447023"/>
                    </a:ext>
                  </a:extLst>
                </a:gridCol>
                <a:gridCol w="1177420">
                  <a:extLst>
                    <a:ext uri="{9D8B030D-6E8A-4147-A177-3AD203B41FA5}">
                      <a16:colId xmlns:a16="http://schemas.microsoft.com/office/drawing/2014/main" val="125720405"/>
                    </a:ext>
                  </a:extLst>
                </a:gridCol>
              </a:tblGrid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Turbidity Sensor Model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 err="1">
                          <a:solidFill>
                            <a:schemeClr val="bg1"/>
                          </a:solidFill>
                          <a:effectLst/>
                        </a:rPr>
                        <a:t>DFRobot</a:t>
                      </a:r>
                      <a:r>
                        <a:rPr lang="en-US" sz="1200" b="1" u="sng" dirty="0">
                          <a:solidFill>
                            <a:schemeClr val="bg1"/>
                          </a:solidFill>
                          <a:effectLst/>
                        </a:rPr>
                        <a:t> Gravity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bg1"/>
                          </a:solidFill>
                          <a:effectLst/>
                        </a:rPr>
                        <a:t>SEN0189</a:t>
                      </a:r>
                      <a:endParaRPr lang="en-US" sz="1200" b="1" u="sng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Thermometrics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TSD - 10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Thermometrics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TSW – 10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587599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Voltage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</a:rPr>
                        <a:t>5V</a:t>
                      </a: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5V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5V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5292702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Current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</a:rPr>
                        <a:t>40mA (max)</a:t>
                      </a: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30mA (max)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30mA (max)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1385545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Insulation Resistance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</a:rPr>
                        <a:t>100MΩ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</a:rPr>
                        <a:t>(min)</a:t>
                      </a: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100MΩ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(min)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100MΩ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(min)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374279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</a:rPr>
                        <a:t>5°C – 90°C</a:t>
                      </a: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-10°C – 90°C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-30°C – 80°C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535336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Storage Temperature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</a:rPr>
                        <a:t>-10°C – 90°C</a:t>
                      </a: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-20°C – 90°C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-10°C – 80°C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48233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CBD4F31-B116-48B1-BE51-3FFFBFA5788F}"/>
              </a:ext>
            </a:extLst>
          </p:cNvPr>
          <p:cNvSpPr txBox="1"/>
          <p:nvPr/>
        </p:nvSpPr>
        <p:spPr>
          <a:xfrm>
            <a:off x="382772" y="1616149"/>
            <a:ext cx="5713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 Criteria: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power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price</a:t>
            </a:r>
          </a:p>
        </p:txBody>
      </p:sp>
      <p:pic>
        <p:nvPicPr>
          <p:cNvPr id="1026" name="Picture 2" descr="productphoto">
            <a:extLst>
              <a:ext uri="{FF2B5EF4-FFF2-40B4-BE49-F238E27FC236}">
                <a16:creationId xmlns:a16="http://schemas.microsoft.com/office/drawing/2014/main" id="{B366C705-9CEF-41D1-9151-EDC600C5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04" y="2934586"/>
            <a:ext cx="4057363" cy="27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3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63373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 / Temperature Sensor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5E3E9-A310-43D3-927A-6D129AFA6740}"/>
              </a:ext>
            </a:extLst>
          </p:cNvPr>
          <p:cNvSpPr txBox="1"/>
          <p:nvPr/>
        </p:nvSpPr>
        <p:spPr>
          <a:xfrm>
            <a:off x="382772" y="1616149"/>
            <a:ext cx="5713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 Criteria: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power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price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Waterproof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temperature range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FEF760-2629-4882-B4A3-DC8D4288D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03" y="3592602"/>
            <a:ext cx="2942897" cy="29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577DB4-0E5C-419B-88BD-E0426B2FE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251367"/>
              </p:ext>
            </p:extLst>
          </p:nvPr>
        </p:nvGraphicFramePr>
        <p:xfrm>
          <a:off x="5604174" y="1616149"/>
          <a:ext cx="6337300" cy="3093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989">
                  <a:extLst>
                    <a:ext uri="{9D8B030D-6E8A-4147-A177-3AD203B41FA5}">
                      <a16:colId xmlns:a16="http://schemas.microsoft.com/office/drawing/2014/main" val="3283633772"/>
                    </a:ext>
                  </a:extLst>
                </a:gridCol>
                <a:gridCol w="953037">
                  <a:extLst>
                    <a:ext uri="{9D8B030D-6E8A-4147-A177-3AD203B41FA5}">
                      <a16:colId xmlns:a16="http://schemas.microsoft.com/office/drawing/2014/main" val="3545869987"/>
                    </a:ext>
                  </a:extLst>
                </a:gridCol>
                <a:gridCol w="1104802">
                  <a:extLst>
                    <a:ext uri="{9D8B030D-6E8A-4147-A177-3AD203B41FA5}">
                      <a16:colId xmlns:a16="http://schemas.microsoft.com/office/drawing/2014/main" val="3049447023"/>
                    </a:ext>
                  </a:extLst>
                </a:gridCol>
                <a:gridCol w="982978">
                  <a:extLst>
                    <a:ext uri="{9D8B030D-6E8A-4147-A177-3AD203B41FA5}">
                      <a16:colId xmlns:a16="http://schemas.microsoft.com/office/drawing/2014/main" val="1997716760"/>
                    </a:ext>
                  </a:extLst>
                </a:gridCol>
                <a:gridCol w="1078747">
                  <a:extLst>
                    <a:ext uri="{9D8B030D-6E8A-4147-A177-3AD203B41FA5}">
                      <a16:colId xmlns:a16="http://schemas.microsoft.com/office/drawing/2014/main" val="125720405"/>
                    </a:ext>
                  </a:extLst>
                </a:gridCol>
                <a:gridCol w="1078747">
                  <a:extLst>
                    <a:ext uri="{9D8B030D-6E8A-4147-A177-3AD203B41FA5}">
                      <a16:colId xmlns:a16="http://schemas.microsoft.com/office/drawing/2014/main" val="815073818"/>
                    </a:ext>
                  </a:extLst>
                </a:gridCol>
              </a:tblGrid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pH sensor model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pH Measuring Range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Temperature Measuring Range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Response Time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Waterproof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Operating Voltage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587599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</a:rPr>
                        <a:t>DFRobot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 Gravity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SEN0161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0 – 14 pH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0 – 60 ◦C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&lt; 1 min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Only the tip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 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5292702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</a:rPr>
                        <a:t>DFRobot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 Gravity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SEN0169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0 – 14 pH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0 – 60 ◦C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&lt; 1 min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Yes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 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1385545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GAOHOU Probe BNC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 – 14 pH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 – 80 ◦C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&lt; 6 sec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Yes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 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3742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60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48006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Water Flow Sensor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F090B-B839-41A9-A714-AA3746460DF2}"/>
              </a:ext>
            </a:extLst>
          </p:cNvPr>
          <p:cNvSpPr/>
          <p:nvPr/>
        </p:nvSpPr>
        <p:spPr>
          <a:xfrm>
            <a:off x="647700" y="16616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 Criteria: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power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price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flow rate measuring capacity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63F116-394C-49E5-AC6A-6BB0E9B1D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133378"/>
              </p:ext>
            </p:extLst>
          </p:nvPr>
        </p:nvGraphicFramePr>
        <p:xfrm>
          <a:off x="5869172" y="1661636"/>
          <a:ext cx="5408428" cy="3192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2651">
                  <a:extLst>
                    <a:ext uri="{9D8B030D-6E8A-4147-A177-3AD203B41FA5}">
                      <a16:colId xmlns:a16="http://schemas.microsoft.com/office/drawing/2014/main" val="3283633772"/>
                    </a:ext>
                  </a:extLst>
                </a:gridCol>
                <a:gridCol w="1073322">
                  <a:extLst>
                    <a:ext uri="{9D8B030D-6E8A-4147-A177-3AD203B41FA5}">
                      <a16:colId xmlns:a16="http://schemas.microsoft.com/office/drawing/2014/main" val="3545869987"/>
                    </a:ext>
                  </a:extLst>
                </a:gridCol>
                <a:gridCol w="1017485">
                  <a:extLst>
                    <a:ext uri="{9D8B030D-6E8A-4147-A177-3AD203B41FA5}">
                      <a16:colId xmlns:a16="http://schemas.microsoft.com/office/drawing/2014/main" val="3049447023"/>
                    </a:ext>
                  </a:extLst>
                </a:gridCol>
                <a:gridCol w="1017485">
                  <a:extLst>
                    <a:ext uri="{9D8B030D-6E8A-4147-A177-3AD203B41FA5}">
                      <a16:colId xmlns:a16="http://schemas.microsoft.com/office/drawing/2014/main" val="1997716760"/>
                    </a:ext>
                  </a:extLst>
                </a:gridCol>
                <a:gridCol w="1017485">
                  <a:extLst>
                    <a:ext uri="{9D8B030D-6E8A-4147-A177-3AD203B41FA5}">
                      <a16:colId xmlns:a16="http://schemas.microsoft.com/office/drawing/2014/main" val="2399763089"/>
                    </a:ext>
                  </a:extLst>
                </a:gridCol>
              </a:tblGrid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Water flow  sensor model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Water Flow Rate Measuring Range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Material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Working Temperature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Operating Voltage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587599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Seeed</a:t>
                      </a: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Flow Sensor YF-B3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 – 25 L/min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Cooper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&lt; 120 ◦ 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 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5292702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Seed M11 water flow sensor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0.3 – 6 L/min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Plastic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&lt; 80 ◦ 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 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1385545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Seed G3/4 water flow sensor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 – 60 L/min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Plastic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&lt; 80 ◦ 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 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3742797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394CD286-05E3-413D-96FC-9D0CC64EB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7892" r="12583" b="18819"/>
          <a:stretch/>
        </p:blipFill>
        <p:spPr bwMode="auto">
          <a:xfrm>
            <a:off x="1892299" y="3771900"/>
            <a:ext cx="3387687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0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48006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Sensor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22BD8-6825-4DC7-84F0-0DD59CC37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03" b="3518"/>
          <a:stretch/>
        </p:blipFill>
        <p:spPr>
          <a:xfrm rot="5400000">
            <a:off x="772402" y="1855904"/>
            <a:ext cx="2732895" cy="3732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86913-7510-4696-BDC1-004AA4EF3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" t="4815" r="3580" b="6110"/>
          <a:stretch/>
        </p:blipFill>
        <p:spPr>
          <a:xfrm rot="5400000">
            <a:off x="4548712" y="2901606"/>
            <a:ext cx="2713288" cy="352727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AB1A42-7EAF-473D-B0EA-F168CDFC0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58717"/>
              </p:ext>
            </p:extLst>
          </p:nvPr>
        </p:nvGraphicFramePr>
        <p:xfrm>
          <a:off x="7942521" y="2713176"/>
          <a:ext cx="3641368" cy="258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70">
                  <a:extLst>
                    <a:ext uri="{9D8B030D-6E8A-4147-A177-3AD203B41FA5}">
                      <a16:colId xmlns:a16="http://schemas.microsoft.com/office/drawing/2014/main" val="3084135417"/>
                    </a:ext>
                  </a:extLst>
                </a:gridCol>
                <a:gridCol w="1126599">
                  <a:extLst>
                    <a:ext uri="{9D8B030D-6E8A-4147-A177-3AD203B41FA5}">
                      <a16:colId xmlns:a16="http://schemas.microsoft.com/office/drawing/2014/main" val="2115793677"/>
                    </a:ext>
                  </a:extLst>
                </a:gridCol>
                <a:gridCol w="1126599">
                  <a:extLst>
                    <a:ext uri="{9D8B030D-6E8A-4147-A177-3AD203B41FA5}">
                      <a16:colId xmlns:a16="http://schemas.microsoft.com/office/drawing/2014/main" val="3301771889"/>
                    </a:ext>
                  </a:extLst>
                </a:gridCol>
              </a:tblGrid>
              <a:tr h="607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Measured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Subtance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pH Reading 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Expected pH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98010990"/>
                  </a:ext>
                </a:extLst>
              </a:tr>
              <a:tr h="6508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Vinegar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2.98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2.4-3.4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3190819"/>
                  </a:ext>
                </a:extLst>
              </a:tr>
              <a:tr h="709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Distilled Water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7.52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65345961"/>
                  </a:ext>
                </a:extLst>
              </a:tr>
              <a:tr h="614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Salted Water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8.53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~8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571235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6502D8-4BEC-4CF7-9C35-71BB8F4F5D4B}"/>
              </a:ext>
            </a:extLst>
          </p:cNvPr>
          <p:cNvSpPr txBox="1"/>
          <p:nvPr/>
        </p:nvSpPr>
        <p:spPr>
          <a:xfrm>
            <a:off x="326064" y="1368696"/>
            <a:ext cx="1115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pH sensor is tested by measuring the pH in liquids with know pH concentrations.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used vinegar, distilled water and salted water for our tests.</a:t>
            </a:r>
          </a:p>
        </p:txBody>
      </p:sp>
    </p:spTree>
    <p:extLst>
      <p:ext uri="{BB962C8B-B14F-4D97-AF65-F5344CB8AC3E}">
        <p14:creationId xmlns:p14="http://schemas.microsoft.com/office/powerpoint/2010/main" val="423926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  <a:lumMod val="70000"/>
                <a:lumOff val="3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810F-302B-46EE-A918-82F4B48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Project Motivation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7477" y="2121877"/>
            <a:ext cx="994116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800" dirty="0"/>
              <a:t>-Help underdeveloped countries</a:t>
            </a:r>
          </a:p>
          <a:p>
            <a:endParaRPr lang="en-US" sz="2800" dirty="0"/>
          </a:p>
          <a:p>
            <a:r>
              <a:rPr lang="en-US" sz="2800" dirty="0"/>
              <a:t>-Make a difference in someone’s life</a:t>
            </a:r>
          </a:p>
          <a:p>
            <a:endParaRPr lang="en-US" sz="2800" dirty="0"/>
          </a:p>
          <a:p>
            <a:r>
              <a:rPr lang="en-US" sz="2800" dirty="0"/>
              <a:t>-Decrease the number of deaths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33" y="294541"/>
            <a:ext cx="31813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44" y="4813188"/>
            <a:ext cx="26003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89" y="4813187"/>
            <a:ext cx="3000904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5" y="2121877"/>
            <a:ext cx="2872155" cy="211742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86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48006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Sensor Testing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AB1A42-7EAF-473D-B0EA-F168CDFC01A3}"/>
              </a:ext>
            </a:extLst>
          </p:cNvPr>
          <p:cNvGraphicFramePr>
            <a:graphicFrameLocks noGrp="1"/>
          </p:cNvGraphicFramePr>
          <p:nvPr/>
        </p:nvGraphicFramePr>
        <p:xfrm>
          <a:off x="6994206" y="4298006"/>
          <a:ext cx="3606454" cy="1837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0788">
                  <a:extLst>
                    <a:ext uri="{9D8B030D-6E8A-4147-A177-3AD203B41FA5}">
                      <a16:colId xmlns:a16="http://schemas.microsoft.com/office/drawing/2014/main" val="3084135417"/>
                    </a:ext>
                  </a:extLst>
                </a:gridCol>
                <a:gridCol w="1615666">
                  <a:extLst>
                    <a:ext uri="{9D8B030D-6E8A-4147-A177-3AD203B41FA5}">
                      <a16:colId xmlns:a16="http://schemas.microsoft.com/office/drawing/2014/main" val="2115793677"/>
                    </a:ext>
                  </a:extLst>
                </a:gridCol>
              </a:tblGrid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Subtance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Turbidity (NTU) Reading 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9801099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Liquid #1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0.79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3190819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Liquid #2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40.39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65345961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Liquid #3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1697.99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5712355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8BD9D92-C092-4F3D-BAF6-C6531232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8" t="2817" r="4418" b="4316"/>
          <a:stretch/>
        </p:blipFill>
        <p:spPr>
          <a:xfrm rot="16200000">
            <a:off x="879861" y="988571"/>
            <a:ext cx="2235741" cy="2995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67020-29BD-4D84-99AC-1A8EA9E91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7" t="3035" r="3317"/>
          <a:stretch/>
        </p:blipFill>
        <p:spPr>
          <a:xfrm rot="16200000">
            <a:off x="4564773" y="938579"/>
            <a:ext cx="2424225" cy="328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0978C-8D89-4530-98A3-450E76B63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041" y="1368696"/>
            <a:ext cx="3373712" cy="2530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F8C563-E447-4876-9AB2-B12853AD0435}"/>
              </a:ext>
            </a:extLst>
          </p:cNvPr>
          <p:cNvSpPr txBox="1"/>
          <p:nvPr/>
        </p:nvSpPr>
        <p:spPr>
          <a:xfrm>
            <a:off x="215901" y="4114800"/>
            <a:ext cx="5880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turbidity sensor measures the amount of particles suspended in the water.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unit for turbidity measurement is called NTU.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higher amount of particles in the water, the higher the NTU value.</a:t>
            </a:r>
          </a:p>
        </p:txBody>
      </p:sp>
    </p:spTree>
    <p:extLst>
      <p:ext uri="{BB962C8B-B14F-4D97-AF65-F5344CB8AC3E}">
        <p14:creationId xmlns:p14="http://schemas.microsoft.com/office/powerpoint/2010/main" val="2551870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57404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MicroSD Card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9C743-86E3-4E63-8701-C858D6C2F0DC}"/>
              </a:ext>
            </a:extLst>
          </p:cNvPr>
          <p:cNvSpPr txBox="1"/>
          <p:nvPr/>
        </p:nvSpPr>
        <p:spPr>
          <a:xfrm>
            <a:off x="342900" y="1368696"/>
            <a:ext cx="970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Adafruit MicroSD Card Breakout Board+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Onboard 5V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3V regulator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3 or 4 digital pins to read and write 2Gb+ of storage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LED lights up when the SD card is being read or written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MicroSD card breakout board+">
            <a:extLst>
              <a:ext uri="{FF2B5EF4-FFF2-40B4-BE49-F238E27FC236}">
                <a16:creationId xmlns:a16="http://schemas.microsoft.com/office/drawing/2014/main" id="{196AF1E8-ADAF-4BEC-B5E0-5355645A2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6481" r="17234" b="14075"/>
          <a:stretch/>
        </p:blipFill>
        <p:spPr bwMode="auto">
          <a:xfrm>
            <a:off x="6515100" y="2970570"/>
            <a:ext cx="4127500" cy="332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53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57404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LCD Screen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9C743-86E3-4E63-8701-C858D6C2F0DC}"/>
              </a:ext>
            </a:extLst>
          </p:cNvPr>
          <p:cNvSpPr txBox="1"/>
          <p:nvPr/>
        </p:nvSpPr>
        <p:spPr>
          <a:xfrm>
            <a:off x="215900" y="1210200"/>
            <a:ext cx="970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LCD 16x02 screen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is designed so it can be operated without the application.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FFFFFF"/>
                </a:solidFill>
                <a:latin typeface="Calibri" panose="020F0502020204030204"/>
              </a:rPr>
              <a:t>The LC</a:t>
            </a:r>
            <a:r>
              <a:rPr lang="en-US" sz="2400" dirty="0">
                <a:solidFill>
                  <a:srgbClr val="FFFFFF"/>
                </a:solidFill>
                <a:latin typeface="Calibri" panose="020F0502020204030204"/>
              </a:rPr>
              <a:t>D screen will display the readings from the sensors and alert the user in case there is a problem with the system.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0B6D9-4255-4F7A-BC5F-A51344248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28578"/>
            <a:ext cx="4599437" cy="30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533401" y="608430"/>
            <a:ext cx="3746498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Power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4C8CB-1DDB-4ACD-91DF-71034E314960}"/>
              </a:ext>
            </a:extLst>
          </p:cNvPr>
          <p:cNvGrpSpPr/>
          <p:nvPr/>
        </p:nvGrpSpPr>
        <p:grpSpPr>
          <a:xfrm>
            <a:off x="215901" y="988563"/>
            <a:ext cx="11595100" cy="5620487"/>
            <a:chOff x="196850" y="1061126"/>
            <a:chExt cx="11595100" cy="56204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537B32-7CD5-437C-AD43-4FA7CE028214}"/>
                </a:ext>
              </a:extLst>
            </p:cNvPr>
            <p:cNvSpPr/>
            <p:nvPr/>
          </p:nvSpPr>
          <p:spPr>
            <a:xfrm>
              <a:off x="514350" y="1879600"/>
              <a:ext cx="1568450" cy="39370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Solar Panels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CA4DE7-B906-44FA-8FB3-B7C10467F029}"/>
                </a:ext>
              </a:extLst>
            </p:cNvPr>
            <p:cNvSpPr/>
            <p:nvPr/>
          </p:nvSpPr>
          <p:spPr>
            <a:xfrm>
              <a:off x="514350" y="2610711"/>
              <a:ext cx="1568450" cy="39370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40167E-1CCB-461F-938D-B1CE974128CE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1298575" y="2273300"/>
              <a:ext cx="0" cy="3374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B0A7FD-3BB8-4328-B9F0-33EC25A78EA8}"/>
                </a:ext>
              </a:extLst>
            </p:cNvPr>
            <p:cNvSpPr/>
            <p:nvPr/>
          </p:nvSpPr>
          <p:spPr>
            <a:xfrm>
              <a:off x="2393949" y="2625302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Pump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15BD1F-C746-4DA9-A725-0A3F3979DC2D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2082800" y="2807561"/>
              <a:ext cx="311149" cy="145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32132-A0D3-4716-A325-7D3DD090F5A8}"/>
                </a:ext>
              </a:extLst>
            </p:cNvPr>
            <p:cNvSpPr/>
            <p:nvPr/>
          </p:nvSpPr>
          <p:spPr>
            <a:xfrm>
              <a:off x="4241801" y="2625302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72674B-29BC-4315-8665-1AB0B6B21BF8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3962399" y="2822152"/>
              <a:ext cx="2794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CF6D09-5697-4AE0-9F5D-53228451387A}"/>
                </a:ext>
              </a:extLst>
            </p:cNvPr>
            <p:cNvSpPr/>
            <p:nvPr/>
          </p:nvSpPr>
          <p:spPr>
            <a:xfrm>
              <a:off x="6324601" y="1061126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Sediment Filter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FE1CB6-A8A4-4A76-BFB4-F455B2ADD6BB}"/>
                </a:ext>
              </a:extLst>
            </p:cNvPr>
            <p:cNvSpPr/>
            <p:nvPr/>
          </p:nvSpPr>
          <p:spPr>
            <a:xfrm>
              <a:off x="6324601" y="1690464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Pre-Carbon Filter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96C6F9-3774-4151-8942-CFC4EB32A4B2}"/>
                </a:ext>
              </a:extLst>
            </p:cNvPr>
            <p:cNvSpPr/>
            <p:nvPr/>
          </p:nvSpPr>
          <p:spPr>
            <a:xfrm>
              <a:off x="6324601" y="2320054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UF Filtration Membrane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DE64EB-FA0B-4565-AFC8-A5B9FE89B283}"/>
                </a:ext>
              </a:extLst>
            </p:cNvPr>
            <p:cNvSpPr/>
            <p:nvPr/>
          </p:nvSpPr>
          <p:spPr>
            <a:xfrm>
              <a:off x="6324601" y="2978891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 - Chamber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811B47-209E-420F-9508-313A9EE2BC93}"/>
                </a:ext>
              </a:extLst>
            </p:cNvPr>
            <p:cNvCxnSpPr>
              <a:cxnSpLocks/>
              <a:stCxn id="12" idx="3"/>
              <a:endCxn id="14" idx="0"/>
            </p:cNvCxnSpPr>
            <p:nvPr/>
          </p:nvCxnSpPr>
          <p:spPr>
            <a:xfrm flipV="1">
              <a:off x="5810251" y="1061126"/>
              <a:ext cx="1298575" cy="1761026"/>
            </a:xfrm>
            <a:prstGeom prst="bentConnector4">
              <a:avLst>
                <a:gd name="adj1" fmla="val 19804"/>
                <a:gd name="adj2" fmla="val 11298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A2263F-8388-42AC-B437-71CB780289AB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7108826" y="1454826"/>
              <a:ext cx="0" cy="2356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E20EB9-A791-4111-AB77-17334BB820F3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7108826" y="2084164"/>
              <a:ext cx="0" cy="2358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AD3FCF-1F70-454C-9548-CD99D98F6B10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7108826" y="2713754"/>
              <a:ext cx="0" cy="2651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79476A5-60D5-4285-B19C-9D0C4118D116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7893051" y="2990857"/>
              <a:ext cx="431799" cy="18488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4552E0-B852-4CFB-A447-14FB25F92D97}"/>
                </a:ext>
              </a:extLst>
            </p:cNvPr>
            <p:cNvSpPr/>
            <p:nvPr/>
          </p:nvSpPr>
          <p:spPr>
            <a:xfrm>
              <a:off x="8324850" y="2794007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AEECAC-B1D4-46E2-BA16-7F62A81DFB4E}"/>
                </a:ext>
              </a:extLst>
            </p:cNvPr>
            <p:cNvSpPr/>
            <p:nvPr/>
          </p:nvSpPr>
          <p:spPr>
            <a:xfrm>
              <a:off x="10223500" y="2794007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Purified Water Outlet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387C35-2ACC-41F5-924E-4AFAB68EFD62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9893300" y="2990857"/>
              <a:ext cx="330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92E01F-06B0-4E65-9E74-00BD107E5449}"/>
                </a:ext>
              </a:extLst>
            </p:cNvPr>
            <p:cNvSpPr/>
            <p:nvPr/>
          </p:nvSpPr>
          <p:spPr>
            <a:xfrm>
              <a:off x="674462" y="4104937"/>
              <a:ext cx="1248225" cy="11008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E5A5DD53-7014-4187-953D-8D3298CC0DB6}"/>
                </a:ext>
              </a:extLst>
            </p:cNvPr>
            <p:cNvCxnSpPr>
              <a:cxnSpLocks/>
              <a:stCxn id="26" idx="0"/>
              <a:endCxn id="10" idx="2"/>
            </p:cNvCxnSpPr>
            <p:nvPr/>
          </p:nvCxnSpPr>
          <p:spPr>
            <a:xfrm rot="5400000" flipH="1" flipV="1">
              <a:off x="1695407" y="2622171"/>
              <a:ext cx="1085935" cy="18795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E59D512-FFE5-4FC8-AD71-4F6C823B4DB6}"/>
                </a:ext>
              </a:extLst>
            </p:cNvPr>
            <p:cNvCxnSpPr>
              <a:cxnSpLocks/>
              <a:stCxn id="26" idx="0"/>
              <a:endCxn id="23" idx="2"/>
            </p:cNvCxnSpPr>
            <p:nvPr/>
          </p:nvCxnSpPr>
          <p:spPr>
            <a:xfrm rot="5400000" flipH="1" flipV="1">
              <a:off x="4745210" y="-258928"/>
              <a:ext cx="917230" cy="7810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D18A0A-5ABD-49B0-BA4E-CF698E7FAABA}"/>
                </a:ext>
              </a:extLst>
            </p:cNvPr>
            <p:cNvSpPr/>
            <p:nvPr/>
          </p:nvSpPr>
          <p:spPr>
            <a:xfrm>
              <a:off x="2489199" y="3827598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pH/Temperature Sensor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6B7D78-8712-4E39-8FFD-210CD4D84E4D}"/>
                </a:ext>
              </a:extLst>
            </p:cNvPr>
            <p:cNvSpPr/>
            <p:nvPr/>
          </p:nvSpPr>
          <p:spPr>
            <a:xfrm>
              <a:off x="2489199" y="4395119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Turbidity Sensor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9A32D2-50E2-4AE7-9327-EE43CB8958A6}"/>
                </a:ext>
              </a:extLst>
            </p:cNvPr>
            <p:cNvSpPr/>
            <p:nvPr/>
          </p:nvSpPr>
          <p:spPr>
            <a:xfrm>
              <a:off x="2489199" y="4962640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MicroSD Card Module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BCCA13-C9E1-42B5-8033-927CF53FE2C7}"/>
                </a:ext>
              </a:extLst>
            </p:cNvPr>
            <p:cNvSpPr/>
            <p:nvPr/>
          </p:nvSpPr>
          <p:spPr>
            <a:xfrm>
              <a:off x="196850" y="5665846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LCD Display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25393E-12E1-4349-B529-5543C800911D}"/>
                </a:ext>
              </a:extLst>
            </p:cNvPr>
            <p:cNvSpPr/>
            <p:nvPr/>
          </p:nvSpPr>
          <p:spPr>
            <a:xfrm>
              <a:off x="2082800" y="5665846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Bluetooth Transmitter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A40C2665-E617-4AAC-AF25-428917B79C9E}"/>
                </a:ext>
              </a:extLst>
            </p:cNvPr>
            <p:cNvCxnSpPr>
              <a:cxnSpLocks/>
              <a:stCxn id="26" idx="3"/>
              <a:endCxn id="29" idx="1"/>
            </p:cNvCxnSpPr>
            <p:nvPr/>
          </p:nvCxnSpPr>
          <p:spPr>
            <a:xfrm flipV="1">
              <a:off x="1922687" y="4024448"/>
              <a:ext cx="566512" cy="63092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758AD6B7-3ACD-480C-829B-A17937B0CDEA}"/>
                </a:ext>
              </a:extLst>
            </p:cNvPr>
            <p:cNvCxnSpPr>
              <a:cxnSpLocks/>
              <a:stCxn id="26" idx="3"/>
              <a:endCxn id="30" idx="1"/>
            </p:cNvCxnSpPr>
            <p:nvPr/>
          </p:nvCxnSpPr>
          <p:spPr>
            <a:xfrm flipV="1">
              <a:off x="1922687" y="4591969"/>
              <a:ext cx="566512" cy="634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2C0086B-60D4-4AFD-8916-691D1747195A}"/>
                </a:ext>
              </a:extLst>
            </p:cNvPr>
            <p:cNvCxnSpPr>
              <a:cxnSpLocks/>
              <a:stCxn id="26" idx="3"/>
              <a:endCxn id="31" idx="1"/>
            </p:cNvCxnSpPr>
            <p:nvPr/>
          </p:nvCxnSpPr>
          <p:spPr>
            <a:xfrm>
              <a:off x="1922687" y="4655377"/>
              <a:ext cx="566512" cy="5041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E261D7E-0C4C-4EEE-8E51-14660F6124B0}"/>
                </a:ext>
              </a:extLst>
            </p:cNvPr>
            <p:cNvCxnSpPr>
              <a:cxnSpLocks/>
              <a:stCxn id="26" idx="2"/>
              <a:endCxn id="32" idx="0"/>
            </p:cNvCxnSpPr>
            <p:nvPr/>
          </p:nvCxnSpPr>
          <p:spPr>
            <a:xfrm rot="5400000">
              <a:off x="909810" y="5277081"/>
              <a:ext cx="460030" cy="317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AAADE80-DBBA-4D80-BECB-29E4918C7BD4}"/>
                </a:ext>
              </a:extLst>
            </p:cNvPr>
            <p:cNvCxnSpPr>
              <a:cxnSpLocks/>
              <a:stCxn id="26" idx="2"/>
              <a:endCxn id="33" idx="0"/>
            </p:cNvCxnSpPr>
            <p:nvPr/>
          </p:nvCxnSpPr>
          <p:spPr>
            <a:xfrm rot="16200000" flipH="1">
              <a:off x="1852785" y="4651606"/>
              <a:ext cx="460030" cy="15684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2039-1FB5-4C45-BEA6-390F4E7B98B0}"/>
                </a:ext>
              </a:extLst>
            </p:cNvPr>
            <p:cNvSpPr/>
            <p:nvPr/>
          </p:nvSpPr>
          <p:spPr>
            <a:xfrm>
              <a:off x="7149628" y="4246789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D9BC54-1B1F-4CEF-9A8B-E0CBB641C5D5}"/>
                </a:ext>
              </a:extLst>
            </p:cNvPr>
            <p:cNvSpPr/>
            <p:nvPr/>
          </p:nvSpPr>
          <p:spPr>
            <a:xfrm>
              <a:off x="9210203" y="4246789"/>
              <a:ext cx="1568450" cy="633354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624B1C-7D2F-4627-A8AB-3090B08BDBFE}"/>
                </a:ext>
              </a:extLst>
            </p:cNvPr>
            <p:cNvSpPr/>
            <p:nvPr/>
          </p:nvSpPr>
          <p:spPr>
            <a:xfrm>
              <a:off x="7149628" y="5224192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Filtration System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D09482-8AC4-4423-8DEF-CE10C0786AAD}"/>
                </a:ext>
              </a:extLst>
            </p:cNvPr>
            <p:cNvSpPr/>
            <p:nvPr/>
          </p:nvSpPr>
          <p:spPr>
            <a:xfrm>
              <a:off x="9210203" y="5224192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Peripherals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7737F6F-8860-4170-8759-0740FC1FC4D9}"/>
                </a:ext>
              </a:extLst>
            </p:cNvPr>
            <p:cNvCxnSpPr>
              <a:cxnSpLocks/>
              <a:stCxn id="33" idx="3"/>
              <a:endCxn id="44" idx="1"/>
            </p:cNvCxnSpPr>
            <p:nvPr/>
          </p:nvCxnSpPr>
          <p:spPr>
            <a:xfrm>
              <a:off x="3651250" y="5982523"/>
              <a:ext cx="69104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Image result for android&quot;">
              <a:extLst>
                <a:ext uri="{FF2B5EF4-FFF2-40B4-BE49-F238E27FC236}">
                  <a16:creationId xmlns:a16="http://schemas.microsoft.com/office/drawing/2014/main" id="{23296933-0AC9-445B-A0AF-DDFC59684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9252" r="23149" b="12891"/>
            <a:stretch/>
          </p:blipFill>
          <p:spPr bwMode="auto">
            <a:xfrm>
              <a:off x="4342298" y="5283433"/>
              <a:ext cx="1269526" cy="139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3C63AA5-11FC-4BC8-9752-DEBD74441D0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02598" y="546876"/>
            <a:ext cx="256082" cy="5026026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B4DF96AB-8B66-4B20-93B5-0547F53B3841}"/>
              </a:ext>
            </a:extLst>
          </p:cNvPr>
          <p:cNvCxnSpPr>
            <a:cxnSpLocks/>
          </p:cNvCxnSpPr>
          <p:nvPr/>
        </p:nvCxnSpPr>
        <p:spPr>
          <a:xfrm rot="5400000">
            <a:off x="519435" y="3241753"/>
            <a:ext cx="1108097" cy="488286"/>
          </a:xfrm>
          <a:prstGeom prst="bentConnector3">
            <a:avLst>
              <a:gd name="adj1" fmla="val 37526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043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62" y="634946"/>
            <a:ext cx="3372529" cy="3441202"/>
          </a:xfrm>
        </p:spPr>
        <p:txBody>
          <a:bodyPr anchor="ctr">
            <a:normAutofit/>
          </a:bodyPr>
          <a:lstStyle/>
          <a:p>
            <a:pPr algn="ctr"/>
            <a:r>
              <a:rPr lang="en-US" b="1" u="sng" dirty="0"/>
              <a:t>Solar </a:t>
            </a:r>
            <a:br>
              <a:rPr lang="en-US" b="1" u="sng" dirty="0"/>
            </a:br>
            <a:r>
              <a:rPr lang="en-US" b="1" u="sng" dirty="0"/>
              <a:t>Panels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089337"/>
              </p:ext>
            </p:extLst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6123" y="656492"/>
            <a:ext cx="6729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Comparison of 3 types of solar panels: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Monocrystalline Cells- Small, highest efficiency, very portable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Polycrystalline Cells-Large in size (heavy), less efficient, not portable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Thin Film Cells-Large in size, less efficient, not portable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6123" y="3614337"/>
            <a:ext cx="6389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Specifications: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19 % efficiency rates, 16V output, peak current of 1.1 A, and peak power of 19.8 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Has a built-in USB port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0" y="3553513"/>
            <a:ext cx="3774829" cy="196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899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99000"/>
                <a:satMod val="140000"/>
              </a:schemeClr>
            </a:gs>
            <a:gs pos="71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45" y="639767"/>
            <a:ext cx="3372529" cy="1868655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Battery</a:t>
            </a:r>
            <a:r>
              <a:rPr lang="en-US" b="1" dirty="0"/>
              <a:t>  </a:t>
            </a:r>
            <a:br>
              <a:rPr lang="en-US" b="1" dirty="0"/>
            </a:br>
            <a:endParaRPr lang="en-US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472904"/>
              </p:ext>
            </p:extLst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7352A6B-DC89-4D50-8319-4B8E373247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8" t="3159" r="3086" b="8251"/>
          <a:stretch/>
        </p:blipFill>
        <p:spPr>
          <a:xfrm rot="20466399">
            <a:off x="1248263" y="3194222"/>
            <a:ext cx="1618735" cy="2310714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683ABE90-C29A-C945-AA3C-5EA42DBEE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692290"/>
              </p:ext>
            </p:extLst>
          </p:nvPr>
        </p:nvGraphicFramePr>
        <p:xfrm>
          <a:off x="3819200" y="182567"/>
          <a:ext cx="8229365" cy="6218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093">
                  <a:extLst>
                    <a:ext uri="{9D8B030D-6E8A-4147-A177-3AD203B41FA5}">
                      <a16:colId xmlns:a16="http://schemas.microsoft.com/office/drawing/2014/main" val="749011406"/>
                    </a:ext>
                  </a:extLst>
                </a:gridCol>
                <a:gridCol w="2205724">
                  <a:extLst>
                    <a:ext uri="{9D8B030D-6E8A-4147-A177-3AD203B41FA5}">
                      <a16:colId xmlns:a16="http://schemas.microsoft.com/office/drawing/2014/main" val="743291098"/>
                    </a:ext>
                  </a:extLst>
                </a:gridCol>
                <a:gridCol w="1901774">
                  <a:extLst>
                    <a:ext uri="{9D8B030D-6E8A-4147-A177-3AD203B41FA5}">
                      <a16:colId xmlns:a16="http://schemas.microsoft.com/office/drawing/2014/main" val="1100708887"/>
                    </a:ext>
                  </a:extLst>
                </a:gridCol>
                <a:gridCol w="1901774">
                  <a:extLst>
                    <a:ext uri="{9D8B030D-6E8A-4147-A177-3AD203B41FA5}">
                      <a16:colId xmlns:a16="http://schemas.microsoft.com/office/drawing/2014/main" val="105725693"/>
                    </a:ext>
                  </a:extLst>
                </a:gridCol>
              </a:tblGrid>
              <a:tr h="5132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Battery Features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Lead-acid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Akaline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 - polymer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903162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76251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75223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063030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526510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Energy density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46572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Discharge stability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64610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39323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027136"/>
                  </a:ext>
                </a:extLst>
              </a:tr>
              <a:tr h="63388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94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01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99000"/>
                <a:satMod val="140000"/>
              </a:schemeClr>
            </a:gs>
            <a:gs pos="71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45" y="285355"/>
            <a:ext cx="3372529" cy="2223067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Battery</a:t>
            </a:r>
            <a:r>
              <a:rPr lang="en-US" b="1" dirty="0"/>
              <a:t>  </a:t>
            </a:r>
            <a:br>
              <a:rPr lang="en-US" b="1" dirty="0"/>
            </a:br>
            <a:r>
              <a:rPr lang="en-US" sz="2000" b="1" dirty="0"/>
              <a:t>V-88 USB-C  Power Delivery </a:t>
            </a:r>
            <a:br>
              <a:rPr lang="en-US" sz="2000" b="1" dirty="0"/>
            </a:br>
            <a:r>
              <a:rPr lang="en-US" sz="2000" b="1" dirty="0"/>
              <a:t>Portable Battery</a:t>
            </a:r>
            <a:br>
              <a:rPr lang="en-US" sz="2000" b="1" dirty="0"/>
            </a:br>
            <a:r>
              <a:rPr lang="en-US" sz="2000" b="1" dirty="0"/>
              <a:t>Voltaic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6123" y="656492"/>
            <a:ext cx="6729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Specification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</a:rPr>
              <a:t>Capacity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24,000 mAh / 88.8 Watt Hours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pt-BR" sz="2000" dirty="0">
                <a:solidFill>
                  <a:schemeClr val="bg1"/>
                </a:solidFill>
                <a:sym typeface="Wingdings" panose="05000000000000000000" pitchFamily="2" charset="2"/>
              </a:rPr>
              <a:t>Output: 12V/6A, 16V/5A, 19V/4.5A, 24V/3.5A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pl-PL" sz="2000" dirty="0">
                <a:solidFill>
                  <a:schemeClr val="bg1"/>
                </a:solidFill>
              </a:rPr>
              <a:t>USB QC: 5V/3A, 3.6V-12V, 18W Max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</a:rPr>
              <a:t>Battery Type: Li-Polymer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</a:rPr>
              <a:t>DC Input: 18-25V/3A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6123" y="3395725"/>
            <a:ext cx="63890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Dimensions 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Size : 8.6 x 5.4 x 0.9 in.(21.8 x 13.7 x 2.2 cm)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Weight : 1.57 pounds (714g)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52A6B-DC89-4D50-8319-4B8E373247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8" t="3159" r="3086" b="8251"/>
          <a:stretch/>
        </p:blipFill>
        <p:spPr>
          <a:xfrm rot="20466399">
            <a:off x="1248263" y="3194222"/>
            <a:ext cx="1618735" cy="23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0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0" y="1201263"/>
            <a:ext cx="2881358" cy="118007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400" b="1" dirty="0"/>
              <a:t>Advantages</a:t>
            </a:r>
            <a:r>
              <a:rPr lang="en-US" sz="4000" b="1" u="sng" dirty="0"/>
              <a:t> </a:t>
            </a:r>
            <a:br>
              <a:rPr lang="en-US" sz="2000" dirty="0"/>
            </a:br>
            <a:br>
              <a:rPr lang="en-US" sz="2000" dirty="0"/>
            </a:br>
            <a:endParaRPr lang="en-US" b="1" u="sng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6123" y="656492"/>
            <a:ext cx="67290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Protection: Short Circuit, Over Charge, Over Discharge, Over    Current, Over Temperature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Very light weight 1.57 pounds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2.5-3 hours from included  additional AC charger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Safe for air travel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No need for charge controller (MPPT).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Battery features always ON mode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004C0-D908-4EE6-BB2D-D1C0FE3A9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782" y="3645243"/>
            <a:ext cx="7233562" cy="2298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15900">
              <a:schemeClr val="accent1">
                <a:alpha val="41000"/>
              </a:schemeClr>
            </a:glow>
            <a:outerShdw blurRad="38100" algn="tl" rotWithShape="0">
              <a:schemeClr val="bg2">
                <a:alpha val="72000"/>
              </a:scheme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27E5CC-53E6-4B60-AB9D-2A47ADCDE2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6" t="2177" r="1397" b="-1"/>
          <a:stretch/>
        </p:blipFill>
        <p:spPr>
          <a:xfrm>
            <a:off x="726830" y="2693773"/>
            <a:ext cx="2881361" cy="178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79073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07" y="1995320"/>
            <a:ext cx="3397185" cy="2081029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u="sng" dirty="0"/>
              <a:t>PCB</a:t>
            </a:r>
            <a:br>
              <a:rPr lang="en-US" sz="8000" b="1" u="sng" dirty="0"/>
            </a:br>
            <a:r>
              <a:rPr lang="en-US" sz="2800" b="1" dirty="0"/>
              <a:t>    Printed Circuit Board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776340"/>
              </p:ext>
            </p:extLst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3212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07" y="1995320"/>
            <a:ext cx="3397185" cy="2081029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u="sng" dirty="0"/>
              <a:t>PCB</a:t>
            </a:r>
            <a:br>
              <a:rPr lang="en-US" sz="8000" b="1" u="sng" dirty="0"/>
            </a:br>
            <a:r>
              <a:rPr lang="en-US" sz="2800" b="1" dirty="0"/>
              <a:t>    Printed Circuit Board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6363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6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+mn-lt"/>
              </a:rPr>
              <a:t>Goals and Objectives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908916"/>
              </p:ext>
            </p:extLst>
          </p:nvPr>
        </p:nvGraphicFramePr>
        <p:xfrm>
          <a:off x="4648201" y="639767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6123" y="656492"/>
            <a:ext cx="6729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Create a simple, efficient water filtration system with low power consumption 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-</a:t>
            </a:r>
            <a:r>
              <a:rPr lang="en-US" sz="2400" dirty="0">
                <a:solidFill>
                  <a:schemeClr val="bg1"/>
                </a:solidFill>
              </a:rPr>
              <a:t>Solar panels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1631" y="2555631"/>
            <a:ext cx="662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6123" y="2555631"/>
            <a:ext cx="6729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Make it portable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	-</a:t>
            </a:r>
            <a:r>
              <a:rPr lang="en-US" sz="2400" dirty="0">
                <a:solidFill>
                  <a:schemeClr val="bg1"/>
                </a:solidFill>
              </a:rPr>
              <a:t>Small in size and lightweight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6123" y="4419600"/>
            <a:ext cx="67290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Build an Android app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	-Shows sensors data (pH, turbidity, and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	temperature)</a:t>
            </a:r>
          </a:p>
        </p:txBody>
      </p:sp>
    </p:spTree>
    <p:extLst>
      <p:ext uri="{BB962C8B-B14F-4D97-AF65-F5344CB8AC3E}">
        <p14:creationId xmlns:p14="http://schemas.microsoft.com/office/powerpoint/2010/main" val="3763563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57404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 Front End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FD7520-4314-4357-91DA-D422F6C2C800}"/>
              </a:ext>
            </a:extLst>
          </p:cNvPr>
          <p:cNvGrpSpPr/>
          <p:nvPr/>
        </p:nvGrpSpPr>
        <p:grpSpPr>
          <a:xfrm>
            <a:off x="1139098" y="1440624"/>
            <a:ext cx="1958340" cy="3863340"/>
            <a:chOff x="684825" y="1497330"/>
            <a:chExt cx="1958340" cy="38633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C041E8-4505-4DB8-9648-1704881DE43D}"/>
                </a:ext>
              </a:extLst>
            </p:cNvPr>
            <p:cNvGrpSpPr/>
            <p:nvPr/>
          </p:nvGrpSpPr>
          <p:grpSpPr>
            <a:xfrm>
              <a:off x="684825" y="1497330"/>
              <a:ext cx="1958340" cy="3863340"/>
              <a:chOff x="2768806" y="1502646"/>
              <a:chExt cx="1958340" cy="386334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45A6F59-8019-4B03-91E4-E7F44E6EF3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8000" t="6151" r="6333" b="4744"/>
              <a:stretch/>
            </p:blipFill>
            <p:spPr>
              <a:xfrm>
                <a:off x="2768806" y="1502646"/>
                <a:ext cx="1958340" cy="386334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89F5ABC-3EA5-4F07-9DEF-9D1D5373B5D7}"/>
                  </a:ext>
                </a:extLst>
              </p:cNvPr>
              <p:cNvSpPr/>
              <p:nvPr/>
            </p:nvSpPr>
            <p:spPr>
              <a:xfrm>
                <a:off x="2828260" y="1796902"/>
                <a:ext cx="1839433" cy="3274828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Device Connected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 Temp          Turbidity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15◦C /59◦F              0 NTU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 Flow 1    Water Flow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2.5 L/min	 2.5 L/min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7.8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Alerts: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 current alerts.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3903DF8-55B2-453F-8F99-846530C414C9}"/>
                </a:ext>
              </a:extLst>
            </p:cNvPr>
            <p:cNvSpPr/>
            <p:nvPr/>
          </p:nvSpPr>
          <p:spPr>
            <a:xfrm>
              <a:off x="823048" y="4212266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pH History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3C11EB-2DD9-4D62-BE56-6E207D8A1B98}"/>
                </a:ext>
              </a:extLst>
            </p:cNvPr>
            <p:cNvSpPr/>
            <p:nvPr/>
          </p:nvSpPr>
          <p:spPr>
            <a:xfrm>
              <a:off x="1703380" y="4208767"/>
              <a:ext cx="761204" cy="384501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turbidity History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943D9B-8A03-4A47-91D1-B8CC66A756AA}"/>
                </a:ext>
              </a:extLst>
            </p:cNvPr>
            <p:cNvSpPr/>
            <p:nvPr/>
          </p:nvSpPr>
          <p:spPr>
            <a:xfrm>
              <a:off x="823048" y="4622505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temp History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DEE31F2-0FDD-4F7E-BCEF-78CB73EB7B04}"/>
                </a:ext>
              </a:extLst>
            </p:cNvPr>
            <p:cNvSpPr/>
            <p:nvPr/>
          </p:nvSpPr>
          <p:spPr>
            <a:xfrm>
              <a:off x="1703380" y="4622505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water flow History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304134F-3896-4582-891B-BD0F983DD567}"/>
                </a:ext>
              </a:extLst>
            </p:cNvPr>
            <p:cNvSpPr/>
            <p:nvPr/>
          </p:nvSpPr>
          <p:spPr>
            <a:xfrm>
              <a:off x="823048" y="2126512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0CC2EE7-DE5A-4A84-BC9F-93C6EE97C441}"/>
                </a:ext>
              </a:extLst>
            </p:cNvPr>
            <p:cNvSpPr/>
            <p:nvPr/>
          </p:nvSpPr>
          <p:spPr>
            <a:xfrm>
              <a:off x="1736652" y="2130057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C91D48-C409-4AE0-933F-25957FF0242F}"/>
                </a:ext>
              </a:extLst>
            </p:cNvPr>
            <p:cNvSpPr/>
            <p:nvPr/>
          </p:nvSpPr>
          <p:spPr>
            <a:xfrm>
              <a:off x="797444" y="2546499"/>
              <a:ext cx="829340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DF3CECB-B140-4C7D-90AF-4F9B421D6FDF}"/>
                </a:ext>
              </a:extLst>
            </p:cNvPr>
            <p:cNvSpPr/>
            <p:nvPr/>
          </p:nvSpPr>
          <p:spPr>
            <a:xfrm>
              <a:off x="1669312" y="2546499"/>
              <a:ext cx="829340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4F57BE-3211-43B7-8B60-06ED153C7FC9}"/>
                </a:ext>
              </a:extLst>
            </p:cNvPr>
            <p:cNvSpPr/>
            <p:nvPr/>
          </p:nvSpPr>
          <p:spPr>
            <a:xfrm>
              <a:off x="1283393" y="2962941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ECCD8AF-B76F-44CC-8381-4634333F4067}"/>
                </a:ext>
              </a:extLst>
            </p:cNvPr>
            <p:cNvSpPr/>
            <p:nvPr/>
          </p:nvSpPr>
          <p:spPr>
            <a:xfrm>
              <a:off x="783665" y="3372294"/>
              <a:ext cx="172482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8F992B2-3A98-48E0-AA29-8284945D7AFF}"/>
                </a:ext>
              </a:extLst>
            </p:cNvPr>
            <p:cNvSpPr/>
            <p:nvPr/>
          </p:nvSpPr>
          <p:spPr>
            <a:xfrm>
              <a:off x="823048" y="3802027"/>
              <a:ext cx="1641536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View/ Update Filter Replacement Dates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D182F1-DA7D-4707-B395-7527A9AE4D94}"/>
              </a:ext>
            </a:extLst>
          </p:cNvPr>
          <p:cNvGrpSpPr/>
          <p:nvPr/>
        </p:nvGrpSpPr>
        <p:grpSpPr>
          <a:xfrm>
            <a:off x="4694891" y="1440624"/>
            <a:ext cx="1958340" cy="3863340"/>
            <a:chOff x="684825" y="1497330"/>
            <a:chExt cx="1958340" cy="38633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3861132-77FF-4477-A579-95537459897A}"/>
                </a:ext>
              </a:extLst>
            </p:cNvPr>
            <p:cNvGrpSpPr/>
            <p:nvPr/>
          </p:nvGrpSpPr>
          <p:grpSpPr>
            <a:xfrm>
              <a:off x="684825" y="1497330"/>
              <a:ext cx="1958340" cy="3863340"/>
              <a:chOff x="2768806" y="1502646"/>
              <a:chExt cx="1958340" cy="386334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08D12CA-7878-42CC-BFA3-426E8CBB58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8000" t="6151" r="6333" b="4744"/>
              <a:stretch/>
            </p:blipFill>
            <p:spPr>
              <a:xfrm>
                <a:off x="2768806" y="1502646"/>
                <a:ext cx="1958340" cy="3863340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1280830-5625-4C8E-BB18-83E81AB28071}"/>
                  </a:ext>
                </a:extLst>
              </p:cNvPr>
              <p:cNvSpPr/>
              <p:nvPr/>
            </p:nvSpPr>
            <p:spPr>
              <a:xfrm>
                <a:off x="2828260" y="1796902"/>
                <a:ext cx="1839433" cy="3274828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Device Connected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 Temp          Turbidity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15◦C /59◦F              0 NTU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 Flow 1    Water Flow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2.5 L/min	 2.5 L/min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13.5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770D87-A74E-4C29-BDBC-7D61C600D2C7}"/>
                </a:ext>
              </a:extLst>
            </p:cNvPr>
            <p:cNvSpPr/>
            <p:nvPr/>
          </p:nvSpPr>
          <p:spPr>
            <a:xfrm>
              <a:off x="823048" y="4212266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pH History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AE38705-48EB-43F6-9390-6D20EF31565C}"/>
                </a:ext>
              </a:extLst>
            </p:cNvPr>
            <p:cNvSpPr/>
            <p:nvPr/>
          </p:nvSpPr>
          <p:spPr>
            <a:xfrm>
              <a:off x="1703380" y="4208767"/>
              <a:ext cx="761204" cy="384501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turbidity History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74B7AD1-DF20-473F-8704-B93296B66B1B}"/>
                </a:ext>
              </a:extLst>
            </p:cNvPr>
            <p:cNvSpPr/>
            <p:nvPr/>
          </p:nvSpPr>
          <p:spPr>
            <a:xfrm>
              <a:off x="823048" y="4622505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temp History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89310B7-0B86-4C5F-AADD-F02CAEC6D92A}"/>
                </a:ext>
              </a:extLst>
            </p:cNvPr>
            <p:cNvSpPr/>
            <p:nvPr/>
          </p:nvSpPr>
          <p:spPr>
            <a:xfrm>
              <a:off x="1703380" y="4622505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water flow History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5BBC9C5-08B5-4DCC-BC2B-980E7625FCA4}"/>
                </a:ext>
              </a:extLst>
            </p:cNvPr>
            <p:cNvSpPr/>
            <p:nvPr/>
          </p:nvSpPr>
          <p:spPr>
            <a:xfrm>
              <a:off x="823048" y="1986075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232FF1F-8ECA-4485-A382-F94F13FE9AE2}"/>
                </a:ext>
              </a:extLst>
            </p:cNvPr>
            <p:cNvSpPr/>
            <p:nvPr/>
          </p:nvSpPr>
          <p:spPr>
            <a:xfrm>
              <a:off x="1723272" y="1982973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EA3AA1A-D83F-4F9F-8568-AB6B2A8D0C3D}"/>
                </a:ext>
              </a:extLst>
            </p:cNvPr>
            <p:cNvSpPr/>
            <p:nvPr/>
          </p:nvSpPr>
          <p:spPr>
            <a:xfrm>
              <a:off x="806305" y="2417060"/>
              <a:ext cx="829340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39B41E0-4B5D-4CAA-9838-EF9122C08185}"/>
                </a:ext>
              </a:extLst>
            </p:cNvPr>
            <p:cNvSpPr/>
            <p:nvPr/>
          </p:nvSpPr>
          <p:spPr>
            <a:xfrm>
              <a:off x="1669312" y="2407834"/>
              <a:ext cx="829340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F932FE1-450E-4E0B-91AC-E13473E36416}"/>
                </a:ext>
              </a:extLst>
            </p:cNvPr>
            <p:cNvSpPr/>
            <p:nvPr/>
          </p:nvSpPr>
          <p:spPr>
            <a:xfrm>
              <a:off x="1283393" y="2818073"/>
              <a:ext cx="761204" cy="37214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25FB7D-946F-4C11-9CBB-490A850EA3FC}"/>
                </a:ext>
              </a:extLst>
            </p:cNvPr>
            <p:cNvSpPr/>
            <p:nvPr/>
          </p:nvSpPr>
          <p:spPr>
            <a:xfrm>
              <a:off x="783665" y="3217679"/>
              <a:ext cx="1724824" cy="526755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Alerts: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pH is too high.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for suggested actions.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2584475-2351-4A50-8A78-EB549D33398E}"/>
                </a:ext>
              </a:extLst>
            </p:cNvPr>
            <p:cNvSpPr/>
            <p:nvPr/>
          </p:nvSpPr>
          <p:spPr>
            <a:xfrm>
              <a:off x="823048" y="3802027"/>
              <a:ext cx="1641536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View/ Update Filter Replacement Dates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9EA71B-4A73-4B2D-8D32-D36CEF1062D8}"/>
              </a:ext>
            </a:extLst>
          </p:cNvPr>
          <p:cNvGrpSpPr/>
          <p:nvPr/>
        </p:nvGrpSpPr>
        <p:grpSpPr>
          <a:xfrm>
            <a:off x="8245557" y="1440624"/>
            <a:ext cx="1958340" cy="3863340"/>
            <a:chOff x="5603957" y="1549386"/>
            <a:chExt cx="1958340" cy="386334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FA381FC-BC63-4AAD-86C3-EC6F0DA58504}"/>
                </a:ext>
              </a:extLst>
            </p:cNvPr>
            <p:cNvGrpSpPr/>
            <p:nvPr/>
          </p:nvGrpSpPr>
          <p:grpSpPr>
            <a:xfrm>
              <a:off x="5603957" y="1549386"/>
              <a:ext cx="1958340" cy="3863340"/>
              <a:chOff x="684825" y="1549386"/>
              <a:chExt cx="1958340" cy="386334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A48422F-BA7A-429C-9A79-CF5F9DA33FB1}"/>
                  </a:ext>
                </a:extLst>
              </p:cNvPr>
              <p:cNvGrpSpPr/>
              <p:nvPr/>
            </p:nvGrpSpPr>
            <p:grpSpPr>
              <a:xfrm>
                <a:off x="684825" y="1549386"/>
                <a:ext cx="1958340" cy="3863340"/>
                <a:chOff x="2768806" y="1554702"/>
                <a:chExt cx="1958340" cy="3863340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EEB3FCD4-8E57-41BE-8EE7-9C5C88AD8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rcRect l="8000" t="6151" r="6333" b="4744"/>
                <a:stretch/>
              </p:blipFill>
              <p:spPr>
                <a:xfrm>
                  <a:off x="2768806" y="1554702"/>
                  <a:ext cx="1958340" cy="3863340"/>
                </a:xfrm>
                <a:prstGeom prst="rect">
                  <a:avLst/>
                </a:prstGeom>
              </p:spPr>
            </p:pic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E267256-A8D1-4B22-8870-60D671A0DD45}"/>
                    </a:ext>
                  </a:extLst>
                </p:cNvPr>
                <p:cNvSpPr/>
                <p:nvPr/>
              </p:nvSpPr>
              <p:spPr>
                <a:xfrm>
                  <a:off x="2850307" y="1848958"/>
                  <a:ext cx="1839433" cy="3274828"/>
                </a:xfrm>
                <a:prstGeom prst="rect">
                  <a:avLst/>
                </a:prstGeom>
                <a:ln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Device Connected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pH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13.5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95A69922-3750-460B-AC96-727F8CC0D682}"/>
                  </a:ext>
                </a:extLst>
              </p:cNvPr>
              <p:cNvSpPr/>
              <p:nvPr/>
            </p:nvSpPr>
            <p:spPr>
              <a:xfrm>
                <a:off x="1283393" y="2074832"/>
                <a:ext cx="761204" cy="37214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ABE3A54-F469-4EDC-947B-6C5F8B4E338B}"/>
                  </a:ext>
                </a:extLst>
              </p:cNvPr>
              <p:cNvSpPr/>
              <p:nvPr/>
            </p:nvSpPr>
            <p:spPr>
              <a:xfrm>
                <a:off x="801583" y="2490531"/>
                <a:ext cx="1724824" cy="250411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70073A-401E-4446-9F0A-863C7272725D}"/>
                </a:ext>
              </a:extLst>
            </p:cNvPr>
            <p:cNvSpPr txBox="1"/>
            <p:nvPr/>
          </p:nvSpPr>
          <p:spPr>
            <a:xfrm>
              <a:off x="5682905" y="2553231"/>
              <a:ext cx="1762634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Alerts: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pH is too high.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Suggested actions: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system in different water source. 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pH remains outside acceptable values, filters may need replacement. For a pH  alert first replace pre-Carbon filter and/or UF membrane and test the system again.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A96FC66-8BFD-4EEC-8AE8-A711F1D0827A}"/>
              </a:ext>
            </a:extLst>
          </p:cNvPr>
          <p:cNvCxnSpPr>
            <a:stCxn id="3" idx="3"/>
            <a:endCxn id="33" idx="1"/>
          </p:cNvCxnSpPr>
          <p:nvPr/>
        </p:nvCxnSpPr>
        <p:spPr>
          <a:xfrm>
            <a:off x="3037985" y="3372294"/>
            <a:ext cx="165690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F83366F-DDED-4118-8C38-09E76523DE70}"/>
              </a:ext>
            </a:extLst>
          </p:cNvPr>
          <p:cNvCxnSpPr>
            <a:cxnSpLocks/>
            <a:stCxn id="33" idx="3"/>
            <a:endCxn id="63" idx="1"/>
          </p:cNvCxnSpPr>
          <p:nvPr/>
        </p:nvCxnSpPr>
        <p:spPr>
          <a:xfrm>
            <a:off x="6653231" y="3372294"/>
            <a:ext cx="159232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248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5740400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 Front End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FD7520-4314-4357-91DA-D422F6C2C800}"/>
              </a:ext>
            </a:extLst>
          </p:cNvPr>
          <p:cNvGrpSpPr/>
          <p:nvPr/>
        </p:nvGrpSpPr>
        <p:grpSpPr>
          <a:xfrm>
            <a:off x="2840898" y="1497330"/>
            <a:ext cx="1958340" cy="3863340"/>
            <a:chOff x="684825" y="1497330"/>
            <a:chExt cx="1958340" cy="38633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C041E8-4505-4DB8-9648-1704881DE43D}"/>
                </a:ext>
              </a:extLst>
            </p:cNvPr>
            <p:cNvGrpSpPr/>
            <p:nvPr/>
          </p:nvGrpSpPr>
          <p:grpSpPr>
            <a:xfrm>
              <a:off x="684825" y="1497330"/>
              <a:ext cx="1958340" cy="3863340"/>
              <a:chOff x="2768806" y="1502646"/>
              <a:chExt cx="1958340" cy="386334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45A6F59-8019-4B03-91E4-E7F44E6EF3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8000" t="6151" r="6333" b="4744"/>
              <a:stretch/>
            </p:blipFill>
            <p:spPr>
              <a:xfrm>
                <a:off x="2768806" y="1502646"/>
                <a:ext cx="1958340" cy="386334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89F5ABC-3EA5-4F07-9DEF-9D1D5373B5D7}"/>
                  </a:ext>
                </a:extLst>
              </p:cNvPr>
              <p:cNvSpPr/>
              <p:nvPr/>
            </p:nvSpPr>
            <p:spPr>
              <a:xfrm>
                <a:off x="2828260" y="1796902"/>
                <a:ext cx="1839433" cy="3274828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Device Connected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 Temp          Turbidity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15◦C /59◦F              0 NTU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Water Flow 1    Water Flow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2.5 L/min	 2.5 L/min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7.8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Alerts: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 current alerts.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3903DF8-55B2-453F-8F99-846530C414C9}"/>
                </a:ext>
              </a:extLst>
            </p:cNvPr>
            <p:cNvSpPr/>
            <p:nvPr/>
          </p:nvSpPr>
          <p:spPr>
            <a:xfrm>
              <a:off x="823048" y="4212266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pH History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3C11EB-2DD9-4D62-BE56-6E207D8A1B98}"/>
                </a:ext>
              </a:extLst>
            </p:cNvPr>
            <p:cNvSpPr/>
            <p:nvPr/>
          </p:nvSpPr>
          <p:spPr>
            <a:xfrm>
              <a:off x="1703380" y="4208767"/>
              <a:ext cx="761204" cy="384501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turbidity History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943D9B-8A03-4A47-91D1-B8CC66A756AA}"/>
                </a:ext>
              </a:extLst>
            </p:cNvPr>
            <p:cNvSpPr/>
            <p:nvPr/>
          </p:nvSpPr>
          <p:spPr>
            <a:xfrm>
              <a:off x="823048" y="4622505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temp History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DEE31F2-0FDD-4F7E-BCEF-78CB73EB7B04}"/>
                </a:ext>
              </a:extLst>
            </p:cNvPr>
            <p:cNvSpPr/>
            <p:nvPr/>
          </p:nvSpPr>
          <p:spPr>
            <a:xfrm>
              <a:off x="1703380" y="4622505"/>
              <a:ext cx="761204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  Water flow History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304134F-3896-4582-891B-BD0F983DD567}"/>
                </a:ext>
              </a:extLst>
            </p:cNvPr>
            <p:cNvSpPr/>
            <p:nvPr/>
          </p:nvSpPr>
          <p:spPr>
            <a:xfrm>
              <a:off x="823048" y="2126512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0CC2EE7-DE5A-4A84-BC9F-93C6EE97C441}"/>
                </a:ext>
              </a:extLst>
            </p:cNvPr>
            <p:cNvSpPr/>
            <p:nvPr/>
          </p:nvSpPr>
          <p:spPr>
            <a:xfrm>
              <a:off x="1736652" y="2130057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C91D48-C409-4AE0-933F-25957FF0242F}"/>
                </a:ext>
              </a:extLst>
            </p:cNvPr>
            <p:cNvSpPr/>
            <p:nvPr/>
          </p:nvSpPr>
          <p:spPr>
            <a:xfrm>
              <a:off x="797444" y="2546499"/>
              <a:ext cx="829340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DF3CECB-B140-4C7D-90AF-4F9B421D6FDF}"/>
                </a:ext>
              </a:extLst>
            </p:cNvPr>
            <p:cNvSpPr/>
            <p:nvPr/>
          </p:nvSpPr>
          <p:spPr>
            <a:xfrm>
              <a:off x="1669312" y="2546499"/>
              <a:ext cx="829340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4F57BE-3211-43B7-8B60-06ED153C7FC9}"/>
                </a:ext>
              </a:extLst>
            </p:cNvPr>
            <p:cNvSpPr/>
            <p:nvPr/>
          </p:nvSpPr>
          <p:spPr>
            <a:xfrm>
              <a:off x="1283393" y="2962941"/>
              <a:ext cx="76120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ECCD8AF-B76F-44CC-8381-4634333F4067}"/>
                </a:ext>
              </a:extLst>
            </p:cNvPr>
            <p:cNvSpPr/>
            <p:nvPr/>
          </p:nvSpPr>
          <p:spPr>
            <a:xfrm>
              <a:off x="783665" y="3372294"/>
              <a:ext cx="1724824" cy="37214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8F992B2-3A98-48E0-AA29-8284945D7AFF}"/>
                </a:ext>
              </a:extLst>
            </p:cNvPr>
            <p:cNvSpPr/>
            <p:nvPr/>
          </p:nvSpPr>
          <p:spPr>
            <a:xfrm>
              <a:off x="823048" y="3802027"/>
              <a:ext cx="1641536" cy="3721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View/ Update Filter Replacement Dates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A48422F-BA7A-429C-9A79-CF5F9DA33FB1}"/>
              </a:ext>
            </a:extLst>
          </p:cNvPr>
          <p:cNvGrpSpPr/>
          <p:nvPr/>
        </p:nvGrpSpPr>
        <p:grpSpPr>
          <a:xfrm>
            <a:off x="6818630" y="1497330"/>
            <a:ext cx="1958340" cy="3863340"/>
            <a:chOff x="2768806" y="1554702"/>
            <a:chExt cx="1958340" cy="386334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EB3FCD4-8E57-41BE-8EE7-9C5C88AD8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8000" t="6151" r="6333" b="4744"/>
            <a:stretch/>
          </p:blipFill>
          <p:spPr>
            <a:xfrm>
              <a:off x="2768806" y="1554702"/>
              <a:ext cx="1958340" cy="3863340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267256-A8D1-4B22-8870-60D671A0DD45}"/>
                </a:ext>
              </a:extLst>
            </p:cNvPr>
            <p:cNvSpPr/>
            <p:nvPr/>
          </p:nvSpPr>
          <p:spPr>
            <a:xfrm>
              <a:off x="2828259" y="1838327"/>
              <a:ext cx="1839433" cy="3274828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Device Connected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 History Graph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A96FC66-8BFD-4EEC-8AE8-A711F1D0827A}"/>
              </a:ext>
            </a:extLst>
          </p:cNvPr>
          <p:cNvCxnSpPr>
            <a:cxnSpLocks/>
            <a:stCxn id="3" idx="3"/>
            <a:endCxn id="63" idx="1"/>
          </p:cNvCxnSpPr>
          <p:nvPr/>
        </p:nvCxnSpPr>
        <p:spPr>
          <a:xfrm>
            <a:off x="4739785" y="3429000"/>
            <a:ext cx="207884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D8BA8B28-46FA-46E9-ABD6-A03F26627328}"/>
              </a:ext>
            </a:extLst>
          </p:cNvPr>
          <p:cNvGraphicFramePr>
            <a:graphicFrameLocks/>
          </p:cNvGraphicFramePr>
          <p:nvPr/>
        </p:nvGraphicFramePr>
        <p:xfrm>
          <a:off x="6958921" y="2403402"/>
          <a:ext cx="1716746" cy="230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3960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  <a:alpha val="48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07" y="1995320"/>
            <a:ext cx="3397185" cy="20810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Work  Distribution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0CA8F76-BD8E-B64B-8ACA-40CA36784B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016907"/>
              </p:ext>
            </p:extLst>
          </p:nvPr>
        </p:nvGraphicFramePr>
        <p:xfrm>
          <a:off x="3819200" y="182567"/>
          <a:ext cx="8229365" cy="6505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2651">
                  <a:extLst>
                    <a:ext uri="{9D8B030D-6E8A-4147-A177-3AD203B41FA5}">
                      <a16:colId xmlns:a16="http://schemas.microsoft.com/office/drawing/2014/main" val="749011406"/>
                    </a:ext>
                  </a:extLst>
                </a:gridCol>
                <a:gridCol w="2473357">
                  <a:extLst>
                    <a:ext uri="{9D8B030D-6E8A-4147-A177-3AD203B41FA5}">
                      <a16:colId xmlns:a16="http://schemas.microsoft.com/office/drawing/2014/main" val="743291098"/>
                    </a:ext>
                  </a:extLst>
                </a:gridCol>
                <a:gridCol w="2473357">
                  <a:extLst>
                    <a:ext uri="{9D8B030D-6E8A-4147-A177-3AD203B41FA5}">
                      <a16:colId xmlns:a16="http://schemas.microsoft.com/office/drawing/2014/main" val="105725693"/>
                    </a:ext>
                  </a:extLst>
                </a:gridCol>
              </a:tblGrid>
              <a:tr h="4872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Task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Primary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Secondary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903162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Wireless Communication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Gabriel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Alejandro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76251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Mobile Application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Alejandro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Gabriel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75223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Microcontroller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Gabriel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Henok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063030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Henok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Alejandro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526510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Rechargeable Battery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Henok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Cecile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46572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Sensor Integration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Alejandro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Cecile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64610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Water filtration Module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Gabriel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Henok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39323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User Interface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Cecile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Gabriel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027136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PCB Design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Henok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Alejandro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94964"/>
                  </a:ext>
                </a:extLst>
              </a:tr>
              <a:tr h="6018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Solar Panel Integration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Cecile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Alejandro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7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305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99000"/>
                <a:satMod val="140000"/>
              </a:schemeClr>
            </a:gs>
            <a:gs pos="63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22" y="2051364"/>
            <a:ext cx="3372529" cy="2223067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Project constraints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6123" y="656492"/>
            <a:ext cx="6729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Lead Acid battery 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</a:rPr>
              <a:t>Bulky and heavy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</a:rPr>
              <a:t>Size constraint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6123" y="3395725"/>
            <a:ext cx="63890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UV- Filter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Powers from Ac – 120V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Need for additional circuitry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21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07" y="1995320"/>
            <a:ext cx="3397185" cy="2081029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Project Expenses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C9F880-C383-2640-A8AB-260948D2D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030527"/>
              </p:ext>
            </p:extLst>
          </p:nvPr>
        </p:nvGraphicFramePr>
        <p:xfrm>
          <a:off x="4608268" y="182879"/>
          <a:ext cx="7278932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657">
                  <a:extLst>
                    <a:ext uri="{9D8B030D-6E8A-4147-A177-3AD203B41FA5}">
                      <a16:colId xmlns:a16="http://schemas.microsoft.com/office/drawing/2014/main" val="860112571"/>
                    </a:ext>
                  </a:extLst>
                </a:gridCol>
                <a:gridCol w="3760513">
                  <a:extLst>
                    <a:ext uri="{9D8B030D-6E8A-4147-A177-3AD203B41FA5}">
                      <a16:colId xmlns:a16="http://schemas.microsoft.com/office/drawing/2014/main" val="636426254"/>
                    </a:ext>
                  </a:extLst>
                </a:gridCol>
                <a:gridCol w="2406762">
                  <a:extLst>
                    <a:ext uri="{9D8B030D-6E8A-4147-A177-3AD203B41FA5}">
                      <a16:colId xmlns:a16="http://schemas.microsoft.com/office/drawing/2014/main" val="5951977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Component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8584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Arc 20W Solar charger kit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7480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UV filter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2271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076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Microcontroller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117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77953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2526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Sediment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093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Turbidity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0856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Ph/temperature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9950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flow sensor (X2)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5409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Ultrafiltration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0509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Pre-carbon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525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Bluetooth  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453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4217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7319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99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331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07" y="1995320"/>
            <a:ext cx="3397185" cy="2081029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dirty="0"/>
              <a:t>Progress</a:t>
            </a:r>
            <a:r>
              <a:rPr lang="en-US" b="1" dirty="0"/>
              <a:t> …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639767"/>
          <a:ext cx="6910387" cy="576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7D93CA-A237-4FC5-B7CB-FEA9AD48A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593347"/>
              </p:ext>
            </p:extLst>
          </p:nvPr>
        </p:nvGraphicFramePr>
        <p:xfrm>
          <a:off x="4490461" y="812800"/>
          <a:ext cx="6842558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24065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61D3-2ED5-41B2-8754-15A6BDE69367}"/>
              </a:ext>
            </a:extLst>
          </p:cNvPr>
          <p:cNvSpPr txBox="1">
            <a:spLocks/>
          </p:cNvSpPr>
          <p:nvPr/>
        </p:nvSpPr>
        <p:spPr>
          <a:xfrm>
            <a:off x="3029527" y="2317466"/>
            <a:ext cx="5578763" cy="22230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</a:rPr>
              <a:t>Any Questions… ?</a:t>
            </a:r>
          </a:p>
        </p:txBody>
      </p:sp>
    </p:spTree>
    <p:extLst>
      <p:ext uri="{BB962C8B-B14F-4D97-AF65-F5344CB8AC3E}">
        <p14:creationId xmlns:p14="http://schemas.microsoft.com/office/powerpoint/2010/main" val="146782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164124" y="2447871"/>
            <a:ext cx="3587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Specifications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68551"/>
              </p:ext>
            </p:extLst>
          </p:nvPr>
        </p:nvGraphicFramePr>
        <p:xfrm>
          <a:off x="4008225" y="489742"/>
          <a:ext cx="7926936" cy="5878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4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Component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Design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</a:rPr>
                        <a:t> Specification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5 </a:t>
                      </a:r>
                      <a:r>
                        <a:rPr lang="en-US" sz="2000" dirty="0" err="1"/>
                        <a:t>lbs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412">
                <a:tc>
                  <a:txBody>
                    <a:bodyPr/>
                    <a:lstStyle/>
                    <a:p>
                      <a:r>
                        <a:rPr lang="en-US" sz="2000" dirty="0"/>
                        <a:t>Solar</a:t>
                      </a:r>
                      <a:r>
                        <a:rPr lang="en-US" sz="2000" baseline="0" dirty="0"/>
                        <a:t> Panels (4)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Open: 34.4 x 9.6 x 0.1 in</a:t>
                      </a:r>
                      <a:r>
                        <a:rPr lang="en-US" sz="2000" baseline="0" dirty="0"/>
                        <a:t> </a:t>
                      </a:r>
                    </a:p>
                    <a:p>
                      <a:r>
                        <a:rPr lang="en-US" sz="2000" baseline="0" dirty="0"/>
                        <a:t>Folded: </a:t>
                      </a:r>
                      <a:r>
                        <a:rPr lang="en-US" sz="2000" dirty="0"/>
                        <a:t>7.6 x 9.6 x 0.8 in</a:t>
                      </a:r>
                      <a:endParaRPr lang="en-US" sz="2000" baseline="0" dirty="0"/>
                    </a:p>
                    <a:p>
                      <a:r>
                        <a:rPr lang="en-US" sz="2000" baseline="0" dirty="0"/>
                        <a:t>Weight: 1.7 </a:t>
                      </a:r>
                      <a:r>
                        <a:rPr lang="en-US" sz="2000" baseline="0" dirty="0" err="1"/>
                        <a:t>lbs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Solar Panels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19.8 W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Microcontroller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2.7</a:t>
                      </a:r>
                      <a:r>
                        <a:rPr lang="en-US" sz="2000" baseline="0" dirty="0"/>
                        <a:t> in X 2.1 in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Water precision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5 degrees Fahrenheit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Water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At least ½ a gallon</a:t>
                      </a:r>
                      <a:r>
                        <a:rPr lang="en-US" sz="2000" baseline="0" dirty="0"/>
                        <a:t> of H20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Water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 L/min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Water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12V to power save on battery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UV 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12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835">
                <a:tc>
                  <a:txBody>
                    <a:bodyPr/>
                    <a:lstStyle/>
                    <a:p>
                      <a:r>
                        <a:rPr lang="en-US" sz="2000" dirty="0"/>
                        <a:t>Bluetooth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55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1" y="608431"/>
            <a:ext cx="3746498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Block Diagram</a:t>
            </a:r>
            <a:endParaRPr kumimoji="0" lang="en-US" sz="48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4C8CB-1DDB-4ACD-91DF-71034E314960}"/>
              </a:ext>
            </a:extLst>
          </p:cNvPr>
          <p:cNvGrpSpPr/>
          <p:nvPr/>
        </p:nvGrpSpPr>
        <p:grpSpPr>
          <a:xfrm>
            <a:off x="215901" y="988563"/>
            <a:ext cx="11595100" cy="5620487"/>
            <a:chOff x="196850" y="1061126"/>
            <a:chExt cx="11595100" cy="56204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537B32-7CD5-437C-AD43-4FA7CE028214}"/>
                </a:ext>
              </a:extLst>
            </p:cNvPr>
            <p:cNvSpPr/>
            <p:nvPr/>
          </p:nvSpPr>
          <p:spPr>
            <a:xfrm>
              <a:off x="514350" y="1879600"/>
              <a:ext cx="1568450" cy="39370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Solar Panels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CA4DE7-B906-44FA-8FB3-B7C10467F029}"/>
                </a:ext>
              </a:extLst>
            </p:cNvPr>
            <p:cNvSpPr/>
            <p:nvPr/>
          </p:nvSpPr>
          <p:spPr>
            <a:xfrm>
              <a:off x="514350" y="2610711"/>
              <a:ext cx="1568450" cy="39370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40167E-1CCB-461F-938D-B1CE974128CE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1298575" y="2273300"/>
              <a:ext cx="0" cy="3374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B0A7FD-3BB8-4328-B9F0-33EC25A78EA8}"/>
                </a:ext>
              </a:extLst>
            </p:cNvPr>
            <p:cNvSpPr/>
            <p:nvPr/>
          </p:nvSpPr>
          <p:spPr>
            <a:xfrm>
              <a:off x="2393949" y="2625302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Pump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15BD1F-C746-4DA9-A725-0A3F3979DC2D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2082800" y="2807561"/>
              <a:ext cx="311149" cy="145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32132-A0D3-4716-A325-7D3DD090F5A8}"/>
                </a:ext>
              </a:extLst>
            </p:cNvPr>
            <p:cNvSpPr/>
            <p:nvPr/>
          </p:nvSpPr>
          <p:spPr>
            <a:xfrm>
              <a:off x="4241801" y="2625302"/>
              <a:ext cx="15684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72674B-29BC-4315-8665-1AB0B6B21BF8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3962399" y="2822152"/>
              <a:ext cx="2794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CF6D09-5697-4AE0-9F5D-53228451387A}"/>
                </a:ext>
              </a:extLst>
            </p:cNvPr>
            <p:cNvSpPr/>
            <p:nvPr/>
          </p:nvSpPr>
          <p:spPr>
            <a:xfrm>
              <a:off x="6324601" y="1061126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Sediment Filter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FE1CB6-A8A4-4A76-BFB4-F455B2ADD6BB}"/>
                </a:ext>
              </a:extLst>
            </p:cNvPr>
            <p:cNvSpPr/>
            <p:nvPr/>
          </p:nvSpPr>
          <p:spPr>
            <a:xfrm>
              <a:off x="6324601" y="1690464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Pre-Carbon Filter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96C6F9-3774-4151-8942-CFC4EB32A4B2}"/>
                </a:ext>
              </a:extLst>
            </p:cNvPr>
            <p:cNvSpPr/>
            <p:nvPr/>
          </p:nvSpPr>
          <p:spPr>
            <a:xfrm>
              <a:off x="6324601" y="2320054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UF Filtration Membrane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DE64EB-FA0B-4565-AFC8-A5B9FE89B283}"/>
                </a:ext>
              </a:extLst>
            </p:cNvPr>
            <p:cNvSpPr/>
            <p:nvPr/>
          </p:nvSpPr>
          <p:spPr>
            <a:xfrm>
              <a:off x="6324601" y="2978891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 - Chamber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811B47-209E-420F-9508-313A9EE2BC93}"/>
                </a:ext>
              </a:extLst>
            </p:cNvPr>
            <p:cNvCxnSpPr>
              <a:cxnSpLocks/>
              <a:stCxn id="12" idx="3"/>
              <a:endCxn id="14" idx="0"/>
            </p:cNvCxnSpPr>
            <p:nvPr/>
          </p:nvCxnSpPr>
          <p:spPr>
            <a:xfrm flipV="1">
              <a:off x="5810251" y="1061126"/>
              <a:ext cx="1298575" cy="1761026"/>
            </a:xfrm>
            <a:prstGeom prst="bentConnector4">
              <a:avLst>
                <a:gd name="adj1" fmla="val 19804"/>
                <a:gd name="adj2" fmla="val 11298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A2263F-8388-42AC-B437-71CB780289AB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7108826" y="1454826"/>
              <a:ext cx="0" cy="2356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E20EB9-A791-4111-AB77-17334BB820F3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7108826" y="2084164"/>
              <a:ext cx="0" cy="2358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AD3FCF-1F70-454C-9548-CD99D98F6B10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7108826" y="2713754"/>
              <a:ext cx="0" cy="2651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79476A5-60D5-4285-B19C-9D0C4118D116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7893051" y="2990857"/>
              <a:ext cx="431799" cy="18488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4552E0-B852-4CFB-A447-14FB25F92D97}"/>
                </a:ext>
              </a:extLst>
            </p:cNvPr>
            <p:cNvSpPr/>
            <p:nvPr/>
          </p:nvSpPr>
          <p:spPr>
            <a:xfrm>
              <a:off x="8324850" y="2794007"/>
              <a:ext cx="15684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AEECAC-B1D4-46E2-BA16-7F62A81DFB4E}"/>
                </a:ext>
              </a:extLst>
            </p:cNvPr>
            <p:cNvSpPr/>
            <p:nvPr/>
          </p:nvSpPr>
          <p:spPr>
            <a:xfrm>
              <a:off x="10223500" y="2794007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Purified Water Outlet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387C35-2ACC-41F5-924E-4AFAB68EFD62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9893300" y="2990857"/>
              <a:ext cx="330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92E01F-06B0-4E65-9E74-00BD107E5449}"/>
                </a:ext>
              </a:extLst>
            </p:cNvPr>
            <p:cNvSpPr/>
            <p:nvPr/>
          </p:nvSpPr>
          <p:spPr>
            <a:xfrm>
              <a:off x="674462" y="4104937"/>
              <a:ext cx="1248225" cy="11008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E5A5DD53-7014-4187-953D-8D3298CC0DB6}"/>
                </a:ext>
              </a:extLst>
            </p:cNvPr>
            <p:cNvCxnSpPr>
              <a:cxnSpLocks/>
              <a:stCxn id="26" idx="0"/>
              <a:endCxn id="10" idx="2"/>
            </p:cNvCxnSpPr>
            <p:nvPr/>
          </p:nvCxnSpPr>
          <p:spPr>
            <a:xfrm rot="5400000" flipH="1" flipV="1">
              <a:off x="1695407" y="2622171"/>
              <a:ext cx="1085935" cy="18795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E59D512-FFE5-4FC8-AD71-4F6C823B4DB6}"/>
                </a:ext>
              </a:extLst>
            </p:cNvPr>
            <p:cNvCxnSpPr>
              <a:cxnSpLocks/>
              <a:stCxn id="26" idx="0"/>
              <a:endCxn id="23" idx="2"/>
            </p:cNvCxnSpPr>
            <p:nvPr/>
          </p:nvCxnSpPr>
          <p:spPr>
            <a:xfrm rot="5400000" flipH="1" flipV="1">
              <a:off x="4745210" y="-258928"/>
              <a:ext cx="917230" cy="7810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D18A0A-5ABD-49B0-BA4E-CF698E7FAABA}"/>
                </a:ext>
              </a:extLst>
            </p:cNvPr>
            <p:cNvSpPr/>
            <p:nvPr/>
          </p:nvSpPr>
          <p:spPr>
            <a:xfrm>
              <a:off x="2489199" y="3827598"/>
              <a:ext cx="19213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pH/Temperature Sensor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6B7D78-8712-4E39-8FFD-210CD4D84E4D}"/>
                </a:ext>
              </a:extLst>
            </p:cNvPr>
            <p:cNvSpPr/>
            <p:nvPr/>
          </p:nvSpPr>
          <p:spPr>
            <a:xfrm>
              <a:off x="2489199" y="4395119"/>
              <a:ext cx="19213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Turbidity Sensor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9A32D2-50E2-4AE7-9327-EE43CB8958A6}"/>
                </a:ext>
              </a:extLst>
            </p:cNvPr>
            <p:cNvSpPr/>
            <p:nvPr/>
          </p:nvSpPr>
          <p:spPr>
            <a:xfrm>
              <a:off x="2489199" y="4962640"/>
              <a:ext cx="1921350" cy="3937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MicroSD Card Module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BCCA13-C9E1-42B5-8033-927CF53FE2C7}"/>
                </a:ext>
              </a:extLst>
            </p:cNvPr>
            <p:cNvSpPr/>
            <p:nvPr/>
          </p:nvSpPr>
          <p:spPr>
            <a:xfrm>
              <a:off x="196850" y="5665846"/>
              <a:ext cx="1568450" cy="63335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LCD Display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25393E-12E1-4349-B529-5543C800911D}"/>
                </a:ext>
              </a:extLst>
            </p:cNvPr>
            <p:cNvSpPr/>
            <p:nvPr/>
          </p:nvSpPr>
          <p:spPr>
            <a:xfrm>
              <a:off x="2082800" y="5665846"/>
              <a:ext cx="1568450" cy="63335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Bluetooth Transmitter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A40C2665-E617-4AAC-AF25-428917B79C9E}"/>
                </a:ext>
              </a:extLst>
            </p:cNvPr>
            <p:cNvCxnSpPr>
              <a:cxnSpLocks/>
              <a:stCxn id="26" idx="3"/>
              <a:endCxn id="29" idx="1"/>
            </p:cNvCxnSpPr>
            <p:nvPr/>
          </p:nvCxnSpPr>
          <p:spPr>
            <a:xfrm flipV="1">
              <a:off x="1922687" y="4024448"/>
              <a:ext cx="566512" cy="63092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758AD6B7-3ACD-480C-829B-A17937B0CDEA}"/>
                </a:ext>
              </a:extLst>
            </p:cNvPr>
            <p:cNvCxnSpPr>
              <a:cxnSpLocks/>
              <a:stCxn id="26" idx="3"/>
              <a:endCxn id="30" idx="1"/>
            </p:cNvCxnSpPr>
            <p:nvPr/>
          </p:nvCxnSpPr>
          <p:spPr>
            <a:xfrm flipV="1">
              <a:off x="1922687" y="4591969"/>
              <a:ext cx="566512" cy="634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2C0086B-60D4-4AFD-8916-691D1747195A}"/>
                </a:ext>
              </a:extLst>
            </p:cNvPr>
            <p:cNvCxnSpPr>
              <a:cxnSpLocks/>
              <a:stCxn id="26" idx="3"/>
              <a:endCxn id="31" idx="1"/>
            </p:cNvCxnSpPr>
            <p:nvPr/>
          </p:nvCxnSpPr>
          <p:spPr>
            <a:xfrm>
              <a:off x="1922687" y="4655377"/>
              <a:ext cx="566512" cy="5041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E261D7E-0C4C-4EEE-8E51-14660F6124B0}"/>
                </a:ext>
              </a:extLst>
            </p:cNvPr>
            <p:cNvCxnSpPr>
              <a:cxnSpLocks/>
              <a:stCxn id="26" idx="2"/>
              <a:endCxn id="32" idx="0"/>
            </p:cNvCxnSpPr>
            <p:nvPr/>
          </p:nvCxnSpPr>
          <p:spPr>
            <a:xfrm rot="5400000">
              <a:off x="909810" y="5277081"/>
              <a:ext cx="460030" cy="317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AAADE80-DBBA-4D80-BECB-29E4918C7BD4}"/>
                </a:ext>
              </a:extLst>
            </p:cNvPr>
            <p:cNvCxnSpPr>
              <a:cxnSpLocks/>
              <a:stCxn id="26" idx="2"/>
              <a:endCxn id="33" idx="0"/>
            </p:cNvCxnSpPr>
            <p:nvPr/>
          </p:nvCxnSpPr>
          <p:spPr>
            <a:xfrm rot="16200000" flipH="1">
              <a:off x="1852785" y="4651606"/>
              <a:ext cx="460030" cy="15684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2039-1FB5-4C45-BEA6-390F4E7B98B0}"/>
                </a:ext>
              </a:extLst>
            </p:cNvPr>
            <p:cNvSpPr/>
            <p:nvPr/>
          </p:nvSpPr>
          <p:spPr>
            <a:xfrm>
              <a:off x="7149628" y="4246789"/>
              <a:ext cx="1568450" cy="6333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D9BC54-1B1F-4CEF-9A8B-E0CBB641C5D5}"/>
                </a:ext>
              </a:extLst>
            </p:cNvPr>
            <p:cNvSpPr/>
            <p:nvPr/>
          </p:nvSpPr>
          <p:spPr>
            <a:xfrm>
              <a:off x="9210203" y="4246789"/>
              <a:ext cx="1568450" cy="633354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624B1C-7D2F-4627-A8AB-3090B08BDBFE}"/>
                </a:ext>
              </a:extLst>
            </p:cNvPr>
            <p:cNvSpPr/>
            <p:nvPr/>
          </p:nvSpPr>
          <p:spPr>
            <a:xfrm>
              <a:off x="7149628" y="5224192"/>
              <a:ext cx="1568450" cy="6333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Filtration System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D09482-8AC4-4423-8DEF-CE10C0786AAD}"/>
                </a:ext>
              </a:extLst>
            </p:cNvPr>
            <p:cNvSpPr/>
            <p:nvPr/>
          </p:nvSpPr>
          <p:spPr>
            <a:xfrm>
              <a:off x="9210203" y="5224192"/>
              <a:ext cx="1568450" cy="63335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Peripherals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7737F6F-8860-4170-8759-0740FC1FC4D9}"/>
                </a:ext>
              </a:extLst>
            </p:cNvPr>
            <p:cNvCxnSpPr>
              <a:cxnSpLocks/>
              <a:stCxn id="33" idx="3"/>
              <a:endCxn id="44" idx="1"/>
            </p:cNvCxnSpPr>
            <p:nvPr/>
          </p:nvCxnSpPr>
          <p:spPr>
            <a:xfrm>
              <a:off x="3651250" y="5982523"/>
              <a:ext cx="69104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Image result for android&quot;">
              <a:extLst>
                <a:ext uri="{FF2B5EF4-FFF2-40B4-BE49-F238E27FC236}">
                  <a16:creationId xmlns:a16="http://schemas.microsoft.com/office/drawing/2014/main" id="{23296933-0AC9-445B-A0AF-DDFC59684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9252" r="23149" b="12891"/>
            <a:stretch/>
          </p:blipFill>
          <p:spPr bwMode="auto">
            <a:xfrm>
              <a:off x="4342298" y="5283433"/>
              <a:ext cx="1269526" cy="139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36AEFB03-AC9C-4C07-91CD-7D9ED34BB2D2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3702598" y="546876"/>
            <a:ext cx="256082" cy="5026026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ACA84EA-8632-417C-9292-3FA7DDEE1B4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19435" y="3241753"/>
            <a:ext cx="1108097" cy="488286"/>
          </a:xfrm>
          <a:prstGeom prst="bentConnector3">
            <a:avLst>
              <a:gd name="adj1" fmla="val 37526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42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65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2">
            <a:extLst>
              <a:ext uri="{FF2B5EF4-FFF2-40B4-BE49-F238E27FC236}">
                <a16:creationId xmlns:a16="http://schemas.microsoft.com/office/drawing/2014/main" id="{8CDF9461-1D17-4AD0-9574-B3D6D845254A}"/>
              </a:ext>
            </a:extLst>
          </p:cNvPr>
          <p:cNvSpPr txBox="1">
            <a:spLocks/>
          </p:cNvSpPr>
          <p:nvPr/>
        </p:nvSpPr>
        <p:spPr>
          <a:xfrm>
            <a:off x="215900" y="608431"/>
            <a:ext cx="5206999" cy="7602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Filtration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4C8CB-1DDB-4ACD-91DF-71034E314960}"/>
              </a:ext>
            </a:extLst>
          </p:cNvPr>
          <p:cNvGrpSpPr/>
          <p:nvPr/>
        </p:nvGrpSpPr>
        <p:grpSpPr>
          <a:xfrm>
            <a:off x="215901" y="988563"/>
            <a:ext cx="11595100" cy="5620487"/>
            <a:chOff x="196850" y="1061126"/>
            <a:chExt cx="11595100" cy="56204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537B32-7CD5-437C-AD43-4FA7CE028214}"/>
                </a:ext>
              </a:extLst>
            </p:cNvPr>
            <p:cNvSpPr/>
            <p:nvPr/>
          </p:nvSpPr>
          <p:spPr>
            <a:xfrm>
              <a:off x="514350" y="1879600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Solar Panels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CA4DE7-B906-44FA-8FB3-B7C10467F029}"/>
                </a:ext>
              </a:extLst>
            </p:cNvPr>
            <p:cNvSpPr/>
            <p:nvPr/>
          </p:nvSpPr>
          <p:spPr>
            <a:xfrm>
              <a:off x="514350" y="2610711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40167E-1CCB-461F-938D-B1CE974128CE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>
              <a:off x="1298575" y="2273300"/>
              <a:ext cx="0" cy="3374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B0A7FD-3BB8-4328-B9F0-33EC25A78EA8}"/>
                </a:ext>
              </a:extLst>
            </p:cNvPr>
            <p:cNvSpPr/>
            <p:nvPr/>
          </p:nvSpPr>
          <p:spPr>
            <a:xfrm>
              <a:off x="2393949" y="2625302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Pump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15BD1F-C746-4DA9-A725-0A3F3979DC2D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2082800" y="2807561"/>
              <a:ext cx="311149" cy="1459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32132-A0D3-4716-A325-7D3DD090F5A8}"/>
                </a:ext>
              </a:extLst>
            </p:cNvPr>
            <p:cNvSpPr/>
            <p:nvPr/>
          </p:nvSpPr>
          <p:spPr>
            <a:xfrm>
              <a:off x="4241801" y="2625302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72674B-29BC-4315-8665-1AB0B6B21BF8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3962399" y="2822152"/>
              <a:ext cx="2794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CF6D09-5697-4AE0-9F5D-53228451387A}"/>
                </a:ext>
              </a:extLst>
            </p:cNvPr>
            <p:cNvSpPr/>
            <p:nvPr/>
          </p:nvSpPr>
          <p:spPr>
            <a:xfrm>
              <a:off x="6324601" y="1061126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Sediment Filter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FE1CB6-A8A4-4A76-BFB4-F455B2ADD6BB}"/>
                </a:ext>
              </a:extLst>
            </p:cNvPr>
            <p:cNvSpPr/>
            <p:nvPr/>
          </p:nvSpPr>
          <p:spPr>
            <a:xfrm>
              <a:off x="6324601" y="1690464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Pre-Carbon Filter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96C6F9-3774-4151-8942-CFC4EB32A4B2}"/>
                </a:ext>
              </a:extLst>
            </p:cNvPr>
            <p:cNvSpPr/>
            <p:nvPr/>
          </p:nvSpPr>
          <p:spPr>
            <a:xfrm>
              <a:off x="6324601" y="2320054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UF Filtration Membrane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DE64EB-FA0B-4565-AFC8-A5B9FE89B283}"/>
                </a:ext>
              </a:extLst>
            </p:cNvPr>
            <p:cNvSpPr/>
            <p:nvPr/>
          </p:nvSpPr>
          <p:spPr>
            <a:xfrm>
              <a:off x="6324601" y="2978891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UV - Chamber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811B47-209E-420F-9508-313A9EE2BC93}"/>
                </a:ext>
              </a:extLst>
            </p:cNvPr>
            <p:cNvCxnSpPr>
              <a:cxnSpLocks/>
              <a:stCxn id="12" idx="3"/>
              <a:endCxn id="14" idx="0"/>
            </p:cNvCxnSpPr>
            <p:nvPr/>
          </p:nvCxnSpPr>
          <p:spPr>
            <a:xfrm flipV="1">
              <a:off x="5810251" y="1061126"/>
              <a:ext cx="1298575" cy="1761026"/>
            </a:xfrm>
            <a:prstGeom prst="bentConnector4">
              <a:avLst>
                <a:gd name="adj1" fmla="val 19804"/>
                <a:gd name="adj2" fmla="val 11298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A2263F-8388-42AC-B437-71CB780289AB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7108826" y="1454826"/>
              <a:ext cx="0" cy="2356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E20EB9-A791-4111-AB77-17334BB820F3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7108826" y="2084164"/>
              <a:ext cx="0" cy="2358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AD3FCF-1F70-454C-9548-CD99D98F6B10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7108826" y="2713754"/>
              <a:ext cx="0" cy="2651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79476A5-60D5-4285-B19C-9D0C4118D116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7893051" y="2990857"/>
              <a:ext cx="431799" cy="18488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4552E0-B852-4CFB-A447-14FB25F92D97}"/>
                </a:ext>
              </a:extLst>
            </p:cNvPr>
            <p:cNvSpPr/>
            <p:nvPr/>
          </p:nvSpPr>
          <p:spPr>
            <a:xfrm>
              <a:off x="8324850" y="2794007"/>
              <a:ext cx="15684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Water Flow Sensor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AEECAC-B1D4-46E2-BA16-7F62A81DFB4E}"/>
                </a:ext>
              </a:extLst>
            </p:cNvPr>
            <p:cNvSpPr/>
            <p:nvPr/>
          </p:nvSpPr>
          <p:spPr>
            <a:xfrm>
              <a:off x="10223500" y="2794007"/>
              <a:ext cx="1568450" cy="393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Purified Water Outlet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387C35-2ACC-41F5-924E-4AFAB68EFD62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9893300" y="2990857"/>
              <a:ext cx="330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92E01F-06B0-4E65-9E74-00BD107E5449}"/>
                </a:ext>
              </a:extLst>
            </p:cNvPr>
            <p:cNvSpPr/>
            <p:nvPr/>
          </p:nvSpPr>
          <p:spPr>
            <a:xfrm>
              <a:off x="674462" y="4104937"/>
              <a:ext cx="1248225" cy="11008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E5A5DD53-7014-4187-953D-8D3298CC0DB6}"/>
                </a:ext>
              </a:extLst>
            </p:cNvPr>
            <p:cNvCxnSpPr>
              <a:cxnSpLocks/>
              <a:stCxn id="26" idx="0"/>
              <a:endCxn id="10" idx="2"/>
            </p:cNvCxnSpPr>
            <p:nvPr/>
          </p:nvCxnSpPr>
          <p:spPr>
            <a:xfrm rot="5400000" flipH="1" flipV="1">
              <a:off x="1695407" y="2622171"/>
              <a:ext cx="1085935" cy="18795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E59D512-FFE5-4FC8-AD71-4F6C823B4DB6}"/>
                </a:ext>
              </a:extLst>
            </p:cNvPr>
            <p:cNvCxnSpPr>
              <a:cxnSpLocks/>
              <a:stCxn id="26" idx="0"/>
              <a:endCxn id="23" idx="2"/>
            </p:cNvCxnSpPr>
            <p:nvPr/>
          </p:nvCxnSpPr>
          <p:spPr>
            <a:xfrm rot="5400000" flipH="1" flipV="1">
              <a:off x="4745210" y="-258928"/>
              <a:ext cx="917230" cy="7810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D18A0A-5ABD-49B0-BA4E-CF698E7FAABA}"/>
                </a:ext>
              </a:extLst>
            </p:cNvPr>
            <p:cNvSpPr/>
            <p:nvPr/>
          </p:nvSpPr>
          <p:spPr>
            <a:xfrm>
              <a:off x="2489199" y="3827598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pH/Temperature Sensor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6B7D78-8712-4E39-8FFD-210CD4D84E4D}"/>
                </a:ext>
              </a:extLst>
            </p:cNvPr>
            <p:cNvSpPr/>
            <p:nvPr/>
          </p:nvSpPr>
          <p:spPr>
            <a:xfrm>
              <a:off x="2489199" y="4395119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Turbidity Sensor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9A32D2-50E2-4AE7-9327-EE43CB8958A6}"/>
                </a:ext>
              </a:extLst>
            </p:cNvPr>
            <p:cNvSpPr/>
            <p:nvPr/>
          </p:nvSpPr>
          <p:spPr>
            <a:xfrm>
              <a:off x="2489199" y="4962640"/>
              <a:ext cx="1921350" cy="3937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MicroSD Card Module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BCCA13-C9E1-42B5-8033-927CF53FE2C7}"/>
                </a:ext>
              </a:extLst>
            </p:cNvPr>
            <p:cNvSpPr/>
            <p:nvPr/>
          </p:nvSpPr>
          <p:spPr>
            <a:xfrm>
              <a:off x="196850" y="5665846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LCD Display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25393E-12E1-4349-B529-5543C800911D}"/>
                </a:ext>
              </a:extLst>
            </p:cNvPr>
            <p:cNvSpPr/>
            <p:nvPr/>
          </p:nvSpPr>
          <p:spPr>
            <a:xfrm>
              <a:off x="2082800" y="5665846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Bluetooth Transmitter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A40C2665-E617-4AAC-AF25-428917B79C9E}"/>
                </a:ext>
              </a:extLst>
            </p:cNvPr>
            <p:cNvCxnSpPr>
              <a:cxnSpLocks/>
              <a:stCxn id="26" idx="3"/>
              <a:endCxn id="29" idx="1"/>
            </p:cNvCxnSpPr>
            <p:nvPr/>
          </p:nvCxnSpPr>
          <p:spPr>
            <a:xfrm flipV="1">
              <a:off x="1922687" y="4024448"/>
              <a:ext cx="566512" cy="63092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758AD6B7-3ACD-480C-829B-A17937B0CDEA}"/>
                </a:ext>
              </a:extLst>
            </p:cNvPr>
            <p:cNvCxnSpPr>
              <a:cxnSpLocks/>
              <a:stCxn id="26" idx="3"/>
              <a:endCxn id="30" idx="1"/>
            </p:cNvCxnSpPr>
            <p:nvPr/>
          </p:nvCxnSpPr>
          <p:spPr>
            <a:xfrm flipV="1">
              <a:off x="1922687" y="4591969"/>
              <a:ext cx="566512" cy="634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2C0086B-60D4-4AFD-8916-691D1747195A}"/>
                </a:ext>
              </a:extLst>
            </p:cNvPr>
            <p:cNvCxnSpPr>
              <a:cxnSpLocks/>
              <a:stCxn id="26" idx="3"/>
              <a:endCxn id="31" idx="1"/>
            </p:cNvCxnSpPr>
            <p:nvPr/>
          </p:nvCxnSpPr>
          <p:spPr>
            <a:xfrm>
              <a:off x="1922687" y="4655377"/>
              <a:ext cx="566512" cy="50411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E261D7E-0C4C-4EEE-8E51-14660F6124B0}"/>
                </a:ext>
              </a:extLst>
            </p:cNvPr>
            <p:cNvCxnSpPr>
              <a:cxnSpLocks/>
              <a:stCxn id="26" idx="2"/>
              <a:endCxn id="32" idx="0"/>
            </p:cNvCxnSpPr>
            <p:nvPr/>
          </p:nvCxnSpPr>
          <p:spPr>
            <a:xfrm rot="5400000">
              <a:off x="909810" y="5277081"/>
              <a:ext cx="460030" cy="317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9AAADE80-DBBA-4D80-BECB-29E4918C7BD4}"/>
                </a:ext>
              </a:extLst>
            </p:cNvPr>
            <p:cNvCxnSpPr>
              <a:cxnSpLocks/>
              <a:stCxn id="26" idx="2"/>
              <a:endCxn id="33" idx="0"/>
            </p:cNvCxnSpPr>
            <p:nvPr/>
          </p:nvCxnSpPr>
          <p:spPr>
            <a:xfrm rot="16200000" flipH="1">
              <a:off x="1852785" y="4651606"/>
              <a:ext cx="460030" cy="15684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8A2039-1FB5-4C45-BEA6-390F4E7B98B0}"/>
                </a:ext>
              </a:extLst>
            </p:cNvPr>
            <p:cNvSpPr/>
            <p:nvPr/>
          </p:nvSpPr>
          <p:spPr>
            <a:xfrm>
              <a:off x="7149628" y="4246789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MCU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D9BC54-1B1F-4CEF-9A8B-E0CBB641C5D5}"/>
                </a:ext>
              </a:extLst>
            </p:cNvPr>
            <p:cNvSpPr/>
            <p:nvPr/>
          </p:nvSpPr>
          <p:spPr>
            <a:xfrm>
              <a:off x="9210203" y="4246789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624B1C-7D2F-4627-A8AB-3090B08BDBFE}"/>
                </a:ext>
              </a:extLst>
            </p:cNvPr>
            <p:cNvSpPr/>
            <p:nvPr/>
          </p:nvSpPr>
          <p:spPr>
            <a:xfrm>
              <a:off x="7149628" y="5224192"/>
              <a:ext cx="1568450" cy="6333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Filtration System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D09482-8AC4-4423-8DEF-CE10C0786AAD}"/>
                </a:ext>
              </a:extLst>
            </p:cNvPr>
            <p:cNvSpPr/>
            <p:nvPr/>
          </p:nvSpPr>
          <p:spPr>
            <a:xfrm>
              <a:off x="9210203" y="5224192"/>
              <a:ext cx="1568450" cy="6333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Peripherals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7737F6F-8860-4170-8759-0740FC1FC4D9}"/>
                </a:ext>
              </a:extLst>
            </p:cNvPr>
            <p:cNvCxnSpPr>
              <a:cxnSpLocks/>
              <a:stCxn id="33" idx="3"/>
              <a:endCxn id="44" idx="1"/>
            </p:cNvCxnSpPr>
            <p:nvPr/>
          </p:nvCxnSpPr>
          <p:spPr>
            <a:xfrm>
              <a:off x="3651250" y="5982523"/>
              <a:ext cx="69104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Image result for android&quot;">
              <a:extLst>
                <a:ext uri="{FF2B5EF4-FFF2-40B4-BE49-F238E27FC236}">
                  <a16:creationId xmlns:a16="http://schemas.microsoft.com/office/drawing/2014/main" id="{23296933-0AC9-445B-A0AF-DDFC59684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9252" r="23149" b="12891"/>
            <a:stretch/>
          </p:blipFill>
          <p:spPr bwMode="auto">
            <a:xfrm>
              <a:off x="4342298" y="5283433"/>
              <a:ext cx="1269526" cy="139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A3B9A970-322E-47F9-87CB-989289A158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02598" y="546876"/>
            <a:ext cx="256082" cy="5026026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66670FA1-CD2B-4BDA-92EA-29529F3210D2}"/>
              </a:ext>
            </a:extLst>
          </p:cNvPr>
          <p:cNvCxnSpPr>
            <a:cxnSpLocks/>
          </p:cNvCxnSpPr>
          <p:nvPr/>
        </p:nvCxnSpPr>
        <p:spPr>
          <a:xfrm rot="5400000">
            <a:off x="519435" y="3241753"/>
            <a:ext cx="1108097" cy="488286"/>
          </a:xfrm>
          <a:prstGeom prst="bentConnector3">
            <a:avLst>
              <a:gd name="adj1" fmla="val 37526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695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97280" y="682580"/>
            <a:ext cx="10058400" cy="1054780"/>
          </a:xfrm>
        </p:spPr>
        <p:txBody>
          <a:bodyPr/>
          <a:lstStyle/>
          <a:p>
            <a:r>
              <a:rPr lang="en-US" b="1" dirty="0"/>
              <a:t>Water Filtration System</a:t>
            </a:r>
            <a:endParaRPr lang="en-US" sz="4000" b="1" dirty="0"/>
          </a:p>
        </p:txBody>
      </p:sp>
      <p:sp>
        <p:nvSpPr>
          <p:cNvPr id="9" name="TextBox 7"/>
          <p:cNvSpPr txBox="1"/>
          <p:nvPr/>
        </p:nvSpPr>
        <p:spPr>
          <a:xfrm>
            <a:off x="575256" y="1884729"/>
            <a:ext cx="113377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 in four different types of filters: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Sediment filter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Pre-carbon filter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Ultrafiltration membrane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Ultraviolet water purifier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of these filters ensures purified water meets all required standards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convenience of the user the filters selected have minimum lifetime of 12 months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/>
          <p:nvPr/>
        </p:nvPicPr>
        <p:blipFill>
          <a:blip r:embed="rId2"/>
          <a:stretch>
            <a:fillRect/>
          </a:stretch>
        </p:blipFill>
        <p:spPr>
          <a:xfrm>
            <a:off x="2508316" y="4687910"/>
            <a:ext cx="7471580" cy="19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7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4"/>
          <p:cNvSpPr txBox="1"/>
          <p:nvPr/>
        </p:nvSpPr>
        <p:spPr>
          <a:xfrm>
            <a:off x="1463899" y="1555633"/>
            <a:ext cx="5124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 criteria: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lifetime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power consumption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Cheap to reduce overall cost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effectiveness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ítulo 3"/>
          <p:cNvSpPr>
            <a:spLocks noGrp="1"/>
          </p:cNvSpPr>
          <p:nvPr>
            <p:ph type="title" idx="4294967295"/>
          </p:nvPr>
        </p:nvSpPr>
        <p:spPr>
          <a:xfrm>
            <a:off x="1463899" y="360608"/>
            <a:ext cx="4048259" cy="988962"/>
          </a:xfrm>
        </p:spPr>
        <p:txBody>
          <a:bodyPr/>
          <a:lstStyle/>
          <a:p>
            <a:r>
              <a:rPr lang="en-US" b="1" u="sng" dirty="0"/>
              <a:t>Ultraviolet filter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174305"/>
              </p:ext>
            </p:extLst>
          </p:nvPr>
        </p:nvGraphicFramePr>
        <p:xfrm>
          <a:off x="1555814" y="3855692"/>
          <a:ext cx="9630045" cy="252218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26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6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6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6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0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Ultraviolet water purifier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Lifetime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consumption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Express Water – Ultraviolet Water Filter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x 4.5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 3.6 inches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$69.99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months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W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7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Boeray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Ultraviolet Light Water Purifier</a:t>
                      </a:r>
                      <a:endParaRPr lang="en-US" sz="1600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17.8 x 4.9 x 3.9 inches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$53.99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months 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6W</a:t>
                      </a:r>
                      <a:endParaRPr lang="en-US" sz="1600" b="1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8" name="Conector recto 7"/>
          <p:cNvCxnSpPr/>
          <p:nvPr/>
        </p:nvCxnSpPr>
        <p:spPr>
          <a:xfrm>
            <a:off x="6400800" y="1555633"/>
            <a:ext cx="2706" cy="2088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images-na.ssl-images-amazon.com/images/I/61HT0wIAaAL._AC_SL1200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/>
        </p:blipFill>
        <p:spPr bwMode="auto">
          <a:xfrm>
            <a:off x="6929863" y="1645785"/>
            <a:ext cx="4217361" cy="15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9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1F912-B957-47B6-A2CC-932B9831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58" y="1360497"/>
            <a:ext cx="3372529" cy="1269643"/>
          </a:xfrm>
        </p:spPr>
        <p:txBody>
          <a:bodyPr anchor="ctr">
            <a:normAutofit/>
          </a:bodyPr>
          <a:lstStyle/>
          <a:p>
            <a:pPr algn="ctr"/>
            <a:r>
              <a:rPr lang="en-US" b="1" u="sng" dirty="0"/>
              <a:t>Water Pump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3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EAD1A7-746B-47FA-8927-50D67147AB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4782" y="1051890"/>
          <a:ext cx="6910387" cy="5284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6123" y="1025823"/>
            <a:ext cx="6729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of 2 types of water Pump: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water pump easy to maintain, more efficient, large use of energy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Submersible water pump not portable, less efficient, conserve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6107" y="2891866"/>
            <a:ext cx="6389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Specifications: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Voltage: 6-12 volts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Drawn: 1.7 Amp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Liters per minute: 4.3 L/min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Cost: $16.48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17cm x 10cm x 67cm</a:t>
            </a:r>
          </a:p>
        </p:txBody>
      </p:sp>
      <p:pic>
        <p:nvPicPr>
          <p:cNvPr id="16" name="Imagen 15" descr="Image result for water transfer pump system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8" y="2630140"/>
            <a:ext cx="3427533" cy="2288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499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841"/>
      </a:dk2>
      <a:lt2>
        <a:srgbClr val="E2E8E2"/>
      </a:lt2>
      <a:accent1>
        <a:srgbClr val="BE4DC3"/>
      </a:accent1>
      <a:accent2>
        <a:srgbClr val="8346B6"/>
      </a:accent2>
      <a:accent3>
        <a:srgbClr val="6153C5"/>
      </a:accent3>
      <a:accent4>
        <a:srgbClr val="3D5FB2"/>
      </a:accent4>
      <a:accent5>
        <a:srgbClr val="4DA1C3"/>
      </a:accent5>
      <a:accent6>
        <a:srgbClr val="3BB1A2"/>
      </a:accent6>
      <a:hlink>
        <a:srgbClr val="3F85BF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9413</TotalTime>
  <Words>1960</Words>
  <Application>Microsoft Office PowerPoint</Application>
  <PresentationFormat>Widescreen</PresentationFormat>
  <Paragraphs>705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RetrospectVTI</vt:lpstr>
      <vt:lpstr>Solar powered Water Filtration System</vt:lpstr>
      <vt:lpstr>Project Motivation </vt:lpstr>
      <vt:lpstr>Goals and Objectives </vt:lpstr>
      <vt:lpstr>PowerPoint Presentation</vt:lpstr>
      <vt:lpstr>PowerPoint Presentation</vt:lpstr>
      <vt:lpstr>PowerPoint Presentation</vt:lpstr>
      <vt:lpstr>Water Filtration System</vt:lpstr>
      <vt:lpstr>Ultraviolet filter</vt:lpstr>
      <vt:lpstr>Water Pump</vt:lpstr>
      <vt:lpstr>PowerPoint Presentation</vt:lpstr>
      <vt:lpstr>Microcontroller</vt:lpstr>
      <vt:lpstr>ATmega328p</vt:lpstr>
      <vt:lpstr>PowerPoint Presentation</vt:lpstr>
      <vt:lpstr>Wireless Technology Selection</vt:lpstr>
      <vt:lpstr>Bluetooth module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 Panels </vt:lpstr>
      <vt:lpstr>Battery   </vt:lpstr>
      <vt:lpstr>Battery   V-88 USB-C  Power Delivery  Portable Battery Voltaic</vt:lpstr>
      <vt:lpstr>Advantages   </vt:lpstr>
      <vt:lpstr>PCB     Printed Circuit Board </vt:lpstr>
      <vt:lpstr>PCB     Printed Circuit Board </vt:lpstr>
      <vt:lpstr>PowerPoint Presentation</vt:lpstr>
      <vt:lpstr>PowerPoint Presentation</vt:lpstr>
      <vt:lpstr>Work  Distribution</vt:lpstr>
      <vt:lpstr>Project constraints </vt:lpstr>
      <vt:lpstr>Project Expenses </vt:lpstr>
      <vt:lpstr>Progress 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Buddy</dc:title>
  <dc:creator>Patrick Swain</dc:creator>
  <cp:lastModifiedBy>Jose Alejandro</cp:lastModifiedBy>
  <cp:revision>105</cp:revision>
  <dcterms:created xsi:type="dcterms:W3CDTF">2019-07-30T20:04:10Z</dcterms:created>
  <dcterms:modified xsi:type="dcterms:W3CDTF">2020-02-11T07:12:59Z</dcterms:modified>
</cp:coreProperties>
</file>