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305" r:id="rId4"/>
    <p:sldId id="258" r:id="rId5"/>
    <p:sldId id="287" r:id="rId6"/>
    <p:sldId id="311" r:id="rId7"/>
    <p:sldId id="260" r:id="rId8"/>
    <p:sldId id="289" r:id="rId9"/>
    <p:sldId id="261" r:id="rId10"/>
    <p:sldId id="262" r:id="rId11"/>
    <p:sldId id="310" r:id="rId12"/>
    <p:sldId id="263" r:id="rId13"/>
    <p:sldId id="313" r:id="rId14"/>
    <p:sldId id="312" r:id="rId15"/>
    <p:sldId id="297" r:id="rId16"/>
    <p:sldId id="268" r:id="rId17"/>
    <p:sldId id="269" r:id="rId18"/>
    <p:sldId id="323" r:id="rId19"/>
    <p:sldId id="286" r:id="rId20"/>
    <p:sldId id="285" r:id="rId21"/>
    <p:sldId id="306" r:id="rId22"/>
    <p:sldId id="264" r:id="rId23"/>
    <p:sldId id="288" r:id="rId24"/>
    <p:sldId id="275" r:id="rId25"/>
    <p:sldId id="317" r:id="rId26"/>
    <p:sldId id="290" r:id="rId27"/>
    <p:sldId id="322" r:id="rId28"/>
    <p:sldId id="271" r:id="rId29"/>
    <p:sldId id="283" r:id="rId30"/>
    <p:sldId id="298" r:id="rId31"/>
    <p:sldId id="320" r:id="rId32"/>
    <p:sldId id="299" r:id="rId33"/>
    <p:sldId id="321" r:id="rId34"/>
    <p:sldId id="302" r:id="rId35"/>
    <p:sldId id="314" r:id="rId36"/>
    <p:sldId id="294" r:id="rId37"/>
    <p:sldId id="295" r:id="rId38"/>
    <p:sldId id="296" r:id="rId39"/>
    <p:sldId id="280" r:id="rId40"/>
    <p:sldId id="282" r:id="rId41"/>
    <p:sldId id="272" r:id="rId42"/>
    <p:sldId id="316" r:id="rId43"/>
  </p:sldIdLst>
  <p:sldSz cx="12192000" cy="6858000"/>
  <p:notesSz cx="6858000" cy="15049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16E"/>
    <a:srgbClr val="40404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480" dt="2020-02-12T11:36:51.765"/>
    <p1510:client id="{295D6072-2BFE-17CD-B997-E25841AD37C1}" v="34" dt="2020-02-13T05:58:45.540"/>
    <p1510:client id="{5204F090-6C96-4675-A49C-E8C23B58AFFA}" v="135" dt="2020-02-13T02:01:08.248"/>
    <p1510:client id="{56D4DF22-F8EB-4E70-8B88-E7B8564AE54C}" v="16123" dt="2020-02-13T01:44:45.656"/>
    <p1510:client id="{D703837A-A1F4-B8FF-8A3E-DF1B40BA0F56}" v="559" dt="2020-02-13T02:07:10.634"/>
    <p1510:client id="{E749BE8A-C974-CD45-3DEF-B25A49D1EEB5}" v="11" dt="2020-02-12T15:10:38.676"/>
    <p1510:client id="{EF574A80-8BE7-F663-CE0B-1D96AC3DE16B}" v="322" dt="2020-02-13T01:55:07.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6"/>
            </a:solidFill>
            <a:ln>
              <a:noFill/>
            </a:ln>
            <a:effectLst/>
          </c:spPr>
          <c:invertIfNegative val="0"/>
          <c:cat>
            <c:strRef>
              <c:f>Sheet1!$A$2:$A$6</c:f>
              <c:strCache>
                <c:ptCount val="5"/>
                <c:pt idx="0">
                  <c:v>Troubleshooting</c:v>
                </c:pt>
                <c:pt idx="1">
                  <c:v>Demo Setup</c:v>
                </c:pt>
                <c:pt idx="2">
                  <c:v>PCB Layout</c:v>
                </c:pt>
                <c:pt idx="3">
                  <c:v>Prototyping</c:v>
                </c:pt>
                <c:pt idx="4">
                  <c:v>Research</c:v>
                </c:pt>
              </c:strCache>
            </c:strRef>
          </c:cat>
          <c:val>
            <c:numRef>
              <c:f>Sheet1!$B$2:$B$6</c:f>
              <c:numCache>
                <c:formatCode>General</c:formatCode>
                <c:ptCount val="5"/>
                <c:pt idx="0">
                  <c:v>0.7</c:v>
                </c:pt>
                <c:pt idx="1">
                  <c:v>0.6</c:v>
                </c:pt>
                <c:pt idx="2">
                  <c:v>0.9</c:v>
                </c:pt>
                <c:pt idx="3">
                  <c:v>1</c:v>
                </c:pt>
                <c:pt idx="4">
                  <c:v>1</c:v>
                </c:pt>
              </c:numCache>
            </c:numRef>
          </c:val>
          <c:extLst>
            <c:ext xmlns:c16="http://schemas.microsoft.com/office/drawing/2014/chart" uri="{C3380CC4-5D6E-409C-BE32-E72D297353CC}">
              <c16:uniqueId val="{00000000-EFA4-4F61-9F2D-01C1EDD2580D}"/>
            </c:ext>
          </c:extLst>
        </c:ser>
        <c:ser>
          <c:idx val="1"/>
          <c:order val="1"/>
          <c:tx>
            <c:strRef>
              <c:f>Sheet1!$C$1</c:f>
              <c:strCache>
                <c:ptCount val="1"/>
                <c:pt idx="0">
                  <c:v>Column1</c:v>
                </c:pt>
              </c:strCache>
            </c:strRef>
          </c:tx>
          <c:spPr>
            <a:solidFill>
              <a:schemeClr val="accent5"/>
            </a:solidFill>
            <a:ln>
              <a:noFill/>
            </a:ln>
            <a:effectLst/>
          </c:spPr>
          <c:invertIfNegative val="0"/>
          <c:cat>
            <c:strRef>
              <c:f>Sheet1!$A$2:$A$6</c:f>
              <c:strCache>
                <c:ptCount val="5"/>
                <c:pt idx="0">
                  <c:v>Troubleshooting</c:v>
                </c:pt>
                <c:pt idx="1">
                  <c:v>Demo Setup</c:v>
                </c:pt>
                <c:pt idx="2">
                  <c:v>PCB Layout</c:v>
                </c:pt>
                <c:pt idx="3">
                  <c:v>Prototyping</c:v>
                </c:pt>
                <c:pt idx="4">
                  <c:v>Research</c:v>
                </c:pt>
              </c:strCache>
            </c:strRef>
          </c:cat>
          <c:val>
            <c:numRef>
              <c:f>Sheet1!$C$2:$C$6</c:f>
              <c:numCache>
                <c:formatCode>General</c:formatCode>
                <c:ptCount val="5"/>
                <c:pt idx="0">
                  <c:v>0</c:v>
                </c:pt>
                <c:pt idx="2">
                  <c:v>0</c:v>
                </c:pt>
                <c:pt idx="3">
                  <c:v>0</c:v>
                </c:pt>
                <c:pt idx="4">
                  <c:v>0</c:v>
                </c:pt>
              </c:numCache>
            </c:numRef>
          </c:val>
          <c:extLst>
            <c:ext xmlns:c16="http://schemas.microsoft.com/office/drawing/2014/chart" uri="{C3380CC4-5D6E-409C-BE32-E72D297353CC}">
              <c16:uniqueId val="{00000001-EFA4-4F61-9F2D-01C1EDD2580D}"/>
            </c:ext>
          </c:extLst>
        </c:ser>
        <c:ser>
          <c:idx val="2"/>
          <c:order val="2"/>
          <c:tx>
            <c:strRef>
              <c:f>Sheet1!$D$1</c:f>
              <c:strCache>
                <c:ptCount val="1"/>
                <c:pt idx="0">
                  <c:v>Series 3</c:v>
                </c:pt>
              </c:strCache>
            </c:strRef>
          </c:tx>
          <c:spPr>
            <a:solidFill>
              <a:schemeClr val="accent4"/>
            </a:solidFill>
            <a:ln>
              <a:noFill/>
            </a:ln>
            <a:effectLst/>
          </c:spPr>
          <c:invertIfNegative val="0"/>
          <c:cat>
            <c:strRef>
              <c:f>Sheet1!$A$2:$A$6</c:f>
              <c:strCache>
                <c:ptCount val="5"/>
                <c:pt idx="0">
                  <c:v>Troubleshooting</c:v>
                </c:pt>
                <c:pt idx="1">
                  <c:v>Demo Setup</c:v>
                </c:pt>
                <c:pt idx="2">
                  <c:v>PCB Layout</c:v>
                </c:pt>
                <c:pt idx="3">
                  <c:v>Prototyping</c:v>
                </c:pt>
                <c:pt idx="4">
                  <c:v>Research</c:v>
                </c:pt>
              </c:strCache>
            </c:strRef>
          </c:cat>
          <c:val>
            <c:numRef>
              <c:f>Sheet1!$D$2:$D$6</c:f>
              <c:numCache>
                <c:formatCode>General</c:formatCode>
                <c:ptCount val="5"/>
                <c:pt idx="0">
                  <c:v>0</c:v>
                </c:pt>
                <c:pt idx="2">
                  <c:v>0</c:v>
                </c:pt>
                <c:pt idx="3">
                  <c:v>0</c:v>
                </c:pt>
                <c:pt idx="4">
                  <c:v>0</c:v>
                </c:pt>
              </c:numCache>
            </c:numRef>
          </c:val>
          <c:extLst>
            <c:ext xmlns:c16="http://schemas.microsoft.com/office/drawing/2014/chart" uri="{C3380CC4-5D6E-409C-BE32-E72D297353CC}">
              <c16:uniqueId val="{00000002-EFA4-4F61-9F2D-01C1EDD2580D}"/>
            </c:ext>
          </c:extLst>
        </c:ser>
        <c:ser>
          <c:idx val="3"/>
          <c:order val="3"/>
          <c:tx>
            <c:strRef>
              <c:f>Sheet1!$E$1</c:f>
              <c:strCache>
                <c:ptCount val="1"/>
                <c:pt idx="0">
                  <c:v>Series 4</c:v>
                </c:pt>
              </c:strCache>
            </c:strRef>
          </c:tx>
          <c:spPr>
            <a:solidFill>
              <a:schemeClr val="accent6">
                <a:lumMod val="60000"/>
              </a:schemeClr>
            </a:solidFill>
            <a:ln>
              <a:noFill/>
            </a:ln>
            <a:effectLst/>
          </c:spPr>
          <c:invertIfNegative val="0"/>
          <c:cat>
            <c:strRef>
              <c:f>Sheet1!$A$2:$A$6</c:f>
              <c:strCache>
                <c:ptCount val="5"/>
                <c:pt idx="0">
                  <c:v>Troubleshooting</c:v>
                </c:pt>
                <c:pt idx="1">
                  <c:v>Demo Setup</c:v>
                </c:pt>
                <c:pt idx="2">
                  <c:v>PCB Layout</c:v>
                </c:pt>
                <c:pt idx="3">
                  <c:v>Prototyping</c:v>
                </c:pt>
                <c:pt idx="4">
                  <c:v>Research</c:v>
                </c:pt>
              </c:strCache>
            </c:strRef>
          </c:cat>
          <c:val>
            <c:numRef>
              <c:f>Sheet1!$E$2:$E$6</c:f>
              <c:numCache>
                <c:formatCode>General</c:formatCode>
                <c:ptCount val="5"/>
                <c:pt idx="3">
                  <c:v>0</c:v>
                </c:pt>
                <c:pt idx="4">
                  <c:v>0</c:v>
                </c:pt>
              </c:numCache>
            </c:numRef>
          </c:val>
          <c:extLst>
            <c:ext xmlns:c16="http://schemas.microsoft.com/office/drawing/2014/chart" uri="{C3380CC4-5D6E-409C-BE32-E72D297353CC}">
              <c16:uniqueId val="{00000003-EFA4-4F61-9F2D-01C1EDD2580D}"/>
            </c:ext>
          </c:extLst>
        </c:ser>
        <c:ser>
          <c:idx val="4"/>
          <c:order val="4"/>
          <c:tx>
            <c:strRef>
              <c:f>Sheet1!$F$1</c:f>
              <c:strCache>
                <c:ptCount val="1"/>
                <c:pt idx="0">
                  <c:v>Series 5</c:v>
                </c:pt>
              </c:strCache>
            </c:strRef>
          </c:tx>
          <c:spPr>
            <a:solidFill>
              <a:schemeClr val="accent5">
                <a:lumMod val="60000"/>
              </a:schemeClr>
            </a:solidFill>
            <a:ln>
              <a:noFill/>
            </a:ln>
            <a:effectLst/>
          </c:spPr>
          <c:invertIfNegative val="0"/>
          <c:cat>
            <c:strRef>
              <c:f>Sheet1!$A$2:$A$6</c:f>
              <c:strCache>
                <c:ptCount val="5"/>
                <c:pt idx="0">
                  <c:v>Troubleshooting</c:v>
                </c:pt>
                <c:pt idx="1">
                  <c:v>Demo Setup</c:v>
                </c:pt>
                <c:pt idx="2">
                  <c:v>PCB Layout</c:v>
                </c:pt>
                <c:pt idx="3">
                  <c:v>Prototyping</c:v>
                </c:pt>
                <c:pt idx="4">
                  <c:v>Research</c:v>
                </c:pt>
              </c:strCache>
            </c:strRef>
          </c:cat>
          <c:val>
            <c:numRef>
              <c:f>Sheet1!$F$2:$F$6</c:f>
              <c:numCache>
                <c:formatCode>General</c:formatCode>
                <c:ptCount val="5"/>
                <c:pt idx="3">
                  <c:v>0.7</c:v>
                </c:pt>
                <c:pt idx="4">
                  <c:v>0.6</c:v>
                </c:pt>
              </c:numCache>
            </c:numRef>
          </c:val>
          <c:extLst>
            <c:ext xmlns:c16="http://schemas.microsoft.com/office/drawing/2014/chart" uri="{C3380CC4-5D6E-409C-BE32-E72D297353CC}">
              <c16:uniqueId val="{00000004-EFA4-4F61-9F2D-01C1EDD2580D}"/>
            </c:ext>
          </c:extLst>
        </c:ser>
        <c:ser>
          <c:idx val="5"/>
          <c:order val="5"/>
          <c:tx>
            <c:strRef>
              <c:f>Sheet1!$G$1</c:f>
              <c:strCache>
                <c:ptCount val="1"/>
                <c:pt idx="0">
                  <c:v>Series 6</c:v>
                </c:pt>
              </c:strCache>
            </c:strRef>
          </c:tx>
          <c:spPr>
            <a:solidFill>
              <a:schemeClr val="accent4">
                <a:lumMod val="60000"/>
              </a:schemeClr>
            </a:solidFill>
            <a:ln>
              <a:noFill/>
            </a:ln>
            <a:effectLst/>
          </c:spPr>
          <c:invertIfNegative val="0"/>
          <c:cat>
            <c:strRef>
              <c:f>Sheet1!$A$2:$A$6</c:f>
              <c:strCache>
                <c:ptCount val="5"/>
                <c:pt idx="0">
                  <c:v>Troubleshooting</c:v>
                </c:pt>
                <c:pt idx="1">
                  <c:v>Demo Setup</c:v>
                </c:pt>
                <c:pt idx="2">
                  <c:v>PCB Layout</c:v>
                </c:pt>
                <c:pt idx="3">
                  <c:v>Prototyping</c:v>
                </c:pt>
                <c:pt idx="4">
                  <c:v>Research</c:v>
                </c:pt>
              </c:strCache>
            </c:strRef>
          </c:cat>
          <c:val>
            <c:numRef>
              <c:f>Sheet1!$G$2:$G$6</c:f>
              <c:numCache>
                <c:formatCode>General</c:formatCode>
                <c:ptCount val="5"/>
                <c:pt idx="3">
                  <c:v>0</c:v>
                </c:pt>
              </c:numCache>
            </c:numRef>
          </c:val>
          <c:extLst>
            <c:ext xmlns:c16="http://schemas.microsoft.com/office/drawing/2014/chart" uri="{C3380CC4-5D6E-409C-BE32-E72D297353CC}">
              <c16:uniqueId val="{00000005-EFA4-4F61-9F2D-01C1EDD2580D}"/>
            </c:ext>
          </c:extLst>
        </c:ser>
        <c:ser>
          <c:idx val="6"/>
          <c:order val="6"/>
          <c:tx>
            <c:strRef>
              <c:f>Sheet1!$H$1</c:f>
              <c:strCache>
                <c:ptCount val="1"/>
                <c:pt idx="0">
                  <c:v>Series 7</c:v>
                </c:pt>
              </c:strCache>
            </c:strRef>
          </c:tx>
          <c:spPr>
            <a:solidFill>
              <a:schemeClr val="accent6">
                <a:lumMod val="80000"/>
                <a:lumOff val="20000"/>
              </a:schemeClr>
            </a:solidFill>
            <a:ln>
              <a:noFill/>
            </a:ln>
            <a:effectLst/>
          </c:spPr>
          <c:invertIfNegative val="0"/>
          <c:cat>
            <c:strRef>
              <c:f>Sheet1!$A$2:$A$6</c:f>
              <c:strCache>
                <c:ptCount val="5"/>
                <c:pt idx="0">
                  <c:v>Troubleshooting</c:v>
                </c:pt>
                <c:pt idx="1">
                  <c:v>Demo Setup</c:v>
                </c:pt>
                <c:pt idx="2">
                  <c:v>PCB Layout</c:v>
                </c:pt>
                <c:pt idx="3">
                  <c:v>Prototyping</c:v>
                </c:pt>
                <c:pt idx="4">
                  <c:v>Research</c:v>
                </c:pt>
              </c:strCache>
            </c:strRef>
          </c:cat>
          <c:val>
            <c:numRef>
              <c:f>Sheet1!$H$2:$H$6</c:f>
              <c:numCache>
                <c:formatCode>General</c:formatCode>
                <c:ptCount val="5"/>
                <c:pt idx="3">
                  <c:v>0</c:v>
                </c:pt>
              </c:numCache>
            </c:numRef>
          </c:val>
          <c:extLst>
            <c:ext xmlns:c16="http://schemas.microsoft.com/office/drawing/2014/chart" uri="{C3380CC4-5D6E-409C-BE32-E72D297353CC}">
              <c16:uniqueId val="{00000006-EFA4-4F61-9F2D-01C1EDD2580D}"/>
            </c:ext>
          </c:extLst>
        </c:ser>
        <c:dLbls>
          <c:showLegendKey val="0"/>
          <c:showVal val="0"/>
          <c:showCatName val="0"/>
          <c:showSerName val="0"/>
          <c:showPercent val="0"/>
          <c:showBubbleSize val="0"/>
        </c:dLbls>
        <c:gapWidth val="150"/>
        <c:overlap val="100"/>
        <c:axId val="774796536"/>
        <c:axId val="774796208"/>
      </c:barChart>
      <c:catAx>
        <c:axId val="77479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74796208"/>
        <c:crosses val="autoZero"/>
        <c:auto val="1"/>
        <c:lblAlgn val="ctr"/>
        <c:lblOffset val="100"/>
        <c:noMultiLvlLbl val="0"/>
      </c:catAx>
      <c:valAx>
        <c:axId val="774796208"/>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479653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5DDF3-A9E8-42BD-A926-C49207FD0D9C}"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6339B006-27E0-479E-97EC-E252AB9405DE}">
      <dgm:prSet/>
      <dgm:spPr/>
      <dgm:t>
        <a:bodyPr/>
        <a:lstStyle/>
        <a:p>
          <a:r>
            <a:rPr lang="en-US"/>
            <a:t>Build</a:t>
          </a:r>
        </a:p>
      </dgm:t>
    </dgm:pt>
    <dgm:pt modelId="{1EE36D06-703B-41FF-ABFA-CF437590E46B}" type="parTrans" cxnId="{D0333CC1-0CCB-4A9D-BA89-75B7D55C2DBE}">
      <dgm:prSet/>
      <dgm:spPr/>
      <dgm:t>
        <a:bodyPr/>
        <a:lstStyle/>
        <a:p>
          <a:endParaRPr lang="en-US"/>
        </a:p>
      </dgm:t>
    </dgm:pt>
    <dgm:pt modelId="{62E71CE6-2D6C-412E-BB44-28C2BE1B6449}" type="sibTrans" cxnId="{D0333CC1-0CCB-4A9D-BA89-75B7D55C2DBE}">
      <dgm:prSet/>
      <dgm:spPr/>
      <dgm:t>
        <a:bodyPr/>
        <a:lstStyle/>
        <a:p>
          <a:endParaRPr lang="en-US"/>
        </a:p>
      </dgm:t>
    </dgm:pt>
    <dgm:pt modelId="{C7A72069-8542-4453-82CB-798C06144F06}">
      <dgm:prSet/>
      <dgm:spPr/>
      <dgm:t>
        <a:bodyPr/>
        <a:lstStyle/>
        <a:p>
          <a:r>
            <a:rPr lang="en-US"/>
            <a:t>Build a hardware-based neural network that can recognize 3 different handwritten characters with at least 75% accuracy.</a:t>
          </a:r>
        </a:p>
      </dgm:t>
    </dgm:pt>
    <dgm:pt modelId="{4160A97A-6171-448E-90C3-E660449C8739}" type="parTrans" cxnId="{4C7CB11C-A127-454C-B507-2D007B25589B}">
      <dgm:prSet/>
      <dgm:spPr/>
      <dgm:t>
        <a:bodyPr/>
        <a:lstStyle/>
        <a:p>
          <a:endParaRPr lang="en-US"/>
        </a:p>
      </dgm:t>
    </dgm:pt>
    <dgm:pt modelId="{5CEEEA8D-8138-4576-8D85-139523A87CA7}" type="sibTrans" cxnId="{4C7CB11C-A127-454C-B507-2D007B25589B}">
      <dgm:prSet/>
      <dgm:spPr/>
      <dgm:t>
        <a:bodyPr/>
        <a:lstStyle/>
        <a:p>
          <a:endParaRPr lang="en-US"/>
        </a:p>
      </dgm:t>
    </dgm:pt>
    <dgm:pt modelId="{73469180-3A3A-4E5E-8586-DEC1C1D6D20C}">
      <dgm:prSet/>
      <dgm:spPr/>
      <dgm:t>
        <a:bodyPr/>
        <a:lstStyle/>
        <a:p>
          <a:r>
            <a:rPr lang="en-US"/>
            <a:t>Innovate</a:t>
          </a:r>
        </a:p>
      </dgm:t>
    </dgm:pt>
    <dgm:pt modelId="{B25E78F6-9A8A-4A22-BE71-934B4DC947EE}" type="parTrans" cxnId="{D09031F6-5573-4A5E-8870-2888D2F5C8AB}">
      <dgm:prSet/>
      <dgm:spPr/>
      <dgm:t>
        <a:bodyPr/>
        <a:lstStyle/>
        <a:p>
          <a:endParaRPr lang="en-US"/>
        </a:p>
      </dgm:t>
    </dgm:pt>
    <dgm:pt modelId="{560CF7FF-F26E-4408-A9B5-46F0C7175CC3}" type="sibTrans" cxnId="{D09031F6-5573-4A5E-8870-2888D2F5C8AB}">
      <dgm:prSet/>
      <dgm:spPr/>
      <dgm:t>
        <a:bodyPr/>
        <a:lstStyle/>
        <a:p>
          <a:endParaRPr lang="en-US"/>
        </a:p>
      </dgm:t>
    </dgm:pt>
    <dgm:pt modelId="{80051708-FFCF-442B-86A7-CC47179CDF6E}">
      <dgm:prSet/>
      <dgm:spPr/>
      <dgm:t>
        <a:bodyPr/>
        <a:lstStyle/>
        <a:p>
          <a:r>
            <a:rPr lang="en-US"/>
            <a:t>Use only mass-produced, readily available components.</a:t>
          </a:r>
        </a:p>
      </dgm:t>
    </dgm:pt>
    <dgm:pt modelId="{C55A5C77-6F78-490D-B383-3800FBF03DAE}" type="parTrans" cxnId="{DF6C7631-AFEC-4200-AC6D-8493ABAF0A0A}">
      <dgm:prSet/>
      <dgm:spPr/>
      <dgm:t>
        <a:bodyPr/>
        <a:lstStyle/>
        <a:p>
          <a:endParaRPr lang="en-US"/>
        </a:p>
      </dgm:t>
    </dgm:pt>
    <dgm:pt modelId="{BECD4AAA-130B-4653-9F56-268A144E4D2D}" type="sibTrans" cxnId="{DF6C7631-AFEC-4200-AC6D-8493ABAF0A0A}">
      <dgm:prSet/>
      <dgm:spPr/>
      <dgm:t>
        <a:bodyPr/>
        <a:lstStyle/>
        <a:p>
          <a:endParaRPr lang="en-US"/>
        </a:p>
      </dgm:t>
    </dgm:pt>
    <dgm:pt modelId="{5E7D394B-C726-4458-8440-6326414E4092}">
      <dgm:prSet/>
      <dgm:spPr/>
      <dgm:t>
        <a:bodyPr/>
        <a:lstStyle/>
        <a:p>
          <a:r>
            <a:rPr lang="en-US"/>
            <a:t>Learn</a:t>
          </a:r>
        </a:p>
      </dgm:t>
    </dgm:pt>
    <dgm:pt modelId="{D03EBA57-4B77-4408-8439-5840B1406906}" type="parTrans" cxnId="{FA5AAB46-C1AB-4565-BB53-68BD633572B7}">
      <dgm:prSet/>
      <dgm:spPr/>
      <dgm:t>
        <a:bodyPr/>
        <a:lstStyle/>
        <a:p>
          <a:endParaRPr lang="en-US"/>
        </a:p>
      </dgm:t>
    </dgm:pt>
    <dgm:pt modelId="{A324040C-4218-4CDC-9B59-0252AAC38742}" type="sibTrans" cxnId="{FA5AAB46-C1AB-4565-BB53-68BD633572B7}">
      <dgm:prSet/>
      <dgm:spPr/>
      <dgm:t>
        <a:bodyPr/>
        <a:lstStyle/>
        <a:p>
          <a:endParaRPr lang="en-US"/>
        </a:p>
      </dgm:t>
    </dgm:pt>
    <dgm:pt modelId="{E0FF0EB6-8FED-41E7-9B82-3C9D08236E76}">
      <dgm:prSet/>
      <dgm:spPr/>
      <dgm:t>
        <a:bodyPr/>
        <a:lstStyle/>
        <a:p>
          <a:r>
            <a:rPr lang="en-US"/>
            <a:t>Gain experience in hardware and software design for neuromorphic circuits.</a:t>
          </a:r>
        </a:p>
      </dgm:t>
    </dgm:pt>
    <dgm:pt modelId="{3D2E5BD2-3244-4870-B43C-E33EDFCA061B}" type="parTrans" cxnId="{504B3106-C525-4A69-9A7D-8059CF524A42}">
      <dgm:prSet/>
      <dgm:spPr/>
      <dgm:t>
        <a:bodyPr/>
        <a:lstStyle/>
        <a:p>
          <a:endParaRPr lang="en-US"/>
        </a:p>
      </dgm:t>
    </dgm:pt>
    <dgm:pt modelId="{5927F5A8-F845-4256-ABF2-2A7F50A8BB83}" type="sibTrans" cxnId="{504B3106-C525-4A69-9A7D-8059CF524A42}">
      <dgm:prSet/>
      <dgm:spPr/>
      <dgm:t>
        <a:bodyPr/>
        <a:lstStyle/>
        <a:p>
          <a:endParaRPr lang="en-US"/>
        </a:p>
      </dgm:t>
    </dgm:pt>
    <dgm:pt modelId="{A3E94C5D-80C9-4708-864E-17E98E17945E}" type="pres">
      <dgm:prSet presAssocID="{ADB5DDF3-A9E8-42BD-A926-C49207FD0D9C}" presName="Name0" presStyleCnt="0">
        <dgm:presLayoutVars>
          <dgm:dir/>
          <dgm:animLvl val="lvl"/>
          <dgm:resizeHandles val="exact"/>
        </dgm:presLayoutVars>
      </dgm:prSet>
      <dgm:spPr/>
    </dgm:pt>
    <dgm:pt modelId="{C0D3BA0A-023F-4055-B6CA-B4E2222C0A43}" type="pres">
      <dgm:prSet presAssocID="{6339B006-27E0-479E-97EC-E252AB9405DE}" presName="linNode" presStyleCnt="0"/>
      <dgm:spPr/>
    </dgm:pt>
    <dgm:pt modelId="{52AD7C65-CBE6-4264-A681-600F6C3D7904}" type="pres">
      <dgm:prSet presAssocID="{6339B006-27E0-479E-97EC-E252AB9405DE}" presName="parentText" presStyleLbl="alignNode1" presStyleIdx="0" presStyleCnt="3">
        <dgm:presLayoutVars>
          <dgm:chMax val="1"/>
          <dgm:bulletEnabled/>
        </dgm:presLayoutVars>
      </dgm:prSet>
      <dgm:spPr/>
    </dgm:pt>
    <dgm:pt modelId="{7A046AE6-9C01-4CC2-8C6B-EE0E97C79CE4}" type="pres">
      <dgm:prSet presAssocID="{6339B006-27E0-479E-97EC-E252AB9405DE}" presName="descendantText" presStyleLbl="alignAccFollowNode1" presStyleIdx="0" presStyleCnt="3">
        <dgm:presLayoutVars>
          <dgm:bulletEnabled/>
        </dgm:presLayoutVars>
      </dgm:prSet>
      <dgm:spPr/>
    </dgm:pt>
    <dgm:pt modelId="{7EA34C13-63BE-4467-81AC-9470A626E60D}" type="pres">
      <dgm:prSet presAssocID="{62E71CE6-2D6C-412E-BB44-28C2BE1B6449}" presName="sp" presStyleCnt="0"/>
      <dgm:spPr/>
    </dgm:pt>
    <dgm:pt modelId="{9794E9A0-47AA-4E19-88D2-53731E39967B}" type="pres">
      <dgm:prSet presAssocID="{73469180-3A3A-4E5E-8586-DEC1C1D6D20C}" presName="linNode" presStyleCnt="0"/>
      <dgm:spPr/>
    </dgm:pt>
    <dgm:pt modelId="{18B777D3-E577-4496-93DE-F229112CA95F}" type="pres">
      <dgm:prSet presAssocID="{73469180-3A3A-4E5E-8586-DEC1C1D6D20C}" presName="parentText" presStyleLbl="alignNode1" presStyleIdx="1" presStyleCnt="3">
        <dgm:presLayoutVars>
          <dgm:chMax val="1"/>
          <dgm:bulletEnabled/>
        </dgm:presLayoutVars>
      </dgm:prSet>
      <dgm:spPr/>
    </dgm:pt>
    <dgm:pt modelId="{4EAD27CC-C3FE-47DD-8007-0265738ED00B}" type="pres">
      <dgm:prSet presAssocID="{73469180-3A3A-4E5E-8586-DEC1C1D6D20C}" presName="descendantText" presStyleLbl="alignAccFollowNode1" presStyleIdx="1" presStyleCnt="3">
        <dgm:presLayoutVars>
          <dgm:bulletEnabled/>
        </dgm:presLayoutVars>
      </dgm:prSet>
      <dgm:spPr/>
    </dgm:pt>
    <dgm:pt modelId="{077A1548-CCF4-46BE-9D89-3889FC5CB9F8}" type="pres">
      <dgm:prSet presAssocID="{560CF7FF-F26E-4408-A9B5-46F0C7175CC3}" presName="sp" presStyleCnt="0"/>
      <dgm:spPr/>
    </dgm:pt>
    <dgm:pt modelId="{2080652C-271F-4602-8E67-C6B0AB11F9B0}" type="pres">
      <dgm:prSet presAssocID="{5E7D394B-C726-4458-8440-6326414E4092}" presName="linNode" presStyleCnt="0"/>
      <dgm:spPr/>
    </dgm:pt>
    <dgm:pt modelId="{BC396A99-F27F-45AD-A9EA-7C4929A4CC44}" type="pres">
      <dgm:prSet presAssocID="{5E7D394B-C726-4458-8440-6326414E4092}" presName="parentText" presStyleLbl="alignNode1" presStyleIdx="2" presStyleCnt="3">
        <dgm:presLayoutVars>
          <dgm:chMax val="1"/>
          <dgm:bulletEnabled/>
        </dgm:presLayoutVars>
      </dgm:prSet>
      <dgm:spPr/>
    </dgm:pt>
    <dgm:pt modelId="{B2725145-4699-43B4-BB99-3128543AE145}" type="pres">
      <dgm:prSet presAssocID="{5E7D394B-C726-4458-8440-6326414E4092}" presName="descendantText" presStyleLbl="alignAccFollowNode1" presStyleIdx="2" presStyleCnt="3">
        <dgm:presLayoutVars>
          <dgm:bulletEnabled/>
        </dgm:presLayoutVars>
      </dgm:prSet>
      <dgm:spPr/>
    </dgm:pt>
  </dgm:ptLst>
  <dgm:cxnLst>
    <dgm:cxn modelId="{0DB1B802-C5FB-4341-95A9-1A56F2DDD47C}" type="presOf" srcId="{6339B006-27E0-479E-97EC-E252AB9405DE}" destId="{52AD7C65-CBE6-4264-A681-600F6C3D7904}" srcOrd="0" destOrd="0" presId="urn:microsoft.com/office/officeart/2016/7/layout/VerticalSolidActionList"/>
    <dgm:cxn modelId="{504B3106-C525-4A69-9A7D-8059CF524A42}" srcId="{5E7D394B-C726-4458-8440-6326414E4092}" destId="{E0FF0EB6-8FED-41E7-9B82-3C9D08236E76}" srcOrd="0" destOrd="0" parTransId="{3D2E5BD2-3244-4870-B43C-E33EDFCA061B}" sibTransId="{5927F5A8-F845-4256-ABF2-2A7F50A8BB83}"/>
    <dgm:cxn modelId="{C142EE15-A703-4CC9-A600-6FA0FB2C2434}" type="presOf" srcId="{5E7D394B-C726-4458-8440-6326414E4092}" destId="{BC396A99-F27F-45AD-A9EA-7C4929A4CC44}" srcOrd="0" destOrd="0" presId="urn:microsoft.com/office/officeart/2016/7/layout/VerticalSolidActionList"/>
    <dgm:cxn modelId="{4C7CB11C-A127-454C-B507-2D007B25589B}" srcId="{6339B006-27E0-479E-97EC-E252AB9405DE}" destId="{C7A72069-8542-4453-82CB-798C06144F06}" srcOrd="0" destOrd="0" parTransId="{4160A97A-6171-448E-90C3-E660449C8739}" sibTransId="{5CEEEA8D-8138-4576-8D85-139523A87CA7}"/>
    <dgm:cxn modelId="{4C3D8F21-CEB8-4131-994A-D5DF28502809}" type="presOf" srcId="{C7A72069-8542-4453-82CB-798C06144F06}" destId="{7A046AE6-9C01-4CC2-8C6B-EE0E97C79CE4}" srcOrd="0" destOrd="0" presId="urn:microsoft.com/office/officeart/2016/7/layout/VerticalSolidActionList"/>
    <dgm:cxn modelId="{DF6C7631-AFEC-4200-AC6D-8493ABAF0A0A}" srcId="{73469180-3A3A-4E5E-8586-DEC1C1D6D20C}" destId="{80051708-FFCF-442B-86A7-CC47179CDF6E}" srcOrd="0" destOrd="0" parTransId="{C55A5C77-6F78-490D-B383-3800FBF03DAE}" sibTransId="{BECD4AAA-130B-4653-9F56-268A144E4D2D}"/>
    <dgm:cxn modelId="{0086AD3B-384A-410D-8355-14A38692D395}" type="presOf" srcId="{80051708-FFCF-442B-86A7-CC47179CDF6E}" destId="{4EAD27CC-C3FE-47DD-8007-0265738ED00B}" srcOrd="0" destOrd="0" presId="urn:microsoft.com/office/officeart/2016/7/layout/VerticalSolidActionList"/>
    <dgm:cxn modelId="{0FD1EA42-C57F-4A90-95E1-9AC0A523A41D}" type="presOf" srcId="{E0FF0EB6-8FED-41E7-9B82-3C9D08236E76}" destId="{B2725145-4699-43B4-BB99-3128543AE145}" srcOrd="0" destOrd="0" presId="urn:microsoft.com/office/officeart/2016/7/layout/VerticalSolidActionList"/>
    <dgm:cxn modelId="{FA5AAB46-C1AB-4565-BB53-68BD633572B7}" srcId="{ADB5DDF3-A9E8-42BD-A926-C49207FD0D9C}" destId="{5E7D394B-C726-4458-8440-6326414E4092}" srcOrd="2" destOrd="0" parTransId="{D03EBA57-4B77-4408-8439-5840B1406906}" sibTransId="{A324040C-4218-4CDC-9B59-0252AAC38742}"/>
    <dgm:cxn modelId="{EDA4C18A-ACFB-4343-A5BC-55D7F1E71E47}" type="presOf" srcId="{73469180-3A3A-4E5E-8586-DEC1C1D6D20C}" destId="{18B777D3-E577-4496-93DE-F229112CA95F}" srcOrd="0" destOrd="0" presId="urn:microsoft.com/office/officeart/2016/7/layout/VerticalSolidActionList"/>
    <dgm:cxn modelId="{B1D85C94-77AE-4FB3-9E9A-139C68D12112}" type="presOf" srcId="{ADB5DDF3-A9E8-42BD-A926-C49207FD0D9C}" destId="{A3E94C5D-80C9-4708-864E-17E98E17945E}" srcOrd="0" destOrd="0" presId="urn:microsoft.com/office/officeart/2016/7/layout/VerticalSolidActionList"/>
    <dgm:cxn modelId="{D0333CC1-0CCB-4A9D-BA89-75B7D55C2DBE}" srcId="{ADB5DDF3-A9E8-42BD-A926-C49207FD0D9C}" destId="{6339B006-27E0-479E-97EC-E252AB9405DE}" srcOrd="0" destOrd="0" parTransId="{1EE36D06-703B-41FF-ABFA-CF437590E46B}" sibTransId="{62E71CE6-2D6C-412E-BB44-28C2BE1B6449}"/>
    <dgm:cxn modelId="{D09031F6-5573-4A5E-8870-2888D2F5C8AB}" srcId="{ADB5DDF3-A9E8-42BD-A926-C49207FD0D9C}" destId="{73469180-3A3A-4E5E-8586-DEC1C1D6D20C}" srcOrd="1" destOrd="0" parTransId="{B25E78F6-9A8A-4A22-BE71-934B4DC947EE}" sibTransId="{560CF7FF-F26E-4408-A9B5-46F0C7175CC3}"/>
    <dgm:cxn modelId="{B521A261-FD55-4CF5-8B32-97192CB17276}" type="presParOf" srcId="{A3E94C5D-80C9-4708-864E-17E98E17945E}" destId="{C0D3BA0A-023F-4055-B6CA-B4E2222C0A43}" srcOrd="0" destOrd="0" presId="urn:microsoft.com/office/officeart/2016/7/layout/VerticalSolidActionList"/>
    <dgm:cxn modelId="{C013F600-A650-496B-AEC4-F38DC984A04F}" type="presParOf" srcId="{C0D3BA0A-023F-4055-B6CA-B4E2222C0A43}" destId="{52AD7C65-CBE6-4264-A681-600F6C3D7904}" srcOrd="0" destOrd="0" presId="urn:microsoft.com/office/officeart/2016/7/layout/VerticalSolidActionList"/>
    <dgm:cxn modelId="{77783EA5-347E-4A5F-854D-BB6EB39EB949}" type="presParOf" srcId="{C0D3BA0A-023F-4055-B6CA-B4E2222C0A43}" destId="{7A046AE6-9C01-4CC2-8C6B-EE0E97C79CE4}" srcOrd="1" destOrd="0" presId="urn:microsoft.com/office/officeart/2016/7/layout/VerticalSolidActionList"/>
    <dgm:cxn modelId="{D714C3AA-A0B8-4C3A-81AD-15C5EF4A39C7}" type="presParOf" srcId="{A3E94C5D-80C9-4708-864E-17E98E17945E}" destId="{7EA34C13-63BE-4467-81AC-9470A626E60D}" srcOrd="1" destOrd="0" presId="urn:microsoft.com/office/officeart/2016/7/layout/VerticalSolidActionList"/>
    <dgm:cxn modelId="{6F296C17-7F58-4314-AD89-3EFE77A33A13}" type="presParOf" srcId="{A3E94C5D-80C9-4708-864E-17E98E17945E}" destId="{9794E9A0-47AA-4E19-88D2-53731E39967B}" srcOrd="2" destOrd="0" presId="urn:microsoft.com/office/officeart/2016/7/layout/VerticalSolidActionList"/>
    <dgm:cxn modelId="{7B4CDD42-1D45-413E-A6BA-F776F6017AD7}" type="presParOf" srcId="{9794E9A0-47AA-4E19-88D2-53731E39967B}" destId="{18B777D3-E577-4496-93DE-F229112CA95F}" srcOrd="0" destOrd="0" presId="urn:microsoft.com/office/officeart/2016/7/layout/VerticalSolidActionList"/>
    <dgm:cxn modelId="{552D34E9-C896-42E6-A4E0-A0FE8BBBAE57}" type="presParOf" srcId="{9794E9A0-47AA-4E19-88D2-53731E39967B}" destId="{4EAD27CC-C3FE-47DD-8007-0265738ED00B}" srcOrd="1" destOrd="0" presId="urn:microsoft.com/office/officeart/2016/7/layout/VerticalSolidActionList"/>
    <dgm:cxn modelId="{F45C8092-79F8-4570-8333-F0B5FD7D9A69}" type="presParOf" srcId="{A3E94C5D-80C9-4708-864E-17E98E17945E}" destId="{077A1548-CCF4-46BE-9D89-3889FC5CB9F8}" srcOrd="3" destOrd="0" presId="urn:microsoft.com/office/officeart/2016/7/layout/VerticalSolidActionList"/>
    <dgm:cxn modelId="{396D6662-DAB4-43B8-9A8D-B4C2999E0A47}" type="presParOf" srcId="{A3E94C5D-80C9-4708-864E-17E98E17945E}" destId="{2080652C-271F-4602-8E67-C6B0AB11F9B0}" srcOrd="4" destOrd="0" presId="urn:microsoft.com/office/officeart/2016/7/layout/VerticalSolidActionList"/>
    <dgm:cxn modelId="{A792E53D-8CC7-4FBE-84D4-2D84ACB74322}" type="presParOf" srcId="{2080652C-271F-4602-8E67-C6B0AB11F9B0}" destId="{BC396A99-F27F-45AD-A9EA-7C4929A4CC44}" srcOrd="0" destOrd="0" presId="urn:microsoft.com/office/officeart/2016/7/layout/VerticalSolidActionList"/>
    <dgm:cxn modelId="{6D188A07-B602-4BC4-9796-3129A9FE3452}" type="presParOf" srcId="{2080652C-271F-4602-8E67-C6B0AB11F9B0}" destId="{B2725145-4699-43B4-BB99-3128543AE145}"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5D59EF-5F34-437E-9FF9-9A680862D12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A62D60C-2408-44D0-8A79-F18E95408D7A}">
      <dgm:prSet/>
      <dgm:spPr/>
      <dgm:t>
        <a:bodyPr/>
        <a:lstStyle/>
        <a:p>
          <a:pPr>
            <a:lnSpc>
              <a:spcPct val="100000"/>
            </a:lnSpc>
          </a:pPr>
          <a:r>
            <a:rPr lang="en-US"/>
            <a:t>Neural Network Architecture chosen is the Multi-layer Perceptron (MLP</a:t>
          </a:r>
          <a:r>
            <a:rPr lang="en-US">
              <a:latin typeface="Calibri Light" panose="020F0302020204030204"/>
            </a:rPr>
            <a:t>).</a:t>
          </a:r>
          <a:endParaRPr lang="en-US"/>
        </a:p>
      </dgm:t>
    </dgm:pt>
    <dgm:pt modelId="{6AB97F79-B42E-439D-83A8-E81ADEBF8EF8}" type="parTrans" cxnId="{A0A60F65-9F2C-4094-8C54-BADB514765A2}">
      <dgm:prSet/>
      <dgm:spPr/>
      <dgm:t>
        <a:bodyPr/>
        <a:lstStyle/>
        <a:p>
          <a:endParaRPr lang="en-US"/>
        </a:p>
      </dgm:t>
    </dgm:pt>
    <dgm:pt modelId="{A0551084-B122-4FE1-AB59-67B7643E12CD}" type="sibTrans" cxnId="{A0A60F65-9F2C-4094-8C54-BADB514765A2}">
      <dgm:prSet/>
      <dgm:spPr/>
      <dgm:t>
        <a:bodyPr/>
        <a:lstStyle/>
        <a:p>
          <a:endParaRPr lang="en-US"/>
        </a:p>
      </dgm:t>
    </dgm:pt>
    <dgm:pt modelId="{9761C5E1-AD53-4931-8512-E122BE8DBFB9}">
      <dgm:prSet/>
      <dgm:spPr/>
      <dgm:t>
        <a:bodyPr/>
        <a:lstStyle/>
        <a:p>
          <a:pPr>
            <a:lnSpc>
              <a:spcPct val="100000"/>
            </a:lnSpc>
          </a:pPr>
          <a:r>
            <a:rPr lang="en-US"/>
            <a:t>Architecture that consists of 3 or more layers; an input layer, output layer, and at least 1 hidden layer.</a:t>
          </a:r>
          <a:r>
            <a:rPr lang="en-US">
              <a:latin typeface="Calibri Light" panose="020F0302020204030204"/>
            </a:rPr>
            <a:t> </a:t>
          </a:r>
          <a:endParaRPr lang="en-US"/>
        </a:p>
      </dgm:t>
    </dgm:pt>
    <dgm:pt modelId="{F25208AE-21BB-4815-8B6E-C059BD2EC1AF}" type="parTrans" cxnId="{DAEACE99-105C-4BF6-9939-91778FD3DFC6}">
      <dgm:prSet/>
      <dgm:spPr/>
      <dgm:t>
        <a:bodyPr/>
        <a:lstStyle/>
        <a:p>
          <a:endParaRPr lang="en-US"/>
        </a:p>
      </dgm:t>
    </dgm:pt>
    <dgm:pt modelId="{320F76F5-60E5-4046-ABF9-A4032E0424AF}" type="sibTrans" cxnId="{DAEACE99-105C-4BF6-9939-91778FD3DFC6}">
      <dgm:prSet/>
      <dgm:spPr/>
      <dgm:t>
        <a:bodyPr/>
        <a:lstStyle/>
        <a:p>
          <a:endParaRPr lang="en-US"/>
        </a:p>
      </dgm:t>
    </dgm:pt>
    <dgm:pt modelId="{EB775D7A-E1C5-40F3-94DC-C6AA172FD074}">
      <dgm:prSet/>
      <dgm:spPr/>
      <dgm:t>
        <a:bodyPr/>
        <a:lstStyle/>
        <a:p>
          <a:pPr>
            <a:lnSpc>
              <a:spcPct val="100000"/>
            </a:lnSpc>
          </a:pPr>
          <a:r>
            <a:rPr lang="en-US"/>
            <a:t>Requires the design of analog circuitry to weigh the neuron synaptic inputs, sum them, and apply non-linearity via an activation function.</a:t>
          </a:r>
          <a:r>
            <a:rPr lang="en-US">
              <a:latin typeface="Calibri Light" panose="020F0302020204030204"/>
            </a:rPr>
            <a:t> </a:t>
          </a:r>
          <a:endParaRPr lang="en-US"/>
        </a:p>
      </dgm:t>
    </dgm:pt>
    <dgm:pt modelId="{02A215A0-78DA-4FA1-A65B-702828B4EA76}" type="parTrans" cxnId="{5E605A6E-3443-4C5B-B945-61199E7294D2}">
      <dgm:prSet/>
      <dgm:spPr/>
      <dgm:t>
        <a:bodyPr/>
        <a:lstStyle/>
        <a:p>
          <a:endParaRPr lang="en-US"/>
        </a:p>
      </dgm:t>
    </dgm:pt>
    <dgm:pt modelId="{88ECE685-8295-4782-8D7B-EC1CA0E11EF3}" type="sibTrans" cxnId="{5E605A6E-3443-4C5B-B945-61199E7294D2}">
      <dgm:prSet/>
      <dgm:spPr/>
      <dgm:t>
        <a:bodyPr/>
        <a:lstStyle/>
        <a:p>
          <a:endParaRPr lang="en-US"/>
        </a:p>
      </dgm:t>
    </dgm:pt>
    <dgm:pt modelId="{5C965C3A-34E0-4C29-BEC3-7411310569E0}" type="pres">
      <dgm:prSet presAssocID="{D95D59EF-5F34-437E-9FF9-9A680862D12A}" presName="root" presStyleCnt="0">
        <dgm:presLayoutVars>
          <dgm:dir/>
          <dgm:resizeHandles val="exact"/>
        </dgm:presLayoutVars>
      </dgm:prSet>
      <dgm:spPr/>
    </dgm:pt>
    <dgm:pt modelId="{3910B3EE-2F29-4493-A431-F3D5061ECA95}" type="pres">
      <dgm:prSet presAssocID="{CA62D60C-2408-44D0-8A79-F18E95408D7A}" presName="compNode" presStyleCnt="0"/>
      <dgm:spPr/>
    </dgm:pt>
    <dgm:pt modelId="{87A3C14B-2FB5-48C4-862D-4A73D57CE58D}" type="pres">
      <dgm:prSet presAssocID="{CA62D60C-2408-44D0-8A79-F18E95408D7A}" presName="bgRect" presStyleLbl="bgShp" presStyleIdx="0" presStyleCnt="3"/>
      <dgm:spPr/>
    </dgm:pt>
    <dgm:pt modelId="{1FCA3F5B-25F2-44F7-B432-E6166D842CB9}" type="pres">
      <dgm:prSet presAssocID="{CA62D60C-2408-44D0-8A79-F18E95408D7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5207FF95-87A4-4195-B2C4-76371E1E1B17}" type="pres">
      <dgm:prSet presAssocID="{CA62D60C-2408-44D0-8A79-F18E95408D7A}" presName="spaceRect" presStyleCnt="0"/>
      <dgm:spPr/>
    </dgm:pt>
    <dgm:pt modelId="{B7697CF6-F2E5-4B61-935F-A54F8F860197}" type="pres">
      <dgm:prSet presAssocID="{CA62D60C-2408-44D0-8A79-F18E95408D7A}" presName="parTx" presStyleLbl="revTx" presStyleIdx="0" presStyleCnt="3">
        <dgm:presLayoutVars>
          <dgm:chMax val="0"/>
          <dgm:chPref val="0"/>
        </dgm:presLayoutVars>
      </dgm:prSet>
      <dgm:spPr/>
    </dgm:pt>
    <dgm:pt modelId="{AD948F06-E2D7-43E9-99F2-24CAD8D28BD2}" type="pres">
      <dgm:prSet presAssocID="{A0551084-B122-4FE1-AB59-67B7643E12CD}" presName="sibTrans" presStyleCnt="0"/>
      <dgm:spPr/>
    </dgm:pt>
    <dgm:pt modelId="{B3A49AA7-9A58-49D8-A122-80E6D2FD05F2}" type="pres">
      <dgm:prSet presAssocID="{9761C5E1-AD53-4931-8512-E122BE8DBFB9}" presName="compNode" presStyleCnt="0"/>
      <dgm:spPr/>
    </dgm:pt>
    <dgm:pt modelId="{DD38762F-20BE-490A-89FB-8549F591802F}" type="pres">
      <dgm:prSet presAssocID="{9761C5E1-AD53-4931-8512-E122BE8DBFB9}" presName="bgRect" presStyleLbl="bgShp" presStyleIdx="1" presStyleCnt="3"/>
      <dgm:spPr/>
    </dgm:pt>
    <dgm:pt modelId="{29D7BECE-25DF-48AA-8A08-8BFCC90015BC}" type="pres">
      <dgm:prSet presAssocID="{9761C5E1-AD53-4931-8512-E122BE8DBFB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B06B7B53-3375-4838-B639-F719AC35FDC4}" type="pres">
      <dgm:prSet presAssocID="{9761C5E1-AD53-4931-8512-E122BE8DBFB9}" presName="spaceRect" presStyleCnt="0"/>
      <dgm:spPr/>
    </dgm:pt>
    <dgm:pt modelId="{6AFB214D-7B1F-4891-82E4-D0830A8BE32B}" type="pres">
      <dgm:prSet presAssocID="{9761C5E1-AD53-4931-8512-E122BE8DBFB9}" presName="parTx" presStyleLbl="revTx" presStyleIdx="1" presStyleCnt="3">
        <dgm:presLayoutVars>
          <dgm:chMax val="0"/>
          <dgm:chPref val="0"/>
        </dgm:presLayoutVars>
      </dgm:prSet>
      <dgm:spPr/>
    </dgm:pt>
    <dgm:pt modelId="{EDF0F365-B827-4392-B605-7E78348FB245}" type="pres">
      <dgm:prSet presAssocID="{320F76F5-60E5-4046-ABF9-A4032E0424AF}" presName="sibTrans" presStyleCnt="0"/>
      <dgm:spPr/>
    </dgm:pt>
    <dgm:pt modelId="{DA44F879-B173-4681-9C1B-47FC74D8856B}" type="pres">
      <dgm:prSet presAssocID="{EB775D7A-E1C5-40F3-94DC-C6AA172FD074}" presName="compNode" presStyleCnt="0"/>
      <dgm:spPr/>
    </dgm:pt>
    <dgm:pt modelId="{E627F61B-6AAF-4F47-B51A-4F185C39D9CB}" type="pres">
      <dgm:prSet presAssocID="{EB775D7A-E1C5-40F3-94DC-C6AA172FD074}" presName="bgRect" presStyleLbl="bgShp" presStyleIdx="2" presStyleCnt="3"/>
      <dgm:spPr/>
    </dgm:pt>
    <dgm:pt modelId="{DDF68FFE-533F-42AA-BD4E-A7089784B8E3}" type="pres">
      <dgm:prSet presAssocID="{EB775D7A-E1C5-40F3-94DC-C6AA172FD07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204E409B-E214-462F-ACF7-EFF630F7144A}" type="pres">
      <dgm:prSet presAssocID="{EB775D7A-E1C5-40F3-94DC-C6AA172FD074}" presName="spaceRect" presStyleCnt="0"/>
      <dgm:spPr/>
    </dgm:pt>
    <dgm:pt modelId="{3EEBFB38-E0CE-4B2C-9FE8-684B239856A8}" type="pres">
      <dgm:prSet presAssocID="{EB775D7A-E1C5-40F3-94DC-C6AA172FD074}" presName="parTx" presStyleLbl="revTx" presStyleIdx="2" presStyleCnt="3">
        <dgm:presLayoutVars>
          <dgm:chMax val="0"/>
          <dgm:chPref val="0"/>
        </dgm:presLayoutVars>
      </dgm:prSet>
      <dgm:spPr/>
    </dgm:pt>
  </dgm:ptLst>
  <dgm:cxnLst>
    <dgm:cxn modelId="{0C58E75C-7370-45E8-9733-3613E2FAC630}" type="presOf" srcId="{EB775D7A-E1C5-40F3-94DC-C6AA172FD074}" destId="{3EEBFB38-E0CE-4B2C-9FE8-684B239856A8}" srcOrd="0" destOrd="0" presId="urn:microsoft.com/office/officeart/2018/2/layout/IconVerticalSolidList"/>
    <dgm:cxn modelId="{A0A60F65-9F2C-4094-8C54-BADB514765A2}" srcId="{D95D59EF-5F34-437E-9FF9-9A680862D12A}" destId="{CA62D60C-2408-44D0-8A79-F18E95408D7A}" srcOrd="0" destOrd="0" parTransId="{6AB97F79-B42E-439D-83A8-E81ADEBF8EF8}" sibTransId="{A0551084-B122-4FE1-AB59-67B7643E12CD}"/>
    <dgm:cxn modelId="{1A57F246-768C-4778-8D63-9EC4063978F0}" type="presOf" srcId="{9761C5E1-AD53-4931-8512-E122BE8DBFB9}" destId="{6AFB214D-7B1F-4891-82E4-D0830A8BE32B}" srcOrd="0" destOrd="0" presId="urn:microsoft.com/office/officeart/2018/2/layout/IconVerticalSolidList"/>
    <dgm:cxn modelId="{5E605A6E-3443-4C5B-B945-61199E7294D2}" srcId="{D95D59EF-5F34-437E-9FF9-9A680862D12A}" destId="{EB775D7A-E1C5-40F3-94DC-C6AA172FD074}" srcOrd="2" destOrd="0" parTransId="{02A215A0-78DA-4FA1-A65B-702828B4EA76}" sibTransId="{88ECE685-8295-4782-8D7B-EC1CA0E11EF3}"/>
    <dgm:cxn modelId="{6CAECC7E-8A46-4239-8011-C067585F3BCD}" type="presOf" srcId="{D95D59EF-5F34-437E-9FF9-9A680862D12A}" destId="{5C965C3A-34E0-4C29-BEC3-7411310569E0}" srcOrd="0" destOrd="0" presId="urn:microsoft.com/office/officeart/2018/2/layout/IconVerticalSolidList"/>
    <dgm:cxn modelId="{DAEACE99-105C-4BF6-9939-91778FD3DFC6}" srcId="{D95D59EF-5F34-437E-9FF9-9A680862D12A}" destId="{9761C5E1-AD53-4931-8512-E122BE8DBFB9}" srcOrd="1" destOrd="0" parTransId="{F25208AE-21BB-4815-8B6E-C059BD2EC1AF}" sibTransId="{320F76F5-60E5-4046-ABF9-A4032E0424AF}"/>
    <dgm:cxn modelId="{1C1EC1A8-7E4A-4735-9962-1D2CF93C044F}" type="presOf" srcId="{CA62D60C-2408-44D0-8A79-F18E95408D7A}" destId="{B7697CF6-F2E5-4B61-935F-A54F8F860197}" srcOrd="0" destOrd="0" presId="urn:microsoft.com/office/officeart/2018/2/layout/IconVerticalSolidList"/>
    <dgm:cxn modelId="{B3BD9043-1705-4EEC-824F-1065B8F14625}" type="presParOf" srcId="{5C965C3A-34E0-4C29-BEC3-7411310569E0}" destId="{3910B3EE-2F29-4493-A431-F3D5061ECA95}" srcOrd="0" destOrd="0" presId="urn:microsoft.com/office/officeart/2018/2/layout/IconVerticalSolidList"/>
    <dgm:cxn modelId="{3CAE8C83-98A8-47B9-AFA5-31D9890DC33E}" type="presParOf" srcId="{3910B3EE-2F29-4493-A431-F3D5061ECA95}" destId="{87A3C14B-2FB5-48C4-862D-4A73D57CE58D}" srcOrd="0" destOrd="0" presId="urn:microsoft.com/office/officeart/2018/2/layout/IconVerticalSolidList"/>
    <dgm:cxn modelId="{B1990810-416F-4425-BD66-D71E4CCA28D1}" type="presParOf" srcId="{3910B3EE-2F29-4493-A431-F3D5061ECA95}" destId="{1FCA3F5B-25F2-44F7-B432-E6166D842CB9}" srcOrd="1" destOrd="0" presId="urn:microsoft.com/office/officeart/2018/2/layout/IconVerticalSolidList"/>
    <dgm:cxn modelId="{75E7892D-B2DD-4A36-B378-73C09457AD93}" type="presParOf" srcId="{3910B3EE-2F29-4493-A431-F3D5061ECA95}" destId="{5207FF95-87A4-4195-B2C4-76371E1E1B17}" srcOrd="2" destOrd="0" presId="urn:microsoft.com/office/officeart/2018/2/layout/IconVerticalSolidList"/>
    <dgm:cxn modelId="{87479356-9BAE-4BD3-8119-1FEAA14F2C1A}" type="presParOf" srcId="{3910B3EE-2F29-4493-A431-F3D5061ECA95}" destId="{B7697CF6-F2E5-4B61-935F-A54F8F860197}" srcOrd="3" destOrd="0" presId="urn:microsoft.com/office/officeart/2018/2/layout/IconVerticalSolidList"/>
    <dgm:cxn modelId="{39BAAAC2-1A5F-4F82-B40A-7B00762DA37A}" type="presParOf" srcId="{5C965C3A-34E0-4C29-BEC3-7411310569E0}" destId="{AD948F06-E2D7-43E9-99F2-24CAD8D28BD2}" srcOrd="1" destOrd="0" presId="urn:microsoft.com/office/officeart/2018/2/layout/IconVerticalSolidList"/>
    <dgm:cxn modelId="{912694AA-947A-4DCC-9474-CC753528BBF9}" type="presParOf" srcId="{5C965C3A-34E0-4C29-BEC3-7411310569E0}" destId="{B3A49AA7-9A58-49D8-A122-80E6D2FD05F2}" srcOrd="2" destOrd="0" presId="urn:microsoft.com/office/officeart/2018/2/layout/IconVerticalSolidList"/>
    <dgm:cxn modelId="{527AD5AC-5FDB-449C-8EAE-C21DD78C38E4}" type="presParOf" srcId="{B3A49AA7-9A58-49D8-A122-80E6D2FD05F2}" destId="{DD38762F-20BE-490A-89FB-8549F591802F}" srcOrd="0" destOrd="0" presId="urn:microsoft.com/office/officeart/2018/2/layout/IconVerticalSolidList"/>
    <dgm:cxn modelId="{7AAE974E-5DF2-4C27-B711-45FD14F8824C}" type="presParOf" srcId="{B3A49AA7-9A58-49D8-A122-80E6D2FD05F2}" destId="{29D7BECE-25DF-48AA-8A08-8BFCC90015BC}" srcOrd="1" destOrd="0" presId="urn:microsoft.com/office/officeart/2018/2/layout/IconVerticalSolidList"/>
    <dgm:cxn modelId="{CFA61C97-6493-4148-A4FA-0E6DC2A52DCB}" type="presParOf" srcId="{B3A49AA7-9A58-49D8-A122-80E6D2FD05F2}" destId="{B06B7B53-3375-4838-B639-F719AC35FDC4}" srcOrd="2" destOrd="0" presId="urn:microsoft.com/office/officeart/2018/2/layout/IconVerticalSolidList"/>
    <dgm:cxn modelId="{D87D924F-DCD1-4AE3-A968-01B382DD5D1D}" type="presParOf" srcId="{B3A49AA7-9A58-49D8-A122-80E6D2FD05F2}" destId="{6AFB214D-7B1F-4891-82E4-D0830A8BE32B}" srcOrd="3" destOrd="0" presId="urn:microsoft.com/office/officeart/2018/2/layout/IconVerticalSolidList"/>
    <dgm:cxn modelId="{8A264FEA-7629-4D8D-B3DA-121C9A9BDD3F}" type="presParOf" srcId="{5C965C3A-34E0-4C29-BEC3-7411310569E0}" destId="{EDF0F365-B827-4392-B605-7E78348FB245}" srcOrd="3" destOrd="0" presId="urn:microsoft.com/office/officeart/2018/2/layout/IconVerticalSolidList"/>
    <dgm:cxn modelId="{C57B3A67-9742-4481-9E90-B140D73B2881}" type="presParOf" srcId="{5C965C3A-34E0-4C29-BEC3-7411310569E0}" destId="{DA44F879-B173-4681-9C1B-47FC74D8856B}" srcOrd="4" destOrd="0" presId="urn:microsoft.com/office/officeart/2018/2/layout/IconVerticalSolidList"/>
    <dgm:cxn modelId="{27DCCA73-6407-478C-B017-635A20F775E8}" type="presParOf" srcId="{DA44F879-B173-4681-9C1B-47FC74D8856B}" destId="{E627F61B-6AAF-4F47-B51A-4F185C39D9CB}" srcOrd="0" destOrd="0" presId="urn:microsoft.com/office/officeart/2018/2/layout/IconVerticalSolidList"/>
    <dgm:cxn modelId="{A6F94BEB-E387-4392-BF1D-AEFAEF48DAAF}" type="presParOf" srcId="{DA44F879-B173-4681-9C1B-47FC74D8856B}" destId="{DDF68FFE-533F-42AA-BD4E-A7089784B8E3}" srcOrd="1" destOrd="0" presId="urn:microsoft.com/office/officeart/2018/2/layout/IconVerticalSolidList"/>
    <dgm:cxn modelId="{6F6192E4-628A-44CE-8F6E-35B6F67A27DF}" type="presParOf" srcId="{DA44F879-B173-4681-9C1B-47FC74D8856B}" destId="{204E409B-E214-462F-ACF7-EFF630F7144A}" srcOrd="2" destOrd="0" presId="urn:microsoft.com/office/officeart/2018/2/layout/IconVerticalSolidList"/>
    <dgm:cxn modelId="{BC4A6731-4A8F-47D1-95A7-C3E1DB50EE21}" type="presParOf" srcId="{DA44F879-B173-4681-9C1B-47FC74D8856B}" destId="{3EEBFB38-E0CE-4B2C-9FE8-684B239856A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5D59EF-5F34-437E-9FF9-9A680862D12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C965C3A-34E0-4C29-BEC3-7411310569E0}" type="pres">
      <dgm:prSet presAssocID="{D95D59EF-5F34-437E-9FF9-9A680862D12A}" presName="root" presStyleCnt="0">
        <dgm:presLayoutVars>
          <dgm:dir/>
          <dgm:resizeHandles val="exact"/>
        </dgm:presLayoutVars>
      </dgm:prSet>
      <dgm:spPr/>
    </dgm:pt>
  </dgm:ptLst>
  <dgm:cxnLst>
    <dgm:cxn modelId="{6CAECC7E-8A46-4239-8011-C067585F3BCD}" type="presOf" srcId="{D95D59EF-5F34-437E-9FF9-9A680862D12A}" destId="{5C965C3A-34E0-4C29-BEC3-7411310569E0}" srcOrd="0"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BECD1A-5E9D-46A1-BB7D-F722283ED7A3}"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en-US"/>
        </a:p>
      </dgm:t>
    </dgm:pt>
    <dgm:pt modelId="{5F97AC31-5BF4-41B7-9FE9-9AE84AE2B0F7}" type="pres">
      <dgm:prSet presAssocID="{9BBECD1A-5E9D-46A1-BB7D-F722283ED7A3}" presName="Name0" presStyleCnt="0">
        <dgm:presLayoutVars>
          <dgm:chMax/>
          <dgm:chPref/>
          <dgm:dir/>
          <dgm:animLvl val="lvl"/>
        </dgm:presLayoutVars>
      </dgm:prSet>
      <dgm:spPr/>
    </dgm:pt>
  </dgm:ptLst>
  <dgm:cxnLst>
    <dgm:cxn modelId="{0A7426B6-3FD8-4B7F-8F1C-99AC186F6701}" type="presOf" srcId="{9BBECD1A-5E9D-46A1-BB7D-F722283ED7A3}" destId="{5F97AC31-5BF4-41B7-9FE9-9AE84AE2B0F7}" srcOrd="0"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BECD1A-5E9D-46A1-BB7D-F722283ED7A3}"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en-US"/>
        </a:p>
      </dgm:t>
    </dgm:pt>
    <dgm:pt modelId="{5F97AC31-5BF4-41B7-9FE9-9AE84AE2B0F7}" type="pres">
      <dgm:prSet presAssocID="{9BBECD1A-5E9D-46A1-BB7D-F722283ED7A3}" presName="Name0" presStyleCnt="0">
        <dgm:presLayoutVars>
          <dgm:chMax/>
          <dgm:chPref/>
          <dgm:dir/>
          <dgm:animLvl val="lvl"/>
        </dgm:presLayoutVars>
      </dgm:prSet>
      <dgm:spPr/>
    </dgm:pt>
  </dgm:ptLst>
  <dgm:cxnLst>
    <dgm:cxn modelId="{0A7426B6-3FD8-4B7F-8F1C-99AC186F6701}" type="presOf" srcId="{9BBECD1A-5E9D-46A1-BB7D-F722283ED7A3}" destId="{5F97AC31-5BF4-41B7-9FE9-9AE84AE2B0F7}" srcOrd="0"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F5C3B6-3094-47A7-9D76-DF73BBC9ABE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404E2FA-40A5-4608-AEA8-5B19D74D06EA}">
      <dgm:prSet/>
      <dgm:spPr/>
      <dgm:t>
        <a:bodyPr/>
        <a:lstStyle/>
        <a:p>
          <a:r>
            <a:rPr lang="en-US"/>
            <a:t>Summing Amplifier Design will be adjusted such that a 100-input neural network can be achieved.</a:t>
          </a:r>
        </a:p>
      </dgm:t>
    </dgm:pt>
    <dgm:pt modelId="{C46C7CAF-7A69-4655-AE48-9E3834678352}" type="parTrans" cxnId="{B5F1C82A-D94D-4A28-8A69-29E017213E1A}">
      <dgm:prSet/>
      <dgm:spPr/>
      <dgm:t>
        <a:bodyPr/>
        <a:lstStyle/>
        <a:p>
          <a:endParaRPr lang="en-US"/>
        </a:p>
      </dgm:t>
    </dgm:pt>
    <dgm:pt modelId="{DFDD461C-3ED8-4607-BB03-A7C7459723BC}" type="sibTrans" cxnId="{B5F1C82A-D94D-4A28-8A69-29E017213E1A}">
      <dgm:prSet/>
      <dgm:spPr/>
      <dgm:t>
        <a:bodyPr/>
        <a:lstStyle/>
        <a:p>
          <a:endParaRPr lang="en-US"/>
        </a:p>
      </dgm:t>
    </dgm:pt>
    <dgm:pt modelId="{13666A70-85AA-4ED2-AD5A-72BF6200902E}">
      <dgm:prSet/>
      <dgm:spPr/>
      <dgm:t>
        <a:bodyPr/>
        <a:lstStyle/>
        <a:p>
          <a:r>
            <a:rPr lang="en-US"/>
            <a:t>Intermediate summing amplifiers with attenuating gain will be used to avoid driving the output of a neuron to the rails with just 1 input. </a:t>
          </a:r>
        </a:p>
      </dgm:t>
    </dgm:pt>
    <dgm:pt modelId="{46A20012-C123-4D74-A1B1-48CCDCB42A0B}" type="parTrans" cxnId="{1B65FBCD-3A48-4DB6-8EDC-DD1D4F2DFD8D}">
      <dgm:prSet/>
      <dgm:spPr/>
      <dgm:t>
        <a:bodyPr/>
        <a:lstStyle/>
        <a:p>
          <a:endParaRPr lang="en-US"/>
        </a:p>
      </dgm:t>
    </dgm:pt>
    <dgm:pt modelId="{32140143-37DF-409D-91DE-0AE18C3512F8}" type="sibTrans" cxnId="{1B65FBCD-3A48-4DB6-8EDC-DD1D4F2DFD8D}">
      <dgm:prSet/>
      <dgm:spPr/>
      <dgm:t>
        <a:bodyPr/>
        <a:lstStyle/>
        <a:p>
          <a:endParaRPr lang="en-US"/>
        </a:p>
      </dgm:t>
    </dgm:pt>
    <dgm:pt modelId="{FEC13A8E-3215-46F8-B6CB-0E4C7635CB3E}">
      <dgm:prSet/>
      <dgm:spPr/>
      <dgm:t>
        <a:bodyPr/>
        <a:lstStyle/>
        <a:p>
          <a:r>
            <a:rPr lang="en-US"/>
            <a:t>Motherboard-daughterboard set up used to simplify SPI communications and efficiently use PCB area. </a:t>
          </a:r>
        </a:p>
      </dgm:t>
    </dgm:pt>
    <dgm:pt modelId="{58FA5B6C-4A5E-4F78-BFAC-47BB313CBFF9}" type="parTrans" cxnId="{657792C1-43C4-4C75-98F8-188AC9DA85A8}">
      <dgm:prSet/>
      <dgm:spPr/>
      <dgm:t>
        <a:bodyPr/>
        <a:lstStyle/>
        <a:p>
          <a:endParaRPr lang="en-US"/>
        </a:p>
      </dgm:t>
    </dgm:pt>
    <dgm:pt modelId="{E2C1EF68-BC8C-41F4-8538-A27B5D447149}" type="sibTrans" cxnId="{657792C1-43C4-4C75-98F8-188AC9DA85A8}">
      <dgm:prSet/>
      <dgm:spPr/>
      <dgm:t>
        <a:bodyPr/>
        <a:lstStyle/>
        <a:p>
          <a:endParaRPr lang="en-US"/>
        </a:p>
      </dgm:t>
    </dgm:pt>
    <dgm:pt modelId="{E3C2967B-3E8E-474E-A278-930DE036CAA2}" type="pres">
      <dgm:prSet presAssocID="{94F5C3B6-3094-47A7-9D76-DF73BBC9ABEF}" presName="linear" presStyleCnt="0">
        <dgm:presLayoutVars>
          <dgm:animLvl val="lvl"/>
          <dgm:resizeHandles val="exact"/>
        </dgm:presLayoutVars>
      </dgm:prSet>
      <dgm:spPr/>
    </dgm:pt>
    <dgm:pt modelId="{140AFF4B-B65B-4E7F-B174-015E7EBE360E}" type="pres">
      <dgm:prSet presAssocID="{2404E2FA-40A5-4608-AEA8-5B19D74D06EA}" presName="parentText" presStyleLbl="node1" presStyleIdx="0" presStyleCnt="3">
        <dgm:presLayoutVars>
          <dgm:chMax val="0"/>
          <dgm:bulletEnabled val="1"/>
        </dgm:presLayoutVars>
      </dgm:prSet>
      <dgm:spPr/>
    </dgm:pt>
    <dgm:pt modelId="{F748911B-A303-4ECB-BC22-DF5BFE665353}" type="pres">
      <dgm:prSet presAssocID="{DFDD461C-3ED8-4607-BB03-A7C7459723BC}" presName="spacer" presStyleCnt="0"/>
      <dgm:spPr/>
    </dgm:pt>
    <dgm:pt modelId="{BD70EF81-EC44-4018-BEC4-881B85A740C2}" type="pres">
      <dgm:prSet presAssocID="{13666A70-85AA-4ED2-AD5A-72BF6200902E}" presName="parentText" presStyleLbl="node1" presStyleIdx="1" presStyleCnt="3">
        <dgm:presLayoutVars>
          <dgm:chMax val="0"/>
          <dgm:bulletEnabled val="1"/>
        </dgm:presLayoutVars>
      </dgm:prSet>
      <dgm:spPr/>
    </dgm:pt>
    <dgm:pt modelId="{4EAD29F6-CD40-493B-B5D2-6809E355B40F}" type="pres">
      <dgm:prSet presAssocID="{32140143-37DF-409D-91DE-0AE18C3512F8}" presName="spacer" presStyleCnt="0"/>
      <dgm:spPr/>
    </dgm:pt>
    <dgm:pt modelId="{13B94D07-4314-47FB-A03F-252154858BFA}" type="pres">
      <dgm:prSet presAssocID="{FEC13A8E-3215-46F8-B6CB-0E4C7635CB3E}" presName="parentText" presStyleLbl="node1" presStyleIdx="2" presStyleCnt="3">
        <dgm:presLayoutVars>
          <dgm:chMax val="0"/>
          <dgm:bulletEnabled val="1"/>
        </dgm:presLayoutVars>
      </dgm:prSet>
      <dgm:spPr/>
    </dgm:pt>
  </dgm:ptLst>
  <dgm:cxnLst>
    <dgm:cxn modelId="{3C4EE70D-1C18-4EF5-95CA-A3136B080EB1}" type="presOf" srcId="{2404E2FA-40A5-4608-AEA8-5B19D74D06EA}" destId="{140AFF4B-B65B-4E7F-B174-015E7EBE360E}" srcOrd="0" destOrd="0" presId="urn:microsoft.com/office/officeart/2005/8/layout/vList2"/>
    <dgm:cxn modelId="{E679E222-8D26-43F6-996B-9597880FCEBF}" type="presOf" srcId="{13666A70-85AA-4ED2-AD5A-72BF6200902E}" destId="{BD70EF81-EC44-4018-BEC4-881B85A740C2}" srcOrd="0" destOrd="0" presId="urn:microsoft.com/office/officeart/2005/8/layout/vList2"/>
    <dgm:cxn modelId="{B5F1C82A-D94D-4A28-8A69-29E017213E1A}" srcId="{94F5C3B6-3094-47A7-9D76-DF73BBC9ABEF}" destId="{2404E2FA-40A5-4608-AEA8-5B19D74D06EA}" srcOrd="0" destOrd="0" parTransId="{C46C7CAF-7A69-4655-AE48-9E3834678352}" sibTransId="{DFDD461C-3ED8-4607-BB03-A7C7459723BC}"/>
    <dgm:cxn modelId="{657792C1-43C4-4C75-98F8-188AC9DA85A8}" srcId="{94F5C3B6-3094-47A7-9D76-DF73BBC9ABEF}" destId="{FEC13A8E-3215-46F8-B6CB-0E4C7635CB3E}" srcOrd="2" destOrd="0" parTransId="{58FA5B6C-4A5E-4F78-BFAC-47BB313CBFF9}" sibTransId="{E2C1EF68-BC8C-41F4-8538-A27B5D447149}"/>
    <dgm:cxn modelId="{E82882C7-5238-46FB-89A5-153EF611C7EC}" type="presOf" srcId="{FEC13A8E-3215-46F8-B6CB-0E4C7635CB3E}" destId="{13B94D07-4314-47FB-A03F-252154858BFA}" srcOrd="0" destOrd="0" presId="urn:microsoft.com/office/officeart/2005/8/layout/vList2"/>
    <dgm:cxn modelId="{1B65FBCD-3A48-4DB6-8EDC-DD1D4F2DFD8D}" srcId="{94F5C3B6-3094-47A7-9D76-DF73BBC9ABEF}" destId="{13666A70-85AA-4ED2-AD5A-72BF6200902E}" srcOrd="1" destOrd="0" parTransId="{46A20012-C123-4D74-A1B1-48CCDCB42A0B}" sibTransId="{32140143-37DF-409D-91DE-0AE18C3512F8}"/>
    <dgm:cxn modelId="{9B5C91EB-91CE-41A4-A299-974A806C0FAD}" type="presOf" srcId="{94F5C3B6-3094-47A7-9D76-DF73BBC9ABEF}" destId="{E3C2967B-3E8E-474E-A278-930DE036CAA2}" srcOrd="0" destOrd="0" presId="urn:microsoft.com/office/officeart/2005/8/layout/vList2"/>
    <dgm:cxn modelId="{36CE9E4C-491C-48B6-8BC1-ECDFB05C95A3}" type="presParOf" srcId="{E3C2967B-3E8E-474E-A278-930DE036CAA2}" destId="{140AFF4B-B65B-4E7F-B174-015E7EBE360E}" srcOrd="0" destOrd="0" presId="urn:microsoft.com/office/officeart/2005/8/layout/vList2"/>
    <dgm:cxn modelId="{D4C46AEC-3384-4636-AED4-065E55A95F75}" type="presParOf" srcId="{E3C2967B-3E8E-474E-A278-930DE036CAA2}" destId="{F748911B-A303-4ECB-BC22-DF5BFE665353}" srcOrd="1" destOrd="0" presId="urn:microsoft.com/office/officeart/2005/8/layout/vList2"/>
    <dgm:cxn modelId="{DB2A11D3-1FEA-46F7-B5F6-ECFACDCB2A86}" type="presParOf" srcId="{E3C2967B-3E8E-474E-A278-930DE036CAA2}" destId="{BD70EF81-EC44-4018-BEC4-881B85A740C2}" srcOrd="2" destOrd="0" presId="urn:microsoft.com/office/officeart/2005/8/layout/vList2"/>
    <dgm:cxn modelId="{95321BEC-C93B-4EAC-97DE-3687FC0F1E8F}" type="presParOf" srcId="{E3C2967B-3E8E-474E-A278-930DE036CAA2}" destId="{4EAD29F6-CD40-493B-B5D2-6809E355B40F}" srcOrd="3" destOrd="0" presId="urn:microsoft.com/office/officeart/2005/8/layout/vList2"/>
    <dgm:cxn modelId="{69E4216D-4E7D-4E8A-A85C-FAD513D4A728}" type="presParOf" srcId="{E3C2967B-3E8E-474E-A278-930DE036CAA2}" destId="{13B94D07-4314-47FB-A03F-252154858BF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A1A412-41D9-428F-BEFF-3EE31C390C51}"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51F3EACA-DB85-4945-81CC-B41C0AE01A94}">
      <dgm:prSet/>
      <dgm:spPr/>
      <dgm:t>
        <a:bodyPr/>
        <a:lstStyle/>
        <a:p>
          <a:r>
            <a:rPr lang="en-US"/>
            <a:t>Complimentary samples from manufacturers</a:t>
          </a:r>
        </a:p>
      </dgm:t>
    </dgm:pt>
    <dgm:pt modelId="{04CD45AE-D3CF-4A21-8BA2-04373E0AD5C1}" type="parTrans" cxnId="{4BEFCAF8-B88F-48D9-BCAB-3DD4D9F15939}">
      <dgm:prSet/>
      <dgm:spPr/>
      <dgm:t>
        <a:bodyPr/>
        <a:lstStyle/>
        <a:p>
          <a:endParaRPr lang="en-US"/>
        </a:p>
      </dgm:t>
    </dgm:pt>
    <dgm:pt modelId="{1AB9B0B3-61D8-4020-A614-1D9422F7332C}" type="sibTrans" cxnId="{4BEFCAF8-B88F-48D9-BCAB-3DD4D9F15939}">
      <dgm:prSet/>
      <dgm:spPr/>
      <dgm:t>
        <a:bodyPr/>
        <a:lstStyle/>
        <a:p>
          <a:endParaRPr lang="en-US"/>
        </a:p>
      </dgm:t>
    </dgm:pt>
    <dgm:pt modelId="{786FD2B2-3999-47BA-9920-23C24BE46569}">
      <dgm:prSet/>
      <dgm:spPr/>
      <dgm:t>
        <a:bodyPr/>
        <a:lstStyle/>
        <a:p>
          <a:r>
            <a:rPr lang="en-US"/>
            <a:t>Self-funded</a:t>
          </a:r>
        </a:p>
      </dgm:t>
    </dgm:pt>
    <dgm:pt modelId="{0CA30EEE-3B83-4A07-9E69-85FB05CAFE61}" type="parTrans" cxnId="{35CF91F6-0BAF-4B9E-B0D3-7FBF46F740E0}">
      <dgm:prSet/>
      <dgm:spPr/>
      <dgm:t>
        <a:bodyPr/>
        <a:lstStyle/>
        <a:p>
          <a:endParaRPr lang="en-US"/>
        </a:p>
      </dgm:t>
    </dgm:pt>
    <dgm:pt modelId="{B4B6516F-6C24-45C5-AB09-DF763A2BCE69}" type="sibTrans" cxnId="{35CF91F6-0BAF-4B9E-B0D3-7FBF46F740E0}">
      <dgm:prSet/>
      <dgm:spPr/>
      <dgm:t>
        <a:bodyPr/>
        <a:lstStyle/>
        <a:p>
          <a:endParaRPr lang="en-US"/>
        </a:p>
      </dgm:t>
    </dgm:pt>
    <dgm:pt modelId="{0856EA60-B447-4A7F-8FAD-867FEA12098D}" type="pres">
      <dgm:prSet presAssocID="{CCA1A412-41D9-428F-BEFF-3EE31C390C51}" presName="cycle" presStyleCnt="0">
        <dgm:presLayoutVars>
          <dgm:dir/>
          <dgm:resizeHandles val="exact"/>
        </dgm:presLayoutVars>
      </dgm:prSet>
      <dgm:spPr/>
    </dgm:pt>
    <dgm:pt modelId="{2E1400DB-3D3F-4E29-8E84-7394153E9A9B}" type="pres">
      <dgm:prSet presAssocID="{51F3EACA-DB85-4945-81CC-B41C0AE01A94}" presName="node" presStyleLbl="node1" presStyleIdx="0" presStyleCnt="2">
        <dgm:presLayoutVars>
          <dgm:bulletEnabled val="1"/>
        </dgm:presLayoutVars>
      </dgm:prSet>
      <dgm:spPr/>
    </dgm:pt>
    <dgm:pt modelId="{4353DC2A-B65A-4755-92BE-F1D7A8570251}" type="pres">
      <dgm:prSet presAssocID="{51F3EACA-DB85-4945-81CC-B41C0AE01A94}" presName="spNode" presStyleCnt="0"/>
      <dgm:spPr/>
    </dgm:pt>
    <dgm:pt modelId="{4462AED0-A670-4322-AF85-5E2F519BC16E}" type="pres">
      <dgm:prSet presAssocID="{1AB9B0B3-61D8-4020-A614-1D9422F7332C}" presName="sibTrans" presStyleLbl="sibTrans1D1" presStyleIdx="0" presStyleCnt="2"/>
      <dgm:spPr/>
    </dgm:pt>
    <dgm:pt modelId="{EEAD686A-065F-4006-9AA0-47C694B5DFD8}" type="pres">
      <dgm:prSet presAssocID="{786FD2B2-3999-47BA-9920-23C24BE46569}" presName="node" presStyleLbl="node1" presStyleIdx="1" presStyleCnt="2">
        <dgm:presLayoutVars>
          <dgm:bulletEnabled val="1"/>
        </dgm:presLayoutVars>
      </dgm:prSet>
      <dgm:spPr/>
    </dgm:pt>
    <dgm:pt modelId="{A13AE718-2683-4D45-BCAC-8F1316AAFA2D}" type="pres">
      <dgm:prSet presAssocID="{786FD2B2-3999-47BA-9920-23C24BE46569}" presName="spNode" presStyleCnt="0"/>
      <dgm:spPr/>
    </dgm:pt>
    <dgm:pt modelId="{3370B4B8-D5F1-4F59-A0AB-61EAAA9866BA}" type="pres">
      <dgm:prSet presAssocID="{B4B6516F-6C24-45C5-AB09-DF763A2BCE69}" presName="sibTrans" presStyleLbl="sibTrans1D1" presStyleIdx="1" presStyleCnt="2"/>
      <dgm:spPr/>
    </dgm:pt>
  </dgm:ptLst>
  <dgm:cxnLst>
    <dgm:cxn modelId="{09825716-3271-4716-BD70-8191FCFAAD7F}" type="presOf" srcId="{CCA1A412-41D9-428F-BEFF-3EE31C390C51}" destId="{0856EA60-B447-4A7F-8FAD-867FEA12098D}" srcOrd="0" destOrd="0" presId="urn:microsoft.com/office/officeart/2005/8/layout/cycle6"/>
    <dgm:cxn modelId="{8BEE9928-796A-4C82-B81E-BE5E9ECB20DB}" type="presOf" srcId="{1AB9B0B3-61D8-4020-A614-1D9422F7332C}" destId="{4462AED0-A670-4322-AF85-5E2F519BC16E}" srcOrd="0" destOrd="0" presId="urn:microsoft.com/office/officeart/2005/8/layout/cycle6"/>
    <dgm:cxn modelId="{033DFC43-B044-4A7C-A9A1-39D0EC7EAE02}" type="presOf" srcId="{B4B6516F-6C24-45C5-AB09-DF763A2BCE69}" destId="{3370B4B8-D5F1-4F59-A0AB-61EAAA9866BA}" srcOrd="0" destOrd="0" presId="urn:microsoft.com/office/officeart/2005/8/layout/cycle6"/>
    <dgm:cxn modelId="{51D82A77-5E9F-468E-8FC6-C14638295A77}" type="presOf" srcId="{786FD2B2-3999-47BA-9920-23C24BE46569}" destId="{EEAD686A-065F-4006-9AA0-47C694B5DFD8}" srcOrd="0" destOrd="0" presId="urn:microsoft.com/office/officeart/2005/8/layout/cycle6"/>
    <dgm:cxn modelId="{527F73D6-5EEA-47D6-B987-9FB45056C2B6}" type="presOf" srcId="{51F3EACA-DB85-4945-81CC-B41C0AE01A94}" destId="{2E1400DB-3D3F-4E29-8E84-7394153E9A9B}" srcOrd="0" destOrd="0" presId="urn:microsoft.com/office/officeart/2005/8/layout/cycle6"/>
    <dgm:cxn modelId="{35CF91F6-0BAF-4B9E-B0D3-7FBF46F740E0}" srcId="{CCA1A412-41D9-428F-BEFF-3EE31C390C51}" destId="{786FD2B2-3999-47BA-9920-23C24BE46569}" srcOrd="1" destOrd="0" parTransId="{0CA30EEE-3B83-4A07-9E69-85FB05CAFE61}" sibTransId="{B4B6516F-6C24-45C5-AB09-DF763A2BCE69}"/>
    <dgm:cxn modelId="{4BEFCAF8-B88F-48D9-BCAB-3DD4D9F15939}" srcId="{CCA1A412-41D9-428F-BEFF-3EE31C390C51}" destId="{51F3EACA-DB85-4945-81CC-B41C0AE01A94}" srcOrd="0" destOrd="0" parTransId="{04CD45AE-D3CF-4A21-8BA2-04373E0AD5C1}" sibTransId="{1AB9B0B3-61D8-4020-A614-1D9422F7332C}"/>
    <dgm:cxn modelId="{523454B5-C5DE-4220-9C81-F38ACA04EE1F}" type="presParOf" srcId="{0856EA60-B447-4A7F-8FAD-867FEA12098D}" destId="{2E1400DB-3D3F-4E29-8E84-7394153E9A9B}" srcOrd="0" destOrd="0" presId="urn:microsoft.com/office/officeart/2005/8/layout/cycle6"/>
    <dgm:cxn modelId="{3E0E2D92-6083-45B1-83F4-BC699FC1E198}" type="presParOf" srcId="{0856EA60-B447-4A7F-8FAD-867FEA12098D}" destId="{4353DC2A-B65A-4755-92BE-F1D7A8570251}" srcOrd="1" destOrd="0" presId="urn:microsoft.com/office/officeart/2005/8/layout/cycle6"/>
    <dgm:cxn modelId="{D9DE7964-022C-4CCE-8899-28E3A3DD30D7}" type="presParOf" srcId="{0856EA60-B447-4A7F-8FAD-867FEA12098D}" destId="{4462AED0-A670-4322-AF85-5E2F519BC16E}" srcOrd="2" destOrd="0" presId="urn:microsoft.com/office/officeart/2005/8/layout/cycle6"/>
    <dgm:cxn modelId="{D9F1E406-5640-4A28-86FB-89E979F11C20}" type="presParOf" srcId="{0856EA60-B447-4A7F-8FAD-867FEA12098D}" destId="{EEAD686A-065F-4006-9AA0-47C694B5DFD8}" srcOrd="3" destOrd="0" presId="urn:microsoft.com/office/officeart/2005/8/layout/cycle6"/>
    <dgm:cxn modelId="{3D5D8370-D1FC-4A68-A2E6-9F68D73D0E7B}" type="presParOf" srcId="{0856EA60-B447-4A7F-8FAD-867FEA12098D}" destId="{A13AE718-2683-4D45-BCAC-8F1316AAFA2D}" srcOrd="4" destOrd="0" presId="urn:microsoft.com/office/officeart/2005/8/layout/cycle6"/>
    <dgm:cxn modelId="{BB50ABDE-21AF-4ADC-97C5-15F430348350}" type="presParOf" srcId="{0856EA60-B447-4A7F-8FAD-867FEA12098D}" destId="{3370B4B8-D5F1-4F59-A0AB-61EAAA9866BA}"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4890C5-07ED-4E19-935E-404283D1812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32D14A9-41FE-4FEB-A972-BADD5EB85DA5}">
      <dgm:prSet/>
      <dgm:spPr/>
      <dgm:t>
        <a:bodyPr/>
        <a:lstStyle/>
        <a:p>
          <a:pPr rtl="0"/>
          <a:r>
            <a:rPr lang="en-US">
              <a:latin typeface="Calibri Light" panose="020F0302020204030204"/>
            </a:rPr>
            <a:t>Finding good</a:t>
          </a:r>
          <a:r>
            <a:rPr lang="en-US" b="0" i="0" u="none" strike="noStrike" cap="none" baseline="0" noProof="0">
              <a:latin typeface="Calibri Light"/>
              <a:cs typeface="Calibri Light"/>
            </a:rPr>
            <a:t> alternative</a:t>
          </a:r>
          <a:r>
            <a:rPr lang="en-US">
              <a:latin typeface="Calibri Light" panose="020F0302020204030204"/>
            </a:rPr>
            <a:t> to</a:t>
          </a:r>
          <a:r>
            <a:rPr lang="en-US" b="0" i="0" u="none" strike="noStrike" cap="none" baseline="0" noProof="0">
              <a:solidFill>
                <a:srgbClr val="010000"/>
              </a:solidFill>
              <a:latin typeface="Calibri Light"/>
              <a:cs typeface="Calibri Light"/>
            </a:rPr>
            <a:t> </a:t>
          </a:r>
          <a:r>
            <a:rPr lang="en-US">
              <a:latin typeface="Calibri Light" panose="020F0302020204030204"/>
            </a:rPr>
            <a:t>Memristors for</a:t>
          </a:r>
          <a:r>
            <a:rPr lang="en-US" b="0" i="0" u="none" strike="noStrike" cap="none" baseline="0" noProof="0">
              <a:solidFill>
                <a:srgbClr val="010000"/>
              </a:solidFill>
              <a:latin typeface="Calibri Light"/>
              <a:cs typeface="Calibri Light"/>
            </a:rPr>
            <a:t> </a:t>
          </a:r>
          <a:r>
            <a:rPr lang="en-US" b="0" i="0" u="none" strike="noStrike" cap="none" baseline="0" noProof="0">
              <a:latin typeface="Calibri Light"/>
              <a:cs typeface="Calibri Light"/>
            </a:rPr>
            <a:t>synaptic</a:t>
          </a:r>
          <a:r>
            <a:rPr lang="en-US">
              <a:latin typeface="Calibri Light" panose="020F0302020204030204"/>
            </a:rPr>
            <a:t> weights</a:t>
          </a:r>
          <a:endParaRPr lang="en-US"/>
        </a:p>
      </dgm:t>
    </dgm:pt>
    <dgm:pt modelId="{4AC4004A-6386-443C-8E28-2A7C3CB20B51}" type="parTrans" cxnId="{7EC7431F-AFEC-477E-BDD2-4E8C24B927AA}">
      <dgm:prSet/>
      <dgm:spPr/>
      <dgm:t>
        <a:bodyPr/>
        <a:lstStyle/>
        <a:p>
          <a:endParaRPr lang="en-US"/>
        </a:p>
      </dgm:t>
    </dgm:pt>
    <dgm:pt modelId="{78D7EA5B-D6CF-4C0A-B83B-1C4FE43B0D44}" type="sibTrans" cxnId="{7EC7431F-AFEC-477E-BDD2-4E8C24B927AA}">
      <dgm:prSet/>
      <dgm:spPr/>
      <dgm:t>
        <a:bodyPr/>
        <a:lstStyle/>
        <a:p>
          <a:endParaRPr lang="en-US"/>
        </a:p>
      </dgm:t>
    </dgm:pt>
    <dgm:pt modelId="{C2371030-0C93-4173-8462-5A20FE387506}">
      <dgm:prSet/>
      <dgm:spPr/>
      <dgm:t>
        <a:bodyPr/>
        <a:lstStyle/>
        <a:p>
          <a:r>
            <a:rPr lang="en-US"/>
            <a:t>Different power requirements for chips on the same board</a:t>
          </a:r>
        </a:p>
      </dgm:t>
    </dgm:pt>
    <dgm:pt modelId="{9CA9F558-7119-435C-9860-956C6568BE27}" type="parTrans" cxnId="{825DAD53-2EDE-44E9-AD4E-CA9DC753318C}">
      <dgm:prSet/>
      <dgm:spPr/>
      <dgm:t>
        <a:bodyPr/>
        <a:lstStyle/>
        <a:p>
          <a:endParaRPr lang="en-US"/>
        </a:p>
      </dgm:t>
    </dgm:pt>
    <dgm:pt modelId="{626B5BF9-D5C3-486E-ACFA-799D96614B80}" type="sibTrans" cxnId="{825DAD53-2EDE-44E9-AD4E-CA9DC753318C}">
      <dgm:prSet/>
      <dgm:spPr/>
      <dgm:t>
        <a:bodyPr/>
        <a:lstStyle/>
        <a:p>
          <a:endParaRPr lang="en-US"/>
        </a:p>
      </dgm:t>
    </dgm:pt>
    <dgm:pt modelId="{D4F02C34-7BF3-472E-A984-DAC94E06D646}">
      <dgm:prSet/>
      <dgm:spPr/>
      <dgm:t>
        <a:bodyPr/>
        <a:lstStyle/>
        <a:p>
          <a:r>
            <a:rPr lang="en-US"/>
            <a:t>Modeling software activation stage curve with analog components</a:t>
          </a:r>
        </a:p>
      </dgm:t>
    </dgm:pt>
    <dgm:pt modelId="{C20C8E0D-D34B-4D37-BD51-616AF7A603AF}" type="parTrans" cxnId="{B58C3F93-EDB0-4E0A-BCC0-6ACACF4B4367}">
      <dgm:prSet/>
      <dgm:spPr/>
      <dgm:t>
        <a:bodyPr/>
        <a:lstStyle/>
        <a:p>
          <a:endParaRPr lang="en-US"/>
        </a:p>
      </dgm:t>
    </dgm:pt>
    <dgm:pt modelId="{A28FBFC2-B4EF-4D16-85C3-BD1224FAA8D9}" type="sibTrans" cxnId="{B58C3F93-EDB0-4E0A-BCC0-6ACACF4B4367}">
      <dgm:prSet/>
      <dgm:spPr/>
      <dgm:t>
        <a:bodyPr/>
        <a:lstStyle/>
        <a:p>
          <a:endParaRPr lang="en-US"/>
        </a:p>
      </dgm:t>
    </dgm:pt>
    <dgm:pt modelId="{5CBAF374-D57E-4F91-87B7-3C8CF8370B94}">
      <dgm:prSet/>
      <dgm:spPr/>
      <dgm:t>
        <a:bodyPr/>
        <a:lstStyle/>
        <a:p>
          <a:r>
            <a:rPr lang="en-US"/>
            <a:t>Confusion over SPI programming sequence and device naming scheme.</a:t>
          </a:r>
        </a:p>
      </dgm:t>
    </dgm:pt>
    <dgm:pt modelId="{85710540-A776-4CE9-803D-98C3B064D918}" type="parTrans" cxnId="{C70C6C4A-735C-458C-941D-9F240537CE42}">
      <dgm:prSet/>
      <dgm:spPr/>
      <dgm:t>
        <a:bodyPr/>
        <a:lstStyle/>
        <a:p>
          <a:endParaRPr lang="en-US"/>
        </a:p>
      </dgm:t>
    </dgm:pt>
    <dgm:pt modelId="{DB7E0873-9EF0-4E71-B0C1-08A23CCC1F26}" type="sibTrans" cxnId="{C70C6C4A-735C-458C-941D-9F240537CE42}">
      <dgm:prSet/>
      <dgm:spPr/>
      <dgm:t>
        <a:bodyPr/>
        <a:lstStyle/>
        <a:p>
          <a:endParaRPr lang="en-US"/>
        </a:p>
      </dgm:t>
    </dgm:pt>
    <dgm:pt modelId="{623C76F9-5338-4685-8795-57BF1E0B0CC2}">
      <dgm:prSet/>
      <dgm:spPr/>
      <dgm:t>
        <a:bodyPr/>
        <a:lstStyle/>
        <a:p>
          <a:r>
            <a:rPr lang="en-US"/>
            <a:t>Switching from logistic sigmoid activation function to hyperbolic tangent due to incorrect translations between output voltages and software values.</a:t>
          </a:r>
        </a:p>
      </dgm:t>
    </dgm:pt>
    <dgm:pt modelId="{767C4344-2ACF-4306-8FF7-E14562C6C921}" type="parTrans" cxnId="{6D3531F9-69DE-464D-8763-0133E35C48C3}">
      <dgm:prSet/>
      <dgm:spPr/>
      <dgm:t>
        <a:bodyPr/>
        <a:lstStyle/>
        <a:p>
          <a:endParaRPr lang="en-US"/>
        </a:p>
      </dgm:t>
    </dgm:pt>
    <dgm:pt modelId="{3A60F075-D061-4AF6-828F-EA889A016147}" type="sibTrans" cxnId="{6D3531F9-69DE-464D-8763-0133E35C48C3}">
      <dgm:prSet/>
      <dgm:spPr/>
      <dgm:t>
        <a:bodyPr/>
        <a:lstStyle/>
        <a:p>
          <a:endParaRPr lang="en-US"/>
        </a:p>
      </dgm:t>
    </dgm:pt>
    <dgm:pt modelId="{A127E315-510B-4CC6-AA57-22FCD76CF191}" type="pres">
      <dgm:prSet presAssocID="{024890C5-07ED-4E19-935E-404283D18126}" presName="linear" presStyleCnt="0">
        <dgm:presLayoutVars>
          <dgm:animLvl val="lvl"/>
          <dgm:resizeHandles val="exact"/>
        </dgm:presLayoutVars>
      </dgm:prSet>
      <dgm:spPr/>
    </dgm:pt>
    <dgm:pt modelId="{E73ECFF3-8128-4DA9-8AAC-46323AA5A3C1}" type="pres">
      <dgm:prSet presAssocID="{E32D14A9-41FE-4FEB-A972-BADD5EB85DA5}" presName="parentText" presStyleLbl="node1" presStyleIdx="0" presStyleCnt="5">
        <dgm:presLayoutVars>
          <dgm:chMax val="0"/>
          <dgm:bulletEnabled val="1"/>
        </dgm:presLayoutVars>
      </dgm:prSet>
      <dgm:spPr/>
    </dgm:pt>
    <dgm:pt modelId="{1D2230A8-5E09-4B5A-9093-660FB340E39A}" type="pres">
      <dgm:prSet presAssocID="{78D7EA5B-D6CF-4C0A-B83B-1C4FE43B0D44}" presName="spacer" presStyleCnt="0"/>
      <dgm:spPr/>
    </dgm:pt>
    <dgm:pt modelId="{373D1C10-1CB9-4361-917C-956B0C17B95C}" type="pres">
      <dgm:prSet presAssocID="{C2371030-0C93-4173-8462-5A20FE387506}" presName="parentText" presStyleLbl="node1" presStyleIdx="1" presStyleCnt="5">
        <dgm:presLayoutVars>
          <dgm:chMax val="0"/>
          <dgm:bulletEnabled val="1"/>
        </dgm:presLayoutVars>
      </dgm:prSet>
      <dgm:spPr/>
    </dgm:pt>
    <dgm:pt modelId="{CA143B91-7F58-4194-86D3-640DBAECCD55}" type="pres">
      <dgm:prSet presAssocID="{626B5BF9-D5C3-486E-ACFA-799D96614B80}" presName="spacer" presStyleCnt="0"/>
      <dgm:spPr/>
    </dgm:pt>
    <dgm:pt modelId="{25273E0B-5C58-47EA-94C8-E6A85E312BA9}" type="pres">
      <dgm:prSet presAssocID="{D4F02C34-7BF3-472E-A984-DAC94E06D646}" presName="parentText" presStyleLbl="node1" presStyleIdx="2" presStyleCnt="5">
        <dgm:presLayoutVars>
          <dgm:chMax val="0"/>
          <dgm:bulletEnabled val="1"/>
        </dgm:presLayoutVars>
      </dgm:prSet>
      <dgm:spPr/>
    </dgm:pt>
    <dgm:pt modelId="{0E6A8ADD-DC7F-4C7C-81E2-BD7DF3860D13}" type="pres">
      <dgm:prSet presAssocID="{A28FBFC2-B4EF-4D16-85C3-BD1224FAA8D9}" presName="spacer" presStyleCnt="0"/>
      <dgm:spPr/>
    </dgm:pt>
    <dgm:pt modelId="{BB920856-58D2-4BE4-B4AC-152C65602064}" type="pres">
      <dgm:prSet presAssocID="{5CBAF374-D57E-4F91-87B7-3C8CF8370B94}" presName="parentText" presStyleLbl="node1" presStyleIdx="3" presStyleCnt="5">
        <dgm:presLayoutVars>
          <dgm:chMax val="0"/>
          <dgm:bulletEnabled val="1"/>
        </dgm:presLayoutVars>
      </dgm:prSet>
      <dgm:spPr/>
    </dgm:pt>
    <dgm:pt modelId="{F3F1BCBC-F95B-4D6D-9DD5-84C42F4F32E1}" type="pres">
      <dgm:prSet presAssocID="{DB7E0873-9EF0-4E71-B0C1-08A23CCC1F26}" presName="spacer" presStyleCnt="0"/>
      <dgm:spPr/>
    </dgm:pt>
    <dgm:pt modelId="{2FBFF4A9-E6C7-43AF-96E3-98A4AC55BD9E}" type="pres">
      <dgm:prSet presAssocID="{623C76F9-5338-4685-8795-57BF1E0B0CC2}" presName="parentText" presStyleLbl="node1" presStyleIdx="4" presStyleCnt="5">
        <dgm:presLayoutVars>
          <dgm:chMax val="0"/>
          <dgm:bulletEnabled val="1"/>
        </dgm:presLayoutVars>
      </dgm:prSet>
      <dgm:spPr/>
    </dgm:pt>
  </dgm:ptLst>
  <dgm:cxnLst>
    <dgm:cxn modelId="{E9FE0917-0592-4A58-BECA-00CD28C937E5}" type="presOf" srcId="{623C76F9-5338-4685-8795-57BF1E0B0CC2}" destId="{2FBFF4A9-E6C7-43AF-96E3-98A4AC55BD9E}" srcOrd="0" destOrd="0" presId="urn:microsoft.com/office/officeart/2005/8/layout/vList2"/>
    <dgm:cxn modelId="{7EC7431F-AFEC-477E-BDD2-4E8C24B927AA}" srcId="{024890C5-07ED-4E19-935E-404283D18126}" destId="{E32D14A9-41FE-4FEB-A972-BADD5EB85DA5}" srcOrd="0" destOrd="0" parTransId="{4AC4004A-6386-443C-8E28-2A7C3CB20B51}" sibTransId="{78D7EA5B-D6CF-4C0A-B83B-1C4FE43B0D44}"/>
    <dgm:cxn modelId="{C70C6C4A-735C-458C-941D-9F240537CE42}" srcId="{024890C5-07ED-4E19-935E-404283D18126}" destId="{5CBAF374-D57E-4F91-87B7-3C8CF8370B94}" srcOrd="3" destOrd="0" parTransId="{85710540-A776-4CE9-803D-98C3B064D918}" sibTransId="{DB7E0873-9EF0-4E71-B0C1-08A23CCC1F26}"/>
    <dgm:cxn modelId="{825DAD53-2EDE-44E9-AD4E-CA9DC753318C}" srcId="{024890C5-07ED-4E19-935E-404283D18126}" destId="{C2371030-0C93-4173-8462-5A20FE387506}" srcOrd="1" destOrd="0" parTransId="{9CA9F558-7119-435C-9860-956C6568BE27}" sibTransId="{626B5BF9-D5C3-486E-ACFA-799D96614B80}"/>
    <dgm:cxn modelId="{F028C888-E8E0-40F9-8CFE-6DC45597A9B6}" type="presOf" srcId="{C2371030-0C93-4173-8462-5A20FE387506}" destId="{373D1C10-1CB9-4361-917C-956B0C17B95C}" srcOrd="0" destOrd="0" presId="urn:microsoft.com/office/officeart/2005/8/layout/vList2"/>
    <dgm:cxn modelId="{02D91891-C3F7-449A-8336-1336549BA635}" type="presOf" srcId="{5CBAF374-D57E-4F91-87B7-3C8CF8370B94}" destId="{BB920856-58D2-4BE4-B4AC-152C65602064}" srcOrd="0" destOrd="0" presId="urn:microsoft.com/office/officeart/2005/8/layout/vList2"/>
    <dgm:cxn modelId="{B58C3F93-EDB0-4E0A-BCC0-6ACACF4B4367}" srcId="{024890C5-07ED-4E19-935E-404283D18126}" destId="{D4F02C34-7BF3-472E-A984-DAC94E06D646}" srcOrd="2" destOrd="0" parTransId="{C20C8E0D-D34B-4D37-BD51-616AF7A603AF}" sibTransId="{A28FBFC2-B4EF-4D16-85C3-BD1224FAA8D9}"/>
    <dgm:cxn modelId="{6C42EDA5-E097-4DEB-AFFD-2B8841084A26}" type="presOf" srcId="{024890C5-07ED-4E19-935E-404283D18126}" destId="{A127E315-510B-4CC6-AA57-22FCD76CF191}" srcOrd="0" destOrd="0" presId="urn:microsoft.com/office/officeart/2005/8/layout/vList2"/>
    <dgm:cxn modelId="{169F18D8-C08E-447D-A699-E5FE99956D0A}" type="presOf" srcId="{E32D14A9-41FE-4FEB-A972-BADD5EB85DA5}" destId="{E73ECFF3-8128-4DA9-8AAC-46323AA5A3C1}" srcOrd="0" destOrd="0" presId="urn:microsoft.com/office/officeart/2005/8/layout/vList2"/>
    <dgm:cxn modelId="{6D3531F9-69DE-464D-8763-0133E35C48C3}" srcId="{024890C5-07ED-4E19-935E-404283D18126}" destId="{623C76F9-5338-4685-8795-57BF1E0B0CC2}" srcOrd="4" destOrd="0" parTransId="{767C4344-2ACF-4306-8FF7-E14562C6C921}" sibTransId="{3A60F075-D061-4AF6-828F-EA889A016147}"/>
    <dgm:cxn modelId="{6DD642FF-9071-4C5E-B930-F29002E2FD30}" type="presOf" srcId="{D4F02C34-7BF3-472E-A984-DAC94E06D646}" destId="{25273E0B-5C58-47EA-94C8-E6A85E312BA9}" srcOrd="0" destOrd="0" presId="urn:microsoft.com/office/officeart/2005/8/layout/vList2"/>
    <dgm:cxn modelId="{5900A69B-EEB0-451B-8FD6-59E15D0550A2}" type="presParOf" srcId="{A127E315-510B-4CC6-AA57-22FCD76CF191}" destId="{E73ECFF3-8128-4DA9-8AAC-46323AA5A3C1}" srcOrd="0" destOrd="0" presId="urn:microsoft.com/office/officeart/2005/8/layout/vList2"/>
    <dgm:cxn modelId="{38C4E0F9-C53D-4D6C-ADEB-4F4BA44BCC5B}" type="presParOf" srcId="{A127E315-510B-4CC6-AA57-22FCD76CF191}" destId="{1D2230A8-5E09-4B5A-9093-660FB340E39A}" srcOrd="1" destOrd="0" presId="urn:microsoft.com/office/officeart/2005/8/layout/vList2"/>
    <dgm:cxn modelId="{1FA24809-F5EA-43FB-AD06-E2A41D10D8B7}" type="presParOf" srcId="{A127E315-510B-4CC6-AA57-22FCD76CF191}" destId="{373D1C10-1CB9-4361-917C-956B0C17B95C}" srcOrd="2" destOrd="0" presId="urn:microsoft.com/office/officeart/2005/8/layout/vList2"/>
    <dgm:cxn modelId="{89841C5E-CF50-49F5-BA54-ABCB98BE9AE0}" type="presParOf" srcId="{A127E315-510B-4CC6-AA57-22FCD76CF191}" destId="{CA143B91-7F58-4194-86D3-640DBAECCD55}" srcOrd="3" destOrd="0" presId="urn:microsoft.com/office/officeart/2005/8/layout/vList2"/>
    <dgm:cxn modelId="{64319A5B-88F9-4EDE-801D-6BA8BD387EFB}" type="presParOf" srcId="{A127E315-510B-4CC6-AA57-22FCD76CF191}" destId="{25273E0B-5C58-47EA-94C8-E6A85E312BA9}" srcOrd="4" destOrd="0" presId="urn:microsoft.com/office/officeart/2005/8/layout/vList2"/>
    <dgm:cxn modelId="{2668B4A1-F94D-48D0-8538-056812ECAA1F}" type="presParOf" srcId="{A127E315-510B-4CC6-AA57-22FCD76CF191}" destId="{0E6A8ADD-DC7F-4C7C-81E2-BD7DF3860D13}" srcOrd="5" destOrd="0" presId="urn:microsoft.com/office/officeart/2005/8/layout/vList2"/>
    <dgm:cxn modelId="{4D2BD502-2F30-4018-8882-0C8A7EA7CA9E}" type="presParOf" srcId="{A127E315-510B-4CC6-AA57-22FCD76CF191}" destId="{BB920856-58D2-4BE4-B4AC-152C65602064}" srcOrd="6" destOrd="0" presId="urn:microsoft.com/office/officeart/2005/8/layout/vList2"/>
    <dgm:cxn modelId="{6589A140-6030-4AE6-B52E-CC4E2E45519E}" type="presParOf" srcId="{A127E315-510B-4CC6-AA57-22FCD76CF191}" destId="{F3F1BCBC-F95B-4D6D-9DD5-84C42F4F32E1}" srcOrd="7" destOrd="0" presId="urn:microsoft.com/office/officeart/2005/8/layout/vList2"/>
    <dgm:cxn modelId="{1F707C4C-4C6C-4801-B8E9-6C5725A42735}" type="presParOf" srcId="{A127E315-510B-4CC6-AA57-22FCD76CF191}" destId="{2FBFF4A9-E6C7-43AF-96E3-98A4AC55BD9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46AE6-9C01-4CC2-8C6B-EE0E97C79CE4}">
      <dsp:nvSpPr>
        <dsp:cNvPr id="0" name=""/>
        <dsp:cNvSpPr/>
      </dsp:nvSpPr>
      <dsp:spPr>
        <a:xfrm>
          <a:off x="1302720" y="1839"/>
          <a:ext cx="5210883" cy="188517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478835" rIns="101106" bIns="478835" numCol="1" spcCol="1270" anchor="ctr" anchorCtr="0">
          <a:noAutofit/>
        </a:bodyPr>
        <a:lstStyle/>
        <a:p>
          <a:pPr marL="0" lvl="0" indent="0" algn="l" defTabSz="889000">
            <a:lnSpc>
              <a:spcPct val="90000"/>
            </a:lnSpc>
            <a:spcBef>
              <a:spcPct val="0"/>
            </a:spcBef>
            <a:spcAft>
              <a:spcPct val="35000"/>
            </a:spcAft>
            <a:buNone/>
          </a:pPr>
          <a:r>
            <a:rPr lang="en-US" sz="2000" kern="1200"/>
            <a:t>Build a hardware-based neural network that can recognize 3 different handwritten characters with at least 75% accuracy.</a:t>
          </a:r>
        </a:p>
      </dsp:txBody>
      <dsp:txXfrm>
        <a:off x="1302720" y="1839"/>
        <a:ext cx="5210883" cy="1885175"/>
      </dsp:txXfrm>
    </dsp:sp>
    <dsp:sp modelId="{52AD7C65-CBE6-4264-A681-600F6C3D7904}">
      <dsp:nvSpPr>
        <dsp:cNvPr id="0" name=""/>
        <dsp:cNvSpPr/>
      </dsp:nvSpPr>
      <dsp:spPr>
        <a:xfrm>
          <a:off x="0" y="1839"/>
          <a:ext cx="1302720" cy="18851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186213" rIns="68936" bIns="186213" numCol="1" spcCol="1270" anchor="ctr" anchorCtr="0">
          <a:noAutofit/>
        </a:bodyPr>
        <a:lstStyle/>
        <a:p>
          <a:pPr marL="0" lvl="0" indent="0" algn="ctr" defTabSz="1111250">
            <a:lnSpc>
              <a:spcPct val="90000"/>
            </a:lnSpc>
            <a:spcBef>
              <a:spcPct val="0"/>
            </a:spcBef>
            <a:spcAft>
              <a:spcPct val="35000"/>
            </a:spcAft>
            <a:buNone/>
          </a:pPr>
          <a:r>
            <a:rPr lang="en-US" sz="2500" kern="1200"/>
            <a:t>Build</a:t>
          </a:r>
        </a:p>
      </dsp:txBody>
      <dsp:txXfrm>
        <a:off x="0" y="1839"/>
        <a:ext cx="1302720" cy="1885175"/>
      </dsp:txXfrm>
    </dsp:sp>
    <dsp:sp modelId="{4EAD27CC-C3FE-47DD-8007-0265738ED00B}">
      <dsp:nvSpPr>
        <dsp:cNvPr id="0" name=""/>
        <dsp:cNvSpPr/>
      </dsp:nvSpPr>
      <dsp:spPr>
        <a:xfrm>
          <a:off x="1302720" y="2000125"/>
          <a:ext cx="5210883" cy="1885175"/>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478835" rIns="101106" bIns="478835" numCol="1" spcCol="1270" anchor="ctr" anchorCtr="0">
          <a:noAutofit/>
        </a:bodyPr>
        <a:lstStyle/>
        <a:p>
          <a:pPr marL="0" lvl="0" indent="0" algn="l" defTabSz="889000">
            <a:lnSpc>
              <a:spcPct val="90000"/>
            </a:lnSpc>
            <a:spcBef>
              <a:spcPct val="0"/>
            </a:spcBef>
            <a:spcAft>
              <a:spcPct val="35000"/>
            </a:spcAft>
            <a:buNone/>
          </a:pPr>
          <a:r>
            <a:rPr lang="en-US" sz="2000" kern="1200"/>
            <a:t>Use only mass-produced, readily available components.</a:t>
          </a:r>
        </a:p>
      </dsp:txBody>
      <dsp:txXfrm>
        <a:off x="1302720" y="2000125"/>
        <a:ext cx="5210883" cy="1885175"/>
      </dsp:txXfrm>
    </dsp:sp>
    <dsp:sp modelId="{18B777D3-E577-4496-93DE-F229112CA95F}">
      <dsp:nvSpPr>
        <dsp:cNvPr id="0" name=""/>
        <dsp:cNvSpPr/>
      </dsp:nvSpPr>
      <dsp:spPr>
        <a:xfrm>
          <a:off x="0" y="2000125"/>
          <a:ext cx="1302720" cy="1885175"/>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186213" rIns="68936" bIns="186213" numCol="1" spcCol="1270" anchor="ctr" anchorCtr="0">
          <a:noAutofit/>
        </a:bodyPr>
        <a:lstStyle/>
        <a:p>
          <a:pPr marL="0" lvl="0" indent="0" algn="ctr" defTabSz="1111250">
            <a:lnSpc>
              <a:spcPct val="90000"/>
            </a:lnSpc>
            <a:spcBef>
              <a:spcPct val="0"/>
            </a:spcBef>
            <a:spcAft>
              <a:spcPct val="35000"/>
            </a:spcAft>
            <a:buNone/>
          </a:pPr>
          <a:r>
            <a:rPr lang="en-US" sz="2500" kern="1200"/>
            <a:t>Innovate</a:t>
          </a:r>
        </a:p>
      </dsp:txBody>
      <dsp:txXfrm>
        <a:off x="0" y="2000125"/>
        <a:ext cx="1302720" cy="1885175"/>
      </dsp:txXfrm>
    </dsp:sp>
    <dsp:sp modelId="{B2725145-4699-43B4-BB99-3128543AE145}">
      <dsp:nvSpPr>
        <dsp:cNvPr id="0" name=""/>
        <dsp:cNvSpPr/>
      </dsp:nvSpPr>
      <dsp:spPr>
        <a:xfrm>
          <a:off x="1302720" y="3998411"/>
          <a:ext cx="5210883" cy="188517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478835" rIns="101106" bIns="478835" numCol="1" spcCol="1270" anchor="ctr" anchorCtr="0">
          <a:noAutofit/>
        </a:bodyPr>
        <a:lstStyle/>
        <a:p>
          <a:pPr marL="0" lvl="0" indent="0" algn="l" defTabSz="889000">
            <a:lnSpc>
              <a:spcPct val="90000"/>
            </a:lnSpc>
            <a:spcBef>
              <a:spcPct val="0"/>
            </a:spcBef>
            <a:spcAft>
              <a:spcPct val="35000"/>
            </a:spcAft>
            <a:buNone/>
          </a:pPr>
          <a:r>
            <a:rPr lang="en-US" sz="2000" kern="1200"/>
            <a:t>Gain experience in hardware and software design for neuromorphic circuits.</a:t>
          </a:r>
        </a:p>
      </dsp:txBody>
      <dsp:txXfrm>
        <a:off x="1302720" y="3998411"/>
        <a:ext cx="5210883" cy="1885175"/>
      </dsp:txXfrm>
    </dsp:sp>
    <dsp:sp modelId="{BC396A99-F27F-45AD-A9EA-7C4929A4CC44}">
      <dsp:nvSpPr>
        <dsp:cNvPr id="0" name=""/>
        <dsp:cNvSpPr/>
      </dsp:nvSpPr>
      <dsp:spPr>
        <a:xfrm>
          <a:off x="0" y="3998411"/>
          <a:ext cx="1302720" cy="1885175"/>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186213" rIns="68936" bIns="186213" numCol="1" spcCol="1270" anchor="ctr" anchorCtr="0">
          <a:noAutofit/>
        </a:bodyPr>
        <a:lstStyle/>
        <a:p>
          <a:pPr marL="0" lvl="0" indent="0" algn="ctr" defTabSz="1111250">
            <a:lnSpc>
              <a:spcPct val="90000"/>
            </a:lnSpc>
            <a:spcBef>
              <a:spcPct val="0"/>
            </a:spcBef>
            <a:spcAft>
              <a:spcPct val="35000"/>
            </a:spcAft>
            <a:buNone/>
          </a:pPr>
          <a:r>
            <a:rPr lang="en-US" sz="2500" kern="1200"/>
            <a:t>Learn</a:t>
          </a:r>
        </a:p>
      </dsp:txBody>
      <dsp:txXfrm>
        <a:off x="0" y="3998411"/>
        <a:ext cx="1302720" cy="1885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3C14B-2FB5-48C4-862D-4A73D57CE58D}">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A3F5B-25F2-44F7-B432-E6166D842CB9}">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697CF6-F2E5-4B61-935F-A54F8F860197}">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US" sz="2100" kern="1200"/>
            <a:t>Neural Network Architecture chosen is the Multi-layer Perceptron (MLP</a:t>
          </a:r>
          <a:r>
            <a:rPr lang="en-US" sz="2100" kern="1200">
              <a:latin typeface="Calibri Light" panose="020F0302020204030204"/>
            </a:rPr>
            <a:t>).</a:t>
          </a:r>
          <a:endParaRPr lang="en-US" sz="2100" kern="1200"/>
        </a:p>
      </dsp:txBody>
      <dsp:txXfrm>
        <a:off x="1941716" y="718"/>
        <a:ext cx="4571887" cy="1681139"/>
      </dsp:txXfrm>
    </dsp:sp>
    <dsp:sp modelId="{DD38762F-20BE-490A-89FB-8549F591802F}">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7BECE-25DF-48AA-8A08-8BFCC90015BC}">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FB214D-7B1F-4891-82E4-D0830A8BE32B}">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US" sz="2100" kern="1200"/>
            <a:t>Architecture that consists of 3 or more layers; an input layer, output layer, and at least 1 hidden layer.</a:t>
          </a:r>
          <a:r>
            <a:rPr lang="en-US" sz="2100" kern="1200">
              <a:latin typeface="Calibri Light" panose="020F0302020204030204"/>
            </a:rPr>
            <a:t> </a:t>
          </a:r>
          <a:endParaRPr lang="en-US" sz="2100" kern="1200"/>
        </a:p>
      </dsp:txBody>
      <dsp:txXfrm>
        <a:off x="1941716" y="2102143"/>
        <a:ext cx="4571887" cy="1681139"/>
      </dsp:txXfrm>
    </dsp:sp>
    <dsp:sp modelId="{E627F61B-6AAF-4F47-B51A-4F185C39D9CB}">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F68FFE-533F-42AA-BD4E-A7089784B8E3}">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EBFB38-E0CE-4B2C-9FE8-684B239856A8}">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US" sz="2100" kern="1200"/>
            <a:t>Requires the design of analog circuitry to weigh the neuron synaptic inputs, sum them, and apply non-linearity via an activation function.</a:t>
          </a:r>
          <a:r>
            <a:rPr lang="en-US" sz="2100" kern="1200">
              <a:latin typeface="Calibri Light" panose="020F0302020204030204"/>
            </a:rPr>
            <a:t> </a:t>
          </a:r>
          <a:endParaRPr lang="en-US" sz="2100" kern="1200"/>
        </a:p>
      </dsp:txBody>
      <dsp:txXfrm>
        <a:off x="1941716" y="4203567"/>
        <a:ext cx="4571887" cy="1681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AFF4B-B65B-4E7F-B174-015E7EBE360E}">
      <dsp:nvSpPr>
        <dsp:cNvPr id="0" name=""/>
        <dsp:cNvSpPr/>
      </dsp:nvSpPr>
      <dsp:spPr>
        <a:xfrm>
          <a:off x="0" y="11487"/>
          <a:ext cx="6513603" cy="19023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Summing Amplifier Design will be adjusted such that a 100-input neural network can be achieved.</a:t>
          </a:r>
        </a:p>
      </dsp:txBody>
      <dsp:txXfrm>
        <a:off x="92863" y="104350"/>
        <a:ext cx="6327877" cy="1716584"/>
      </dsp:txXfrm>
    </dsp:sp>
    <dsp:sp modelId="{BD70EF81-EC44-4018-BEC4-881B85A740C2}">
      <dsp:nvSpPr>
        <dsp:cNvPr id="0" name=""/>
        <dsp:cNvSpPr/>
      </dsp:nvSpPr>
      <dsp:spPr>
        <a:xfrm>
          <a:off x="0" y="1991557"/>
          <a:ext cx="6513603" cy="19023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Intermediate summing amplifiers with attenuating gain will be used to avoid driving the output of a neuron to the rails with just 1 input. </a:t>
          </a:r>
        </a:p>
      </dsp:txBody>
      <dsp:txXfrm>
        <a:off x="92863" y="2084420"/>
        <a:ext cx="6327877" cy="1716584"/>
      </dsp:txXfrm>
    </dsp:sp>
    <dsp:sp modelId="{13B94D07-4314-47FB-A03F-252154858BFA}">
      <dsp:nvSpPr>
        <dsp:cNvPr id="0" name=""/>
        <dsp:cNvSpPr/>
      </dsp:nvSpPr>
      <dsp:spPr>
        <a:xfrm>
          <a:off x="0" y="3971628"/>
          <a:ext cx="6513603" cy="19023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Motherboard-daughterboard set up used to simplify SPI communications and efficiently use PCB area. </a:t>
          </a:r>
        </a:p>
      </dsp:txBody>
      <dsp:txXfrm>
        <a:off x="92863" y="4064491"/>
        <a:ext cx="6327877" cy="17165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400DB-3D3F-4E29-8E84-7394153E9A9B}">
      <dsp:nvSpPr>
        <dsp:cNvPr id="0" name=""/>
        <dsp:cNvSpPr/>
      </dsp:nvSpPr>
      <dsp:spPr>
        <a:xfrm>
          <a:off x="1383" y="1936968"/>
          <a:ext cx="3094597" cy="201148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Complimentary samples from manufacturers</a:t>
          </a:r>
        </a:p>
      </dsp:txBody>
      <dsp:txXfrm>
        <a:off x="99576" y="2035161"/>
        <a:ext cx="2898211" cy="1815102"/>
      </dsp:txXfrm>
    </dsp:sp>
    <dsp:sp modelId="{4462AED0-A670-4322-AF85-5E2F519BC16E}">
      <dsp:nvSpPr>
        <dsp:cNvPr id="0" name=""/>
        <dsp:cNvSpPr/>
      </dsp:nvSpPr>
      <dsp:spPr>
        <a:xfrm>
          <a:off x="1548682" y="1234593"/>
          <a:ext cx="3416239" cy="3416239"/>
        </a:xfrm>
        <a:custGeom>
          <a:avLst/>
          <a:gdLst/>
          <a:ahLst/>
          <a:cxnLst/>
          <a:rect l="0" t="0" r="0" b="0"/>
          <a:pathLst>
            <a:path>
              <a:moveTo>
                <a:pt x="343923" y="680188"/>
              </a:moveTo>
              <a:arcTo wR="1708119" hR="1708119" stAng="13019896" swAng="636020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AD686A-065F-4006-9AA0-47C694B5DFD8}">
      <dsp:nvSpPr>
        <dsp:cNvPr id="0" name=""/>
        <dsp:cNvSpPr/>
      </dsp:nvSpPr>
      <dsp:spPr>
        <a:xfrm>
          <a:off x="3417622" y="1936968"/>
          <a:ext cx="3094597" cy="201148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Self-funded</a:t>
          </a:r>
        </a:p>
      </dsp:txBody>
      <dsp:txXfrm>
        <a:off x="3515815" y="2035161"/>
        <a:ext cx="2898211" cy="1815102"/>
      </dsp:txXfrm>
    </dsp:sp>
    <dsp:sp modelId="{3370B4B8-D5F1-4F59-A0AB-61EAAA9866BA}">
      <dsp:nvSpPr>
        <dsp:cNvPr id="0" name=""/>
        <dsp:cNvSpPr/>
      </dsp:nvSpPr>
      <dsp:spPr>
        <a:xfrm>
          <a:off x="1548682" y="1234593"/>
          <a:ext cx="3416239" cy="3416239"/>
        </a:xfrm>
        <a:custGeom>
          <a:avLst/>
          <a:gdLst/>
          <a:ahLst/>
          <a:cxnLst/>
          <a:rect l="0" t="0" r="0" b="0"/>
          <a:pathLst>
            <a:path>
              <a:moveTo>
                <a:pt x="3072315" y="2736050"/>
              </a:moveTo>
              <a:arcTo wR="1708119" hR="1708119" stAng="2219896" swAng="6360208"/>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ECFF3-8128-4DA9-8AAC-46323AA5A3C1}">
      <dsp:nvSpPr>
        <dsp:cNvPr id="0" name=""/>
        <dsp:cNvSpPr/>
      </dsp:nvSpPr>
      <dsp:spPr>
        <a:xfrm>
          <a:off x="0" y="34337"/>
          <a:ext cx="6513603" cy="11172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Calibri Light" panose="020F0302020204030204"/>
            </a:rPr>
            <a:t>Finding good</a:t>
          </a:r>
          <a:r>
            <a:rPr lang="en-US" sz="2000" b="0" i="0" u="none" strike="noStrike" kern="1200" cap="none" baseline="0" noProof="0">
              <a:latin typeface="Calibri Light"/>
              <a:cs typeface="Calibri Light"/>
            </a:rPr>
            <a:t> alternative</a:t>
          </a:r>
          <a:r>
            <a:rPr lang="en-US" sz="2000" kern="1200">
              <a:latin typeface="Calibri Light" panose="020F0302020204030204"/>
            </a:rPr>
            <a:t> to</a:t>
          </a:r>
          <a:r>
            <a:rPr lang="en-US" sz="2000" b="0" i="0" u="none" strike="noStrike" kern="1200" cap="none" baseline="0" noProof="0">
              <a:solidFill>
                <a:srgbClr val="010000"/>
              </a:solidFill>
              <a:latin typeface="Calibri Light"/>
              <a:cs typeface="Calibri Light"/>
            </a:rPr>
            <a:t> </a:t>
          </a:r>
          <a:r>
            <a:rPr lang="en-US" sz="2000" kern="1200">
              <a:latin typeface="Calibri Light" panose="020F0302020204030204"/>
            </a:rPr>
            <a:t>Memristors for</a:t>
          </a:r>
          <a:r>
            <a:rPr lang="en-US" sz="2000" b="0" i="0" u="none" strike="noStrike" kern="1200" cap="none" baseline="0" noProof="0">
              <a:solidFill>
                <a:srgbClr val="010000"/>
              </a:solidFill>
              <a:latin typeface="Calibri Light"/>
              <a:cs typeface="Calibri Light"/>
            </a:rPr>
            <a:t> </a:t>
          </a:r>
          <a:r>
            <a:rPr lang="en-US" sz="2000" b="0" i="0" u="none" strike="noStrike" kern="1200" cap="none" baseline="0" noProof="0">
              <a:latin typeface="Calibri Light"/>
              <a:cs typeface="Calibri Light"/>
            </a:rPr>
            <a:t>synaptic</a:t>
          </a:r>
          <a:r>
            <a:rPr lang="en-US" sz="2000" kern="1200">
              <a:latin typeface="Calibri Light" panose="020F0302020204030204"/>
            </a:rPr>
            <a:t> weights</a:t>
          </a:r>
          <a:endParaRPr lang="en-US" sz="2000" kern="1200"/>
        </a:p>
      </dsp:txBody>
      <dsp:txXfrm>
        <a:off x="54541" y="88878"/>
        <a:ext cx="6404521" cy="1008188"/>
      </dsp:txXfrm>
    </dsp:sp>
    <dsp:sp modelId="{373D1C10-1CB9-4361-917C-956B0C17B95C}">
      <dsp:nvSpPr>
        <dsp:cNvPr id="0" name=""/>
        <dsp:cNvSpPr/>
      </dsp:nvSpPr>
      <dsp:spPr>
        <a:xfrm>
          <a:off x="0" y="1209207"/>
          <a:ext cx="6513603" cy="111727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Different power requirements for chips on the same board</a:t>
          </a:r>
        </a:p>
      </dsp:txBody>
      <dsp:txXfrm>
        <a:off x="54541" y="1263748"/>
        <a:ext cx="6404521" cy="1008188"/>
      </dsp:txXfrm>
    </dsp:sp>
    <dsp:sp modelId="{25273E0B-5C58-47EA-94C8-E6A85E312BA9}">
      <dsp:nvSpPr>
        <dsp:cNvPr id="0" name=""/>
        <dsp:cNvSpPr/>
      </dsp:nvSpPr>
      <dsp:spPr>
        <a:xfrm>
          <a:off x="0" y="2384077"/>
          <a:ext cx="6513603" cy="111727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Modeling software activation stage curve with analog components</a:t>
          </a:r>
        </a:p>
      </dsp:txBody>
      <dsp:txXfrm>
        <a:off x="54541" y="2438618"/>
        <a:ext cx="6404521" cy="1008188"/>
      </dsp:txXfrm>
    </dsp:sp>
    <dsp:sp modelId="{BB920856-58D2-4BE4-B4AC-152C65602064}">
      <dsp:nvSpPr>
        <dsp:cNvPr id="0" name=""/>
        <dsp:cNvSpPr/>
      </dsp:nvSpPr>
      <dsp:spPr>
        <a:xfrm>
          <a:off x="0" y="3558948"/>
          <a:ext cx="6513603" cy="111727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Confusion over SPI programming sequence and device naming scheme.</a:t>
          </a:r>
        </a:p>
      </dsp:txBody>
      <dsp:txXfrm>
        <a:off x="54541" y="3613489"/>
        <a:ext cx="6404521" cy="1008188"/>
      </dsp:txXfrm>
    </dsp:sp>
    <dsp:sp modelId="{2FBFF4A9-E6C7-43AF-96E3-98A4AC55BD9E}">
      <dsp:nvSpPr>
        <dsp:cNvPr id="0" name=""/>
        <dsp:cNvSpPr/>
      </dsp:nvSpPr>
      <dsp:spPr>
        <a:xfrm>
          <a:off x="0" y="4733818"/>
          <a:ext cx="6513603" cy="11172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Switching from logistic sigmoid activation function to hyperbolic tangent due to incorrect translations between output voltages and software values.</a:t>
          </a:r>
        </a:p>
      </dsp:txBody>
      <dsp:txXfrm>
        <a:off x="54541" y="4788359"/>
        <a:ext cx="6404521" cy="100818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A7DAA-7A7A-40EF-9D26-C1D4A0A894A4}" type="datetimeFigureOut">
              <a:rPr lang="en-US" smtClean="0"/>
              <a:t>4/20/2020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D0C03-DE59-4286-90A5-8EA5177E99B0}" type="slidenum">
              <a:rPr lang="en-US" smtClean="0"/>
              <a:t>‹#›</a:t>
            </a:fld>
            <a:endParaRPr lang="en-US"/>
          </a:p>
        </p:txBody>
      </p:sp>
    </p:spTree>
    <p:extLst>
      <p:ext uri="{BB962C8B-B14F-4D97-AF65-F5344CB8AC3E}">
        <p14:creationId xmlns:p14="http://schemas.microsoft.com/office/powerpoint/2010/main" val="343150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r>
              <a:rPr lang="en-US"/>
              <a:t>Everyone</a:t>
            </a:r>
          </a:p>
          <a:p>
            <a:endParaRPr lang="en-US"/>
          </a:p>
          <a:p>
            <a:pPr marL="171450" indent="-171450">
              <a:buFont typeface="Arial" panose="020B0604020202020204" pitchFamily="34" charset="0"/>
              <a:buChar char="•"/>
            </a:pPr>
            <a:r>
              <a:rPr lang="en-US"/>
              <a:t>Good morning. We’re Group 31, and our project is called “TACOCAT”, which stands for Trainable Acceleration of Classification Operations via Commonly Available Technology.</a:t>
            </a:r>
          </a:p>
          <a:p>
            <a:pPr marL="171450" indent="-171450">
              <a:buFont typeface="Arial" panose="020B0604020202020204" pitchFamily="34" charset="0"/>
              <a:buChar char="•"/>
            </a:pPr>
            <a:r>
              <a:rPr lang="en-US"/>
              <a:t>I’m Justin Sapp and I’m a Computer Engineering Major.</a:t>
            </a:r>
          </a:p>
          <a:p>
            <a:pPr marL="171450" indent="-171450">
              <a:buFont typeface="Arial" panose="020B0604020202020204" pitchFamily="34" charset="0"/>
              <a:buChar char="•"/>
            </a:pPr>
            <a:r>
              <a:rPr lang="en-US" i="1"/>
              <a:t>German, Luke, and Deven introduce themselves.</a:t>
            </a:r>
          </a:p>
        </p:txBody>
      </p:sp>
      <p:sp>
        <p:nvSpPr>
          <p:cNvPr id="4" name="Slide Number Placeholder 3"/>
          <p:cNvSpPr>
            <a:spLocks noGrp="1"/>
          </p:cNvSpPr>
          <p:nvPr>
            <p:ph type="sldNum" sz="quarter" idx="5"/>
          </p:nvPr>
        </p:nvSpPr>
        <p:spPr/>
        <p:txBody>
          <a:bodyPr/>
          <a:lstStyle/>
          <a:p>
            <a:fld id="{FABD0C03-DE59-4286-90A5-8EA5177E99B0}" type="slidenum">
              <a:rPr lang="en-US" smtClean="0"/>
              <a:t>1</a:t>
            </a:fld>
            <a:endParaRPr lang="en-US"/>
          </a:p>
        </p:txBody>
      </p:sp>
    </p:spTree>
    <p:extLst>
      <p:ext uri="{BB962C8B-B14F-4D97-AF65-F5344CB8AC3E}">
        <p14:creationId xmlns:p14="http://schemas.microsoft.com/office/powerpoint/2010/main" val="1571068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 implement the summing of weighted synaptic inputs, a non-inverting summing amplifier circuit was designed. The outputs from the previously shown synaptic circuit are taken from the wipers of the potentiometers to the non-inverting terminal of an op amp through some resistors.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feedback network of the op amp circuit includes forward and reverse biased diodes to provide non-linearity in the transfer function of the neuron circuit. While the diodes are not conducting, the gain of the circuit is about 5.6, giving us a steep slope in the transfer curve. While the diodes are being biased, the transfer curve shows a more exponential curve before being driven to the rails of the op amp.</a:t>
            </a:r>
          </a:p>
          <a:p>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10</a:t>
            </a:fld>
            <a:endParaRPr lang="en-US"/>
          </a:p>
        </p:txBody>
      </p:sp>
    </p:spTree>
    <p:extLst>
      <p:ext uri="{BB962C8B-B14F-4D97-AF65-F5344CB8AC3E}">
        <p14:creationId xmlns:p14="http://schemas.microsoft.com/office/powerpoint/2010/main" val="1611809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overall transfer characteristic that this neuron circuit models is the hyperbolic tangent function, for the activation function requirement of the neural network.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model of the ideal tanh(x) is shown on the left while the right shows a simulation of the neuron circuit, displaying the transfer characteristic of a tanh activation function that we want. There is a resistor missing from this circuit compared to the previously shown, but all that changes is with the resistor, there would be a steeper output curve.</a:t>
            </a:r>
          </a:p>
          <a:p>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11</a:t>
            </a:fld>
            <a:endParaRPr lang="en-US"/>
          </a:p>
        </p:txBody>
      </p:sp>
    </p:spTree>
    <p:extLst>
      <p:ext uri="{BB962C8B-B14F-4D97-AF65-F5344CB8AC3E}">
        <p14:creationId xmlns:p14="http://schemas.microsoft.com/office/powerpoint/2010/main" val="57887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 stay on the theme of avoiding software to do any of the neural network computations in this project, we wanted to design a circuit that would be used to distinguish which of the 3 neurons in the output layer of our network had the highest voltage. (Highest output voltage signifies the prediction that the neural network has made)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 achieve this, a differential amplifier to comparator network was designed.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First, a very high gain differential amplifier was made with a gain of about 10k, to give us a sensitivity of about 10mV. It will take the difference from the input voltages and amplify it. A negative difference would mean that the voltage being tested is greater, while a positive voltage means it is smaller.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This difference is then taken to an inverting comparator circuit that compares it to a reference voltage of about 0V.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Both difference-amplified and compared voltages are taken to an AND gate. The AND gate will go high, if and only if the voltage being tested is indeed higher than the other two. </a:t>
            </a:r>
          </a:p>
          <a:p>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12</a:t>
            </a:fld>
            <a:endParaRPr lang="en-US"/>
          </a:p>
        </p:txBody>
      </p:sp>
    </p:spTree>
    <p:extLst>
      <p:ext uri="{BB962C8B-B14F-4D97-AF65-F5344CB8AC3E}">
        <p14:creationId xmlns:p14="http://schemas.microsoft.com/office/powerpoint/2010/main" val="2199903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German </a:t>
            </a:r>
          </a:p>
          <a:p>
            <a:r>
              <a:rPr lang="en-US">
                <a:cs typeface="Calibri"/>
              </a:rPr>
              <a:t>Introduce prototype network </a:t>
            </a:r>
          </a:p>
        </p:txBody>
      </p:sp>
      <p:sp>
        <p:nvSpPr>
          <p:cNvPr id="4" name="Slide Number Placeholder 3"/>
          <p:cNvSpPr>
            <a:spLocks noGrp="1"/>
          </p:cNvSpPr>
          <p:nvPr>
            <p:ph type="sldNum" sz="quarter" idx="5"/>
          </p:nvPr>
        </p:nvSpPr>
        <p:spPr/>
        <p:txBody>
          <a:bodyPr/>
          <a:lstStyle/>
          <a:p>
            <a:fld id="{FABD0C03-DE59-4286-90A5-8EA5177E99B0}" type="slidenum">
              <a:rPr lang="en-US" smtClean="0"/>
              <a:t>13</a:t>
            </a:fld>
            <a:endParaRPr lang="en-US"/>
          </a:p>
        </p:txBody>
      </p:sp>
    </p:spTree>
    <p:extLst>
      <p:ext uri="{BB962C8B-B14F-4D97-AF65-F5344CB8AC3E}">
        <p14:creationId xmlns:p14="http://schemas.microsoft.com/office/powerpoint/2010/main" val="1083534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indent="-171450">
              <a:buFont typeface="Arial"/>
              <a:buChar char="•"/>
            </a:pPr>
            <a:r>
              <a:rPr lang="en-US">
                <a:cs typeface="Calibri" panose="020F0502020204030204"/>
              </a:rPr>
              <a:t>This Prototype Neural Network is a 4 neuron inpu layer, hidden layer, and 3 neuron output layer</a:t>
            </a:r>
          </a:p>
          <a:p>
            <a:pPr marL="171450" indent="-171450">
              <a:buFont typeface="Arial"/>
              <a:buChar char="•"/>
            </a:pPr>
            <a:r>
              <a:rPr lang="en-US">
                <a:cs typeface="Calibri" panose="020F0502020204030204"/>
              </a:rPr>
              <a:t>Network is desgined to be trained to recognize line orientations from input images</a:t>
            </a:r>
          </a:p>
          <a:p>
            <a:pPr marL="171450" indent="-171450">
              <a:buFont typeface="Arial"/>
              <a:buChar char="•"/>
            </a:pPr>
            <a:r>
              <a:rPr lang="en-US"/>
              <a:t>The blocks shown in the diagram will be composed of the basic circuit designs previously shown;</a:t>
            </a:r>
            <a:r>
              <a:rPr lang="en-US">
                <a:cs typeface="Calibri" panose="020F0502020204030204"/>
              </a:rPr>
              <a:t> Explain what each block in the diagram is</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FABD0C03-DE59-4286-90A5-8EA5177E99B0}" type="slidenum">
              <a:rPr lang="en-US" smtClean="0"/>
              <a:t>14</a:t>
            </a:fld>
            <a:endParaRPr lang="en-US"/>
          </a:p>
        </p:txBody>
      </p:sp>
    </p:spTree>
    <p:extLst>
      <p:ext uri="{BB962C8B-B14F-4D97-AF65-F5344CB8AC3E}">
        <p14:creationId xmlns:p14="http://schemas.microsoft.com/office/powerpoint/2010/main" val="267166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cs typeface="Calibri"/>
              </a:rPr>
              <a:t>breadboarding insufficient, better test/prototyping platform necessary</a:t>
            </a:r>
          </a:p>
          <a:p>
            <a:r>
              <a:rPr lang="en-US">
                <a:cs typeface="Calibri"/>
              </a:rPr>
              <a:t>desired flexible platform to test multiple amplifier and potentiometer chips</a:t>
            </a:r>
          </a:p>
          <a:p>
            <a:r>
              <a:rPr lang="en-US">
                <a:cs typeface="Calibri"/>
              </a:rPr>
              <a:t>separate voltage rails for amps and pots to allow both </a:t>
            </a:r>
            <a:r>
              <a:rPr lang="en-US" err="1">
                <a:cs typeface="Calibri"/>
              </a:rPr>
              <a:t>rtr</a:t>
            </a:r>
            <a:r>
              <a:rPr lang="en-US">
                <a:cs typeface="Calibri"/>
              </a:rPr>
              <a:t> op amps and tl084s</a:t>
            </a:r>
          </a:p>
          <a:p>
            <a:r>
              <a:rPr lang="en-US">
                <a:cs typeface="Calibri"/>
              </a:rPr>
              <a:t>2 sets of voltage pins, 2 sets of output pins, signal input pins, spi in and </a:t>
            </a:r>
            <a:r>
              <a:rPr lang="en-US" err="1">
                <a:cs typeface="Calibri"/>
              </a:rPr>
              <a:t>spi</a:t>
            </a:r>
            <a:r>
              <a:rPr lang="en-US">
                <a:cs typeface="Calibri"/>
              </a:rPr>
              <a:t> out to allow arbitrary </a:t>
            </a:r>
            <a:r>
              <a:rPr lang="en-US" err="1">
                <a:cs typeface="Calibri"/>
              </a:rPr>
              <a:t>daisychaining</a:t>
            </a:r>
          </a:p>
        </p:txBody>
      </p:sp>
      <p:sp>
        <p:nvSpPr>
          <p:cNvPr id="4" name="Slide Number Placeholder 3"/>
          <p:cNvSpPr>
            <a:spLocks noGrp="1"/>
          </p:cNvSpPr>
          <p:nvPr>
            <p:ph type="sldNum" sz="quarter" idx="5"/>
          </p:nvPr>
        </p:nvSpPr>
        <p:spPr/>
        <p:txBody>
          <a:bodyPr/>
          <a:lstStyle/>
          <a:p>
            <a:fld id="{FABD0C03-DE59-4286-90A5-8EA5177E99B0}" type="slidenum">
              <a:rPr lang="en-US" smtClean="0"/>
              <a:t>15</a:t>
            </a:fld>
            <a:endParaRPr lang="en-US"/>
          </a:p>
        </p:txBody>
      </p:sp>
    </p:spTree>
    <p:extLst>
      <p:ext uri="{BB962C8B-B14F-4D97-AF65-F5344CB8AC3E}">
        <p14:creationId xmlns:p14="http://schemas.microsoft.com/office/powerpoint/2010/main" val="4109125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cs typeface="Calibri"/>
              </a:rPr>
              <a:t>first layer bottom right, output layer bottom left; note missing components</a:t>
            </a:r>
          </a:p>
          <a:p>
            <a:r>
              <a:rPr lang="en-US">
                <a:cs typeface="Calibri"/>
              </a:rPr>
              <a:t>teensy on red </a:t>
            </a:r>
            <a:r>
              <a:rPr lang="en-US" err="1">
                <a:cs typeface="Calibri"/>
              </a:rPr>
              <a:t>perfboard</a:t>
            </a:r>
            <a:r>
              <a:rPr lang="en-US">
                <a:cs typeface="Calibri"/>
              </a:rPr>
              <a:t>, voltage supply </a:t>
            </a:r>
            <a:r>
              <a:rPr lang="en-US" err="1">
                <a:cs typeface="Calibri"/>
              </a:rPr>
              <a:t>devboard</a:t>
            </a:r>
            <a:r>
              <a:rPr lang="en-US">
                <a:cs typeface="Calibri"/>
              </a:rPr>
              <a:t> on upper right, pi on upper left</a:t>
            </a:r>
          </a:p>
          <a:p>
            <a:r>
              <a:rPr lang="en-US">
                <a:cs typeface="Calibri"/>
              </a:rPr>
              <a:t>buffers on top, potentiometers below, neuron amplifiers at bottom</a:t>
            </a:r>
          </a:p>
        </p:txBody>
      </p:sp>
      <p:sp>
        <p:nvSpPr>
          <p:cNvPr id="4" name="Slide Number Placeholder 3"/>
          <p:cNvSpPr>
            <a:spLocks noGrp="1"/>
          </p:cNvSpPr>
          <p:nvPr>
            <p:ph type="sldNum" sz="quarter" idx="5"/>
          </p:nvPr>
        </p:nvSpPr>
        <p:spPr/>
        <p:txBody>
          <a:bodyPr/>
          <a:lstStyle/>
          <a:p>
            <a:fld id="{FABD0C03-DE59-4286-90A5-8EA5177E99B0}" type="slidenum">
              <a:rPr lang="en-US" smtClean="0"/>
              <a:t>16</a:t>
            </a:fld>
            <a:endParaRPr lang="en-US"/>
          </a:p>
        </p:txBody>
      </p:sp>
    </p:spTree>
    <p:extLst>
      <p:ext uri="{BB962C8B-B14F-4D97-AF65-F5344CB8AC3E}">
        <p14:creationId xmlns:p14="http://schemas.microsoft.com/office/powerpoint/2010/main" val="936858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When we built our prototype, we honestly didn’t know if it would work or not, but we were really encouraged by the test results.</a:t>
            </a:r>
          </a:p>
          <a:p>
            <a:pPr marL="171450" indent="-171450">
              <a:buFont typeface="Arial" panose="020B0604020202020204" pitchFamily="34" charset="0"/>
              <a:buChar char="•"/>
            </a:pPr>
            <a:r>
              <a:rPr lang="en-US"/>
              <a:t>Activation functions worked properly, and we were able to train the network to 100% accuracy by going over the training data set roughly 100 times, which takes less than a minute. I should mention that the data set for this network is tiny, with only 6 sample images, which is why the training history graph looks a bit jumpy.</a:t>
            </a:r>
          </a:p>
          <a:p>
            <a:pPr marL="171450" indent="-171450">
              <a:buFont typeface="Arial" panose="020B0604020202020204" pitchFamily="34" charset="0"/>
              <a:buChar char="•"/>
            </a:pPr>
            <a:r>
              <a:rPr lang="en-US"/>
              <a:t>The chart on the right shows neuron output readings for each input sample, and as you can see, the ‘vertical’, ‘horizontal’, and ‘diagonal’ neurons each had the highest output voltages for the appropriate inputs.</a:t>
            </a:r>
            <a:endParaRPr lang="en-US">
              <a:cs typeface="Calibri"/>
            </a:endParaRPr>
          </a:p>
          <a:p>
            <a:pPr marL="171450" indent="-171450">
              <a:buFont typeface="Arial" panose="020B0604020202020204" pitchFamily="34" charset="0"/>
              <a:buChar char="•"/>
            </a:pPr>
            <a:r>
              <a:rPr lang="en-US"/>
              <a:t>Now we just need to scale this network up from 4 pixels to 100 pixels.</a:t>
            </a:r>
          </a:p>
        </p:txBody>
      </p:sp>
      <p:sp>
        <p:nvSpPr>
          <p:cNvPr id="4" name="Slide Number Placeholder 3"/>
          <p:cNvSpPr>
            <a:spLocks noGrp="1"/>
          </p:cNvSpPr>
          <p:nvPr>
            <p:ph type="sldNum" sz="quarter" idx="5"/>
          </p:nvPr>
        </p:nvSpPr>
        <p:spPr/>
        <p:txBody>
          <a:bodyPr/>
          <a:lstStyle/>
          <a:p>
            <a:fld id="{FABD0C03-DE59-4286-90A5-8EA5177E99B0}" type="slidenum">
              <a:rPr lang="en-US" smtClean="0"/>
              <a:t>17</a:t>
            </a:fld>
            <a:endParaRPr lang="en-US"/>
          </a:p>
        </p:txBody>
      </p:sp>
    </p:spTree>
    <p:extLst>
      <p:ext uri="{BB962C8B-B14F-4D97-AF65-F5344CB8AC3E}">
        <p14:creationId xmlns:p14="http://schemas.microsoft.com/office/powerpoint/2010/main" val="3933072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p:txBody>
      </p:sp>
      <p:sp>
        <p:nvSpPr>
          <p:cNvPr id="4" name="Slide Number Placeholder 3"/>
          <p:cNvSpPr>
            <a:spLocks noGrp="1"/>
          </p:cNvSpPr>
          <p:nvPr>
            <p:ph type="sldNum" sz="quarter" idx="5"/>
          </p:nvPr>
        </p:nvSpPr>
        <p:spPr/>
        <p:txBody>
          <a:bodyPr/>
          <a:lstStyle/>
          <a:p>
            <a:fld id="{FABD0C03-DE59-4286-90A5-8EA5177E99B0}" type="slidenum">
              <a:rPr lang="en-US" smtClean="0"/>
              <a:t>18</a:t>
            </a:fld>
            <a:endParaRPr lang="en-US"/>
          </a:p>
        </p:txBody>
      </p:sp>
    </p:spTree>
    <p:extLst>
      <p:ext uri="{BB962C8B-B14F-4D97-AF65-F5344CB8AC3E}">
        <p14:creationId xmlns:p14="http://schemas.microsoft.com/office/powerpoint/2010/main" val="245195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Deven</a:t>
            </a:r>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19</a:t>
            </a:fld>
            <a:endParaRPr lang="en-US"/>
          </a:p>
        </p:txBody>
      </p:sp>
    </p:spTree>
    <p:extLst>
      <p:ext uri="{BB962C8B-B14F-4D97-AF65-F5344CB8AC3E}">
        <p14:creationId xmlns:p14="http://schemas.microsoft.com/office/powerpoint/2010/main" val="386743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So speech-to-text and image recognition are really helpful machine-learning applications, but a lot of times they’re too complex to run on mobile devices or small computers, and we have to send data out to the cloud to be processed.</a:t>
            </a:r>
          </a:p>
          <a:p>
            <a:pPr marL="171450" indent="-171450">
              <a:buFont typeface="Arial" panose="020B0604020202020204" pitchFamily="34" charset="0"/>
              <a:buChar char="•"/>
            </a:pPr>
            <a:r>
              <a:rPr lang="en-US"/>
              <a:t>While a lot of today’s </a:t>
            </a:r>
            <a:r>
              <a:rPr lang="en-US" i="1"/>
              <a:t>software</a:t>
            </a:r>
            <a:r>
              <a:rPr lang="en-US"/>
              <a:t>-based neural networks are impractical to run on small processors, </a:t>
            </a:r>
            <a:r>
              <a:rPr lang="en-US" i="1"/>
              <a:t>hardware</a:t>
            </a:r>
            <a:r>
              <a:rPr lang="en-US"/>
              <a:t>-based  neural networks are a new technology that could provide huge increases in performance and efficiency for applications like speech and image recognition.</a:t>
            </a:r>
          </a:p>
        </p:txBody>
      </p:sp>
      <p:sp>
        <p:nvSpPr>
          <p:cNvPr id="4" name="Slide Number Placeholder 3"/>
          <p:cNvSpPr>
            <a:spLocks noGrp="1"/>
          </p:cNvSpPr>
          <p:nvPr>
            <p:ph type="sldNum" sz="quarter" idx="5"/>
          </p:nvPr>
        </p:nvSpPr>
        <p:spPr/>
        <p:txBody>
          <a:bodyPr/>
          <a:lstStyle/>
          <a:p>
            <a:fld id="{FABD0C03-DE59-4286-90A5-8EA5177E99B0}" type="slidenum">
              <a:rPr lang="en-US" smtClean="0"/>
              <a:t>2</a:t>
            </a:fld>
            <a:endParaRPr lang="en-US"/>
          </a:p>
        </p:txBody>
      </p:sp>
    </p:spTree>
    <p:extLst>
      <p:ext uri="{BB962C8B-B14F-4D97-AF65-F5344CB8AC3E}">
        <p14:creationId xmlns:p14="http://schemas.microsoft.com/office/powerpoint/2010/main" val="3620484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Deven</a:t>
            </a:r>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20</a:t>
            </a:fld>
            <a:endParaRPr lang="en-US"/>
          </a:p>
        </p:txBody>
      </p:sp>
    </p:spTree>
    <p:extLst>
      <p:ext uri="{BB962C8B-B14F-4D97-AF65-F5344CB8AC3E}">
        <p14:creationId xmlns:p14="http://schemas.microsoft.com/office/powerpoint/2010/main" val="394700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Deven</a:t>
            </a:r>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21</a:t>
            </a:fld>
            <a:endParaRPr lang="en-US"/>
          </a:p>
        </p:txBody>
      </p:sp>
    </p:spTree>
    <p:extLst>
      <p:ext uri="{BB962C8B-B14F-4D97-AF65-F5344CB8AC3E}">
        <p14:creationId xmlns:p14="http://schemas.microsoft.com/office/powerpoint/2010/main" val="406222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For the full-sized network, we wanted an MCU with a minimum of 120 GPIO pins and we chose to avoid chips with ball-grid-array packages, since they complicated our 2-layer PCB design.</a:t>
            </a:r>
          </a:p>
          <a:p>
            <a:pPr marL="171450" indent="-171450">
              <a:buFont typeface="Arial" panose="020B0604020202020204" pitchFamily="34" charset="0"/>
              <a:buChar char="•"/>
            </a:pPr>
            <a:r>
              <a:rPr lang="en-US"/>
              <a:t>We found the best candidate to be the STM32H743 from ST Microelectronics. It has a fast ARM core, with a clock rate of 400 MHz, plenty of GPIO pins, and it’s priced competitively at just under eleven dollars. </a:t>
            </a:r>
          </a:p>
        </p:txBody>
      </p:sp>
      <p:sp>
        <p:nvSpPr>
          <p:cNvPr id="4" name="Slide Number Placeholder 3"/>
          <p:cNvSpPr>
            <a:spLocks noGrp="1"/>
          </p:cNvSpPr>
          <p:nvPr>
            <p:ph type="sldNum" sz="quarter" idx="5"/>
          </p:nvPr>
        </p:nvSpPr>
        <p:spPr/>
        <p:txBody>
          <a:bodyPr/>
          <a:lstStyle/>
          <a:p>
            <a:fld id="{FABD0C03-DE59-4286-90A5-8EA5177E99B0}" type="slidenum">
              <a:rPr lang="en-US" smtClean="0"/>
              <a:t>22</a:t>
            </a:fld>
            <a:endParaRPr lang="en-US"/>
          </a:p>
        </p:txBody>
      </p:sp>
    </p:spTree>
    <p:extLst>
      <p:ext uri="{BB962C8B-B14F-4D97-AF65-F5344CB8AC3E}">
        <p14:creationId xmlns:p14="http://schemas.microsoft.com/office/powerpoint/2010/main" val="2831847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Our software for this project is written in Python3, and we are running it on a small Linux PC. The firmware package is written in C++, and it runs of the STM32H7.</a:t>
            </a:r>
          </a:p>
          <a:p>
            <a:pPr marL="171450" indent="-171450">
              <a:buFont typeface="Arial" panose="020B0604020202020204" pitchFamily="34" charset="0"/>
              <a:buChar char="•"/>
            </a:pPr>
            <a:r>
              <a:rPr lang="en-US"/>
              <a:t>The two systems communicate using an I2C interface.</a:t>
            </a:r>
          </a:p>
        </p:txBody>
      </p:sp>
      <p:sp>
        <p:nvSpPr>
          <p:cNvPr id="4" name="Slide Number Placeholder 3"/>
          <p:cNvSpPr>
            <a:spLocks noGrp="1"/>
          </p:cNvSpPr>
          <p:nvPr>
            <p:ph type="sldNum" sz="quarter" idx="5"/>
          </p:nvPr>
        </p:nvSpPr>
        <p:spPr/>
        <p:txBody>
          <a:bodyPr/>
          <a:lstStyle/>
          <a:p>
            <a:fld id="{FABD0C03-DE59-4286-90A5-8EA5177E99B0}" type="slidenum">
              <a:rPr lang="en-US" smtClean="0"/>
              <a:t>23</a:t>
            </a:fld>
            <a:endParaRPr lang="en-US"/>
          </a:p>
        </p:txBody>
      </p:sp>
    </p:spTree>
    <p:extLst>
      <p:ext uri="{BB962C8B-B14F-4D97-AF65-F5344CB8AC3E}">
        <p14:creationId xmlns:p14="http://schemas.microsoft.com/office/powerpoint/2010/main" val="2973258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The core module of our software package is a hand-coded machine learning model written in Python3. Our training algorithm is based on backpropagation by gradient descent, and it is designed to be compatible with three different interchangeable Python modules: one for a pure software model, another for a SPICE simulation of the TACOCAT hardware, and another for the actual TACOCAT microcontroller interface.</a:t>
            </a:r>
          </a:p>
        </p:txBody>
      </p:sp>
      <p:sp>
        <p:nvSpPr>
          <p:cNvPr id="4" name="Slide Number Placeholder 3"/>
          <p:cNvSpPr>
            <a:spLocks noGrp="1"/>
          </p:cNvSpPr>
          <p:nvPr>
            <p:ph type="sldNum" sz="quarter" idx="5"/>
          </p:nvPr>
        </p:nvSpPr>
        <p:spPr/>
        <p:txBody>
          <a:bodyPr/>
          <a:lstStyle/>
          <a:p>
            <a:fld id="{FABD0C03-DE59-4286-90A5-8EA5177E99B0}" type="slidenum">
              <a:rPr lang="en-US" smtClean="0"/>
              <a:t>24</a:t>
            </a:fld>
            <a:endParaRPr lang="en-US"/>
          </a:p>
        </p:txBody>
      </p:sp>
    </p:spTree>
    <p:extLst>
      <p:ext uri="{BB962C8B-B14F-4D97-AF65-F5344CB8AC3E}">
        <p14:creationId xmlns:p14="http://schemas.microsoft.com/office/powerpoint/2010/main" val="3359241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Our data samples come from the Extended MNIST dataset, which is provided by the National Institute of Standards and Technology. The Extended MNIST set includes handwritten letters and numbers, and it follows the organization and formatting standards used in the MNIST dataset, which is a widely-used machine-learning benchmark.</a:t>
            </a:r>
          </a:p>
        </p:txBody>
      </p:sp>
      <p:sp>
        <p:nvSpPr>
          <p:cNvPr id="4" name="Slide Number Placeholder 3"/>
          <p:cNvSpPr>
            <a:spLocks noGrp="1"/>
          </p:cNvSpPr>
          <p:nvPr>
            <p:ph type="sldNum" sz="quarter" idx="5"/>
          </p:nvPr>
        </p:nvSpPr>
        <p:spPr/>
        <p:txBody>
          <a:bodyPr/>
          <a:lstStyle/>
          <a:p>
            <a:fld id="{FABD0C03-DE59-4286-90A5-8EA5177E99B0}" type="slidenum">
              <a:rPr lang="en-US" smtClean="0"/>
              <a:t>25</a:t>
            </a:fld>
            <a:endParaRPr lang="en-US"/>
          </a:p>
        </p:txBody>
      </p:sp>
    </p:spTree>
    <p:extLst>
      <p:ext uri="{BB962C8B-B14F-4D97-AF65-F5344CB8AC3E}">
        <p14:creationId xmlns:p14="http://schemas.microsoft.com/office/powerpoint/2010/main" val="1627446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Our firmware code is written in C++, with initialization code and pin assignment header files automatically generated by the free STM32CubeMX software tool.</a:t>
            </a:r>
          </a:p>
          <a:p>
            <a:pPr marL="171450" indent="-171450">
              <a:buFont typeface="Arial" panose="020B0604020202020204" pitchFamily="34" charset="0"/>
              <a:buChar char="•"/>
            </a:pPr>
            <a:r>
              <a:rPr lang="en-US"/>
              <a:t>The firmware receives commands from the software package via I2C link, and these commands include setting synaptic weights, configuring pixel inputs, and reading neuron output voltages.</a:t>
            </a:r>
          </a:p>
        </p:txBody>
      </p:sp>
      <p:sp>
        <p:nvSpPr>
          <p:cNvPr id="4" name="Slide Number Placeholder 3"/>
          <p:cNvSpPr>
            <a:spLocks noGrp="1"/>
          </p:cNvSpPr>
          <p:nvPr>
            <p:ph type="sldNum" sz="quarter" idx="5"/>
          </p:nvPr>
        </p:nvSpPr>
        <p:spPr/>
        <p:txBody>
          <a:bodyPr/>
          <a:lstStyle/>
          <a:p>
            <a:fld id="{FABD0C03-DE59-4286-90A5-8EA5177E99B0}" type="slidenum">
              <a:rPr lang="en-US" smtClean="0"/>
              <a:t>26</a:t>
            </a:fld>
            <a:endParaRPr lang="en-US"/>
          </a:p>
        </p:txBody>
      </p:sp>
    </p:spTree>
    <p:extLst>
      <p:ext uri="{BB962C8B-B14F-4D97-AF65-F5344CB8AC3E}">
        <p14:creationId xmlns:p14="http://schemas.microsoft.com/office/powerpoint/2010/main" val="4109390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We plan to develop a touchscreen user interface for demonstration purposes, with code written in Python3 and Tk. The interface module will run on a Raspberry Pi touchscreen display.</a:t>
            </a:r>
          </a:p>
        </p:txBody>
      </p:sp>
      <p:sp>
        <p:nvSpPr>
          <p:cNvPr id="4" name="Slide Number Placeholder 3"/>
          <p:cNvSpPr>
            <a:spLocks noGrp="1"/>
          </p:cNvSpPr>
          <p:nvPr>
            <p:ph type="sldNum" sz="quarter" idx="5"/>
          </p:nvPr>
        </p:nvSpPr>
        <p:spPr/>
        <p:txBody>
          <a:bodyPr/>
          <a:lstStyle/>
          <a:p>
            <a:fld id="{FABD0C03-DE59-4286-90A5-8EA5177E99B0}" type="slidenum">
              <a:rPr lang="en-US" smtClean="0"/>
              <a:t>27</a:t>
            </a:fld>
            <a:endParaRPr lang="en-US"/>
          </a:p>
        </p:txBody>
      </p:sp>
    </p:spTree>
    <p:extLst>
      <p:ext uri="{BB962C8B-B14F-4D97-AF65-F5344CB8AC3E}">
        <p14:creationId xmlns:p14="http://schemas.microsoft.com/office/powerpoint/2010/main" val="4263716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 implement the final design of the network, the one capable of distinguishing between 3 handwritten characters, a 100-input neural network needed to be designed.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prototype network was scaled up while considering the input density of each neuron circuit.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Since each summing amplifier cannot have 100 inputs without running into bias current problems, intermediate summing amplifiers with attenuating gain were used to sum weighted inputs in groups of 10 and a final amplifier sums the 10 groups with high gain.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Motherboard-daughterboard set up is used to simplify serial communications, trace layout, and efficiently use PCB area. </a:t>
            </a:r>
          </a:p>
          <a:p>
            <a:pPr marL="171450" indent="-171450">
              <a:buFont typeface="Arial" panose="020B0604020202020204" pitchFamily="34" charset="0"/>
              <a:buChar char="•"/>
            </a:pPr>
            <a:r>
              <a:rPr lang="en-US">
                <a:cs typeface="Calibri"/>
              </a:rPr>
              <a:t>The final neuron design is then changed to a single non-inverting summing amplifier circuit, with the same diode feedback network, that receives the input from the summing amplifier that sums the weighted inputs to realize the overall hyperbolic tangent transfer function.</a:t>
            </a:r>
          </a:p>
        </p:txBody>
      </p:sp>
      <p:sp>
        <p:nvSpPr>
          <p:cNvPr id="4" name="Slide Number Placeholder 3"/>
          <p:cNvSpPr>
            <a:spLocks noGrp="1"/>
          </p:cNvSpPr>
          <p:nvPr>
            <p:ph type="sldNum" sz="quarter" idx="5"/>
          </p:nvPr>
        </p:nvSpPr>
        <p:spPr/>
        <p:txBody>
          <a:bodyPr/>
          <a:lstStyle/>
          <a:p>
            <a:fld id="{FABD0C03-DE59-4286-90A5-8EA5177E99B0}" type="slidenum">
              <a:rPr lang="en-US" smtClean="0"/>
              <a:t>28</a:t>
            </a:fld>
            <a:endParaRPr lang="en-US"/>
          </a:p>
        </p:txBody>
      </p:sp>
    </p:spTree>
    <p:extLst>
      <p:ext uri="{BB962C8B-B14F-4D97-AF65-F5344CB8AC3E}">
        <p14:creationId xmlns:p14="http://schemas.microsoft.com/office/powerpoint/2010/main" val="1492636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Deven</a:t>
            </a:r>
          </a:p>
          <a:p>
            <a:r>
              <a:rPr lang="en-US"/>
              <a:t>* Need to update power supply to +/- 1.65V and MCU to STM32H7 </a:t>
            </a:r>
            <a:r>
              <a:rPr lang="en-US">
                <a:sym typeface="Wingdings" panose="05000000000000000000" pitchFamily="2" charset="2"/>
              </a:rPr>
              <a:t>---- was wrong about the voltage. Changing back to 1.8V -JS</a:t>
            </a:r>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29</a:t>
            </a:fld>
            <a:endParaRPr lang="en-US"/>
          </a:p>
        </p:txBody>
      </p:sp>
    </p:spTree>
    <p:extLst>
      <p:ext uri="{BB962C8B-B14F-4D97-AF65-F5344CB8AC3E}">
        <p14:creationId xmlns:p14="http://schemas.microsoft.com/office/powerpoint/2010/main" val="370964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Most of the current research in hardware-based neural networks focuses on large systems that depend on emerging devices like memristors, and they use custom VLSI fabrication to make large, efficient networks.</a:t>
            </a:r>
          </a:p>
          <a:p>
            <a:pPr marL="171450" indent="-171450">
              <a:buFont typeface="Arial" panose="020B0604020202020204" pitchFamily="34" charset="0"/>
              <a:buChar char="•"/>
            </a:pPr>
            <a:r>
              <a:rPr lang="en-US"/>
              <a:t>For TACOCAT, we wanted to see if we could build a small-scale neural network using only components that are readily available off-the-shelf.</a:t>
            </a:r>
          </a:p>
          <a:p>
            <a:pPr marL="171450" indent="-171450">
              <a:buFont typeface="Arial" panose="020B0604020202020204" pitchFamily="34" charset="0"/>
              <a:buChar char="•"/>
            </a:pPr>
            <a:r>
              <a:rPr lang="en-US"/>
              <a:t>Instead of trying to recognize any handwritten character, we’ve chosen to recognize 3 handwritten characters.</a:t>
            </a:r>
          </a:p>
        </p:txBody>
      </p:sp>
      <p:sp>
        <p:nvSpPr>
          <p:cNvPr id="4" name="Slide Number Placeholder 3"/>
          <p:cNvSpPr>
            <a:spLocks noGrp="1"/>
          </p:cNvSpPr>
          <p:nvPr>
            <p:ph type="sldNum" sz="quarter" idx="5"/>
          </p:nvPr>
        </p:nvSpPr>
        <p:spPr/>
        <p:txBody>
          <a:bodyPr/>
          <a:lstStyle/>
          <a:p>
            <a:fld id="{FABD0C03-DE59-4286-90A5-8EA5177E99B0}" type="slidenum">
              <a:rPr lang="en-US" smtClean="0"/>
              <a:t>3</a:t>
            </a:fld>
            <a:endParaRPr lang="en-US"/>
          </a:p>
        </p:txBody>
      </p:sp>
    </p:spTree>
    <p:extLst>
      <p:ext uri="{BB962C8B-B14F-4D97-AF65-F5344CB8AC3E}">
        <p14:creationId xmlns:p14="http://schemas.microsoft.com/office/powerpoint/2010/main" val="388658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cs typeface="Calibri"/>
              </a:rPr>
              <a:t>purely a weighting and summing circuit; no neuron hardware on daughterboard</a:t>
            </a:r>
          </a:p>
          <a:p>
            <a:r>
              <a:rPr lang="en-US" err="1">
                <a:cs typeface="Calibri"/>
              </a:rPr>
              <a:t>spi</a:t>
            </a:r>
            <a:r>
              <a:rPr lang="en-US">
                <a:cs typeface="Calibri"/>
              </a:rPr>
              <a:t> clock and chip select split into 3 signals and buffered individually to avoid signal attenuation</a:t>
            </a:r>
          </a:p>
          <a:p>
            <a:r>
              <a:rPr lang="en-US">
                <a:cs typeface="Calibri"/>
              </a:rPr>
              <a:t>too complicated for significant, coherent voltage planes; large, redundant rails used instead (8h 6v)</a:t>
            </a:r>
          </a:p>
        </p:txBody>
      </p:sp>
      <p:sp>
        <p:nvSpPr>
          <p:cNvPr id="4" name="Slide Number Placeholder 3"/>
          <p:cNvSpPr>
            <a:spLocks noGrp="1"/>
          </p:cNvSpPr>
          <p:nvPr>
            <p:ph type="sldNum" sz="quarter" idx="5"/>
          </p:nvPr>
        </p:nvSpPr>
        <p:spPr/>
        <p:txBody>
          <a:bodyPr/>
          <a:lstStyle/>
          <a:p>
            <a:fld id="{FABD0C03-DE59-4286-90A5-8EA5177E99B0}" type="slidenum">
              <a:rPr lang="en-US" smtClean="0"/>
              <a:t>30</a:t>
            </a:fld>
            <a:endParaRPr lang="en-US"/>
          </a:p>
        </p:txBody>
      </p:sp>
    </p:spTree>
    <p:extLst>
      <p:ext uri="{BB962C8B-B14F-4D97-AF65-F5344CB8AC3E}">
        <p14:creationId xmlns:p14="http://schemas.microsoft.com/office/powerpoint/2010/main" val="2421285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cs typeface="Calibri"/>
              </a:rPr>
              <a:t>magnified view of a few of the pot/inverting amp modules; pot on left, summing amp on right</a:t>
            </a:r>
          </a:p>
          <a:p>
            <a:r>
              <a:rPr lang="en-US">
                <a:cs typeface="Calibri"/>
              </a:rPr>
              <a:t>note heavy trace density on both layers</a:t>
            </a:r>
          </a:p>
        </p:txBody>
      </p:sp>
      <p:sp>
        <p:nvSpPr>
          <p:cNvPr id="4" name="Slide Number Placeholder 3"/>
          <p:cNvSpPr>
            <a:spLocks noGrp="1"/>
          </p:cNvSpPr>
          <p:nvPr>
            <p:ph type="sldNum" sz="quarter" idx="5"/>
          </p:nvPr>
        </p:nvSpPr>
        <p:spPr/>
        <p:txBody>
          <a:bodyPr/>
          <a:lstStyle/>
          <a:p>
            <a:fld id="{FABD0C03-DE59-4286-90A5-8EA5177E99B0}" type="slidenum">
              <a:rPr lang="en-US" smtClean="0"/>
              <a:t>31</a:t>
            </a:fld>
            <a:endParaRPr lang="en-US"/>
          </a:p>
        </p:txBody>
      </p:sp>
    </p:spTree>
    <p:extLst>
      <p:ext uri="{BB962C8B-B14F-4D97-AF65-F5344CB8AC3E}">
        <p14:creationId xmlns:p14="http://schemas.microsoft.com/office/powerpoint/2010/main" val="3454388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cs typeface="Calibri"/>
              </a:rPr>
              <a:t>STM in center of board; outputs buffered by snake-looking octal buffers above, to right of, and below </a:t>
            </a:r>
            <a:r>
              <a:rPr lang="en-US" err="1">
                <a:cs typeface="Calibri"/>
              </a:rPr>
              <a:t>stm</a:t>
            </a:r>
            <a:endParaRPr lang="en-US">
              <a:cs typeface="Calibri"/>
            </a:endParaRPr>
          </a:p>
          <a:p>
            <a:r>
              <a:rPr lang="en-US">
                <a:cs typeface="Calibri"/>
              </a:rPr>
              <a:t>neurons on upper left, comparator output on bottom left</a:t>
            </a:r>
          </a:p>
          <a:p>
            <a:r>
              <a:rPr lang="en-US">
                <a:cs typeface="Calibri"/>
              </a:rPr>
              <a:t>note 3 sets of outputs for 3 daughterboards total</a:t>
            </a:r>
          </a:p>
        </p:txBody>
      </p:sp>
      <p:sp>
        <p:nvSpPr>
          <p:cNvPr id="4" name="Slide Number Placeholder 3"/>
          <p:cNvSpPr>
            <a:spLocks noGrp="1"/>
          </p:cNvSpPr>
          <p:nvPr>
            <p:ph type="sldNum" sz="quarter" idx="5"/>
          </p:nvPr>
        </p:nvSpPr>
        <p:spPr/>
        <p:txBody>
          <a:bodyPr/>
          <a:lstStyle/>
          <a:p>
            <a:fld id="{FABD0C03-DE59-4286-90A5-8EA5177E99B0}" type="slidenum">
              <a:rPr lang="en-US" smtClean="0"/>
              <a:t>32</a:t>
            </a:fld>
            <a:endParaRPr lang="en-US"/>
          </a:p>
        </p:txBody>
      </p:sp>
    </p:spTree>
    <p:extLst>
      <p:ext uri="{BB962C8B-B14F-4D97-AF65-F5344CB8AC3E}">
        <p14:creationId xmlns:p14="http://schemas.microsoft.com/office/powerpoint/2010/main" val="2560717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cs typeface="Calibri"/>
              </a:rPr>
              <a:t>magnified view of trace density near chip; note buffers with ground plane underneath and pulldown resistors between input pins to pull from 1.8v to 0v</a:t>
            </a:r>
          </a:p>
          <a:p>
            <a:endParaRPr lang="en-US">
              <a:cs typeface="Calibri"/>
            </a:endParaRPr>
          </a:p>
        </p:txBody>
      </p:sp>
      <p:sp>
        <p:nvSpPr>
          <p:cNvPr id="4" name="Slide Number Placeholder 3"/>
          <p:cNvSpPr>
            <a:spLocks noGrp="1"/>
          </p:cNvSpPr>
          <p:nvPr>
            <p:ph type="sldNum" sz="quarter" idx="5"/>
          </p:nvPr>
        </p:nvSpPr>
        <p:spPr/>
        <p:txBody>
          <a:bodyPr/>
          <a:lstStyle/>
          <a:p>
            <a:fld id="{FABD0C03-DE59-4286-90A5-8EA5177E99B0}" type="slidenum">
              <a:rPr lang="en-US" smtClean="0"/>
              <a:t>33</a:t>
            </a:fld>
            <a:endParaRPr lang="en-US"/>
          </a:p>
        </p:txBody>
      </p:sp>
    </p:spTree>
    <p:extLst>
      <p:ext uri="{BB962C8B-B14F-4D97-AF65-F5344CB8AC3E}">
        <p14:creationId xmlns:p14="http://schemas.microsoft.com/office/powerpoint/2010/main" val="2488979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p:txBody>
      </p:sp>
      <p:sp>
        <p:nvSpPr>
          <p:cNvPr id="4" name="Slide Number Placeholder 3"/>
          <p:cNvSpPr>
            <a:spLocks noGrp="1"/>
          </p:cNvSpPr>
          <p:nvPr>
            <p:ph type="sldNum" sz="quarter" idx="5"/>
          </p:nvPr>
        </p:nvSpPr>
        <p:spPr/>
        <p:txBody>
          <a:bodyPr/>
          <a:lstStyle/>
          <a:p>
            <a:fld id="{FABD0C03-DE59-4286-90A5-8EA5177E99B0}" type="slidenum">
              <a:rPr lang="en-US" smtClean="0"/>
              <a:t>34</a:t>
            </a:fld>
            <a:endParaRPr lang="en-US"/>
          </a:p>
        </p:txBody>
      </p:sp>
    </p:spTree>
    <p:extLst>
      <p:ext uri="{BB962C8B-B14F-4D97-AF65-F5344CB8AC3E}">
        <p14:creationId xmlns:p14="http://schemas.microsoft.com/office/powerpoint/2010/main" val="3659911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a:p>
            <a:r>
              <a:rPr lang="en-US"/>
              <a:t>Fill in missing boxes</a:t>
            </a:r>
          </a:p>
        </p:txBody>
      </p:sp>
      <p:sp>
        <p:nvSpPr>
          <p:cNvPr id="4" name="Slide Number Placeholder 3"/>
          <p:cNvSpPr>
            <a:spLocks noGrp="1"/>
          </p:cNvSpPr>
          <p:nvPr>
            <p:ph type="sldNum" sz="quarter" idx="5"/>
          </p:nvPr>
        </p:nvSpPr>
        <p:spPr/>
        <p:txBody>
          <a:bodyPr/>
          <a:lstStyle/>
          <a:p>
            <a:fld id="{FABD0C03-DE59-4286-90A5-8EA5177E99B0}" type="slidenum">
              <a:rPr lang="en-US" smtClean="0"/>
              <a:t>36</a:t>
            </a:fld>
            <a:endParaRPr lang="en-US"/>
          </a:p>
        </p:txBody>
      </p:sp>
    </p:spTree>
    <p:extLst>
      <p:ext uri="{BB962C8B-B14F-4D97-AF65-F5344CB8AC3E}">
        <p14:creationId xmlns:p14="http://schemas.microsoft.com/office/powerpoint/2010/main" val="4083708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p:txBody>
      </p:sp>
      <p:sp>
        <p:nvSpPr>
          <p:cNvPr id="4" name="Slide Number Placeholder 3"/>
          <p:cNvSpPr>
            <a:spLocks noGrp="1"/>
          </p:cNvSpPr>
          <p:nvPr>
            <p:ph type="sldNum" sz="quarter" idx="5"/>
          </p:nvPr>
        </p:nvSpPr>
        <p:spPr/>
        <p:txBody>
          <a:bodyPr/>
          <a:lstStyle/>
          <a:p>
            <a:fld id="{FABD0C03-DE59-4286-90A5-8EA5177E99B0}" type="slidenum">
              <a:rPr lang="en-US" smtClean="0"/>
              <a:t>37</a:t>
            </a:fld>
            <a:endParaRPr lang="en-US"/>
          </a:p>
        </p:txBody>
      </p:sp>
    </p:spTree>
    <p:extLst>
      <p:ext uri="{BB962C8B-B14F-4D97-AF65-F5344CB8AC3E}">
        <p14:creationId xmlns:p14="http://schemas.microsoft.com/office/powerpoint/2010/main" val="1304208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a:t>
            </a:r>
          </a:p>
        </p:txBody>
      </p:sp>
      <p:sp>
        <p:nvSpPr>
          <p:cNvPr id="4" name="Slide Number Placeholder 3"/>
          <p:cNvSpPr>
            <a:spLocks noGrp="1"/>
          </p:cNvSpPr>
          <p:nvPr>
            <p:ph type="sldNum" sz="quarter" idx="5"/>
          </p:nvPr>
        </p:nvSpPr>
        <p:spPr/>
        <p:txBody>
          <a:bodyPr/>
          <a:lstStyle/>
          <a:p>
            <a:fld id="{FABD0C03-DE59-4286-90A5-8EA5177E99B0}" type="slidenum">
              <a:rPr lang="en-US" smtClean="0"/>
              <a:t>38</a:t>
            </a:fld>
            <a:endParaRPr lang="en-US"/>
          </a:p>
        </p:txBody>
      </p:sp>
    </p:spTree>
    <p:extLst>
      <p:ext uri="{BB962C8B-B14F-4D97-AF65-F5344CB8AC3E}">
        <p14:creationId xmlns:p14="http://schemas.microsoft.com/office/powerpoint/2010/main" val="1658589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Our project has been primarily funded by ourselves, both financially and with some hardware we had prior to starting the project.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Luckily, we also were able to place many sample orders for ICs from several manufacturers during our prototyping stage. </a:t>
            </a:r>
          </a:p>
          <a:p>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39</a:t>
            </a:fld>
            <a:endParaRPr lang="en-US"/>
          </a:p>
        </p:txBody>
      </p:sp>
    </p:spTree>
    <p:extLst>
      <p:ext uri="{BB962C8B-B14F-4D97-AF65-F5344CB8AC3E}">
        <p14:creationId xmlns:p14="http://schemas.microsoft.com/office/powerpoint/2010/main" val="1738838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Most of the legwork for our project has been completed as we were able to get an early start since last summer.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Research and prototyping have all been completed.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majority of the work left to do is finishing the PCB layout while troubleshooting any problems we most likely will encounter with the final neural network design.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also have to finish the integration of our demo setup with the neural network, with a touch screen input for users to try, and an output LED array to show the final prediction of the neural network.</a:t>
            </a:r>
          </a:p>
          <a:p>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40</a:t>
            </a:fld>
            <a:endParaRPr lang="en-US"/>
          </a:p>
        </p:txBody>
      </p:sp>
    </p:spTree>
    <p:extLst>
      <p:ext uri="{BB962C8B-B14F-4D97-AF65-F5344CB8AC3E}">
        <p14:creationId xmlns:p14="http://schemas.microsoft.com/office/powerpoint/2010/main" val="4091952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So, our objectives for TACOCAT are to build a hardware-based neural network that can recognize three different handwritten characters with reasonably accuracy, to use only commercially-available components, and finally we hope to gain experience in designing hardware-based neural networks.</a:t>
            </a:r>
          </a:p>
          <a:p>
            <a:pPr marL="171450" indent="-171450">
              <a:buFont typeface="Arial" panose="020B0604020202020204" pitchFamily="34" charset="0"/>
              <a:buChar char="•"/>
            </a:pPr>
            <a:r>
              <a:rPr lang="en-US"/>
              <a:t>In the next two slides, I’ll give a quick overview of how TACOCAT works, and then we’ll talk more about the details of the design.</a:t>
            </a:r>
          </a:p>
        </p:txBody>
      </p:sp>
      <p:sp>
        <p:nvSpPr>
          <p:cNvPr id="4" name="Slide Number Placeholder 3"/>
          <p:cNvSpPr>
            <a:spLocks noGrp="1"/>
          </p:cNvSpPr>
          <p:nvPr>
            <p:ph type="sldNum" sz="quarter" idx="5"/>
          </p:nvPr>
        </p:nvSpPr>
        <p:spPr/>
        <p:txBody>
          <a:bodyPr/>
          <a:lstStyle/>
          <a:p>
            <a:fld id="{FABD0C03-DE59-4286-90A5-8EA5177E99B0}" type="slidenum">
              <a:rPr lang="en-US" smtClean="0"/>
              <a:t>4</a:t>
            </a:fld>
            <a:endParaRPr lang="en-US"/>
          </a:p>
        </p:txBody>
      </p:sp>
    </p:spTree>
    <p:extLst>
      <p:ext uri="{BB962C8B-B14F-4D97-AF65-F5344CB8AC3E}">
        <p14:creationId xmlns:p14="http://schemas.microsoft.com/office/powerpoint/2010/main" val="2168832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indent="-171450">
              <a:buFont typeface="Arial" panose="020B0604020202020204" pitchFamily="34" charset="0"/>
              <a:buChar char="•"/>
            </a:pPr>
            <a:r>
              <a:rPr lang="en-US" sz="1200" kern="1200">
                <a:solidFill>
                  <a:schemeClr val="tx1"/>
                </a:solidFill>
                <a:effectLst/>
                <a:latin typeface="+mn-lt"/>
                <a:ea typeface="+mn-ea"/>
                <a:cs typeface="+mn-cs"/>
              </a:rPr>
              <a:t>Some of the most successful implementations of hardware neural networks have used discrete memristor devices for the synaptic weights. Commercially available memristors are expensive and hard to come by so we had to come up with a good alternative device for this application. </a:t>
            </a:r>
          </a:p>
          <a:p>
            <a:pPr marL="171450" indent="-171450">
              <a:buFont typeface="Arial" panose="020B0604020202020204" pitchFamily="34" charset="0"/>
              <a:buChar char="•"/>
            </a:pPr>
            <a:r>
              <a:rPr lang="en-US" sz="1200" kern="1200">
                <a:solidFill>
                  <a:schemeClr val="tx1"/>
                </a:solidFill>
                <a:effectLst/>
                <a:latin typeface="+mn-lt"/>
                <a:ea typeface="+mn-ea"/>
                <a:cs typeface="+mn-cs"/>
              </a:rPr>
              <a:t>To simplify the power layers of our PCB, we had to research for op amps that could be operated at the same power rails as our MCU and </a:t>
            </a:r>
            <a:r>
              <a:rPr lang="en-US" sz="1200" kern="1200" err="1">
                <a:solidFill>
                  <a:schemeClr val="tx1"/>
                </a:solidFill>
                <a:effectLst/>
                <a:latin typeface="+mn-lt"/>
                <a:ea typeface="+mn-ea"/>
                <a:cs typeface="+mn-cs"/>
              </a:rPr>
              <a:t>DigiPots</a:t>
            </a:r>
            <a:r>
              <a:rPr lang="en-US" sz="1200" kern="1200">
                <a:solidFill>
                  <a:schemeClr val="tx1"/>
                </a:solidFill>
                <a:effectLst/>
                <a:latin typeface="+mn-lt"/>
                <a:ea typeface="+mn-ea"/>
                <a:cs typeface="+mn-cs"/>
              </a:rPr>
              <a:t>, so we found a good RRIO +/- 1.8V op amp.</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Modeling software activation stage curve with analog components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biggest challenge that we had, in my opinion, was matching the software activation stage curve with the transfer characteristics of the neuron circuit. Lots of tweaking resistor values and re-designing/testing of the circuit before we obtained good results.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When programing the </a:t>
            </a:r>
            <a:r>
              <a:rPr lang="en-US" sz="1200" kern="1200" err="1">
                <a:solidFill>
                  <a:schemeClr val="tx1"/>
                </a:solidFill>
                <a:effectLst/>
                <a:latin typeface="+mn-lt"/>
                <a:ea typeface="+mn-ea"/>
                <a:cs typeface="+mn-cs"/>
              </a:rPr>
              <a:t>DigiPots</a:t>
            </a:r>
            <a:r>
              <a:rPr lang="en-US" sz="1200" kern="1200">
                <a:solidFill>
                  <a:schemeClr val="tx1"/>
                </a:solidFill>
                <a:effectLst/>
                <a:latin typeface="+mn-lt"/>
                <a:ea typeface="+mn-ea"/>
                <a:cs typeface="+mn-cs"/>
              </a:rPr>
              <a:t> on our prototype neural network, we had not taken into account the programming sequence of SPI protocol. The last chip in the daisy chain was programmed first, which caused some confusion when obtained ADC measurements during testing.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Switching from logistic sigmoid activation function to hyperbolic tangent due to incorrect translations between output voltages and software values.</a:t>
            </a:r>
          </a:p>
          <a:p>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41</a:t>
            </a:fld>
            <a:endParaRPr lang="en-US"/>
          </a:p>
        </p:txBody>
      </p:sp>
    </p:spTree>
    <p:extLst>
      <p:ext uri="{BB962C8B-B14F-4D97-AF65-F5344CB8AC3E}">
        <p14:creationId xmlns:p14="http://schemas.microsoft.com/office/powerpoint/2010/main" val="2845038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fld id="{FABD0C03-DE59-4286-90A5-8EA5177E99B0}" type="slidenum">
              <a:rPr lang="en-US" smtClean="0"/>
              <a:t>42</a:t>
            </a:fld>
            <a:endParaRPr lang="en-US"/>
          </a:p>
        </p:txBody>
      </p:sp>
    </p:spTree>
    <p:extLst>
      <p:ext uri="{BB962C8B-B14F-4D97-AF65-F5344CB8AC3E}">
        <p14:creationId xmlns:p14="http://schemas.microsoft.com/office/powerpoint/2010/main" val="159808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So TACOCAT’s hardware is based on a mathematical model called the perceptron, which represents an artificial neuron.</a:t>
            </a:r>
          </a:p>
          <a:p>
            <a:pPr marL="171450" indent="-171450">
              <a:buFont typeface="Arial" panose="020B0604020202020204" pitchFamily="34" charset="0"/>
              <a:buChar char="•"/>
            </a:pPr>
            <a:r>
              <a:rPr lang="en-US"/>
              <a:t>The perceptron can have any number of input “synapses”, and its output is determined by multiplying each input value (which are shown as x-values in the diagram) by a weight coefficient (the w-values in the diagram).</a:t>
            </a:r>
          </a:p>
          <a:p>
            <a:pPr marL="171450" indent="-171450">
              <a:buFont typeface="Arial" panose="020B0604020202020204" pitchFamily="34" charset="0"/>
              <a:buChar char="•"/>
            </a:pPr>
            <a:r>
              <a:rPr lang="en-US"/>
              <a:t>The perceptron takes the sum of the weighted inputs and passes it to an “activation function” that determines the neuron’s actual output. </a:t>
            </a:r>
          </a:p>
          <a:p>
            <a:pPr marL="171450" indent="-171450">
              <a:buFont typeface="Arial" panose="020B0604020202020204" pitchFamily="34" charset="0"/>
              <a:buChar char="•"/>
            </a:pPr>
            <a:r>
              <a:rPr lang="en-US"/>
              <a:t>The TACOCAT perceptron uses one digital potentiometer per synapse to represent the weight coefficients, and the summing and activation functions are implemented using a single op-amp stage.</a:t>
            </a:r>
          </a:p>
          <a:p>
            <a:pPr marL="171450" indent="-171450">
              <a:buFont typeface="Arial" panose="020B0604020202020204" pitchFamily="34" charset="0"/>
              <a:buChar char="•"/>
            </a:pPr>
            <a:r>
              <a:rPr lang="en-US"/>
              <a:t>While software implementations need multiple processor cores in order to speed up the calculations for the perceptron, the hardware implementation that we are using can easily perform most of these operations in parallel without any complex computing architecture.</a:t>
            </a:r>
          </a:p>
          <a:p>
            <a:pPr marL="171450" indent="-171450">
              <a:buFont typeface="Arial" panose="020B0604020202020204" pitchFamily="34" charset="0"/>
              <a:buChar char="•"/>
            </a:pPr>
            <a:r>
              <a:rPr lang="en-US"/>
              <a:t>We use a software algorithm and microcontroller interface to train the network by adjusting its weight values based on its responses to data samples, but the TACOCAT network can operate on its own once that training process has been completed.</a:t>
            </a:r>
          </a:p>
        </p:txBody>
      </p:sp>
      <p:sp>
        <p:nvSpPr>
          <p:cNvPr id="4" name="Slide Number Placeholder 3"/>
          <p:cNvSpPr>
            <a:spLocks noGrp="1"/>
          </p:cNvSpPr>
          <p:nvPr>
            <p:ph type="sldNum" sz="quarter" idx="5"/>
          </p:nvPr>
        </p:nvSpPr>
        <p:spPr/>
        <p:txBody>
          <a:bodyPr/>
          <a:lstStyle/>
          <a:p>
            <a:fld id="{FABD0C03-DE59-4286-90A5-8EA5177E99B0}" type="slidenum">
              <a:rPr lang="en-US" smtClean="0"/>
              <a:t>5</a:t>
            </a:fld>
            <a:endParaRPr lang="en-US"/>
          </a:p>
        </p:txBody>
      </p:sp>
    </p:spTree>
    <p:extLst>
      <p:ext uri="{BB962C8B-B14F-4D97-AF65-F5344CB8AC3E}">
        <p14:creationId xmlns:p14="http://schemas.microsoft.com/office/powerpoint/2010/main" val="35871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Justin</a:t>
            </a:r>
          </a:p>
          <a:p>
            <a:pPr marL="171450" indent="-171450">
              <a:buFont typeface="Arial" panose="020B0604020202020204" pitchFamily="34" charset="0"/>
              <a:buChar char="•"/>
            </a:pPr>
            <a:r>
              <a:rPr lang="en-US"/>
              <a:t>This diagram shows TACOCAT’s three-layer architecture, which consists of 100 input neurons, 3 “hidden” neurons, and 3 output neurons. In total, there are 309 hardware synapses.</a:t>
            </a:r>
          </a:p>
          <a:p>
            <a:pPr marL="171450" indent="-171450">
              <a:buFont typeface="Arial" panose="020B0604020202020204" pitchFamily="34" charset="0"/>
              <a:buChar char="•"/>
            </a:pPr>
            <a:r>
              <a:rPr lang="en-US"/>
              <a:t>To classify a sample image, we start by using software to down-sample the character image (if needed) to 100 black and white pixels.</a:t>
            </a:r>
          </a:p>
          <a:p>
            <a:pPr marL="171450" indent="-171450">
              <a:buFont typeface="Arial" panose="020B0604020202020204" pitchFamily="34" charset="0"/>
              <a:buChar char="•"/>
            </a:pPr>
            <a:r>
              <a:rPr lang="en-US"/>
              <a:t>We then apply a voltage to each input synapse based on its corresponding pixel value, with zero volts representing black and 1.8 volts representing white.</a:t>
            </a:r>
          </a:p>
          <a:p>
            <a:pPr marL="171450" indent="-171450">
              <a:buFont typeface="Arial" panose="020B0604020202020204" pitchFamily="34" charset="0"/>
              <a:buChar char="•"/>
            </a:pPr>
            <a:r>
              <a:rPr lang="en-US"/>
              <a:t>Once the network has reached a steady state, the output neuron with the highest voltage indicates the network’s prediction, so in this example, we would expect the ‘U’ neuron to have the highest output voltage.</a:t>
            </a:r>
          </a:p>
          <a:p>
            <a:pPr marL="171450" indent="-171450">
              <a:buFont typeface="Arial" panose="020B0604020202020204" pitchFamily="34" charset="0"/>
              <a:buChar char="•"/>
            </a:pPr>
            <a:r>
              <a:rPr lang="en-US"/>
              <a:t>Right now, our software simulations for this design show an accuracy of around 92% for the character set of U, C, and F.</a:t>
            </a:r>
          </a:p>
        </p:txBody>
      </p:sp>
      <p:sp>
        <p:nvSpPr>
          <p:cNvPr id="4" name="Slide Number Placeholder 3"/>
          <p:cNvSpPr>
            <a:spLocks noGrp="1"/>
          </p:cNvSpPr>
          <p:nvPr>
            <p:ph type="sldNum" sz="quarter" idx="5"/>
          </p:nvPr>
        </p:nvSpPr>
        <p:spPr/>
        <p:txBody>
          <a:bodyPr/>
          <a:lstStyle/>
          <a:p>
            <a:fld id="{FABD0C03-DE59-4286-90A5-8EA5177E99B0}" type="slidenum">
              <a:rPr lang="en-US" smtClean="0"/>
              <a:t>6</a:t>
            </a:fld>
            <a:endParaRPr lang="en-US"/>
          </a:p>
        </p:txBody>
      </p:sp>
    </p:spTree>
    <p:extLst>
      <p:ext uri="{BB962C8B-B14F-4D97-AF65-F5344CB8AC3E}">
        <p14:creationId xmlns:p14="http://schemas.microsoft.com/office/powerpoint/2010/main" val="332348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Neural Network architecture that was chosen was the MLP NN for its simplicity in its layer count and complexity, when compared to other more complex NN architectures like RNN or CNN. Our circuit design and layer density would need to be larger and more complex to implement these other architectures.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MLP NN architecture is made up of 3 or more layers of neurons. It needs an input layer, an output layer, and at least 1 hidden layer.</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analog circuitry that will be used to realize this architecture will need to be designed to perform the 3 necessary functions of a synapse and neuron of a neural network, which are:</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Weigh the synaptic inputs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Sum the weighted inputs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Apply non-linearity via an activation function (hyperbolic tangent for this design)</a:t>
            </a:r>
          </a:p>
          <a:p>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7</a:t>
            </a:fld>
            <a:endParaRPr lang="en-US"/>
          </a:p>
        </p:txBody>
      </p:sp>
    </p:spTree>
    <p:extLst>
      <p:ext uri="{BB962C8B-B14F-4D97-AF65-F5344CB8AC3E}">
        <p14:creationId xmlns:p14="http://schemas.microsoft.com/office/powerpoint/2010/main" val="320464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 achieve the weighing of the synaptic input, some analog device with variable resistance needs to be used. This will allow the circuit to vary the input voltages to the summing circuit to vary during training.</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Some examples of possible devices that would be used for this task are:</a:t>
            </a:r>
          </a:p>
          <a:p>
            <a:pPr lvl="1"/>
            <a:r>
              <a:rPr lang="en-US" sz="1200" kern="1200">
                <a:solidFill>
                  <a:schemeClr val="tx1"/>
                </a:solidFill>
                <a:effectLst/>
                <a:latin typeface="+mn-lt"/>
                <a:ea typeface="+mn-ea"/>
                <a:cs typeface="+mn-cs"/>
              </a:rPr>
              <a:t>Memristors (current-controlled resistance)</a:t>
            </a:r>
          </a:p>
          <a:p>
            <a:pPr lvl="1"/>
            <a:r>
              <a:rPr lang="en-US" sz="1200" kern="1200">
                <a:solidFill>
                  <a:schemeClr val="tx1"/>
                </a:solidFill>
                <a:effectLst/>
                <a:latin typeface="+mn-lt"/>
                <a:ea typeface="+mn-ea"/>
                <a:cs typeface="+mn-cs"/>
              </a:rPr>
              <a:t>Transistors (voltage-controlled channel resistance)</a:t>
            </a:r>
          </a:p>
          <a:p>
            <a:pPr lvl="1"/>
            <a:r>
              <a:rPr lang="en-US" sz="1200" kern="1200">
                <a:solidFill>
                  <a:schemeClr val="tx1"/>
                </a:solidFill>
                <a:effectLst/>
                <a:latin typeface="+mn-lt"/>
                <a:ea typeface="+mn-ea"/>
                <a:cs typeface="+mn-cs"/>
              </a:rPr>
              <a:t>Digital Potentiometer (voltage-controlled analog resistance)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Digital Potentiometers were chosen as they are commonly available and reliable adjustable resistance devices, with low-enough tolerance. </a:t>
            </a:r>
          </a:p>
          <a:p>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8</a:t>
            </a:fld>
            <a:endParaRPr lang="en-US"/>
          </a:p>
        </p:txBody>
      </p:sp>
    </p:spTree>
    <p:extLst>
      <p:ext uri="{BB962C8B-B14F-4D97-AF65-F5344CB8AC3E}">
        <p14:creationId xmlns:p14="http://schemas.microsoft.com/office/powerpoint/2010/main" val="3954473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German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This circuit is responsible for weighing the inputs to our artificial neurons. In our input layer, they receive the digital inputs that correspond to the pixel data of the input image. On subsequent layers, they are the outputs of the previous layer’s neurons.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Circuit is designed as a simple pair of unity-gain inverting amplifiers in series. The output of the first amplifiers applies the opposite polarity of the input voltage, while the second amplifier provides the buffered voltage level.</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Both voltage levels provided by our buffer/inverter pair are connected to the ends of the digital potentiometers to achieve the desired weighing, as the position of the wiper will be adjusting the weight. These weighted inputs are then taken to the neuron circuit.</a:t>
            </a:r>
          </a:p>
          <a:p>
            <a:endParaRPr lang="en-US"/>
          </a:p>
        </p:txBody>
      </p:sp>
      <p:sp>
        <p:nvSpPr>
          <p:cNvPr id="4" name="Slide Number Placeholder 3"/>
          <p:cNvSpPr>
            <a:spLocks noGrp="1"/>
          </p:cNvSpPr>
          <p:nvPr>
            <p:ph type="sldNum" sz="quarter" idx="5"/>
          </p:nvPr>
        </p:nvSpPr>
        <p:spPr/>
        <p:txBody>
          <a:bodyPr/>
          <a:lstStyle/>
          <a:p>
            <a:fld id="{FABD0C03-DE59-4286-90A5-8EA5177E99B0}" type="slidenum">
              <a:rPr lang="en-US" smtClean="0"/>
              <a:t>9</a:t>
            </a:fld>
            <a:endParaRPr lang="en-US"/>
          </a:p>
        </p:txBody>
      </p:sp>
    </p:spTree>
    <p:extLst>
      <p:ext uri="{BB962C8B-B14F-4D97-AF65-F5344CB8AC3E}">
        <p14:creationId xmlns:p14="http://schemas.microsoft.com/office/powerpoint/2010/main" val="389630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6.png"/><Relationship Id="rId4" Type="http://schemas.openxmlformats.org/officeDocument/2006/relationships/diagramLayout" Target="../diagrams/layout4.xml"/><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1">
                <a:lumMod val="85000"/>
              </a:schemeClr>
            </a:gs>
            <a:gs pos="0">
              <a:schemeClr val="accent4">
                <a:lumMod val="5000"/>
                <a:lumOff val="95000"/>
              </a:schemeClr>
            </a:gs>
            <a:gs pos="37000">
              <a:schemeClr val="bg1">
                <a:lumMod val="75000"/>
              </a:schemeClr>
            </a:gs>
            <a:gs pos="65000">
              <a:schemeClr val="bg1">
                <a:lumMod val="50000"/>
              </a:schemeClr>
            </a:gs>
            <a:gs pos="100000">
              <a:schemeClr val="tx1">
                <a:lumMod val="50000"/>
                <a:lumOff val="5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 name="Straight Connector 16">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241A89B-05E2-40FA-AE1A-281373A7B4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5213" y="423369"/>
            <a:ext cx="6436548" cy="4780441"/>
          </a:xfrm>
          <a:prstGeom prst="rect">
            <a:avLst/>
          </a:prstGeom>
        </p:spPr>
      </p:pic>
      <p:sp>
        <p:nvSpPr>
          <p:cNvPr id="10" name="TextBox 9">
            <a:extLst>
              <a:ext uri="{FF2B5EF4-FFF2-40B4-BE49-F238E27FC236}">
                <a16:creationId xmlns:a16="http://schemas.microsoft.com/office/drawing/2014/main" id="{B0226094-F33B-47B5-9915-FE1579723736}"/>
              </a:ext>
            </a:extLst>
          </p:cNvPr>
          <p:cNvSpPr txBox="1"/>
          <p:nvPr/>
        </p:nvSpPr>
        <p:spPr>
          <a:xfrm>
            <a:off x="8280401" y="4634138"/>
            <a:ext cx="3911599" cy="1800493"/>
          </a:xfrm>
          <a:prstGeom prst="rect">
            <a:avLst/>
          </a:prstGeom>
          <a:noFill/>
        </p:spPr>
        <p:txBody>
          <a:bodyPr wrap="square" numCol="1" rtlCol="0">
            <a:spAutoFit/>
          </a:bodyPr>
          <a:lstStyle/>
          <a:p>
            <a:pPr>
              <a:spcAft>
                <a:spcPts val="600"/>
              </a:spcAft>
            </a:pPr>
            <a:r>
              <a:rPr lang="en-US" sz="2400"/>
              <a:t>German Romero Castro, EE</a:t>
            </a:r>
          </a:p>
          <a:p>
            <a:pPr>
              <a:spcAft>
                <a:spcPts val="600"/>
              </a:spcAft>
            </a:pPr>
            <a:r>
              <a:rPr lang="en-US" sz="2400"/>
              <a:t>Luke Minks, EE</a:t>
            </a:r>
          </a:p>
          <a:p>
            <a:pPr>
              <a:spcAft>
                <a:spcPts val="600"/>
              </a:spcAft>
            </a:pPr>
            <a:r>
              <a:rPr lang="en-US" sz="2400" err="1"/>
              <a:t>Deven</a:t>
            </a:r>
            <a:r>
              <a:rPr lang="en-US" sz="2400"/>
              <a:t> </a:t>
            </a:r>
            <a:r>
              <a:rPr lang="en-US" sz="2400" err="1"/>
              <a:t>Morone</a:t>
            </a:r>
            <a:r>
              <a:rPr lang="en-US" sz="2400"/>
              <a:t>, EE</a:t>
            </a:r>
          </a:p>
          <a:p>
            <a:pPr>
              <a:spcAft>
                <a:spcPts val="600"/>
              </a:spcAft>
            </a:pPr>
            <a:r>
              <a:rPr lang="en-US" sz="2400"/>
              <a:t>Justin Sapp, </a:t>
            </a:r>
            <a:r>
              <a:rPr lang="en-US" sz="2400" err="1"/>
              <a:t>CpE</a:t>
            </a:r>
            <a:endParaRPr lang="en-US" sz="2400"/>
          </a:p>
        </p:txBody>
      </p:sp>
      <p:sp>
        <p:nvSpPr>
          <p:cNvPr id="14" name="Subtitle 2">
            <a:extLst>
              <a:ext uri="{FF2B5EF4-FFF2-40B4-BE49-F238E27FC236}">
                <a16:creationId xmlns:a16="http://schemas.microsoft.com/office/drawing/2014/main" id="{5A97CBF4-D33E-4B69-912C-C57270AE11E9}"/>
              </a:ext>
            </a:extLst>
          </p:cNvPr>
          <p:cNvSpPr txBox="1">
            <a:spLocks/>
          </p:cNvSpPr>
          <p:nvPr/>
        </p:nvSpPr>
        <p:spPr>
          <a:xfrm>
            <a:off x="1120515" y="742110"/>
            <a:ext cx="3247996" cy="5373779"/>
          </a:xfrm>
          <a:prstGeom prst="rect">
            <a:avLst/>
          </a:prstGeom>
        </p:spPr>
        <p:txBody>
          <a:bodyPr vert="horz" wrap="square" lIns="91440" tIns="91440" rIns="91440" bIns="45720" rtlCol="0">
            <a:spAutoFit/>
            <a:scene3d>
              <a:camera prst="orthographicFront"/>
              <a:lightRig rig="soft" dir="t">
                <a:rot lat="0" lon="0" rev="15600000"/>
              </a:lightRig>
            </a:scene3d>
            <a:sp3d extrusionH="57150" prstMaterial="softEdge">
              <a:bevelT w="25400" h="38100"/>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a:solidFill>
                  <a:schemeClr val="accent4">
                    <a:lumMod val="60000"/>
                    <a:lumOff val="40000"/>
                  </a:schemeClr>
                </a:solidFill>
              </a:rPr>
              <a:t>T</a:t>
            </a:r>
            <a:r>
              <a:rPr lang="en-US" sz="3600"/>
              <a:t>rainable </a:t>
            </a:r>
            <a:r>
              <a:rPr lang="en-US" sz="5400">
                <a:solidFill>
                  <a:schemeClr val="accent4">
                    <a:lumMod val="60000"/>
                    <a:lumOff val="40000"/>
                  </a:schemeClr>
                </a:solidFill>
              </a:rPr>
              <a:t>A</a:t>
            </a:r>
            <a:r>
              <a:rPr lang="en-US" sz="3600"/>
              <a:t>cceleration of </a:t>
            </a:r>
            <a:r>
              <a:rPr lang="en-US" sz="5400">
                <a:solidFill>
                  <a:schemeClr val="accent4">
                    <a:lumMod val="60000"/>
                    <a:lumOff val="40000"/>
                  </a:schemeClr>
                </a:solidFill>
              </a:rPr>
              <a:t>C</a:t>
            </a:r>
            <a:r>
              <a:rPr lang="en-US" sz="3600"/>
              <a:t>lassification </a:t>
            </a:r>
            <a:r>
              <a:rPr lang="en-US" sz="5400">
                <a:solidFill>
                  <a:schemeClr val="accent4">
                    <a:lumMod val="60000"/>
                    <a:lumOff val="40000"/>
                  </a:schemeClr>
                </a:solidFill>
              </a:rPr>
              <a:t>O</a:t>
            </a:r>
            <a:r>
              <a:rPr lang="en-US" sz="3600"/>
              <a:t>perations via </a:t>
            </a:r>
            <a:r>
              <a:rPr lang="en-US" sz="5400">
                <a:solidFill>
                  <a:schemeClr val="accent4">
                    <a:lumMod val="60000"/>
                    <a:lumOff val="40000"/>
                  </a:schemeClr>
                </a:solidFill>
              </a:rPr>
              <a:t>C</a:t>
            </a:r>
            <a:r>
              <a:rPr lang="en-US" sz="3600"/>
              <a:t>ommonly </a:t>
            </a:r>
            <a:r>
              <a:rPr lang="en-US" sz="5400">
                <a:solidFill>
                  <a:schemeClr val="accent4">
                    <a:lumMod val="60000"/>
                    <a:lumOff val="40000"/>
                  </a:schemeClr>
                </a:solidFill>
              </a:rPr>
              <a:t>A</a:t>
            </a:r>
            <a:r>
              <a:rPr lang="en-US" sz="3600"/>
              <a:t>vailable </a:t>
            </a:r>
            <a:r>
              <a:rPr lang="en-US" sz="5400">
                <a:solidFill>
                  <a:schemeClr val="accent4">
                    <a:lumMod val="60000"/>
                    <a:lumOff val="40000"/>
                  </a:schemeClr>
                </a:solidFill>
              </a:rPr>
              <a:t>T</a:t>
            </a:r>
            <a:r>
              <a:rPr lang="en-US" sz="3600"/>
              <a:t>echnology</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DBE461-57C3-47F0-93A0-19837CC6EBD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Neuron Circuit Design</a:t>
            </a:r>
          </a:p>
        </p:txBody>
      </p:sp>
      <p:sp>
        <p:nvSpPr>
          <p:cNvPr id="3" name="Content Placeholder 2">
            <a:extLst>
              <a:ext uri="{FF2B5EF4-FFF2-40B4-BE49-F238E27FC236}">
                <a16:creationId xmlns:a16="http://schemas.microsoft.com/office/drawing/2014/main" id="{757AF732-E72A-41C9-AE84-2088111B90D9}"/>
              </a:ext>
            </a:extLst>
          </p:cNvPr>
          <p:cNvSpPr>
            <a:spLocks noGrp="1"/>
          </p:cNvSpPr>
          <p:nvPr>
            <p:ph idx="1"/>
          </p:nvPr>
        </p:nvSpPr>
        <p:spPr>
          <a:xfrm>
            <a:off x="643467" y="2638043"/>
            <a:ext cx="3527479" cy="3923178"/>
          </a:xfrm>
        </p:spPr>
        <p:txBody>
          <a:bodyPr>
            <a:normAutofit fontScale="92500" lnSpcReduction="20000"/>
          </a:bodyPr>
          <a:lstStyle/>
          <a:p>
            <a:r>
              <a:rPr lang="en-US" sz="2000"/>
              <a:t>Non-inverting summing amplifier design chosen to sum the weighted inputs to the neuron. </a:t>
            </a:r>
          </a:p>
          <a:p>
            <a:r>
              <a:rPr lang="en-US" sz="2000"/>
              <a:t>Designed with a maximum gain of about 5.6 when the diodes are not conducting. </a:t>
            </a:r>
          </a:p>
          <a:p>
            <a:r>
              <a:rPr lang="en-US" sz="2000"/>
              <a:t>Diodes on the feedback network achieve the non-linearity needed for the activation function.</a:t>
            </a:r>
          </a:p>
          <a:p>
            <a:r>
              <a:rPr lang="en-US" sz="2000"/>
              <a:t>The hyperbolic tangent activation function is achieved in the transfer characteristics of the neuron.</a:t>
            </a:r>
          </a:p>
        </p:txBody>
      </p:sp>
      <p:pic>
        <p:nvPicPr>
          <p:cNvPr id="4" name="Picture 3">
            <a:extLst>
              <a:ext uri="{FF2B5EF4-FFF2-40B4-BE49-F238E27FC236}">
                <a16:creationId xmlns:a16="http://schemas.microsoft.com/office/drawing/2014/main" id="{4335B140-AF3F-418E-BC4C-9898019F7764}"/>
              </a:ext>
            </a:extLst>
          </p:cNvPr>
          <p:cNvPicPr>
            <a:picLocks noChangeAspect="1"/>
          </p:cNvPicPr>
          <p:nvPr/>
        </p:nvPicPr>
        <p:blipFill>
          <a:blip r:embed="rId3"/>
          <a:stretch>
            <a:fillRect/>
          </a:stretch>
        </p:blipFill>
        <p:spPr>
          <a:xfrm>
            <a:off x="5297763" y="770124"/>
            <a:ext cx="6250769" cy="5156884"/>
          </a:xfrm>
          <a:prstGeom prst="rect">
            <a:avLst/>
          </a:prstGeom>
        </p:spPr>
      </p:pic>
    </p:spTree>
    <p:extLst>
      <p:ext uri="{BB962C8B-B14F-4D97-AF65-F5344CB8AC3E}">
        <p14:creationId xmlns:p14="http://schemas.microsoft.com/office/powerpoint/2010/main" val="357873611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A87EA4E9-DFD6-45D4-965D-8A79984E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29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53FA90-93D4-47D1-9F84-DF74EE2DBA1D}"/>
              </a:ext>
            </a:extLst>
          </p:cNvPr>
          <p:cNvSpPr>
            <a:spLocks noGrp="1"/>
          </p:cNvSpPr>
          <p:nvPr>
            <p:ph type="title"/>
          </p:nvPr>
        </p:nvSpPr>
        <p:spPr>
          <a:xfrm>
            <a:off x="847344" y="300505"/>
            <a:ext cx="10506456" cy="1197864"/>
          </a:xfrm>
        </p:spPr>
        <p:txBody>
          <a:bodyPr vert="horz" lIns="91440" tIns="45720" rIns="91440" bIns="45720" rtlCol="0" anchor="b">
            <a:normAutofit/>
          </a:bodyPr>
          <a:lstStyle/>
          <a:p>
            <a:pPr algn="ctr"/>
            <a:r>
              <a:rPr lang="en-US" sz="4600">
                <a:solidFill>
                  <a:schemeClr val="bg1"/>
                </a:solidFill>
              </a:rPr>
              <a:t>Hyperbolic Tangent Transfer Characteristic</a:t>
            </a:r>
          </a:p>
        </p:txBody>
      </p:sp>
      <p:pic>
        <p:nvPicPr>
          <p:cNvPr id="1032" name="Picture 8" descr="Image result for hyperbolic tangent">
            <a:extLst>
              <a:ext uri="{FF2B5EF4-FFF2-40B4-BE49-F238E27FC236}">
                <a16:creationId xmlns:a16="http://schemas.microsoft.com/office/drawing/2014/main" id="{0B4D9DFD-8887-4087-8B60-46743F3534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115" y="3564035"/>
            <a:ext cx="3313321" cy="21495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computer, table, laptop, desk&#10;&#10;Description automatically generated">
            <a:extLst>
              <a:ext uri="{FF2B5EF4-FFF2-40B4-BE49-F238E27FC236}">
                <a16:creationId xmlns:a16="http://schemas.microsoft.com/office/drawing/2014/main" id="{31C9418D-6D61-4BE6-AFDE-1364A1CD7C3D}"/>
              </a:ext>
            </a:extLst>
          </p:cNvPr>
          <p:cNvPicPr>
            <a:picLocks noChangeAspect="1"/>
          </p:cNvPicPr>
          <p:nvPr/>
        </p:nvPicPr>
        <p:blipFill rotWithShape="1">
          <a:blip r:embed="rId4">
            <a:extLst>
              <a:ext uri="{28A0092B-C50C-407E-A947-70E740481C1C}">
                <a14:useLocalDpi xmlns:a14="http://schemas.microsoft.com/office/drawing/2010/main" val="0"/>
              </a:ext>
            </a:extLst>
          </a:blip>
          <a:srcRect r="20798"/>
          <a:stretch/>
        </p:blipFill>
        <p:spPr>
          <a:xfrm>
            <a:off x="4585550" y="2429301"/>
            <a:ext cx="7606450" cy="4428699"/>
          </a:xfrm>
          <a:prstGeom prst="rect">
            <a:avLst/>
          </a:prstGeom>
        </p:spPr>
      </p:pic>
    </p:spTree>
    <p:extLst>
      <p:ext uri="{BB962C8B-B14F-4D97-AF65-F5344CB8AC3E}">
        <p14:creationId xmlns:p14="http://schemas.microsoft.com/office/powerpoint/2010/main" val="1151939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BB1291-B0A9-42A3-B7CF-68F91ED6549D}"/>
              </a:ext>
            </a:extLst>
          </p:cNvPr>
          <p:cNvSpPr>
            <a:spLocks noGrp="1"/>
          </p:cNvSpPr>
          <p:nvPr>
            <p:ph type="title"/>
          </p:nvPr>
        </p:nvSpPr>
        <p:spPr>
          <a:xfrm>
            <a:off x="841248" y="5010912"/>
            <a:ext cx="2889504" cy="1344168"/>
          </a:xfrm>
        </p:spPr>
        <p:txBody>
          <a:bodyPr anchor="ctr">
            <a:normAutofit/>
          </a:bodyPr>
          <a:lstStyle/>
          <a:p>
            <a:r>
              <a:rPr lang="en-US" sz="2600">
                <a:solidFill>
                  <a:schemeClr val="bg1"/>
                </a:solidFill>
              </a:rPr>
              <a:t>Output Comparator Circuit Design</a:t>
            </a:r>
          </a:p>
        </p:txBody>
      </p:sp>
      <p:cxnSp>
        <p:nvCxnSpPr>
          <p:cNvPr id="22" name="Straight Connector 21">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7711CAC-0A25-4FBA-8BD3-F76EB1FDA22F}"/>
              </a:ext>
            </a:extLst>
          </p:cNvPr>
          <p:cNvSpPr>
            <a:spLocks noGrp="1"/>
          </p:cNvSpPr>
          <p:nvPr>
            <p:ph idx="1"/>
          </p:nvPr>
        </p:nvSpPr>
        <p:spPr>
          <a:xfrm>
            <a:off x="4381501" y="5274555"/>
            <a:ext cx="7488921" cy="1755648"/>
          </a:xfrm>
        </p:spPr>
        <p:txBody>
          <a:bodyPr anchor="ctr">
            <a:normAutofit fontScale="92500" lnSpcReduction="10000"/>
          </a:bodyPr>
          <a:lstStyle/>
          <a:p>
            <a:r>
              <a:rPr lang="en-US" sz="1500">
                <a:solidFill>
                  <a:schemeClr val="bg1"/>
                </a:solidFill>
              </a:rPr>
              <a:t>To distinguish which of the 3 possible output voltages is highest, a differential amplifier to comparator network was designed.</a:t>
            </a:r>
          </a:p>
          <a:p>
            <a:r>
              <a:rPr lang="en-US" sz="1500">
                <a:solidFill>
                  <a:schemeClr val="bg1"/>
                </a:solidFill>
              </a:rPr>
              <a:t>This achieves voltage sorting purely with analog circuitry, and avoids the need for software interpretation, with the ADC on our MCU.</a:t>
            </a:r>
          </a:p>
          <a:p>
            <a:r>
              <a:rPr lang="en-US" sz="1500">
                <a:solidFill>
                  <a:schemeClr val="bg1"/>
                </a:solidFill>
              </a:rPr>
              <a:t>Very high gain on the difference amplifier allows for high sensitivity. </a:t>
            </a:r>
          </a:p>
          <a:p>
            <a:r>
              <a:rPr lang="en-US" sz="1500">
                <a:solidFill>
                  <a:schemeClr val="bg1"/>
                </a:solidFill>
              </a:rPr>
              <a:t>Output of the amplifier compares with 0V reference to classify whether the voltage being tested is greater or smaller.</a:t>
            </a:r>
          </a:p>
          <a:p>
            <a:endParaRPr lang="en-US" sz="900">
              <a:solidFill>
                <a:schemeClr val="bg1"/>
              </a:solidFill>
            </a:endParaRPr>
          </a:p>
          <a:p>
            <a:pPr marL="0" indent="0">
              <a:buNone/>
            </a:pPr>
            <a:endParaRPr lang="en-US" sz="900">
              <a:solidFill>
                <a:schemeClr val="bg1"/>
              </a:solidFill>
            </a:endParaRPr>
          </a:p>
          <a:p>
            <a:endParaRPr lang="en-US" sz="900">
              <a:solidFill>
                <a:schemeClr val="bg1"/>
              </a:solidFill>
            </a:endParaRPr>
          </a:p>
          <a:p>
            <a:endParaRPr lang="en-US" sz="900">
              <a:solidFill>
                <a:schemeClr val="bg1"/>
              </a:solidFill>
            </a:endParaRPr>
          </a:p>
        </p:txBody>
      </p:sp>
      <p:pic>
        <p:nvPicPr>
          <p:cNvPr id="5" name="Picture 5" descr="A screenshot of a computer&#10;&#10;Description generated with high confidence">
            <a:extLst>
              <a:ext uri="{FF2B5EF4-FFF2-40B4-BE49-F238E27FC236}">
                <a16:creationId xmlns:a16="http://schemas.microsoft.com/office/drawing/2014/main" id="{BA1F1497-D3E5-432B-ACE7-48F9D3F5434C}"/>
              </a:ext>
            </a:extLst>
          </p:cNvPr>
          <p:cNvPicPr>
            <a:picLocks noChangeAspect="1"/>
          </p:cNvPicPr>
          <p:nvPr/>
        </p:nvPicPr>
        <p:blipFill>
          <a:blip r:embed="rId3"/>
          <a:stretch>
            <a:fillRect/>
          </a:stretch>
        </p:blipFill>
        <p:spPr>
          <a:xfrm>
            <a:off x="319139" y="702674"/>
            <a:ext cx="11553171" cy="3328721"/>
          </a:xfrm>
          <a:prstGeom prst="rect">
            <a:avLst/>
          </a:prstGeom>
        </p:spPr>
      </p:pic>
    </p:spTree>
    <p:extLst>
      <p:ext uri="{BB962C8B-B14F-4D97-AF65-F5344CB8AC3E}">
        <p14:creationId xmlns:p14="http://schemas.microsoft.com/office/powerpoint/2010/main" val="370788069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CC5D710A-6605-4EAE-A726-B449AA9433B5}"/>
              </a:ext>
            </a:extLst>
          </p:cNvPr>
          <p:cNvPicPr>
            <a:picLocks noChangeAspect="1"/>
          </p:cNvPicPr>
          <p:nvPr/>
        </p:nvPicPr>
        <p:blipFill rotWithShape="1">
          <a:blip r:embed="rId3">
            <a:extLst>
              <a:ext uri="{28A0092B-C50C-407E-A947-70E740481C1C}">
                <a14:useLocalDpi xmlns:a14="http://schemas.microsoft.com/office/drawing/2010/main" val="0"/>
              </a:ext>
            </a:extLst>
          </a:blip>
          <a:srcRect t="3394" b="29039"/>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9046AC02-2531-4817-B017-67F53A28F15D}"/>
              </a:ext>
            </a:extLst>
          </p:cNvPr>
          <p:cNvSpPr/>
          <p:nvPr/>
        </p:nvSpPr>
        <p:spPr>
          <a:xfrm>
            <a:off x="3886200" y="2488283"/>
            <a:ext cx="4356100" cy="1677317"/>
          </a:xfrm>
          <a:prstGeom prst="rect">
            <a:avLst/>
          </a:prstGeom>
          <a:solidFill>
            <a:schemeClr val="tx1">
              <a:lumMod val="95000"/>
              <a:lumOff val="5000"/>
              <a:alpha val="78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527873-8106-4603-87FD-36243FC65F3F}"/>
              </a:ext>
            </a:extLst>
          </p:cNvPr>
          <p:cNvSpPr txBox="1"/>
          <p:nvPr/>
        </p:nvSpPr>
        <p:spPr>
          <a:xfrm>
            <a:off x="4194666" y="2526383"/>
            <a:ext cx="3704734" cy="1446550"/>
          </a:xfrm>
          <a:prstGeom prst="rect">
            <a:avLst/>
          </a:prstGeom>
          <a:noFill/>
        </p:spPr>
        <p:txBody>
          <a:bodyPr wrap="square" rtlCol="0">
            <a:spAutoFit/>
          </a:bodyPr>
          <a:lstStyle/>
          <a:p>
            <a:pPr algn="ctr"/>
            <a:r>
              <a:rPr lang="en-US" sz="8800">
                <a:solidFill>
                  <a:schemeClr val="bg1"/>
                </a:solidFill>
                <a:latin typeface="Agency FB" panose="020B0503020202020204" pitchFamily="34" charset="0"/>
                <a:cs typeface="Aharoni" panose="020B0604020202020204" pitchFamily="2" charset="-79"/>
              </a:rPr>
              <a:t>Prototype</a:t>
            </a:r>
          </a:p>
        </p:txBody>
      </p:sp>
    </p:spTree>
    <p:extLst>
      <p:ext uri="{BB962C8B-B14F-4D97-AF65-F5344CB8AC3E}">
        <p14:creationId xmlns:p14="http://schemas.microsoft.com/office/powerpoint/2010/main" val="1549161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B648C8-27DF-49FC-AC27-7C14A89B4DBA}"/>
              </a:ext>
            </a:extLst>
          </p:cNvPr>
          <p:cNvSpPr>
            <a:spLocks noGrp="1"/>
          </p:cNvSpPr>
          <p:nvPr>
            <p:ph type="title"/>
          </p:nvPr>
        </p:nvSpPr>
        <p:spPr>
          <a:xfrm>
            <a:off x="838200" y="585216"/>
            <a:ext cx="10515600" cy="1325563"/>
          </a:xfrm>
        </p:spPr>
        <p:txBody>
          <a:bodyPr>
            <a:normAutofit/>
          </a:bodyPr>
          <a:lstStyle/>
          <a:p>
            <a:pPr algn="ctr"/>
            <a:r>
              <a:rPr lang="en-US">
                <a:solidFill>
                  <a:schemeClr val="bg1"/>
                </a:solidFill>
              </a:rPr>
              <a:t>Prototype Neural Network </a:t>
            </a:r>
          </a:p>
        </p:txBody>
      </p:sp>
      <p:pic>
        <p:nvPicPr>
          <p:cNvPr id="5" name="Picture 4">
            <a:extLst>
              <a:ext uri="{FF2B5EF4-FFF2-40B4-BE49-F238E27FC236}">
                <a16:creationId xmlns:a16="http://schemas.microsoft.com/office/drawing/2014/main" id="{6D1AABAC-9259-4883-95EC-6BDCE426AD2F}"/>
              </a:ext>
            </a:extLst>
          </p:cNvPr>
          <p:cNvPicPr>
            <a:picLocks noChangeAspect="1"/>
          </p:cNvPicPr>
          <p:nvPr/>
        </p:nvPicPr>
        <p:blipFill rotWithShape="1">
          <a:blip r:embed="rId3"/>
          <a:srcRect r="3" b="524"/>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E9642C82-104D-40F0-B9A0-819089DCCDD9}"/>
              </a:ext>
            </a:extLst>
          </p:cNvPr>
          <p:cNvSpPr>
            <a:spLocks noGrp="1"/>
          </p:cNvSpPr>
          <p:nvPr>
            <p:ph idx="1"/>
          </p:nvPr>
        </p:nvSpPr>
        <p:spPr>
          <a:xfrm>
            <a:off x="7313332" y="2516777"/>
            <a:ext cx="3803904" cy="3660185"/>
          </a:xfrm>
        </p:spPr>
        <p:txBody>
          <a:bodyPr anchor="ctr">
            <a:normAutofit/>
          </a:bodyPr>
          <a:lstStyle/>
          <a:p>
            <a:r>
              <a:rPr lang="en-US" sz="2200">
                <a:ea typeface="+mn-lt"/>
                <a:cs typeface="+mn-lt"/>
              </a:rPr>
              <a:t>This Neural Network is designed to recognize line orientations (vertical, horizontal, or diagonal)</a:t>
            </a:r>
            <a:endParaRPr lang="en-US" sz="2200"/>
          </a:p>
          <a:p>
            <a:r>
              <a:rPr lang="en-US" sz="2200"/>
              <a:t>A blocks: input drivers</a:t>
            </a:r>
            <a:endParaRPr lang="en-US"/>
          </a:p>
          <a:p>
            <a:r>
              <a:rPr lang="en-US" sz="2200"/>
              <a:t>B blocks: synaptic weights</a:t>
            </a:r>
          </a:p>
          <a:p>
            <a:r>
              <a:rPr lang="en-US" sz="2200"/>
              <a:t>C blocks: neuron circuit</a:t>
            </a:r>
          </a:p>
          <a:p>
            <a:pPr marL="0" indent="0">
              <a:buNone/>
            </a:pPr>
            <a:endParaRPr lang="en-US" sz="2200">
              <a:cs typeface="Calibri"/>
            </a:endParaRPr>
          </a:p>
        </p:txBody>
      </p:sp>
    </p:spTree>
    <p:extLst>
      <p:ext uri="{BB962C8B-B14F-4D97-AF65-F5344CB8AC3E}">
        <p14:creationId xmlns:p14="http://schemas.microsoft.com/office/powerpoint/2010/main" val="3530784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78C8A-FB31-4831-84DC-5ECB4756168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Prototype Network PCB Design</a:t>
            </a:r>
          </a:p>
        </p:txBody>
      </p:sp>
      <p:sp>
        <p:nvSpPr>
          <p:cNvPr id="3" name="Content Placeholder 2">
            <a:extLst>
              <a:ext uri="{FF2B5EF4-FFF2-40B4-BE49-F238E27FC236}">
                <a16:creationId xmlns:a16="http://schemas.microsoft.com/office/drawing/2014/main" id="{18DA3BE3-A176-4B30-8E67-B3E52E371873}"/>
              </a:ext>
            </a:extLst>
          </p:cNvPr>
          <p:cNvSpPr>
            <a:spLocks noGrp="1"/>
          </p:cNvSpPr>
          <p:nvPr>
            <p:ph idx="1"/>
          </p:nvPr>
        </p:nvSpPr>
        <p:spPr>
          <a:xfrm>
            <a:off x="643468" y="2638043"/>
            <a:ext cx="3363974" cy="3415623"/>
          </a:xfrm>
        </p:spPr>
        <p:txBody>
          <a:bodyPr vert="horz" lIns="91440" tIns="45720" rIns="91440" bIns="45720" rtlCol="0" anchor="t">
            <a:normAutofit/>
          </a:bodyPr>
          <a:lstStyle/>
          <a:p>
            <a:r>
              <a:rPr lang="en-US" sz="2000"/>
              <a:t>4 inputs, 4 outputs</a:t>
            </a:r>
            <a:endParaRPr lang="en-US"/>
          </a:p>
          <a:p>
            <a:r>
              <a:rPr lang="en-US" sz="2000"/>
              <a:t>Ability to be daisy-chained to arbitrary extent</a:t>
            </a:r>
            <a:endParaRPr lang="en-US" sz="2000">
              <a:cs typeface="Calibri"/>
            </a:endParaRPr>
          </a:p>
          <a:p>
            <a:r>
              <a:rPr lang="en-US" sz="2000">
                <a:cs typeface="Calibri"/>
              </a:rPr>
              <a:t>2 layers</a:t>
            </a:r>
            <a:endParaRPr lang="en-US">
              <a:cs typeface="Calibri"/>
            </a:endParaRPr>
          </a:p>
          <a:p>
            <a:r>
              <a:rPr lang="en-US" sz="2000">
                <a:cs typeface="Calibri"/>
              </a:rPr>
              <a:t>3.9" x 4.75"</a:t>
            </a:r>
          </a:p>
          <a:p>
            <a:r>
              <a:rPr lang="en-US" sz="2000">
                <a:cs typeface="Calibri"/>
              </a:rPr>
              <a:t>2 sets of power pins</a:t>
            </a:r>
          </a:p>
          <a:p>
            <a:r>
              <a:rPr lang="en-US" sz="2000">
                <a:cs typeface="Calibri"/>
              </a:rPr>
              <a:t>2 sets of output pins</a:t>
            </a:r>
          </a:p>
          <a:p>
            <a:r>
              <a:rPr lang="en-US" sz="2000">
                <a:cs typeface="Calibri"/>
              </a:rPr>
              <a:t>1 set each of input pins, SPI in, SPI out</a:t>
            </a:r>
          </a:p>
        </p:txBody>
      </p:sp>
      <p:pic>
        <p:nvPicPr>
          <p:cNvPr id="11" name="Picture 11">
            <a:extLst>
              <a:ext uri="{FF2B5EF4-FFF2-40B4-BE49-F238E27FC236}">
                <a16:creationId xmlns:a16="http://schemas.microsoft.com/office/drawing/2014/main" id="{12BDB1F4-D4E9-484D-9215-8B06E9A01B4D}"/>
              </a:ext>
            </a:extLst>
          </p:cNvPr>
          <p:cNvPicPr>
            <a:picLocks noChangeAspect="1"/>
          </p:cNvPicPr>
          <p:nvPr/>
        </p:nvPicPr>
        <p:blipFill>
          <a:blip r:embed="rId3"/>
          <a:stretch>
            <a:fillRect/>
          </a:stretch>
        </p:blipFill>
        <p:spPr>
          <a:xfrm>
            <a:off x="4851400" y="401837"/>
            <a:ext cx="7119815" cy="5937096"/>
          </a:xfrm>
          <a:prstGeom prst="rect">
            <a:avLst/>
          </a:prstGeom>
        </p:spPr>
      </p:pic>
    </p:spTree>
    <p:extLst>
      <p:ext uri="{BB962C8B-B14F-4D97-AF65-F5344CB8AC3E}">
        <p14:creationId xmlns:p14="http://schemas.microsoft.com/office/powerpoint/2010/main" val="59536957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78C8A-FB31-4831-84DC-5ECB4756168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Prototype Network</a:t>
            </a:r>
          </a:p>
        </p:txBody>
      </p:sp>
      <p:sp>
        <p:nvSpPr>
          <p:cNvPr id="3" name="Content Placeholder 2">
            <a:extLst>
              <a:ext uri="{FF2B5EF4-FFF2-40B4-BE49-F238E27FC236}">
                <a16:creationId xmlns:a16="http://schemas.microsoft.com/office/drawing/2014/main" id="{18DA3BE3-A176-4B30-8E67-B3E52E371873}"/>
              </a:ext>
            </a:extLst>
          </p:cNvPr>
          <p:cNvSpPr>
            <a:spLocks noGrp="1"/>
          </p:cNvSpPr>
          <p:nvPr>
            <p:ph idx="1"/>
          </p:nvPr>
        </p:nvSpPr>
        <p:spPr>
          <a:xfrm>
            <a:off x="643468" y="2638043"/>
            <a:ext cx="3363974" cy="3415623"/>
          </a:xfrm>
        </p:spPr>
        <p:txBody>
          <a:bodyPr vert="horz" lIns="91440" tIns="45720" rIns="91440" bIns="45720" rtlCol="0">
            <a:normAutofit/>
          </a:bodyPr>
          <a:lstStyle/>
          <a:p>
            <a:r>
              <a:rPr lang="en-US" sz="2000"/>
              <a:t>4 pixel input network</a:t>
            </a:r>
          </a:p>
          <a:p>
            <a:r>
              <a:rPr lang="en-US" sz="2000">
                <a:cs typeface="Calibri"/>
              </a:rPr>
              <a:t>Recognize patterns of pixels in 2x2 grid (horizontal, vertical, diagonal)</a:t>
            </a:r>
          </a:p>
          <a:p>
            <a:r>
              <a:rPr lang="en-US" sz="2000">
                <a:cs typeface="Calibri"/>
              </a:rPr>
              <a:t>Scaled down version of 10x10 final network design</a:t>
            </a:r>
          </a:p>
        </p:txBody>
      </p:sp>
      <p:pic>
        <p:nvPicPr>
          <p:cNvPr id="4" name="Picture 4" descr="A circuit board&#10;&#10;Description generated with very high confidence">
            <a:extLst>
              <a:ext uri="{FF2B5EF4-FFF2-40B4-BE49-F238E27FC236}">
                <a16:creationId xmlns:a16="http://schemas.microsoft.com/office/drawing/2014/main" id="{7478AA40-1911-4C40-BEB4-579EED65C6AD}"/>
              </a:ext>
            </a:extLst>
          </p:cNvPr>
          <p:cNvPicPr>
            <a:picLocks noChangeAspect="1"/>
          </p:cNvPicPr>
          <p:nvPr/>
        </p:nvPicPr>
        <p:blipFill rotWithShape="1">
          <a:blip r:embed="rId3"/>
          <a:srcRect l="5019" r="1" b="1"/>
          <a:stretch/>
        </p:blipFill>
        <p:spPr>
          <a:xfrm>
            <a:off x="5774355" y="643467"/>
            <a:ext cx="5297585" cy="5410199"/>
          </a:xfrm>
          <a:prstGeom prst="rect">
            <a:avLst/>
          </a:prstGeom>
        </p:spPr>
      </p:pic>
    </p:spTree>
    <p:extLst>
      <p:ext uri="{BB962C8B-B14F-4D97-AF65-F5344CB8AC3E}">
        <p14:creationId xmlns:p14="http://schemas.microsoft.com/office/powerpoint/2010/main" val="174816164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9">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C2A9F-913E-40DE-8320-3D7ED55838A1}"/>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Prototype Network Results</a:t>
            </a:r>
          </a:p>
        </p:txBody>
      </p:sp>
      <p:pic>
        <p:nvPicPr>
          <p:cNvPr id="4" name="Picture 4" descr="A screenshot of a social media post&#10;&#10;Description generated with very high confidence">
            <a:extLst>
              <a:ext uri="{FF2B5EF4-FFF2-40B4-BE49-F238E27FC236}">
                <a16:creationId xmlns:a16="http://schemas.microsoft.com/office/drawing/2014/main" id="{0A1E361E-7046-4567-95DB-247FAC283D20}"/>
              </a:ext>
            </a:extLst>
          </p:cNvPr>
          <p:cNvPicPr>
            <a:picLocks noChangeAspect="1"/>
          </p:cNvPicPr>
          <p:nvPr/>
        </p:nvPicPr>
        <p:blipFill>
          <a:blip r:embed="rId3"/>
          <a:stretch>
            <a:fillRect/>
          </a:stretch>
        </p:blipFill>
        <p:spPr>
          <a:xfrm>
            <a:off x="4338491" y="971995"/>
            <a:ext cx="3666747" cy="2752471"/>
          </a:xfrm>
          <a:prstGeom prst="rect">
            <a:avLst/>
          </a:prstGeom>
        </p:spPr>
      </p:pic>
      <p:pic>
        <p:nvPicPr>
          <p:cNvPr id="6" name="Picture 6" descr="A picture containing screenshot&#10;&#10;Description generated with very high confidence">
            <a:extLst>
              <a:ext uri="{FF2B5EF4-FFF2-40B4-BE49-F238E27FC236}">
                <a16:creationId xmlns:a16="http://schemas.microsoft.com/office/drawing/2014/main" id="{1BCCA616-CFBB-4A44-9E37-9B29B0932D4B}"/>
              </a:ext>
            </a:extLst>
          </p:cNvPr>
          <p:cNvPicPr>
            <a:picLocks noChangeAspect="1"/>
          </p:cNvPicPr>
          <p:nvPr/>
        </p:nvPicPr>
        <p:blipFill>
          <a:blip r:embed="rId4"/>
          <a:stretch>
            <a:fillRect/>
          </a:stretch>
        </p:blipFill>
        <p:spPr>
          <a:xfrm>
            <a:off x="113895" y="885393"/>
            <a:ext cx="3803632" cy="2839073"/>
          </a:xfrm>
          <a:prstGeom prst="rect">
            <a:avLst/>
          </a:prstGeom>
        </p:spPr>
      </p:pic>
      <p:cxnSp>
        <p:nvCxnSpPr>
          <p:cNvPr id="24" name="Straight Connector 23">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4" descr="A screenshot of a cell phone&#10;&#10;Description generated with very high confidence">
            <a:extLst>
              <a:ext uri="{FF2B5EF4-FFF2-40B4-BE49-F238E27FC236}">
                <a16:creationId xmlns:a16="http://schemas.microsoft.com/office/drawing/2014/main" id="{71652D0F-0FAE-45CA-9092-9C0181577BD5}"/>
              </a:ext>
            </a:extLst>
          </p:cNvPr>
          <p:cNvPicPr>
            <a:picLocks noChangeAspect="1"/>
          </p:cNvPicPr>
          <p:nvPr/>
        </p:nvPicPr>
        <p:blipFill>
          <a:blip r:embed="rId5"/>
          <a:stretch>
            <a:fillRect/>
          </a:stretch>
        </p:blipFill>
        <p:spPr>
          <a:xfrm>
            <a:off x="8449725" y="608303"/>
            <a:ext cx="3423916" cy="3441121"/>
          </a:xfrm>
          <a:prstGeom prst="rect">
            <a:avLst/>
          </a:prstGeom>
        </p:spPr>
      </p:pic>
      <p:cxnSp>
        <p:nvCxnSpPr>
          <p:cNvPr id="26" name="Straight Connector 25">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832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5"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B376CF53-ED14-40E7-AAAA-B2E75A10D9C9}"/>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Component</a:t>
            </a:r>
          </a:p>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Selection </a:t>
            </a:r>
          </a:p>
        </p:txBody>
      </p:sp>
    </p:spTree>
    <p:extLst>
      <p:ext uri="{BB962C8B-B14F-4D97-AF65-F5344CB8AC3E}">
        <p14:creationId xmlns:p14="http://schemas.microsoft.com/office/powerpoint/2010/main" val="401781403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3D97D8B-CFC5-431A-AA32-93C4522A6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7D528-3B4A-45DD-B0D2-DFCC964C642C}"/>
              </a:ext>
            </a:extLst>
          </p:cNvPr>
          <p:cNvSpPr>
            <a:spLocks noGrp="1"/>
          </p:cNvSpPr>
          <p:nvPr>
            <p:ph type="title"/>
          </p:nvPr>
        </p:nvSpPr>
        <p:spPr>
          <a:xfrm>
            <a:off x="604754" y="4577874"/>
            <a:ext cx="4565774" cy="1586162"/>
          </a:xfrm>
          <a:prstGeom prst="ellipse">
            <a:avLst/>
          </a:prstGeom>
        </p:spPr>
        <p:txBody>
          <a:bodyPr vert="horz" lIns="91440" tIns="45720" rIns="91440" bIns="45720" rtlCol="0" anchor="t">
            <a:noAutofit/>
          </a:bodyPr>
          <a:lstStyle/>
          <a:p>
            <a:pPr algn="ctr"/>
            <a:r>
              <a:rPr lang="en-US" sz="3800" kern="1200">
                <a:solidFill>
                  <a:schemeClr val="bg1"/>
                </a:solidFill>
                <a:latin typeface="+mj-lt"/>
                <a:ea typeface="+mj-ea"/>
                <a:cs typeface="+mj-cs"/>
              </a:rPr>
              <a:t>Digital Potentiometers</a:t>
            </a:r>
          </a:p>
        </p:txBody>
      </p:sp>
      <p:grpSp>
        <p:nvGrpSpPr>
          <p:cNvPr id="25" name="Group 24">
            <a:extLst>
              <a:ext uri="{FF2B5EF4-FFF2-40B4-BE49-F238E27FC236}">
                <a16:creationId xmlns:a16="http://schemas.microsoft.com/office/drawing/2014/main" id="{F91EAA54-AC0A-4AEF-ACE5-B1DD3DC81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26"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7"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15" name="Content Placeholder 5">
            <a:extLst>
              <a:ext uri="{FF2B5EF4-FFF2-40B4-BE49-F238E27FC236}">
                <a16:creationId xmlns:a16="http://schemas.microsoft.com/office/drawing/2014/main" id="{8A60BB5D-E421-47FD-97FA-9B69359D6D2D}"/>
              </a:ext>
            </a:extLst>
          </p:cNvPr>
          <p:cNvGraphicFramePr>
            <a:graphicFrameLocks/>
          </p:cNvGraphicFramePr>
          <p:nvPr>
            <p:extLst>
              <p:ext uri="{D42A27DB-BD31-4B8C-83A1-F6EECF244321}">
                <p14:modId xmlns:p14="http://schemas.microsoft.com/office/powerpoint/2010/main" val="3172888246"/>
              </p:ext>
            </p:extLst>
          </p:nvPr>
        </p:nvGraphicFramePr>
        <p:xfrm>
          <a:off x="2198878" y="567374"/>
          <a:ext cx="8806935" cy="3280214"/>
        </p:xfrm>
        <a:graphic>
          <a:graphicData uri="http://schemas.openxmlformats.org/drawingml/2006/table">
            <a:tbl>
              <a:tblPr firstRow="1" firstCol="1" bandRow="1">
                <a:tableStyleId>{EB344D84-9AFB-497E-A393-DC336BA19D2E}</a:tableStyleId>
              </a:tblPr>
              <a:tblGrid>
                <a:gridCol w="1508464">
                  <a:extLst>
                    <a:ext uri="{9D8B030D-6E8A-4147-A177-3AD203B41FA5}">
                      <a16:colId xmlns:a16="http://schemas.microsoft.com/office/drawing/2014/main" val="1231266456"/>
                    </a:ext>
                  </a:extLst>
                </a:gridCol>
                <a:gridCol w="1430343">
                  <a:extLst>
                    <a:ext uri="{9D8B030D-6E8A-4147-A177-3AD203B41FA5}">
                      <a16:colId xmlns:a16="http://schemas.microsoft.com/office/drawing/2014/main" val="3882775719"/>
                    </a:ext>
                  </a:extLst>
                </a:gridCol>
                <a:gridCol w="1369047">
                  <a:extLst>
                    <a:ext uri="{9D8B030D-6E8A-4147-A177-3AD203B41FA5}">
                      <a16:colId xmlns:a16="http://schemas.microsoft.com/office/drawing/2014/main" val="2178509397"/>
                    </a:ext>
                  </a:extLst>
                </a:gridCol>
                <a:gridCol w="1205354">
                  <a:extLst>
                    <a:ext uri="{9D8B030D-6E8A-4147-A177-3AD203B41FA5}">
                      <a16:colId xmlns:a16="http://schemas.microsoft.com/office/drawing/2014/main" val="352731280"/>
                    </a:ext>
                  </a:extLst>
                </a:gridCol>
                <a:gridCol w="1991802">
                  <a:extLst>
                    <a:ext uri="{9D8B030D-6E8A-4147-A177-3AD203B41FA5}">
                      <a16:colId xmlns:a16="http://schemas.microsoft.com/office/drawing/2014/main" val="1380418171"/>
                    </a:ext>
                  </a:extLst>
                </a:gridCol>
                <a:gridCol w="1301925">
                  <a:extLst>
                    <a:ext uri="{9D8B030D-6E8A-4147-A177-3AD203B41FA5}">
                      <a16:colId xmlns:a16="http://schemas.microsoft.com/office/drawing/2014/main" val="3607069415"/>
                    </a:ext>
                  </a:extLst>
                </a:gridCol>
              </a:tblGrid>
              <a:tr h="705627">
                <a:tc>
                  <a:txBody>
                    <a:bodyPr/>
                    <a:lstStyle/>
                    <a:p>
                      <a:pPr algn="r">
                        <a:spcAft>
                          <a:spcPts val="0"/>
                        </a:spcAft>
                      </a:pPr>
                      <a:r>
                        <a:rPr lang="en-US" sz="1600">
                          <a:effectLst/>
                        </a:rPr>
                        <a:t>Device</a:t>
                      </a:r>
                      <a:endParaRPr lang="en-US" sz="1600" b="1">
                        <a:solidFill>
                          <a:schemeClr val="tx1">
                            <a:lumMod val="75000"/>
                            <a:lumOff val="25000"/>
                          </a:schemeClr>
                        </a:solidFill>
                        <a:effectLst/>
                      </a:endParaRPr>
                    </a:p>
                  </a:txBody>
                  <a:tcPr marL="190710" marR="286065" marT="95355" marB="95355"/>
                </a:tc>
                <a:tc>
                  <a:txBody>
                    <a:bodyPr/>
                    <a:lstStyle/>
                    <a:p>
                      <a:pPr algn="ctr">
                        <a:spcAft>
                          <a:spcPts val="0"/>
                        </a:spcAft>
                      </a:pPr>
                      <a:r>
                        <a:rPr lang="en-US" sz="1600">
                          <a:effectLst/>
                        </a:rPr>
                        <a:t>Pots./chip</a:t>
                      </a:r>
                      <a:endParaRPr lang="en-US" sz="1600" b="1">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Price/pot.</a:t>
                      </a:r>
                      <a:endParaRPr lang="en-US" sz="1600" b="1">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Protocol</a:t>
                      </a:r>
                      <a:endParaRPr lang="en-US" sz="1600" b="1">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SPI daisy chaining?</a:t>
                      </a:r>
                      <a:endParaRPr lang="en-US" sz="1600" b="1">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 of Taps</a:t>
                      </a:r>
                      <a:endParaRPr lang="en-US" sz="1600" b="1">
                        <a:solidFill>
                          <a:schemeClr val="tx1">
                            <a:lumMod val="75000"/>
                            <a:lumOff val="25000"/>
                          </a:schemeClr>
                        </a:solidFill>
                        <a:effectLst/>
                      </a:endParaRPr>
                    </a:p>
                  </a:txBody>
                  <a:tcPr marL="190710" marR="138339" marT="95355" marB="95355"/>
                </a:tc>
                <a:extLst>
                  <a:ext uri="{0D108BD9-81ED-4DB2-BD59-A6C34878D82A}">
                    <a16:rowId xmlns:a16="http://schemas.microsoft.com/office/drawing/2014/main" val="932700524"/>
                  </a:ext>
                </a:extLst>
              </a:tr>
              <a:tr h="467240">
                <a:tc>
                  <a:txBody>
                    <a:bodyPr/>
                    <a:lstStyle/>
                    <a:p>
                      <a:pPr algn="ctr">
                        <a:spcAft>
                          <a:spcPts val="0"/>
                        </a:spcAft>
                      </a:pPr>
                      <a:r>
                        <a:rPr lang="en-US" sz="1600">
                          <a:effectLst/>
                        </a:rPr>
                        <a:t>MCP44XX</a:t>
                      </a:r>
                      <a:endParaRPr lang="en-US" sz="1600" b="1">
                        <a:solidFill>
                          <a:schemeClr val="tx1">
                            <a:lumMod val="75000"/>
                            <a:lumOff val="25000"/>
                          </a:schemeClr>
                        </a:solidFill>
                        <a:effectLst/>
                      </a:endParaRPr>
                    </a:p>
                  </a:txBody>
                  <a:tcPr marL="190710" marR="286065" marT="95355" marB="95355"/>
                </a:tc>
                <a:tc>
                  <a:txBody>
                    <a:bodyPr/>
                    <a:lstStyle/>
                    <a:p>
                      <a:pPr algn="ctr">
                        <a:spcAft>
                          <a:spcPts val="0"/>
                        </a:spcAft>
                      </a:pPr>
                      <a:r>
                        <a:rPr lang="en-US" sz="1600">
                          <a:effectLst/>
                        </a:rPr>
                        <a:t>4</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$.30</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I2C</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N/A</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129/257</a:t>
                      </a:r>
                      <a:endParaRPr lang="en-US" sz="1600">
                        <a:solidFill>
                          <a:schemeClr val="tx1">
                            <a:lumMod val="75000"/>
                            <a:lumOff val="25000"/>
                          </a:schemeClr>
                        </a:solidFill>
                        <a:effectLst/>
                      </a:endParaRPr>
                    </a:p>
                  </a:txBody>
                  <a:tcPr marL="190710" marR="138339" marT="95355" marB="95355"/>
                </a:tc>
                <a:extLst>
                  <a:ext uri="{0D108BD9-81ED-4DB2-BD59-A6C34878D82A}">
                    <a16:rowId xmlns:a16="http://schemas.microsoft.com/office/drawing/2014/main" val="836059032"/>
                  </a:ext>
                </a:extLst>
              </a:tr>
              <a:tr h="467240">
                <a:tc>
                  <a:txBody>
                    <a:bodyPr/>
                    <a:lstStyle/>
                    <a:p>
                      <a:pPr algn="ctr">
                        <a:spcAft>
                          <a:spcPts val="0"/>
                        </a:spcAft>
                      </a:pPr>
                      <a:r>
                        <a:rPr lang="en-US" sz="1600">
                          <a:effectLst/>
                        </a:rPr>
                        <a:t>MCP43XX</a:t>
                      </a:r>
                      <a:endParaRPr lang="en-US" sz="1600" b="1">
                        <a:solidFill>
                          <a:schemeClr val="tx1">
                            <a:lumMod val="75000"/>
                            <a:lumOff val="25000"/>
                          </a:schemeClr>
                        </a:solidFill>
                        <a:effectLst/>
                      </a:endParaRPr>
                    </a:p>
                  </a:txBody>
                  <a:tcPr marL="190710" marR="286065" marT="95355" marB="95355"/>
                </a:tc>
                <a:tc>
                  <a:txBody>
                    <a:bodyPr/>
                    <a:lstStyle/>
                    <a:p>
                      <a:pPr algn="ctr">
                        <a:spcAft>
                          <a:spcPts val="0"/>
                        </a:spcAft>
                      </a:pPr>
                      <a:r>
                        <a:rPr lang="en-US" sz="1600">
                          <a:effectLst/>
                        </a:rPr>
                        <a:t>4</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$.40</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SPI</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No</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129/257</a:t>
                      </a:r>
                      <a:endParaRPr lang="en-US" sz="1600">
                        <a:solidFill>
                          <a:schemeClr val="tx1">
                            <a:lumMod val="75000"/>
                            <a:lumOff val="25000"/>
                          </a:schemeClr>
                        </a:solidFill>
                        <a:effectLst/>
                      </a:endParaRPr>
                    </a:p>
                  </a:txBody>
                  <a:tcPr marL="190710" marR="138339" marT="95355" marB="95355"/>
                </a:tc>
                <a:extLst>
                  <a:ext uri="{0D108BD9-81ED-4DB2-BD59-A6C34878D82A}">
                    <a16:rowId xmlns:a16="http://schemas.microsoft.com/office/drawing/2014/main" val="1507529351"/>
                  </a:ext>
                </a:extLst>
              </a:tr>
              <a:tr h="705627">
                <a:tc>
                  <a:txBody>
                    <a:bodyPr/>
                    <a:lstStyle/>
                    <a:p>
                      <a:pPr algn="ctr">
                        <a:spcAft>
                          <a:spcPts val="0"/>
                        </a:spcAft>
                      </a:pPr>
                      <a:r>
                        <a:rPr lang="en-US" sz="1600">
                          <a:effectLst/>
                        </a:rPr>
                        <a:t>MCP42XXX</a:t>
                      </a:r>
                      <a:endParaRPr lang="en-US" sz="1600" b="1">
                        <a:solidFill>
                          <a:schemeClr val="tx1">
                            <a:lumMod val="75000"/>
                            <a:lumOff val="25000"/>
                          </a:schemeClr>
                        </a:solidFill>
                        <a:effectLst/>
                      </a:endParaRPr>
                    </a:p>
                  </a:txBody>
                  <a:tcPr marL="190710" marR="286065" marT="95355" marB="95355"/>
                </a:tc>
                <a:tc>
                  <a:txBody>
                    <a:bodyPr/>
                    <a:lstStyle/>
                    <a:p>
                      <a:pPr algn="ctr">
                        <a:spcAft>
                          <a:spcPts val="0"/>
                        </a:spcAft>
                      </a:pPr>
                      <a:r>
                        <a:rPr lang="en-US" sz="1600">
                          <a:effectLst/>
                        </a:rPr>
                        <a:t>2</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$.86</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SPI</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Yes</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257</a:t>
                      </a:r>
                      <a:endParaRPr lang="en-US" sz="1600">
                        <a:solidFill>
                          <a:schemeClr val="tx1">
                            <a:lumMod val="75000"/>
                            <a:lumOff val="25000"/>
                          </a:schemeClr>
                        </a:solidFill>
                        <a:effectLst/>
                      </a:endParaRPr>
                    </a:p>
                  </a:txBody>
                  <a:tcPr marL="190710" marR="138339" marT="95355" marB="95355"/>
                </a:tc>
                <a:extLst>
                  <a:ext uri="{0D108BD9-81ED-4DB2-BD59-A6C34878D82A}">
                    <a16:rowId xmlns:a16="http://schemas.microsoft.com/office/drawing/2014/main" val="3005160026"/>
                  </a:ext>
                </a:extLst>
              </a:tr>
              <a:tr h="467240">
                <a:tc>
                  <a:txBody>
                    <a:bodyPr/>
                    <a:lstStyle/>
                    <a:p>
                      <a:pPr algn="ctr">
                        <a:spcAft>
                          <a:spcPts val="0"/>
                        </a:spcAft>
                      </a:pPr>
                      <a:r>
                        <a:rPr lang="en-US" sz="1600">
                          <a:effectLst/>
                        </a:rPr>
                        <a:t>TPL0202</a:t>
                      </a:r>
                      <a:endParaRPr lang="en-US" sz="1600" b="1">
                        <a:solidFill>
                          <a:schemeClr val="tx1">
                            <a:lumMod val="75000"/>
                            <a:lumOff val="25000"/>
                          </a:schemeClr>
                        </a:solidFill>
                        <a:effectLst/>
                      </a:endParaRPr>
                    </a:p>
                  </a:txBody>
                  <a:tcPr marL="190710" marR="286065" marT="95355" marB="95355"/>
                </a:tc>
                <a:tc>
                  <a:txBody>
                    <a:bodyPr/>
                    <a:lstStyle/>
                    <a:p>
                      <a:pPr algn="ctr">
                        <a:spcAft>
                          <a:spcPts val="0"/>
                        </a:spcAft>
                      </a:pPr>
                      <a:r>
                        <a:rPr lang="en-US" sz="1600">
                          <a:effectLst/>
                        </a:rPr>
                        <a:t>2</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$.78</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SPI</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No</a:t>
                      </a:r>
                      <a:endParaRPr lang="en-US" sz="1600">
                        <a:solidFill>
                          <a:schemeClr val="tx1">
                            <a:lumMod val="75000"/>
                            <a:lumOff val="25000"/>
                          </a:schemeClr>
                        </a:solidFill>
                        <a:effectLst/>
                      </a:endParaRPr>
                    </a:p>
                  </a:txBody>
                  <a:tcPr marL="190710" marR="138339" marT="95355" marB="95355"/>
                </a:tc>
                <a:tc>
                  <a:txBody>
                    <a:bodyPr/>
                    <a:lstStyle/>
                    <a:p>
                      <a:pPr algn="ctr">
                        <a:spcAft>
                          <a:spcPts val="0"/>
                        </a:spcAft>
                      </a:pPr>
                      <a:r>
                        <a:rPr lang="en-US" sz="1600">
                          <a:effectLst/>
                        </a:rPr>
                        <a:t>257</a:t>
                      </a:r>
                      <a:endParaRPr lang="en-US" sz="1600">
                        <a:solidFill>
                          <a:schemeClr val="tx1">
                            <a:lumMod val="75000"/>
                            <a:lumOff val="25000"/>
                          </a:schemeClr>
                        </a:solidFill>
                        <a:effectLst/>
                      </a:endParaRPr>
                    </a:p>
                  </a:txBody>
                  <a:tcPr marL="190710" marR="138339" marT="95355" marB="95355"/>
                </a:tc>
                <a:extLst>
                  <a:ext uri="{0D108BD9-81ED-4DB2-BD59-A6C34878D82A}">
                    <a16:rowId xmlns:a16="http://schemas.microsoft.com/office/drawing/2014/main" val="1465433779"/>
                  </a:ext>
                </a:extLst>
              </a:tr>
              <a:tr h="467240">
                <a:tc>
                  <a:txBody>
                    <a:bodyPr/>
                    <a:lstStyle/>
                    <a:p>
                      <a:pPr lvl="0" algn="ctr">
                        <a:spcAft>
                          <a:spcPts val="0"/>
                        </a:spcAft>
                        <a:buNone/>
                      </a:pPr>
                      <a:r>
                        <a:rPr lang="en-US" sz="1600">
                          <a:effectLst/>
                        </a:rPr>
                        <a:t>AD5204</a:t>
                      </a:r>
                      <a:endParaRPr lang="en-US" sz="1600" b="1">
                        <a:solidFill>
                          <a:schemeClr val="tx1">
                            <a:lumMod val="75000"/>
                            <a:lumOff val="25000"/>
                          </a:schemeClr>
                        </a:solidFill>
                        <a:effectLst/>
                      </a:endParaRPr>
                    </a:p>
                  </a:txBody>
                  <a:tcPr marL="190710" marR="286065" marT="95355" marB="95355"/>
                </a:tc>
                <a:tc>
                  <a:txBody>
                    <a:bodyPr/>
                    <a:lstStyle/>
                    <a:p>
                      <a:pPr lvl="0" algn="ctr">
                        <a:spcAft>
                          <a:spcPts val="0"/>
                        </a:spcAft>
                        <a:buNone/>
                      </a:pPr>
                      <a:r>
                        <a:rPr lang="en-US" sz="1600">
                          <a:effectLst/>
                        </a:rPr>
                        <a:t>4</a:t>
                      </a:r>
                      <a:endParaRPr lang="en-US" sz="1600">
                        <a:solidFill>
                          <a:schemeClr val="tx1">
                            <a:lumMod val="75000"/>
                            <a:lumOff val="25000"/>
                          </a:schemeClr>
                        </a:solidFill>
                        <a:effectLst/>
                      </a:endParaRPr>
                    </a:p>
                  </a:txBody>
                  <a:tcPr marL="190710" marR="138339" marT="95355" marB="95355"/>
                </a:tc>
                <a:tc>
                  <a:txBody>
                    <a:bodyPr/>
                    <a:lstStyle/>
                    <a:p>
                      <a:pPr lvl="0" algn="ctr">
                        <a:spcAft>
                          <a:spcPts val="0"/>
                        </a:spcAft>
                        <a:buNone/>
                      </a:pPr>
                      <a:r>
                        <a:rPr lang="en-US" sz="1600">
                          <a:effectLst/>
                        </a:rPr>
                        <a:t>$.94</a:t>
                      </a:r>
                      <a:endParaRPr lang="en-US" sz="1600">
                        <a:solidFill>
                          <a:schemeClr val="tx1">
                            <a:lumMod val="75000"/>
                            <a:lumOff val="25000"/>
                          </a:schemeClr>
                        </a:solidFill>
                        <a:effectLst/>
                      </a:endParaRPr>
                    </a:p>
                  </a:txBody>
                  <a:tcPr marL="190710" marR="138339" marT="95355" marB="95355"/>
                </a:tc>
                <a:tc>
                  <a:txBody>
                    <a:bodyPr/>
                    <a:lstStyle/>
                    <a:p>
                      <a:pPr lvl="0" algn="ctr">
                        <a:spcAft>
                          <a:spcPts val="0"/>
                        </a:spcAft>
                        <a:buNone/>
                      </a:pPr>
                      <a:r>
                        <a:rPr lang="en-US" sz="1600">
                          <a:effectLst/>
                        </a:rPr>
                        <a:t>SPI</a:t>
                      </a:r>
                      <a:endParaRPr lang="en-US" sz="1600">
                        <a:solidFill>
                          <a:schemeClr val="tx1">
                            <a:lumMod val="75000"/>
                            <a:lumOff val="25000"/>
                          </a:schemeClr>
                        </a:solidFill>
                        <a:effectLst/>
                      </a:endParaRPr>
                    </a:p>
                  </a:txBody>
                  <a:tcPr marL="190710" marR="138339" marT="95355" marB="95355"/>
                </a:tc>
                <a:tc>
                  <a:txBody>
                    <a:bodyPr/>
                    <a:lstStyle/>
                    <a:p>
                      <a:pPr lvl="0" algn="ctr">
                        <a:spcAft>
                          <a:spcPts val="0"/>
                        </a:spcAft>
                        <a:buNone/>
                      </a:pPr>
                      <a:r>
                        <a:rPr lang="en-US" sz="1600">
                          <a:effectLst/>
                        </a:rPr>
                        <a:t>Yes</a:t>
                      </a:r>
                      <a:endParaRPr lang="en-US" sz="1600">
                        <a:solidFill>
                          <a:schemeClr val="tx1">
                            <a:lumMod val="75000"/>
                            <a:lumOff val="25000"/>
                          </a:schemeClr>
                        </a:solidFill>
                        <a:effectLst/>
                      </a:endParaRPr>
                    </a:p>
                  </a:txBody>
                  <a:tcPr marL="190710" marR="138339" marT="95355" marB="95355"/>
                </a:tc>
                <a:tc>
                  <a:txBody>
                    <a:bodyPr/>
                    <a:lstStyle/>
                    <a:p>
                      <a:pPr lvl="0" algn="ctr">
                        <a:spcAft>
                          <a:spcPts val="0"/>
                        </a:spcAft>
                        <a:buNone/>
                      </a:pPr>
                      <a:r>
                        <a:rPr lang="en-US" sz="1600">
                          <a:effectLst/>
                        </a:rPr>
                        <a:t>257</a:t>
                      </a:r>
                      <a:endParaRPr lang="en-US" sz="1600">
                        <a:solidFill>
                          <a:schemeClr val="tx1">
                            <a:lumMod val="75000"/>
                            <a:lumOff val="25000"/>
                          </a:schemeClr>
                        </a:solidFill>
                        <a:effectLst/>
                      </a:endParaRPr>
                    </a:p>
                  </a:txBody>
                  <a:tcPr marL="190710" marR="138339" marT="95355" marB="95355"/>
                </a:tc>
                <a:extLst>
                  <a:ext uri="{0D108BD9-81ED-4DB2-BD59-A6C34878D82A}">
                    <a16:rowId xmlns:a16="http://schemas.microsoft.com/office/drawing/2014/main" val="4173225019"/>
                  </a:ext>
                </a:extLst>
              </a:tr>
            </a:tbl>
          </a:graphicData>
        </a:graphic>
      </p:graphicFrame>
      <p:pic>
        <p:nvPicPr>
          <p:cNvPr id="1032" name="Picture 8" descr="product primary image">
            <a:extLst>
              <a:ext uri="{FF2B5EF4-FFF2-40B4-BE49-F238E27FC236}">
                <a16:creationId xmlns:a16="http://schemas.microsoft.com/office/drawing/2014/main" id="{F328003B-AF67-4A8C-AD39-DBC49E786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86159"/>
            <a:ext cx="2469509" cy="2119355"/>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AE28E000-A686-4BD4-B47D-706C42DB16C4}"/>
              </a:ext>
            </a:extLst>
          </p:cNvPr>
          <p:cNvSpPr/>
          <p:nvPr/>
        </p:nvSpPr>
        <p:spPr>
          <a:xfrm>
            <a:off x="1644400" y="2333453"/>
            <a:ext cx="554477" cy="243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C90ABAEA-E1B3-49A5-9502-34EE37F561C0}"/>
              </a:ext>
            </a:extLst>
          </p:cNvPr>
          <p:cNvSpPr/>
          <p:nvPr/>
        </p:nvSpPr>
        <p:spPr>
          <a:xfrm>
            <a:off x="1644400" y="3476681"/>
            <a:ext cx="554477" cy="24319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002897A-4CC4-4EDB-91AE-E78C7AFBB09B}"/>
              </a:ext>
            </a:extLst>
          </p:cNvPr>
          <p:cNvSpPr txBox="1"/>
          <p:nvPr/>
        </p:nvSpPr>
        <p:spPr>
          <a:xfrm>
            <a:off x="695947" y="2285772"/>
            <a:ext cx="1168924" cy="338554"/>
          </a:xfrm>
          <a:prstGeom prst="rect">
            <a:avLst/>
          </a:prstGeom>
          <a:noFill/>
        </p:spPr>
        <p:txBody>
          <a:bodyPr wrap="square" rtlCol="0">
            <a:spAutoFit/>
          </a:bodyPr>
          <a:lstStyle/>
          <a:p>
            <a:pPr>
              <a:spcAft>
                <a:spcPts val="600"/>
              </a:spcAft>
            </a:pPr>
            <a:r>
              <a:rPr lang="en-US" sz="1600"/>
              <a:t>Prototype</a:t>
            </a:r>
          </a:p>
        </p:txBody>
      </p:sp>
      <p:sp>
        <p:nvSpPr>
          <p:cNvPr id="18" name="TextBox 17">
            <a:extLst>
              <a:ext uri="{FF2B5EF4-FFF2-40B4-BE49-F238E27FC236}">
                <a16:creationId xmlns:a16="http://schemas.microsoft.com/office/drawing/2014/main" id="{6E1AAB06-EAC7-4354-8B27-3728B1B3D11E}"/>
              </a:ext>
            </a:extLst>
          </p:cNvPr>
          <p:cNvSpPr txBox="1"/>
          <p:nvPr/>
        </p:nvSpPr>
        <p:spPr>
          <a:xfrm>
            <a:off x="538074" y="3429000"/>
            <a:ext cx="1346403" cy="338554"/>
          </a:xfrm>
          <a:prstGeom prst="rect">
            <a:avLst/>
          </a:prstGeom>
          <a:noFill/>
        </p:spPr>
        <p:txBody>
          <a:bodyPr wrap="square" rtlCol="0">
            <a:spAutoFit/>
          </a:bodyPr>
          <a:lstStyle/>
          <a:p>
            <a:pPr>
              <a:spcAft>
                <a:spcPts val="600"/>
              </a:spcAft>
            </a:pPr>
            <a:r>
              <a:rPr lang="en-US" sz="1600"/>
              <a:t>Final Design</a:t>
            </a:r>
          </a:p>
        </p:txBody>
      </p:sp>
    </p:spTree>
    <p:extLst>
      <p:ext uri="{BB962C8B-B14F-4D97-AF65-F5344CB8AC3E}">
        <p14:creationId xmlns:p14="http://schemas.microsoft.com/office/powerpoint/2010/main" val="2226483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923FEB-4A52-4FB0-AD51-8D2D633EEF58}"/>
              </a:ext>
            </a:extLst>
          </p:cNvPr>
          <p:cNvSpPr>
            <a:spLocks noGrp="1"/>
          </p:cNvSpPr>
          <p:nvPr>
            <p:ph type="title"/>
          </p:nvPr>
        </p:nvSpPr>
        <p:spPr>
          <a:xfrm>
            <a:off x="863029" y="1012004"/>
            <a:ext cx="3416158" cy="759646"/>
          </a:xfrm>
        </p:spPr>
        <p:txBody>
          <a:bodyPr>
            <a:normAutofit/>
          </a:bodyPr>
          <a:lstStyle/>
          <a:p>
            <a:r>
              <a:rPr lang="en-US">
                <a:solidFill>
                  <a:srgbClr val="FFFFFF"/>
                </a:solidFill>
              </a:rPr>
              <a:t>Motivation</a:t>
            </a:r>
          </a:p>
        </p:txBody>
      </p:sp>
      <p:grpSp>
        <p:nvGrpSpPr>
          <p:cNvPr id="3" name="Group 2">
            <a:extLst>
              <a:ext uri="{FF2B5EF4-FFF2-40B4-BE49-F238E27FC236}">
                <a16:creationId xmlns:a16="http://schemas.microsoft.com/office/drawing/2014/main" id="{C9D6C721-64E4-4B9C-B886-E86E46672CC5}"/>
              </a:ext>
            </a:extLst>
          </p:cNvPr>
          <p:cNvGrpSpPr/>
          <p:nvPr/>
        </p:nvGrpSpPr>
        <p:grpSpPr>
          <a:xfrm>
            <a:off x="5194300" y="471642"/>
            <a:ext cx="6513603" cy="5883988"/>
            <a:chOff x="5194300" y="471642"/>
            <a:chExt cx="6513603" cy="5883988"/>
          </a:xfrm>
        </p:grpSpPr>
        <p:sp>
          <p:nvSpPr>
            <p:cNvPr id="4" name="Rectangle: Rounded Corners 3">
              <a:extLst>
                <a:ext uri="{FF2B5EF4-FFF2-40B4-BE49-F238E27FC236}">
                  <a16:creationId xmlns:a16="http://schemas.microsoft.com/office/drawing/2014/main" id="{382EE4AC-A557-4F37-94CB-FB2B49F404B7}"/>
                </a:ext>
              </a:extLst>
            </p:cNvPr>
            <p:cNvSpPr/>
            <p:nvPr/>
          </p:nvSpPr>
          <p:spPr>
            <a:xfrm>
              <a:off x="5194300" y="471642"/>
              <a:ext cx="6513603" cy="168113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6" name="Rectangle 5" descr="Group Brainstorm">
              <a:extLst>
                <a:ext uri="{FF2B5EF4-FFF2-40B4-BE49-F238E27FC236}">
                  <a16:creationId xmlns:a16="http://schemas.microsoft.com/office/drawing/2014/main" id="{28EF09CC-24D8-4382-B388-ECE0F62E3924}"/>
                </a:ext>
              </a:extLst>
            </p:cNvPr>
            <p:cNvSpPr/>
            <p:nvPr/>
          </p:nvSpPr>
          <p:spPr>
            <a:xfrm>
              <a:off x="5702844" y="849898"/>
              <a:ext cx="924626" cy="92462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F73E9BD2-CED4-4BA8-9992-6E457964EE0B}"/>
                </a:ext>
              </a:extLst>
            </p:cNvPr>
            <p:cNvSpPr/>
            <p:nvPr/>
          </p:nvSpPr>
          <p:spPr>
            <a:xfrm>
              <a:off x="7136016" y="471642"/>
              <a:ext cx="4571887" cy="1681139"/>
            </a:xfrm>
            <a:custGeom>
              <a:avLst/>
              <a:gdLst>
                <a:gd name="connsiteX0" fmla="*/ 0 w 4571887"/>
                <a:gd name="connsiteY0" fmla="*/ 0 h 1681139"/>
                <a:gd name="connsiteX1" fmla="*/ 4571887 w 4571887"/>
                <a:gd name="connsiteY1" fmla="*/ 0 h 1681139"/>
                <a:gd name="connsiteX2" fmla="*/ 4571887 w 4571887"/>
                <a:gd name="connsiteY2" fmla="*/ 1681139 h 1681139"/>
                <a:gd name="connsiteX3" fmla="*/ 0 w 4571887"/>
                <a:gd name="connsiteY3" fmla="*/ 1681139 h 1681139"/>
                <a:gd name="connsiteX4" fmla="*/ 0 w 4571887"/>
                <a:gd name="connsiteY4" fmla="*/ 0 h 1681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887" h="1681139">
                  <a:moveTo>
                    <a:pt x="0" y="0"/>
                  </a:moveTo>
                  <a:lnTo>
                    <a:pt x="4571887" y="0"/>
                  </a:lnTo>
                  <a:lnTo>
                    <a:pt x="4571887" y="1681139"/>
                  </a:lnTo>
                  <a:lnTo>
                    <a:pt x="0" y="16811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US" sz="2100" kern="1200"/>
                <a:t>Modern neural networks are capable of helping us in many ways, especially through sound and image recognition.</a:t>
              </a:r>
            </a:p>
          </p:txBody>
        </p:sp>
        <p:sp>
          <p:nvSpPr>
            <p:cNvPr id="9" name="Rectangle: Rounded Corners 8">
              <a:extLst>
                <a:ext uri="{FF2B5EF4-FFF2-40B4-BE49-F238E27FC236}">
                  <a16:creationId xmlns:a16="http://schemas.microsoft.com/office/drawing/2014/main" id="{04AE5723-EBCF-4452-AD81-36F50E2C0883}"/>
                </a:ext>
              </a:extLst>
            </p:cNvPr>
            <p:cNvSpPr/>
            <p:nvPr/>
          </p:nvSpPr>
          <p:spPr>
            <a:xfrm>
              <a:off x="5194300" y="2588432"/>
              <a:ext cx="6513603" cy="168113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D7990033-1D4C-4AE8-8D62-B2E623E2461A}"/>
                </a:ext>
              </a:extLst>
            </p:cNvPr>
            <p:cNvSpPr/>
            <p:nvPr/>
          </p:nvSpPr>
          <p:spPr>
            <a:xfrm>
              <a:off x="7136016" y="2573067"/>
              <a:ext cx="4571887" cy="1681139"/>
            </a:xfrm>
            <a:custGeom>
              <a:avLst/>
              <a:gdLst>
                <a:gd name="connsiteX0" fmla="*/ 0 w 4571887"/>
                <a:gd name="connsiteY0" fmla="*/ 0 h 1681139"/>
                <a:gd name="connsiteX1" fmla="*/ 4571887 w 4571887"/>
                <a:gd name="connsiteY1" fmla="*/ 0 h 1681139"/>
                <a:gd name="connsiteX2" fmla="*/ 4571887 w 4571887"/>
                <a:gd name="connsiteY2" fmla="*/ 1681139 h 1681139"/>
                <a:gd name="connsiteX3" fmla="*/ 0 w 4571887"/>
                <a:gd name="connsiteY3" fmla="*/ 1681139 h 1681139"/>
                <a:gd name="connsiteX4" fmla="*/ 0 w 4571887"/>
                <a:gd name="connsiteY4" fmla="*/ 0 h 1681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887" h="1681139">
                  <a:moveTo>
                    <a:pt x="0" y="0"/>
                  </a:moveTo>
                  <a:lnTo>
                    <a:pt x="4571887" y="0"/>
                  </a:lnTo>
                  <a:lnTo>
                    <a:pt x="4571887" y="1681139"/>
                  </a:lnTo>
                  <a:lnTo>
                    <a:pt x="0" y="16811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US" sz="2100" kern="1200"/>
                <a:t>However, many software-based neural network models are too large and slow to be implemented on mobile devices.</a:t>
              </a:r>
            </a:p>
          </p:txBody>
        </p:sp>
        <p:sp>
          <p:nvSpPr>
            <p:cNvPr id="13" name="Rectangle: Rounded Corners 12">
              <a:extLst>
                <a:ext uri="{FF2B5EF4-FFF2-40B4-BE49-F238E27FC236}">
                  <a16:creationId xmlns:a16="http://schemas.microsoft.com/office/drawing/2014/main" id="{9C667D74-3FD5-48F3-BAAF-ABCD37916F04}"/>
                </a:ext>
              </a:extLst>
            </p:cNvPr>
            <p:cNvSpPr/>
            <p:nvPr/>
          </p:nvSpPr>
          <p:spPr>
            <a:xfrm>
              <a:off x="5194300" y="4674491"/>
              <a:ext cx="6513603" cy="168113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4" name="Rectangle 13" descr="Wireless router">
              <a:extLst>
                <a:ext uri="{FF2B5EF4-FFF2-40B4-BE49-F238E27FC236}">
                  <a16:creationId xmlns:a16="http://schemas.microsoft.com/office/drawing/2014/main" id="{5E7263F5-96CD-4488-BB71-152B66DA2BB0}"/>
                </a:ext>
              </a:extLst>
            </p:cNvPr>
            <p:cNvSpPr/>
            <p:nvPr/>
          </p:nvSpPr>
          <p:spPr>
            <a:xfrm>
              <a:off x="5702844" y="2966687"/>
              <a:ext cx="924626" cy="92462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A3F05CFD-628F-4F9D-832F-8CA5A1C74B13}"/>
                </a:ext>
              </a:extLst>
            </p:cNvPr>
            <p:cNvSpPr/>
            <p:nvPr/>
          </p:nvSpPr>
          <p:spPr>
            <a:xfrm>
              <a:off x="7136016" y="4674491"/>
              <a:ext cx="4571887" cy="1681139"/>
            </a:xfrm>
            <a:custGeom>
              <a:avLst/>
              <a:gdLst>
                <a:gd name="connsiteX0" fmla="*/ 0 w 4571887"/>
                <a:gd name="connsiteY0" fmla="*/ 0 h 1681139"/>
                <a:gd name="connsiteX1" fmla="*/ 4571887 w 4571887"/>
                <a:gd name="connsiteY1" fmla="*/ 0 h 1681139"/>
                <a:gd name="connsiteX2" fmla="*/ 4571887 w 4571887"/>
                <a:gd name="connsiteY2" fmla="*/ 1681139 h 1681139"/>
                <a:gd name="connsiteX3" fmla="*/ 0 w 4571887"/>
                <a:gd name="connsiteY3" fmla="*/ 1681139 h 1681139"/>
                <a:gd name="connsiteX4" fmla="*/ 0 w 4571887"/>
                <a:gd name="connsiteY4" fmla="*/ 0 h 1681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887" h="1681139">
                  <a:moveTo>
                    <a:pt x="0" y="0"/>
                  </a:moveTo>
                  <a:lnTo>
                    <a:pt x="4571887" y="0"/>
                  </a:lnTo>
                  <a:lnTo>
                    <a:pt x="4571887" y="1681139"/>
                  </a:lnTo>
                  <a:lnTo>
                    <a:pt x="0" y="16811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US" sz="2100" kern="1200"/>
                <a:t>Hardware-based neural networks may allow mobile devices to perform complex recognition tasks without sending data out to the cloud.</a:t>
              </a:r>
            </a:p>
          </p:txBody>
        </p:sp>
        <p:sp>
          <p:nvSpPr>
            <p:cNvPr id="11" name="Rectangle 10" descr="Processor">
              <a:extLst>
                <a:ext uri="{FF2B5EF4-FFF2-40B4-BE49-F238E27FC236}">
                  <a16:creationId xmlns:a16="http://schemas.microsoft.com/office/drawing/2014/main" id="{8602D013-5DF8-4E04-8D1B-9C461C488E56}"/>
                </a:ext>
              </a:extLst>
            </p:cNvPr>
            <p:cNvSpPr/>
            <p:nvPr/>
          </p:nvSpPr>
          <p:spPr>
            <a:xfrm>
              <a:off x="5702844" y="4992991"/>
              <a:ext cx="924626" cy="92462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pic>
        <p:nvPicPr>
          <p:cNvPr id="7" name="Picture 6">
            <a:extLst>
              <a:ext uri="{FF2B5EF4-FFF2-40B4-BE49-F238E27FC236}">
                <a16:creationId xmlns:a16="http://schemas.microsoft.com/office/drawing/2014/main" id="{D2935B46-6774-4E1D-8B6B-B6ECC76BDAF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63028" y="1984974"/>
            <a:ext cx="3556571" cy="3932643"/>
          </a:xfrm>
          <a:prstGeom prst="rect">
            <a:avLst/>
          </a:prstGeom>
        </p:spPr>
      </p:pic>
    </p:spTree>
    <p:extLst>
      <p:ext uri="{BB962C8B-B14F-4D97-AF65-F5344CB8AC3E}">
        <p14:creationId xmlns:p14="http://schemas.microsoft.com/office/powerpoint/2010/main" val="2870137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E30408B7-02B2-4EC4-8EE8-B53E74642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a:extLst>
              <a:ext uri="{FF2B5EF4-FFF2-40B4-BE49-F238E27FC236}">
                <a16:creationId xmlns:a16="http://schemas.microsoft.com/office/drawing/2014/main" id="{FC117A00-E1E3-4C50-9444-14FB2BC77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75B30A-B28B-4F27-86E2-80A5F40073D8}"/>
              </a:ext>
            </a:extLst>
          </p:cNvPr>
          <p:cNvSpPr>
            <a:spLocks noGrp="1"/>
          </p:cNvSpPr>
          <p:nvPr>
            <p:ph type="title"/>
          </p:nvPr>
        </p:nvSpPr>
        <p:spPr>
          <a:xfrm>
            <a:off x="498273" y="4641753"/>
            <a:ext cx="8508512" cy="1274076"/>
          </a:xfrm>
          <a:prstGeom prst="ellipse">
            <a:avLst/>
          </a:prstGeom>
        </p:spPr>
        <p:txBody>
          <a:bodyPr vert="horz" lIns="91440" tIns="45720" rIns="91440" bIns="45720" rtlCol="0" anchor="b">
            <a:normAutofit/>
          </a:bodyPr>
          <a:lstStyle/>
          <a:p>
            <a:r>
              <a:rPr lang="en-US" sz="5600" kern="1200">
                <a:solidFill>
                  <a:schemeClr val="bg1"/>
                </a:solidFill>
                <a:latin typeface="+mj-lt"/>
                <a:ea typeface="+mj-ea"/>
                <a:cs typeface="+mj-cs"/>
              </a:rPr>
              <a:t>Op Amps</a:t>
            </a:r>
          </a:p>
        </p:txBody>
      </p:sp>
      <p:grpSp>
        <p:nvGrpSpPr>
          <p:cNvPr id="19" name="Group 18">
            <a:extLst>
              <a:ext uri="{FF2B5EF4-FFF2-40B4-BE49-F238E27FC236}">
                <a16:creationId xmlns:a16="http://schemas.microsoft.com/office/drawing/2014/main" id="{3CA30F3A-949D-4014-A5BD-809F81E84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641753"/>
            <a:ext cx="1128382" cy="847206"/>
            <a:chOff x="8183879" y="1000124"/>
            <a:chExt cx="1562267" cy="1172973"/>
          </a:xfrm>
        </p:grpSpPr>
        <p:sp>
          <p:nvSpPr>
            <p:cNvPr id="20" name="Freeform 5">
              <a:extLst>
                <a:ext uri="{FF2B5EF4-FFF2-40B4-BE49-F238E27FC236}">
                  <a16:creationId xmlns:a16="http://schemas.microsoft.com/office/drawing/2014/main" id="{A486C148-F247-4847-8096-6992A8A97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F05C5920-B89E-417C-9583-B3DC913ADD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7" name="Content Placeholder 5">
            <a:extLst>
              <a:ext uri="{FF2B5EF4-FFF2-40B4-BE49-F238E27FC236}">
                <a16:creationId xmlns:a16="http://schemas.microsoft.com/office/drawing/2014/main" id="{7D643747-56DC-4582-B58D-29CBB49EBCA3}"/>
              </a:ext>
            </a:extLst>
          </p:cNvPr>
          <p:cNvGraphicFramePr>
            <a:graphicFrameLocks/>
          </p:cNvGraphicFramePr>
          <p:nvPr>
            <p:extLst>
              <p:ext uri="{D42A27DB-BD31-4B8C-83A1-F6EECF244321}">
                <p14:modId xmlns:p14="http://schemas.microsoft.com/office/powerpoint/2010/main" val="452636445"/>
              </p:ext>
            </p:extLst>
          </p:nvPr>
        </p:nvGraphicFramePr>
        <p:xfrm>
          <a:off x="1590084" y="737266"/>
          <a:ext cx="10261605" cy="3047162"/>
        </p:xfrm>
        <a:graphic>
          <a:graphicData uri="http://schemas.openxmlformats.org/drawingml/2006/table">
            <a:tbl>
              <a:tblPr firstRow="1" firstCol="1" bandRow="1">
                <a:tableStyleId>{EB344D84-9AFB-497E-A393-DC336BA19D2E}</a:tableStyleId>
              </a:tblPr>
              <a:tblGrid>
                <a:gridCol w="1231756">
                  <a:extLst>
                    <a:ext uri="{9D8B030D-6E8A-4147-A177-3AD203B41FA5}">
                      <a16:colId xmlns:a16="http://schemas.microsoft.com/office/drawing/2014/main" val="228964320"/>
                    </a:ext>
                  </a:extLst>
                </a:gridCol>
                <a:gridCol w="1755092">
                  <a:extLst>
                    <a:ext uri="{9D8B030D-6E8A-4147-A177-3AD203B41FA5}">
                      <a16:colId xmlns:a16="http://schemas.microsoft.com/office/drawing/2014/main" val="242042895"/>
                    </a:ext>
                  </a:extLst>
                </a:gridCol>
                <a:gridCol w="989127">
                  <a:extLst>
                    <a:ext uri="{9D8B030D-6E8A-4147-A177-3AD203B41FA5}">
                      <a16:colId xmlns:a16="http://schemas.microsoft.com/office/drawing/2014/main" val="1758110072"/>
                    </a:ext>
                  </a:extLst>
                </a:gridCol>
                <a:gridCol w="1607710">
                  <a:extLst>
                    <a:ext uri="{9D8B030D-6E8A-4147-A177-3AD203B41FA5}">
                      <a16:colId xmlns:a16="http://schemas.microsoft.com/office/drawing/2014/main" val="2166934312"/>
                    </a:ext>
                  </a:extLst>
                </a:gridCol>
                <a:gridCol w="1020581">
                  <a:extLst>
                    <a:ext uri="{9D8B030D-6E8A-4147-A177-3AD203B41FA5}">
                      <a16:colId xmlns:a16="http://schemas.microsoft.com/office/drawing/2014/main" val="3850570438"/>
                    </a:ext>
                  </a:extLst>
                </a:gridCol>
                <a:gridCol w="1346574">
                  <a:extLst>
                    <a:ext uri="{9D8B030D-6E8A-4147-A177-3AD203B41FA5}">
                      <a16:colId xmlns:a16="http://schemas.microsoft.com/office/drawing/2014/main" val="3670340929"/>
                    </a:ext>
                  </a:extLst>
                </a:gridCol>
                <a:gridCol w="1301621">
                  <a:extLst>
                    <a:ext uri="{9D8B030D-6E8A-4147-A177-3AD203B41FA5}">
                      <a16:colId xmlns:a16="http://schemas.microsoft.com/office/drawing/2014/main" val="3123314757"/>
                    </a:ext>
                  </a:extLst>
                </a:gridCol>
                <a:gridCol w="1009144">
                  <a:extLst>
                    <a:ext uri="{9D8B030D-6E8A-4147-A177-3AD203B41FA5}">
                      <a16:colId xmlns:a16="http://schemas.microsoft.com/office/drawing/2014/main" val="312531462"/>
                    </a:ext>
                  </a:extLst>
                </a:gridCol>
              </a:tblGrid>
              <a:tr h="1185922">
                <a:tc>
                  <a:txBody>
                    <a:bodyPr/>
                    <a:lstStyle/>
                    <a:p>
                      <a:pPr algn="ctr">
                        <a:spcAft>
                          <a:spcPts val="0"/>
                        </a:spcAft>
                      </a:pPr>
                      <a:r>
                        <a:rPr lang="en-US" sz="1600" cap="all" spc="150">
                          <a:effectLst/>
                        </a:rPr>
                        <a:t>Device</a:t>
                      </a:r>
                      <a:endParaRPr lang="en-US" sz="1600" b="1" cap="all" spc="150">
                        <a:solidFill>
                          <a:schemeClr val="tx1">
                            <a:lumMod val="75000"/>
                            <a:lumOff val="25000"/>
                          </a:schemeClr>
                        </a:solidFill>
                        <a:effectLst/>
                        <a:latin typeface="+mn-lt"/>
                      </a:endParaRPr>
                    </a:p>
                  </a:txBody>
                  <a:tcPr marL="164711" marR="123534" marT="82356" marB="82356"/>
                </a:tc>
                <a:tc>
                  <a:txBody>
                    <a:bodyPr/>
                    <a:lstStyle/>
                    <a:p>
                      <a:pPr algn="ctr">
                        <a:spcAft>
                          <a:spcPts val="0"/>
                        </a:spcAft>
                      </a:pPr>
                      <a:r>
                        <a:rPr lang="en-US" sz="1600" cap="all" spc="150">
                          <a:effectLst/>
                        </a:rPr>
                        <a:t>Distributor</a:t>
                      </a:r>
                      <a:endParaRPr lang="en-US" sz="1600" b="1" cap="all" spc="150">
                        <a:solidFill>
                          <a:schemeClr val="tx1">
                            <a:lumMod val="75000"/>
                            <a:lumOff val="25000"/>
                          </a:schemeClr>
                        </a:solidFill>
                        <a:effectLst/>
                      </a:endParaRPr>
                    </a:p>
                  </a:txBody>
                  <a:tcPr marL="164711" marR="123534" marT="82356" marB="82356"/>
                </a:tc>
                <a:tc>
                  <a:txBody>
                    <a:bodyPr/>
                    <a:lstStyle/>
                    <a:p>
                      <a:pPr algn="ctr">
                        <a:spcAft>
                          <a:spcPts val="0"/>
                        </a:spcAft>
                      </a:pPr>
                      <a:r>
                        <a:rPr lang="en-US" sz="1600" cap="all" spc="150">
                          <a:effectLst/>
                        </a:rPr>
                        <a:t>Price</a:t>
                      </a:r>
                      <a:endParaRPr lang="en-US" sz="1600" b="1" cap="all" spc="15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600" cap="all" spc="150">
                          <a:effectLst/>
                        </a:rPr>
                        <a:t>Input </a:t>
                      </a:r>
                    </a:p>
                    <a:p>
                      <a:pPr lvl="0" algn="ctr">
                        <a:spcAft>
                          <a:spcPts val="0"/>
                        </a:spcAft>
                        <a:buNone/>
                      </a:pPr>
                      <a:r>
                        <a:rPr lang="en-US" sz="1600" cap="all" spc="150">
                          <a:effectLst/>
                        </a:rPr>
                        <a:t>Impedance</a:t>
                      </a:r>
                      <a:endParaRPr lang="en-US" sz="1600" b="1" cap="all" spc="15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600" cap="all" spc="150">
                          <a:effectLst/>
                        </a:rPr>
                        <a:t>RRIO?</a:t>
                      </a:r>
                      <a:endParaRPr lang="en-US" sz="1600" b="1" cap="all" spc="15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600" cap="all" spc="150">
                          <a:effectLst/>
                        </a:rPr>
                        <a:t>Input</a:t>
                      </a:r>
                    </a:p>
                    <a:p>
                      <a:pPr lvl="0" algn="ctr">
                        <a:spcAft>
                          <a:spcPts val="0"/>
                        </a:spcAft>
                        <a:buNone/>
                      </a:pPr>
                      <a:r>
                        <a:rPr lang="en-US" sz="1600" cap="all" spc="150">
                          <a:effectLst/>
                        </a:rPr>
                        <a:t> bias</a:t>
                      </a:r>
                    </a:p>
                    <a:p>
                      <a:pPr lvl="0" algn="ctr">
                        <a:spcAft>
                          <a:spcPts val="0"/>
                        </a:spcAft>
                        <a:buNone/>
                      </a:pPr>
                      <a:r>
                        <a:rPr lang="en-US" sz="1600" cap="all" spc="150">
                          <a:effectLst/>
                        </a:rPr>
                        <a:t>current</a:t>
                      </a:r>
                      <a:endParaRPr lang="en-US" sz="1600" b="1" cap="all" spc="15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600" cap="all" spc="150">
                          <a:effectLst/>
                        </a:rPr>
                        <a:t>Input </a:t>
                      </a:r>
                    </a:p>
                    <a:p>
                      <a:pPr lvl="0" algn="ctr">
                        <a:spcAft>
                          <a:spcPts val="0"/>
                        </a:spcAft>
                        <a:buNone/>
                      </a:pPr>
                      <a:r>
                        <a:rPr lang="en-US" sz="1600" cap="all" spc="150">
                          <a:effectLst/>
                        </a:rPr>
                        <a:t>offset </a:t>
                      </a:r>
                    </a:p>
                    <a:p>
                      <a:pPr lvl="0" algn="ctr">
                        <a:spcAft>
                          <a:spcPts val="0"/>
                        </a:spcAft>
                        <a:buNone/>
                      </a:pPr>
                      <a:r>
                        <a:rPr lang="en-US" sz="1600" cap="all" spc="150">
                          <a:effectLst/>
                        </a:rPr>
                        <a:t>voltage</a:t>
                      </a:r>
                      <a:endParaRPr lang="en-US" sz="1600" b="1" cap="all" spc="15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600" cap="all" spc="150">
                          <a:effectLst/>
                        </a:rPr>
                        <a:t>Type</a:t>
                      </a:r>
                      <a:endParaRPr lang="en-US" sz="1600" b="1" cap="all" spc="150">
                        <a:solidFill>
                          <a:schemeClr val="tx1">
                            <a:lumMod val="75000"/>
                            <a:lumOff val="25000"/>
                          </a:schemeClr>
                        </a:solidFill>
                        <a:effectLst/>
                      </a:endParaRPr>
                    </a:p>
                  </a:txBody>
                  <a:tcPr marL="164711" marR="123534" marT="82356" marB="82356"/>
                </a:tc>
                <a:extLst>
                  <a:ext uri="{0D108BD9-81ED-4DB2-BD59-A6C34878D82A}">
                    <a16:rowId xmlns:a16="http://schemas.microsoft.com/office/drawing/2014/main" val="439421634"/>
                  </a:ext>
                </a:extLst>
              </a:tr>
              <a:tr h="554529">
                <a:tc>
                  <a:txBody>
                    <a:bodyPr/>
                    <a:lstStyle/>
                    <a:p>
                      <a:pPr algn="ctr">
                        <a:spcAft>
                          <a:spcPts val="0"/>
                        </a:spcAft>
                      </a:pPr>
                      <a:r>
                        <a:rPr lang="en-US" sz="1200" cap="none" spc="0">
                          <a:effectLst/>
                        </a:rPr>
                        <a:t>TL084</a:t>
                      </a:r>
                      <a:endParaRPr lang="en-US" sz="1200" b="1" cap="none" spc="0">
                        <a:solidFill>
                          <a:schemeClr val="tx1">
                            <a:lumMod val="75000"/>
                            <a:lumOff val="25000"/>
                          </a:schemeClr>
                        </a:solidFill>
                        <a:effectLst/>
                      </a:endParaRPr>
                    </a:p>
                  </a:txBody>
                  <a:tcPr marL="164711" marR="123534" marT="82356" marB="82356"/>
                </a:tc>
                <a:tc>
                  <a:txBody>
                    <a:bodyPr/>
                    <a:lstStyle/>
                    <a:p>
                      <a:pPr algn="ctr">
                        <a:spcAft>
                          <a:spcPts val="0"/>
                        </a:spcAft>
                      </a:pPr>
                      <a:r>
                        <a:rPr lang="en-US" sz="1200" cap="none" spc="0">
                          <a:effectLst/>
                        </a:rPr>
                        <a:t>Texas Instruments</a:t>
                      </a:r>
                      <a:endParaRPr lang="en-US" sz="1200" cap="none" spc="0">
                        <a:solidFill>
                          <a:schemeClr val="tx1">
                            <a:lumMod val="75000"/>
                            <a:lumOff val="25000"/>
                          </a:schemeClr>
                        </a:solidFill>
                        <a:effectLst/>
                      </a:endParaRPr>
                    </a:p>
                  </a:txBody>
                  <a:tcPr marL="164711" marR="123534" marT="82356" marB="82356"/>
                </a:tc>
                <a:tc>
                  <a:txBody>
                    <a:bodyPr/>
                    <a:lstStyle/>
                    <a:p>
                      <a:pPr algn="ctr">
                        <a:spcAft>
                          <a:spcPts val="0"/>
                        </a:spcAft>
                      </a:pPr>
                      <a:r>
                        <a:rPr lang="en-US" sz="1200" cap="none" spc="0">
                          <a:effectLst/>
                        </a:rPr>
                        <a:t>$1.10</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10</a:t>
                      </a:r>
                      <a:r>
                        <a:rPr lang="en-US" sz="1200" cap="none" spc="0" baseline="30000">
                          <a:effectLst/>
                        </a:rPr>
                        <a:t>12</a:t>
                      </a:r>
                      <a:r>
                        <a:rPr lang="en-US" sz="1200" cap="none" spc="0" baseline="-25000">
                          <a:effectLst/>
                        </a:rPr>
                        <a:t> </a:t>
                      </a:r>
                      <a:r>
                        <a:rPr lang="el-GR" sz="1200"/>
                        <a:t>Ω </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No</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30 pA</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3 mV</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Quad JFET</a:t>
                      </a:r>
                      <a:endParaRPr lang="en-US" sz="1200" cap="none" spc="0">
                        <a:solidFill>
                          <a:schemeClr val="tx1">
                            <a:lumMod val="75000"/>
                            <a:lumOff val="25000"/>
                          </a:schemeClr>
                        </a:solidFill>
                        <a:effectLst/>
                      </a:endParaRPr>
                    </a:p>
                  </a:txBody>
                  <a:tcPr marL="164711" marR="123534" marT="82356" marB="82356"/>
                </a:tc>
                <a:extLst>
                  <a:ext uri="{0D108BD9-81ED-4DB2-BD59-A6C34878D82A}">
                    <a16:rowId xmlns:a16="http://schemas.microsoft.com/office/drawing/2014/main" val="1084641938"/>
                  </a:ext>
                </a:extLst>
              </a:tr>
              <a:tr h="554529">
                <a:tc>
                  <a:txBody>
                    <a:bodyPr/>
                    <a:lstStyle/>
                    <a:p>
                      <a:pPr algn="ctr">
                        <a:spcAft>
                          <a:spcPts val="0"/>
                        </a:spcAft>
                      </a:pPr>
                      <a:r>
                        <a:rPr lang="en-US" sz="1200" cap="none" spc="0">
                          <a:effectLst/>
                        </a:rPr>
                        <a:t>MCP6274</a:t>
                      </a:r>
                      <a:endParaRPr lang="en-US" sz="1200" b="1" cap="none" spc="0">
                        <a:solidFill>
                          <a:schemeClr val="tx1">
                            <a:lumMod val="75000"/>
                            <a:lumOff val="25000"/>
                          </a:schemeClr>
                        </a:solidFill>
                        <a:effectLst/>
                      </a:endParaRPr>
                    </a:p>
                  </a:txBody>
                  <a:tcPr marL="164711" marR="123534" marT="82356" marB="82356"/>
                </a:tc>
                <a:tc>
                  <a:txBody>
                    <a:bodyPr/>
                    <a:lstStyle/>
                    <a:p>
                      <a:pPr algn="ctr">
                        <a:spcAft>
                          <a:spcPts val="0"/>
                        </a:spcAft>
                      </a:pPr>
                      <a:r>
                        <a:rPr lang="en-US" sz="1200" cap="none" spc="0">
                          <a:effectLst/>
                        </a:rPr>
                        <a:t>Microchip</a:t>
                      </a:r>
                      <a:endParaRPr lang="en-US" sz="1200" cap="none" spc="0">
                        <a:solidFill>
                          <a:schemeClr val="tx1">
                            <a:lumMod val="75000"/>
                            <a:lumOff val="25000"/>
                          </a:schemeClr>
                        </a:solidFill>
                        <a:effectLst/>
                      </a:endParaRPr>
                    </a:p>
                  </a:txBody>
                  <a:tcPr marL="164711" marR="123534" marT="82356" marB="82356"/>
                </a:tc>
                <a:tc>
                  <a:txBody>
                    <a:bodyPr/>
                    <a:lstStyle/>
                    <a:p>
                      <a:pPr algn="ctr">
                        <a:spcAft>
                          <a:spcPts val="0"/>
                        </a:spcAft>
                      </a:pPr>
                      <a:r>
                        <a:rPr lang="en-US" sz="1200" cap="none" spc="0">
                          <a:effectLst/>
                        </a:rPr>
                        <a:t>$1.01</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10</a:t>
                      </a:r>
                      <a:r>
                        <a:rPr lang="en-US" sz="1200" cap="none" spc="0" baseline="30000">
                          <a:effectLst/>
                        </a:rPr>
                        <a:t>13</a:t>
                      </a:r>
                      <a:r>
                        <a:rPr lang="en-US" sz="1200" cap="none" spc="0">
                          <a:effectLst/>
                        </a:rPr>
                        <a:t> </a:t>
                      </a:r>
                      <a:r>
                        <a:rPr lang="el-GR" sz="1200"/>
                        <a:t>Ω </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Yes</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1 pA</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5 mV</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Quad JFET</a:t>
                      </a:r>
                      <a:endParaRPr lang="en-US" sz="1200" cap="none" spc="0">
                        <a:solidFill>
                          <a:schemeClr val="tx1">
                            <a:lumMod val="75000"/>
                            <a:lumOff val="25000"/>
                          </a:schemeClr>
                        </a:solidFill>
                        <a:effectLst/>
                      </a:endParaRPr>
                    </a:p>
                  </a:txBody>
                  <a:tcPr marL="164711" marR="123534" marT="82356" marB="82356"/>
                </a:tc>
                <a:extLst>
                  <a:ext uri="{0D108BD9-81ED-4DB2-BD59-A6C34878D82A}">
                    <a16:rowId xmlns:a16="http://schemas.microsoft.com/office/drawing/2014/main" val="115615232"/>
                  </a:ext>
                </a:extLst>
              </a:tr>
              <a:tr h="376091">
                <a:tc>
                  <a:txBody>
                    <a:bodyPr/>
                    <a:lstStyle/>
                    <a:p>
                      <a:pPr algn="ctr">
                        <a:spcAft>
                          <a:spcPts val="0"/>
                        </a:spcAft>
                      </a:pPr>
                      <a:r>
                        <a:rPr lang="en-US" sz="1200" cap="none" spc="0">
                          <a:effectLst/>
                        </a:rPr>
                        <a:t>TL974</a:t>
                      </a:r>
                      <a:endParaRPr lang="en-US" sz="1200" b="1" cap="none" spc="0">
                        <a:solidFill>
                          <a:schemeClr val="tx1">
                            <a:lumMod val="75000"/>
                            <a:lumOff val="25000"/>
                          </a:schemeClr>
                        </a:solidFill>
                        <a:effectLst/>
                      </a:endParaRPr>
                    </a:p>
                  </a:txBody>
                  <a:tcPr marL="164711" marR="123534" marT="82356" marB="82356"/>
                </a:tc>
                <a:tc>
                  <a:txBody>
                    <a:bodyPr/>
                    <a:lstStyle/>
                    <a:p>
                      <a:pPr algn="ctr">
                        <a:spcAft>
                          <a:spcPts val="0"/>
                        </a:spcAft>
                      </a:pPr>
                      <a:r>
                        <a:rPr lang="en-US" sz="1200" cap="none" spc="0">
                          <a:effectLst/>
                        </a:rPr>
                        <a:t>Texas Instruments</a:t>
                      </a:r>
                      <a:endParaRPr lang="en-US" sz="1200" cap="none" spc="0">
                        <a:solidFill>
                          <a:schemeClr val="tx1">
                            <a:lumMod val="75000"/>
                            <a:lumOff val="25000"/>
                          </a:schemeClr>
                        </a:solidFill>
                        <a:effectLst/>
                      </a:endParaRPr>
                    </a:p>
                  </a:txBody>
                  <a:tcPr marL="164711" marR="123534" marT="82356" marB="82356"/>
                </a:tc>
                <a:tc>
                  <a:txBody>
                    <a:bodyPr/>
                    <a:lstStyle/>
                    <a:p>
                      <a:pPr algn="ctr">
                        <a:spcAft>
                          <a:spcPts val="0"/>
                        </a:spcAft>
                      </a:pPr>
                      <a:r>
                        <a:rPr lang="en-US" sz="1200" cap="none" spc="0">
                          <a:effectLst/>
                        </a:rPr>
                        <a:t>$0.89</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10</a:t>
                      </a:r>
                      <a:r>
                        <a:rPr lang="en-US" sz="1200" cap="none" spc="0" baseline="30000">
                          <a:effectLst/>
                        </a:rPr>
                        <a:t>10</a:t>
                      </a:r>
                      <a:r>
                        <a:rPr lang="en-US" sz="1200" cap="none" spc="0">
                          <a:effectLst/>
                        </a:rPr>
                        <a:t> </a:t>
                      </a:r>
                      <a:r>
                        <a:rPr lang="el-GR" sz="1200"/>
                        <a:t>Ω </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Yes</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200 nA</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1 mV</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Quad BJT</a:t>
                      </a:r>
                      <a:endParaRPr lang="en-US" sz="1200" cap="none" spc="0">
                        <a:solidFill>
                          <a:schemeClr val="tx1">
                            <a:lumMod val="75000"/>
                            <a:lumOff val="25000"/>
                          </a:schemeClr>
                        </a:solidFill>
                        <a:effectLst/>
                      </a:endParaRPr>
                    </a:p>
                  </a:txBody>
                  <a:tcPr marL="164711" marR="123534" marT="82356" marB="82356"/>
                </a:tc>
                <a:extLst>
                  <a:ext uri="{0D108BD9-81ED-4DB2-BD59-A6C34878D82A}">
                    <a16:rowId xmlns:a16="http://schemas.microsoft.com/office/drawing/2014/main" val="2923909880"/>
                  </a:ext>
                </a:extLst>
              </a:tr>
              <a:tr h="376091">
                <a:tc>
                  <a:txBody>
                    <a:bodyPr/>
                    <a:lstStyle/>
                    <a:p>
                      <a:pPr algn="ctr">
                        <a:spcAft>
                          <a:spcPts val="0"/>
                        </a:spcAft>
                      </a:pPr>
                      <a:r>
                        <a:rPr lang="en-US" sz="1200" cap="none" spc="0">
                          <a:effectLst/>
                        </a:rPr>
                        <a:t>MCP6294</a:t>
                      </a:r>
                      <a:endParaRPr lang="en-US" sz="1200" b="1" cap="none" spc="0">
                        <a:solidFill>
                          <a:schemeClr val="tx1">
                            <a:lumMod val="75000"/>
                            <a:lumOff val="25000"/>
                          </a:schemeClr>
                        </a:solidFill>
                        <a:effectLst/>
                      </a:endParaRPr>
                    </a:p>
                  </a:txBody>
                  <a:tcPr marL="164711" marR="123534" marT="82356" marB="82356"/>
                </a:tc>
                <a:tc>
                  <a:txBody>
                    <a:bodyPr/>
                    <a:lstStyle/>
                    <a:p>
                      <a:pPr algn="ctr">
                        <a:spcAft>
                          <a:spcPts val="0"/>
                        </a:spcAft>
                      </a:pPr>
                      <a:r>
                        <a:rPr lang="en-US" sz="1200" cap="none" spc="0">
                          <a:effectLst/>
                        </a:rPr>
                        <a:t>Texas Instruments</a:t>
                      </a:r>
                      <a:endParaRPr lang="en-US" sz="1200" cap="none" spc="0">
                        <a:solidFill>
                          <a:schemeClr val="tx1">
                            <a:lumMod val="75000"/>
                            <a:lumOff val="25000"/>
                          </a:schemeClr>
                        </a:solidFill>
                        <a:effectLst/>
                      </a:endParaRPr>
                    </a:p>
                  </a:txBody>
                  <a:tcPr marL="164711" marR="123534" marT="82356" marB="82356"/>
                </a:tc>
                <a:tc>
                  <a:txBody>
                    <a:bodyPr/>
                    <a:lstStyle/>
                    <a:p>
                      <a:pPr algn="ctr">
                        <a:spcAft>
                          <a:spcPts val="0"/>
                        </a:spcAft>
                      </a:pPr>
                      <a:r>
                        <a:rPr lang="en-US" sz="1200" cap="none" spc="0">
                          <a:effectLst/>
                        </a:rPr>
                        <a:t>$1.84</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10</a:t>
                      </a:r>
                      <a:r>
                        <a:rPr lang="en-US" sz="1200" cap="none" spc="0" baseline="30000">
                          <a:effectLst/>
                        </a:rPr>
                        <a:t>13</a:t>
                      </a:r>
                      <a:r>
                        <a:rPr lang="en-US" sz="1200" cap="none" spc="0">
                          <a:effectLst/>
                        </a:rPr>
                        <a:t> </a:t>
                      </a:r>
                      <a:r>
                        <a:rPr lang="el-GR" sz="1200"/>
                        <a:t>Ω </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Yes</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1 pA</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0.3 mV</a:t>
                      </a:r>
                      <a:endParaRPr lang="en-US" sz="1200" cap="none" spc="0">
                        <a:solidFill>
                          <a:schemeClr val="tx1">
                            <a:lumMod val="75000"/>
                            <a:lumOff val="25000"/>
                          </a:schemeClr>
                        </a:solidFill>
                        <a:effectLst/>
                      </a:endParaRPr>
                    </a:p>
                  </a:txBody>
                  <a:tcPr marL="164711" marR="123534" marT="82356" marB="82356"/>
                </a:tc>
                <a:tc>
                  <a:txBody>
                    <a:bodyPr/>
                    <a:lstStyle/>
                    <a:p>
                      <a:pPr lvl="0" algn="ctr">
                        <a:spcAft>
                          <a:spcPts val="0"/>
                        </a:spcAft>
                        <a:buNone/>
                      </a:pPr>
                      <a:r>
                        <a:rPr lang="en-US" sz="1200" cap="none" spc="0">
                          <a:effectLst/>
                        </a:rPr>
                        <a:t>Dual JFET</a:t>
                      </a:r>
                      <a:endParaRPr lang="en-US" sz="1200" cap="none" spc="0">
                        <a:solidFill>
                          <a:schemeClr val="tx1">
                            <a:lumMod val="75000"/>
                            <a:lumOff val="25000"/>
                          </a:schemeClr>
                        </a:solidFill>
                        <a:effectLst/>
                      </a:endParaRPr>
                    </a:p>
                  </a:txBody>
                  <a:tcPr marL="164711" marR="123534" marT="82356" marB="82356"/>
                </a:tc>
                <a:extLst>
                  <a:ext uri="{0D108BD9-81ED-4DB2-BD59-A6C34878D82A}">
                    <a16:rowId xmlns:a16="http://schemas.microsoft.com/office/drawing/2014/main" val="2663044486"/>
                  </a:ext>
                </a:extLst>
              </a:tr>
            </a:tbl>
          </a:graphicData>
        </a:graphic>
      </p:graphicFrame>
      <p:pic>
        <p:nvPicPr>
          <p:cNvPr id="11" name="Picture 2" descr="Image result for mcp6274">
            <a:extLst>
              <a:ext uri="{FF2B5EF4-FFF2-40B4-BE49-F238E27FC236}">
                <a16:creationId xmlns:a16="http://schemas.microsoft.com/office/drawing/2014/main" id="{57C677D6-DF11-4519-A4AE-29A006453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39537"/>
            <a:ext cx="2445608" cy="2098843"/>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304A42A2-EA9D-4553-9C52-2DDE8325EC40}"/>
              </a:ext>
            </a:extLst>
          </p:cNvPr>
          <p:cNvSpPr/>
          <p:nvPr/>
        </p:nvSpPr>
        <p:spPr>
          <a:xfrm>
            <a:off x="1028656" y="2000561"/>
            <a:ext cx="554477" cy="243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7AE78BD-2D0B-4E4C-81A2-6772B89566F3}"/>
              </a:ext>
            </a:extLst>
          </p:cNvPr>
          <p:cNvSpPr/>
          <p:nvPr/>
        </p:nvSpPr>
        <p:spPr>
          <a:xfrm>
            <a:off x="1035607" y="2563738"/>
            <a:ext cx="554477" cy="24319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694A1A-013F-4599-9213-F5D6DD66F072}"/>
              </a:ext>
            </a:extLst>
          </p:cNvPr>
          <p:cNvSpPr txBox="1"/>
          <p:nvPr/>
        </p:nvSpPr>
        <p:spPr>
          <a:xfrm>
            <a:off x="80203" y="1952880"/>
            <a:ext cx="1168924" cy="338554"/>
          </a:xfrm>
          <a:prstGeom prst="rect">
            <a:avLst/>
          </a:prstGeom>
          <a:noFill/>
        </p:spPr>
        <p:txBody>
          <a:bodyPr wrap="square" rtlCol="0">
            <a:spAutoFit/>
          </a:bodyPr>
          <a:lstStyle/>
          <a:p>
            <a:pPr>
              <a:spcAft>
                <a:spcPts val="600"/>
              </a:spcAft>
            </a:pPr>
            <a:r>
              <a:rPr lang="en-US" sz="1600"/>
              <a:t>Prototype</a:t>
            </a:r>
          </a:p>
        </p:txBody>
      </p:sp>
      <p:sp>
        <p:nvSpPr>
          <p:cNvPr id="17" name="TextBox 16">
            <a:extLst>
              <a:ext uri="{FF2B5EF4-FFF2-40B4-BE49-F238E27FC236}">
                <a16:creationId xmlns:a16="http://schemas.microsoft.com/office/drawing/2014/main" id="{C43DADD4-B7A9-4F38-9C44-4391956E8931}"/>
              </a:ext>
            </a:extLst>
          </p:cNvPr>
          <p:cNvSpPr txBox="1"/>
          <p:nvPr/>
        </p:nvSpPr>
        <p:spPr>
          <a:xfrm>
            <a:off x="-70719" y="2516057"/>
            <a:ext cx="1346403" cy="338554"/>
          </a:xfrm>
          <a:prstGeom prst="rect">
            <a:avLst/>
          </a:prstGeom>
          <a:noFill/>
        </p:spPr>
        <p:txBody>
          <a:bodyPr wrap="square" rtlCol="0">
            <a:spAutoFit/>
          </a:bodyPr>
          <a:lstStyle/>
          <a:p>
            <a:pPr>
              <a:spcAft>
                <a:spcPts val="600"/>
              </a:spcAft>
            </a:pPr>
            <a:r>
              <a:rPr lang="en-US" sz="1600"/>
              <a:t>Final Design</a:t>
            </a:r>
          </a:p>
        </p:txBody>
      </p:sp>
    </p:spTree>
    <p:extLst>
      <p:ext uri="{BB962C8B-B14F-4D97-AF65-F5344CB8AC3E}">
        <p14:creationId xmlns:p14="http://schemas.microsoft.com/office/powerpoint/2010/main" val="3782396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E30408B7-02B2-4EC4-8EE8-B53E74642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a:extLst>
              <a:ext uri="{FF2B5EF4-FFF2-40B4-BE49-F238E27FC236}">
                <a16:creationId xmlns:a16="http://schemas.microsoft.com/office/drawing/2014/main" id="{FC117A00-E1E3-4C50-9444-14FB2BC77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75B30A-B28B-4F27-86E2-80A5F40073D8}"/>
              </a:ext>
            </a:extLst>
          </p:cNvPr>
          <p:cNvSpPr>
            <a:spLocks noGrp="1"/>
          </p:cNvSpPr>
          <p:nvPr>
            <p:ph type="title"/>
          </p:nvPr>
        </p:nvSpPr>
        <p:spPr>
          <a:xfrm>
            <a:off x="-1316168" y="4970727"/>
            <a:ext cx="8508512" cy="1274076"/>
          </a:xfrm>
          <a:prstGeom prst="ellipse">
            <a:avLst/>
          </a:prstGeom>
        </p:spPr>
        <p:txBody>
          <a:bodyPr vert="horz" lIns="91440" tIns="45720" rIns="91440" bIns="45720" rtlCol="0" anchor="b">
            <a:normAutofit fontScale="90000"/>
          </a:bodyPr>
          <a:lstStyle/>
          <a:p>
            <a:pPr algn="ctr"/>
            <a:r>
              <a:rPr lang="en-US" sz="5600" kern="1200">
                <a:solidFill>
                  <a:schemeClr val="bg1"/>
                </a:solidFill>
                <a:latin typeface="+mj-lt"/>
                <a:ea typeface="+mj-ea"/>
                <a:cs typeface="+mj-cs"/>
              </a:rPr>
              <a:t>Comparator &amp;</a:t>
            </a:r>
            <a:br>
              <a:rPr lang="en-US" sz="5600" kern="1200">
                <a:solidFill>
                  <a:schemeClr val="bg1"/>
                </a:solidFill>
                <a:latin typeface="+mj-lt"/>
                <a:ea typeface="+mj-ea"/>
                <a:cs typeface="+mj-cs"/>
              </a:rPr>
            </a:br>
            <a:r>
              <a:rPr lang="en-US" sz="5600" kern="1200">
                <a:solidFill>
                  <a:schemeClr val="bg1"/>
                </a:solidFill>
                <a:latin typeface="+mj-lt"/>
                <a:ea typeface="+mj-ea"/>
                <a:cs typeface="+mj-cs"/>
              </a:rPr>
              <a:t>AND Gate</a:t>
            </a:r>
          </a:p>
        </p:txBody>
      </p:sp>
      <p:grpSp>
        <p:nvGrpSpPr>
          <p:cNvPr id="19" name="Group 18">
            <a:extLst>
              <a:ext uri="{FF2B5EF4-FFF2-40B4-BE49-F238E27FC236}">
                <a16:creationId xmlns:a16="http://schemas.microsoft.com/office/drawing/2014/main" id="{3CA30F3A-949D-4014-A5BD-809F81E84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641753"/>
            <a:ext cx="1128382" cy="847206"/>
            <a:chOff x="8183879" y="1000124"/>
            <a:chExt cx="1562267" cy="1172973"/>
          </a:xfrm>
        </p:grpSpPr>
        <p:sp>
          <p:nvSpPr>
            <p:cNvPr id="20" name="Freeform 5">
              <a:extLst>
                <a:ext uri="{FF2B5EF4-FFF2-40B4-BE49-F238E27FC236}">
                  <a16:creationId xmlns:a16="http://schemas.microsoft.com/office/drawing/2014/main" id="{A486C148-F247-4847-8096-6992A8A97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F05C5920-B89E-417C-9583-B3DC913ADD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3" name="Table 2">
            <a:extLst>
              <a:ext uri="{FF2B5EF4-FFF2-40B4-BE49-F238E27FC236}">
                <a16:creationId xmlns:a16="http://schemas.microsoft.com/office/drawing/2014/main" id="{71A4B37E-184F-4799-A49F-A49BC024C811}"/>
              </a:ext>
            </a:extLst>
          </p:cNvPr>
          <p:cNvGraphicFramePr>
            <a:graphicFrameLocks noGrp="1"/>
          </p:cNvGraphicFramePr>
          <p:nvPr>
            <p:extLst>
              <p:ext uri="{D42A27DB-BD31-4B8C-83A1-F6EECF244321}">
                <p14:modId xmlns:p14="http://schemas.microsoft.com/office/powerpoint/2010/main" val="1207983819"/>
              </p:ext>
            </p:extLst>
          </p:nvPr>
        </p:nvGraphicFramePr>
        <p:xfrm>
          <a:off x="989462" y="204716"/>
          <a:ext cx="10376283" cy="4063684"/>
        </p:xfrm>
        <a:graphic>
          <a:graphicData uri="http://schemas.openxmlformats.org/drawingml/2006/table">
            <a:tbl>
              <a:tblPr firstRow="1" bandRow="1">
                <a:tableStyleId>{EB344D84-9AFB-497E-A393-DC336BA19D2E}</a:tableStyleId>
              </a:tblPr>
              <a:tblGrid>
                <a:gridCol w="1876605">
                  <a:extLst>
                    <a:ext uri="{9D8B030D-6E8A-4147-A177-3AD203B41FA5}">
                      <a16:colId xmlns:a16="http://schemas.microsoft.com/office/drawing/2014/main" val="2296690111"/>
                    </a:ext>
                  </a:extLst>
                </a:gridCol>
                <a:gridCol w="1938334">
                  <a:extLst>
                    <a:ext uri="{9D8B030D-6E8A-4147-A177-3AD203B41FA5}">
                      <a16:colId xmlns:a16="http://schemas.microsoft.com/office/drawing/2014/main" val="2806908534"/>
                    </a:ext>
                  </a:extLst>
                </a:gridCol>
                <a:gridCol w="1172877">
                  <a:extLst>
                    <a:ext uri="{9D8B030D-6E8A-4147-A177-3AD203B41FA5}">
                      <a16:colId xmlns:a16="http://schemas.microsoft.com/office/drawing/2014/main" val="2593914947"/>
                    </a:ext>
                  </a:extLst>
                </a:gridCol>
                <a:gridCol w="1722256">
                  <a:extLst>
                    <a:ext uri="{9D8B030D-6E8A-4147-A177-3AD203B41FA5}">
                      <a16:colId xmlns:a16="http://schemas.microsoft.com/office/drawing/2014/main" val="1964590026"/>
                    </a:ext>
                  </a:extLst>
                </a:gridCol>
                <a:gridCol w="1703756">
                  <a:extLst>
                    <a:ext uri="{9D8B030D-6E8A-4147-A177-3AD203B41FA5}">
                      <a16:colId xmlns:a16="http://schemas.microsoft.com/office/drawing/2014/main" val="3428295083"/>
                    </a:ext>
                  </a:extLst>
                </a:gridCol>
                <a:gridCol w="1962455">
                  <a:extLst>
                    <a:ext uri="{9D8B030D-6E8A-4147-A177-3AD203B41FA5}">
                      <a16:colId xmlns:a16="http://schemas.microsoft.com/office/drawing/2014/main" val="1404857709"/>
                    </a:ext>
                  </a:extLst>
                </a:gridCol>
              </a:tblGrid>
              <a:tr h="1011752">
                <a:tc>
                  <a:txBody>
                    <a:bodyPr/>
                    <a:lstStyle/>
                    <a:p>
                      <a:pPr algn="ctr"/>
                      <a:r>
                        <a:rPr lang="en-US" sz="1600"/>
                        <a:t>Function</a:t>
                      </a:r>
                      <a:endParaRPr lang="en-US" sz="1600" b="1">
                        <a:solidFill>
                          <a:schemeClr val="tx1">
                            <a:lumMod val="75000"/>
                            <a:lumOff val="25000"/>
                          </a:schemeClr>
                        </a:solidFill>
                      </a:endParaRPr>
                    </a:p>
                  </a:txBody>
                  <a:tcPr marL="367776" marR="275832" marT="183888" marB="183888"/>
                </a:tc>
                <a:tc>
                  <a:txBody>
                    <a:bodyPr/>
                    <a:lstStyle/>
                    <a:p>
                      <a:pPr algn="ctr"/>
                      <a:r>
                        <a:rPr lang="en-US" sz="1600"/>
                        <a:t>Part Number</a:t>
                      </a:r>
                      <a:endParaRPr lang="en-US" sz="1600" b="1">
                        <a:solidFill>
                          <a:schemeClr val="tx1">
                            <a:lumMod val="75000"/>
                            <a:lumOff val="25000"/>
                          </a:schemeClr>
                        </a:solidFill>
                      </a:endParaRPr>
                    </a:p>
                  </a:txBody>
                  <a:tcPr marL="367776" marR="275832" marT="183888" marB="183888"/>
                </a:tc>
                <a:tc>
                  <a:txBody>
                    <a:bodyPr/>
                    <a:lstStyle/>
                    <a:p>
                      <a:pPr algn="ctr"/>
                      <a:r>
                        <a:rPr lang="en-US" sz="1600"/>
                        <a:t>Price</a:t>
                      </a:r>
                      <a:endParaRPr lang="en-US" sz="1600" b="1">
                        <a:solidFill>
                          <a:schemeClr val="tx1">
                            <a:lumMod val="75000"/>
                            <a:lumOff val="25000"/>
                          </a:schemeClr>
                        </a:solidFill>
                      </a:endParaRPr>
                    </a:p>
                  </a:txBody>
                  <a:tcPr marL="367776" marR="275832" marT="183888" marB="183888"/>
                </a:tc>
                <a:tc>
                  <a:txBody>
                    <a:bodyPr/>
                    <a:lstStyle/>
                    <a:p>
                      <a:pPr lvl="0" algn="ctr">
                        <a:buNone/>
                      </a:pPr>
                      <a:r>
                        <a:rPr lang="en-US" sz="1600"/>
                        <a:t>Min. </a:t>
                      </a:r>
                      <a:r>
                        <a:rPr lang="en-US" sz="1600" err="1"/>
                        <a:t>Hysterisis</a:t>
                      </a:r>
                    </a:p>
                  </a:txBody>
                  <a:tcPr marL="367776" marR="275832" marT="183888" marB="183888"/>
                </a:tc>
                <a:tc>
                  <a:txBody>
                    <a:bodyPr/>
                    <a:lstStyle/>
                    <a:p>
                      <a:pPr lvl="0" algn="ctr">
                        <a:buNone/>
                      </a:pPr>
                      <a:r>
                        <a:rPr lang="en-US" sz="1600"/>
                        <a:t>Supply Voltage (rail-to-rail)</a:t>
                      </a:r>
                    </a:p>
                  </a:txBody>
                  <a:tcPr marL="367776" marR="275832" marT="183888" marB="183888"/>
                </a:tc>
                <a:tc>
                  <a:txBody>
                    <a:bodyPr/>
                    <a:lstStyle/>
                    <a:p>
                      <a:pPr lvl="0" algn="ctr">
                        <a:buNone/>
                      </a:pPr>
                      <a:r>
                        <a:rPr lang="en-US" sz="1600"/>
                        <a:t>Manufacturer</a:t>
                      </a:r>
                    </a:p>
                  </a:txBody>
                  <a:tcPr marL="367776" marR="275832" marT="183888" marB="183888"/>
                </a:tc>
                <a:extLst>
                  <a:ext uri="{0D108BD9-81ED-4DB2-BD59-A6C34878D82A}">
                    <a16:rowId xmlns:a16="http://schemas.microsoft.com/office/drawing/2014/main" val="1038732397"/>
                  </a:ext>
                </a:extLst>
              </a:tr>
              <a:tr h="870578">
                <a:tc>
                  <a:txBody>
                    <a:bodyPr/>
                    <a:lstStyle/>
                    <a:p>
                      <a:pPr lvl="0" algn="ctr">
                        <a:buNone/>
                      </a:pPr>
                      <a:r>
                        <a:rPr lang="en-US" sz="1600">
                          <a:solidFill>
                            <a:schemeClr val="bg1"/>
                          </a:solidFill>
                        </a:rPr>
                        <a:t>Comparator</a:t>
                      </a:r>
                      <a:endParaRPr lang="en-US" sz="1600" b="1">
                        <a:solidFill>
                          <a:schemeClr val="bg1"/>
                        </a:solidFill>
                      </a:endParaRPr>
                    </a:p>
                  </a:txBody>
                  <a:tcPr marL="367776" marR="275832" marT="183888" marB="183888">
                    <a:solidFill>
                      <a:schemeClr val="bg1">
                        <a:lumMod val="65000"/>
                      </a:schemeClr>
                    </a:solidFill>
                  </a:tcPr>
                </a:tc>
                <a:tc>
                  <a:txBody>
                    <a:bodyPr/>
                    <a:lstStyle/>
                    <a:p>
                      <a:pPr lvl="0" algn="ctr">
                        <a:buNone/>
                      </a:pPr>
                      <a:r>
                        <a:rPr lang="en-US" sz="1600"/>
                        <a:t>MCP6564</a:t>
                      </a:r>
                      <a:endParaRPr lang="en-US" sz="1600">
                        <a:solidFill>
                          <a:schemeClr val="tx1">
                            <a:lumMod val="75000"/>
                            <a:lumOff val="25000"/>
                          </a:schemeClr>
                        </a:solidFill>
                      </a:endParaRPr>
                    </a:p>
                  </a:txBody>
                  <a:tcPr marL="367776" marR="275832" marT="183888" marB="183888"/>
                </a:tc>
                <a:tc>
                  <a:txBody>
                    <a:bodyPr/>
                    <a:lstStyle/>
                    <a:p>
                      <a:pPr lvl="0" algn="ctr">
                        <a:buNone/>
                      </a:pPr>
                      <a:r>
                        <a:rPr lang="en-US" sz="1600"/>
                        <a:t>$1.44 </a:t>
                      </a:r>
                      <a:endParaRPr lang="en-US" sz="1600">
                        <a:solidFill>
                          <a:schemeClr val="tx1">
                            <a:lumMod val="75000"/>
                            <a:lumOff val="25000"/>
                          </a:schemeClr>
                        </a:solidFill>
                      </a:endParaRPr>
                    </a:p>
                  </a:txBody>
                  <a:tcPr marL="367776" marR="275832" marT="183888" marB="183888"/>
                </a:tc>
                <a:tc>
                  <a:txBody>
                    <a:bodyPr/>
                    <a:lstStyle/>
                    <a:p>
                      <a:pPr lvl="0" algn="ctr">
                        <a:buNone/>
                      </a:pPr>
                      <a:r>
                        <a:rPr lang="en-US" sz="1600"/>
                        <a:t>1 mV</a:t>
                      </a:r>
                    </a:p>
                  </a:txBody>
                  <a:tcPr marL="367776" marR="275832" marT="183888" marB="183888"/>
                </a:tc>
                <a:tc>
                  <a:txBody>
                    <a:bodyPr/>
                    <a:lstStyle/>
                    <a:p>
                      <a:pPr lvl="0" algn="ctr">
                        <a:buNone/>
                      </a:pPr>
                      <a:r>
                        <a:rPr lang="en-US" sz="1600"/>
                        <a:t>1.8 to 5.5 V</a:t>
                      </a:r>
                    </a:p>
                  </a:txBody>
                  <a:tcPr marL="367776" marR="275832" marT="183888" marB="183888"/>
                </a:tc>
                <a:tc>
                  <a:txBody>
                    <a:bodyPr/>
                    <a:lstStyle/>
                    <a:p>
                      <a:pPr lvl="0" algn="ctr">
                        <a:buNone/>
                      </a:pPr>
                      <a:r>
                        <a:rPr lang="en-US" sz="1600"/>
                        <a:t>TI</a:t>
                      </a:r>
                    </a:p>
                  </a:txBody>
                  <a:tcPr marL="367776" marR="275832" marT="183888" marB="183888"/>
                </a:tc>
                <a:extLst>
                  <a:ext uri="{0D108BD9-81ED-4DB2-BD59-A6C34878D82A}">
                    <a16:rowId xmlns:a16="http://schemas.microsoft.com/office/drawing/2014/main" val="1409398252"/>
                  </a:ext>
                </a:extLst>
              </a:tr>
              <a:tr h="870578">
                <a:tc>
                  <a:txBody>
                    <a:bodyPr/>
                    <a:lstStyle/>
                    <a:p>
                      <a:pPr lvl="0" algn="ctr">
                        <a:buNone/>
                      </a:pPr>
                      <a:r>
                        <a:rPr lang="en-US" sz="1600">
                          <a:solidFill>
                            <a:schemeClr val="bg1"/>
                          </a:solidFill>
                        </a:rPr>
                        <a:t>Comparator</a:t>
                      </a:r>
                    </a:p>
                  </a:txBody>
                  <a:tcPr marL="367776" marR="275832" marT="183888" marB="183888">
                    <a:solidFill>
                      <a:schemeClr val="bg1">
                        <a:lumMod val="65000"/>
                      </a:schemeClr>
                    </a:solidFill>
                  </a:tcPr>
                </a:tc>
                <a:tc>
                  <a:txBody>
                    <a:bodyPr/>
                    <a:lstStyle/>
                    <a:p>
                      <a:pPr lvl="0" algn="ctr">
                        <a:buNone/>
                      </a:pPr>
                      <a:r>
                        <a:rPr lang="en-US" sz="1600"/>
                        <a:t>LMX93</a:t>
                      </a:r>
                    </a:p>
                  </a:txBody>
                  <a:tcPr marL="367776" marR="275832" marT="183888" marB="183888"/>
                </a:tc>
                <a:tc>
                  <a:txBody>
                    <a:bodyPr/>
                    <a:lstStyle/>
                    <a:p>
                      <a:pPr lvl="0" algn="ctr">
                        <a:buNone/>
                      </a:pPr>
                      <a:r>
                        <a:rPr lang="en-US" sz="1600"/>
                        <a:t>$0.08</a:t>
                      </a:r>
                    </a:p>
                  </a:txBody>
                  <a:tcPr marL="367776" marR="275832" marT="183888" marB="183888"/>
                </a:tc>
                <a:tc>
                  <a:txBody>
                    <a:bodyPr/>
                    <a:lstStyle/>
                    <a:p>
                      <a:pPr lvl="0" algn="ctr">
                        <a:buNone/>
                      </a:pPr>
                      <a:r>
                        <a:rPr lang="en-US" sz="1600"/>
                        <a:t>100 mV</a:t>
                      </a:r>
                    </a:p>
                  </a:txBody>
                  <a:tcPr marL="367776" marR="275832" marT="183888" marB="183888"/>
                </a:tc>
                <a:tc>
                  <a:txBody>
                    <a:bodyPr/>
                    <a:lstStyle/>
                    <a:p>
                      <a:pPr lvl="0" algn="ctr">
                        <a:buNone/>
                      </a:pPr>
                      <a:r>
                        <a:rPr lang="en-US" sz="1600"/>
                        <a:t>3 to 36 V</a:t>
                      </a:r>
                    </a:p>
                  </a:txBody>
                  <a:tcPr marL="367776" marR="275832" marT="183888" marB="183888"/>
                </a:tc>
                <a:tc>
                  <a:txBody>
                    <a:bodyPr/>
                    <a:lstStyle/>
                    <a:p>
                      <a:pPr lvl="0" algn="ctr">
                        <a:buNone/>
                      </a:pPr>
                      <a:r>
                        <a:rPr lang="en-US" sz="1600"/>
                        <a:t>TI</a:t>
                      </a:r>
                    </a:p>
                  </a:txBody>
                  <a:tcPr marL="367776" marR="275832" marT="183888" marB="183888"/>
                </a:tc>
                <a:extLst>
                  <a:ext uri="{0D108BD9-81ED-4DB2-BD59-A6C34878D82A}">
                    <a16:rowId xmlns:a16="http://schemas.microsoft.com/office/drawing/2014/main" val="2675267932"/>
                  </a:ext>
                </a:extLst>
              </a:tr>
              <a:tr h="599992">
                <a:tc>
                  <a:txBody>
                    <a:bodyPr/>
                    <a:lstStyle/>
                    <a:p>
                      <a:pPr algn="ctr"/>
                      <a:r>
                        <a:rPr lang="en-US" sz="1600">
                          <a:solidFill>
                            <a:schemeClr val="bg1"/>
                          </a:solidFill>
                        </a:rPr>
                        <a:t>AND Gate</a:t>
                      </a:r>
                      <a:endParaRPr lang="en-US" sz="1600" b="1">
                        <a:solidFill>
                          <a:schemeClr val="bg1"/>
                        </a:solidFill>
                      </a:endParaRPr>
                    </a:p>
                  </a:txBody>
                  <a:tcPr marL="367776" marR="275832" marT="183888" marB="183888">
                    <a:solidFill>
                      <a:schemeClr val="bg1">
                        <a:lumMod val="65000"/>
                      </a:schemeClr>
                    </a:solidFill>
                  </a:tcPr>
                </a:tc>
                <a:tc>
                  <a:txBody>
                    <a:bodyPr/>
                    <a:lstStyle/>
                    <a:p>
                      <a:pPr algn="ctr"/>
                      <a:r>
                        <a:rPr lang="en-US" sz="1600"/>
                        <a:t>SN74HC08N</a:t>
                      </a:r>
                      <a:endParaRPr lang="en-US" sz="1600">
                        <a:solidFill>
                          <a:schemeClr val="tx1">
                            <a:lumMod val="75000"/>
                            <a:lumOff val="25000"/>
                          </a:schemeClr>
                        </a:solidFill>
                      </a:endParaRPr>
                    </a:p>
                  </a:txBody>
                  <a:tcPr marL="367776" marR="275832" marT="183888" marB="183888"/>
                </a:tc>
                <a:tc>
                  <a:txBody>
                    <a:bodyPr/>
                    <a:lstStyle/>
                    <a:p>
                      <a:pPr algn="ctr"/>
                      <a:r>
                        <a:rPr lang="en-US" sz="1600"/>
                        <a:t>$0.45</a:t>
                      </a:r>
                      <a:endParaRPr lang="en-US" sz="1600">
                        <a:solidFill>
                          <a:schemeClr val="tx1">
                            <a:lumMod val="75000"/>
                            <a:lumOff val="25000"/>
                          </a:schemeClr>
                        </a:solidFill>
                      </a:endParaRPr>
                    </a:p>
                  </a:txBody>
                  <a:tcPr marL="367776" marR="275832" marT="183888" marB="183888"/>
                </a:tc>
                <a:tc>
                  <a:txBody>
                    <a:bodyPr/>
                    <a:lstStyle/>
                    <a:p>
                      <a:pPr lvl="0" algn="ctr">
                        <a:buNone/>
                      </a:pPr>
                      <a:r>
                        <a:rPr lang="en-US" sz="1600"/>
                        <a:t>N/A</a:t>
                      </a:r>
                    </a:p>
                  </a:txBody>
                  <a:tcPr marL="367776" marR="275832" marT="183888" marB="183888"/>
                </a:tc>
                <a:tc>
                  <a:txBody>
                    <a:bodyPr/>
                    <a:lstStyle/>
                    <a:p>
                      <a:pPr lvl="0" algn="ctr">
                        <a:buNone/>
                      </a:pPr>
                      <a:r>
                        <a:rPr lang="en-US" sz="1600"/>
                        <a:t>2 to 6 V</a:t>
                      </a:r>
                    </a:p>
                  </a:txBody>
                  <a:tcPr marL="367776" marR="275832" marT="183888" marB="183888"/>
                </a:tc>
                <a:tc>
                  <a:txBody>
                    <a:bodyPr/>
                    <a:lstStyle/>
                    <a:p>
                      <a:pPr lvl="0" algn="ctr">
                        <a:buNone/>
                      </a:pPr>
                      <a:r>
                        <a:rPr lang="en-US" sz="1600"/>
                        <a:t>TI</a:t>
                      </a:r>
                    </a:p>
                  </a:txBody>
                  <a:tcPr marL="367776" marR="275832" marT="183888" marB="183888"/>
                </a:tc>
                <a:extLst>
                  <a:ext uri="{0D108BD9-81ED-4DB2-BD59-A6C34878D82A}">
                    <a16:rowId xmlns:a16="http://schemas.microsoft.com/office/drawing/2014/main" val="3219372543"/>
                  </a:ext>
                </a:extLst>
              </a:tr>
              <a:tr h="599992">
                <a:tc>
                  <a:txBody>
                    <a:bodyPr/>
                    <a:lstStyle/>
                    <a:p>
                      <a:pPr lvl="0" algn="ctr">
                        <a:buNone/>
                      </a:pPr>
                      <a:r>
                        <a:rPr lang="en-US" sz="1600">
                          <a:solidFill>
                            <a:schemeClr val="bg1"/>
                          </a:solidFill>
                        </a:rPr>
                        <a:t>AND Gate</a:t>
                      </a:r>
                    </a:p>
                  </a:txBody>
                  <a:tcPr marL="367776" marR="275832" marT="183888" marB="183888">
                    <a:solidFill>
                      <a:schemeClr val="bg1">
                        <a:lumMod val="65000"/>
                      </a:schemeClr>
                    </a:solidFill>
                  </a:tcPr>
                </a:tc>
                <a:tc>
                  <a:txBody>
                    <a:bodyPr/>
                    <a:lstStyle/>
                    <a:p>
                      <a:pPr lvl="0" algn="ctr">
                        <a:buNone/>
                      </a:pPr>
                      <a:r>
                        <a:rPr lang="en-US" sz="1600"/>
                        <a:t>SN74HCS11</a:t>
                      </a:r>
                    </a:p>
                  </a:txBody>
                  <a:tcPr marL="367776" marR="275832" marT="183888" marB="183888"/>
                </a:tc>
                <a:tc>
                  <a:txBody>
                    <a:bodyPr/>
                    <a:lstStyle/>
                    <a:p>
                      <a:pPr lvl="0" algn="ctr">
                        <a:buNone/>
                      </a:pPr>
                      <a:r>
                        <a:rPr lang="en-US" sz="1600"/>
                        <a:t>$0.07</a:t>
                      </a:r>
                    </a:p>
                  </a:txBody>
                  <a:tcPr marL="367776" marR="275832" marT="183888" marB="183888"/>
                </a:tc>
                <a:tc>
                  <a:txBody>
                    <a:bodyPr/>
                    <a:lstStyle/>
                    <a:p>
                      <a:pPr lvl="0" algn="ctr">
                        <a:buNone/>
                      </a:pPr>
                      <a:r>
                        <a:rPr lang="en-US" sz="1600"/>
                        <a:t>N/A</a:t>
                      </a:r>
                    </a:p>
                  </a:txBody>
                  <a:tcPr marL="367776" marR="275832" marT="183888" marB="183888"/>
                </a:tc>
                <a:tc>
                  <a:txBody>
                    <a:bodyPr/>
                    <a:lstStyle/>
                    <a:p>
                      <a:pPr lvl="0" algn="ctr">
                        <a:buNone/>
                      </a:pPr>
                      <a:r>
                        <a:rPr lang="en-US" sz="1600"/>
                        <a:t>2 to 6 V</a:t>
                      </a:r>
                    </a:p>
                  </a:txBody>
                  <a:tcPr marL="367776" marR="275832" marT="183888" marB="183888"/>
                </a:tc>
                <a:tc>
                  <a:txBody>
                    <a:bodyPr/>
                    <a:lstStyle/>
                    <a:p>
                      <a:pPr lvl="0" algn="ctr">
                        <a:buNone/>
                      </a:pPr>
                      <a:r>
                        <a:rPr lang="en-US" sz="1600"/>
                        <a:t>TI</a:t>
                      </a:r>
                    </a:p>
                  </a:txBody>
                  <a:tcPr marL="367776" marR="275832" marT="183888" marB="183888"/>
                </a:tc>
                <a:extLst>
                  <a:ext uri="{0D108BD9-81ED-4DB2-BD59-A6C34878D82A}">
                    <a16:rowId xmlns:a16="http://schemas.microsoft.com/office/drawing/2014/main" val="2370279431"/>
                  </a:ext>
                </a:extLst>
              </a:tr>
            </a:tbl>
          </a:graphicData>
        </a:graphic>
      </p:graphicFrame>
      <p:pic>
        <p:nvPicPr>
          <p:cNvPr id="3076" name="Picture 4" descr="Image result for MCP6564">
            <a:extLst>
              <a:ext uri="{FF2B5EF4-FFF2-40B4-BE49-F238E27FC236}">
                <a16:creationId xmlns:a16="http://schemas.microsoft.com/office/drawing/2014/main" id="{8AF38E64-B994-428F-A6C1-61C98B529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682" y="4393584"/>
            <a:ext cx="2314575" cy="219075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C9B3F750-1157-489E-9967-56187FD84EF2}"/>
              </a:ext>
            </a:extLst>
          </p:cNvPr>
          <p:cNvSpPr/>
          <p:nvPr/>
        </p:nvSpPr>
        <p:spPr>
          <a:xfrm>
            <a:off x="399571" y="1297029"/>
            <a:ext cx="554477" cy="24319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cs typeface="Calibri"/>
            </a:endParaRPr>
          </a:p>
        </p:txBody>
      </p:sp>
      <p:sp>
        <p:nvSpPr>
          <p:cNvPr id="5" name="TextBox 4">
            <a:extLst>
              <a:ext uri="{FF2B5EF4-FFF2-40B4-BE49-F238E27FC236}">
                <a16:creationId xmlns:a16="http://schemas.microsoft.com/office/drawing/2014/main" id="{6FB0878A-C762-4863-950A-4F55840CA443}"/>
              </a:ext>
            </a:extLst>
          </p:cNvPr>
          <p:cNvSpPr txBox="1"/>
          <p:nvPr/>
        </p:nvSpPr>
        <p:spPr>
          <a:xfrm>
            <a:off x="9751" y="1067377"/>
            <a:ext cx="1346403" cy="276999"/>
          </a:xfrm>
          <a:prstGeom prst="rect">
            <a:avLst/>
          </a:prstGeom>
          <a:noFill/>
        </p:spPr>
        <p:txBody>
          <a:bodyPr wrap="square" rtlCol="0" anchor="t">
            <a:spAutoFit/>
          </a:bodyPr>
          <a:lstStyle/>
          <a:p>
            <a:pPr>
              <a:spcAft>
                <a:spcPts val="600"/>
              </a:spcAft>
            </a:pPr>
            <a:r>
              <a:rPr lang="en-US" sz="1200"/>
              <a:t>Final Design</a:t>
            </a:r>
            <a:endParaRPr lang="en-US" sz="1200">
              <a:cs typeface="Calibri"/>
            </a:endParaRPr>
          </a:p>
        </p:txBody>
      </p:sp>
      <p:sp>
        <p:nvSpPr>
          <p:cNvPr id="13" name="Arrow: Right 12">
            <a:extLst>
              <a:ext uri="{FF2B5EF4-FFF2-40B4-BE49-F238E27FC236}">
                <a16:creationId xmlns:a16="http://schemas.microsoft.com/office/drawing/2014/main" id="{ADE81407-011B-4189-B80B-AA4CB11197CF}"/>
              </a:ext>
            </a:extLst>
          </p:cNvPr>
          <p:cNvSpPr/>
          <p:nvPr/>
        </p:nvSpPr>
        <p:spPr>
          <a:xfrm>
            <a:off x="399570" y="3184969"/>
            <a:ext cx="554477" cy="24319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cs typeface="Calibri"/>
            </a:endParaRPr>
          </a:p>
        </p:txBody>
      </p:sp>
      <p:sp>
        <p:nvSpPr>
          <p:cNvPr id="15" name="TextBox 14">
            <a:extLst>
              <a:ext uri="{FF2B5EF4-FFF2-40B4-BE49-F238E27FC236}">
                <a16:creationId xmlns:a16="http://schemas.microsoft.com/office/drawing/2014/main" id="{DB594539-9A7D-4BAA-957A-5B55BADF6C9B}"/>
              </a:ext>
            </a:extLst>
          </p:cNvPr>
          <p:cNvSpPr txBox="1"/>
          <p:nvPr/>
        </p:nvSpPr>
        <p:spPr>
          <a:xfrm>
            <a:off x="9750" y="2909824"/>
            <a:ext cx="1346403" cy="276999"/>
          </a:xfrm>
          <a:prstGeom prst="rect">
            <a:avLst/>
          </a:prstGeom>
          <a:noFill/>
        </p:spPr>
        <p:txBody>
          <a:bodyPr wrap="square" rtlCol="0" anchor="t">
            <a:spAutoFit/>
          </a:bodyPr>
          <a:lstStyle/>
          <a:p>
            <a:pPr>
              <a:spcAft>
                <a:spcPts val="600"/>
              </a:spcAft>
            </a:pPr>
            <a:r>
              <a:rPr lang="en-US" sz="1200"/>
              <a:t>Final Design</a:t>
            </a:r>
            <a:endParaRPr lang="en-US" sz="1200">
              <a:cs typeface="Calibri"/>
            </a:endParaRPr>
          </a:p>
        </p:txBody>
      </p:sp>
    </p:spTree>
    <p:extLst>
      <p:ext uri="{BB962C8B-B14F-4D97-AF65-F5344CB8AC3E}">
        <p14:creationId xmlns:p14="http://schemas.microsoft.com/office/powerpoint/2010/main" val="519928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4">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6">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637ECA-0C80-47AD-9204-B54DF4C4F419}"/>
              </a:ext>
            </a:extLst>
          </p:cNvPr>
          <p:cNvSpPr>
            <a:spLocks noGrp="1"/>
          </p:cNvSpPr>
          <p:nvPr>
            <p:ph type="title"/>
          </p:nvPr>
        </p:nvSpPr>
        <p:spPr>
          <a:xfrm>
            <a:off x="524485" y="1222329"/>
            <a:ext cx="11139854" cy="930447"/>
          </a:xfrm>
        </p:spPr>
        <p:txBody>
          <a:bodyPr vert="horz" lIns="91440" tIns="45720" rIns="91440" bIns="45720" rtlCol="0" anchor="b">
            <a:noAutofit/>
          </a:bodyPr>
          <a:lstStyle/>
          <a:p>
            <a:pPr algn="ctr"/>
            <a:r>
              <a:rPr lang="en-US" kern="1200">
                <a:solidFill>
                  <a:schemeClr val="bg1"/>
                </a:solidFill>
                <a:latin typeface="+mj-lt"/>
                <a:ea typeface="+mj-ea"/>
                <a:cs typeface="+mj-cs"/>
              </a:rPr>
              <a:t>Microcontroller Selection</a:t>
            </a:r>
            <a:br>
              <a:rPr lang="en-US" kern="1200">
                <a:solidFill>
                  <a:schemeClr val="bg1"/>
                </a:solidFill>
                <a:latin typeface="+mj-lt"/>
                <a:ea typeface="+mj-ea"/>
                <a:cs typeface="+mj-cs"/>
              </a:rPr>
            </a:br>
            <a:endParaRPr lang="en-US" kern="1200">
              <a:solidFill>
                <a:schemeClr val="bg1"/>
              </a:solidFill>
              <a:latin typeface="+mj-lt"/>
              <a:ea typeface="+mj-ea"/>
              <a:cs typeface="+mj-cs"/>
            </a:endParaRPr>
          </a:p>
        </p:txBody>
      </p:sp>
      <p:cxnSp>
        <p:nvCxnSpPr>
          <p:cNvPr id="19" name="Straight Connector 18">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60D90469-1CA9-4EAC-A0E5-37B0EA1E29E4}"/>
              </a:ext>
            </a:extLst>
          </p:cNvPr>
          <p:cNvGraphicFramePr>
            <a:graphicFrameLocks noGrp="1"/>
          </p:cNvGraphicFramePr>
          <p:nvPr>
            <p:extLst>
              <p:ext uri="{D42A27DB-BD31-4B8C-83A1-F6EECF244321}">
                <p14:modId xmlns:p14="http://schemas.microsoft.com/office/powerpoint/2010/main" val="2065592863"/>
              </p:ext>
            </p:extLst>
          </p:nvPr>
        </p:nvGraphicFramePr>
        <p:xfrm>
          <a:off x="2032000" y="2830884"/>
          <a:ext cx="9766299" cy="3570320"/>
        </p:xfrm>
        <a:graphic>
          <a:graphicData uri="http://schemas.openxmlformats.org/drawingml/2006/table">
            <a:tbl>
              <a:tblPr firstRow="1" firstCol="1" bandRow="1">
                <a:tableStyleId>{8799B23B-EC83-4686-B30A-512413B5E67A}</a:tableStyleId>
              </a:tblPr>
              <a:tblGrid>
                <a:gridCol w="2476171">
                  <a:extLst>
                    <a:ext uri="{9D8B030D-6E8A-4147-A177-3AD203B41FA5}">
                      <a16:colId xmlns:a16="http://schemas.microsoft.com/office/drawing/2014/main" val="1845040018"/>
                    </a:ext>
                  </a:extLst>
                </a:gridCol>
                <a:gridCol w="2464129">
                  <a:extLst>
                    <a:ext uri="{9D8B030D-6E8A-4147-A177-3AD203B41FA5}">
                      <a16:colId xmlns:a16="http://schemas.microsoft.com/office/drawing/2014/main" val="1815801430"/>
                    </a:ext>
                  </a:extLst>
                </a:gridCol>
                <a:gridCol w="1498600">
                  <a:extLst>
                    <a:ext uri="{9D8B030D-6E8A-4147-A177-3AD203B41FA5}">
                      <a16:colId xmlns:a16="http://schemas.microsoft.com/office/drawing/2014/main" val="1291737776"/>
                    </a:ext>
                  </a:extLst>
                </a:gridCol>
                <a:gridCol w="1651000">
                  <a:extLst>
                    <a:ext uri="{9D8B030D-6E8A-4147-A177-3AD203B41FA5}">
                      <a16:colId xmlns:a16="http://schemas.microsoft.com/office/drawing/2014/main" val="3511829214"/>
                    </a:ext>
                  </a:extLst>
                </a:gridCol>
                <a:gridCol w="1676399">
                  <a:extLst>
                    <a:ext uri="{9D8B030D-6E8A-4147-A177-3AD203B41FA5}">
                      <a16:colId xmlns:a16="http://schemas.microsoft.com/office/drawing/2014/main" val="99495687"/>
                    </a:ext>
                  </a:extLst>
                </a:gridCol>
              </a:tblGrid>
              <a:tr h="1020451">
                <a:tc>
                  <a:txBody>
                    <a:bodyPr/>
                    <a:lstStyle/>
                    <a:p>
                      <a:pPr algn="ctr">
                        <a:spcAft>
                          <a:spcPts val="0"/>
                        </a:spcAft>
                      </a:pPr>
                      <a:r>
                        <a:rPr lang="en-US" sz="2700">
                          <a:effectLst/>
                        </a:rPr>
                        <a:t>Device</a:t>
                      </a:r>
                      <a:endParaRPr lang="en-US" sz="2700" b="1">
                        <a:solidFill>
                          <a:schemeClr val="tx1">
                            <a:lumMod val="75000"/>
                            <a:lumOff val="25000"/>
                          </a:schemeClr>
                        </a:solidFill>
                        <a:effectLst/>
                      </a:endParaRPr>
                    </a:p>
                  </a:txBody>
                  <a:tcPr marL="271050" marR="203288" marT="135525" marB="135525"/>
                </a:tc>
                <a:tc>
                  <a:txBody>
                    <a:bodyPr/>
                    <a:lstStyle/>
                    <a:p>
                      <a:pPr algn="ctr">
                        <a:spcAft>
                          <a:spcPts val="0"/>
                        </a:spcAft>
                      </a:pPr>
                      <a:r>
                        <a:rPr lang="en-US" sz="2700">
                          <a:effectLst/>
                        </a:rPr>
                        <a:t>Manufacturer</a:t>
                      </a:r>
                      <a:endParaRPr lang="en-US" sz="2700" b="1">
                        <a:solidFill>
                          <a:schemeClr val="tx1">
                            <a:lumMod val="75000"/>
                            <a:lumOff val="25000"/>
                          </a:schemeClr>
                        </a:solidFill>
                        <a:effectLst/>
                      </a:endParaRPr>
                    </a:p>
                  </a:txBody>
                  <a:tcPr marL="271050" marR="203288" marT="135525" marB="135525"/>
                </a:tc>
                <a:tc>
                  <a:txBody>
                    <a:bodyPr/>
                    <a:lstStyle/>
                    <a:p>
                      <a:pPr algn="ctr">
                        <a:spcAft>
                          <a:spcPts val="0"/>
                        </a:spcAft>
                      </a:pPr>
                      <a:r>
                        <a:rPr lang="en-US" sz="2700">
                          <a:effectLst/>
                        </a:rPr>
                        <a:t>GPIOs</a:t>
                      </a:r>
                      <a:endParaRPr lang="en-US" sz="2700" b="1">
                        <a:solidFill>
                          <a:schemeClr val="tx1">
                            <a:lumMod val="75000"/>
                            <a:lumOff val="25000"/>
                          </a:schemeClr>
                        </a:solidFill>
                        <a:effectLst/>
                      </a:endParaRPr>
                    </a:p>
                  </a:txBody>
                  <a:tcPr marL="271050" marR="203288" marT="135525" marB="135525"/>
                </a:tc>
                <a:tc>
                  <a:txBody>
                    <a:bodyPr/>
                    <a:lstStyle/>
                    <a:p>
                      <a:pPr algn="ctr">
                        <a:spcAft>
                          <a:spcPts val="0"/>
                        </a:spcAft>
                      </a:pPr>
                      <a:r>
                        <a:rPr lang="en-US" sz="2500">
                          <a:effectLst/>
                        </a:rPr>
                        <a:t>Clock Rate</a:t>
                      </a:r>
                      <a:endParaRPr lang="en-US" sz="2500" b="1">
                        <a:solidFill>
                          <a:schemeClr val="tx1">
                            <a:lumMod val="75000"/>
                            <a:lumOff val="25000"/>
                          </a:schemeClr>
                        </a:solidFill>
                        <a:effectLst/>
                      </a:endParaRPr>
                    </a:p>
                  </a:txBody>
                  <a:tcPr marL="271050" marR="203288" marT="135525" marB="135525"/>
                </a:tc>
                <a:tc>
                  <a:txBody>
                    <a:bodyPr/>
                    <a:lstStyle/>
                    <a:p>
                      <a:pPr algn="ctr">
                        <a:spcAft>
                          <a:spcPts val="0"/>
                        </a:spcAft>
                      </a:pPr>
                      <a:r>
                        <a:rPr lang="en-US" sz="2700">
                          <a:effectLst/>
                        </a:rPr>
                        <a:t>Price</a:t>
                      </a:r>
                      <a:endParaRPr lang="en-US" sz="2700" b="1">
                        <a:solidFill>
                          <a:schemeClr val="tx1">
                            <a:lumMod val="75000"/>
                            <a:lumOff val="25000"/>
                          </a:schemeClr>
                        </a:solidFill>
                        <a:effectLst/>
                      </a:endParaRPr>
                    </a:p>
                  </a:txBody>
                  <a:tcPr marL="271050" marR="203288" marT="135525" marB="135525"/>
                </a:tc>
                <a:extLst>
                  <a:ext uri="{0D108BD9-81ED-4DB2-BD59-A6C34878D82A}">
                    <a16:rowId xmlns:a16="http://schemas.microsoft.com/office/drawing/2014/main" val="1115768242"/>
                  </a:ext>
                </a:extLst>
              </a:tr>
              <a:tr h="847766">
                <a:tc>
                  <a:txBody>
                    <a:bodyPr/>
                    <a:lstStyle/>
                    <a:p>
                      <a:pPr algn="ctr"/>
                      <a:r>
                        <a:rPr lang="en-US" sz="1900" b="1" i="0" kern="1200">
                          <a:solidFill>
                            <a:schemeClr val="tx1"/>
                          </a:solidFill>
                          <a:effectLst/>
                          <a:latin typeface="+mn-lt"/>
                          <a:ea typeface="+mn-ea"/>
                          <a:cs typeface="+mn-cs"/>
                        </a:rPr>
                        <a:t>PIC32MZ0512EFE</a:t>
                      </a:r>
                    </a:p>
                  </a:txBody>
                  <a:tcPr marL="271050" marR="203288" marT="135525" marB="135525"/>
                </a:tc>
                <a:tc>
                  <a:txBody>
                    <a:bodyPr/>
                    <a:lstStyle/>
                    <a:p>
                      <a:pPr algn="ctr">
                        <a:spcAft>
                          <a:spcPts val="0"/>
                        </a:spcAft>
                      </a:pPr>
                      <a:r>
                        <a:rPr lang="en-US" sz="2400">
                          <a:solidFill>
                            <a:schemeClr val="tx1">
                              <a:lumMod val="75000"/>
                              <a:lumOff val="25000"/>
                            </a:schemeClr>
                          </a:solidFill>
                          <a:effectLst/>
                        </a:rPr>
                        <a:t>Microchip</a:t>
                      </a:r>
                    </a:p>
                  </a:txBody>
                  <a:tcPr marL="271050" marR="203288" marT="135525" marB="135525"/>
                </a:tc>
                <a:tc>
                  <a:txBody>
                    <a:bodyPr/>
                    <a:lstStyle/>
                    <a:p>
                      <a:pPr algn="ctr">
                        <a:spcAft>
                          <a:spcPts val="0"/>
                        </a:spcAft>
                      </a:pPr>
                      <a:r>
                        <a:rPr lang="en-US" sz="2400">
                          <a:effectLst/>
                        </a:rPr>
                        <a:t>120</a:t>
                      </a:r>
                      <a:endParaRPr lang="en-US" sz="2400">
                        <a:solidFill>
                          <a:schemeClr val="tx1">
                            <a:lumMod val="75000"/>
                            <a:lumOff val="25000"/>
                          </a:schemeClr>
                        </a:solidFill>
                        <a:effectLst/>
                      </a:endParaRPr>
                    </a:p>
                  </a:txBody>
                  <a:tcPr marL="271050" marR="203288" marT="135525" marB="135525"/>
                </a:tc>
                <a:tc>
                  <a:txBody>
                    <a:bodyPr/>
                    <a:lstStyle/>
                    <a:p>
                      <a:pPr algn="ctr">
                        <a:spcAft>
                          <a:spcPts val="0"/>
                        </a:spcAft>
                      </a:pPr>
                      <a:r>
                        <a:rPr lang="en-US" sz="2400">
                          <a:effectLst/>
                        </a:rPr>
                        <a:t>200 MHz</a:t>
                      </a:r>
                      <a:endParaRPr lang="en-US" sz="2400">
                        <a:solidFill>
                          <a:schemeClr val="tx1">
                            <a:lumMod val="75000"/>
                            <a:lumOff val="25000"/>
                          </a:schemeClr>
                        </a:solidFill>
                        <a:effectLst/>
                      </a:endParaRPr>
                    </a:p>
                  </a:txBody>
                  <a:tcPr marL="271050" marR="203288" marT="135525" marB="135525"/>
                </a:tc>
                <a:tc>
                  <a:txBody>
                    <a:bodyPr/>
                    <a:lstStyle/>
                    <a:p>
                      <a:pPr algn="ctr">
                        <a:spcAft>
                          <a:spcPts val="0"/>
                        </a:spcAft>
                      </a:pPr>
                      <a:r>
                        <a:rPr lang="en-US" sz="2400">
                          <a:effectLst/>
                        </a:rPr>
                        <a:t>$9.62</a:t>
                      </a:r>
                      <a:endParaRPr lang="en-US" sz="2400">
                        <a:solidFill>
                          <a:schemeClr val="tx1">
                            <a:lumMod val="75000"/>
                            <a:lumOff val="25000"/>
                          </a:schemeClr>
                        </a:solidFill>
                        <a:effectLst/>
                      </a:endParaRPr>
                    </a:p>
                  </a:txBody>
                  <a:tcPr marL="271050" marR="203288" marT="135525" marB="135525"/>
                </a:tc>
                <a:extLst>
                  <a:ext uri="{0D108BD9-81ED-4DB2-BD59-A6C34878D82A}">
                    <a16:rowId xmlns:a16="http://schemas.microsoft.com/office/drawing/2014/main" val="156216231"/>
                  </a:ext>
                </a:extLst>
              </a:tr>
              <a:tr h="851290">
                <a:tc>
                  <a:txBody>
                    <a:bodyPr/>
                    <a:lstStyle/>
                    <a:p>
                      <a:pPr algn="ctr">
                        <a:spcAft>
                          <a:spcPts val="0"/>
                        </a:spcAft>
                      </a:pPr>
                      <a:r>
                        <a:rPr lang="en-US" sz="1900" b="1" i="0" kern="1200">
                          <a:solidFill>
                            <a:schemeClr val="tx1"/>
                          </a:solidFill>
                          <a:effectLst/>
                          <a:latin typeface="+mn-lt"/>
                          <a:ea typeface="+mn-ea"/>
                          <a:cs typeface="+mn-cs"/>
                        </a:rPr>
                        <a:t>LPC4353JBD208E</a:t>
                      </a:r>
                      <a:endParaRPr lang="en-US" sz="2000" b="1">
                        <a:solidFill>
                          <a:schemeClr val="tx1">
                            <a:lumMod val="75000"/>
                            <a:lumOff val="25000"/>
                          </a:schemeClr>
                        </a:solidFill>
                        <a:effectLst/>
                      </a:endParaRPr>
                    </a:p>
                  </a:txBody>
                  <a:tcPr marL="271050" marR="203288" marT="135525" marB="135525"/>
                </a:tc>
                <a:tc>
                  <a:txBody>
                    <a:bodyPr/>
                    <a:lstStyle/>
                    <a:p>
                      <a:pPr algn="ctr">
                        <a:spcAft>
                          <a:spcPts val="0"/>
                        </a:spcAft>
                      </a:pPr>
                      <a:r>
                        <a:rPr lang="en-US" sz="2400">
                          <a:effectLst/>
                        </a:rPr>
                        <a:t>NXP</a:t>
                      </a:r>
                      <a:endParaRPr lang="en-US" sz="2400">
                        <a:solidFill>
                          <a:schemeClr val="tx1">
                            <a:lumMod val="75000"/>
                            <a:lumOff val="25000"/>
                          </a:schemeClr>
                        </a:solidFill>
                        <a:effectLst/>
                      </a:endParaRPr>
                    </a:p>
                  </a:txBody>
                  <a:tcPr marL="271050" marR="203288" marT="135525" marB="135525"/>
                </a:tc>
                <a:tc>
                  <a:txBody>
                    <a:bodyPr/>
                    <a:lstStyle/>
                    <a:p>
                      <a:pPr algn="ctr">
                        <a:spcAft>
                          <a:spcPts val="0"/>
                        </a:spcAft>
                      </a:pPr>
                      <a:r>
                        <a:rPr lang="en-US" sz="2400">
                          <a:effectLst/>
                        </a:rPr>
                        <a:t>142</a:t>
                      </a:r>
                      <a:endParaRPr lang="en-US" sz="2400">
                        <a:solidFill>
                          <a:schemeClr val="tx1">
                            <a:lumMod val="75000"/>
                            <a:lumOff val="25000"/>
                          </a:schemeClr>
                        </a:solidFill>
                        <a:effectLst/>
                      </a:endParaRPr>
                    </a:p>
                  </a:txBody>
                  <a:tcPr marL="271050" marR="203288" marT="135525" marB="135525"/>
                </a:tc>
                <a:tc>
                  <a:txBody>
                    <a:bodyPr/>
                    <a:lstStyle/>
                    <a:p>
                      <a:pPr algn="ctr">
                        <a:spcAft>
                          <a:spcPts val="0"/>
                        </a:spcAft>
                      </a:pPr>
                      <a:r>
                        <a:rPr lang="en-US" sz="2400">
                          <a:effectLst/>
                        </a:rPr>
                        <a:t>204 MHz</a:t>
                      </a:r>
                      <a:endParaRPr lang="en-US" sz="2400">
                        <a:solidFill>
                          <a:schemeClr val="tx1">
                            <a:lumMod val="75000"/>
                            <a:lumOff val="25000"/>
                          </a:schemeClr>
                        </a:solidFill>
                        <a:effectLst/>
                      </a:endParaRPr>
                    </a:p>
                  </a:txBody>
                  <a:tcPr marL="271050" marR="203288" marT="135525" marB="135525"/>
                </a:tc>
                <a:tc>
                  <a:txBody>
                    <a:bodyPr/>
                    <a:lstStyle/>
                    <a:p>
                      <a:pPr algn="ctr">
                        <a:spcAft>
                          <a:spcPts val="0"/>
                        </a:spcAft>
                      </a:pPr>
                      <a:r>
                        <a:rPr lang="en-US" sz="2400">
                          <a:effectLst/>
                        </a:rPr>
                        <a:t>$14.55</a:t>
                      </a:r>
                      <a:endParaRPr lang="en-US" sz="2400">
                        <a:solidFill>
                          <a:schemeClr val="tx1">
                            <a:lumMod val="75000"/>
                            <a:lumOff val="25000"/>
                          </a:schemeClr>
                        </a:solidFill>
                        <a:effectLst/>
                      </a:endParaRPr>
                    </a:p>
                  </a:txBody>
                  <a:tcPr marL="271050" marR="203288" marT="135525" marB="135525"/>
                </a:tc>
                <a:extLst>
                  <a:ext uri="{0D108BD9-81ED-4DB2-BD59-A6C34878D82A}">
                    <a16:rowId xmlns:a16="http://schemas.microsoft.com/office/drawing/2014/main" val="3086634379"/>
                  </a:ext>
                </a:extLst>
              </a:tr>
              <a:tr h="838214">
                <a:tc>
                  <a:txBody>
                    <a:bodyPr/>
                    <a:lstStyle/>
                    <a:p>
                      <a:pPr algn="ctr">
                        <a:spcAft>
                          <a:spcPts val="0"/>
                        </a:spcAft>
                      </a:pPr>
                      <a:r>
                        <a:rPr lang="en-US" sz="1900" b="1" i="0" kern="1200">
                          <a:solidFill>
                            <a:schemeClr val="tx1"/>
                          </a:solidFill>
                          <a:effectLst/>
                          <a:latin typeface="+mn-lt"/>
                          <a:ea typeface="+mn-ea"/>
                          <a:cs typeface="+mn-cs"/>
                        </a:rPr>
                        <a:t>STM32H743IIT6</a:t>
                      </a:r>
                      <a:endParaRPr lang="en-US" sz="2000" b="1">
                        <a:solidFill>
                          <a:schemeClr val="tx1">
                            <a:lumMod val="75000"/>
                            <a:lumOff val="25000"/>
                          </a:schemeClr>
                        </a:solidFill>
                        <a:effectLst/>
                      </a:endParaRPr>
                    </a:p>
                  </a:txBody>
                  <a:tcPr marL="271050" marR="203288" marT="135525" marB="135525"/>
                </a:tc>
                <a:tc>
                  <a:txBody>
                    <a:bodyPr/>
                    <a:lstStyle/>
                    <a:p>
                      <a:pPr algn="ctr">
                        <a:spcAft>
                          <a:spcPts val="0"/>
                        </a:spcAft>
                      </a:pPr>
                      <a:r>
                        <a:rPr lang="en-US" sz="2000">
                          <a:effectLst/>
                        </a:rPr>
                        <a:t>STMicroelectronics</a:t>
                      </a:r>
                      <a:endParaRPr lang="en-US" sz="2000">
                        <a:solidFill>
                          <a:schemeClr val="tx1">
                            <a:lumMod val="75000"/>
                            <a:lumOff val="25000"/>
                          </a:schemeClr>
                        </a:solidFill>
                        <a:effectLst/>
                      </a:endParaRPr>
                    </a:p>
                  </a:txBody>
                  <a:tcPr marL="271050" marR="203288" marT="135525" marB="135525"/>
                </a:tc>
                <a:tc>
                  <a:txBody>
                    <a:bodyPr/>
                    <a:lstStyle/>
                    <a:p>
                      <a:pPr algn="ctr">
                        <a:spcAft>
                          <a:spcPts val="0"/>
                        </a:spcAft>
                      </a:pPr>
                      <a:r>
                        <a:rPr lang="en-US" sz="2400">
                          <a:effectLst/>
                        </a:rPr>
                        <a:t>140</a:t>
                      </a:r>
                      <a:endParaRPr lang="en-US" sz="2400">
                        <a:solidFill>
                          <a:schemeClr val="tx1">
                            <a:lumMod val="75000"/>
                            <a:lumOff val="25000"/>
                          </a:schemeClr>
                        </a:solidFill>
                        <a:effectLst/>
                      </a:endParaRPr>
                    </a:p>
                  </a:txBody>
                  <a:tcPr marL="271050" marR="203288" marT="135525" marB="135525"/>
                </a:tc>
                <a:tc>
                  <a:txBody>
                    <a:bodyPr/>
                    <a:lstStyle/>
                    <a:p>
                      <a:pPr algn="ctr">
                        <a:spcAft>
                          <a:spcPts val="0"/>
                        </a:spcAft>
                      </a:pPr>
                      <a:r>
                        <a:rPr lang="en-US" sz="2400">
                          <a:effectLst/>
                        </a:rPr>
                        <a:t>400 MHz</a:t>
                      </a:r>
                      <a:endParaRPr lang="en-US" sz="2400">
                        <a:solidFill>
                          <a:schemeClr val="tx1">
                            <a:lumMod val="75000"/>
                            <a:lumOff val="25000"/>
                          </a:schemeClr>
                        </a:solidFill>
                        <a:effectLst/>
                      </a:endParaRPr>
                    </a:p>
                  </a:txBody>
                  <a:tcPr marL="271050" marR="203288" marT="135525" marB="135525"/>
                </a:tc>
                <a:tc>
                  <a:txBody>
                    <a:bodyPr/>
                    <a:lstStyle/>
                    <a:p>
                      <a:pPr algn="ctr">
                        <a:spcAft>
                          <a:spcPts val="0"/>
                        </a:spcAft>
                      </a:pPr>
                      <a:r>
                        <a:rPr lang="en-US" sz="2400">
                          <a:effectLst/>
                        </a:rPr>
                        <a:t>$10.96</a:t>
                      </a:r>
                      <a:endParaRPr lang="en-US" sz="2400">
                        <a:solidFill>
                          <a:schemeClr val="tx1">
                            <a:lumMod val="75000"/>
                            <a:lumOff val="25000"/>
                          </a:schemeClr>
                        </a:solidFill>
                        <a:effectLst/>
                      </a:endParaRPr>
                    </a:p>
                  </a:txBody>
                  <a:tcPr marL="271050" marR="203288" marT="135525" marB="135525"/>
                </a:tc>
                <a:extLst>
                  <a:ext uri="{0D108BD9-81ED-4DB2-BD59-A6C34878D82A}">
                    <a16:rowId xmlns:a16="http://schemas.microsoft.com/office/drawing/2014/main" val="1382461903"/>
                  </a:ext>
                </a:extLst>
              </a:tr>
            </a:tbl>
          </a:graphicData>
        </a:graphic>
      </p:graphicFrame>
      <p:sp>
        <p:nvSpPr>
          <p:cNvPr id="9" name="Arrow: Right 8">
            <a:extLst>
              <a:ext uri="{FF2B5EF4-FFF2-40B4-BE49-F238E27FC236}">
                <a16:creationId xmlns:a16="http://schemas.microsoft.com/office/drawing/2014/main" id="{D848D9BA-A7B1-4BCE-BE14-677B67A64F7E}"/>
              </a:ext>
            </a:extLst>
          </p:cNvPr>
          <p:cNvSpPr/>
          <p:nvPr/>
        </p:nvSpPr>
        <p:spPr>
          <a:xfrm>
            <a:off x="1542363" y="5724338"/>
            <a:ext cx="479926" cy="25564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DE0F427-B3CE-4E2D-8DB1-1884E87690C0}"/>
              </a:ext>
            </a:extLst>
          </p:cNvPr>
          <p:cNvSpPr txBox="1"/>
          <p:nvPr/>
        </p:nvSpPr>
        <p:spPr>
          <a:xfrm>
            <a:off x="393701" y="5676658"/>
            <a:ext cx="1346403" cy="338554"/>
          </a:xfrm>
          <a:prstGeom prst="rect">
            <a:avLst/>
          </a:prstGeom>
          <a:noFill/>
        </p:spPr>
        <p:txBody>
          <a:bodyPr wrap="square" rtlCol="0">
            <a:spAutoFit/>
          </a:bodyPr>
          <a:lstStyle/>
          <a:p>
            <a:pPr>
              <a:spcAft>
                <a:spcPts val="600"/>
              </a:spcAft>
            </a:pPr>
            <a:r>
              <a:rPr lang="en-US" sz="1600"/>
              <a:t>Final Design</a:t>
            </a:r>
          </a:p>
        </p:txBody>
      </p:sp>
    </p:spTree>
    <p:extLst>
      <p:ext uri="{BB962C8B-B14F-4D97-AF65-F5344CB8AC3E}">
        <p14:creationId xmlns:p14="http://schemas.microsoft.com/office/powerpoint/2010/main" val="3222134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97E43A1-D14E-4C0D-9F87-EB8BD7DABEDA}"/>
              </a:ext>
            </a:extLst>
          </p:cNvPr>
          <p:cNvSpPr/>
          <p:nvPr/>
        </p:nvSpPr>
        <p:spPr>
          <a:xfrm>
            <a:off x="3513763" y="470924"/>
            <a:ext cx="8322066" cy="58854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138A40-D4BB-40EF-A365-1107E3C30B1A}"/>
              </a:ext>
            </a:extLst>
          </p:cNvPr>
          <p:cNvSpPr>
            <a:spLocks noGrp="1"/>
          </p:cNvSpPr>
          <p:nvPr>
            <p:ph type="title"/>
          </p:nvPr>
        </p:nvSpPr>
        <p:spPr>
          <a:xfrm>
            <a:off x="385750" y="972429"/>
            <a:ext cx="3416158" cy="2084105"/>
          </a:xfrm>
        </p:spPr>
        <p:txBody>
          <a:bodyPr>
            <a:normAutofit/>
          </a:bodyPr>
          <a:lstStyle/>
          <a:p>
            <a:pPr algn="ctr"/>
            <a:r>
              <a:rPr lang="en-US">
                <a:solidFill>
                  <a:srgbClr val="FFFFFF"/>
                </a:solidFill>
              </a:rPr>
              <a:t>Software/</a:t>
            </a:r>
            <a:br>
              <a:rPr lang="en-US">
                <a:solidFill>
                  <a:srgbClr val="FFFFFF"/>
                </a:solidFill>
              </a:rPr>
            </a:br>
            <a:r>
              <a:rPr lang="en-US">
                <a:solidFill>
                  <a:srgbClr val="FFFFFF"/>
                </a:solidFill>
              </a:rPr>
              <a:t>Firmware</a:t>
            </a:r>
            <a:br>
              <a:rPr lang="en-US">
                <a:solidFill>
                  <a:srgbClr val="FFFFFF"/>
                </a:solidFill>
              </a:rPr>
            </a:br>
            <a:r>
              <a:rPr lang="en-US">
                <a:solidFill>
                  <a:srgbClr val="FFFFFF"/>
                </a:solidFill>
              </a:rPr>
              <a:t>Overview</a:t>
            </a:r>
          </a:p>
        </p:txBody>
      </p:sp>
      <p:grpSp>
        <p:nvGrpSpPr>
          <p:cNvPr id="6" name="Group 5">
            <a:extLst>
              <a:ext uri="{FF2B5EF4-FFF2-40B4-BE49-F238E27FC236}">
                <a16:creationId xmlns:a16="http://schemas.microsoft.com/office/drawing/2014/main" id="{C63CD170-3B0C-42B1-B88F-B0F75FC120A3}"/>
              </a:ext>
            </a:extLst>
          </p:cNvPr>
          <p:cNvGrpSpPr>
            <a:grpSpLocks noChangeAspect="1"/>
          </p:cNvGrpSpPr>
          <p:nvPr/>
        </p:nvGrpSpPr>
        <p:grpSpPr>
          <a:xfrm>
            <a:off x="3966505" y="562192"/>
            <a:ext cx="7362466" cy="5695032"/>
            <a:chOff x="587164" y="487680"/>
            <a:chExt cx="8040306" cy="6219356"/>
          </a:xfrm>
        </p:grpSpPr>
        <p:sp>
          <p:nvSpPr>
            <p:cNvPr id="7" name="Rectangle: Rounded Corners 6">
              <a:extLst>
                <a:ext uri="{FF2B5EF4-FFF2-40B4-BE49-F238E27FC236}">
                  <a16:creationId xmlns:a16="http://schemas.microsoft.com/office/drawing/2014/main" id="{21E4AAD9-07D7-4A13-8A68-3E7D44A0AEE1}"/>
                </a:ext>
              </a:extLst>
            </p:cNvPr>
            <p:cNvSpPr/>
            <p:nvPr/>
          </p:nvSpPr>
          <p:spPr>
            <a:xfrm>
              <a:off x="6657221" y="3000838"/>
              <a:ext cx="1970248" cy="193692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226C00-42D4-4F56-8A6D-7BDC614AD44F}"/>
                </a:ext>
              </a:extLst>
            </p:cNvPr>
            <p:cNvSpPr/>
            <p:nvPr/>
          </p:nvSpPr>
          <p:spPr>
            <a:xfrm>
              <a:off x="587164" y="487680"/>
              <a:ext cx="4815288" cy="44500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B04AA0-0AB8-469C-8320-416B769C3075}"/>
                </a:ext>
              </a:extLst>
            </p:cNvPr>
            <p:cNvSpPr/>
            <p:nvPr/>
          </p:nvSpPr>
          <p:spPr>
            <a:xfrm>
              <a:off x="3560013" y="3254887"/>
              <a:ext cx="1663769" cy="118840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B0FAADC-BA6C-484D-8125-317388CD200B}"/>
                </a:ext>
              </a:extLst>
            </p:cNvPr>
            <p:cNvSpPr txBox="1"/>
            <p:nvPr/>
          </p:nvSpPr>
          <p:spPr>
            <a:xfrm>
              <a:off x="3678853" y="3689813"/>
              <a:ext cx="1426089" cy="331309"/>
            </a:xfrm>
            <a:prstGeom prst="rect">
              <a:avLst/>
            </a:prstGeom>
            <a:noFill/>
          </p:spPr>
          <p:txBody>
            <a:bodyPr wrap="square" rtlCol="0">
              <a:spAutoFit/>
            </a:bodyPr>
            <a:lstStyle/>
            <a:p>
              <a:pPr algn="ctr"/>
              <a:r>
                <a:rPr lang="en-US" sz="1553">
                  <a:solidFill>
                    <a:schemeClr val="bg1"/>
                  </a:solidFill>
                  <a:latin typeface="Times New Roman" panose="02020603050405020304" pitchFamily="18" charset="0"/>
                  <a:cs typeface="Times New Roman" panose="02020603050405020304" pitchFamily="18" charset="0"/>
                </a:rPr>
                <a:t>Core module</a:t>
              </a:r>
            </a:p>
          </p:txBody>
        </p:sp>
        <p:sp>
          <p:nvSpPr>
            <p:cNvPr id="12" name="Rectangle 11">
              <a:extLst>
                <a:ext uri="{FF2B5EF4-FFF2-40B4-BE49-F238E27FC236}">
                  <a16:creationId xmlns:a16="http://schemas.microsoft.com/office/drawing/2014/main" id="{B84FC21A-8474-4298-B634-6D58CE2CF69F}"/>
                </a:ext>
              </a:extLst>
            </p:cNvPr>
            <p:cNvSpPr/>
            <p:nvPr/>
          </p:nvSpPr>
          <p:spPr>
            <a:xfrm>
              <a:off x="717620" y="1058887"/>
              <a:ext cx="1663770" cy="11884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4ACF8A1-BC2E-4E63-9DF6-59EC6532D522}"/>
                </a:ext>
              </a:extLst>
            </p:cNvPr>
            <p:cNvSpPr txBox="1"/>
            <p:nvPr/>
          </p:nvSpPr>
          <p:spPr>
            <a:xfrm>
              <a:off x="717620" y="1361685"/>
              <a:ext cx="1663770" cy="570284"/>
            </a:xfrm>
            <a:prstGeom prst="rect">
              <a:avLst/>
            </a:prstGeom>
            <a:noFill/>
          </p:spPr>
          <p:txBody>
            <a:bodyPr wrap="square" rtlCol="0">
              <a:spAutoFit/>
            </a:bodyPr>
            <a:lstStyle/>
            <a:p>
              <a:pPr algn="ctr"/>
              <a:r>
                <a:rPr lang="en-US" sz="1553">
                  <a:solidFill>
                    <a:schemeClr val="bg1"/>
                  </a:solidFill>
                  <a:latin typeface="Times New Roman" panose="02020603050405020304" pitchFamily="18" charset="0"/>
                  <a:cs typeface="Times New Roman" panose="02020603050405020304" pitchFamily="18" charset="0"/>
                </a:rPr>
                <a:t>Graphical user interface module</a:t>
              </a:r>
            </a:p>
          </p:txBody>
        </p:sp>
        <p:sp>
          <p:nvSpPr>
            <p:cNvPr id="14" name="Rectangle 13">
              <a:extLst>
                <a:ext uri="{FF2B5EF4-FFF2-40B4-BE49-F238E27FC236}">
                  <a16:creationId xmlns:a16="http://schemas.microsoft.com/office/drawing/2014/main" id="{908C76A7-53F3-4398-8E84-2A07E481700A}"/>
                </a:ext>
              </a:extLst>
            </p:cNvPr>
            <p:cNvSpPr/>
            <p:nvPr/>
          </p:nvSpPr>
          <p:spPr>
            <a:xfrm>
              <a:off x="3588823" y="1058888"/>
              <a:ext cx="1663769" cy="118840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978F38B-A819-4CF8-BAFF-35DB953C228A}"/>
                </a:ext>
              </a:extLst>
            </p:cNvPr>
            <p:cNvSpPr txBox="1"/>
            <p:nvPr/>
          </p:nvSpPr>
          <p:spPr>
            <a:xfrm>
              <a:off x="3813902" y="1363472"/>
              <a:ext cx="1291041" cy="570284"/>
            </a:xfrm>
            <a:prstGeom prst="rect">
              <a:avLst/>
            </a:prstGeom>
            <a:noFill/>
          </p:spPr>
          <p:txBody>
            <a:bodyPr wrap="square" rtlCol="0">
              <a:spAutoFit/>
            </a:bodyPr>
            <a:lstStyle/>
            <a:p>
              <a:pPr algn="ctr"/>
              <a:r>
                <a:rPr lang="en-US" sz="1553">
                  <a:solidFill>
                    <a:schemeClr val="bg1"/>
                  </a:solidFill>
                  <a:latin typeface="Times New Roman" panose="02020603050405020304" pitchFamily="18" charset="0"/>
                  <a:cs typeface="Times New Roman" panose="02020603050405020304" pitchFamily="18" charset="0"/>
                </a:rPr>
                <a:t>Dataloader module</a:t>
              </a:r>
            </a:p>
          </p:txBody>
        </p:sp>
        <p:sp>
          <p:nvSpPr>
            <p:cNvPr id="16" name="Arrow: Down 15">
              <a:extLst>
                <a:ext uri="{FF2B5EF4-FFF2-40B4-BE49-F238E27FC236}">
                  <a16:creationId xmlns:a16="http://schemas.microsoft.com/office/drawing/2014/main" id="{09B8E74B-0699-4458-9FA2-B25471A8546C}"/>
                </a:ext>
              </a:extLst>
            </p:cNvPr>
            <p:cNvSpPr/>
            <p:nvPr/>
          </p:nvSpPr>
          <p:spPr>
            <a:xfrm>
              <a:off x="4279360" y="2355862"/>
              <a:ext cx="225077" cy="855806"/>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B73859C5-44D8-4E58-AD8E-44921677ACB0}"/>
                </a:ext>
              </a:extLst>
            </p:cNvPr>
            <p:cNvSpPr/>
            <p:nvPr/>
          </p:nvSpPr>
          <p:spPr>
            <a:xfrm>
              <a:off x="6893067" y="1148167"/>
              <a:ext cx="1663769" cy="10910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16340A0-2EA9-40B3-9BFF-41D6CC27EBF1}"/>
                </a:ext>
              </a:extLst>
            </p:cNvPr>
            <p:cNvSpPr txBox="1"/>
            <p:nvPr/>
          </p:nvSpPr>
          <p:spPr>
            <a:xfrm>
              <a:off x="7245090" y="1534403"/>
              <a:ext cx="959727" cy="331309"/>
            </a:xfrm>
            <a:prstGeom prst="rect">
              <a:avLst/>
            </a:prstGeom>
            <a:noFill/>
          </p:spPr>
          <p:txBody>
            <a:bodyPr wrap="square" rtlCol="0">
              <a:spAutoFit/>
            </a:bodyPr>
            <a:lstStyle/>
            <a:p>
              <a:pPr algn="ctr"/>
              <a:r>
                <a:rPr lang="en-US" sz="1553">
                  <a:solidFill>
                    <a:schemeClr val="bg1"/>
                  </a:solidFill>
                  <a:latin typeface="Times New Roman" panose="02020603050405020304" pitchFamily="18" charset="0"/>
                  <a:cs typeface="Times New Roman" panose="02020603050405020304" pitchFamily="18" charset="0"/>
                </a:rPr>
                <a:t>Dataset</a:t>
              </a:r>
            </a:p>
          </p:txBody>
        </p:sp>
        <p:sp>
          <p:nvSpPr>
            <p:cNvPr id="19" name="Arrow: Left 18">
              <a:extLst>
                <a:ext uri="{FF2B5EF4-FFF2-40B4-BE49-F238E27FC236}">
                  <a16:creationId xmlns:a16="http://schemas.microsoft.com/office/drawing/2014/main" id="{21C57237-57E2-489F-85AC-BCFD600A5099}"/>
                </a:ext>
              </a:extLst>
            </p:cNvPr>
            <p:cNvSpPr/>
            <p:nvPr/>
          </p:nvSpPr>
          <p:spPr>
            <a:xfrm>
              <a:off x="5441778" y="1534402"/>
              <a:ext cx="1193809" cy="267077"/>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A55C7E81-6715-4395-BEE2-5DACA48576CE}"/>
                </a:ext>
              </a:extLst>
            </p:cNvPr>
            <p:cNvSpPr/>
            <p:nvPr/>
          </p:nvSpPr>
          <p:spPr>
            <a:xfrm>
              <a:off x="6547937" y="5327517"/>
              <a:ext cx="323842" cy="32699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9EF2A238-E1A7-4A3C-B803-1FC2B7291212}"/>
                </a:ext>
              </a:extLst>
            </p:cNvPr>
            <p:cNvSpPr/>
            <p:nvPr/>
          </p:nvSpPr>
          <p:spPr>
            <a:xfrm>
              <a:off x="6520617" y="5855153"/>
              <a:ext cx="378482" cy="26707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B6EF13B-0506-4B2D-ADBE-D0C2EE3AFCE1}"/>
                </a:ext>
              </a:extLst>
            </p:cNvPr>
            <p:cNvSpPr txBox="1"/>
            <p:nvPr/>
          </p:nvSpPr>
          <p:spPr>
            <a:xfrm>
              <a:off x="6890631" y="5327515"/>
              <a:ext cx="1461297"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Python module</a:t>
              </a:r>
            </a:p>
          </p:txBody>
        </p:sp>
        <p:sp>
          <p:nvSpPr>
            <p:cNvPr id="23" name="TextBox 22">
              <a:extLst>
                <a:ext uri="{FF2B5EF4-FFF2-40B4-BE49-F238E27FC236}">
                  <a16:creationId xmlns:a16="http://schemas.microsoft.com/office/drawing/2014/main" id="{E7116D70-DEFC-4376-9863-D8A324624C9B}"/>
                </a:ext>
              </a:extLst>
            </p:cNvPr>
            <p:cNvSpPr txBox="1"/>
            <p:nvPr/>
          </p:nvSpPr>
          <p:spPr>
            <a:xfrm>
              <a:off x="6892763" y="5820070"/>
              <a:ext cx="954559" cy="36972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Text file</a:t>
              </a:r>
            </a:p>
          </p:txBody>
        </p:sp>
        <p:sp>
          <p:nvSpPr>
            <p:cNvPr id="24" name="TextBox 23">
              <a:extLst>
                <a:ext uri="{FF2B5EF4-FFF2-40B4-BE49-F238E27FC236}">
                  <a16:creationId xmlns:a16="http://schemas.microsoft.com/office/drawing/2014/main" id="{C0AAA223-AC54-4B99-8466-9A1A635286D2}"/>
                </a:ext>
              </a:extLst>
            </p:cNvPr>
            <p:cNvSpPr txBox="1"/>
            <p:nvPr/>
          </p:nvSpPr>
          <p:spPr>
            <a:xfrm>
              <a:off x="6890630" y="6262364"/>
              <a:ext cx="1358064"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C++ firmware</a:t>
              </a:r>
            </a:p>
          </p:txBody>
        </p:sp>
        <p:sp>
          <p:nvSpPr>
            <p:cNvPr id="25" name="Rectangle 24">
              <a:extLst>
                <a:ext uri="{FF2B5EF4-FFF2-40B4-BE49-F238E27FC236}">
                  <a16:creationId xmlns:a16="http://schemas.microsoft.com/office/drawing/2014/main" id="{24126BC2-BADB-49B4-AC12-21C5C446F982}"/>
                </a:ext>
              </a:extLst>
            </p:cNvPr>
            <p:cNvSpPr/>
            <p:nvPr/>
          </p:nvSpPr>
          <p:spPr>
            <a:xfrm>
              <a:off x="6379592" y="5156248"/>
              <a:ext cx="2247878" cy="1550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37C5C3DA-675E-403D-8579-F0FE78E10FB2}"/>
                </a:ext>
              </a:extLst>
            </p:cNvPr>
            <p:cNvSpPr/>
            <p:nvPr/>
          </p:nvSpPr>
          <p:spPr>
            <a:xfrm>
              <a:off x="6788486" y="3261263"/>
              <a:ext cx="1663769" cy="118840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F3ED622-F1F4-46EF-BBC8-4ED5D09CF9CB}"/>
                </a:ext>
              </a:extLst>
            </p:cNvPr>
            <p:cNvSpPr txBox="1"/>
            <p:nvPr/>
          </p:nvSpPr>
          <p:spPr>
            <a:xfrm>
              <a:off x="6974849" y="3456699"/>
              <a:ext cx="1291040" cy="570284"/>
            </a:xfrm>
            <a:prstGeom prst="rect">
              <a:avLst/>
            </a:prstGeom>
            <a:noFill/>
          </p:spPr>
          <p:txBody>
            <a:bodyPr wrap="square" rtlCol="0">
              <a:spAutoFit/>
            </a:bodyPr>
            <a:lstStyle/>
            <a:p>
              <a:pPr algn="ctr"/>
              <a:r>
                <a:rPr lang="en-US" sz="1553">
                  <a:solidFill>
                    <a:schemeClr val="bg1"/>
                  </a:solidFill>
                  <a:latin typeface="Times New Roman" panose="02020603050405020304" pitchFamily="18" charset="0"/>
                  <a:cs typeface="Times New Roman" panose="02020603050405020304" pitchFamily="18" charset="0"/>
                </a:rPr>
                <a:t>MCU control interface</a:t>
              </a:r>
            </a:p>
          </p:txBody>
        </p:sp>
        <p:sp>
          <p:nvSpPr>
            <p:cNvPr id="28" name="Rectangle 27">
              <a:extLst>
                <a:ext uri="{FF2B5EF4-FFF2-40B4-BE49-F238E27FC236}">
                  <a16:creationId xmlns:a16="http://schemas.microsoft.com/office/drawing/2014/main" id="{B73FA223-4440-4132-92A3-D3384A328707}"/>
                </a:ext>
              </a:extLst>
            </p:cNvPr>
            <p:cNvSpPr/>
            <p:nvPr/>
          </p:nvSpPr>
          <p:spPr>
            <a:xfrm>
              <a:off x="6547937" y="6262365"/>
              <a:ext cx="323842" cy="32699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29" name="Arrow: Left-Right 28">
              <a:extLst>
                <a:ext uri="{FF2B5EF4-FFF2-40B4-BE49-F238E27FC236}">
                  <a16:creationId xmlns:a16="http://schemas.microsoft.com/office/drawing/2014/main" id="{79244C88-67C6-4745-887A-D5776484E1E8}"/>
                </a:ext>
              </a:extLst>
            </p:cNvPr>
            <p:cNvSpPr/>
            <p:nvPr/>
          </p:nvSpPr>
          <p:spPr>
            <a:xfrm>
              <a:off x="5432932" y="3754045"/>
              <a:ext cx="1193809" cy="267077"/>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867" tIns="39434" rIns="78867" bIns="39434" numCol="1" spcCol="0" rtlCol="0" fromWordArt="0" anchor="ctr" anchorCtr="0" forceAA="0" compatLnSpc="1">
              <a:prstTxWarp prst="textNoShape">
                <a:avLst/>
              </a:prstTxWarp>
              <a:noAutofit/>
            </a:bodyPr>
            <a:lstStyle/>
            <a:p>
              <a:pPr algn="ctr"/>
              <a:endParaRPr lang="en-US" sz="1553">
                <a:latin typeface="Times New Roman" panose="02020603050405020304" pitchFamily="18" charset="0"/>
                <a:cs typeface="Times New Roman" panose="02020603050405020304" pitchFamily="18" charset="0"/>
              </a:endParaRPr>
            </a:p>
          </p:txBody>
        </p:sp>
        <p:sp>
          <p:nvSpPr>
            <p:cNvPr id="30" name="Arrow: Left-Up 29">
              <a:extLst>
                <a:ext uri="{FF2B5EF4-FFF2-40B4-BE49-F238E27FC236}">
                  <a16:creationId xmlns:a16="http://schemas.microsoft.com/office/drawing/2014/main" id="{D1DAC069-F11A-4858-AF5A-F392BBAE9F5F}"/>
                </a:ext>
              </a:extLst>
            </p:cNvPr>
            <p:cNvSpPr/>
            <p:nvPr/>
          </p:nvSpPr>
          <p:spPr>
            <a:xfrm rot="5400000">
              <a:off x="1554194" y="2108486"/>
              <a:ext cx="1724961" cy="2100311"/>
            </a:xfrm>
            <a:prstGeom prst="leftUpArrow">
              <a:avLst>
                <a:gd name="adj1" fmla="val 6536"/>
                <a:gd name="adj2" fmla="val 7453"/>
                <a:gd name="adj3" fmla="val 967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Box 30">
              <a:extLst>
                <a:ext uri="{FF2B5EF4-FFF2-40B4-BE49-F238E27FC236}">
                  <a16:creationId xmlns:a16="http://schemas.microsoft.com/office/drawing/2014/main" id="{AE07E750-DFD5-46AB-8D02-FF0CF23437F9}"/>
                </a:ext>
              </a:extLst>
            </p:cNvPr>
            <p:cNvSpPr txBox="1"/>
            <p:nvPr/>
          </p:nvSpPr>
          <p:spPr>
            <a:xfrm>
              <a:off x="926680" y="4446718"/>
              <a:ext cx="1098625" cy="369332"/>
            </a:xfrm>
            <a:prstGeom prst="rect">
              <a:avLst/>
            </a:prstGeom>
            <a:noFill/>
          </p:spPr>
          <p:txBody>
            <a:bodyPr wrap="square" rtlCol="0">
              <a:spAutoFit/>
            </a:bodyPr>
            <a:lstStyle/>
            <a:p>
              <a:r>
                <a:rPr lang="en-US"/>
                <a:t>Linux PC</a:t>
              </a:r>
            </a:p>
          </p:txBody>
        </p:sp>
        <p:sp>
          <p:nvSpPr>
            <p:cNvPr id="32" name="TextBox 31">
              <a:extLst>
                <a:ext uri="{FF2B5EF4-FFF2-40B4-BE49-F238E27FC236}">
                  <a16:creationId xmlns:a16="http://schemas.microsoft.com/office/drawing/2014/main" id="{B0A2A78D-E4B6-435D-93DB-2923C558F54B}"/>
                </a:ext>
              </a:extLst>
            </p:cNvPr>
            <p:cNvSpPr txBox="1"/>
            <p:nvPr/>
          </p:nvSpPr>
          <p:spPr>
            <a:xfrm>
              <a:off x="6788486" y="4509049"/>
              <a:ext cx="1563442" cy="369332"/>
            </a:xfrm>
            <a:prstGeom prst="rect">
              <a:avLst/>
            </a:prstGeom>
            <a:noFill/>
          </p:spPr>
          <p:txBody>
            <a:bodyPr wrap="square" rtlCol="0">
              <a:spAutoFit/>
            </a:bodyPr>
            <a:lstStyle/>
            <a:p>
              <a:r>
                <a:rPr lang="en-US"/>
                <a:t>STM32H7</a:t>
              </a:r>
            </a:p>
          </p:txBody>
        </p:sp>
        <p:sp>
          <p:nvSpPr>
            <p:cNvPr id="33" name="TextBox 32">
              <a:extLst>
                <a:ext uri="{FF2B5EF4-FFF2-40B4-BE49-F238E27FC236}">
                  <a16:creationId xmlns:a16="http://schemas.microsoft.com/office/drawing/2014/main" id="{5DE037EA-0B7B-4A30-96AB-74D1FE51E57A}"/>
                </a:ext>
              </a:extLst>
            </p:cNvPr>
            <p:cNvSpPr txBox="1"/>
            <p:nvPr/>
          </p:nvSpPr>
          <p:spPr>
            <a:xfrm>
              <a:off x="5598160" y="3444240"/>
              <a:ext cx="912429" cy="369332"/>
            </a:xfrm>
            <a:prstGeom prst="rect">
              <a:avLst/>
            </a:prstGeom>
            <a:noFill/>
          </p:spPr>
          <p:txBody>
            <a:bodyPr wrap="none" rtlCol="0">
              <a:spAutoFit/>
            </a:bodyPr>
            <a:lstStyle/>
            <a:p>
              <a:r>
                <a:rPr lang="en-US"/>
                <a:t>I2C Link</a:t>
              </a:r>
            </a:p>
          </p:txBody>
        </p:sp>
      </p:grpSp>
      <p:graphicFrame>
        <p:nvGraphicFramePr>
          <p:cNvPr id="5" name="Content Placeholder 2">
            <a:extLst>
              <a:ext uri="{FF2B5EF4-FFF2-40B4-BE49-F238E27FC236}">
                <a16:creationId xmlns:a16="http://schemas.microsoft.com/office/drawing/2014/main" id="{58B586C8-F03F-4A4C-8040-085A0996A3B5}"/>
              </a:ext>
            </a:extLst>
          </p:cNvPr>
          <p:cNvGraphicFramePr>
            <a:graphicFrameLocks noGrp="1"/>
          </p:cNvGraphicFramePr>
          <p:nvPr>
            <p:ph idx="1"/>
            <p:extLst>
              <p:ext uri="{D42A27DB-BD31-4B8C-83A1-F6EECF244321}">
                <p14:modId xmlns:p14="http://schemas.microsoft.com/office/powerpoint/2010/main" val="220625649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4692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307DE1-982A-4BD3-B1A7-0EF700401B41}"/>
              </a:ext>
            </a:extLst>
          </p:cNvPr>
          <p:cNvSpPr>
            <a:spLocks noGrp="1"/>
          </p:cNvSpPr>
          <p:nvPr>
            <p:ph type="title"/>
          </p:nvPr>
        </p:nvSpPr>
        <p:spPr>
          <a:xfrm>
            <a:off x="863028" y="981181"/>
            <a:ext cx="4115741" cy="837345"/>
          </a:xfrm>
        </p:spPr>
        <p:txBody>
          <a:bodyPr>
            <a:normAutofit/>
          </a:bodyPr>
          <a:lstStyle/>
          <a:p>
            <a:r>
              <a:rPr lang="en-US" sz="4000">
                <a:solidFill>
                  <a:srgbClr val="FFFFFF"/>
                </a:solidFill>
              </a:rPr>
              <a:t>Software Package</a:t>
            </a:r>
          </a:p>
        </p:txBody>
      </p:sp>
      <p:graphicFrame>
        <p:nvGraphicFramePr>
          <p:cNvPr id="9" name="Content Placeholder 2">
            <a:extLst>
              <a:ext uri="{FF2B5EF4-FFF2-40B4-BE49-F238E27FC236}">
                <a16:creationId xmlns:a16="http://schemas.microsoft.com/office/drawing/2014/main" id="{28D0CF64-81E7-4DC3-A777-111B4D2A9AA3}"/>
              </a:ext>
            </a:extLst>
          </p:cNvPr>
          <p:cNvGraphicFramePr>
            <a:graphicFrameLocks noGrp="1"/>
          </p:cNvGraphicFramePr>
          <p:nvPr>
            <p:ph idx="1"/>
            <p:extLst>
              <p:ext uri="{D42A27DB-BD31-4B8C-83A1-F6EECF244321}">
                <p14:modId xmlns:p14="http://schemas.microsoft.com/office/powerpoint/2010/main" val="229211214"/>
              </p:ext>
            </p:extLst>
          </p:nvPr>
        </p:nvGraphicFramePr>
        <p:xfrm>
          <a:off x="3575407" y="470925"/>
          <a:ext cx="8054939" cy="591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lose up of a sign&#10;&#10;Description automatically generated">
            <a:extLst>
              <a:ext uri="{FF2B5EF4-FFF2-40B4-BE49-F238E27FC236}">
                <a16:creationId xmlns:a16="http://schemas.microsoft.com/office/drawing/2014/main" id="{2C9CC223-7126-4221-80FE-CC6CC68C55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2437" y="940085"/>
            <a:ext cx="4524242" cy="1340778"/>
          </a:xfrm>
          <a:prstGeom prst="rect">
            <a:avLst/>
          </a:prstGeom>
        </p:spPr>
      </p:pic>
      <p:pic>
        <p:nvPicPr>
          <p:cNvPr id="6" name="Picture 5" descr="A picture containing object, clock&#10;&#10;Description automatically generated">
            <a:extLst>
              <a:ext uri="{FF2B5EF4-FFF2-40B4-BE49-F238E27FC236}">
                <a16:creationId xmlns:a16="http://schemas.microsoft.com/office/drawing/2014/main" id="{226275DD-B5FE-45D2-BA2F-FE6F388D96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5330" y="2591989"/>
            <a:ext cx="4278457" cy="1695784"/>
          </a:xfrm>
          <a:prstGeom prst="rect">
            <a:avLst/>
          </a:prstGeom>
        </p:spPr>
      </p:pic>
      <p:pic>
        <p:nvPicPr>
          <p:cNvPr id="10" name="Picture 9" descr="A close up of a logo&#10;&#10;Description automatically generated">
            <a:extLst>
              <a:ext uri="{FF2B5EF4-FFF2-40B4-BE49-F238E27FC236}">
                <a16:creationId xmlns:a16="http://schemas.microsoft.com/office/drawing/2014/main" id="{8A4A4859-2697-4D7D-A68C-106CF6DAD8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695" y="4824926"/>
            <a:ext cx="3577727" cy="942880"/>
          </a:xfrm>
          <a:prstGeom prst="rect">
            <a:avLst/>
          </a:prstGeom>
        </p:spPr>
      </p:pic>
      <p:sp>
        <p:nvSpPr>
          <p:cNvPr id="12" name="Title 1">
            <a:extLst>
              <a:ext uri="{FF2B5EF4-FFF2-40B4-BE49-F238E27FC236}">
                <a16:creationId xmlns:a16="http://schemas.microsoft.com/office/drawing/2014/main" id="{8BC3C54B-83EF-46EA-9DF3-4862660771BF}"/>
              </a:ext>
            </a:extLst>
          </p:cNvPr>
          <p:cNvSpPr txBox="1">
            <a:spLocks/>
          </p:cNvSpPr>
          <p:nvPr/>
        </p:nvSpPr>
        <p:spPr>
          <a:xfrm>
            <a:off x="484097" y="1900719"/>
            <a:ext cx="4253004" cy="424608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a:solidFill>
                  <a:srgbClr val="FFFFFF"/>
                </a:solidFill>
              </a:rPr>
              <a:t>A custom-coded machine learning model that can be trained using interchangeable hardware- or software-based neural networks.</a:t>
            </a:r>
          </a:p>
          <a:p>
            <a:endParaRPr lang="en-US" sz="2400">
              <a:solidFill>
                <a:srgbClr val="FFFFFF"/>
              </a:solidFill>
            </a:endParaRPr>
          </a:p>
          <a:p>
            <a:pPr marL="342900" indent="-342900">
              <a:buFont typeface="Arial" panose="020B0604020202020204" pitchFamily="34" charset="0"/>
              <a:buChar char="•"/>
            </a:pPr>
            <a:r>
              <a:rPr lang="en-US" sz="2400">
                <a:solidFill>
                  <a:srgbClr val="FFFFFF"/>
                </a:solidFill>
              </a:rPr>
              <a:t>The training algorithm uses backpropagation by gradient descent, and it can be applied to a software model, a SPICE circuit simulation, or the TACOCAT microcontroller interface, without any changes to the code.</a:t>
            </a:r>
          </a:p>
        </p:txBody>
      </p:sp>
    </p:spTree>
    <p:extLst>
      <p:ext uri="{BB962C8B-B14F-4D97-AF65-F5344CB8AC3E}">
        <p14:creationId xmlns:p14="http://schemas.microsoft.com/office/powerpoint/2010/main" val="1283198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307DE1-982A-4BD3-B1A7-0EF700401B41}"/>
              </a:ext>
            </a:extLst>
          </p:cNvPr>
          <p:cNvSpPr>
            <a:spLocks noGrp="1"/>
          </p:cNvSpPr>
          <p:nvPr>
            <p:ph type="title"/>
          </p:nvPr>
        </p:nvSpPr>
        <p:spPr>
          <a:xfrm>
            <a:off x="863028" y="981181"/>
            <a:ext cx="4115741" cy="837345"/>
          </a:xfrm>
        </p:spPr>
        <p:txBody>
          <a:bodyPr>
            <a:normAutofit/>
          </a:bodyPr>
          <a:lstStyle/>
          <a:p>
            <a:r>
              <a:rPr lang="en-US" sz="4000">
                <a:solidFill>
                  <a:srgbClr val="FFFFFF"/>
                </a:solidFill>
              </a:rPr>
              <a:t>Dataset</a:t>
            </a:r>
          </a:p>
        </p:txBody>
      </p:sp>
      <p:graphicFrame>
        <p:nvGraphicFramePr>
          <p:cNvPr id="9" name="Content Placeholder 2">
            <a:extLst>
              <a:ext uri="{FF2B5EF4-FFF2-40B4-BE49-F238E27FC236}">
                <a16:creationId xmlns:a16="http://schemas.microsoft.com/office/drawing/2014/main" id="{28D0CF64-81E7-4DC3-A777-111B4D2A9AA3}"/>
              </a:ext>
            </a:extLst>
          </p:cNvPr>
          <p:cNvGraphicFramePr>
            <a:graphicFrameLocks noGrp="1"/>
          </p:cNvGraphicFramePr>
          <p:nvPr>
            <p:ph idx="1"/>
            <p:extLst>
              <p:ext uri="{D42A27DB-BD31-4B8C-83A1-F6EECF244321}">
                <p14:modId xmlns:p14="http://schemas.microsoft.com/office/powerpoint/2010/main" val="4269611978"/>
              </p:ext>
            </p:extLst>
          </p:nvPr>
        </p:nvGraphicFramePr>
        <p:xfrm>
          <a:off x="5244037" y="470925"/>
          <a:ext cx="6386309" cy="591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8BC3C54B-83EF-46EA-9DF3-4862660771BF}"/>
              </a:ext>
            </a:extLst>
          </p:cNvPr>
          <p:cNvSpPr txBox="1">
            <a:spLocks/>
          </p:cNvSpPr>
          <p:nvPr/>
        </p:nvSpPr>
        <p:spPr>
          <a:xfrm>
            <a:off x="484096" y="1818525"/>
            <a:ext cx="4494675" cy="4239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a:solidFill>
                  <a:srgbClr val="FFFFFF"/>
                </a:solidFill>
              </a:rPr>
              <a:t>The Extended MNIST (EMNIST) dataset contains samples of handwritten numbers (0-9) and letters (a-z, A-Z).</a:t>
            </a:r>
          </a:p>
          <a:p>
            <a:pPr marL="342900" indent="-342900">
              <a:buFont typeface="Arial" panose="020B0604020202020204" pitchFamily="34" charset="0"/>
              <a:buChar char="•"/>
            </a:pPr>
            <a:endParaRPr lang="en-US" sz="2400">
              <a:solidFill>
                <a:srgbClr val="FFFFFF"/>
              </a:solidFill>
            </a:endParaRPr>
          </a:p>
          <a:p>
            <a:pPr marL="342900" indent="-342900">
              <a:buFont typeface="Arial" panose="020B0604020202020204" pitchFamily="34" charset="0"/>
              <a:buChar char="•"/>
            </a:pPr>
            <a:r>
              <a:rPr lang="en-US" sz="2400">
                <a:solidFill>
                  <a:srgbClr val="FFFFFF"/>
                </a:solidFill>
              </a:rPr>
              <a:t>Samples follow MNIST formatting (28 x 28 pixel 8-bit grayscale images).</a:t>
            </a:r>
          </a:p>
          <a:p>
            <a:pPr marL="342900" indent="-342900">
              <a:buFont typeface="Arial" panose="020B0604020202020204" pitchFamily="34" charset="0"/>
              <a:buChar char="•"/>
            </a:pPr>
            <a:endParaRPr lang="en-US" sz="2400">
              <a:solidFill>
                <a:srgbClr val="FFFFFF"/>
              </a:solidFill>
            </a:endParaRPr>
          </a:p>
          <a:p>
            <a:pPr marL="342900" indent="-342900">
              <a:buFont typeface="Arial" panose="020B0604020202020204" pitchFamily="34" charset="0"/>
              <a:buChar char="•"/>
            </a:pPr>
            <a:r>
              <a:rPr lang="en-US" sz="2400">
                <a:solidFill>
                  <a:srgbClr val="FFFFFF"/>
                </a:solidFill>
              </a:rPr>
              <a:t>The dataset includes separate data subsets for training and testing.</a:t>
            </a:r>
          </a:p>
        </p:txBody>
      </p:sp>
      <p:pic>
        <p:nvPicPr>
          <p:cNvPr id="1026" name="Picture 2" descr="Image result for emnist">
            <a:extLst>
              <a:ext uri="{FF2B5EF4-FFF2-40B4-BE49-F238E27FC236}">
                <a16:creationId xmlns:a16="http://schemas.microsoft.com/office/drawing/2014/main" id="{5E12F6FB-1ABB-462D-ACA0-158C7CC6BB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2041" y="800394"/>
            <a:ext cx="4381009" cy="525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953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307DE1-982A-4BD3-B1A7-0EF700401B41}"/>
              </a:ext>
            </a:extLst>
          </p:cNvPr>
          <p:cNvSpPr>
            <a:spLocks noGrp="1"/>
          </p:cNvSpPr>
          <p:nvPr>
            <p:ph type="title"/>
          </p:nvPr>
        </p:nvSpPr>
        <p:spPr>
          <a:xfrm>
            <a:off x="863029" y="1012004"/>
            <a:ext cx="3416158" cy="755151"/>
          </a:xfrm>
        </p:spPr>
        <p:txBody>
          <a:bodyPr>
            <a:noAutofit/>
          </a:bodyPr>
          <a:lstStyle/>
          <a:p>
            <a:r>
              <a:rPr lang="en-US" sz="3200">
                <a:solidFill>
                  <a:srgbClr val="FFFFFF"/>
                </a:solidFill>
              </a:rPr>
              <a:t>Firmware Package</a:t>
            </a:r>
          </a:p>
        </p:txBody>
      </p:sp>
      <p:pic>
        <p:nvPicPr>
          <p:cNvPr id="3" name="Picture 2">
            <a:extLst>
              <a:ext uri="{FF2B5EF4-FFF2-40B4-BE49-F238E27FC236}">
                <a16:creationId xmlns:a16="http://schemas.microsoft.com/office/drawing/2014/main" id="{F9D8470B-60B8-4EDE-A3D7-3AF8357CDEA1}"/>
              </a:ext>
            </a:extLst>
          </p:cNvPr>
          <p:cNvPicPr>
            <a:picLocks noChangeAspect="1"/>
          </p:cNvPicPr>
          <p:nvPr/>
        </p:nvPicPr>
        <p:blipFill>
          <a:blip r:embed="rId3"/>
          <a:stretch>
            <a:fillRect/>
          </a:stretch>
        </p:blipFill>
        <p:spPr>
          <a:xfrm>
            <a:off x="8247365" y="2882700"/>
            <a:ext cx="3143250" cy="3048000"/>
          </a:xfrm>
          <a:prstGeom prst="rect">
            <a:avLst/>
          </a:prstGeom>
        </p:spPr>
      </p:pic>
      <p:pic>
        <p:nvPicPr>
          <p:cNvPr id="8" name="Graphic 7">
            <a:extLst>
              <a:ext uri="{FF2B5EF4-FFF2-40B4-BE49-F238E27FC236}">
                <a16:creationId xmlns:a16="http://schemas.microsoft.com/office/drawing/2014/main" id="{CDBB42FD-2A8E-4474-9653-DC678721C6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45760" y="804325"/>
            <a:ext cx="2701605" cy="3037098"/>
          </a:xfrm>
          <a:prstGeom prst="rect">
            <a:avLst/>
          </a:prstGeom>
        </p:spPr>
      </p:pic>
      <p:sp>
        <p:nvSpPr>
          <p:cNvPr id="13" name="Title 1">
            <a:extLst>
              <a:ext uri="{FF2B5EF4-FFF2-40B4-BE49-F238E27FC236}">
                <a16:creationId xmlns:a16="http://schemas.microsoft.com/office/drawing/2014/main" id="{EA173490-93E5-49B4-87B4-517A124FFFBD}"/>
              </a:ext>
            </a:extLst>
          </p:cNvPr>
          <p:cNvSpPr txBox="1">
            <a:spLocks/>
          </p:cNvSpPr>
          <p:nvPr/>
        </p:nvSpPr>
        <p:spPr>
          <a:xfrm>
            <a:off x="484097" y="1900719"/>
            <a:ext cx="4221468" cy="373979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a:solidFill>
                  <a:srgbClr val="FFFFFF"/>
                </a:solidFill>
              </a:rPr>
              <a:t>Microcontroller initialization code and header files with custom pin names are generated automatically using STM32CubeMX software.</a:t>
            </a:r>
          </a:p>
          <a:p>
            <a:endParaRPr lang="en-US" sz="2400">
              <a:solidFill>
                <a:srgbClr val="FFFFFF"/>
              </a:solidFill>
            </a:endParaRPr>
          </a:p>
          <a:p>
            <a:pPr marL="342900" indent="-342900">
              <a:buFont typeface="Arial" panose="020B0604020202020204" pitchFamily="34" charset="0"/>
              <a:buChar char="•"/>
            </a:pPr>
            <a:r>
              <a:rPr lang="en-US" sz="2400">
                <a:solidFill>
                  <a:srgbClr val="FFFFFF"/>
                </a:solidFill>
              </a:rPr>
              <a:t>Firmware receives commands from Python model and programs synaptic weights, toggles input pixel values, or reads output voltages according to the instructions it receives.</a:t>
            </a:r>
          </a:p>
        </p:txBody>
      </p:sp>
    </p:spTree>
    <p:extLst>
      <p:ext uri="{BB962C8B-B14F-4D97-AF65-F5344CB8AC3E}">
        <p14:creationId xmlns:p14="http://schemas.microsoft.com/office/powerpoint/2010/main" val="1527243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307DE1-982A-4BD3-B1A7-0EF700401B41}"/>
              </a:ext>
            </a:extLst>
          </p:cNvPr>
          <p:cNvSpPr>
            <a:spLocks noGrp="1"/>
          </p:cNvSpPr>
          <p:nvPr>
            <p:ph type="title"/>
          </p:nvPr>
        </p:nvSpPr>
        <p:spPr>
          <a:xfrm>
            <a:off x="863029" y="1012004"/>
            <a:ext cx="3416158" cy="755151"/>
          </a:xfrm>
        </p:spPr>
        <p:txBody>
          <a:bodyPr>
            <a:noAutofit/>
          </a:bodyPr>
          <a:lstStyle/>
          <a:p>
            <a:r>
              <a:rPr lang="en-US" sz="3200">
                <a:solidFill>
                  <a:srgbClr val="FFFFFF"/>
                </a:solidFill>
              </a:rPr>
              <a:t>Touchscreen Interface</a:t>
            </a:r>
          </a:p>
        </p:txBody>
      </p:sp>
      <p:sp>
        <p:nvSpPr>
          <p:cNvPr id="13" name="Title 1">
            <a:extLst>
              <a:ext uri="{FF2B5EF4-FFF2-40B4-BE49-F238E27FC236}">
                <a16:creationId xmlns:a16="http://schemas.microsoft.com/office/drawing/2014/main" id="{EA173490-93E5-49B4-87B4-517A124FFFBD}"/>
              </a:ext>
            </a:extLst>
          </p:cNvPr>
          <p:cNvSpPr txBox="1">
            <a:spLocks/>
          </p:cNvSpPr>
          <p:nvPr/>
        </p:nvSpPr>
        <p:spPr>
          <a:xfrm>
            <a:off x="484097" y="1900719"/>
            <a:ext cx="4221468" cy="37397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a:solidFill>
                  <a:srgbClr val="FFFFFF"/>
                </a:solidFill>
              </a:rPr>
              <a:t>User interface for demonstration purposes.</a:t>
            </a:r>
          </a:p>
          <a:p>
            <a:pPr marL="342900" indent="-342900">
              <a:buFont typeface="Arial" panose="020B0604020202020204" pitchFamily="34" charset="0"/>
              <a:buChar char="•"/>
            </a:pPr>
            <a:endParaRPr lang="en-US" sz="2400">
              <a:solidFill>
                <a:srgbClr val="FFFFFF"/>
              </a:solidFill>
            </a:endParaRPr>
          </a:p>
          <a:p>
            <a:pPr marL="342900" indent="-342900">
              <a:buFont typeface="Arial" panose="020B0604020202020204" pitchFamily="34" charset="0"/>
              <a:buChar char="•"/>
            </a:pPr>
            <a:r>
              <a:rPr lang="en-US" sz="2400">
                <a:solidFill>
                  <a:srgbClr val="FFFFFF"/>
                </a:solidFill>
              </a:rPr>
              <a:t>Written in Python3 and Tk.</a:t>
            </a:r>
          </a:p>
          <a:p>
            <a:pPr marL="342900" indent="-342900">
              <a:buFont typeface="Arial" panose="020B0604020202020204" pitchFamily="34" charset="0"/>
              <a:buChar char="•"/>
            </a:pPr>
            <a:endParaRPr lang="en-US" sz="2400">
              <a:solidFill>
                <a:srgbClr val="FFFFFF"/>
              </a:solidFill>
            </a:endParaRPr>
          </a:p>
          <a:p>
            <a:pPr marL="342900" indent="-342900">
              <a:buFont typeface="Arial" panose="020B0604020202020204" pitchFamily="34" charset="0"/>
              <a:buChar char="•"/>
            </a:pPr>
            <a:r>
              <a:rPr lang="en-US" sz="2400">
                <a:solidFill>
                  <a:srgbClr val="FFFFFF"/>
                </a:solidFill>
              </a:rPr>
              <a:t>Runs on a Raspberry Pi touchscreen display.</a:t>
            </a:r>
          </a:p>
          <a:p>
            <a:pPr marL="342900" indent="-342900">
              <a:buFont typeface="Arial" panose="020B0604020202020204" pitchFamily="34" charset="0"/>
              <a:buChar char="•"/>
            </a:pPr>
            <a:endParaRPr lang="en-US" sz="2400">
              <a:solidFill>
                <a:srgbClr val="FFFFFF"/>
              </a:solidFill>
            </a:endParaRPr>
          </a:p>
        </p:txBody>
      </p:sp>
      <p:pic>
        <p:nvPicPr>
          <p:cNvPr id="9" name="Graphic 1">
            <a:extLst>
              <a:ext uri="{FF2B5EF4-FFF2-40B4-BE49-F238E27FC236}">
                <a16:creationId xmlns:a16="http://schemas.microsoft.com/office/drawing/2014/main" id="{562428E3-0D51-4B0A-807E-112CC8E33B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3303" y="1096223"/>
            <a:ext cx="4630511" cy="4665553"/>
          </a:xfrm>
          <a:prstGeom prst="rect">
            <a:avLst/>
          </a:prstGeom>
        </p:spPr>
      </p:pic>
    </p:spTree>
    <p:extLst>
      <p:ext uri="{BB962C8B-B14F-4D97-AF65-F5344CB8AC3E}">
        <p14:creationId xmlns:p14="http://schemas.microsoft.com/office/powerpoint/2010/main" val="3920883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04FD2C-128A-4FF5-8DB3-63A19CFDDE98}"/>
              </a:ext>
            </a:extLst>
          </p:cNvPr>
          <p:cNvSpPr>
            <a:spLocks noGrp="1"/>
          </p:cNvSpPr>
          <p:nvPr>
            <p:ph type="title"/>
          </p:nvPr>
        </p:nvSpPr>
        <p:spPr>
          <a:xfrm>
            <a:off x="863029" y="1012004"/>
            <a:ext cx="3416158" cy="4795408"/>
          </a:xfrm>
        </p:spPr>
        <p:txBody>
          <a:bodyPr>
            <a:normAutofit/>
          </a:bodyPr>
          <a:lstStyle/>
          <a:p>
            <a:pPr algn="ctr"/>
            <a:r>
              <a:rPr lang="en-US">
                <a:solidFill>
                  <a:srgbClr val="FFFFFF"/>
                </a:solidFill>
              </a:rPr>
              <a:t>Final Neural Network Design Changes</a:t>
            </a:r>
          </a:p>
        </p:txBody>
      </p:sp>
      <p:graphicFrame>
        <p:nvGraphicFramePr>
          <p:cNvPr id="17" name="Content Placeholder 2">
            <a:extLst>
              <a:ext uri="{FF2B5EF4-FFF2-40B4-BE49-F238E27FC236}">
                <a16:creationId xmlns:a16="http://schemas.microsoft.com/office/drawing/2014/main" id="{3D799FA5-31C1-4B86-ADB5-9D13A5B4D90C}"/>
              </a:ext>
            </a:extLst>
          </p:cNvPr>
          <p:cNvGraphicFramePr>
            <a:graphicFrameLocks noGrp="1"/>
          </p:cNvGraphicFramePr>
          <p:nvPr>
            <p:ph idx="1"/>
            <p:extLst>
              <p:ext uri="{D42A27DB-BD31-4B8C-83A1-F6EECF244321}">
                <p14:modId xmlns:p14="http://schemas.microsoft.com/office/powerpoint/2010/main" val="148047101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5275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4CEB0-F647-41F3-AD2B-A0D939EE524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Work Distribution</a:t>
            </a:r>
          </a:p>
        </p:txBody>
      </p:sp>
      <p:sp>
        <p:nvSpPr>
          <p:cNvPr id="3" name="Content Placeholder 2">
            <a:extLst>
              <a:ext uri="{FF2B5EF4-FFF2-40B4-BE49-F238E27FC236}">
                <a16:creationId xmlns:a16="http://schemas.microsoft.com/office/drawing/2014/main" id="{341F7017-178D-4FAB-920D-F30BF01DA5AE}"/>
              </a:ext>
            </a:extLst>
          </p:cNvPr>
          <p:cNvSpPr>
            <a:spLocks noGrp="1"/>
          </p:cNvSpPr>
          <p:nvPr>
            <p:ph idx="1"/>
          </p:nvPr>
        </p:nvSpPr>
        <p:spPr>
          <a:xfrm>
            <a:off x="643468" y="2638043"/>
            <a:ext cx="3363974" cy="3415623"/>
          </a:xfrm>
        </p:spPr>
        <p:txBody>
          <a:bodyPr vert="horz" lIns="91440" tIns="45720" rIns="91440" bIns="45720" rtlCol="0" anchor="t">
            <a:normAutofit fontScale="92500" lnSpcReduction="20000"/>
          </a:bodyPr>
          <a:lstStyle/>
          <a:p>
            <a:endParaRPr lang="en-US" sz="2000">
              <a:cs typeface="Calibri"/>
            </a:endParaRPr>
          </a:p>
          <a:p>
            <a:r>
              <a:rPr lang="en-US" sz="2000">
                <a:cs typeface="Calibri"/>
              </a:rPr>
              <a:t>+/- 1.8V DC Power Supply</a:t>
            </a:r>
          </a:p>
          <a:p>
            <a:r>
              <a:rPr lang="en-US" sz="2000">
                <a:cs typeface="Calibri"/>
              </a:rPr>
              <a:t>MCU: STM32H7</a:t>
            </a:r>
          </a:p>
          <a:p>
            <a:r>
              <a:rPr lang="en-US" sz="2000">
                <a:cs typeface="Calibri"/>
              </a:rPr>
              <a:t>Daughterboard Summing Stage</a:t>
            </a:r>
          </a:p>
          <a:p>
            <a:r>
              <a:rPr lang="en-US" sz="2000">
                <a:cs typeface="Calibri"/>
              </a:rPr>
              <a:t>Motherboard communications</a:t>
            </a:r>
          </a:p>
          <a:p>
            <a:r>
              <a:rPr lang="en-US" sz="2000">
                <a:cs typeface="Calibri"/>
              </a:rPr>
              <a:t>Training Algorithm</a:t>
            </a:r>
          </a:p>
          <a:p>
            <a:r>
              <a:rPr lang="en-US" sz="2000">
                <a:cs typeface="Calibri"/>
              </a:rPr>
              <a:t>Touchscreen Interface</a:t>
            </a:r>
          </a:p>
          <a:p>
            <a:r>
              <a:rPr lang="en-US" sz="2000">
                <a:cs typeface="Calibri"/>
              </a:rPr>
              <a:t>Output Comparator</a:t>
            </a:r>
          </a:p>
          <a:p>
            <a:r>
              <a:rPr lang="en-US" sz="2000">
                <a:cs typeface="Calibri"/>
              </a:rPr>
              <a:t>Output Status LED</a:t>
            </a:r>
          </a:p>
        </p:txBody>
      </p:sp>
      <p:pic>
        <p:nvPicPr>
          <p:cNvPr id="4" name="Picture 4" descr="A screenshot of a cell phone&#10;&#10;Description generated with very high confidence">
            <a:extLst>
              <a:ext uri="{FF2B5EF4-FFF2-40B4-BE49-F238E27FC236}">
                <a16:creationId xmlns:a16="http://schemas.microsoft.com/office/drawing/2014/main" id="{7C90F7F5-8AA4-490F-BF0B-4A22806B458C}"/>
              </a:ext>
            </a:extLst>
          </p:cNvPr>
          <p:cNvPicPr>
            <a:picLocks noChangeAspect="1"/>
          </p:cNvPicPr>
          <p:nvPr/>
        </p:nvPicPr>
        <p:blipFill>
          <a:blip r:embed="rId3"/>
          <a:stretch>
            <a:fillRect/>
          </a:stretch>
        </p:blipFill>
        <p:spPr>
          <a:xfrm>
            <a:off x="4811210" y="868904"/>
            <a:ext cx="7354006" cy="5184345"/>
          </a:xfrm>
          <a:prstGeom prst="rect">
            <a:avLst/>
          </a:prstGeom>
        </p:spPr>
      </p:pic>
      <p:graphicFrame>
        <p:nvGraphicFramePr>
          <p:cNvPr id="10" name="Table 9">
            <a:extLst>
              <a:ext uri="{FF2B5EF4-FFF2-40B4-BE49-F238E27FC236}">
                <a16:creationId xmlns:a16="http://schemas.microsoft.com/office/drawing/2014/main" id="{2A4F69B6-2443-4305-A845-E52FE91C6D33}"/>
              </a:ext>
            </a:extLst>
          </p:cNvPr>
          <p:cNvGraphicFramePr>
            <a:graphicFrameLocks noGrp="1"/>
          </p:cNvGraphicFramePr>
          <p:nvPr>
            <p:extLst>
              <p:ext uri="{D42A27DB-BD31-4B8C-83A1-F6EECF244321}">
                <p14:modId xmlns:p14="http://schemas.microsoft.com/office/powerpoint/2010/main" val="3417977851"/>
              </p:ext>
            </p:extLst>
          </p:nvPr>
        </p:nvGraphicFramePr>
        <p:xfrm>
          <a:off x="5183711" y="1022270"/>
          <a:ext cx="1411052" cy="1706880"/>
        </p:xfrm>
        <a:graphic>
          <a:graphicData uri="http://schemas.openxmlformats.org/drawingml/2006/table">
            <a:tbl>
              <a:tblPr firstRow="1" firstCol="1" bandRow="1">
                <a:tableStyleId>{5C22544A-7EE6-4342-B048-85BDC9FD1C3A}</a:tableStyleId>
              </a:tblPr>
              <a:tblGrid>
                <a:gridCol w="705526">
                  <a:extLst>
                    <a:ext uri="{9D8B030D-6E8A-4147-A177-3AD203B41FA5}">
                      <a16:colId xmlns:a16="http://schemas.microsoft.com/office/drawing/2014/main" val="2662078061"/>
                    </a:ext>
                  </a:extLst>
                </a:gridCol>
                <a:gridCol w="705526">
                  <a:extLst>
                    <a:ext uri="{9D8B030D-6E8A-4147-A177-3AD203B41FA5}">
                      <a16:colId xmlns:a16="http://schemas.microsoft.com/office/drawing/2014/main" val="1046029935"/>
                    </a:ext>
                  </a:extLst>
                </a:gridCol>
              </a:tblGrid>
              <a:tr h="202304">
                <a:tc gridSpan="2">
                  <a:txBody>
                    <a:bodyPr/>
                    <a:lstStyle/>
                    <a:p>
                      <a:pPr algn="ctr">
                        <a:spcAft>
                          <a:spcPts val="0"/>
                        </a:spcAft>
                      </a:pPr>
                      <a:r>
                        <a:rPr lang="en-US" sz="1000">
                          <a:effectLst/>
                        </a:rPr>
                        <a:t>Person(s) Responsible</a:t>
                      </a:r>
                    </a:p>
                  </a:txBody>
                  <a:tcPr marL="73025" marR="73025"/>
                </a:tc>
                <a:tc hMerge="1">
                  <a:txBody>
                    <a:bodyPr/>
                    <a:lstStyle/>
                    <a:p>
                      <a:pPr algn="ctr">
                        <a:spcAft>
                          <a:spcPts val="0"/>
                        </a:spcAft>
                      </a:pPr>
                      <a:endParaRPr lang="en-US" sz="1000">
                        <a:effectLst/>
                      </a:endParaRPr>
                    </a:p>
                  </a:txBody>
                  <a:tcPr marL="73025" marR="73025"/>
                </a:tc>
                <a:extLst>
                  <a:ext uri="{0D108BD9-81ED-4DB2-BD59-A6C34878D82A}">
                    <a16:rowId xmlns:a16="http://schemas.microsoft.com/office/drawing/2014/main" val="3035751923"/>
                  </a:ext>
                </a:extLst>
              </a:tr>
              <a:tr h="303456">
                <a:tc>
                  <a:txBody>
                    <a:bodyPr/>
                    <a:lstStyle/>
                    <a:p>
                      <a:pPr algn="ctr">
                        <a:spcAft>
                          <a:spcPts val="0"/>
                        </a:spcAft>
                      </a:pPr>
                      <a:r>
                        <a:rPr lang="en-US" sz="1100">
                          <a:solidFill>
                            <a:schemeClr val="bg1"/>
                          </a:solidFill>
                          <a:effectLst/>
                        </a:rPr>
                        <a:t>Deven</a:t>
                      </a:r>
                    </a:p>
                  </a:txBody>
                  <a:tcPr marL="73025" marR="73025" anchor="ctr" anchorCtr="1">
                    <a:solidFill>
                      <a:schemeClr val="tx1">
                        <a:lumMod val="75000"/>
                        <a:alpha val="84000"/>
                      </a:schemeClr>
                    </a:solidFill>
                  </a:tcPr>
                </a:tc>
                <a:tc>
                  <a:txBody>
                    <a:bodyPr/>
                    <a:lstStyle/>
                    <a:p>
                      <a:endParaRPr lang="en-US"/>
                    </a:p>
                  </a:txBody>
                  <a:tcPr marL="73025" marR="73025">
                    <a:solidFill>
                      <a:srgbClr val="00B050"/>
                    </a:solidFill>
                  </a:tcPr>
                </a:tc>
                <a:extLst>
                  <a:ext uri="{0D108BD9-81ED-4DB2-BD59-A6C34878D82A}">
                    <a16:rowId xmlns:a16="http://schemas.microsoft.com/office/drawing/2014/main" val="4052118328"/>
                  </a:ext>
                </a:extLst>
              </a:tr>
              <a:tr h="303456">
                <a:tc>
                  <a:txBody>
                    <a:bodyPr/>
                    <a:lstStyle/>
                    <a:p>
                      <a:pPr algn="ctr">
                        <a:spcAft>
                          <a:spcPts val="0"/>
                        </a:spcAft>
                      </a:pPr>
                      <a:r>
                        <a:rPr lang="en-US" sz="1100">
                          <a:effectLst/>
                        </a:rPr>
                        <a:t> </a:t>
                      </a:r>
                      <a:r>
                        <a:rPr lang="en-US" sz="1100">
                          <a:solidFill>
                            <a:schemeClr val="bg1"/>
                          </a:solidFill>
                          <a:effectLst/>
                        </a:rPr>
                        <a:t>German</a:t>
                      </a:r>
                    </a:p>
                  </a:txBody>
                  <a:tcPr marL="73025" marR="73025" anchor="ctr" anchorCtr="1">
                    <a:solidFill>
                      <a:schemeClr val="tx1">
                        <a:lumMod val="75000"/>
                        <a:alpha val="84000"/>
                      </a:schemeClr>
                    </a:solidFill>
                  </a:tcPr>
                </a:tc>
                <a:tc>
                  <a:txBody>
                    <a:bodyPr/>
                    <a:lstStyle/>
                    <a:p>
                      <a:endParaRPr lang="en-US"/>
                    </a:p>
                  </a:txBody>
                  <a:tcPr marL="73025" marR="73025">
                    <a:solidFill>
                      <a:srgbClr val="FFC000"/>
                    </a:solidFill>
                  </a:tcPr>
                </a:tc>
                <a:extLst>
                  <a:ext uri="{0D108BD9-81ED-4DB2-BD59-A6C34878D82A}">
                    <a16:rowId xmlns:a16="http://schemas.microsoft.com/office/drawing/2014/main" val="3524587105"/>
                  </a:ext>
                </a:extLst>
              </a:tr>
              <a:tr h="303456">
                <a:tc>
                  <a:txBody>
                    <a:bodyPr/>
                    <a:lstStyle/>
                    <a:p>
                      <a:pPr lvl="0" algn="ctr">
                        <a:spcAft>
                          <a:spcPts val="0"/>
                        </a:spcAft>
                        <a:buNone/>
                      </a:pPr>
                      <a:r>
                        <a:rPr lang="en-US" sz="1100">
                          <a:solidFill>
                            <a:schemeClr val="bg1"/>
                          </a:solidFill>
                          <a:effectLst/>
                        </a:rPr>
                        <a:t>Justin</a:t>
                      </a:r>
                    </a:p>
                  </a:txBody>
                  <a:tcPr marL="73025" marR="73025" anchor="ctr" anchorCtr="1">
                    <a:solidFill>
                      <a:schemeClr val="tx1">
                        <a:lumMod val="75000"/>
                        <a:alpha val="84000"/>
                      </a:schemeClr>
                    </a:solidFill>
                  </a:tcPr>
                </a:tc>
                <a:tc>
                  <a:txBody>
                    <a:bodyPr/>
                    <a:lstStyle/>
                    <a:p>
                      <a:endParaRPr lang="en-US"/>
                    </a:p>
                  </a:txBody>
                  <a:tcPr marL="73025" marR="73025">
                    <a:solidFill>
                      <a:schemeClr val="accent1"/>
                    </a:solidFill>
                  </a:tcPr>
                </a:tc>
                <a:extLst>
                  <a:ext uri="{0D108BD9-81ED-4DB2-BD59-A6C34878D82A}">
                    <a16:rowId xmlns:a16="http://schemas.microsoft.com/office/drawing/2014/main" val="3344479156"/>
                  </a:ext>
                </a:extLst>
              </a:tr>
              <a:tr h="303456">
                <a:tc>
                  <a:txBody>
                    <a:bodyPr/>
                    <a:lstStyle/>
                    <a:p>
                      <a:pPr lvl="0" algn="ctr">
                        <a:spcAft>
                          <a:spcPts val="0"/>
                        </a:spcAft>
                        <a:buNone/>
                      </a:pPr>
                      <a:r>
                        <a:rPr lang="en-US" sz="1100">
                          <a:effectLst/>
                        </a:rPr>
                        <a:t> </a:t>
                      </a:r>
                      <a:r>
                        <a:rPr lang="en-US" sz="1100">
                          <a:solidFill>
                            <a:schemeClr val="bg1"/>
                          </a:solidFill>
                          <a:effectLst/>
                        </a:rPr>
                        <a:t>Luke</a:t>
                      </a:r>
                      <a:endParaRPr lang="en-US" sz="2400">
                        <a:solidFill>
                          <a:schemeClr val="bg1"/>
                        </a:solidFill>
                      </a:endParaRPr>
                    </a:p>
                  </a:txBody>
                  <a:tcPr marL="73025" marR="73025" anchor="ctr" anchorCtr="1">
                    <a:solidFill>
                      <a:schemeClr val="tx1">
                        <a:lumMod val="75000"/>
                        <a:alpha val="84000"/>
                      </a:schemeClr>
                    </a:solidFill>
                  </a:tcPr>
                </a:tc>
                <a:tc>
                  <a:txBody>
                    <a:bodyPr/>
                    <a:lstStyle/>
                    <a:p>
                      <a:endParaRPr lang="en-US"/>
                    </a:p>
                  </a:txBody>
                  <a:tcPr marL="73025" marR="73025">
                    <a:solidFill>
                      <a:srgbClr val="FF0000"/>
                    </a:solidFill>
                  </a:tcPr>
                </a:tc>
                <a:extLst>
                  <a:ext uri="{0D108BD9-81ED-4DB2-BD59-A6C34878D82A}">
                    <a16:rowId xmlns:a16="http://schemas.microsoft.com/office/drawing/2014/main" val="481930894"/>
                  </a:ext>
                </a:extLst>
              </a:tr>
            </a:tbl>
          </a:graphicData>
        </a:graphic>
      </p:graphicFrame>
    </p:spTree>
    <p:extLst>
      <p:ext uri="{BB962C8B-B14F-4D97-AF65-F5344CB8AC3E}">
        <p14:creationId xmlns:p14="http://schemas.microsoft.com/office/powerpoint/2010/main" val="369505528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7D180A0D-0F04-46EF-BA90-ED66D58F2001}"/>
              </a:ext>
            </a:extLst>
          </p:cNvPr>
          <p:cNvSpPr>
            <a:spLocks noGrp="1"/>
          </p:cNvSpPr>
          <p:nvPr>
            <p:ph type="title"/>
          </p:nvPr>
        </p:nvSpPr>
        <p:spPr>
          <a:xfrm>
            <a:off x="863029" y="1012004"/>
            <a:ext cx="3416158" cy="759646"/>
          </a:xfrm>
        </p:spPr>
        <p:txBody>
          <a:bodyPr>
            <a:normAutofit/>
          </a:bodyPr>
          <a:lstStyle/>
          <a:p>
            <a:r>
              <a:rPr lang="en-US">
                <a:solidFill>
                  <a:srgbClr val="FFFFFF"/>
                </a:solidFill>
              </a:rPr>
              <a:t>Motivation</a:t>
            </a:r>
          </a:p>
        </p:txBody>
      </p:sp>
      <p:grpSp>
        <p:nvGrpSpPr>
          <p:cNvPr id="12" name="Group 11">
            <a:extLst>
              <a:ext uri="{FF2B5EF4-FFF2-40B4-BE49-F238E27FC236}">
                <a16:creationId xmlns:a16="http://schemas.microsoft.com/office/drawing/2014/main" id="{12CBBA33-E302-4626-AA8D-56B2A84C1EC1}"/>
              </a:ext>
            </a:extLst>
          </p:cNvPr>
          <p:cNvGrpSpPr/>
          <p:nvPr/>
        </p:nvGrpSpPr>
        <p:grpSpPr>
          <a:xfrm>
            <a:off x="1187116" y="1786504"/>
            <a:ext cx="9817768" cy="1194836"/>
            <a:chOff x="0" y="0"/>
            <a:chExt cx="9817768" cy="1235636"/>
          </a:xfrm>
        </p:grpSpPr>
        <p:sp>
          <p:nvSpPr>
            <p:cNvPr id="13" name="Rectangle: Rounded Corners 12">
              <a:extLst>
                <a:ext uri="{FF2B5EF4-FFF2-40B4-BE49-F238E27FC236}">
                  <a16:creationId xmlns:a16="http://schemas.microsoft.com/office/drawing/2014/main" id="{DBAB73D4-8CFF-4397-8011-0A377ED14F1B}"/>
                </a:ext>
              </a:extLst>
            </p:cNvPr>
            <p:cNvSpPr/>
            <p:nvPr/>
          </p:nvSpPr>
          <p:spPr>
            <a:xfrm>
              <a:off x="0" y="0"/>
              <a:ext cx="9817768" cy="1235636"/>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AD096E97-A0CA-4553-929B-265C7BF1E70B}"/>
                </a:ext>
              </a:extLst>
            </p:cNvPr>
            <p:cNvSpPr txBox="1"/>
            <p:nvPr/>
          </p:nvSpPr>
          <p:spPr>
            <a:xfrm>
              <a:off x="60319" y="60319"/>
              <a:ext cx="9697130" cy="11149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342900" lvl="0" indent="-342900" algn="l" defTabSz="889000">
                <a:lnSpc>
                  <a:spcPct val="90000"/>
                </a:lnSpc>
                <a:spcBef>
                  <a:spcPct val="0"/>
                </a:spcBef>
                <a:spcAft>
                  <a:spcPct val="35000"/>
                </a:spcAft>
                <a:buFont typeface="Arial" panose="020B0604020202020204" pitchFamily="34" charset="0"/>
                <a:buChar char="•"/>
              </a:pPr>
              <a:r>
                <a:rPr lang="en-US" sz="2000" kern="1200"/>
                <a:t>A neural network that is capable of recognizing 10+ handwritten characters is too large to practically implement in hardware without the use of custom VLSI fabrication.</a:t>
              </a:r>
            </a:p>
          </p:txBody>
        </p:sp>
      </p:grpSp>
      <p:sp>
        <p:nvSpPr>
          <p:cNvPr id="18" name="Rectangle: Rounded Corners 17">
            <a:extLst>
              <a:ext uri="{FF2B5EF4-FFF2-40B4-BE49-F238E27FC236}">
                <a16:creationId xmlns:a16="http://schemas.microsoft.com/office/drawing/2014/main" id="{1FE785E5-45F7-4D14-A0FC-70F1D51C3E50}"/>
              </a:ext>
            </a:extLst>
          </p:cNvPr>
          <p:cNvSpPr/>
          <p:nvPr/>
        </p:nvSpPr>
        <p:spPr>
          <a:xfrm>
            <a:off x="1187116" y="3174715"/>
            <a:ext cx="9817768" cy="2592227"/>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pic>
        <p:nvPicPr>
          <p:cNvPr id="6" name="Picture 5">
            <a:extLst>
              <a:ext uri="{FF2B5EF4-FFF2-40B4-BE49-F238E27FC236}">
                <a16:creationId xmlns:a16="http://schemas.microsoft.com/office/drawing/2014/main" id="{1358D810-1287-4BAD-8EF4-2C7C3CAACE52}"/>
              </a:ext>
            </a:extLst>
          </p:cNvPr>
          <p:cNvPicPr>
            <a:picLocks noChangeAspect="1"/>
          </p:cNvPicPr>
          <p:nvPr/>
        </p:nvPicPr>
        <p:blipFill>
          <a:blip r:embed="rId3"/>
          <a:stretch>
            <a:fillRect/>
          </a:stretch>
        </p:blipFill>
        <p:spPr>
          <a:xfrm>
            <a:off x="2809875" y="4083613"/>
            <a:ext cx="6572250" cy="1476375"/>
          </a:xfrm>
          <a:prstGeom prst="rect">
            <a:avLst/>
          </a:prstGeom>
        </p:spPr>
      </p:pic>
      <p:sp>
        <p:nvSpPr>
          <p:cNvPr id="8" name="TextBox 7">
            <a:extLst>
              <a:ext uri="{FF2B5EF4-FFF2-40B4-BE49-F238E27FC236}">
                <a16:creationId xmlns:a16="http://schemas.microsoft.com/office/drawing/2014/main" id="{DE33ECC8-A028-4945-95A3-72022DFE6D99}"/>
              </a:ext>
            </a:extLst>
          </p:cNvPr>
          <p:cNvSpPr txBox="1"/>
          <p:nvPr/>
        </p:nvSpPr>
        <p:spPr>
          <a:xfrm>
            <a:off x="1247435" y="3256909"/>
            <a:ext cx="9697129" cy="984885"/>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chemeClr val="bg1"/>
                </a:solidFill>
              </a:rPr>
              <a:t>However, a demonstration-sized network that can recognize a limited set of 3 handwritten characters should be manageable using off-the-shelf components. </a:t>
            </a:r>
          </a:p>
          <a:p>
            <a:endParaRPr lang="en-US"/>
          </a:p>
        </p:txBody>
      </p:sp>
    </p:spTree>
    <p:extLst>
      <p:ext uri="{BB962C8B-B14F-4D97-AF65-F5344CB8AC3E}">
        <p14:creationId xmlns:p14="http://schemas.microsoft.com/office/powerpoint/2010/main" val="2355340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78C8A-FB31-4831-84DC-5ECB4756168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Final Network Daughterboard PCB Design</a:t>
            </a:r>
          </a:p>
        </p:txBody>
      </p:sp>
      <p:sp>
        <p:nvSpPr>
          <p:cNvPr id="3" name="Content Placeholder 2">
            <a:extLst>
              <a:ext uri="{FF2B5EF4-FFF2-40B4-BE49-F238E27FC236}">
                <a16:creationId xmlns:a16="http://schemas.microsoft.com/office/drawing/2014/main" id="{18DA3BE3-A176-4B30-8E67-B3E52E371873}"/>
              </a:ext>
            </a:extLst>
          </p:cNvPr>
          <p:cNvSpPr>
            <a:spLocks noGrp="1"/>
          </p:cNvSpPr>
          <p:nvPr>
            <p:ph idx="1"/>
          </p:nvPr>
        </p:nvSpPr>
        <p:spPr>
          <a:xfrm>
            <a:off x="643468" y="2638043"/>
            <a:ext cx="3363974" cy="3415623"/>
          </a:xfrm>
        </p:spPr>
        <p:txBody>
          <a:bodyPr vert="horz" lIns="91440" tIns="45720" rIns="91440" bIns="45720" rtlCol="0" anchor="t">
            <a:normAutofit/>
          </a:bodyPr>
          <a:lstStyle/>
          <a:p>
            <a:r>
              <a:rPr lang="en-US" sz="2000">
                <a:cs typeface="Calibri"/>
              </a:rPr>
              <a:t>100 inputs, 1 output</a:t>
            </a:r>
          </a:p>
          <a:p>
            <a:r>
              <a:rPr lang="en-US" sz="2000"/>
              <a:t>Designed with 90-degree double-row pins to allow for socketing in motherboard</a:t>
            </a:r>
            <a:endParaRPr lang="en-US" sz="2000">
              <a:cs typeface="Calibri"/>
            </a:endParaRPr>
          </a:p>
          <a:p>
            <a:r>
              <a:rPr lang="en-US" sz="2000">
                <a:cs typeface="Calibri"/>
              </a:rPr>
              <a:t>2 layers</a:t>
            </a:r>
            <a:endParaRPr lang="en-US">
              <a:cs typeface="Calibri"/>
            </a:endParaRPr>
          </a:p>
          <a:p>
            <a:r>
              <a:rPr lang="en-US" sz="2000">
                <a:cs typeface="Calibri"/>
              </a:rPr>
              <a:t>6.6" x 7.5"</a:t>
            </a:r>
          </a:p>
          <a:p>
            <a:r>
              <a:rPr lang="en-US" sz="2000">
                <a:cs typeface="Calibri"/>
              </a:rPr>
              <a:t>25 quad-potentiometer ICs</a:t>
            </a:r>
          </a:p>
          <a:p>
            <a:r>
              <a:rPr lang="en-US" sz="2000">
                <a:cs typeface="Calibri"/>
              </a:rPr>
              <a:t>28 quad-amplifier ICs</a:t>
            </a:r>
          </a:p>
          <a:p>
            <a:r>
              <a:rPr lang="en-US" sz="2000">
                <a:cs typeface="Calibri"/>
              </a:rPr>
              <a:t>346 resistors</a:t>
            </a:r>
          </a:p>
          <a:p>
            <a:endParaRPr lang="en-US" sz="2000">
              <a:cs typeface="Calibri"/>
            </a:endParaRPr>
          </a:p>
        </p:txBody>
      </p:sp>
      <p:pic>
        <p:nvPicPr>
          <p:cNvPr id="4" name="Picture 4" descr="A circuit board&#10;&#10;Description generated with high confidence">
            <a:extLst>
              <a:ext uri="{FF2B5EF4-FFF2-40B4-BE49-F238E27FC236}">
                <a16:creationId xmlns:a16="http://schemas.microsoft.com/office/drawing/2014/main" id="{EA720AC7-3608-4992-988A-306B8B570D90}"/>
              </a:ext>
            </a:extLst>
          </p:cNvPr>
          <p:cNvPicPr>
            <a:picLocks noChangeAspect="1"/>
          </p:cNvPicPr>
          <p:nvPr/>
        </p:nvPicPr>
        <p:blipFill>
          <a:blip r:embed="rId3"/>
          <a:stretch>
            <a:fillRect/>
          </a:stretch>
        </p:blipFill>
        <p:spPr>
          <a:xfrm>
            <a:off x="4841631" y="427896"/>
            <a:ext cx="7139353" cy="6011975"/>
          </a:xfrm>
          <a:prstGeom prst="rect">
            <a:avLst/>
          </a:prstGeom>
        </p:spPr>
      </p:pic>
    </p:spTree>
    <p:extLst>
      <p:ext uri="{BB962C8B-B14F-4D97-AF65-F5344CB8AC3E}">
        <p14:creationId xmlns:p14="http://schemas.microsoft.com/office/powerpoint/2010/main" val="77276734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building&#10;&#10;Description generated with very high confidence">
            <a:extLst>
              <a:ext uri="{FF2B5EF4-FFF2-40B4-BE49-F238E27FC236}">
                <a16:creationId xmlns:a16="http://schemas.microsoft.com/office/drawing/2014/main" id="{782F9422-DF16-47FD-8B9E-B51627763E6A}"/>
              </a:ext>
            </a:extLst>
          </p:cNvPr>
          <p:cNvPicPr>
            <a:picLocks noChangeAspect="1"/>
          </p:cNvPicPr>
          <p:nvPr/>
        </p:nvPicPr>
        <p:blipFill rotWithShape="1">
          <a:blip r:embed="rId3"/>
          <a:srcRect t="2558" b="5229"/>
          <a:stretch/>
        </p:blipFill>
        <p:spPr>
          <a:xfrm>
            <a:off x="20" y="10"/>
            <a:ext cx="12191980" cy="6857990"/>
          </a:xfrm>
          <a:prstGeom prst="rect">
            <a:avLst/>
          </a:prstGeom>
        </p:spPr>
      </p:pic>
      <p:grpSp>
        <p:nvGrpSpPr>
          <p:cNvPr id="5" name="Group 4">
            <a:extLst>
              <a:ext uri="{FF2B5EF4-FFF2-40B4-BE49-F238E27FC236}">
                <a16:creationId xmlns:a16="http://schemas.microsoft.com/office/drawing/2014/main" id="{3DD20D05-108D-446A-85DF-EDE149764AE1}"/>
              </a:ext>
            </a:extLst>
          </p:cNvPr>
          <p:cNvGrpSpPr/>
          <p:nvPr/>
        </p:nvGrpSpPr>
        <p:grpSpPr>
          <a:xfrm>
            <a:off x="0" y="644165"/>
            <a:ext cx="5717025" cy="1378238"/>
            <a:chOff x="0" y="-4355509"/>
            <a:chExt cx="5977551" cy="4083052"/>
          </a:xfrm>
        </p:grpSpPr>
        <p:sp>
          <p:nvSpPr>
            <p:cNvPr id="4" name="Rectangle 3">
              <a:extLst>
                <a:ext uri="{FF2B5EF4-FFF2-40B4-BE49-F238E27FC236}">
                  <a16:creationId xmlns:a16="http://schemas.microsoft.com/office/drawing/2014/main" id="{C142DA37-98A6-4426-9CC0-57765FCD07E3}"/>
                </a:ext>
              </a:extLst>
            </p:cNvPr>
            <p:cNvSpPr/>
            <p:nvPr/>
          </p:nvSpPr>
          <p:spPr>
            <a:xfrm>
              <a:off x="0" y="-4131534"/>
              <a:ext cx="5977551" cy="3806972"/>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DC3CE1-69E4-45B7-B4CB-A8E4118B3103}"/>
                </a:ext>
              </a:extLst>
            </p:cNvPr>
            <p:cNvSpPr txBox="1"/>
            <p:nvPr/>
          </p:nvSpPr>
          <p:spPr>
            <a:xfrm>
              <a:off x="0" y="-4355509"/>
              <a:ext cx="5750271" cy="4083052"/>
            </a:xfrm>
            <a:prstGeom prst="rect">
              <a:avLst/>
            </a:prstGeom>
            <a:noFill/>
          </p:spPr>
          <p:txBody>
            <a:bodyPr wrap="square" rtlCol="0">
              <a:spAutoFit/>
            </a:bodyPr>
            <a:lstStyle/>
            <a:p>
              <a:pPr algn="ctr"/>
              <a:r>
                <a:rPr lang="en-US" sz="8800">
                  <a:solidFill>
                    <a:schemeClr val="bg1"/>
                  </a:solidFill>
                  <a:latin typeface="Agency FB" panose="020B0503020202020204" pitchFamily="34" charset="0"/>
                  <a:cs typeface="Aharoni" panose="020B0604020202020204" pitchFamily="2" charset="-79"/>
                </a:rPr>
                <a:t>Daughterboard</a:t>
              </a:r>
            </a:p>
          </p:txBody>
        </p:sp>
      </p:grpSp>
    </p:spTree>
    <p:extLst>
      <p:ext uri="{BB962C8B-B14F-4D97-AF65-F5344CB8AC3E}">
        <p14:creationId xmlns:p14="http://schemas.microsoft.com/office/powerpoint/2010/main" val="130063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78C8A-FB31-4831-84DC-5ECB4756168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Final Network Motherboard PCB Design</a:t>
            </a:r>
          </a:p>
        </p:txBody>
      </p:sp>
      <p:sp>
        <p:nvSpPr>
          <p:cNvPr id="3" name="Content Placeholder 2">
            <a:extLst>
              <a:ext uri="{FF2B5EF4-FFF2-40B4-BE49-F238E27FC236}">
                <a16:creationId xmlns:a16="http://schemas.microsoft.com/office/drawing/2014/main" id="{18DA3BE3-A176-4B30-8E67-B3E52E371873}"/>
              </a:ext>
            </a:extLst>
          </p:cNvPr>
          <p:cNvSpPr>
            <a:spLocks noGrp="1"/>
          </p:cNvSpPr>
          <p:nvPr>
            <p:ph idx="1"/>
          </p:nvPr>
        </p:nvSpPr>
        <p:spPr>
          <a:xfrm>
            <a:off x="643468" y="2638043"/>
            <a:ext cx="3363974" cy="3415623"/>
          </a:xfrm>
        </p:spPr>
        <p:txBody>
          <a:bodyPr vert="horz" lIns="91440" tIns="45720" rIns="91440" bIns="45720" rtlCol="0" anchor="t">
            <a:normAutofit lnSpcReduction="10000"/>
          </a:bodyPr>
          <a:lstStyle/>
          <a:p>
            <a:r>
              <a:rPr lang="en-US" sz="2000">
                <a:cs typeface="Calibri"/>
              </a:rPr>
              <a:t>100 outputs chained to each daughterboard; all buffered</a:t>
            </a:r>
          </a:p>
          <a:p>
            <a:r>
              <a:rPr lang="en-US" sz="2000"/>
              <a:t>Able to accommodate up to 3 daughterboards</a:t>
            </a:r>
            <a:endParaRPr lang="en-US" sz="2000">
              <a:cs typeface="Calibri"/>
            </a:endParaRPr>
          </a:p>
          <a:p>
            <a:r>
              <a:rPr lang="en-US" sz="2000">
                <a:cs typeface="Calibri"/>
              </a:rPr>
              <a:t>2 layers</a:t>
            </a:r>
            <a:endParaRPr lang="en-US">
              <a:cs typeface="Calibri"/>
            </a:endParaRPr>
          </a:p>
          <a:p>
            <a:r>
              <a:rPr lang="en-US" sz="2000">
                <a:cs typeface="Calibri"/>
              </a:rPr>
              <a:t>6.05" x 7.85"</a:t>
            </a:r>
          </a:p>
          <a:p>
            <a:r>
              <a:rPr lang="en-US" sz="2000">
                <a:cs typeface="Calibri"/>
              </a:rPr>
              <a:t>Over 1,000 traces</a:t>
            </a:r>
          </a:p>
          <a:p>
            <a:r>
              <a:rPr lang="en-US" sz="2000">
                <a:cs typeface="Calibri"/>
              </a:rPr>
              <a:t>Hidden layer and output layer</a:t>
            </a:r>
          </a:p>
          <a:p>
            <a:r>
              <a:rPr lang="en-US" sz="2000">
                <a:cs typeface="Calibri"/>
              </a:rPr>
              <a:t>Comparator output array</a:t>
            </a:r>
          </a:p>
          <a:p>
            <a:endParaRPr lang="en-US" sz="2000">
              <a:cs typeface="Calibri"/>
            </a:endParaRPr>
          </a:p>
          <a:p>
            <a:endParaRPr lang="en-US" sz="2000">
              <a:cs typeface="Calibri"/>
            </a:endParaRPr>
          </a:p>
        </p:txBody>
      </p:sp>
      <p:pic>
        <p:nvPicPr>
          <p:cNvPr id="5" name="Picture 6" descr="A circuit board&#10;&#10;Description generated with very high confidence">
            <a:extLst>
              <a:ext uri="{FF2B5EF4-FFF2-40B4-BE49-F238E27FC236}">
                <a16:creationId xmlns:a16="http://schemas.microsoft.com/office/drawing/2014/main" id="{E72DD19A-8106-448F-AA66-9A37B8EE4AA8}"/>
              </a:ext>
            </a:extLst>
          </p:cNvPr>
          <p:cNvPicPr>
            <a:picLocks noChangeAspect="1"/>
          </p:cNvPicPr>
          <p:nvPr/>
        </p:nvPicPr>
        <p:blipFill>
          <a:blip r:embed="rId3"/>
          <a:stretch>
            <a:fillRect/>
          </a:stretch>
        </p:blipFill>
        <p:spPr>
          <a:xfrm>
            <a:off x="5222631" y="376754"/>
            <a:ext cx="6523892" cy="6104491"/>
          </a:xfrm>
          <a:prstGeom prst="rect">
            <a:avLst/>
          </a:prstGeom>
        </p:spPr>
      </p:pic>
    </p:spTree>
    <p:extLst>
      <p:ext uri="{BB962C8B-B14F-4D97-AF65-F5344CB8AC3E}">
        <p14:creationId xmlns:p14="http://schemas.microsoft.com/office/powerpoint/2010/main" val="17150631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ircuit board&#10;&#10;Description generated with very high confidence">
            <a:extLst>
              <a:ext uri="{FF2B5EF4-FFF2-40B4-BE49-F238E27FC236}">
                <a16:creationId xmlns:a16="http://schemas.microsoft.com/office/drawing/2014/main" id="{B9DEF9D6-BFD5-4FA5-B4F4-92AF60BBA429}"/>
              </a:ext>
            </a:extLst>
          </p:cNvPr>
          <p:cNvPicPr>
            <a:picLocks noChangeAspect="1"/>
          </p:cNvPicPr>
          <p:nvPr/>
        </p:nvPicPr>
        <p:blipFill rotWithShape="1">
          <a:blip r:embed="rId3"/>
          <a:srcRect b="4661"/>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C82CBE36-0144-4186-9680-B8D8A3530117}"/>
              </a:ext>
            </a:extLst>
          </p:cNvPr>
          <p:cNvSpPr/>
          <p:nvPr/>
        </p:nvSpPr>
        <p:spPr>
          <a:xfrm>
            <a:off x="0" y="581600"/>
            <a:ext cx="4657067" cy="1130978"/>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61FA90D-29E9-4EDF-A3F4-86C3D427ECE1}"/>
              </a:ext>
            </a:extLst>
          </p:cNvPr>
          <p:cNvSpPr txBox="1"/>
          <p:nvPr/>
        </p:nvSpPr>
        <p:spPr>
          <a:xfrm>
            <a:off x="-50399" y="481322"/>
            <a:ext cx="4772242" cy="1446550"/>
          </a:xfrm>
          <a:prstGeom prst="rect">
            <a:avLst/>
          </a:prstGeom>
          <a:noFill/>
        </p:spPr>
        <p:txBody>
          <a:bodyPr wrap="square" rtlCol="0">
            <a:spAutoFit/>
          </a:bodyPr>
          <a:lstStyle/>
          <a:p>
            <a:pPr algn="ctr"/>
            <a:r>
              <a:rPr lang="en-US" sz="8800">
                <a:solidFill>
                  <a:schemeClr val="bg1"/>
                </a:solidFill>
                <a:latin typeface="Agency FB" panose="020B0503020202020204" pitchFamily="34" charset="0"/>
                <a:cs typeface="Aharoni" panose="020B0604020202020204" pitchFamily="2" charset="-79"/>
              </a:rPr>
              <a:t>Motherboard</a:t>
            </a:r>
          </a:p>
        </p:txBody>
      </p:sp>
    </p:spTree>
    <p:extLst>
      <p:ext uri="{BB962C8B-B14F-4D97-AF65-F5344CB8AC3E}">
        <p14:creationId xmlns:p14="http://schemas.microsoft.com/office/powerpoint/2010/main" val="1226525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5"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B376CF53-ED14-40E7-AAAA-B2E75A10D9C9}"/>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bg1">
                    <a:lumMod val="95000"/>
                    <a:lumOff val="5000"/>
                  </a:schemeClr>
                </a:solidFill>
                <a:latin typeface="+mj-lt"/>
                <a:ea typeface="+mj-ea"/>
                <a:cs typeface="+mj-cs"/>
              </a:rPr>
              <a:t>Administrative </a:t>
            </a:r>
          </a:p>
        </p:txBody>
      </p:sp>
    </p:spTree>
    <p:extLst>
      <p:ext uri="{BB962C8B-B14F-4D97-AF65-F5344CB8AC3E}">
        <p14:creationId xmlns:p14="http://schemas.microsoft.com/office/powerpoint/2010/main" val="314939210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86CF07-03D0-4A6D-AD5C-AE6E8A82E70D}"/>
              </a:ext>
            </a:extLst>
          </p:cNvPr>
          <p:cNvSpPr txBox="1"/>
          <p:nvPr/>
        </p:nvSpPr>
        <p:spPr>
          <a:xfrm>
            <a:off x="669016" y="2710970"/>
            <a:ext cx="3644684" cy="114669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4800" kern="1200">
                <a:solidFill>
                  <a:srgbClr val="FFFFFF"/>
                </a:solidFill>
                <a:latin typeface="+mj-lt"/>
                <a:ea typeface="+mj-ea"/>
                <a:cs typeface="+mj-cs"/>
              </a:rPr>
              <a:t>Specifications</a:t>
            </a:r>
          </a:p>
        </p:txBody>
      </p:sp>
      <p:cxnSp>
        <p:nvCxnSpPr>
          <p:cNvPr id="22" name="Straight Connector 2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743D36F3-FE86-42D8-8C0B-C6D30888479A}"/>
              </a:ext>
            </a:extLst>
          </p:cNvPr>
          <p:cNvGraphicFramePr>
            <a:graphicFrameLocks noGrp="1"/>
          </p:cNvGraphicFramePr>
          <p:nvPr>
            <p:extLst>
              <p:ext uri="{D42A27DB-BD31-4B8C-83A1-F6EECF244321}">
                <p14:modId xmlns:p14="http://schemas.microsoft.com/office/powerpoint/2010/main" val="2688095265"/>
              </p:ext>
            </p:extLst>
          </p:nvPr>
        </p:nvGraphicFramePr>
        <p:xfrm>
          <a:off x="5153822" y="725992"/>
          <a:ext cx="6553546" cy="5413968"/>
        </p:xfrm>
        <a:graphic>
          <a:graphicData uri="http://schemas.openxmlformats.org/drawingml/2006/table">
            <a:tbl>
              <a:tblPr firstRow="1" firstCol="1" bandRow="1">
                <a:noFill/>
                <a:tableStyleId>{5C22544A-7EE6-4342-B048-85BDC9FD1C3A}</a:tableStyleId>
              </a:tblPr>
              <a:tblGrid>
                <a:gridCol w="3281107">
                  <a:extLst>
                    <a:ext uri="{9D8B030D-6E8A-4147-A177-3AD203B41FA5}">
                      <a16:colId xmlns:a16="http://schemas.microsoft.com/office/drawing/2014/main" val="1641670009"/>
                    </a:ext>
                  </a:extLst>
                </a:gridCol>
                <a:gridCol w="3272439">
                  <a:extLst>
                    <a:ext uri="{9D8B030D-6E8A-4147-A177-3AD203B41FA5}">
                      <a16:colId xmlns:a16="http://schemas.microsoft.com/office/drawing/2014/main" val="1581770801"/>
                    </a:ext>
                  </a:extLst>
                </a:gridCol>
              </a:tblGrid>
              <a:tr h="451164">
                <a:tc>
                  <a:txBody>
                    <a:bodyPr/>
                    <a:lstStyle/>
                    <a:p>
                      <a:pPr>
                        <a:spcAft>
                          <a:spcPts val="0"/>
                        </a:spcAft>
                      </a:pPr>
                      <a:r>
                        <a:rPr lang="en-US" sz="1300" b="1">
                          <a:solidFill>
                            <a:srgbClr val="FFFFFF"/>
                          </a:solidFill>
                          <a:effectLst/>
                        </a:rPr>
                        <a:t>Parameter</a:t>
                      </a:r>
                    </a:p>
                  </a:txBody>
                  <a:tcPr marL="185919" marR="111551" marT="111551" marB="111551">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b="1">
                          <a:solidFill>
                            <a:srgbClr val="FFFFFF"/>
                          </a:solidFill>
                          <a:effectLst/>
                        </a:rPr>
                        <a:t>Value</a:t>
                      </a:r>
                    </a:p>
                  </a:txBody>
                  <a:tcPr marL="185919" marR="111551" marT="111551" marB="111551">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609108973"/>
                  </a:ext>
                </a:extLst>
              </a:tr>
              <a:tr h="451164">
                <a:tc>
                  <a:txBody>
                    <a:bodyPr/>
                    <a:lstStyle/>
                    <a:p>
                      <a:pPr>
                        <a:spcAft>
                          <a:spcPts val="0"/>
                        </a:spcAft>
                      </a:pPr>
                      <a:r>
                        <a:rPr lang="en-US" sz="1300" b="1">
                          <a:solidFill>
                            <a:srgbClr val="FFFFFF"/>
                          </a:solidFill>
                          <a:effectLst/>
                        </a:rPr>
                        <a:t>Weight</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2kg</a:t>
                      </a:r>
                    </a:p>
                  </a:txBody>
                  <a:tcPr marL="185919" marR="111551" marT="111551" marB="11155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4132198358"/>
                  </a:ext>
                </a:extLst>
              </a:tr>
              <a:tr h="451164">
                <a:tc>
                  <a:txBody>
                    <a:bodyPr/>
                    <a:lstStyle/>
                    <a:p>
                      <a:pPr>
                        <a:spcAft>
                          <a:spcPts val="0"/>
                        </a:spcAft>
                      </a:pPr>
                      <a:r>
                        <a:rPr lang="en-US" sz="1300" b="1">
                          <a:solidFill>
                            <a:srgbClr val="FFFFFF"/>
                          </a:solidFill>
                          <a:effectLst/>
                        </a:rPr>
                        <a:t>Footprint Area</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1m x 1m</a:t>
                      </a:r>
                    </a:p>
                  </a:txBody>
                  <a:tcPr marL="185919" marR="111551" marT="111551" marB="11155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262392415"/>
                  </a:ext>
                </a:extLst>
              </a:tr>
              <a:tr h="451164">
                <a:tc>
                  <a:txBody>
                    <a:bodyPr/>
                    <a:lstStyle/>
                    <a:p>
                      <a:pPr>
                        <a:spcAft>
                          <a:spcPts val="0"/>
                        </a:spcAft>
                      </a:pPr>
                      <a:r>
                        <a:rPr lang="en-US" sz="1300" b="1">
                          <a:solidFill>
                            <a:srgbClr val="FFFFFF"/>
                          </a:solidFill>
                          <a:effectLst/>
                        </a:rPr>
                        <a:t>Supply Voltage</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3.6 Volts rail-to-rail</a:t>
                      </a:r>
                    </a:p>
                  </a:txBody>
                  <a:tcPr marL="185919" marR="111551" marT="111551" marB="11155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846271033"/>
                  </a:ext>
                </a:extLst>
              </a:tr>
              <a:tr h="451164">
                <a:tc>
                  <a:txBody>
                    <a:bodyPr/>
                    <a:lstStyle/>
                    <a:p>
                      <a:pPr>
                        <a:spcAft>
                          <a:spcPts val="0"/>
                        </a:spcAft>
                      </a:pPr>
                      <a:r>
                        <a:rPr lang="en-US" sz="1300" b="1">
                          <a:solidFill>
                            <a:srgbClr val="FFFFFF"/>
                          </a:solidFill>
                          <a:effectLst/>
                        </a:rPr>
                        <a:t>Power Consumption</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1-2 Watts</a:t>
                      </a:r>
                    </a:p>
                  </a:txBody>
                  <a:tcPr marL="185919" marR="111551" marT="111551" marB="11155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75128340"/>
                  </a:ext>
                </a:extLst>
              </a:tr>
              <a:tr h="451164">
                <a:tc>
                  <a:txBody>
                    <a:bodyPr/>
                    <a:lstStyle/>
                    <a:p>
                      <a:pPr>
                        <a:spcAft>
                          <a:spcPts val="0"/>
                        </a:spcAft>
                      </a:pPr>
                      <a:r>
                        <a:rPr lang="en-US" sz="1300" b="1">
                          <a:solidFill>
                            <a:srgbClr val="FFFFFF"/>
                          </a:solidFill>
                          <a:effectLst/>
                        </a:rPr>
                        <a:t>External Temperature</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50</a:t>
                      </a:r>
                      <a:r>
                        <a:rPr lang="en-US" sz="1300" u="none" strike="noStrike">
                          <a:solidFill>
                            <a:schemeClr val="tx1">
                              <a:lumMod val="85000"/>
                              <a:lumOff val="15000"/>
                            </a:schemeClr>
                          </a:solidFill>
                          <a:effectLst/>
                        </a:rPr>
                        <a:t>° C</a:t>
                      </a:r>
                      <a:endParaRPr lang="en-US" sz="1300">
                        <a:solidFill>
                          <a:schemeClr val="tx1">
                            <a:lumMod val="85000"/>
                            <a:lumOff val="15000"/>
                          </a:schemeClr>
                        </a:solidFill>
                        <a:effectLst/>
                      </a:endParaRPr>
                    </a:p>
                  </a:txBody>
                  <a:tcPr marL="185919" marR="111551" marT="111551" marB="11155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041183150"/>
                  </a:ext>
                </a:extLst>
              </a:tr>
              <a:tr h="451164">
                <a:tc>
                  <a:txBody>
                    <a:bodyPr/>
                    <a:lstStyle/>
                    <a:p>
                      <a:pPr>
                        <a:spcAft>
                          <a:spcPts val="0"/>
                        </a:spcAft>
                      </a:pPr>
                      <a:r>
                        <a:rPr lang="en-US" sz="1300" b="1">
                          <a:solidFill>
                            <a:srgbClr val="FFFFFF"/>
                          </a:solidFill>
                          <a:effectLst/>
                        </a:rPr>
                        <a:t>Number of input neurons</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100</a:t>
                      </a:r>
                    </a:p>
                  </a:txBody>
                  <a:tcPr marL="185919" marR="111551" marT="111551" marB="11155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105828322"/>
                  </a:ext>
                </a:extLst>
              </a:tr>
              <a:tr h="451164">
                <a:tc>
                  <a:txBody>
                    <a:bodyPr/>
                    <a:lstStyle/>
                    <a:p>
                      <a:pPr>
                        <a:spcAft>
                          <a:spcPts val="0"/>
                        </a:spcAft>
                      </a:pPr>
                      <a:r>
                        <a:rPr lang="en-US" sz="1300" b="1">
                          <a:solidFill>
                            <a:srgbClr val="FFFFFF"/>
                          </a:solidFill>
                          <a:effectLst/>
                        </a:rPr>
                        <a:t>Number of output neurons</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3</a:t>
                      </a:r>
                    </a:p>
                  </a:txBody>
                  <a:tcPr marL="185919" marR="111551" marT="111551" marB="11155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324464748"/>
                  </a:ext>
                </a:extLst>
              </a:tr>
              <a:tr h="451164">
                <a:tc>
                  <a:txBody>
                    <a:bodyPr/>
                    <a:lstStyle/>
                    <a:p>
                      <a:pPr>
                        <a:spcAft>
                          <a:spcPts val="0"/>
                        </a:spcAft>
                      </a:pPr>
                      <a:r>
                        <a:rPr lang="en-US" sz="1300" b="1">
                          <a:solidFill>
                            <a:srgbClr val="FFFFFF"/>
                          </a:solidFill>
                          <a:effectLst/>
                        </a:rPr>
                        <a:t>Input data resolution</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1 bit</a:t>
                      </a:r>
                    </a:p>
                  </a:txBody>
                  <a:tcPr marL="185919" marR="111551" marT="111551" marB="11155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782638472"/>
                  </a:ext>
                </a:extLst>
              </a:tr>
              <a:tr h="451164">
                <a:tc>
                  <a:txBody>
                    <a:bodyPr/>
                    <a:lstStyle/>
                    <a:p>
                      <a:pPr>
                        <a:spcAft>
                          <a:spcPts val="0"/>
                        </a:spcAft>
                      </a:pPr>
                      <a:r>
                        <a:rPr lang="en-US" sz="1300" b="1">
                          <a:solidFill>
                            <a:srgbClr val="FFFFFF"/>
                          </a:solidFill>
                          <a:effectLst/>
                        </a:rPr>
                        <a:t>Output latency</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10 ms</a:t>
                      </a:r>
                    </a:p>
                  </a:txBody>
                  <a:tcPr marL="185919" marR="111551" marT="111551" marB="11155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556820313"/>
                  </a:ext>
                </a:extLst>
              </a:tr>
              <a:tr h="451164">
                <a:tc>
                  <a:txBody>
                    <a:bodyPr/>
                    <a:lstStyle/>
                    <a:p>
                      <a:pPr>
                        <a:spcAft>
                          <a:spcPts val="0"/>
                        </a:spcAft>
                      </a:pPr>
                      <a:r>
                        <a:rPr lang="en-US" sz="1300" b="1">
                          <a:solidFill>
                            <a:srgbClr val="FFFFFF"/>
                          </a:solidFill>
                          <a:effectLst/>
                        </a:rPr>
                        <a:t>Throughput</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100 recognition operations per second</a:t>
                      </a:r>
                    </a:p>
                  </a:txBody>
                  <a:tcPr marL="185919" marR="111551" marT="111551" marB="11155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689000312"/>
                  </a:ext>
                </a:extLst>
              </a:tr>
              <a:tr h="451164">
                <a:tc>
                  <a:txBody>
                    <a:bodyPr/>
                    <a:lstStyle/>
                    <a:p>
                      <a:pPr>
                        <a:spcAft>
                          <a:spcPts val="0"/>
                        </a:spcAft>
                      </a:pPr>
                      <a:r>
                        <a:rPr lang="en-US" sz="1300" b="1">
                          <a:solidFill>
                            <a:srgbClr val="FFFFFF"/>
                          </a:solidFill>
                          <a:effectLst/>
                        </a:rPr>
                        <a:t>Accuracy</a:t>
                      </a:r>
                    </a:p>
                  </a:txBody>
                  <a:tcPr marL="185919" marR="111551" marT="111551" marB="11155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636B68">
                        <a:alpha val="69804"/>
                      </a:srgbClr>
                    </a:solidFill>
                  </a:tcPr>
                </a:tc>
                <a:tc>
                  <a:txBody>
                    <a:bodyPr/>
                    <a:lstStyle/>
                    <a:p>
                      <a:pPr>
                        <a:spcAft>
                          <a:spcPts val="0"/>
                        </a:spcAft>
                      </a:pPr>
                      <a:r>
                        <a:rPr lang="en-US" sz="1300">
                          <a:solidFill>
                            <a:schemeClr val="tx1">
                              <a:lumMod val="85000"/>
                              <a:lumOff val="15000"/>
                            </a:schemeClr>
                          </a:solidFill>
                          <a:effectLst/>
                        </a:rPr>
                        <a:t>75%</a:t>
                      </a:r>
                    </a:p>
                  </a:txBody>
                  <a:tcPr marL="185919" marR="111551" marT="111551" marB="111551">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1030922818"/>
                  </a:ext>
                </a:extLst>
              </a:tr>
            </a:tbl>
          </a:graphicData>
        </a:graphic>
      </p:graphicFrame>
    </p:spTree>
    <p:extLst>
      <p:ext uri="{BB962C8B-B14F-4D97-AF65-F5344CB8AC3E}">
        <p14:creationId xmlns:p14="http://schemas.microsoft.com/office/powerpoint/2010/main" val="66638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CEC400-676F-4EF9-B8A1-A5777774DF99}"/>
              </a:ext>
            </a:extLst>
          </p:cNvPr>
          <p:cNvSpPr>
            <a:spLocks noGrp="1"/>
          </p:cNvSpPr>
          <p:nvPr>
            <p:ph type="title"/>
          </p:nvPr>
        </p:nvSpPr>
        <p:spPr>
          <a:xfrm>
            <a:off x="863029" y="1012004"/>
            <a:ext cx="3416158" cy="4795408"/>
          </a:xfrm>
        </p:spPr>
        <p:txBody>
          <a:bodyPr>
            <a:normAutofit/>
          </a:bodyPr>
          <a:lstStyle/>
          <a:p>
            <a:pPr algn="ctr"/>
            <a:r>
              <a:rPr lang="en-US">
                <a:solidFill>
                  <a:srgbClr val="FFFFFF"/>
                </a:solidFill>
              </a:rPr>
              <a:t>Budget</a:t>
            </a:r>
          </a:p>
        </p:txBody>
      </p:sp>
      <p:graphicFrame>
        <p:nvGraphicFramePr>
          <p:cNvPr id="42" name="Table 42">
            <a:extLst>
              <a:ext uri="{FF2B5EF4-FFF2-40B4-BE49-F238E27FC236}">
                <a16:creationId xmlns:a16="http://schemas.microsoft.com/office/drawing/2014/main" id="{EC50D951-0D3D-43FD-9A02-DB74932A3B46}"/>
              </a:ext>
            </a:extLst>
          </p:cNvPr>
          <p:cNvGraphicFramePr>
            <a:graphicFrameLocks noGrp="1"/>
          </p:cNvGraphicFramePr>
          <p:nvPr>
            <p:extLst>
              <p:ext uri="{D42A27DB-BD31-4B8C-83A1-F6EECF244321}">
                <p14:modId xmlns:p14="http://schemas.microsoft.com/office/powerpoint/2010/main" val="882403244"/>
              </p:ext>
            </p:extLst>
          </p:nvPr>
        </p:nvGraphicFramePr>
        <p:xfrm>
          <a:off x="5244038" y="809249"/>
          <a:ext cx="6758151" cy="5200917"/>
        </p:xfrm>
        <a:graphic>
          <a:graphicData uri="http://schemas.openxmlformats.org/drawingml/2006/table">
            <a:tbl>
              <a:tblPr firstRow="1" bandRow="1">
                <a:tableStyleId>{073A0DAA-6AF3-43AB-8588-CEC1D06C72B9}</a:tableStyleId>
              </a:tblPr>
              <a:tblGrid>
                <a:gridCol w="2252717">
                  <a:extLst>
                    <a:ext uri="{9D8B030D-6E8A-4147-A177-3AD203B41FA5}">
                      <a16:colId xmlns:a16="http://schemas.microsoft.com/office/drawing/2014/main" val="1233493972"/>
                    </a:ext>
                  </a:extLst>
                </a:gridCol>
                <a:gridCol w="2252717">
                  <a:extLst>
                    <a:ext uri="{9D8B030D-6E8A-4147-A177-3AD203B41FA5}">
                      <a16:colId xmlns:a16="http://schemas.microsoft.com/office/drawing/2014/main" val="3754206838"/>
                    </a:ext>
                  </a:extLst>
                </a:gridCol>
                <a:gridCol w="2252717">
                  <a:extLst>
                    <a:ext uri="{9D8B030D-6E8A-4147-A177-3AD203B41FA5}">
                      <a16:colId xmlns:a16="http://schemas.microsoft.com/office/drawing/2014/main" val="2417323140"/>
                    </a:ext>
                  </a:extLst>
                </a:gridCol>
              </a:tblGrid>
              <a:tr h="498957">
                <a:tc>
                  <a:txBody>
                    <a:bodyPr/>
                    <a:lstStyle/>
                    <a:p>
                      <a:pPr algn="ctr"/>
                      <a:r>
                        <a:rPr lang="en-US"/>
                        <a:t>Budget item</a:t>
                      </a:r>
                    </a:p>
                  </a:txBody>
                  <a:tcPr/>
                </a:tc>
                <a:tc>
                  <a:txBody>
                    <a:bodyPr/>
                    <a:lstStyle/>
                    <a:p>
                      <a:pPr algn="ctr"/>
                      <a:r>
                        <a:rPr lang="en-US"/>
                        <a:t>Allocated funds</a:t>
                      </a:r>
                    </a:p>
                  </a:txBody>
                  <a:tcPr/>
                </a:tc>
                <a:tc>
                  <a:txBody>
                    <a:bodyPr/>
                    <a:lstStyle/>
                    <a:p>
                      <a:pPr lvl="0" algn="ctr">
                        <a:buNone/>
                      </a:pPr>
                      <a:r>
                        <a:rPr lang="en-US"/>
                        <a:t>Predicted spending</a:t>
                      </a:r>
                    </a:p>
                  </a:txBody>
                  <a:tcPr/>
                </a:tc>
                <a:extLst>
                  <a:ext uri="{0D108BD9-81ED-4DB2-BD59-A6C34878D82A}">
                    <a16:rowId xmlns:a16="http://schemas.microsoft.com/office/drawing/2014/main" val="3537621798"/>
                  </a:ext>
                </a:extLst>
              </a:tr>
              <a:tr h="635000">
                <a:tc>
                  <a:txBody>
                    <a:bodyPr/>
                    <a:lstStyle/>
                    <a:p>
                      <a:pPr algn="ctr"/>
                      <a:r>
                        <a:rPr lang="en-US"/>
                        <a:t>Prototyping development boards</a:t>
                      </a:r>
                    </a:p>
                  </a:txBody>
                  <a:tcPr/>
                </a:tc>
                <a:tc>
                  <a:txBody>
                    <a:bodyPr/>
                    <a:lstStyle/>
                    <a:p>
                      <a:pPr algn="ctr"/>
                      <a:r>
                        <a:rPr lang="en-US"/>
                        <a:t>$50</a:t>
                      </a:r>
                    </a:p>
                  </a:txBody>
                  <a:tcPr/>
                </a:tc>
                <a:tc>
                  <a:txBody>
                    <a:bodyPr/>
                    <a:lstStyle/>
                    <a:p>
                      <a:pPr lvl="0" algn="ctr">
                        <a:buNone/>
                      </a:pPr>
                      <a:r>
                        <a:rPr lang="en-US"/>
                        <a:t>$26</a:t>
                      </a:r>
                    </a:p>
                  </a:txBody>
                  <a:tcPr/>
                </a:tc>
                <a:extLst>
                  <a:ext uri="{0D108BD9-81ED-4DB2-BD59-A6C34878D82A}">
                    <a16:rowId xmlns:a16="http://schemas.microsoft.com/office/drawing/2014/main" val="3498856049"/>
                  </a:ext>
                </a:extLst>
              </a:tr>
              <a:tr h="498957">
                <a:tc>
                  <a:txBody>
                    <a:bodyPr/>
                    <a:lstStyle/>
                    <a:p>
                      <a:pPr algn="ctr"/>
                      <a:r>
                        <a:rPr lang="en-US"/>
                        <a:t>PCBs</a:t>
                      </a:r>
                    </a:p>
                  </a:txBody>
                  <a:tcPr/>
                </a:tc>
                <a:tc>
                  <a:txBody>
                    <a:bodyPr/>
                    <a:lstStyle/>
                    <a:p>
                      <a:pPr algn="ctr"/>
                      <a:r>
                        <a:rPr lang="en-US"/>
                        <a:t>$150</a:t>
                      </a:r>
                    </a:p>
                  </a:txBody>
                  <a:tcPr/>
                </a:tc>
                <a:tc>
                  <a:txBody>
                    <a:bodyPr/>
                    <a:lstStyle/>
                    <a:p>
                      <a:pPr lvl="0" algn="ctr">
                        <a:buNone/>
                      </a:pPr>
                      <a:r>
                        <a:rPr lang="en-US"/>
                        <a:t>$150</a:t>
                      </a:r>
                    </a:p>
                  </a:txBody>
                  <a:tcPr/>
                </a:tc>
                <a:extLst>
                  <a:ext uri="{0D108BD9-81ED-4DB2-BD59-A6C34878D82A}">
                    <a16:rowId xmlns:a16="http://schemas.microsoft.com/office/drawing/2014/main" val="782162991"/>
                  </a:ext>
                </a:extLst>
              </a:tr>
              <a:tr h="623697">
                <a:tc>
                  <a:txBody>
                    <a:bodyPr/>
                    <a:lstStyle/>
                    <a:p>
                      <a:pPr algn="ctr"/>
                      <a:r>
                        <a:rPr lang="en-US"/>
                        <a:t>Network microcontrollers</a:t>
                      </a:r>
                    </a:p>
                  </a:txBody>
                  <a:tcPr/>
                </a:tc>
                <a:tc>
                  <a:txBody>
                    <a:bodyPr/>
                    <a:lstStyle/>
                    <a:p>
                      <a:pPr algn="ctr"/>
                      <a:r>
                        <a:rPr lang="en-US"/>
                        <a:t>$50</a:t>
                      </a:r>
                    </a:p>
                  </a:txBody>
                  <a:tcPr/>
                </a:tc>
                <a:tc>
                  <a:txBody>
                    <a:bodyPr/>
                    <a:lstStyle/>
                    <a:p>
                      <a:pPr lvl="0" algn="ctr">
                        <a:buNone/>
                      </a:pPr>
                      <a:r>
                        <a:rPr lang="en-US"/>
                        <a:t>$11</a:t>
                      </a:r>
                    </a:p>
                  </a:txBody>
                  <a:tcPr/>
                </a:tc>
                <a:extLst>
                  <a:ext uri="{0D108BD9-81ED-4DB2-BD59-A6C34878D82A}">
                    <a16:rowId xmlns:a16="http://schemas.microsoft.com/office/drawing/2014/main" val="858640897"/>
                  </a:ext>
                </a:extLst>
              </a:tr>
              <a:tr h="498957">
                <a:tc>
                  <a:txBody>
                    <a:bodyPr/>
                    <a:lstStyle/>
                    <a:p>
                      <a:pPr algn="ctr"/>
                      <a:r>
                        <a:rPr lang="en-US"/>
                        <a:t>Potentiometers</a:t>
                      </a:r>
                    </a:p>
                  </a:txBody>
                  <a:tcPr/>
                </a:tc>
                <a:tc>
                  <a:txBody>
                    <a:bodyPr/>
                    <a:lstStyle/>
                    <a:p>
                      <a:pPr algn="ctr"/>
                      <a:r>
                        <a:rPr lang="en-US"/>
                        <a:t>$250</a:t>
                      </a:r>
                    </a:p>
                  </a:txBody>
                  <a:tcPr/>
                </a:tc>
                <a:tc>
                  <a:txBody>
                    <a:bodyPr/>
                    <a:lstStyle/>
                    <a:p>
                      <a:pPr lvl="0" algn="ctr">
                        <a:buNone/>
                      </a:pPr>
                      <a:r>
                        <a:rPr lang="en-US"/>
                        <a:t>$250</a:t>
                      </a:r>
                    </a:p>
                  </a:txBody>
                  <a:tcPr/>
                </a:tc>
                <a:extLst>
                  <a:ext uri="{0D108BD9-81ED-4DB2-BD59-A6C34878D82A}">
                    <a16:rowId xmlns:a16="http://schemas.microsoft.com/office/drawing/2014/main" val="2734393638"/>
                  </a:ext>
                </a:extLst>
              </a:tr>
              <a:tr h="623697">
                <a:tc>
                  <a:txBody>
                    <a:bodyPr/>
                    <a:lstStyle/>
                    <a:p>
                      <a:pPr algn="ctr"/>
                      <a:r>
                        <a:rPr lang="en-US"/>
                        <a:t>Operational amplifiers</a:t>
                      </a:r>
                    </a:p>
                  </a:txBody>
                  <a:tcPr/>
                </a:tc>
                <a:tc>
                  <a:txBody>
                    <a:bodyPr/>
                    <a:lstStyle/>
                    <a:p>
                      <a:pPr algn="ctr"/>
                      <a:r>
                        <a:rPr lang="en-US"/>
                        <a:t>$75</a:t>
                      </a:r>
                    </a:p>
                  </a:txBody>
                  <a:tcPr/>
                </a:tc>
                <a:tc>
                  <a:txBody>
                    <a:bodyPr/>
                    <a:lstStyle/>
                    <a:p>
                      <a:pPr lvl="0" algn="ctr">
                        <a:buNone/>
                      </a:pPr>
                      <a:r>
                        <a:rPr lang="en-US"/>
                        <a:t>$80</a:t>
                      </a:r>
                    </a:p>
                  </a:txBody>
                  <a:tcPr/>
                </a:tc>
                <a:extLst>
                  <a:ext uri="{0D108BD9-81ED-4DB2-BD59-A6C34878D82A}">
                    <a16:rowId xmlns:a16="http://schemas.microsoft.com/office/drawing/2014/main" val="3839364030"/>
                  </a:ext>
                </a:extLst>
              </a:tr>
              <a:tr h="644769">
                <a:tc>
                  <a:txBody>
                    <a:bodyPr/>
                    <a:lstStyle/>
                    <a:p>
                      <a:pPr algn="ctr"/>
                      <a:r>
                        <a:rPr lang="en-US"/>
                        <a:t>Resistors, capacitors, diodes, ferrite beads</a:t>
                      </a:r>
                    </a:p>
                  </a:txBody>
                  <a:tcPr/>
                </a:tc>
                <a:tc>
                  <a:txBody>
                    <a:bodyPr/>
                    <a:lstStyle/>
                    <a:p>
                      <a:pPr algn="ctr"/>
                      <a:r>
                        <a:rPr lang="en-US"/>
                        <a:t>$50</a:t>
                      </a:r>
                    </a:p>
                  </a:txBody>
                  <a:tcPr/>
                </a:tc>
                <a:tc>
                  <a:txBody>
                    <a:bodyPr/>
                    <a:lstStyle/>
                    <a:p>
                      <a:pPr lvl="0" algn="ctr">
                        <a:buNone/>
                      </a:pPr>
                      <a:r>
                        <a:rPr lang="en-US"/>
                        <a:t>$15</a:t>
                      </a:r>
                    </a:p>
                  </a:txBody>
                  <a:tcPr/>
                </a:tc>
                <a:extLst>
                  <a:ext uri="{0D108BD9-81ED-4DB2-BD59-A6C34878D82A}">
                    <a16:rowId xmlns:a16="http://schemas.microsoft.com/office/drawing/2014/main" val="1021771901"/>
                  </a:ext>
                </a:extLst>
              </a:tr>
              <a:tr h="635000">
                <a:tc>
                  <a:txBody>
                    <a:bodyPr/>
                    <a:lstStyle/>
                    <a:p>
                      <a:pPr algn="ctr"/>
                      <a:r>
                        <a:rPr lang="en-US"/>
                        <a:t>Sample collection camera/pad</a:t>
                      </a:r>
                    </a:p>
                  </a:txBody>
                  <a:tcPr/>
                </a:tc>
                <a:tc>
                  <a:txBody>
                    <a:bodyPr/>
                    <a:lstStyle/>
                    <a:p>
                      <a:pPr algn="ctr"/>
                      <a:r>
                        <a:rPr lang="en-US"/>
                        <a:t>$100</a:t>
                      </a:r>
                    </a:p>
                  </a:txBody>
                  <a:tcPr/>
                </a:tc>
                <a:tc>
                  <a:txBody>
                    <a:bodyPr/>
                    <a:lstStyle/>
                    <a:p>
                      <a:pPr lvl="0" algn="ctr">
                        <a:buNone/>
                      </a:pPr>
                      <a:r>
                        <a:rPr lang="en-US"/>
                        <a:t>$80</a:t>
                      </a:r>
                    </a:p>
                  </a:txBody>
                  <a:tcPr/>
                </a:tc>
                <a:extLst>
                  <a:ext uri="{0D108BD9-81ED-4DB2-BD59-A6C34878D82A}">
                    <a16:rowId xmlns:a16="http://schemas.microsoft.com/office/drawing/2014/main" val="1688604440"/>
                  </a:ext>
                </a:extLst>
              </a:tr>
              <a:tr h="498957">
                <a:tc>
                  <a:txBody>
                    <a:bodyPr/>
                    <a:lstStyle/>
                    <a:p>
                      <a:pPr lvl="0" algn="ctr">
                        <a:buNone/>
                      </a:pPr>
                      <a:r>
                        <a:rPr lang="en-US"/>
                        <a:t>Total</a:t>
                      </a:r>
                    </a:p>
                  </a:txBody>
                  <a:tcPr/>
                </a:tc>
                <a:tc>
                  <a:txBody>
                    <a:bodyPr/>
                    <a:lstStyle/>
                    <a:p>
                      <a:pPr lvl="0" algn="ctr">
                        <a:buNone/>
                      </a:pPr>
                      <a:r>
                        <a:rPr lang="en-US"/>
                        <a:t>$725</a:t>
                      </a:r>
                    </a:p>
                  </a:txBody>
                  <a:tcPr/>
                </a:tc>
                <a:tc>
                  <a:txBody>
                    <a:bodyPr/>
                    <a:lstStyle/>
                    <a:p>
                      <a:pPr lvl="0" algn="ctr">
                        <a:buNone/>
                      </a:pPr>
                      <a:r>
                        <a:rPr lang="en-US"/>
                        <a:t>$612</a:t>
                      </a:r>
                    </a:p>
                  </a:txBody>
                  <a:tcPr/>
                </a:tc>
                <a:extLst>
                  <a:ext uri="{0D108BD9-81ED-4DB2-BD59-A6C34878D82A}">
                    <a16:rowId xmlns:a16="http://schemas.microsoft.com/office/drawing/2014/main" val="2584405891"/>
                  </a:ext>
                </a:extLst>
              </a:tr>
            </a:tbl>
          </a:graphicData>
        </a:graphic>
      </p:graphicFrame>
    </p:spTree>
    <p:extLst>
      <p:ext uri="{BB962C8B-B14F-4D97-AF65-F5344CB8AC3E}">
        <p14:creationId xmlns:p14="http://schemas.microsoft.com/office/powerpoint/2010/main" val="2129241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CEC400-676F-4EF9-B8A1-A5777774DF99}"/>
              </a:ext>
            </a:extLst>
          </p:cNvPr>
          <p:cNvSpPr>
            <a:spLocks noGrp="1"/>
          </p:cNvSpPr>
          <p:nvPr>
            <p:ph type="title"/>
          </p:nvPr>
        </p:nvSpPr>
        <p:spPr>
          <a:xfrm>
            <a:off x="863029" y="1012004"/>
            <a:ext cx="3416158" cy="4795408"/>
          </a:xfrm>
        </p:spPr>
        <p:txBody>
          <a:bodyPr>
            <a:normAutofit/>
          </a:bodyPr>
          <a:lstStyle/>
          <a:p>
            <a:pPr algn="ctr"/>
            <a:r>
              <a:rPr lang="en-US">
                <a:solidFill>
                  <a:srgbClr val="FFFFFF"/>
                </a:solidFill>
              </a:rPr>
              <a:t>Motherboard</a:t>
            </a:r>
            <a:br>
              <a:rPr lang="en-US">
                <a:solidFill>
                  <a:srgbClr val="FFFFFF"/>
                </a:solidFill>
                <a:cs typeface="Calibri Light"/>
              </a:rPr>
            </a:br>
            <a:r>
              <a:rPr lang="en-US">
                <a:solidFill>
                  <a:srgbClr val="FFFFFF"/>
                </a:solidFill>
                <a:cs typeface="Calibri Light"/>
              </a:rPr>
              <a:t>Cost</a:t>
            </a:r>
            <a:br>
              <a:rPr lang="en-US">
                <a:solidFill>
                  <a:srgbClr val="FFFFFF"/>
                </a:solidFill>
                <a:cs typeface="Calibri Light"/>
              </a:rPr>
            </a:br>
            <a:r>
              <a:rPr lang="en-US">
                <a:solidFill>
                  <a:srgbClr val="FFFFFF"/>
                </a:solidFill>
                <a:cs typeface="Calibri Light"/>
              </a:rPr>
              <a:t>Breakdown</a:t>
            </a:r>
          </a:p>
        </p:txBody>
      </p:sp>
      <p:graphicFrame>
        <p:nvGraphicFramePr>
          <p:cNvPr id="42" name="Table 42">
            <a:extLst>
              <a:ext uri="{FF2B5EF4-FFF2-40B4-BE49-F238E27FC236}">
                <a16:creationId xmlns:a16="http://schemas.microsoft.com/office/drawing/2014/main" id="{EC50D951-0D3D-43FD-9A02-DB74932A3B46}"/>
              </a:ext>
            </a:extLst>
          </p:cNvPr>
          <p:cNvGraphicFramePr>
            <a:graphicFrameLocks noGrp="1"/>
          </p:cNvGraphicFramePr>
          <p:nvPr>
            <p:extLst>
              <p:ext uri="{D42A27DB-BD31-4B8C-83A1-F6EECF244321}">
                <p14:modId xmlns:p14="http://schemas.microsoft.com/office/powerpoint/2010/main" val="1513893079"/>
              </p:ext>
            </p:extLst>
          </p:nvPr>
        </p:nvGraphicFramePr>
        <p:xfrm>
          <a:off x="5236307" y="429846"/>
          <a:ext cx="6758139" cy="5985357"/>
        </p:xfrm>
        <a:graphic>
          <a:graphicData uri="http://schemas.openxmlformats.org/drawingml/2006/table">
            <a:tbl>
              <a:tblPr firstRow="1" bandRow="1">
                <a:tableStyleId>{073A0DAA-6AF3-43AB-8588-CEC1D06C72B9}</a:tableStyleId>
              </a:tblPr>
              <a:tblGrid>
                <a:gridCol w="2302386">
                  <a:extLst>
                    <a:ext uri="{9D8B030D-6E8A-4147-A177-3AD203B41FA5}">
                      <a16:colId xmlns:a16="http://schemas.microsoft.com/office/drawing/2014/main" val="1233493972"/>
                    </a:ext>
                  </a:extLst>
                </a:gridCol>
                <a:gridCol w="1483031">
                  <a:extLst>
                    <a:ext uri="{9D8B030D-6E8A-4147-A177-3AD203B41FA5}">
                      <a16:colId xmlns:a16="http://schemas.microsoft.com/office/drawing/2014/main" val="3754206838"/>
                    </a:ext>
                  </a:extLst>
                </a:gridCol>
                <a:gridCol w="1507612">
                  <a:extLst>
                    <a:ext uri="{9D8B030D-6E8A-4147-A177-3AD203B41FA5}">
                      <a16:colId xmlns:a16="http://schemas.microsoft.com/office/drawing/2014/main" val="2417323140"/>
                    </a:ext>
                  </a:extLst>
                </a:gridCol>
                <a:gridCol w="1465110">
                  <a:extLst>
                    <a:ext uri="{9D8B030D-6E8A-4147-A177-3AD203B41FA5}">
                      <a16:colId xmlns:a16="http://schemas.microsoft.com/office/drawing/2014/main" val="1747001059"/>
                    </a:ext>
                  </a:extLst>
                </a:gridCol>
              </a:tblGrid>
              <a:tr h="498957">
                <a:tc>
                  <a:txBody>
                    <a:bodyPr/>
                    <a:lstStyle/>
                    <a:p>
                      <a:pPr algn="ctr"/>
                      <a:r>
                        <a:rPr lang="en-US"/>
                        <a:t>Component</a:t>
                      </a:r>
                    </a:p>
                  </a:txBody>
                  <a:tcPr/>
                </a:tc>
                <a:tc>
                  <a:txBody>
                    <a:bodyPr/>
                    <a:lstStyle/>
                    <a:p>
                      <a:pPr algn="ctr"/>
                      <a:r>
                        <a:rPr lang="en-US"/>
                        <a:t>Price ($/unit)</a:t>
                      </a:r>
                    </a:p>
                  </a:txBody>
                  <a:tcPr/>
                </a:tc>
                <a:tc>
                  <a:txBody>
                    <a:bodyPr/>
                    <a:lstStyle/>
                    <a:p>
                      <a:pPr lvl="0" algn="ctr">
                        <a:buNone/>
                      </a:pPr>
                      <a:r>
                        <a:rPr lang="en-US"/>
                        <a:t># of units</a:t>
                      </a:r>
                    </a:p>
                  </a:txBody>
                  <a:tcPr/>
                </a:tc>
                <a:tc>
                  <a:txBody>
                    <a:bodyPr/>
                    <a:lstStyle/>
                    <a:p>
                      <a:pPr lvl="0" algn="ctr">
                        <a:buNone/>
                      </a:pPr>
                      <a:r>
                        <a:rPr lang="en-US"/>
                        <a:t>Total cost ($)</a:t>
                      </a:r>
                    </a:p>
                  </a:txBody>
                  <a:tcPr/>
                </a:tc>
                <a:extLst>
                  <a:ext uri="{0D108BD9-81ED-4DB2-BD59-A6C34878D82A}">
                    <a16:rowId xmlns:a16="http://schemas.microsoft.com/office/drawing/2014/main" val="3537621798"/>
                  </a:ext>
                </a:extLst>
              </a:tr>
              <a:tr h="360516">
                <a:tc>
                  <a:txBody>
                    <a:bodyPr/>
                    <a:lstStyle/>
                    <a:p>
                      <a:pPr algn="ctr"/>
                      <a:r>
                        <a:rPr lang="en-US"/>
                        <a:t>MCP6274</a:t>
                      </a:r>
                    </a:p>
                  </a:txBody>
                  <a:tcPr/>
                </a:tc>
                <a:tc>
                  <a:txBody>
                    <a:bodyPr/>
                    <a:lstStyle/>
                    <a:p>
                      <a:pPr algn="ctr"/>
                      <a:r>
                        <a:rPr lang="en-US"/>
                        <a:t>$1.01</a:t>
                      </a:r>
                    </a:p>
                  </a:txBody>
                  <a:tcPr/>
                </a:tc>
                <a:tc>
                  <a:txBody>
                    <a:bodyPr/>
                    <a:lstStyle/>
                    <a:p>
                      <a:pPr lvl="0" algn="ctr">
                        <a:buNone/>
                      </a:pPr>
                      <a:r>
                        <a:rPr lang="en-US"/>
                        <a:t>5</a:t>
                      </a:r>
                    </a:p>
                  </a:txBody>
                  <a:tcPr/>
                </a:tc>
                <a:tc>
                  <a:txBody>
                    <a:bodyPr/>
                    <a:lstStyle/>
                    <a:p>
                      <a:pPr lvl="0" algn="ctr">
                        <a:buNone/>
                      </a:pPr>
                      <a:r>
                        <a:rPr lang="en-US"/>
                        <a:t>$5.05</a:t>
                      </a:r>
                    </a:p>
                  </a:txBody>
                  <a:tcPr/>
                </a:tc>
                <a:extLst>
                  <a:ext uri="{0D108BD9-81ED-4DB2-BD59-A6C34878D82A}">
                    <a16:rowId xmlns:a16="http://schemas.microsoft.com/office/drawing/2014/main" val="3498856049"/>
                  </a:ext>
                </a:extLst>
              </a:tr>
              <a:tr h="360516">
                <a:tc>
                  <a:txBody>
                    <a:bodyPr/>
                    <a:lstStyle/>
                    <a:p>
                      <a:pPr algn="ctr"/>
                      <a:r>
                        <a:rPr lang="en-US"/>
                        <a:t>AD5204</a:t>
                      </a:r>
                    </a:p>
                  </a:txBody>
                  <a:tcPr/>
                </a:tc>
                <a:tc>
                  <a:txBody>
                    <a:bodyPr/>
                    <a:lstStyle/>
                    <a:p>
                      <a:pPr algn="ctr"/>
                      <a:r>
                        <a:rPr lang="en-US"/>
                        <a:t>$3.23</a:t>
                      </a:r>
                    </a:p>
                  </a:txBody>
                  <a:tcPr/>
                </a:tc>
                <a:tc>
                  <a:txBody>
                    <a:bodyPr/>
                    <a:lstStyle/>
                    <a:p>
                      <a:pPr lvl="0" algn="ctr">
                        <a:buNone/>
                      </a:pPr>
                      <a:r>
                        <a:rPr lang="en-US"/>
                        <a:t>1</a:t>
                      </a:r>
                    </a:p>
                  </a:txBody>
                  <a:tcPr/>
                </a:tc>
                <a:tc>
                  <a:txBody>
                    <a:bodyPr/>
                    <a:lstStyle/>
                    <a:p>
                      <a:pPr lvl="0" algn="ctr">
                        <a:buNone/>
                      </a:pPr>
                      <a:r>
                        <a:rPr lang="en-US" sz="1800" b="0" i="0" u="none" strike="noStrike" noProof="0">
                          <a:latin typeface="Calibri"/>
                        </a:rPr>
                        <a:t>$3.23</a:t>
                      </a:r>
                      <a:endParaRPr lang="en-US"/>
                    </a:p>
                  </a:txBody>
                  <a:tcPr/>
                </a:tc>
                <a:extLst>
                  <a:ext uri="{0D108BD9-81ED-4DB2-BD59-A6C34878D82A}">
                    <a16:rowId xmlns:a16="http://schemas.microsoft.com/office/drawing/2014/main" val="782162991"/>
                  </a:ext>
                </a:extLst>
              </a:tr>
              <a:tr h="360516">
                <a:tc>
                  <a:txBody>
                    <a:bodyPr/>
                    <a:lstStyle/>
                    <a:p>
                      <a:pPr algn="ctr"/>
                      <a:r>
                        <a:rPr lang="en-US"/>
                        <a:t>STM32H743IIT6</a:t>
                      </a:r>
                    </a:p>
                  </a:txBody>
                  <a:tcPr/>
                </a:tc>
                <a:tc>
                  <a:txBody>
                    <a:bodyPr/>
                    <a:lstStyle/>
                    <a:p>
                      <a:pPr algn="ctr"/>
                      <a:r>
                        <a:rPr lang="en-US"/>
                        <a:t>$10.96</a:t>
                      </a:r>
                    </a:p>
                  </a:txBody>
                  <a:tcPr/>
                </a:tc>
                <a:tc>
                  <a:txBody>
                    <a:bodyPr/>
                    <a:lstStyle/>
                    <a:p>
                      <a:pPr lvl="0" algn="ctr">
                        <a:buNone/>
                      </a:pPr>
                      <a:r>
                        <a:rPr lang="en-US"/>
                        <a:t>1</a:t>
                      </a:r>
                    </a:p>
                  </a:txBody>
                  <a:tcPr/>
                </a:tc>
                <a:tc>
                  <a:txBody>
                    <a:bodyPr/>
                    <a:lstStyle/>
                    <a:p>
                      <a:pPr lvl="0" algn="ctr">
                        <a:buNone/>
                      </a:pPr>
                      <a:r>
                        <a:rPr lang="en-US" sz="1800" b="0" i="0" u="none" strike="noStrike" noProof="0">
                          <a:latin typeface="Calibri"/>
                        </a:rPr>
                        <a:t>$10.96</a:t>
                      </a:r>
                      <a:endParaRPr lang="en-US"/>
                    </a:p>
                  </a:txBody>
                  <a:tcPr/>
                </a:tc>
                <a:extLst>
                  <a:ext uri="{0D108BD9-81ED-4DB2-BD59-A6C34878D82A}">
                    <a16:rowId xmlns:a16="http://schemas.microsoft.com/office/drawing/2014/main" val="858640897"/>
                  </a:ext>
                </a:extLst>
              </a:tr>
              <a:tr h="360516">
                <a:tc>
                  <a:txBody>
                    <a:bodyPr/>
                    <a:lstStyle/>
                    <a:p>
                      <a:pPr algn="ctr"/>
                      <a:r>
                        <a:rPr lang="en-US"/>
                        <a:t>MCP6562</a:t>
                      </a:r>
                    </a:p>
                  </a:txBody>
                  <a:tcPr/>
                </a:tc>
                <a:tc>
                  <a:txBody>
                    <a:bodyPr/>
                    <a:lstStyle/>
                    <a:p>
                      <a:pPr algn="ctr"/>
                      <a:r>
                        <a:rPr lang="en-US"/>
                        <a:t>$.71</a:t>
                      </a:r>
                    </a:p>
                  </a:txBody>
                  <a:tcPr/>
                </a:tc>
                <a:tc>
                  <a:txBody>
                    <a:bodyPr/>
                    <a:lstStyle/>
                    <a:p>
                      <a:pPr lvl="0" algn="ctr">
                        <a:buNone/>
                      </a:pPr>
                      <a:r>
                        <a:rPr lang="en-US"/>
                        <a:t>3</a:t>
                      </a:r>
                    </a:p>
                  </a:txBody>
                  <a:tcPr/>
                </a:tc>
                <a:tc>
                  <a:txBody>
                    <a:bodyPr/>
                    <a:lstStyle/>
                    <a:p>
                      <a:pPr lvl="0" algn="ctr">
                        <a:buNone/>
                      </a:pPr>
                      <a:r>
                        <a:rPr lang="en-US"/>
                        <a:t>$2.13</a:t>
                      </a:r>
                    </a:p>
                  </a:txBody>
                  <a:tcPr/>
                </a:tc>
                <a:extLst>
                  <a:ext uri="{0D108BD9-81ED-4DB2-BD59-A6C34878D82A}">
                    <a16:rowId xmlns:a16="http://schemas.microsoft.com/office/drawing/2014/main" val="2734393638"/>
                  </a:ext>
                </a:extLst>
              </a:tr>
              <a:tr h="360516">
                <a:tc>
                  <a:txBody>
                    <a:bodyPr/>
                    <a:lstStyle/>
                    <a:p>
                      <a:pPr algn="ctr"/>
                      <a:r>
                        <a:rPr lang="en-US"/>
                        <a:t>74AHCV17APWJ</a:t>
                      </a:r>
                    </a:p>
                  </a:txBody>
                  <a:tcPr/>
                </a:tc>
                <a:tc>
                  <a:txBody>
                    <a:bodyPr/>
                    <a:lstStyle/>
                    <a:p>
                      <a:pPr algn="ctr"/>
                      <a:r>
                        <a:rPr lang="en-US"/>
                        <a:t>$.48</a:t>
                      </a:r>
                    </a:p>
                  </a:txBody>
                  <a:tcPr/>
                </a:tc>
                <a:tc>
                  <a:txBody>
                    <a:bodyPr/>
                    <a:lstStyle/>
                    <a:p>
                      <a:pPr lvl="0" algn="ctr">
                        <a:buNone/>
                      </a:pPr>
                      <a:r>
                        <a:rPr lang="en-US"/>
                        <a:t>3</a:t>
                      </a:r>
                    </a:p>
                  </a:txBody>
                  <a:tcPr/>
                </a:tc>
                <a:tc>
                  <a:txBody>
                    <a:bodyPr/>
                    <a:lstStyle/>
                    <a:p>
                      <a:pPr lvl="0" algn="ctr">
                        <a:buNone/>
                      </a:pPr>
                      <a:r>
                        <a:rPr lang="en-US"/>
                        <a:t>$1.44</a:t>
                      </a:r>
                    </a:p>
                  </a:txBody>
                  <a:tcPr/>
                </a:tc>
                <a:extLst>
                  <a:ext uri="{0D108BD9-81ED-4DB2-BD59-A6C34878D82A}">
                    <a16:rowId xmlns:a16="http://schemas.microsoft.com/office/drawing/2014/main" val="3839364030"/>
                  </a:ext>
                </a:extLst>
              </a:tr>
              <a:tr h="360516">
                <a:tc>
                  <a:txBody>
                    <a:bodyPr/>
                    <a:lstStyle/>
                    <a:p>
                      <a:pPr algn="ctr"/>
                      <a:r>
                        <a:rPr lang="en-US"/>
                        <a:t>SN74HC08DR</a:t>
                      </a:r>
                    </a:p>
                  </a:txBody>
                  <a:tcPr/>
                </a:tc>
                <a:tc>
                  <a:txBody>
                    <a:bodyPr/>
                    <a:lstStyle/>
                    <a:p>
                      <a:pPr algn="ctr"/>
                      <a:r>
                        <a:rPr lang="en-US"/>
                        <a:t>$.40</a:t>
                      </a:r>
                    </a:p>
                  </a:txBody>
                  <a:tcPr/>
                </a:tc>
                <a:tc>
                  <a:txBody>
                    <a:bodyPr/>
                    <a:lstStyle/>
                    <a:p>
                      <a:pPr lvl="0" algn="ctr">
                        <a:buNone/>
                      </a:pPr>
                      <a:r>
                        <a:rPr lang="en-US"/>
                        <a:t>1</a:t>
                      </a:r>
                    </a:p>
                  </a:txBody>
                  <a:tcPr/>
                </a:tc>
                <a:tc>
                  <a:txBody>
                    <a:bodyPr/>
                    <a:lstStyle/>
                    <a:p>
                      <a:pPr lvl="0" algn="ctr">
                        <a:buNone/>
                      </a:pPr>
                      <a:r>
                        <a:rPr lang="en-US"/>
                        <a:t>$.40</a:t>
                      </a:r>
                    </a:p>
                  </a:txBody>
                  <a:tcPr/>
                </a:tc>
                <a:extLst>
                  <a:ext uri="{0D108BD9-81ED-4DB2-BD59-A6C34878D82A}">
                    <a16:rowId xmlns:a16="http://schemas.microsoft.com/office/drawing/2014/main" val="1021771901"/>
                  </a:ext>
                </a:extLst>
              </a:tr>
              <a:tr h="360516">
                <a:tc>
                  <a:txBody>
                    <a:bodyPr/>
                    <a:lstStyle/>
                    <a:p>
                      <a:pPr algn="ctr"/>
                      <a:r>
                        <a:rPr lang="en-US"/>
                        <a:t>CD74AC541M</a:t>
                      </a:r>
                    </a:p>
                  </a:txBody>
                  <a:tcPr/>
                </a:tc>
                <a:tc>
                  <a:txBody>
                    <a:bodyPr/>
                    <a:lstStyle/>
                    <a:p>
                      <a:pPr algn="ctr"/>
                      <a:r>
                        <a:rPr lang="en-US"/>
                        <a:t>$.71</a:t>
                      </a:r>
                    </a:p>
                  </a:txBody>
                  <a:tcPr/>
                </a:tc>
                <a:tc>
                  <a:txBody>
                    <a:bodyPr/>
                    <a:lstStyle/>
                    <a:p>
                      <a:pPr lvl="0" algn="ctr">
                        <a:buNone/>
                      </a:pPr>
                      <a:r>
                        <a:rPr lang="en-US"/>
                        <a:t>13</a:t>
                      </a:r>
                    </a:p>
                  </a:txBody>
                  <a:tcPr/>
                </a:tc>
                <a:tc>
                  <a:txBody>
                    <a:bodyPr/>
                    <a:lstStyle/>
                    <a:p>
                      <a:pPr lvl="0" algn="ctr">
                        <a:buNone/>
                      </a:pPr>
                      <a:r>
                        <a:rPr lang="en-US"/>
                        <a:t>$9.23</a:t>
                      </a:r>
                    </a:p>
                  </a:txBody>
                  <a:tcPr/>
                </a:tc>
                <a:extLst>
                  <a:ext uri="{0D108BD9-81ED-4DB2-BD59-A6C34878D82A}">
                    <a16:rowId xmlns:a16="http://schemas.microsoft.com/office/drawing/2014/main" val="1688604440"/>
                  </a:ext>
                </a:extLst>
              </a:tr>
              <a:tr h="360516">
                <a:tc>
                  <a:txBody>
                    <a:bodyPr/>
                    <a:lstStyle/>
                    <a:p>
                      <a:pPr lvl="0" algn="ctr">
                        <a:buNone/>
                      </a:pPr>
                      <a:r>
                        <a:rPr lang="en-US"/>
                        <a:t>Resistors</a:t>
                      </a:r>
                    </a:p>
                  </a:txBody>
                  <a:tcPr/>
                </a:tc>
                <a:tc>
                  <a:txBody>
                    <a:bodyPr/>
                    <a:lstStyle/>
                    <a:p>
                      <a:pPr lvl="0" algn="ctr">
                        <a:buNone/>
                      </a:pPr>
                      <a:r>
                        <a:rPr lang="en-US"/>
                        <a:t>$.023</a:t>
                      </a:r>
                    </a:p>
                  </a:txBody>
                  <a:tcPr/>
                </a:tc>
                <a:tc>
                  <a:txBody>
                    <a:bodyPr/>
                    <a:lstStyle/>
                    <a:p>
                      <a:pPr lvl="0" algn="ctr">
                        <a:buNone/>
                      </a:pPr>
                      <a:r>
                        <a:rPr lang="en-US"/>
                        <a:t>165</a:t>
                      </a:r>
                    </a:p>
                  </a:txBody>
                  <a:tcPr/>
                </a:tc>
                <a:tc>
                  <a:txBody>
                    <a:bodyPr/>
                    <a:lstStyle/>
                    <a:p>
                      <a:pPr lvl="0" algn="ctr">
                        <a:buNone/>
                      </a:pPr>
                      <a:r>
                        <a:rPr lang="en-US"/>
                        <a:t>$3.80</a:t>
                      </a:r>
                    </a:p>
                  </a:txBody>
                  <a:tcPr/>
                </a:tc>
                <a:extLst>
                  <a:ext uri="{0D108BD9-81ED-4DB2-BD59-A6C34878D82A}">
                    <a16:rowId xmlns:a16="http://schemas.microsoft.com/office/drawing/2014/main" val="3041019984"/>
                  </a:ext>
                </a:extLst>
              </a:tr>
              <a:tr h="360515">
                <a:tc>
                  <a:txBody>
                    <a:bodyPr/>
                    <a:lstStyle/>
                    <a:p>
                      <a:pPr lvl="0" algn="ctr">
                        <a:buNone/>
                      </a:pPr>
                      <a:r>
                        <a:rPr lang="en-US"/>
                        <a:t>Capacitors</a:t>
                      </a:r>
                    </a:p>
                  </a:txBody>
                  <a:tcPr/>
                </a:tc>
                <a:tc>
                  <a:txBody>
                    <a:bodyPr/>
                    <a:lstStyle/>
                    <a:p>
                      <a:pPr lvl="0" algn="ctr">
                        <a:buNone/>
                      </a:pPr>
                      <a:r>
                        <a:rPr lang="en-US"/>
                        <a:t>$.022</a:t>
                      </a:r>
                    </a:p>
                  </a:txBody>
                  <a:tcPr/>
                </a:tc>
                <a:tc>
                  <a:txBody>
                    <a:bodyPr/>
                    <a:lstStyle/>
                    <a:p>
                      <a:pPr lvl="0" algn="ctr">
                        <a:buNone/>
                      </a:pPr>
                      <a:r>
                        <a:rPr lang="en-US"/>
                        <a:t>33</a:t>
                      </a:r>
                    </a:p>
                  </a:txBody>
                  <a:tcPr/>
                </a:tc>
                <a:tc>
                  <a:txBody>
                    <a:bodyPr/>
                    <a:lstStyle/>
                    <a:p>
                      <a:pPr lvl="0" algn="ctr">
                        <a:buNone/>
                      </a:pPr>
                      <a:r>
                        <a:rPr lang="en-US"/>
                        <a:t>$.73</a:t>
                      </a:r>
                    </a:p>
                  </a:txBody>
                  <a:tcPr/>
                </a:tc>
                <a:extLst>
                  <a:ext uri="{0D108BD9-81ED-4DB2-BD59-A6C34878D82A}">
                    <a16:rowId xmlns:a16="http://schemas.microsoft.com/office/drawing/2014/main" val="2695792046"/>
                  </a:ext>
                </a:extLst>
              </a:tr>
              <a:tr h="360514">
                <a:tc>
                  <a:txBody>
                    <a:bodyPr/>
                    <a:lstStyle/>
                    <a:p>
                      <a:pPr lvl="0" algn="ctr">
                        <a:buNone/>
                      </a:pPr>
                      <a:r>
                        <a:rPr lang="en-US"/>
                        <a:t>Ferrite Beads</a:t>
                      </a:r>
                    </a:p>
                  </a:txBody>
                  <a:tcPr/>
                </a:tc>
                <a:tc>
                  <a:txBody>
                    <a:bodyPr/>
                    <a:lstStyle/>
                    <a:p>
                      <a:pPr lvl="0" algn="ctr">
                        <a:buNone/>
                      </a:pPr>
                      <a:r>
                        <a:rPr lang="en-US"/>
                        <a:t>$.10</a:t>
                      </a:r>
                    </a:p>
                  </a:txBody>
                  <a:tcPr/>
                </a:tc>
                <a:tc>
                  <a:txBody>
                    <a:bodyPr/>
                    <a:lstStyle/>
                    <a:p>
                      <a:pPr lvl="0" algn="ctr">
                        <a:buNone/>
                      </a:pPr>
                      <a:r>
                        <a:rPr lang="en-US"/>
                        <a:t>2</a:t>
                      </a:r>
                    </a:p>
                  </a:txBody>
                  <a:tcPr/>
                </a:tc>
                <a:tc>
                  <a:txBody>
                    <a:bodyPr/>
                    <a:lstStyle/>
                    <a:p>
                      <a:pPr lvl="0" algn="ctr">
                        <a:buNone/>
                      </a:pPr>
                      <a:r>
                        <a:rPr lang="en-US"/>
                        <a:t>$.20</a:t>
                      </a:r>
                    </a:p>
                  </a:txBody>
                  <a:tcPr/>
                </a:tc>
                <a:extLst>
                  <a:ext uri="{0D108BD9-81ED-4DB2-BD59-A6C34878D82A}">
                    <a16:rowId xmlns:a16="http://schemas.microsoft.com/office/drawing/2014/main" val="1326897348"/>
                  </a:ext>
                </a:extLst>
              </a:tr>
              <a:tr h="360514">
                <a:tc>
                  <a:txBody>
                    <a:bodyPr/>
                    <a:lstStyle/>
                    <a:p>
                      <a:pPr lvl="0" algn="ctr">
                        <a:buNone/>
                      </a:pPr>
                      <a:r>
                        <a:rPr lang="en-US"/>
                        <a:t>LEDs</a:t>
                      </a:r>
                    </a:p>
                  </a:txBody>
                  <a:tcPr/>
                </a:tc>
                <a:tc>
                  <a:txBody>
                    <a:bodyPr/>
                    <a:lstStyle/>
                    <a:p>
                      <a:pPr lvl="0" algn="ctr">
                        <a:buNone/>
                      </a:pPr>
                      <a:r>
                        <a:rPr lang="en-US"/>
                        <a:t>$.17</a:t>
                      </a:r>
                    </a:p>
                  </a:txBody>
                  <a:tcPr/>
                </a:tc>
                <a:tc>
                  <a:txBody>
                    <a:bodyPr/>
                    <a:lstStyle/>
                    <a:p>
                      <a:pPr lvl="0" algn="ctr">
                        <a:buNone/>
                      </a:pPr>
                      <a:r>
                        <a:rPr lang="en-US"/>
                        <a:t>3</a:t>
                      </a:r>
                    </a:p>
                  </a:txBody>
                  <a:tcPr/>
                </a:tc>
                <a:tc>
                  <a:txBody>
                    <a:bodyPr/>
                    <a:lstStyle/>
                    <a:p>
                      <a:pPr lvl="0" algn="ctr">
                        <a:buNone/>
                      </a:pPr>
                      <a:r>
                        <a:rPr lang="en-US"/>
                        <a:t>$.51</a:t>
                      </a:r>
                    </a:p>
                  </a:txBody>
                  <a:tcPr/>
                </a:tc>
                <a:extLst>
                  <a:ext uri="{0D108BD9-81ED-4DB2-BD59-A6C34878D82A}">
                    <a16:rowId xmlns:a16="http://schemas.microsoft.com/office/drawing/2014/main" val="659993173"/>
                  </a:ext>
                </a:extLst>
              </a:tr>
              <a:tr h="360514">
                <a:tc>
                  <a:txBody>
                    <a:bodyPr/>
                    <a:lstStyle/>
                    <a:p>
                      <a:pPr lvl="0" algn="ctr">
                        <a:buNone/>
                      </a:pPr>
                      <a:r>
                        <a:rPr lang="en-US"/>
                        <a:t>Pin sockets</a:t>
                      </a:r>
                    </a:p>
                  </a:txBody>
                  <a:tcPr/>
                </a:tc>
                <a:tc>
                  <a:txBody>
                    <a:bodyPr/>
                    <a:lstStyle/>
                    <a:p>
                      <a:pPr lvl="0" algn="ctr">
                        <a:buNone/>
                      </a:pPr>
                      <a:r>
                        <a:rPr lang="en-US"/>
                        <a:t>$.075</a:t>
                      </a:r>
                    </a:p>
                  </a:txBody>
                  <a:tcPr/>
                </a:tc>
                <a:tc>
                  <a:txBody>
                    <a:bodyPr/>
                    <a:lstStyle/>
                    <a:p>
                      <a:pPr lvl="0" algn="ctr">
                        <a:buNone/>
                      </a:pPr>
                      <a:r>
                        <a:rPr lang="en-US"/>
                        <a:t>350</a:t>
                      </a:r>
                    </a:p>
                  </a:txBody>
                  <a:tcPr/>
                </a:tc>
                <a:tc>
                  <a:txBody>
                    <a:bodyPr/>
                    <a:lstStyle/>
                    <a:p>
                      <a:pPr lvl="0" algn="ctr">
                        <a:buNone/>
                      </a:pPr>
                      <a:r>
                        <a:rPr lang="en-US"/>
                        <a:t>$26.25</a:t>
                      </a:r>
                    </a:p>
                  </a:txBody>
                  <a:tcPr/>
                </a:tc>
                <a:extLst>
                  <a:ext uri="{0D108BD9-81ED-4DB2-BD59-A6C34878D82A}">
                    <a16:rowId xmlns:a16="http://schemas.microsoft.com/office/drawing/2014/main" val="2411974059"/>
                  </a:ext>
                </a:extLst>
              </a:tr>
              <a:tr h="360514">
                <a:tc>
                  <a:txBody>
                    <a:bodyPr/>
                    <a:lstStyle/>
                    <a:p>
                      <a:pPr lvl="0" algn="ctr">
                        <a:buNone/>
                      </a:pPr>
                      <a:r>
                        <a:rPr lang="en-US"/>
                        <a:t>Diodes</a:t>
                      </a:r>
                    </a:p>
                  </a:txBody>
                  <a:tcPr/>
                </a:tc>
                <a:tc>
                  <a:txBody>
                    <a:bodyPr/>
                    <a:lstStyle/>
                    <a:p>
                      <a:pPr lvl="0" algn="ctr">
                        <a:buNone/>
                      </a:pPr>
                      <a:r>
                        <a:rPr lang="en-US"/>
                        <a:t>$.166</a:t>
                      </a:r>
                    </a:p>
                  </a:txBody>
                  <a:tcPr/>
                </a:tc>
                <a:tc>
                  <a:txBody>
                    <a:bodyPr/>
                    <a:lstStyle/>
                    <a:p>
                      <a:pPr lvl="0" algn="ctr">
                        <a:buNone/>
                      </a:pPr>
                      <a:r>
                        <a:rPr lang="en-US"/>
                        <a:t>36</a:t>
                      </a:r>
                    </a:p>
                  </a:txBody>
                  <a:tcPr/>
                </a:tc>
                <a:tc>
                  <a:txBody>
                    <a:bodyPr/>
                    <a:lstStyle/>
                    <a:p>
                      <a:pPr lvl="0" algn="ctr">
                        <a:buNone/>
                      </a:pPr>
                      <a:r>
                        <a:rPr lang="en-US"/>
                        <a:t>$5.98</a:t>
                      </a:r>
                    </a:p>
                  </a:txBody>
                  <a:tcPr/>
                </a:tc>
                <a:extLst>
                  <a:ext uri="{0D108BD9-81ED-4DB2-BD59-A6C34878D82A}">
                    <a16:rowId xmlns:a16="http://schemas.microsoft.com/office/drawing/2014/main" val="3005504811"/>
                  </a:ext>
                </a:extLst>
              </a:tr>
              <a:tr h="360514">
                <a:tc>
                  <a:txBody>
                    <a:bodyPr/>
                    <a:lstStyle/>
                    <a:p>
                      <a:pPr lvl="0" algn="ctr">
                        <a:buNone/>
                      </a:pPr>
                      <a:r>
                        <a:rPr lang="en-US"/>
                        <a:t>Miscellaneous</a:t>
                      </a:r>
                    </a:p>
                  </a:txBody>
                  <a:tcPr/>
                </a:tc>
                <a:tc>
                  <a:txBody>
                    <a:bodyPr/>
                    <a:lstStyle/>
                    <a:p>
                      <a:pPr lvl="0" algn="ctr">
                        <a:buNone/>
                      </a:pPr>
                      <a:endParaRPr lang="en-US"/>
                    </a:p>
                  </a:txBody>
                  <a:tcPr/>
                </a:tc>
                <a:tc>
                  <a:txBody>
                    <a:bodyPr/>
                    <a:lstStyle/>
                    <a:p>
                      <a:pPr lvl="0" algn="ctr">
                        <a:buNone/>
                      </a:pPr>
                      <a:endParaRPr lang="en-US"/>
                    </a:p>
                  </a:txBody>
                  <a:tcPr/>
                </a:tc>
                <a:tc>
                  <a:txBody>
                    <a:bodyPr/>
                    <a:lstStyle/>
                    <a:p>
                      <a:pPr lvl="0" algn="ctr">
                        <a:buNone/>
                      </a:pPr>
                      <a:r>
                        <a:rPr lang="en-US"/>
                        <a:t>$2</a:t>
                      </a:r>
                    </a:p>
                  </a:txBody>
                  <a:tcPr/>
                </a:tc>
                <a:extLst>
                  <a:ext uri="{0D108BD9-81ED-4DB2-BD59-A6C34878D82A}">
                    <a16:rowId xmlns:a16="http://schemas.microsoft.com/office/drawing/2014/main" val="3757011069"/>
                  </a:ext>
                </a:extLst>
              </a:tr>
              <a:tr h="360516">
                <a:tc>
                  <a:txBody>
                    <a:bodyPr/>
                    <a:lstStyle/>
                    <a:p>
                      <a:pPr lvl="0" algn="ctr">
                        <a:buNone/>
                      </a:pPr>
                      <a:r>
                        <a:rPr lang="en-US"/>
                        <a:t>Total (minus PCB)</a:t>
                      </a:r>
                    </a:p>
                  </a:txBody>
                  <a:tcPr/>
                </a:tc>
                <a:tc>
                  <a:txBody>
                    <a:bodyPr/>
                    <a:lstStyle/>
                    <a:p>
                      <a:pPr lvl="0" algn="ctr">
                        <a:buNone/>
                      </a:pPr>
                      <a:endParaRPr lang="en-US"/>
                    </a:p>
                  </a:txBody>
                  <a:tcPr/>
                </a:tc>
                <a:tc>
                  <a:txBody>
                    <a:bodyPr/>
                    <a:lstStyle/>
                    <a:p>
                      <a:pPr lvl="0" algn="ctr">
                        <a:buNone/>
                      </a:pPr>
                      <a:r>
                        <a:rPr lang="en-US"/>
                        <a:t>1</a:t>
                      </a:r>
                    </a:p>
                  </a:txBody>
                  <a:tcPr/>
                </a:tc>
                <a:tc>
                  <a:txBody>
                    <a:bodyPr/>
                    <a:lstStyle/>
                    <a:p>
                      <a:pPr lvl="0" algn="ctr">
                        <a:buNone/>
                      </a:pPr>
                      <a:r>
                        <a:rPr lang="en-US"/>
                        <a:t>$71.98</a:t>
                      </a:r>
                    </a:p>
                  </a:txBody>
                  <a:tcPr/>
                </a:tc>
                <a:extLst>
                  <a:ext uri="{0D108BD9-81ED-4DB2-BD59-A6C34878D82A}">
                    <a16:rowId xmlns:a16="http://schemas.microsoft.com/office/drawing/2014/main" val="2584405891"/>
                  </a:ext>
                </a:extLst>
              </a:tr>
            </a:tbl>
          </a:graphicData>
        </a:graphic>
      </p:graphicFrame>
    </p:spTree>
    <p:extLst>
      <p:ext uri="{BB962C8B-B14F-4D97-AF65-F5344CB8AC3E}">
        <p14:creationId xmlns:p14="http://schemas.microsoft.com/office/powerpoint/2010/main" val="1436891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CEC400-676F-4EF9-B8A1-A5777774DF99}"/>
              </a:ext>
            </a:extLst>
          </p:cNvPr>
          <p:cNvSpPr>
            <a:spLocks noGrp="1"/>
          </p:cNvSpPr>
          <p:nvPr>
            <p:ph type="title"/>
          </p:nvPr>
        </p:nvSpPr>
        <p:spPr>
          <a:xfrm>
            <a:off x="863029" y="1012004"/>
            <a:ext cx="3629190" cy="4795408"/>
          </a:xfrm>
        </p:spPr>
        <p:txBody>
          <a:bodyPr>
            <a:normAutofit/>
          </a:bodyPr>
          <a:lstStyle/>
          <a:p>
            <a:pPr algn="ctr"/>
            <a:r>
              <a:rPr lang="en-US">
                <a:solidFill>
                  <a:srgbClr val="FFFFFF"/>
                </a:solidFill>
              </a:rPr>
              <a:t>Daughterboard</a:t>
            </a:r>
            <a:br>
              <a:rPr lang="en-US">
                <a:solidFill>
                  <a:srgbClr val="FFFFFF"/>
                </a:solidFill>
                <a:cs typeface="Calibri Light"/>
              </a:rPr>
            </a:br>
            <a:r>
              <a:rPr lang="en-US">
                <a:solidFill>
                  <a:srgbClr val="FFFFFF"/>
                </a:solidFill>
                <a:cs typeface="Calibri Light"/>
              </a:rPr>
              <a:t>Cost</a:t>
            </a:r>
            <a:br>
              <a:rPr lang="en-US">
                <a:solidFill>
                  <a:srgbClr val="FFFFFF"/>
                </a:solidFill>
                <a:cs typeface="Calibri Light"/>
              </a:rPr>
            </a:br>
            <a:r>
              <a:rPr lang="en-US">
                <a:solidFill>
                  <a:srgbClr val="FFFFFF"/>
                </a:solidFill>
                <a:cs typeface="Calibri Light"/>
              </a:rPr>
              <a:t>Breakdown</a:t>
            </a:r>
          </a:p>
        </p:txBody>
      </p:sp>
      <p:graphicFrame>
        <p:nvGraphicFramePr>
          <p:cNvPr id="42" name="Table 42">
            <a:extLst>
              <a:ext uri="{FF2B5EF4-FFF2-40B4-BE49-F238E27FC236}">
                <a16:creationId xmlns:a16="http://schemas.microsoft.com/office/drawing/2014/main" id="{EC50D951-0D3D-43FD-9A02-DB74932A3B46}"/>
              </a:ext>
            </a:extLst>
          </p:cNvPr>
          <p:cNvGraphicFramePr>
            <a:graphicFrameLocks noGrp="1"/>
          </p:cNvGraphicFramePr>
          <p:nvPr>
            <p:extLst>
              <p:ext uri="{D42A27DB-BD31-4B8C-83A1-F6EECF244321}">
                <p14:modId xmlns:p14="http://schemas.microsoft.com/office/powerpoint/2010/main" val="160828532"/>
              </p:ext>
            </p:extLst>
          </p:nvPr>
        </p:nvGraphicFramePr>
        <p:xfrm>
          <a:off x="5244038" y="2312428"/>
          <a:ext cx="6758139" cy="2194560"/>
        </p:xfrm>
        <a:graphic>
          <a:graphicData uri="http://schemas.openxmlformats.org/drawingml/2006/table">
            <a:tbl>
              <a:tblPr firstRow="1" bandRow="1">
                <a:tableStyleId>{073A0DAA-6AF3-43AB-8588-CEC1D06C72B9}</a:tableStyleId>
              </a:tblPr>
              <a:tblGrid>
                <a:gridCol w="2302386">
                  <a:extLst>
                    <a:ext uri="{9D8B030D-6E8A-4147-A177-3AD203B41FA5}">
                      <a16:colId xmlns:a16="http://schemas.microsoft.com/office/drawing/2014/main" val="1233493972"/>
                    </a:ext>
                  </a:extLst>
                </a:gridCol>
                <a:gridCol w="1483031">
                  <a:extLst>
                    <a:ext uri="{9D8B030D-6E8A-4147-A177-3AD203B41FA5}">
                      <a16:colId xmlns:a16="http://schemas.microsoft.com/office/drawing/2014/main" val="3754206838"/>
                    </a:ext>
                  </a:extLst>
                </a:gridCol>
                <a:gridCol w="1507612">
                  <a:extLst>
                    <a:ext uri="{9D8B030D-6E8A-4147-A177-3AD203B41FA5}">
                      <a16:colId xmlns:a16="http://schemas.microsoft.com/office/drawing/2014/main" val="2417323140"/>
                    </a:ext>
                  </a:extLst>
                </a:gridCol>
                <a:gridCol w="1465110">
                  <a:extLst>
                    <a:ext uri="{9D8B030D-6E8A-4147-A177-3AD203B41FA5}">
                      <a16:colId xmlns:a16="http://schemas.microsoft.com/office/drawing/2014/main" val="1747001059"/>
                    </a:ext>
                  </a:extLst>
                </a:gridCol>
              </a:tblGrid>
              <a:tr h="0">
                <a:tc>
                  <a:txBody>
                    <a:bodyPr/>
                    <a:lstStyle/>
                    <a:p>
                      <a:pPr algn="ctr"/>
                      <a:r>
                        <a:rPr lang="en-US"/>
                        <a:t>Component</a:t>
                      </a:r>
                    </a:p>
                  </a:txBody>
                  <a:tcPr/>
                </a:tc>
                <a:tc>
                  <a:txBody>
                    <a:bodyPr/>
                    <a:lstStyle/>
                    <a:p>
                      <a:pPr algn="ctr"/>
                      <a:r>
                        <a:rPr lang="en-US"/>
                        <a:t>Price ($/unit)</a:t>
                      </a:r>
                    </a:p>
                  </a:txBody>
                  <a:tcPr/>
                </a:tc>
                <a:tc>
                  <a:txBody>
                    <a:bodyPr/>
                    <a:lstStyle/>
                    <a:p>
                      <a:pPr lvl="0" algn="ctr">
                        <a:buNone/>
                      </a:pPr>
                      <a:r>
                        <a:rPr lang="en-US"/>
                        <a:t># of units</a:t>
                      </a:r>
                    </a:p>
                  </a:txBody>
                  <a:tcPr/>
                </a:tc>
                <a:tc>
                  <a:txBody>
                    <a:bodyPr/>
                    <a:lstStyle/>
                    <a:p>
                      <a:pPr lvl="0" algn="ctr">
                        <a:buNone/>
                      </a:pPr>
                      <a:r>
                        <a:rPr lang="en-US"/>
                        <a:t>Total cost ($)</a:t>
                      </a:r>
                    </a:p>
                  </a:txBody>
                  <a:tcPr/>
                </a:tc>
                <a:extLst>
                  <a:ext uri="{0D108BD9-81ED-4DB2-BD59-A6C34878D82A}">
                    <a16:rowId xmlns:a16="http://schemas.microsoft.com/office/drawing/2014/main" val="3537621798"/>
                  </a:ext>
                </a:extLst>
              </a:tr>
              <a:tr h="360514">
                <a:tc>
                  <a:txBody>
                    <a:bodyPr/>
                    <a:lstStyle/>
                    <a:p>
                      <a:pPr lvl="0" algn="ctr">
                        <a:buNone/>
                      </a:pPr>
                      <a:r>
                        <a:rPr lang="en-US"/>
                        <a:t>AD5204</a:t>
                      </a:r>
                    </a:p>
                  </a:txBody>
                  <a:tcPr/>
                </a:tc>
                <a:tc>
                  <a:txBody>
                    <a:bodyPr/>
                    <a:lstStyle/>
                    <a:p>
                      <a:pPr lvl="0" algn="ctr">
                        <a:buNone/>
                      </a:pPr>
                      <a:r>
                        <a:rPr lang="en-US"/>
                        <a:t>$3.23</a:t>
                      </a:r>
                    </a:p>
                  </a:txBody>
                  <a:tcPr/>
                </a:tc>
                <a:tc>
                  <a:txBody>
                    <a:bodyPr/>
                    <a:lstStyle/>
                    <a:p>
                      <a:pPr lvl="0" algn="ctr">
                        <a:buNone/>
                      </a:pPr>
                      <a:r>
                        <a:rPr lang="en-US"/>
                        <a:t>25</a:t>
                      </a:r>
                    </a:p>
                  </a:txBody>
                  <a:tcPr/>
                </a:tc>
                <a:tc>
                  <a:txBody>
                    <a:bodyPr/>
                    <a:lstStyle/>
                    <a:p>
                      <a:pPr lvl="0" algn="ctr">
                        <a:buNone/>
                      </a:pPr>
                      <a:r>
                        <a:rPr lang="en-US"/>
                        <a:t>$80.75</a:t>
                      </a:r>
                    </a:p>
                  </a:txBody>
                  <a:tcPr/>
                </a:tc>
                <a:extLst>
                  <a:ext uri="{0D108BD9-81ED-4DB2-BD59-A6C34878D82A}">
                    <a16:rowId xmlns:a16="http://schemas.microsoft.com/office/drawing/2014/main" val="2174371495"/>
                  </a:ext>
                </a:extLst>
              </a:tr>
              <a:tr h="360515">
                <a:tc>
                  <a:txBody>
                    <a:bodyPr/>
                    <a:lstStyle/>
                    <a:p>
                      <a:pPr lvl="0" algn="ctr">
                        <a:buNone/>
                      </a:pPr>
                      <a:r>
                        <a:rPr lang="en-US"/>
                        <a:t>MCP6274</a:t>
                      </a:r>
                    </a:p>
                  </a:txBody>
                  <a:tcPr/>
                </a:tc>
                <a:tc>
                  <a:txBody>
                    <a:bodyPr/>
                    <a:lstStyle/>
                    <a:p>
                      <a:pPr lvl="0" algn="ctr">
                        <a:buNone/>
                      </a:pPr>
                      <a:r>
                        <a:rPr lang="en-US"/>
                        <a:t>$1.01</a:t>
                      </a:r>
                    </a:p>
                  </a:txBody>
                  <a:tcPr/>
                </a:tc>
                <a:tc>
                  <a:txBody>
                    <a:bodyPr/>
                    <a:lstStyle/>
                    <a:p>
                      <a:pPr lvl="0" algn="ctr">
                        <a:buNone/>
                      </a:pPr>
                      <a:r>
                        <a:rPr lang="en-US"/>
                        <a:t>28</a:t>
                      </a:r>
                    </a:p>
                  </a:txBody>
                  <a:tcPr/>
                </a:tc>
                <a:tc>
                  <a:txBody>
                    <a:bodyPr/>
                    <a:lstStyle/>
                    <a:p>
                      <a:pPr lvl="0" algn="ctr">
                        <a:buNone/>
                      </a:pPr>
                      <a:r>
                        <a:rPr lang="en-US"/>
                        <a:t>$28.28</a:t>
                      </a:r>
                    </a:p>
                  </a:txBody>
                  <a:tcPr/>
                </a:tc>
                <a:extLst>
                  <a:ext uri="{0D108BD9-81ED-4DB2-BD59-A6C34878D82A}">
                    <a16:rowId xmlns:a16="http://schemas.microsoft.com/office/drawing/2014/main" val="3498856049"/>
                  </a:ext>
                </a:extLst>
              </a:tr>
              <a:tr h="360515">
                <a:tc>
                  <a:txBody>
                    <a:bodyPr/>
                    <a:lstStyle/>
                    <a:p>
                      <a:pPr lvl="0" algn="ctr">
                        <a:buNone/>
                      </a:pPr>
                      <a:r>
                        <a:rPr lang="en-US"/>
                        <a:t>Resistors</a:t>
                      </a:r>
                    </a:p>
                  </a:txBody>
                  <a:tcPr/>
                </a:tc>
                <a:tc>
                  <a:txBody>
                    <a:bodyPr/>
                    <a:lstStyle/>
                    <a:p>
                      <a:pPr lvl="0" algn="ctr">
                        <a:buNone/>
                      </a:pPr>
                      <a:r>
                        <a:rPr lang="en-US"/>
                        <a:t>$.01</a:t>
                      </a:r>
                    </a:p>
                  </a:txBody>
                  <a:tcPr/>
                </a:tc>
                <a:tc>
                  <a:txBody>
                    <a:bodyPr/>
                    <a:lstStyle/>
                    <a:p>
                      <a:pPr lvl="0" algn="ctr">
                        <a:buNone/>
                      </a:pPr>
                      <a:r>
                        <a:rPr lang="en-US"/>
                        <a:t>346</a:t>
                      </a:r>
                    </a:p>
                  </a:txBody>
                  <a:tcPr/>
                </a:tc>
                <a:tc>
                  <a:txBody>
                    <a:bodyPr/>
                    <a:lstStyle/>
                    <a:p>
                      <a:pPr lvl="0" algn="ctr">
                        <a:buNone/>
                      </a:pPr>
                      <a:r>
                        <a:rPr lang="en-US" sz="1800" b="0" i="0" u="none" strike="noStrike" noProof="0">
                          <a:latin typeface="Calibri"/>
                        </a:rPr>
                        <a:t>$3.46</a:t>
                      </a:r>
                    </a:p>
                  </a:txBody>
                  <a:tcPr/>
                </a:tc>
                <a:extLst>
                  <a:ext uri="{0D108BD9-81ED-4DB2-BD59-A6C34878D82A}">
                    <a16:rowId xmlns:a16="http://schemas.microsoft.com/office/drawing/2014/main" val="782162991"/>
                  </a:ext>
                </a:extLst>
              </a:tr>
              <a:tr h="360515">
                <a:tc>
                  <a:txBody>
                    <a:bodyPr/>
                    <a:lstStyle/>
                    <a:p>
                      <a:pPr lvl="0" algn="ctr">
                        <a:buNone/>
                      </a:pPr>
                      <a:r>
                        <a:rPr lang="en-US"/>
                        <a:t>Pin Sockets</a:t>
                      </a:r>
                    </a:p>
                  </a:txBody>
                  <a:tcPr/>
                </a:tc>
                <a:tc>
                  <a:txBody>
                    <a:bodyPr/>
                    <a:lstStyle/>
                    <a:p>
                      <a:pPr lvl="0" algn="ctr">
                        <a:buNone/>
                      </a:pPr>
                      <a:r>
                        <a:rPr lang="en-US"/>
                        <a:t>$.075</a:t>
                      </a:r>
                    </a:p>
                  </a:txBody>
                  <a:tcPr/>
                </a:tc>
                <a:tc>
                  <a:txBody>
                    <a:bodyPr/>
                    <a:lstStyle/>
                    <a:p>
                      <a:pPr lvl="0" algn="ctr">
                        <a:buNone/>
                      </a:pPr>
                      <a:r>
                        <a:rPr lang="en-US"/>
                        <a:t>116</a:t>
                      </a:r>
                    </a:p>
                  </a:txBody>
                  <a:tcPr/>
                </a:tc>
                <a:tc>
                  <a:txBody>
                    <a:bodyPr/>
                    <a:lstStyle/>
                    <a:p>
                      <a:pPr lvl="0" algn="ctr">
                        <a:buNone/>
                      </a:pPr>
                      <a:r>
                        <a:rPr lang="en-US" sz="1800" b="0" i="0" u="none" strike="noStrike" noProof="0">
                          <a:latin typeface="Calibri"/>
                        </a:rPr>
                        <a:t>$8.70</a:t>
                      </a:r>
                    </a:p>
                  </a:txBody>
                  <a:tcPr/>
                </a:tc>
                <a:extLst>
                  <a:ext uri="{0D108BD9-81ED-4DB2-BD59-A6C34878D82A}">
                    <a16:rowId xmlns:a16="http://schemas.microsoft.com/office/drawing/2014/main" val="858640897"/>
                  </a:ext>
                </a:extLst>
              </a:tr>
              <a:tr h="360516">
                <a:tc>
                  <a:txBody>
                    <a:bodyPr/>
                    <a:lstStyle/>
                    <a:p>
                      <a:pPr lvl="0" algn="ctr">
                        <a:buNone/>
                      </a:pPr>
                      <a:r>
                        <a:rPr lang="en-US"/>
                        <a:t>Total (minus PCB)</a:t>
                      </a:r>
                    </a:p>
                  </a:txBody>
                  <a:tcPr/>
                </a:tc>
                <a:tc>
                  <a:txBody>
                    <a:bodyPr/>
                    <a:lstStyle/>
                    <a:p>
                      <a:pPr lvl="0" algn="ctr">
                        <a:buNone/>
                      </a:pPr>
                      <a:endParaRPr lang="en-US"/>
                    </a:p>
                  </a:txBody>
                  <a:tcPr/>
                </a:tc>
                <a:tc>
                  <a:txBody>
                    <a:bodyPr/>
                    <a:lstStyle/>
                    <a:p>
                      <a:pPr lvl="0" algn="ctr">
                        <a:buNone/>
                      </a:pPr>
                      <a:r>
                        <a:rPr lang="en-US"/>
                        <a:t>3</a:t>
                      </a:r>
                    </a:p>
                  </a:txBody>
                  <a:tcPr/>
                </a:tc>
                <a:tc>
                  <a:txBody>
                    <a:bodyPr/>
                    <a:lstStyle/>
                    <a:p>
                      <a:pPr lvl="0" algn="ctr">
                        <a:buNone/>
                      </a:pPr>
                      <a:r>
                        <a:rPr lang="en-US"/>
                        <a:t>$121.19 (x3)</a:t>
                      </a:r>
                    </a:p>
                  </a:txBody>
                  <a:tcPr/>
                </a:tc>
                <a:extLst>
                  <a:ext uri="{0D108BD9-81ED-4DB2-BD59-A6C34878D82A}">
                    <a16:rowId xmlns:a16="http://schemas.microsoft.com/office/drawing/2014/main" val="2584405891"/>
                  </a:ext>
                </a:extLst>
              </a:tr>
            </a:tbl>
          </a:graphicData>
        </a:graphic>
      </p:graphicFrame>
    </p:spTree>
    <p:extLst>
      <p:ext uri="{BB962C8B-B14F-4D97-AF65-F5344CB8AC3E}">
        <p14:creationId xmlns:p14="http://schemas.microsoft.com/office/powerpoint/2010/main" val="3247965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8397A7-8CA8-4931-B353-DB5A6C6254F4}"/>
              </a:ext>
            </a:extLst>
          </p:cNvPr>
          <p:cNvSpPr>
            <a:spLocks noGrp="1"/>
          </p:cNvSpPr>
          <p:nvPr>
            <p:ph type="title"/>
          </p:nvPr>
        </p:nvSpPr>
        <p:spPr>
          <a:xfrm>
            <a:off x="863029" y="1012004"/>
            <a:ext cx="3416158" cy="4795408"/>
          </a:xfrm>
        </p:spPr>
        <p:txBody>
          <a:bodyPr>
            <a:normAutofit/>
          </a:bodyPr>
          <a:lstStyle/>
          <a:p>
            <a:pPr algn="ctr"/>
            <a:r>
              <a:rPr lang="en-US">
                <a:solidFill>
                  <a:srgbClr val="FFFFFF"/>
                </a:solidFill>
              </a:rPr>
              <a:t>Financing</a:t>
            </a:r>
          </a:p>
        </p:txBody>
      </p:sp>
      <p:graphicFrame>
        <p:nvGraphicFramePr>
          <p:cNvPr id="5" name="Content Placeholder 2">
            <a:extLst>
              <a:ext uri="{FF2B5EF4-FFF2-40B4-BE49-F238E27FC236}">
                <a16:creationId xmlns:a16="http://schemas.microsoft.com/office/drawing/2014/main" id="{EF9C4DB7-F875-4533-9F8E-2C9ABB0FAEF0}"/>
              </a:ext>
            </a:extLst>
          </p:cNvPr>
          <p:cNvGraphicFramePr>
            <a:graphicFrameLocks noGrp="1"/>
          </p:cNvGraphicFramePr>
          <p:nvPr>
            <p:ph idx="1"/>
            <p:extLst>
              <p:ext uri="{D42A27DB-BD31-4B8C-83A1-F6EECF244321}">
                <p14:modId xmlns:p14="http://schemas.microsoft.com/office/powerpoint/2010/main" val="36503644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1782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CEC400-676F-4EF9-B8A1-A5777774DF99}"/>
              </a:ext>
            </a:extLst>
          </p:cNvPr>
          <p:cNvSpPr>
            <a:spLocks noGrp="1"/>
          </p:cNvSpPr>
          <p:nvPr>
            <p:ph type="title"/>
          </p:nvPr>
        </p:nvSpPr>
        <p:spPr>
          <a:xfrm>
            <a:off x="863029" y="1012004"/>
            <a:ext cx="3416158" cy="4795408"/>
          </a:xfrm>
        </p:spPr>
        <p:txBody>
          <a:bodyPr>
            <a:normAutofit/>
          </a:bodyPr>
          <a:lstStyle/>
          <a:p>
            <a:pPr algn="ctr"/>
            <a:r>
              <a:rPr lang="en-US">
                <a:solidFill>
                  <a:srgbClr val="FFFFFF"/>
                </a:solidFill>
              </a:rPr>
              <a:t>Goals</a:t>
            </a:r>
            <a:br>
              <a:rPr lang="en-US">
                <a:solidFill>
                  <a:srgbClr val="FFFFFF"/>
                </a:solidFill>
              </a:rPr>
            </a:br>
            <a:r>
              <a:rPr lang="en-US">
                <a:solidFill>
                  <a:srgbClr val="FFFFFF"/>
                </a:solidFill>
              </a:rPr>
              <a:t>&amp;</a:t>
            </a:r>
            <a:br>
              <a:rPr lang="en-US">
                <a:solidFill>
                  <a:srgbClr val="FFFFFF"/>
                </a:solidFill>
              </a:rPr>
            </a:br>
            <a:r>
              <a:rPr lang="en-US">
                <a:solidFill>
                  <a:srgbClr val="FFFFFF"/>
                </a:solidFill>
              </a:rPr>
              <a:t>Objectives</a:t>
            </a:r>
          </a:p>
        </p:txBody>
      </p:sp>
      <p:graphicFrame>
        <p:nvGraphicFramePr>
          <p:cNvPr id="9" name="Content Placeholder 2">
            <a:extLst>
              <a:ext uri="{FF2B5EF4-FFF2-40B4-BE49-F238E27FC236}">
                <a16:creationId xmlns:a16="http://schemas.microsoft.com/office/drawing/2014/main" id="{8F8B93B1-02D7-4B49-98B1-F0DD6CF33C79}"/>
              </a:ext>
            </a:extLst>
          </p:cNvPr>
          <p:cNvGraphicFramePr>
            <a:graphicFrameLocks noGrp="1"/>
          </p:cNvGraphicFramePr>
          <p:nvPr>
            <p:ph idx="1"/>
            <p:extLst>
              <p:ext uri="{D42A27DB-BD31-4B8C-83A1-F6EECF244321}">
                <p14:modId xmlns:p14="http://schemas.microsoft.com/office/powerpoint/2010/main" val="238804478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7761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DC6BE4-57A2-4514-A5F0-D70619AC29A6}"/>
              </a:ext>
            </a:extLst>
          </p:cNvPr>
          <p:cNvSpPr txBox="1"/>
          <p:nvPr/>
        </p:nvSpPr>
        <p:spPr>
          <a:xfrm>
            <a:off x="863029" y="1012004"/>
            <a:ext cx="3416158" cy="479540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a:solidFill>
                  <a:srgbClr val="FFFFFF"/>
                </a:solidFill>
                <a:latin typeface="+mj-lt"/>
                <a:ea typeface="+mj-ea"/>
                <a:cs typeface="+mj-cs"/>
              </a:rPr>
              <a:t>Progress</a:t>
            </a:r>
          </a:p>
        </p:txBody>
      </p:sp>
      <p:graphicFrame>
        <p:nvGraphicFramePr>
          <p:cNvPr id="6" name="Content Placeholder 5">
            <a:extLst>
              <a:ext uri="{FF2B5EF4-FFF2-40B4-BE49-F238E27FC236}">
                <a16:creationId xmlns:a16="http://schemas.microsoft.com/office/drawing/2014/main" id="{68A04E10-F5C0-47DC-9158-1F5906C6F927}"/>
              </a:ext>
            </a:extLst>
          </p:cNvPr>
          <p:cNvGraphicFramePr>
            <a:graphicFrameLocks noGrp="1"/>
          </p:cNvGraphicFramePr>
          <p:nvPr>
            <p:ph idx="1"/>
            <p:extLst>
              <p:ext uri="{D42A27DB-BD31-4B8C-83A1-F6EECF244321}">
                <p14:modId xmlns:p14="http://schemas.microsoft.com/office/powerpoint/2010/main" val="654250334"/>
              </p:ext>
            </p:extLst>
          </p:nvPr>
        </p:nvGraphicFramePr>
        <p:xfrm>
          <a:off x="4865105" y="470925"/>
          <a:ext cx="6513604" cy="58854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443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DDF0F9-3BBA-48DE-BE61-0E74C7F1F508}"/>
              </a:ext>
            </a:extLst>
          </p:cNvPr>
          <p:cNvSpPr>
            <a:spLocks noGrp="1"/>
          </p:cNvSpPr>
          <p:nvPr>
            <p:ph type="title"/>
          </p:nvPr>
        </p:nvSpPr>
        <p:spPr>
          <a:xfrm>
            <a:off x="863029" y="1012004"/>
            <a:ext cx="3416158" cy="4795408"/>
          </a:xfrm>
        </p:spPr>
        <p:txBody>
          <a:bodyPr>
            <a:normAutofit/>
          </a:bodyPr>
          <a:lstStyle/>
          <a:p>
            <a:pPr algn="ctr"/>
            <a:r>
              <a:rPr lang="en-US">
                <a:solidFill>
                  <a:srgbClr val="FFFFFF"/>
                </a:solidFill>
              </a:rPr>
              <a:t>Problems Encountered </a:t>
            </a:r>
          </a:p>
        </p:txBody>
      </p:sp>
      <p:graphicFrame>
        <p:nvGraphicFramePr>
          <p:cNvPr id="5" name="Content Placeholder 2">
            <a:extLst>
              <a:ext uri="{FF2B5EF4-FFF2-40B4-BE49-F238E27FC236}">
                <a16:creationId xmlns:a16="http://schemas.microsoft.com/office/drawing/2014/main" id="{3D089963-D03E-4334-9F91-BEF34366187F}"/>
              </a:ext>
            </a:extLst>
          </p:cNvPr>
          <p:cNvGraphicFramePr>
            <a:graphicFrameLocks noGrp="1"/>
          </p:cNvGraphicFramePr>
          <p:nvPr>
            <p:ph idx="1"/>
            <p:extLst>
              <p:ext uri="{D42A27DB-BD31-4B8C-83A1-F6EECF244321}">
                <p14:modId xmlns:p14="http://schemas.microsoft.com/office/powerpoint/2010/main" val="340019037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1697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1">
                <a:lumMod val="85000"/>
              </a:schemeClr>
            </a:gs>
            <a:gs pos="0">
              <a:schemeClr val="accent4">
                <a:lumMod val="5000"/>
                <a:lumOff val="95000"/>
              </a:schemeClr>
            </a:gs>
            <a:gs pos="37000">
              <a:schemeClr val="bg1">
                <a:lumMod val="75000"/>
              </a:schemeClr>
            </a:gs>
            <a:gs pos="65000">
              <a:schemeClr val="bg1">
                <a:lumMod val="50000"/>
              </a:schemeClr>
            </a:gs>
            <a:gs pos="100000">
              <a:schemeClr val="tx1">
                <a:lumMod val="50000"/>
                <a:lumOff val="5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C8BB0F-48C4-409D-98F5-3E5407758618}"/>
              </a:ext>
            </a:extLst>
          </p:cNvPr>
          <p:cNvGrpSpPr>
            <a:grpSpLocks noChangeAspect="1"/>
          </p:cNvGrpSpPr>
          <p:nvPr/>
        </p:nvGrpSpPr>
        <p:grpSpPr>
          <a:xfrm>
            <a:off x="3897127" y="697150"/>
            <a:ext cx="7802106" cy="5794645"/>
            <a:chOff x="1690687" y="157161"/>
            <a:chExt cx="8810625" cy="6543675"/>
          </a:xfrm>
        </p:grpSpPr>
        <p:pic>
          <p:nvPicPr>
            <p:cNvPr id="3" name="Graphic 2">
              <a:extLst>
                <a:ext uri="{FF2B5EF4-FFF2-40B4-BE49-F238E27FC236}">
                  <a16:creationId xmlns:a16="http://schemas.microsoft.com/office/drawing/2014/main" id="{50CEEB3B-E379-46CA-8E10-23D3FE5B66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0687" y="157161"/>
              <a:ext cx="8810625" cy="6543675"/>
            </a:xfrm>
            <a:prstGeom prst="rect">
              <a:avLst/>
            </a:prstGeom>
          </p:spPr>
        </p:pic>
        <p:sp>
          <p:nvSpPr>
            <p:cNvPr id="4" name="TextBox 3">
              <a:extLst>
                <a:ext uri="{FF2B5EF4-FFF2-40B4-BE49-F238E27FC236}">
                  <a16:creationId xmlns:a16="http://schemas.microsoft.com/office/drawing/2014/main" id="{786EAD76-3A4A-43EE-981E-79C29174B2C7}"/>
                </a:ext>
              </a:extLst>
            </p:cNvPr>
            <p:cNvSpPr txBox="1"/>
            <p:nvPr/>
          </p:nvSpPr>
          <p:spPr>
            <a:xfrm>
              <a:off x="6307911" y="248634"/>
              <a:ext cx="520700" cy="1772558"/>
            </a:xfrm>
            <a:prstGeom prst="rect">
              <a:avLst/>
            </a:prstGeom>
            <a:noFill/>
          </p:spPr>
          <p:txBody>
            <a:bodyPr wrap="square" rtlCol="0">
              <a:spAutoFit/>
            </a:bodyPr>
            <a:lstStyle/>
            <a:p>
              <a:r>
                <a:rPr lang="en-US" sz="9600" b="1">
                  <a:ln w="25400">
                    <a:solidFill>
                      <a:schemeClr val="tx1"/>
                    </a:solidFill>
                  </a:ln>
                  <a:solidFill>
                    <a:srgbClr val="F8F16E"/>
                  </a:solidFill>
                </a:rPr>
                <a:t>?</a:t>
              </a:r>
              <a:endParaRPr lang="en-US" sz="10000" b="1">
                <a:ln w="25400">
                  <a:solidFill>
                    <a:srgbClr val="F8F16E"/>
                  </a:solidFill>
                </a:ln>
              </a:endParaRPr>
            </a:p>
          </p:txBody>
        </p:sp>
        <p:sp>
          <p:nvSpPr>
            <p:cNvPr id="32" name="TextBox 31">
              <a:extLst>
                <a:ext uri="{FF2B5EF4-FFF2-40B4-BE49-F238E27FC236}">
                  <a16:creationId xmlns:a16="http://schemas.microsoft.com/office/drawing/2014/main" id="{19D09821-7E7D-44ED-A972-A8C8F8F99F30}"/>
                </a:ext>
              </a:extLst>
            </p:cNvPr>
            <p:cNvSpPr txBox="1"/>
            <p:nvPr/>
          </p:nvSpPr>
          <p:spPr>
            <a:xfrm>
              <a:off x="7901251" y="1632933"/>
              <a:ext cx="520700" cy="1772558"/>
            </a:xfrm>
            <a:prstGeom prst="rect">
              <a:avLst/>
            </a:prstGeom>
            <a:noFill/>
          </p:spPr>
          <p:txBody>
            <a:bodyPr wrap="square" rtlCol="0">
              <a:spAutoFit/>
            </a:bodyPr>
            <a:lstStyle/>
            <a:p>
              <a:r>
                <a:rPr lang="en-US" sz="9600" b="1">
                  <a:ln w="25400">
                    <a:solidFill>
                      <a:schemeClr val="tx1"/>
                    </a:solidFill>
                  </a:ln>
                  <a:solidFill>
                    <a:srgbClr val="F8F16E"/>
                  </a:solidFill>
                </a:rPr>
                <a:t>?</a:t>
              </a:r>
              <a:endParaRPr lang="en-US" sz="10000" b="1">
                <a:ln w="25400">
                  <a:solidFill>
                    <a:srgbClr val="F8F16E"/>
                  </a:solidFill>
                </a:ln>
              </a:endParaRPr>
            </a:p>
          </p:txBody>
        </p:sp>
        <p:sp>
          <p:nvSpPr>
            <p:cNvPr id="34" name="TextBox 33">
              <a:extLst>
                <a:ext uri="{FF2B5EF4-FFF2-40B4-BE49-F238E27FC236}">
                  <a16:creationId xmlns:a16="http://schemas.microsoft.com/office/drawing/2014/main" id="{F02DE80D-10DC-44E5-A05D-802F3472CA0C}"/>
                </a:ext>
              </a:extLst>
            </p:cNvPr>
            <p:cNvSpPr txBox="1"/>
            <p:nvPr/>
          </p:nvSpPr>
          <p:spPr>
            <a:xfrm>
              <a:off x="9209351" y="3290794"/>
              <a:ext cx="520700" cy="1772558"/>
            </a:xfrm>
            <a:prstGeom prst="rect">
              <a:avLst/>
            </a:prstGeom>
            <a:noFill/>
          </p:spPr>
          <p:txBody>
            <a:bodyPr wrap="square" rtlCol="0">
              <a:spAutoFit/>
            </a:bodyPr>
            <a:lstStyle/>
            <a:p>
              <a:r>
                <a:rPr lang="en-US" sz="9600" b="1">
                  <a:ln w="25400">
                    <a:solidFill>
                      <a:schemeClr val="tx1"/>
                    </a:solidFill>
                  </a:ln>
                  <a:solidFill>
                    <a:srgbClr val="F8F16E"/>
                  </a:solidFill>
                </a:rPr>
                <a:t>?</a:t>
              </a:r>
              <a:endParaRPr lang="en-US" sz="10000" b="1">
                <a:ln w="25400">
                  <a:solidFill>
                    <a:srgbClr val="F8F16E"/>
                  </a:solidFill>
                </a:ln>
              </a:endParaRPr>
            </a:p>
          </p:txBody>
        </p:sp>
      </p:grpSp>
      <p:sp>
        <p:nvSpPr>
          <p:cNvPr id="40" name="TextBox 39">
            <a:extLst>
              <a:ext uri="{FF2B5EF4-FFF2-40B4-BE49-F238E27FC236}">
                <a16:creationId xmlns:a16="http://schemas.microsoft.com/office/drawing/2014/main" id="{3E0EA007-47CD-4D96-A352-148D287D162B}"/>
              </a:ext>
            </a:extLst>
          </p:cNvPr>
          <p:cNvSpPr txBox="1"/>
          <p:nvPr/>
        </p:nvSpPr>
        <p:spPr>
          <a:xfrm>
            <a:off x="920783" y="1309275"/>
            <a:ext cx="3573395" cy="923330"/>
          </a:xfrm>
          <a:prstGeom prst="rect">
            <a:avLst/>
          </a:prstGeom>
          <a:noFill/>
        </p:spPr>
        <p:txBody>
          <a:bodyPr wrap="square" rtlCol="0">
            <a:spAutoFit/>
          </a:bodyPr>
          <a:lstStyle/>
          <a:p>
            <a:r>
              <a:rPr lang="en-US" sz="5400" b="1">
                <a:ln w="25400">
                  <a:solidFill>
                    <a:schemeClr val="tx1"/>
                  </a:solidFill>
                </a:ln>
                <a:solidFill>
                  <a:srgbClr val="F8F16E"/>
                </a:solidFill>
              </a:rPr>
              <a:t>Questions?</a:t>
            </a:r>
          </a:p>
        </p:txBody>
      </p:sp>
    </p:spTree>
    <p:extLst>
      <p:ext uri="{BB962C8B-B14F-4D97-AF65-F5344CB8AC3E}">
        <p14:creationId xmlns:p14="http://schemas.microsoft.com/office/powerpoint/2010/main" val="412900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4A82D304-201E-417D-B088-DEF979722FD3}"/>
              </a:ext>
            </a:extLst>
          </p:cNvPr>
          <p:cNvGrpSpPr/>
          <p:nvPr/>
        </p:nvGrpSpPr>
        <p:grpSpPr>
          <a:xfrm>
            <a:off x="6965879" y="1352263"/>
            <a:ext cx="3372231" cy="4691631"/>
            <a:chOff x="6965879" y="1352263"/>
            <a:chExt cx="3372231" cy="4691631"/>
          </a:xfrm>
        </p:grpSpPr>
        <p:pic>
          <p:nvPicPr>
            <p:cNvPr id="3" name="Graphic 2">
              <a:extLst>
                <a:ext uri="{FF2B5EF4-FFF2-40B4-BE49-F238E27FC236}">
                  <a16:creationId xmlns:a16="http://schemas.microsoft.com/office/drawing/2014/main" id="{1C62F7EE-77D0-4642-A405-F9F99A8D97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5879" y="1352263"/>
              <a:ext cx="3372231" cy="4691631"/>
            </a:xfrm>
            <a:prstGeom prst="rect">
              <a:avLst/>
            </a:prstGeom>
          </p:spPr>
        </p:pic>
        <p:pic>
          <p:nvPicPr>
            <p:cNvPr id="2052" name="Picture 4" descr="Image result for sigma svg">
              <a:extLst>
                <a:ext uri="{FF2B5EF4-FFF2-40B4-BE49-F238E27FC236}">
                  <a16:creationId xmlns:a16="http://schemas.microsoft.com/office/drawing/2014/main" id="{912AD0C1-CA25-441A-B4AE-69D71D6EC2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621" y="1917289"/>
              <a:ext cx="163141" cy="31419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D789D6CA-CEDD-4D03-8F0A-130BB8E12C72}"/>
              </a:ext>
            </a:extLst>
          </p:cNvPr>
          <p:cNvSpPr/>
          <p:nvPr/>
        </p:nvSpPr>
        <p:spPr>
          <a:xfrm>
            <a:off x="6274903" y="451922"/>
            <a:ext cx="2057122" cy="593596"/>
          </a:xfrm>
          <a:prstGeom prst="rect">
            <a:avLst/>
          </a:prstGeom>
        </p:spPr>
        <p:txBody>
          <a:bodyPr wrap="square">
            <a:spAutoFit/>
          </a:bodyPr>
          <a:lstStyle/>
          <a:p>
            <a:endParaRPr lang="en-US"/>
          </a:p>
        </p:txBody>
      </p:sp>
      <p:pic>
        <p:nvPicPr>
          <p:cNvPr id="7" name="Graphic 6">
            <a:extLst>
              <a:ext uri="{FF2B5EF4-FFF2-40B4-BE49-F238E27FC236}">
                <a16:creationId xmlns:a16="http://schemas.microsoft.com/office/drawing/2014/main" id="{CE7DFDB3-B9DB-4644-AC6C-1433E631AA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00132" y="901896"/>
            <a:ext cx="3919371" cy="244961"/>
          </a:xfrm>
          <a:prstGeom prst="rect">
            <a:avLst/>
          </a:prstGeom>
        </p:spPr>
      </p:pic>
      <p:sp>
        <p:nvSpPr>
          <p:cNvPr id="17" name="Left Brace 16">
            <a:extLst>
              <a:ext uri="{FF2B5EF4-FFF2-40B4-BE49-F238E27FC236}">
                <a16:creationId xmlns:a16="http://schemas.microsoft.com/office/drawing/2014/main" id="{F16D3672-4259-4893-8DAC-6EEF9EAE2B49}"/>
              </a:ext>
            </a:extLst>
          </p:cNvPr>
          <p:cNvSpPr/>
          <p:nvPr/>
        </p:nvSpPr>
        <p:spPr>
          <a:xfrm>
            <a:off x="6514128" y="1348219"/>
            <a:ext cx="294122" cy="2006892"/>
          </a:xfrm>
          <a:prstGeom prst="leftBrac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C087F18D-C047-4086-A5EE-9EBFF3FB8BC1}"/>
              </a:ext>
            </a:extLst>
          </p:cNvPr>
          <p:cNvSpPr/>
          <p:nvPr/>
        </p:nvSpPr>
        <p:spPr>
          <a:xfrm>
            <a:off x="6458926" y="3698078"/>
            <a:ext cx="349324" cy="2345192"/>
          </a:xfrm>
          <a:prstGeom prst="leftBrac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A7EED6B6-CF09-4EDB-848F-144C52A36763}"/>
              </a:ext>
            </a:extLst>
          </p:cNvPr>
          <p:cNvSpPr txBox="1"/>
          <p:nvPr/>
        </p:nvSpPr>
        <p:spPr>
          <a:xfrm>
            <a:off x="5102313" y="777611"/>
            <a:ext cx="1296189" cy="461665"/>
          </a:xfrm>
          <a:prstGeom prst="rect">
            <a:avLst/>
          </a:prstGeom>
          <a:noFill/>
        </p:spPr>
        <p:txBody>
          <a:bodyPr wrap="none" rtlCol="0">
            <a:spAutoFit/>
          </a:bodyPr>
          <a:lstStyle/>
          <a:p>
            <a:r>
              <a:rPr lang="en-US" sz="2400"/>
              <a:t>Equation</a:t>
            </a:r>
          </a:p>
        </p:txBody>
      </p:sp>
      <p:sp>
        <p:nvSpPr>
          <p:cNvPr id="20" name="TextBox 19">
            <a:extLst>
              <a:ext uri="{FF2B5EF4-FFF2-40B4-BE49-F238E27FC236}">
                <a16:creationId xmlns:a16="http://schemas.microsoft.com/office/drawing/2014/main" id="{7BDEF1D0-3439-4AD2-ACB8-FC3BADC9E605}"/>
              </a:ext>
            </a:extLst>
          </p:cNvPr>
          <p:cNvSpPr txBox="1"/>
          <p:nvPr/>
        </p:nvSpPr>
        <p:spPr>
          <a:xfrm>
            <a:off x="5165241" y="1998792"/>
            <a:ext cx="1223412" cy="830997"/>
          </a:xfrm>
          <a:prstGeom prst="rect">
            <a:avLst/>
          </a:prstGeom>
          <a:noFill/>
        </p:spPr>
        <p:txBody>
          <a:bodyPr wrap="none" rtlCol="0">
            <a:spAutoFit/>
          </a:bodyPr>
          <a:lstStyle/>
          <a:p>
            <a:pPr algn="r"/>
            <a:r>
              <a:rPr lang="en-US" sz="2400"/>
              <a:t>Abstract</a:t>
            </a:r>
          </a:p>
          <a:p>
            <a:pPr algn="r"/>
            <a:r>
              <a:rPr lang="en-US" sz="2400"/>
              <a:t>Model</a:t>
            </a:r>
          </a:p>
        </p:txBody>
      </p:sp>
      <p:sp>
        <p:nvSpPr>
          <p:cNvPr id="22" name="TextBox 21">
            <a:extLst>
              <a:ext uri="{FF2B5EF4-FFF2-40B4-BE49-F238E27FC236}">
                <a16:creationId xmlns:a16="http://schemas.microsoft.com/office/drawing/2014/main" id="{C7390020-0111-4A60-B6AC-E5B969BACB21}"/>
              </a:ext>
            </a:extLst>
          </p:cNvPr>
          <p:cNvSpPr txBox="1"/>
          <p:nvPr/>
        </p:nvSpPr>
        <p:spPr>
          <a:xfrm>
            <a:off x="5314745" y="4623869"/>
            <a:ext cx="986552" cy="830997"/>
          </a:xfrm>
          <a:prstGeom prst="rect">
            <a:avLst/>
          </a:prstGeom>
          <a:noFill/>
        </p:spPr>
        <p:txBody>
          <a:bodyPr wrap="none" rtlCol="0">
            <a:spAutoFit/>
          </a:bodyPr>
          <a:lstStyle/>
          <a:p>
            <a:pPr algn="r"/>
            <a:r>
              <a:rPr lang="en-US" sz="2400"/>
              <a:t>Circuit</a:t>
            </a:r>
          </a:p>
          <a:p>
            <a:pPr algn="r"/>
            <a:endParaRPr lang="en-US" sz="2400"/>
          </a:p>
        </p:txBody>
      </p:sp>
      <p:sp>
        <p:nvSpPr>
          <p:cNvPr id="23" name="Left Brace 22">
            <a:extLst>
              <a:ext uri="{FF2B5EF4-FFF2-40B4-BE49-F238E27FC236}">
                <a16:creationId xmlns:a16="http://schemas.microsoft.com/office/drawing/2014/main" id="{1A502042-30D4-4C4A-9907-7C43C26FD4BE}"/>
              </a:ext>
            </a:extLst>
          </p:cNvPr>
          <p:cNvSpPr/>
          <p:nvPr/>
        </p:nvSpPr>
        <p:spPr>
          <a:xfrm>
            <a:off x="6514128" y="823792"/>
            <a:ext cx="294122" cy="442511"/>
          </a:xfrm>
          <a:prstGeom prst="leftBrac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itle 1">
            <a:extLst>
              <a:ext uri="{FF2B5EF4-FFF2-40B4-BE49-F238E27FC236}">
                <a16:creationId xmlns:a16="http://schemas.microsoft.com/office/drawing/2014/main" id="{DE1DFD29-7DD2-4CC1-87F8-D533A6CC0942}"/>
              </a:ext>
            </a:extLst>
          </p:cNvPr>
          <p:cNvSpPr>
            <a:spLocks noGrp="1"/>
          </p:cNvSpPr>
          <p:nvPr>
            <p:ph type="title"/>
          </p:nvPr>
        </p:nvSpPr>
        <p:spPr>
          <a:xfrm>
            <a:off x="863029" y="1012004"/>
            <a:ext cx="3416158" cy="759646"/>
          </a:xfrm>
        </p:spPr>
        <p:txBody>
          <a:bodyPr>
            <a:noAutofit/>
          </a:bodyPr>
          <a:lstStyle/>
          <a:p>
            <a:r>
              <a:rPr lang="en-US" sz="3200">
                <a:solidFill>
                  <a:srgbClr val="FFFFFF"/>
                </a:solidFill>
              </a:rPr>
              <a:t>Neural Network Overview</a:t>
            </a:r>
          </a:p>
        </p:txBody>
      </p:sp>
      <p:sp>
        <p:nvSpPr>
          <p:cNvPr id="6" name="TextBox 5">
            <a:extLst>
              <a:ext uri="{FF2B5EF4-FFF2-40B4-BE49-F238E27FC236}">
                <a16:creationId xmlns:a16="http://schemas.microsoft.com/office/drawing/2014/main" id="{A472C7F2-0B54-4BB4-8239-33C6AE51F243}"/>
              </a:ext>
            </a:extLst>
          </p:cNvPr>
          <p:cNvSpPr txBox="1"/>
          <p:nvPr/>
        </p:nvSpPr>
        <p:spPr>
          <a:xfrm>
            <a:off x="675670" y="2078878"/>
            <a:ext cx="3708969" cy="4247317"/>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TACOCAT’s hardware design in based on the perceptron, which is an artificial neuron.</a:t>
            </a:r>
          </a:p>
          <a:p>
            <a:pPr marL="285750" indent="-285750">
              <a:buFont typeface="Arial" panose="020B0604020202020204" pitchFamily="34" charset="0"/>
              <a:buChar char="•"/>
            </a:pPr>
            <a:r>
              <a:rPr lang="en-US">
                <a:solidFill>
                  <a:schemeClr val="bg1"/>
                </a:solidFill>
              </a:rPr>
              <a:t>Each of the perceptron’s “synapse” inputs (x) is multiplied by a distinct weight coefficient (w).</a:t>
            </a:r>
          </a:p>
          <a:p>
            <a:pPr marL="285750" indent="-285750">
              <a:buFont typeface="Arial" panose="020B0604020202020204" pitchFamily="34" charset="0"/>
              <a:buChar char="•"/>
            </a:pPr>
            <a:r>
              <a:rPr lang="en-US">
                <a:solidFill>
                  <a:schemeClr val="bg1"/>
                </a:solidFill>
              </a:rPr>
              <a:t>The weighted inputs are summed together, and then an activation function is applied to the sum to calculate the neuron’s output.</a:t>
            </a:r>
          </a:p>
          <a:p>
            <a:pPr marL="285750" indent="-285750">
              <a:buFont typeface="Arial" panose="020B0604020202020204" pitchFamily="34" charset="0"/>
              <a:buChar char="•"/>
            </a:pPr>
            <a:r>
              <a:rPr lang="en-US">
                <a:solidFill>
                  <a:schemeClr val="bg1"/>
                </a:solidFill>
              </a:rPr>
              <a:t>TACOCAT uses a hyperbolic tangent activation function, which is differentiable at all points and nonlinear.</a:t>
            </a:r>
          </a:p>
          <a:p>
            <a:pPr marL="285750" indent="-285750">
              <a:buFont typeface="Arial" panose="020B0604020202020204" pitchFamily="34" charset="0"/>
              <a:buChar char="•"/>
            </a:pPr>
            <a:endParaRPr lang="en-US">
              <a:solidFill>
                <a:schemeClr val="bg1"/>
              </a:solidFill>
            </a:endParaRPr>
          </a:p>
        </p:txBody>
      </p:sp>
      <p:sp>
        <p:nvSpPr>
          <p:cNvPr id="9" name="TextBox 8">
            <a:extLst>
              <a:ext uri="{FF2B5EF4-FFF2-40B4-BE49-F238E27FC236}">
                <a16:creationId xmlns:a16="http://schemas.microsoft.com/office/drawing/2014/main" id="{DE1096E5-6124-4278-AD39-C588A21CE067}"/>
              </a:ext>
            </a:extLst>
          </p:cNvPr>
          <p:cNvSpPr txBox="1"/>
          <p:nvPr/>
        </p:nvSpPr>
        <p:spPr>
          <a:xfrm>
            <a:off x="7893050" y="3819525"/>
            <a:ext cx="241300" cy="276999"/>
          </a:xfrm>
          <a:prstGeom prst="rect">
            <a:avLst/>
          </a:prstGeom>
          <a:noFill/>
        </p:spPr>
        <p:txBody>
          <a:bodyPr wrap="square" rtlCol="0">
            <a:spAutoFit/>
          </a:bodyPr>
          <a:lstStyle/>
          <a:p>
            <a:r>
              <a:rPr lang="en-US" sz="1200"/>
              <a:t>&gt;</a:t>
            </a:r>
          </a:p>
        </p:txBody>
      </p:sp>
      <p:sp>
        <p:nvSpPr>
          <p:cNvPr id="21" name="TextBox 20">
            <a:extLst>
              <a:ext uri="{FF2B5EF4-FFF2-40B4-BE49-F238E27FC236}">
                <a16:creationId xmlns:a16="http://schemas.microsoft.com/office/drawing/2014/main" id="{34345025-BA6E-4220-AD21-24C89DB895A0}"/>
              </a:ext>
            </a:extLst>
          </p:cNvPr>
          <p:cNvSpPr txBox="1"/>
          <p:nvPr/>
        </p:nvSpPr>
        <p:spPr>
          <a:xfrm>
            <a:off x="7893050" y="4419598"/>
            <a:ext cx="241300" cy="277003"/>
          </a:xfrm>
          <a:prstGeom prst="rect">
            <a:avLst/>
          </a:prstGeom>
          <a:noFill/>
        </p:spPr>
        <p:txBody>
          <a:bodyPr wrap="square" rtlCol="0">
            <a:spAutoFit/>
          </a:bodyPr>
          <a:lstStyle/>
          <a:p>
            <a:r>
              <a:rPr lang="en-US" sz="1200"/>
              <a:t>&gt;</a:t>
            </a:r>
          </a:p>
        </p:txBody>
      </p:sp>
      <p:sp>
        <p:nvSpPr>
          <p:cNvPr id="24" name="TextBox 23">
            <a:extLst>
              <a:ext uri="{FF2B5EF4-FFF2-40B4-BE49-F238E27FC236}">
                <a16:creationId xmlns:a16="http://schemas.microsoft.com/office/drawing/2014/main" id="{AA378B26-E257-4F39-B69B-4CC7C0A1DE50}"/>
              </a:ext>
            </a:extLst>
          </p:cNvPr>
          <p:cNvSpPr txBox="1"/>
          <p:nvPr/>
        </p:nvSpPr>
        <p:spPr>
          <a:xfrm>
            <a:off x="7893050" y="5622923"/>
            <a:ext cx="241300" cy="277003"/>
          </a:xfrm>
          <a:prstGeom prst="rect">
            <a:avLst/>
          </a:prstGeom>
          <a:noFill/>
        </p:spPr>
        <p:txBody>
          <a:bodyPr wrap="square" rtlCol="0">
            <a:spAutoFit/>
          </a:bodyPr>
          <a:lstStyle/>
          <a:p>
            <a:r>
              <a:rPr lang="en-US" sz="1200"/>
              <a:t>&gt;</a:t>
            </a:r>
          </a:p>
        </p:txBody>
      </p:sp>
      <p:sp>
        <p:nvSpPr>
          <p:cNvPr id="25" name="TextBox 24">
            <a:extLst>
              <a:ext uri="{FF2B5EF4-FFF2-40B4-BE49-F238E27FC236}">
                <a16:creationId xmlns:a16="http://schemas.microsoft.com/office/drawing/2014/main" id="{E8101CC1-AA83-426B-9AA9-A8EF46CB711E}"/>
              </a:ext>
            </a:extLst>
          </p:cNvPr>
          <p:cNvSpPr txBox="1"/>
          <p:nvPr/>
        </p:nvSpPr>
        <p:spPr>
          <a:xfrm>
            <a:off x="8289925" y="3819523"/>
            <a:ext cx="241300" cy="277003"/>
          </a:xfrm>
          <a:prstGeom prst="rect">
            <a:avLst/>
          </a:prstGeom>
          <a:noFill/>
        </p:spPr>
        <p:txBody>
          <a:bodyPr wrap="square" rtlCol="0">
            <a:spAutoFit/>
          </a:bodyPr>
          <a:lstStyle/>
          <a:p>
            <a:r>
              <a:rPr lang="en-US" sz="1200"/>
              <a:t>&gt;</a:t>
            </a:r>
          </a:p>
        </p:txBody>
      </p:sp>
      <p:sp>
        <p:nvSpPr>
          <p:cNvPr id="11" name="TextBox 10">
            <a:extLst>
              <a:ext uri="{FF2B5EF4-FFF2-40B4-BE49-F238E27FC236}">
                <a16:creationId xmlns:a16="http://schemas.microsoft.com/office/drawing/2014/main" id="{5DCEB73C-4035-460D-98A2-63BB751A3EE2}"/>
              </a:ext>
            </a:extLst>
          </p:cNvPr>
          <p:cNvSpPr txBox="1"/>
          <p:nvPr/>
        </p:nvSpPr>
        <p:spPr>
          <a:xfrm>
            <a:off x="7941237" y="4311878"/>
            <a:ext cx="269874" cy="246221"/>
          </a:xfrm>
          <a:prstGeom prst="rect">
            <a:avLst/>
          </a:prstGeom>
          <a:noFill/>
        </p:spPr>
        <p:txBody>
          <a:bodyPr wrap="square" rtlCol="0">
            <a:spAutoFit/>
          </a:bodyPr>
          <a:lstStyle/>
          <a:p>
            <a:r>
              <a:rPr lang="en-US" sz="1000"/>
              <a:t>i</a:t>
            </a:r>
            <a:r>
              <a:rPr lang="en-US" sz="1000" baseline="-25000"/>
              <a:t>2</a:t>
            </a:r>
            <a:endParaRPr lang="en-US" sz="1000"/>
          </a:p>
        </p:txBody>
      </p:sp>
      <p:sp>
        <p:nvSpPr>
          <p:cNvPr id="27" name="TextBox 26">
            <a:extLst>
              <a:ext uri="{FF2B5EF4-FFF2-40B4-BE49-F238E27FC236}">
                <a16:creationId xmlns:a16="http://schemas.microsoft.com/office/drawing/2014/main" id="{CE25C1D2-B0DD-4BF9-81F9-2D087584B3BA}"/>
              </a:ext>
            </a:extLst>
          </p:cNvPr>
          <p:cNvSpPr txBox="1"/>
          <p:nvPr/>
        </p:nvSpPr>
        <p:spPr>
          <a:xfrm>
            <a:off x="7941237" y="3711803"/>
            <a:ext cx="269874" cy="246221"/>
          </a:xfrm>
          <a:prstGeom prst="rect">
            <a:avLst/>
          </a:prstGeom>
          <a:noFill/>
        </p:spPr>
        <p:txBody>
          <a:bodyPr wrap="square" rtlCol="0">
            <a:spAutoFit/>
          </a:bodyPr>
          <a:lstStyle/>
          <a:p>
            <a:r>
              <a:rPr lang="en-US" sz="1000"/>
              <a:t>i</a:t>
            </a:r>
            <a:r>
              <a:rPr lang="en-US" sz="1000" baseline="-25000"/>
              <a:t>1</a:t>
            </a:r>
            <a:endParaRPr lang="en-US" sz="1000"/>
          </a:p>
        </p:txBody>
      </p:sp>
      <p:sp>
        <p:nvSpPr>
          <p:cNvPr id="28" name="TextBox 27">
            <a:extLst>
              <a:ext uri="{FF2B5EF4-FFF2-40B4-BE49-F238E27FC236}">
                <a16:creationId xmlns:a16="http://schemas.microsoft.com/office/drawing/2014/main" id="{1EF8A61B-4997-41A5-84ED-8D472AA75952}"/>
              </a:ext>
            </a:extLst>
          </p:cNvPr>
          <p:cNvSpPr txBox="1"/>
          <p:nvPr/>
        </p:nvSpPr>
        <p:spPr>
          <a:xfrm>
            <a:off x="7941237" y="5515203"/>
            <a:ext cx="269874" cy="246221"/>
          </a:xfrm>
          <a:prstGeom prst="rect">
            <a:avLst/>
          </a:prstGeom>
          <a:noFill/>
        </p:spPr>
        <p:txBody>
          <a:bodyPr wrap="square" rtlCol="0">
            <a:spAutoFit/>
          </a:bodyPr>
          <a:lstStyle/>
          <a:p>
            <a:r>
              <a:rPr lang="en-US" sz="1000"/>
              <a:t>i</a:t>
            </a:r>
            <a:r>
              <a:rPr lang="en-US" sz="1000" baseline="-25000"/>
              <a:t>n</a:t>
            </a:r>
            <a:endParaRPr lang="en-US" sz="1000"/>
          </a:p>
        </p:txBody>
      </p:sp>
      <p:sp>
        <p:nvSpPr>
          <p:cNvPr id="30" name="TextBox 29">
            <a:extLst>
              <a:ext uri="{FF2B5EF4-FFF2-40B4-BE49-F238E27FC236}">
                <a16:creationId xmlns:a16="http://schemas.microsoft.com/office/drawing/2014/main" id="{BC71F0F0-FFF2-4B47-A943-B69845C5C109}"/>
              </a:ext>
            </a:extLst>
          </p:cNvPr>
          <p:cNvSpPr txBox="1"/>
          <p:nvPr/>
        </p:nvSpPr>
        <p:spPr>
          <a:xfrm>
            <a:off x="8355578" y="3714970"/>
            <a:ext cx="269874" cy="246221"/>
          </a:xfrm>
          <a:prstGeom prst="rect">
            <a:avLst/>
          </a:prstGeom>
          <a:noFill/>
        </p:spPr>
        <p:txBody>
          <a:bodyPr wrap="square" rtlCol="0">
            <a:spAutoFit/>
          </a:bodyPr>
          <a:lstStyle/>
          <a:p>
            <a:r>
              <a:rPr lang="en-US" sz="1000"/>
              <a:t>i</a:t>
            </a:r>
            <a:r>
              <a:rPr lang="en-US" sz="1000" baseline="-25000"/>
              <a:t>∑</a:t>
            </a:r>
            <a:endParaRPr lang="en-US" sz="1000"/>
          </a:p>
        </p:txBody>
      </p:sp>
    </p:spTree>
    <p:extLst>
      <p:ext uri="{BB962C8B-B14F-4D97-AF65-F5344CB8AC3E}">
        <p14:creationId xmlns:p14="http://schemas.microsoft.com/office/powerpoint/2010/main" val="1065781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le 1">
            <a:extLst>
              <a:ext uri="{FF2B5EF4-FFF2-40B4-BE49-F238E27FC236}">
                <a16:creationId xmlns:a16="http://schemas.microsoft.com/office/drawing/2014/main" id="{DE1DFD29-7DD2-4CC1-87F8-D533A6CC0942}"/>
              </a:ext>
            </a:extLst>
          </p:cNvPr>
          <p:cNvSpPr>
            <a:spLocks noGrp="1"/>
          </p:cNvSpPr>
          <p:nvPr>
            <p:ph type="title"/>
          </p:nvPr>
        </p:nvSpPr>
        <p:spPr>
          <a:xfrm>
            <a:off x="863029" y="1012004"/>
            <a:ext cx="3416158" cy="759646"/>
          </a:xfrm>
        </p:spPr>
        <p:txBody>
          <a:bodyPr>
            <a:noAutofit/>
          </a:bodyPr>
          <a:lstStyle/>
          <a:p>
            <a:r>
              <a:rPr lang="en-US" sz="3200">
                <a:solidFill>
                  <a:srgbClr val="FFFFFF"/>
                </a:solidFill>
              </a:rPr>
              <a:t>Neural Network Overview</a:t>
            </a:r>
          </a:p>
        </p:txBody>
      </p:sp>
      <p:sp>
        <p:nvSpPr>
          <p:cNvPr id="6" name="TextBox 5">
            <a:extLst>
              <a:ext uri="{FF2B5EF4-FFF2-40B4-BE49-F238E27FC236}">
                <a16:creationId xmlns:a16="http://schemas.microsoft.com/office/drawing/2014/main" id="{A472C7F2-0B54-4BB4-8239-33C6AE51F243}"/>
              </a:ext>
            </a:extLst>
          </p:cNvPr>
          <p:cNvSpPr txBox="1"/>
          <p:nvPr/>
        </p:nvSpPr>
        <p:spPr>
          <a:xfrm>
            <a:off x="688370" y="2142380"/>
            <a:ext cx="3708969" cy="3693319"/>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TACOCAT is based on a Multilayer Perceptron (MLP) architecture that uses three fully-connected synapse/neuron layers.</a:t>
            </a:r>
          </a:p>
          <a:p>
            <a:pPr marL="285750" indent="-285750">
              <a:buFont typeface="Arial" panose="020B0604020202020204" pitchFamily="34" charset="0"/>
              <a:buChar char="•"/>
            </a:pPr>
            <a:r>
              <a:rPr lang="en-US">
                <a:solidFill>
                  <a:schemeClr val="bg1"/>
                </a:solidFill>
              </a:rPr>
              <a:t>Character recognition is performed by dividing a sample image into 100 pixel-values and applying corresponding voltages to the input synapses.</a:t>
            </a:r>
          </a:p>
          <a:p>
            <a:pPr marL="285750" indent="-285750">
              <a:buFont typeface="Arial" panose="020B0604020202020204" pitchFamily="34" charset="0"/>
              <a:buChar char="•"/>
            </a:pPr>
            <a:r>
              <a:rPr lang="en-US">
                <a:solidFill>
                  <a:schemeClr val="bg1"/>
                </a:solidFill>
              </a:rPr>
              <a:t>The output neuron with the highest voltage indicates the network’s prediction.</a:t>
            </a:r>
          </a:p>
          <a:p>
            <a:pPr marL="285750" indent="-285750">
              <a:buFont typeface="Arial" panose="020B0604020202020204" pitchFamily="34" charset="0"/>
              <a:buChar char="•"/>
            </a:pPr>
            <a:endParaRPr lang="en-US">
              <a:solidFill>
                <a:schemeClr val="bg1"/>
              </a:solidFill>
            </a:endParaRPr>
          </a:p>
        </p:txBody>
      </p:sp>
      <p:pic>
        <p:nvPicPr>
          <p:cNvPr id="15" name="Picture 14" descr="A picture containing knot&#10;&#10;Description automatically generated">
            <a:extLst>
              <a:ext uri="{FF2B5EF4-FFF2-40B4-BE49-F238E27FC236}">
                <a16:creationId xmlns:a16="http://schemas.microsoft.com/office/drawing/2014/main" id="{80FB0037-0A5D-4332-9B05-9DEF88C30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6770" y="1976732"/>
            <a:ext cx="718653" cy="715529"/>
          </a:xfrm>
          <a:prstGeom prst="rect">
            <a:avLst/>
          </a:prstGeom>
        </p:spPr>
      </p:pic>
      <p:sp>
        <p:nvSpPr>
          <p:cNvPr id="5" name="Rectangle 4">
            <a:extLst>
              <a:ext uri="{FF2B5EF4-FFF2-40B4-BE49-F238E27FC236}">
                <a16:creationId xmlns:a16="http://schemas.microsoft.com/office/drawing/2014/main" id="{D789D6CA-CEDD-4D03-8F0A-130BB8E12C72}"/>
              </a:ext>
            </a:extLst>
          </p:cNvPr>
          <p:cNvSpPr/>
          <p:nvPr/>
        </p:nvSpPr>
        <p:spPr>
          <a:xfrm>
            <a:off x="6089159" y="709106"/>
            <a:ext cx="2057122" cy="593596"/>
          </a:xfrm>
          <a:prstGeom prst="rect">
            <a:avLst/>
          </a:prstGeom>
        </p:spPr>
        <p:txBody>
          <a:bodyPr wrap="square">
            <a:spAutoFit/>
          </a:bodyPr>
          <a:lstStyle/>
          <a:p>
            <a:endParaRPr lang="en-US"/>
          </a:p>
        </p:txBody>
      </p:sp>
      <p:pic>
        <p:nvPicPr>
          <p:cNvPr id="13" name="Graphic 12">
            <a:extLst>
              <a:ext uri="{FF2B5EF4-FFF2-40B4-BE49-F238E27FC236}">
                <a16:creationId xmlns:a16="http://schemas.microsoft.com/office/drawing/2014/main" id="{6A973173-CEB4-4EF2-BD2F-601D3C3E7D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7903" y="892166"/>
            <a:ext cx="5619983" cy="5168006"/>
          </a:xfrm>
          <a:prstGeom prst="rect">
            <a:avLst/>
          </a:prstGeom>
        </p:spPr>
      </p:pic>
      <p:pic>
        <p:nvPicPr>
          <p:cNvPr id="29" name="Picture 28" descr="A picture containing knot&#10;&#10;Description automatically generated">
            <a:extLst>
              <a:ext uri="{FF2B5EF4-FFF2-40B4-BE49-F238E27FC236}">
                <a16:creationId xmlns:a16="http://schemas.microsoft.com/office/drawing/2014/main" id="{CCD32956-776D-4BCE-A02D-58CB041B3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7720" y="954431"/>
            <a:ext cx="718653" cy="715529"/>
          </a:xfrm>
          <a:prstGeom prst="rect">
            <a:avLst/>
          </a:prstGeom>
        </p:spPr>
      </p:pic>
      <p:grpSp>
        <p:nvGrpSpPr>
          <p:cNvPr id="16" name="Group 15">
            <a:extLst>
              <a:ext uri="{FF2B5EF4-FFF2-40B4-BE49-F238E27FC236}">
                <a16:creationId xmlns:a16="http://schemas.microsoft.com/office/drawing/2014/main" id="{A2F60EE6-4FC1-43FA-B155-C010CBBB552D}"/>
              </a:ext>
            </a:extLst>
          </p:cNvPr>
          <p:cNvGrpSpPr/>
          <p:nvPr/>
        </p:nvGrpSpPr>
        <p:grpSpPr>
          <a:xfrm>
            <a:off x="5697903" y="709106"/>
            <a:ext cx="5619983" cy="5351066"/>
            <a:chOff x="5883647" y="451922"/>
            <a:chExt cx="5619983" cy="5351066"/>
          </a:xfrm>
        </p:grpSpPr>
        <p:pic>
          <p:nvPicPr>
            <p:cNvPr id="2" name="Picture 14" descr="A picture containing knot&#10;&#10;Description automatically generated">
              <a:extLst>
                <a:ext uri="{FF2B5EF4-FFF2-40B4-BE49-F238E27FC236}">
                  <a16:creationId xmlns:a16="http://schemas.microsoft.com/office/drawing/2014/main" id="{80FB0037-0A5D-4332-9B05-9DEF88C30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14" y="1719548"/>
              <a:ext cx="718653" cy="715529"/>
            </a:xfrm>
            <a:prstGeom prst="rect">
              <a:avLst/>
            </a:prstGeom>
          </p:spPr>
        </p:pic>
        <p:sp>
          <p:nvSpPr>
            <p:cNvPr id="3" name="Rectangle 4">
              <a:extLst>
                <a:ext uri="{FF2B5EF4-FFF2-40B4-BE49-F238E27FC236}">
                  <a16:creationId xmlns:a16="http://schemas.microsoft.com/office/drawing/2014/main" id="{D789D6CA-CEDD-4D03-8F0A-130BB8E12C72}"/>
                </a:ext>
              </a:extLst>
            </p:cNvPr>
            <p:cNvSpPr/>
            <p:nvPr/>
          </p:nvSpPr>
          <p:spPr>
            <a:xfrm>
              <a:off x="6274903" y="451922"/>
              <a:ext cx="2057122" cy="593596"/>
            </a:xfrm>
            <a:prstGeom prst="rect">
              <a:avLst/>
            </a:prstGeom>
          </p:spPr>
          <p:txBody>
            <a:bodyPr wrap="square">
              <a:spAutoFit/>
            </a:bodyPr>
            <a:lstStyle/>
            <a:p>
              <a:endParaRPr lang="en-US"/>
            </a:p>
          </p:txBody>
        </p:sp>
        <p:pic>
          <p:nvPicPr>
            <p:cNvPr id="4" name="Graphic 12">
              <a:extLst>
                <a:ext uri="{FF2B5EF4-FFF2-40B4-BE49-F238E27FC236}">
                  <a16:creationId xmlns:a16="http://schemas.microsoft.com/office/drawing/2014/main" id="{6A973173-CEB4-4EF2-BD2F-601D3C3E7D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3647" y="634982"/>
              <a:ext cx="5619983" cy="5168006"/>
            </a:xfrm>
            <a:prstGeom prst="rect">
              <a:avLst/>
            </a:prstGeom>
          </p:spPr>
        </p:pic>
        <p:pic>
          <p:nvPicPr>
            <p:cNvPr id="7" name="Picture 28" descr="A picture containing knot&#10;&#10;Description automatically generated">
              <a:extLst>
                <a:ext uri="{FF2B5EF4-FFF2-40B4-BE49-F238E27FC236}">
                  <a16:creationId xmlns:a16="http://schemas.microsoft.com/office/drawing/2014/main" id="{CCD32956-776D-4BCE-A02D-58CB041B3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464" y="697247"/>
              <a:ext cx="718653" cy="715529"/>
            </a:xfrm>
            <a:prstGeom prst="rect">
              <a:avLst/>
            </a:prstGeom>
          </p:spPr>
        </p:pic>
      </p:grpSp>
    </p:spTree>
    <p:extLst>
      <p:ext uri="{BB962C8B-B14F-4D97-AF65-F5344CB8AC3E}">
        <p14:creationId xmlns:p14="http://schemas.microsoft.com/office/powerpoint/2010/main" val="64135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138A40-D4BB-40EF-A365-1107E3C30B1A}"/>
              </a:ext>
            </a:extLst>
          </p:cNvPr>
          <p:cNvSpPr>
            <a:spLocks noGrp="1"/>
          </p:cNvSpPr>
          <p:nvPr>
            <p:ph type="title"/>
          </p:nvPr>
        </p:nvSpPr>
        <p:spPr>
          <a:xfrm>
            <a:off x="863029" y="1012004"/>
            <a:ext cx="3416158" cy="4795408"/>
          </a:xfrm>
        </p:spPr>
        <p:txBody>
          <a:bodyPr>
            <a:normAutofit/>
          </a:bodyPr>
          <a:lstStyle/>
          <a:p>
            <a:pPr algn="ctr"/>
            <a:r>
              <a:rPr lang="en-US">
                <a:solidFill>
                  <a:srgbClr val="FFFFFF"/>
                </a:solidFill>
              </a:rPr>
              <a:t>Neural Network Architecture</a:t>
            </a:r>
          </a:p>
        </p:txBody>
      </p:sp>
      <p:graphicFrame>
        <p:nvGraphicFramePr>
          <p:cNvPr id="5" name="Content Placeholder 2">
            <a:extLst>
              <a:ext uri="{FF2B5EF4-FFF2-40B4-BE49-F238E27FC236}">
                <a16:creationId xmlns:a16="http://schemas.microsoft.com/office/drawing/2014/main" id="{58B586C8-F03F-4A4C-8040-085A0996A3B5}"/>
              </a:ext>
            </a:extLst>
          </p:cNvPr>
          <p:cNvGraphicFramePr>
            <a:graphicFrameLocks noGrp="1"/>
          </p:cNvGraphicFramePr>
          <p:nvPr>
            <p:ph idx="1"/>
            <p:extLst>
              <p:ext uri="{D42A27DB-BD31-4B8C-83A1-F6EECF244321}">
                <p14:modId xmlns:p14="http://schemas.microsoft.com/office/powerpoint/2010/main" val="75169510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0900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CE9F-57FB-4917-8B00-A46002528577}"/>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sz="3700"/>
              <a:t>Neuromorphic Weight Implementation</a:t>
            </a:r>
          </a:p>
        </p:txBody>
      </p:sp>
      <p:sp>
        <p:nvSpPr>
          <p:cNvPr id="3" name="Content Placeholder 2">
            <a:extLst>
              <a:ext uri="{FF2B5EF4-FFF2-40B4-BE49-F238E27FC236}">
                <a16:creationId xmlns:a16="http://schemas.microsoft.com/office/drawing/2014/main" id="{4DD18ABB-7C40-4EBE-A7A6-86BB049FFDC6}"/>
              </a:ext>
            </a:extLst>
          </p:cNvPr>
          <p:cNvSpPr>
            <a:spLocks noGrp="1"/>
          </p:cNvSpPr>
          <p:nvPr>
            <p:ph sz="half" idx="1"/>
          </p:nvPr>
        </p:nvSpPr>
        <p:spPr>
          <a:xfrm>
            <a:off x="838200" y="2548467"/>
            <a:ext cx="4595071" cy="3628495"/>
          </a:xfrm>
        </p:spPr>
        <p:txBody>
          <a:bodyPr vert="horz" lIns="91440" tIns="45720" rIns="91440" bIns="45720" rtlCol="0">
            <a:normAutofit/>
          </a:bodyPr>
          <a:lstStyle/>
          <a:p>
            <a:r>
              <a:rPr lang="en-US" sz="2000"/>
              <a:t>Inputs to our artificial neurons need to be weighted using some sort of adjustable analog resistance.</a:t>
            </a:r>
          </a:p>
          <a:p>
            <a:r>
              <a:rPr lang="en-US" sz="2000"/>
              <a:t>Some examples of devices used to implement neuromorphic weights include: Memristors, variable channel resistors (transistors), potentiometers, etc. </a:t>
            </a:r>
          </a:p>
          <a:p>
            <a:r>
              <a:rPr lang="en-US" sz="2000"/>
              <a:t>Digital potentiometers were chosen as a commonly available adjustable resistance device.</a:t>
            </a:r>
          </a:p>
        </p:txBody>
      </p:sp>
      <p:sp>
        <p:nvSpPr>
          <p:cNvPr id="71" name="Rectangle 70">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 result for memristor">
            <a:extLst>
              <a:ext uri="{FF2B5EF4-FFF2-40B4-BE49-F238E27FC236}">
                <a16:creationId xmlns:a16="http://schemas.microsoft.com/office/drawing/2014/main" id="{7F578E61-536F-4861-BC1B-C7BAA1D447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28387" y="321734"/>
            <a:ext cx="1349358" cy="2739814"/>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728F6DE0-93FA-41F2-B252-F70202134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775" y="509482"/>
            <a:ext cx="2364317" cy="2364317"/>
          </a:xfrm>
          <a:prstGeom prst="rect">
            <a:avLst/>
          </a:prstGeom>
        </p:spPr>
      </p:pic>
      <p:pic>
        <p:nvPicPr>
          <p:cNvPr id="8" name="Picture 7" descr="A close up of a logo&#10;&#10;Description automatically generated">
            <a:extLst>
              <a:ext uri="{FF2B5EF4-FFF2-40B4-BE49-F238E27FC236}">
                <a16:creationId xmlns:a16="http://schemas.microsoft.com/office/drawing/2014/main" id="{0B1E5757-ED61-4EFB-BFD3-77C40DC083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5947" y="3796452"/>
            <a:ext cx="3436105" cy="2559898"/>
          </a:xfrm>
          <a:prstGeom prst="rect">
            <a:avLst/>
          </a:prstGeom>
        </p:spPr>
      </p:pic>
    </p:spTree>
    <p:extLst>
      <p:ext uri="{BB962C8B-B14F-4D97-AF65-F5344CB8AC3E}">
        <p14:creationId xmlns:p14="http://schemas.microsoft.com/office/powerpoint/2010/main" val="295056081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6CEC01-F798-44B9-BF2A-87498230DFF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Synapse Circuit Design</a:t>
            </a:r>
          </a:p>
        </p:txBody>
      </p:sp>
      <p:sp>
        <p:nvSpPr>
          <p:cNvPr id="3" name="Content Placeholder 2">
            <a:extLst>
              <a:ext uri="{FF2B5EF4-FFF2-40B4-BE49-F238E27FC236}">
                <a16:creationId xmlns:a16="http://schemas.microsoft.com/office/drawing/2014/main" id="{EA34AB02-1825-45EE-96FD-145736C12625}"/>
              </a:ext>
            </a:extLst>
          </p:cNvPr>
          <p:cNvSpPr>
            <a:spLocks noGrp="1"/>
          </p:cNvSpPr>
          <p:nvPr>
            <p:ph idx="1"/>
          </p:nvPr>
        </p:nvSpPr>
        <p:spPr>
          <a:xfrm>
            <a:off x="643468" y="2638043"/>
            <a:ext cx="3363974" cy="3415623"/>
          </a:xfrm>
        </p:spPr>
        <p:txBody>
          <a:bodyPr>
            <a:normAutofit/>
          </a:bodyPr>
          <a:lstStyle/>
          <a:p>
            <a:r>
              <a:rPr lang="en-US" sz="2000"/>
              <a:t>Buffer/Inverter pairs used to isolate individual neurons to effectively separate network layers.</a:t>
            </a:r>
          </a:p>
          <a:p>
            <a:r>
              <a:rPr lang="en-US" sz="2000"/>
              <a:t>Buffer and inverter pair is implemented using two unity gain inverter op. amp circuits.</a:t>
            </a:r>
          </a:p>
        </p:txBody>
      </p:sp>
      <p:pic>
        <p:nvPicPr>
          <p:cNvPr id="8" name="Picture 7">
            <a:extLst>
              <a:ext uri="{FF2B5EF4-FFF2-40B4-BE49-F238E27FC236}">
                <a16:creationId xmlns:a16="http://schemas.microsoft.com/office/drawing/2014/main" id="{101B4FBF-4CE9-43E3-B2DF-FD8C006655EC}"/>
              </a:ext>
            </a:extLst>
          </p:cNvPr>
          <p:cNvPicPr>
            <a:picLocks noChangeAspect="1"/>
          </p:cNvPicPr>
          <p:nvPr/>
        </p:nvPicPr>
        <p:blipFill>
          <a:blip r:embed="rId3"/>
          <a:stretch>
            <a:fillRect/>
          </a:stretch>
        </p:blipFill>
        <p:spPr>
          <a:xfrm>
            <a:off x="5297763" y="1332694"/>
            <a:ext cx="6250769" cy="4031745"/>
          </a:xfrm>
          <a:prstGeom prst="rect">
            <a:avLst/>
          </a:prstGeom>
        </p:spPr>
      </p:pic>
    </p:spTree>
    <p:extLst>
      <p:ext uri="{BB962C8B-B14F-4D97-AF65-F5344CB8AC3E}">
        <p14:creationId xmlns:p14="http://schemas.microsoft.com/office/powerpoint/2010/main" val="321405036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4390</Words>
  <Application>Microsoft Office PowerPoint</Application>
  <PresentationFormat>Widescreen</PresentationFormat>
  <Paragraphs>630</Paragraphs>
  <Slides>42</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Agency FB</vt:lpstr>
      <vt:lpstr>Arial</vt:lpstr>
      <vt:lpstr>Calibri</vt:lpstr>
      <vt:lpstr>Calibri Light</vt:lpstr>
      <vt:lpstr>Times New Roman</vt:lpstr>
      <vt:lpstr>Tw Cen MT</vt:lpstr>
      <vt:lpstr>office theme</vt:lpstr>
      <vt:lpstr>PowerPoint Presentation</vt:lpstr>
      <vt:lpstr>Motivation</vt:lpstr>
      <vt:lpstr>Motivation</vt:lpstr>
      <vt:lpstr>Goals &amp; Objectives</vt:lpstr>
      <vt:lpstr>Neural Network Overview</vt:lpstr>
      <vt:lpstr>Neural Network Overview</vt:lpstr>
      <vt:lpstr>Neural Network Architecture</vt:lpstr>
      <vt:lpstr>Neuromorphic Weight Implementation</vt:lpstr>
      <vt:lpstr>Synapse Circuit Design</vt:lpstr>
      <vt:lpstr>Neuron Circuit Design</vt:lpstr>
      <vt:lpstr>Hyperbolic Tangent Transfer Characteristic</vt:lpstr>
      <vt:lpstr>Output Comparator Circuit Design</vt:lpstr>
      <vt:lpstr>PowerPoint Presentation</vt:lpstr>
      <vt:lpstr>Prototype Neural Network </vt:lpstr>
      <vt:lpstr>Prototype Network PCB Design</vt:lpstr>
      <vt:lpstr>Prototype Network</vt:lpstr>
      <vt:lpstr>Prototype Network Results</vt:lpstr>
      <vt:lpstr>PowerPoint Presentation</vt:lpstr>
      <vt:lpstr>Digital Potentiometers</vt:lpstr>
      <vt:lpstr>Op Amps</vt:lpstr>
      <vt:lpstr>Comparator &amp; AND Gate</vt:lpstr>
      <vt:lpstr>Microcontroller Selection </vt:lpstr>
      <vt:lpstr>Software/ Firmware Overview</vt:lpstr>
      <vt:lpstr>Software Package</vt:lpstr>
      <vt:lpstr>Dataset</vt:lpstr>
      <vt:lpstr>Firmware Package</vt:lpstr>
      <vt:lpstr>Touchscreen Interface</vt:lpstr>
      <vt:lpstr>Final Neural Network Design Changes</vt:lpstr>
      <vt:lpstr>Work Distribution</vt:lpstr>
      <vt:lpstr>Final Network Daughterboard PCB Design</vt:lpstr>
      <vt:lpstr>PowerPoint Presentation</vt:lpstr>
      <vt:lpstr>Final Network Motherboard PCB Design</vt:lpstr>
      <vt:lpstr>PowerPoint Presentation</vt:lpstr>
      <vt:lpstr>PowerPoint Presentation</vt:lpstr>
      <vt:lpstr>PowerPoint Presentation</vt:lpstr>
      <vt:lpstr>Budget</vt:lpstr>
      <vt:lpstr>Motherboard Cost Breakdown</vt:lpstr>
      <vt:lpstr>Daughterboard Cost Breakdown</vt:lpstr>
      <vt:lpstr>Financing</vt:lpstr>
      <vt:lpstr>PowerPoint Presentation</vt:lpstr>
      <vt:lpstr>Problems Encountered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German Romero Castro</dc:creator>
  <cp:lastModifiedBy>Justin Sapp</cp:lastModifiedBy>
  <cp:revision>2</cp:revision>
  <dcterms:created xsi:type="dcterms:W3CDTF">2020-02-12T01:36:57Z</dcterms:created>
  <dcterms:modified xsi:type="dcterms:W3CDTF">2020-04-21T01:42:09Z</dcterms:modified>
</cp:coreProperties>
</file>