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FCB435-8EFB-4DBE-AC6E-FF537E79751A}">
  <a:tblStyle styleId="{F9FCB435-8EFB-4DBE-AC6E-FF537E79751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0C2AE5F-5381-4881-B3FF-D5979C4DF34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bb73eddb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bb73eddb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bb73eddb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bb73eddb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c75ba355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c75ba355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c75ba355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c75ba355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bb73eddb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bb73eddb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bb73eddb5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bbb73eddb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c8a2de333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c8a2de333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bbb73eddb5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bbb73eddb5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bb73eddb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bb73eddb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c75ba355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bc75ba355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bc8a2de333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bc8a2de333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bbb73eddb5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bbb73eddb5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bb73eddb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bb73eddb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bb73eddb5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bbb73eddb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c75ba35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bc75ba35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bb73eddb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bbb73eddb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bb73eddb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bbb73eddb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bb73eddb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bbb73eddb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bbb73edd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bbb73edd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bb73edd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bbb73edd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bb73eddb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bbb73eddb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bb73eddb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bb73eddb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bb73eddb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bb73eddb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bbb73eddb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bbb73eddb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bb73eddb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bb73eddb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bb73eddb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bbb73eddb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c6500cf1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bc6500cf1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bbb7ea9c0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bbb7ea9c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174708" y="6459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All Wheel Find</a:t>
            </a:r>
            <a:endParaRPr/>
          </a:p>
        </p:txBody>
      </p:sp>
      <p:sp>
        <p:nvSpPr>
          <p:cNvPr id="55" name="Google Shape;55;p13"/>
          <p:cNvSpPr txBox="1"/>
          <p:nvPr>
            <p:ph idx="1" type="subTitle"/>
          </p:nvPr>
        </p:nvSpPr>
        <p:spPr>
          <a:xfrm>
            <a:off x="1174700" y="3104825"/>
            <a:ext cx="8520600" cy="7926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4800">
                <a:solidFill>
                  <a:srgbClr val="FFFFFF"/>
                </a:solidFill>
              </a:rPr>
              <a:t>Elias Jucevicius</a:t>
            </a:r>
            <a:endParaRPr sz="4800">
              <a:solidFill>
                <a:srgbClr val="FFFFFF"/>
              </a:solidFill>
            </a:endParaRPr>
          </a:p>
          <a:p>
            <a:pPr indent="0" lvl="0" marL="0" rtl="0" algn="ctr">
              <a:spcBef>
                <a:spcPts val="0"/>
              </a:spcBef>
              <a:spcAft>
                <a:spcPts val="0"/>
              </a:spcAft>
              <a:buNone/>
            </a:pPr>
            <a:r>
              <a:t/>
            </a:r>
            <a:endParaRPr sz="4800">
              <a:solidFill>
                <a:srgbClr val="FFFFFF"/>
              </a:solidFill>
            </a:endParaRPr>
          </a:p>
          <a:p>
            <a:pPr indent="0" lvl="0" marL="0" rtl="0" algn="ctr">
              <a:spcBef>
                <a:spcPts val="0"/>
              </a:spcBef>
              <a:spcAft>
                <a:spcPts val="0"/>
              </a:spcAft>
              <a:buNone/>
            </a:pPr>
            <a:r>
              <a:rPr lang="en" sz="4800">
                <a:solidFill>
                  <a:srgbClr val="FFFFFF"/>
                </a:solidFill>
              </a:rPr>
              <a:t>Adriana McCabe</a:t>
            </a:r>
            <a:endParaRPr sz="4800">
              <a:solidFill>
                <a:srgbClr val="FFFFFF"/>
              </a:solidFill>
            </a:endParaRPr>
          </a:p>
          <a:p>
            <a:pPr indent="0" lvl="0" marL="0" rtl="0" algn="ctr">
              <a:spcBef>
                <a:spcPts val="0"/>
              </a:spcBef>
              <a:spcAft>
                <a:spcPts val="0"/>
              </a:spcAft>
              <a:buNone/>
            </a:pPr>
            <a:r>
              <a:t/>
            </a:r>
            <a:endParaRPr sz="4800">
              <a:solidFill>
                <a:srgbClr val="FFFFFF"/>
              </a:solidFill>
            </a:endParaRPr>
          </a:p>
          <a:p>
            <a:pPr indent="0" lvl="0" marL="0" rtl="0" algn="ctr">
              <a:spcBef>
                <a:spcPts val="0"/>
              </a:spcBef>
              <a:spcAft>
                <a:spcPts val="0"/>
              </a:spcAft>
              <a:buNone/>
            </a:pPr>
            <a:r>
              <a:rPr lang="en" sz="4800">
                <a:solidFill>
                  <a:srgbClr val="FFFFFF"/>
                </a:solidFill>
              </a:rPr>
              <a:t>Luiz Rocco</a:t>
            </a:r>
            <a:endParaRPr sz="4800">
              <a:solidFill>
                <a:srgbClr val="FFFFFF"/>
              </a:solidFill>
            </a:endParaRPr>
          </a:p>
          <a:p>
            <a:pPr indent="0" lvl="0" marL="0" rtl="0" algn="ctr">
              <a:spcBef>
                <a:spcPts val="0"/>
              </a:spcBef>
              <a:spcAft>
                <a:spcPts val="0"/>
              </a:spcAft>
              <a:buNone/>
            </a:pPr>
            <a:r>
              <a:t/>
            </a:r>
            <a:endParaRPr/>
          </a:p>
        </p:txBody>
      </p:sp>
      <p:pic>
        <p:nvPicPr>
          <p:cNvPr id="56" name="Google Shape;56;p13"/>
          <p:cNvPicPr preferRelativeResize="0"/>
          <p:nvPr/>
        </p:nvPicPr>
        <p:blipFill rotWithShape="1">
          <a:blip r:embed="rId3">
            <a:alphaModFix/>
          </a:blip>
          <a:srcRect b="11457" l="0" r="0" t="15793"/>
          <a:stretch/>
        </p:blipFill>
        <p:spPr>
          <a:xfrm>
            <a:off x="254700" y="2298475"/>
            <a:ext cx="2195949" cy="2130048"/>
          </a:xfrm>
          <a:prstGeom prst="rect">
            <a:avLst/>
          </a:prstGeom>
          <a:noFill/>
          <a:ln>
            <a:noFill/>
          </a:ln>
          <a:effectLst>
            <a:reflection blurRad="0" dir="5400000" dist="38100" endA="0" endPos="30000" fadeDir="5400012" kx="0" rotWithShape="0" algn="bl"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Camera</a:t>
            </a:r>
            <a:endParaRPr/>
          </a:p>
        </p:txBody>
      </p:sp>
      <p:sp>
        <p:nvSpPr>
          <p:cNvPr id="113" name="Google Shape;11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MakerFocus Pi Camera</a:t>
            </a:r>
            <a:endParaRPr/>
          </a:p>
          <a:p>
            <a:pPr indent="-342900" lvl="0" marL="457200" rtl="0" algn="l">
              <a:spcBef>
                <a:spcPts val="1000"/>
              </a:spcBef>
              <a:spcAft>
                <a:spcPts val="0"/>
              </a:spcAft>
              <a:buSzPts val="1800"/>
              <a:buChar char="●"/>
            </a:pPr>
            <a:r>
              <a:rPr lang="en"/>
              <a:t>Used in conjunction with robotic vision algorithm</a:t>
            </a:r>
            <a:endParaRPr/>
          </a:p>
          <a:p>
            <a:pPr indent="-342900" lvl="0" marL="457200" rtl="0" algn="l">
              <a:spcBef>
                <a:spcPts val="1000"/>
              </a:spcBef>
              <a:spcAft>
                <a:spcPts val="0"/>
              </a:spcAft>
              <a:buSzPts val="1800"/>
              <a:buChar char="●"/>
            </a:pPr>
            <a:r>
              <a:rPr lang="en"/>
              <a:t>Raspberry Pi 3 compatible</a:t>
            </a:r>
            <a:endParaRPr/>
          </a:p>
          <a:p>
            <a:pPr indent="-342900" lvl="0" marL="457200" rtl="0" algn="l">
              <a:spcBef>
                <a:spcPts val="1000"/>
              </a:spcBef>
              <a:spcAft>
                <a:spcPts val="0"/>
              </a:spcAft>
              <a:buSzPts val="1800"/>
              <a:buChar char="●"/>
            </a:pPr>
            <a:r>
              <a:rPr lang="en"/>
              <a:t>Adjustable Focus</a:t>
            </a:r>
            <a:endParaRPr/>
          </a:p>
          <a:p>
            <a:pPr indent="-342900" lvl="0" marL="457200" rtl="0" algn="l">
              <a:spcBef>
                <a:spcPts val="1000"/>
              </a:spcBef>
              <a:spcAft>
                <a:spcPts val="0"/>
              </a:spcAft>
              <a:buSzPts val="1800"/>
              <a:buChar char="●"/>
            </a:pPr>
            <a:r>
              <a:rPr lang="en"/>
              <a:t>Resolution: 1080p</a:t>
            </a:r>
            <a:endParaRPr/>
          </a:p>
          <a:p>
            <a:pPr indent="-342900" lvl="0" marL="457200" rtl="0" algn="l">
              <a:spcBef>
                <a:spcPts val="1000"/>
              </a:spcBef>
              <a:spcAft>
                <a:spcPts val="0"/>
              </a:spcAft>
              <a:buSzPts val="1800"/>
              <a:buChar char="●"/>
            </a:pPr>
            <a:r>
              <a:rPr lang="en"/>
              <a:t>Supports night vision (stretch goal)</a:t>
            </a:r>
            <a:endParaRPr/>
          </a:p>
          <a:p>
            <a:pPr indent="0" lvl="0" marL="457200" rtl="0" algn="l">
              <a:spcBef>
                <a:spcPts val="1000"/>
              </a:spcBef>
              <a:spcAft>
                <a:spcPts val="1200"/>
              </a:spcAft>
              <a:buNone/>
            </a:pPr>
            <a:r>
              <a:t/>
            </a:r>
            <a:endParaRPr/>
          </a:p>
        </p:txBody>
      </p:sp>
      <p:pic>
        <p:nvPicPr>
          <p:cNvPr id="114" name="Google Shape;114;p22"/>
          <p:cNvPicPr preferRelativeResize="0"/>
          <p:nvPr/>
        </p:nvPicPr>
        <p:blipFill>
          <a:blip r:embed="rId3">
            <a:alphaModFix/>
          </a:blip>
          <a:stretch>
            <a:fillRect/>
          </a:stretch>
        </p:blipFill>
        <p:spPr>
          <a:xfrm>
            <a:off x="4682850" y="2200625"/>
            <a:ext cx="4218375" cy="2332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Ultrasonic Sensor</a:t>
            </a:r>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Used in </a:t>
            </a:r>
            <a:r>
              <a:rPr lang="en"/>
              <a:t>conjunction</a:t>
            </a:r>
            <a:r>
              <a:rPr lang="en"/>
              <a:t> with Find Target Algorithm</a:t>
            </a:r>
            <a:endParaRPr/>
          </a:p>
          <a:p>
            <a:pPr indent="-342900" lvl="0" marL="457200" rtl="0" algn="l">
              <a:spcBef>
                <a:spcPts val="1000"/>
              </a:spcBef>
              <a:spcAft>
                <a:spcPts val="0"/>
              </a:spcAft>
              <a:buSzPts val="1800"/>
              <a:buChar char="●"/>
            </a:pPr>
            <a:r>
              <a:rPr lang="en"/>
              <a:t>Accuracy, Detection range, and Cost best fit the needs of our system</a:t>
            </a:r>
            <a:endParaRPr/>
          </a:p>
          <a:p>
            <a:pPr indent="-342900" lvl="0" marL="457200" rtl="0" algn="l">
              <a:spcBef>
                <a:spcPts val="1000"/>
              </a:spcBef>
              <a:spcAft>
                <a:spcPts val="1000"/>
              </a:spcAft>
              <a:buSzPts val="1800"/>
              <a:buChar char="●"/>
            </a:pPr>
            <a:r>
              <a:rPr lang="en"/>
              <a:t>4 Ultrasonic sensors </a:t>
            </a:r>
            <a:endParaRPr/>
          </a:p>
        </p:txBody>
      </p:sp>
      <p:pic>
        <p:nvPicPr>
          <p:cNvPr id="121" name="Google Shape;121;p23"/>
          <p:cNvPicPr preferRelativeResize="0"/>
          <p:nvPr/>
        </p:nvPicPr>
        <p:blipFill>
          <a:blip r:embed="rId3">
            <a:alphaModFix/>
          </a:blip>
          <a:stretch>
            <a:fillRect/>
          </a:stretch>
        </p:blipFill>
        <p:spPr>
          <a:xfrm>
            <a:off x="4252122" y="3043872"/>
            <a:ext cx="4287375" cy="1166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Raspberry Pi 3 Model B</a:t>
            </a:r>
            <a:endParaRPr/>
          </a:p>
        </p:txBody>
      </p:sp>
      <p:sp>
        <p:nvSpPr>
          <p:cNvPr id="127" name="Google Shape;127;p24"/>
          <p:cNvSpPr txBox="1"/>
          <p:nvPr>
            <p:ph idx="1" type="body"/>
          </p:nvPr>
        </p:nvSpPr>
        <p:spPr>
          <a:xfrm>
            <a:off x="311700" y="1152475"/>
            <a:ext cx="3642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choice of microcomputer is the Raspberry Pi 3 Model B because the project needed a powerful enough board to be able to perform object detection using YoloV3 on live videos</a:t>
            </a:r>
            <a:endParaRPr/>
          </a:p>
        </p:txBody>
      </p:sp>
      <p:pic>
        <p:nvPicPr>
          <p:cNvPr id="128" name="Google Shape;128;p24"/>
          <p:cNvPicPr preferRelativeResize="0"/>
          <p:nvPr/>
        </p:nvPicPr>
        <p:blipFill>
          <a:blip r:embed="rId3">
            <a:alphaModFix/>
          </a:blip>
          <a:stretch>
            <a:fillRect/>
          </a:stretch>
        </p:blipFill>
        <p:spPr>
          <a:xfrm>
            <a:off x="4106100" y="1152475"/>
            <a:ext cx="4885502" cy="27215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ATmega2560</a:t>
            </a:r>
            <a:endParaRPr/>
          </a:p>
        </p:txBody>
      </p:sp>
      <p:sp>
        <p:nvSpPr>
          <p:cNvPr id="134" name="Google Shape;134;p25"/>
          <p:cNvSpPr txBox="1"/>
          <p:nvPr>
            <p:ph idx="1" type="body"/>
          </p:nvPr>
        </p:nvSpPr>
        <p:spPr>
          <a:xfrm>
            <a:off x="311700" y="1017725"/>
            <a:ext cx="4318800" cy="35511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The ATmega2560 was chosen because it is one of the more powerful models from the ATmega family of microprocessors, which is needed to handle the communication received from the microcomputer and it is cheap due to its high supply in the market since it is used in many development boards such as the Arduino boards</a:t>
            </a:r>
            <a:endParaRPr/>
          </a:p>
        </p:txBody>
      </p:sp>
      <p:pic>
        <p:nvPicPr>
          <p:cNvPr id="135" name="Google Shape;135;p25"/>
          <p:cNvPicPr preferRelativeResize="0"/>
          <p:nvPr/>
        </p:nvPicPr>
        <p:blipFill>
          <a:blip r:embed="rId3">
            <a:alphaModFix/>
          </a:blip>
          <a:stretch>
            <a:fillRect/>
          </a:stretch>
        </p:blipFill>
        <p:spPr>
          <a:xfrm>
            <a:off x="4995900" y="1017725"/>
            <a:ext cx="3551152" cy="35511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PCB Schematic</a:t>
            </a:r>
            <a:endParaRPr/>
          </a:p>
        </p:txBody>
      </p:sp>
      <p:pic>
        <p:nvPicPr>
          <p:cNvPr id="141" name="Google Shape;141;p26"/>
          <p:cNvPicPr preferRelativeResize="0"/>
          <p:nvPr/>
        </p:nvPicPr>
        <p:blipFill>
          <a:blip r:embed="rId3">
            <a:alphaModFix/>
          </a:blip>
          <a:stretch>
            <a:fillRect/>
          </a:stretch>
        </p:blipFill>
        <p:spPr>
          <a:xfrm>
            <a:off x="555675" y="1113525"/>
            <a:ext cx="7905976" cy="382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PCB Layout</a:t>
            </a:r>
            <a:endParaRPr/>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75% Complete</a:t>
            </a:r>
            <a:endParaRPr/>
          </a:p>
          <a:p>
            <a:pPr indent="-342900" lvl="0" marL="457200" rtl="0" algn="l">
              <a:spcBef>
                <a:spcPts val="0"/>
              </a:spcBef>
              <a:spcAft>
                <a:spcPts val="0"/>
              </a:spcAft>
              <a:buSzPts val="1800"/>
              <a:buChar char="●"/>
            </a:pPr>
            <a:r>
              <a:rPr lang="en"/>
              <a:t>Expected Completion Date: 2/14</a:t>
            </a:r>
            <a:endParaRPr/>
          </a:p>
          <a:p>
            <a:pPr indent="-342900" lvl="0" marL="457200" rtl="0" algn="l">
              <a:spcBef>
                <a:spcPts val="0"/>
              </a:spcBef>
              <a:spcAft>
                <a:spcPts val="0"/>
              </a:spcAft>
              <a:buSzPts val="1800"/>
              <a:buChar char="●"/>
            </a:pPr>
            <a:r>
              <a:rPr lang="en"/>
              <a:t>Expected Arrival Date: 3/5</a:t>
            </a:r>
            <a:endParaRPr/>
          </a:p>
        </p:txBody>
      </p:sp>
      <p:pic>
        <p:nvPicPr>
          <p:cNvPr id="148" name="Google Shape;148;p27"/>
          <p:cNvPicPr preferRelativeResize="0"/>
          <p:nvPr/>
        </p:nvPicPr>
        <p:blipFill>
          <a:blip r:embed="rId3">
            <a:alphaModFix/>
          </a:blip>
          <a:stretch>
            <a:fillRect/>
          </a:stretch>
        </p:blipFill>
        <p:spPr>
          <a:xfrm>
            <a:off x="4572001" y="913563"/>
            <a:ext cx="4281024" cy="3591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19990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t>Project Design : Software</a:t>
            </a:r>
            <a:endParaRPr sz="402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Block Diagram</a:t>
            </a:r>
            <a:endParaRPr/>
          </a:p>
        </p:txBody>
      </p:sp>
      <p:pic>
        <p:nvPicPr>
          <p:cNvPr id="159" name="Google Shape;159;p29"/>
          <p:cNvPicPr preferRelativeResize="0"/>
          <p:nvPr/>
        </p:nvPicPr>
        <p:blipFill>
          <a:blip r:embed="rId3">
            <a:alphaModFix/>
          </a:blip>
          <a:stretch>
            <a:fillRect/>
          </a:stretch>
        </p:blipFill>
        <p:spPr>
          <a:xfrm>
            <a:off x="1964412" y="1017725"/>
            <a:ext cx="5215173" cy="3636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Design : Software</a:t>
            </a:r>
            <a:endParaRPr/>
          </a:p>
        </p:txBody>
      </p:sp>
      <p:sp>
        <p:nvSpPr>
          <p:cNvPr id="165" name="Google Shape;16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will have 3 main algorithms:</a:t>
            </a:r>
            <a:endParaRPr/>
          </a:p>
          <a:p>
            <a:pPr indent="-342900" lvl="0" marL="457200" rtl="0" algn="l">
              <a:spcBef>
                <a:spcPts val="1200"/>
              </a:spcBef>
              <a:spcAft>
                <a:spcPts val="0"/>
              </a:spcAft>
              <a:buSzPts val="1800"/>
              <a:buChar char="●"/>
            </a:pPr>
            <a:r>
              <a:rPr lang="en"/>
              <a:t>Computer vision algorithm</a:t>
            </a:r>
            <a:endParaRPr/>
          </a:p>
          <a:p>
            <a:pPr indent="-317500" lvl="1" marL="914400" rtl="0" algn="l">
              <a:spcBef>
                <a:spcPts val="0"/>
              </a:spcBef>
              <a:spcAft>
                <a:spcPts val="0"/>
              </a:spcAft>
              <a:buSzPts val="1400"/>
              <a:buChar char="○"/>
            </a:pPr>
            <a:r>
              <a:rPr lang="en"/>
              <a:t>Identify the target</a:t>
            </a:r>
            <a:endParaRPr/>
          </a:p>
          <a:p>
            <a:pPr indent="0" lvl="0" marL="0" rtl="0" algn="l">
              <a:spcBef>
                <a:spcPts val="1200"/>
              </a:spcBef>
              <a:spcAft>
                <a:spcPts val="0"/>
              </a:spcAft>
              <a:buNone/>
            </a:pPr>
            <a:r>
              <a:t/>
            </a:r>
            <a:endParaRPr sz="300"/>
          </a:p>
          <a:p>
            <a:pPr indent="-342900" lvl="0" marL="457200" rtl="0" algn="l">
              <a:spcBef>
                <a:spcPts val="1200"/>
              </a:spcBef>
              <a:spcAft>
                <a:spcPts val="0"/>
              </a:spcAft>
              <a:buSzPts val="1800"/>
              <a:buChar char="●"/>
            </a:pPr>
            <a:r>
              <a:rPr lang="en"/>
              <a:t>Find Target Algorithm</a:t>
            </a:r>
            <a:endParaRPr/>
          </a:p>
          <a:p>
            <a:pPr indent="-317500" lvl="1" marL="914400" rtl="0" algn="l">
              <a:spcBef>
                <a:spcPts val="0"/>
              </a:spcBef>
              <a:spcAft>
                <a:spcPts val="0"/>
              </a:spcAft>
              <a:buSzPts val="1400"/>
              <a:buChar char="○"/>
            </a:pPr>
            <a:r>
              <a:rPr lang="en"/>
              <a:t>Search algorithm to </a:t>
            </a:r>
            <a:r>
              <a:rPr lang="en"/>
              <a:t>efficiently search the given unknown area</a:t>
            </a:r>
            <a:endParaRPr/>
          </a:p>
          <a:p>
            <a:pPr indent="0" lvl="0" marL="914400" rtl="0" algn="l">
              <a:spcBef>
                <a:spcPts val="1200"/>
              </a:spcBef>
              <a:spcAft>
                <a:spcPts val="0"/>
              </a:spcAft>
              <a:buNone/>
            </a:pPr>
            <a:r>
              <a:t/>
            </a:r>
            <a:endParaRPr sz="300"/>
          </a:p>
          <a:p>
            <a:pPr indent="-342900" lvl="0" marL="457200" rtl="0" algn="l">
              <a:spcBef>
                <a:spcPts val="1200"/>
              </a:spcBef>
              <a:spcAft>
                <a:spcPts val="0"/>
              </a:spcAft>
              <a:buSzPts val="1800"/>
              <a:buChar char="●"/>
            </a:pPr>
            <a:r>
              <a:rPr lang="en"/>
              <a:t>Go Back Home </a:t>
            </a:r>
            <a:r>
              <a:rPr lang="en"/>
              <a:t>Algorithm</a:t>
            </a:r>
            <a:endParaRPr/>
          </a:p>
          <a:p>
            <a:pPr indent="-317500" lvl="1" marL="914400" rtl="0" algn="l">
              <a:spcBef>
                <a:spcPts val="0"/>
              </a:spcBef>
              <a:spcAft>
                <a:spcPts val="0"/>
              </a:spcAft>
              <a:buSzPts val="1400"/>
              <a:buChar char="○"/>
            </a:pPr>
            <a:r>
              <a:rPr lang="en"/>
              <a:t>To return back to the original starting point of the robot and quickly as possible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Computer Vision Algorithm</a:t>
            </a:r>
            <a:endParaRPr/>
          </a:p>
        </p:txBody>
      </p:sp>
      <p:sp>
        <p:nvSpPr>
          <p:cNvPr id="171" name="Google Shape;171;p31"/>
          <p:cNvSpPr txBox="1"/>
          <p:nvPr>
            <p:ph idx="1" type="body"/>
          </p:nvPr>
        </p:nvSpPr>
        <p:spPr>
          <a:xfrm>
            <a:off x="311700" y="1152475"/>
            <a:ext cx="4260300" cy="24003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solidFill>
                  <a:srgbClr val="9E9E9E"/>
                </a:solidFill>
              </a:rPr>
              <a:t>YOLO framework used to recognize a target ball</a:t>
            </a:r>
            <a:endParaRPr>
              <a:solidFill>
                <a:srgbClr val="9E9E9E"/>
              </a:solidFill>
            </a:endParaRPr>
          </a:p>
          <a:p>
            <a:pPr indent="0" lvl="0" marL="457200" rtl="0" algn="l">
              <a:spcBef>
                <a:spcPts val="1200"/>
              </a:spcBef>
              <a:spcAft>
                <a:spcPts val="0"/>
              </a:spcAft>
              <a:buNone/>
            </a:pPr>
            <a:r>
              <a:t/>
            </a:r>
            <a:endParaRPr>
              <a:solidFill>
                <a:srgbClr val="9E9E9E"/>
              </a:solidFill>
            </a:endParaRPr>
          </a:p>
          <a:p>
            <a:pPr indent="-342900" lvl="0" marL="457200" rtl="0" algn="l">
              <a:spcBef>
                <a:spcPts val="1200"/>
              </a:spcBef>
              <a:spcAft>
                <a:spcPts val="0"/>
              </a:spcAft>
              <a:buClr>
                <a:srgbClr val="9E9E9E"/>
              </a:buClr>
              <a:buSzPts val="1800"/>
              <a:buChar char="●"/>
            </a:pPr>
            <a:r>
              <a:rPr lang="en">
                <a:solidFill>
                  <a:srgbClr val="9E9E9E"/>
                </a:solidFill>
              </a:rPr>
              <a:t>Training target is generalizable, which includes but is not limited to missing people in natural disasters, stray dog, etc</a:t>
            </a:r>
            <a:endParaRPr>
              <a:solidFill>
                <a:srgbClr val="9E9E9E"/>
              </a:solidFill>
            </a:endParaRPr>
          </a:p>
        </p:txBody>
      </p:sp>
      <p:pic>
        <p:nvPicPr>
          <p:cNvPr id="172" name="Google Shape;172;p31"/>
          <p:cNvPicPr preferRelativeResize="0"/>
          <p:nvPr/>
        </p:nvPicPr>
        <p:blipFill>
          <a:blip r:embed="rId3">
            <a:alphaModFix/>
          </a:blip>
          <a:stretch>
            <a:fillRect/>
          </a:stretch>
        </p:blipFill>
        <p:spPr>
          <a:xfrm>
            <a:off x="4724400" y="1170125"/>
            <a:ext cx="4267200" cy="2400300"/>
          </a:xfrm>
          <a:prstGeom prst="rect">
            <a:avLst/>
          </a:prstGeom>
          <a:noFill/>
          <a:ln>
            <a:noFill/>
          </a:ln>
        </p:spPr>
      </p:pic>
      <p:sp>
        <p:nvSpPr>
          <p:cNvPr id="173" name="Google Shape;173;p31"/>
          <p:cNvSpPr txBox="1"/>
          <p:nvPr/>
        </p:nvSpPr>
        <p:spPr>
          <a:xfrm>
            <a:off x="4787300" y="3782825"/>
            <a:ext cx="40107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9E9E9E"/>
              </a:buClr>
              <a:buSzPts val="1800"/>
              <a:buChar char="●"/>
            </a:pPr>
            <a:r>
              <a:rPr lang="en" sz="1800">
                <a:solidFill>
                  <a:srgbClr val="9E9E9E"/>
                </a:solidFill>
              </a:rPr>
              <a:t>Yolo V3 uses an interesting mix of computer vision techniques and deep learning to handle videos of up to 40 FPS</a:t>
            </a:r>
            <a:endParaRPr sz="1800">
              <a:solidFill>
                <a:srgbClr val="9E9E9E"/>
              </a:solidFill>
            </a:endParaRPr>
          </a:p>
        </p:txBody>
      </p:sp>
      <p:pic>
        <p:nvPicPr>
          <p:cNvPr id="174" name="Google Shape;174;p31"/>
          <p:cNvPicPr preferRelativeResize="0"/>
          <p:nvPr/>
        </p:nvPicPr>
        <p:blipFill>
          <a:blip r:embed="rId4">
            <a:alphaModFix/>
          </a:blip>
          <a:stretch>
            <a:fillRect/>
          </a:stretch>
        </p:blipFill>
        <p:spPr>
          <a:xfrm>
            <a:off x="983651" y="3687525"/>
            <a:ext cx="2916403" cy="120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Project</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Robotic </a:t>
            </a:r>
            <a:r>
              <a:rPr lang="en"/>
              <a:t>vehicle</a:t>
            </a:r>
            <a:endParaRPr/>
          </a:p>
          <a:p>
            <a:pPr indent="-342900" lvl="0" marL="457200" rtl="0" algn="l">
              <a:spcBef>
                <a:spcPts val="1000"/>
              </a:spcBef>
              <a:spcAft>
                <a:spcPts val="0"/>
              </a:spcAft>
              <a:buSzPts val="1800"/>
              <a:buChar char="●"/>
            </a:pPr>
            <a:r>
              <a:rPr lang="en"/>
              <a:t>Can search through a given unknown search area</a:t>
            </a:r>
            <a:endParaRPr/>
          </a:p>
          <a:p>
            <a:pPr indent="-342900" lvl="0" marL="457200" rtl="0" algn="l">
              <a:spcBef>
                <a:spcPts val="1000"/>
              </a:spcBef>
              <a:spcAft>
                <a:spcPts val="0"/>
              </a:spcAft>
              <a:buSzPts val="1800"/>
              <a:buChar char="●"/>
            </a:pPr>
            <a:r>
              <a:rPr lang="en"/>
              <a:t>Identifies obstacles and maps the terrain</a:t>
            </a:r>
            <a:endParaRPr/>
          </a:p>
          <a:p>
            <a:pPr indent="-342900" lvl="0" marL="457200" rtl="0" algn="l">
              <a:spcBef>
                <a:spcPts val="1000"/>
              </a:spcBef>
              <a:spcAft>
                <a:spcPts val="0"/>
              </a:spcAft>
              <a:buSzPts val="1800"/>
              <a:buChar char="●"/>
            </a:pPr>
            <a:r>
              <a:rPr lang="en"/>
              <a:t>Identifies target and pins location in map</a:t>
            </a:r>
            <a:endParaRPr/>
          </a:p>
          <a:p>
            <a:pPr indent="-342900" lvl="0" marL="457200" rtl="0" algn="l">
              <a:spcBef>
                <a:spcPts val="1000"/>
              </a:spcBef>
              <a:spcAft>
                <a:spcPts val="1000"/>
              </a:spcAft>
              <a:buSzPts val="1800"/>
              <a:buChar char="●"/>
            </a:pPr>
            <a:r>
              <a:rPr lang="en"/>
              <a:t>Uses mapped area to find its way back to its original starting location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 Target Algorithm</a:t>
            </a:r>
            <a:endParaRPr/>
          </a:p>
        </p:txBody>
      </p:sp>
      <p:pic>
        <p:nvPicPr>
          <p:cNvPr id="180" name="Google Shape;180;p32"/>
          <p:cNvPicPr preferRelativeResize="0"/>
          <p:nvPr/>
        </p:nvPicPr>
        <p:blipFill>
          <a:blip r:embed="rId3">
            <a:alphaModFix/>
          </a:blip>
          <a:stretch>
            <a:fillRect/>
          </a:stretch>
        </p:blipFill>
        <p:spPr>
          <a:xfrm>
            <a:off x="5530225" y="1445800"/>
            <a:ext cx="2914700" cy="2524950"/>
          </a:xfrm>
          <a:prstGeom prst="rect">
            <a:avLst/>
          </a:prstGeom>
          <a:noFill/>
          <a:ln>
            <a:noFill/>
          </a:ln>
        </p:spPr>
      </p:pic>
      <p:sp>
        <p:nvSpPr>
          <p:cNvPr id="181" name="Google Shape;181;p32"/>
          <p:cNvSpPr txBox="1"/>
          <p:nvPr/>
        </p:nvSpPr>
        <p:spPr>
          <a:xfrm>
            <a:off x="5784875" y="4013125"/>
            <a:ext cx="2405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rPr>
              <a:t>Archimedean</a:t>
            </a:r>
            <a:r>
              <a:rPr lang="en">
                <a:solidFill>
                  <a:schemeClr val="lt2"/>
                </a:solidFill>
              </a:rPr>
              <a:t> Spiral</a:t>
            </a:r>
            <a:endParaRPr>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 Back Home Algorithm</a:t>
            </a:r>
            <a:endParaRPr/>
          </a:p>
        </p:txBody>
      </p:sp>
      <p:sp>
        <p:nvSpPr>
          <p:cNvPr id="187" name="Google Shape;187;p33"/>
          <p:cNvSpPr txBox="1"/>
          <p:nvPr>
            <p:ph idx="1" type="body"/>
          </p:nvPr>
        </p:nvSpPr>
        <p:spPr>
          <a:xfrm>
            <a:off x="311700" y="1152475"/>
            <a:ext cx="4690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Algorithm</a:t>
            </a:r>
            <a:endParaRPr/>
          </a:p>
          <a:p>
            <a:pPr indent="-317500" lvl="1" marL="914400" rtl="0" algn="l">
              <a:spcBef>
                <a:spcPts val="1000"/>
              </a:spcBef>
              <a:spcAft>
                <a:spcPts val="0"/>
              </a:spcAft>
              <a:buSzPts val="1400"/>
              <a:buChar char="○"/>
            </a:pPr>
            <a:r>
              <a:rPr lang="en"/>
              <a:t> Euclidean distance approximation heuristic</a:t>
            </a:r>
            <a:endParaRPr/>
          </a:p>
          <a:p>
            <a:pPr indent="-342900" lvl="0" marL="457200" rtl="0" algn="l">
              <a:spcBef>
                <a:spcPts val="1000"/>
              </a:spcBef>
              <a:spcAft>
                <a:spcPts val="0"/>
              </a:spcAft>
              <a:buSzPts val="1800"/>
              <a:buChar char="●"/>
            </a:pPr>
            <a:r>
              <a:rPr lang="en"/>
              <a:t>Will use the explored portion of the given search area</a:t>
            </a:r>
            <a:endParaRPr/>
          </a:p>
          <a:p>
            <a:pPr indent="-342900" lvl="0" marL="457200" rtl="0" algn="l">
              <a:spcBef>
                <a:spcPts val="1000"/>
              </a:spcBef>
              <a:spcAft>
                <a:spcPts val="1000"/>
              </a:spcAft>
              <a:buSzPts val="1800"/>
              <a:buChar char="●"/>
            </a:pPr>
            <a:r>
              <a:rPr lang="en"/>
              <a:t>Speed is now priority instead of efficiency</a:t>
            </a:r>
            <a:endParaRPr/>
          </a:p>
        </p:txBody>
      </p:sp>
      <p:pic>
        <p:nvPicPr>
          <p:cNvPr id="188" name="Google Shape;188;p33"/>
          <p:cNvPicPr preferRelativeResize="0"/>
          <p:nvPr/>
        </p:nvPicPr>
        <p:blipFill>
          <a:blip r:embed="rId3">
            <a:alphaModFix/>
          </a:blip>
          <a:stretch>
            <a:fillRect/>
          </a:stretch>
        </p:blipFill>
        <p:spPr>
          <a:xfrm>
            <a:off x="5119074" y="1171637"/>
            <a:ext cx="3713237" cy="3378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Website</a:t>
            </a:r>
            <a:endParaRPr/>
          </a:p>
        </p:txBody>
      </p:sp>
      <p:sp>
        <p:nvSpPr>
          <p:cNvPr id="194" name="Google Shape;194;p34"/>
          <p:cNvSpPr txBox="1"/>
          <p:nvPr>
            <p:ph idx="1" type="body"/>
          </p:nvPr>
        </p:nvSpPr>
        <p:spPr>
          <a:xfrm>
            <a:off x="311700" y="1152475"/>
            <a:ext cx="45753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At its early stages but completely </a:t>
            </a:r>
            <a:br>
              <a:rPr lang="en"/>
            </a:br>
            <a:r>
              <a:rPr lang="en"/>
              <a:t>f</a:t>
            </a:r>
            <a:r>
              <a:rPr lang="en"/>
              <a:t>unctional for prototyping.</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Flask used as the backend technology</a:t>
            </a:r>
            <a:endParaRPr/>
          </a:p>
          <a:p>
            <a:pPr indent="0" lvl="0" marL="914400" rtl="0" algn="l">
              <a:spcBef>
                <a:spcPts val="1200"/>
              </a:spcBef>
              <a:spcAft>
                <a:spcPts val="0"/>
              </a:spcAft>
              <a:buNone/>
            </a:pPr>
            <a:r>
              <a:t/>
            </a:r>
            <a:endParaRPr/>
          </a:p>
          <a:p>
            <a:pPr indent="-342900" lvl="0" marL="457200" rtl="0" algn="l">
              <a:spcBef>
                <a:spcPts val="1200"/>
              </a:spcBef>
              <a:spcAft>
                <a:spcPts val="0"/>
              </a:spcAft>
              <a:buClr>
                <a:srgbClr val="FFFFFF"/>
              </a:buClr>
              <a:buSzPts val="1800"/>
              <a:buChar char="●"/>
            </a:pPr>
            <a:r>
              <a:rPr lang="en"/>
              <a:t>Basic HTML, CSS and Javascript used in the frontend</a:t>
            </a:r>
            <a:br>
              <a:rPr lang="en">
                <a:solidFill>
                  <a:srgbClr val="FFFFFF"/>
                </a:solidFill>
              </a:rPr>
            </a:br>
            <a:endParaRPr>
              <a:solidFill>
                <a:srgbClr val="FFFFFF"/>
              </a:solidFill>
            </a:endParaRPr>
          </a:p>
        </p:txBody>
      </p:sp>
      <p:pic>
        <p:nvPicPr>
          <p:cNvPr id="195" name="Google Shape;195;p34"/>
          <p:cNvPicPr preferRelativeResize="0"/>
          <p:nvPr/>
        </p:nvPicPr>
        <p:blipFill>
          <a:blip r:embed="rId3">
            <a:alphaModFix/>
          </a:blip>
          <a:stretch>
            <a:fillRect/>
          </a:stretch>
        </p:blipFill>
        <p:spPr>
          <a:xfrm>
            <a:off x="4929775" y="3012754"/>
            <a:ext cx="4025053" cy="1524649"/>
          </a:xfrm>
          <a:prstGeom prst="rect">
            <a:avLst/>
          </a:prstGeom>
          <a:noFill/>
          <a:ln>
            <a:noFill/>
          </a:ln>
        </p:spPr>
      </p:pic>
      <p:pic>
        <p:nvPicPr>
          <p:cNvPr id="196" name="Google Shape;196;p34"/>
          <p:cNvPicPr preferRelativeResize="0"/>
          <p:nvPr/>
        </p:nvPicPr>
        <p:blipFill>
          <a:blip r:embed="rId4">
            <a:alphaModFix/>
          </a:blip>
          <a:stretch>
            <a:fillRect/>
          </a:stretch>
        </p:blipFill>
        <p:spPr>
          <a:xfrm>
            <a:off x="6013084" y="1017725"/>
            <a:ext cx="1858425" cy="1858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Website</a:t>
            </a:r>
            <a:endParaRPr/>
          </a:p>
        </p:txBody>
      </p:sp>
      <p:sp>
        <p:nvSpPr>
          <p:cNvPr id="202" name="Google Shape;202;p35"/>
          <p:cNvSpPr txBox="1"/>
          <p:nvPr>
            <p:ph idx="1" type="body"/>
          </p:nvPr>
        </p:nvSpPr>
        <p:spPr>
          <a:xfrm>
            <a:off x="311700" y="1152475"/>
            <a:ext cx="42048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B7B7B7"/>
              </a:buClr>
              <a:buSzPts val="1800"/>
              <a:buChar char="●"/>
            </a:pPr>
            <a:r>
              <a:rPr lang="en">
                <a:solidFill>
                  <a:srgbClr val="B7B7B7"/>
                </a:solidFill>
              </a:rPr>
              <a:t>Press and hold buttons that control the robot’s movement over a wifi connection</a:t>
            </a:r>
            <a:endParaRPr>
              <a:solidFill>
                <a:srgbClr val="B7B7B7"/>
              </a:solidFill>
            </a:endParaRPr>
          </a:p>
          <a:p>
            <a:pPr indent="0" lvl="0" marL="0" rtl="0" algn="l">
              <a:spcBef>
                <a:spcPts val="1200"/>
              </a:spcBef>
              <a:spcAft>
                <a:spcPts val="0"/>
              </a:spcAft>
              <a:buNone/>
            </a:pPr>
            <a:r>
              <a:t/>
            </a:r>
            <a:endParaRPr>
              <a:solidFill>
                <a:srgbClr val="B7B7B7"/>
              </a:solidFill>
            </a:endParaRPr>
          </a:p>
          <a:p>
            <a:pPr indent="-342900" lvl="0" marL="457200" rtl="0" algn="l">
              <a:spcBef>
                <a:spcPts val="1200"/>
              </a:spcBef>
              <a:spcAft>
                <a:spcPts val="0"/>
              </a:spcAft>
              <a:buClr>
                <a:srgbClr val="B7B7B7"/>
              </a:buClr>
              <a:buSzPts val="1800"/>
              <a:buChar char="●"/>
            </a:pPr>
            <a:r>
              <a:rPr lang="en">
                <a:solidFill>
                  <a:srgbClr val="B7B7B7"/>
                </a:solidFill>
              </a:rPr>
              <a:t>Could host the website and control the robot via the Internet easily</a:t>
            </a:r>
            <a:endParaRPr>
              <a:solidFill>
                <a:srgbClr val="B7B7B7"/>
              </a:solidFill>
            </a:endParaRPr>
          </a:p>
          <a:p>
            <a:pPr indent="0" lvl="0" marL="0" rtl="0" algn="l">
              <a:spcBef>
                <a:spcPts val="1200"/>
              </a:spcBef>
              <a:spcAft>
                <a:spcPts val="0"/>
              </a:spcAft>
              <a:buNone/>
            </a:pPr>
            <a:r>
              <a:t/>
            </a:r>
            <a:endParaRPr>
              <a:solidFill>
                <a:srgbClr val="B7B7B7"/>
              </a:solidFill>
            </a:endParaRPr>
          </a:p>
          <a:p>
            <a:pPr indent="-342900" lvl="0" marL="457200" rtl="0" algn="l">
              <a:spcBef>
                <a:spcPts val="1200"/>
              </a:spcBef>
              <a:spcAft>
                <a:spcPts val="0"/>
              </a:spcAft>
              <a:buClr>
                <a:srgbClr val="B7B7B7"/>
              </a:buClr>
              <a:buSzPts val="1800"/>
              <a:buChar char="●"/>
            </a:pPr>
            <a:r>
              <a:rPr lang="en">
                <a:solidFill>
                  <a:srgbClr val="B7B7B7"/>
                </a:solidFill>
              </a:rPr>
              <a:t>More functionalities to come</a:t>
            </a:r>
            <a:endParaRPr>
              <a:solidFill>
                <a:srgbClr val="B7B7B7"/>
              </a:solidFill>
            </a:endParaRPr>
          </a:p>
        </p:txBody>
      </p:sp>
      <p:pic>
        <p:nvPicPr>
          <p:cNvPr id="203" name="Google Shape;203;p35"/>
          <p:cNvPicPr preferRelativeResize="0"/>
          <p:nvPr/>
        </p:nvPicPr>
        <p:blipFill>
          <a:blip r:embed="rId3">
            <a:alphaModFix/>
          </a:blip>
          <a:stretch>
            <a:fillRect/>
          </a:stretch>
        </p:blipFill>
        <p:spPr>
          <a:xfrm>
            <a:off x="4601975" y="1017725"/>
            <a:ext cx="4322701" cy="35794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Constraints</a:t>
            </a:r>
            <a:endParaRPr/>
          </a:p>
        </p:txBody>
      </p:sp>
      <p:sp>
        <p:nvSpPr>
          <p:cNvPr id="209" name="Google Shape;209;p3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Economic and Time</a:t>
            </a:r>
            <a:endParaRPr sz="1800"/>
          </a:p>
          <a:p>
            <a:pPr indent="-317500" lvl="1" marL="914400" rtl="0" algn="l">
              <a:spcBef>
                <a:spcPts val="1000"/>
              </a:spcBef>
              <a:spcAft>
                <a:spcPts val="0"/>
              </a:spcAft>
              <a:buSzPts val="1400"/>
              <a:buChar char="○"/>
            </a:pPr>
            <a:r>
              <a:rPr lang="en" sz="1400"/>
              <a:t>Lack of Funding</a:t>
            </a:r>
            <a:endParaRPr sz="1400"/>
          </a:p>
          <a:p>
            <a:pPr indent="-317500" lvl="1" marL="914400" rtl="0" algn="l">
              <a:spcBef>
                <a:spcPts val="1000"/>
              </a:spcBef>
              <a:spcAft>
                <a:spcPts val="0"/>
              </a:spcAft>
              <a:buSzPts val="1400"/>
              <a:buChar char="○"/>
            </a:pPr>
            <a:r>
              <a:rPr lang="en" sz="1400"/>
              <a:t>Two semester time frame</a:t>
            </a:r>
            <a:endParaRPr sz="1400"/>
          </a:p>
          <a:p>
            <a:pPr indent="0" lvl="0" marL="914400" rtl="0" algn="l">
              <a:spcBef>
                <a:spcPts val="1000"/>
              </a:spcBef>
              <a:spcAft>
                <a:spcPts val="0"/>
              </a:spcAft>
              <a:buNone/>
            </a:pPr>
            <a:r>
              <a:t/>
            </a:r>
            <a:endParaRPr sz="1400"/>
          </a:p>
          <a:p>
            <a:pPr indent="-342900" lvl="0" marL="457200" rtl="0" algn="l">
              <a:lnSpc>
                <a:spcPct val="115000"/>
              </a:lnSpc>
              <a:spcBef>
                <a:spcPts val="1200"/>
              </a:spcBef>
              <a:spcAft>
                <a:spcPts val="0"/>
              </a:spcAft>
              <a:buSzPts val="1800"/>
              <a:buChar char="●"/>
            </a:pPr>
            <a:r>
              <a:rPr lang="en" sz="1800"/>
              <a:t>Ethical</a:t>
            </a:r>
            <a:endParaRPr sz="1800"/>
          </a:p>
          <a:p>
            <a:pPr indent="-317500" lvl="1" marL="914400" rtl="0" algn="l">
              <a:lnSpc>
                <a:spcPct val="115000"/>
              </a:lnSpc>
              <a:spcBef>
                <a:spcPts val="1000"/>
              </a:spcBef>
              <a:spcAft>
                <a:spcPts val="0"/>
              </a:spcAft>
              <a:buSzPts val="1400"/>
              <a:buChar char="○"/>
            </a:pPr>
            <a:r>
              <a:rPr lang="en" sz="1400"/>
              <a:t>Spying</a:t>
            </a:r>
            <a:endParaRPr sz="1400"/>
          </a:p>
          <a:p>
            <a:pPr indent="-317500" lvl="1" marL="914400" rtl="0" algn="l">
              <a:lnSpc>
                <a:spcPct val="115000"/>
              </a:lnSpc>
              <a:spcBef>
                <a:spcPts val="1000"/>
              </a:spcBef>
              <a:spcAft>
                <a:spcPts val="1000"/>
              </a:spcAft>
              <a:buSzPts val="1400"/>
              <a:buChar char="○"/>
            </a:pPr>
            <a:r>
              <a:rPr lang="en" sz="1400"/>
              <a:t>Could limit search area or require a license for use</a:t>
            </a:r>
            <a:endParaRPr sz="1400"/>
          </a:p>
        </p:txBody>
      </p:sp>
      <p:sp>
        <p:nvSpPr>
          <p:cNvPr id="210" name="Google Shape;210;p36"/>
          <p:cNvSpPr txBox="1"/>
          <p:nvPr>
            <p:ph idx="2"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Health and Safety</a:t>
            </a:r>
            <a:endParaRPr sz="1800"/>
          </a:p>
          <a:p>
            <a:pPr indent="-317500" lvl="1" marL="914400" rtl="0" algn="l">
              <a:spcBef>
                <a:spcPts val="1000"/>
              </a:spcBef>
              <a:spcAft>
                <a:spcPts val="0"/>
              </a:spcAft>
              <a:buSzPts val="1400"/>
              <a:buChar char="○"/>
            </a:pPr>
            <a:r>
              <a:rPr lang="en" sz="1400"/>
              <a:t>Accuracy rate of 90%</a:t>
            </a:r>
            <a:endParaRPr sz="1400"/>
          </a:p>
          <a:p>
            <a:pPr indent="-317500" lvl="1" marL="914400" rtl="0" algn="l">
              <a:spcBef>
                <a:spcPts val="1000"/>
              </a:spcBef>
              <a:spcAft>
                <a:spcPts val="0"/>
              </a:spcAft>
              <a:buSzPts val="1400"/>
              <a:buChar char="○"/>
            </a:pPr>
            <a:r>
              <a:rPr lang="en" sz="1400"/>
              <a:t>Waterproof structure</a:t>
            </a:r>
            <a:endParaRPr sz="1400"/>
          </a:p>
          <a:p>
            <a:pPr indent="0" lvl="0" marL="914400" rtl="0" algn="l">
              <a:spcBef>
                <a:spcPts val="1000"/>
              </a:spcBef>
              <a:spcAft>
                <a:spcPts val="0"/>
              </a:spcAft>
              <a:buNone/>
            </a:pPr>
            <a:r>
              <a:t/>
            </a:r>
            <a:endParaRPr sz="1400"/>
          </a:p>
          <a:p>
            <a:pPr indent="-342900" lvl="0" marL="457200" rtl="0" algn="l">
              <a:spcBef>
                <a:spcPts val="1000"/>
              </a:spcBef>
              <a:spcAft>
                <a:spcPts val="0"/>
              </a:spcAft>
              <a:buSzPts val="1800"/>
              <a:buChar char="●"/>
            </a:pPr>
            <a:r>
              <a:rPr lang="en" sz="1800"/>
              <a:t>Manufacturability</a:t>
            </a:r>
            <a:r>
              <a:rPr lang="en" sz="1800"/>
              <a:t> and Sustainability</a:t>
            </a:r>
            <a:endParaRPr sz="1800"/>
          </a:p>
          <a:p>
            <a:pPr indent="-317500" lvl="1" marL="914400" rtl="0" algn="l">
              <a:spcBef>
                <a:spcPts val="1000"/>
              </a:spcBef>
              <a:spcAft>
                <a:spcPts val="0"/>
              </a:spcAft>
              <a:buSzPts val="1400"/>
              <a:buChar char="○"/>
            </a:pPr>
            <a:r>
              <a:rPr lang="en" sz="1400"/>
              <a:t>Simple, easy to manufacture design</a:t>
            </a:r>
            <a:endParaRPr sz="1400"/>
          </a:p>
          <a:p>
            <a:pPr indent="-317500" lvl="1" marL="914400" rtl="0" algn="l">
              <a:spcBef>
                <a:spcPts val="1000"/>
              </a:spcBef>
              <a:spcAft>
                <a:spcPts val="1000"/>
              </a:spcAft>
              <a:buSzPts val="1400"/>
              <a:buChar char="○"/>
            </a:pPr>
            <a:r>
              <a:rPr lang="en" sz="1400"/>
              <a:t>Waterproof design</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Standards</a:t>
            </a:r>
            <a:endParaRPr/>
          </a:p>
        </p:txBody>
      </p:sp>
      <p:sp>
        <p:nvSpPr>
          <p:cNvPr id="216" name="Google Shape;21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IEEE STD 1872-2015</a:t>
            </a:r>
            <a:endParaRPr/>
          </a:p>
          <a:p>
            <a:pPr indent="-317500" lvl="1" marL="914400" rtl="0" algn="l">
              <a:spcBef>
                <a:spcPts val="0"/>
              </a:spcBef>
              <a:spcAft>
                <a:spcPts val="0"/>
              </a:spcAft>
              <a:buSzPts val="1400"/>
              <a:buChar char="➢"/>
            </a:pPr>
            <a:r>
              <a:rPr lang="en"/>
              <a:t>Standard Ontologies for Robotics and Automation</a:t>
            </a:r>
            <a:endParaRPr/>
          </a:p>
          <a:p>
            <a:pPr indent="-342900" lvl="0" marL="457200" rtl="0" algn="l">
              <a:spcBef>
                <a:spcPts val="0"/>
              </a:spcBef>
              <a:spcAft>
                <a:spcPts val="0"/>
              </a:spcAft>
              <a:buSzPts val="1800"/>
              <a:buChar char="❖"/>
            </a:pPr>
            <a:r>
              <a:rPr lang="en"/>
              <a:t>IPC-A-600</a:t>
            </a:r>
            <a:endParaRPr/>
          </a:p>
          <a:p>
            <a:pPr indent="-317500" lvl="1" marL="914400" rtl="0" algn="l">
              <a:spcBef>
                <a:spcPts val="0"/>
              </a:spcBef>
              <a:spcAft>
                <a:spcPts val="0"/>
              </a:spcAft>
              <a:buSzPts val="1400"/>
              <a:buChar char="➢"/>
            </a:pPr>
            <a:r>
              <a:rPr lang="en"/>
              <a:t>Acceptability of Printed Boards</a:t>
            </a:r>
            <a:endParaRPr/>
          </a:p>
          <a:p>
            <a:pPr indent="-342900" lvl="0" marL="457200" rtl="0" algn="l">
              <a:spcBef>
                <a:spcPts val="0"/>
              </a:spcBef>
              <a:spcAft>
                <a:spcPts val="0"/>
              </a:spcAft>
              <a:buSzPts val="1800"/>
              <a:buChar char="❖"/>
            </a:pPr>
            <a:r>
              <a:rPr lang="en"/>
              <a:t>IPC J-STD-001E-2010</a:t>
            </a:r>
            <a:endParaRPr/>
          </a:p>
          <a:p>
            <a:pPr indent="-317500" lvl="1" marL="914400" rtl="0" algn="l">
              <a:spcBef>
                <a:spcPts val="0"/>
              </a:spcBef>
              <a:spcAft>
                <a:spcPts val="0"/>
              </a:spcAft>
              <a:buSzPts val="1400"/>
              <a:buChar char="➢"/>
            </a:pPr>
            <a:r>
              <a:rPr lang="en"/>
              <a:t>Requirements for Soldered Electrical &amp; Electronic Assemblies</a:t>
            </a:r>
            <a:endParaRPr/>
          </a:p>
          <a:p>
            <a:pPr indent="-342900" lvl="0" marL="457200" rtl="0" algn="l">
              <a:spcBef>
                <a:spcPts val="0"/>
              </a:spcBef>
              <a:spcAft>
                <a:spcPts val="0"/>
              </a:spcAft>
              <a:buSzPts val="1800"/>
              <a:buChar char="❖"/>
            </a:pPr>
            <a:r>
              <a:rPr lang="en"/>
              <a:t>ANSI/IEEE STD 1008 </a:t>
            </a:r>
            <a:endParaRPr/>
          </a:p>
          <a:p>
            <a:pPr indent="-317500" lvl="1" marL="914400" rtl="0" algn="l">
              <a:spcBef>
                <a:spcPts val="0"/>
              </a:spcBef>
              <a:spcAft>
                <a:spcPts val="0"/>
              </a:spcAft>
              <a:buSzPts val="1400"/>
              <a:buChar char="➢"/>
            </a:pPr>
            <a:r>
              <a:rPr lang="en"/>
              <a:t>Standard for Software Unit Testing</a:t>
            </a:r>
            <a:endParaRPr/>
          </a:p>
          <a:p>
            <a:pPr indent="0" lvl="0" marL="457200" rtl="0" algn="l">
              <a:spcBef>
                <a:spcPts val="1200"/>
              </a:spcBef>
              <a:spcAft>
                <a:spcPts val="1200"/>
              </a:spcAft>
              <a:buNone/>
            </a:pPr>
            <a:r>
              <a:t/>
            </a:r>
            <a:endParaRPr/>
          </a:p>
        </p:txBody>
      </p:sp>
      <p:pic>
        <p:nvPicPr>
          <p:cNvPr id="217" name="Google Shape;217;p37"/>
          <p:cNvPicPr preferRelativeResize="0"/>
          <p:nvPr/>
        </p:nvPicPr>
        <p:blipFill>
          <a:blip r:embed="rId3">
            <a:alphaModFix/>
          </a:blip>
          <a:stretch>
            <a:fillRect/>
          </a:stretch>
        </p:blipFill>
        <p:spPr>
          <a:xfrm>
            <a:off x="5766100" y="1052769"/>
            <a:ext cx="2461976" cy="717150"/>
          </a:xfrm>
          <a:prstGeom prst="rect">
            <a:avLst/>
          </a:prstGeom>
          <a:noFill/>
          <a:ln>
            <a:noFill/>
          </a:ln>
        </p:spPr>
      </p:pic>
      <p:pic>
        <p:nvPicPr>
          <p:cNvPr id="218" name="Google Shape;218;p37"/>
          <p:cNvPicPr preferRelativeResize="0"/>
          <p:nvPr/>
        </p:nvPicPr>
        <p:blipFill>
          <a:blip r:embed="rId4">
            <a:alphaModFix/>
          </a:blip>
          <a:stretch>
            <a:fillRect/>
          </a:stretch>
        </p:blipFill>
        <p:spPr>
          <a:xfrm>
            <a:off x="6346969" y="2196832"/>
            <a:ext cx="2079300" cy="749825"/>
          </a:xfrm>
          <a:prstGeom prst="rect">
            <a:avLst/>
          </a:prstGeom>
          <a:noFill/>
          <a:ln>
            <a:noFill/>
          </a:ln>
        </p:spPr>
      </p:pic>
      <p:pic>
        <p:nvPicPr>
          <p:cNvPr id="219" name="Google Shape;219;p37"/>
          <p:cNvPicPr preferRelativeResize="0"/>
          <p:nvPr/>
        </p:nvPicPr>
        <p:blipFill>
          <a:blip r:embed="rId5">
            <a:alphaModFix/>
          </a:blip>
          <a:stretch>
            <a:fillRect/>
          </a:stretch>
        </p:blipFill>
        <p:spPr>
          <a:xfrm>
            <a:off x="7175677" y="3318150"/>
            <a:ext cx="1154022" cy="1152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Distribution</a:t>
            </a:r>
            <a:endParaRPr/>
          </a:p>
        </p:txBody>
      </p:sp>
      <p:graphicFrame>
        <p:nvGraphicFramePr>
          <p:cNvPr id="225" name="Google Shape;225;p38"/>
          <p:cNvGraphicFramePr/>
          <p:nvPr/>
        </p:nvGraphicFramePr>
        <p:xfrm>
          <a:off x="98775" y="1447188"/>
          <a:ext cx="3000000" cy="3000000"/>
        </p:xfrm>
        <a:graphic>
          <a:graphicData uri="http://schemas.openxmlformats.org/drawingml/2006/table">
            <a:tbl>
              <a:tblPr>
                <a:noFill/>
                <a:tableStyleId>{F9FCB435-8EFB-4DBE-AC6E-FF537E79751A}</a:tableStyleId>
              </a:tblPr>
              <a:tblGrid>
                <a:gridCol w="868150"/>
                <a:gridCol w="680900"/>
                <a:gridCol w="1218550"/>
                <a:gridCol w="860250"/>
                <a:gridCol w="848550"/>
                <a:gridCol w="881925"/>
                <a:gridCol w="846450"/>
                <a:gridCol w="1337225"/>
                <a:gridCol w="1337225"/>
              </a:tblGrid>
              <a:tr h="12483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PCB Design/Soldering</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Website Design/WiFi Implementation</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Training Robot to Identify Specific Object</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Enclosure Design</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Obstacle Avoidance Algorithm</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Search Algorithm</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300">
                          <a:solidFill>
                            <a:srgbClr val="FFFFFF"/>
                          </a:solidFill>
                        </a:rPr>
                        <a:t>Go-Back-Home Algorithm</a:t>
                      </a:r>
                      <a:endParaRPr sz="13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Hardware Implementation </a:t>
                      </a:r>
                      <a:endParaRPr sz="1200">
                        <a:solidFill>
                          <a:srgbClr val="FFFFFF"/>
                        </a:solidFill>
                      </a:endParaRPr>
                    </a:p>
                  </a:txBody>
                  <a:tcPr marT="91425" marB="91425" marR="91425" marL="91425"/>
                </a:tc>
              </a:tr>
              <a:tr h="822050">
                <a:tc>
                  <a:txBody>
                    <a:bodyPr/>
                    <a:lstStyle/>
                    <a:p>
                      <a:pPr indent="0" lvl="0" marL="0" rtl="0" algn="l">
                        <a:spcBef>
                          <a:spcPts val="0"/>
                        </a:spcBef>
                        <a:spcAft>
                          <a:spcPts val="0"/>
                        </a:spcAft>
                        <a:buNone/>
                      </a:pPr>
                      <a:r>
                        <a:rPr lang="en">
                          <a:solidFill>
                            <a:srgbClr val="FFFFFF"/>
                          </a:solidFill>
                        </a:rPr>
                        <a:t>Elias Jucevicius</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sz="2500">
                        <a:solidFill>
                          <a:srgbClr val="FFFFFF"/>
                        </a:solidFill>
                      </a:endParaRPr>
                    </a:p>
                  </a:txBody>
                  <a:tcPr marT="91425" marB="91425" marR="91425" marL="91425"/>
                </a:tc>
                <a:tc>
                  <a:txBody>
                    <a:bodyPr/>
                    <a:lstStyle/>
                    <a:p>
                      <a:pPr indent="0" lvl="0" marL="0" rtl="0" algn="ctr">
                        <a:spcBef>
                          <a:spcPts val="0"/>
                        </a:spcBef>
                        <a:spcAft>
                          <a:spcPts val="0"/>
                        </a:spcAft>
                        <a:buNone/>
                      </a:pPr>
                      <a:r>
                        <a:t/>
                      </a:r>
                      <a:endParaRPr sz="2500">
                        <a:solidFill>
                          <a:srgbClr val="FFFFFF"/>
                        </a:solidFill>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sz="2500">
                        <a:solidFill>
                          <a:srgbClr val="FFFFFF"/>
                        </a:solidFill>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sz="2500">
                          <a:solidFill>
                            <a:schemeClr val="dk1"/>
                          </a:solidFill>
                        </a:rPr>
                        <a:t>✓</a:t>
                      </a:r>
                      <a:endParaRPr/>
                    </a:p>
                  </a:txBody>
                  <a:tcPr marT="91425" marB="91425" marR="91425" marL="91425"/>
                </a:tc>
              </a:tr>
              <a:tr h="608925">
                <a:tc>
                  <a:txBody>
                    <a:bodyPr/>
                    <a:lstStyle/>
                    <a:p>
                      <a:pPr indent="0" lvl="0" marL="0" rtl="0" algn="l">
                        <a:spcBef>
                          <a:spcPts val="0"/>
                        </a:spcBef>
                        <a:spcAft>
                          <a:spcPts val="0"/>
                        </a:spcAft>
                        <a:buNone/>
                      </a:pPr>
                      <a:r>
                        <a:rPr lang="en">
                          <a:solidFill>
                            <a:srgbClr val="FFFFFF"/>
                          </a:solidFill>
                        </a:rPr>
                        <a:t>Adriana McCabe</a:t>
                      </a:r>
                      <a:endParaRPr>
                        <a:solidFill>
                          <a:srgbClr val="FFFFFF"/>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rPr lang="en" sz="2500">
                          <a:solidFill>
                            <a:schemeClr val="dk1"/>
                          </a:solidFill>
                        </a:rPr>
                        <a:t>✓</a:t>
                      </a:r>
                      <a:endParaRPr sz="2500">
                        <a:solidFill>
                          <a:srgbClr val="FFFFFF"/>
                        </a:solidFill>
                      </a:endParaRPr>
                    </a:p>
                  </a:txBody>
                  <a:tcPr marT="91425" marB="91425" marR="91425" marL="91425"/>
                </a:tc>
              </a:tr>
              <a:tr h="608925">
                <a:tc>
                  <a:txBody>
                    <a:bodyPr/>
                    <a:lstStyle/>
                    <a:p>
                      <a:pPr indent="0" lvl="0" marL="0" rtl="0" algn="l">
                        <a:spcBef>
                          <a:spcPts val="0"/>
                        </a:spcBef>
                        <a:spcAft>
                          <a:spcPts val="0"/>
                        </a:spcAft>
                        <a:buNone/>
                      </a:pPr>
                      <a:r>
                        <a:rPr lang="en">
                          <a:solidFill>
                            <a:srgbClr val="FFFFFF"/>
                          </a:solidFill>
                        </a:rPr>
                        <a:t>Luiz Rocco</a:t>
                      </a:r>
                      <a:endParaRPr>
                        <a:solidFill>
                          <a:srgbClr val="FFFFFF"/>
                        </a:solidFill>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rPr lang="en" sz="2500">
                          <a:solidFill>
                            <a:srgbClr val="FFFFFF"/>
                          </a:solidFill>
                        </a:rPr>
                        <a:t>✓</a:t>
                      </a:r>
                      <a:endParaRPr/>
                    </a:p>
                  </a:txBody>
                  <a:tcPr marT="91425" marB="91425" marR="91425" marL="91425"/>
                </a:tc>
                <a:tc>
                  <a:txBody>
                    <a:bodyPr/>
                    <a:lstStyle/>
                    <a:p>
                      <a:pPr indent="0" lvl="0" marL="0" rtl="0" algn="ctr">
                        <a:spcBef>
                          <a:spcPts val="0"/>
                        </a:spcBef>
                        <a:spcAft>
                          <a:spcPts val="0"/>
                        </a:spcAft>
                        <a:buNone/>
                      </a:pPr>
                      <a:r>
                        <a:rPr lang="en" sz="2500">
                          <a:solidFill>
                            <a:schemeClr val="dk1"/>
                          </a:solidFill>
                        </a:rPr>
                        <a:t>✓</a:t>
                      </a:r>
                      <a:endParaRPr/>
                    </a:p>
                  </a:txBody>
                  <a:tcPr marT="91425" marB="91425" marR="91425" marL="91425"/>
                </a:tc>
                <a:tc>
                  <a:txBody>
                    <a:bodyPr/>
                    <a:lstStyle/>
                    <a:p>
                      <a:pPr indent="0" lvl="0" marL="0" rtl="0" algn="ctr">
                        <a:spcBef>
                          <a:spcPts val="0"/>
                        </a:spcBef>
                        <a:spcAft>
                          <a:spcPts val="0"/>
                        </a:spcAft>
                        <a:buNone/>
                      </a:pPr>
                      <a:r>
                        <a:rPr lang="en" sz="2500">
                          <a:solidFill>
                            <a:schemeClr val="dk1"/>
                          </a:solidFill>
                        </a:rPr>
                        <a:t>✓</a:t>
                      </a:r>
                      <a:endParaRP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Budget</a:t>
            </a:r>
            <a:endParaRPr/>
          </a:p>
        </p:txBody>
      </p:sp>
      <p:sp>
        <p:nvSpPr>
          <p:cNvPr id="231" name="Google Shape;231;p39"/>
          <p:cNvSpPr txBox="1"/>
          <p:nvPr>
            <p:ph idx="1" type="body"/>
          </p:nvPr>
        </p:nvSpPr>
        <p:spPr>
          <a:xfrm>
            <a:off x="311700" y="1152475"/>
            <a:ext cx="5081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Due to the nature of this being a self-funded project among our group, maintaining cost efficiency is a crucial factor to the success of our project</a:t>
            </a:r>
            <a:endParaRPr/>
          </a:p>
          <a:p>
            <a:pPr indent="-342900" lvl="0" marL="457200" rtl="0" algn="l">
              <a:spcBef>
                <a:spcPts val="1000"/>
              </a:spcBef>
              <a:spcAft>
                <a:spcPts val="0"/>
              </a:spcAft>
              <a:buSzPts val="1800"/>
              <a:buChar char="●"/>
            </a:pPr>
            <a:r>
              <a:rPr lang="en"/>
              <a:t>≈</a:t>
            </a:r>
            <a:r>
              <a:rPr lang="en"/>
              <a:t> $741 total budget</a:t>
            </a:r>
            <a:endParaRPr/>
          </a:p>
          <a:p>
            <a:pPr indent="-342900" lvl="0" marL="457200" rtl="0" algn="l">
              <a:spcBef>
                <a:spcPts val="1000"/>
              </a:spcBef>
              <a:spcAft>
                <a:spcPts val="0"/>
              </a:spcAft>
              <a:buSzPts val="1800"/>
              <a:buChar char="●"/>
            </a:pPr>
            <a:r>
              <a:rPr lang="en"/>
              <a:t>All major components have been purchased</a:t>
            </a:r>
            <a:endParaRPr/>
          </a:p>
          <a:p>
            <a:pPr indent="0" lvl="0" marL="457200" rtl="0" algn="l">
              <a:spcBef>
                <a:spcPts val="1000"/>
              </a:spcBef>
              <a:spcAft>
                <a:spcPts val="1200"/>
              </a:spcAft>
              <a:buNone/>
            </a:pPr>
            <a:r>
              <a:t/>
            </a:r>
            <a:endParaRPr>
              <a:solidFill>
                <a:schemeClr val="dk1"/>
              </a:solidFill>
            </a:endParaRPr>
          </a:p>
        </p:txBody>
      </p:sp>
      <p:graphicFrame>
        <p:nvGraphicFramePr>
          <p:cNvPr id="232" name="Google Shape;232;p39"/>
          <p:cNvGraphicFramePr/>
          <p:nvPr/>
        </p:nvGraphicFramePr>
        <p:xfrm>
          <a:off x="4899125" y="165700"/>
          <a:ext cx="3000000" cy="3000000"/>
        </p:xfrm>
        <a:graphic>
          <a:graphicData uri="http://schemas.openxmlformats.org/drawingml/2006/table">
            <a:tbl>
              <a:tblPr>
                <a:noFill/>
                <a:tableStyleId>{F0C2AE5F-5381-4881-B3FF-D5979C4DF346}</a:tableStyleId>
              </a:tblPr>
              <a:tblGrid>
                <a:gridCol w="1947700"/>
                <a:gridCol w="718875"/>
                <a:gridCol w="1228750"/>
              </a:tblGrid>
              <a:tr h="39872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 </a:t>
                      </a:r>
                      <a:r>
                        <a:rPr b="1" lang="en" sz="1200">
                          <a:latin typeface="Times New Roman"/>
                          <a:ea typeface="Times New Roman"/>
                          <a:cs typeface="Times New Roman"/>
                          <a:sym typeface="Times New Roman"/>
                        </a:rPr>
                        <a:t>ITEM</a:t>
                      </a:r>
                      <a:endParaRPr b="1"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b="1" lang="en" sz="1200">
                          <a:latin typeface="Times New Roman"/>
                          <a:ea typeface="Times New Roman"/>
                          <a:cs typeface="Times New Roman"/>
                          <a:sym typeface="Times New Roman"/>
                        </a:rPr>
                        <a:t>Qty.</a:t>
                      </a:r>
                      <a:endParaRPr b="1"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b="1" lang="en" sz="1200">
                          <a:latin typeface="Times New Roman"/>
                          <a:ea typeface="Times New Roman"/>
                          <a:cs typeface="Times New Roman"/>
                          <a:sym typeface="Times New Roman"/>
                        </a:rPr>
                        <a:t>TOTAL PRICE</a:t>
                      </a:r>
                      <a:endParaRPr b="1"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r>
              <a:tr h="39872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Raspberry Pi 4</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r>
              <a:tr h="405800">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Smart Vision Camera</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$60</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r>
              <a:tr h="39872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Robot Chassis</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r>
              <a:tr h="405800">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Ultrasonic Sensor</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r>
              <a:tr h="39872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PCB</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$50 </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r>
              <a:tr h="39872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LCD Display</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$10</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r>
              <a:tr h="39957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6-Cell NiMH Battery Packs </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$36</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r>
              <a:tr h="39872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Motors</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$140</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r>
              <a:tr h="39872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Motor Drivers</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$40</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r>
              <a:tr h="39957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Mecanum Wheels</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$35</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CE5CD"/>
                    </a:solidFill>
                  </a:tcPr>
                </a:tc>
              </a:tr>
              <a:tr h="398725">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Misc. Parts</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1200"/>
                        </a:spcBef>
                        <a:spcAft>
                          <a:spcPts val="0"/>
                        </a:spcAft>
                        <a:buNone/>
                      </a:pPr>
                      <a:r>
                        <a:rPr lang="en" sz="1200">
                          <a:latin typeface="Times New Roman"/>
                          <a:ea typeface="Times New Roman"/>
                          <a:cs typeface="Times New Roman"/>
                          <a:sym typeface="Times New Roman"/>
                        </a:rPr>
                        <a:t>$200</a:t>
                      </a:r>
                      <a:endParaRPr sz="1200">
                        <a:latin typeface="Times New Roman"/>
                        <a:ea typeface="Times New Roman"/>
                        <a:cs typeface="Times New Roman"/>
                        <a:sym typeface="Times New Roman"/>
                      </a:endParaRPr>
                    </a:p>
                  </a:txBody>
                  <a:tcPr marT="19050" marB="19050" marR="19050" marL="190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40" title="Points scored"/>
          <p:cNvPicPr preferRelativeResize="0"/>
          <p:nvPr/>
        </p:nvPicPr>
        <p:blipFill>
          <a:blip r:embed="rId3">
            <a:alphaModFix/>
          </a:blip>
          <a:stretch>
            <a:fillRect/>
          </a:stretch>
        </p:blipFill>
        <p:spPr>
          <a:xfrm>
            <a:off x="1280575" y="438762"/>
            <a:ext cx="6899151" cy="4265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311700" y="23241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00"/>
              <a:t>Questions?</a:t>
            </a:r>
            <a:endParaRPr sz="4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Wanted something versatile</a:t>
            </a:r>
            <a:endParaRPr/>
          </a:p>
          <a:p>
            <a:pPr indent="-317500" lvl="1" marL="914400" rtl="0" algn="l">
              <a:spcBef>
                <a:spcPts val="0"/>
              </a:spcBef>
              <a:spcAft>
                <a:spcPts val="0"/>
              </a:spcAft>
              <a:buSzPts val="1400"/>
              <a:buChar char="○"/>
            </a:pPr>
            <a:r>
              <a:rPr lang="en"/>
              <a:t>Military</a:t>
            </a:r>
            <a:endParaRPr/>
          </a:p>
          <a:p>
            <a:pPr indent="-317500" lvl="1" marL="914400" rtl="0" algn="l">
              <a:spcBef>
                <a:spcPts val="0"/>
              </a:spcBef>
              <a:spcAft>
                <a:spcPts val="0"/>
              </a:spcAft>
              <a:buSzPts val="1400"/>
              <a:buChar char="○"/>
            </a:pPr>
            <a:r>
              <a:rPr lang="en"/>
              <a:t>Search and Rescue</a:t>
            </a:r>
            <a:endParaRPr/>
          </a:p>
          <a:p>
            <a:pPr indent="-317500" lvl="1" marL="914400" rtl="0" algn="l">
              <a:spcBef>
                <a:spcPts val="0"/>
              </a:spcBef>
              <a:spcAft>
                <a:spcPts val="0"/>
              </a:spcAft>
              <a:buSzPts val="1400"/>
              <a:buChar char="○"/>
            </a:pPr>
            <a:r>
              <a:rPr lang="en"/>
              <a:t>Recreational</a:t>
            </a:r>
            <a:endParaRPr/>
          </a:p>
          <a:p>
            <a:pPr indent="-317500" lvl="1" marL="914400" rtl="0" algn="l">
              <a:spcBef>
                <a:spcPts val="0"/>
              </a:spcBef>
              <a:spcAft>
                <a:spcPts val="0"/>
              </a:spcAft>
              <a:buSzPts val="1400"/>
              <a:buChar char="○"/>
            </a:pPr>
            <a:r>
              <a:rPr lang="en"/>
              <a:t>Research</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Search and rescue</a:t>
            </a:r>
            <a:endParaRPr/>
          </a:p>
          <a:p>
            <a:pPr indent="-317500" lvl="1" marL="914400" rtl="0" algn="l">
              <a:spcBef>
                <a:spcPts val="0"/>
              </a:spcBef>
              <a:spcAft>
                <a:spcPts val="0"/>
              </a:spcAft>
              <a:buSzPts val="1400"/>
              <a:buChar char="○"/>
            </a:pPr>
            <a:r>
              <a:rPr lang="en"/>
              <a:t>Can be </a:t>
            </a:r>
            <a:r>
              <a:rPr lang="en"/>
              <a:t>used by search and rescue teams</a:t>
            </a:r>
            <a:endParaRPr/>
          </a:p>
          <a:p>
            <a:pPr indent="-317500" lvl="2" marL="1371600" rtl="0" algn="l">
              <a:spcBef>
                <a:spcPts val="0"/>
              </a:spcBef>
              <a:spcAft>
                <a:spcPts val="0"/>
              </a:spcAft>
              <a:buSzPts val="1400"/>
              <a:buChar char="■"/>
            </a:pPr>
            <a:r>
              <a:rPr lang="en"/>
              <a:t>Help identify location of people </a:t>
            </a:r>
            <a:endParaRPr/>
          </a:p>
          <a:p>
            <a:pPr indent="-317500" lvl="2" marL="1371600" rtl="0" algn="l">
              <a:spcBef>
                <a:spcPts val="0"/>
              </a:spcBef>
              <a:spcAft>
                <a:spcPts val="0"/>
              </a:spcAft>
              <a:buSzPts val="1400"/>
              <a:buChar char="■"/>
            </a:pPr>
            <a:r>
              <a:rPr lang="en"/>
              <a:t>Map an unknown search area into a known search area</a:t>
            </a:r>
            <a:endParaRPr/>
          </a:p>
        </p:txBody>
      </p:sp>
      <p:pic>
        <p:nvPicPr>
          <p:cNvPr id="69" name="Google Shape;69;p15"/>
          <p:cNvPicPr preferRelativeResize="0"/>
          <p:nvPr/>
        </p:nvPicPr>
        <p:blipFill>
          <a:blip r:embed="rId3">
            <a:alphaModFix/>
          </a:blip>
          <a:stretch>
            <a:fillRect/>
          </a:stretch>
        </p:blipFill>
        <p:spPr>
          <a:xfrm>
            <a:off x="5064250" y="780425"/>
            <a:ext cx="3539450" cy="2360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5415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Goals &amp; Objectives</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The robotic system shall be equipped with an obstacle avoidance algorithm, and have the ability to autonomously locate a specific object using its robotic vision search algorithm</a:t>
            </a:r>
            <a:endParaRPr/>
          </a:p>
          <a:p>
            <a:pPr indent="-342900" lvl="0" marL="457200" rtl="0" algn="l">
              <a:spcBef>
                <a:spcPts val="1000"/>
              </a:spcBef>
              <a:spcAft>
                <a:spcPts val="0"/>
              </a:spcAft>
              <a:buSzPts val="1800"/>
              <a:buChar char="●"/>
            </a:pPr>
            <a:r>
              <a:rPr lang="en"/>
              <a:t>Ability to travel through various terrains</a:t>
            </a:r>
            <a:endParaRPr/>
          </a:p>
          <a:p>
            <a:pPr indent="-342900" lvl="0" marL="457200" rtl="0" algn="l">
              <a:spcBef>
                <a:spcPts val="1000"/>
              </a:spcBef>
              <a:spcAft>
                <a:spcPts val="0"/>
              </a:spcAft>
              <a:buSzPts val="1800"/>
              <a:buChar char="●"/>
            </a:pPr>
            <a:r>
              <a:rPr lang="en"/>
              <a:t>After locating the object, the robot will return back to its starting position and display whether the object was found</a:t>
            </a:r>
            <a:endParaRPr/>
          </a:p>
          <a:p>
            <a:pPr indent="-342900" lvl="0" marL="457200" rtl="0" algn="l">
              <a:spcBef>
                <a:spcPts val="1000"/>
              </a:spcBef>
              <a:spcAft>
                <a:spcPts val="0"/>
              </a:spcAft>
              <a:buSzPts val="1800"/>
              <a:buChar char="●"/>
            </a:pPr>
            <a:r>
              <a:rPr lang="en"/>
              <a:t>Manual override feature in the event that the robotic vehicle gets stuck</a:t>
            </a:r>
            <a:endParaRPr/>
          </a:p>
          <a:p>
            <a:pPr indent="0" lvl="0" marL="0" rtl="0" algn="l">
              <a:spcBef>
                <a:spcPts val="1000"/>
              </a:spcBef>
              <a:spcAft>
                <a:spcPts val="0"/>
              </a:spcAft>
              <a:buNone/>
            </a:pPr>
            <a:r>
              <a:t/>
            </a:r>
            <a:endParaRPr sz="1500">
              <a:solidFill>
                <a:schemeClr val="dk1"/>
              </a:solidFill>
            </a:endParaRPr>
          </a:p>
          <a:p>
            <a:pPr indent="0" lvl="0" marL="0" rtl="0" algn="l">
              <a:spcBef>
                <a:spcPts val="1200"/>
              </a:spcBef>
              <a:spcAft>
                <a:spcPts val="1200"/>
              </a:spcAft>
              <a:buNone/>
            </a:pPr>
            <a:r>
              <a:t/>
            </a:r>
            <a:endParaRPr sz="1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0439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20"/>
              <a:t>Project Design : Hardware</a:t>
            </a:r>
            <a:endParaRPr sz="402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Hardware Block Diagram</a:t>
            </a:r>
            <a:endParaRPr/>
          </a:p>
        </p:txBody>
      </p:sp>
      <p:pic>
        <p:nvPicPr>
          <p:cNvPr id="86" name="Google Shape;86;p18"/>
          <p:cNvPicPr preferRelativeResize="0"/>
          <p:nvPr/>
        </p:nvPicPr>
        <p:blipFill>
          <a:blip r:embed="rId3">
            <a:alphaModFix/>
          </a:blip>
          <a:stretch>
            <a:fillRect/>
          </a:stretch>
        </p:blipFill>
        <p:spPr>
          <a:xfrm>
            <a:off x="1788150" y="1017725"/>
            <a:ext cx="5567706" cy="3820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37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Wheels - Mecanum</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Mecanum wheels are an </a:t>
            </a:r>
            <a:br>
              <a:rPr lang="en"/>
            </a:br>
            <a:r>
              <a:rPr lang="en"/>
              <a:t>omnidirectional wheel design</a:t>
            </a:r>
            <a:br>
              <a:rPr lang="en"/>
            </a:br>
            <a:r>
              <a:rPr lang="en"/>
              <a:t>t</a:t>
            </a:r>
            <a:r>
              <a:rPr lang="en"/>
              <a:t>hat a</a:t>
            </a:r>
            <a:r>
              <a:rPr lang="en"/>
              <a:t>llows for movement in </a:t>
            </a:r>
            <a:br>
              <a:rPr lang="en"/>
            </a:br>
            <a:r>
              <a:rPr lang="en"/>
              <a:t>any direction</a:t>
            </a:r>
            <a:endParaRPr/>
          </a:p>
          <a:p>
            <a:pPr indent="0" lvl="0" marL="457200" rtl="0" algn="l">
              <a:spcBef>
                <a:spcPts val="1200"/>
              </a:spcBef>
              <a:spcAft>
                <a:spcPts val="0"/>
              </a:spcAft>
              <a:buNone/>
            </a:pPr>
            <a:r>
              <a:t/>
            </a:r>
            <a:endParaRPr>
              <a:solidFill>
                <a:srgbClr val="FFFFFF"/>
              </a:solidFill>
            </a:endParaRPr>
          </a:p>
          <a:p>
            <a:pPr indent="-342900" lvl="0" marL="457200" rtl="0" algn="l">
              <a:spcBef>
                <a:spcPts val="1200"/>
              </a:spcBef>
              <a:spcAft>
                <a:spcPts val="0"/>
              </a:spcAft>
              <a:buSzPts val="1800"/>
              <a:buChar char="●"/>
            </a:pPr>
            <a:r>
              <a:rPr lang="en"/>
              <a:t>Widely used in robotics to eliminate</a:t>
            </a:r>
            <a:br>
              <a:rPr lang="en"/>
            </a:br>
            <a:r>
              <a:rPr lang="en"/>
              <a:t>the need of turning of the wheels </a:t>
            </a:r>
            <a:endParaRPr/>
          </a:p>
          <a:p>
            <a:pPr indent="0" lvl="0" marL="457200" rtl="0" algn="l">
              <a:spcBef>
                <a:spcPts val="1200"/>
              </a:spcBef>
              <a:spcAft>
                <a:spcPts val="1200"/>
              </a:spcAft>
              <a:buNone/>
            </a:pPr>
            <a:r>
              <a:t/>
            </a:r>
            <a:endParaRPr>
              <a:solidFill>
                <a:srgbClr val="FFFFFF"/>
              </a:solidFill>
            </a:endParaRPr>
          </a:p>
        </p:txBody>
      </p:sp>
      <p:pic>
        <p:nvPicPr>
          <p:cNvPr id="93" name="Google Shape;93;p19"/>
          <p:cNvPicPr preferRelativeResize="0"/>
          <p:nvPr/>
        </p:nvPicPr>
        <p:blipFill>
          <a:blip r:embed="rId3">
            <a:alphaModFix/>
          </a:blip>
          <a:stretch>
            <a:fillRect/>
          </a:stretch>
        </p:blipFill>
        <p:spPr>
          <a:xfrm>
            <a:off x="5145975" y="1479463"/>
            <a:ext cx="3213650" cy="2762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Wheels - Mecanum</a:t>
            </a:r>
            <a:endParaRPr/>
          </a:p>
        </p:txBody>
      </p:sp>
      <p:sp>
        <p:nvSpPr>
          <p:cNvPr id="99" name="Google Shape;99;p20"/>
          <p:cNvSpPr txBox="1"/>
          <p:nvPr>
            <p:ph idx="1" type="body"/>
          </p:nvPr>
        </p:nvSpPr>
        <p:spPr>
          <a:xfrm>
            <a:off x="311700" y="1152475"/>
            <a:ext cx="45540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SzPts val="1800"/>
              <a:buChar char="●"/>
            </a:pPr>
            <a:r>
              <a:rPr lang="en"/>
              <a:t>Each wheel contributes movement </a:t>
            </a:r>
            <a:br>
              <a:rPr lang="en"/>
            </a:br>
            <a:r>
              <a:rPr lang="en"/>
              <a:t>at a 45 degree angle</a:t>
            </a:r>
            <a:br>
              <a:rPr lang="en"/>
            </a:br>
            <a:endParaRPr/>
          </a:p>
          <a:p>
            <a:pPr indent="0" lvl="0" marL="45720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The vector sum of all moving wheels</a:t>
            </a:r>
            <a:br>
              <a:rPr lang="en"/>
            </a:br>
            <a:r>
              <a:rPr lang="en"/>
              <a:t>determines final direction of </a:t>
            </a:r>
            <a:br>
              <a:rPr lang="en"/>
            </a:br>
            <a:r>
              <a:rPr lang="en"/>
              <a:t>Movement</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Allows for rotation in place</a:t>
            </a:r>
            <a:endParaRPr/>
          </a:p>
        </p:txBody>
      </p:sp>
      <p:pic>
        <p:nvPicPr>
          <p:cNvPr id="100" name="Google Shape;100;p20"/>
          <p:cNvPicPr preferRelativeResize="0"/>
          <p:nvPr/>
        </p:nvPicPr>
        <p:blipFill>
          <a:blip r:embed="rId3">
            <a:alphaModFix/>
          </a:blip>
          <a:stretch>
            <a:fillRect/>
          </a:stretch>
        </p:blipFill>
        <p:spPr>
          <a:xfrm>
            <a:off x="5361088" y="1107050"/>
            <a:ext cx="2924175" cy="30861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Paddle-Like Legs </a:t>
            </a:r>
            <a:endParaRPr/>
          </a:p>
        </p:txBody>
      </p:sp>
      <p:sp>
        <p:nvSpPr>
          <p:cNvPr id="106" name="Google Shape;106;p21"/>
          <p:cNvSpPr txBox="1"/>
          <p:nvPr>
            <p:ph idx="1" type="body"/>
          </p:nvPr>
        </p:nvSpPr>
        <p:spPr>
          <a:xfrm>
            <a:off x="311700" y="1138325"/>
            <a:ext cx="8520600" cy="34164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t/>
            </a:r>
            <a:endParaRPr>
              <a:solidFill>
                <a:srgbClr val="FFFFFF"/>
              </a:solidFill>
            </a:endParaRPr>
          </a:p>
          <a:p>
            <a:pPr indent="0" lvl="0" marL="457200" rtl="0" algn="l">
              <a:spcBef>
                <a:spcPts val="1200"/>
              </a:spcBef>
              <a:spcAft>
                <a:spcPts val="0"/>
              </a:spcAft>
              <a:buNone/>
            </a:pPr>
            <a:r>
              <a:t/>
            </a:r>
            <a:endParaRPr>
              <a:solidFill>
                <a:srgbClr val="FFFFFF"/>
              </a:solidFill>
            </a:endParaRPr>
          </a:p>
          <a:p>
            <a:pPr indent="0" lvl="0" marL="457200" rtl="0" algn="l">
              <a:spcBef>
                <a:spcPts val="1200"/>
              </a:spcBef>
              <a:spcAft>
                <a:spcPts val="0"/>
              </a:spcAft>
              <a:buNone/>
            </a:pPr>
            <a:r>
              <a:t/>
            </a:r>
            <a:endParaRPr>
              <a:solidFill>
                <a:srgbClr val="FFFFFF"/>
              </a:solidFill>
            </a:endParaRPr>
          </a:p>
          <a:p>
            <a:pPr indent="-342900" lvl="0" marL="457200" rtl="0" algn="l">
              <a:spcBef>
                <a:spcPts val="1200"/>
              </a:spcBef>
              <a:spcAft>
                <a:spcPts val="0"/>
              </a:spcAft>
              <a:buSzPts val="1800"/>
              <a:buChar char="●"/>
            </a:pPr>
            <a:r>
              <a:rPr lang="en"/>
              <a:t>Stretch goal</a:t>
            </a:r>
            <a:endParaRPr/>
          </a:p>
          <a:p>
            <a:pPr indent="-342900" lvl="0" marL="457200" rtl="0" algn="l">
              <a:spcBef>
                <a:spcPts val="1000"/>
              </a:spcBef>
              <a:spcAft>
                <a:spcPts val="0"/>
              </a:spcAft>
              <a:buSzPts val="1800"/>
              <a:buChar char="●"/>
            </a:pPr>
            <a:r>
              <a:rPr lang="en"/>
              <a:t>Inspired by the RHex Robot</a:t>
            </a:r>
            <a:endParaRPr/>
          </a:p>
          <a:p>
            <a:pPr indent="-342900" lvl="0" marL="457200" rtl="0" algn="l">
              <a:spcBef>
                <a:spcPts val="1000"/>
              </a:spcBef>
              <a:spcAft>
                <a:spcPts val="0"/>
              </a:spcAft>
              <a:buSzPts val="1800"/>
              <a:buChar char="●"/>
            </a:pPr>
            <a:r>
              <a:rPr lang="en"/>
              <a:t>Ability to traverse through more difficult terrain</a:t>
            </a:r>
            <a:endParaRPr/>
          </a:p>
          <a:p>
            <a:pPr indent="-342900" lvl="0" marL="457200" rtl="0" algn="l">
              <a:spcBef>
                <a:spcPts val="1000"/>
              </a:spcBef>
              <a:spcAft>
                <a:spcPts val="0"/>
              </a:spcAft>
              <a:buSzPts val="1800"/>
              <a:buChar char="●"/>
            </a:pPr>
            <a:r>
              <a:rPr lang="en"/>
              <a:t>Ability to flip itself back over to its correct orientation</a:t>
            </a:r>
            <a:endParaRPr/>
          </a:p>
          <a:p>
            <a:pPr indent="0" lvl="0" marL="0" rtl="0" algn="l">
              <a:spcBef>
                <a:spcPts val="1000"/>
              </a:spcBef>
              <a:spcAft>
                <a:spcPts val="1200"/>
              </a:spcAft>
              <a:buNone/>
            </a:pPr>
            <a:r>
              <a:t/>
            </a:r>
            <a:endParaRPr/>
          </a:p>
        </p:txBody>
      </p:sp>
      <p:pic>
        <p:nvPicPr>
          <p:cNvPr id="107" name="Google Shape;107;p21"/>
          <p:cNvPicPr preferRelativeResize="0"/>
          <p:nvPr/>
        </p:nvPicPr>
        <p:blipFill>
          <a:blip r:embed="rId3">
            <a:alphaModFix/>
          </a:blip>
          <a:stretch>
            <a:fillRect/>
          </a:stretch>
        </p:blipFill>
        <p:spPr>
          <a:xfrm>
            <a:off x="4453425" y="445025"/>
            <a:ext cx="3472900" cy="2547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