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5" r:id="rId9"/>
    <p:sldId id="295" r:id="rId10"/>
    <p:sldId id="298" r:id="rId11"/>
    <p:sldId id="261" r:id="rId12"/>
    <p:sldId id="264" r:id="rId13"/>
    <p:sldId id="276" r:id="rId14"/>
    <p:sldId id="275" r:id="rId15"/>
    <p:sldId id="262" r:id="rId16"/>
    <p:sldId id="272" r:id="rId17"/>
    <p:sldId id="293" r:id="rId18"/>
    <p:sldId id="297" r:id="rId19"/>
    <p:sldId id="271" r:id="rId20"/>
    <p:sldId id="301" r:id="rId21"/>
    <p:sldId id="294" r:id="rId22"/>
    <p:sldId id="296" r:id="rId23"/>
    <p:sldId id="268" r:id="rId24"/>
    <p:sldId id="270" r:id="rId25"/>
    <p:sldId id="292" r:id="rId26"/>
    <p:sldId id="277" r:id="rId27"/>
    <p:sldId id="299" r:id="rId28"/>
    <p:sldId id="285" r:id="rId29"/>
    <p:sldId id="269" r:id="rId30"/>
    <p:sldId id="291" r:id="rId31"/>
    <p:sldId id="286" r:id="rId32"/>
    <p:sldId id="300" r:id="rId33"/>
    <p:sldId id="289" r:id="rId34"/>
    <p:sldId id="280" r:id="rId35"/>
    <p:sldId id="288" r:id="rId36"/>
    <p:sldId id="281" r:id="rId37"/>
    <p:sldId id="282" r:id="rId38"/>
    <p:sldId id="287" r:id="rId39"/>
    <p:sldId id="28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1A187-4C0A-D7D4-03E6-C329D9C1FE2D}" v="2" dt="2022-03-09T00:39:17.275"/>
    <p1510:client id="{4109BF55-2715-AA3E-FD22-3C18D3187199}" v="2127" dt="2022-02-17T02:32:00.439"/>
    <p1510:client id="{C346A395-B28A-4F80-AA60-FFCB81E76387}" v="3240" dt="2022-02-17T01:21:45.868"/>
    <p1510:client id="{C4582D92-EED0-4B88-AFBA-26F5A01B9940}" v="1591" dt="2022-02-17T02:26:24.437"/>
    <p1510:client id="{F8EEC92F-9D56-4FB9-A21D-E1736E1A4805}" v="83" dt="2022-02-17T01:22:07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Sheet1!$A$1:$A$5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0.51</c:v>
                </c:pt>
                <c:pt idx="1">
                  <c:v>0.25</c:v>
                </c:pt>
                <c:pt idx="2">
                  <c:v>0.3</c:v>
                </c:pt>
                <c:pt idx="3">
                  <c:v>0.55000000000000004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0-4C3D-8C97-E47B6D949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7460479"/>
        <c:axId val="1077463391"/>
      </c:barChart>
      <c:catAx>
        <c:axId val="1077460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463391"/>
        <c:crosses val="autoZero"/>
        <c:auto val="1"/>
        <c:lblAlgn val="ctr"/>
        <c:lblOffset val="100"/>
        <c:noMultiLvlLbl val="0"/>
      </c:catAx>
      <c:valAx>
        <c:axId val="1077463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460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4">
  <a:schemeClr val="accent2"/>
  <a:schemeClr val="accent2"/>
  <a:schemeClr val="accent2"/>
  <a:schemeClr val="accent2"/>
  <a:schemeClr val="accent2"/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5373B-1E5C-4158-B841-DC0C9E56B4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183758-28E6-4E56-9B20-D0E47E5DC7E2}">
      <dgm:prSet/>
      <dgm:spPr/>
      <dgm:t>
        <a:bodyPr/>
        <a:lstStyle/>
        <a:p>
          <a:r>
            <a:rPr lang="en-US"/>
            <a:t>Cables of motors are located inside the leg</a:t>
          </a:r>
        </a:p>
      </dgm:t>
    </dgm:pt>
    <dgm:pt modelId="{10D5066F-D36F-4C64-BD7E-1880474AEF67}" type="parTrans" cxnId="{27ED8154-682C-4F06-9CAA-8C025031388F}">
      <dgm:prSet/>
      <dgm:spPr/>
      <dgm:t>
        <a:bodyPr/>
        <a:lstStyle/>
        <a:p>
          <a:endParaRPr lang="en-US"/>
        </a:p>
      </dgm:t>
    </dgm:pt>
    <dgm:pt modelId="{C8141349-6002-4DFF-9DDE-D582E48BFEF8}" type="sibTrans" cxnId="{27ED8154-682C-4F06-9CAA-8C025031388F}">
      <dgm:prSet/>
      <dgm:spPr/>
      <dgm:t>
        <a:bodyPr/>
        <a:lstStyle/>
        <a:p>
          <a:endParaRPr lang="en-US"/>
        </a:p>
      </dgm:t>
    </dgm:pt>
    <dgm:pt modelId="{BDCF4C93-92AD-4805-A52F-9A6131C78928}">
      <dgm:prSet/>
      <dgm:spPr/>
      <dgm:t>
        <a:bodyPr/>
        <a:lstStyle/>
        <a:p>
          <a:r>
            <a:rPr lang="en-US"/>
            <a:t>All motors are controlled by the Atmega328p</a:t>
          </a:r>
        </a:p>
      </dgm:t>
    </dgm:pt>
    <dgm:pt modelId="{226EAEF8-FA1F-43A5-AF96-CD9E2FB4B02C}" type="parTrans" cxnId="{A2A55679-321A-49A9-AE18-E1B7D264121A}">
      <dgm:prSet/>
      <dgm:spPr/>
      <dgm:t>
        <a:bodyPr/>
        <a:lstStyle/>
        <a:p>
          <a:endParaRPr lang="en-US"/>
        </a:p>
      </dgm:t>
    </dgm:pt>
    <dgm:pt modelId="{24A34AC9-C629-4536-BF63-4ABEEBB1289E}" type="sibTrans" cxnId="{A2A55679-321A-49A9-AE18-E1B7D264121A}">
      <dgm:prSet/>
      <dgm:spPr/>
      <dgm:t>
        <a:bodyPr/>
        <a:lstStyle/>
        <a:p>
          <a:endParaRPr lang="en-US"/>
        </a:p>
      </dgm:t>
    </dgm:pt>
    <dgm:pt modelId="{AC799B48-A8CE-46E3-9099-3D2587173CFA}">
      <dgm:prSet/>
      <dgm:spPr/>
      <dgm:t>
        <a:bodyPr/>
        <a:lstStyle/>
        <a:p>
          <a:r>
            <a:rPr lang="en-US"/>
            <a:t>Servo motor feedback system</a:t>
          </a:r>
        </a:p>
      </dgm:t>
    </dgm:pt>
    <dgm:pt modelId="{E4A16B92-78CE-43ED-9546-5E5484D16277}" type="parTrans" cxnId="{76DE35C5-0B1D-4A81-BA0F-90CE2B1FD3E0}">
      <dgm:prSet/>
      <dgm:spPr/>
      <dgm:t>
        <a:bodyPr/>
        <a:lstStyle/>
        <a:p>
          <a:endParaRPr lang="en-US"/>
        </a:p>
      </dgm:t>
    </dgm:pt>
    <dgm:pt modelId="{44F4360B-EDFA-4AAB-B4A3-0AC8155DD796}" type="sibTrans" cxnId="{76DE35C5-0B1D-4A81-BA0F-90CE2B1FD3E0}">
      <dgm:prSet/>
      <dgm:spPr/>
      <dgm:t>
        <a:bodyPr/>
        <a:lstStyle/>
        <a:p>
          <a:endParaRPr lang="en-US"/>
        </a:p>
      </dgm:t>
    </dgm:pt>
    <dgm:pt modelId="{E05827BC-A741-4D35-BA7E-68C983825847}">
      <dgm:prSet/>
      <dgm:spPr/>
      <dgm:t>
        <a:bodyPr/>
        <a:lstStyle/>
        <a:p>
          <a:r>
            <a:rPr lang="en-US"/>
            <a:t>Series articulated</a:t>
          </a:r>
        </a:p>
      </dgm:t>
    </dgm:pt>
    <dgm:pt modelId="{D860C833-E5FA-48A4-9468-6B7B49640C9B}" type="parTrans" cxnId="{15D515C9-4007-4C0D-B310-5A2F47B2F9BE}">
      <dgm:prSet/>
      <dgm:spPr/>
      <dgm:t>
        <a:bodyPr/>
        <a:lstStyle/>
        <a:p>
          <a:endParaRPr lang="en-US"/>
        </a:p>
      </dgm:t>
    </dgm:pt>
    <dgm:pt modelId="{5A3087FC-2F61-42E7-BE59-7C812643B643}" type="sibTrans" cxnId="{15D515C9-4007-4C0D-B310-5A2F47B2F9BE}">
      <dgm:prSet/>
      <dgm:spPr/>
      <dgm:t>
        <a:bodyPr/>
        <a:lstStyle/>
        <a:p>
          <a:endParaRPr lang="en-US"/>
        </a:p>
      </dgm:t>
    </dgm:pt>
    <dgm:pt modelId="{D0F58EC1-1D6A-4156-8328-58A505169DF1}">
      <dgm:prSet/>
      <dgm:spPr/>
      <dgm:t>
        <a:bodyPr/>
        <a:lstStyle/>
        <a:p>
          <a:r>
            <a:rPr lang="en-US"/>
            <a:t>2 servo motors used for each leg</a:t>
          </a:r>
        </a:p>
      </dgm:t>
    </dgm:pt>
    <dgm:pt modelId="{4C6CD832-644E-4589-98C1-05EF4B657ECE}" type="parTrans" cxnId="{088D62D1-31AB-4F1A-ACC4-2779703B1C55}">
      <dgm:prSet/>
      <dgm:spPr/>
      <dgm:t>
        <a:bodyPr/>
        <a:lstStyle/>
        <a:p>
          <a:endParaRPr lang="en-US"/>
        </a:p>
      </dgm:t>
    </dgm:pt>
    <dgm:pt modelId="{2377EFC3-B57F-4CA1-A7EA-839ABA3D8991}" type="sibTrans" cxnId="{088D62D1-31AB-4F1A-ACC4-2779703B1C55}">
      <dgm:prSet/>
      <dgm:spPr/>
      <dgm:t>
        <a:bodyPr/>
        <a:lstStyle/>
        <a:p>
          <a:endParaRPr lang="en-US"/>
        </a:p>
      </dgm:t>
    </dgm:pt>
    <dgm:pt modelId="{75119131-B506-42BA-9E4F-03AFA59D2909}">
      <dgm:prSet/>
      <dgm:spPr/>
      <dgm:t>
        <a:bodyPr/>
        <a:lstStyle/>
        <a:p>
          <a:r>
            <a:rPr lang="en-US"/>
            <a:t>Allows for simple movement commands</a:t>
          </a:r>
        </a:p>
      </dgm:t>
    </dgm:pt>
    <dgm:pt modelId="{8BA34C2C-0988-46AD-B0B0-34868459C394}" type="parTrans" cxnId="{C13851FA-0189-45A7-8247-0E8EF6EE370A}">
      <dgm:prSet/>
      <dgm:spPr/>
      <dgm:t>
        <a:bodyPr/>
        <a:lstStyle/>
        <a:p>
          <a:endParaRPr lang="en-US"/>
        </a:p>
      </dgm:t>
    </dgm:pt>
    <dgm:pt modelId="{0057987D-7957-4506-9607-216461F2B888}" type="sibTrans" cxnId="{C13851FA-0189-45A7-8247-0E8EF6EE370A}">
      <dgm:prSet/>
      <dgm:spPr/>
      <dgm:t>
        <a:bodyPr/>
        <a:lstStyle/>
        <a:p>
          <a:endParaRPr lang="en-US"/>
        </a:p>
      </dgm:t>
    </dgm:pt>
    <dgm:pt modelId="{5B1D0F00-86EF-4529-BBF4-93F8342E373E}">
      <dgm:prSet/>
      <dgm:spPr/>
      <dgm:t>
        <a:bodyPr/>
        <a:lstStyle/>
        <a:p>
          <a:r>
            <a:rPr lang="en-US"/>
            <a:t>Creates difficulties with balancing</a:t>
          </a:r>
        </a:p>
      </dgm:t>
    </dgm:pt>
    <dgm:pt modelId="{1872FEE5-4DFB-4F67-9618-E19CAE79FD57}" type="parTrans" cxnId="{2364421D-EF78-490D-81AA-63D57D687DB9}">
      <dgm:prSet/>
      <dgm:spPr/>
      <dgm:t>
        <a:bodyPr/>
        <a:lstStyle/>
        <a:p>
          <a:endParaRPr lang="en-US"/>
        </a:p>
      </dgm:t>
    </dgm:pt>
    <dgm:pt modelId="{97BFC5CF-0FD6-4C8A-88DB-09B3F1079E74}" type="sibTrans" cxnId="{2364421D-EF78-490D-81AA-63D57D687DB9}">
      <dgm:prSet/>
      <dgm:spPr/>
      <dgm:t>
        <a:bodyPr/>
        <a:lstStyle/>
        <a:p>
          <a:endParaRPr lang="en-US"/>
        </a:p>
      </dgm:t>
    </dgm:pt>
    <dgm:pt modelId="{9864DD96-56F1-4E51-AF51-9ABD95143C2D}">
      <dgm:prSet/>
      <dgm:spPr/>
      <dgm:t>
        <a:bodyPr/>
        <a:lstStyle/>
        <a:p>
          <a:r>
            <a:rPr lang="en-US"/>
            <a:t>Resemble the most to dog articulations</a:t>
          </a:r>
        </a:p>
      </dgm:t>
    </dgm:pt>
    <dgm:pt modelId="{25EAA925-3642-4AF6-9D46-9F51B2D184DE}" type="parTrans" cxnId="{51A99D36-6B6E-458D-946A-6AB8A38586B5}">
      <dgm:prSet/>
      <dgm:spPr/>
      <dgm:t>
        <a:bodyPr/>
        <a:lstStyle/>
        <a:p>
          <a:endParaRPr lang="en-US"/>
        </a:p>
      </dgm:t>
    </dgm:pt>
    <dgm:pt modelId="{20EEAECF-4F86-4188-A10C-04D876BDE1C5}" type="sibTrans" cxnId="{51A99D36-6B6E-458D-946A-6AB8A38586B5}">
      <dgm:prSet/>
      <dgm:spPr/>
      <dgm:t>
        <a:bodyPr/>
        <a:lstStyle/>
        <a:p>
          <a:endParaRPr lang="en-US"/>
        </a:p>
      </dgm:t>
    </dgm:pt>
    <dgm:pt modelId="{98276DB0-7605-46DC-B88B-13860391E2CE}">
      <dgm:prSet/>
      <dgm:spPr/>
      <dgm:t>
        <a:bodyPr/>
        <a:lstStyle/>
        <a:p>
          <a:r>
            <a:rPr lang="en-US"/>
            <a:t>While idle, the motors have little to no strain</a:t>
          </a:r>
        </a:p>
      </dgm:t>
    </dgm:pt>
    <dgm:pt modelId="{B621730F-3464-4FBC-8DEA-E81A7FEEB02A}" type="parTrans" cxnId="{43E1D283-8C11-4CD5-8D27-E727B3D58DB3}">
      <dgm:prSet/>
      <dgm:spPr/>
      <dgm:t>
        <a:bodyPr/>
        <a:lstStyle/>
        <a:p>
          <a:endParaRPr lang="en-US"/>
        </a:p>
      </dgm:t>
    </dgm:pt>
    <dgm:pt modelId="{A9E54B9A-1498-4D28-9E85-A010D6FA2588}" type="sibTrans" cxnId="{43E1D283-8C11-4CD5-8D27-E727B3D58DB3}">
      <dgm:prSet/>
      <dgm:spPr/>
      <dgm:t>
        <a:bodyPr/>
        <a:lstStyle/>
        <a:p>
          <a:endParaRPr lang="en-US"/>
        </a:p>
      </dgm:t>
    </dgm:pt>
    <dgm:pt modelId="{DF7E9360-9E03-4444-A68C-4E0F3B5A70E3}" type="pres">
      <dgm:prSet presAssocID="{01B5373B-1E5C-4158-B841-DC0C9E56B456}" presName="linear" presStyleCnt="0">
        <dgm:presLayoutVars>
          <dgm:animLvl val="lvl"/>
          <dgm:resizeHandles val="exact"/>
        </dgm:presLayoutVars>
      </dgm:prSet>
      <dgm:spPr/>
    </dgm:pt>
    <dgm:pt modelId="{427E2B33-9C68-480B-B6BD-93FE6362CE48}" type="pres">
      <dgm:prSet presAssocID="{C6183758-28E6-4E56-9B20-D0E47E5DC7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E6C195-F4EF-43DB-A752-A748D3B4166D}" type="pres">
      <dgm:prSet presAssocID="{C8141349-6002-4DFF-9DDE-D582E48BFEF8}" presName="spacer" presStyleCnt="0"/>
      <dgm:spPr/>
    </dgm:pt>
    <dgm:pt modelId="{56FE38E2-BAAE-49C7-94E5-945F03D5AADE}" type="pres">
      <dgm:prSet presAssocID="{BDCF4C93-92AD-4805-A52F-9A6131C789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2E64ED-9A2D-4DEC-8418-06B4A0F7B51C}" type="pres">
      <dgm:prSet presAssocID="{24A34AC9-C629-4536-BF63-4ABEEBB1289E}" presName="spacer" presStyleCnt="0"/>
      <dgm:spPr/>
    </dgm:pt>
    <dgm:pt modelId="{41A3AE38-278C-462C-A3F6-22C343FF24FB}" type="pres">
      <dgm:prSet presAssocID="{AC799B48-A8CE-46E3-9099-3D2587173C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1065FB-A762-4DF5-9A35-EB50EC47137E}" type="pres">
      <dgm:prSet presAssocID="{44F4360B-EDFA-4AAB-B4A3-0AC8155DD796}" presName="spacer" presStyleCnt="0"/>
      <dgm:spPr/>
    </dgm:pt>
    <dgm:pt modelId="{32C639E3-F770-4C32-A50D-6E4897CFA060}" type="pres">
      <dgm:prSet presAssocID="{E05827BC-A741-4D35-BA7E-68C98382584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DE6D074-F247-4A24-9DD3-0FB3AB910060}" type="pres">
      <dgm:prSet presAssocID="{E05827BC-A741-4D35-BA7E-68C98382584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6B6E008-B833-457B-AF8C-B88591E58618}" type="presOf" srcId="{01B5373B-1E5C-4158-B841-DC0C9E56B456}" destId="{DF7E9360-9E03-4444-A68C-4E0F3B5A70E3}" srcOrd="0" destOrd="0" presId="urn:microsoft.com/office/officeart/2005/8/layout/vList2"/>
    <dgm:cxn modelId="{2364421D-EF78-490D-81AA-63D57D687DB9}" srcId="{E05827BC-A741-4D35-BA7E-68C983825847}" destId="{5B1D0F00-86EF-4529-BBF4-93F8342E373E}" srcOrd="2" destOrd="0" parTransId="{1872FEE5-4DFB-4F67-9618-E19CAE79FD57}" sibTransId="{97BFC5CF-0FD6-4C8A-88DB-09B3F1079E74}"/>
    <dgm:cxn modelId="{3E997229-2D89-4226-A619-A192BAFBDD92}" type="presOf" srcId="{D0F58EC1-1D6A-4156-8328-58A505169DF1}" destId="{EDE6D074-F247-4A24-9DD3-0FB3AB910060}" srcOrd="0" destOrd="0" presId="urn:microsoft.com/office/officeart/2005/8/layout/vList2"/>
    <dgm:cxn modelId="{3384AB31-761E-4C13-B5AA-598884B78ADB}" type="presOf" srcId="{5B1D0F00-86EF-4529-BBF4-93F8342E373E}" destId="{EDE6D074-F247-4A24-9DD3-0FB3AB910060}" srcOrd="0" destOrd="2" presId="urn:microsoft.com/office/officeart/2005/8/layout/vList2"/>
    <dgm:cxn modelId="{2A8B5B34-96B5-4E25-A96E-5141ECDA27E2}" type="presOf" srcId="{98276DB0-7605-46DC-B88B-13860391E2CE}" destId="{EDE6D074-F247-4A24-9DD3-0FB3AB910060}" srcOrd="0" destOrd="4" presId="urn:microsoft.com/office/officeart/2005/8/layout/vList2"/>
    <dgm:cxn modelId="{51A99D36-6B6E-458D-946A-6AB8A38586B5}" srcId="{E05827BC-A741-4D35-BA7E-68C983825847}" destId="{9864DD96-56F1-4E51-AF51-9ABD95143C2D}" srcOrd="3" destOrd="0" parTransId="{25EAA925-3642-4AF6-9D46-9F51B2D184DE}" sibTransId="{20EEAECF-4F86-4188-A10C-04D876BDE1C5}"/>
    <dgm:cxn modelId="{34FBE968-EDFA-4CCE-ADDB-0B5828E677CF}" type="presOf" srcId="{AC799B48-A8CE-46E3-9099-3D2587173CFA}" destId="{41A3AE38-278C-462C-A3F6-22C343FF24FB}" srcOrd="0" destOrd="0" presId="urn:microsoft.com/office/officeart/2005/8/layout/vList2"/>
    <dgm:cxn modelId="{5823246F-B699-4073-874B-15D2A4642FC3}" type="presOf" srcId="{BDCF4C93-92AD-4805-A52F-9A6131C78928}" destId="{56FE38E2-BAAE-49C7-94E5-945F03D5AADE}" srcOrd="0" destOrd="0" presId="urn:microsoft.com/office/officeart/2005/8/layout/vList2"/>
    <dgm:cxn modelId="{27ED8154-682C-4F06-9CAA-8C025031388F}" srcId="{01B5373B-1E5C-4158-B841-DC0C9E56B456}" destId="{C6183758-28E6-4E56-9B20-D0E47E5DC7E2}" srcOrd="0" destOrd="0" parTransId="{10D5066F-D36F-4C64-BD7E-1880474AEF67}" sibTransId="{C8141349-6002-4DFF-9DDE-D582E48BFEF8}"/>
    <dgm:cxn modelId="{A2A55679-321A-49A9-AE18-E1B7D264121A}" srcId="{01B5373B-1E5C-4158-B841-DC0C9E56B456}" destId="{BDCF4C93-92AD-4805-A52F-9A6131C78928}" srcOrd="1" destOrd="0" parTransId="{226EAEF8-FA1F-43A5-AF96-CD9E2FB4B02C}" sibTransId="{24A34AC9-C629-4536-BF63-4ABEEBB1289E}"/>
    <dgm:cxn modelId="{F735D559-935F-41EC-ABAF-0373CED7361D}" type="presOf" srcId="{E05827BC-A741-4D35-BA7E-68C983825847}" destId="{32C639E3-F770-4C32-A50D-6E4897CFA060}" srcOrd="0" destOrd="0" presId="urn:microsoft.com/office/officeart/2005/8/layout/vList2"/>
    <dgm:cxn modelId="{5C6FE282-7119-4DEA-B198-A10C7CCB5F81}" type="presOf" srcId="{75119131-B506-42BA-9E4F-03AFA59D2909}" destId="{EDE6D074-F247-4A24-9DD3-0FB3AB910060}" srcOrd="0" destOrd="1" presId="urn:microsoft.com/office/officeart/2005/8/layout/vList2"/>
    <dgm:cxn modelId="{43E1D283-8C11-4CD5-8D27-E727B3D58DB3}" srcId="{E05827BC-A741-4D35-BA7E-68C983825847}" destId="{98276DB0-7605-46DC-B88B-13860391E2CE}" srcOrd="4" destOrd="0" parTransId="{B621730F-3464-4FBC-8DEA-E81A7FEEB02A}" sibTransId="{A9E54B9A-1498-4D28-9E85-A010D6FA2588}"/>
    <dgm:cxn modelId="{03C0FA86-2172-431E-AF8F-EADDA4401CEE}" type="presOf" srcId="{C6183758-28E6-4E56-9B20-D0E47E5DC7E2}" destId="{427E2B33-9C68-480B-B6BD-93FE6362CE48}" srcOrd="0" destOrd="0" presId="urn:microsoft.com/office/officeart/2005/8/layout/vList2"/>
    <dgm:cxn modelId="{F00AB9A4-260D-4768-B091-039C60FC1493}" type="presOf" srcId="{9864DD96-56F1-4E51-AF51-9ABD95143C2D}" destId="{EDE6D074-F247-4A24-9DD3-0FB3AB910060}" srcOrd="0" destOrd="3" presId="urn:microsoft.com/office/officeart/2005/8/layout/vList2"/>
    <dgm:cxn modelId="{76DE35C5-0B1D-4A81-BA0F-90CE2B1FD3E0}" srcId="{01B5373B-1E5C-4158-B841-DC0C9E56B456}" destId="{AC799B48-A8CE-46E3-9099-3D2587173CFA}" srcOrd="2" destOrd="0" parTransId="{E4A16B92-78CE-43ED-9546-5E5484D16277}" sibTransId="{44F4360B-EDFA-4AAB-B4A3-0AC8155DD796}"/>
    <dgm:cxn modelId="{15D515C9-4007-4C0D-B310-5A2F47B2F9BE}" srcId="{01B5373B-1E5C-4158-B841-DC0C9E56B456}" destId="{E05827BC-A741-4D35-BA7E-68C983825847}" srcOrd="3" destOrd="0" parTransId="{D860C833-E5FA-48A4-9468-6B7B49640C9B}" sibTransId="{5A3087FC-2F61-42E7-BE59-7C812643B643}"/>
    <dgm:cxn modelId="{088D62D1-31AB-4F1A-ACC4-2779703B1C55}" srcId="{E05827BC-A741-4D35-BA7E-68C983825847}" destId="{D0F58EC1-1D6A-4156-8328-58A505169DF1}" srcOrd="0" destOrd="0" parTransId="{4C6CD832-644E-4589-98C1-05EF4B657ECE}" sibTransId="{2377EFC3-B57F-4CA1-A7EA-839ABA3D8991}"/>
    <dgm:cxn modelId="{C13851FA-0189-45A7-8247-0E8EF6EE370A}" srcId="{E05827BC-A741-4D35-BA7E-68C983825847}" destId="{75119131-B506-42BA-9E4F-03AFA59D2909}" srcOrd="1" destOrd="0" parTransId="{8BA34C2C-0988-46AD-B0B0-34868459C394}" sibTransId="{0057987D-7957-4506-9607-216461F2B888}"/>
    <dgm:cxn modelId="{37265091-AFF9-4D94-8069-0D1C2C7DA1E1}" type="presParOf" srcId="{DF7E9360-9E03-4444-A68C-4E0F3B5A70E3}" destId="{427E2B33-9C68-480B-B6BD-93FE6362CE48}" srcOrd="0" destOrd="0" presId="urn:microsoft.com/office/officeart/2005/8/layout/vList2"/>
    <dgm:cxn modelId="{4A35991D-6A89-4B02-86F8-E9DCC1C6B2DE}" type="presParOf" srcId="{DF7E9360-9E03-4444-A68C-4E0F3B5A70E3}" destId="{54E6C195-F4EF-43DB-A752-A748D3B4166D}" srcOrd="1" destOrd="0" presId="urn:microsoft.com/office/officeart/2005/8/layout/vList2"/>
    <dgm:cxn modelId="{A740EAEF-5136-494B-AE0C-A6CDD376492B}" type="presParOf" srcId="{DF7E9360-9E03-4444-A68C-4E0F3B5A70E3}" destId="{56FE38E2-BAAE-49C7-94E5-945F03D5AADE}" srcOrd="2" destOrd="0" presId="urn:microsoft.com/office/officeart/2005/8/layout/vList2"/>
    <dgm:cxn modelId="{34F3A31E-44A0-48F5-9134-484B27E806BA}" type="presParOf" srcId="{DF7E9360-9E03-4444-A68C-4E0F3B5A70E3}" destId="{282E64ED-9A2D-4DEC-8418-06B4A0F7B51C}" srcOrd="3" destOrd="0" presId="urn:microsoft.com/office/officeart/2005/8/layout/vList2"/>
    <dgm:cxn modelId="{89C04941-2642-4952-966C-83B55BD4BE81}" type="presParOf" srcId="{DF7E9360-9E03-4444-A68C-4E0F3B5A70E3}" destId="{41A3AE38-278C-462C-A3F6-22C343FF24FB}" srcOrd="4" destOrd="0" presId="urn:microsoft.com/office/officeart/2005/8/layout/vList2"/>
    <dgm:cxn modelId="{9D8CCCCE-113F-4F6D-89D0-784EC1343EC3}" type="presParOf" srcId="{DF7E9360-9E03-4444-A68C-4E0F3B5A70E3}" destId="{251065FB-A762-4DF5-9A35-EB50EC47137E}" srcOrd="5" destOrd="0" presId="urn:microsoft.com/office/officeart/2005/8/layout/vList2"/>
    <dgm:cxn modelId="{17E6D4E1-63D1-4A2C-8BCD-84F3A4153A98}" type="presParOf" srcId="{DF7E9360-9E03-4444-A68C-4E0F3B5A70E3}" destId="{32C639E3-F770-4C32-A50D-6E4897CFA060}" srcOrd="6" destOrd="0" presId="urn:microsoft.com/office/officeart/2005/8/layout/vList2"/>
    <dgm:cxn modelId="{91BC2F73-B0B6-473A-B397-9DBA8D560C46}" type="presParOf" srcId="{DF7E9360-9E03-4444-A68C-4E0F3B5A70E3}" destId="{EDE6D074-F247-4A24-9DD3-0FB3AB91006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60A62-7594-4301-B1CF-9B197534D3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949DE2-EF01-4258-AB8D-15B2BCBA6E2A}">
      <dgm:prSet/>
      <dgm:spPr/>
      <dgm:t>
        <a:bodyPr/>
        <a:lstStyle/>
        <a:p>
          <a:r>
            <a:rPr lang="en-US"/>
            <a:t>Breakout board used for custom PCB</a:t>
          </a:r>
        </a:p>
      </dgm:t>
    </dgm:pt>
    <dgm:pt modelId="{DAB45384-DDFB-4F98-AA2E-8B613D70B5AE}" type="parTrans" cxnId="{A6D5F87E-4691-41EE-8794-DCCC17901E82}">
      <dgm:prSet/>
      <dgm:spPr/>
      <dgm:t>
        <a:bodyPr/>
        <a:lstStyle/>
        <a:p>
          <a:endParaRPr lang="en-US"/>
        </a:p>
      </dgm:t>
    </dgm:pt>
    <dgm:pt modelId="{BA5CE47F-93AE-4BCA-80D8-C6273AD8F9C7}" type="sibTrans" cxnId="{A6D5F87E-4691-41EE-8794-DCCC17901E82}">
      <dgm:prSet/>
      <dgm:spPr/>
      <dgm:t>
        <a:bodyPr/>
        <a:lstStyle/>
        <a:p>
          <a:endParaRPr lang="en-US"/>
        </a:p>
      </dgm:t>
    </dgm:pt>
    <dgm:pt modelId="{F1701A0B-A7B1-4635-8418-B80CA939439D}">
      <dgm:prSet/>
      <dgm:spPr/>
      <dgm:t>
        <a:bodyPr/>
        <a:lstStyle/>
        <a:p>
          <a:r>
            <a:rPr lang="en-US"/>
            <a:t>Testing points are set on multiple sections of the PCB</a:t>
          </a:r>
        </a:p>
      </dgm:t>
    </dgm:pt>
    <dgm:pt modelId="{963A8D91-5F53-4CB6-9687-6DD140DFB166}" type="parTrans" cxnId="{758D4592-D237-4D43-95E7-BF0D48E5A077}">
      <dgm:prSet/>
      <dgm:spPr/>
      <dgm:t>
        <a:bodyPr/>
        <a:lstStyle/>
        <a:p>
          <a:endParaRPr lang="en-US"/>
        </a:p>
      </dgm:t>
    </dgm:pt>
    <dgm:pt modelId="{A0150D11-C8AC-400B-B518-45D88D592799}" type="sibTrans" cxnId="{758D4592-D237-4D43-95E7-BF0D48E5A077}">
      <dgm:prSet/>
      <dgm:spPr/>
      <dgm:t>
        <a:bodyPr/>
        <a:lstStyle/>
        <a:p>
          <a:endParaRPr lang="en-US"/>
        </a:p>
      </dgm:t>
    </dgm:pt>
    <dgm:pt modelId="{28DEE45F-16A9-46ED-AE57-2046073DB6FC}">
      <dgm:prSet/>
      <dgm:spPr/>
      <dgm:t>
        <a:bodyPr/>
        <a:lstStyle/>
        <a:p>
          <a:r>
            <a:rPr lang="en-US"/>
            <a:t>PWM is tested using oscilloscope</a:t>
          </a:r>
        </a:p>
      </dgm:t>
    </dgm:pt>
    <dgm:pt modelId="{508A337F-70DA-45BB-86E1-3B34CF9AC415}" type="parTrans" cxnId="{FD441918-82AA-421A-8233-010C8D670D86}">
      <dgm:prSet/>
      <dgm:spPr/>
      <dgm:t>
        <a:bodyPr/>
        <a:lstStyle/>
        <a:p>
          <a:endParaRPr lang="en-US"/>
        </a:p>
      </dgm:t>
    </dgm:pt>
    <dgm:pt modelId="{C1731BE1-39E7-4328-8209-7F2157568325}" type="sibTrans" cxnId="{FD441918-82AA-421A-8233-010C8D670D86}">
      <dgm:prSet/>
      <dgm:spPr/>
      <dgm:t>
        <a:bodyPr/>
        <a:lstStyle/>
        <a:p>
          <a:endParaRPr lang="en-US"/>
        </a:p>
      </dgm:t>
    </dgm:pt>
    <dgm:pt modelId="{62453EED-B176-4264-8A30-12F57F00475B}" type="pres">
      <dgm:prSet presAssocID="{71B60A62-7594-4301-B1CF-9B197534D307}" presName="linear" presStyleCnt="0">
        <dgm:presLayoutVars>
          <dgm:animLvl val="lvl"/>
          <dgm:resizeHandles val="exact"/>
        </dgm:presLayoutVars>
      </dgm:prSet>
      <dgm:spPr/>
    </dgm:pt>
    <dgm:pt modelId="{AFDA8519-A7F0-4190-BDF3-81D8E9A016A3}" type="pres">
      <dgm:prSet presAssocID="{ED949DE2-EF01-4258-AB8D-15B2BCBA6E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EB744C-EF86-449D-A5F9-35C921A3CC65}" type="pres">
      <dgm:prSet presAssocID="{BA5CE47F-93AE-4BCA-80D8-C6273AD8F9C7}" presName="spacer" presStyleCnt="0"/>
      <dgm:spPr/>
    </dgm:pt>
    <dgm:pt modelId="{364F6A59-1E36-480F-8AB1-79C2F6025EC2}" type="pres">
      <dgm:prSet presAssocID="{F1701A0B-A7B1-4635-8418-B80CA93943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1E399E-CD94-4B56-9CA8-B78A0ECDE6F2}" type="pres">
      <dgm:prSet presAssocID="{A0150D11-C8AC-400B-B518-45D88D592799}" presName="spacer" presStyleCnt="0"/>
      <dgm:spPr/>
    </dgm:pt>
    <dgm:pt modelId="{C6360D38-CA3C-4A63-9617-F1BB0D30F187}" type="pres">
      <dgm:prSet presAssocID="{28DEE45F-16A9-46ED-AE57-2046073DB6F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441918-82AA-421A-8233-010C8D670D86}" srcId="{71B60A62-7594-4301-B1CF-9B197534D307}" destId="{28DEE45F-16A9-46ED-AE57-2046073DB6FC}" srcOrd="2" destOrd="0" parTransId="{508A337F-70DA-45BB-86E1-3B34CF9AC415}" sibTransId="{C1731BE1-39E7-4328-8209-7F2157568325}"/>
    <dgm:cxn modelId="{697DD069-2525-41FE-BBE8-CD6560948FB9}" type="presOf" srcId="{F1701A0B-A7B1-4635-8418-B80CA939439D}" destId="{364F6A59-1E36-480F-8AB1-79C2F6025EC2}" srcOrd="0" destOrd="0" presId="urn:microsoft.com/office/officeart/2005/8/layout/vList2"/>
    <dgm:cxn modelId="{06000457-69FD-45EC-AD1E-02201D65D904}" type="presOf" srcId="{71B60A62-7594-4301-B1CF-9B197534D307}" destId="{62453EED-B176-4264-8A30-12F57F00475B}" srcOrd="0" destOrd="0" presId="urn:microsoft.com/office/officeart/2005/8/layout/vList2"/>
    <dgm:cxn modelId="{A6D5F87E-4691-41EE-8794-DCCC17901E82}" srcId="{71B60A62-7594-4301-B1CF-9B197534D307}" destId="{ED949DE2-EF01-4258-AB8D-15B2BCBA6E2A}" srcOrd="0" destOrd="0" parTransId="{DAB45384-DDFB-4F98-AA2E-8B613D70B5AE}" sibTransId="{BA5CE47F-93AE-4BCA-80D8-C6273AD8F9C7}"/>
    <dgm:cxn modelId="{45B6707F-0EED-4ADF-9E7D-325D9F39B33F}" type="presOf" srcId="{ED949DE2-EF01-4258-AB8D-15B2BCBA6E2A}" destId="{AFDA8519-A7F0-4190-BDF3-81D8E9A016A3}" srcOrd="0" destOrd="0" presId="urn:microsoft.com/office/officeart/2005/8/layout/vList2"/>
    <dgm:cxn modelId="{758D4592-D237-4D43-95E7-BF0D48E5A077}" srcId="{71B60A62-7594-4301-B1CF-9B197534D307}" destId="{F1701A0B-A7B1-4635-8418-B80CA939439D}" srcOrd="1" destOrd="0" parTransId="{963A8D91-5F53-4CB6-9687-6DD140DFB166}" sibTransId="{A0150D11-C8AC-400B-B518-45D88D592799}"/>
    <dgm:cxn modelId="{C83F4AEF-C452-406F-AA1F-5AD02A4CDA6B}" type="presOf" srcId="{28DEE45F-16A9-46ED-AE57-2046073DB6FC}" destId="{C6360D38-CA3C-4A63-9617-F1BB0D30F187}" srcOrd="0" destOrd="0" presId="urn:microsoft.com/office/officeart/2005/8/layout/vList2"/>
    <dgm:cxn modelId="{DD752EC5-C726-4015-9EFA-3E415A385E87}" type="presParOf" srcId="{62453EED-B176-4264-8A30-12F57F00475B}" destId="{AFDA8519-A7F0-4190-BDF3-81D8E9A016A3}" srcOrd="0" destOrd="0" presId="urn:microsoft.com/office/officeart/2005/8/layout/vList2"/>
    <dgm:cxn modelId="{54E50A61-BAD5-43B1-A371-B390B5E91C32}" type="presParOf" srcId="{62453EED-B176-4264-8A30-12F57F00475B}" destId="{C6EB744C-EF86-449D-A5F9-35C921A3CC65}" srcOrd="1" destOrd="0" presId="urn:microsoft.com/office/officeart/2005/8/layout/vList2"/>
    <dgm:cxn modelId="{4D9EC71A-CAAA-4BC4-8292-13917404FB77}" type="presParOf" srcId="{62453EED-B176-4264-8A30-12F57F00475B}" destId="{364F6A59-1E36-480F-8AB1-79C2F6025EC2}" srcOrd="2" destOrd="0" presId="urn:microsoft.com/office/officeart/2005/8/layout/vList2"/>
    <dgm:cxn modelId="{0A4003BC-E5DD-44F7-AEE1-680C33EFB2FA}" type="presParOf" srcId="{62453EED-B176-4264-8A30-12F57F00475B}" destId="{F81E399E-CD94-4B56-9CA8-B78A0ECDE6F2}" srcOrd="3" destOrd="0" presId="urn:microsoft.com/office/officeart/2005/8/layout/vList2"/>
    <dgm:cxn modelId="{9D4FC366-DAC4-4720-9BDC-C64BAE8937CA}" type="presParOf" srcId="{62453EED-B176-4264-8A30-12F57F00475B}" destId="{C6360D38-CA3C-4A63-9617-F1BB0D30F1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C1A90E-C2A2-4F5B-A85E-537495363F8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C5A6D2-8D29-4E61-A596-9EF41E92EA6E}">
      <dgm:prSet/>
      <dgm:spPr/>
      <dgm:t>
        <a:bodyPr/>
        <a:lstStyle/>
        <a:p>
          <a:r>
            <a:rPr lang="en-US"/>
            <a:t>Parts are getting delayed</a:t>
          </a:r>
        </a:p>
      </dgm:t>
    </dgm:pt>
    <dgm:pt modelId="{66105D74-F942-4564-BFA4-B809CB0F6AF0}" type="parTrans" cxnId="{2D9AAF13-F014-4D27-97F9-DFBF21E4611F}">
      <dgm:prSet/>
      <dgm:spPr/>
      <dgm:t>
        <a:bodyPr/>
        <a:lstStyle/>
        <a:p>
          <a:endParaRPr lang="en-US"/>
        </a:p>
      </dgm:t>
    </dgm:pt>
    <dgm:pt modelId="{C4803A11-789E-417D-9375-D3F1AE149AC5}" type="sibTrans" cxnId="{2D9AAF13-F014-4D27-97F9-DFBF21E4611F}">
      <dgm:prSet/>
      <dgm:spPr/>
      <dgm:t>
        <a:bodyPr/>
        <a:lstStyle/>
        <a:p>
          <a:endParaRPr lang="en-US"/>
        </a:p>
      </dgm:t>
    </dgm:pt>
    <dgm:pt modelId="{4F758C22-0FBA-4D09-AA04-576F2B712FE8}">
      <dgm:prSet/>
      <dgm:spPr/>
      <dgm:t>
        <a:bodyPr/>
        <a:lstStyle/>
        <a:p>
          <a:r>
            <a:rPr lang="en-US"/>
            <a:t>Some motors are not performing to their specifcations</a:t>
          </a:r>
        </a:p>
      </dgm:t>
    </dgm:pt>
    <dgm:pt modelId="{048321B6-04AA-409F-9CDF-CDF41CD5346D}" type="parTrans" cxnId="{91826091-14EB-4D6E-859C-051B7788A3A9}">
      <dgm:prSet/>
      <dgm:spPr/>
      <dgm:t>
        <a:bodyPr/>
        <a:lstStyle/>
        <a:p>
          <a:endParaRPr lang="en-US"/>
        </a:p>
      </dgm:t>
    </dgm:pt>
    <dgm:pt modelId="{CFADDD1F-95D6-4BB9-8EEC-C5B8C51E6193}" type="sibTrans" cxnId="{91826091-14EB-4D6E-859C-051B7788A3A9}">
      <dgm:prSet/>
      <dgm:spPr/>
      <dgm:t>
        <a:bodyPr/>
        <a:lstStyle/>
        <a:p>
          <a:endParaRPr lang="en-US"/>
        </a:p>
      </dgm:t>
    </dgm:pt>
    <dgm:pt modelId="{DD7800F5-841E-4900-9D9B-C2E625DF95CD}">
      <dgm:prSet/>
      <dgm:spPr/>
      <dgm:t>
        <a:bodyPr/>
        <a:lstStyle/>
        <a:p>
          <a:r>
            <a:rPr lang="en-US"/>
            <a:t>No availability of desired MCU</a:t>
          </a:r>
        </a:p>
      </dgm:t>
    </dgm:pt>
    <dgm:pt modelId="{DEBC6771-6DAB-4AAA-8C6E-380B07E348C9}" type="parTrans" cxnId="{5E9FCC42-9C85-46F0-87C4-03074248D87C}">
      <dgm:prSet/>
      <dgm:spPr/>
      <dgm:t>
        <a:bodyPr/>
        <a:lstStyle/>
        <a:p>
          <a:endParaRPr lang="en-US"/>
        </a:p>
      </dgm:t>
    </dgm:pt>
    <dgm:pt modelId="{7AE62991-076E-41A9-95BF-7D9474251BCD}" type="sibTrans" cxnId="{5E9FCC42-9C85-46F0-87C4-03074248D87C}">
      <dgm:prSet/>
      <dgm:spPr/>
      <dgm:t>
        <a:bodyPr/>
        <a:lstStyle/>
        <a:p>
          <a:endParaRPr lang="en-US"/>
        </a:p>
      </dgm:t>
    </dgm:pt>
    <dgm:pt modelId="{1B18F670-2BFF-41DC-BFAC-3F098B532B70}">
      <dgm:prSet/>
      <dgm:spPr/>
      <dgm:t>
        <a:bodyPr/>
        <a:lstStyle/>
        <a:p>
          <a:r>
            <a:rPr lang="en-US"/>
            <a:t>Need to create PWM with digital pins (using software)</a:t>
          </a:r>
        </a:p>
      </dgm:t>
    </dgm:pt>
    <dgm:pt modelId="{3264AA17-F2D6-4233-A05A-ACCE9C021E8B}" type="parTrans" cxnId="{7FD36891-4D52-44F9-A8DF-8E35072DF518}">
      <dgm:prSet/>
      <dgm:spPr/>
      <dgm:t>
        <a:bodyPr/>
        <a:lstStyle/>
        <a:p>
          <a:endParaRPr lang="en-US"/>
        </a:p>
      </dgm:t>
    </dgm:pt>
    <dgm:pt modelId="{0DB01ACE-3241-4A7C-8E36-A9877EAE2D26}" type="sibTrans" cxnId="{7FD36891-4D52-44F9-A8DF-8E35072DF518}">
      <dgm:prSet/>
      <dgm:spPr/>
      <dgm:t>
        <a:bodyPr/>
        <a:lstStyle/>
        <a:p>
          <a:endParaRPr lang="en-US"/>
        </a:p>
      </dgm:t>
    </dgm:pt>
    <dgm:pt modelId="{18D973EA-CFDB-4142-9B86-ADB2C6784D4E}" type="pres">
      <dgm:prSet presAssocID="{3BC1A90E-C2A2-4F5B-A85E-537495363F84}" presName="linear" presStyleCnt="0">
        <dgm:presLayoutVars>
          <dgm:animLvl val="lvl"/>
          <dgm:resizeHandles val="exact"/>
        </dgm:presLayoutVars>
      </dgm:prSet>
      <dgm:spPr/>
    </dgm:pt>
    <dgm:pt modelId="{83355D43-82F4-4542-93E5-E1FC968DA4CD}" type="pres">
      <dgm:prSet presAssocID="{B6C5A6D2-8D29-4E61-A596-9EF41E92EA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F5D3C5-347A-4411-A528-513052DEECFD}" type="pres">
      <dgm:prSet presAssocID="{C4803A11-789E-417D-9375-D3F1AE149AC5}" presName="spacer" presStyleCnt="0"/>
      <dgm:spPr/>
    </dgm:pt>
    <dgm:pt modelId="{DAAF071C-2CD7-4173-8CAB-5652D32B27B2}" type="pres">
      <dgm:prSet presAssocID="{4F758C22-0FBA-4D09-AA04-576F2B712F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193076-7391-4C40-A3FE-71EC9DD13F0C}" type="pres">
      <dgm:prSet presAssocID="{CFADDD1F-95D6-4BB9-8EEC-C5B8C51E6193}" presName="spacer" presStyleCnt="0"/>
      <dgm:spPr/>
    </dgm:pt>
    <dgm:pt modelId="{C21EA29B-E18B-44F3-9FB6-C60B9201797E}" type="pres">
      <dgm:prSet presAssocID="{DD7800F5-841E-4900-9D9B-C2E625DF95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CE05738-C669-4222-A173-96A48A13A7BF}" type="pres">
      <dgm:prSet presAssocID="{DD7800F5-841E-4900-9D9B-C2E625DF95C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9AAF13-F014-4D27-97F9-DFBF21E4611F}" srcId="{3BC1A90E-C2A2-4F5B-A85E-537495363F84}" destId="{B6C5A6D2-8D29-4E61-A596-9EF41E92EA6E}" srcOrd="0" destOrd="0" parTransId="{66105D74-F942-4564-BFA4-B809CB0F6AF0}" sibTransId="{C4803A11-789E-417D-9375-D3F1AE149AC5}"/>
    <dgm:cxn modelId="{2B5BA829-6229-45D8-8C8B-2E63F110A711}" type="presOf" srcId="{B6C5A6D2-8D29-4E61-A596-9EF41E92EA6E}" destId="{83355D43-82F4-4542-93E5-E1FC968DA4CD}" srcOrd="0" destOrd="0" presId="urn:microsoft.com/office/officeart/2005/8/layout/vList2"/>
    <dgm:cxn modelId="{5E9FCC42-9C85-46F0-87C4-03074248D87C}" srcId="{3BC1A90E-C2A2-4F5B-A85E-537495363F84}" destId="{DD7800F5-841E-4900-9D9B-C2E625DF95CD}" srcOrd="2" destOrd="0" parTransId="{DEBC6771-6DAB-4AAA-8C6E-380B07E348C9}" sibTransId="{7AE62991-076E-41A9-95BF-7D9474251BCD}"/>
    <dgm:cxn modelId="{E0978876-10CB-41A7-B888-CA4D17D790F4}" type="presOf" srcId="{3BC1A90E-C2A2-4F5B-A85E-537495363F84}" destId="{18D973EA-CFDB-4142-9B86-ADB2C6784D4E}" srcOrd="0" destOrd="0" presId="urn:microsoft.com/office/officeart/2005/8/layout/vList2"/>
    <dgm:cxn modelId="{92DF4A8D-D6FD-4880-9222-F56CA428736C}" type="presOf" srcId="{DD7800F5-841E-4900-9D9B-C2E625DF95CD}" destId="{C21EA29B-E18B-44F3-9FB6-C60B9201797E}" srcOrd="0" destOrd="0" presId="urn:microsoft.com/office/officeart/2005/8/layout/vList2"/>
    <dgm:cxn modelId="{91826091-14EB-4D6E-859C-051B7788A3A9}" srcId="{3BC1A90E-C2A2-4F5B-A85E-537495363F84}" destId="{4F758C22-0FBA-4D09-AA04-576F2B712FE8}" srcOrd="1" destOrd="0" parTransId="{048321B6-04AA-409F-9CDF-CDF41CD5346D}" sibTransId="{CFADDD1F-95D6-4BB9-8EEC-C5B8C51E6193}"/>
    <dgm:cxn modelId="{7FD36891-4D52-44F9-A8DF-8E35072DF518}" srcId="{DD7800F5-841E-4900-9D9B-C2E625DF95CD}" destId="{1B18F670-2BFF-41DC-BFAC-3F098B532B70}" srcOrd="0" destOrd="0" parTransId="{3264AA17-F2D6-4233-A05A-ACCE9C021E8B}" sibTransId="{0DB01ACE-3241-4A7C-8E36-A9877EAE2D26}"/>
    <dgm:cxn modelId="{91F603A5-83FE-4AFA-AD85-D803A8D49361}" type="presOf" srcId="{4F758C22-0FBA-4D09-AA04-576F2B712FE8}" destId="{DAAF071C-2CD7-4173-8CAB-5652D32B27B2}" srcOrd="0" destOrd="0" presId="urn:microsoft.com/office/officeart/2005/8/layout/vList2"/>
    <dgm:cxn modelId="{8434E5C2-4AB2-4B69-93D8-6D9DCB8373E6}" type="presOf" srcId="{1B18F670-2BFF-41DC-BFAC-3F098B532B70}" destId="{7CE05738-C669-4222-A173-96A48A13A7BF}" srcOrd="0" destOrd="0" presId="urn:microsoft.com/office/officeart/2005/8/layout/vList2"/>
    <dgm:cxn modelId="{6D6E49A6-EF29-46C3-90AA-14186D74E9AE}" type="presParOf" srcId="{18D973EA-CFDB-4142-9B86-ADB2C6784D4E}" destId="{83355D43-82F4-4542-93E5-E1FC968DA4CD}" srcOrd="0" destOrd="0" presId="urn:microsoft.com/office/officeart/2005/8/layout/vList2"/>
    <dgm:cxn modelId="{762198F3-059F-4326-9476-0C64616C2106}" type="presParOf" srcId="{18D973EA-CFDB-4142-9B86-ADB2C6784D4E}" destId="{46F5D3C5-347A-4411-A528-513052DEECFD}" srcOrd="1" destOrd="0" presId="urn:microsoft.com/office/officeart/2005/8/layout/vList2"/>
    <dgm:cxn modelId="{1C95CE2A-C190-4708-ACD8-4283200CF930}" type="presParOf" srcId="{18D973EA-CFDB-4142-9B86-ADB2C6784D4E}" destId="{DAAF071C-2CD7-4173-8CAB-5652D32B27B2}" srcOrd="2" destOrd="0" presId="urn:microsoft.com/office/officeart/2005/8/layout/vList2"/>
    <dgm:cxn modelId="{1B83D9D2-0234-486F-AD6A-9C886E875E29}" type="presParOf" srcId="{18D973EA-CFDB-4142-9B86-ADB2C6784D4E}" destId="{13193076-7391-4C40-A3FE-71EC9DD13F0C}" srcOrd="3" destOrd="0" presId="urn:microsoft.com/office/officeart/2005/8/layout/vList2"/>
    <dgm:cxn modelId="{B727B270-6AAE-453E-B6D8-90C141844879}" type="presParOf" srcId="{18D973EA-CFDB-4142-9B86-ADB2C6784D4E}" destId="{C21EA29B-E18B-44F3-9FB6-C60B9201797E}" srcOrd="4" destOrd="0" presId="urn:microsoft.com/office/officeart/2005/8/layout/vList2"/>
    <dgm:cxn modelId="{15EA254C-1F7C-4DAD-8525-ABF9C6A300D2}" type="presParOf" srcId="{18D973EA-CFDB-4142-9B86-ADB2C6784D4E}" destId="{7CE05738-C669-4222-A173-96A48A13A7B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E2B33-9C68-480B-B6BD-93FE6362CE48}">
      <dsp:nvSpPr>
        <dsp:cNvPr id="0" name=""/>
        <dsp:cNvSpPr/>
      </dsp:nvSpPr>
      <dsp:spPr>
        <a:xfrm>
          <a:off x="0" y="577489"/>
          <a:ext cx="453404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Cables of motors are located inside the leg</a:t>
          </a:r>
        </a:p>
      </dsp:txBody>
      <dsp:txXfrm>
        <a:off x="18734" y="596223"/>
        <a:ext cx="4496580" cy="346292"/>
      </dsp:txXfrm>
    </dsp:sp>
    <dsp:sp modelId="{56FE38E2-BAAE-49C7-94E5-945F03D5AADE}">
      <dsp:nvSpPr>
        <dsp:cNvPr id="0" name=""/>
        <dsp:cNvSpPr/>
      </dsp:nvSpPr>
      <dsp:spPr>
        <a:xfrm>
          <a:off x="0" y="1007329"/>
          <a:ext cx="453404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All motors are controlled by the Atmega328p</a:t>
          </a:r>
        </a:p>
      </dsp:txBody>
      <dsp:txXfrm>
        <a:off x="18734" y="1026063"/>
        <a:ext cx="4496580" cy="346292"/>
      </dsp:txXfrm>
    </dsp:sp>
    <dsp:sp modelId="{41A3AE38-278C-462C-A3F6-22C343FF24FB}">
      <dsp:nvSpPr>
        <dsp:cNvPr id="0" name=""/>
        <dsp:cNvSpPr/>
      </dsp:nvSpPr>
      <dsp:spPr>
        <a:xfrm>
          <a:off x="0" y="1437169"/>
          <a:ext cx="453404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Servo motor feedback system</a:t>
          </a:r>
        </a:p>
      </dsp:txBody>
      <dsp:txXfrm>
        <a:off x="18734" y="1455903"/>
        <a:ext cx="4496580" cy="346292"/>
      </dsp:txXfrm>
    </dsp:sp>
    <dsp:sp modelId="{32C639E3-F770-4C32-A50D-6E4897CFA060}">
      <dsp:nvSpPr>
        <dsp:cNvPr id="0" name=""/>
        <dsp:cNvSpPr/>
      </dsp:nvSpPr>
      <dsp:spPr>
        <a:xfrm>
          <a:off x="0" y="1867009"/>
          <a:ext cx="453404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Series articulated</a:t>
          </a:r>
        </a:p>
      </dsp:txBody>
      <dsp:txXfrm>
        <a:off x="18734" y="1885743"/>
        <a:ext cx="4496580" cy="346292"/>
      </dsp:txXfrm>
    </dsp:sp>
    <dsp:sp modelId="{EDE6D074-F247-4A24-9DD3-0FB3AB910060}">
      <dsp:nvSpPr>
        <dsp:cNvPr id="0" name=""/>
        <dsp:cNvSpPr/>
      </dsp:nvSpPr>
      <dsp:spPr>
        <a:xfrm>
          <a:off x="0" y="2250769"/>
          <a:ext cx="4534048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95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2 servo motors used for each leg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Allows for simple movement commands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Creates difficulties with balancing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Resemble the most to dog articulations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While idle, the motors have little to no strain</a:t>
          </a:r>
        </a:p>
      </dsp:txBody>
      <dsp:txXfrm>
        <a:off x="0" y="2250769"/>
        <a:ext cx="4534048" cy="1026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A8519-A7F0-4190-BDF3-81D8E9A016A3}">
      <dsp:nvSpPr>
        <dsp:cNvPr id="0" name=""/>
        <dsp:cNvSpPr/>
      </dsp:nvSpPr>
      <dsp:spPr>
        <a:xfrm>
          <a:off x="0" y="566877"/>
          <a:ext cx="5990135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Breakout board used for custom PCB</a:t>
          </a:r>
        </a:p>
      </dsp:txBody>
      <dsp:txXfrm>
        <a:off x="64083" y="630960"/>
        <a:ext cx="5861969" cy="1184574"/>
      </dsp:txXfrm>
    </dsp:sp>
    <dsp:sp modelId="{364F6A59-1E36-480F-8AB1-79C2F6025EC2}">
      <dsp:nvSpPr>
        <dsp:cNvPr id="0" name=""/>
        <dsp:cNvSpPr/>
      </dsp:nvSpPr>
      <dsp:spPr>
        <a:xfrm>
          <a:off x="0" y="1974657"/>
          <a:ext cx="5990135" cy="1312740"/>
        </a:xfrm>
        <a:prstGeom prst="roundRect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Testing points are set on multiple sections of the PCB</a:t>
          </a:r>
        </a:p>
      </dsp:txBody>
      <dsp:txXfrm>
        <a:off x="64083" y="2038740"/>
        <a:ext cx="5861969" cy="1184574"/>
      </dsp:txXfrm>
    </dsp:sp>
    <dsp:sp modelId="{C6360D38-CA3C-4A63-9617-F1BB0D30F187}">
      <dsp:nvSpPr>
        <dsp:cNvPr id="0" name=""/>
        <dsp:cNvSpPr/>
      </dsp:nvSpPr>
      <dsp:spPr>
        <a:xfrm>
          <a:off x="0" y="3382437"/>
          <a:ext cx="5990135" cy="1312740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PWM is tested using oscilloscope</a:t>
          </a:r>
        </a:p>
      </dsp:txBody>
      <dsp:txXfrm>
        <a:off x="64083" y="3446520"/>
        <a:ext cx="5861969" cy="1184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55D43-82F4-4542-93E5-E1FC968DA4CD}">
      <dsp:nvSpPr>
        <dsp:cNvPr id="0" name=""/>
        <dsp:cNvSpPr/>
      </dsp:nvSpPr>
      <dsp:spPr>
        <a:xfrm>
          <a:off x="0" y="491887"/>
          <a:ext cx="5990135" cy="11302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Parts are getting delayed</a:t>
          </a:r>
        </a:p>
      </dsp:txBody>
      <dsp:txXfrm>
        <a:off x="55176" y="547063"/>
        <a:ext cx="5879783" cy="1019941"/>
      </dsp:txXfrm>
    </dsp:sp>
    <dsp:sp modelId="{DAAF071C-2CD7-4173-8CAB-5652D32B27B2}">
      <dsp:nvSpPr>
        <dsp:cNvPr id="0" name=""/>
        <dsp:cNvSpPr/>
      </dsp:nvSpPr>
      <dsp:spPr>
        <a:xfrm>
          <a:off x="0" y="1705700"/>
          <a:ext cx="5990135" cy="1130293"/>
        </a:xfrm>
        <a:prstGeom prst="roundRect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Some motors are not performing to their specifcations</a:t>
          </a:r>
        </a:p>
      </dsp:txBody>
      <dsp:txXfrm>
        <a:off x="55176" y="1760876"/>
        <a:ext cx="5879783" cy="1019941"/>
      </dsp:txXfrm>
    </dsp:sp>
    <dsp:sp modelId="{C21EA29B-E18B-44F3-9FB6-C60B9201797E}">
      <dsp:nvSpPr>
        <dsp:cNvPr id="0" name=""/>
        <dsp:cNvSpPr/>
      </dsp:nvSpPr>
      <dsp:spPr>
        <a:xfrm>
          <a:off x="0" y="2919513"/>
          <a:ext cx="5990135" cy="1130293"/>
        </a:xfrm>
        <a:prstGeom prst="round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 availability of desired MCU</a:t>
          </a:r>
        </a:p>
      </dsp:txBody>
      <dsp:txXfrm>
        <a:off x="55176" y="2974689"/>
        <a:ext cx="5879783" cy="1019941"/>
      </dsp:txXfrm>
    </dsp:sp>
    <dsp:sp modelId="{7CE05738-C669-4222-A173-96A48A13A7BF}">
      <dsp:nvSpPr>
        <dsp:cNvPr id="0" name=""/>
        <dsp:cNvSpPr/>
      </dsp:nvSpPr>
      <dsp:spPr>
        <a:xfrm>
          <a:off x="0" y="4049806"/>
          <a:ext cx="5990135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18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Need to create PWM with digital pins (using software)</a:t>
          </a:r>
        </a:p>
      </dsp:txBody>
      <dsp:txXfrm>
        <a:off x="0" y="4049806"/>
        <a:ext cx="5990135" cy="72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E0FD-55C6-4C3F-9376-830B868A712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AEBBD-6A00-42A0-9D72-221DB84E1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AEBBD-6A00-42A0-9D72-221DB84E1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9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Leightweight</a:t>
            </a:r>
            <a:r>
              <a:rPr lang="en-US"/>
              <a:t> allows motors to wits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AEBBD-6A00-42A0-9D72-221DB84E1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6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2161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370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6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3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2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4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C963D-2549-43F1-90D7-19F049B82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290" y="640080"/>
            <a:ext cx="5997678" cy="13047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/>
              <a:t>Robodog</a:t>
            </a:r>
            <a:endParaRPr lang="en-US" sz="4400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0F1CB08-5B65-4094-9FAF-F28061D32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r="14214" b="-2"/>
          <a:stretch/>
        </p:blipFill>
        <p:spPr>
          <a:xfrm>
            <a:off x="633999" y="640080"/>
            <a:ext cx="4019312" cy="55881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19DA0C-12FC-4538-B4AF-B2B070A83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290" y="2286000"/>
            <a:ext cx="6015571" cy="389413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spcBef>
                <a:spcPts val="0"/>
              </a:spcBef>
              <a:spcAft>
                <a:spcPts val="600"/>
              </a:spcAft>
            </a:pPr>
            <a:endParaRPr lang="en-US" b="1"/>
          </a:p>
          <a:p>
            <a:pPr indent="-182880">
              <a:spcBef>
                <a:spcPts val="0"/>
              </a:spcBef>
              <a:spcAft>
                <a:spcPts val="600"/>
              </a:spcAft>
            </a:pPr>
            <a:endParaRPr lang="en-US" b="1"/>
          </a:p>
          <a:p>
            <a:pPr indent="-182880">
              <a:spcBef>
                <a:spcPts val="0"/>
              </a:spcBef>
              <a:spcAft>
                <a:spcPts val="600"/>
              </a:spcAft>
            </a:pPr>
            <a:endParaRPr lang="en-US" b="1"/>
          </a:p>
          <a:p>
            <a:pPr indent="-18288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Group 29</a:t>
            </a:r>
          </a:p>
          <a:p>
            <a:pPr indent="-182880">
              <a:spcBef>
                <a:spcPts val="0"/>
              </a:spcBef>
              <a:spcAft>
                <a:spcPts val="600"/>
              </a:spcAft>
            </a:pPr>
            <a:r>
              <a:rPr lang="en-US"/>
              <a:t>Jonathan Hernandez</a:t>
            </a:r>
          </a:p>
          <a:p>
            <a:pPr indent="-182880">
              <a:spcBef>
                <a:spcPts val="0"/>
              </a:spcBef>
              <a:spcAft>
                <a:spcPts val="600"/>
              </a:spcAft>
            </a:pPr>
            <a:r>
              <a:rPr lang="en-US"/>
              <a:t>Anthony Coniglio</a:t>
            </a:r>
          </a:p>
          <a:p>
            <a:pPr indent="-182880">
              <a:spcBef>
                <a:spcPts val="0"/>
              </a:spcBef>
              <a:spcAft>
                <a:spcPts val="600"/>
              </a:spcAft>
            </a:pPr>
            <a:r>
              <a:rPr lang="en-US"/>
              <a:t>Esteban Arguello</a:t>
            </a:r>
          </a:p>
          <a:p>
            <a:pPr indent="-182880">
              <a:spcBef>
                <a:spcPts val="0"/>
              </a:spcBef>
              <a:spcAft>
                <a:spcPts val="600"/>
              </a:spcAft>
            </a:pPr>
            <a:r>
              <a:rPr lang="en-US"/>
              <a:t>Adrian Lopez</a:t>
            </a:r>
          </a:p>
        </p:txBody>
      </p:sp>
    </p:spTree>
    <p:extLst>
      <p:ext uri="{BB962C8B-B14F-4D97-AF65-F5344CB8AC3E}">
        <p14:creationId xmlns:p14="http://schemas.microsoft.com/office/powerpoint/2010/main" val="311429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CFFFC-BFDC-47C7-86BD-F35085B1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1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FFFF"/>
                </a:solidFill>
              </a:rPr>
              <a:t>Movement Flow Chart</a:t>
            </a:r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3BB5DD2-E859-4F88-9D4A-D0DE23ED8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19" y="484632"/>
            <a:ext cx="4524249" cy="62189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5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5BD70-3318-4553-952B-1D43D001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FFFF"/>
                </a:solidFill>
              </a:rPr>
              <a:t>Hardware Block Diagram</a:t>
            </a:r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BAEDCDB-0562-42E4-A9AF-52F26E2BC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5" y="1482065"/>
            <a:ext cx="6616823" cy="3887382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0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224F-B20F-4540-A878-418E743A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645106"/>
            <a:ext cx="4534047" cy="1422530"/>
          </a:xfrm>
        </p:spPr>
        <p:txBody>
          <a:bodyPr>
            <a:normAutofit/>
          </a:bodyPr>
          <a:lstStyle/>
          <a:p>
            <a:r>
              <a:rPr lang="en-US"/>
              <a:t>Camera</a:t>
            </a:r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EFFC039-C399-40DF-88B4-5A20F7A6B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2"/>
          <a:stretch/>
        </p:blipFill>
        <p:spPr>
          <a:xfrm>
            <a:off x="643192" y="645106"/>
            <a:ext cx="5451627" cy="5535031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DC21B47D-B581-40DD-A0A9-D43C5FCD6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455332"/>
            <a:ext cx="4572002" cy="3724805"/>
          </a:xfrm>
        </p:spPr>
        <p:txBody>
          <a:bodyPr>
            <a:normAutofit/>
          </a:bodyPr>
          <a:lstStyle/>
          <a:p>
            <a:r>
              <a:rPr lang="en-US"/>
              <a:t>The Raspberry Pi Camera Module 2</a:t>
            </a:r>
          </a:p>
          <a:p>
            <a:r>
              <a:rPr lang="en-US"/>
              <a:t>The v2 Camera Module has a Sony IMX219 8-megapixel sensor </a:t>
            </a:r>
          </a:p>
          <a:p>
            <a:r>
              <a:rPr lang="en-US"/>
              <a:t>Supports 1080p30, 720p60 and VGA90 video modes, as well as still capture. </a:t>
            </a:r>
          </a:p>
          <a:p>
            <a:r>
              <a:rPr lang="en-US"/>
              <a:t>It attaches via a 15cm ribbon cable to the CSI port on the Raspberry Pi. </a:t>
            </a:r>
          </a:p>
        </p:txBody>
      </p:sp>
    </p:spTree>
    <p:extLst>
      <p:ext uri="{BB962C8B-B14F-4D97-AF65-F5344CB8AC3E}">
        <p14:creationId xmlns:p14="http://schemas.microsoft.com/office/powerpoint/2010/main" val="308315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468B96C-4163-42A7-ADC9-1E5430DF7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868" y="-595659"/>
            <a:ext cx="8804090" cy="5032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3FF7F-810A-4281-8A1C-D4F964FAF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746" y="3676506"/>
            <a:ext cx="2406386" cy="2476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E7EA4-F317-42D2-ABE9-23DFB6A3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214" y="704775"/>
            <a:ext cx="3075836" cy="588900"/>
          </a:xfrm>
        </p:spPr>
        <p:txBody>
          <a:bodyPr>
            <a:normAutofit/>
          </a:bodyPr>
          <a:lstStyle/>
          <a:p>
            <a:r>
              <a:rPr lang="en-US" sz="320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Touch Sensor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BA641FB-9826-45DD-9F47-AD340ECCB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006821"/>
              </p:ext>
            </p:extLst>
          </p:nvPr>
        </p:nvGraphicFramePr>
        <p:xfrm>
          <a:off x="5680050" y="826315"/>
          <a:ext cx="5358384" cy="5802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128">
                  <a:extLst>
                    <a:ext uri="{9D8B030D-6E8A-4147-A177-3AD203B41FA5}">
                      <a16:colId xmlns:a16="http://schemas.microsoft.com/office/drawing/2014/main" val="11285128"/>
                    </a:ext>
                  </a:extLst>
                </a:gridCol>
                <a:gridCol w="1786128">
                  <a:extLst>
                    <a:ext uri="{9D8B030D-6E8A-4147-A177-3AD203B41FA5}">
                      <a16:colId xmlns:a16="http://schemas.microsoft.com/office/drawing/2014/main" val="304458994"/>
                    </a:ext>
                  </a:extLst>
                </a:gridCol>
                <a:gridCol w="1786128">
                  <a:extLst>
                    <a:ext uri="{9D8B030D-6E8A-4147-A177-3AD203B41FA5}">
                      <a16:colId xmlns:a16="http://schemas.microsoft.com/office/drawing/2014/main" val="1352240157"/>
                    </a:ext>
                  </a:extLst>
                </a:gridCol>
              </a:tblGrid>
              <a:tr h="157273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Capacitive Touch Sensor (AT42QT1012 or TPS65-201A-s)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Resistive Touch Sensor (</a:t>
                      </a:r>
                      <a:r>
                        <a:rPr lang="en-US" sz="1600" err="1"/>
                        <a:t>Pololu</a:t>
                      </a:r>
                      <a:r>
                        <a:rPr lang="en-US" sz="1600"/>
                        <a:t> FSR)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894115"/>
                  </a:ext>
                </a:extLst>
              </a:tr>
              <a:tr h="331101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132096"/>
                  </a:ext>
                </a:extLst>
              </a:tr>
              <a:tr h="331101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40mm x 40mm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40mm x 40mm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739225"/>
                  </a:ext>
                </a:extLst>
              </a:tr>
              <a:tr h="3559337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Differences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Requires bare finger for detection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Must be directly touched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Multi-touch input technology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Pressure Dependent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Can be hidden under the body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Cannot detect multiple inputs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Readily available in multiple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53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33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57431C-A6EA-4754-BAA7-8FBCFF38D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633157" y="1475709"/>
            <a:ext cx="6274033" cy="470442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6FA0A1AD-DEE2-4598-8D3B-C1F65F31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7FE51-32CE-4E91-B57E-BEA2ACD9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677863"/>
            <a:ext cx="4534047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Movement and Motor Design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EFEC9328-240E-4400-9553-D9F03918838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18874" y="2325158"/>
          <a:ext cx="4534048" cy="385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48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3">
            <a:extLst>
              <a:ext uri="{FF2B5EF4-FFF2-40B4-BE49-F238E27FC236}">
                <a16:creationId xmlns:a16="http://schemas.microsoft.com/office/drawing/2014/main" id="{6FA0A1AD-DEE2-4598-8D3B-C1F65F31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8CF9D-089B-4B9E-B6B8-F46422E0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5" y="640079"/>
            <a:ext cx="3075836" cy="13661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Using Digital Pins for PWM functionality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BB770D-C52C-4AC8-A71A-18250028A1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998" y="2181590"/>
            <a:ext cx="6927007" cy="2505081"/>
          </a:xfrm>
          <a:prstGeom prst="rect">
            <a:avLst/>
          </a:prstGeom>
        </p:spPr>
      </p:pic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F6E4F471-915C-422C-91DF-E3962F2C9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8675" y="2325157"/>
            <a:ext cx="3075836" cy="385497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600"/>
              <a:t>Bit-Banging not useful since the MCU is needed for the FSR touch sensor</a:t>
            </a:r>
          </a:p>
          <a:p>
            <a:r>
              <a:rPr lang="en-US" sz="1600"/>
              <a:t> PWM registers are modified directly</a:t>
            </a:r>
          </a:p>
          <a:p>
            <a:r>
              <a:rPr lang="en-US" sz="1600"/>
              <a:t>Phase-Correct PWM Mode</a:t>
            </a:r>
          </a:p>
          <a:p>
            <a:r>
              <a:rPr lang="en-US" sz="1600"/>
              <a:t>Output frequency calculation:</a:t>
            </a:r>
          </a:p>
          <a:p>
            <a:r>
              <a:rPr lang="en-US" sz="1600"/>
              <a:t>(16 </a:t>
            </a:r>
            <a:r>
              <a:rPr lang="en-US" sz="1600" err="1"/>
              <a:t>Mhz</a:t>
            </a:r>
            <a:r>
              <a:rPr lang="en-US" sz="1600"/>
              <a:t> /64) / (255/2) = </a:t>
            </a:r>
            <a:r>
              <a:rPr lang="en-US" sz="1600" b="1"/>
              <a:t>490.16</a:t>
            </a:r>
            <a:r>
              <a:rPr lang="en-US" sz="1600"/>
              <a:t> Hz</a:t>
            </a:r>
          </a:p>
          <a:p>
            <a:r>
              <a:rPr lang="en-US" sz="1600" err="1"/>
              <a:t>OCRnA</a:t>
            </a:r>
            <a:r>
              <a:rPr lang="en-US" sz="1600"/>
              <a:t> = 180 (70.6% duty cycle)</a:t>
            </a:r>
          </a:p>
          <a:p>
            <a:r>
              <a:rPr lang="en-US" sz="1600" err="1"/>
              <a:t>OCRnB</a:t>
            </a:r>
            <a:r>
              <a:rPr lang="en-US" sz="1600"/>
              <a:t> = 50 (19.6% duty cycle)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B6BB3A-3DBD-4741-A296-7418F71DC433}"/>
              </a:ext>
            </a:extLst>
          </p:cNvPr>
          <p:cNvGrpSpPr/>
          <p:nvPr/>
        </p:nvGrpSpPr>
        <p:grpSpPr>
          <a:xfrm>
            <a:off x="2177142" y="2710540"/>
            <a:ext cx="2806668" cy="1436919"/>
            <a:chOff x="2177142" y="2710540"/>
            <a:chExt cx="2806668" cy="143691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EBACEB-AAA3-428E-ABE8-126EC02753BA}"/>
                </a:ext>
              </a:extLst>
            </p:cNvPr>
            <p:cNvSpPr/>
            <p:nvPr/>
          </p:nvSpPr>
          <p:spPr>
            <a:xfrm>
              <a:off x="2177143" y="2710542"/>
              <a:ext cx="261257" cy="2612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F010B9D-4A92-438D-8A0A-6C86664F5757}"/>
                </a:ext>
              </a:extLst>
            </p:cNvPr>
            <p:cNvSpPr/>
            <p:nvPr/>
          </p:nvSpPr>
          <p:spPr>
            <a:xfrm>
              <a:off x="2177142" y="3886202"/>
              <a:ext cx="261257" cy="2612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C5B2ABA-16D9-47D6-A969-2E52391C5729}"/>
                </a:ext>
              </a:extLst>
            </p:cNvPr>
            <p:cNvSpPr/>
            <p:nvPr/>
          </p:nvSpPr>
          <p:spPr>
            <a:xfrm>
              <a:off x="2776729" y="3886201"/>
              <a:ext cx="261257" cy="2612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E611EF6-10AE-4F83-B93D-62AD0199F2D3}"/>
                </a:ext>
              </a:extLst>
            </p:cNvPr>
            <p:cNvSpPr/>
            <p:nvPr/>
          </p:nvSpPr>
          <p:spPr>
            <a:xfrm>
              <a:off x="4093921" y="3886199"/>
              <a:ext cx="261257" cy="2612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EF5500E-C167-4A61-AE32-377A80F09A4C}"/>
                </a:ext>
              </a:extLst>
            </p:cNvPr>
            <p:cNvSpPr/>
            <p:nvPr/>
          </p:nvSpPr>
          <p:spPr>
            <a:xfrm>
              <a:off x="2776728" y="2710540"/>
              <a:ext cx="261257" cy="2612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F3324A2-0CA9-4B69-9B70-8D9650474E46}"/>
                </a:ext>
              </a:extLst>
            </p:cNvPr>
            <p:cNvSpPr/>
            <p:nvPr/>
          </p:nvSpPr>
          <p:spPr>
            <a:xfrm>
              <a:off x="4717546" y="3886200"/>
              <a:ext cx="261257" cy="2612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958F0BC-7C18-4CF7-B3E4-A3678351B009}"/>
                </a:ext>
              </a:extLst>
            </p:cNvPr>
            <p:cNvSpPr/>
            <p:nvPr/>
          </p:nvSpPr>
          <p:spPr>
            <a:xfrm>
              <a:off x="4722553" y="2710541"/>
              <a:ext cx="261257" cy="2612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FA88B7F-3244-4FC6-9103-0FCE61D5DF5C}"/>
                </a:ext>
              </a:extLst>
            </p:cNvPr>
            <p:cNvSpPr/>
            <p:nvPr/>
          </p:nvSpPr>
          <p:spPr>
            <a:xfrm>
              <a:off x="4093050" y="2710541"/>
              <a:ext cx="261257" cy="2612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194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EAD9-016F-4B79-AC98-0BDD541E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45106"/>
            <a:ext cx="3770016" cy="1102414"/>
          </a:xfrm>
        </p:spPr>
        <p:txBody>
          <a:bodyPr>
            <a:normAutofit fontScale="90000"/>
          </a:bodyPr>
          <a:lstStyle/>
          <a:p>
            <a:r>
              <a:rPr lang="en-US"/>
              <a:t>Servo Motor Schematic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DBBFA-7585-4E9B-8EA9-169D4FEC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691640"/>
            <a:ext cx="9042812" cy="4166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B22E9-FAC2-490C-A758-8C909D0B6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894" y="173853"/>
            <a:ext cx="3048264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0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58D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3596C2-B245-4AE7-85B8-8A388E45D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896" y="1216308"/>
            <a:ext cx="10728205" cy="442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94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FC37B-41ED-4937-8A43-6AB4EADD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FFFF"/>
                </a:solidFill>
              </a:rPr>
              <a:t>Overall PCB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E606F-0648-4B79-B512-445CE79E2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25" y="224589"/>
            <a:ext cx="6561389" cy="4656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53A610-9F82-4B75-8EDC-6CC4D854B1FB}"/>
              </a:ext>
            </a:extLst>
          </p:cNvPr>
          <p:cNvSpPr/>
          <p:nvPr/>
        </p:nvSpPr>
        <p:spPr>
          <a:xfrm>
            <a:off x="2418080" y="224589"/>
            <a:ext cx="2245360" cy="465622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CD239B-9360-447A-815F-AC68F6B5808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605280" y="1503680"/>
            <a:ext cx="812800" cy="10490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EDEACD-2317-4173-93CE-779D78C0724B}"/>
              </a:ext>
            </a:extLst>
          </p:cNvPr>
          <p:cNvSpPr txBox="1"/>
          <p:nvPr/>
        </p:nvSpPr>
        <p:spPr>
          <a:xfrm>
            <a:off x="680720" y="1168400"/>
            <a:ext cx="156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Motor PCB</a:t>
            </a:r>
          </a:p>
        </p:txBody>
      </p:sp>
    </p:spTree>
    <p:extLst>
      <p:ext uri="{BB962C8B-B14F-4D97-AF65-F5344CB8AC3E}">
        <p14:creationId xmlns:p14="http://schemas.microsoft.com/office/powerpoint/2010/main" val="211487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4E6D-9181-46E5-B03E-31D823AE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1922-EA23-4CD5-B185-763DA8E3C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The power delivery for each subsystem has its own power supply unit. The power supply design process was facilitated by the Texas Instruments </a:t>
            </a:r>
            <a:r>
              <a:rPr lang="en-US" err="1"/>
              <a:t>Webench</a:t>
            </a:r>
            <a:r>
              <a:rPr lang="en-US"/>
              <a:t> tool.</a:t>
            </a:r>
          </a:p>
          <a:p>
            <a:r>
              <a:rPr lang="en-US"/>
              <a:t>The TI TPS565208 buck convertor was chosen based on factors such as its high efficiency as well as the low footprint and bill-of-materials cost for the overall design. </a:t>
            </a:r>
          </a:p>
          <a:p>
            <a:r>
              <a:rPr lang="en-US"/>
              <a:t>Supply constraints also contributed to the design decisions regarding power supplies. Using a buck convertor does benefit efficiency but complicates the design process as it necessitates the use of more than one battery cell in series.</a:t>
            </a:r>
          </a:p>
          <a:p>
            <a:r>
              <a:rPr lang="en-US"/>
              <a:t>A 2S battery configuration with the standard nominal voltage of 7.4V was used to limit further complications.</a:t>
            </a:r>
          </a:p>
          <a:p>
            <a:r>
              <a:rPr lang="en-US"/>
              <a:t>The subsystems required </a:t>
            </a:r>
            <a:r>
              <a:rPr lang="en-US">
                <a:ea typeface="+mn-lt"/>
                <a:cs typeface="+mn-lt"/>
              </a:rPr>
              <a:t>a 5.1V, 3A supply for the Raspberry Pi, and a 5V, 3A supply for the ATMEGA328P MCU and motor power. This was accommodated with a slight change between the two designs.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9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EDF-981E-49A2-9DA7-0940D647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96517-483D-474A-8C59-9205534B6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/>
              <a:t>Alternative to live animal emotional support</a:t>
            </a:r>
          </a:p>
          <a:p>
            <a:r>
              <a:rPr lang="en-US" sz="2400"/>
              <a:t>Support for loneliness, anxiety, and stress</a:t>
            </a:r>
          </a:p>
          <a:p>
            <a:r>
              <a:rPr lang="en-US" sz="2400"/>
              <a:t>Usage of AI assistants are rapidly increasing with 4 billion voice assistant devices being sold in 2020*</a:t>
            </a:r>
          </a:p>
          <a:p>
            <a:r>
              <a:rPr lang="en-US" sz="2400"/>
              <a:t>AI Assistant would allow the dog to be useful for common tasks/questions</a:t>
            </a:r>
          </a:p>
          <a:p>
            <a:r>
              <a:rPr lang="en-US" sz="2400"/>
              <a:t>Companionship without need for continuous monetary and time expense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36900" indent="0">
              <a:buNone/>
            </a:pPr>
            <a:r>
              <a:rPr lang="en-US" sz="2400"/>
              <a:t>*</a:t>
            </a:r>
            <a:r>
              <a:rPr lang="en-US" sz="1900"/>
              <a:t>Statistics taken from Statista 2020 statistical study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5378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2B6F5-B107-4725-9801-41E4DC7C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FFFF"/>
                </a:solidFill>
              </a:rPr>
              <a:t>Raspberry Pi Power Supply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4A7C8B30-51B7-4E5A-94D9-E88FA0239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172" y="1168567"/>
            <a:ext cx="10119360" cy="3182604"/>
          </a:xfrm>
        </p:spPr>
      </p:pic>
    </p:spTree>
    <p:extLst>
      <p:ext uri="{BB962C8B-B14F-4D97-AF65-F5344CB8AC3E}">
        <p14:creationId xmlns:p14="http://schemas.microsoft.com/office/powerpoint/2010/main" val="2156466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CA4C3-F1A9-4459-8D20-599B0A67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000">
                <a:solidFill>
                  <a:srgbClr val="FFFFFF"/>
                </a:solidFill>
              </a:rPr>
              <a:t>MCU and motor power supply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5DD77F87-F15D-4CD9-9A83-2B21E5A8F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653" y="1179829"/>
            <a:ext cx="9535160" cy="3047847"/>
          </a:xfrm>
        </p:spPr>
      </p:pic>
    </p:spTree>
    <p:extLst>
      <p:ext uri="{BB962C8B-B14F-4D97-AF65-F5344CB8AC3E}">
        <p14:creationId xmlns:p14="http://schemas.microsoft.com/office/powerpoint/2010/main" val="1975745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CA4C3-F1A9-4459-8D20-599B0A67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000">
                <a:solidFill>
                  <a:srgbClr val="FFFFFF"/>
                </a:solidFill>
              </a:rPr>
              <a:t>Power Supply PCB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E7FA3E69-BE95-4621-8F23-D28FA4CB3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603" y="304800"/>
            <a:ext cx="7298684" cy="4476255"/>
          </a:xfrm>
        </p:spPr>
      </p:pic>
    </p:spTree>
    <p:extLst>
      <p:ext uri="{BB962C8B-B14F-4D97-AF65-F5344CB8AC3E}">
        <p14:creationId xmlns:p14="http://schemas.microsoft.com/office/powerpoint/2010/main" val="71647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63045-5C1F-425D-B05B-2E5E6914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FFFF"/>
                </a:solidFill>
              </a:rPr>
              <a:t>Power Supply Testing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ircuit board with wires&#10;&#10;Description automatically generated with low confidence">
            <a:extLst>
              <a:ext uri="{FF2B5EF4-FFF2-40B4-BE49-F238E27FC236}">
                <a16:creationId xmlns:a16="http://schemas.microsoft.com/office/drawing/2014/main" id="{E999DD7A-4622-48F6-AA86-F647A4EE5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55" y="640081"/>
            <a:ext cx="8010973" cy="382524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8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2270-9E5C-4C68-9E61-0A9B96A9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Batteries and Charger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51847-8F8E-4BBF-97E5-B4D5ED70F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One of the desired outcomes of this project is to have a portable and convenient experience using the robot. Therefore, it was necessary for the robot to be battery powered and easily rechargeable.</a:t>
            </a:r>
          </a:p>
          <a:p>
            <a:r>
              <a:rPr lang="en-US"/>
              <a:t>Lithium-ion batteries were selected for light weight, power, and ubiquity.</a:t>
            </a:r>
          </a:p>
          <a:p>
            <a:r>
              <a:rPr lang="en-US"/>
              <a:t>To achieve proper integration into the overall design, a charger circuit was designed for use in our custom PCB.</a:t>
            </a:r>
          </a:p>
          <a:p>
            <a:r>
              <a:rPr lang="en-US"/>
              <a:t>The IC used for this charging circuit is the BQ2057W by Texas Instruments, for use with 2-cell li-ion batteries.</a:t>
            </a:r>
          </a:p>
        </p:txBody>
      </p:sp>
    </p:spTree>
    <p:extLst>
      <p:ext uri="{BB962C8B-B14F-4D97-AF65-F5344CB8AC3E}">
        <p14:creationId xmlns:p14="http://schemas.microsoft.com/office/powerpoint/2010/main" val="44293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CD5A-ACBD-4FA4-B212-E46E66EB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470535"/>
            <a:ext cx="3902911" cy="20779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Batteries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B7CA2-0AEA-4ACE-8B48-8EAB6422DC7D}"/>
              </a:ext>
            </a:extLst>
          </p:cNvPr>
          <p:cNvSpPr txBox="1"/>
          <p:nvPr/>
        </p:nvSpPr>
        <p:spPr>
          <a:xfrm>
            <a:off x="1091822" y="2870198"/>
            <a:ext cx="3852244" cy="3414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/>
              <a:t>Two 18650 Li-Ion batteries will be wired in series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/>
              <a:t>1.1 A Discharge Rate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/>
              <a:t>3.7 V nominal voltage increased to 7.4 V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/>
              <a:t>2200 mAh, 16.28 Wh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/>
              <a:t>The overcurrent, overdischarge, and overcharge protection will be handled by an off-the-shelf Battery Management System solution.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C655CB-AA1F-4349-ABB4-980B8591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103" y="733410"/>
            <a:ext cx="2369900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electronics, adapter, charger&#10;&#10;Description automatically generated">
            <a:extLst>
              <a:ext uri="{FF2B5EF4-FFF2-40B4-BE49-F238E27FC236}">
                <a16:creationId xmlns:a16="http://schemas.microsoft.com/office/drawing/2014/main" id="{2CBEBAF2-CAAC-45F9-8661-A708D705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789" y="1011880"/>
            <a:ext cx="1938528" cy="200927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352D320-0280-41F6-B398-08C78FE47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5145" y="733410"/>
            <a:ext cx="2369900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electronics, projector, adapter&#10;&#10;Description automatically generated">
            <a:extLst>
              <a:ext uri="{FF2B5EF4-FFF2-40B4-BE49-F238E27FC236}">
                <a16:creationId xmlns:a16="http://schemas.microsoft.com/office/drawing/2014/main" id="{A50D2806-E545-49FE-9382-0155F02B5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831" y="1072322"/>
            <a:ext cx="1938528" cy="18883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C87BAB3-F535-453A-BE0D-E5BD8D4B0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103" y="3502828"/>
            <a:ext cx="2369900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593BB1B-9D09-4C2F-941A-994D6D81B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789" y="3935757"/>
            <a:ext cx="1938528" cy="16719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475AAA-7F7C-467B-BF5D-93FE15D1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5146" y="3488638"/>
            <a:ext cx="2369900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62CEC8-5B39-46CE-BFB1-E5CA2B7DB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832" y="4168380"/>
            <a:ext cx="1938528" cy="12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FC37B-41ED-4937-8A43-6AB4EADD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FFFF"/>
                </a:solidFill>
              </a:rPr>
              <a:t>Charger Schematic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BD416A4A-8A75-4604-995F-2CFF49DBD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47" y="1077976"/>
            <a:ext cx="9669655" cy="3096656"/>
          </a:xfrm>
        </p:spPr>
      </p:pic>
    </p:spTree>
    <p:extLst>
      <p:ext uri="{BB962C8B-B14F-4D97-AF65-F5344CB8AC3E}">
        <p14:creationId xmlns:p14="http://schemas.microsoft.com/office/powerpoint/2010/main" val="799860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FC37B-41ED-4937-8A43-6AB4EADD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FFFF"/>
                </a:solidFill>
              </a:rPr>
              <a:t>Charger PCB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40CA0E89-244F-4D47-88F5-FBF44D800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167" y="501082"/>
            <a:ext cx="8595360" cy="3933789"/>
          </a:xfrm>
        </p:spPr>
      </p:pic>
    </p:spTree>
    <p:extLst>
      <p:ext uri="{BB962C8B-B14F-4D97-AF65-F5344CB8AC3E}">
        <p14:creationId xmlns:p14="http://schemas.microsoft.com/office/powerpoint/2010/main" val="2542826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41C5C-A8C5-447F-8FBA-2EAE036C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Prototyping and Testing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2105773-1730-46E6-99E2-F51DE885FB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508600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352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14A6F-E962-4939-9BDA-471870AC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700">
                <a:solidFill>
                  <a:srgbClr val="FFFFFF"/>
                </a:solidFill>
              </a:rPr>
              <a:t>MCU Comparison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6">
            <a:extLst>
              <a:ext uri="{FF2B5EF4-FFF2-40B4-BE49-F238E27FC236}">
                <a16:creationId xmlns:a16="http://schemas.microsoft.com/office/drawing/2014/main" id="{C43DCEE6-1092-4D56-AE89-858238821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113515"/>
              </p:ext>
            </p:extLst>
          </p:nvPr>
        </p:nvGraphicFramePr>
        <p:xfrm>
          <a:off x="816610" y="121283"/>
          <a:ext cx="7000240" cy="651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128">
                  <a:extLst>
                    <a:ext uri="{9D8B030D-6E8A-4147-A177-3AD203B41FA5}">
                      <a16:colId xmlns:a16="http://schemas.microsoft.com/office/drawing/2014/main" val="985937307"/>
                    </a:ext>
                  </a:extLst>
                </a:gridCol>
                <a:gridCol w="1944876">
                  <a:extLst>
                    <a:ext uri="{9D8B030D-6E8A-4147-A177-3AD203B41FA5}">
                      <a16:colId xmlns:a16="http://schemas.microsoft.com/office/drawing/2014/main" val="1874352362"/>
                    </a:ext>
                  </a:extLst>
                </a:gridCol>
                <a:gridCol w="2003743">
                  <a:extLst>
                    <a:ext uri="{9D8B030D-6E8A-4147-A177-3AD203B41FA5}">
                      <a16:colId xmlns:a16="http://schemas.microsoft.com/office/drawing/2014/main" val="3131779107"/>
                    </a:ext>
                  </a:extLst>
                </a:gridCol>
                <a:gridCol w="1565493">
                  <a:extLst>
                    <a:ext uri="{9D8B030D-6E8A-4147-A177-3AD203B41FA5}">
                      <a16:colId xmlns:a16="http://schemas.microsoft.com/office/drawing/2014/main" val="1830967649"/>
                    </a:ext>
                  </a:extLst>
                </a:gridCol>
              </a:tblGrid>
              <a:tr h="447718">
                <a:tc>
                  <a:txBody>
                    <a:bodyPr/>
                    <a:lstStyle/>
                    <a:p>
                      <a:r>
                        <a:rPr lang="en-US" sz="160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Arduino 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Raspberry Pi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Jetson Nano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57245"/>
                  </a:ext>
                </a:extLst>
              </a:tr>
              <a:tr h="441091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Voltage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1.8 – 5.5V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4.7V – 5.25V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4.75V – 5V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91270"/>
                  </a:ext>
                </a:extLst>
              </a:tr>
              <a:tr h="565539">
                <a:tc>
                  <a:txBody>
                    <a:bodyPr/>
                    <a:lstStyle/>
                    <a:p>
                      <a:r>
                        <a:rPr lang="en-US" sz="140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Broadcom</a:t>
                      </a:r>
                      <a:br>
                        <a:rPr lang="en-US" sz="1400"/>
                      </a:b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VideoCore VI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128-core NVIDIA</a:t>
                      </a:r>
                      <a:br>
                        <a:rPr lang="en-US" sz="1400"/>
                      </a:b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Maxwell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968965"/>
                  </a:ext>
                </a:extLst>
              </a:tr>
              <a:tr h="1131077">
                <a:tc>
                  <a:txBody>
                    <a:bodyPr/>
                    <a:lstStyle/>
                    <a:p>
                      <a:r>
                        <a:rPr lang="en-US" sz="140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ATmega328P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Broadcom</a:t>
                      </a:r>
                      <a:br>
                        <a:rPr lang="en-US" sz="1600"/>
                      </a:b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BCM2711, Quad</a:t>
                      </a:r>
                      <a:br>
                        <a:rPr lang="en-US" sz="1600"/>
                      </a:b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Cortex-A72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Quad-core ARM</a:t>
                      </a:r>
                      <a:br>
                        <a:rPr lang="en-US" sz="1600"/>
                      </a:b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A57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1523"/>
                  </a:ext>
                </a:extLst>
              </a:tr>
              <a:tr h="447718">
                <a:tc>
                  <a:txBody>
                    <a:bodyPr/>
                    <a:lstStyle/>
                    <a:p>
                      <a:r>
                        <a:rPr lang="en-US" sz="1400"/>
                        <a:t>Max Clock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MHz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1.5GHz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 GHz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447743"/>
                  </a:ext>
                </a:extLst>
              </a:tr>
              <a:tr h="441091">
                <a:tc>
                  <a:txBody>
                    <a:bodyPr/>
                    <a:lstStyle/>
                    <a:p>
                      <a:r>
                        <a:rPr lang="en-US" sz="140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KB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8GB LPDDR4-</a:t>
                      </a:r>
                      <a:br>
                        <a:rPr lang="en-US" sz="1600"/>
                      </a:b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3200 SDRAM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Gb LPDDR4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290729"/>
                  </a:ext>
                </a:extLst>
              </a:tr>
              <a:tr h="441091">
                <a:tc>
                  <a:txBody>
                    <a:bodyPr/>
                    <a:lstStyle/>
                    <a:p>
                      <a:r>
                        <a:rPr lang="en-US" sz="140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Expandable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Expandable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14104"/>
                  </a:ext>
                </a:extLst>
              </a:tr>
              <a:tr h="441091">
                <a:tc>
                  <a:txBody>
                    <a:bodyPr/>
                    <a:lstStyle/>
                    <a:p>
                      <a:r>
                        <a:rPr lang="en-US" sz="1400"/>
                        <a:t>Bit-Count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8-bit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64-bit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64-bit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78570"/>
                  </a:ext>
                </a:extLst>
              </a:tr>
              <a:tr h="441091">
                <a:tc>
                  <a:txBody>
                    <a:bodyPr/>
                    <a:lstStyle/>
                    <a:p>
                      <a:r>
                        <a:rPr lang="en-US" sz="1400"/>
                        <a:t>Power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200µA@1MHz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3.8W to 5.5W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5W minimum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8366"/>
                  </a:ext>
                </a:extLst>
              </a:tr>
              <a:tr h="441091">
                <a:tc>
                  <a:txBody>
                    <a:bodyPr/>
                    <a:lstStyle/>
                    <a:p>
                      <a:r>
                        <a:rPr lang="en-US" sz="140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68.6 mm x 53.4</a:t>
                      </a:r>
                      <a:br>
                        <a:rPr lang="en-US" sz="1600"/>
                      </a:b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68.6 mm x 53.4</a:t>
                      </a:r>
                      <a:br>
                        <a:rPr lang="en-US" sz="1600"/>
                      </a:b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mm x 80 mm x</a:t>
                      </a:r>
                      <a:br>
                        <a:rPr lang="en-US" sz="1600"/>
                      </a:b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mm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096200"/>
                  </a:ext>
                </a:extLst>
              </a:tr>
              <a:tr h="441091">
                <a:tc>
                  <a:txBody>
                    <a:bodyPr/>
                    <a:lstStyle/>
                    <a:p>
                      <a:r>
                        <a:rPr lang="en-US" sz="140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14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0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14D6-FDD8-4EF4-B48B-4FC88859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68F8E-E73F-4DED-B170-35BE5F43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Google Assistant/Amazon Alexa capable</a:t>
            </a:r>
          </a:p>
          <a:p>
            <a:r>
              <a:rPr lang="en-US" sz="2400"/>
              <a:t>Expressive and emotional capable of analog motor and digital eyes expression</a:t>
            </a:r>
          </a:p>
          <a:p>
            <a:pPr lvl="1"/>
            <a:r>
              <a:rPr lang="en-US" sz="2200"/>
              <a:t>Capable of moving with four independent legs</a:t>
            </a:r>
          </a:p>
          <a:p>
            <a:pPr lvl="1"/>
            <a:r>
              <a:rPr lang="en-US" sz="2200"/>
              <a:t>Able to assume different positions</a:t>
            </a:r>
          </a:p>
          <a:p>
            <a:r>
              <a:rPr lang="en-US" sz="2400"/>
              <a:t>Reacts to its name and other voice commands</a:t>
            </a:r>
          </a:p>
          <a:p>
            <a:r>
              <a:rPr lang="en-US" sz="2400"/>
              <a:t>Touch-sensitive</a:t>
            </a:r>
          </a:p>
          <a:p>
            <a:r>
              <a:rPr lang="en-US" sz="2400"/>
              <a:t>Able to recognize color and objects in front of it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17050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15ED5-5FE0-4248-AB57-DAA2B07F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FFFFFF"/>
                </a:solidFill>
              </a:rPr>
              <a:t>Use Case Diagram</a:t>
            </a: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89D915A-EAEF-4852-87F9-10594077C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866" y="484632"/>
            <a:ext cx="6191840" cy="588224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4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B4A9-5744-4268-B264-2EE28457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0" y="2333082"/>
            <a:ext cx="9692640" cy="1325562"/>
          </a:xfrm>
        </p:spPr>
        <p:txBody>
          <a:bodyPr/>
          <a:lstStyle/>
          <a:p>
            <a:pPr algn="ctr"/>
            <a:r>
              <a:rPr lang="en-US"/>
              <a:t>Administrative Content</a:t>
            </a:r>
          </a:p>
        </p:txBody>
      </p:sp>
    </p:spTree>
    <p:extLst>
      <p:ext uri="{BB962C8B-B14F-4D97-AF65-F5344CB8AC3E}">
        <p14:creationId xmlns:p14="http://schemas.microsoft.com/office/powerpoint/2010/main" val="3896278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8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2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3FECEA-EFA3-4148-8423-0F4A0668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FFFFFF"/>
                </a:solidFill>
              </a:rPr>
              <a:t>Budget</a:t>
            </a:r>
          </a:p>
        </p:txBody>
      </p:sp>
      <p:sp useBgFill="1">
        <p:nvSpPr>
          <p:cNvPr id="54" name="Rectangle 34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FDB34-078D-4D6D-957C-0D14328C9BB4}"/>
              </a:ext>
            </a:extLst>
          </p:cNvPr>
          <p:cNvSpPr txBox="1"/>
          <p:nvPr/>
        </p:nvSpPr>
        <p:spPr>
          <a:xfrm>
            <a:off x="7878675" y="2325157"/>
            <a:ext cx="3075836" cy="385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1600"/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7C81ADBE-F350-4769-9178-C49520CAB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428890"/>
              </p:ext>
            </p:extLst>
          </p:nvPr>
        </p:nvGraphicFramePr>
        <p:xfrm>
          <a:off x="926833" y="758952"/>
          <a:ext cx="6616824" cy="4781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079">
                  <a:extLst>
                    <a:ext uri="{9D8B030D-6E8A-4147-A177-3AD203B41FA5}">
                      <a16:colId xmlns:a16="http://schemas.microsoft.com/office/drawing/2014/main" val="346010736"/>
                    </a:ext>
                  </a:extLst>
                </a:gridCol>
                <a:gridCol w="2577717">
                  <a:extLst>
                    <a:ext uri="{9D8B030D-6E8A-4147-A177-3AD203B41FA5}">
                      <a16:colId xmlns:a16="http://schemas.microsoft.com/office/drawing/2014/main" val="3053260971"/>
                    </a:ext>
                  </a:extLst>
                </a:gridCol>
                <a:gridCol w="697311">
                  <a:extLst>
                    <a:ext uri="{9D8B030D-6E8A-4147-A177-3AD203B41FA5}">
                      <a16:colId xmlns:a16="http://schemas.microsoft.com/office/drawing/2014/main" val="2406611431"/>
                    </a:ext>
                  </a:extLst>
                </a:gridCol>
                <a:gridCol w="762717">
                  <a:extLst>
                    <a:ext uri="{9D8B030D-6E8A-4147-A177-3AD203B41FA5}">
                      <a16:colId xmlns:a16="http://schemas.microsoft.com/office/drawing/2014/main" val="4194529223"/>
                    </a:ext>
                  </a:extLst>
                </a:gridCol>
              </a:tblGrid>
              <a:tr h="301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 name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Description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Possible numbers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Cost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279288002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18v DC Motor Drill RS-550 D-Shaft 1/8in / 3.175mm Shaft - Fan Cooled High Torque 20K RPM Power Tool Replacement Upgrade 18 Volt (12v - 24v DC) DIY Electric Projects Robots Remote Controlled Car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Motors will be used for the legs, neck, and joints.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 x $15.45 = $123.60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130899748"/>
                  </a:ext>
                </a:extLst>
              </a:tr>
              <a:tr h="3017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 Megapixels USB Camera for Raspberry Pi and NVIDIA Jetson Nano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camera will be integrated near the eyes for use of AI vision.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x $8.50 = $17.00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1983380317"/>
                  </a:ext>
                </a:extLst>
              </a:tr>
              <a:tr h="3017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Adafruit Animated Eyes Bonnet for Raspberry Pi Pack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Screen will replace eye sockets and used to display information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rectangle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$49.95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3518859548"/>
                  </a:ext>
                </a:extLst>
              </a:tr>
              <a:tr h="3017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Respeaker Pi HAT 2 mic-array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Used to receive audio input for commands. Also includes a simple speaker for audio output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$9.95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103247296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Gravity Digital Speaker Module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Located where the ears would be. Gives output audio. These are optional and used if the 2 mic-array speaker is not good enough.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or 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 x $6.00 - $12.00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685070882"/>
                  </a:ext>
                </a:extLst>
              </a:tr>
              <a:tr h="301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PCB components and parts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Used to replace microcontrollers in final build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several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Estimated $53.80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4224925831"/>
                  </a:ext>
                </a:extLst>
              </a:tr>
              <a:tr h="301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Arduino Uno R3 Microcontroller Board.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Goes inside and controls peripherals such as motors, touch sensors, etc.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$44.90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1506072158"/>
                  </a:ext>
                </a:extLst>
              </a:tr>
              <a:tr h="4417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LAMPVPATH (Pack of 2) 4 AA Battery Holder, 4 AA Battery Holder with Leads, 4 AA Battery Holder with Wires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Battery holder to satisfy battery standards. Used to facilitate robot design.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$5.98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2338124259"/>
                  </a:ext>
                </a:extLst>
              </a:tr>
              <a:tr h="16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2S Li-ion battery charger BOM</a:t>
                      </a: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Connected to battery.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$6.74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3815445555"/>
                  </a:ext>
                </a:extLst>
              </a:tr>
              <a:tr h="3017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Raspberry Pi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“Brain” of the robot; most likely located where the brain normally goes.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$39.99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3155453102"/>
                  </a:ext>
                </a:extLst>
              </a:tr>
              <a:tr h="301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Plastic Casing (3d printed)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3D printed body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Cost of raw materials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2867856111"/>
                  </a:ext>
                </a:extLst>
              </a:tr>
              <a:tr h="16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Gravity Gesture/Touch Sensor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 the back for “petting detection”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$9.90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842542675"/>
                  </a:ext>
                </a:extLst>
              </a:tr>
              <a:tr h="16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Amount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$380.07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843" marR="37843" marT="0" marB="0"/>
                </a:tc>
                <a:extLst>
                  <a:ext uri="{0D108BD9-81ED-4DB2-BD59-A6C34878D82A}">
                    <a16:rowId xmlns:a16="http://schemas.microsoft.com/office/drawing/2014/main" val="26828716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4C546F-A553-4407-A77E-20D7BF593ADD}"/>
              </a:ext>
            </a:extLst>
          </p:cNvPr>
          <p:cNvSpPr txBox="1"/>
          <p:nvPr/>
        </p:nvSpPr>
        <p:spPr>
          <a:xfrm>
            <a:off x="926833" y="5772150"/>
            <a:ext cx="287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Total: 380.07</a:t>
            </a:r>
          </a:p>
        </p:txBody>
      </p:sp>
    </p:spTree>
    <p:extLst>
      <p:ext uri="{BB962C8B-B14F-4D97-AF65-F5344CB8AC3E}">
        <p14:creationId xmlns:p14="http://schemas.microsoft.com/office/powerpoint/2010/main" val="886399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7CF8-BC81-4DF6-B4EB-964884A5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/>
              <a:t>Progress</a:t>
            </a:r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EDE3562-5B3D-4AC0-8956-37FB40EFD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925706"/>
              </p:ext>
            </p:extLst>
          </p:nvPr>
        </p:nvGraphicFramePr>
        <p:xfrm>
          <a:off x="1262063" y="2013054"/>
          <a:ext cx="8777329" cy="420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9447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B9C1B-B343-4803-BD8E-7FECB587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Issues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33446971-E1F3-45D2-B9F3-34B8EB41E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738445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676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1AC6-FA4F-4E5D-9660-7F364727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Distribution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1A291F-C545-4C98-A245-8CCFA989E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679905"/>
              </p:ext>
            </p:extLst>
          </p:nvPr>
        </p:nvGraphicFramePr>
        <p:xfrm>
          <a:off x="1261872" y="2749216"/>
          <a:ext cx="859472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45">
                  <a:extLst>
                    <a:ext uri="{9D8B030D-6E8A-4147-A177-3AD203B41FA5}">
                      <a16:colId xmlns:a16="http://schemas.microsoft.com/office/drawing/2014/main" val="3034209519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1734922220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3880828368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1563743560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1661973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AI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9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Jonathan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71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Adrian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17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Esteban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9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Anthony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18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004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2F7B-0FC8-4DD2-A887-5D665740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997" y="3097609"/>
            <a:ext cx="3024005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3982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CC95-1C0C-4706-80CA-9238F4C6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/>
              <a:t>Specifications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0EC4F8-1229-4567-B6BD-51E1ED722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188614"/>
              </p:ext>
            </p:extLst>
          </p:nvPr>
        </p:nvGraphicFramePr>
        <p:xfrm>
          <a:off x="1446750" y="2013054"/>
          <a:ext cx="8407955" cy="420148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375808">
                  <a:extLst>
                    <a:ext uri="{9D8B030D-6E8A-4147-A177-3AD203B41FA5}">
                      <a16:colId xmlns:a16="http://schemas.microsoft.com/office/drawing/2014/main" val="4158650663"/>
                    </a:ext>
                  </a:extLst>
                </a:gridCol>
                <a:gridCol w="5032147">
                  <a:extLst>
                    <a:ext uri="{9D8B030D-6E8A-4147-A177-3AD203B41FA5}">
                      <a16:colId xmlns:a16="http://schemas.microsoft.com/office/drawing/2014/main" val="4091631242"/>
                    </a:ext>
                  </a:extLst>
                </a:gridCol>
              </a:tblGrid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Requirements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Specifications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74205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Weight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&lt; 15 lbs.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69456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Response Time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&lt; 3 sec. 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16333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Articulation*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180-degree rotation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580952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Touch Response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&lt; 500 ms delay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04468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Audio Quality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at least 50dB at 3ft.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82103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Audio Recognition*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80% of words understood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09724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Display Size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10cm x 8cm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622388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Standby Mode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5% of full load energy consumption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74696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Dimensions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30cm x 45cm x 25cm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18523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Battery life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hours idle, 1 1/2 hours active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44766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Video Quality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at least 240*240 resolution 8-bit full color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650675"/>
                  </a:ext>
                </a:extLst>
              </a:tr>
              <a:tr h="28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Facial Detection*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&lt; 500 ms delay in response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27363"/>
                  </a:ext>
                </a:extLst>
              </a:tr>
              <a:tr h="500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Camera Quality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&gt; 1 megapixel quality</a:t>
                      </a: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Works with regular indoor and outdoor lighting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854" marR="28112" marT="28112" marB="2811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09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44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3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666C9-1FB8-4D8E-9C97-506BA44D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4564674"/>
            <a:ext cx="4010820" cy="1615461"/>
          </a:xfrm>
        </p:spPr>
        <p:txBody>
          <a:bodyPr anchor="ctr">
            <a:normAutofit/>
          </a:bodyPr>
          <a:lstStyle/>
          <a:p>
            <a:r>
              <a:rPr lang="en-US" sz="3200"/>
              <a:t>Chassis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987A7-47A4-4A08-ACFE-BFB0AE5A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4" y="1141112"/>
            <a:ext cx="4217982" cy="259405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B665A-F806-439C-A4F3-EA31BABE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40" y="1139636"/>
            <a:ext cx="5351619" cy="2595535"/>
          </a:xfrm>
          <a:prstGeom prst="rect">
            <a:avLst/>
          </a:prstGeom>
        </p:spPr>
      </p:pic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45587C19-9B85-4990-A47E-918B6129C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083" y="4370034"/>
            <a:ext cx="5356176" cy="2004740"/>
          </a:xfrm>
        </p:spPr>
        <p:txBody>
          <a:bodyPr anchor="ctr">
            <a:normAutofit fontScale="92500" lnSpcReduction="20000"/>
          </a:bodyPr>
          <a:lstStyle/>
          <a:p>
            <a:r>
              <a:rPr lang="en-US"/>
              <a:t>3D printed in PLA+ </a:t>
            </a:r>
          </a:p>
          <a:p>
            <a:r>
              <a:rPr lang="en-US"/>
              <a:t>207.6mm x 38mm x 80mm</a:t>
            </a:r>
          </a:p>
          <a:p>
            <a:r>
              <a:rPr lang="en-US"/>
              <a:t>Lightweight/Durable</a:t>
            </a:r>
          </a:p>
          <a:p>
            <a:r>
              <a:rPr lang="en-US"/>
              <a:t>Slotted for battery holder, PCB, Raspberry Pi</a:t>
            </a:r>
          </a:p>
          <a:p>
            <a:r>
              <a:rPr lang="en-US"/>
              <a:t>Included slots for I/O ports</a:t>
            </a:r>
          </a:p>
        </p:txBody>
      </p:sp>
    </p:spTree>
    <p:extLst>
      <p:ext uri="{BB962C8B-B14F-4D97-AF65-F5344CB8AC3E}">
        <p14:creationId xmlns:p14="http://schemas.microsoft.com/office/powerpoint/2010/main" val="103036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B0A3-4D0F-4010-8B22-EE4BB3F1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640079"/>
            <a:ext cx="5997678" cy="1363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Model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0D59CF-C7AD-4B58-BFE8-668D6654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876647"/>
            <a:ext cx="4019312" cy="3114967"/>
          </a:xfrm>
          <a:prstGeom prst="rect">
            <a:avLst/>
          </a:prstGeom>
        </p:spPr>
      </p:pic>
      <p:sp>
        <p:nvSpPr>
          <p:cNvPr id="40" name="Content Placeholder 37">
            <a:extLst>
              <a:ext uri="{FF2B5EF4-FFF2-40B4-BE49-F238E27FC236}">
                <a16:creationId xmlns:a16="http://schemas.microsoft.com/office/drawing/2014/main" id="{1E400CCF-1B0B-49BD-BDB5-E47E2A7B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325158"/>
            <a:ext cx="6015571" cy="3854979"/>
          </a:xfrm>
        </p:spPr>
        <p:txBody>
          <a:bodyPr>
            <a:normAutofit/>
          </a:bodyPr>
          <a:lstStyle/>
          <a:p>
            <a:r>
              <a:rPr lang="en-US"/>
              <a:t>Prototype design render</a:t>
            </a:r>
          </a:p>
          <a:p>
            <a:r>
              <a:rPr lang="en-US"/>
              <a:t>Embedded electrical cables for cableless design </a:t>
            </a:r>
          </a:p>
          <a:p>
            <a:r>
              <a:rPr lang="en-US"/>
              <a:t>Space for 2 servo motors per arm</a:t>
            </a:r>
          </a:p>
          <a:p>
            <a:r>
              <a:rPr lang="en-US"/>
              <a:t>Friction fit design</a:t>
            </a:r>
          </a:p>
          <a:p>
            <a:r>
              <a:rPr lang="en-US"/>
              <a:t>Only required hardware 8 standard bolts </a:t>
            </a:r>
          </a:p>
        </p:txBody>
      </p:sp>
    </p:spTree>
    <p:extLst>
      <p:ext uri="{BB962C8B-B14F-4D97-AF65-F5344CB8AC3E}">
        <p14:creationId xmlns:p14="http://schemas.microsoft.com/office/powerpoint/2010/main" val="160919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150F-6E17-4CC7-B1F9-B7916ED6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640079"/>
            <a:ext cx="5997678" cy="1363345"/>
          </a:xfrm>
        </p:spPr>
        <p:txBody>
          <a:bodyPr>
            <a:normAutofit/>
          </a:bodyPr>
          <a:lstStyle/>
          <a:p>
            <a:r>
              <a:rPr lang="en-US"/>
              <a:t>Slicing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5F7681-087E-4880-84A6-E1AB6099D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424474"/>
            <a:ext cx="4019312" cy="40193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ACA81-6901-471E-9166-C422C1E3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325158"/>
            <a:ext cx="6015571" cy="3854979"/>
          </a:xfrm>
        </p:spPr>
        <p:txBody>
          <a:bodyPr>
            <a:normAutofit/>
          </a:bodyPr>
          <a:lstStyle/>
          <a:p>
            <a:r>
              <a:rPr lang="en-US"/>
              <a:t>Slicing by </a:t>
            </a:r>
            <a:r>
              <a:rPr lang="en-US" err="1"/>
              <a:t>Ultimaker</a:t>
            </a:r>
            <a:r>
              <a:rPr lang="en-US"/>
              <a:t> </a:t>
            </a:r>
            <a:r>
              <a:rPr lang="en-US" err="1"/>
              <a:t>Cura</a:t>
            </a:r>
            <a:endParaRPr lang="en-US"/>
          </a:p>
          <a:p>
            <a:r>
              <a:rPr lang="en-US"/>
              <a:t>Three dimensional gyroid infill pattern for equal strength in every direction</a:t>
            </a:r>
          </a:p>
          <a:p>
            <a:r>
              <a:rPr lang="en-US"/>
              <a:t>5% infill for chassis components keeps robodog within weight spec</a:t>
            </a:r>
          </a:p>
          <a:p>
            <a:r>
              <a:rPr lang="en-US"/>
              <a:t>Designed to be printed at home with minimal complex support structures</a:t>
            </a:r>
          </a:p>
        </p:txBody>
      </p:sp>
    </p:spTree>
    <p:extLst>
      <p:ext uri="{BB962C8B-B14F-4D97-AF65-F5344CB8AC3E}">
        <p14:creationId xmlns:p14="http://schemas.microsoft.com/office/powerpoint/2010/main" val="258028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80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82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1815A-0A41-481F-AE16-B278518E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FFFF"/>
                </a:solidFill>
              </a:rPr>
              <a:t>Software Block Diagram</a:t>
            </a:r>
          </a:p>
        </p:txBody>
      </p:sp>
      <p:sp useBgFill="1">
        <p:nvSpPr>
          <p:cNvPr id="142" name="Rectangle 84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9C22D282-14D7-4AA2-AB96-57CD9FE48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62" y="484632"/>
            <a:ext cx="5102849" cy="5882248"/>
          </a:xfrm>
          <a:prstGeom prst="rect">
            <a:avLst/>
          </a:prstGeom>
        </p:spPr>
      </p:pic>
      <p:sp>
        <p:nvSpPr>
          <p:cNvPr id="143" name="Rectangle 86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6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6888-E1B0-4FC3-9536-315331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01854"/>
            <a:ext cx="9692640" cy="1325562"/>
          </a:xfrm>
        </p:spPr>
        <p:txBody>
          <a:bodyPr/>
          <a:lstStyle/>
          <a:p>
            <a:pPr algn="ctr"/>
            <a:r>
              <a:rPr lang="en-US"/>
              <a:t>AI Assistant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8F4D23B-E332-4E6B-B299-B3356C959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" y="1718242"/>
            <a:ext cx="10412931" cy="51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8235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1729B2ABDC54DA16F2B949A9515E8" ma:contentTypeVersion="6" ma:contentTypeDescription="Create a new document." ma:contentTypeScope="" ma:versionID="182f820a5d9abc3f6e6ffd04400124e8">
  <xsd:schema xmlns:xsd="http://www.w3.org/2001/XMLSchema" xmlns:xs="http://www.w3.org/2001/XMLSchema" xmlns:p="http://schemas.microsoft.com/office/2006/metadata/properties" xmlns:ns3="f5ae5f3e-fde5-4f1b-8efb-1ed4cf40363d" targetNamespace="http://schemas.microsoft.com/office/2006/metadata/properties" ma:root="true" ma:fieldsID="5174d88cbd1ed75718664a230f3ca4dc" ns3:_="">
    <xsd:import namespace="f5ae5f3e-fde5-4f1b-8efb-1ed4cf4036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e5f3e-fde5-4f1b-8efb-1ed4cf403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CC89C9-668A-4CB1-81B9-F50FF5DF46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FAC01F-A63C-42EA-833B-78F993D8E60D}">
  <ds:schemaRefs>
    <ds:schemaRef ds:uri="f5ae5f3e-fde5-4f1b-8efb-1ed4cf4036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B65924-1550-4370-B44F-3CC4970BFCEB}">
  <ds:schemaRefs>
    <ds:schemaRef ds:uri="f5ae5f3e-fde5-4f1b-8efb-1ed4cf4036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Application>Microsoft Office PowerPoint</Application>
  <PresentationFormat>Widescreen</PresentationFormat>
  <Slides>36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View</vt:lpstr>
      <vt:lpstr>Robodog</vt:lpstr>
      <vt:lpstr>Motivation</vt:lpstr>
      <vt:lpstr>Goals &amp; Objectives</vt:lpstr>
      <vt:lpstr>Specifications</vt:lpstr>
      <vt:lpstr>Chassis</vt:lpstr>
      <vt:lpstr>Model</vt:lpstr>
      <vt:lpstr>Slicing</vt:lpstr>
      <vt:lpstr>Software Block Diagram</vt:lpstr>
      <vt:lpstr>AI Assistant</vt:lpstr>
      <vt:lpstr>Movement Flow Chart</vt:lpstr>
      <vt:lpstr>Hardware Block Diagram</vt:lpstr>
      <vt:lpstr>Camera</vt:lpstr>
      <vt:lpstr>Touch Sensor</vt:lpstr>
      <vt:lpstr>Movement and Motor Design</vt:lpstr>
      <vt:lpstr>Using Digital Pins for PWM functionality</vt:lpstr>
      <vt:lpstr>Servo Motor Schematic</vt:lpstr>
      <vt:lpstr>PowerPoint Presentation</vt:lpstr>
      <vt:lpstr>Overall PCB</vt:lpstr>
      <vt:lpstr>Power Delivery</vt:lpstr>
      <vt:lpstr>Raspberry Pi Power Supply</vt:lpstr>
      <vt:lpstr>MCU and motor power supply</vt:lpstr>
      <vt:lpstr>Power Supply PCB</vt:lpstr>
      <vt:lpstr>Power Supply Testing</vt:lpstr>
      <vt:lpstr>Batteries and Charger</vt:lpstr>
      <vt:lpstr>Batteries</vt:lpstr>
      <vt:lpstr>Charger Schematic</vt:lpstr>
      <vt:lpstr>Charger PCB</vt:lpstr>
      <vt:lpstr>Prototyping and Testing</vt:lpstr>
      <vt:lpstr>MCU Comparison</vt:lpstr>
      <vt:lpstr>Use Case Diagram</vt:lpstr>
      <vt:lpstr>Administrative Content</vt:lpstr>
      <vt:lpstr>Budget</vt:lpstr>
      <vt:lpstr>Progress</vt:lpstr>
      <vt:lpstr>Issues</vt:lpstr>
      <vt:lpstr>Work Distribution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Hernandez</dc:creator>
  <cp:revision>4</cp:revision>
  <dcterms:created xsi:type="dcterms:W3CDTF">2022-02-01T19:29:24Z</dcterms:created>
  <dcterms:modified xsi:type="dcterms:W3CDTF">2022-04-24T23:10:29Z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0x0101000221729B2ABDC54DA16F2B949A9515E8</vt:lpwstr>
  </property>
</Properties>
</file>