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Karla" pitchFamily="2" charset="0"/>
      <p:regular r:id="rId38"/>
      <p:bold r:id="rId39"/>
      <p:italic r:id="rId40"/>
      <p:boldItalic r:id="rId41"/>
    </p:embeddedFont>
    <p:embeddedFont>
      <p:font typeface="Raleway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B888C2-1FB4-4C4D-B5CD-7FBD1ADBD5C4}">
  <a:tblStyle styleId="{DEB888C2-1FB4-4C4D-B5CD-7FBD1ADBD5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534E70-0EE7-4EAA-9E6A-1612A976E7C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cff45ca1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bcff45ca1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ccb3a73b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bccb3a73b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bccb3a73b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bccb3a73b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ccb3a73b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ccb3a73b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bccb3a73b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bccb3a73b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ccb3a73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ccb3a73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ccb3a73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bccb3a73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b5cd6df5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b5cd6df5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b5cd6df5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bb5cd6df5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bb5cd6df5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bb5cd6df5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f9d80780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f9d80780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b5cd6df5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b5cd6df5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2e12a23f5_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2e12a23f5_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b5cd6df5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bb5cd6df5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2e12a23f5_4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f2e12a23f5_4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bcedfa3299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bcedfa3299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cedfa329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bcedfa329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b5cd6df5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bb5cd6df5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bcedfa3299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bcedfa3299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cedfa3299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bcedfa3299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8edb804190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8edb804190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bb5cd6df5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bb5cd6df5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bccb3a73b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bccb3a73b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ccb3a73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bccb3a73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bb5cd6df5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bb5cd6df5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bb5cd6df5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bb5cd6df5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f2cdc981b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f2cdc981b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b5cd6df5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bb5cd6df5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2f9d80780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c2f9d80780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cff45ca1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cff45ca1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b5cd6df5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bb5cd6df5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cff45ca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bcff45ca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4C5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6025" y="301575"/>
            <a:ext cx="9150050" cy="4496748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5900" y="759982"/>
            <a:ext cx="9144150" cy="37698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0" y="1351100"/>
            <a:ext cx="9156075" cy="2889063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ABE33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6025" y="301575"/>
            <a:ext cx="9150050" cy="4496748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-5900" y="753950"/>
            <a:ext cx="9144150" cy="3769800"/>
          </a:xfrm>
          <a:custGeom>
            <a:avLst/>
            <a:gdLst/>
            <a:ahLst/>
            <a:cxnLst/>
            <a:rect l="l" t="t" r="r" b="b"/>
            <a:pathLst>
              <a:path w="365766" h="150792" extrusionOk="0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0" y="1351100"/>
            <a:ext cx="9156075" cy="2889063"/>
          </a:xfrm>
          <a:custGeom>
            <a:avLst/>
            <a:gdLst/>
            <a:ahLst/>
            <a:cxnLst/>
            <a:rect l="l" t="t" r="r" b="b"/>
            <a:pathLst>
              <a:path w="366243" h="106157" extrusionOk="0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6025" y="301575"/>
            <a:ext cx="9150050" cy="4496748"/>
          </a:xfrm>
          <a:custGeom>
            <a:avLst/>
            <a:gdLst/>
            <a:ahLst/>
            <a:cxnLst/>
            <a:rect l="l" t="t" r="r" b="b"/>
            <a:pathLst>
              <a:path w="366002" h="149344" extrusionOk="0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23" name="Google Shape;23;p4"/>
          <p:cNvSpPr/>
          <p:nvPr/>
        </p:nvSpPr>
        <p:spPr>
          <a:xfrm>
            <a:off x="0" y="1580113"/>
            <a:ext cx="9144000" cy="3341668"/>
          </a:xfrm>
          <a:custGeom>
            <a:avLst/>
            <a:gdLst/>
            <a:ahLst/>
            <a:cxnLst/>
            <a:rect l="l" t="t" r="r" b="b"/>
            <a:pathLst>
              <a:path w="365760" h="110982" extrusionOk="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-5900" y="410541"/>
            <a:ext cx="9144152" cy="4453148"/>
          </a:xfrm>
          <a:custGeom>
            <a:avLst/>
            <a:gdLst/>
            <a:ahLst/>
            <a:cxnLst/>
            <a:rect l="l" t="t" r="r" b="b"/>
            <a:pathLst>
              <a:path w="365036" h="147896" extrusionOk="0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◆"/>
              <a:defRPr b="1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◇"/>
              <a:defRPr b="1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b="1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b="1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b="1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60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4179900" y="1041875"/>
            <a:ext cx="784200" cy="784200"/>
          </a:xfrm>
          <a:prstGeom prst="diamond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31" name="Google Shape;31;p5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2" name="Google Shape;32;p5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34" name="Google Shape;34;p5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35" name="Google Shape;35;p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36" name="Google Shape;36;p5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◆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42" name="Google Shape;42;p6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3" name="Google Shape;43;p6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45" name="Google Shape;45;p6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46" name="Google Shape;46;p6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47" name="Google Shape;47;p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904925" y="1495850"/>
            <a:ext cx="35601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4679180" y="1495850"/>
            <a:ext cx="35601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◆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◆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◇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5" name="Google Shape;55;p7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6" name="Google Shape;56;p7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57" name="Google Shape;57;p7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58" name="Google Shape;58;p7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59" name="Google Shape;59;p7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3357262" y="14958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>
            <a:off x="5843773" y="1495850"/>
            <a:ext cx="23652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◆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◆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◇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8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l" t="t" r="r" b="b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8" name="Google Shape;68;p8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l" t="t" r="r" b="b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9" name="Google Shape;69;p8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l" t="t" r="r" b="b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70" name="Google Shape;70;p8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l" t="t" r="r" b="b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71" name="Google Shape;71;p8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l" t="t" r="r" b="b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72" name="Google Shape;72;p8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l" t="t" r="r" b="b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-2355" y="0"/>
            <a:ext cx="5209571" cy="983354"/>
          </a:xfrm>
          <a:custGeom>
            <a:avLst/>
            <a:gdLst/>
            <a:ahLst/>
            <a:cxnLst/>
            <a:rect l="l" t="t" r="r" b="b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7" name="Google Shape;77;p9"/>
          <p:cNvSpPr/>
          <p:nvPr/>
        </p:nvSpPr>
        <p:spPr>
          <a:xfrm>
            <a:off x="-6025" y="2"/>
            <a:ext cx="4445394" cy="1085644"/>
          </a:xfrm>
          <a:custGeom>
            <a:avLst/>
            <a:gdLst/>
            <a:ahLst/>
            <a:cxnLst/>
            <a:rect l="l" t="t" r="r" b="b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78" name="Google Shape;78;p9"/>
          <p:cNvSpPr/>
          <p:nvPr/>
        </p:nvSpPr>
        <p:spPr>
          <a:xfrm>
            <a:off x="6375475" y="4745747"/>
            <a:ext cx="2548913" cy="400879"/>
          </a:xfrm>
          <a:custGeom>
            <a:avLst/>
            <a:gdLst/>
            <a:ahLst/>
            <a:cxnLst/>
            <a:rect l="l" t="t" r="r" b="b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79" name="Google Shape;79;p9"/>
          <p:cNvSpPr/>
          <p:nvPr/>
        </p:nvSpPr>
        <p:spPr>
          <a:xfrm>
            <a:off x="7341180" y="4767304"/>
            <a:ext cx="1821096" cy="395811"/>
          </a:xfrm>
          <a:custGeom>
            <a:avLst/>
            <a:gdLst/>
            <a:ahLst/>
            <a:cxnLst/>
            <a:rect l="l" t="t" r="r" b="b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0" name="Google Shape;80;p9"/>
          <p:cNvSpPr/>
          <p:nvPr/>
        </p:nvSpPr>
        <p:spPr>
          <a:xfrm>
            <a:off x="8340717" y="4204075"/>
            <a:ext cx="818444" cy="959061"/>
          </a:xfrm>
          <a:custGeom>
            <a:avLst/>
            <a:gdLst/>
            <a:ahLst/>
            <a:cxnLst/>
            <a:rect l="l" t="t" r="r" b="b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1" name="Google Shape;81;p9"/>
          <p:cNvSpPr/>
          <p:nvPr/>
        </p:nvSpPr>
        <p:spPr>
          <a:xfrm>
            <a:off x="1559025" y="-6025"/>
            <a:ext cx="4116775" cy="944875"/>
          </a:xfrm>
          <a:custGeom>
            <a:avLst/>
            <a:gdLst/>
            <a:ahLst/>
            <a:cxnLst/>
            <a:rect l="l" t="t" r="r" b="b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2" name="Google Shape;82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-2355" y="0"/>
            <a:ext cx="5209571" cy="983354"/>
          </a:xfrm>
          <a:custGeom>
            <a:avLst/>
            <a:gdLst/>
            <a:ahLst/>
            <a:cxnLst/>
            <a:rect l="l" t="t" r="r" b="b"/>
            <a:pathLst>
              <a:path w="342116" h="53320" extrusionOk="0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6" name="Google Shape;86;p10"/>
          <p:cNvSpPr/>
          <p:nvPr/>
        </p:nvSpPr>
        <p:spPr>
          <a:xfrm>
            <a:off x="-6025" y="2"/>
            <a:ext cx="4445394" cy="1085644"/>
          </a:xfrm>
          <a:custGeom>
            <a:avLst/>
            <a:gdLst/>
            <a:ahLst/>
            <a:cxnLst/>
            <a:rect l="l" t="t" r="r" b="b"/>
            <a:pathLst>
              <a:path w="291932" h="58628" extrusionOk="0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87" name="Google Shape;87;p10"/>
          <p:cNvSpPr/>
          <p:nvPr/>
        </p:nvSpPr>
        <p:spPr>
          <a:xfrm>
            <a:off x="6375475" y="4745747"/>
            <a:ext cx="2548913" cy="400879"/>
          </a:xfrm>
          <a:custGeom>
            <a:avLst/>
            <a:gdLst/>
            <a:ahLst/>
            <a:cxnLst/>
            <a:rect l="l" t="t" r="r" b="b"/>
            <a:pathLst>
              <a:path w="203628" h="19060" extrusionOk="0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88" name="Google Shape;88;p10"/>
          <p:cNvSpPr/>
          <p:nvPr/>
        </p:nvSpPr>
        <p:spPr>
          <a:xfrm>
            <a:off x="7341180" y="4767304"/>
            <a:ext cx="1821096" cy="395811"/>
          </a:xfrm>
          <a:custGeom>
            <a:avLst/>
            <a:gdLst/>
            <a:ahLst/>
            <a:cxnLst/>
            <a:rect l="l" t="t" r="r" b="b"/>
            <a:pathLst>
              <a:path w="145484" h="18819" extrusionOk="0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89" name="Google Shape;89;p10"/>
          <p:cNvSpPr/>
          <p:nvPr/>
        </p:nvSpPr>
        <p:spPr>
          <a:xfrm>
            <a:off x="8340717" y="4204075"/>
            <a:ext cx="818444" cy="959061"/>
          </a:xfrm>
          <a:custGeom>
            <a:avLst/>
            <a:gdLst/>
            <a:ahLst/>
            <a:cxnLst/>
            <a:rect l="l" t="t" r="r" b="b"/>
            <a:pathLst>
              <a:path w="65384" h="45599" extrusionOk="0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90" name="Google Shape;90;p10"/>
          <p:cNvSpPr/>
          <p:nvPr/>
        </p:nvSpPr>
        <p:spPr>
          <a:xfrm>
            <a:off x="1559025" y="-6025"/>
            <a:ext cx="4116775" cy="944875"/>
          </a:xfrm>
          <a:custGeom>
            <a:avLst/>
            <a:gdLst/>
            <a:ahLst/>
            <a:cxnLst/>
            <a:rect l="l" t="t" r="r" b="b"/>
            <a:pathLst>
              <a:path w="164671" h="37795" extrusionOk="0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91" name="Google Shape;91;p10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◆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BE33F"/>
              </a:buClr>
              <a:buSzPts val="24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24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None/>
              <a:defRPr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buNone/>
              <a:defRPr sz="1200">
                <a:solidFill>
                  <a:srgbClr val="00AE9D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gi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jp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j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j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Shell-Blocked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Programming Education Aid</a:t>
            </a:r>
            <a:endParaRPr sz="3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Group 37</a:t>
            </a:r>
            <a:endParaRPr sz="240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E3478E7-2078-F484-87B6-B7DBE301C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57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886650" y="413125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Part Comparison</a:t>
            </a:r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aphicFrame>
        <p:nvGraphicFramePr>
          <p:cNvPr id="180" name="Google Shape;180;p20"/>
          <p:cNvGraphicFramePr/>
          <p:nvPr/>
        </p:nvGraphicFramePr>
        <p:xfrm>
          <a:off x="633975" y="1061675"/>
          <a:ext cx="5276850" cy="3725325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Motor Name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Rated Current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RPM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Stall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Torque 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Weight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Price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Diameter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Pololu 25D Metal Gearmotor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.5A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300 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1.58 kg-cm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133g</a:t>
                      </a:r>
                      <a:endParaRPr sz="105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$30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25 mm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00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Greartisan DC  Gear Motor</a:t>
                      </a:r>
                      <a:endParaRPr sz="1000">
                        <a:highlight>
                          <a:srgbClr val="FFFF00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.06A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60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 6.5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Kg.cm</a:t>
                      </a:r>
                      <a:endParaRPr sz="11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224g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$14.99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37 mm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Traxxas 775 Titan 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3.2A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10,000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9.34 - 10.06 kg-cm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300g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$40.95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39.4 mm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Bemonoc Encoder Metal Gearmotor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.15A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60 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4.8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kg.cm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137g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$14.88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25mm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Bringsmart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JGB37-520X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.6A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200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.58 kg-cm 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270g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$19.99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37mm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Pangyoo PYouo-DC Motor 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1.1A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100 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4.5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kg-cm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499g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$32.56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37mm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9575" y="1663000"/>
            <a:ext cx="2369800" cy="234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6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3AC104-1D22-EA6B-E0AF-9A9DAA11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Driver Technology Comparison</a:t>
            </a:r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aphicFrame>
        <p:nvGraphicFramePr>
          <p:cNvPr id="189" name="Google Shape;189;p21"/>
          <p:cNvGraphicFramePr/>
          <p:nvPr/>
        </p:nvGraphicFramePr>
        <p:xfrm>
          <a:off x="1963425" y="1634575"/>
          <a:ext cx="4143375" cy="264668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Motor Driver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Direction Control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Speed control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Complexity 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Price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accent5"/>
                          </a:highlight>
                          <a:latin typeface="Karla"/>
                          <a:ea typeface="Karla"/>
                          <a:cs typeface="Karla"/>
                          <a:sym typeface="Karla"/>
                        </a:rPr>
                        <a:t>H-Bridge</a:t>
                      </a:r>
                      <a:endParaRPr sz="1200">
                        <a:highlight>
                          <a:schemeClr val="accent5"/>
                        </a:highlight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Yes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Yes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Easy to implement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$6.99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PWM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Yes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Easy to implement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$6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Relay Driver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Hard to implement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$7.49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Transistor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Hard to implement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$0.5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0" name="Google Shape;190;p21"/>
          <p:cNvPicPr preferRelativeResize="0"/>
          <p:nvPr/>
        </p:nvPicPr>
        <p:blipFill rotWithShape="1">
          <a:blip r:embed="rId5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A31FEB-45D7-865E-D1E6-B2F720E20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7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Driver Part Comparison</a:t>
            </a:r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197" name="Google Shape;197;p22"/>
          <p:cNvGraphicFramePr/>
          <p:nvPr/>
        </p:nvGraphicFramePr>
        <p:xfrm>
          <a:off x="610200" y="1541350"/>
          <a:ext cx="3924300" cy="285750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92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Voltage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(V) 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Current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(mA)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Size 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(cm)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Price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chemeClr val="accent5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HiLetgo L298N</a:t>
                      </a:r>
                      <a:endParaRPr sz="1200" b="1">
                        <a:highlight>
                          <a:schemeClr val="accent5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5-35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36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6 x 6 x 3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$3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L9110S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2.5-12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800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10 x 8 x 1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$1.20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L293D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4.5 - 36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1000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 x 2 x 3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$1.56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BTS7960 43A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5 - 27 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4300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13 x 13 x 13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$11.99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8" name="Google Shape;19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6100" y="1561650"/>
            <a:ext cx="2816901" cy="281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 rotWithShape="1">
          <a:blip r:embed="rId6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F31040-E834-B9C3-87E0-BBCB5D6B2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Technology Comparison  </a:t>
            </a:r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aphicFrame>
        <p:nvGraphicFramePr>
          <p:cNvPr id="206" name="Google Shape;206;p23"/>
          <p:cNvGraphicFramePr/>
          <p:nvPr/>
        </p:nvGraphicFramePr>
        <p:xfrm>
          <a:off x="1655500" y="1295950"/>
          <a:ext cx="5353050" cy="329940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124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Parameters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NiMH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LiPo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chemeClr val="accent5"/>
                          </a:highlight>
                          <a:latin typeface="Karla"/>
                          <a:ea typeface="Karla"/>
                          <a:cs typeface="Karla"/>
                          <a:sym typeface="Karla"/>
                        </a:rPr>
                        <a:t>Li-Ion</a:t>
                      </a:r>
                      <a:endParaRPr sz="1200" b="1">
                        <a:highlight>
                          <a:schemeClr val="accent5"/>
                        </a:highlight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NiCd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Lead 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Acid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Energy Density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7415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45 Wh/kg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7415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100 Wh/kg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37415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150 Wh/kg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40 Wh/kg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30 Wh/kg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Weight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350g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250g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200g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400g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2000g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Memory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Effect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None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None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None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Yes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None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Self  Discharge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(Per Month)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15%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3%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2%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20%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6%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Life Cycle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1000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500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1500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2000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1200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Size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Medium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Small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Small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Medium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Large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7" name="Google Shape;207;p23"/>
          <p:cNvPicPr preferRelativeResize="0"/>
          <p:nvPr/>
        </p:nvPicPr>
        <p:blipFill rotWithShape="1">
          <a:blip r:embed="rId5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BE6587-8A90-5E5F-3E09-9725D6A45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>
            <a:spLocks noGrp="1"/>
          </p:cNvSpPr>
          <p:nvPr>
            <p:ph type="title"/>
          </p:nvPr>
        </p:nvSpPr>
        <p:spPr>
          <a:xfrm>
            <a:off x="886650" y="36405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Part Comparison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aphicFrame>
        <p:nvGraphicFramePr>
          <p:cNvPr id="214" name="Google Shape;214;p24"/>
          <p:cNvGraphicFramePr/>
          <p:nvPr/>
        </p:nvGraphicFramePr>
        <p:xfrm>
          <a:off x="378200" y="1442300"/>
          <a:ext cx="5419725" cy="3162935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Battery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ABENIC DC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AA NI-MH Battery Pack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KBT Rechargeable Battery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chemeClr val="accent5"/>
                          </a:highlight>
                          <a:latin typeface="Karla"/>
                          <a:ea typeface="Karla"/>
                          <a:cs typeface="Karla"/>
                          <a:sym typeface="Karla"/>
                        </a:rPr>
                        <a:t>Talentcell Rechargeable Battery Pack</a:t>
                      </a:r>
                      <a:endParaRPr sz="1200" b="1">
                        <a:highlight>
                          <a:schemeClr val="accent5"/>
                        </a:highlight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Turnigy 5000mAh 3S 20C LiPo Pack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Capacity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(mAh)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4000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2400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5200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6000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5000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Weight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(g)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222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230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F1111"/>
                          </a:solidFill>
                          <a:highlight>
                            <a:srgbClr val="FFFFFF"/>
                          </a:highlight>
                          <a:latin typeface="Karla"/>
                          <a:ea typeface="Karla"/>
                          <a:cs typeface="Karla"/>
                          <a:sym typeface="Karla"/>
                        </a:rPr>
                        <a:t>295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360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360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Dimensions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(mm)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98 x 57 x 21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115 x 106 x 32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70 x 55 x 40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28 x 85 x 145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143 x 51 x 23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Material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Li-ion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NiMH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Li-ion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Li-ion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LiPo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Price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$36.99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$19.99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$32.99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$39.99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$24.99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5" name="Google Shape;21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0325" y="1373850"/>
            <a:ext cx="3041276" cy="304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6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962C1B-9989-3278-A9F2-409CB8942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Detection Technology Comparison</a:t>
            </a:r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aphicFrame>
        <p:nvGraphicFramePr>
          <p:cNvPr id="223" name="Google Shape;223;p25"/>
          <p:cNvGraphicFramePr/>
          <p:nvPr/>
        </p:nvGraphicFramePr>
        <p:xfrm>
          <a:off x="1472625" y="1556050"/>
          <a:ext cx="5486400" cy="240792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7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Object Detection Method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Method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chemeClr val="accent5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Ultrasonic</a:t>
                      </a:r>
                      <a:endParaRPr sz="1200" b="1">
                        <a:highlight>
                          <a:schemeClr val="accent5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Infrared (IR) Proximity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LIDAR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Power Consumption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0.1 Watt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.05 Watt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 Watt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Cost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$2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$100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Ease of Use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Simple 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Slightly Complex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Slightly Complex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Interference 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Noise, 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soft surfaces 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External light, color 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Reflective and Transparent objects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24" name="Google Shape;224;p25"/>
          <p:cNvPicPr preferRelativeResize="0"/>
          <p:nvPr/>
        </p:nvPicPr>
        <p:blipFill rotWithShape="1">
          <a:blip r:embed="rId5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92E6A6-E41A-7BDE-3DB5-A0FDC1E1A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0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86700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Detection Part Comparison</a:t>
            </a:r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231" name="Google Shape;231;p26"/>
          <p:cNvGraphicFramePr/>
          <p:nvPr/>
        </p:nvGraphicFramePr>
        <p:xfrm>
          <a:off x="618600" y="1201800"/>
          <a:ext cx="5391150" cy="3538855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Sensor Module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Range 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(cm)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Accuracy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(cm)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Voltage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(V)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Sensor Type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Karla"/>
                          <a:ea typeface="Karla"/>
                          <a:cs typeface="Karla"/>
                          <a:sym typeface="Karla"/>
                        </a:rPr>
                        <a:t>Price </a:t>
                      </a:r>
                      <a:endParaRPr sz="1200" b="1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chemeClr val="accent5"/>
                          </a:highlight>
                          <a:latin typeface="Karla"/>
                          <a:ea typeface="Karla"/>
                          <a:cs typeface="Karla"/>
                          <a:sym typeface="Karla"/>
                        </a:rPr>
                        <a:t>HC-SR04</a:t>
                      </a:r>
                      <a:r>
                        <a:rPr lang="en" sz="1200">
                          <a:solidFill>
                            <a:schemeClr val="accent5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 </a:t>
                      </a:r>
                      <a:endParaRPr sz="1200">
                        <a:solidFill>
                          <a:schemeClr val="accent5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2 - 400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±1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Ultrasonic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$2.00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Sharp GP2Y0A21YK0F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10 - 80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±8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4.5 -  5.5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Infrared Proximity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Sensor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$9.99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VL53L0X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0 - 200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±6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2.6 - 5.5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LIDAR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$4.99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Parallax PING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2 - 300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±3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Ultrasonic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$34.99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VL53L1X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400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±12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2.6 - 3.5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LIDAR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$8.99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GP2Y0A02YK0F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20 - 150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±8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4.5 - 5.5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Infrared Proximity 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Sensor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Karla"/>
                          <a:ea typeface="Karla"/>
                          <a:cs typeface="Karla"/>
                          <a:sym typeface="Karla"/>
                        </a:rPr>
                        <a:t>$9.99</a:t>
                      </a:r>
                      <a:endParaRPr sz="1200"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32" name="Google Shape;23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6850" y="1382775"/>
            <a:ext cx="2829450" cy="28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 rotWithShape="1">
          <a:blip r:embed="rId6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87ECF9-6A10-D041-CAA1-E53BE9A5F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Comparison - Microcontroller</a:t>
            </a:r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aphicFrame>
        <p:nvGraphicFramePr>
          <p:cNvPr id="240" name="Google Shape;240;p27"/>
          <p:cNvGraphicFramePr/>
          <p:nvPr/>
        </p:nvGraphicFramePr>
        <p:xfrm>
          <a:off x="1890700" y="1732800"/>
          <a:ext cx="5362575" cy="229362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Microcontrollers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MCU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rgbClr val="FFFF00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Arduino Mega</a:t>
                      </a:r>
                      <a:endParaRPr sz="1200" b="1">
                        <a:highlight>
                          <a:srgbClr val="FFFF00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Raspberry Pi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ESP8266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PIC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Clock speed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16 MHz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2.3 GHz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80 MHz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100 MHz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Weight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(g)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37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45-50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2-5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1-5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Input Voltage (V)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7-12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5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3.3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3.3-5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I/O Pins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54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40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17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12-100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1" name="Google Shape;241;p27"/>
          <p:cNvPicPr preferRelativeResize="0"/>
          <p:nvPr/>
        </p:nvPicPr>
        <p:blipFill rotWithShape="1">
          <a:blip r:embed="rId5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BF65FA-8770-5562-441D-CDB1799AD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</a:t>
            </a:r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1877" y="1478050"/>
            <a:ext cx="5957125" cy="31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 rotWithShape="1">
          <a:blip r:embed="rId6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CA8C7C-590B-F2A4-B858-583776860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100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Block Diagram - Sensor Subsystem</a:t>
            </a:r>
            <a:endParaRPr/>
          </a:p>
        </p:txBody>
      </p:sp>
      <p:sp>
        <p:nvSpPr>
          <p:cNvPr id="255" name="Google Shape;255;p29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5">
            <a:alphaModFix/>
          </a:blip>
          <a:srcRect l="1822" t="1146" r="3730"/>
          <a:stretch/>
        </p:blipFill>
        <p:spPr>
          <a:xfrm>
            <a:off x="512300" y="923000"/>
            <a:ext cx="7129601" cy="415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 rotWithShape="1">
          <a:blip r:embed="rId6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B4D2D0-2859-190D-91A4-366E2B935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3" name="Google Shape;103;p12"/>
          <p:cNvPicPr preferRelativeResize="0"/>
          <p:nvPr/>
        </p:nvPicPr>
        <p:blipFill rotWithShape="1">
          <a:blip r:embed="rId6">
            <a:alphaModFix/>
          </a:blip>
          <a:srcRect t="20447" b="20453"/>
          <a:stretch/>
        </p:blipFill>
        <p:spPr>
          <a:xfrm>
            <a:off x="675375" y="1790350"/>
            <a:ext cx="1634700" cy="171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4" name="Google Shape;104;p12"/>
          <p:cNvSpPr txBox="1"/>
          <p:nvPr/>
        </p:nvSpPr>
        <p:spPr>
          <a:xfrm>
            <a:off x="601875" y="3753350"/>
            <a:ext cx="17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Renso</a:t>
            </a:r>
            <a:r>
              <a:rPr lang="en" sz="12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br>
              <a:rPr lang="en">
                <a:latin typeface="Karla"/>
                <a:ea typeface="Karla"/>
                <a:cs typeface="Karla"/>
                <a:sym typeface="Karla"/>
              </a:rPr>
            </a:br>
            <a:r>
              <a:rPr lang="en"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Computer Engineering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5" name="Google Shape;105;p12"/>
          <p:cNvPicPr preferRelativeResize="0"/>
          <p:nvPr/>
        </p:nvPicPr>
        <p:blipFill rotWithShape="1">
          <a:blip r:embed="rId7">
            <a:alphaModFix/>
          </a:blip>
          <a:srcRect l="21071" t="11696" r="18116" b="24528"/>
          <a:stretch/>
        </p:blipFill>
        <p:spPr>
          <a:xfrm>
            <a:off x="2728227" y="1790350"/>
            <a:ext cx="1634700" cy="171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 rotWithShape="1">
          <a:blip r:embed="rId8">
            <a:alphaModFix/>
          </a:blip>
          <a:srcRect t="10666" b="10674"/>
          <a:stretch/>
        </p:blipFill>
        <p:spPr>
          <a:xfrm>
            <a:off x="6833929" y="1790350"/>
            <a:ext cx="1634700" cy="171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7" name="Google Shape;107;p12"/>
          <p:cNvSpPr txBox="1"/>
          <p:nvPr/>
        </p:nvSpPr>
        <p:spPr>
          <a:xfrm>
            <a:off x="2654725" y="3753350"/>
            <a:ext cx="17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Gabriel</a:t>
            </a:r>
            <a:br>
              <a:rPr lang="en">
                <a:latin typeface="Karla"/>
                <a:ea typeface="Karla"/>
                <a:cs typeface="Karla"/>
                <a:sym typeface="Karla"/>
              </a:rPr>
            </a:br>
            <a:r>
              <a:rPr lang="en"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Computer Engineering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4707575" y="3753350"/>
            <a:ext cx="17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Anthony</a:t>
            </a:r>
            <a:r>
              <a:rPr lang="en" sz="12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br>
              <a:rPr lang="en">
                <a:latin typeface="Karla"/>
                <a:ea typeface="Karla"/>
                <a:cs typeface="Karla"/>
                <a:sym typeface="Karla"/>
              </a:rPr>
            </a:br>
            <a:r>
              <a:rPr lang="en"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Computer Engineering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9" name="Google Shape;109;p12"/>
          <p:cNvSpPr txBox="1"/>
          <p:nvPr/>
        </p:nvSpPr>
        <p:spPr>
          <a:xfrm>
            <a:off x="6760425" y="3753350"/>
            <a:ext cx="17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Noel</a:t>
            </a:r>
            <a:br>
              <a:rPr lang="en">
                <a:latin typeface="Karla"/>
                <a:ea typeface="Karla"/>
                <a:cs typeface="Karla"/>
                <a:sym typeface="Karla"/>
              </a:rPr>
            </a:br>
            <a:r>
              <a:rPr lang="en" sz="12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Electrical Engineering</a:t>
            </a:r>
            <a:endParaRPr sz="12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10" name="Google Shape;110;p12"/>
          <p:cNvPicPr preferRelativeResize="0"/>
          <p:nvPr/>
        </p:nvPicPr>
        <p:blipFill rotWithShape="1">
          <a:blip r:embed="rId9">
            <a:alphaModFix/>
          </a:blip>
          <a:srcRect l="3549" t="18322" b="10411"/>
          <a:stretch/>
        </p:blipFill>
        <p:spPr>
          <a:xfrm>
            <a:off x="4781580" y="1790362"/>
            <a:ext cx="1740600" cy="171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555D293-8146-E684-9B5C-AF940ED4E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advTm="1265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Block Diagram - Drive Subsystem</a:t>
            </a:r>
            <a:endParaRPr/>
          </a:p>
        </p:txBody>
      </p:sp>
      <p:sp>
        <p:nvSpPr>
          <p:cNvPr id="263" name="Google Shape;263;p30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64" name="Google Shape;264;p30"/>
          <p:cNvPicPr preferRelativeResize="0"/>
          <p:nvPr/>
        </p:nvPicPr>
        <p:blipFill rotWithShape="1">
          <a:blip r:embed="rId5">
            <a:alphaModFix/>
          </a:blip>
          <a:srcRect l="5280" r="7589"/>
          <a:stretch/>
        </p:blipFill>
        <p:spPr>
          <a:xfrm>
            <a:off x="1004925" y="911975"/>
            <a:ext cx="6751324" cy="404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 rotWithShape="1">
          <a:blip r:embed="rId6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7178A7-AA2D-FC1E-BE1F-C81D61CD3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7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>
            <a:spLocks noGrp="1"/>
          </p:cNvSpPr>
          <p:nvPr>
            <p:ph type="body" idx="4294967295"/>
          </p:nvPr>
        </p:nvSpPr>
        <p:spPr>
          <a:xfrm>
            <a:off x="391725" y="1509975"/>
            <a:ext cx="2823000" cy="24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Mecanum wheels were chosen to remove the need for axles or an extra mechanism for turning.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Increases movement accuracy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Software implementation was simple as all that was needed was to tell each individual motor a direction depending on the instruction.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71" name="Google Shape;271;p31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</a:t>
            </a:r>
            <a:endParaRPr/>
          </a:p>
        </p:txBody>
      </p:sp>
      <p:sp>
        <p:nvSpPr>
          <p:cNvPr id="272" name="Google Shape;272;p31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9276" y="1703026"/>
            <a:ext cx="3326050" cy="219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 rotWithShape="1">
          <a:blip r:embed="rId6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 rotWithShape="1">
          <a:blip r:embed="rId7">
            <a:alphaModFix/>
          </a:blip>
          <a:srcRect l="34057" r="34272" b="22100"/>
          <a:stretch/>
        </p:blipFill>
        <p:spPr>
          <a:xfrm>
            <a:off x="3297100" y="1603875"/>
            <a:ext cx="1989802" cy="27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9239DA-54BF-6FBF-F2F8-22D1232C8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7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Models</a:t>
            </a:r>
            <a:endParaRPr/>
          </a:p>
        </p:txBody>
      </p:sp>
      <p:sp>
        <p:nvSpPr>
          <p:cNvPr id="281" name="Google Shape;281;p32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82" name="Google Shape;282;p32"/>
          <p:cNvPicPr preferRelativeResize="0"/>
          <p:nvPr/>
        </p:nvPicPr>
        <p:blipFill rotWithShape="1">
          <a:blip r:embed="rId5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 rotWithShape="1">
          <a:blip r:embed="rId6">
            <a:alphaModFix/>
          </a:blip>
          <a:srcRect l="3315" t="5100" r="7795" b="5100"/>
          <a:stretch/>
        </p:blipFill>
        <p:spPr>
          <a:xfrm>
            <a:off x="27128" y="1706525"/>
            <a:ext cx="4462400" cy="236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 rotWithShape="1">
          <a:blip r:embed="rId7">
            <a:alphaModFix/>
          </a:blip>
          <a:srcRect t="7347" r="1719"/>
          <a:stretch/>
        </p:blipFill>
        <p:spPr>
          <a:xfrm>
            <a:off x="4489525" y="1502452"/>
            <a:ext cx="4149877" cy="28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7C06E4-2B8E-7065-6F2C-5DE691753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4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Models</a:t>
            </a:r>
            <a:endParaRPr/>
          </a:p>
        </p:txBody>
      </p:sp>
      <p:sp>
        <p:nvSpPr>
          <p:cNvPr id="290" name="Google Shape;290;p33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91" name="Google Shape;291;p33"/>
          <p:cNvPicPr preferRelativeResize="0"/>
          <p:nvPr/>
        </p:nvPicPr>
        <p:blipFill rotWithShape="1">
          <a:blip r:embed="rId5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 rotWithShape="1">
          <a:blip r:embed="rId6">
            <a:alphaModFix/>
          </a:blip>
          <a:srcRect l="15321" t="7948" r="13117" b="7940"/>
          <a:stretch/>
        </p:blipFill>
        <p:spPr>
          <a:xfrm>
            <a:off x="256300" y="1666250"/>
            <a:ext cx="2174075" cy="23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 rotWithShape="1">
          <a:blip r:embed="rId7">
            <a:alphaModFix/>
          </a:blip>
          <a:srcRect l="9665" t="6123" r="9454" b="7266"/>
          <a:stretch/>
        </p:blipFill>
        <p:spPr>
          <a:xfrm>
            <a:off x="5293750" y="1422850"/>
            <a:ext cx="283687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/>
          <p:cNvPicPr preferRelativeResize="0"/>
          <p:nvPr/>
        </p:nvPicPr>
        <p:blipFill rotWithShape="1">
          <a:blip r:embed="rId8">
            <a:alphaModFix/>
          </a:blip>
          <a:srcRect l="6876" t="7497" r="7594" b="5922"/>
          <a:stretch/>
        </p:blipFill>
        <p:spPr>
          <a:xfrm>
            <a:off x="2562900" y="1666250"/>
            <a:ext cx="2174075" cy="234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25DFE1-77B1-72ED-4507-FA9F63E07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Comparison - Language</a:t>
            </a:r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aphicFrame>
        <p:nvGraphicFramePr>
          <p:cNvPr id="301" name="Google Shape;301;p34"/>
          <p:cNvGraphicFramePr/>
          <p:nvPr/>
        </p:nvGraphicFramePr>
        <p:xfrm>
          <a:off x="1828800" y="1828300"/>
          <a:ext cx="5486400" cy="244471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825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Coding Language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82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Language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rgbClr val="FFFF00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C++</a:t>
                      </a:r>
                      <a:endParaRPr sz="1200" b="1">
                        <a:highlight>
                          <a:srgbClr val="FFFF00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Python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Assembly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5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Compatibility with Hardware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Arduino MCs and TI architecture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Raspberry Pi, and Ada Fruit MCs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8051, PIC, and ATiny and ATmega MCs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Previous Experience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Extensive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Extensive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Very little to none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Ease of Use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User-friendly and well documented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User-friendly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Additional research would be required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2" name="Google Shape;302;p34"/>
          <p:cNvPicPr preferRelativeResize="0"/>
          <p:nvPr/>
        </p:nvPicPr>
        <p:blipFill rotWithShape="1">
          <a:blip r:embed="rId5">
            <a:alphaModFix/>
          </a:blip>
          <a:srcRect l="3549" t="18322" b="10411"/>
          <a:stretch/>
        </p:blipFill>
        <p:spPr>
          <a:xfrm>
            <a:off x="7417475" y="147000"/>
            <a:ext cx="1380900" cy="136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3A7B04-20C3-3255-FE20-53E6E5E53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6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Comparison - Data Protocol</a:t>
            </a:r>
            <a:endParaRPr/>
          </a:p>
        </p:txBody>
      </p:sp>
      <p:sp>
        <p:nvSpPr>
          <p:cNvPr id="308" name="Google Shape;308;p35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aphicFrame>
        <p:nvGraphicFramePr>
          <p:cNvPr id="309" name="Google Shape;309;p35"/>
          <p:cNvGraphicFramePr/>
          <p:nvPr/>
        </p:nvGraphicFramePr>
        <p:xfrm>
          <a:off x="1828800" y="1598725"/>
          <a:ext cx="5486400" cy="282956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4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Data Protocols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Type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UART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highlight>
                            <a:srgbClr val="FFFF00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SPI</a:t>
                      </a:r>
                      <a:endParaRPr sz="1200">
                        <a:highlight>
                          <a:srgbClr val="FFFF00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I2C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Supports multiple devices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No support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Supports multiple devices via slave select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Supports multiple device addressing with only 2 wires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Pin usage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Two lines per device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Three shared lines, one SS line per device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Two lines, many devices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Complexity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Low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Medium; Requires Slave Select wire per device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Medium; Complexity increases with more devices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10" name="Google Shape;310;p35"/>
          <p:cNvPicPr preferRelativeResize="0"/>
          <p:nvPr/>
        </p:nvPicPr>
        <p:blipFill rotWithShape="1">
          <a:blip r:embed="rId5">
            <a:alphaModFix/>
          </a:blip>
          <a:srcRect l="3549" t="18322" b="10411"/>
          <a:stretch/>
        </p:blipFill>
        <p:spPr>
          <a:xfrm>
            <a:off x="7417475" y="147000"/>
            <a:ext cx="1380900" cy="136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07DB12-CE47-AE2A-59EC-6D78D48AA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Design</a:t>
            </a:r>
            <a:endParaRPr/>
          </a:p>
        </p:txBody>
      </p:sp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17" name="Google Shape;31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9513" y="962025"/>
            <a:ext cx="4944974" cy="40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 rotWithShape="1">
          <a:blip r:embed="rId6">
            <a:alphaModFix/>
          </a:blip>
          <a:srcRect l="3549" t="18322" b="10411"/>
          <a:stretch/>
        </p:blipFill>
        <p:spPr>
          <a:xfrm>
            <a:off x="94750" y="3693300"/>
            <a:ext cx="1380900" cy="136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00124C-DAEC-7325-5FDD-50A072627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106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State Diagram</a:t>
            </a:r>
            <a:endParaRPr/>
          </a:p>
        </p:txBody>
      </p:sp>
      <p:sp>
        <p:nvSpPr>
          <p:cNvPr id="324" name="Google Shape;324;p37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25" name="Google Shape;325;p37"/>
          <p:cNvPicPr preferRelativeResize="0"/>
          <p:nvPr/>
        </p:nvPicPr>
        <p:blipFill rotWithShape="1">
          <a:blip r:embed="rId5">
            <a:alphaModFix/>
          </a:blip>
          <a:srcRect l="5040" t="2633" r="-5040" b="2633"/>
          <a:stretch/>
        </p:blipFill>
        <p:spPr>
          <a:xfrm>
            <a:off x="4761700" y="18575"/>
            <a:ext cx="3861150" cy="51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 rotWithShape="1">
          <a:blip r:embed="rId6">
            <a:alphaModFix/>
          </a:blip>
          <a:srcRect l="3549" t="18322" b="10411"/>
          <a:stretch/>
        </p:blipFill>
        <p:spPr>
          <a:xfrm>
            <a:off x="94750" y="3693300"/>
            <a:ext cx="1380900" cy="136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C60AED-AB1F-9835-9ECD-AA21C9F5F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Block Functions</a:t>
            </a:r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333" name="Google Shape;333;p38"/>
          <p:cNvSpPr txBox="1"/>
          <p:nvPr/>
        </p:nvSpPr>
        <p:spPr>
          <a:xfrm>
            <a:off x="526850" y="1483800"/>
            <a:ext cx="3603300" cy="3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Move_Forward</a:t>
            </a:r>
            <a:endParaRPr sz="1200" i="1">
              <a:solidFill>
                <a:srgbClr val="0000F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Move the robot forward for one second; turn all wheels forward</a:t>
            </a:r>
            <a:endParaRPr sz="1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Move_Backward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Move the robot backward for one second; turn all wheels backward</a:t>
            </a:r>
            <a:endParaRPr sz="1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Turn_Clockwise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Turn the robot clockwise for one second; turn left wheels forward and right wheels backward</a:t>
            </a:r>
            <a:endParaRPr sz="1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Turn_Counterclockwise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Turn the robot counterclockwise for one second; turn the right wheels forward and the left wheels backward</a:t>
            </a:r>
            <a:endParaRPr/>
          </a:p>
        </p:txBody>
      </p:sp>
      <p:sp>
        <p:nvSpPr>
          <p:cNvPr id="334" name="Google Shape;334;p38"/>
          <p:cNvSpPr txBox="1"/>
          <p:nvPr/>
        </p:nvSpPr>
        <p:spPr>
          <a:xfrm>
            <a:off x="4529675" y="1483800"/>
            <a:ext cx="3603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Turn_180Degrees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Turn the robot so it is facing the opposite direction</a:t>
            </a:r>
            <a:endParaRPr sz="1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Play_Sound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Play sound</a:t>
            </a:r>
            <a:endParaRPr sz="1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Change_Light_Color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Change headlight color to set color</a:t>
            </a:r>
            <a:endParaRPr sz="1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Repeat_Last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Repeat last block that many times</a:t>
            </a:r>
            <a:endParaRPr sz="1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00FF"/>
                </a:solidFill>
                <a:latin typeface="Droid Serif"/>
                <a:ea typeface="Droid Serif"/>
                <a:cs typeface="Droid Serif"/>
                <a:sym typeface="Droid Serif"/>
              </a:rPr>
              <a:t>Repeat_All</a:t>
            </a:r>
            <a:endParaRPr sz="12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Droid Serif"/>
                <a:ea typeface="Droid Serif"/>
                <a:cs typeface="Droid Serif"/>
                <a:sym typeface="Droid Serif"/>
              </a:rPr>
              <a:t>Repeat all instructions executed so far</a:t>
            </a:r>
            <a:endParaRPr/>
          </a:p>
        </p:txBody>
      </p:sp>
      <p:pic>
        <p:nvPicPr>
          <p:cNvPr id="335" name="Google Shape;335;p38"/>
          <p:cNvPicPr preferRelativeResize="0"/>
          <p:nvPr/>
        </p:nvPicPr>
        <p:blipFill rotWithShape="1">
          <a:blip r:embed="rId5">
            <a:alphaModFix/>
          </a:blip>
          <a:srcRect l="3549" t="18322" b="10411"/>
          <a:stretch/>
        </p:blipFill>
        <p:spPr>
          <a:xfrm>
            <a:off x="7417475" y="147000"/>
            <a:ext cx="1380900" cy="136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6677E6-3422-93E3-3FD4-F0ACC96A1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8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State Processes</a:t>
            </a:r>
            <a:endParaRPr/>
          </a:p>
        </p:txBody>
      </p:sp>
      <p:sp>
        <p:nvSpPr>
          <p:cNvPr id="341" name="Google Shape;341;p39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342" name="Google Shape;34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8325" y="1110225"/>
            <a:ext cx="5267325" cy="38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 rotWithShape="1">
          <a:blip r:embed="rId6">
            <a:alphaModFix/>
          </a:blip>
          <a:srcRect l="3549" t="18322" b="10411"/>
          <a:stretch/>
        </p:blipFill>
        <p:spPr>
          <a:xfrm>
            <a:off x="7417475" y="147000"/>
            <a:ext cx="1380900" cy="136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00F8CC-BA02-E898-2437-47F9CD631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8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body" idx="1"/>
          </p:nvPr>
        </p:nvSpPr>
        <p:spPr>
          <a:xfrm>
            <a:off x="575825" y="1495850"/>
            <a:ext cx="44289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2"/>
                </a:solidFill>
              </a:rPr>
              <a:t>Overview</a:t>
            </a:r>
            <a:endParaRPr sz="1400" b="1"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Our project introduces a four-wheel robotic car with high maneuverability, designed to captivate and educate users through interactive play and engagement.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In order to interact with the robot, slots on the body of the car allow placements of up to fifteen command blocks, giving a high potential of possible movements and actions.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Additional supporting features including proximity sensors, lights, and speakers contribute to the main functionality and provide additional stimulus.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The robot itself possesses a turtle themed design and colors, along with a shell to access the slots and block placement. 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2"/>
          </p:nvPr>
        </p:nvSpPr>
        <p:spPr>
          <a:xfrm>
            <a:off x="6399650" y="1495850"/>
            <a:ext cx="2258100" cy="3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accent2"/>
                </a:solidFill>
              </a:rPr>
              <a:t>Main Components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Mecanum wheels provide movement in eight directions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Cardinal and intercardinal.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RFID reader array provides a simple way to slot blocks and provide functionality to robot.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Speakers, lights, and proximity sensors add interactive elements.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8" name="Google Shape;118;p13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19" name="Google Shape;119;p13"/>
          <p:cNvPicPr preferRelativeResize="0"/>
          <p:nvPr/>
        </p:nvPicPr>
        <p:blipFill rotWithShape="1">
          <a:blip r:embed="rId5">
            <a:alphaModFix/>
          </a:blip>
          <a:srcRect t="20447" b="20453"/>
          <a:stretch/>
        </p:blipFill>
        <p:spPr>
          <a:xfrm>
            <a:off x="7638300" y="0"/>
            <a:ext cx="1505700" cy="157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4FCFA31-F731-2458-3C83-70C02A1BF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7737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Design</a:t>
            </a:r>
            <a:endParaRPr/>
          </a:p>
        </p:txBody>
      </p:sp>
      <p:sp>
        <p:nvSpPr>
          <p:cNvPr id="349" name="Google Shape;349;p40"/>
          <p:cNvSpPr txBox="1">
            <a:spLocks noGrp="1"/>
          </p:cNvSpPr>
          <p:nvPr>
            <p:ph type="body" idx="1"/>
          </p:nvPr>
        </p:nvSpPr>
        <p:spPr>
          <a:xfrm>
            <a:off x="184800" y="1418450"/>
            <a:ext cx="5169600" cy="3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SzPts val="1700"/>
              <a:buChar char="◆"/>
            </a:pPr>
            <a:r>
              <a:rPr lang="en" sz="1700"/>
              <a:t>MCU: ATMEGA2560 </a:t>
            </a:r>
            <a:endParaRPr sz="17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SzPts val="1700"/>
              <a:buChar char="◆"/>
            </a:pPr>
            <a:r>
              <a:rPr lang="en" sz="1700">
                <a:solidFill>
                  <a:schemeClr val="dk1"/>
                </a:solidFill>
              </a:rPr>
              <a:t>USB to serial communication: CP2102</a:t>
            </a:r>
            <a:endParaRPr sz="17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SzPts val="1700"/>
              <a:buChar char="◆"/>
            </a:pPr>
            <a:r>
              <a:rPr lang="en" sz="1700"/>
              <a:t>Voltage regulator: TPS56425(5V@ 2A) Buck Converter </a:t>
            </a:r>
            <a:endParaRPr sz="17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SzPts val="1700"/>
              <a:buChar char="◆"/>
            </a:pPr>
            <a:r>
              <a:rPr lang="en" sz="1700"/>
              <a:t>Piezoelectric Buzzard </a:t>
            </a:r>
            <a:endParaRPr sz="17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SzPts val="1700"/>
              <a:buChar char="◆"/>
            </a:pPr>
            <a:r>
              <a:rPr lang="en" sz="1700"/>
              <a:t>Header pins to connect peripherals</a:t>
            </a:r>
            <a:endParaRPr sz="1700"/>
          </a:p>
        </p:txBody>
      </p:sp>
      <p:sp>
        <p:nvSpPr>
          <p:cNvPr id="350" name="Google Shape;350;p40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351" name="Google Shape;351;p40"/>
          <p:cNvPicPr preferRelativeResize="0"/>
          <p:nvPr/>
        </p:nvPicPr>
        <p:blipFill rotWithShape="1">
          <a:blip r:embed="rId5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2" name="Google Shape;35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0225" y="1712475"/>
            <a:ext cx="3484798" cy="289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6E15C2-CA6A-100B-F659-57BD24EFE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>
            <a:spLocks noGrp="1"/>
          </p:cNvSpPr>
          <p:nvPr>
            <p:ph type="title"/>
          </p:nvPr>
        </p:nvSpPr>
        <p:spPr>
          <a:xfrm>
            <a:off x="886650" y="408225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Schematic of MCU</a:t>
            </a:r>
            <a:endParaRPr/>
          </a:p>
        </p:txBody>
      </p:sp>
      <p:sp>
        <p:nvSpPr>
          <p:cNvPr id="358" name="Google Shape;358;p41"/>
          <p:cNvSpPr txBox="1">
            <a:spLocks noGrp="1"/>
          </p:cNvSpPr>
          <p:nvPr>
            <p:ph type="body" idx="1"/>
          </p:nvPr>
        </p:nvSpPr>
        <p:spPr>
          <a:xfrm>
            <a:off x="125925" y="1377525"/>
            <a:ext cx="4173300" cy="3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◆"/>
            </a:pPr>
            <a:r>
              <a:rPr lang="en" sz="1600"/>
              <a:t>Header pins for connecting peripherals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◆"/>
            </a:pPr>
            <a:r>
              <a:rPr lang="en" sz="1600"/>
              <a:t>16Mhz crystal for clock signal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◆"/>
            </a:pPr>
            <a:r>
              <a:rPr lang="en" sz="1600"/>
              <a:t>Reset button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◆"/>
            </a:pPr>
            <a:r>
              <a:rPr lang="en" sz="1600"/>
              <a:t>Decoupling capacitors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◆"/>
            </a:pPr>
            <a:r>
              <a:rPr lang="en" sz="1600"/>
              <a:t>CP2102 for usb to serial communication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◆"/>
            </a:pPr>
            <a:r>
              <a:rPr lang="en" sz="1600"/>
              <a:t>Reset button </a:t>
            </a:r>
            <a:endParaRPr sz="16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59" name="Google Shape;359;p41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360" name="Google Shape;36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7849" y="1528063"/>
            <a:ext cx="4633625" cy="311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1"/>
          <p:cNvPicPr preferRelativeResize="0"/>
          <p:nvPr/>
        </p:nvPicPr>
        <p:blipFill rotWithShape="1">
          <a:blip r:embed="rId6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2E3B07-255A-A733-A8EA-4A319DFF4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2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 Regulator </a:t>
            </a:r>
            <a:endParaRPr/>
          </a:p>
        </p:txBody>
      </p:sp>
      <p:sp>
        <p:nvSpPr>
          <p:cNvPr id="367" name="Google Shape;367;p42"/>
          <p:cNvSpPr txBox="1">
            <a:spLocks noGrp="1"/>
          </p:cNvSpPr>
          <p:nvPr>
            <p:ph type="body" idx="1"/>
          </p:nvPr>
        </p:nvSpPr>
        <p:spPr>
          <a:xfrm>
            <a:off x="111200" y="1413425"/>
            <a:ext cx="4163700" cy="3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TPS56425 Buck Converter: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◆"/>
            </a:pPr>
            <a:r>
              <a:rPr lang="en" sz="1600">
                <a:solidFill>
                  <a:schemeClr val="dk1"/>
                </a:solidFill>
              </a:rPr>
              <a:t>95% Efficiency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◆"/>
            </a:pPr>
            <a:r>
              <a:rPr lang="en" sz="1600">
                <a:solidFill>
                  <a:schemeClr val="dk1"/>
                </a:solidFill>
              </a:rPr>
              <a:t>Small footprint size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◆"/>
            </a:pPr>
            <a:r>
              <a:rPr lang="en" sz="1600">
                <a:solidFill>
                  <a:schemeClr val="dk1"/>
                </a:solidFill>
              </a:rPr>
              <a:t>Continuous output of 5V at 2 amps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/>
              <a:t>DC Barrel Jack will be used to connect our battery to the PCB. As well as a USB port to power the arduino with 5 volt output from our battery. </a:t>
            </a:r>
            <a:endParaRPr sz="1600"/>
          </a:p>
        </p:txBody>
      </p:sp>
      <p:sp>
        <p:nvSpPr>
          <p:cNvPr id="368" name="Google Shape;368;p42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369" name="Google Shape;36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3675" y="1413425"/>
            <a:ext cx="4369976" cy="29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2"/>
          <p:cNvPicPr preferRelativeResize="0"/>
          <p:nvPr/>
        </p:nvPicPr>
        <p:blipFill rotWithShape="1">
          <a:blip r:embed="rId6">
            <a:alphaModFix/>
          </a:blip>
          <a:srcRect t="10666" b="10674"/>
          <a:stretch/>
        </p:blipFill>
        <p:spPr>
          <a:xfrm>
            <a:off x="7837926" y="97100"/>
            <a:ext cx="1097100" cy="115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CFCB4B-AF00-C9A8-1C4E-2306FB786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8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Distribution</a:t>
            </a:r>
            <a:endParaRPr/>
          </a:p>
        </p:txBody>
      </p:sp>
      <p:sp>
        <p:nvSpPr>
          <p:cNvPr id="376" name="Google Shape;376;p43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graphicFrame>
        <p:nvGraphicFramePr>
          <p:cNvPr id="377" name="Google Shape;377;p43"/>
          <p:cNvGraphicFramePr/>
          <p:nvPr/>
        </p:nvGraphicFramePr>
        <p:xfrm>
          <a:off x="373525" y="1794550"/>
          <a:ext cx="8520575" cy="1401990"/>
        </p:xfrm>
        <a:graphic>
          <a:graphicData uri="http://schemas.openxmlformats.org/drawingml/2006/table">
            <a:tbl>
              <a:tblPr>
                <a:noFill/>
                <a:tableStyleId>{DEB888C2-1FB4-4C4D-B5CD-7FBD1ADBD5C4}</a:tableStyleId>
              </a:tblPr>
              <a:tblGrid>
                <a:gridCol w="129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Software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Hardware (Sensors and Interface)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Hardware (Mechanical Components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PCB Design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Primary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Anthony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Renso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Gabe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Noel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Secondary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Renso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Anthony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Noel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Gabe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78" name="Google Shape;378;p43"/>
          <p:cNvPicPr preferRelativeResize="0"/>
          <p:nvPr/>
        </p:nvPicPr>
        <p:blipFill rotWithShape="1">
          <a:blip r:embed="rId5">
            <a:alphaModFix/>
          </a:blip>
          <a:srcRect t="20447" b="20453"/>
          <a:stretch/>
        </p:blipFill>
        <p:spPr>
          <a:xfrm>
            <a:off x="7715100" y="0"/>
            <a:ext cx="1428900" cy="14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FD3E9C-B98A-B3DE-B067-65756F295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409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384" name="Google Shape;384;p44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385" name="Google Shape;385;p44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825" y="1484625"/>
            <a:ext cx="5280699" cy="326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4"/>
          <p:cNvSpPr txBox="1"/>
          <p:nvPr/>
        </p:nvSpPr>
        <p:spPr>
          <a:xfrm>
            <a:off x="6303750" y="2739200"/>
            <a:ext cx="2310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F1111"/>
                </a:solidFill>
              </a:rPr>
              <a:t>Total: $595.161</a:t>
            </a:r>
            <a:endParaRPr sz="2400">
              <a:solidFill>
                <a:srgbClr val="0F1111"/>
              </a:solidFill>
            </a:endParaRPr>
          </a:p>
        </p:txBody>
      </p:sp>
      <p:pic>
        <p:nvPicPr>
          <p:cNvPr id="387" name="Google Shape;387;p44"/>
          <p:cNvPicPr preferRelativeResize="0"/>
          <p:nvPr/>
        </p:nvPicPr>
        <p:blipFill rotWithShape="1">
          <a:blip r:embed="rId6">
            <a:alphaModFix/>
          </a:blip>
          <a:srcRect t="20447" b="20453"/>
          <a:stretch/>
        </p:blipFill>
        <p:spPr>
          <a:xfrm>
            <a:off x="7715100" y="0"/>
            <a:ext cx="1428900" cy="14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FE1EB3-36CE-B0F7-58F0-FCCEFB93B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4432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Progress</a:t>
            </a:r>
            <a:endParaRPr/>
          </a:p>
        </p:txBody>
      </p:sp>
      <p:sp>
        <p:nvSpPr>
          <p:cNvPr id="393" name="Google Shape;393;p45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aphicFrame>
        <p:nvGraphicFramePr>
          <p:cNvPr id="394" name="Google Shape;394;p45"/>
          <p:cNvGraphicFramePr/>
          <p:nvPr/>
        </p:nvGraphicFramePr>
        <p:xfrm>
          <a:off x="295025" y="2190750"/>
          <a:ext cx="8530375" cy="1195770"/>
        </p:xfrm>
        <a:graphic>
          <a:graphicData uri="http://schemas.openxmlformats.org/drawingml/2006/table">
            <a:tbl>
              <a:tblPr>
                <a:noFill/>
                <a:tableStyleId>{DEB888C2-1FB4-4C4D-B5CD-7FBD1ADBD5C4}</a:tableStyleId>
              </a:tblPr>
              <a:tblGrid>
                <a:gridCol w="121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8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2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Design Step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Research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Hardware Design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Software Design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Prototype Testing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Design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Final Build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Status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Complete</a:t>
                      </a:r>
                      <a:endParaRPr/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 progress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 progress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Incomplete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95" name="Google Shape;395;p45"/>
          <p:cNvPicPr preferRelativeResize="0"/>
          <p:nvPr/>
        </p:nvPicPr>
        <p:blipFill rotWithShape="1">
          <a:blip r:embed="rId5">
            <a:alphaModFix/>
          </a:blip>
          <a:srcRect t="20447" b="20453"/>
          <a:stretch/>
        </p:blipFill>
        <p:spPr>
          <a:xfrm>
            <a:off x="7715100" y="0"/>
            <a:ext cx="1428900" cy="14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6E3EBD-DBA8-B323-8507-02F8C0918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3474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 and Background</a:t>
            </a:r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2"/>
          </p:nvPr>
        </p:nvSpPr>
        <p:spPr>
          <a:xfrm>
            <a:off x="886650" y="1370550"/>
            <a:ext cx="3150900" cy="28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AE9D"/>
                </a:solidFill>
              </a:rPr>
              <a:t>MOTIVATION</a:t>
            </a:r>
            <a:endParaRPr sz="1400">
              <a:solidFill>
                <a:srgbClr val="00AE9D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The rising need for technology competence </a:t>
            </a:r>
            <a:r>
              <a:rPr lang="en" sz="1200" u="sng"/>
              <a:t>even</a:t>
            </a:r>
            <a:r>
              <a:rPr lang="en" sz="1200"/>
              <a:t> in younger children.</a:t>
            </a:r>
            <a:endParaRPr sz="1200"/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Online exams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Online homework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Looking for resources on the internet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Limiting screen usage during education of younger students.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Removing the barrier of entry for technology education that computers or tablets may pose.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6" name="Google Shape;126;p14"/>
          <p:cNvSpPr txBox="1">
            <a:spLocks noGrp="1"/>
          </p:cNvSpPr>
          <p:nvPr>
            <p:ph type="body" idx="2"/>
          </p:nvPr>
        </p:nvSpPr>
        <p:spPr>
          <a:xfrm>
            <a:off x="4243071" y="1370550"/>
            <a:ext cx="3509700" cy="28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AE9D"/>
                </a:solidFill>
              </a:rPr>
              <a:t>BACKGROUND</a:t>
            </a:r>
            <a:endParaRPr sz="1400">
              <a:solidFill>
                <a:srgbClr val="00AE9D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Group members have had years of experience teaching young children how to code and understand how difficult it can be.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Most children associate tablets or computer primarily with gaming or consuming content.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Since we are not using any screens in our project, there needed to be some visual feedback to the students, which is why we chose a robotic car.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7" name="Google Shape;127;p14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7662200" y="2209399"/>
            <a:ext cx="1157750" cy="1564277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6888" y="2377350"/>
            <a:ext cx="1228376" cy="122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 rotWithShape="1">
          <a:blip r:embed="rId6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D88CDE-6D0C-3787-AF81-4285F702E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34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2"/>
          </p:nvPr>
        </p:nvSpPr>
        <p:spPr>
          <a:xfrm>
            <a:off x="826750" y="1350250"/>
            <a:ext cx="3150900" cy="3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1"/>
              <a:t>Basic Goals</a:t>
            </a:r>
            <a:endParaRPr sz="1200" b="1"/>
          </a:p>
          <a:p>
            <a: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Build a codeable robot with 15 RFID sensors</a:t>
            </a:r>
            <a:endParaRPr sz="1200"/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Design several code blocks that will instruct the robot what to do and in what order</a:t>
            </a:r>
            <a:endParaRPr sz="1200"/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Allow for omnidirectional movement using mecanum wheels</a:t>
            </a:r>
            <a:endParaRPr sz="1200"/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Implement simple obstacle detection to avoid dangerous scenarios</a:t>
            </a:r>
            <a:endParaRPr sz="1200"/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Provide a fun and interactive, but safe experience for our users</a:t>
            </a:r>
            <a:endParaRPr sz="1200"/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Create an aid for education and experimentation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37" name="Google Shape;137;p15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body" idx="2"/>
          </p:nvPr>
        </p:nvSpPr>
        <p:spPr>
          <a:xfrm>
            <a:off x="4305225" y="1350250"/>
            <a:ext cx="3150900" cy="28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1"/>
              <a:t>Advanced Goals</a:t>
            </a:r>
            <a:endParaRPr sz="1200" b="1"/>
          </a:p>
          <a:p>
            <a:pPr marL="457200" marR="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Add customizability to the robot to increase engagement</a:t>
            </a:r>
            <a:endParaRPr sz="1200"/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Add different “modes” with fun objectives for our users to accomplish</a:t>
            </a:r>
            <a:endParaRPr sz="120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Implement more complicated blocks that teach if-statements and other coding concepts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5">
            <a:alphaModFix/>
          </a:blip>
          <a:srcRect l="3549" t="18322" b="10411"/>
          <a:stretch/>
        </p:blipFill>
        <p:spPr>
          <a:xfrm>
            <a:off x="7548300" y="0"/>
            <a:ext cx="1595700" cy="157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927861-BDC1-5750-0653-5B219EE63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316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Specifications</a:t>
            </a:r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146" name="Google Shape;146;p16"/>
          <p:cNvGraphicFramePr/>
          <p:nvPr/>
        </p:nvGraphicFramePr>
        <p:xfrm>
          <a:off x="886638" y="1255800"/>
          <a:ext cx="7327025" cy="3252575"/>
        </p:xfrm>
        <a:graphic>
          <a:graphicData uri="http://schemas.openxmlformats.org/drawingml/2006/table">
            <a:tbl>
              <a:tblPr>
                <a:noFill/>
                <a:tableStyleId>{DEB888C2-1FB4-4C4D-B5CD-7FBD1ADBD5C4}</a:tableStyleId>
              </a:tblPr>
              <a:tblGrid>
                <a:gridCol w="81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12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Specification</a:t>
                      </a:r>
                      <a:endParaRPr sz="1200">
                        <a:solidFill>
                          <a:schemeClr val="lt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1.0</a:t>
                      </a:r>
                      <a:endParaRPr sz="1000">
                        <a:solidFill>
                          <a:schemeClr val="dk2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The robot will be able to operate continuously for at least 2 hours on a single charge.</a:t>
                      </a:r>
                      <a:endParaRPr sz="100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2.0</a:t>
                      </a:r>
                      <a:endParaRPr sz="1000">
                        <a:solidFill>
                          <a:schemeClr val="dk2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The robot will be able to detect any obstacles within a foot of its range in its motion of direction and be able to stop and avoid a collision.</a:t>
                      </a:r>
                      <a:endParaRPr sz="100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3.0</a:t>
                      </a:r>
                      <a:endParaRPr sz="1000">
                        <a:solidFill>
                          <a:schemeClr val="dk2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The robot will be able to control all four of its motors independently and be able to coordinate their movements.</a:t>
                      </a:r>
                      <a:endParaRPr sz="100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4.0</a:t>
                      </a:r>
                      <a:endParaRPr sz="1000">
                        <a:solidFill>
                          <a:schemeClr val="dk2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The robot will accurately be able to turn 90 degrees in any direction and also be able to chain multiple turn commands in a row.</a:t>
                      </a:r>
                      <a:endParaRPr sz="100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5.0</a:t>
                      </a:r>
                      <a:endParaRPr sz="1000">
                        <a:solidFill>
                          <a:schemeClr val="dk2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The robot will accept any combination of code block commands and execute them with a maximum 3 second delay.</a:t>
                      </a:r>
                      <a:endParaRPr sz="100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6.0</a:t>
                      </a:r>
                      <a:endParaRPr sz="1000">
                        <a:solidFill>
                          <a:schemeClr val="dk2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Users of the coding blocks and robot should be able to learn 75% of its functionality within an hour of use.</a:t>
                      </a:r>
                      <a:endParaRPr sz="1000">
                        <a:solidFill>
                          <a:schemeClr val="dk1"/>
                        </a:solidFill>
                        <a:latin typeface="Karla"/>
                        <a:ea typeface="Karla"/>
                        <a:cs typeface="Karla"/>
                        <a:sym typeface="Karl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47" name="Google Shape;147;p16"/>
          <p:cNvPicPr preferRelativeResize="0"/>
          <p:nvPr/>
        </p:nvPicPr>
        <p:blipFill rotWithShape="1">
          <a:blip r:embed="rId5">
            <a:alphaModFix/>
          </a:blip>
          <a:srcRect t="20447" b="20453"/>
          <a:stretch/>
        </p:blipFill>
        <p:spPr>
          <a:xfrm>
            <a:off x="7715100" y="0"/>
            <a:ext cx="1428900" cy="149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BAD82E-3F7A-C28E-0F34-DDACC4732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4911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Technology Comparison</a:t>
            </a:r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154" name="Google Shape;154;p17"/>
          <p:cNvGraphicFramePr/>
          <p:nvPr/>
        </p:nvGraphicFramePr>
        <p:xfrm>
          <a:off x="365300" y="1176275"/>
          <a:ext cx="5143500" cy="3012440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Method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rgbClr val="FFFF00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RFID (Radio Frequency Identification)</a:t>
                      </a:r>
                      <a:endParaRPr sz="1200" b="1">
                        <a:highlight>
                          <a:srgbClr val="FFFF00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Resistance Detection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BLE (Bluetooth Low Energy)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Power Consumption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0.1 - 0.26 Watt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0.125 - 1 Watt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0.01 - 0.5 Watt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Cost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$9 per module (need 15)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$8-$10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$10-$12 per module (need 15)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Previous Experience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Most team members have experience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Extensive experience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No experience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Ease of Use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Moderately simple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Advanced 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Moderately simple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5" name="Google Shape;155;p17"/>
          <p:cNvSpPr/>
          <p:nvPr/>
        </p:nvSpPr>
        <p:spPr>
          <a:xfrm>
            <a:off x="5717950" y="2050325"/>
            <a:ext cx="1025100" cy="28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8875" y="1516312"/>
            <a:ext cx="3141075" cy="29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6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B1582A-8FF8-6454-D6F9-2A6C5175C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12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Part Comparison</a:t>
            </a:r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164" name="Google Shape;164;p18"/>
          <p:cNvGraphicFramePr/>
          <p:nvPr/>
        </p:nvGraphicFramePr>
        <p:xfrm>
          <a:off x="1628300" y="1000825"/>
          <a:ext cx="5514975" cy="3563692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87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RFID Module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Communication Interface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Operating Frequency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Range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Price Range </a:t>
                      </a:r>
                      <a:endParaRPr sz="10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RC522 / MFRC522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I2C, SPI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13.56 MHz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Short (a few cm to a few meters)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$2 - $5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7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highlight>
                            <a:srgbClr val="FFFF00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PN532</a:t>
                      </a:r>
                      <a:endParaRPr sz="1000">
                        <a:highlight>
                          <a:srgbClr val="FFFF00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I2C, SPI, HSU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13.56 MHz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Short to Medium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$5 - $10</a:t>
                      </a:r>
                      <a:endParaRPr sz="11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RDM6300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UART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125 kHz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Short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$5 - $10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SL030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I2C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13.56 MHz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Short to Medium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$5 - $15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EM-18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Wiegand, UART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125 kHz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Short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$5 - $10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6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ID-20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UART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125 kHz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Short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$15 - $20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7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DFRobot SEN0188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UART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125 kHz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Short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$5 - $10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6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UHF RFID Modules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Various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Ultra-High Frequency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Long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$50 - $200 (or more)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ESP8266/ESP32 with RFID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SPI, I2C, UART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Varies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Varies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$5 - $15 + RFID module</a:t>
                      </a:r>
                      <a:endParaRPr sz="10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65" name="Google Shape;165;p18"/>
          <p:cNvPicPr preferRelativeResize="0"/>
          <p:nvPr/>
        </p:nvPicPr>
        <p:blipFill rotWithShape="1">
          <a:blip r:embed="rId5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DFDCE-1B96-86A6-7836-8405D6D7E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9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Motor Technology Comparison</a:t>
            </a: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ldNum" idx="12"/>
          </p:nvPr>
        </p:nvSpPr>
        <p:spPr>
          <a:xfrm>
            <a:off x="2712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172" name="Google Shape;172;p19"/>
          <p:cNvGraphicFramePr/>
          <p:nvPr/>
        </p:nvGraphicFramePr>
        <p:xfrm>
          <a:off x="1758575" y="1686238"/>
          <a:ext cx="5486400" cy="2301621"/>
        </p:xfrm>
        <a:graphic>
          <a:graphicData uri="http://schemas.openxmlformats.org/drawingml/2006/table">
            <a:tbl>
              <a:tblPr>
                <a:noFill/>
                <a:tableStyleId>{35534E70-0EE7-4EAA-9E6A-1612A976E7CE}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Type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highlight>
                            <a:srgbClr val="FFFF00"/>
                          </a:highlight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DC Motor w/ Gearbox</a:t>
                      </a:r>
                      <a:endParaRPr sz="1200" b="1">
                        <a:highlight>
                          <a:srgbClr val="FFFF00"/>
                        </a:highlight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Stepper Motor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Servo Motor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Specialization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Speed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Motion Control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Positioning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Efficiency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75-80% Efficient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50% Efficient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90% Efficient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Noise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Quiet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Loud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Loud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Ease of Use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Simple</a:t>
                      </a:r>
                      <a:endParaRPr sz="1200" b="1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Slightly Complex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Droid Serif"/>
                          <a:ea typeface="Droid Serif"/>
                          <a:cs typeface="Droid Serif"/>
                          <a:sym typeface="Droid Serif"/>
                        </a:rPr>
                        <a:t>Slightly Complex</a:t>
                      </a:r>
                      <a:endParaRPr sz="1200">
                        <a:latin typeface="Droid Serif"/>
                        <a:ea typeface="Droid Serif"/>
                        <a:cs typeface="Droid Serif"/>
                        <a:sym typeface="Droid Serif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3" name="Google Shape;173;p19"/>
          <p:cNvPicPr preferRelativeResize="0"/>
          <p:nvPr/>
        </p:nvPicPr>
        <p:blipFill rotWithShape="1">
          <a:blip r:embed="rId5">
            <a:alphaModFix/>
          </a:blip>
          <a:srcRect l="21071" t="11696" r="18116" b="24528"/>
          <a:stretch/>
        </p:blipFill>
        <p:spPr>
          <a:xfrm>
            <a:off x="7830000" y="0"/>
            <a:ext cx="1314000" cy="137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3E6F70-0DFF-FCE1-DA61-7705A7D06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p:transition advTm="10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Escalus template">
  <a:themeElements>
    <a:clrScheme name="Custom 347">
      <a:dk1>
        <a:srgbClr val="004C52"/>
      </a:dk1>
      <a:lt1>
        <a:srgbClr val="FFFFFF"/>
      </a:lt1>
      <a:dk2>
        <a:srgbClr val="788788"/>
      </a:dk2>
      <a:lt2>
        <a:srgbClr val="E6EEED"/>
      </a:lt2>
      <a:accent1>
        <a:srgbClr val="004C52"/>
      </a:accent1>
      <a:accent2>
        <a:srgbClr val="00AE9D"/>
      </a:accent2>
      <a:accent3>
        <a:srgbClr val="4BD3B0"/>
      </a:accent3>
      <a:accent4>
        <a:srgbClr val="68DD6B"/>
      </a:accent4>
      <a:accent5>
        <a:srgbClr val="ABE33F"/>
      </a:accent5>
      <a:accent6>
        <a:srgbClr val="DBEEA6"/>
      </a:accent6>
      <a:hlink>
        <a:srgbClr val="004C5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1845</Words>
  <Application>Microsoft Office PowerPoint</Application>
  <PresentationFormat>On-screen Show (16:9)</PresentationFormat>
  <Paragraphs>615</Paragraphs>
  <Slides>35</Slides>
  <Notes>35</Notes>
  <HiddenSlides>0</HiddenSlides>
  <MMClips>35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Karla</vt:lpstr>
      <vt:lpstr>Raleway</vt:lpstr>
      <vt:lpstr>Droid Serif</vt:lpstr>
      <vt:lpstr>Arial</vt:lpstr>
      <vt:lpstr>Escalus template</vt:lpstr>
      <vt:lpstr>Shell-Blocked Programming Education Aid Group 37</vt:lpstr>
      <vt:lpstr>Team Members</vt:lpstr>
      <vt:lpstr>Project Overview</vt:lpstr>
      <vt:lpstr>Motivation and Background</vt:lpstr>
      <vt:lpstr>Goals and Objectives</vt:lpstr>
      <vt:lpstr>Engineering Specifications</vt:lpstr>
      <vt:lpstr>Communication Technology Comparison</vt:lpstr>
      <vt:lpstr>Communication Part Comparison</vt:lpstr>
      <vt:lpstr>Motor Technology Comparison</vt:lpstr>
      <vt:lpstr>Motor Part Comparison</vt:lpstr>
      <vt:lpstr>Motor Driver Technology Comparison</vt:lpstr>
      <vt:lpstr>Motor Driver Part Comparison</vt:lpstr>
      <vt:lpstr>Battery Technology Comparison  </vt:lpstr>
      <vt:lpstr>Battery Part Comparison </vt:lpstr>
      <vt:lpstr>Object Detection Technology Comparison</vt:lpstr>
      <vt:lpstr>Object Detection Part Comparison</vt:lpstr>
      <vt:lpstr>Hardware Comparison - Microcontroller</vt:lpstr>
      <vt:lpstr>Hardware Design</vt:lpstr>
      <vt:lpstr>Hardware Block Diagram - Sensor Subsystem</vt:lpstr>
      <vt:lpstr>Hardware Block Diagram - Drive Subsystem</vt:lpstr>
      <vt:lpstr>Mechanical Design</vt:lpstr>
      <vt:lpstr>3D Models</vt:lpstr>
      <vt:lpstr>3D Models</vt:lpstr>
      <vt:lpstr>Software Comparison - Language</vt:lpstr>
      <vt:lpstr>Software Comparison - Data Protocol</vt:lpstr>
      <vt:lpstr>Software Design</vt:lpstr>
      <vt:lpstr>Software State Diagram</vt:lpstr>
      <vt:lpstr>Code Block Functions</vt:lpstr>
      <vt:lpstr>Learning State Processes</vt:lpstr>
      <vt:lpstr>PCB Design</vt:lpstr>
      <vt:lpstr>Schematic of MCU</vt:lpstr>
      <vt:lpstr>Voltage Regulator </vt:lpstr>
      <vt:lpstr>Work Distribution</vt:lpstr>
      <vt:lpstr>Budget</vt:lpstr>
      <vt:lpstr>Current Progress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Shell-Blocked Programming Education Aid Group 37</dc:title>
  <cp:lastModifiedBy>Danieal R</cp:lastModifiedBy>
  <cp:revision>1</cp:revision>
  <dcterms:modified xsi:type="dcterms:W3CDTF">2024-02-29T05:42:07Z</dcterms:modified>
</cp:coreProperties>
</file>