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</p:sldIdLst>
  <p:sldSz cy="5143500" cx="9144000"/>
  <p:notesSz cx="6858000" cy="9144000"/>
  <p:embeddedFontLst>
    <p:embeddedFont>
      <p:font typeface="Pacifico"/>
      <p:regular r:id="rId53"/>
    </p:embeddedFont>
    <p:embeddedFont>
      <p:font typeface="Helvetica Neue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821AB5E-C460-41EA-9900-5CD939DC744A}">
  <a:tblStyle styleId="{7821AB5E-C460-41EA-9900-5CD939DC74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00FC4DA-7B18-4F81-9518-1597B615BC2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font" Target="fonts/Pacifico-regular.fntdata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HelveticaNeue-bold.fntdata"/><Relationship Id="rId10" Type="http://schemas.openxmlformats.org/officeDocument/2006/relationships/slide" Target="slides/slide4.xml"/><Relationship Id="rId54" Type="http://schemas.openxmlformats.org/officeDocument/2006/relationships/font" Target="fonts/HelveticaNeue-regular.fntdata"/><Relationship Id="rId13" Type="http://schemas.openxmlformats.org/officeDocument/2006/relationships/slide" Target="slides/slide7.xml"/><Relationship Id="rId57" Type="http://schemas.openxmlformats.org/officeDocument/2006/relationships/font" Target="fonts/HelveticaNeue-boldItalic.fntdata"/><Relationship Id="rId12" Type="http://schemas.openxmlformats.org/officeDocument/2006/relationships/slide" Target="slides/slide6.xml"/><Relationship Id="rId56" Type="http://schemas.openxmlformats.org/officeDocument/2006/relationships/font" Target="fonts/HelveticaNeue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d94d86784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d94d86784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d94d86784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d94d86784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d94d867841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d94d867841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d94d867841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d94d86784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2bdd5b9d6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2bdd5b9d6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d94d867841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d94d867841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2d0b228e78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2d0b228e78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2bdd5b9d6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2bdd5b9d6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2bdd5b9d6c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2bdd5b9d6c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2bdd5b9d6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2bdd5b9d6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d0b228e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2d0b228e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2bdd5b9d6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2bdd5b9d6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2bdd5b9d6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2bdd5b9d6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2bdd5b9d6c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2bdd5b9d6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d94d867841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d94d867841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d94d86784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d94d86784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4b953f1ba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4b953f1ba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2d0b228e78_1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2d0b228e78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2d0b228e78_1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2d0b228e78_1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d94d86784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2d94d86784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af596e6e8f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2af596e6e8f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af596e6e8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af596e6e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2d0b228e78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2d0b228e78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2d0b228e78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2d0b228e78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UART Serial communication to the pi’s for motor movement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2d0b228e78_3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2d0b228e78_3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4b953f1ba7_5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4b953f1ba7_5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4b953f1ba7_5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4b953f1ba7_5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4b953f1ba7_5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4b953f1ba7_5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2d0b228e78_3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2d0b228e78_3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4b953f1ba7_5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4b953f1ba7_5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af596e6e8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2af596e6e8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4b953f1ba7_5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4b953f1ba7_5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934696b2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934696b2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af596e6e8f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af596e6e8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2c8d4e4f5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2c8d4e4f5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af596e6e8f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2af596e6e8f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2af596e6e8f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2af596e6e8f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af596e6e8f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2af596e6e8f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2af596e6e8f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2af596e6e8f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af596e6e8f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2af596e6e8f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af596e6e8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af596e6e8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b953f1ba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b953f1ba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b953f1ba7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4b953f1ba7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f596e6e8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f596e6e8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d94d86784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d94d86784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6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Relationship Id="rId6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Relationship Id="rId6" Type="http://schemas.openxmlformats.org/officeDocument/2006/relationships/image" Target="../media/image36.png"/><Relationship Id="rId7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image" Target="../media/image16.png"/><Relationship Id="rId6" Type="http://schemas.openxmlformats.org/officeDocument/2006/relationships/image" Target="../media/image21.png"/><Relationship Id="rId7" Type="http://schemas.openxmlformats.org/officeDocument/2006/relationships/image" Target="../media/image39.png"/><Relationship Id="rId8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33.png"/><Relationship Id="rId5" Type="http://schemas.openxmlformats.org/officeDocument/2006/relationships/image" Target="../media/image3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45.png"/><Relationship Id="rId5" Type="http://schemas.openxmlformats.org/officeDocument/2006/relationships/image" Target="../media/image6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2.png"/><Relationship Id="rId5" Type="http://schemas.openxmlformats.org/officeDocument/2006/relationships/image" Target="../media/image18.png"/><Relationship Id="rId6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png"/><Relationship Id="rId4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6.png"/><Relationship Id="rId4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3.png"/><Relationship Id="rId4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Relationship Id="rId4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png"/><Relationship Id="rId4" Type="http://schemas.openxmlformats.org/officeDocument/2006/relationships/image" Target="../media/image66.png"/><Relationship Id="rId5" Type="http://schemas.openxmlformats.org/officeDocument/2006/relationships/image" Target="../media/image1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3.png"/><Relationship Id="rId4" Type="http://schemas.openxmlformats.org/officeDocument/2006/relationships/image" Target="../media/image18.png"/><Relationship Id="rId5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4.png"/><Relationship Id="rId4" Type="http://schemas.openxmlformats.org/officeDocument/2006/relationships/image" Target="../media/image1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png"/><Relationship Id="rId4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7.png"/><Relationship Id="rId4" Type="http://schemas.openxmlformats.org/officeDocument/2006/relationships/image" Target="../media/image1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png"/><Relationship Id="rId4" Type="http://schemas.openxmlformats.org/officeDocument/2006/relationships/image" Target="../media/image52.png"/><Relationship Id="rId5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3.png"/><Relationship Id="rId4" Type="http://schemas.openxmlformats.org/officeDocument/2006/relationships/image" Target="../media/image51.png"/><Relationship Id="rId9" Type="http://schemas.openxmlformats.org/officeDocument/2006/relationships/image" Target="../media/image1.png"/><Relationship Id="rId5" Type="http://schemas.openxmlformats.org/officeDocument/2006/relationships/image" Target="../media/image50.png"/><Relationship Id="rId6" Type="http://schemas.openxmlformats.org/officeDocument/2006/relationships/image" Target="../media/image49.png"/><Relationship Id="rId7" Type="http://schemas.openxmlformats.org/officeDocument/2006/relationships/image" Target="../media/image54.png"/><Relationship Id="rId8" Type="http://schemas.openxmlformats.org/officeDocument/2006/relationships/image" Target="../media/image5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8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5.png"/><Relationship Id="rId7" Type="http://schemas.openxmlformats.org/officeDocument/2006/relationships/image" Target="../media/image1.png"/><Relationship Id="rId8" Type="http://schemas.openxmlformats.org/officeDocument/2006/relationships/image" Target="../media/image6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4.png"/><Relationship Id="rId4" Type="http://schemas.openxmlformats.org/officeDocument/2006/relationships/image" Target="../media/image69.png"/><Relationship Id="rId5" Type="http://schemas.openxmlformats.org/officeDocument/2006/relationships/image" Target="../media/image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png"/><Relationship Id="rId4" Type="http://schemas.openxmlformats.org/officeDocument/2006/relationships/image" Target="../media/image6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8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1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1.png"/><Relationship Id="rId4" Type="http://schemas.openxmlformats.org/officeDocument/2006/relationships/image" Target="../media/image67.png"/><Relationship Id="rId5" Type="http://schemas.openxmlformats.org/officeDocument/2006/relationships/image" Target="../media/image2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2.png"/><Relationship Id="rId4" Type="http://schemas.openxmlformats.org/officeDocument/2006/relationships/image" Target="../media/image5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2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0.png"/><Relationship Id="rId4" Type="http://schemas.openxmlformats.org/officeDocument/2006/relationships/image" Target="../media/image22.png"/><Relationship Id="rId5" Type="http://schemas.openxmlformats.org/officeDocument/2006/relationships/image" Target="../media/image18.pn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992850"/>
            <a:ext cx="8520600" cy="103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/>
              <a:t>ALT-F4 using NERF</a:t>
            </a:r>
            <a:endParaRPr b="1" u="sng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942975"/>
            <a:ext cx="8520600" cy="16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Automatic Light Turret For Focused Firing Feedback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Group 3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type="title"/>
          </p:nvPr>
        </p:nvSpPr>
        <p:spPr>
          <a:xfrm>
            <a:off x="241750" y="499463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Microcontroller Selection</a:t>
            </a:r>
            <a:endParaRPr/>
          </a:p>
        </p:txBody>
      </p:sp>
      <p:pic>
        <p:nvPicPr>
          <p:cNvPr id="133" name="Google Shape;133;p22"/>
          <p:cNvPicPr preferRelativeResize="0"/>
          <p:nvPr/>
        </p:nvPicPr>
        <p:blipFill rotWithShape="1">
          <a:blip r:embed="rId3">
            <a:alphaModFix/>
          </a:blip>
          <a:srcRect b="5359" l="1410" r="-1410" t="-5359"/>
          <a:stretch/>
        </p:blipFill>
        <p:spPr>
          <a:xfrm>
            <a:off x="5231927" y="668125"/>
            <a:ext cx="3212096" cy="180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8925" y="2474925"/>
            <a:ext cx="2149949" cy="189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5575" y="2295300"/>
            <a:ext cx="1500425" cy="2250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7" name="Google Shape;137;p22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38" name="Google Shape;138;p22"/>
          <p:cNvGraphicFramePr/>
          <p:nvPr/>
        </p:nvGraphicFramePr>
        <p:xfrm>
          <a:off x="408400" y="1144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127500"/>
                <a:gridCol w="1127500"/>
                <a:gridCol w="1127500"/>
                <a:gridCol w="1127500"/>
              </a:tblGrid>
              <a:tr h="763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Choices: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800">
                          <a:solidFill>
                            <a:schemeClr val="dk2"/>
                          </a:solidFill>
                        </a:rPr>
                        <a:t>MSP430FR6989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800">
                          <a:solidFill>
                            <a:schemeClr val="dk2"/>
                          </a:solidFill>
                        </a:rPr>
                        <a:t>Arduino Uno</a:t>
                      </a:r>
                      <a:endParaRPr b="1"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800">
                          <a:solidFill>
                            <a:schemeClr val="dk2"/>
                          </a:solidFill>
                        </a:rPr>
                        <a:t>ESP32 WROOM</a:t>
                      </a:r>
                      <a:endParaRPr b="1"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97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Frequency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16Mhz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16MHZ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8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0MHZ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611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Wifi &amp; Bluetooth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97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10.05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1.52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9.99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sp>
        <p:nvSpPr>
          <p:cNvPr id="139" name="Google Shape;139;p22"/>
          <p:cNvSpPr txBox="1"/>
          <p:nvPr/>
        </p:nvSpPr>
        <p:spPr>
          <a:xfrm>
            <a:off x="241750" y="3416575"/>
            <a:ext cx="56013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</a:rPr>
              <a:t>The ESP32 is a powerful piece of hardware that integrates WiFi and Bluetooth capabilities with a wide array of peripherals and pins. It also comes with two cores, making it a dual-core processor based on the Xtensa LX6 architecture and runs at clock speeds up to 240 MHz.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311700" y="499463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Servo and DC Motors</a:t>
            </a:r>
            <a:endParaRPr/>
          </a:p>
        </p:txBody>
      </p:sp>
      <p:pic>
        <p:nvPicPr>
          <p:cNvPr id="145" name="Google Shape;14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6" name="Google Shape;14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5850" y="3031100"/>
            <a:ext cx="1873061" cy="140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8700" y="2571750"/>
            <a:ext cx="3204926" cy="213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149" name="Google Shape;149;p23"/>
          <p:cNvGraphicFramePr/>
          <p:nvPr/>
        </p:nvGraphicFramePr>
        <p:xfrm>
          <a:off x="360050" y="12246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387300"/>
                <a:gridCol w="1387300"/>
                <a:gridCol w="1387300"/>
                <a:gridCol w="1387300"/>
              </a:tblGrid>
              <a:tr h="630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Motor Choices: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DC Motors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Servo Motors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Stepper Motors</a:t>
                      </a:r>
                      <a:endParaRPr sz="1300"/>
                    </a:p>
                  </a:txBody>
                  <a:tcPr marT="91425" marB="91425" marR="91425" marL="91425"/>
                </a:tc>
              </a:tr>
              <a:tr h="4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Torque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7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Precision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07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50" name="Google Shape;150;p23"/>
          <p:cNvSpPr txBox="1"/>
          <p:nvPr/>
        </p:nvSpPr>
        <p:spPr>
          <a:xfrm>
            <a:off x="181175" y="3290775"/>
            <a:ext cx="5635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</a:rPr>
              <a:t>Purpose: 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2"/>
                </a:solidFill>
              </a:rPr>
              <a:t>Greartisan High Torque Motor:</a:t>
            </a:r>
            <a:r>
              <a:rPr lang="en" sz="1200">
                <a:solidFill>
                  <a:schemeClr val="dk2"/>
                </a:solidFill>
              </a:rPr>
              <a:t> These two DC motors will be responsible for the horizontal and vertical movement of out turret system. 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2"/>
                </a:solidFill>
              </a:rPr>
              <a:t>MS995 Servo Motor: </a:t>
            </a:r>
            <a:r>
              <a:rPr lang="en" sz="1200">
                <a:solidFill>
                  <a:schemeClr val="dk2"/>
                </a:solidFill>
              </a:rPr>
              <a:t>The two positional servo motors will be responsible for emulating human trigger pulls on the NERF armament. (Prev: SG90)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51" name="Google Shape;151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41050" y="900182"/>
            <a:ext cx="2130926" cy="2130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Adafruit DRV8871 Motor Breakout</a:t>
            </a:r>
            <a:endParaRPr/>
          </a:p>
        </p:txBody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311700" y="851250"/>
            <a:ext cx="5316600" cy="17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 key optimization for the speed of the turret is having it move in both directions. Unfortunately, base DC motors only allow for one direction of motion at a time. By using a motor breakout we can solve this problem. </a:t>
            </a:r>
            <a:endParaRPr sz="16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600">
                <a:solidFill>
                  <a:srgbClr val="00FF00"/>
                </a:solidFill>
              </a:rPr>
              <a:t>Relays Can be used as Bidirectional rotation</a:t>
            </a:r>
            <a:endParaRPr b="1" sz="1600">
              <a:solidFill>
                <a:srgbClr val="00FF00"/>
              </a:solidFill>
            </a:endParaRPr>
          </a:p>
        </p:txBody>
      </p:sp>
      <p:pic>
        <p:nvPicPr>
          <p:cNvPr id="158" name="Google Shape;15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700" y="2571750"/>
            <a:ext cx="3763133" cy="199712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9" name="Google Shape;159;p24"/>
          <p:cNvSpPr txBox="1"/>
          <p:nvPr/>
        </p:nvSpPr>
        <p:spPr>
          <a:xfrm>
            <a:off x="1569325" y="2203650"/>
            <a:ext cx="525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Prototype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160" name="Google Shape;16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8200" y="2757650"/>
            <a:ext cx="1748076" cy="162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2500" y="2757654"/>
            <a:ext cx="1877025" cy="162532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/>
        </p:nvSpPr>
        <p:spPr>
          <a:xfrm>
            <a:off x="6268388" y="3339463"/>
            <a:ext cx="263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VS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3" name="Google Shape;163;p24"/>
          <p:cNvSpPr txBox="1"/>
          <p:nvPr/>
        </p:nvSpPr>
        <p:spPr>
          <a:xfrm>
            <a:off x="4810875" y="2177700"/>
            <a:ext cx="3695400" cy="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dk2"/>
                </a:solidFill>
              </a:rPr>
              <a:t>Problem with Mono Directional</a:t>
            </a:r>
            <a:endParaRPr b="1" sz="1800" u="sng">
              <a:solidFill>
                <a:schemeClr val="dk2"/>
              </a:solidFill>
            </a:endParaRPr>
          </a:p>
        </p:txBody>
      </p:sp>
      <p:pic>
        <p:nvPicPr>
          <p:cNvPr id="164" name="Google Shape;16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75575" y="851250"/>
            <a:ext cx="1586048" cy="131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6" name="Google Shape;166;p24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converters</a:t>
            </a:r>
            <a:endParaRPr/>
          </a:p>
        </p:txBody>
      </p:sp>
      <p:sp>
        <p:nvSpPr>
          <p:cNvPr id="172" name="Google Shape;172;p2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5" name="Google Shape;17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5013" y="943613"/>
            <a:ext cx="1295400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50900" y="176924"/>
            <a:ext cx="1994750" cy="178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8538" y="2571738"/>
            <a:ext cx="1114425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2350825"/>
            <a:ext cx="2310476" cy="221804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5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80" name="Google Shape;180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ALT-F4 Block Diagram</a:t>
            </a:r>
            <a:endParaRPr/>
          </a:p>
        </p:txBody>
      </p:sp>
      <p:pic>
        <p:nvPicPr>
          <p:cNvPr id="186" name="Google Shape;18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062" y="1246525"/>
            <a:ext cx="8139874" cy="339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8" name="Google Shape;188;p26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</a:t>
            </a:r>
            <a:r>
              <a:rPr lang="en">
                <a:solidFill>
                  <a:schemeClr val="dk2"/>
                </a:solidFill>
              </a:rPr>
              <a:t>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Photodetector Block Diagram</a:t>
            </a:r>
            <a:endParaRPr/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188" y="1246525"/>
            <a:ext cx="7971618" cy="33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6" name="Google Shape;196;p27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ALT-F4 Schematic and PCB</a:t>
            </a:r>
            <a:endParaRPr/>
          </a:p>
        </p:txBody>
      </p:sp>
      <p:sp>
        <p:nvSpPr>
          <p:cNvPr id="202" name="Google Shape;202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5" name="Google Shape;205;p28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06" name="Google Shape;20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52475"/>
            <a:ext cx="3999899" cy="351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2400" y="1152475"/>
            <a:ext cx="3999900" cy="351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Updated Version of ALT-F4</a:t>
            </a:r>
            <a:endParaRPr/>
          </a:p>
        </p:txBody>
      </p:sp>
      <p:pic>
        <p:nvPicPr>
          <p:cNvPr id="213" name="Google Shape;21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4" name="Google Shape;214;p29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15" name="Google Shape;215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21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52475"/>
            <a:ext cx="3999901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Photodetector PCB</a:t>
            </a:r>
            <a:endParaRPr/>
          </a:p>
        </p:txBody>
      </p:sp>
      <p:pic>
        <p:nvPicPr>
          <p:cNvPr id="224" name="Google Shape;22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5" name="Google Shape;225;p30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26" name="Google Shape;226;p3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3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8" name="Google Shape;22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2400" y="1152475"/>
            <a:ext cx="3999901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 Volt Boost Buck Schematic (WEBENCH)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5" name="Google Shape;23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00" y="1246525"/>
            <a:ext cx="8426701" cy="337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7" name="Google Shape;237;p31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0" y="-87725"/>
            <a:ext cx="8520600" cy="10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/>
              <a:t>Meet The Team</a:t>
            </a:r>
            <a:endParaRPr b="1" sz="4800" u="sng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5272" y="988075"/>
            <a:ext cx="1690900" cy="2420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" name="Google Shape;62;p14"/>
          <p:cNvSpPr txBox="1"/>
          <p:nvPr/>
        </p:nvSpPr>
        <p:spPr>
          <a:xfrm>
            <a:off x="6191900" y="3609375"/>
            <a:ext cx="253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Andrew Herbert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Computer Engineering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63" name="Google Shape;63;p14"/>
          <p:cNvCxnSpPr/>
          <p:nvPr/>
        </p:nvCxnSpPr>
        <p:spPr>
          <a:xfrm>
            <a:off x="238425" y="3508263"/>
            <a:ext cx="8372400" cy="15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225" y="988075"/>
            <a:ext cx="1690900" cy="242059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6663" y="988075"/>
            <a:ext cx="1763200" cy="2406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87388" y="988075"/>
            <a:ext cx="1763199" cy="2406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" name="Google Shape;67;p14"/>
          <p:cNvSpPr txBox="1"/>
          <p:nvPr/>
        </p:nvSpPr>
        <p:spPr>
          <a:xfrm>
            <a:off x="4154800" y="3609375"/>
            <a:ext cx="253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Joshua Nguyen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Computer Engineering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2149125" y="3609375"/>
            <a:ext cx="2532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Gabriel Taylor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Photonic Science and Engineering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159450" y="3609375"/>
            <a:ext cx="2532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Jose Castaneda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Electrical Engineering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 Volt Boost Buck PCB (Data Sheet)</a:t>
            </a:r>
            <a:endParaRPr/>
          </a:p>
        </p:txBody>
      </p:sp>
      <p:pic>
        <p:nvPicPr>
          <p:cNvPr id="243" name="Google Shape;24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1650" y="919575"/>
            <a:ext cx="4351300" cy="3748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5" name="Google Shape;245;p32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 Volt Buck Schematic (WEBENCH)</a:t>
            </a:r>
            <a:endParaRPr/>
          </a:p>
        </p:txBody>
      </p:sp>
      <p:pic>
        <p:nvPicPr>
          <p:cNvPr id="251" name="Google Shape;25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988" y="1265350"/>
            <a:ext cx="8286035" cy="332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3" name="Google Shape;253;p33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 &amp; 5 Volt Buck PCB (Data Sheet)</a:t>
            </a:r>
            <a:endParaRPr/>
          </a:p>
        </p:txBody>
      </p:sp>
      <p:pic>
        <p:nvPicPr>
          <p:cNvPr id="259" name="Google Shape;25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975" y="1246525"/>
            <a:ext cx="8286035" cy="332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2939" y="94775"/>
            <a:ext cx="804561" cy="115175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1" name="Google Shape;261;p34"/>
          <p:cNvSpPr txBox="1"/>
          <p:nvPr/>
        </p:nvSpPr>
        <p:spPr>
          <a:xfrm>
            <a:off x="6755025" y="391625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Jose Castaneda EE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Light Emitting Diodes</a:t>
            </a:r>
            <a:endParaRPr/>
          </a:p>
        </p:txBody>
      </p:sp>
      <p:sp>
        <p:nvSpPr>
          <p:cNvPr id="267" name="Google Shape;267;p35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LEDs emit light to the photodiodes and give a constant signal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peak wavelength emitted is at 940 nm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They are being run at 100 mA</a:t>
            </a:r>
            <a:endParaRPr/>
          </a:p>
        </p:txBody>
      </p:sp>
      <p:pic>
        <p:nvPicPr>
          <p:cNvPr id="268" name="Google Shape;26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4538" y="445025"/>
            <a:ext cx="1650901" cy="166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0" name="Google Shape;270;p35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271" name="Google Shape;271;p35"/>
          <p:cNvGraphicFramePr/>
          <p:nvPr/>
        </p:nvGraphicFramePr>
        <p:xfrm>
          <a:off x="4453100" y="2289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724025"/>
                <a:gridCol w="1328025"/>
                <a:gridCol w="15260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Product Name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Intensity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Viewing Angle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VSLB3940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65</a:t>
                      </a:r>
                      <a:r>
                        <a:rPr b="1" lang="en"/>
                        <a:t> mW/sr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44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VSMY2941GX01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60 mW/sr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TSAL4400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 mW/sr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QED234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27 mW/sr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40°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Photodiodes</a:t>
            </a:r>
            <a:endParaRPr/>
          </a:p>
        </p:txBody>
      </p:sp>
      <p:sp>
        <p:nvSpPr>
          <p:cNvPr id="277" name="Google Shape;277;p36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photodiodes give a constant signal and when no signal is sent then the light from the LED must be blocked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peak spectral sensitivity occurs at 940 nm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response time is 100 ns</a:t>
            </a:r>
            <a:endParaRPr/>
          </a:p>
        </p:txBody>
      </p:sp>
      <p:pic>
        <p:nvPicPr>
          <p:cNvPr id="278" name="Google Shape;27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7663" y="445025"/>
            <a:ext cx="1874666" cy="166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0" name="Google Shape;280;p36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281" name="Google Shape;281;p36"/>
          <p:cNvGraphicFramePr/>
          <p:nvPr/>
        </p:nvGraphicFramePr>
        <p:xfrm>
          <a:off x="4572000" y="2493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486400"/>
                <a:gridCol w="1486400"/>
                <a:gridCol w="14864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Product Name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Wavelength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Acceptance Angle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VEMD2020X01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940 nm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30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SFH 203 FA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900 nm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40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076-14-21-011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660 nm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55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°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Calculations</a:t>
            </a:r>
            <a:endParaRPr/>
          </a:p>
        </p:txBody>
      </p:sp>
      <p:pic>
        <p:nvPicPr>
          <p:cNvPr id="287" name="Google Shape;28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7" y="1476650"/>
            <a:ext cx="4260301" cy="2190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2447" y="1338975"/>
            <a:ext cx="4354950" cy="30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Photodetector Grid</a:t>
            </a:r>
            <a:endParaRPr/>
          </a:p>
        </p:txBody>
      </p:sp>
      <p:sp>
        <p:nvSpPr>
          <p:cNvPr id="294" name="Google Shape;294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3 grids in succession each with 10 photodetectors opposite one LED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photodetectors will be sending a constant signal when no object is passing through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 an object passes </a:t>
            </a:r>
            <a:r>
              <a:rPr lang="en"/>
              <a:t>through the grid, the photodetector will stop sending a signal as the object blocks the light from the LED</a:t>
            </a:r>
            <a:endParaRPr/>
          </a:p>
        </p:txBody>
      </p:sp>
      <p:pic>
        <p:nvPicPr>
          <p:cNvPr id="295" name="Google Shape;29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7063" y="3110200"/>
            <a:ext cx="1190625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5400" y="3086925"/>
            <a:ext cx="1121750" cy="156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8" name="Google Shape;298;p38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Calculating trajectory</a:t>
            </a:r>
            <a:endParaRPr/>
          </a:p>
        </p:txBody>
      </p:sp>
      <p:sp>
        <p:nvSpPr>
          <p:cNvPr id="304" name="Google Shape;304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photodetectors give us the relative position of the projectile at 3 different points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</a:t>
            </a:r>
            <a:r>
              <a:rPr lang="en"/>
              <a:t>trajectory</a:t>
            </a:r>
            <a:r>
              <a:rPr lang="en"/>
              <a:t> of an object can be represented with the following equation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</a:t>
            </a:r>
            <a:r>
              <a:rPr lang="en"/>
              <a:t> represents the launch angle while b represents the initial velocity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calibration shot is done at a 0 degree launch angle and knowing 3 different points allows for b to be calculated for each NERF blaster</a:t>
            </a:r>
            <a:endParaRPr/>
          </a:p>
        </p:txBody>
      </p:sp>
      <p:pic>
        <p:nvPicPr>
          <p:cNvPr id="305" name="Google Shape;30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800" y="3381700"/>
            <a:ext cx="2876550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7" name="Google Shape;307;p39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308" name="Google Shape;308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4270" y="3285770"/>
            <a:ext cx="4418019" cy="119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Cameras</a:t>
            </a:r>
            <a:endParaRPr/>
          </a:p>
        </p:txBody>
      </p:sp>
      <p:sp>
        <p:nvSpPr>
          <p:cNvPr id="314" name="Google Shape;314;p40"/>
          <p:cNvSpPr txBox="1"/>
          <p:nvPr>
            <p:ph idx="1" type="body"/>
          </p:nvPr>
        </p:nvSpPr>
        <p:spPr>
          <a:xfrm>
            <a:off x="311700" y="1152475"/>
            <a:ext cx="5291100" cy="338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Purpose: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Arducam Owlsight will provide high quality images to the Raspberry Pi 4s. This will enable image processing for object detection as well as stereo vision with accurate depth calculations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64MP resolution from a 9248x6944 pixel count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are 2 identical cameras with 32 cm in between them</a:t>
            </a:r>
            <a:endParaRPr/>
          </a:p>
        </p:txBody>
      </p:sp>
      <p:pic>
        <p:nvPicPr>
          <p:cNvPr id="315" name="Google Shape;31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1800" y="292952"/>
            <a:ext cx="2725949" cy="272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7" name="Google Shape;317;p40"/>
          <p:cNvSpPr txBox="1"/>
          <p:nvPr/>
        </p:nvSpPr>
        <p:spPr>
          <a:xfrm>
            <a:off x="6959150" y="391600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318" name="Google Shape;318;p40"/>
          <p:cNvGraphicFramePr/>
          <p:nvPr/>
        </p:nvGraphicFramePr>
        <p:xfrm>
          <a:off x="5320950" y="244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755675"/>
                <a:gridCol w="1755675"/>
              </a:tblGrid>
              <a:tr h="50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Product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Quality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78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Arducam</a:t>
                      </a:r>
                      <a:r>
                        <a:rPr lang="en"/>
                        <a:t> Owlsight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64MP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50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Raspberry</a:t>
                      </a:r>
                      <a:r>
                        <a:rPr lang="en"/>
                        <a:t> Pi High Quality Camera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12.3MP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0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Arducam 16MP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16MP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Stereopsis</a:t>
            </a:r>
            <a:endParaRPr/>
          </a:p>
        </p:txBody>
      </p:sp>
      <p:sp>
        <p:nvSpPr>
          <p:cNvPr id="324" name="Google Shape;324;p41"/>
          <p:cNvSpPr txBox="1"/>
          <p:nvPr>
            <p:ph idx="1" type="body"/>
          </p:nvPr>
        </p:nvSpPr>
        <p:spPr>
          <a:xfrm>
            <a:off x="392500" y="1017725"/>
            <a:ext cx="7901100" cy="339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Two cameras are used to determine how far away an object 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relative position of an object in one camera compared to the relative position in the second camera is sent to a code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Python takes this information and can determine how far away an object is</a:t>
            </a:r>
            <a:endParaRPr/>
          </a:p>
        </p:txBody>
      </p:sp>
      <p:pic>
        <p:nvPicPr>
          <p:cNvPr id="325" name="Google Shape;32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6" name="Google Shape;326;p41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327" name="Google Shape;32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4225" y="2453375"/>
            <a:ext cx="5268974" cy="220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</a:t>
            </a:r>
            <a:endParaRPr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Security of large areas requires manpower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Guards cannot lose focus for extended periods of time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Guards are also at risk in case of an attack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ALT-F4 would defend an area with minimal manpower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ALT-F4 can remain attentive for as long as there is power</a:t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" name="Google Shape;77;p15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Stereopsis</a:t>
            </a:r>
            <a:endParaRPr/>
          </a:p>
        </p:txBody>
      </p:sp>
      <p:sp>
        <p:nvSpPr>
          <p:cNvPr id="333" name="Google Shape;333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/>
              <a:t>In our testing the distance of the object was calculated relatively accurately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/>
              <a:t>In all the tests, distance was within 10% of the actual value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34" name="Google Shape;33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8399" y="2247625"/>
            <a:ext cx="2985150" cy="213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6" name="Google Shape;336;p42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337" name="Google Shape;337;p42"/>
          <p:cNvGraphicFramePr/>
          <p:nvPr/>
        </p:nvGraphicFramePr>
        <p:xfrm>
          <a:off x="311700" y="2247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2371950"/>
                <a:gridCol w="2371950"/>
              </a:tblGrid>
              <a:tr h="43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Output Distance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Actual Distance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1.8796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1.981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3.048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2.896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2.3165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2.408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1.615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1.674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Processing</a:t>
            </a:r>
            <a:endParaRPr/>
          </a:p>
        </p:txBody>
      </p:sp>
      <p:sp>
        <p:nvSpPr>
          <p:cNvPr id="343" name="Google Shape;343;p43"/>
          <p:cNvSpPr txBox="1"/>
          <p:nvPr>
            <p:ph idx="1" type="body"/>
          </p:nvPr>
        </p:nvSpPr>
        <p:spPr>
          <a:xfrm>
            <a:off x="311700" y="886100"/>
            <a:ext cx="5367900" cy="20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OpenCV Library with Tensorflow Lite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MobileNet SSD V2 with COCO Dataset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Arducam Camera Module (Owlsight)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Sends video feed to ML model for image processing</a:t>
            </a:r>
            <a:endParaRPr sz="1400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Search for target within the frame.</a:t>
            </a:r>
            <a:endParaRPr/>
          </a:p>
        </p:txBody>
      </p:sp>
      <p:pic>
        <p:nvPicPr>
          <p:cNvPr id="344" name="Google Shape;34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9450" y="2612400"/>
            <a:ext cx="2696199" cy="200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9451" y="811350"/>
            <a:ext cx="2638510" cy="17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75660" y="90341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7" name="Google Shape;347;p43"/>
          <p:cNvSpPr txBox="1"/>
          <p:nvPr/>
        </p:nvSpPr>
        <p:spPr>
          <a:xfrm>
            <a:off x="6965625" y="155100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  <p:graphicFrame>
        <p:nvGraphicFramePr>
          <p:cNvPr id="348" name="Google Shape;348;p43"/>
          <p:cNvGraphicFramePr/>
          <p:nvPr/>
        </p:nvGraphicFramePr>
        <p:xfrm>
          <a:off x="652050" y="2889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690425"/>
                <a:gridCol w="1381625"/>
                <a:gridCol w="1536025"/>
              </a:tblGrid>
              <a:tr h="52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Model</a:t>
                      </a:r>
                      <a:endParaRPr sz="13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Mean Average Precision</a:t>
                      </a:r>
                      <a:endParaRPr sz="13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FPS</a:t>
                      </a:r>
                      <a:endParaRPr sz="1300"/>
                    </a:p>
                  </a:txBody>
                  <a:tcPr marT="91425" marB="91425" marR="91425" marL="91425"/>
                </a:tc>
              </a:tr>
              <a:tr h="52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MobileNet SSD V2 (with Coral TPU)</a:t>
                      </a:r>
                      <a:endParaRPr b="1" sz="13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300"/>
                        <a:t>22-25%</a:t>
                      </a:r>
                      <a:endParaRPr b="1" sz="13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30</a:t>
                      </a:r>
                      <a:r>
                        <a:rPr b="1" lang="en" sz="1300"/>
                        <a:t> FPS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52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YOLO v8</a:t>
                      </a:r>
                      <a:r>
                        <a:rPr b="1" lang="en" sz="1300"/>
                        <a:t> Nano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300"/>
                        <a:t>35-40%</a:t>
                      </a:r>
                      <a:endParaRPr b="1" sz="1300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1-5 FPS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4"/>
          <p:cNvSpPr txBox="1"/>
          <p:nvPr>
            <p:ph type="title"/>
          </p:nvPr>
        </p:nvSpPr>
        <p:spPr>
          <a:xfrm>
            <a:off x="2847525" y="152225"/>
            <a:ext cx="3707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Case Diagram</a:t>
            </a:r>
            <a:endParaRPr/>
          </a:p>
        </p:txBody>
      </p:sp>
      <p:pic>
        <p:nvPicPr>
          <p:cNvPr id="354" name="Google Shape;35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3310" y="9645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55" name="Google Shape;355;p44"/>
          <p:cNvSpPr txBox="1"/>
          <p:nvPr/>
        </p:nvSpPr>
        <p:spPr>
          <a:xfrm>
            <a:off x="7013650" y="130775"/>
            <a:ext cx="1523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356" name="Google Shape;356;p44" title="Use case diagram (3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9525" y="452225"/>
            <a:ext cx="7035425" cy="423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5"/>
          <p:cNvSpPr/>
          <p:nvPr/>
        </p:nvSpPr>
        <p:spPr>
          <a:xfrm>
            <a:off x="109500" y="97850"/>
            <a:ext cx="8925000" cy="734400"/>
          </a:xfrm>
          <a:prstGeom prst="rect">
            <a:avLst/>
          </a:prstGeom>
          <a:solidFill>
            <a:srgbClr val="1E3A8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45"/>
          <p:cNvSpPr txBox="1"/>
          <p:nvPr/>
        </p:nvSpPr>
        <p:spPr>
          <a:xfrm>
            <a:off x="-240950" y="156350"/>
            <a:ext cx="67800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</a:rPr>
              <a:t>Web Application Development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363" name="Google Shape;36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925" y="1128375"/>
            <a:ext cx="2410100" cy="133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9563" y="1038263"/>
            <a:ext cx="1623398" cy="162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5450" y="2767500"/>
            <a:ext cx="1809025" cy="180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1725" y="2761675"/>
            <a:ext cx="1428762" cy="14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17850" y="1093025"/>
            <a:ext cx="1623400" cy="14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29950" y="3142575"/>
            <a:ext cx="2103125" cy="1261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5"/>
          <p:cNvSpPr txBox="1"/>
          <p:nvPr/>
        </p:nvSpPr>
        <p:spPr>
          <a:xfrm>
            <a:off x="5373150" y="1951000"/>
            <a:ext cx="9639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rPr>
              <a:t>&gt;</a:t>
            </a:r>
            <a:endParaRPr b="1" sz="9600">
              <a:solidFill>
                <a:schemeClr val="dk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370" name="Google Shape;370;p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54935" y="97841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1" name="Google Shape;371;p45"/>
          <p:cNvSpPr txBox="1"/>
          <p:nvPr/>
        </p:nvSpPr>
        <p:spPr>
          <a:xfrm>
            <a:off x="6899350" y="15723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Joshua Nguyen CPE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6"/>
          <p:cNvSpPr txBox="1"/>
          <p:nvPr>
            <p:ph type="title"/>
          </p:nvPr>
        </p:nvSpPr>
        <p:spPr>
          <a:xfrm>
            <a:off x="311700" y="216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 Comparison:</a:t>
            </a:r>
            <a:endParaRPr/>
          </a:p>
        </p:txBody>
      </p:sp>
      <p:graphicFrame>
        <p:nvGraphicFramePr>
          <p:cNvPr id="377" name="Google Shape;377;p46"/>
          <p:cNvGraphicFramePr/>
          <p:nvPr/>
        </p:nvGraphicFramePr>
        <p:xfrm>
          <a:off x="2944700" y="9440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491200"/>
                <a:gridCol w="1491200"/>
                <a:gridCol w="1491200"/>
                <a:gridCol w="1491200"/>
              </a:tblGrid>
              <a:tr h="607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Feature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React </a:t>
                      </a:r>
                      <a:endParaRPr b="1" sz="13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(with Vite)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Android </a:t>
                      </a:r>
                      <a:endParaRPr b="1" sz="13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(Kotlin)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Flutter </a:t>
                      </a:r>
                      <a:endParaRPr b="1" sz="13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(Dart)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1019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Key Features</a:t>
                      </a:r>
                      <a:endParaRPr b="1" sz="13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highlight>
                            <a:srgbClr val="FFFF00"/>
                          </a:highlight>
                        </a:rPr>
                        <a:t>Components, Hooks, 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highlight>
                            <a:srgbClr val="FFFF00"/>
                          </a:highlight>
                        </a:rPr>
                        <a:t>Virtual DOM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Native App Development,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Material Design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Cross-platform, Hot Reload,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Widgets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Build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highlight>
                            <a:srgbClr val="FFFF00"/>
                          </a:highlight>
                        </a:rPr>
                        <a:t>Vite, Node.js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Android Studio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Xcode, macOS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Familiarity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highlight>
                            <a:srgbClr val="FFFF00"/>
                          </a:highlight>
                        </a:rPr>
                        <a:t>High</a:t>
                      </a:r>
                      <a:endParaRPr sz="1300"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Medium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Low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Best For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highlight>
                            <a:srgbClr val="FFFF00"/>
                          </a:highlight>
                        </a:rPr>
                        <a:t>Web Apps</a:t>
                      </a:r>
                      <a:endParaRPr sz="1300"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Android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iOS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78" name="Google Shape;378;p46"/>
          <p:cNvSpPr txBox="1"/>
          <p:nvPr/>
        </p:nvSpPr>
        <p:spPr>
          <a:xfrm>
            <a:off x="422025" y="1070675"/>
            <a:ext cx="2453400" cy="33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Web Application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Frontend: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React + Vue + Tailwind: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React</a:t>
            </a:r>
            <a:r>
              <a:rPr lang="en" sz="1300">
                <a:solidFill>
                  <a:schemeClr val="dk1"/>
                </a:solidFill>
              </a:rPr>
              <a:t> (or Vue) as the frontend framework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Vite</a:t>
            </a:r>
            <a:r>
              <a:rPr lang="en" sz="1300">
                <a:solidFill>
                  <a:schemeClr val="dk1"/>
                </a:solidFill>
              </a:rPr>
              <a:t> as the build tool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Tailwind CSS</a:t>
            </a:r>
            <a:r>
              <a:rPr lang="en" sz="1300">
                <a:solidFill>
                  <a:schemeClr val="dk1"/>
                </a:solidFill>
              </a:rPr>
              <a:t> for styling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79" name="Google Shape;37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1885" y="-9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0" name="Google Shape;380;p46"/>
          <p:cNvSpPr txBox="1"/>
          <p:nvPr/>
        </p:nvSpPr>
        <p:spPr>
          <a:xfrm>
            <a:off x="6927875" y="195525"/>
            <a:ext cx="1523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7"/>
          <p:cNvSpPr txBox="1"/>
          <p:nvPr>
            <p:ph type="title"/>
          </p:nvPr>
        </p:nvSpPr>
        <p:spPr>
          <a:xfrm>
            <a:off x="311700" y="216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 Comparison:</a:t>
            </a:r>
            <a:endParaRPr/>
          </a:p>
        </p:txBody>
      </p:sp>
      <p:graphicFrame>
        <p:nvGraphicFramePr>
          <p:cNvPr id="386" name="Google Shape;386;p47"/>
          <p:cNvGraphicFramePr/>
          <p:nvPr/>
        </p:nvGraphicFramePr>
        <p:xfrm>
          <a:off x="2944700" y="9440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1491200"/>
                <a:gridCol w="1491200"/>
                <a:gridCol w="1491200"/>
                <a:gridCol w="1491200"/>
              </a:tblGrid>
              <a:tr h="607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Feature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Firebase</a:t>
                      </a:r>
                      <a:endParaRPr b="1" sz="13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(Realtime)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MongoDB</a:t>
                      </a:r>
                      <a:endParaRPr b="1" sz="13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(Atlas)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AWS (DynamoDB)</a:t>
                      </a:r>
                      <a:endParaRPr b="1" sz="1300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821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Realtime Support</a:t>
                      </a:r>
                      <a:endParaRPr b="1" sz="13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highlight>
                            <a:srgbClr val="FFFF00"/>
                          </a:highlight>
                        </a:rPr>
                        <a:t>Built-in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Manual Setup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Not built-in</a:t>
                      </a:r>
                      <a:endParaRPr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Authentication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highlight>
                            <a:srgbClr val="FFFF00"/>
                          </a:highlight>
                        </a:rPr>
                        <a:t>Firebase Auth built-in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Manual Setup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Amplify Auth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Complexity of Integration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highlight>
                            <a:srgbClr val="FFFF00"/>
                          </a:highlight>
                        </a:rPr>
                        <a:t>Easy</a:t>
                      </a:r>
                      <a:endParaRPr sz="1300"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Medium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Hard</a:t>
                      </a:r>
                      <a:endParaRPr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Cost</a:t>
                      </a:r>
                      <a:endParaRPr b="1" sz="13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highlight>
                            <a:srgbClr val="FFFF00"/>
                          </a:highlight>
                        </a:rPr>
                        <a:t>Free tier, then pay-as-you-go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Free tier, then usage-based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Pay-as-you-go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87" name="Google Shape;387;p47"/>
          <p:cNvSpPr txBox="1"/>
          <p:nvPr/>
        </p:nvSpPr>
        <p:spPr>
          <a:xfrm>
            <a:off x="311700" y="1070675"/>
            <a:ext cx="2563800" cy="33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Web Application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Backend: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Firebase Realtime Database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Free Tier </a:t>
            </a:r>
            <a:r>
              <a:rPr lang="en" sz="1300">
                <a:solidFill>
                  <a:schemeClr val="dk1"/>
                </a:solidFill>
              </a:rPr>
              <a:t>pricing and a pay-as-you-go model.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Easy integration</a:t>
            </a:r>
            <a:r>
              <a:rPr lang="en" sz="1300">
                <a:solidFill>
                  <a:schemeClr val="dk1"/>
                </a:solidFill>
              </a:rPr>
              <a:t> with React + Vite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Authentication included</a:t>
            </a:r>
            <a:r>
              <a:rPr lang="en" sz="1300">
                <a:solidFill>
                  <a:schemeClr val="dk1"/>
                </a:solidFill>
              </a:rPr>
              <a:t> with minimal setup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88" name="Google Shape;38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2885" y="39641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9" name="Google Shape;389;p47"/>
          <p:cNvSpPr txBox="1"/>
          <p:nvPr/>
        </p:nvSpPr>
        <p:spPr>
          <a:xfrm>
            <a:off x="6876400" y="130763"/>
            <a:ext cx="1523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8"/>
          <p:cNvSpPr txBox="1"/>
          <p:nvPr>
            <p:ph type="title"/>
          </p:nvPr>
        </p:nvSpPr>
        <p:spPr>
          <a:xfrm>
            <a:off x="311700" y="475575"/>
            <a:ext cx="5102700" cy="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 Interface Design Prototype</a:t>
            </a:r>
            <a:endParaRPr/>
          </a:p>
        </p:txBody>
      </p:sp>
      <p:pic>
        <p:nvPicPr>
          <p:cNvPr id="395" name="Google Shape;39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1105" y="1297231"/>
            <a:ext cx="1484134" cy="3209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350" y="1297230"/>
            <a:ext cx="1484134" cy="3209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65019" y="1286875"/>
            <a:ext cx="1484134" cy="324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7200" y="1296286"/>
            <a:ext cx="1484125" cy="321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52285" y="80278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00" name="Google Shape;400;p4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53875" y="1295311"/>
            <a:ext cx="1484125" cy="3211815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8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New</a:t>
            </a:r>
            <a:r>
              <a:rPr lang="en"/>
              <a:t> Web App Interface Design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7" name="Google Shape;40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362" y="1223225"/>
            <a:ext cx="3362547" cy="305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703" y="1223225"/>
            <a:ext cx="3874245" cy="305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60860" y="90341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0" name="Google Shape;410;p49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0"/>
          <p:cNvSpPr txBox="1"/>
          <p:nvPr>
            <p:ph type="title"/>
          </p:nvPr>
        </p:nvSpPr>
        <p:spPr>
          <a:xfrm>
            <a:off x="311700" y="445025"/>
            <a:ext cx="3357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 Page Interface</a:t>
            </a:r>
            <a:endParaRPr/>
          </a:p>
        </p:txBody>
      </p:sp>
      <p:sp>
        <p:nvSpPr>
          <p:cNvPr id="416" name="Google Shape;416;p50"/>
          <p:cNvSpPr txBox="1"/>
          <p:nvPr/>
        </p:nvSpPr>
        <p:spPr>
          <a:xfrm>
            <a:off x="399600" y="1055050"/>
            <a:ext cx="3819900" cy="27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Features:</a:t>
            </a:r>
            <a:endParaRPr b="1" sz="16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Search for a specific object </a:t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2"/>
                </a:solidFill>
              </a:rPr>
              <a:t>Ex: </a:t>
            </a:r>
            <a:r>
              <a:rPr lang="en" sz="1800">
                <a:solidFill>
                  <a:schemeClr val="dk2"/>
                </a:solidFill>
              </a:rPr>
              <a:t>Human, Car, Bottle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Raspberry Pi Status</a:t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2"/>
                </a:solidFill>
              </a:rPr>
              <a:t>Verify the connection of the Raspberry Pi Cameras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Send signal to find target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417" name="Google Shape;41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585" y="9035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8" name="Google Shape;418;p50"/>
          <p:cNvSpPr txBox="1"/>
          <p:nvPr/>
        </p:nvSpPr>
        <p:spPr>
          <a:xfrm>
            <a:off x="6779250" y="2704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419" name="Google Shape;419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0350" y="886112"/>
            <a:ext cx="3819899" cy="347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1"/>
          <p:cNvSpPr txBox="1"/>
          <p:nvPr>
            <p:ph type="title"/>
          </p:nvPr>
        </p:nvSpPr>
        <p:spPr>
          <a:xfrm>
            <a:off x="311700" y="3335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Flow Chart</a:t>
            </a:r>
            <a:endParaRPr/>
          </a:p>
        </p:txBody>
      </p:sp>
      <p:pic>
        <p:nvPicPr>
          <p:cNvPr id="425" name="Google Shape;425;p51" title="flow chart SDII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8538" y="661263"/>
            <a:ext cx="7126922" cy="382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66135" y="80303"/>
            <a:ext cx="679566" cy="9273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7" name="Google Shape;427;p51"/>
          <p:cNvSpPr txBox="1"/>
          <p:nvPr/>
        </p:nvSpPr>
        <p:spPr>
          <a:xfrm>
            <a:off x="6784550" y="193288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Joshua Nguyen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Similar Products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Boomslang 2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Sublethal turret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No motion sensors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Nerf Turret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Shoots constantly or doesn’t shoot at all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Short effective range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Phalanx Close-In Weapon System (CIWS)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Very advanced tracking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Expensive to create and shoot rounds</a:t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7725" y="1007225"/>
            <a:ext cx="1708554" cy="152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3200" y="1335275"/>
            <a:ext cx="2019350" cy="152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3200" y="2859750"/>
            <a:ext cx="3563276" cy="180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8" name="Google Shape;88;p16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Turret Body </a:t>
            </a:r>
            <a:endParaRPr/>
          </a:p>
        </p:txBody>
      </p:sp>
      <p:sp>
        <p:nvSpPr>
          <p:cNvPr id="433" name="Google Shape;433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Comprised of multiple key parts:</a:t>
            </a:r>
            <a:endParaRPr sz="16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Motor Base</a:t>
            </a:r>
            <a:r>
              <a:rPr lang="en" sz="1600"/>
              <a:t> a stand with an open structure that will have the DC motor responsible for horizontal movement.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The hardware cylinder</a:t>
            </a:r>
            <a:r>
              <a:rPr lang="en" sz="1600"/>
              <a:t> will spin horizontally with the turret and house our electronics and PCB.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Baseplate</a:t>
            </a:r>
            <a:r>
              <a:rPr lang="en" sz="1600"/>
              <a:t> is a combination of a lid for the hardware cylinder and contains a compartment for the lithium phosphate battery.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The Arm Mount</a:t>
            </a:r>
            <a:r>
              <a:rPr lang="en" sz="1600"/>
              <a:t> will be affixed to baseplate and support our rail system that will hold the armament a DC motor mounted to the arm will support vertical movement.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Rail System</a:t>
            </a:r>
            <a:r>
              <a:rPr lang="en" sz="1600"/>
              <a:t> will attach to the arm and depending on the armament used will be able to adjust its height allowing.</a:t>
            </a:r>
            <a:endParaRPr sz="1600"/>
          </a:p>
        </p:txBody>
      </p:sp>
      <p:pic>
        <p:nvPicPr>
          <p:cNvPr id="434" name="Google Shape;43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5" name="Google Shape;435;p52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3D Fabrication</a:t>
            </a:r>
            <a:endParaRPr/>
          </a:p>
        </p:txBody>
      </p:sp>
      <p:sp>
        <p:nvSpPr>
          <p:cNvPr id="441" name="Google Shape;441;p53"/>
          <p:cNvSpPr txBox="1"/>
          <p:nvPr>
            <p:ph idx="1" type="body"/>
          </p:nvPr>
        </p:nvSpPr>
        <p:spPr>
          <a:xfrm>
            <a:off x="311700" y="1215875"/>
            <a:ext cx="3437400" cy="33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Dremel 3D printing allows for </a:t>
            </a:r>
            <a:r>
              <a:rPr lang="en" sz="1400"/>
              <a:t>non-commercial available</a:t>
            </a:r>
            <a:r>
              <a:rPr lang="en" sz="1400"/>
              <a:t> parts to be fabricated. 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/>
              <a:t>Pros:</a:t>
            </a:r>
            <a:r>
              <a:rPr lang="en" sz="1400"/>
              <a:t> Allows for custom </a:t>
            </a:r>
            <a:r>
              <a:rPr lang="en" sz="1400"/>
              <a:t>designs,Quite Affordable, Durable with low infill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/>
              <a:t>Cons:</a:t>
            </a:r>
            <a:r>
              <a:rPr lang="en" sz="1400"/>
              <a:t> Fabrication time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400"/>
              <a:t>Onsite Printing options: SD Lab, TI ENG Lab, CMC Library</a:t>
            </a:r>
            <a:endParaRPr sz="1400"/>
          </a:p>
        </p:txBody>
      </p:sp>
      <p:pic>
        <p:nvPicPr>
          <p:cNvPr id="442" name="Google Shape;44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0963" y="609513"/>
            <a:ext cx="2296767" cy="285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9602" y="1590675"/>
            <a:ext cx="2503299" cy="28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5" name="Google Shape;445;p53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54"/>
          <p:cNvSpPr txBox="1"/>
          <p:nvPr>
            <p:ph type="title"/>
          </p:nvPr>
        </p:nvSpPr>
        <p:spPr>
          <a:xfrm>
            <a:off x="2596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Content</a:t>
            </a:r>
            <a:endParaRPr/>
          </a:p>
        </p:txBody>
      </p:sp>
      <p:pic>
        <p:nvPicPr>
          <p:cNvPr id="451" name="Google Shape;45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52" name="Google Shape;452;p54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 Distribution</a:t>
            </a:r>
            <a:endParaRPr/>
          </a:p>
        </p:txBody>
      </p:sp>
      <p:graphicFrame>
        <p:nvGraphicFramePr>
          <p:cNvPr id="458" name="Google Shape;458;p55"/>
          <p:cNvGraphicFramePr/>
          <p:nvPr/>
        </p:nvGraphicFramePr>
        <p:xfrm>
          <a:off x="1828800" y="1628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{700FC4DA-7B18-4F81-9518-1597B615BC23}</a:tableStyleId>
              </a:tblPr>
              <a:tblGrid>
                <a:gridCol w="1380675"/>
                <a:gridCol w="1362525"/>
                <a:gridCol w="1371600"/>
                <a:gridCol w="1371600"/>
              </a:tblGrid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Andrew Herbert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Gabriel Taylor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Joshua Nguyen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Jose Castaneda</a:t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/>
                </a:tc>
              </a:tr>
              <a:tr h="1040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ESP32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DC and Servo Motor Programming/ UART</a:t>
                      </a:r>
                      <a:endParaRPr sz="1200">
                        <a:highlight>
                          <a:srgbClr val="00FFFF"/>
                        </a:highlight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Photodetector LED Grid and Velocity Calculations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Raspberry Pi and Image detection 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Power Supply and UART Communication in Photodetector Grid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3D Modeling and Fabrication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Stereopsis and </a:t>
                      </a: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Image Processing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Application and Web Server</a:t>
                      </a:r>
                      <a:endParaRPr b="1" sz="12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PCB board fabrication and design</a:t>
                      </a:r>
                      <a:endParaRPr b="1"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3500" marB="63500" marR="63500" marL="63500"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  <p:pic>
        <p:nvPicPr>
          <p:cNvPr id="459" name="Google Shape;459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60" name="Google Shape;460;p55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56"/>
          <p:cNvSpPr txBox="1"/>
          <p:nvPr>
            <p:ph type="title"/>
          </p:nvPr>
        </p:nvSpPr>
        <p:spPr>
          <a:xfrm>
            <a:off x="271325" y="411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of Materials</a:t>
            </a:r>
            <a:endParaRPr/>
          </a:p>
        </p:txBody>
      </p:sp>
      <p:pic>
        <p:nvPicPr>
          <p:cNvPr id="466" name="Google Shape;46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67" name="Google Shape;467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2100" y="876150"/>
            <a:ext cx="4533900" cy="3743325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56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Issues</a:t>
            </a:r>
            <a:endParaRPr/>
          </a:p>
        </p:txBody>
      </p:sp>
      <p:sp>
        <p:nvSpPr>
          <p:cNvPr id="474" name="Google Shape;474;p57"/>
          <p:cNvSpPr txBox="1"/>
          <p:nvPr>
            <p:ph idx="1" type="body"/>
          </p:nvPr>
        </p:nvSpPr>
        <p:spPr>
          <a:xfrm>
            <a:off x="311700" y="939650"/>
            <a:ext cx="774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Making ALT-F4 </a:t>
            </a:r>
            <a:r>
              <a:rPr lang="en"/>
              <a:t>available</a:t>
            </a:r>
            <a:r>
              <a:rPr lang="en"/>
              <a:t> for holding and shooting all types of armaments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NERF blasters are not very accurate meaning it takes multiple shots for calibration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Making the Photodetectors cost </a:t>
            </a:r>
            <a:r>
              <a:rPr lang="en"/>
              <a:t>effective since TIA can cost up to $6 - $16 each and most can only do up to 2 circuits each. At the moment, we are using OPA2380.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D-Shaped drive shaft holes that required metal reinforced holders to accommodate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Speed of motors changed using RPM or PWM</a:t>
            </a:r>
            <a:endParaRPr/>
          </a:p>
        </p:txBody>
      </p:sp>
      <p:pic>
        <p:nvPicPr>
          <p:cNvPr id="475" name="Google Shape;475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6" name="Google Shape;476;p57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8"/>
          <p:cNvSpPr txBox="1"/>
          <p:nvPr>
            <p:ph type="title"/>
          </p:nvPr>
        </p:nvSpPr>
        <p:spPr>
          <a:xfrm>
            <a:off x="1471875" y="2213300"/>
            <a:ext cx="2463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</a:t>
            </a:r>
            <a:r>
              <a:rPr lang="en"/>
              <a:t>uestions?</a:t>
            </a:r>
            <a:endParaRPr/>
          </a:p>
        </p:txBody>
      </p:sp>
      <p:sp>
        <p:nvSpPr>
          <p:cNvPr id="482" name="Google Shape;482;p58"/>
          <p:cNvSpPr txBox="1"/>
          <p:nvPr/>
        </p:nvSpPr>
        <p:spPr>
          <a:xfrm>
            <a:off x="1092375" y="1030700"/>
            <a:ext cx="32220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</a:rPr>
              <a:t>Thank you!</a:t>
            </a:r>
            <a:endParaRPr sz="4800">
              <a:solidFill>
                <a:schemeClr val="dk1"/>
              </a:solidFill>
            </a:endParaRPr>
          </a:p>
        </p:txBody>
      </p:sp>
      <p:pic>
        <p:nvPicPr>
          <p:cNvPr id="483" name="Google Shape;483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2775" y="3249338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84" name="Google Shape;484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6025" y="3249350"/>
            <a:ext cx="866103" cy="14047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85" name="Google Shape;485;p58"/>
          <p:cNvPicPr preferRelativeResize="0"/>
          <p:nvPr/>
        </p:nvPicPr>
        <p:blipFill rotWithShape="1">
          <a:blip r:embed="rId6">
            <a:alphaModFix/>
          </a:blip>
          <a:srcRect b="4671" l="0" r="4671" t="0"/>
          <a:stretch/>
        </p:blipFill>
        <p:spPr>
          <a:xfrm>
            <a:off x="2087750" y="3249350"/>
            <a:ext cx="1029408" cy="14047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86" name="Google Shape;486;p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075" y="3249350"/>
            <a:ext cx="981300" cy="140477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Accurately calculate the </a:t>
            </a:r>
            <a:r>
              <a:rPr lang="en"/>
              <a:t>trajectory</a:t>
            </a:r>
            <a:r>
              <a:rPr lang="en"/>
              <a:t> of NERF blasters using photodetector grids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Detect objects in an image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Advanced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Determine how far away an object is through Stereopsis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capability to </a:t>
            </a:r>
            <a:r>
              <a:rPr lang="en"/>
              <a:t>detect</a:t>
            </a:r>
            <a:r>
              <a:rPr lang="en"/>
              <a:t> more than one kind of object based on input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Stretch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Implement different NERF blasters or armaments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Live tracking for moving targets</a:t>
            </a:r>
            <a:endParaRPr/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6" name="Google Shape;96;p17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Create circuitry capable of detecting a </a:t>
            </a:r>
            <a:r>
              <a:rPr lang="en"/>
              <a:t>projectile</a:t>
            </a:r>
            <a:r>
              <a:rPr lang="en"/>
              <a:t> travelling through the grid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Process videos using COCO object detection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Advanced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Image processing that determines where the object is in both images and code to turn that information into distance from the turret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Webpage object input and including that when the turret runs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Stretch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We need ways to activate the motors and fire on a NERF blasters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Higher quality components to handle the processing needed to aim based on distance</a:t>
            </a: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4" name="Google Shape;104;p18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 of ALT-F4</a:t>
            </a:r>
            <a:endParaRPr/>
          </a:p>
        </p:txBody>
      </p:sp>
      <p:pic>
        <p:nvPicPr>
          <p:cNvPr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9762" y="1017725"/>
            <a:ext cx="3664476" cy="3640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311700" y="3277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</a:t>
            </a:r>
            <a:r>
              <a:rPr lang="en"/>
              <a:t> Specifications</a:t>
            </a:r>
            <a:endParaRPr/>
          </a:p>
        </p:txBody>
      </p:sp>
      <p:graphicFrame>
        <p:nvGraphicFramePr>
          <p:cNvPr id="116" name="Google Shape;116;p20"/>
          <p:cNvGraphicFramePr/>
          <p:nvPr/>
        </p:nvGraphicFramePr>
        <p:xfrm>
          <a:off x="952500" y="977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{7821AB5E-C460-41EA-9900-5CD939DC744A}</a:tableStyleId>
              </a:tblPr>
              <a:tblGrid>
                <a:gridCol w="4997950"/>
                <a:gridCol w="1287025"/>
                <a:gridCol w="954025"/>
              </a:tblGrid>
              <a:tr h="379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Requirement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Requirement Specification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Units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Once the turret begins spinning it will find the object and stop the motors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/>
                        <a:t>≤10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</a:t>
                      </a:r>
                      <a:r>
                        <a:rPr b="1" lang="en"/>
                        <a:t>econds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After finding the object the turret will aim at the target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≤10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Seconds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Inputs from the photodetector grids will determine the velocity and therefore </a:t>
                      </a:r>
                      <a:r>
                        <a:rPr b="1" lang="en"/>
                        <a:t>trajectory</a:t>
                      </a:r>
                      <a:r>
                        <a:rPr b="1" lang="en"/>
                        <a:t> of the projectile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≤15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600"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91425" marL="91425">
                    <a:solidFill>
                      <a:srgbClr val="00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Calculate the distance the object is from the turret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≤10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%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The turret should remain active for extended periods of time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≥3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hours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The turret should be able to turn horizontally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=360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Degrees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7" name="Google Shape;117;p20"/>
          <p:cNvSpPr txBox="1"/>
          <p:nvPr/>
        </p:nvSpPr>
        <p:spPr>
          <a:xfrm>
            <a:off x="7237475" y="2592625"/>
            <a:ext cx="3360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%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3555" y="101200"/>
            <a:ext cx="737650" cy="11964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" name="Google Shape;119;p20"/>
          <p:cNvSpPr txBox="1"/>
          <p:nvPr/>
        </p:nvSpPr>
        <p:spPr>
          <a:xfrm>
            <a:off x="6959150" y="391613"/>
            <a:ext cx="133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Gabriel Taylor PSE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2673150" y="290775"/>
            <a:ext cx="3797700" cy="5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Block Diagram</a:t>
            </a:r>
            <a:endParaRPr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8400" y="780163"/>
            <a:ext cx="3747179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51850" y="83413"/>
            <a:ext cx="981300" cy="140478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7" name="Google Shape;127;p21"/>
          <p:cNvSpPr txBox="1"/>
          <p:nvPr/>
        </p:nvSpPr>
        <p:spPr>
          <a:xfrm>
            <a:off x="6583600" y="284563"/>
            <a:ext cx="153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Andrew Herbert CPE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