
<file path=[Content_Types].xml><?xml version="1.0" encoding="utf-8"?>
<Types xmlns="http://schemas.openxmlformats.org/package/2006/content-types">
  <Default Extension="jpe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notesMasterIdLst>
    <p:notesMasterId r:id="rId53"/>
  </p:notesMasterIdLst>
  <p:sldIdLst>
    <p:sldId id="256" r:id="rId5"/>
    <p:sldId id="276" r:id="rId6"/>
    <p:sldId id="257" r:id="rId7"/>
    <p:sldId id="258" r:id="rId8"/>
    <p:sldId id="259" r:id="rId9"/>
    <p:sldId id="309" r:id="rId10"/>
    <p:sldId id="262" r:id="rId11"/>
    <p:sldId id="278" r:id="rId12"/>
    <p:sldId id="296" r:id="rId13"/>
    <p:sldId id="273" r:id="rId14"/>
    <p:sldId id="263" r:id="rId15"/>
    <p:sldId id="264" r:id="rId16"/>
    <p:sldId id="265" r:id="rId17"/>
    <p:sldId id="305" r:id="rId18"/>
    <p:sldId id="310" r:id="rId19"/>
    <p:sldId id="284" r:id="rId20"/>
    <p:sldId id="285" r:id="rId21"/>
    <p:sldId id="267" r:id="rId22"/>
    <p:sldId id="268" r:id="rId23"/>
    <p:sldId id="269" r:id="rId24"/>
    <p:sldId id="307" r:id="rId25"/>
    <p:sldId id="271" r:id="rId26"/>
    <p:sldId id="306" r:id="rId27"/>
    <p:sldId id="270" r:id="rId28"/>
    <p:sldId id="302" r:id="rId29"/>
    <p:sldId id="303" r:id="rId30"/>
    <p:sldId id="298" r:id="rId31"/>
    <p:sldId id="286" r:id="rId32"/>
    <p:sldId id="287" r:id="rId33"/>
    <p:sldId id="297" r:id="rId34"/>
    <p:sldId id="272" r:id="rId35"/>
    <p:sldId id="288" r:id="rId36"/>
    <p:sldId id="289" r:id="rId37"/>
    <p:sldId id="301" r:id="rId38"/>
    <p:sldId id="274" r:id="rId39"/>
    <p:sldId id="290" r:id="rId40"/>
    <p:sldId id="291" r:id="rId41"/>
    <p:sldId id="311" r:id="rId42"/>
    <p:sldId id="308" r:id="rId43"/>
    <p:sldId id="292" r:id="rId44"/>
    <p:sldId id="293" r:id="rId45"/>
    <p:sldId id="294" r:id="rId46"/>
    <p:sldId id="295" r:id="rId47"/>
    <p:sldId id="277" r:id="rId48"/>
    <p:sldId id="280" r:id="rId49"/>
    <p:sldId id="279" r:id="rId50"/>
    <p:sldId id="304" r:id="rId51"/>
    <p:sldId id="281" r:id="rId5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CAEC"/>
    <a:srgbClr val="E6B8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7ED6FB-03C8-E60B-BAB8-FEB54A8F9069}" v="18" dt="2025-03-23T18:43:44.2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8T19:44:41.834"/>
    </inkml:context>
    <inkml:brush xml:id="br0">
      <inkml:brushProperty name="width" value="0.05" units="cm"/>
      <inkml:brushProperty name="height" value="0.05" units="cm"/>
      <inkml:brushProperty name="color" value="#E71224"/>
    </inkml:brush>
  </inkml:definitions>
  <inkml:trace contextRef="#ctx0" brushRef="#br0">1 63 24575,'34'-1'0,"0"-2"0,0-2 0,65-17 0,-4 2 0,-64 16 0,0 0 0,0 2 0,1 1 0,33 4 0,8-1 0,-49-3 0,-2 1 0,45 4 0,-61-3 0,1 1 0,0-1 0,-1 1 0,1 0 0,-1 1 0,0 0 0,0 0 0,0 0 0,0 0 0,10 9 0,-13-9 0,-1 0 0,0 0 0,0 1 0,0-1 0,0 0 0,0 1 0,-1 0 0,1-1 0,-1 1 0,0 0 0,0-1 0,0 1 0,-1 0 0,1 0 0,-1 7 0,0 8 0,-5 32 0,3-39 0,-1-1 0,-1 1 0,0-1 0,0 0 0,-1-1 0,-1 1 0,0-1 0,-10 15 0,7-12 0,1 0 0,0 0 0,-11 29 0,14-31 0,0 0 0,-1-1 0,0 0 0,-1 0 0,0-1 0,-1 0 0,0 0 0,0 0 0,-15 11 0,-15 17 0,34-33 0,-1 0 0,1-1 0,-1 1 0,0-1 0,0-1 0,0 1 0,0 0 0,-1-1 0,1 0 0,-7 1 0,6-1 0,-1 0 0,1 0 0,0 1 0,0 0 0,0 0 0,0 0 0,-8 7 0,-147 119 0,155-125 38,0 0 0,1 1 0,-1 0 0,1 0 0,0 0 0,1 0 0,-1 1 0,-3 6 0,7-11-56,1 0 0,-1 1 0,1-1 0,-1 0 0,1 0 0,-1 1 0,1-1 0,0 0 0,0 1 0,0-1 0,0 1 0,0-1 0,0 0 0,0 1 0,0-1 0,0 0 0,0 1 0,2 1 0,-1-1-67,0 0 0,0 0-1,1-1 1,-1 1 0,1-1-1,-1 1 1,1-1 0,-1 1-1,1-1 1,0 0 0,0 0-1,0 0 1,0 0 0,0 0-1,3 1 1,8 2-6741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21.376"/>
    </inkml:context>
    <inkml:brush xml:id="br0">
      <inkml:brushProperty name="width" value="0.05" units="cm"/>
      <inkml:brushProperty name="height" value="0.05" units="cm"/>
      <inkml:brushProperty name="color" value="#008C3A"/>
    </inkml:brush>
  </inkml:definitions>
  <inkml:trace contextRef="#ctx0" brushRef="#br0">3 1623 24230,'0'-1622'0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26.978"/>
    </inkml:context>
    <inkml:brush xml:id="br0">
      <inkml:brushProperty name="width" value="0.05" units="cm"/>
      <inkml:brushProperty name="height" value="0.05" units="cm"/>
      <inkml:brushProperty name="color" value="#008C3A"/>
    </inkml:brush>
  </inkml:definitions>
  <inkml:trace contextRef="#ctx0" brushRef="#br0">4674 29 23932,'-4674'0'0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36.057"/>
    </inkml:context>
    <inkml:brush xml:id="br0">
      <inkml:brushProperty name="width" value="0.05" units="cm"/>
      <inkml:brushProperty name="height" value="0.05" units="cm"/>
      <inkml:brushProperty name="color" value="#008C3A"/>
    </inkml:brush>
  </inkml:definitions>
  <inkml:trace contextRef="#ctx0" brushRef="#br0">6 1942 22982,'0'-1941'0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45.637"/>
    </inkml:context>
    <inkml:brush xml:id="br0">
      <inkml:brushProperty name="width" value="0.05" units="cm"/>
      <inkml:brushProperty name="height" value="0.05" units="cm"/>
      <inkml:brushProperty name="color" value="#008C3A"/>
    </inkml:brush>
  </inkml:definitions>
  <inkml:trace contextRef="#ctx0" brushRef="#br0">1799 0 23380,'-1799'0'0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2:54.472"/>
    </inkml:context>
    <inkml:brush xml:id="br0">
      <inkml:brushProperty name="width" value="0.05" units="cm"/>
      <inkml:brushProperty name="height" value="0.05" units="cm"/>
      <inkml:brushProperty name="color" value="#E71224"/>
    </inkml:brush>
  </inkml:definitions>
  <inkml:trace contextRef="#ctx0" brushRef="#br0">12 1871 23892,'0'-1870'0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07.281"/>
    </inkml:context>
    <inkml:brush xml:id="br0">
      <inkml:brushProperty name="width" value="0.05" units="cm"/>
      <inkml:brushProperty name="height" value="0.05" units="cm"/>
      <inkml:brushProperty name="color" value="#E71224"/>
    </inkml:brush>
  </inkml:definitions>
  <inkml:trace contextRef="#ctx0" brushRef="#br0">4780 17 24309,'-4780'0'0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10.573"/>
    </inkml:context>
    <inkml:brush xml:id="br0">
      <inkml:brushProperty name="width" value="0.05" units="cm"/>
      <inkml:brushProperty name="height" value="0.05" units="cm"/>
      <inkml:brushProperty name="color" value="#E71224"/>
    </inkml:brush>
  </inkml:definitions>
  <inkml:trace contextRef="#ctx0" brushRef="#br0">0 2031 23937,'0'-2031'0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14.592"/>
    </inkml:context>
    <inkml:brush xml:id="br0">
      <inkml:brushProperty name="width" value="0.05" units="cm"/>
      <inkml:brushProperty name="height" value="0.05" units="cm"/>
      <inkml:brushProperty name="color" value="#E71224"/>
    </inkml:brush>
  </inkml:definitions>
  <inkml:trace contextRef="#ctx0" brushRef="#br0">2152 37 24207,'-2152'0'0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42.232"/>
    </inkml:context>
    <inkml:brush xml:id="br0">
      <inkml:brushProperty name="width" value="0.05" units="cm"/>
      <inkml:brushProperty name="height" value="0.05" units="cm"/>
      <inkml:brushProperty name="color" value="#33CCFF"/>
    </inkml:brush>
  </inkml:definitions>
  <inkml:trace contextRef="#ctx0" brushRef="#br0">0 2153 23937,'0'-2152'0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48.471"/>
    </inkml:context>
    <inkml:brush xml:id="br0">
      <inkml:brushProperty name="width" value="0.05" units="cm"/>
      <inkml:brushProperty name="height" value="0.05" units="cm"/>
      <inkml:brushProperty name="color" value="#33CCFF"/>
    </inkml:brush>
  </inkml:definitions>
  <inkml:trace contextRef="#ctx0" brushRef="#br0">4639 0 24140,'-4639'0'0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8T19:44:42.757"/>
    </inkml:context>
    <inkml:brush xml:id="br0">
      <inkml:brushProperty name="width" value="0.05" units="cm"/>
      <inkml:brushProperty name="height" value="0.05" units="cm"/>
      <inkml:brushProperty name="color" value="#E71224"/>
    </inkml:brush>
  </inkml:definitions>
  <inkml:trace contextRef="#ctx0" brushRef="#br0">78 102 24575,'-5'0'0,"0"0"0,0 0 0,-1-1 0,1 1 0,0-1 0,0 0 0,0 0 0,-8-4 0,11 4 0,0 0 0,0-1 0,1 1 0,-1 0 0,1-1 0,-1 1 0,1-1 0,0 0 0,0 1 0,-1-1 0,1 0 0,0 0 0,0 0 0,1 1 0,-1-1 0,0 0 0,1 0 0,-1 0 0,1 0 0,0-1 0,-1 1 0,1 0 0,0 0 0,1-3 0,-1 3 0,0 0 0,0 0 0,0 0 0,1 1 0,-1-1 0,1 0 0,0 0 0,0 0 0,-1 0 0,1 1 0,0-1 0,0 0 0,0 1 0,1-1 0,-1 1 0,0-1 0,1 1 0,-1 0 0,1-1 0,-1 1 0,1 0 0,0 0 0,-1 0 0,1 0 0,0 0 0,0 1 0,-1-1 0,1 1 0,0-1 0,0 1 0,0-1 0,3 1 0,5-1 0,1 0 0,-1 0 0,0 1 0,20 3 0,-29-3 0,0 0 0,1 0 0,-1 0 0,1 0 0,-1 0 0,0 1 0,1-1 0,-1 0 0,0 1 0,0 0 0,1-1 0,-1 1 0,0 0 0,0-1 0,0 1 0,0 0 0,0 0 0,0 0 0,0 0 0,0 0 0,0 0 0,0 0 0,0 0 0,-1 0 0,1 1 0,0-1 0,-1 0 0,1 0 0,-1 1 0,1 1 0,-1-1 0,0-1 0,-1 1 0,1-1 0,0 0 0,-1 1 0,1-1 0,-1 1 0,0-1 0,1 0 0,-1 0 0,0 1 0,0-1 0,0 0 0,0 0 0,0 0 0,0 0 0,0 0 0,0 0 0,0 0 0,0 0 0,-1-1 0,1 1 0,0 0 0,0-1 0,-1 1 0,1-1 0,-1 1 0,1-1 0,-2 0 0,0 2-72,0-1 1,0-1-1,0 1 0,-1 0 0,1-1 0,0 1 0,0-1 0,0 0 1,-1 0-1,1-1 0,0 1 0,0-1 0,-1 1 0,1-1 0,0 0 1,0 0-1,0 0 0,-5-3 0,-1-5-6754</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52.405"/>
    </inkml:context>
    <inkml:brush xml:id="br0">
      <inkml:brushProperty name="width" value="0.05" units="cm"/>
      <inkml:brushProperty name="height" value="0.05" units="cm"/>
      <inkml:brushProperty name="color" value="#33CCFF"/>
    </inkml:brush>
  </inkml:definitions>
  <inkml:trace contextRef="#ctx0" brushRef="#br0">3 2083 24020,'0'-2082'0</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3:56.145"/>
    </inkml:context>
    <inkml:brush xml:id="br0">
      <inkml:brushProperty name="width" value="0.05" units="cm"/>
      <inkml:brushProperty name="height" value="0.05" units="cm"/>
      <inkml:brushProperty name="color" value="#33CCFF"/>
    </inkml:brush>
  </inkml:definitions>
  <inkml:trace contextRef="#ctx0" brushRef="#br0">2558 0 23437,'-2558'0'0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22.172"/>
    </inkml:context>
    <inkml:brush xml:id="br0">
      <inkml:brushProperty name="width" value="0.05" units="cm"/>
      <inkml:brushProperty name="height" value="0.05" units="cm"/>
      <inkml:brushProperty name="color" value="#E71224"/>
    </inkml:brush>
  </inkml:definitions>
  <inkml:trace contextRef="#ctx0" brushRef="#br0">0 1324 23778,'0'-1324'0</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31.262"/>
    </inkml:context>
    <inkml:brush xml:id="br0">
      <inkml:brushProperty name="width" value="0.05" units="cm"/>
      <inkml:brushProperty name="height" value="0.05" units="cm"/>
      <inkml:brushProperty name="color" value="#E71224"/>
    </inkml:brush>
  </inkml:definitions>
  <inkml:trace contextRef="#ctx0" brushRef="#br0">0 0 22663,'795'0'0</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36.189"/>
    </inkml:context>
    <inkml:brush xml:id="br0">
      <inkml:brushProperty name="width" value="0.05" units="cm"/>
      <inkml:brushProperty name="height" value="0.05" units="cm"/>
      <inkml:brushProperty name="color" value="#E71224"/>
    </inkml:brush>
  </inkml:definitions>
  <inkml:trace contextRef="#ctx0" brushRef="#br0">12 2436 24036,'0'-2435'0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39.991"/>
    </inkml:context>
    <inkml:brush xml:id="br0">
      <inkml:brushProperty name="width" value="0.05" units="cm"/>
      <inkml:brushProperty name="height" value="0.05" units="cm"/>
      <inkml:brushProperty name="color" value="#E71224"/>
    </inkml:brush>
  </inkml:definitions>
  <inkml:trace contextRef="#ctx0" brushRef="#br0">0 118 24347,'8097'0'0</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47.272"/>
    </inkml:context>
    <inkml:brush xml:id="br0">
      <inkml:brushProperty name="width" value="0.05" units="cm"/>
      <inkml:brushProperty name="height" value="0.05" units="cm"/>
    </inkml:brush>
  </inkml:definitions>
  <inkml:trace contextRef="#ctx0" brushRef="#br0">14 1042 23778,'0'-1041'0</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50.473"/>
    </inkml:context>
    <inkml:brush xml:id="br0">
      <inkml:brushProperty name="width" value="0.05" units="cm"/>
      <inkml:brushProperty name="height" value="0.05" units="cm"/>
    </inkml:brush>
  </inkml:definitions>
  <inkml:trace contextRef="#ctx0" brushRef="#br0">0 0 23380,'600'0'0</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4:56.513"/>
    </inkml:context>
    <inkml:brush xml:id="br0">
      <inkml:brushProperty name="width" value="0.05" units="cm"/>
      <inkml:brushProperty name="height" value="0.05" units="cm"/>
    </inkml:brush>
  </inkml:definitions>
  <inkml:trace contextRef="#ctx0" brushRef="#br0">11 2365 24119,'0'-2364'0</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5:01.823"/>
    </inkml:context>
    <inkml:brush xml:id="br0">
      <inkml:brushProperty name="width" value="0.05" units="cm"/>
      <inkml:brushProperty name="height" value="0.05" units="cm"/>
    </inkml:brush>
  </inkml:definitions>
  <inkml:trace contextRef="#ctx0" brushRef="#br0">0 29 24188,'7868'0'0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28T19:44:44.352"/>
    </inkml:context>
    <inkml:brush xml:id="br0">
      <inkml:brushProperty name="width" value="0.05" units="cm"/>
      <inkml:brushProperty name="height" value="0.05" units="cm"/>
      <inkml:brushProperty name="color" value="#E71224"/>
    </inkml:brush>
  </inkml:definitions>
  <inkml:trace contextRef="#ctx0" brushRef="#br0">361 1 24575,'3'1'0,"0"0"0,0 0 0,-1 0 0,1 0 0,0 1 0,-1-1 0,1 1 0,-1 0 0,0-1 0,1 1 0,-1 0 0,0 1 0,2 2 0,9 7 0,-1-3 0,-1 1 0,0 1 0,-1 0 0,0 0 0,0 1 0,-1 1 0,-1-1 0,0 1 0,-1 1 0,0-1 0,6 20 0,-3 2 0,8 49 0,-7-29 0,-6-22 0,-1 0 0,-2 0 0,-4 58 0,0-18 0,1-56 0,-1 1 0,0-1 0,-1 0 0,-1 0 0,-10 28 0,10-33 0,0 8 0,0 0 0,1 1 0,2 0 0,0 0 0,4 40 0,-1-2 0,-2 749 0,-2-792 0,0 1 0,0-1 0,-2 1 0,0-1 0,-1 0 0,-8 18 0,3-8 0,-6 27 0,13-42 0,-1-1 0,-1 1 0,0-1 0,0 0 0,-1-1 0,0 1 0,-8 8 0,-16 27 0,19-23 0,-14 41 0,17-42 0,0 0 0,-16 27 0,15-32 0,6-9 0,-1-1 0,0 0 0,0 0 0,0 0 0,-9 8 0,11-12 0,-1 0 0,1-1 0,-1 1 0,0-1 0,1 1 0,-1-1 0,0 0 0,0 0 0,0 0 0,0 0 0,0-1 0,0 1 0,0-1 0,0 0 0,0 0 0,-6 0 0,6 0 0,-1-1 0,1 1 0,0-1 0,0 0 0,-1 1 0,1-2 0,0 1 0,0 0 0,0 0 0,0-1 0,0 0 0,0 0 0,0 0 0,-4-3 0,1-2 0,0-1 0,0 1 0,-9-15 0,12 16 0,-23-22 0,4 7 0,15 13 0,0-1 0,1 0 0,-1 0 0,2-1 0,-1 0 0,1 0 0,1 0 0,0-1 0,-4-16 0,5 16 0,0 0 0,-9-17 0,-4-15 0,24 53 0,4 12 0,1 0 0,18 26 0,-18-31 0,-2 1 0,17 34 0,-24-41 0,1-1 0,-1 0 0,2 0 0,-1 0 0,1-1 0,1 0 0,0 0 0,0-1 0,1 1 0,-1-2 0,2 1 0,15 11 0,-17-15 0,-1 1 0,0 0 0,-1 0 0,9 9 0,18 17 0,-20-22 0,-8-6 0,1 1 0,0-1 0,-1 0 0,11 4 0,-14-6 0,1-1 0,-1 1 0,1-1 0,-1 0 0,1 1 0,-1-1 0,1 0 0,-1 0 0,1 0 0,-1 0 0,1 0 0,-1-1 0,1 1 0,0 0 0,-1-1 0,0 1 0,1-1 0,-1 0 0,1 1 0,-1-1 0,0 0 0,3-1 0,200-143 0,-195 140 0,-1 0 0,1 0 0,0 1 0,0 1 0,1-1 0,17-3 0,-3 0 0,0-1 0,-1 0 0,26-15 0,3 0 0,-43 19-151,0 0-1,0 0 0,0 0 0,-1-1 1,0-1-1,0 1 0,0-1 1,12-13-1,-14 9-6674</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00.064"/>
    </inkml:context>
    <inkml:brush xml:id="br0">
      <inkml:brushProperty name="width" value="0.035" units="cm"/>
      <inkml:brushProperty name="height" value="0.035" units="cm"/>
    </inkml:brush>
  </inkml:definitions>
  <inkml:trace contextRef="#ctx0" brushRef="#br0">2436 0 23935,'-2435'0'0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06.992"/>
    </inkml:context>
    <inkml:brush xml:id="br0">
      <inkml:brushProperty name="width" value="0.035" units="cm"/>
      <inkml:brushProperty name="height" value="0.035" units="cm"/>
      <inkml:brushProperty name="color" value="#E71224"/>
    </inkml:brush>
  </inkml:definitions>
  <inkml:trace contextRef="#ctx0" brushRef="#br0">2488 29 24207,'-2488'0'0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35.707"/>
    </inkml:context>
    <inkml:brush xml:id="br0">
      <inkml:brushProperty name="width" value="0.05" units="cm"/>
      <inkml:brushProperty name="height" value="0.05" units="cm"/>
    </inkml:brush>
  </inkml:definitions>
  <inkml:trace contextRef="#ctx0" brushRef="#br0">6 1500 24007,'0'-1499'0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40.565"/>
    </inkml:context>
    <inkml:brush xml:id="br0">
      <inkml:brushProperty name="width" value="0.05" units="cm"/>
      <inkml:brushProperty name="height" value="0.05" units="cm"/>
    </inkml:brush>
  </inkml:definitions>
  <inkml:trace contextRef="#ctx0" brushRef="#br0">4571 12 23841,'-4570'0'0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47.092"/>
    </inkml:context>
    <inkml:brush xml:id="br0">
      <inkml:brushProperty name="width" value="0.05" units="cm"/>
      <inkml:brushProperty name="height" value="0.05" units="cm"/>
    </inkml:brush>
  </inkml:definitions>
  <inkml:trace contextRef="#ctx0" brushRef="#br0">0 1730 21389,'0'-1729'0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2-11T19:21:54.519"/>
    </inkml:context>
    <inkml:brush xml:id="br0">
      <inkml:brushProperty name="width" value="0.05" units="cm"/>
      <inkml:brushProperty name="height" value="0.05" units="cm"/>
    </inkml:brush>
  </inkml:definitions>
  <inkml:trace contextRef="#ctx0" brushRef="#br0">1552 0 24293,'-1552'0'0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C483D6-8D42-42AF-A496-0705374DA3C8}" type="datetimeFigureOut">
              <a:rPr lang="en-US" smtClean="0"/>
              <a:t>4/21/2025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7F826-343A-44FC-8E3A-CA8DE3F6F6CA}" type="slidenum">
              <a:rPr lang="en-US" smtClean="0"/>
              <a:t>‹#›</a:t>
            </a:fld>
            <a:endParaRPr lang="en-US"/>
          </a:p>
        </p:txBody>
      </p:sp>
    </p:spTree>
    <p:extLst>
      <p:ext uri="{BB962C8B-B14F-4D97-AF65-F5344CB8AC3E}">
        <p14:creationId xmlns:p14="http://schemas.microsoft.com/office/powerpoint/2010/main" val="22359816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07F826-343A-44FC-8E3A-CA8DE3F6F6CA}" type="slidenum">
              <a:rPr lang="en-US" smtClean="0"/>
              <a:t>3</a:t>
            </a:fld>
            <a:endParaRPr lang="en-US"/>
          </a:p>
        </p:txBody>
      </p:sp>
    </p:spTree>
    <p:extLst>
      <p:ext uri="{BB962C8B-B14F-4D97-AF65-F5344CB8AC3E}">
        <p14:creationId xmlns:p14="http://schemas.microsoft.com/office/powerpoint/2010/main" val="1971909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600"/>
              <a:t>Goals:</a:t>
            </a:r>
          </a:p>
          <a:p>
            <a:r>
              <a:rPr lang="en-US" sz="1200"/>
              <a:t>Enable remote control of circuit breaker switches via a secure, user-friendly interface.</a:t>
            </a:r>
          </a:p>
          <a:p>
            <a:r>
              <a:rPr lang="en-US" sz="1200"/>
              <a:t>Detect frequency drops in the power grid and automatically switch off breakers to protect appliances.</a:t>
            </a:r>
          </a:p>
          <a:p>
            <a:r>
              <a:rPr lang="en-US" sz="1200"/>
              <a:t>Enhance energy efficiency by turning off high-consumption devices like water heaters and air conditioners.</a:t>
            </a:r>
          </a:p>
          <a:p>
            <a:r>
              <a:rPr lang="en-US" sz="1200"/>
              <a:t>Ensure easy installation with a compact, reliable, and mountable design.</a:t>
            </a:r>
          </a:p>
          <a:p>
            <a:pPr marL="0" indent="0">
              <a:buNone/>
            </a:pPr>
            <a:endParaRPr lang="en-US" sz="1200"/>
          </a:p>
          <a:p>
            <a:pPr marL="0" indent="0">
              <a:buNone/>
            </a:pPr>
            <a:r>
              <a:rPr lang="en-US" sz="1600"/>
              <a:t>Key Objectives:</a:t>
            </a:r>
          </a:p>
          <a:p>
            <a:r>
              <a:rPr lang="en-US" sz="1200"/>
              <a:t>Design a secure remote access system (e.g., mobile app) for user control.</a:t>
            </a:r>
          </a:p>
          <a:p>
            <a:r>
              <a:rPr lang="en-US" sz="1200"/>
              <a:t>Integrate sensors to detect frequency drops and trigger automatic responses.</a:t>
            </a:r>
          </a:p>
          <a:p>
            <a:r>
              <a:rPr lang="en-US" sz="1200"/>
              <a:t>Create a compact, low-complexity device using minimal wiring and durable mounting solutions.</a:t>
            </a:r>
          </a:p>
          <a:p>
            <a:r>
              <a:rPr lang="en-US" sz="1200"/>
              <a:t>Incorporate high-quality components for reliable performance.</a:t>
            </a:r>
          </a:p>
          <a:p>
            <a:pPr marL="0" indent="0">
              <a:buNone/>
            </a:pPr>
            <a:endParaRPr lang="en-US" sz="1200"/>
          </a:p>
          <a:p>
            <a:pPr marL="0" indent="0">
              <a:buNone/>
            </a:pPr>
            <a:r>
              <a:rPr lang="en-US" sz="1600"/>
              <a:t>Stretch Goals:</a:t>
            </a:r>
          </a:p>
          <a:p>
            <a:r>
              <a:rPr lang="en-US" sz="1200"/>
              <a:t>Global remote access using cloud-based communication.</a:t>
            </a:r>
          </a:p>
          <a:p>
            <a:r>
              <a:rPr lang="en-US" sz="1200"/>
              <a:t>Adaptability to different breaker panel types.</a:t>
            </a:r>
          </a:p>
          <a:p>
            <a:r>
              <a:rPr lang="en-US" sz="1200"/>
              <a:t>Add advanced features like switch state detection.</a:t>
            </a:r>
          </a:p>
          <a:p>
            <a:endParaRPr lang="en-US"/>
          </a:p>
          <a:p>
            <a:endParaRPr lang="en-US"/>
          </a:p>
        </p:txBody>
      </p:sp>
      <p:sp>
        <p:nvSpPr>
          <p:cNvPr id="4" name="Slide Number Placeholder 3"/>
          <p:cNvSpPr>
            <a:spLocks noGrp="1"/>
          </p:cNvSpPr>
          <p:nvPr>
            <p:ph type="sldNum" sz="quarter" idx="5"/>
          </p:nvPr>
        </p:nvSpPr>
        <p:spPr/>
        <p:txBody>
          <a:bodyPr/>
          <a:lstStyle/>
          <a:p>
            <a:fld id="{E307F826-343A-44FC-8E3A-CA8DE3F6F6CA}" type="slidenum">
              <a:rPr lang="en-US" smtClean="0"/>
              <a:t>4</a:t>
            </a:fld>
            <a:endParaRPr lang="en-US"/>
          </a:p>
        </p:txBody>
      </p:sp>
    </p:spTree>
    <p:extLst>
      <p:ext uri="{BB962C8B-B14F-4D97-AF65-F5344CB8AC3E}">
        <p14:creationId xmlns:p14="http://schemas.microsoft.com/office/powerpoint/2010/main" val="2477085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307F826-343A-44FC-8E3A-CA8DE3F6F6CA}" type="slidenum">
              <a:rPr lang="en-US" smtClean="0"/>
              <a:t>10</a:t>
            </a:fld>
            <a:endParaRPr lang="en-US"/>
          </a:p>
        </p:txBody>
      </p:sp>
    </p:spTree>
    <p:extLst>
      <p:ext uri="{BB962C8B-B14F-4D97-AF65-F5344CB8AC3E}">
        <p14:creationId xmlns:p14="http://schemas.microsoft.com/office/powerpoint/2010/main" val="2809177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When picking the Li-ion battery we decided to pick the batteries that had the highest nominal capacity, with the highest max continuous discharge rating. Something else to note here is that we placed priority on batteries that had protection(and a button top for better connection). The main reason for this is that if we picked a battery without protection, we would have to add the protection to its own PCB(which could potentially delay project completion more), since protection guarantees that the battery will last as long as possible.</a:t>
            </a:r>
          </a:p>
          <a:p>
            <a:endParaRPr lang="en-US">
              <a:latin typeface="Calibri"/>
              <a:ea typeface="Calibri"/>
              <a:cs typeface="Calibri"/>
            </a:endParaRPr>
          </a:p>
          <a:p>
            <a:r>
              <a:rPr lang="en-US">
                <a:latin typeface="Calibri"/>
                <a:ea typeface="Calibri"/>
                <a:cs typeface="Calibri"/>
              </a:rPr>
              <a:t>What is the included protection? Sadly it does not specify in the product apge. However, it is described as 4 MOSFET protection. When asking Leo(Brave AI), it says that it includes overcharge protection, overdischarge protection,overcurrent protection, and short circuit protection.</a:t>
            </a:r>
          </a:p>
        </p:txBody>
      </p:sp>
      <p:sp>
        <p:nvSpPr>
          <p:cNvPr id="4" name="Slide Number Placeholder 3"/>
          <p:cNvSpPr>
            <a:spLocks noGrp="1"/>
          </p:cNvSpPr>
          <p:nvPr>
            <p:ph type="sldNum" sz="quarter" idx="5"/>
          </p:nvPr>
        </p:nvSpPr>
        <p:spPr/>
        <p:txBody>
          <a:bodyPr/>
          <a:lstStyle/>
          <a:p>
            <a:fld id="{E307F826-343A-44FC-8E3A-CA8DE3F6F6CA}" type="slidenum">
              <a:rPr lang="en-US" smtClean="0"/>
              <a:t>16</a:t>
            </a:fld>
            <a:endParaRPr lang="en-US"/>
          </a:p>
        </p:txBody>
      </p:sp>
    </p:spTree>
    <p:extLst>
      <p:ext uri="{BB962C8B-B14F-4D97-AF65-F5344CB8AC3E}">
        <p14:creationId xmlns:p14="http://schemas.microsoft.com/office/powerpoint/2010/main" val="3796518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After researching different buck converters. We decided to pick the LM2596. It has a wide-ranging input and output voltage, and it is capable of handling at most 3A. However, the biggest reason to pick this regulator was that it is the best documented regulator we found on our research, it is popular enough that we can find a commercial alternative of this product should our pcb fail for any reason, and it can be designed using thru hole parts.</a:t>
            </a:r>
          </a:p>
          <a:p>
            <a:endParaRPr lang="en-US">
              <a:latin typeface="Calibri"/>
              <a:ea typeface="Calibri"/>
              <a:cs typeface="Calibri"/>
            </a:endParaRPr>
          </a:p>
          <a:p>
            <a:r>
              <a:rPr lang="en-US">
                <a:latin typeface="Calibri"/>
                <a:ea typeface="Calibri"/>
                <a:cs typeface="Calibri"/>
              </a:rPr>
              <a:t>We also picked the AMS1117 for regulating from 5 to 3.3V. This was done because 5 to 3v3 is a low voltage difference and the current draw from the MCU is expected to be low. Therefore, the chip should not get as hot.</a:t>
            </a:r>
          </a:p>
        </p:txBody>
      </p:sp>
      <p:sp>
        <p:nvSpPr>
          <p:cNvPr id="4" name="Slide Number Placeholder 3"/>
          <p:cNvSpPr>
            <a:spLocks noGrp="1"/>
          </p:cNvSpPr>
          <p:nvPr>
            <p:ph type="sldNum" sz="quarter" idx="5"/>
          </p:nvPr>
        </p:nvSpPr>
        <p:spPr/>
        <p:txBody>
          <a:bodyPr/>
          <a:lstStyle/>
          <a:p>
            <a:fld id="{E307F826-343A-44FC-8E3A-CA8DE3F6F6CA}" type="slidenum">
              <a:rPr lang="en-US" smtClean="0"/>
              <a:t>17</a:t>
            </a:fld>
            <a:endParaRPr lang="en-US"/>
          </a:p>
        </p:txBody>
      </p:sp>
    </p:spTree>
    <p:extLst>
      <p:ext uri="{BB962C8B-B14F-4D97-AF65-F5344CB8AC3E}">
        <p14:creationId xmlns:p14="http://schemas.microsoft.com/office/powerpoint/2010/main" val="26402255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So for the PCB that will connect the motors to the ESP32. We have the x and y motor drivers, we have 3 regulators, and we have a current sensor. All the other connections are for ensuring that the ESP32 is connected, programmable and working properly. As you may see in the main PCB our motor main PCB uses a lot of daugther boards. The main reason for this is that if one of our regulators or motor drivers fail we can easily replace them with another one that we made.</a:t>
            </a:r>
          </a:p>
        </p:txBody>
      </p:sp>
      <p:sp>
        <p:nvSpPr>
          <p:cNvPr id="4" name="Slide Number Placeholder 3"/>
          <p:cNvSpPr>
            <a:spLocks noGrp="1"/>
          </p:cNvSpPr>
          <p:nvPr>
            <p:ph type="sldNum" sz="quarter" idx="5"/>
          </p:nvPr>
        </p:nvSpPr>
        <p:spPr/>
        <p:txBody>
          <a:bodyPr/>
          <a:lstStyle/>
          <a:p>
            <a:fld id="{E307F826-343A-44FC-8E3A-CA8DE3F6F6CA}" type="slidenum">
              <a:rPr lang="en-US" smtClean="0"/>
              <a:t>31</a:t>
            </a:fld>
            <a:endParaRPr lang="en-US"/>
          </a:p>
        </p:txBody>
      </p:sp>
    </p:spTree>
    <p:extLst>
      <p:ext uri="{BB962C8B-B14F-4D97-AF65-F5344CB8AC3E}">
        <p14:creationId xmlns:p14="http://schemas.microsoft.com/office/powerpoint/2010/main" val="3047413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B8136-4330-4480-80D9-0F6FD970617C}"/>
              </a:ext>
            </a:extLst>
          </p:cNvPr>
          <p:cNvSpPr>
            <a:spLocks noGrp="1"/>
          </p:cNvSpPr>
          <p:nvPr>
            <p:ph type="ctrTitle"/>
          </p:nvPr>
        </p:nvSpPr>
        <p:spPr>
          <a:xfrm>
            <a:off x="576072" y="1124712"/>
            <a:ext cx="11036808" cy="3172968"/>
          </a:xfrm>
        </p:spPr>
        <p:txBody>
          <a:bodyPr anchor="b">
            <a:normAutofit/>
          </a:bodyPr>
          <a:lstStyle>
            <a:lvl1pPr algn="l">
              <a:defRPr sz="8000"/>
            </a:lvl1pPr>
          </a:lstStyle>
          <a:p>
            <a:r>
              <a:rPr lang="en-US"/>
              <a:t>Click to edit Master title style</a:t>
            </a:r>
          </a:p>
        </p:txBody>
      </p:sp>
      <p:sp>
        <p:nvSpPr>
          <p:cNvPr id="3" name="Subtitle 2">
            <a:extLst>
              <a:ext uri="{FF2B5EF4-FFF2-40B4-BE49-F238E27FC236}">
                <a16:creationId xmlns:a16="http://schemas.microsoft.com/office/drawing/2014/main" id="{566E5739-DD96-45FB-B609-3E3447A52FED}"/>
              </a:ext>
            </a:extLst>
          </p:cNvPr>
          <p:cNvSpPr>
            <a:spLocks noGrp="1"/>
          </p:cNvSpPr>
          <p:nvPr>
            <p:ph type="subTitle" idx="1"/>
          </p:nvPr>
        </p:nvSpPr>
        <p:spPr>
          <a:xfrm>
            <a:off x="576072" y="4727448"/>
            <a:ext cx="11036808" cy="1481328"/>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B9FF558-51F9-42A2-9944-DBE23DA8B224}"/>
              </a:ext>
            </a:extLst>
          </p:cNvPr>
          <p:cNvSpPr>
            <a:spLocks noGrp="1"/>
          </p:cNvSpPr>
          <p:nvPr>
            <p:ph type="dt" sz="half" idx="10"/>
          </p:nvPr>
        </p:nvSpPr>
        <p:spPr>
          <a:xfrm>
            <a:off x="576072" y="6356350"/>
            <a:ext cx="2743200" cy="365125"/>
          </a:xfrm>
        </p:spPr>
        <p:txBody>
          <a:bodyPr/>
          <a:lstStyle/>
          <a:p>
            <a:fld id="{965A7A7B-B71A-428D-833F-0F3507A6DB13}" type="datetimeFigureOut">
              <a:rPr lang="en-US" dirty="0"/>
              <a:t>4/21/2025</a:t>
            </a:fld>
            <a:endParaRPr lang="en-US"/>
          </a:p>
        </p:txBody>
      </p:sp>
      <p:sp>
        <p:nvSpPr>
          <p:cNvPr id="5" name="Footer Placeholder 4">
            <a:extLst>
              <a:ext uri="{FF2B5EF4-FFF2-40B4-BE49-F238E27FC236}">
                <a16:creationId xmlns:a16="http://schemas.microsoft.com/office/drawing/2014/main" id="{8B8C0E86-A7F7-4BDC-A637-254E5252DE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D10ADE-E9DA-4E57-BF57-1CCB65219839}"/>
              </a:ext>
            </a:extLst>
          </p:cNvPr>
          <p:cNvSpPr>
            <a:spLocks noGrp="1"/>
          </p:cNvSpPr>
          <p:nvPr>
            <p:ph type="sldNum" sz="quarter" idx="12"/>
          </p:nvPr>
        </p:nvSpPr>
        <p:spPr>
          <a:xfrm>
            <a:off x="8869680" y="6356350"/>
            <a:ext cx="2743200" cy="365125"/>
          </a:xfrm>
        </p:spPr>
        <p:txBody>
          <a:bodyPr/>
          <a:lstStyle/>
          <a:p>
            <a:fld id="{A65A5C87-DF58-40C8-B092-1DE63DB4547E}" type="slidenum">
              <a:rPr lang="en-US" dirty="0"/>
              <a:t>‹#›</a:t>
            </a:fld>
            <a:endParaRPr lang="en-US"/>
          </a:p>
        </p:txBody>
      </p:sp>
      <p:sp>
        <p:nvSpPr>
          <p:cNvPr id="8" name="Rectangle 7">
            <a:extLst>
              <a:ext uri="{FF2B5EF4-FFF2-40B4-BE49-F238E27FC236}">
                <a16:creationId xmlns:a16="http://schemas.microsoft.com/office/drawing/2014/main" id="{8D06CE56-3881-4ADA-8CEF-D18B02C242A3}"/>
              </a:ext>
            </a:extLst>
          </p:cNvPr>
          <p:cNvSpPr/>
          <p:nvPr/>
        </p:nvSpPr>
        <p:spPr>
          <a:xfrm rot="5400000">
            <a:off x="857544" y="346791"/>
            <a:ext cx="146304"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79F3C543-62EC-4433-9C93-A2CD8764E9B4}"/>
              </a:ext>
            </a:extLst>
          </p:cNvPr>
          <p:cNvSpPr/>
          <p:nvPr/>
        </p:nvSpPr>
        <p:spPr>
          <a:xfrm flipV="1">
            <a:off x="578652" y="4501201"/>
            <a:ext cx="11034696" cy="18288"/>
          </a:xfrm>
          <a:prstGeom prst="rect">
            <a:avLst/>
          </a:prstGeom>
          <a:solidFill>
            <a:schemeClr val="tx2">
              <a:lumMod val="25000"/>
              <a:lumOff val="75000"/>
            </a:schemeClr>
          </a:solidFill>
          <a:ln w="3175">
            <a:noFill/>
          </a:ln>
          <a:effectLst/>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8928916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B32C18-E430-4EC7-BD7C-99D86D0122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C5012F-7119-4D94-9717-3862E1C9384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ED9A4A-D287-4207-9037-70DB007A1707}"/>
              </a:ext>
            </a:extLst>
          </p:cNvPr>
          <p:cNvSpPr>
            <a:spLocks noGrp="1"/>
          </p:cNvSpPr>
          <p:nvPr>
            <p:ph type="dt" sz="half" idx="10"/>
          </p:nvPr>
        </p:nvSpPr>
        <p:spPr/>
        <p:txBody>
          <a:bodyPr/>
          <a:lstStyle/>
          <a:p>
            <a:fld id="{F248F9EB-9D34-4B41-B66C-5FAF50876D2D}" type="datetimeFigureOut">
              <a:rPr lang="en-US" dirty="0"/>
              <a:t>4/21/2025</a:t>
            </a:fld>
            <a:endParaRPr lang="en-US"/>
          </a:p>
        </p:txBody>
      </p:sp>
      <p:sp>
        <p:nvSpPr>
          <p:cNvPr id="5" name="Footer Placeholder 4">
            <a:extLst>
              <a:ext uri="{FF2B5EF4-FFF2-40B4-BE49-F238E27FC236}">
                <a16:creationId xmlns:a16="http://schemas.microsoft.com/office/drawing/2014/main" id="{61ECFCAC-80DB-43BB-B3F1-AC22BACEE3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679730-3487-4D94-A0DC-C21684963AB3}"/>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180841464"/>
      </p:ext>
    </p:extLst>
  </p:cSld>
  <p:clrMapOvr>
    <a:masterClrMapping/>
  </p:clrMapOvr>
  <p:hf sldNum="0"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43C89D-929E-4CD1-BCCC-72A14C0335D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ED450EA-A577-4B76-A12F-650BEB20FD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1D2603B-9ACE-4FA9-805B-9B91EB63DF7D}"/>
              </a:ext>
            </a:extLst>
          </p:cNvPr>
          <p:cNvSpPr>
            <a:spLocks noGrp="1"/>
          </p:cNvSpPr>
          <p:nvPr>
            <p:ph type="dt" sz="half" idx="10"/>
          </p:nvPr>
        </p:nvSpPr>
        <p:spPr/>
        <p:txBody>
          <a:bodyPr/>
          <a:lstStyle/>
          <a:p>
            <a:fld id="{34489A26-CAA1-4690-8C1F-1641B1B97745}" type="datetimeFigureOut">
              <a:rPr lang="en-US" dirty="0"/>
              <a:t>4/21/2025</a:t>
            </a:fld>
            <a:endParaRPr lang="en-US"/>
          </a:p>
        </p:txBody>
      </p:sp>
      <p:sp>
        <p:nvSpPr>
          <p:cNvPr id="5" name="Footer Placeholder 4">
            <a:extLst>
              <a:ext uri="{FF2B5EF4-FFF2-40B4-BE49-F238E27FC236}">
                <a16:creationId xmlns:a16="http://schemas.microsoft.com/office/drawing/2014/main" id="{7ECE18AC-D6A9-4A61-885D-68E2B684A4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197AE4-AA47-4E14-8FFE-171FAE47F49E}"/>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4088310783"/>
      </p:ext>
    </p:extLst>
  </p:cSld>
  <p:clrMapOvr>
    <a:masterClrMapping/>
  </p:clrMapOvr>
  <p:hf sldNum="0" hdr="0" ftr="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D6FBB9D-1CAA-4D05-AB33-BABDFE17B843}"/>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0" name="Rectangle 9">
            <a:extLst>
              <a:ext uri="{FF2B5EF4-FFF2-40B4-BE49-F238E27FC236}">
                <a16:creationId xmlns:a16="http://schemas.microsoft.com/office/drawing/2014/main" id="{04727B71-B4B6-4823-80A1-68C40B475118}"/>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2" name="Rectangle 11">
            <a:extLst>
              <a:ext uri="{FF2B5EF4-FFF2-40B4-BE49-F238E27FC236}">
                <a16:creationId xmlns:a16="http://schemas.microsoft.com/office/drawing/2014/main" id="{79A6DB05-9FB5-4B07-8675-74C23D4FD89D}"/>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8D358CF-0758-490A-A084-C46443B9ABE8}"/>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1671183-B3CE-4F45-92FB-98290CA0E2CA}"/>
              </a:ext>
            </a:extLst>
          </p:cNvPr>
          <p:cNvSpPr>
            <a:spLocks noGrp="1"/>
          </p:cNvSpPr>
          <p:nvPr>
            <p:ph idx="1"/>
          </p:nvPr>
        </p:nvSpPr>
        <p:spPr>
          <a:xfrm>
            <a:off x="1115568" y="2478024"/>
            <a:ext cx="10168128"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D7DED67-27EC-4D43-A21C-093C1DB04813}"/>
              </a:ext>
            </a:extLst>
          </p:cNvPr>
          <p:cNvSpPr>
            <a:spLocks noGrp="1"/>
          </p:cNvSpPr>
          <p:nvPr>
            <p:ph type="dt" sz="half" idx="10"/>
          </p:nvPr>
        </p:nvSpPr>
        <p:spPr>
          <a:xfrm>
            <a:off x="1115568" y="6356350"/>
            <a:ext cx="2743200" cy="365125"/>
          </a:xfrm>
        </p:spPr>
        <p:txBody>
          <a:bodyPr/>
          <a:lstStyle/>
          <a:p>
            <a:fld id="{5CF65307-640F-4AE7-B0BE-50C709AD86C5}" type="datetimeFigureOut">
              <a:rPr lang="en-US" dirty="0"/>
              <a:t>4/21/2025</a:t>
            </a:fld>
            <a:endParaRPr lang="en-US"/>
          </a:p>
        </p:txBody>
      </p:sp>
      <p:sp>
        <p:nvSpPr>
          <p:cNvPr id="5" name="Footer Placeholder 4">
            <a:extLst>
              <a:ext uri="{FF2B5EF4-FFF2-40B4-BE49-F238E27FC236}">
                <a16:creationId xmlns:a16="http://schemas.microsoft.com/office/drawing/2014/main" id="{36747CE3-4890-4BC1-94DB-5D49D02C99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5AD3-D79A-4D46-B25B-822FE0252511}"/>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737886133"/>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AEDC5C-2E87-49C6-AB07-A95E5F39ED8E}"/>
              </a:ext>
            </a:extLst>
          </p:cNvPr>
          <p:cNvSpPr/>
          <p:nvPr/>
        </p:nvSpPr>
        <p:spPr>
          <a:xfrm>
            <a:off x="558210" y="4981421"/>
            <a:ext cx="11134956" cy="822960"/>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A57D88DE-E462-4C8A-BF99-609390DFB781}"/>
              </a:ext>
            </a:extLst>
          </p:cNvPr>
          <p:cNvSpPr/>
          <p:nvPr/>
        </p:nvSpPr>
        <p:spPr>
          <a:xfrm>
            <a:off x="498834" y="5118581"/>
            <a:ext cx="146304" cy="5486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8E44900-E8BF-4B12-8BCB-41076E2B68C7}"/>
              </a:ext>
            </a:extLst>
          </p:cNvPr>
          <p:cNvSpPr>
            <a:spLocks noGrp="1"/>
          </p:cNvSpPr>
          <p:nvPr>
            <p:ph type="title"/>
          </p:nvPr>
        </p:nvSpPr>
        <p:spPr>
          <a:xfrm>
            <a:off x="557784" y="640080"/>
            <a:ext cx="10890504" cy="4114800"/>
          </a:xfrm>
        </p:spPr>
        <p:txBody>
          <a:bodyPr anchor="b">
            <a:normAutofit/>
          </a:bodyPr>
          <a:lstStyle>
            <a:lvl1pPr>
              <a:defRPr sz="6600"/>
            </a:lvl1pPr>
          </a:lstStyle>
          <a:p>
            <a:r>
              <a:rPr lang="en-US"/>
              <a:t>Click to edit Master title style</a:t>
            </a:r>
          </a:p>
        </p:txBody>
      </p:sp>
      <p:sp>
        <p:nvSpPr>
          <p:cNvPr id="3" name="Text Placeholder 2">
            <a:extLst>
              <a:ext uri="{FF2B5EF4-FFF2-40B4-BE49-F238E27FC236}">
                <a16:creationId xmlns:a16="http://schemas.microsoft.com/office/drawing/2014/main" id="{917741F9-B00F-4463-A257-6B66DABD9B4E}"/>
              </a:ext>
            </a:extLst>
          </p:cNvPr>
          <p:cNvSpPr>
            <a:spLocks noGrp="1"/>
          </p:cNvSpPr>
          <p:nvPr>
            <p:ph type="body" idx="1"/>
          </p:nvPr>
        </p:nvSpPr>
        <p:spPr>
          <a:xfrm>
            <a:off x="841248" y="5102352"/>
            <a:ext cx="10607040" cy="585216"/>
          </a:xfrm>
        </p:spPr>
        <p:txBody>
          <a:bodyPr anchor="ct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8BFA7D-4401-4285-802B-1579165F0D6D}"/>
              </a:ext>
            </a:extLst>
          </p:cNvPr>
          <p:cNvSpPr>
            <a:spLocks noGrp="1"/>
          </p:cNvSpPr>
          <p:nvPr>
            <p:ph type="dt" sz="half" idx="10"/>
          </p:nvPr>
        </p:nvSpPr>
        <p:spPr/>
        <p:txBody>
          <a:bodyPr/>
          <a:lstStyle/>
          <a:p>
            <a:fld id="{F77EA1F9-1F0F-4C65-8F6E-9729B924AAAC}" type="datetimeFigureOut">
              <a:rPr lang="en-US" dirty="0"/>
              <a:t>4/21/2025</a:t>
            </a:fld>
            <a:endParaRPr lang="en-US"/>
          </a:p>
        </p:txBody>
      </p:sp>
      <p:sp>
        <p:nvSpPr>
          <p:cNvPr id="5" name="Footer Placeholder 4">
            <a:extLst>
              <a:ext uri="{FF2B5EF4-FFF2-40B4-BE49-F238E27FC236}">
                <a16:creationId xmlns:a16="http://schemas.microsoft.com/office/drawing/2014/main" id="{49A909C5-AA19-4195-8376-9002D5DF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AC3F32-46E0-47C8-8565-5969A475FDB0}"/>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04442794"/>
      </p:ext>
    </p:extLst>
  </p:cSld>
  <p:clrMapOvr>
    <a:masterClrMapping/>
  </p:clrMapOvr>
  <p:hf sldNum="0"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76262E-36A0-40C6-ADE6-90CD9FB9B9EA}"/>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42677A9B-4D1D-4D80-912C-24570140A650}"/>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03DC8C98-510F-48C9-82B2-9E4F760A68DF}"/>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7A078AE-0BC3-48F9-87EC-2DB0CCE7E2AE}"/>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292A20DF-0829-4336-B59F-FF9D7AA9D8B6}"/>
              </a:ext>
            </a:extLst>
          </p:cNvPr>
          <p:cNvSpPr>
            <a:spLocks noGrp="1"/>
          </p:cNvSpPr>
          <p:nvPr>
            <p:ph sz="half" idx="1"/>
          </p:nvPr>
        </p:nvSpPr>
        <p:spPr>
          <a:xfrm>
            <a:off x="1115568"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935D01C-CF67-4DF6-B96C-FFC9D5BF847B}"/>
              </a:ext>
            </a:extLst>
          </p:cNvPr>
          <p:cNvSpPr>
            <a:spLocks noGrp="1"/>
          </p:cNvSpPr>
          <p:nvPr>
            <p:ph sz="half" idx="2"/>
          </p:nvPr>
        </p:nvSpPr>
        <p:spPr>
          <a:xfrm>
            <a:off x="6345936" y="2478024"/>
            <a:ext cx="4937760" cy="3694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9BBD797-6031-4F82-8726-EAB757027FF5}"/>
              </a:ext>
            </a:extLst>
          </p:cNvPr>
          <p:cNvSpPr>
            <a:spLocks noGrp="1"/>
          </p:cNvSpPr>
          <p:nvPr>
            <p:ph type="dt" sz="half" idx="10"/>
          </p:nvPr>
        </p:nvSpPr>
        <p:spPr>
          <a:xfrm>
            <a:off x="1115568" y="6356350"/>
            <a:ext cx="2743200" cy="365125"/>
          </a:xfrm>
        </p:spPr>
        <p:txBody>
          <a:bodyPr/>
          <a:lstStyle/>
          <a:p>
            <a:fld id="{202278E8-5F4B-47D5-A617-8CCDF75D6A33}" type="datetimeFigureOut">
              <a:rPr lang="en-US" dirty="0"/>
              <a:t>4/21/2025</a:t>
            </a:fld>
            <a:endParaRPr lang="en-US"/>
          </a:p>
        </p:txBody>
      </p:sp>
      <p:sp>
        <p:nvSpPr>
          <p:cNvPr id="6" name="Footer Placeholder 5">
            <a:extLst>
              <a:ext uri="{FF2B5EF4-FFF2-40B4-BE49-F238E27FC236}">
                <a16:creationId xmlns:a16="http://schemas.microsoft.com/office/drawing/2014/main" id="{76B3F71C-B897-4909-A75E-8716AD49C1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78BC14-5BB1-405F-A6F3-C07230F085C8}"/>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839085697"/>
      </p:ext>
    </p:extLst>
  </p:cSld>
  <p:clrMapOvr>
    <a:masterClrMapping/>
  </p:clrMapOvr>
  <p:hf sldNum="0"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B671BDE-E45C-41A1-9B98-4A607D703855}"/>
              </a:ext>
            </a:extLst>
          </p:cNvPr>
          <p:cNvSpPr/>
          <p:nvPr/>
        </p:nvSpPr>
        <p:spPr>
          <a:xfrm>
            <a:off x="558209" y="0"/>
            <a:ext cx="11167447" cy="2018806"/>
          </a:xfrm>
          <a:prstGeom prst="rect">
            <a:avLst/>
          </a:prstGeom>
          <a:ln w="9525">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useBgFill="1">
        <p:nvSpPr>
          <p:cNvPr id="13" name="Rectangle 12">
            <a:extLst>
              <a:ext uri="{FF2B5EF4-FFF2-40B4-BE49-F238E27FC236}">
                <a16:creationId xmlns:a16="http://schemas.microsoft.com/office/drawing/2014/main" id="{299500CE-917A-4D03-A7DF-71D8EBBC1537}"/>
              </a:ext>
            </a:extLst>
          </p:cNvPr>
          <p:cNvSpPr/>
          <p:nvPr/>
        </p:nvSpPr>
        <p:spPr>
          <a:xfrm>
            <a:off x="566928" y="0"/>
            <a:ext cx="11155680" cy="2011680"/>
          </a:xfrm>
          <a:prstGeom prst="rect">
            <a:avLst/>
          </a:prstGeom>
          <a:ln w="9525">
            <a:noFill/>
          </a:ln>
          <a:effectLst/>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C3D0D377-28B0-417D-886B-9483AF064975}"/>
              </a:ext>
            </a:extLst>
          </p:cNvPr>
          <p:cNvSpPr/>
          <p:nvPr/>
        </p:nvSpPr>
        <p:spPr>
          <a:xfrm>
            <a:off x="498834" y="787352"/>
            <a:ext cx="128016" cy="704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0F8F91F8-0767-40B5-A3AA-72931FC192EA}"/>
              </a:ext>
            </a:extLst>
          </p:cNvPr>
          <p:cNvSpPr>
            <a:spLocks noGrp="1"/>
          </p:cNvSpPr>
          <p:nvPr>
            <p:ph type="title"/>
          </p:nvPr>
        </p:nvSpPr>
        <p:spPr>
          <a:xfrm>
            <a:off x="1115568" y="548640"/>
            <a:ext cx="10168128" cy="1179576"/>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AAAE0554-8BEE-4BF6-9519-51B8475D35E1}"/>
              </a:ext>
            </a:extLst>
          </p:cNvPr>
          <p:cNvSpPr>
            <a:spLocks noGrp="1"/>
          </p:cNvSpPr>
          <p:nvPr>
            <p:ph type="body" idx="1"/>
          </p:nvPr>
        </p:nvSpPr>
        <p:spPr>
          <a:xfrm>
            <a:off x="1115568"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4A358D-C930-48E0-B372-06A826B74C47}"/>
              </a:ext>
            </a:extLst>
          </p:cNvPr>
          <p:cNvSpPr>
            <a:spLocks noGrp="1"/>
          </p:cNvSpPr>
          <p:nvPr>
            <p:ph sz="half" idx="2"/>
          </p:nvPr>
        </p:nvSpPr>
        <p:spPr>
          <a:xfrm>
            <a:off x="1115568" y="3203688"/>
            <a:ext cx="4937760" cy="2968512"/>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B6615E-4966-4150-83B6-C47591B36383}"/>
              </a:ext>
            </a:extLst>
          </p:cNvPr>
          <p:cNvSpPr>
            <a:spLocks noGrp="1"/>
          </p:cNvSpPr>
          <p:nvPr>
            <p:ph type="body" sz="quarter" idx="3"/>
          </p:nvPr>
        </p:nvSpPr>
        <p:spPr>
          <a:xfrm>
            <a:off x="6345936" y="2372650"/>
            <a:ext cx="4937760" cy="823912"/>
          </a:xfrm>
        </p:spPr>
        <p:txBody>
          <a:bodyPr anchor="b"/>
          <a:lstStyle>
            <a:lvl1pPr marL="0" indent="0">
              <a:buNone/>
              <a:defRPr sz="2400" b="1" cap="none"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D409F6B-C17B-4B4F-9F35-5068BDC4E2FD}"/>
              </a:ext>
            </a:extLst>
          </p:cNvPr>
          <p:cNvSpPr>
            <a:spLocks noGrp="1"/>
          </p:cNvSpPr>
          <p:nvPr>
            <p:ph sz="quarter" idx="4"/>
          </p:nvPr>
        </p:nvSpPr>
        <p:spPr>
          <a:xfrm>
            <a:off x="6345936" y="3203687"/>
            <a:ext cx="4937760" cy="2968511"/>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8BC356D-052B-4A9B-8B2F-6665FD325AB3}"/>
              </a:ext>
            </a:extLst>
          </p:cNvPr>
          <p:cNvSpPr>
            <a:spLocks noGrp="1"/>
          </p:cNvSpPr>
          <p:nvPr>
            <p:ph type="dt" sz="half" idx="10"/>
          </p:nvPr>
        </p:nvSpPr>
        <p:spPr>
          <a:xfrm>
            <a:off x="1115568" y="6356350"/>
            <a:ext cx="2743200" cy="365125"/>
          </a:xfrm>
        </p:spPr>
        <p:txBody>
          <a:bodyPr/>
          <a:lstStyle/>
          <a:p>
            <a:fld id="{16AAFA52-7A21-407F-8339-40DF182D7460}" type="datetimeFigureOut">
              <a:rPr lang="en-US" dirty="0"/>
              <a:t>4/21/2025</a:t>
            </a:fld>
            <a:endParaRPr lang="en-US"/>
          </a:p>
        </p:txBody>
      </p:sp>
      <p:sp>
        <p:nvSpPr>
          <p:cNvPr id="8" name="Footer Placeholder 7">
            <a:extLst>
              <a:ext uri="{FF2B5EF4-FFF2-40B4-BE49-F238E27FC236}">
                <a16:creationId xmlns:a16="http://schemas.microsoft.com/office/drawing/2014/main" id="{69C5E5FA-26A9-467C-93E3-8476142D1D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279E50C-1E40-4B48-871B-E392428D20A3}"/>
              </a:ext>
            </a:extLst>
          </p:cNvPr>
          <p:cNvSpPr>
            <a:spLocks noGrp="1"/>
          </p:cNvSpPr>
          <p:nvPr>
            <p:ph type="sldNum" sz="quarter" idx="12"/>
          </p:nvPr>
        </p:nvSpPr>
        <p:spPr>
          <a:xfrm>
            <a:off x="8540496" y="6356350"/>
            <a:ext cx="2743200" cy="365125"/>
          </a:xfrm>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259802818"/>
      </p:ext>
    </p:extLst>
  </p:cSld>
  <p:clrMapOvr>
    <a:masterClrMapping/>
  </p:clrMapOvr>
  <p:hf sldNum="0"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C0689C4-0DB3-408B-A956-40326B4AE4C4}"/>
              </a:ext>
            </a:extLst>
          </p:cNvPr>
          <p:cNvSpPr/>
          <p:nvPr/>
        </p:nvSpPr>
        <p:spPr>
          <a:xfrm>
            <a:off x="665853" y="1533525"/>
            <a:ext cx="10917063" cy="3790950"/>
          </a:xfrm>
          <a:prstGeom prst="rect">
            <a:avLst/>
          </a:prstGeom>
          <a:ln w="12700">
            <a:solidFill>
              <a:schemeClr val="tx2">
                <a:lumMod val="10000"/>
                <a:lumOff val="90000"/>
              </a:schemeClr>
            </a:solidFill>
          </a:ln>
          <a:effectLst>
            <a:outerShdw blurRad="50800" dist="38100" dir="2700000" algn="tl" rotWithShape="0">
              <a:schemeClr val="bg2">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9" name="Rectangle 8">
            <a:extLst>
              <a:ext uri="{FF2B5EF4-FFF2-40B4-BE49-F238E27FC236}">
                <a16:creationId xmlns:a16="http://schemas.microsoft.com/office/drawing/2014/main" id="{56E1D10E-1C30-41BF-8C3B-C460C9B5597B}"/>
              </a:ext>
            </a:extLst>
          </p:cNvPr>
          <p:cNvSpPr/>
          <p:nvPr/>
        </p:nvSpPr>
        <p:spPr>
          <a:xfrm>
            <a:off x="609084" y="2971798"/>
            <a:ext cx="128016"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79454F2-0EE5-4888-AF4C-82F825E6226E}"/>
              </a:ext>
            </a:extLst>
          </p:cNvPr>
          <p:cNvSpPr>
            <a:spLocks noGrp="1"/>
          </p:cNvSpPr>
          <p:nvPr>
            <p:ph type="title"/>
          </p:nvPr>
        </p:nvSpPr>
        <p:spPr>
          <a:xfrm>
            <a:off x="1078992" y="1938528"/>
            <a:ext cx="10177272" cy="2990088"/>
          </a:xfrm>
        </p:spPr>
        <p:txBody>
          <a:bodyPr>
            <a:normAutofit/>
          </a:bodyPr>
          <a:lstStyle>
            <a:lvl1pPr>
              <a:defRPr sz="5400"/>
            </a:lvl1pPr>
          </a:lstStyle>
          <a:p>
            <a:r>
              <a:rPr lang="en-US"/>
              <a:t>Click to edit Master title style</a:t>
            </a:r>
          </a:p>
        </p:txBody>
      </p:sp>
      <p:sp>
        <p:nvSpPr>
          <p:cNvPr id="3" name="Date Placeholder 2">
            <a:extLst>
              <a:ext uri="{FF2B5EF4-FFF2-40B4-BE49-F238E27FC236}">
                <a16:creationId xmlns:a16="http://schemas.microsoft.com/office/drawing/2014/main" id="{67C91241-A315-4643-91E5-CF2C25CC903A}"/>
              </a:ext>
            </a:extLst>
          </p:cNvPr>
          <p:cNvSpPr>
            <a:spLocks noGrp="1"/>
          </p:cNvSpPr>
          <p:nvPr>
            <p:ph type="dt" sz="half" idx="10"/>
          </p:nvPr>
        </p:nvSpPr>
        <p:spPr/>
        <p:txBody>
          <a:bodyPr/>
          <a:lstStyle/>
          <a:p>
            <a:fld id="{96770335-1C1A-4243-9BDD-9630C417D284}" type="datetimeFigureOut">
              <a:rPr lang="en-US" dirty="0"/>
              <a:t>4/21/2025</a:t>
            </a:fld>
            <a:endParaRPr lang="en-US"/>
          </a:p>
        </p:txBody>
      </p:sp>
      <p:sp>
        <p:nvSpPr>
          <p:cNvPr id="4" name="Footer Placeholder 3">
            <a:extLst>
              <a:ext uri="{FF2B5EF4-FFF2-40B4-BE49-F238E27FC236}">
                <a16:creationId xmlns:a16="http://schemas.microsoft.com/office/drawing/2014/main" id="{22706D86-5479-487D-94C8-76093D84F3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39411-CED6-43D4-868D-A65C4161A72B}"/>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154331795"/>
      </p:ext>
    </p:extLst>
  </p:cSld>
  <p:clrMapOvr>
    <a:masterClrMapping/>
  </p:clrMapOvr>
  <p:hf sldNum="0"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C447E0-1D4D-4EF2-B81B-4B2400EE3EDB}"/>
              </a:ext>
            </a:extLst>
          </p:cNvPr>
          <p:cNvSpPr>
            <a:spLocks noGrp="1"/>
          </p:cNvSpPr>
          <p:nvPr>
            <p:ph type="dt" sz="half" idx="10"/>
          </p:nvPr>
        </p:nvSpPr>
        <p:spPr/>
        <p:txBody>
          <a:bodyPr/>
          <a:lstStyle/>
          <a:p>
            <a:fld id="{0141513F-8EBD-4612-96F4-CC3E309609AF}" type="datetimeFigureOut">
              <a:rPr lang="en-US" dirty="0"/>
              <a:t>4/21/2025</a:t>
            </a:fld>
            <a:endParaRPr lang="en-US"/>
          </a:p>
        </p:txBody>
      </p:sp>
      <p:sp>
        <p:nvSpPr>
          <p:cNvPr id="3" name="Footer Placeholder 2">
            <a:extLst>
              <a:ext uri="{FF2B5EF4-FFF2-40B4-BE49-F238E27FC236}">
                <a16:creationId xmlns:a16="http://schemas.microsoft.com/office/drawing/2014/main" id="{C9984CA0-2A78-4600-9F3D-19B09E790FE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440955-B18E-49D3-AE7B-B331200E34C5}"/>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823882760"/>
      </p:ext>
    </p:extLst>
  </p:cSld>
  <p:clrMapOvr>
    <a:masterClrMapping/>
  </p:clrMapOvr>
  <p:hf sldNum="0"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FA417FE-CD1A-486F-A4AC-E4000A2FB18E}"/>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1318F0F5-812B-472C-9408-B80F2553F5E0}"/>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47F7751B-CD8F-4F5B-A903-1DCE5D1E8306}"/>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Content Placeholder 2">
            <a:extLst>
              <a:ext uri="{FF2B5EF4-FFF2-40B4-BE49-F238E27FC236}">
                <a16:creationId xmlns:a16="http://schemas.microsoft.com/office/drawing/2014/main" id="{EFA55C8A-A0BB-441D-976F-EB56D4382DB6}"/>
              </a:ext>
            </a:extLst>
          </p:cNvPr>
          <p:cNvSpPr>
            <a:spLocks noGrp="1"/>
          </p:cNvSpPr>
          <p:nvPr>
            <p:ph idx="1"/>
          </p:nvPr>
        </p:nvSpPr>
        <p:spPr>
          <a:xfrm>
            <a:off x="4965192" y="1709928"/>
            <a:ext cx="6729984" cy="4096512"/>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7DE6A51-A2E5-4BFA-B571-9FDFE1BBFB44}"/>
              </a:ext>
            </a:extLst>
          </p:cNvPr>
          <p:cNvSpPr>
            <a:spLocks noGrp="1"/>
          </p:cNvSpPr>
          <p:nvPr>
            <p:ph type="body" sz="half" idx="2"/>
          </p:nvPr>
        </p:nvSpPr>
        <p:spPr>
          <a:xfrm>
            <a:off x="868680" y="3429000"/>
            <a:ext cx="3099816" cy="2066544"/>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92778A-DD4C-4651-9C53-8B0C44CD8805}"/>
              </a:ext>
            </a:extLst>
          </p:cNvPr>
          <p:cNvSpPr>
            <a:spLocks noGrp="1"/>
          </p:cNvSpPr>
          <p:nvPr>
            <p:ph type="dt" sz="half" idx="10"/>
          </p:nvPr>
        </p:nvSpPr>
        <p:spPr>
          <a:xfrm>
            <a:off x="868680" y="6356350"/>
            <a:ext cx="2743200" cy="365125"/>
          </a:xfrm>
        </p:spPr>
        <p:txBody>
          <a:bodyPr/>
          <a:lstStyle/>
          <a:p>
            <a:fld id="{6E6483A1-31A8-47A2-AB0A-53A7803D5EBF}" type="datetimeFigureOut">
              <a:rPr lang="en-US" dirty="0"/>
              <a:t>4/21/2025</a:t>
            </a:fld>
            <a:endParaRPr lang="en-US"/>
          </a:p>
        </p:txBody>
      </p:sp>
      <p:sp>
        <p:nvSpPr>
          <p:cNvPr id="6" name="Footer Placeholder 5">
            <a:extLst>
              <a:ext uri="{FF2B5EF4-FFF2-40B4-BE49-F238E27FC236}">
                <a16:creationId xmlns:a16="http://schemas.microsoft.com/office/drawing/2014/main" id="{9D6C7F66-2DFA-4146-BE1A-CE2890FE45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85D185-B1B6-4D62-81BE-BE82C80ACA6C}"/>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2018545563"/>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68B77B5-211C-456E-B79F-306CC3619347}"/>
              </a:ext>
            </a:extLst>
          </p:cNvPr>
          <p:cNvSpPr/>
          <p:nvPr/>
        </p:nvSpPr>
        <p:spPr>
          <a:xfrm>
            <a:off x="558210" y="1162033"/>
            <a:ext cx="3740740" cy="4643344"/>
          </a:xfrm>
          <a:prstGeom prst="rect">
            <a:avLst/>
          </a:prstGeom>
          <a:ln w="12700">
            <a:solidFill>
              <a:schemeClr val="tx2">
                <a:lumMod val="10000"/>
                <a:lumOff val="90000"/>
              </a:schemeClr>
            </a:solidFill>
          </a:ln>
          <a:effectLst>
            <a:outerShdw blurRad="50800" dist="38100" dir="2700000" algn="t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B63C338-194D-4F23-ABEC-60A7EA96F302}"/>
              </a:ext>
            </a:extLst>
          </p:cNvPr>
          <p:cNvSpPr/>
          <p:nvPr/>
        </p:nvSpPr>
        <p:spPr>
          <a:xfrm>
            <a:off x="498834" y="1618375"/>
            <a:ext cx="146304" cy="822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A0C04DCC-0E3E-4F05-9FAC-9FA6CA4B2BAE}"/>
              </a:ext>
            </a:extLst>
          </p:cNvPr>
          <p:cNvSpPr>
            <a:spLocks noGrp="1"/>
          </p:cNvSpPr>
          <p:nvPr>
            <p:ph type="title"/>
          </p:nvPr>
        </p:nvSpPr>
        <p:spPr>
          <a:xfrm>
            <a:off x="868680" y="1709928"/>
            <a:ext cx="3099816" cy="1709928"/>
          </a:xfrm>
        </p:spPr>
        <p:txBody>
          <a:bodyPr tIns="45720" anchor="t">
            <a:normAutofit/>
          </a:bodyPr>
          <a:lstStyle>
            <a:lvl1pPr>
              <a:lnSpc>
                <a:spcPct val="100000"/>
              </a:lnSpc>
              <a:defRPr sz="3400"/>
            </a:lvl1pPr>
          </a:lstStyle>
          <a:p>
            <a:r>
              <a:rPr lang="en-US"/>
              <a:t>Click to edit Master title style</a:t>
            </a:r>
          </a:p>
        </p:txBody>
      </p:sp>
      <p:sp>
        <p:nvSpPr>
          <p:cNvPr id="3" name="Picture Placeholder 2">
            <a:extLst>
              <a:ext uri="{FF2B5EF4-FFF2-40B4-BE49-F238E27FC236}">
                <a16:creationId xmlns:a16="http://schemas.microsoft.com/office/drawing/2014/main" id="{EBA29649-B19F-499E-8E9A-3577EAC8F031}"/>
              </a:ext>
            </a:extLst>
          </p:cNvPr>
          <p:cNvSpPr>
            <a:spLocks noGrp="1" noChangeAspect="1"/>
          </p:cNvSpPr>
          <p:nvPr>
            <p:ph type="pic" idx="1"/>
          </p:nvPr>
        </p:nvSpPr>
        <p:spPr>
          <a:xfrm>
            <a:off x="4965192" y="1161288"/>
            <a:ext cx="6729984" cy="4645152"/>
          </a:xfrm>
        </p:spPr>
        <p:txBody>
          <a:bodyPr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9EF2E-A8CD-41A1-B11A-0D8842797A98}"/>
              </a:ext>
            </a:extLst>
          </p:cNvPr>
          <p:cNvSpPr>
            <a:spLocks noGrp="1"/>
          </p:cNvSpPr>
          <p:nvPr>
            <p:ph type="body" sz="half" idx="2"/>
          </p:nvPr>
        </p:nvSpPr>
        <p:spPr>
          <a:xfrm>
            <a:off x="868680" y="3438144"/>
            <a:ext cx="3099816" cy="2057400"/>
          </a:xfr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257B5-0DE0-401F-9171-E8687A97DBA7}"/>
              </a:ext>
            </a:extLst>
          </p:cNvPr>
          <p:cNvSpPr>
            <a:spLocks noGrp="1"/>
          </p:cNvSpPr>
          <p:nvPr>
            <p:ph type="dt" sz="half" idx="10"/>
          </p:nvPr>
        </p:nvSpPr>
        <p:spPr>
          <a:xfrm>
            <a:off x="868680" y="6356350"/>
            <a:ext cx="2743200" cy="365125"/>
          </a:xfrm>
        </p:spPr>
        <p:txBody>
          <a:bodyPr/>
          <a:lstStyle/>
          <a:p>
            <a:fld id="{6D8810B9-2C7C-4CAF-99E2-617AE20BA331}" type="datetimeFigureOut">
              <a:rPr lang="en-US" dirty="0"/>
              <a:t>4/21/2025</a:t>
            </a:fld>
            <a:endParaRPr lang="en-US"/>
          </a:p>
        </p:txBody>
      </p:sp>
      <p:sp>
        <p:nvSpPr>
          <p:cNvPr id="6" name="Footer Placeholder 5">
            <a:extLst>
              <a:ext uri="{FF2B5EF4-FFF2-40B4-BE49-F238E27FC236}">
                <a16:creationId xmlns:a16="http://schemas.microsoft.com/office/drawing/2014/main" id="{788CD9AD-D667-4FD4-AA34-428AA0BCD0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770FB6-F273-4BA6-8B97-9835AC537871}"/>
              </a:ext>
            </a:extLst>
          </p:cNvPr>
          <p:cNvSpPr>
            <a:spLocks noGrp="1"/>
          </p:cNvSpPr>
          <p:nvPr>
            <p:ph type="sldNum" sz="quarter" idx="12"/>
          </p:nvPr>
        </p:nvSpPr>
        <p:spPr/>
        <p:txBody>
          <a:bodyPr/>
          <a:lstStyle/>
          <a:p>
            <a:fld id="{A65A5C87-DF58-40C8-B092-1DE63DB4547E}" type="slidenum">
              <a:rPr lang="en-US" dirty="0"/>
              <a:t>‹#›</a:t>
            </a:fld>
            <a:endParaRPr lang="en-US"/>
          </a:p>
        </p:txBody>
      </p:sp>
    </p:spTree>
    <p:extLst>
      <p:ext uri="{BB962C8B-B14F-4D97-AF65-F5344CB8AC3E}">
        <p14:creationId xmlns:p14="http://schemas.microsoft.com/office/powerpoint/2010/main" val="3921949310"/>
      </p:ext>
    </p:extLst>
  </p:cSld>
  <p:clrMapOvr>
    <a:masterClrMapping/>
  </p:clrMapOvr>
  <p:hf sldNum="0" hdr="0" ftr="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325BDE-35A4-4AAD-960B-C1415864AD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E459C78-0CC4-4552-93DD-49B4194D00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744A3C-9C54-46A6-B3EF-5B3636242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E93E0A-5177-400C-87C9-C93AF466EC49}" type="datetimeFigureOut">
              <a:rPr lang="en-US" dirty="0"/>
              <a:t>4/21/2025</a:t>
            </a:fld>
            <a:endParaRPr lang="en-US"/>
          </a:p>
        </p:txBody>
      </p:sp>
      <p:sp>
        <p:nvSpPr>
          <p:cNvPr id="5" name="Footer Placeholder 4">
            <a:extLst>
              <a:ext uri="{FF2B5EF4-FFF2-40B4-BE49-F238E27FC236}">
                <a16:creationId xmlns:a16="http://schemas.microsoft.com/office/drawing/2014/main" id="{07D5A696-7B4B-4181-A961-7D66556D50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038CB5-8F4A-401D-A3A9-B27DC15B7A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17615-2DB4-4DAA-9DE3-B2B689A846E0}" type="slidenum">
              <a:rPr lang="en-US" dirty="0"/>
              <a:t>‹#›</a:t>
            </a:fld>
            <a:endParaRPr lang="en-US"/>
          </a:p>
        </p:txBody>
      </p:sp>
    </p:spTree>
    <p:extLst>
      <p:ext uri="{BB962C8B-B14F-4D97-AF65-F5344CB8AC3E}">
        <p14:creationId xmlns:p14="http://schemas.microsoft.com/office/powerpoint/2010/main" val="260764522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NULL" TargetMode="External"/><Relationship Id="rId7" Type="http://schemas.openxmlformats.org/officeDocument/2006/relationships/image" Target="../media/image3.jpe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12.png"/><Relationship Id="rId5" Type="http://schemas.openxmlformats.org/officeDocument/2006/relationships/slideLayout" Target="../slideLayouts/slideLayout2.xml"/><Relationship Id="rId4" Type="http://schemas.microsoft.com/office/2007/relationships/media" Target="../media/media11.m4a"/></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microsoft.com/office/2007/relationships/media" Target="../media/media12.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13.mp3"/><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18650batterystore.com/products/sony-vtc6" TargetMode="External"/><Relationship Id="rId3" Type="http://schemas.openxmlformats.org/officeDocument/2006/relationships/slideLayout" Target="../slideLayouts/slideLayout2.xml"/><Relationship Id="rId7" Type="http://schemas.openxmlformats.org/officeDocument/2006/relationships/hyperlink" Target="https://www.18650batterystore.com/products/samsung-35e" TargetMode="External"/><Relationship Id="rId12" Type="http://schemas.openxmlformats.org/officeDocument/2006/relationships/image" Target="../media/image1.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hyperlink" Target="https://www.18650batterystore.com/products/samsung-25r-18650" TargetMode="External"/><Relationship Id="rId11" Type="http://schemas.microsoft.com/office/2007/relationships/hdphoto" Target="../media/hdphoto1.wdp"/><Relationship Id="rId5" Type="http://schemas.openxmlformats.org/officeDocument/2006/relationships/hyperlink" Target="https://www.18650batterystore.com/products/samsung-30q-protected-pcb" TargetMode="External"/><Relationship Id="rId10" Type="http://schemas.openxmlformats.org/officeDocument/2006/relationships/image" Target="../media/image6.png"/><Relationship Id="rId4" Type="http://schemas.openxmlformats.org/officeDocument/2006/relationships/notesSlide" Target="../notesSlides/notesSlide4.xml"/><Relationship Id="rId9" Type="http://schemas.openxmlformats.org/officeDocument/2006/relationships/hyperlink" Target="https://www.18650batterystore.com/products/molicel-m35a-18650-battery" TargetMode="External"/></Relationships>
</file>

<file path=ppt/slides/_rels/slide17.xml.rels><?xml version="1.0" encoding="UTF-8" standalone="yes"?>
<Relationships xmlns="http://schemas.openxmlformats.org/package/2006/relationships"><Relationship Id="rId8" Type="http://schemas.openxmlformats.org/officeDocument/2006/relationships/customXml" Target="../ink/ink1.xml"/><Relationship Id="rId13" Type="http://schemas.openxmlformats.org/officeDocument/2006/relationships/image" Target="../media/image15.png"/><Relationship Id="rId3" Type="http://schemas.openxmlformats.org/officeDocument/2006/relationships/slideLayout" Target="../slideLayouts/slideLayout2.xml"/><Relationship Id="rId7" Type="http://schemas.openxmlformats.org/officeDocument/2006/relationships/image" Target="../media/image1.png"/><Relationship Id="rId12" Type="http://schemas.openxmlformats.org/officeDocument/2006/relationships/customXml" Target="../ink/ink3.xml"/><Relationship Id="rId2" Type="http://schemas.openxmlformats.org/officeDocument/2006/relationships/audio" Target="../media/media15.mp3"/><Relationship Id="rId1" Type="http://schemas.microsoft.com/office/2007/relationships/media" Target="../media/media15.mp3"/><Relationship Id="rId6" Type="http://schemas.microsoft.com/office/2007/relationships/hdphoto" Target="../media/hdphoto1.wdp"/><Relationship Id="rId11" Type="http://schemas.openxmlformats.org/officeDocument/2006/relationships/image" Target="../media/image14.png"/><Relationship Id="rId5" Type="http://schemas.openxmlformats.org/officeDocument/2006/relationships/image" Target="../media/image6.png"/><Relationship Id="rId10" Type="http://schemas.openxmlformats.org/officeDocument/2006/relationships/customXml" Target="../ink/ink2.xml"/><Relationship Id="rId4" Type="http://schemas.openxmlformats.org/officeDocument/2006/relationships/notesSlide" Target="../notesSlides/notesSlide5.xml"/><Relationship Id="rId9"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1.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5" Type="http://schemas.openxmlformats.org/officeDocument/2006/relationships/image" Target="../media/image1.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2.xml"/><Relationship Id="rId7" Type="http://schemas.openxmlformats.org/officeDocument/2006/relationships/image" Target="../media/image5.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4.png"/><Relationship Id="rId5" Type="http://schemas.openxmlformats.org/officeDocument/2006/relationships/image" Target="../media/image3.jpeg"/><Relationship Id="rId10" Type="http://schemas.microsoft.com/office/2007/relationships/hdphoto" Target="../media/hdphoto1.wdp"/><Relationship Id="rId4" Type="http://schemas.openxmlformats.org/officeDocument/2006/relationships/image" Target="../media/image2.png"/><Relationship Id="rId9"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1.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jpe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image" Target="../media/image1.png"/><Relationship Id="rId5" Type="http://schemas.openxmlformats.org/officeDocument/2006/relationships/image" Target="../media/image22.png"/><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1.mp3"/><Relationship Id="rId1" Type="http://schemas.microsoft.com/office/2007/relationships/media" Target="../media/media21.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3.png"/></Relationships>
</file>

<file path=ppt/slides/_rels/slide26.xml.rels><?xml version="1.0" encoding="UTF-8" standalone="yes"?>
<Relationships xmlns="http://schemas.openxmlformats.org/package/2006/relationships"><Relationship Id="rId13" Type="http://schemas.openxmlformats.org/officeDocument/2006/relationships/customXml" Target="../ink/ink4.xml"/><Relationship Id="rId18" Type="http://schemas.openxmlformats.org/officeDocument/2006/relationships/image" Target="../media/image290.png"/><Relationship Id="rId26" Type="http://schemas.openxmlformats.org/officeDocument/2006/relationships/image" Target="../media/image33.png"/><Relationship Id="rId39" Type="http://schemas.openxmlformats.org/officeDocument/2006/relationships/customXml" Target="../ink/ink17.xml"/><Relationship Id="rId21" Type="http://schemas.openxmlformats.org/officeDocument/2006/relationships/customXml" Target="../ink/ink8.xml"/><Relationship Id="rId34" Type="http://schemas.openxmlformats.org/officeDocument/2006/relationships/image" Target="../media/image37.png"/><Relationship Id="rId42" Type="http://schemas.openxmlformats.org/officeDocument/2006/relationships/image" Target="../media/image41.png"/><Relationship Id="rId47" Type="http://schemas.openxmlformats.org/officeDocument/2006/relationships/customXml" Target="../ink/ink21.xml"/><Relationship Id="rId50" Type="http://schemas.openxmlformats.org/officeDocument/2006/relationships/image" Target="../media/image45.png"/><Relationship Id="rId55" Type="http://schemas.openxmlformats.org/officeDocument/2006/relationships/customXml" Target="../ink/ink25.xml"/><Relationship Id="rId63" Type="http://schemas.openxmlformats.org/officeDocument/2006/relationships/customXml" Target="../ink/ink29.xml"/><Relationship Id="rId7" Type="http://schemas.openxmlformats.org/officeDocument/2006/relationships/image" Target="../media/image24.png"/><Relationship Id="rId2" Type="http://schemas.openxmlformats.org/officeDocument/2006/relationships/audio" Target="../media/media22.mp3"/><Relationship Id="rId16" Type="http://schemas.openxmlformats.org/officeDocument/2006/relationships/image" Target="../media/image280.png"/><Relationship Id="rId29" Type="http://schemas.openxmlformats.org/officeDocument/2006/relationships/customXml" Target="../ink/ink12.xml"/><Relationship Id="rId11" Type="http://schemas.openxmlformats.org/officeDocument/2006/relationships/image" Target="../media/image28.png"/><Relationship Id="rId24" Type="http://schemas.openxmlformats.org/officeDocument/2006/relationships/image" Target="../media/image32.png"/><Relationship Id="rId32" Type="http://schemas.openxmlformats.org/officeDocument/2006/relationships/image" Target="../media/image36.png"/><Relationship Id="rId37" Type="http://schemas.openxmlformats.org/officeDocument/2006/relationships/customXml" Target="../ink/ink16.xml"/><Relationship Id="rId40" Type="http://schemas.openxmlformats.org/officeDocument/2006/relationships/image" Target="../media/image40.png"/><Relationship Id="rId45" Type="http://schemas.openxmlformats.org/officeDocument/2006/relationships/customXml" Target="../ink/ink20.xml"/><Relationship Id="rId53" Type="http://schemas.openxmlformats.org/officeDocument/2006/relationships/customXml" Target="../ink/ink24.xml"/><Relationship Id="rId58" Type="http://schemas.openxmlformats.org/officeDocument/2006/relationships/image" Target="../media/image49.png"/><Relationship Id="rId5" Type="http://schemas.openxmlformats.org/officeDocument/2006/relationships/image" Target="../media/image6.png"/><Relationship Id="rId61" Type="http://schemas.openxmlformats.org/officeDocument/2006/relationships/customXml" Target="../ink/ink28.xml"/><Relationship Id="rId19" Type="http://schemas.openxmlformats.org/officeDocument/2006/relationships/customXml" Target="../ink/ink7.xml"/><Relationship Id="rId14" Type="http://schemas.openxmlformats.org/officeDocument/2006/relationships/image" Target="../media/image270.png"/><Relationship Id="rId22" Type="http://schemas.openxmlformats.org/officeDocument/2006/relationships/image" Target="../media/image31.png"/><Relationship Id="rId27" Type="http://schemas.openxmlformats.org/officeDocument/2006/relationships/customXml" Target="../ink/ink11.xml"/><Relationship Id="rId30" Type="http://schemas.openxmlformats.org/officeDocument/2006/relationships/image" Target="../media/image35.png"/><Relationship Id="rId35" Type="http://schemas.openxmlformats.org/officeDocument/2006/relationships/customXml" Target="../ink/ink15.xml"/><Relationship Id="rId43" Type="http://schemas.openxmlformats.org/officeDocument/2006/relationships/customXml" Target="../ink/ink19.xml"/><Relationship Id="rId48" Type="http://schemas.openxmlformats.org/officeDocument/2006/relationships/image" Target="../media/image44.png"/><Relationship Id="rId56" Type="http://schemas.openxmlformats.org/officeDocument/2006/relationships/image" Target="../media/image48.png"/><Relationship Id="rId64" Type="http://schemas.openxmlformats.org/officeDocument/2006/relationships/image" Target="../media/image52.png"/><Relationship Id="rId8" Type="http://schemas.openxmlformats.org/officeDocument/2006/relationships/image" Target="../media/image25.png"/><Relationship Id="rId51" Type="http://schemas.openxmlformats.org/officeDocument/2006/relationships/customXml" Target="../ink/ink23.xml"/><Relationship Id="rId3" Type="http://schemas.openxmlformats.org/officeDocument/2006/relationships/slideLayout" Target="../slideLayouts/slideLayout2.xml"/><Relationship Id="rId12" Type="http://schemas.openxmlformats.org/officeDocument/2006/relationships/image" Target="../media/image1.png"/><Relationship Id="rId17" Type="http://schemas.openxmlformats.org/officeDocument/2006/relationships/customXml" Target="../ink/ink6.xml"/><Relationship Id="rId25" Type="http://schemas.openxmlformats.org/officeDocument/2006/relationships/customXml" Target="../ink/ink10.xml"/><Relationship Id="rId33" Type="http://schemas.openxmlformats.org/officeDocument/2006/relationships/customXml" Target="../ink/ink14.xml"/><Relationship Id="rId38" Type="http://schemas.openxmlformats.org/officeDocument/2006/relationships/image" Target="../media/image39.png"/><Relationship Id="rId46" Type="http://schemas.openxmlformats.org/officeDocument/2006/relationships/image" Target="../media/image43.png"/><Relationship Id="rId59" Type="http://schemas.openxmlformats.org/officeDocument/2006/relationships/customXml" Target="../ink/ink27.xml"/><Relationship Id="rId20" Type="http://schemas.openxmlformats.org/officeDocument/2006/relationships/image" Target="../media/image300.png"/><Relationship Id="rId41" Type="http://schemas.openxmlformats.org/officeDocument/2006/relationships/customXml" Target="../ink/ink18.xml"/><Relationship Id="rId54" Type="http://schemas.openxmlformats.org/officeDocument/2006/relationships/image" Target="../media/image47.png"/><Relationship Id="rId62" Type="http://schemas.openxmlformats.org/officeDocument/2006/relationships/image" Target="../media/image51.png"/><Relationship Id="rId1" Type="http://schemas.microsoft.com/office/2007/relationships/media" Target="../media/media22.mp3"/><Relationship Id="rId6" Type="http://schemas.microsoft.com/office/2007/relationships/hdphoto" Target="../media/hdphoto1.wdp"/><Relationship Id="rId15" Type="http://schemas.openxmlformats.org/officeDocument/2006/relationships/customXml" Target="../ink/ink5.xml"/><Relationship Id="rId23" Type="http://schemas.openxmlformats.org/officeDocument/2006/relationships/customXml" Target="../ink/ink9.xml"/><Relationship Id="rId28" Type="http://schemas.openxmlformats.org/officeDocument/2006/relationships/image" Target="../media/image34.png"/><Relationship Id="rId36" Type="http://schemas.openxmlformats.org/officeDocument/2006/relationships/image" Target="../media/image38.png"/><Relationship Id="rId49" Type="http://schemas.openxmlformats.org/officeDocument/2006/relationships/customXml" Target="../ink/ink22.xml"/><Relationship Id="rId57" Type="http://schemas.openxmlformats.org/officeDocument/2006/relationships/customXml" Target="../ink/ink26.xml"/><Relationship Id="rId10" Type="http://schemas.openxmlformats.org/officeDocument/2006/relationships/image" Target="../media/image27.png"/><Relationship Id="rId31" Type="http://schemas.openxmlformats.org/officeDocument/2006/relationships/customXml" Target="../ink/ink13.xml"/><Relationship Id="rId44" Type="http://schemas.openxmlformats.org/officeDocument/2006/relationships/image" Target="../media/image42.png"/><Relationship Id="rId52" Type="http://schemas.openxmlformats.org/officeDocument/2006/relationships/image" Target="../media/image46.png"/><Relationship Id="rId60" Type="http://schemas.openxmlformats.org/officeDocument/2006/relationships/image" Target="../media/image50.png"/><Relationship Id="rId4" Type="http://schemas.openxmlformats.org/officeDocument/2006/relationships/image" Target="../media/image23.png"/><Relationship Id="rId9" Type="http://schemas.openxmlformats.org/officeDocument/2006/relationships/image" Target="../media/image26.png"/></Relationships>
</file>

<file path=ppt/slides/_rels/slide27.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26.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7.png"/></Relationships>
</file>

<file path=ppt/slides/_rels/slide2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4.mp3"/><Relationship Id="rId1" Type="http://schemas.microsoft.com/office/2007/relationships/media" Target="../media/media24.mp3"/><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4.png"/><Relationship Id="rId9" Type="http://schemas.microsoft.com/office/2007/relationships/hdphoto" Target="../media/hdphoto1.wdp"/></Relationships>
</file>

<file path=ppt/slides/_rels/slide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image" Target="../media/image25.png"/><Relationship Id="rId5" Type="http://schemas.openxmlformats.org/officeDocument/2006/relationships/image" Target="../media/image56.png"/><Relationship Id="rId4" Type="http://schemas.openxmlformats.org/officeDocument/2006/relationships/image" Target="../media/image55.png"/><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6.mp3"/><Relationship Id="rId1" Type="http://schemas.microsoft.com/office/2007/relationships/media" Target="../media/media26.mp3"/><Relationship Id="rId6" Type="http://schemas.openxmlformats.org/officeDocument/2006/relationships/image" Target="../media/image1.png"/><Relationship Id="rId5" Type="http://schemas.openxmlformats.org/officeDocument/2006/relationships/image" Target="../media/image28.png"/><Relationship Id="rId4" Type="http://schemas.openxmlformats.org/officeDocument/2006/relationships/image" Target="../media/image57.png"/></Relationships>
</file>

<file path=ppt/slides/_rels/slide3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1.png"/><Relationship Id="rId5" Type="http://schemas.openxmlformats.org/officeDocument/2006/relationships/image" Target="../media/image58.png"/><Relationship Id="rId4" Type="http://schemas.openxmlformats.org/officeDocument/2006/relationships/notesSlide" Target="../notesSlides/notesSlide6.xml"/></Relationships>
</file>

<file path=ppt/slides/_rels/slide3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28.mp3"/><Relationship Id="rId1" Type="http://schemas.microsoft.com/office/2007/relationships/media" Target="../media/media28.mp3"/><Relationship Id="rId6" Type="http://schemas.openxmlformats.org/officeDocument/2006/relationships/image" Target="../media/image1.png"/><Relationship Id="rId5" Type="http://schemas.openxmlformats.org/officeDocument/2006/relationships/image" Target="../media/image60.png"/><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29.mp3"/><Relationship Id="rId1" Type="http://schemas.microsoft.com/office/2007/relationships/media" Target="../media/media29.mp3"/><Relationship Id="rId6" Type="http://schemas.openxmlformats.org/officeDocument/2006/relationships/image" Target="../media/image6.png"/><Relationship Id="rId5" Type="http://schemas.openxmlformats.org/officeDocument/2006/relationships/image" Target="../media/image1.png"/><Relationship Id="rId4" Type="http://schemas.openxmlformats.org/officeDocument/2006/relationships/image" Target="../media/image23.png"/></Relationships>
</file>

<file path=ppt/slides/_rels/slide3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slideLayout" Target="../slideLayouts/slideLayout2.xml"/><Relationship Id="rId7" Type="http://schemas.openxmlformats.org/officeDocument/2006/relationships/image" Target="../media/image25.png"/><Relationship Id="rId2" Type="http://schemas.openxmlformats.org/officeDocument/2006/relationships/audio" Target="../media/media30.mp3"/><Relationship Id="rId1" Type="http://schemas.microsoft.com/office/2007/relationships/media" Target="../media/media30.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24.png"/><Relationship Id="rId9" Type="http://schemas.openxmlformats.org/officeDocument/2006/relationships/image" Target="../media/image1.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mp3"/><Relationship Id="rId1" Type="http://schemas.microsoft.com/office/2007/relationships/media" Target="../media/media31.mp3"/><Relationship Id="rId6" Type="http://schemas.openxmlformats.org/officeDocument/2006/relationships/image" Target="../media/image61.png"/><Relationship Id="rId5" Type="http://schemas.openxmlformats.org/officeDocument/2006/relationships/image" Target="../media/image1.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33.mp3"/><Relationship Id="rId1" Type="http://schemas.microsoft.com/office/2007/relationships/media" Target="../media/media33.mp3"/><Relationship Id="rId6" Type="http://schemas.openxmlformats.org/officeDocument/2006/relationships/image" Target="../media/image1.png"/><Relationship Id="rId5" Type="http://schemas.openxmlformats.org/officeDocument/2006/relationships/image" Target="../media/image64.jpeg"/><Relationship Id="rId4" Type="http://schemas.openxmlformats.org/officeDocument/2006/relationships/image" Target="../media/image6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4.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5.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6.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7.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7.png"/><Relationship Id="rId4" Type="http://schemas.openxmlformats.org/officeDocument/2006/relationships/image" Target="../media/image3.jpe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39.m4a"/><Relationship Id="rId1" Type="http://schemas.openxmlformats.org/officeDocument/2006/relationships/audio" Target="NULL" TargetMode="External"/><Relationship Id="rId6" Type="http://schemas.openxmlformats.org/officeDocument/2006/relationships/image" Target="../media/image3.jpeg"/><Relationship Id="rId5" Type="http://schemas.openxmlformats.org/officeDocument/2006/relationships/image" Target="../media/image7.png"/><Relationship Id="rId4" Type="http://schemas.openxmlformats.org/officeDocument/2006/relationships/image" Target="../media/image68.png"/></Relationships>
</file>

<file path=ppt/slides/_rels/slide4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3.jpeg"/><Relationship Id="rId5" Type="http://schemas.openxmlformats.org/officeDocument/2006/relationships/image" Target="../media/image4.png"/><Relationship Id="rId4" Type="http://schemas.openxmlformats.org/officeDocument/2006/relationships/image" Target="../media/image2.png"/><Relationship Id="rId9" Type="http://schemas.openxmlformats.org/officeDocument/2006/relationships/image" Target="../media/image7.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media" Target="../media/media41.m4a"/><Relationship Id="rId1" Type="http://schemas.openxmlformats.org/officeDocument/2006/relationships/audio" Target="NULL" TargetMode="External"/><Relationship Id="rId5" Type="http://schemas.openxmlformats.org/officeDocument/2006/relationships/image" Target="../media/image7.png"/><Relationship Id="rId4" Type="http://schemas.openxmlformats.org/officeDocument/2006/relationships/image" Target="../media/image3.jpe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3.jpeg"/><Relationship Id="rId5" Type="http://schemas.openxmlformats.org/officeDocument/2006/relationships/image" Target="../media/image7.png"/><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png"/><Relationship Id="rId5" Type="http://schemas.microsoft.com/office/2007/relationships/hdphoto" Target="../media/hdphoto1.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6.mp3"/><Relationship Id="rId1" Type="http://schemas.microsoft.com/office/2007/relationships/media" Target="../media/media6.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image" Target="../media/image1.png"/><Relationship Id="rId2" Type="http://schemas.openxmlformats.org/officeDocument/2006/relationships/audio" Target="../media/media7.mp3"/><Relationship Id="rId1" Type="http://schemas.microsoft.com/office/2007/relationships/media" Target="../media/media7.mp3"/><Relationship Id="rId6" Type="http://schemas.microsoft.com/office/2007/relationships/hdphoto" Target="../media/hdphoto1.wdp"/><Relationship Id="rId5" Type="http://schemas.openxmlformats.org/officeDocument/2006/relationships/image" Target="../media/image6.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457DA1-0966-54A3-B9F2-FE51B8E9E509}"/>
              </a:ext>
            </a:extLst>
          </p:cNvPr>
          <p:cNvSpPr>
            <a:spLocks noGrp="1"/>
          </p:cNvSpPr>
          <p:nvPr>
            <p:ph type="title"/>
          </p:nvPr>
        </p:nvSpPr>
        <p:spPr>
          <a:xfrm>
            <a:off x="1007364" y="1773031"/>
            <a:ext cx="10177272" cy="2990088"/>
          </a:xfrm>
        </p:spPr>
        <p:txBody>
          <a:bodyPr anchor="ctr">
            <a:normAutofit fontScale="90000"/>
          </a:bodyPr>
          <a:lstStyle/>
          <a:p>
            <a:pPr algn="ctr"/>
            <a:r>
              <a:rPr lang="en-US"/>
              <a:t>Breaker Energy Automation Management System </a:t>
            </a:r>
            <a:br>
              <a:rPr lang="en-US"/>
            </a:br>
            <a:r>
              <a:rPr lang="en-US"/>
              <a:t>(B.E.A.M)</a:t>
            </a:r>
            <a:br>
              <a:rPr lang="en-US"/>
            </a:br>
            <a:r>
              <a:rPr lang="en-US"/>
              <a:t>Group 26</a:t>
            </a:r>
          </a:p>
        </p:txBody>
      </p:sp>
      <p:pic>
        <p:nvPicPr>
          <p:cNvPr id="7" name="BEAM_WELCOME_1">
            <a:hlinkClick r:id="" action="ppaction://media"/>
            <a:extLst>
              <a:ext uri="{FF2B5EF4-FFF2-40B4-BE49-F238E27FC236}">
                <a16:creationId xmlns:a16="http://schemas.microsoft.com/office/drawing/2014/main" id="{5DA6D9DF-2D29-9A89-9D6E-DC82D4547BC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277303" y="786946"/>
            <a:ext cx="730250" cy="730250"/>
          </a:xfrm>
          <a:prstGeom prst="rect">
            <a:avLst/>
          </a:prstGeom>
        </p:spPr>
      </p:pic>
      <p:sp>
        <p:nvSpPr>
          <p:cNvPr id="3" name="TextBox 2">
            <a:extLst>
              <a:ext uri="{FF2B5EF4-FFF2-40B4-BE49-F238E27FC236}">
                <a16:creationId xmlns:a16="http://schemas.microsoft.com/office/drawing/2014/main" id="{7B98A1A4-3441-F0BF-8758-6027A5B0003F}"/>
              </a:ext>
            </a:extLst>
          </p:cNvPr>
          <p:cNvSpPr txBox="1"/>
          <p:nvPr/>
        </p:nvSpPr>
        <p:spPr>
          <a:xfrm>
            <a:off x="3733800" y="4639372"/>
            <a:ext cx="4724400" cy="1477328"/>
          </a:xfrm>
          <a:prstGeom prst="rect">
            <a:avLst/>
          </a:prstGeom>
          <a:noFill/>
        </p:spPr>
        <p:txBody>
          <a:bodyPr wrap="square" rtlCol="0">
            <a:spAutoFit/>
          </a:bodyPr>
          <a:lstStyle/>
          <a:p>
            <a:pPr algn="ctr"/>
            <a:r>
              <a:rPr lang="en-US"/>
              <a:t>Sponsored by </a:t>
            </a:r>
          </a:p>
          <a:p>
            <a:pPr algn="ctr"/>
            <a:r>
              <a:rPr lang="en-US"/>
              <a:t>Qun Zhou Sun (UCF Professor)</a:t>
            </a:r>
          </a:p>
          <a:p>
            <a:pPr algn="ctr"/>
            <a:r>
              <a:rPr lang="en-US"/>
              <a:t>&amp;</a:t>
            </a:r>
          </a:p>
          <a:p>
            <a:pPr algn="ctr"/>
            <a:r>
              <a:rPr lang="en-US"/>
              <a:t>Guan Yu Tian (Texas A&amp;M Galveston Professor)</a:t>
            </a:r>
          </a:p>
        </p:txBody>
      </p:sp>
    </p:spTree>
    <p:extLst>
      <p:ext uri="{BB962C8B-B14F-4D97-AF65-F5344CB8AC3E}">
        <p14:creationId xmlns:p14="http://schemas.microsoft.com/office/powerpoint/2010/main" val="916067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10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C0D79-749D-5969-7790-15133093D2B2}"/>
              </a:ext>
            </a:extLst>
          </p:cNvPr>
          <p:cNvSpPr>
            <a:spLocks noGrp="1"/>
          </p:cNvSpPr>
          <p:nvPr>
            <p:ph type="title"/>
          </p:nvPr>
        </p:nvSpPr>
        <p:spPr>
          <a:xfrm>
            <a:off x="777939" y="566673"/>
            <a:ext cx="10168128" cy="1179576"/>
          </a:xfrm>
        </p:spPr>
        <p:txBody>
          <a:bodyPr/>
          <a:lstStyle/>
          <a:p>
            <a:r>
              <a:rPr lang="en-US"/>
              <a:t>Wired Communication </a:t>
            </a:r>
          </a:p>
        </p:txBody>
      </p:sp>
      <p:sp>
        <p:nvSpPr>
          <p:cNvPr id="3" name="Content Placeholder 2">
            <a:extLst>
              <a:ext uri="{FF2B5EF4-FFF2-40B4-BE49-F238E27FC236}">
                <a16:creationId xmlns:a16="http://schemas.microsoft.com/office/drawing/2014/main" id="{D00B6662-A2F7-FBDB-6373-A3F44961CAFC}"/>
              </a:ext>
            </a:extLst>
          </p:cNvPr>
          <p:cNvSpPr>
            <a:spLocks noGrp="1"/>
          </p:cNvSpPr>
          <p:nvPr>
            <p:ph idx="1"/>
          </p:nvPr>
        </p:nvSpPr>
        <p:spPr>
          <a:xfrm>
            <a:off x="777939" y="2123438"/>
            <a:ext cx="4779617" cy="3827089"/>
          </a:xfrm>
        </p:spPr>
        <p:txBody>
          <a:bodyPr vert="horz" lIns="91440" tIns="45720" rIns="91440" bIns="45720" rtlCol="0" anchor="t">
            <a:normAutofit/>
          </a:bodyPr>
          <a:lstStyle/>
          <a:p>
            <a:pPr marL="0" indent="0">
              <a:buNone/>
            </a:pPr>
            <a:r>
              <a:rPr lang="en-US" sz="2400" dirty="0"/>
              <a:t>-UART:</a:t>
            </a:r>
          </a:p>
          <a:p>
            <a:r>
              <a:rPr lang="en-US" sz="2400" dirty="0"/>
              <a:t>Least Complex protocol</a:t>
            </a:r>
          </a:p>
          <a:p>
            <a:r>
              <a:rPr lang="en-US" sz="2400" dirty="0"/>
              <a:t>Least number of Wires</a:t>
            </a:r>
          </a:p>
          <a:p>
            <a:r>
              <a:rPr lang="en-US" sz="2400" dirty="0"/>
              <a:t>Takes Up Least Space </a:t>
            </a:r>
          </a:p>
          <a:p>
            <a:pPr marL="0" indent="0">
              <a:buNone/>
            </a:pPr>
            <a:endParaRPr lang="en-US" sz="2400" dirty="0"/>
          </a:p>
          <a:p>
            <a:r>
              <a:rPr lang="en-US" sz="2400" dirty="0"/>
              <a:t>CP2102 chip was chosen due to low current draw</a:t>
            </a:r>
          </a:p>
          <a:p>
            <a:endParaRPr lang="en-US" dirty="0"/>
          </a:p>
          <a:p>
            <a:pPr marL="0" indent="0">
              <a:buNone/>
            </a:pPr>
            <a:endParaRPr lang="en-US" dirty="0"/>
          </a:p>
          <a:p>
            <a:endParaRPr lang="en-US" dirty="0"/>
          </a:p>
        </p:txBody>
      </p:sp>
      <p:graphicFrame>
        <p:nvGraphicFramePr>
          <p:cNvPr id="11" name="Table 10">
            <a:extLst>
              <a:ext uri="{FF2B5EF4-FFF2-40B4-BE49-F238E27FC236}">
                <a16:creationId xmlns:a16="http://schemas.microsoft.com/office/drawing/2014/main" id="{AD13B98F-2C1B-943E-3E11-0C7F40A6F632}"/>
              </a:ext>
            </a:extLst>
          </p:cNvPr>
          <p:cNvGraphicFramePr>
            <a:graphicFrameLocks noGrp="1"/>
          </p:cNvGraphicFramePr>
          <p:nvPr>
            <p:extLst>
              <p:ext uri="{D42A27DB-BD31-4B8C-83A1-F6EECF244321}">
                <p14:modId xmlns:p14="http://schemas.microsoft.com/office/powerpoint/2010/main" val="3902170903"/>
              </p:ext>
            </p:extLst>
          </p:nvPr>
        </p:nvGraphicFramePr>
        <p:xfrm>
          <a:off x="6283807" y="1401083"/>
          <a:ext cx="5453692" cy="5120518"/>
        </p:xfrm>
        <a:graphic>
          <a:graphicData uri="http://schemas.openxmlformats.org/drawingml/2006/table">
            <a:tbl>
              <a:tblPr/>
              <a:tblGrid>
                <a:gridCol w="1540822">
                  <a:extLst>
                    <a:ext uri="{9D8B030D-6E8A-4147-A177-3AD203B41FA5}">
                      <a16:colId xmlns:a16="http://schemas.microsoft.com/office/drawing/2014/main" val="1904272497"/>
                    </a:ext>
                  </a:extLst>
                </a:gridCol>
                <a:gridCol w="1260297">
                  <a:extLst>
                    <a:ext uri="{9D8B030D-6E8A-4147-A177-3AD203B41FA5}">
                      <a16:colId xmlns:a16="http://schemas.microsoft.com/office/drawing/2014/main" val="1434760733"/>
                    </a:ext>
                  </a:extLst>
                </a:gridCol>
                <a:gridCol w="1241404">
                  <a:extLst>
                    <a:ext uri="{9D8B030D-6E8A-4147-A177-3AD203B41FA5}">
                      <a16:colId xmlns:a16="http://schemas.microsoft.com/office/drawing/2014/main" val="1319503491"/>
                    </a:ext>
                  </a:extLst>
                </a:gridCol>
                <a:gridCol w="1411169">
                  <a:extLst>
                    <a:ext uri="{9D8B030D-6E8A-4147-A177-3AD203B41FA5}">
                      <a16:colId xmlns:a16="http://schemas.microsoft.com/office/drawing/2014/main" val="3841670689"/>
                    </a:ext>
                  </a:extLst>
                </a:gridCol>
              </a:tblGrid>
              <a:tr h="514054">
                <a:tc>
                  <a:txBody>
                    <a:bodyPr/>
                    <a:lstStyle/>
                    <a:p>
                      <a:pPr algn="ctr" rtl="0" fontAlgn="t"/>
                      <a:r>
                        <a:rPr lang="en-US" sz="1600" b="1" i="0" u="none" strike="noStrike">
                          <a:solidFill>
                            <a:srgbClr val="000000"/>
                          </a:solidFill>
                          <a:effectLst/>
                          <a:latin typeface="Arial" panose="020B0604020202020204" pitchFamily="34" charset="0"/>
                        </a:rPr>
                        <a:t>Specifications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3">
                  <a:txBody>
                    <a:bodyPr/>
                    <a:lstStyle/>
                    <a:p>
                      <a:pPr algn="ctr" rtl="0" fontAlgn="t"/>
                      <a:r>
                        <a:rPr lang="en-US" sz="1600" b="1" i="0" u="none" strike="noStrike">
                          <a:solidFill>
                            <a:srgbClr val="000000"/>
                          </a:solidFill>
                          <a:effectLst/>
                          <a:latin typeface="Arial" panose="020B0604020202020204" pitchFamily="34" charset="0"/>
                        </a:rPr>
                        <a:t>Wired Communications Comparison</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33250715"/>
                  </a:ext>
                </a:extLst>
              </a:tr>
              <a:tr h="689013">
                <a:tc>
                  <a:txBody>
                    <a:bodyPr/>
                    <a:lstStyle/>
                    <a:p>
                      <a:pPr fontAlgn="t"/>
                      <a:br>
                        <a:rPr lang="en-US" sz="1600">
                          <a:effectLst/>
                        </a:rPr>
                      </a:b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UART</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I2C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SPI</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87799611"/>
                  </a:ext>
                </a:extLst>
              </a:tr>
              <a:tr h="898963">
                <a:tc>
                  <a:txBody>
                    <a:bodyPr/>
                    <a:lstStyle/>
                    <a:p>
                      <a:pPr algn="ctr" rtl="0" fontAlgn="t"/>
                      <a:r>
                        <a:rPr lang="en-US" sz="1600" b="0" i="0" u="none" strike="noStrike">
                          <a:solidFill>
                            <a:srgbClr val="000000"/>
                          </a:solidFill>
                          <a:effectLst/>
                          <a:latin typeface="Arial" panose="020B0604020202020204" pitchFamily="34" charset="0"/>
                        </a:rPr>
                        <a:t>Transmission Speed (bps)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9600</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100k-5M</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10M</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46762209"/>
                  </a:ext>
                </a:extLst>
              </a:tr>
              <a:tr h="706508">
                <a:tc>
                  <a:txBody>
                    <a:bodyPr/>
                    <a:lstStyle/>
                    <a:p>
                      <a:pPr algn="ctr" rtl="0" fontAlgn="t"/>
                      <a:r>
                        <a:rPr lang="en-US" sz="1600" b="0" i="0" u="none" strike="noStrike">
                          <a:solidFill>
                            <a:srgbClr val="000000"/>
                          </a:solidFill>
                          <a:effectLst/>
                          <a:latin typeface="Arial" panose="020B0604020202020204" pitchFamily="34" charset="0"/>
                        </a:rPr>
                        <a:t>Minimum # of Wires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2*</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2</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4</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66495585"/>
                  </a:ext>
                </a:extLst>
              </a:tr>
              <a:tr h="898963">
                <a:tc>
                  <a:txBody>
                    <a:bodyPr/>
                    <a:lstStyle/>
                    <a:p>
                      <a:pPr algn="ctr" rtl="0" fontAlgn="t"/>
                      <a:r>
                        <a:rPr lang="en-US" sz="1600" b="0" i="0" u="none" strike="noStrike">
                          <a:solidFill>
                            <a:srgbClr val="000000"/>
                          </a:solidFill>
                          <a:effectLst/>
                          <a:latin typeface="Arial" panose="020B0604020202020204" pitchFamily="34" charset="0"/>
                        </a:rPr>
                        <a:t>Transmission Confirmation</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Yes**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Yes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No</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6780789"/>
                  </a:ext>
                </a:extLst>
              </a:tr>
              <a:tr h="898963">
                <a:tc>
                  <a:txBody>
                    <a:bodyPr/>
                    <a:lstStyle/>
                    <a:p>
                      <a:pPr algn="ctr" rtl="0" fontAlgn="t"/>
                      <a:r>
                        <a:rPr lang="en-US" sz="1600" b="0" i="0" u="none" strike="noStrike">
                          <a:solidFill>
                            <a:srgbClr val="000000"/>
                          </a:solidFill>
                          <a:effectLst/>
                          <a:latin typeface="Arial" panose="020B0604020202020204" pitchFamily="34" charset="0"/>
                        </a:rPr>
                        <a:t>Max Slaves Per Master</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1</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Depends on # of addresses</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Theoretically unlimited</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08985964"/>
                  </a:ext>
                </a:extLst>
              </a:tr>
              <a:tr h="514054">
                <a:tc>
                  <a:txBody>
                    <a:bodyPr/>
                    <a:lstStyle/>
                    <a:p>
                      <a:pPr algn="ctr" rtl="0" fontAlgn="t"/>
                      <a:r>
                        <a:rPr lang="en-US" sz="1600" b="0" i="0" u="none" strike="noStrike">
                          <a:solidFill>
                            <a:srgbClr val="000000"/>
                          </a:solidFill>
                          <a:effectLst/>
                          <a:latin typeface="Arial" panose="020B0604020202020204" pitchFamily="34" charset="0"/>
                        </a:rPr>
                        <a:t>Sync or Async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Async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b="0" i="0" u="none" strike="noStrike">
                          <a:solidFill>
                            <a:srgbClr val="000000"/>
                          </a:solidFill>
                          <a:effectLst/>
                          <a:latin typeface="Arial" panose="020B0604020202020204" pitchFamily="34" charset="0"/>
                        </a:rPr>
                        <a:t>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b="0" i="0" u="none" strike="noStrike">
                          <a:solidFill>
                            <a:srgbClr val="000000"/>
                          </a:solidFill>
                          <a:effectLst/>
                          <a:latin typeface="Arial" panose="020B0604020202020204" pitchFamily="34" charset="0"/>
                        </a:rPr>
                        <a:t>Sync</a:t>
                      </a:r>
                      <a:endParaRPr lang="en-US" sz="1600">
                        <a:effectLst/>
                      </a:endParaRPr>
                    </a:p>
                  </a:txBody>
                  <a:tcPr marL="56248" marR="56248" marT="56248" marB="56248">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7949163"/>
                  </a:ext>
                </a:extLst>
              </a:tr>
            </a:tbl>
          </a:graphicData>
        </a:graphic>
      </p:graphicFrame>
      <p:pic>
        <p:nvPicPr>
          <p:cNvPr id="4" name="WIRED_COMM_1">
            <a:hlinkClick r:id="" action="ppaction://media"/>
            <a:extLst>
              <a:ext uri="{FF2B5EF4-FFF2-40B4-BE49-F238E27FC236}">
                <a16:creationId xmlns:a16="http://schemas.microsoft.com/office/drawing/2014/main" id="{59CBB493-97A4-E107-5377-C1256D837D4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3396" y="82136"/>
            <a:ext cx="730250" cy="730250"/>
          </a:xfrm>
          <a:prstGeom prst="rect">
            <a:avLst/>
          </a:prstGeom>
        </p:spPr>
      </p:pic>
      <p:pic>
        <p:nvPicPr>
          <p:cNvPr id="6" name="Picture 5" descr="A person smiling for the camera&#10;&#10;AI-generated content may be incorrect.">
            <a:extLst>
              <a:ext uri="{FF2B5EF4-FFF2-40B4-BE49-F238E27FC236}">
                <a16:creationId xmlns:a16="http://schemas.microsoft.com/office/drawing/2014/main" id="{53768305-7695-13CB-4FF7-6651FA45CFE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1058714" y="-1221"/>
            <a:ext cx="1048157" cy="137771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5998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6327"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8CA58-E49C-9B66-01C6-FA215D39B4B3}"/>
              </a:ext>
            </a:extLst>
          </p:cNvPr>
          <p:cNvSpPr>
            <a:spLocks noGrp="1"/>
          </p:cNvSpPr>
          <p:nvPr>
            <p:ph type="title"/>
          </p:nvPr>
        </p:nvSpPr>
        <p:spPr>
          <a:xfrm>
            <a:off x="671945" y="574901"/>
            <a:ext cx="10168128" cy="1179576"/>
          </a:xfrm>
        </p:spPr>
        <p:txBody>
          <a:bodyPr/>
          <a:lstStyle/>
          <a:p>
            <a:r>
              <a:rPr lang="en-US" dirty="0"/>
              <a:t>B.E.A.M’s Motor System</a:t>
            </a:r>
          </a:p>
        </p:txBody>
      </p:sp>
      <p:sp>
        <p:nvSpPr>
          <p:cNvPr id="7" name="TextBox 6">
            <a:extLst>
              <a:ext uri="{FF2B5EF4-FFF2-40B4-BE49-F238E27FC236}">
                <a16:creationId xmlns:a16="http://schemas.microsoft.com/office/drawing/2014/main" id="{99B3CF3F-2238-E583-B283-6D85781FC24C}"/>
              </a:ext>
            </a:extLst>
          </p:cNvPr>
          <p:cNvSpPr txBox="1"/>
          <p:nvPr/>
        </p:nvSpPr>
        <p:spPr>
          <a:xfrm>
            <a:off x="671945" y="2359250"/>
            <a:ext cx="5424055" cy="3477875"/>
          </a:xfrm>
          <a:prstGeom prst="rect">
            <a:avLst/>
          </a:prstGeom>
          <a:noFill/>
        </p:spPr>
        <p:txBody>
          <a:bodyPr wrap="square" rtlCol="0">
            <a:spAutoFit/>
          </a:bodyPr>
          <a:lstStyle/>
          <a:p>
            <a:r>
              <a:rPr lang="en-US" sz="2000" dirty="0"/>
              <a:t>Mechanical System for BEAM</a:t>
            </a:r>
          </a:p>
          <a:p>
            <a:endParaRPr lang="en-US" sz="2000" dirty="0"/>
          </a:p>
          <a:p>
            <a:r>
              <a:rPr lang="en-US" sz="2000" dirty="0"/>
              <a:t>Mini-DC Linear Actuator </a:t>
            </a:r>
          </a:p>
          <a:p>
            <a:r>
              <a:rPr lang="en-US" sz="2000" dirty="0"/>
              <a:t>•Enables circuit breaker to be turned on/off</a:t>
            </a:r>
          </a:p>
          <a:p>
            <a:endParaRPr lang="en-US" sz="2000" dirty="0"/>
          </a:p>
          <a:p>
            <a:r>
              <a:rPr lang="en-US" sz="2000" dirty="0"/>
              <a:t>Linear Guided Stepper Motor</a:t>
            </a:r>
          </a:p>
          <a:p>
            <a:r>
              <a:rPr lang="en-US" sz="2000" dirty="0"/>
              <a:t>• Moves actuator to different circuit breakers</a:t>
            </a:r>
          </a:p>
          <a:p>
            <a:endParaRPr lang="en-US" sz="2000" dirty="0"/>
          </a:p>
          <a:p>
            <a:r>
              <a:rPr lang="en-US" sz="2000" dirty="0"/>
              <a:t>How Will it Work?</a:t>
            </a:r>
          </a:p>
          <a:p>
            <a:r>
              <a:rPr lang="en-US" sz="2000" dirty="0"/>
              <a:t>•Attachment for on/off</a:t>
            </a:r>
          </a:p>
          <a:p>
            <a:r>
              <a:rPr lang="en-US" sz="2000" dirty="0"/>
              <a:t>•Mounted to the side of a breaker panel</a:t>
            </a:r>
          </a:p>
        </p:txBody>
      </p:sp>
      <p:pic>
        <p:nvPicPr>
          <p:cNvPr id="4" name="beam sim">
            <a:hlinkClick r:id="" action="ppaction://media"/>
            <a:extLst>
              <a:ext uri="{FF2B5EF4-FFF2-40B4-BE49-F238E27FC236}">
                <a16:creationId xmlns:a16="http://schemas.microsoft.com/office/drawing/2014/main" id="{462AC678-D3CE-FA8C-12A7-7851C8F4A9A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036130" y="2133600"/>
            <a:ext cx="4720441" cy="4713514"/>
          </a:xfrm>
          <a:prstGeom prst="rect">
            <a:avLst/>
          </a:prstGeom>
        </p:spPr>
      </p:pic>
      <p:pic>
        <p:nvPicPr>
          <p:cNvPr id="5" name="Picture 2">
            <a:extLst>
              <a:ext uri="{FF2B5EF4-FFF2-40B4-BE49-F238E27FC236}">
                <a16:creationId xmlns:a16="http://schemas.microsoft.com/office/drawing/2014/main" id="{2FF5AAF2-C270-A06E-18B1-8B02BC2B6796}"/>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t="15752" b="3318"/>
          <a:stretch/>
        </p:blipFill>
        <p:spPr bwMode="auto">
          <a:xfrm>
            <a:off x="10760362" y="276570"/>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MSYS AMP">
            <a:hlinkClick r:id="" action="ppaction://media"/>
            <a:extLst>
              <a:ext uri="{FF2B5EF4-FFF2-40B4-BE49-F238E27FC236}">
                <a16:creationId xmlns:a16="http://schemas.microsoft.com/office/drawing/2014/main" id="{882D683E-1F6B-0437-81B5-22E7ADDAD09A}"/>
              </a:ext>
            </a:extLst>
          </p:cNvPr>
          <p:cNvPicPr>
            <a:picLocks noChangeAspect="1"/>
          </p:cNvPicPr>
          <p:nvPr>
            <a:audioFile r:link="rId3"/>
            <p:extLst>
              <p:ext uri="{DAA4B4D4-6D71-4841-9C94-3DE7FCFB9230}">
                <p14:media xmlns:p14="http://schemas.microsoft.com/office/powerpoint/2010/main" r:embed="rId4">
                  <p14:trim st="4955"/>
                </p14:media>
              </p:ext>
            </p:extLst>
          </p:nvPr>
        </p:nvPicPr>
        <p:blipFill>
          <a:blip r:embed="rId8"/>
          <a:stretch>
            <a:fillRect/>
          </a:stretch>
        </p:blipFill>
        <p:spPr>
          <a:xfrm>
            <a:off x="7283449" y="761999"/>
            <a:ext cx="739321" cy="739321"/>
          </a:xfrm>
          <a:prstGeom prst="rect">
            <a:avLst/>
          </a:prstGeom>
        </p:spPr>
      </p:pic>
    </p:spTree>
    <p:extLst>
      <p:ext uri="{BB962C8B-B14F-4D97-AF65-F5344CB8AC3E}">
        <p14:creationId xmlns:p14="http://schemas.microsoft.com/office/powerpoint/2010/main" val="3575036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09" fill="hold"/>
                                        <p:tgtEl>
                                          <p:spTgt spid="4"/>
                                        </p:tgtEl>
                                      </p:cBhvr>
                                    </p:cmd>
                                  </p:childTnLst>
                                </p:cTn>
                              </p:par>
                            </p:childTnLst>
                          </p:cTn>
                        </p:par>
                        <p:par>
                          <p:cTn id="7" fill="hold">
                            <p:stCondLst>
                              <p:cond delay="16409"/>
                            </p:stCondLst>
                            <p:childTnLst>
                              <p:par>
                                <p:cTn id="8" presetID="1" presetClass="mediacall" presetSubtype="0" fill="hold" nodeType="afterEffect">
                                  <p:stCondLst>
                                    <p:cond delay="0"/>
                                  </p:stCondLst>
                                  <p:childTnLst>
                                    <p:cmd type="call" cmd="playFrom(0.0)">
                                      <p:cBhvr>
                                        <p:cTn id="9" dur="259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audio>
              <p:cMediaNode vol="63265" showWhenStopped="0">
                <p:cTn id="16"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41D91-DDBE-39C8-BDB2-A25CE6F6634B}"/>
              </a:ext>
            </a:extLst>
          </p:cNvPr>
          <p:cNvSpPr>
            <a:spLocks noGrp="1"/>
          </p:cNvSpPr>
          <p:nvPr>
            <p:ph type="title"/>
          </p:nvPr>
        </p:nvSpPr>
        <p:spPr>
          <a:xfrm>
            <a:off x="673299" y="568441"/>
            <a:ext cx="10168128" cy="1179576"/>
          </a:xfrm>
        </p:spPr>
        <p:txBody>
          <a:bodyPr/>
          <a:lstStyle/>
          <a:p>
            <a:r>
              <a:rPr lang="en-US"/>
              <a:t>Motor Selection</a:t>
            </a:r>
          </a:p>
        </p:txBody>
      </p:sp>
      <p:graphicFrame>
        <p:nvGraphicFramePr>
          <p:cNvPr id="11" name="Table 10">
            <a:extLst>
              <a:ext uri="{FF2B5EF4-FFF2-40B4-BE49-F238E27FC236}">
                <a16:creationId xmlns:a16="http://schemas.microsoft.com/office/drawing/2014/main" id="{94558A22-7AF5-FC01-2B27-4835644C4CB5}"/>
              </a:ext>
            </a:extLst>
          </p:cNvPr>
          <p:cNvGraphicFramePr>
            <a:graphicFrameLocks noGrp="1"/>
          </p:cNvGraphicFramePr>
          <p:nvPr>
            <p:extLst>
              <p:ext uri="{D42A27DB-BD31-4B8C-83A1-F6EECF244321}">
                <p14:modId xmlns:p14="http://schemas.microsoft.com/office/powerpoint/2010/main" val="3680807969"/>
              </p:ext>
            </p:extLst>
          </p:nvPr>
        </p:nvGraphicFramePr>
        <p:xfrm>
          <a:off x="6280297" y="1955430"/>
          <a:ext cx="5128924" cy="4877719"/>
        </p:xfrm>
        <a:graphic>
          <a:graphicData uri="http://schemas.openxmlformats.org/drawingml/2006/table">
            <a:tbl>
              <a:tblPr/>
              <a:tblGrid>
                <a:gridCol w="1361475">
                  <a:extLst>
                    <a:ext uri="{9D8B030D-6E8A-4147-A177-3AD203B41FA5}">
                      <a16:colId xmlns:a16="http://schemas.microsoft.com/office/drawing/2014/main" val="1251471816"/>
                    </a:ext>
                  </a:extLst>
                </a:gridCol>
                <a:gridCol w="912760">
                  <a:extLst>
                    <a:ext uri="{9D8B030D-6E8A-4147-A177-3AD203B41FA5}">
                      <a16:colId xmlns:a16="http://schemas.microsoft.com/office/drawing/2014/main" val="1865816354"/>
                    </a:ext>
                  </a:extLst>
                </a:gridCol>
                <a:gridCol w="951563">
                  <a:extLst>
                    <a:ext uri="{9D8B030D-6E8A-4147-A177-3AD203B41FA5}">
                      <a16:colId xmlns:a16="http://schemas.microsoft.com/office/drawing/2014/main" val="408347416"/>
                    </a:ext>
                  </a:extLst>
                </a:gridCol>
                <a:gridCol w="951563">
                  <a:extLst>
                    <a:ext uri="{9D8B030D-6E8A-4147-A177-3AD203B41FA5}">
                      <a16:colId xmlns:a16="http://schemas.microsoft.com/office/drawing/2014/main" val="1339224412"/>
                    </a:ext>
                  </a:extLst>
                </a:gridCol>
                <a:gridCol w="951563">
                  <a:extLst>
                    <a:ext uri="{9D8B030D-6E8A-4147-A177-3AD203B41FA5}">
                      <a16:colId xmlns:a16="http://schemas.microsoft.com/office/drawing/2014/main" val="3002009937"/>
                    </a:ext>
                  </a:extLst>
                </a:gridCol>
              </a:tblGrid>
              <a:tr h="333758">
                <a:tc>
                  <a:txBody>
                    <a:bodyPr/>
                    <a:lstStyle/>
                    <a:p>
                      <a:pPr algn="ctr" rtl="0" fontAlgn="b"/>
                      <a:r>
                        <a:rPr lang="en-US" sz="1400" b="1">
                          <a:effectLst/>
                          <a:latin typeface="Arial"/>
                        </a:rPr>
                        <a:t>Specifications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gridSpan="4">
                  <a:txBody>
                    <a:bodyPr/>
                    <a:lstStyle/>
                    <a:p>
                      <a:pPr algn="ctr" rtl="0" fontAlgn="b"/>
                      <a:r>
                        <a:rPr lang="en-US" sz="1400" b="1" dirty="0">
                          <a:effectLst/>
                          <a:latin typeface="Arial"/>
                        </a:rPr>
                        <a:t>Motor Comparison</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08565101"/>
                  </a:ext>
                </a:extLst>
              </a:tr>
              <a:tr h="413715">
                <a:tc>
                  <a:txBody>
                    <a:bodyPr/>
                    <a:lstStyle/>
                    <a:p>
                      <a:pPr rtl="0" fontAlgn="b"/>
                      <a:endParaRPr lang="en-US" sz="1400">
                        <a:effectLst/>
                      </a:endParaRP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400" b="0">
                          <a:solidFill>
                            <a:srgbClr val="FF0000"/>
                          </a:solidFill>
                          <a:effectLst/>
                          <a:latin typeface="Arial"/>
                        </a:rPr>
                        <a:t>Brushed DC</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rtl="0" fontAlgn="b"/>
                      <a:r>
                        <a:rPr lang="en-US" sz="1400" b="0">
                          <a:effectLst/>
                          <a:latin typeface="Arial"/>
                        </a:rPr>
                        <a:t>Brushless DC</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400" b="0">
                          <a:solidFill>
                            <a:srgbClr val="FF0000"/>
                          </a:solidFill>
                          <a:effectLst/>
                          <a:latin typeface="Arial"/>
                        </a:rPr>
                        <a:t>Stepper</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rtl="0" fontAlgn="b"/>
                      <a:r>
                        <a:rPr lang="en-US" sz="1400" b="0">
                          <a:effectLst/>
                          <a:latin typeface="Arial"/>
                        </a:rPr>
                        <a:t>Servo</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88366774"/>
                  </a:ext>
                </a:extLst>
              </a:tr>
              <a:tr h="216882">
                <a:tc>
                  <a:txBody>
                    <a:bodyPr/>
                    <a:lstStyle/>
                    <a:p>
                      <a:pPr rtl="0" fontAlgn="b"/>
                      <a:r>
                        <a:rPr lang="en-US" sz="1400" b="0">
                          <a:effectLst/>
                          <a:latin typeface="Arial"/>
                        </a:rPr>
                        <a:t>Precision</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289474843"/>
                  </a:ext>
                </a:extLst>
              </a:tr>
              <a:tr h="413715">
                <a:tc>
                  <a:txBody>
                    <a:bodyPr/>
                    <a:lstStyle/>
                    <a:p>
                      <a:pPr rtl="0" fontAlgn="b"/>
                      <a:r>
                        <a:rPr lang="en-US" sz="1400" b="0">
                          <a:effectLst/>
                          <a:latin typeface="Arial"/>
                        </a:rPr>
                        <a:t>Torque at Low Speed</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73552150"/>
                  </a:ext>
                </a:extLst>
              </a:tr>
              <a:tr h="216882">
                <a:tc>
                  <a:txBody>
                    <a:bodyPr/>
                    <a:lstStyle/>
                    <a:p>
                      <a:pPr rtl="0" fontAlgn="b"/>
                      <a:r>
                        <a:rPr lang="en-US" sz="1400" b="0">
                          <a:effectLst/>
                          <a:latin typeface="Arial"/>
                        </a:rPr>
                        <a:t>Efficiency</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946194255"/>
                  </a:ext>
                </a:extLst>
              </a:tr>
              <a:tr h="333758">
                <a:tc>
                  <a:txBody>
                    <a:bodyPr/>
                    <a:lstStyle/>
                    <a:p>
                      <a:pPr rtl="0" fontAlgn="b"/>
                      <a:r>
                        <a:rPr lang="en-US" sz="1400" b="0">
                          <a:effectLst/>
                          <a:latin typeface="Arial"/>
                        </a:rPr>
                        <a:t>Speed Control</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643467590"/>
                  </a:ext>
                </a:extLst>
              </a:tr>
              <a:tr h="413715">
                <a:tc>
                  <a:txBody>
                    <a:bodyPr/>
                    <a:lstStyle/>
                    <a:p>
                      <a:pPr rtl="0" fontAlgn="b"/>
                      <a:r>
                        <a:rPr lang="en-US" sz="1400" b="0">
                          <a:effectLst/>
                          <a:latin typeface="Arial"/>
                        </a:rPr>
                        <a:t>Inexpensiveness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60738634"/>
                  </a:ext>
                </a:extLst>
              </a:tr>
              <a:tr h="645844">
                <a:tc>
                  <a:txBody>
                    <a:bodyPr/>
                    <a:lstStyle/>
                    <a:p>
                      <a:pPr rtl="0" fontAlgn="b"/>
                      <a:r>
                        <a:rPr lang="en-US" sz="1400" b="0">
                          <a:effectLst/>
                          <a:latin typeface="Arial"/>
                        </a:rPr>
                        <a:t>Durability and Maintenance</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408032125"/>
                  </a:ext>
                </a:extLst>
              </a:tr>
              <a:tr h="489801">
                <a:tc>
                  <a:txBody>
                    <a:bodyPr/>
                    <a:lstStyle/>
                    <a:p>
                      <a:pPr rtl="0" fontAlgn="b"/>
                      <a:r>
                        <a:rPr lang="en-US" sz="1400" b="0">
                          <a:effectLst/>
                          <a:latin typeface="Arial"/>
                        </a:rPr>
                        <a:t>Compatibility with Controllers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549526839"/>
                  </a:ext>
                </a:extLst>
              </a:tr>
              <a:tr h="216882">
                <a:tc>
                  <a:txBody>
                    <a:bodyPr/>
                    <a:lstStyle/>
                    <a:p>
                      <a:pPr rtl="0" fontAlgn="b"/>
                      <a:r>
                        <a:rPr lang="en-US" sz="1400" b="0">
                          <a:effectLst/>
                          <a:latin typeface="Arial"/>
                        </a:rPr>
                        <a:t>Weight/Size</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381460171"/>
                  </a:ext>
                </a:extLst>
              </a:tr>
              <a:tr h="489801">
                <a:tc>
                  <a:txBody>
                    <a:bodyPr/>
                    <a:lstStyle/>
                    <a:p>
                      <a:pPr rtl="0" fontAlgn="b"/>
                      <a:r>
                        <a:rPr lang="en-US" sz="1400" b="0">
                          <a:effectLst/>
                          <a:latin typeface="Arial"/>
                        </a:rPr>
                        <a:t>Power Consumption</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711060097"/>
                  </a:ext>
                </a:extLst>
              </a:tr>
              <a:tr h="333758">
                <a:tc>
                  <a:txBody>
                    <a:bodyPr/>
                    <a:lstStyle/>
                    <a:p>
                      <a:pPr rtl="0" fontAlgn="b"/>
                      <a:r>
                        <a:rPr lang="en-US" sz="1400" b="0">
                          <a:effectLst/>
                          <a:latin typeface="Arial"/>
                        </a:rPr>
                        <a:t>Long Lifespan</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effectLst/>
                          <a:latin typeface="Arial"/>
                        </a:rPr>
                        <a:t>3</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r" rtl="0" fontAlgn="b"/>
                      <a:r>
                        <a:rPr lang="en-US" sz="1400" b="0">
                          <a:solidFill>
                            <a:srgbClr val="FF0000"/>
                          </a:solidFill>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r" rtl="0" fontAlgn="b"/>
                      <a:r>
                        <a:rPr lang="en-US" sz="1400" b="0">
                          <a:effectLst/>
                          <a:latin typeface="Arial"/>
                        </a:rPr>
                        <a:t>4</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682305849"/>
                  </a:ext>
                </a:extLst>
              </a:tr>
              <a:tr h="216882">
                <a:tc>
                  <a:txBody>
                    <a:bodyPr/>
                    <a:lstStyle/>
                    <a:p>
                      <a:pPr rtl="0" fontAlgn="b"/>
                      <a:r>
                        <a:rPr lang="en-US" sz="1400" b="0">
                          <a:effectLst/>
                          <a:latin typeface="Arial"/>
                        </a:rPr>
                        <a:t>Total Points</a:t>
                      </a:r>
                    </a:p>
                  </a:txBody>
                  <a:tcPr marL="16301" marR="16301" marT="10867" marB="10867"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US" sz="1400" b="0">
                          <a:effectLst/>
                          <a:latin typeface="Arial"/>
                        </a:rPr>
                        <a:t>32</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AF"/>
                    </a:solidFill>
                  </a:tcPr>
                </a:tc>
                <a:tc>
                  <a:txBody>
                    <a:bodyPr/>
                    <a:lstStyle/>
                    <a:p>
                      <a:pPr algn="r" rtl="0" fontAlgn="b"/>
                      <a:r>
                        <a:rPr lang="en-US" sz="1400" b="0">
                          <a:effectLst/>
                          <a:latin typeface="Arial"/>
                        </a:rPr>
                        <a:t>37</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b"/>
                      <a:r>
                        <a:rPr lang="en-US" sz="1400" b="0">
                          <a:effectLst/>
                          <a:latin typeface="Arial"/>
                        </a:rPr>
                        <a:t>40</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6B8AF"/>
                    </a:solidFill>
                  </a:tcPr>
                </a:tc>
                <a:tc>
                  <a:txBody>
                    <a:bodyPr/>
                    <a:lstStyle/>
                    <a:p>
                      <a:pPr algn="r" rtl="0" fontAlgn="b"/>
                      <a:r>
                        <a:rPr lang="en-US" sz="1400" b="0" dirty="0">
                          <a:effectLst/>
                          <a:latin typeface="Arial"/>
                        </a:rPr>
                        <a:t>35</a:t>
                      </a:r>
                    </a:p>
                  </a:txBody>
                  <a:tcPr marL="16301" marR="16301" marT="10867" marB="10867"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9941660"/>
                  </a:ext>
                </a:extLst>
              </a:tr>
            </a:tbl>
          </a:graphicData>
        </a:graphic>
      </p:graphicFrame>
      <p:sp>
        <p:nvSpPr>
          <p:cNvPr id="13" name="TextBox 12">
            <a:extLst>
              <a:ext uri="{FF2B5EF4-FFF2-40B4-BE49-F238E27FC236}">
                <a16:creationId xmlns:a16="http://schemas.microsoft.com/office/drawing/2014/main" id="{08ECD9EC-C9D9-B8FC-D907-F990EBAC2599}"/>
              </a:ext>
            </a:extLst>
          </p:cNvPr>
          <p:cNvSpPr txBox="1"/>
          <p:nvPr/>
        </p:nvSpPr>
        <p:spPr>
          <a:xfrm>
            <a:off x="469608" y="2966137"/>
            <a:ext cx="5442096" cy="2031325"/>
          </a:xfrm>
          <a:prstGeom prst="rect">
            <a:avLst/>
          </a:prstGeom>
          <a:noFill/>
        </p:spPr>
        <p:txBody>
          <a:bodyPr wrap="square" rtlCol="0">
            <a:spAutoFit/>
          </a:bodyPr>
          <a:lstStyle/>
          <a:p>
            <a:r>
              <a:rPr lang="en-US" sz="2100" dirty="0"/>
              <a:t>• At least two motors needed for operation</a:t>
            </a:r>
          </a:p>
          <a:p>
            <a:endParaRPr lang="en-US" sz="2100" dirty="0"/>
          </a:p>
          <a:p>
            <a:r>
              <a:rPr lang="en-US" sz="2100" dirty="0"/>
              <a:t>To appeal to the market, BEAM must be </a:t>
            </a:r>
          </a:p>
          <a:p>
            <a:r>
              <a:rPr lang="en-US" sz="2100" dirty="0"/>
              <a:t>• Easily mountable</a:t>
            </a:r>
          </a:p>
          <a:p>
            <a:r>
              <a:rPr lang="en-US" sz="2100" dirty="0"/>
              <a:t>• Simple design</a:t>
            </a:r>
            <a:br>
              <a:rPr lang="en-US" sz="2100" dirty="0"/>
            </a:br>
            <a:r>
              <a:rPr lang="en-US" sz="2100" dirty="0"/>
              <a:t>• Easily controlled</a:t>
            </a:r>
          </a:p>
        </p:txBody>
      </p:sp>
      <p:pic>
        <p:nvPicPr>
          <p:cNvPr id="4" name="Picture 2">
            <a:extLst>
              <a:ext uri="{FF2B5EF4-FFF2-40B4-BE49-F238E27FC236}">
                <a16:creationId xmlns:a16="http://schemas.microsoft.com/office/drawing/2014/main" id="{57AC2AE0-1EB8-AD80-FE31-3B648989390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52" b="3318"/>
          <a:stretch/>
        </p:blipFill>
        <p:spPr bwMode="auto">
          <a:xfrm>
            <a:off x="10732239" y="64423"/>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 name="MS Amp">
            <a:hlinkClick r:id="" action="ppaction://media"/>
            <a:extLst>
              <a:ext uri="{FF2B5EF4-FFF2-40B4-BE49-F238E27FC236}">
                <a16:creationId xmlns:a16="http://schemas.microsoft.com/office/drawing/2014/main" id="{7B53AFAA-14A3-8B5D-6198-BC18F13B71C1}"/>
              </a:ext>
            </a:extLst>
          </p:cNvPr>
          <p:cNvPicPr>
            <a:picLocks noChangeAspect="1"/>
          </p:cNvPicPr>
          <p:nvPr>
            <a:audioFile r:link="rId1"/>
            <p:extLst>
              <p:ext uri="{DAA4B4D4-6D71-4841-9C94-3DE7FCFB9230}">
                <p14:media xmlns:p14="http://schemas.microsoft.com/office/powerpoint/2010/main" r:embed="rId2">
                  <p14:trim st="2117"/>
                </p14:media>
              </p:ext>
            </p:extLst>
          </p:nvPr>
        </p:nvPicPr>
        <p:blipFill>
          <a:blip r:embed="rId5"/>
          <a:stretch>
            <a:fillRect/>
          </a:stretch>
        </p:blipFill>
        <p:spPr>
          <a:xfrm>
            <a:off x="6096000" y="568441"/>
            <a:ext cx="663348" cy="663348"/>
          </a:xfrm>
          <a:prstGeom prst="rect">
            <a:avLst/>
          </a:prstGeom>
        </p:spPr>
      </p:pic>
      <p:sp>
        <p:nvSpPr>
          <p:cNvPr id="5" name="TextBox 4">
            <a:extLst>
              <a:ext uri="{FF2B5EF4-FFF2-40B4-BE49-F238E27FC236}">
                <a16:creationId xmlns:a16="http://schemas.microsoft.com/office/drawing/2014/main" id="{AA177D47-FA15-5EAD-13BC-4A92D7EA7907}"/>
              </a:ext>
            </a:extLst>
          </p:cNvPr>
          <p:cNvSpPr txBox="1"/>
          <p:nvPr/>
        </p:nvSpPr>
        <p:spPr>
          <a:xfrm>
            <a:off x="7412181" y="1563351"/>
            <a:ext cx="3207328" cy="369332"/>
          </a:xfrm>
          <a:prstGeom prst="rect">
            <a:avLst/>
          </a:prstGeom>
          <a:noFill/>
        </p:spPr>
        <p:txBody>
          <a:bodyPr wrap="square" rtlCol="0">
            <a:spAutoFit/>
          </a:bodyPr>
          <a:lstStyle/>
          <a:p>
            <a:r>
              <a:rPr lang="en-US" dirty="0"/>
              <a:t>Motor Point Ranking System</a:t>
            </a:r>
          </a:p>
        </p:txBody>
      </p:sp>
    </p:spTree>
    <p:extLst>
      <p:ext uri="{BB962C8B-B14F-4D97-AF65-F5344CB8AC3E}">
        <p14:creationId xmlns:p14="http://schemas.microsoft.com/office/powerpoint/2010/main" val="223653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76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3061D-D4F5-27CB-B7D2-128B9390291B}"/>
              </a:ext>
            </a:extLst>
          </p:cNvPr>
          <p:cNvSpPr>
            <a:spLocks noGrp="1"/>
          </p:cNvSpPr>
          <p:nvPr>
            <p:ph type="title"/>
          </p:nvPr>
        </p:nvSpPr>
        <p:spPr>
          <a:xfrm>
            <a:off x="687943" y="561334"/>
            <a:ext cx="10168128" cy="1179576"/>
          </a:xfrm>
        </p:spPr>
        <p:txBody>
          <a:bodyPr/>
          <a:lstStyle/>
          <a:p>
            <a:r>
              <a:rPr lang="en-US"/>
              <a:t>Motor Driver Selection</a:t>
            </a:r>
          </a:p>
        </p:txBody>
      </p:sp>
      <p:graphicFrame>
        <p:nvGraphicFramePr>
          <p:cNvPr id="4" name="Table 3">
            <a:extLst>
              <a:ext uri="{FF2B5EF4-FFF2-40B4-BE49-F238E27FC236}">
                <a16:creationId xmlns:a16="http://schemas.microsoft.com/office/drawing/2014/main" id="{C0D1B5EC-6227-158E-CDA1-F7ED1592724B}"/>
              </a:ext>
            </a:extLst>
          </p:cNvPr>
          <p:cNvGraphicFramePr>
            <a:graphicFrameLocks noGrp="1"/>
          </p:cNvGraphicFramePr>
          <p:nvPr>
            <p:extLst>
              <p:ext uri="{D42A27DB-BD31-4B8C-83A1-F6EECF244321}">
                <p14:modId xmlns:p14="http://schemas.microsoft.com/office/powerpoint/2010/main" val="335854966"/>
              </p:ext>
            </p:extLst>
          </p:nvPr>
        </p:nvGraphicFramePr>
        <p:xfrm>
          <a:off x="761422" y="2886359"/>
          <a:ext cx="5466772" cy="3869062"/>
        </p:xfrm>
        <a:graphic>
          <a:graphicData uri="http://schemas.openxmlformats.org/drawingml/2006/table">
            <a:tbl>
              <a:tblPr/>
              <a:tblGrid>
                <a:gridCol w="1484938">
                  <a:extLst>
                    <a:ext uri="{9D8B030D-6E8A-4147-A177-3AD203B41FA5}">
                      <a16:colId xmlns:a16="http://schemas.microsoft.com/office/drawing/2014/main" val="2600419054"/>
                    </a:ext>
                  </a:extLst>
                </a:gridCol>
                <a:gridCol w="657009">
                  <a:extLst>
                    <a:ext uri="{9D8B030D-6E8A-4147-A177-3AD203B41FA5}">
                      <a16:colId xmlns:a16="http://schemas.microsoft.com/office/drawing/2014/main" val="3203077312"/>
                    </a:ext>
                  </a:extLst>
                </a:gridCol>
                <a:gridCol w="927249">
                  <a:extLst>
                    <a:ext uri="{9D8B030D-6E8A-4147-A177-3AD203B41FA5}">
                      <a16:colId xmlns:a16="http://schemas.microsoft.com/office/drawing/2014/main" val="4255065727"/>
                    </a:ext>
                  </a:extLst>
                </a:gridCol>
                <a:gridCol w="1372331">
                  <a:extLst>
                    <a:ext uri="{9D8B030D-6E8A-4147-A177-3AD203B41FA5}">
                      <a16:colId xmlns:a16="http://schemas.microsoft.com/office/drawing/2014/main" val="918061851"/>
                    </a:ext>
                  </a:extLst>
                </a:gridCol>
                <a:gridCol w="1025245">
                  <a:extLst>
                    <a:ext uri="{9D8B030D-6E8A-4147-A177-3AD203B41FA5}">
                      <a16:colId xmlns:a16="http://schemas.microsoft.com/office/drawing/2014/main" val="2051607229"/>
                    </a:ext>
                  </a:extLst>
                </a:gridCol>
              </a:tblGrid>
              <a:tr h="446283">
                <a:tc>
                  <a:txBody>
                    <a:bodyPr/>
                    <a:lstStyle/>
                    <a:p>
                      <a:pPr algn="ctr" rtl="0" fontAlgn="b"/>
                      <a:r>
                        <a:rPr lang="en-US" sz="1600" b="1">
                          <a:effectLst/>
                          <a:latin typeface="Arial" panose="020B0604020202020204" pitchFamily="34" charset="0"/>
                        </a:rPr>
                        <a:t>Specifications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gridSpan="4">
                  <a:txBody>
                    <a:bodyPr/>
                    <a:lstStyle/>
                    <a:p>
                      <a:pPr algn="ctr" rtl="0" fontAlgn="b"/>
                      <a:r>
                        <a:rPr lang="en-US" sz="1600" b="1">
                          <a:effectLst/>
                          <a:latin typeface="Arial" panose="020B0604020202020204" pitchFamily="34" charset="0"/>
                        </a:rPr>
                        <a:t>Stepper Motor Driver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3206517"/>
                  </a:ext>
                </a:extLst>
              </a:tr>
              <a:tr h="446283">
                <a:tc>
                  <a:txBody>
                    <a:bodyPr/>
                    <a:lstStyle/>
                    <a:p>
                      <a:pPr algn="l" rtl="0" fontAlgn="b"/>
                      <a:r>
                        <a:rPr lang="en-US" sz="1600" b="0">
                          <a:effectLst/>
                          <a:latin typeface="Arial" panose="020B0604020202020204" pitchFamily="34" charset="0"/>
                        </a:rPr>
                        <a:t>Model Number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L298N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A4988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TMC2209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DRV8825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618015087"/>
                  </a:ext>
                </a:extLst>
              </a:tr>
              <a:tr h="446283">
                <a:tc>
                  <a:txBody>
                    <a:bodyPr/>
                    <a:lstStyle/>
                    <a:p>
                      <a:pPr algn="l" rtl="0" fontAlgn="b"/>
                      <a:r>
                        <a:rPr lang="en-US" sz="1600" b="0">
                          <a:effectLst/>
                          <a:latin typeface="Arial" panose="020B0604020202020204" pitchFamily="34" charset="0"/>
                        </a:rPr>
                        <a:t>Logical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3.3 - 5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3.3 - 5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3.3 - 5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1734132761"/>
                  </a:ext>
                </a:extLst>
              </a:tr>
              <a:tr h="446283">
                <a:tc>
                  <a:txBody>
                    <a:bodyPr/>
                    <a:lstStyle/>
                    <a:p>
                      <a:pPr algn="l" rtl="0" fontAlgn="b"/>
                      <a:r>
                        <a:rPr lang="en-US" sz="1600" b="0">
                          <a:effectLst/>
                          <a:latin typeface="Arial" panose="020B0604020202020204" pitchFamily="34" charset="0"/>
                        </a:rPr>
                        <a:t>Drive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5 - 35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8 - 35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4.75 - 28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8.2 - 45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2878144981"/>
                  </a:ext>
                </a:extLst>
              </a:tr>
              <a:tr h="654936">
                <a:tc>
                  <a:txBody>
                    <a:bodyPr/>
                    <a:lstStyle/>
                    <a:p>
                      <a:pPr algn="l" rtl="0" fontAlgn="b"/>
                      <a:r>
                        <a:rPr lang="en-US" sz="1600" b="0">
                          <a:effectLst/>
                          <a:latin typeface="Arial" panose="020B0604020202020204" pitchFamily="34" charset="0"/>
                        </a:rPr>
                        <a:t>Logical Current (mA)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20 - 30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10 t- 20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20 - 30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10 - 20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828403356"/>
                  </a:ext>
                </a:extLst>
              </a:tr>
              <a:tr h="333564">
                <a:tc>
                  <a:txBody>
                    <a:bodyPr/>
                    <a:lstStyle/>
                    <a:p>
                      <a:pPr algn="l" rtl="0" fontAlgn="b"/>
                      <a:r>
                        <a:rPr lang="en-US" sz="1600" b="0">
                          <a:effectLst/>
                          <a:latin typeface="Arial" panose="020B0604020202020204" pitchFamily="34" charset="0"/>
                        </a:rPr>
                        <a:t>Driving Current (A)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449690741"/>
                  </a:ext>
                </a:extLst>
              </a:tr>
              <a:tr h="237631">
                <a:tc>
                  <a:txBody>
                    <a:bodyPr/>
                    <a:lstStyle/>
                    <a:p>
                      <a:pPr algn="l" rtl="0" fontAlgn="b"/>
                      <a:r>
                        <a:rPr lang="en-US" sz="1600" b="0">
                          <a:effectLst/>
                          <a:latin typeface="Arial" panose="020B0604020202020204" pitchFamily="34" charset="0"/>
                        </a:rPr>
                        <a:t>Quantity</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4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4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5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1376199435"/>
                  </a:ext>
                </a:extLst>
              </a:tr>
              <a:tr h="237631">
                <a:tc>
                  <a:txBody>
                    <a:bodyPr/>
                    <a:lstStyle/>
                    <a:p>
                      <a:pPr algn="l" rtl="0" fontAlgn="b"/>
                      <a:r>
                        <a:rPr lang="en-US" sz="1600" b="0">
                          <a:effectLst/>
                          <a:latin typeface="Arial" panose="020B0604020202020204" pitchFamily="34" charset="0"/>
                        </a:rPr>
                        <a:t>Price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9.99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10.19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22.99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panose="020B0604020202020204" pitchFamily="34" charset="0"/>
                        </a:rPr>
                        <a:t>14.50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extLst>
                  <a:ext uri="{0D108BD9-81ED-4DB2-BD59-A6C34878D82A}">
                    <a16:rowId xmlns:a16="http://schemas.microsoft.com/office/drawing/2014/main" val="3184315866"/>
                  </a:ext>
                </a:extLst>
              </a:tr>
            </a:tbl>
          </a:graphicData>
        </a:graphic>
      </p:graphicFrame>
      <p:graphicFrame>
        <p:nvGraphicFramePr>
          <p:cNvPr id="5" name="Table 4">
            <a:extLst>
              <a:ext uri="{FF2B5EF4-FFF2-40B4-BE49-F238E27FC236}">
                <a16:creationId xmlns:a16="http://schemas.microsoft.com/office/drawing/2014/main" id="{C997A0AD-EE2D-6E7C-A473-8F7B8ACEC366}"/>
              </a:ext>
            </a:extLst>
          </p:cNvPr>
          <p:cNvGraphicFramePr>
            <a:graphicFrameLocks noGrp="1"/>
          </p:cNvGraphicFramePr>
          <p:nvPr>
            <p:extLst>
              <p:ext uri="{D42A27DB-BD31-4B8C-83A1-F6EECF244321}">
                <p14:modId xmlns:p14="http://schemas.microsoft.com/office/powerpoint/2010/main" val="3086972808"/>
              </p:ext>
            </p:extLst>
          </p:nvPr>
        </p:nvGraphicFramePr>
        <p:xfrm>
          <a:off x="6455229" y="2886359"/>
          <a:ext cx="4898571" cy="3869062"/>
        </p:xfrm>
        <a:graphic>
          <a:graphicData uri="http://schemas.openxmlformats.org/drawingml/2006/table">
            <a:tbl>
              <a:tblPr/>
              <a:tblGrid>
                <a:gridCol w="1937657">
                  <a:extLst>
                    <a:ext uri="{9D8B030D-6E8A-4147-A177-3AD203B41FA5}">
                      <a16:colId xmlns:a16="http://schemas.microsoft.com/office/drawing/2014/main" val="1831241590"/>
                    </a:ext>
                  </a:extLst>
                </a:gridCol>
                <a:gridCol w="794657">
                  <a:extLst>
                    <a:ext uri="{9D8B030D-6E8A-4147-A177-3AD203B41FA5}">
                      <a16:colId xmlns:a16="http://schemas.microsoft.com/office/drawing/2014/main" val="1394914905"/>
                    </a:ext>
                  </a:extLst>
                </a:gridCol>
                <a:gridCol w="1001486">
                  <a:extLst>
                    <a:ext uri="{9D8B030D-6E8A-4147-A177-3AD203B41FA5}">
                      <a16:colId xmlns:a16="http://schemas.microsoft.com/office/drawing/2014/main" val="422136788"/>
                    </a:ext>
                  </a:extLst>
                </a:gridCol>
                <a:gridCol w="1164771">
                  <a:extLst>
                    <a:ext uri="{9D8B030D-6E8A-4147-A177-3AD203B41FA5}">
                      <a16:colId xmlns:a16="http://schemas.microsoft.com/office/drawing/2014/main" val="1082069040"/>
                    </a:ext>
                  </a:extLst>
                </a:gridCol>
              </a:tblGrid>
              <a:tr h="472424">
                <a:tc>
                  <a:txBody>
                    <a:bodyPr/>
                    <a:lstStyle/>
                    <a:p>
                      <a:pPr algn="ctr" rtl="0" fontAlgn="b"/>
                      <a:r>
                        <a:rPr lang="en-US" sz="1600" b="1">
                          <a:effectLst/>
                          <a:latin typeface="Arial"/>
                        </a:rPr>
                        <a:t>Specifications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gridSpan="3">
                  <a:txBody>
                    <a:bodyPr/>
                    <a:lstStyle/>
                    <a:p>
                      <a:pPr algn="ctr" rtl="0" fontAlgn="b"/>
                      <a:r>
                        <a:rPr lang="en-US" sz="1600" b="1">
                          <a:effectLst/>
                          <a:latin typeface="Arial"/>
                        </a:rPr>
                        <a:t>DC Motor Driver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414263853"/>
                  </a:ext>
                </a:extLst>
              </a:tr>
              <a:tr h="532077">
                <a:tc>
                  <a:txBody>
                    <a:bodyPr/>
                    <a:lstStyle/>
                    <a:p>
                      <a:pPr algn="l" rtl="0" fontAlgn="b"/>
                      <a:r>
                        <a:rPr lang="en-US" sz="1600" b="0">
                          <a:effectLst/>
                          <a:latin typeface="Arial"/>
                        </a:rPr>
                        <a:t>Model Number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L298N</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DRV8833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TB6612FNG</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03360270"/>
                  </a:ext>
                </a:extLst>
              </a:tr>
              <a:tr h="536955">
                <a:tc>
                  <a:txBody>
                    <a:bodyPr/>
                    <a:lstStyle/>
                    <a:p>
                      <a:pPr algn="l" rtl="0" fontAlgn="b"/>
                      <a:r>
                        <a:rPr lang="en-US" sz="1600" b="0">
                          <a:effectLst/>
                          <a:latin typeface="Arial"/>
                        </a:rPr>
                        <a:t>Logical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1.8 - 7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2.7 - 5.5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84668411"/>
                  </a:ext>
                </a:extLst>
              </a:tr>
              <a:tr h="512547">
                <a:tc>
                  <a:txBody>
                    <a:bodyPr/>
                    <a:lstStyle/>
                    <a:p>
                      <a:pPr algn="l" rtl="0" fontAlgn="b"/>
                      <a:r>
                        <a:rPr lang="en-US" sz="1600" b="0">
                          <a:effectLst/>
                          <a:latin typeface="Arial"/>
                        </a:rPr>
                        <a:t>Drive Voltage (V)</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5 to 35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2.7 - 10.8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0 - 10.8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59204174"/>
                  </a:ext>
                </a:extLst>
              </a:tr>
              <a:tr h="772890">
                <a:tc>
                  <a:txBody>
                    <a:bodyPr/>
                    <a:lstStyle/>
                    <a:p>
                      <a:pPr algn="l" rtl="0" fontAlgn="b"/>
                      <a:r>
                        <a:rPr lang="en-US" sz="1600" b="0">
                          <a:effectLst/>
                          <a:latin typeface="Arial"/>
                        </a:rPr>
                        <a:t>Logical Current (mA)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0 - 36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0 - 40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0 - 40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296508363"/>
                  </a:ext>
                </a:extLst>
              </a:tr>
              <a:tr h="405207">
                <a:tc>
                  <a:txBody>
                    <a:bodyPr/>
                    <a:lstStyle/>
                    <a:p>
                      <a:pPr algn="l" rtl="0" fontAlgn="b"/>
                      <a:r>
                        <a:rPr lang="en-US" sz="1600" b="0">
                          <a:effectLst/>
                          <a:latin typeface="Arial"/>
                        </a:rPr>
                        <a:t>Driving Current (A)</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1.2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775367391"/>
                  </a:ext>
                </a:extLst>
              </a:tr>
              <a:tr h="318481">
                <a:tc>
                  <a:txBody>
                    <a:bodyPr/>
                    <a:lstStyle/>
                    <a:p>
                      <a:pPr algn="l" rtl="0" fontAlgn="b"/>
                      <a:r>
                        <a:rPr lang="en-US" sz="1600" b="0">
                          <a:effectLst/>
                          <a:latin typeface="Arial"/>
                        </a:rPr>
                        <a:t>Quantity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4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3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3 Pack</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615405782"/>
                  </a:ext>
                </a:extLst>
              </a:tr>
              <a:tr h="318481">
                <a:tc>
                  <a:txBody>
                    <a:bodyPr/>
                    <a:lstStyle/>
                    <a:p>
                      <a:pPr algn="l" rtl="0" fontAlgn="b"/>
                      <a:r>
                        <a:rPr lang="en-US" sz="1600" b="0">
                          <a:effectLst/>
                          <a:latin typeface="Arial"/>
                        </a:rPr>
                        <a:t>Price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9.99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algn="l" rtl="0" fontAlgn="b"/>
                      <a:r>
                        <a:rPr lang="en-US" sz="1600" b="0">
                          <a:effectLst/>
                          <a:latin typeface="Arial"/>
                        </a:rPr>
                        <a:t>7.99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E6B8AF"/>
                    </a:solidFill>
                  </a:tcPr>
                </a:tc>
                <a:tc>
                  <a:txBody>
                    <a:bodyPr/>
                    <a:lstStyle/>
                    <a:p>
                      <a:pPr algn="l" rtl="0" fontAlgn="b"/>
                      <a:r>
                        <a:rPr lang="en-US" sz="1600" b="0">
                          <a:effectLst/>
                          <a:latin typeface="Arial"/>
                        </a:rPr>
                        <a:t>9.99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52568966"/>
                  </a:ext>
                </a:extLst>
              </a:tr>
            </a:tbl>
          </a:graphicData>
        </a:graphic>
      </p:graphicFrame>
      <p:sp>
        <p:nvSpPr>
          <p:cNvPr id="6" name="TextBox 5">
            <a:extLst>
              <a:ext uri="{FF2B5EF4-FFF2-40B4-BE49-F238E27FC236}">
                <a16:creationId xmlns:a16="http://schemas.microsoft.com/office/drawing/2014/main" id="{50998A8C-7CD6-3B6B-23E6-E60D17436FE3}"/>
              </a:ext>
            </a:extLst>
          </p:cNvPr>
          <p:cNvSpPr txBox="1"/>
          <p:nvPr/>
        </p:nvSpPr>
        <p:spPr>
          <a:xfrm>
            <a:off x="687943" y="1686030"/>
            <a:ext cx="5313219" cy="1200329"/>
          </a:xfrm>
          <a:prstGeom prst="rect">
            <a:avLst/>
          </a:prstGeom>
          <a:noFill/>
        </p:spPr>
        <p:txBody>
          <a:bodyPr wrap="square" rtlCol="0">
            <a:spAutoFit/>
          </a:bodyPr>
          <a:lstStyle/>
          <a:p>
            <a:r>
              <a:rPr lang="en-US"/>
              <a:t>DRV8825</a:t>
            </a:r>
          </a:p>
          <a:p>
            <a:pPr marL="285750" indent="-285750">
              <a:buFont typeface="Arial" panose="020B0604020202020204" pitchFamily="34" charset="0"/>
              <a:buChar char="•"/>
            </a:pPr>
            <a:r>
              <a:rPr lang="en-US"/>
              <a:t>TI Chip (easily found schematic)</a:t>
            </a:r>
          </a:p>
          <a:p>
            <a:pPr marL="285750" indent="-285750">
              <a:buFont typeface="Arial" panose="020B0604020202020204" pitchFamily="34" charset="0"/>
              <a:buChar char="•"/>
            </a:pPr>
            <a:r>
              <a:rPr lang="en-US"/>
              <a:t>Wide Voltage Range</a:t>
            </a:r>
          </a:p>
          <a:p>
            <a:pPr marL="285750" indent="-285750">
              <a:buFont typeface="Arial" panose="020B0604020202020204" pitchFamily="34" charset="0"/>
              <a:buChar char="•"/>
            </a:pPr>
            <a:r>
              <a:rPr lang="en-US"/>
              <a:t>Good Efficiency</a:t>
            </a:r>
          </a:p>
        </p:txBody>
      </p:sp>
      <p:sp>
        <p:nvSpPr>
          <p:cNvPr id="7" name="TextBox 6">
            <a:extLst>
              <a:ext uri="{FF2B5EF4-FFF2-40B4-BE49-F238E27FC236}">
                <a16:creationId xmlns:a16="http://schemas.microsoft.com/office/drawing/2014/main" id="{47F64487-BB81-43FF-CF28-C5D4984879D8}"/>
              </a:ext>
            </a:extLst>
          </p:cNvPr>
          <p:cNvSpPr txBox="1"/>
          <p:nvPr/>
        </p:nvSpPr>
        <p:spPr>
          <a:xfrm>
            <a:off x="6455229" y="1686029"/>
            <a:ext cx="5048828" cy="1200329"/>
          </a:xfrm>
          <a:prstGeom prst="rect">
            <a:avLst/>
          </a:prstGeom>
          <a:noFill/>
        </p:spPr>
        <p:txBody>
          <a:bodyPr wrap="square" rtlCol="0">
            <a:spAutoFit/>
          </a:bodyPr>
          <a:lstStyle/>
          <a:p>
            <a:r>
              <a:rPr lang="en-US"/>
              <a:t>DRV8833</a:t>
            </a:r>
          </a:p>
          <a:p>
            <a:pPr marL="285750" indent="-285750">
              <a:buFont typeface="Arial" panose="020B0604020202020204" pitchFamily="34" charset="0"/>
              <a:buChar char="•"/>
            </a:pPr>
            <a:r>
              <a:rPr lang="en-US"/>
              <a:t>TI Chip (easily found schematic)</a:t>
            </a:r>
          </a:p>
          <a:p>
            <a:pPr marL="285750" indent="-285750">
              <a:buFont typeface="Arial" panose="020B0604020202020204" pitchFamily="34" charset="0"/>
              <a:buChar char="•"/>
            </a:pPr>
            <a:r>
              <a:rPr lang="en-US"/>
              <a:t>Small </a:t>
            </a:r>
          </a:p>
          <a:p>
            <a:pPr marL="285750" indent="-285750">
              <a:buFont typeface="Arial" panose="020B0604020202020204" pitchFamily="34" charset="0"/>
              <a:buChar char="•"/>
            </a:pPr>
            <a:r>
              <a:rPr lang="en-US"/>
              <a:t>Simplistic Design </a:t>
            </a:r>
          </a:p>
        </p:txBody>
      </p:sp>
      <p:pic>
        <p:nvPicPr>
          <p:cNvPr id="8" name="Picture 2">
            <a:extLst>
              <a:ext uri="{FF2B5EF4-FFF2-40B4-BE49-F238E27FC236}">
                <a16:creationId xmlns:a16="http://schemas.microsoft.com/office/drawing/2014/main" id="{9020442C-34EB-4262-2142-6C438472165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52" b="3318"/>
          <a:stretch/>
        </p:blipFill>
        <p:spPr bwMode="auto">
          <a:xfrm>
            <a:off x="10744845" y="273594"/>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3" name="MDS Amp">
            <a:hlinkClick r:id="" action="ppaction://media"/>
            <a:extLst>
              <a:ext uri="{FF2B5EF4-FFF2-40B4-BE49-F238E27FC236}">
                <a16:creationId xmlns:a16="http://schemas.microsoft.com/office/drawing/2014/main" id="{AFC34128-57A7-2780-18CE-3DC20742F59F}"/>
              </a:ext>
            </a:extLst>
          </p:cNvPr>
          <p:cNvPicPr>
            <a:picLocks noChangeAspect="1"/>
          </p:cNvPicPr>
          <p:nvPr>
            <a:audioFile r:link="rId1"/>
            <p:extLst>
              <p:ext uri="{DAA4B4D4-6D71-4841-9C94-3DE7FCFB9230}">
                <p14:media xmlns:p14="http://schemas.microsoft.com/office/powerpoint/2010/main" r:embed="rId2">
                  <p14:trim st="1808"/>
                </p14:media>
              </p:ext>
            </p:extLst>
          </p:nvPr>
        </p:nvPicPr>
        <p:blipFill>
          <a:blip r:embed="rId5"/>
          <a:stretch>
            <a:fillRect/>
          </a:stretch>
        </p:blipFill>
        <p:spPr>
          <a:xfrm>
            <a:off x="7402512" y="696912"/>
            <a:ext cx="674687" cy="674687"/>
          </a:xfrm>
          <a:prstGeom prst="rect">
            <a:avLst/>
          </a:prstGeom>
        </p:spPr>
      </p:pic>
    </p:spTree>
    <p:extLst>
      <p:ext uri="{BB962C8B-B14F-4D97-AF65-F5344CB8AC3E}">
        <p14:creationId xmlns:p14="http://schemas.microsoft.com/office/powerpoint/2010/main" val="249863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909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6327"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C0C5-C7F4-4540-B94D-488544C697AC}"/>
              </a:ext>
            </a:extLst>
          </p:cNvPr>
          <p:cNvSpPr>
            <a:spLocks noGrp="1"/>
          </p:cNvSpPr>
          <p:nvPr>
            <p:ph type="title"/>
          </p:nvPr>
        </p:nvSpPr>
        <p:spPr>
          <a:xfrm>
            <a:off x="734568" y="590203"/>
            <a:ext cx="10168128" cy="1179576"/>
          </a:xfrm>
        </p:spPr>
        <p:txBody>
          <a:bodyPr/>
          <a:lstStyle/>
          <a:p>
            <a:r>
              <a:rPr lang="en-US"/>
              <a:t>Current Sensor Selection</a:t>
            </a:r>
          </a:p>
        </p:txBody>
      </p:sp>
      <p:graphicFrame>
        <p:nvGraphicFramePr>
          <p:cNvPr id="8" name="Content Placeholder 7">
            <a:extLst>
              <a:ext uri="{FF2B5EF4-FFF2-40B4-BE49-F238E27FC236}">
                <a16:creationId xmlns:a16="http://schemas.microsoft.com/office/drawing/2014/main" id="{BB762F7C-316D-30A7-0256-9622959A093B}"/>
              </a:ext>
            </a:extLst>
          </p:cNvPr>
          <p:cNvGraphicFramePr>
            <a:graphicFrameLocks noGrp="1"/>
          </p:cNvGraphicFramePr>
          <p:nvPr>
            <p:ph idx="1"/>
            <p:extLst>
              <p:ext uri="{D42A27DB-BD31-4B8C-83A1-F6EECF244321}">
                <p14:modId xmlns:p14="http://schemas.microsoft.com/office/powerpoint/2010/main" val="3526908113"/>
              </p:ext>
            </p:extLst>
          </p:nvPr>
        </p:nvGraphicFramePr>
        <p:xfrm>
          <a:off x="1012436" y="2208778"/>
          <a:ext cx="10167935" cy="2661920"/>
        </p:xfrm>
        <a:graphic>
          <a:graphicData uri="http://schemas.openxmlformats.org/drawingml/2006/table">
            <a:tbl>
              <a:tblPr bandRow="1">
                <a:tableStyleId>{5C22544A-7EE6-4342-B048-85BDC9FD1C3A}</a:tableStyleId>
              </a:tblPr>
              <a:tblGrid>
                <a:gridCol w="2033587">
                  <a:extLst>
                    <a:ext uri="{9D8B030D-6E8A-4147-A177-3AD203B41FA5}">
                      <a16:colId xmlns:a16="http://schemas.microsoft.com/office/drawing/2014/main" val="753758218"/>
                    </a:ext>
                  </a:extLst>
                </a:gridCol>
                <a:gridCol w="2033587">
                  <a:extLst>
                    <a:ext uri="{9D8B030D-6E8A-4147-A177-3AD203B41FA5}">
                      <a16:colId xmlns:a16="http://schemas.microsoft.com/office/drawing/2014/main" val="1822843423"/>
                    </a:ext>
                  </a:extLst>
                </a:gridCol>
                <a:gridCol w="2033587">
                  <a:extLst>
                    <a:ext uri="{9D8B030D-6E8A-4147-A177-3AD203B41FA5}">
                      <a16:colId xmlns:a16="http://schemas.microsoft.com/office/drawing/2014/main" val="4265463361"/>
                    </a:ext>
                  </a:extLst>
                </a:gridCol>
                <a:gridCol w="2033587">
                  <a:extLst>
                    <a:ext uri="{9D8B030D-6E8A-4147-A177-3AD203B41FA5}">
                      <a16:colId xmlns:a16="http://schemas.microsoft.com/office/drawing/2014/main" val="1623674966"/>
                    </a:ext>
                  </a:extLst>
                </a:gridCol>
                <a:gridCol w="2033587">
                  <a:extLst>
                    <a:ext uri="{9D8B030D-6E8A-4147-A177-3AD203B41FA5}">
                      <a16:colId xmlns:a16="http://schemas.microsoft.com/office/drawing/2014/main" val="1869022032"/>
                    </a:ext>
                  </a:extLst>
                </a:gridCol>
              </a:tblGrid>
              <a:tr h="279400">
                <a:tc>
                  <a:txBody>
                    <a:bodyPr/>
                    <a:lstStyle/>
                    <a:p>
                      <a:pPr algn="ctr" rtl="0" fontAlgn="t"/>
                      <a:r>
                        <a:rPr lang="en-US" sz="1200" b="1" i="0" u="none" strike="noStrike">
                          <a:solidFill>
                            <a:srgbClr val="000000"/>
                          </a:solidFill>
                          <a:effectLst/>
                          <a:latin typeface="Arial" panose="020B0604020202020204" pitchFamily="34" charset="0"/>
                        </a:rPr>
                        <a:t>Specifications</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4">
                  <a:txBody>
                    <a:bodyPr/>
                    <a:lstStyle/>
                    <a:p>
                      <a:pPr algn="ctr" rtl="0" fontAlgn="t"/>
                      <a:r>
                        <a:rPr lang="en-US" sz="1200" b="1" i="0" u="none" strike="noStrike" dirty="0">
                          <a:solidFill>
                            <a:srgbClr val="000000"/>
                          </a:solidFill>
                          <a:effectLst/>
                          <a:latin typeface="Arial" panose="020B0604020202020204" pitchFamily="34" charset="0"/>
                        </a:rPr>
                        <a:t>Current Sensor Parts</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831756545"/>
                  </a:ext>
                </a:extLst>
              </a:tr>
              <a:tr h="0">
                <a:tc>
                  <a:txBody>
                    <a:bodyPr/>
                    <a:lstStyle/>
                    <a:p>
                      <a:pPr algn="just" rtl="0" fontAlgn="t"/>
                      <a:r>
                        <a:rPr lang="en-US" sz="1200" b="0" i="0" u="none" strike="noStrike">
                          <a:solidFill>
                            <a:srgbClr val="000000"/>
                          </a:solidFill>
                          <a:effectLst/>
                          <a:latin typeface="Arial" panose="020B0604020202020204" pitchFamily="34" charset="0"/>
                        </a:rPr>
                        <a:t>Part #</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NKN3WSJT-73-0R04</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PNP3WVJR-73-0R1</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TMCS1108A3BQDT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NSM2012-10B3R-DSPR</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610948915"/>
                  </a:ext>
                </a:extLst>
              </a:tr>
              <a:tr h="0">
                <a:tc>
                  <a:txBody>
                    <a:bodyPr/>
                    <a:lstStyle/>
                    <a:p>
                      <a:pPr algn="just" rtl="0" fontAlgn="t"/>
                      <a:r>
                        <a:rPr lang="en-US" sz="1200" b="0" i="0" u="none" strike="noStrike">
                          <a:solidFill>
                            <a:srgbClr val="000000"/>
                          </a:solidFill>
                          <a:effectLst/>
                          <a:latin typeface="Arial" panose="020B0604020202020204" pitchFamily="34" charset="0"/>
                        </a:rPr>
                        <a:t>Sensor type</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Shunt resistor</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Shunt resistor</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Hall-effect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Hall-effect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160088525"/>
                  </a:ext>
                </a:extLst>
              </a:tr>
              <a:tr h="0">
                <a:tc>
                  <a:txBody>
                    <a:bodyPr/>
                    <a:lstStyle/>
                    <a:p>
                      <a:pPr algn="just" rtl="0" fontAlgn="t"/>
                      <a:r>
                        <a:rPr lang="en-US" sz="1200" b="0" i="0" u="none" strike="noStrike">
                          <a:solidFill>
                            <a:srgbClr val="000000"/>
                          </a:solidFill>
                          <a:effectLst/>
                          <a:latin typeface="Arial" panose="020B0604020202020204" pitchFamily="34" charset="0"/>
                        </a:rPr>
                        <a:t>Maximum Voltage drop</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0.35V</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0.55V</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0V</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0V</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605048513"/>
                  </a:ext>
                </a:extLst>
              </a:tr>
              <a:tr h="0">
                <a:tc>
                  <a:txBody>
                    <a:bodyPr/>
                    <a:lstStyle/>
                    <a:p>
                      <a:pPr algn="just" rtl="0" fontAlgn="t"/>
                      <a:r>
                        <a:rPr lang="en-US" sz="1200" b="0" i="0" u="none" strike="noStrike">
                          <a:solidFill>
                            <a:srgbClr val="000000"/>
                          </a:solidFill>
                          <a:effectLst/>
                          <a:latin typeface="Arial" panose="020B0604020202020204" pitchFamily="34" charset="0"/>
                        </a:rPr>
                        <a:t>Sensitivity</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40mV/A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100mV/A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200mV/A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132mV/A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520087681"/>
                  </a:ext>
                </a:extLst>
              </a:tr>
              <a:tr h="0">
                <a:tc>
                  <a:txBody>
                    <a:bodyPr/>
                    <a:lstStyle/>
                    <a:p>
                      <a:pPr algn="just" rtl="0" fontAlgn="t"/>
                      <a:r>
                        <a:rPr lang="en-US" sz="1200" b="0" i="0" u="none" strike="noStrike">
                          <a:solidFill>
                            <a:srgbClr val="000000"/>
                          </a:solidFill>
                          <a:effectLst/>
                          <a:latin typeface="Arial" panose="020B0604020202020204" pitchFamily="34" charset="0"/>
                        </a:rPr>
                        <a:t>Maximum measurable current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8.66A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5.5A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7.25A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10A</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453138130"/>
                  </a:ext>
                </a:extLst>
              </a:tr>
              <a:tr h="0">
                <a:tc>
                  <a:txBody>
                    <a:bodyPr/>
                    <a:lstStyle/>
                    <a:p>
                      <a:pPr algn="just" rtl="0" fontAlgn="t"/>
                      <a:r>
                        <a:rPr lang="en-US" sz="1200" b="0" i="0" u="none" strike="noStrike">
                          <a:solidFill>
                            <a:srgbClr val="000000"/>
                          </a:solidFill>
                          <a:effectLst/>
                          <a:latin typeface="Arial" panose="020B0604020202020204" pitchFamily="34" charset="0"/>
                        </a:rPr>
                        <a:t>Power dissipation</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3W</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3W</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20mW</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25mW</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803740284"/>
                  </a:ext>
                </a:extLst>
              </a:tr>
              <a:tr h="0">
                <a:tc>
                  <a:txBody>
                    <a:bodyPr/>
                    <a:lstStyle/>
                    <a:p>
                      <a:pPr algn="just" rtl="0" fontAlgn="t"/>
                      <a:r>
                        <a:rPr lang="en-US" sz="1200" b="0" i="0" u="none" strike="noStrike">
                          <a:solidFill>
                            <a:srgbClr val="000000"/>
                          </a:solidFill>
                          <a:effectLst/>
                          <a:latin typeface="Arial" panose="020B0604020202020204" pitchFamily="34" charset="0"/>
                        </a:rPr>
                        <a:t>Cost</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$0.78</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$0.13</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a:solidFill>
                            <a:srgbClr val="000000"/>
                          </a:solidFill>
                          <a:effectLst/>
                          <a:latin typeface="Arial" panose="020B0604020202020204" pitchFamily="34" charset="0"/>
                        </a:rPr>
                        <a:t>$2.98</a:t>
                      </a:r>
                      <a:endParaRPr lang="en-US">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200" b="0" i="0" u="none" strike="noStrike" dirty="0">
                          <a:solidFill>
                            <a:srgbClr val="000000"/>
                          </a:solidFill>
                          <a:effectLst/>
                          <a:latin typeface="Arial" panose="020B0604020202020204" pitchFamily="34" charset="0"/>
                        </a:rPr>
                        <a:t>$1.60</a:t>
                      </a:r>
                      <a:endParaRPr lang="en-US"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795989618"/>
                  </a:ext>
                </a:extLst>
              </a:tr>
            </a:tbl>
          </a:graphicData>
        </a:graphic>
      </p:graphicFrame>
      <p:sp>
        <p:nvSpPr>
          <p:cNvPr id="3" name="TextBox 2">
            <a:extLst>
              <a:ext uri="{FF2B5EF4-FFF2-40B4-BE49-F238E27FC236}">
                <a16:creationId xmlns:a16="http://schemas.microsoft.com/office/drawing/2014/main" id="{E0F4BEDB-4734-4373-E535-FCFE78C9EC5B}"/>
              </a:ext>
            </a:extLst>
          </p:cNvPr>
          <p:cNvSpPr txBox="1"/>
          <p:nvPr/>
        </p:nvSpPr>
        <p:spPr>
          <a:xfrm>
            <a:off x="4573054" y="5119563"/>
            <a:ext cx="3836655" cy="1200329"/>
          </a:xfrm>
          <a:prstGeom prst="rect">
            <a:avLst/>
          </a:prstGeom>
          <a:noFill/>
        </p:spPr>
        <p:txBody>
          <a:bodyPr wrap="square" rtlCol="0">
            <a:spAutoFit/>
          </a:bodyPr>
          <a:lstStyle/>
          <a:p>
            <a:r>
              <a:rPr lang="en-US" dirty="0"/>
              <a:t>NSM Hall-Effect Sensor</a:t>
            </a:r>
          </a:p>
          <a:p>
            <a:pPr marL="285750" indent="-285750">
              <a:buFont typeface="Arial" panose="020B0604020202020204" pitchFamily="34" charset="0"/>
              <a:buChar char="•"/>
            </a:pPr>
            <a:r>
              <a:rPr lang="en-US" dirty="0"/>
              <a:t>Broad Application</a:t>
            </a:r>
          </a:p>
          <a:p>
            <a:pPr marL="285750" indent="-285750">
              <a:buFont typeface="Arial" panose="020B0604020202020204" pitchFamily="34" charset="0"/>
              <a:buChar char="•"/>
            </a:pPr>
            <a:r>
              <a:rPr lang="en-US" dirty="0"/>
              <a:t>Versatile</a:t>
            </a:r>
          </a:p>
          <a:p>
            <a:pPr marL="285750" indent="-285750">
              <a:buFont typeface="Arial" panose="020B0604020202020204" pitchFamily="34" charset="0"/>
              <a:buChar char="•"/>
            </a:pPr>
            <a:r>
              <a:rPr lang="en-US" dirty="0"/>
              <a:t>High Measurable Current Rating</a:t>
            </a:r>
          </a:p>
        </p:txBody>
      </p:sp>
    </p:spTree>
    <p:extLst>
      <p:ext uri="{BB962C8B-B14F-4D97-AF65-F5344CB8AC3E}">
        <p14:creationId xmlns:p14="http://schemas.microsoft.com/office/powerpoint/2010/main" val="2818195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23431-D4C1-4F7B-3B1C-89BE5E4537DA}"/>
              </a:ext>
            </a:extLst>
          </p:cNvPr>
          <p:cNvSpPr>
            <a:spLocks noGrp="1"/>
          </p:cNvSpPr>
          <p:nvPr>
            <p:ph type="title"/>
          </p:nvPr>
        </p:nvSpPr>
        <p:spPr/>
        <p:txBody>
          <a:bodyPr/>
          <a:lstStyle/>
          <a:p>
            <a:r>
              <a:rPr lang="en-US" dirty="0"/>
              <a:t>Power Consumption</a:t>
            </a:r>
          </a:p>
        </p:txBody>
      </p:sp>
      <p:sp>
        <p:nvSpPr>
          <p:cNvPr id="3" name="Content Placeholder 2">
            <a:extLst>
              <a:ext uri="{FF2B5EF4-FFF2-40B4-BE49-F238E27FC236}">
                <a16:creationId xmlns:a16="http://schemas.microsoft.com/office/drawing/2014/main" id="{F9F1042D-6AD1-11A6-FB93-788EE49E3C62}"/>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85AA4A43-FAC7-686A-CD6C-326FEEA6B3E7}"/>
              </a:ext>
            </a:extLst>
          </p:cNvPr>
          <p:cNvSpPr>
            <a:spLocks noGrp="1"/>
          </p:cNvSpPr>
          <p:nvPr>
            <p:ph type="dt" sz="half" idx="10"/>
          </p:nvPr>
        </p:nvSpPr>
        <p:spPr/>
        <p:txBody>
          <a:bodyPr/>
          <a:lstStyle/>
          <a:p>
            <a:fld id="{6AE44C2D-7D83-4184-B11C-8EAF9B65F498}" type="datetime1">
              <a:t>4/21/2025</a:t>
            </a:fld>
            <a:endParaRPr lang="en-US"/>
          </a:p>
        </p:txBody>
      </p:sp>
    </p:spTree>
    <p:extLst>
      <p:ext uri="{BB962C8B-B14F-4D97-AF65-F5344CB8AC3E}">
        <p14:creationId xmlns:p14="http://schemas.microsoft.com/office/powerpoint/2010/main" val="2973564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E05D5-49A1-1C78-E826-58E4162FFC8C}"/>
              </a:ext>
            </a:extLst>
          </p:cNvPr>
          <p:cNvSpPr>
            <a:spLocks noGrp="1"/>
          </p:cNvSpPr>
          <p:nvPr>
            <p:ph type="title"/>
          </p:nvPr>
        </p:nvSpPr>
        <p:spPr>
          <a:xfrm>
            <a:off x="653140" y="508607"/>
            <a:ext cx="10168128" cy="1179576"/>
          </a:xfrm>
        </p:spPr>
        <p:txBody>
          <a:bodyPr/>
          <a:lstStyle/>
          <a:p>
            <a:r>
              <a:rPr lang="en-US"/>
              <a:t>Battery Selection</a:t>
            </a:r>
          </a:p>
        </p:txBody>
      </p:sp>
      <p:graphicFrame>
        <p:nvGraphicFramePr>
          <p:cNvPr id="5" name="Table 4">
            <a:extLst>
              <a:ext uri="{FF2B5EF4-FFF2-40B4-BE49-F238E27FC236}">
                <a16:creationId xmlns:a16="http://schemas.microsoft.com/office/drawing/2014/main" id="{858B5246-4C56-987D-B313-BC55A5A15F86}"/>
              </a:ext>
            </a:extLst>
          </p:cNvPr>
          <p:cNvGraphicFramePr>
            <a:graphicFrameLocks noGrp="1"/>
          </p:cNvGraphicFramePr>
          <p:nvPr>
            <p:extLst>
              <p:ext uri="{D42A27DB-BD31-4B8C-83A1-F6EECF244321}">
                <p14:modId xmlns:p14="http://schemas.microsoft.com/office/powerpoint/2010/main" val="4135668388"/>
              </p:ext>
            </p:extLst>
          </p:nvPr>
        </p:nvGraphicFramePr>
        <p:xfrm>
          <a:off x="544285" y="1910016"/>
          <a:ext cx="8171052" cy="4842149"/>
        </p:xfrm>
        <a:graphic>
          <a:graphicData uri="http://schemas.openxmlformats.org/drawingml/2006/table">
            <a:tbl>
              <a:tblPr bandRow="1">
                <a:tableStyleId>{5C22544A-7EE6-4342-B048-85BDC9FD1C3A}</a:tableStyleId>
              </a:tblPr>
              <a:tblGrid>
                <a:gridCol w="1512475">
                  <a:extLst>
                    <a:ext uri="{9D8B030D-6E8A-4147-A177-3AD203B41FA5}">
                      <a16:colId xmlns:a16="http://schemas.microsoft.com/office/drawing/2014/main" val="431120887"/>
                    </a:ext>
                  </a:extLst>
                </a:gridCol>
                <a:gridCol w="1211209">
                  <a:extLst>
                    <a:ext uri="{9D8B030D-6E8A-4147-A177-3AD203B41FA5}">
                      <a16:colId xmlns:a16="http://schemas.microsoft.com/office/drawing/2014/main" val="1086301151"/>
                    </a:ext>
                  </a:extLst>
                </a:gridCol>
                <a:gridCol w="1361842">
                  <a:extLst>
                    <a:ext uri="{9D8B030D-6E8A-4147-A177-3AD203B41FA5}">
                      <a16:colId xmlns:a16="http://schemas.microsoft.com/office/drawing/2014/main" val="178749827"/>
                    </a:ext>
                  </a:extLst>
                </a:gridCol>
                <a:gridCol w="1361842">
                  <a:extLst>
                    <a:ext uri="{9D8B030D-6E8A-4147-A177-3AD203B41FA5}">
                      <a16:colId xmlns:a16="http://schemas.microsoft.com/office/drawing/2014/main" val="1257147689"/>
                    </a:ext>
                  </a:extLst>
                </a:gridCol>
                <a:gridCol w="1361842">
                  <a:extLst>
                    <a:ext uri="{9D8B030D-6E8A-4147-A177-3AD203B41FA5}">
                      <a16:colId xmlns:a16="http://schemas.microsoft.com/office/drawing/2014/main" val="813384234"/>
                    </a:ext>
                  </a:extLst>
                </a:gridCol>
                <a:gridCol w="1361842">
                  <a:extLst>
                    <a:ext uri="{9D8B030D-6E8A-4147-A177-3AD203B41FA5}">
                      <a16:colId xmlns:a16="http://schemas.microsoft.com/office/drawing/2014/main" val="2481800342"/>
                    </a:ext>
                  </a:extLst>
                </a:gridCol>
              </a:tblGrid>
              <a:tr h="471520">
                <a:tc>
                  <a:txBody>
                    <a:bodyPr/>
                    <a:lstStyle/>
                    <a:p>
                      <a:pPr algn="ctr" rtl="0" fontAlgn="t"/>
                      <a:r>
                        <a:rPr lang="en-US" sz="1600" b="1">
                          <a:effectLst/>
                          <a:latin typeface="Arial" panose="020B0604020202020204" pitchFamily="34" charset="0"/>
                        </a:rPr>
                        <a:t>Specifications</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5">
                  <a:txBody>
                    <a:bodyPr/>
                    <a:lstStyle/>
                    <a:p>
                      <a:pPr algn="ctr" rtl="0" fontAlgn="t"/>
                      <a:r>
                        <a:rPr lang="en-US" sz="1600" b="1">
                          <a:effectLst/>
                          <a:latin typeface="Arial" panose="020B0604020202020204" pitchFamily="34" charset="0"/>
                        </a:rPr>
                        <a:t>Battery Parts</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883871953"/>
                  </a:ext>
                </a:extLst>
              </a:tr>
              <a:tr h="834228">
                <a:tc>
                  <a:txBody>
                    <a:bodyPr/>
                    <a:lstStyle/>
                    <a:p>
                      <a:pPr algn="ctr" rtl="0" fontAlgn="t"/>
                      <a:r>
                        <a:rPr lang="en-US" sz="1600">
                          <a:effectLst/>
                          <a:latin typeface="Arial" panose="020B0604020202020204" pitchFamily="34" charset="0"/>
                        </a:rPr>
                        <a:t>Part #</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5"/>
                        </a:rPr>
                        <a:t>Samsung</a:t>
                      </a:r>
                      <a:endParaRPr lang="en-US" sz="1600">
                        <a:effectLst/>
                        <a:latin typeface="Arial"/>
                      </a:endParaRPr>
                    </a:p>
                    <a:p>
                      <a:pPr algn="ctr" rtl="0" fontAlgn="t"/>
                      <a:r>
                        <a:rPr lang="en-US" sz="1600" u="sng" strike="noStrike">
                          <a:solidFill>
                            <a:srgbClr val="1155CC"/>
                          </a:solidFill>
                          <a:effectLst/>
                          <a:latin typeface="Arial"/>
                          <a:hlinkClick r:id="rId5"/>
                        </a:rPr>
                        <a:t>30Q(w/P)</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u="sng" strike="noStrike">
                          <a:solidFill>
                            <a:srgbClr val="1155CC"/>
                          </a:solidFill>
                          <a:effectLst/>
                          <a:latin typeface="Arial"/>
                          <a:hlinkClick r:id="rId6"/>
                        </a:rPr>
                        <a:t>Samsung 25R</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7"/>
                        </a:rPr>
                        <a:t>Samsung 35E</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8"/>
                        </a:rPr>
                        <a:t>Sony VTC6</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sng" strike="noStrike">
                          <a:solidFill>
                            <a:srgbClr val="1155CC"/>
                          </a:solidFill>
                          <a:effectLst/>
                          <a:latin typeface="Arial"/>
                          <a:hlinkClick r:id="rId9"/>
                        </a:rPr>
                        <a:t>Molicel M35A</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33634171"/>
                  </a:ext>
                </a:extLst>
              </a:tr>
              <a:tr h="634739">
                <a:tc>
                  <a:txBody>
                    <a:bodyPr/>
                    <a:lstStyle/>
                    <a:p>
                      <a:pPr algn="ctr" rtl="0" fontAlgn="t"/>
                      <a:r>
                        <a:rPr lang="en-US" sz="1600">
                          <a:effectLst/>
                          <a:latin typeface="Arial" panose="020B0604020202020204" pitchFamily="34" charset="0"/>
                        </a:rPr>
                        <a:t>Positive Terminal</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button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flat top</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73442067"/>
                  </a:ext>
                </a:extLst>
              </a:tr>
              <a:tr h="761686">
                <a:tc>
                  <a:txBody>
                    <a:bodyPr/>
                    <a:lstStyle/>
                    <a:p>
                      <a:pPr algn="ctr" rtl="0" fontAlgn="t"/>
                      <a:r>
                        <a:rPr lang="en-US" sz="1600">
                          <a:effectLst/>
                          <a:latin typeface="Arial" panose="020B0604020202020204" pitchFamily="34" charset="0"/>
                        </a:rPr>
                        <a:t>Nominal Capacity(mAh)</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3000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2500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3500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3000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3500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18724745"/>
                  </a:ext>
                </a:extLst>
              </a:tr>
              <a:tr h="634739">
                <a:tc>
                  <a:txBody>
                    <a:bodyPr/>
                    <a:lstStyle/>
                    <a:p>
                      <a:pPr algn="ctr" rtl="0" fontAlgn="t"/>
                      <a:r>
                        <a:rPr lang="en-US" sz="1600">
                          <a:effectLst/>
                          <a:latin typeface="Arial" panose="020B0604020202020204" pitchFamily="34" charset="0"/>
                        </a:rPr>
                        <a:t>Protection included?</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Yes</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panose="020B0604020202020204" pitchFamily="34" charset="0"/>
                        </a:rPr>
                        <a:t>No</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6200906"/>
                  </a:ext>
                </a:extLst>
              </a:tr>
              <a:tr h="1033717">
                <a:tc>
                  <a:txBody>
                    <a:bodyPr/>
                    <a:lstStyle/>
                    <a:p>
                      <a:pPr algn="ctr" rtl="0" fontAlgn="t"/>
                      <a:r>
                        <a:rPr lang="en-US" sz="1600">
                          <a:effectLst/>
                          <a:latin typeface="Arial" panose="020B0604020202020204" pitchFamily="34" charset="0"/>
                        </a:rPr>
                        <a:t>Continuous Discharge Rating (max A)</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20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8</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69289905"/>
                  </a:ext>
                </a:extLst>
              </a:tr>
              <a:tr h="471520">
                <a:tc>
                  <a:txBody>
                    <a:bodyPr/>
                    <a:lstStyle/>
                    <a:p>
                      <a:pPr algn="ctr" rtl="0" fontAlgn="t"/>
                      <a:r>
                        <a:rPr lang="en-US" sz="1600">
                          <a:effectLst/>
                          <a:latin typeface="Arial" panose="020B0604020202020204" pitchFamily="34" charset="0"/>
                        </a:rPr>
                        <a:t>Price ($/cell)</a:t>
                      </a:r>
                      <a:endParaRPr lang="en-US" sz="16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9.99</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2.75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2.95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4.65</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41525424"/>
                  </a:ext>
                </a:extLst>
              </a:tr>
            </a:tbl>
          </a:graphicData>
        </a:graphic>
      </p:graphicFrame>
      <p:pic>
        <p:nvPicPr>
          <p:cNvPr id="7" name="Picture 6" descr="A person smiling for the camera&#10;&#10;AI-generated content may be incorrect.">
            <a:extLst>
              <a:ext uri="{FF2B5EF4-FFF2-40B4-BE49-F238E27FC236}">
                <a16:creationId xmlns:a16="http://schemas.microsoft.com/office/drawing/2014/main" id="{5EE77635-15EE-920F-12A9-7380358E295D}"/>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10000" b="90000" l="10000" r="90000"/>
                    </a14:imgEffect>
                  </a14:imgLayer>
                </a14:imgProps>
              </a:ext>
            </a:extLst>
          </a:blip>
          <a:stretch>
            <a:fillRect/>
          </a:stretch>
        </p:blipFill>
        <p:spPr>
          <a:xfrm>
            <a:off x="10875699" y="297660"/>
            <a:ext cx="1269026" cy="136686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HUGO_T_BATTERIES_3">
            <a:hlinkClick r:id="" action="ppaction://media"/>
            <a:extLst>
              <a:ext uri="{FF2B5EF4-FFF2-40B4-BE49-F238E27FC236}">
                <a16:creationId xmlns:a16="http://schemas.microsoft.com/office/drawing/2014/main" id="{AFE5E33A-F18D-1468-7678-F07C45C35B1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968711" y="733270"/>
            <a:ext cx="730250" cy="730250"/>
          </a:xfrm>
          <a:prstGeom prst="rect">
            <a:avLst/>
          </a:prstGeom>
        </p:spPr>
      </p:pic>
      <p:sp>
        <p:nvSpPr>
          <p:cNvPr id="3" name="TextBox 2">
            <a:extLst>
              <a:ext uri="{FF2B5EF4-FFF2-40B4-BE49-F238E27FC236}">
                <a16:creationId xmlns:a16="http://schemas.microsoft.com/office/drawing/2014/main" id="{BCDA710B-3DF2-5E11-6770-D06058131A07}"/>
              </a:ext>
            </a:extLst>
          </p:cNvPr>
          <p:cNvSpPr txBox="1"/>
          <p:nvPr/>
        </p:nvSpPr>
        <p:spPr>
          <a:xfrm>
            <a:off x="8887691" y="2424545"/>
            <a:ext cx="3257034" cy="1477328"/>
          </a:xfrm>
          <a:prstGeom prst="rect">
            <a:avLst/>
          </a:prstGeom>
          <a:noFill/>
        </p:spPr>
        <p:txBody>
          <a:bodyPr wrap="square" rtlCol="0">
            <a:spAutoFit/>
          </a:bodyPr>
          <a:lstStyle/>
          <a:p>
            <a:r>
              <a:rPr lang="en-US" dirty="0"/>
              <a:t>Samsung 30Q</a:t>
            </a:r>
          </a:p>
          <a:p>
            <a:pPr marL="285750" indent="-285750">
              <a:buFont typeface="Arial" panose="020B0604020202020204" pitchFamily="34" charset="0"/>
              <a:buChar char="•"/>
            </a:pPr>
            <a:r>
              <a:rPr lang="en-US" dirty="0"/>
              <a:t>Fuse Protection</a:t>
            </a:r>
          </a:p>
          <a:p>
            <a:pPr marL="285750" indent="-285750">
              <a:buFont typeface="Arial" panose="020B0604020202020204" pitchFamily="34" charset="0"/>
              <a:buChar char="•"/>
            </a:pPr>
            <a:r>
              <a:rPr lang="en-US" dirty="0"/>
              <a:t>Reliable Brand</a:t>
            </a:r>
          </a:p>
          <a:p>
            <a:pPr marL="285750" indent="-285750">
              <a:buFont typeface="Arial" panose="020B0604020202020204" pitchFamily="34" charset="0"/>
              <a:buChar char="•"/>
            </a:pPr>
            <a:r>
              <a:rPr lang="en-US" dirty="0"/>
              <a:t>Easier to Connect </a:t>
            </a:r>
          </a:p>
          <a:p>
            <a:endParaRPr lang="en-US" dirty="0"/>
          </a:p>
        </p:txBody>
      </p:sp>
    </p:spTree>
    <p:extLst>
      <p:ext uri="{BB962C8B-B14F-4D97-AF65-F5344CB8AC3E}">
        <p14:creationId xmlns:p14="http://schemas.microsoft.com/office/powerpoint/2010/main" val="1070004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2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8473C-1811-AAA3-B9E0-144E5B74B0DE}"/>
              </a:ext>
            </a:extLst>
          </p:cNvPr>
          <p:cNvSpPr>
            <a:spLocks noGrp="1"/>
          </p:cNvSpPr>
          <p:nvPr>
            <p:ph type="title"/>
          </p:nvPr>
        </p:nvSpPr>
        <p:spPr>
          <a:xfrm>
            <a:off x="641387" y="559526"/>
            <a:ext cx="10168128" cy="1179576"/>
          </a:xfrm>
        </p:spPr>
        <p:txBody>
          <a:bodyPr/>
          <a:lstStyle/>
          <a:p>
            <a:r>
              <a:rPr lang="en-US"/>
              <a:t>Regulator Selection</a:t>
            </a:r>
          </a:p>
        </p:txBody>
      </p:sp>
      <p:graphicFrame>
        <p:nvGraphicFramePr>
          <p:cNvPr id="5" name="Content Placeholder 4">
            <a:extLst>
              <a:ext uri="{FF2B5EF4-FFF2-40B4-BE49-F238E27FC236}">
                <a16:creationId xmlns:a16="http://schemas.microsoft.com/office/drawing/2014/main" id="{39CB84D7-DEDF-6FBD-965D-3FF23F7E853E}"/>
              </a:ext>
            </a:extLst>
          </p:cNvPr>
          <p:cNvGraphicFramePr>
            <a:graphicFrameLocks noGrp="1"/>
          </p:cNvGraphicFramePr>
          <p:nvPr>
            <p:ph idx="1"/>
            <p:extLst>
              <p:ext uri="{D42A27DB-BD31-4B8C-83A1-F6EECF244321}">
                <p14:modId xmlns:p14="http://schemas.microsoft.com/office/powerpoint/2010/main" val="2337742995"/>
              </p:ext>
            </p:extLst>
          </p:nvPr>
        </p:nvGraphicFramePr>
        <p:xfrm>
          <a:off x="565066" y="2064327"/>
          <a:ext cx="8488880" cy="4855478"/>
        </p:xfrm>
        <a:graphic>
          <a:graphicData uri="http://schemas.openxmlformats.org/drawingml/2006/table">
            <a:tbl>
              <a:tblPr bandRow="1">
                <a:tableStyleId>{5C22544A-7EE6-4342-B048-85BDC9FD1C3A}</a:tableStyleId>
              </a:tblPr>
              <a:tblGrid>
                <a:gridCol w="1411546">
                  <a:extLst>
                    <a:ext uri="{9D8B030D-6E8A-4147-A177-3AD203B41FA5}">
                      <a16:colId xmlns:a16="http://schemas.microsoft.com/office/drawing/2014/main" val="3173358857"/>
                    </a:ext>
                  </a:extLst>
                </a:gridCol>
                <a:gridCol w="937409">
                  <a:extLst>
                    <a:ext uri="{9D8B030D-6E8A-4147-A177-3AD203B41FA5}">
                      <a16:colId xmlns:a16="http://schemas.microsoft.com/office/drawing/2014/main" val="1870149196"/>
                    </a:ext>
                  </a:extLst>
                </a:gridCol>
                <a:gridCol w="1375957">
                  <a:extLst>
                    <a:ext uri="{9D8B030D-6E8A-4147-A177-3AD203B41FA5}">
                      <a16:colId xmlns:a16="http://schemas.microsoft.com/office/drawing/2014/main" val="1254823697"/>
                    </a:ext>
                  </a:extLst>
                </a:gridCol>
                <a:gridCol w="1080013">
                  <a:extLst>
                    <a:ext uri="{9D8B030D-6E8A-4147-A177-3AD203B41FA5}">
                      <a16:colId xmlns:a16="http://schemas.microsoft.com/office/drawing/2014/main" val="4239281510"/>
                    </a:ext>
                  </a:extLst>
                </a:gridCol>
                <a:gridCol w="1227985">
                  <a:extLst>
                    <a:ext uri="{9D8B030D-6E8A-4147-A177-3AD203B41FA5}">
                      <a16:colId xmlns:a16="http://schemas.microsoft.com/office/drawing/2014/main" val="1592196549"/>
                    </a:ext>
                  </a:extLst>
                </a:gridCol>
                <a:gridCol w="1227985">
                  <a:extLst>
                    <a:ext uri="{9D8B030D-6E8A-4147-A177-3AD203B41FA5}">
                      <a16:colId xmlns:a16="http://schemas.microsoft.com/office/drawing/2014/main" val="937551396"/>
                    </a:ext>
                  </a:extLst>
                </a:gridCol>
                <a:gridCol w="1227985">
                  <a:extLst>
                    <a:ext uri="{9D8B030D-6E8A-4147-A177-3AD203B41FA5}">
                      <a16:colId xmlns:a16="http://schemas.microsoft.com/office/drawing/2014/main" val="1799808771"/>
                    </a:ext>
                  </a:extLst>
                </a:gridCol>
              </a:tblGrid>
              <a:tr h="619172">
                <a:tc>
                  <a:txBody>
                    <a:bodyPr/>
                    <a:lstStyle/>
                    <a:p>
                      <a:pPr algn="ctr" rtl="0" fontAlgn="t"/>
                      <a:r>
                        <a:rPr lang="en-US" sz="1600" b="1">
                          <a:effectLst/>
                          <a:latin typeface="Arial"/>
                        </a:rPr>
                        <a:t>Specifications</a:t>
                      </a:r>
                      <a:endParaRPr lang="en-US" sz="2400" b="1">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6">
                  <a:txBody>
                    <a:bodyPr/>
                    <a:lstStyle/>
                    <a:p>
                      <a:pPr algn="ctr" rtl="0" fontAlgn="t"/>
                      <a:r>
                        <a:rPr lang="en-US" sz="1600" b="1" dirty="0">
                          <a:effectLst/>
                          <a:latin typeface="Arial"/>
                        </a:rPr>
                        <a:t>DC to DC Converter Parts</a:t>
                      </a:r>
                      <a:endParaRPr lang="en-US" sz="2400" b="1"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68523122"/>
                  </a:ext>
                </a:extLst>
              </a:tr>
              <a:tr h="533024">
                <a:tc>
                  <a:txBody>
                    <a:bodyPr/>
                    <a:lstStyle/>
                    <a:p>
                      <a:pPr algn="ctr" rtl="0" fontAlgn="t"/>
                      <a:r>
                        <a:rPr lang="en-US" sz="1600">
                          <a:effectLst/>
                          <a:latin typeface="Arial"/>
                        </a:rPr>
                        <a:t>Part Name</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LT1377</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AMS1117</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u="none" strike="noStrike">
                          <a:solidFill>
                            <a:schemeClr val="tx1"/>
                          </a:solidFill>
                          <a:effectLst/>
                          <a:latin typeface="Arial"/>
                        </a:rPr>
                        <a:t>LT1172</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ADP5073</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LTC7149</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u="none" strike="noStrike">
                          <a:solidFill>
                            <a:schemeClr val="tx1"/>
                          </a:solidFill>
                          <a:effectLst/>
                          <a:latin typeface="Arial"/>
                        </a:rPr>
                        <a:t>LM2596</a:t>
                      </a:r>
                      <a:endParaRPr lang="en-US" sz="2400" u="none">
                        <a:solidFill>
                          <a:schemeClr val="tx1"/>
                        </a:solidFill>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984377667"/>
                  </a:ext>
                </a:extLst>
              </a:tr>
              <a:tr h="373550">
                <a:tc>
                  <a:txBody>
                    <a:bodyPr/>
                    <a:lstStyle/>
                    <a:p>
                      <a:pPr algn="ctr" rtl="0" fontAlgn="t"/>
                      <a:r>
                        <a:rPr lang="en-US" sz="1600">
                          <a:effectLst/>
                          <a:latin typeface="Arial"/>
                        </a:rPr>
                        <a:t>Vin (V)</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2.7 - 30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4.5-10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3 - 40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2.85 - 15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3.4-60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4.5-40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787773182"/>
                  </a:ext>
                </a:extLst>
              </a:tr>
              <a:tr h="373550">
                <a:tc>
                  <a:txBody>
                    <a:bodyPr/>
                    <a:lstStyle/>
                    <a:p>
                      <a:pPr algn="ctr" rtl="0" fontAlgn="t"/>
                      <a:r>
                        <a:rPr lang="en-US" sz="1600" err="1">
                          <a:effectLst/>
                          <a:latin typeface="Arial"/>
                        </a:rPr>
                        <a:t>Vout</a:t>
                      </a:r>
                      <a:r>
                        <a:rPr lang="en-US" sz="1600">
                          <a:effectLst/>
                          <a:latin typeface="Arial"/>
                        </a:rPr>
                        <a:t> (V)</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1.25 - 30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0-5V</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1.24 - 65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Vin-39</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-28 - 0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3.3-37</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1484921927"/>
                  </a:ext>
                </a:extLst>
              </a:tr>
              <a:tr h="533024">
                <a:tc>
                  <a:txBody>
                    <a:bodyPr/>
                    <a:lstStyle/>
                    <a:p>
                      <a:pPr algn="ctr" rtl="0" fontAlgn="t"/>
                      <a:r>
                        <a:rPr lang="en-US" sz="1600" err="1">
                          <a:effectLst/>
                          <a:latin typeface="Arial"/>
                        </a:rPr>
                        <a:t>Iout</a:t>
                      </a:r>
                      <a:r>
                        <a:rPr lang="en-US" sz="1600">
                          <a:effectLst/>
                          <a:latin typeface="Arial"/>
                        </a:rPr>
                        <a:t> max (A)</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1.25</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1.2</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4</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3</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388325051"/>
                  </a:ext>
                </a:extLst>
              </a:tr>
              <a:tr h="533024">
                <a:tc>
                  <a:txBody>
                    <a:bodyPr/>
                    <a:lstStyle/>
                    <a:p>
                      <a:pPr algn="ctr" rtl="0" fontAlgn="t"/>
                      <a:r>
                        <a:rPr lang="en-US" sz="1600">
                          <a:effectLst/>
                          <a:latin typeface="Arial"/>
                        </a:rPr>
                        <a:t>Inverted out?</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224107115"/>
                  </a:ext>
                </a:extLst>
              </a:tr>
              <a:tr h="742430">
                <a:tc>
                  <a:txBody>
                    <a:bodyPr/>
                    <a:lstStyle/>
                    <a:p>
                      <a:pPr algn="ctr" rtl="0" fontAlgn="t"/>
                      <a:r>
                        <a:rPr lang="en-US" sz="1600">
                          <a:effectLst/>
                          <a:latin typeface="Arial"/>
                        </a:rPr>
                        <a:t>Switching Regulator?</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69994997"/>
                  </a:ext>
                </a:extLst>
              </a:tr>
              <a:tr h="533024">
                <a:tc>
                  <a:txBody>
                    <a:bodyPr/>
                    <a:lstStyle/>
                    <a:p>
                      <a:pPr algn="ctr" rtl="0" fontAlgn="t"/>
                      <a:r>
                        <a:rPr lang="en-US" sz="1600">
                          <a:effectLst/>
                          <a:latin typeface="Arial"/>
                        </a:rPr>
                        <a:t>DIP available?</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Yes</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No</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031422077"/>
                  </a:ext>
                </a:extLst>
              </a:tr>
              <a:tr h="533024">
                <a:tc>
                  <a:txBody>
                    <a:bodyPr/>
                    <a:lstStyle/>
                    <a:p>
                      <a:pPr algn="ctr" rtl="0" fontAlgn="t"/>
                      <a:r>
                        <a:rPr lang="en-US" sz="1600">
                          <a:effectLst/>
                          <a:latin typeface="Arial"/>
                        </a:rPr>
                        <a:t>Price ($USD)</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10.96</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0</a:t>
                      </a:r>
                      <a:endParaRPr lang="en-US" sz="240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600">
                          <a:effectLst/>
                          <a:latin typeface="Arial"/>
                        </a:rPr>
                        <a:t>11.14</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5.8</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a:effectLst/>
                          <a:latin typeface="Arial"/>
                        </a:rPr>
                        <a:t>17.40</a:t>
                      </a:r>
                      <a:endParaRPr lang="en-US" sz="24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600" dirty="0">
                          <a:effectLst/>
                          <a:latin typeface="Arial"/>
                        </a:rPr>
                        <a:t>5.29</a:t>
                      </a:r>
                      <a:endParaRPr lang="en-US" sz="24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663377915"/>
                  </a:ext>
                </a:extLst>
              </a:tr>
            </a:tbl>
          </a:graphicData>
        </a:graphic>
      </p:graphicFrame>
      <p:pic>
        <p:nvPicPr>
          <p:cNvPr id="6" name="Picture 5" descr="A person smiling for the camera&#10;&#10;AI-generated content may be incorrect.">
            <a:extLst>
              <a:ext uri="{FF2B5EF4-FFF2-40B4-BE49-F238E27FC236}">
                <a16:creationId xmlns:a16="http://schemas.microsoft.com/office/drawing/2014/main" id="{E81D23C9-D4DE-B77F-C266-81A2F192BB3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869416" y="346144"/>
            <a:ext cx="1269026" cy="139295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3" name="HUGO_T_REGULATORS_2">
            <a:hlinkClick r:id="" action="ppaction://media"/>
            <a:extLst>
              <a:ext uri="{FF2B5EF4-FFF2-40B4-BE49-F238E27FC236}">
                <a16:creationId xmlns:a16="http://schemas.microsoft.com/office/drawing/2014/main" id="{2CD396C6-D0C6-A2E1-6635-A42E1D3AFB6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558518" y="786946"/>
            <a:ext cx="730250" cy="730250"/>
          </a:xfrm>
          <a:prstGeom prst="rect">
            <a:avLst/>
          </a:prstGeom>
        </p:spPr>
      </p:pic>
      <p:sp>
        <p:nvSpPr>
          <p:cNvPr id="4" name="TextBox 3">
            <a:extLst>
              <a:ext uri="{FF2B5EF4-FFF2-40B4-BE49-F238E27FC236}">
                <a16:creationId xmlns:a16="http://schemas.microsoft.com/office/drawing/2014/main" id="{5CDC33A3-77C6-E2F1-F780-26FC1121AA4E}"/>
              </a:ext>
            </a:extLst>
          </p:cNvPr>
          <p:cNvSpPr txBox="1"/>
          <p:nvPr/>
        </p:nvSpPr>
        <p:spPr>
          <a:xfrm>
            <a:off x="9324109" y="4371109"/>
            <a:ext cx="2743200" cy="923330"/>
          </a:xfrm>
          <a:prstGeom prst="rect">
            <a:avLst/>
          </a:prstGeom>
          <a:noFill/>
        </p:spPr>
        <p:txBody>
          <a:bodyPr wrap="square" rtlCol="0">
            <a:spAutoFit/>
          </a:bodyPr>
          <a:lstStyle/>
          <a:p>
            <a:r>
              <a:rPr lang="en-US" dirty="0"/>
              <a:t>AMS1117</a:t>
            </a:r>
          </a:p>
          <a:p>
            <a:r>
              <a:rPr lang="en-US" dirty="0"/>
              <a:t>Non-Inverted Output</a:t>
            </a:r>
          </a:p>
          <a:p>
            <a:endParaRPr lang="en-US" dirty="0"/>
          </a:p>
        </p:txBody>
      </p:sp>
      <p:sp>
        <p:nvSpPr>
          <p:cNvPr id="7" name="TextBox 6">
            <a:extLst>
              <a:ext uri="{FF2B5EF4-FFF2-40B4-BE49-F238E27FC236}">
                <a16:creationId xmlns:a16="http://schemas.microsoft.com/office/drawing/2014/main" id="{69BAB8B8-B9B4-FFAE-B821-3B36E290CA74}"/>
              </a:ext>
            </a:extLst>
          </p:cNvPr>
          <p:cNvSpPr txBox="1"/>
          <p:nvPr/>
        </p:nvSpPr>
        <p:spPr>
          <a:xfrm>
            <a:off x="9242586" y="2235993"/>
            <a:ext cx="2895856" cy="1477328"/>
          </a:xfrm>
          <a:prstGeom prst="rect">
            <a:avLst/>
          </a:prstGeom>
          <a:noFill/>
        </p:spPr>
        <p:txBody>
          <a:bodyPr wrap="square" rtlCol="0">
            <a:spAutoFit/>
          </a:bodyPr>
          <a:lstStyle/>
          <a:p>
            <a:r>
              <a:rPr lang="en-US" dirty="0"/>
              <a:t>LM2596</a:t>
            </a:r>
          </a:p>
          <a:p>
            <a:pPr marL="285750" indent="-285750">
              <a:buFont typeface="Arial" panose="020B0604020202020204" pitchFamily="34" charset="0"/>
              <a:buChar char="•"/>
            </a:pPr>
            <a:r>
              <a:rPr lang="en-US" dirty="0"/>
              <a:t>Non-Inverted Output</a:t>
            </a:r>
          </a:p>
          <a:p>
            <a:pPr marL="285750" indent="-285750">
              <a:buFont typeface="Arial" panose="020B0604020202020204" pitchFamily="34" charset="0"/>
              <a:buChar char="•"/>
            </a:pPr>
            <a:r>
              <a:rPr lang="en-US" dirty="0"/>
              <a:t>High Current Rating</a:t>
            </a:r>
          </a:p>
          <a:p>
            <a:pPr marL="285750" indent="-285750">
              <a:buFont typeface="Arial" panose="020B0604020202020204" pitchFamily="34" charset="0"/>
              <a:buChar char="•"/>
            </a:pPr>
            <a:r>
              <a:rPr lang="en-US" dirty="0"/>
              <a:t>Efficient</a:t>
            </a:r>
          </a:p>
          <a:p>
            <a:pPr marL="285750" indent="-285750">
              <a:buFont typeface="Arial" panose="020B0604020202020204" pitchFamily="34" charset="0"/>
              <a:buChar char="•"/>
            </a:pPr>
            <a:r>
              <a:rPr lang="en-US" dirty="0"/>
              <a:t>Reliable &amp; Common</a:t>
            </a:r>
          </a:p>
        </p:txBody>
      </p:sp>
      <p:grpSp>
        <p:nvGrpSpPr>
          <p:cNvPr id="11" name="Group 10">
            <a:extLst>
              <a:ext uri="{FF2B5EF4-FFF2-40B4-BE49-F238E27FC236}">
                <a16:creationId xmlns:a16="http://schemas.microsoft.com/office/drawing/2014/main" id="{6A0F4578-5377-9E53-9BE0-B8974F70E419}"/>
              </a:ext>
            </a:extLst>
          </p:cNvPr>
          <p:cNvGrpSpPr/>
          <p:nvPr/>
        </p:nvGrpSpPr>
        <p:grpSpPr>
          <a:xfrm>
            <a:off x="3484135" y="1507811"/>
            <a:ext cx="519120" cy="1156680"/>
            <a:chOff x="3484135" y="1507811"/>
            <a:chExt cx="519120" cy="1156680"/>
          </a:xfrm>
        </p:grpSpPr>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9A7C49BA-7541-40EA-8E30-20C286DB87FC}"/>
                    </a:ext>
                  </a:extLst>
                </p14:cNvPr>
                <p14:cNvContentPartPr/>
                <p14:nvPr/>
              </p14:nvContentPartPr>
              <p14:xfrm>
                <a:off x="3484135" y="1507811"/>
                <a:ext cx="279000" cy="292320"/>
              </p14:xfrm>
            </p:contentPart>
          </mc:Choice>
          <mc:Fallback xmlns="">
            <p:pic>
              <p:nvPicPr>
                <p:cNvPr id="8" name="Ink 7">
                  <a:extLst>
                    <a:ext uri="{FF2B5EF4-FFF2-40B4-BE49-F238E27FC236}">
                      <a16:creationId xmlns:a16="http://schemas.microsoft.com/office/drawing/2014/main" id="{9A7C49BA-7541-40EA-8E30-20C286DB87FC}"/>
                    </a:ext>
                  </a:extLst>
                </p:cNvPr>
                <p:cNvPicPr/>
                <p:nvPr/>
              </p:nvPicPr>
              <p:blipFill>
                <a:blip r:embed="rId9"/>
                <a:stretch>
                  <a:fillRect/>
                </a:stretch>
              </p:blipFill>
              <p:spPr>
                <a:xfrm>
                  <a:off x="3475495" y="1499171"/>
                  <a:ext cx="296640" cy="3099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6F62E529-B379-34ED-5FC1-DA87B05D7A6E}"/>
                    </a:ext>
                  </a:extLst>
                </p14:cNvPr>
                <p14:cNvContentPartPr/>
                <p14:nvPr/>
              </p14:nvContentPartPr>
              <p14:xfrm>
                <a:off x="3622375" y="1909931"/>
                <a:ext cx="53280" cy="37080"/>
              </p14:xfrm>
            </p:contentPart>
          </mc:Choice>
          <mc:Fallback xmlns="">
            <p:pic>
              <p:nvPicPr>
                <p:cNvPr id="9" name="Ink 8">
                  <a:extLst>
                    <a:ext uri="{FF2B5EF4-FFF2-40B4-BE49-F238E27FC236}">
                      <a16:creationId xmlns:a16="http://schemas.microsoft.com/office/drawing/2014/main" id="{6F62E529-B379-34ED-5FC1-DA87B05D7A6E}"/>
                    </a:ext>
                  </a:extLst>
                </p:cNvPr>
                <p:cNvPicPr/>
                <p:nvPr/>
              </p:nvPicPr>
              <p:blipFill>
                <a:blip r:embed="rId11"/>
                <a:stretch>
                  <a:fillRect/>
                </a:stretch>
              </p:blipFill>
              <p:spPr>
                <a:xfrm>
                  <a:off x="3613375" y="1900931"/>
                  <a:ext cx="70920" cy="5472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0" name="Ink 9">
                  <a:extLst>
                    <a:ext uri="{FF2B5EF4-FFF2-40B4-BE49-F238E27FC236}">
                      <a16:creationId xmlns:a16="http://schemas.microsoft.com/office/drawing/2014/main" id="{AA016179-D8FE-2367-7104-C7D17B4C39D5}"/>
                    </a:ext>
                  </a:extLst>
                </p14:cNvPr>
                <p14:cNvContentPartPr/>
                <p14:nvPr/>
              </p14:nvContentPartPr>
              <p14:xfrm>
                <a:off x="3672775" y="1765931"/>
                <a:ext cx="330480" cy="898560"/>
              </p14:xfrm>
            </p:contentPart>
          </mc:Choice>
          <mc:Fallback xmlns="">
            <p:pic>
              <p:nvPicPr>
                <p:cNvPr id="10" name="Ink 9">
                  <a:extLst>
                    <a:ext uri="{FF2B5EF4-FFF2-40B4-BE49-F238E27FC236}">
                      <a16:creationId xmlns:a16="http://schemas.microsoft.com/office/drawing/2014/main" id="{AA016179-D8FE-2367-7104-C7D17B4C39D5}"/>
                    </a:ext>
                  </a:extLst>
                </p:cNvPr>
                <p:cNvPicPr/>
                <p:nvPr/>
              </p:nvPicPr>
              <p:blipFill>
                <a:blip r:embed="rId13"/>
                <a:stretch>
                  <a:fillRect/>
                </a:stretch>
              </p:blipFill>
              <p:spPr>
                <a:xfrm>
                  <a:off x="3663775" y="1757291"/>
                  <a:ext cx="348120" cy="916200"/>
                </a:xfrm>
                <a:prstGeom prst="rect">
                  <a:avLst/>
                </a:prstGeom>
              </p:spPr>
            </p:pic>
          </mc:Fallback>
        </mc:AlternateContent>
      </p:grpSp>
    </p:spTree>
    <p:extLst>
      <p:ext uri="{BB962C8B-B14F-4D97-AF65-F5344CB8AC3E}">
        <p14:creationId xmlns:p14="http://schemas.microsoft.com/office/powerpoint/2010/main" val="271284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9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59708-0E28-6658-8EE8-9D7D18D11CA3}"/>
              </a:ext>
            </a:extLst>
          </p:cNvPr>
          <p:cNvSpPr>
            <a:spLocks noGrp="1"/>
          </p:cNvSpPr>
          <p:nvPr>
            <p:ph type="title"/>
          </p:nvPr>
        </p:nvSpPr>
        <p:spPr>
          <a:xfrm>
            <a:off x="614527" y="475785"/>
            <a:ext cx="10515600" cy="1325563"/>
          </a:xfrm>
        </p:spPr>
        <p:txBody>
          <a:bodyPr/>
          <a:lstStyle/>
          <a:p>
            <a:r>
              <a:rPr lang="en-US"/>
              <a:t>Power Transformer Selection</a:t>
            </a:r>
          </a:p>
        </p:txBody>
      </p:sp>
      <p:graphicFrame>
        <p:nvGraphicFramePr>
          <p:cNvPr id="9" name="Table 8">
            <a:extLst>
              <a:ext uri="{FF2B5EF4-FFF2-40B4-BE49-F238E27FC236}">
                <a16:creationId xmlns:a16="http://schemas.microsoft.com/office/drawing/2014/main" id="{C98C8322-CB48-6A2B-FFBC-3A02D0B3ACA6}"/>
              </a:ext>
            </a:extLst>
          </p:cNvPr>
          <p:cNvGraphicFramePr>
            <a:graphicFrameLocks noGrp="1"/>
          </p:cNvGraphicFramePr>
          <p:nvPr>
            <p:extLst>
              <p:ext uri="{D42A27DB-BD31-4B8C-83A1-F6EECF244321}">
                <p14:modId xmlns:p14="http://schemas.microsoft.com/office/powerpoint/2010/main" val="1749627732"/>
              </p:ext>
            </p:extLst>
          </p:nvPr>
        </p:nvGraphicFramePr>
        <p:xfrm>
          <a:off x="618995" y="3432894"/>
          <a:ext cx="10160000" cy="3047775"/>
        </p:xfrm>
        <a:graphic>
          <a:graphicData uri="http://schemas.openxmlformats.org/drawingml/2006/table">
            <a:tbl>
              <a:tblPr bandRow="1">
                <a:tableStyleId>{5C22544A-7EE6-4342-B048-85BDC9FD1C3A}</a:tableStyleId>
              </a:tblPr>
              <a:tblGrid>
                <a:gridCol w="2032000">
                  <a:extLst>
                    <a:ext uri="{9D8B030D-6E8A-4147-A177-3AD203B41FA5}">
                      <a16:colId xmlns:a16="http://schemas.microsoft.com/office/drawing/2014/main" val="717333119"/>
                    </a:ext>
                  </a:extLst>
                </a:gridCol>
                <a:gridCol w="2032000">
                  <a:extLst>
                    <a:ext uri="{9D8B030D-6E8A-4147-A177-3AD203B41FA5}">
                      <a16:colId xmlns:a16="http://schemas.microsoft.com/office/drawing/2014/main" val="2694653201"/>
                    </a:ext>
                  </a:extLst>
                </a:gridCol>
                <a:gridCol w="2032000">
                  <a:extLst>
                    <a:ext uri="{9D8B030D-6E8A-4147-A177-3AD203B41FA5}">
                      <a16:colId xmlns:a16="http://schemas.microsoft.com/office/drawing/2014/main" val="1173995392"/>
                    </a:ext>
                  </a:extLst>
                </a:gridCol>
                <a:gridCol w="2032000">
                  <a:extLst>
                    <a:ext uri="{9D8B030D-6E8A-4147-A177-3AD203B41FA5}">
                      <a16:colId xmlns:a16="http://schemas.microsoft.com/office/drawing/2014/main" val="1830850937"/>
                    </a:ext>
                  </a:extLst>
                </a:gridCol>
                <a:gridCol w="2032000">
                  <a:extLst>
                    <a:ext uri="{9D8B030D-6E8A-4147-A177-3AD203B41FA5}">
                      <a16:colId xmlns:a16="http://schemas.microsoft.com/office/drawing/2014/main" val="786452780"/>
                    </a:ext>
                  </a:extLst>
                </a:gridCol>
              </a:tblGrid>
              <a:tr h="392205">
                <a:tc>
                  <a:txBody>
                    <a:bodyPr/>
                    <a:lstStyle/>
                    <a:p>
                      <a:pPr algn="ctr" rtl="0" fontAlgn="t"/>
                      <a:r>
                        <a:rPr lang="en-US" sz="1400" b="1">
                          <a:effectLst/>
                          <a:latin typeface="Arial"/>
                        </a:rPr>
                        <a:t>Specifications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4">
                  <a:txBody>
                    <a:bodyPr/>
                    <a:lstStyle/>
                    <a:p>
                      <a:pPr algn="ctr" rtl="0" fontAlgn="t"/>
                      <a:r>
                        <a:rPr lang="en-US" sz="1400" b="1">
                          <a:effectLst/>
                          <a:latin typeface="Arial"/>
                        </a:rPr>
                        <a:t>Power Transformer Parts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lnL w="12700" cap="flat" cmpd="sng" algn="ctr">
                      <a:solidFill>
                        <a:srgbClr val="000000"/>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67653632"/>
                  </a:ext>
                </a:extLst>
              </a:tr>
              <a:tr h="400050">
                <a:tc>
                  <a:txBody>
                    <a:bodyPr/>
                    <a:lstStyle/>
                    <a:p>
                      <a:pPr algn="just" rtl="0" fontAlgn="t"/>
                      <a:r>
                        <a:rPr lang="en-US" sz="1400">
                          <a:effectLst/>
                          <a:latin typeface="Arial"/>
                        </a:rPr>
                        <a:t>Part #</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TCT3-11E07AE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VTX-120-003-6045</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VTX-120-003-606</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VPM12-2080</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006564"/>
                  </a:ext>
                </a:extLst>
              </a:tr>
              <a:tr h="0">
                <a:tc>
                  <a:txBody>
                    <a:bodyPr/>
                    <a:lstStyle/>
                    <a:p>
                      <a:pPr algn="just" rtl="0" fontAlgn="t"/>
                      <a:r>
                        <a:rPr lang="en-US" sz="1400">
                          <a:effectLst/>
                          <a:latin typeface="Arial"/>
                        </a:rPr>
                        <a:t>Transformer type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Shell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Shell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Shell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Toroidal</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17908619"/>
                  </a:ext>
                </a:extLst>
              </a:tr>
              <a:tr h="0">
                <a:tc>
                  <a:txBody>
                    <a:bodyPr/>
                    <a:lstStyle/>
                    <a:p>
                      <a:pPr algn="just" rtl="0" fontAlgn="t"/>
                      <a:r>
                        <a:rPr lang="en-US" sz="1400">
                          <a:effectLst/>
                          <a:latin typeface="Arial"/>
                        </a:rPr>
                        <a:t>Primary Voltage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120V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120V, 240V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120V, 240V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100V, 120V, 220V, 240V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16969957"/>
                  </a:ext>
                </a:extLst>
              </a:tr>
              <a:tr h="0">
                <a:tc>
                  <a:txBody>
                    <a:bodyPr/>
                    <a:lstStyle/>
                    <a:p>
                      <a:pPr algn="just" rtl="0" fontAlgn="t"/>
                      <a:r>
                        <a:rPr lang="en-US" sz="1400">
                          <a:effectLst/>
                          <a:latin typeface="Arial"/>
                        </a:rPr>
                        <a:t>Secondary Voltage</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10V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Parallel 4.5V, Series 9V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Parallel 6V, Series 12V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Parallel 6V, Series 12V</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17606264"/>
                  </a:ext>
                </a:extLst>
              </a:tr>
              <a:tr h="0">
                <a:tc>
                  <a:txBody>
                    <a:bodyPr/>
                    <a:lstStyle/>
                    <a:p>
                      <a:pPr algn="just" rtl="0" fontAlgn="t"/>
                      <a:r>
                        <a:rPr lang="en-US" sz="1400">
                          <a:effectLst/>
                          <a:latin typeface="Arial"/>
                        </a:rPr>
                        <a:t>Power Rating</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2.5VA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3VA - 36VA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3VA -36VA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25VA</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4471960"/>
                  </a:ext>
                </a:extLst>
              </a:tr>
              <a:tr h="0">
                <a:tc>
                  <a:txBody>
                    <a:bodyPr/>
                    <a:lstStyle/>
                    <a:p>
                      <a:pPr algn="just" rtl="0" fontAlgn="t"/>
                      <a:r>
                        <a:rPr lang="en-US" sz="1400">
                          <a:effectLst/>
                          <a:latin typeface="Arial"/>
                        </a:rPr>
                        <a:t>Center-Tap Configuration</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No</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Yes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Yes</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No</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5091413"/>
                  </a:ext>
                </a:extLst>
              </a:tr>
              <a:tr h="0">
                <a:tc>
                  <a:txBody>
                    <a:bodyPr/>
                    <a:lstStyle/>
                    <a:p>
                      <a:pPr algn="just" rtl="0" fontAlgn="t"/>
                      <a:r>
                        <a:rPr lang="en-US" sz="1400">
                          <a:effectLst/>
                          <a:latin typeface="Arial"/>
                        </a:rPr>
                        <a:t>Cost</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$7.50</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$13.95</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400">
                          <a:effectLst/>
                          <a:latin typeface="Arial"/>
                        </a:rPr>
                        <a:t>$13.95</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400">
                          <a:effectLst/>
                          <a:latin typeface="Arial"/>
                        </a:rPr>
                        <a:t>$34.41</a:t>
                      </a:r>
                      <a:endParaRPr lang="en-US" sz="20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5961684"/>
                  </a:ext>
                </a:extLst>
              </a:tr>
            </a:tbl>
          </a:graphicData>
        </a:graphic>
      </p:graphicFrame>
      <p:pic>
        <p:nvPicPr>
          <p:cNvPr id="5" name="Content Placeholder 12" descr="A person smiling at camera&#10;&#10;AI-generated content may be incorrect.">
            <a:extLst>
              <a:ext uri="{FF2B5EF4-FFF2-40B4-BE49-F238E27FC236}">
                <a16:creationId xmlns:a16="http://schemas.microsoft.com/office/drawing/2014/main" id="{32839532-CF4F-DC7E-6CE2-DAD8A7DE968A}"/>
              </a:ext>
            </a:extLst>
          </p:cNvPr>
          <p:cNvPicPr>
            <a:picLocks noChangeAspect="1"/>
          </p:cNvPicPr>
          <p:nvPr/>
        </p:nvPicPr>
        <p:blipFill>
          <a:blip r:embed="rId4"/>
          <a:stretch>
            <a:fillRect/>
          </a:stretch>
        </p:blipFill>
        <p:spPr>
          <a:xfrm>
            <a:off x="11063794" y="110549"/>
            <a:ext cx="1051700" cy="11232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POWER_TRANS">
            <a:hlinkClick r:id="" action="ppaction://media"/>
            <a:extLst>
              <a:ext uri="{FF2B5EF4-FFF2-40B4-BE49-F238E27FC236}">
                <a16:creationId xmlns:a16="http://schemas.microsoft.com/office/drawing/2014/main" id="{8F0DD8A4-0460-9F68-C17F-C25B9995B0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1818" y="306161"/>
            <a:ext cx="730250" cy="730250"/>
          </a:xfrm>
          <a:prstGeom prst="rect">
            <a:avLst/>
          </a:prstGeom>
        </p:spPr>
      </p:pic>
      <p:sp>
        <p:nvSpPr>
          <p:cNvPr id="4" name="TextBox 3">
            <a:extLst>
              <a:ext uri="{FF2B5EF4-FFF2-40B4-BE49-F238E27FC236}">
                <a16:creationId xmlns:a16="http://schemas.microsoft.com/office/drawing/2014/main" id="{16212CDB-7E01-4B89-64E0-056462C14EDF}"/>
              </a:ext>
            </a:extLst>
          </p:cNvPr>
          <p:cNvSpPr txBox="1"/>
          <p:nvPr/>
        </p:nvSpPr>
        <p:spPr>
          <a:xfrm>
            <a:off x="617638" y="2080875"/>
            <a:ext cx="7829882" cy="1200329"/>
          </a:xfrm>
          <a:prstGeom prst="rect">
            <a:avLst/>
          </a:prstGeom>
          <a:noFill/>
        </p:spPr>
        <p:txBody>
          <a:bodyPr wrap="square" lIns="91440" tIns="45720" rIns="91440" bIns="45720" rtlCol="0" anchor="t">
            <a:spAutoFit/>
          </a:bodyPr>
          <a:lstStyle/>
          <a:p>
            <a:r>
              <a:rPr lang="en-US" dirty="0"/>
              <a:t>VTX–120–003-6045</a:t>
            </a:r>
          </a:p>
          <a:p>
            <a:pPr marL="285750" indent="-285750">
              <a:buFont typeface="Arial" panose="020B0604020202020204" pitchFamily="34" charset="0"/>
              <a:buChar char="•"/>
            </a:pPr>
            <a:r>
              <a:rPr lang="en-US" dirty="0">
                <a:ea typeface="+mn-lt"/>
                <a:cs typeface="+mn-lt"/>
              </a:rPr>
              <a:t>Configurable for Half-Wave and Full-Wave Center-Tap Rectification</a:t>
            </a:r>
            <a:endParaRPr lang="en-US" dirty="0"/>
          </a:p>
          <a:p>
            <a:pPr marL="285750" indent="-285750">
              <a:buFont typeface="Arial" panose="020B0604020202020204" pitchFamily="34" charset="0"/>
              <a:buChar char="•"/>
            </a:pPr>
            <a:r>
              <a:rPr lang="en-US" dirty="0">
                <a:ea typeface="+mn-lt"/>
                <a:cs typeface="+mn-lt"/>
              </a:rPr>
              <a:t>Sufficient Secondary Voltage with Power Efficiency Consideration</a:t>
            </a:r>
          </a:p>
          <a:p>
            <a:pPr marL="285750" indent="-285750">
              <a:buFont typeface="Arial" panose="020B0604020202020204" pitchFamily="34" charset="0"/>
              <a:buChar char="•"/>
            </a:pPr>
            <a:r>
              <a:rPr lang="en-US" dirty="0"/>
              <a:t>Fairly Low Cost</a:t>
            </a:r>
          </a:p>
        </p:txBody>
      </p:sp>
    </p:spTree>
    <p:extLst>
      <p:ext uri="{BB962C8B-B14F-4D97-AF65-F5344CB8AC3E}">
        <p14:creationId xmlns:p14="http://schemas.microsoft.com/office/powerpoint/2010/main" val="70247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54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39796"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AD951-C14A-899F-0AF9-5C68B98B8858}"/>
              </a:ext>
            </a:extLst>
          </p:cNvPr>
          <p:cNvSpPr>
            <a:spLocks noGrp="1"/>
          </p:cNvSpPr>
          <p:nvPr>
            <p:ph type="title"/>
          </p:nvPr>
        </p:nvSpPr>
        <p:spPr>
          <a:xfrm>
            <a:off x="856446" y="835048"/>
            <a:ext cx="7571702" cy="857535"/>
          </a:xfrm>
        </p:spPr>
        <p:txBody>
          <a:bodyPr vert="horz" lIns="91440" tIns="45720" rIns="91440" bIns="45720" rtlCol="0" anchor="t">
            <a:normAutofit/>
          </a:bodyPr>
          <a:lstStyle/>
          <a:p>
            <a:r>
              <a:rPr lang="en-US" sz="4000"/>
              <a:t>AC to DC Converter</a:t>
            </a:r>
            <a:r>
              <a:rPr lang="en-US"/>
              <a:t> Selection</a:t>
            </a:r>
            <a:endParaRPr lang="en-US" sz="4000"/>
          </a:p>
        </p:txBody>
      </p:sp>
      <p:graphicFrame>
        <p:nvGraphicFramePr>
          <p:cNvPr id="7" name="Table 6">
            <a:extLst>
              <a:ext uri="{FF2B5EF4-FFF2-40B4-BE49-F238E27FC236}">
                <a16:creationId xmlns:a16="http://schemas.microsoft.com/office/drawing/2014/main" id="{B80CC7DF-FC1B-5AEF-B341-82B87A7E26A5}"/>
              </a:ext>
            </a:extLst>
          </p:cNvPr>
          <p:cNvGraphicFramePr>
            <a:graphicFrameLocks noGrp="1"/>
          </p:cNvGraphicFramePr>
          <p:nvPr>
            <p:extLst>
              <p:ext uri="{D42A27DB-BD31-4B8C-83A1-F6EECF244321}">
                <p14:modId xmlns:p14="http://schemas.microsoft.com/office/powerpoint/2010/main" val="3462511415"/>
              </p:ext>
            </p:extLst>
          </p:nvPr>
        </p:nvGraphicFramePr>
        <p:xfrm>
          <a:off x="5330869" y="2163926"/>
          <a:ext cx="6147868" cy="4370290"/>
        </p:xfrm>
        <a:graphic>
          <a:graphicData uri="http://schemas.openxmlformats.org/drawingml/2006/table">
            <a:tbl>
              <a:tblPr bandRow="1">
                <a:tableStyleId>{5C22544A-7EE6-4342-B048-85BDC9FD1C3A}</a:tableStyleId>
              </a:tblPr>
              <a:tblGrid>
                <a:gridCol w="1536967">
                  <a:extLst>
                    <a:ext uri="{9D8B030D-6E8A-4147-A177-3AD203B41FA5}">
                      <a16:colId xmlns:a16="http://schemas.microsoft.com/office/drawing/2014/main" val="340608280"/>
                    </a:ext>
                  </a:extLst>
                </a:gridCol>
                <a:gridCol w="1536967">
                  <a:extLst>
                    <a:ext uri="{9D8B030D-6E8A-4147-A177-3AD203B41FA5}">
                      <a16:colId xmlns:a16="http://schemas.microsoft.com/office/drawing/2014/main" val="2976106414"/>
                    </a:ext>
                  </a:extLst>
                </a:gridCol>
                <a:gridCol w="1536967">
                  <a:extLst>
                    <a:ext uri="{9D8B030D-6E8A-4147-A177-3AD203B41FA5}">
                      <a16:colId xmlns:a16="http://schemas.microsoft.com/office/drawing/2014/main" val="3075110225"/>
                    </a:ext>
                  </a:extLst>
                </a:gridCol>
                <a:gridCol w="1536967">
                  <a:extLst>
                    <a:ext uri="{9D8B030D-6E8A-4147-A177-3AD203B41FA5}">
                      <a16:colId xmlns:a16="http://schemas.microsoft.com/office/drawing/2014/main" val="1663300313"/>
                    </a:ext>
                  </a:extLst>
                </a:gridCol>
              </a:tblGrid>
              <a:tr h="560294">
                <a:tc>
                  <a:txBody>
                    <a:bodyPr/>
                    <a:lstStyle/>
                    <a:p>
                      <a:pPr algn="ctr" rtl="0" fontAlgn="t"/>
                      <a:r>
                        <a:rPr lang="en-US" sz="1600" b="1">
                          <a:effectLst/>
                          <a:latin typeface="Arial"/>
                        </a:rPr>
                        <a:t>Specifications</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3">
                  <a:txBody>
                    <a:bodyPr/>
                    <a:lstStyle/>
                    <a:p>
                      <a:pPr algn="ctr" rtl="0" fontAlgn="t"/>
                      <a:r>
                        <a:rPr lang="en-US" sz="1600" b="1">
                          <a:effectLst/>
                          <a:latin typeface="Arial"/>
                        </a:rPr>
                        <a:t>AC to DC Converter Parts</a:t>
                      </a:r>
                      <a:endParaRPr lang="en-US" sz="160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05771430"/>
                  </a:ext>
                </a:extLst>
              </a:tr>
              <a:tr h="616323">
                <a:tc>
                  <a:txBody>
                    <a:bodyPr/>
                    <a:lstStyle/>
                    <a:p>
                      <a:pPr algn="just" rtl="0" fontAlgn="t"/>
                      <a:r>
                        <a:rPr lang="en-US" sz="1600">
                          <a:effectLst/>
                          <a:latin typeface="Arial"/>
                        </a:rPr>
                        <a:t>Part #</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1N4149TR</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NSR05301MX4T5G</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dirty="0">
                          <a:effectLst/>
                          <a:latin typeface="Arial"/>
                        </a:rPr>
                        <a:t>SBT20120LCT_T0_00001</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968894565"/>
                  </a:ext>
                </a:extLst>
              </a:tr>
              <a:tr h="630330">
                <a:tc>
                  <a:txBody>
                    <a:bodyPr/>
                    <a:lstStyle/>
                    <a:p>
                      <a:pPr algn="just" rtl="0" fontAlgn="t"/>
                      <a:r>
                        <a:rPr lang="en-US" sz="1600">
                          <a:effectLst/>
                          <a:latin typeface="Arial"/>
                        </a:rPr>
                        <a:t>Breakdown Voltage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100V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30V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120V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932761656"/>
                  </a:ext>
                </a:extLst>
              </a:tr>
              <a:tr h="658345">
                <a:tc>
                  <a:txBody>
                    <a:bodyPr/>
                    <a:lstStyle/>
                    <a:p>
                      <a:pPr algn="just" rtl="0" fontAlgn="t"/>
                      <a:r>
                        <a:rPr lang="en-US" sz="1600">
                          <a:effectLst/>
                          <a:latin typeface="Arial"/>
                        </a:rPr>
                        <a:t>Forward Voltage</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0.8V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0.82V</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1924465307"/>
                  </a:ext>
                </a:extLst>
              </a:tr>
              <a:tr h="672352">
                <a:tc>
                  <a:txBody>
                    <a:bodyPr/>
                    <a:lstStyle/>
                    <a:p>
                      <a:pPr algn="just" rtl="0" fontAlgn="t"/>
                      <a:r>
                        <a:rPr lang="en-US" sz="1600">
                          <a:effectLst/>
                          <a:latin typeface="Arial"/>
                        </a:rPr>
                        <a:t>Forward Current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500mA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500mA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10A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43895722"/>
                  </a:ext>
                </a:extLst>
              </a:tr>
              <a:tr h="616323">
                <a:tc>
                  <a:txBody>
                    <a:bodyPr/>
                    <a:lstStyle/>
                    <a:p>
                      <a:pPr algn="just" rtl="0" fontAlgn="t"/>
                      <a:r>
                        <a:rPr lang="en-US" sz="1600">
                          <a:effectLst/>
                          <a:latin typeface="Arial"/>
                        </a:rPr>
                        <a:t>Reverse Current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25nA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25uA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20uA</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247037804"/>
                  </a:ext>
                </a:extLst>
              </a:tr>
              <a:tr h="616323">
                <a:tc>
                  <a:txBody>
                    <a:bodyPr/>
                    <a:lstStyle/>
                    <a:p>
                      <a:pPr algn="just" rtl="0" fontAlgn="t"/>
                      <a:r>
                        <a:rPr lang="en-US" sz="1600">
                          <a:effectLst/>
                          <a:latin typeface="Arial"/>
                        </a:rPr>
                        <a:t>Cost</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$0.10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a:effectLst/>
                          <a:latin typeface="Arial"/>
                        </a:rPr>
                        <a:t>$0.80</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600" dirty="0">
                          <a:effectLst/>
                          <a:latin typeface="Arial"/>
                        </a:rPr>
                        <a:t>$0.94</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005259555"/>
                  </a:ext>
                </a:extLst>
              </a:tr>
            </a:tbl>
          </a:graphicData>
        </a:graphic>
      </p:graphicFrame>
      <p:pic>
        <p:nvPicPr>
          <p:cNvPr id="8" name="Content Placeholder 12" descr="A person smiling at camera&#10;&#10;AI-generated content may be incorrect.">
            <a:extLst>
              <a:ext uri="{FF2B5EF4-FFF2-40B4-BE49-F238E27FC236}">
                <a16:creationId xmlns:a16="http://schemas.microsoft.com/office/drawing/2014/main" id="{7DF87F34-9039-0E9F-31E2-5B2CE2070148}"/>
              </a:ext>
            </a:extLst>
          </p:cNvPr>
          <p:cNvPicPr>
            <a:picLocks noChangeAspect="1"/>
          </p:cNvPicPr>
          <p:nvPr/>
        </p:nvPicPr>
        <p:blipFill>
          <a:blip r:embed="rId4"/>
          <a:stretch>
            <a:fillRect/>
          </a:stretch>
        </p:blipFill>
        <p:spPr>
          <a:xfrm>
            <a:off x="10694987" y="166403"/>
            <a:ext cx="1281134" cy="13683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3" name="AC_TO_DC_CON_1">
            <a:hlinkClick r:id="" action="ppaction://media"/>
            <a:extLst>
              <a:ext uri="{FF2B5EF4-FFF2-40B4-BE49-F238E27FC236}">
                <a16:creationId xmlns:a16="http://schemas.microsoft.com/office/drawing/2014/main" id="{863755A1-2D70-BE75-E597-EB73FA4CE7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449539" y="320576"/>
            <a:ext cx="730250" cy="730250"/>
          </a:xfrm>
          <a:prstGeom prst="rect">
            <a:avLst/>
          </a:prstGeom>
        </p:spPr>
      </p:pic>
      <p:sp>
        <p:nvSpPr>
          <p:cNvPr id="4" name="TextBox 3">
            <a:extLst>
              <a:ext uri="{FF2B5EF4-FFF2-40B4-BE49-F238E27FC236}">
                <a16:creationId xmlns:a16="http://schemas.microsoft.com/office/drawing/2014/main" id="{FC41CE6C-9F9E-DD32-8A11-6611B4D7707C}"/>
              </a:ext>
            </a:extLst>
          </p:cNvPr>
          <p:cNvSpPr txBox="1"/>
          <p:nvPr/>
        </p:nvSpPr>
        <p:spPr>
          <a:xfrm>
            <a:off x="624878" y="2166041"/>
            <a:ext cx="4292251" cy="2031325"/>
          </a:xfrm>
          <a:prstGeom prst="rect">
            <a:avLst/>
          </a:prstGeom>
          <a:noFill/>
        </p:spPr>
        <p:txBody>
          <a:bodyPr wrap="square" lIns="91440" tIns="45720" rIns="91440" bIns="45720" rtlCol="0" anchor="t">
            <a:spAutoFit/>
          </a:bodyPr>
          <a:lstStyle/>
          <a:p>
            <a:r>
              <a:rPr lang="en-US" dirty="0"/>
              <a:t>SBT Schottky Diode</a:t>
            </a:r>
          </a:p>
          <a:p>
            <a:pPr marL="285750" indent="-285750">
              <a:buFont typeface="Arial" panose="020B0604020202020204" pitchFamily="34" charset="0"/>
              <a:buChar char="•"/>
            </a:pPr>
            <a:r>
              <a:rPr lang="en-US" dirty="0">
                <a:ea typeface="+mn-lt"/>
                <a:cs typeface="+mn-lt"/>
              </a:rPr>
              <a:t>Dual Schottky Diodes for Half-Wave or Full-Wave Center-Tap Configuration</a:t>
            </a:r>
            <a:endParaRPr lang="en-US" dirty="0"/>
          </a:p>
          <a:p>
            <a:pPr marL="285750" indent="-285750">
              <a:buFont typeface="Arial" panose="020B0604020202020204" pitchFamily="34" charset="0"/>
              <a:buChar char="•"/>
            </a:pPr>
            <a:r>
              <a:rPr lang="en-US" dirty="0"/>
              <a:t>Low Voltage Drop</a:t>
            </a:r>
          </a:p>
          <a:p>
            <a:pPr marL="285750" indent="-285750">
              <a:buFont typeface="Arial" panose="020B0604020202020204" pitchFamily="34" charset="0"/>
              <a:buChar char="•"/>
            </a:pPr>
            <a:r>
              <a:rPr lang="en-US" dirty="0"/>
              <a:t>High Breakdown Voltage</a:t>
            </a:r>
          </a:p>
          <a:p>
            <a:pPr marL="285750" indent="-285750">
              <a:buFont typeface="Arial" panose="020B0604020202020204" pitchFamily="34" charset="0"/>
              <a:buChar char="•"/>
            </a:pPr>
            <a:r>
              <a:rPr lang="en-US" dirty="0"/>
              <a:t>High Forward Current</a:t>
            </a:r>
          </a:p>
        </p:txBody>
      </p:sp>
    </p:spTree>
    <p:extLst>
      <p:ext uri="{BB962C8B-B14F-4D97-AF65-F5344CB8AC3E}">
        <p14:creationId xmlns:p14="http://schemas.microsoft.com/office/powerpoint/2010/main" val="2109592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52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F3B3C-94DF-9638-B9FD-0537064FDB1B}"/>
              </a:ext>
            </a:extLst>
          </p:cNvPr>
          <p:cNvSpPr>
            <a:spLocks noGrp="1"/>
          </p:cNvSpPr>
          <p:nvPr>
            <p:ph type="title"/>
          </p:nvPr>
        </p:nvSpPr>
        <p:spPr>
          <a:xfrm>
            <a:off x="658368" y="559526"/>
            <a:ext cx="10168128" cy="1179576"/>
          </a:xfrm>
        </p:spPr>
        <p:txBody>
          <a:bodyPr/>
          <a:lstStyle/>
          <a:p>
            <a:r>
              <a:rPr lang="en-US"/>
              <a:t>The Team</a:t>
            </a:r>
          </a:p>
        </p:txBody>
      </p:sp>
      <p:pic>
        <p:nvPicPr>
          <p:cNvPr id="13" name="Content Placeholder 12" descr="A person smiling at camera&#10;&#10;AI-generated content may be incorrect.">
            <a:extLst>
              <a:ext uri="{FF2B5EF4-FFF2-40B4-BE49-F238E27FC236}">
                <a16:creationId xmlns:a16="http://schemas.microsoft.com/office/drawing/2014/main" id="{A66A9165-1113-CF6D-C981-AF1CD5A0CD85}"/>
              </a:ext>
            </a:extLst>
          </p:cNvPr>
          <p:cNvPicPr>
            <a:picLocks noGrp="1" noChangeAspect="1"/>
          </p:cNvPicPr>
          <p:nvPr>
            <p:ph idx="1"/>
          </p:nvPr>
        </p:nvPicPr>
        <p:blipFill>
          <a:blip r:embed="rId4"/>
          <a:stretch>
            <a:fillRect/>
          </a:stretch>
        </p:blipFill>
        <p:spPr>
          <a:xfrm>
            <a:off x="4139938" y="2772408"/>
            <a:ext cx="2048161" cy="2305372"/>
          </a:xfrm>
        </p:spPr>
      </p:pic>
      <p:pic>
        <p:nvPicPr>
          <p:cNvPr id="1026" name="Picture 2">
            <a:extLst>
              <a:ext uri="{FF2B5EF4-FFF2-40B4-BE49-F238E27FC236}">
                <a16:creationId xmlns:a16="http://schemas.microsoft.com/office/drawing/2014/main" id="{A496816F-5917-E328-ACAC-610FFDD08A0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5752" b="3318"/>
          <a:stretch/>
        </p:blipFill>
        <p:spPr bwMode="auto">
          <a:xfrm>
            <a:off x="1314448" y="2772408"/>
            <a:ext cx="2136456" cy="230537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person smiling for a picture&#10;&#10;AI-generated content may be incorrect.">
            <a:extLst>
              <a:ext uri="{FF2B5EF4-FFF2-40B4-BE49-F238E27FC236}">
                <a16:creationId xmlns:a16="http://schemas.microsoft.com/office/drawing/2014/main" id="{5D99815F-4586-3C19-BE52-BF8ED42E1AE7}"/>
              </a:ext>
            </a:extLst>
          </p:cNvPr>
          <p:cNvPicPr>
            <a:picLocks noChangeAspect="1"/>
          </p:cNvPicPr>
          <p:nvPr/>
        </p:nvPicPr>
        <p:blipFill>
          <a:blip r:embed="rId6"/>
          <a:stretch>
            <a:fillRect/>
          </a:stretch>
        </p:blipFill>
        <p:spPr>
          <a:xfrm>
            <a:off x="6999445" y="2772408"/>
            <a:ext cx="2050225" cy="2303746"/>
          </a:xfrm>
          <a:prstGeom prst="rect">
            <a:avLst/>
          </a:prstGeom>
        </p:spPr>
      </p:pic>
      <p:sp>
        <p:nvSpPr>
          <p:cNvPr id="5" name="TextBox 4">
            <a:extLst>
              <a:ext uri="{FF2B5EF4-FFF2-40B4-BE49-F238E27FC236}">
                <a16:creationId xmlns:a16="http://schemas.microsoft.com/office/drawing/2014/main" id="{AEBB1700-CD16-37C2-EA81-CAA79FD6C46D}"/>
              </a:ext>
            </a:extLst>
          </p:cNvPr>
          <p:cNvSpPr txBox="1"/>
          <p:nvPr/>
        </p:nvSpPr>
        <p:spPr>
          <a:xfrm>
            <a:off x="1227430" y="5153980"/>
            <a:ext cx="2332264" cy="646331"/>
          </a:xfrm>
          <a:prstGeom prst="rect">
            <a:avLst/>
          </a:prstGeom>
          <a:noFill/>
        </p:spPr>
        <p:txBody>
          <a:bodyPr wrap="square" rtlCol="0">
            <a:spAutoFit/>
          </a:bodyPr>
          <a:lstStyle/>
          <a:p>
            <a:pPr algn="ctr"/>
            <a:r>
              <a:rPr lang="en-US"/>
              <a:t>Tristan Palumbo</a:t>
            </a:r>
          </a:p>
          <a:p>
            <a:pPr algn="ctr"/>
            <a:r>
              <a:rPr lang="en-US"/>
              <a:t>Electrical Engineering</a:t>
            </a:r>
          </a:p>
        </p:txBody>
      </p:sp>
      <p:sp>
        <p:nvSpPr>
          <p:cNvPr id="6" name="TextBox 5">
            <a:extLst>
              <a:ext uri="{FF2B5EF4-FFF2-40B4-BE49-F238E27FC236}">
                <a16:creationId xmlns:a16="http://schemas.microsoft.com/office/drawing/2014/main" id="{724C437A-31A7-F7B9-6A38-2B7E2188A248}"/>
              </a:ext>
            </a:extLst>
          </p:cNvPr>
          <p:cNvSpPr txBox="1"/>
          <p:nvPr/>
        </p:nvSpPr>
        <p:spPr>
          <a:xfrm>
            <a:off x="3997886" y="5153979"/>
            <a:ext cx="2332264" cy="646331"/>
          </a:xfrm>
          <a:prstGeom prst="rect">
            <a:avLst/>
          </a:prstGeom>
          <a:noFill/>
        </p:spPr>
        <p:txBody>
          <a:bodyPr wrap="square" rtlCol="0">
            <a:spAutoFit/>
          </a:bodyPr>
          <a:lstStyle/>
          <a:p>
            <a:pPr algn="ctr"/>
            <a:r>
              <a:rPr lang="en-US"/>
              <a:t>Anika Zheng</a:t>
            </a:r>
          </a:p>
          <a:p>
            <a:pPr algn="ctr"/>
            <a:r>
              <a:rPr lang="en-US"/>
              <a:t>Electrical Engineering</a:t>
            </a:r>
          </a:p>
        </p:txBody>
      </p:sp>
      <p:sp>
        <p:nvSpPr>
          <p:cNvPr id="7" name="TextBox 6">
            <a:extLst>
              <a:ext uri="{FF2B5EF4-FFF2-40B4-BE49-F238E27FC236}">
                <a16:creationId xmlns:a16="http://schemas.microsoft.com/office/drawing/2014/main" id="{8ADA56F8-C186-064A-1F4E-B4C7D8E40D35}"/>
              </a:ext>
            </a:extLst>
          </p:cNvPr>
          <p:cNvSpPr txBox="1"/>
          <p:nvPr/>
        </p:nvSpPr>
        <p:spPr>
          <a:xfrm>
            <a:off x="6768342" y="5153979"/>
            <a:ext cx="2590375" cy="646331"/>
          </a:xfrm>
          <a:prstGeom prst="rect">
            <a:avLst/>
          </a:prstGeom>
          <a:noFill/>
        </p:spPr>
        <p:txBody>
          <a:bodyPr wrap="square" rtlCol="0">
            <a:spAutoFit/>
          </a:bodyPr>
          <a:lstStyle/>
          <a:p>
            <a:pPr algn="ctr"/>
            <a:r>
              <a:rPr lang="en-US"/>
              <a:t>Nicholas Rubio</a:t>
            </a:r>
          </a:p>
          <a:p>
            <a:pPr algn="ctr"/>
            <a:r>
              <a:rPr lang="en-US"/>
              <a:t>Computer Engineering</a:t>
            </a:r>
          </a:p>
        </p:txBody>
      </p:sp>
      <p:pic>
        <p:nvPicPr>
          <p:cNvPr id="3" name="Picture 2" descr="A person smiling for the camera&#10;&#10;AI-generated content may be incorrect.">
            <a:extLst>
              <a:ext uri="{FF2B5EF4-FFF2-40B4-BE49-F238E27FC236}">
                <a16:creationId xmlns:a16="http://schemas.microsoft.com/office/drawing/2014/main" id="{56FA20A2-5E82-84A6-080C-3F2DD19F1271}"/>
              </a:ext>
            </a:extLst>
          </p:cNvPr>
          <p:cNvPicPr>
            <a:picLocks noChangeAspect="1"/>
          </p:cNvPicPr>
          <p:nvPr/>
        </p:nvPicPr>
        <p:blipFill>
          <a:blip r:embed="rId7"/>
          <a:stretch>
            <a:fillRect/>
          </a:stretch>
        </p:blipFill>
        <p:spPr>
          <a:xfrm>
            <a:off x="9867411" y="2768599"/>
            <a:ext cx="1669563" cy="2297724"/>
          </a:xfrm>
          <a:prstGeom prst="rect">
            <a:avLst/>
          </a:prstGeom>
        </p:spPr>
      </p:pic>
      <p:sp>
        <p:nvSpPr>
          <p:cNvPr id="8" name="TextBox 7">
            <a:extLst>
              <a:ext uri="{FF2B5EF4-FFF2-40B4-BE49-F238E27FC236}">
                <a16:creationId xmlns:a16="http://schemas.microsoft.com/office/drawing/2014/main" id="{5E959F99-B31B-F285-F303-5E2B92FB0263}"/>
              </a:ext>
            </a:extLst>
          </p:cNvPr>
          <p:cNvSpPr txBox="1"/>
          <p:nvPr/>
        </p:nvSpPr>
        <p:spPr>
          <a:xfrm>
            <a:off x="9406033" y="5075825"/>
            <a:ext cx="2590375" cy="923330"/>
          </a:xfrm>
          <a:prstGeom prst="rect">
            <a:avLst/>
          </a:prstGeom>
          <a:noFill/>
        </p:spPr>
        <p:txBody>
          <a:bodyPr wrap="square" lIns="91440" tIns="45720" rIns="91440" bIns="45720" rtlCol="0" anchor="t">
            <a:spAutoFit/>
          </a:bodyPr>
          <a:lstStyle/>
          <a:p>
            <a:pPr algn="ctr"/>
            <a:r>
              <a:rPr lang="en-US"/>
              <a:t>Hugo Tarira</a:t>
            </a:r>
          </a:p>
          <a:p>
            <a:pPr algn="ctr"/>
            <a:r>
              <a:rPr lang="en-US"/>
              <a:t>Electrical</a:t>
            </a:r>
          </a:p>
          <a:p>
            <a:pPr algn="ctr"/>
            <a:r>
              <a:rPr lang="en-US"/>
              <a:t> Engineering</a:t>
            </a:r>
          </a:p>
        </p:txBody>
      </p:sp>
      <p:pic>
        <p:nvPicPr>
          <p:cNvPr id="10" name="BEAM_TEAM_1">
            <a:hlinkClick r:id="" action="ppaction://media"/>
            <a:extLst>
              <a:ext uri="{FF2B5EF4-FFF2-40B4-BE49-F238E27FC236}">
                <a16:creationId xmlns:a16="http://schemas.microsoft.com/office/drawing/2014/main" id="{66F1ED43-F750-1B86-3A39-06A01A03C498}"/>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624161" y="786946"/>
            <a:ext cx="730250" cy="730250"/>
          </a:xfrm>
          <a:prstGeom prst="rect">
            <a:avLst/>
          </a:prstGeom>
        </p:spPr>
      </p:pic>
      <p:pic>
        <p:nvPicPr>
          <p:cNvPr id="9" name="Picture 8" descr="A person smiling for the camera&#10;&#10;AI-generated content may be incorrect.">
            <a:extLst>
              <a:ext uri="{FF2B5EF4-FFF2-40B4-BE49-F238E27FC236}">
                <a16:creationId xmlns:a16="http://schemas.microsoft.com/office/drawing/2014/main" id="{62379632-758A-4464-7A1A-BC38D62F94AF}"/>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0000" l="10000" r="90000"/>
                    </a14:imgEffect>
                  </a14:imgLayer>
                </a14:imgProps>
              </a:ext>
            </a:extLst>
          </a:blip>
          <a:stretch>
            <a:fillRect/>
          </a:stretch>
        </p:blipFill>
        <p:spPr>
          <a:xfrm>
            <a:off x="10826496" y="308682"/>
            <a:ext cx="1269026" cy="1335061"/>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08910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0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F4445-7DA8-ECAF-B72B-1B703E6903EB}"/>
              </a:ext>
            </a:extLst>
          </p:cNvPr>
          <p:cNvSpPr>
            <a:spLocks noGrp="1"/>
          </p:cNvSpPr>
          <p:nvPr>
            <p:ph type="title"/>
          </p:nvPr>
        </p:nvSpPr>
        <p:spPr>
          <a:xfrm>
            <a:off x="751115" y="433437"/>
            <a:ext cx="10515600" cy="1325563"/>
          </a:xfrm>
        </p:spPr>
        <p:txBody>
          <a:bodyPr/>
          <a:lstStyle/>
          <a:p>
            <a:r>
              <a:rPr lang="en-US" dirty="0">
                <a:ea typeface="+mj-lt"/>
                <a:cs typeface="+mj-lt"/>
              </a:rPr>
              <a:t>Analog Signal Processing Selection</a:t>
            </a:r>
            <a:endParaRPr lang="en-US" dirty="0"/>
          </a:p>
        </p:txBody>
      </p:sp>
      <p:graphicFrame>
        <p:nvGraphicFramePr>
          <p:cNvPr id="5" name="Content Placeholder 4">
            <a:extLst>
              <a:ext uri="{FF2B5EF4-FFF2-40B4-BE49-F238E27FC236}">
                <a16:creationId xmlns:a16="http://schemas.microsoft.com/office/drawing/2014/main" id="{CC6B42C3-212C-6D0E-1413-E686296DC089}"/>
              </a:ext>
            </a:extLst>
          </p:cNvPr>
          <p:cNvGraphicFramePr>
            <a:graphicFrameLocks noGrp="1"/>
          </p:cNvGraphicFramePr>
          <p:nvPr>
            <p:ph idx="1"/>
            <p:extLst>
              <p:ext uri="{D42A27DB-BD31-4B8C-83A1-F6EECF244321}">
                <p14:modId xmlns:p14="http://schemas.microsoft.com/office/powerpoint/2010/main" val="2056058103"/>
              </p:ext>
            </p:extLst>
          </p:nvPr>
        </p:nvGraphicFramePr>
        <p:xfrm>
          <a:off x="932145" y="3878476"/>
          <a:ext cx="10515600" cy="2712720"/>
        </p:xfrm>
        <a:graphic>
          <a:graphicData uri="http://schemas.openxmlformats.org/drawingml/2006/table">
            <a:tbl>
              <a:tblPr bandRow="1">
                <a:tableStyleId>{5C22544A-7EE6-4342-B048-85BDC9FD1C3A}</a:tableStyleId>
              </a:tblPr>
              <a:tblGrid>
                <a:gridCol w="2628900">
                  <a:extLst>
                    <a:ext uri="{9D8B030D-6E8A-4147-A177-3AD203B41FA5}">
                      <a16:colId xmlns:a16="http://schemas.microsoft.com/office/drawing/2014/main" val="1233498448"/>
                    </a:ext>
                  </a:extLst>
                </a:gridCol>
                <a:gridCol w="2628900">
                  <a:extLst>
                    <a:ext uri="{9D8B030D-6E8A-4147-A177-3AD203B41FA5}">
                      <a16:colId xmlns:a16="http://schemas.microsoft.com/office/drawing/2014/main" val="4084398542"/>
                    </a:ext>
                  </a:extLst>
                </a:gridCol>
                <a:gridCol w="2628900">
                  <a:extLst>
                    <a:ext uri="{9D8B030D-6E8A-4147-A177-3AD203B41FA5}">
                      <a16:colId xmlns:a16="http://schemas.microsoft.com/office/drawing/2014/main" val="2936401944"/>
                    </a:ext>
                  </a:extLst>
                </a:gridCol>
                <a:gridCol w="2628900">
                  <a:extLst>
                    <a:ext uri="{9D8B030D-6E8A-4147-A177-3AD203B41FA5}">
                      <a16:colId xmlns:a16="http://schemas.microsoft.com/office/drawing/2014/main" val="2468865774"/>
                    </a:ext>
                  </a:extLst>
                </a:gridCol>
              </a:tblGrid>
              <a:tr h="308161">
                <a:tc>
                  <a:txBody>
                    <a:bodyPr/>
                    <a:lstStyle/>
                    <a:p>
                      <a:pPr algn="ctr" rtl="0" fontAlgn="t"/>
                      <a:r>
                        <a:rPr lang="en-US" sz="1600" b="1" i="0" u="none" strike="noStrike" dirty="0">
                          <a:solidFill>
                            <a:srgbClr val="000000"/>
                          </a:solidFill>
                          <a:effectLst/>
                          <a:latin typeface="Arial"/>
                        </a:rPr>
                        <a:t>Specifications</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3">
                  <a:txBody>
                    <a:bodyPr/>
                    <a:lstStyle/>
                    <a:p>
                      <a:pPr algn="ctr" rtl="0" fontAlgn="t"/>
                      <a:r>
                        <a:rPr lang="en-US" sz="1600" b="1" i="0" u="none" strike="noStrike" dirty="0">
                          <a:solidFill>
                            <a:srgbClr val="000000"/>
                          </a:solidFill>
                          <a:effectLst/>
                          <a:latin typeface="Arial"/>
                        </a:rPr>
                        <a:t>Analog Signal Processing Technologies</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166797379"/>
                  </a:ext>
                </a:extLst>
              </a:tr>
              <a:tr h="0">
                <a:tc>
                  <a:txBody>
                    <a:bodyPr/>
                    <a:lstStyle/>
                    <a:p>
                      <a:pPr fontAlgn="t"/>
                      <a:br>
                        <a:rPr lang="en-US" sz="1600" dirty="0">
                          <a:effectLst/>
                        </a:rPr>
                      </a:br>
                      <a:endParaRPr lang="en-US" sz="16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panose="020B0604020202020204" pitchFamily="34" charset="0"/>
                        </a:rPr>
                        <a:t>Zero Crossing Detection</a:t>
                      </a:r>
                      <a:endParaRPr lang="en-US" sz="16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DC Bias and Scaling</a:t>
                      </a: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dirty="0">
                          <a:solidFill>
                            <a:srgbClr val="000000"/>
                          </a:solidFill>
                          <a:effectLst/>
                          <a:latin typeface="Arial" panose="020B0604020202020204" pitchFamily="34" charset="0"/>
                        </a:rPr>
                        <a:t>Frequency to Voltage</a:t>
                      </a:r>
                      <a:endParaRPr lang="en-US" sz="16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62306316"/>
                  </a:ext>
                </a:extLst>
              </a:tr>
              <a:tr h="0">
                <a:tc>
                  <a:txBody>
                    <a:bodyPr/>
                    <a:lstStyle/>
                    <a:p>
                      <a:pPr rtl="0" fontAlgn="t"/>
                      <a:r>
                        <a:rPr lang="en-US" sz="1600" b="0" i="0" u="none" strike="noStrike" dirty="0">
                          <a:solidFill>
                            <a:srgbClr val="000000"/>
                          </a:solidFill>
                          <a:effectLst/>
                          <a:latin typeface="Arial"/>
                        </a:rPr>
                        <a:t>Noise Sensitivity </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High </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Low</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dirty="0">
                          <a:solidFill>
                            <a:srgbClr val="000000"/>
                          </a:solidFill>
                          <a:effectLst/>
                          <a:latin typeface="Arial"/>
                        </a:rPr>
                        <a:t>Medium</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75562651"/>
                  </a:ext>
                </a:extLst>
              </a:tr>
              <a:tr h="0">
                <a:tc>
                  <a:txBody>
                    <a:bodyPr/>
                    <a:lstStyle/>
                    <a:p>
                      <a:pPr rtl="0" fontAlgn="t"/>
                      <a:r>
                        <a:rPr lang="en-US" sz="1600" b="0" i="0" u="none" strike="noStrike" dirty="0">
                          <a:solidFill>
                            <a:srgbClr val="000000"/>
                          </a:solidFill>
                          <a:effectLst/>
                          <a:latin typeface="Arial"/>
                        </a:rPr>
                        <a:t>Sampling Rate (samples per second)</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120 </a:t>
                      </a:r>
                      <a:r>
                        <a:rPr lang="en-US" sz="1600" b="0" i="0" u="none" strike="noStrike" dirty="0" err="1">
                          <a:solidFill>
                            <a:srgbClr val="000000"/>
                          </a:solidFill>
                          <a:effectLst/>
                          <a:latin typeface="Arial"/>
                        </a:rPr>
                        <a:t>sps</a:t>
                      </a:r>
                      <a:endParaRPr lang="en-US" sz="1600" dirty="0" err="1">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1 </a:t>
                      </a:r>
                      <a:r>
                        <a:rPr lang="en-US" sz="1600" b="0" i="0" u="none" strike="noStrike" dirty="0" err="1">
                          <a:solidFill>
                            <a:srgbClr val="000000"/>
                          </a:solidFill>
                          <a:effectLst/>
                          <a:latin typeface="Arial"/>
                        </a:rPr>
                        <a:t>Msps</a:t>
                      </a:r>
                      <a:endParaRPr lang="en-US" sz="1600" dirty="0" err="1">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dirty="0">
                          <a:solidFill>
                            <a:srgbClr val="000000"/>
                          </a:solidFill>
                          <a:effectLst/>
                          <a:latin typeface="Arial"/>
                        </a:rPr>
                        <a:t>60 </a:t>
                      </a:r>
                      <a:r>
                        <a:rPr lang="en-US" sz="1600" b="0" i="0" u="none" strike="noStrike" dirty="0" err="1">
                          <a:solidFill>
                            <a:srgbClr val="000000"/>
                          </a:solidFill>
                          <a:effectLst/>
                          <a:latin typeface="Arial"/>
                        </a:rPr>
                        <a:t>sps</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8473751"/>
                  </a:ext>
                </a:extLst>
              </a:tr>
              <a:tr h="0">
                <a:tc>
                  <a:txBody>
                    <a:bodyPr/>
                    <a:lstStyle/>
                    <a:p>
                      <a:pPr rtl="0" fontAlgn="t"/>
                      <a:r>
                        <a:rPr lang="en-US" sz="1600" b="0" i="0" u="none" strike="noStrike" dirty="0">
                          <a:solidFill>
                            <a:srgbClr val="000000"/>
                          </a:solidFill>
                          <a:effectLst/>
                          <a:latin typeface="Arial"/>
                        </a:rPr>
                        <a:t>Circuit Complexity </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Low</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Medium Low</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dirty="0">
                          <a:solidFill>
                            <a:srgbClr val="000000"/>
                          </a:solidFill>
                          <a:effectLst/>
                          <a:latin typeface="Arial"/>
                        </a:rPr>
                        <a:t>High</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89847232"/>
                  </a:ext>
                </a:extLst>
              </a:tr>
              <a:tr h="0">
                <a:tc>
                  <a:txBody>
                    <a:bodyPr/>
                    <a:lstStyle/>
                    <a:p>
                      <a:pPr rtl="0" fontAlgn="t"/>
                      <a:r>
                        <a:rPr lang="en-US" sz="1600" b="0" i="0" u="none" strike="noStrike" dirty="0">
                          <a:solidFill>
                            <a:srgbClr val="000000"/>
                          </a:solidFill>
                          <a:effectLst/>
                          <a:latin typeface="Arial"/>
                        </a:rPr>
                        <a:t>Code Complexity</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Low</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rtl="0" fontAlgn="t"/>
                      <a:r>
                        <a:rPr lang="en-US" sz="1600" b="0" i="0" u="none" strike="noStrike" dirty="0">
                          <a:solidFill>
                            <a:srgbClr val="000000"/>
                          </a:solidFill>
                          <a:effectLst/>
                          <a:latin typeface="Arial"/>
                        </a:rPr>
                        <a:t>Medium</a:t>
                      </a:r>
                      <a:endParaRPr lang="en-US" sz="1600" dirty="0">
                        <a:effectLst/>
                        <a:latin typeface="Arial"/>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rtl="0" fontAlgn="t"/>
                      <a:r>
                        <a:rPr lang="en-US" sz="1600" b="0" i="0" u="none" strike="noStrike" dirty="0">
                          <a:solidFill>
                            <a:srgbClr val="000000"/>
                          </a:solidFill>
                          <a:effectLst/>
                          <a:latin typeface="Arial" panose="020B0604020202020204" pitchFamily="34" charset="0"/>
                        </a:rPr>
                        <a:t>Low</a:t>
                      </a:r>
                      <a:endParaRPr lang="en-US" sz="1600" dirty="0">
                        <a:effectLst/>
                      </a:endParaRPr>
                    </a:p>
                  </a:txBody>
                  <a:tcPr marL="63500" marR="63500" marT="63500" marB="6350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46799562"/>
                  </a:ext>
                </a:extLst>
              </a:tr>
            </a:tbl>
          </a:graphicData>
        </a:graphic>
      </p:graphicFrame>
      <p:pic>
        <p:nvPicPr>
          <p:cNvPr id="7" name="Content Placeholder 12" descr="A person smiling at camera&#10;&#10;AI-generated content may be incorrect.">
            <a:extLst>
              <a:ext uri="{FF2B5EF4-FFF2-40B4-BE49-F238E27FC236}">
                <a16:creationId xmlns:a16="http://schemas.microsoft.com/office/drawing/2014/main" id="{0E92936E-4110-F5BE-34FC-FE212749BD40}"/>
              </a:ext>
            </a:extLst>
          </p:cNvPr>
          <p:cNvPicPr>
            <a:picLocks noChangeAspect="1"/>
          </p:cNvPicPr>
          <p:nvPr/>
        </p:nvPicPr>
        <p:blipFill>
          <a:blip r:embed="rId4"/>
          <a:stretch>
            <a:fillRect/>
          </a:stretch>
        </p:blipFill>
        <p:spPr>
          <a:xfrm>
            <a:off x="10789382" y="227779"/>
            <a:ext cx="1319229" cy="140903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FREQ_SENSOR">
            <a:hlinkClick r:id="" action="ppaction://media"/>
            <a:extLst>
              <a:ext uri="{FF2B5EF4-FFF2-40B4-BE49-F238E27FC236}">
                <a16:creationId xmlns:a16="http://schemas.microsoft.com/office/drawing/2014/main" id="{B35DC100-F9B6-6C0E-AE0B-95EB251CCE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824727" y="202047"/>
            <a:ext cx="730250" cy="730250"/>
          </a:xfrm>
          <a:prstGeom prst="rect">
            <a:avLst/>
          </a:prstGeom>
        </p:spPr>
      </p:pic>
      <p:sp>
        <p:nvSpPr>
          <p:cNvPr id="3" name="TextBox 2">
            <a:extLst>
              <a:ext uri="{FF2B5EF4-FFF2-40B4-BE49-F238E27FC236}">
                <a16:creationId xmlns:a16="http://schemas.microsoft.com/office/drawing/2014/main" id="{9CC2140E-B157-08C0-B9CC-829041FDE9AE}"/>
              </a:ext>
            </a:extLst>
          </p:cNvPr>
          <p:cNvSpPr txBox="1"/>
          <p:nvPr/>
        </p:nvSpPr>
        <p:spPr>
          <a:xfrm>
            <a:off x="935277" y="2153187"/>
            <a:ext cx="6670014" cy="1200329"/>
          </a:xfrm>
          <a:prstGeom prst="rect">
            <a:avLst/>
          </a:prstGeom>
          <a:noFill/>
        </p:spPr>
        <p:txBody>
          <a:bodyPr wrap="square" lIns="91440" tIns="45720" rIns="91440" bIns="45720" rtlCol="0" anchor="t">
            <a:spAutoFit/>
          </a:bodyPr>
          <a:lstStyle/>
          <a:p>
            <a:r>
              <a:rPr lang="en-US" dirty="0"/>
              <a:t>DC Bias and Scaling</a:t>
            </a:r>
          </a:p>
          <a:p>
            <a:pPr marL="285750" indent="-285750">
              <a:buFont typeface="Arial" panose="020B0604020202020204" pitchFamily="34" charset="0"/>
              <a:buChar char="•"/>
            </a:pPr>
            <a:r>
              <a:rPr lang="en-US" dirty="0"/>
              <a:t>Low Sensitivity to Noise</a:t>
            </a:r>
          </a:p>
          <a:p>
            <a:pPr marL="285750" indent="-285750">
              <a:buFont typeface="Arial" panose="020B0604020202020204" pitchFamily="34" charset="0"/>
              <a:buChar char="•"/>
            </a:pPr>
            <a:r>
              <a:rPr lang="en-US" dirty="0"/>
              <a:t>High Sample Rate for Accurate Frequency Detection</a:t>
            </a:r>
          </a:p>
          <a:p>
            <a:pPr marL="285750" indent="-285750">
              <a:buFont typeface="Arial" panose="020B0604020202020204" pitchFamily="34" charset="0"/>
              <a:buChar char="•"/>
            </a:pPr>
            <a:r>
              <a:rPr lang="en-US" dirty="0"/>
              <a:t>Efficient Processing</a:t>
            </a:r>
          </a:p>
        </p:txBody>
      </p:sp>
    </p:spTree>
    <p:extLst>
      <p:ext uri="{BB962C8B-B14F-4D97-AF65-F5344CB8AC3E}">
        <p14:creationId xmlns:p14="http://schemas.microsoft.com/office/powerpoint/2010/main" val="2766579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16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0189F-D1CF-7B54-BCAC-9499893535FE}"/>
              </a:ext>
            </a:extLst>
          </p:cNvPr>
          <p:cNvSpPr>
            <a:spLocks noGrp="1"/>
          </p:cNvSpPr>
          <p:nvPr>
            <p:ph type="title"/>
          </p:nvPr>
        </p:nvSpPr>
        <p:spPr>
          <a:xfrm>
            <a:off x="713787" y="548640"/>
            <a:ext cx="10168128" cy="1179576"/>
          </a:xfrm>
        </p:spPr>
        <p:txBody>
          <a:bodyPr/>
          <a:lstStyle/>
          <a:p>
            <a:r>
              <a:rPr lang="en-US"/>
              <a:t>Main Motor Unit Schematic</a:t>
            </a:r>
          </a:p>
        </p:txBody>
      </p:sp>
      <p:pic>
        <p:nvPicPr>
          <p:cNvPr id="2050" name="Picture 2">
            <a:extLst>
              <a:ext uri="{FF2B5EF4-FFF2-40B4-BE49-F238E27FC236}">
                <a16:creationId xmlns:a16="http://schemas.microsoft.com/office/drawing/2014/main" id="{0BDE8B26-5A09-5C23-2395-ECB6A85807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3871" y="2005179"/>
            <a:ext cx="6871856" cy="47904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407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5D4B1C-061C-E746-B136-613CAC371CC2}"/>
              </a:ext>
            </a:extLst>
          </p:cNvPr>
          <p:cNvSpPr>
            <a:spLocks noGrp="1"/>
          </p:cNvSpPr>
          <p:nvPr>
            <p:ph type="title"/>
          </p:nvPr>
        </p:nvSpPr>
        <p:spPr>
          <a:xfrm>
            <a:off x="674689" y="547550"/>
            <a:ext cx="10168128" cy="1179576"/>
          </a:xfrm>
        </p:spPr>
        <p:txBody>
          <a:bodyPr/>
          <a:lstStyle/>
          <a:p>
            <a:r>
              <a:rPr lang="en-US"/>
              <a:t>Motor Driver Breakout Schematics</a:t>
            </a:r>
          </a:p>
        </p:txBody>
      </p:sp>
      <p:sp>
        <p:nvSpPr>
          <p:cNvPr id="4" name="TextBox 3">
            <a:extLst>
              <a:ext uri="{FF2B5EF4-FFF2-40B4-BE49-F238E27FC236}">
                <a16:creationId xmlns:a16="http://schemas.microsoft.com/office/drawing/2014/main" id="{2C13623D-2EE4-16DD-9723-9C227990D816}"/>
              </a:ext>
            </a:extLst>
          </p:cNvPr>
          <p:cNvSpPr txBox="1"/>
          <p:nvPr/>
        </p:nvSpPr>
        <p:spPr>
          <a:xfrm>
            <a:off x="1230937" y="2526357"/>
            <a:ext cx="4048124" cy="446276"/>
          </a:xfrm>
          <a:prstGeom prst="rect">
            <a:avLst/>
          </a:prstGeom>
          <a:noFill/>
        </p:spPr>
        <p:txBody>
          <a:bodyPr wrap="square" rtlCol="0">
            <a:spAutoFit/>
          </a:bodyPr>
          <a:lstStyle/>
          <a:p>
            <a:pPr algn="ctr"/>
            <a:r>
              <a:rPr lang="en-US" sz="2300"/>
              <a:t>DRV8825</a:t>
            </a:r>
          </a:p>
        </p:txBody>
      </p:sp>
      <p:sp>
        <p:nvSpPr>
          <p:cNvPr id="5" name="TextBox 4">
            <a:extLst>
              <a:ext uri="{FF2B5EF4-FFF2-40B4-BE49-F238E27FC236}">
                <a16:creationId xmlns:a16="http://schemas.microsoft.com/office/drawing/2014/main" id="{22EB125B-1265-04DD-F95F-098CD1D46D74}"/>
              </a:ext>
            </a:extLst>
          </p:cNvPr>
          <p:cNvSpPr txBox="1"/>
          <p:nvPr/>
        </p:nvSpPr>
        <p:spPr>
          <a:xfrm>
            <a:off x="6699644" y="2493264"/>
            <a:ext cx="4490357" cy="446276"/>
          </a:xfrm>
          <a:prstGeom prst="rect">
            <a:avLst/>
          </a:prstGeom>
          <a:noFill/>
        </p:spPr>
        <p:txBody>
          <a:bodyPr wrap="square" rtlCol="0">
            <a:spAutoFit/>
          </a:bodyPr>
          <a:lstStyle/>
          <a:p>
            <a:pPr algn="ctr"/>
            <a:r>
              <a:rPr lang="en-US" sz="2300"/>
              <a:t>DRV8833</a:t>
            </a:r>
          </a:p>
        </p:txBody>
      </p:sp>
      <p:pic>
        <p:nvPicPr>
          <p:cNvPr id="6" name="Picture 5">
            <a:extLst>
              <a:ext uri="{FF2B5EF4-FFF2-40B4-BE49-F238E27FC236}">
                <a16:creationId xmlns:a16="http://schemas.microsoft.com/office/drawing/2014/main" id="{6B939AC1-17B8-81C5-54C9-E1E7622DE1A5}"/>
              </a:ext>
            </a:extLst>
          </p:cNvPr>
          <p:cNvPicPr>
            <a:picLocks noChangeAspect="1"/>
          </p:cNvPicPr>
          <p:nvPr/>
        </p:nvPicPr>
        <p:blipFill>
          <a:blip r:embed="rId4"/>
          <a:stretch>
            <a:fillRect/>
          </a:stretch>
        </p:blipFill>
        <p:spPr>
          <a:xfrm>
            <a:off x="919625" y="3157258"/>
            <a:ext cx="4670748" cy="3034207"/>
          </a:xfrm>
          <a:prstGeom prst="rect">
            <a:avLst/>
          </a:prstGeom>
        </p:spPr>
      </p:pic>
      <p:pic>
        <p:nvPicPr>
          <p:cNvPr id="12" name="Picture 11">
            <a:extLst>
              <a:ext uri="{FF2B5EF4-FFF2-40B4-BE49-F238E27FC236}">
                <a16:creationId xmlns:a16="http://schemas.microsoft.com/office/drawing/2014/main" id="{170CE4C8-F7ED-F0FE-A5DC-A579B940EE8B}"/>
              </a:ext>
            </a:extLst>
          </p:cNvPr>
          <p:cNvPicPr>
            <a:picLocks noChangeAspect="1"/>
          </p:cNvPicPr>
          <p:nvPr/>
        </p:nvPicPr>
        <p:blipFill>
          <a:blip r:embed="rId5"/>
          <a:stretch>
            <a:fillRect/>
          </a:stretch>
        </p:blipFill>
        <p:spPr>
          <a:xfrm>
            <a:off x="6096000" y="3564084"/>
            <a:ext cx="5697646" cy="2627381"/>
          </a:xfrm>
          <a:prstGeom prst="rect">
            <a:avLst/>
          </a:prstGeom>
        </p:spPr>
      </p:pic>
      <p:pic>
        <p:nvPicPr>
          <p:cNvPr id="3" name="Picture 2">
            <a:extLst>
              <a:ext uri="{FF2B5EF4-FFF2-40B4-BE49-F238E27FC236}">
                <a16:creationId xmlns:a16="http://schemas.microsoft.com/office/drawing/2014/main" id="{2E10BEE2-C484-7275-A76A-9F92930ACF8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10767908" y="336119"/>
            <a:ext cx="1265348" cy="139100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MDB Amp">
            <a:hlinkClick r:id="" action="ppaction://media"/>
            <a:extLst>
              <a:ext uri="{FF2B5EF4-FFF2-40B4-BE49-F238E27FC236}">
                <a16:creationId xmlns:a16="http://schemas.microsoft.com/office/drawing/2014/main" id="{EBC12AF2-663B-C850-D6F2-16D624CB24F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608762" y="1600199"/>
            <a:ext cx="587829" cy="587829"/>
          </a:xfrm>
          <a:prstGeom prst="rect">
            <a:avLst/>
          </a:prstGeom>
        </p:spPr>
      </p:pic>
    </p:spTree>
    <p:extLst>
      <p:ext uri="{BB962C8B-B14F-4D97-AF65-F5344CB8AC3E}">
        <p14:creationId xmlns:p14="http://schemas.microsoft.com/office/powerpoint/2010/main" val="182339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444"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45918"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B89E5-2118-8F8C-0BD2-088018F2FD0B}"/>
              </a:ext>
            </a:extLst>
          </p:cNvPr>
          <p:cNvSpPr>
            <a:spLocks noGrp="1"/>
          </p:cNvSpPr>
          <p:nvPr>
            <p:ph type="title"/>
          </p:nvPr>
        </p:nvSpPr>
        <p:spPr>
          <a:xfrm>
            <a:off x="651440" y="514004"/>
            <a:ext cx="10168128" cy="1179576"/>
          </a:xfrm>
        </p:spPr>
        <p:txBody>
          <a:bodyPr/>
          <a:lstStyle/>
          <a:p>
            <a:r>
              <a:rPr lang="en-US"/>
              <a:t>Regulator Breakout Schematic</a:t>
            </a:r>
          </a:p>
        </p:txBody>
      </p:sp>
      <p:pic>
        <p:nvPicPr>
          <p:cNvPr id="1026" name="Picture 2">
            <a:extLst>
              <a:ext uri="{FF2B5EF4-FFF2-40B4-BE49-F238E27FC236}">
                <a16:creationId xmlns:a16="http://schemas.microsoft.com/office/drawing/2014/main" id="{DCAF3C0E-FAB2-A417-9211-54391A7A84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080" y="3330631"/>
            <a:ext cx="4199242" cy="275238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252F830D-6543-1A3A-3FD9-83F8B451890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777" y="3391664"/>
            <a:ext cx="4262586" cy="269135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7BC8149-0161-8B8F-09F5-5E21A54E5E0C}"/>
              </a:ext>
            </a:extLst>
          </p:cNvPr>
          <p:cNvSpPr txBox="1"/>
          <p:nvPr/>
        </p:nvSpPr>
        <p:spPr>
          <a:xfrm>
            <a:off x="682139" y="2653107"/>
            <a:ext cx="3339124" cy="646331"/>
          </a:xfrm>
          <a:prstGeom prst="rect">
            <a:avLst/>
          </a:prstGeom>
          <a:noFill/>
        </p:spPr>
        <p:txBody>
          <a:bodyPr wrap="square" rtlCol="0">
            <a:spAutoFit/>
          </a:bodyPr>
          <a:lstStyle/>
          <a:p>
            <a:pPr algn="ctr"/>
            <a:r>
              <a:rPr lang="en-US" dirty="0"/>
              <a:t>12V-16V Input to 10V Switching Regulator</a:t>
            </a:r>
          </a:p>
        </p:txBody>
      </p:sp>
      <p:sp>
        <p:nvSpPr>
          <p:cNvPr id="5" name="TextBox 4">
            <a:extLst>
              <a:ext uri="{FF2B5EF4-FFF2-40B4-BE49-F238E27FC236}">
                <a16:creationId xmlns:a16="http://schemas.microsoft.com/office/drawing/2014/main" id="{C54835BE-BF53-F0E6-5F0F-F45E650AD7E6}"/>
              </a:ext>
            </a:extLst>
          </p:cNvPr>
          <p:cNvSpPr txBox="1"/>
          <p:nvPr/>
        </p:nvSpPr>
        <p:spPr>
          <a:xfrm>
            <a:off x="5778263" y="2684299"/>
            <a:ext cx="2307613" cy="646331"/>
          </a:xfrm>
          <a:prstGeom prst="rect">
            <a:avLst/>
          </a:prstGeom>
          <a:noFill/>
        </p:spPr>
        <p:txBody>
          <a:bodyPr wrap="square" rtlCol="0">
            <a:spAutoFit/>
          </a:bodyPr>
          <a:lstStyle/>
          <a:p>
            <a:pPr algn="ctr"/>
            <a:r>
              <a:rPr lang="en-US" dirty="0"/>
              <a:t>10V to 5V Switching Regulator</a:t>
            </a:r>
          </a:p>
        </p:txBody>
      </p:sp>
      <p:pic>
        <p:nvPicPr>
          <p:cNvPr id="1030" name="Picture 6">
            <a:extLst>
              <a:ext uri="{FF2B5EF4-FFF2-40B4-BE49-F238E27FC236}">
                <a16:creationId xmlns:a16="http://schemas.microsoft.com/office/drawing/2014/main" id="{2C2D11A3-CF3B-4FC6-964E-A8B89DC81F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2818" y="3718822"/>
            <a:ext cx="2219526" cy="197600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3F212E3-E593-3ADC-9415-6A3FD76F53EC}"/>
              </a:ext>
            </a:extLst>
          </p:cNvPr>
          <p:cNvSpPr txBox="1"/>
          <p:nvPr/>
        </p:nvSpPr>
        <p:spPr>
          <a:xfrm>
            <a:off x="9412817" y="2684299"/>
            <a:ext cx="2307613" cy="646331"/>
          </a:xfrm>
          <a:prstGeom prst="rect">
            <a:avLst/>
          </a:prstGeom>
          <a:noFill/>
        </p:spPr>
        <p:txBody>
          <a:bodyPr wrap="square" rtlCol="0">
            <a:spAutoFit/>
          </a:bodyPr>
          <a:lstStyle/>
          <a:p>
            <a:pPr algn="ctr"/>
            <a:r>
              <a:rPr lang="en-US" dirty="0"/>
              <a:t>5V-3.3V Linear Regulator</a:t>
            </a:r>
          </a:p>
        </p:txBody>
      </p:sp>
    </p:spTree>
    <p:extLst>
      <p:ext uri="{BB962C8B-B14F-4D97-AF65-F5344CB8AC3E}">
        <p14:creationId xmlns:p14="http://schemas.microsoft.com/office/powerpoint/2010/main" val="352151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19C3E-D2BF-0960-3176-BE0442CFFE57}"/>
              </a:ext>
            </a:extLst>
          </p:cNvPr>
          <p:cNvSpPr>
            <a:spLocks noGrp="1"/>
          </p:cNvSpPr>
          <p:nvPr>
            <p:ph type="title"/>
          </p:nvPr>
        </p:nvSpPr>
        <p:spPr>
          <a:xfrm>
            <a:off x="566056" y="499157"/>
            <a:ext cx="9024258" cy="957942"/>
          </a:xfrm>
        </p:spPr>
        <p:txBody>
          <a:bodyPr vert="horz" lIns="91440" tIns="45720" rIns="91440" bIns="45720" rtlCol="0" anchor="b">
            <a:noAutofit/>
          </a:bodyPr>
          <a:lstStyle/>
          <a:p>
            <a:pPr algn="ctr"/>
            <a:r>
              <a:rPr lang="en-US"/>
              <a:t>Frequency Detection Unit Schematic</a:t>
            </a:r>
          </a:p>
        </p:txBody>
      </p:sp>
      <p:pic>
        <p:nvPicPr>
          <p:cNvPr id="6" name="Content Placeholder 12" descr="A person smiling at camera&#10;&#10;AI-generated content may be incorrect.">
            <a:extLst>
              <a:ext uri="{FF2B5EF4-FFF2-40B4-BE49-F238E27FC236}">
                <a16:creationId xmlns:a16="http://schemas.microsoft.com/office/drawing/2014/main" id="{51624FC3-73AA-674A-A0F8-7EEAE5EC04CD}"/>
              </a:ext>
            </a:extLst>
          </p:cNvPr>
          <p:cNvPicPr>
            <a:picLocks noChangeAspect="1"/>
          </p:cNvPicPr>
          <p:nvPr/>
        </p:nvPicPr>
        <p:blipFill>
          <a:blip r:embed="rId4"/>
          <a:stretch>
            <a:fillRect/>
          </a:stretch>
        </p:blipFill>
        <p:spPr>
          <a:xfrm>
            <a:off x="10925240" y="301630"/>
            <a:ext cx="1266760" cy="135299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Picture 4" descr="A diagram of a computer circuit&#10;&#10;AI-generated content may be incorrect.">
            <a:extLst>
              <a:ext uri="{FF2B5EF4-FFF2-40B4-BE49-F238E27FC236}">
                <a16:creationId xmlns:a16="http://schemas.microsoft.com/office/drawing/2014/main" id="{0CFB35EC-618C-62A1-F5E8-DEEFC71FC02B}"/>
              </a:ext>
            </a:extLst>
          </p:cNvPr>
          <p:cNvPicPr>
            <a:picLocks noChangeAspect="1"/>
          </p:cNvPicPr>
          <p:nvPr/>
        </p:nvPicPr>
        <p:blipFill>
          <a:blip r:embed="rId5"/>
          <a:stretch>
            <a:fillRect/>
          </a:stretch>
        </p:blipFill>
        <p:spPr>
          <a:xfrm>
            <a:off x="3417399" y="2074740"/>
            <a:ext cx="5894510" cy="4779597"/>
          </a:xfrm>
          <a:prstGeom prst="rect">
            <a:avLst/>
          </a:prstGeom>
        </p:spPr>
      </p:pic>
      <p:pic>
        <p:nvPicPr>
          <p:cNvPr id="4" name="FDU_SCHEM">
            <a:hlinkClick r:id="" action="ppaction://media"/>
            <a:extLst>
              <a:ext uri="{FF2B5EF4-FFF2-40B4-BE49-F238E27FC236}">
                <a16:creationId xmlns:a16="http://schemas.microsoft.com/office/drawing/2014/main" id="{36E289D8-A9AC-427D-A1F5-7E5C8DB0765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95589" y="2828018"/>
            <a:ext cx="730250" cy="730250"/>
          </a:xfrm>
          <a:prstGeom prst="rect">
            <a:avLst/>
          </a:prstGeom>
        </p:spPr>
      </p:pic>
    </p:spTree>
    <p:extLst>
      <p:ext uri="{BB962C8B-B14F-4D97-AF65-F5344CB8AC3E}">
        <p14:creationId xmlns:p14="http://schemas.microsoft.com/office/powerpoint/2010/main" val="164136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32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1E38FA-602F-2999-31C2-AE5D799D667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6A052809-C4C9-0EEE-F796-8AB34F2ED4AC}"/>
              </a:ext>
            </a:extLst>
          </p:cNvPr>
          <p:cNvSpPr>
            <a:spLocks noGrp="1"/>
          </p:cNvSpPr>
          <p:nvPr>
            <p:ph type="title"/>
          </p:nvPr>
        </p:nvSpPr>
        <p:spPr>
          <a:xfrm>
            <a:off x="753461" y="411054"/>
            <a:ext cx="6865162" cy="1388522"/>
          </a:xfrm>
        </p:spPr>
        <p:txBody>
          <a:bodyPr/>
          <a:lstStyle/>
          <a:p>
            <a:r>
              <a:rPr lang="en-US"/>
              <a:t>Main Motor Unit PCB</a:t>
            </a:r>
          </a:p>
        </p:txBody>
      </p:sp>
      <p:pic>
        <p:nvPicPr>
          <p:cNvPr id="2" name="Picture 1">
            <a:extLst>
              <a:ext uri="{FF2B5EF4-FFF2-40B4-BE49-F238E27FC236}">
                <a16:creationId xmlns:a16="http://schemas.microsoft.com/office/drawing/2014/main" id="{FE752F71-723D-0EF1-CE20-D6D862D742ED}"/>
              </a:ext>
            </a:extLst>
          </p:cNvPr>
          <p:cNvPicPr>
            <a:picLocks noChangeAspect="1"/>
          </p:cNvPicPr>
          <p:nvPr/>
        </p:nvPicPr>
        <p:blipFill>
          <a:blip r:embed="rId4"/>
          <a:stretch>
            <a:fillRect/>
          </a:stretch>
        </p:blipFill>
        <p:spPr>
          <a:xfrm>
            <a:off x="3777343" y="2049166"/>
            <a:ext cx="4637314" cy="4709396"/>
          </a:xfrm>
          <a:prstGeom prst="rect">
            <a:avLst/>
          </a:prstGeom>
        </p:spPr>
      </p:pic>
      <p:pic>
        <p:nvPicPr>
          <p:cNvPr id="5" name="Picture 4" descr="A person smiling for the camera&#10;&#10;AI-generated content may be incorrect.">
            <a:extLst>
              <a:ext uri="{FF2B5EF4-FFF2-40B4-BE49-F238E27FC236}">
                <a16:creationId xmlns:a16="http://schemas.microsoft.com/office/drawing/2014/main" id="{469E0D60-6BB4-69C7-41AC-B5FC3F63A6F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866387" y="328805"/>
            <a:ext cx="1269026" cy="138852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MAIN_MOTOR_UNIT_PCB_1">
            <a:hlinkClick r:id="" action="ppaction://media"/>
            <a:extLst>
              <a:ext uri="{FF2B5EF4-FFF2-40B4-BE49-F238E27FC236}">
                <a16:creationId xmlns:a16="http://schemas.microsoft.com/office/drawing/2014/main" id="{9979BFA7-5EDC-7BA5-E12A-E3FCA131A13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000875" y="660644"/>
            <a:ext cx="730250" cy="730250"/>
          </a:xfrm>
          <a:prstGeom prst="rect">
            <a:avLst/>
          </a:prstGeom>
        </p:spPr>
      </p:pic>
      <p:sp>
        <p:nvSpPr>
          <p:cNvPr id="12" name="TextBox 11">
            <a:extLst>
              <a:ext uri="{FF2B5EF4-FFF2-40B4-BE49-F238E27FC236}">
                <a16:creationId xmlns:a16="http://schemas.microsoft.com/office/drawing/2014/main" id="{D048D111-8BAA-DD34-C487-E69983D69D12}"/>
              </a:ext>
            </a:extLst>
          </p:cNvPr>
          <p:cNvSpPr txBox="1"/>
          <p:nvPr/>
        </p:nvSpPr>
        <p:spPr>
          <a:xfrm>
            <a:off x="8721436" y="4491288"/>
            <a:ext cx="1177636" cy="646331"/>
          </a:xfrm>
          <a:prstGeom prst="rect">
            <a:avLst/>
          </a:prstGeom>
          <a:noFill/>
        </p:spPr>
        <p:txBody>
          <a:bodyPr wrap="square" rtlCol="0">
            <a:spAutoFit/>
          </a:bodyPr>
          <a:lstStyle/>
          <a:p>
            <a:pPr algn="ctr"/>
            <a:r>
              <a:rPr lang="en-US" dirty="0"/>
              <a:t>Current Sensor</a:t>
            </a:r>
          </a:p>
        </p:txBody>
      </p:sp>
      <p:sp>
        <p:nvSpPr>
          <p:cNvPr id="13" name="Rectangle 12">
            <a:extLst>
              <a:ext uri="{FF2B5EF4-FFF2-40B4-BE49-F238E27FC236}">
                <a16:creationId xmlns:a16="http://schemas.microsoft.com/office/drawing/2014/main" id="{8E8429D9-EC98-91AD-1BD3-0246AAF73A6C}"/>
              </a:ext>
            </a:extLst>
          </p:cNvPr>
          <p:cNvSpPr/>
          <p:nvPr/>
        </p:nvSpPr>
        <p:spPr>
          <a:xfrm>
            <a:off x="6040582" y="4668982"/>
            <a:ext cx="498763" cy="290945"/>
          </a:xfrm>
          <a:prstGeom prst="rect">
            <a:avLst/>
          </a:pr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83E6F618-5D07-4945-3485-F5E34D88031F}"/>
              </a:ext>
            </a:extLst>
          </p:cNvPr>
          <p:cNvCxnSpPr>
            <a:cxnSpLocks/>
          </p:cNvCxnSpPr>
          <p:nvPr/>
        </p:nvCxnSpPr>
        <p:spPr>
          <a:xfrm>
            <a:off x="6587836" y="4814454"/>
            <a:ext cx="2133600" cy="0"/>
          </a:xfrm>
          <a:prstGeom prst="straightConnector1">
            <a:avLst/>
          </a:prstGeom>
          <a:ln w="19050">
            <a:tailEnd type="triangle"/>
          </a:ln>
        </p:spPr>
        <p:style>
          <a:lnRef idx="1">
            <a:schemeClr val="accent4"/>
          </a:lnRef>
          <a:fillRef idx="0">
            <a:schemeClr val="accent4"/>
          </a:fillRef>
          <a:effectRef idx="0">
            <a:schemeClr val="accent4"/>
          </a:effectRef>
          <a:fontRef idx="minor">
            <a:schemeClr val="tx1"/>
          </a:fontRef>
        </p:style>
      </p:cxnSp>
      <p:sp>
        <p:nvSpPr>
          <p:cNvPr id="18" name="Rectangle 17">
            <a:extLst>
              <a:ext uri="{FF2B5EF4-FFF2-40B4-BE49-F238E27FC236}">
                <a16:creationId xmlns:a16="http://schemas.microsoft.com/office/drawing/2014/main" id="{F268B062-DA89-9620-EE70-2372C93D8520}"/>
              </a:ext>
            </a:extLst>
          </p:cNvPr>
          <p:cNvSpPr/>
          <p:nvPr/>
        </p:nvSpPr>
        <p:spPr>
          <a:xfrm>
            <a:off x="3858489" y="5604165"/>
            <a:ext cx="1046019" cy="949036"/>
          </a:xfrm>
          <a:prstGeom prst="rect">
            <a:avLst/>
          </a:prstGeom>
          <a:noFill/>
          <a:ln w="190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9DCC0281-E013-8304-2835-FF4BC6BD0391}"/>
              </a:ext>
            </a:extLst>
          </p:cNvPr>
          <p:cNvCxnSpPr/>
          <p:nvPr/>
        </p:nvCxnSpPr>
        <p:spPr>
          <a:xfrm flipH="1">
            <a:off x="3075709" y="6089073"/>
            <a:ext cx="637309" cy="0"/>
          </a:xfrm>
          <a:prstGeom prst="straightConnector1">
            <a:avLst/>
          </a:prstGeom>
          <a:ln w="19050">
            <a:solidFill>
              <a:schemeClr val="accent4"/>
            </a:solidFill>
            <a:tailEnd type="triangle"/>
          </a:ln>
        </p:spPr>
        <p:style>
          <a:lnRef idx="1">
            <a:schemeClr val="accent4"/>
          </a:lnRef>
          <a:fillRef idx="0">
            <a:schemeClr val="accent4"/>
          </a:fillRef>
          <a:effectRef idx="0">
            <a:schemeClr val="accent4"/>
          </a:effectRef>
          <a:fontRef idx="minor">
            <a:schemeClr val="tx1"/>
          </a:fontRef>
        </p:style>
      </p:cxnSp>
      <p:sp>
        <p:nvSpPr>
          <p:cNvPr id="21" name="TextBox 20">
            <a:extLst>
              <a:ext uri="{FF2B5EF4-FFF2-40B4-BE49-F238E27FC236}">
                <a16:creationId xmlns:a16="http://schemas.microsoft.com/office/drawing/2014/main" id="{FB635F26-9C36-1DF5-5319-37F7C00506B9}"/>
              </a:ext>
            </a:extLst>
          </p:cNvPr>
          <p:cNvSpPr txBox="1"/>
          <p:nvPr/>
        </p:nvSpPr>
        <p:spPr>
          <a:xfrm>
            <a:off x="1281547" y="5694219"/>
            <a:ext cx="1918854" cy="646331"/>
          </a:xfrm>
          <a:prstGeom prst="rect">
            <a:avLst/>
          </a:prstGeom>
          <a:noFill/>
        </p:spPr>
        <p:txBody>
          <a:bodyPr wrap="square" rtlCol="0">
            <a:spAutoFit/>
          </a:bodyPr>
          <a:lstStyle/>
          <a:p>
            <a:pPr algn="ctr"/>
            <a:r>
              <a:rPr lang="en-US" dirty="0"/>
              <a:t>ESP32 and </a:t>
            </a:r>
            <a:r>
              <a:rPr lang="en-US" dirty="0" err="1"/>
              <a:t>WiFi</a:t>
            </a:r>
            <a:r>
              <a:rPr lang="en-US" dirty="0"/>
              <a:t> Antenna</a:t>
            </a:r>
          </a:p>
        </p:txBody>
      </p:sp>
    </p:spTree>
    <p:extLst>
      <p:ext uri="{BB962C8B-B14F-4D97-AF65-F5344CB8AC3E}">
        <p14:creationId xmlns:p14="http://schemas.microsoft.com/office/powerpoint/2010/main" val="311418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29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EDF02D-2D76-9C57-BF78-76B191A8DC79}"/>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08C91B24-AF75-0746-CA02-5C9ABB3BB04B}"/>
              </a:ext>
            </a:extLst>
          </p:cNvPr>
          <p:cNvSpPr>
            <a:spLocks noGrp="1"/>
          </p:cNvSpPr>
          <p:nvPr>
            <p:ph type="title"/>
          </p:nvPr>
        </p:nvSpPr>
        <p:spPr>
          <a:xfrm>
            <a:off x="837139" y="465189"/>
            <a:ext cx="9374682" cy="1388522"/>
          </a:xfrm>
        </p:spPr>
        <p:txBody>
          <a:bodyPr/>
          <a:lstStyle/>
          <a:p>
            <a:r>
              <a:rPr lang="en-US"/>
              <a:t>Main Motor Unit  Visualization</a:t>
            </a:r>
          </a:p>
        </p:txBody>
      </p:sp>
      <p:pic>
        <p:nvPicPr>
          <p:cNvPr id="2" name="Picture 1">
            <a:extLst>
              <a:ext uri="{FF2B5EF4-FFF2-40B4-BE49-F238E27FC236}">
                <a16:creationId xmlns:a16="http://schemas.microsoft.com/office/drawing/2014/main" id="{38A84A7B-5ED7-F87D-B508-235FF1DEF904}"/>
              </a:ext>
            </a:extLst>
          </p:cNvPr>
          <p:cNvPicPr>
            <a:picLocks noChangeAspect="1"/>
          </p:cNvPicPr>
          <p:nvPr/>
        </p:nvPicPr>
        <p:blipFill>
          <a:blip r:embed="rId4"/>
          <a:stretch>
            <a:fillRect/>
          </a:stretch>
        </p:blipFill>
        <p:spPr>
          <a:xfrm>
            <a:off x="3744686" y="1739571"/>
            <a:ext cx="5040086" cy="5118429"/>
          </a:xfrm>
          <a:prstGeom prst="rect">
            <a:avLst/>
          </a:prstGeom>
        </p:spPr>
      </p:pic>
      <p:pic>
        <p:nvPicPr>
          <p:cNvPr id="5" name="Picture 4" descr="A person smiling for the camera&#10;&#10;AI-generated content may be incorrect.">
            <a:extLst>
              <a:ext uri="{FF2B5EF4-FFF2-40B4-BE49-F238E27FC236}">
                <a16:creationId xmlns:a16="http://schemas.microsoft.com/office/drawing/2014/main" id="{5F62B853-61C7-F4FC-250C-91882E5B3AF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922974" y="322819"/>
            <a:ext cx="1269026" cy="138852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4" name="Picture 3" descr="A blue circuit board with white and black components&#10;&#10;AI-generated content may be incorrect.">
            <a:extLst>
              <a:ext uri="{FF2B5EF4-FFF2-40B4-BE49-F238E27FC236}">
                <a16:creationId xmlns:a16="http://schemas.microsoft.com/office/drawing/2014/main" id="{4C69AEBB-2621-2CAB-5EBF-CE5C58D08EDA}"/>
              </a:ext>
            </a:extLst>
          </p:cNvPr>
          <p:cNvPicPr>
            <a:picLocks noChangeAspect="1"/>
          </p:cNvPicPr>
          <p:nvPr/>
        </p:nvPicPr>
        <p:blipFill>
          <a:blip r:embed="rId7"/>
          <a:srcRect l="2932" t="2231" r="4886" b="4478"/>
          <a:stretch/>
        </p:blipFill>
        <p:spPr>
          <a:xfrm rot="5400000">
            <a:off x="4567527" y="1441184"/>
            <a:ext cx="1461935" cy="2298866"/>
          </a:xfrm>
          <a:prstGeom prst="rect">
            <a:avLst/>
          </a:prstGeom>
        </p:spPr>
      </p:pic>
      <p:pic>
        <p:nvPicPr>
          <p:cNvPr id="8" name="Picture 7" descr="A blue circuit board with white text and black and red circles&#10;&#10;AI-generated content may be incorrect.">
            <a:extLst>
              <a:ext uri="{FF2B5EF4-FFF2-40B4-BE49-F238E27FC236}">
                <a16:creationId xmlns:a16="http://schemas.microsoft.com/office/drawing/2014/main" id="{4F115DD6-880B-B362-4660-78F06DD5D76C}"/>
              </a:ext>
            </a:extLst>
          </p:cNvPr>
          <p:cNvPicPr>
            <a:picLocks noChangeAspect="1"/>
          </p:cNvPicPr>
          <p:nvPr/>
        </p:nvPicPr>
        <p:blipFill>
          <a:blip r:embed="rId8"/>
          <a:srcRect l="7767" t="4193" r="3236" b="2516"/>
          <a:stretch/>
        </p:blipFill>
        <p:spPr>
          <a:xfrm rot="10800000">
            <a:off x="7037570" y="3324987"/>
            <a:ext cx="1437016" cy="2241157"/>
          </a:xfrm>
          <a:prstGeom prst="rect">
            <a:avLst/>
          </a:prstGeom>
        </p:spPr>
      </p:pic>
      <p:pic>
        <p:nvPicPr>
          <p:cNvPr id="10" name="Picture 9" descr="A blue circuit board with white and yellow lights&#10;&#10;AI-generated content may be incorrect.">
            <a:extLst>
              <a:ext uri="{FF2B5EF4-FFF2-40B4-BE49-F238E27FC236}">
                <a16:creationId xmlns:a16="http://schemas.microsoft.com/office/drawing/2014/main" id="{0E4CBCD5-CD76-41D2-1906-3FDD8A3E8E2E}"/>
              </a:ext>
            </a:extLst>
          </p:cNvPr>
          <p:cNvPicPr>
            <a:picLocks noChangeAspect="1"/>
          </p:cNvPicPr>
          <p:nvPr/>
        </p:nvPicPr>
        <p:blipFill>
          <a:blip r:embed="rId9"/>
          <a:srcRect l="2256" t="3960" r="7143" b="-330"/>
          <a:stretch/>
        </p:blipFill>
        <p:spPr>
          <a:xfrm rot="-5400000">
            <a:off x="4326512" y="3935221"/>
            <a:ext cx="1349150" cy="1606975"/>
          </a:xfrm>
          <a:prstGeom prst="rect">
            <a:avLst/>
          </a:prstGeom>
        </p:spPr>
      </p:pic>
      <p:pic>
        <p:nvPicPr>
          <p:cNvPr id="12" name="Picture 11" descr="A blue circuit board with white and yellow lights&#10;&#10;AI-generated content may be incorrect.">
            <a:extLst>
              <a:ext uri="{FF2B5EF4-FFF2-40B4-BE49-F238E27FC236}">
                <a16:creationId xmlns:a16="http://schemas.microsoft.com/office/drawing/2014/main" id="{43FF4AA3-EC3E-AFCA-4091-29D9CB5AF7E5}"/>
              </a:ext>
            </a:extLst>
          </p:cNvPr>
          <p:cNvPicPr>
            <a:picLocks noChangeAspect="1"/>
          </p:cNvPicPr>
          <p:nvPr/>
        </p:nvPicPr>
        <p:blipFill>
          <a:blip r:embed="rId10"/>
          <a:stretch>
            <a:fillRect/>
          </a:stretch>
        </p:blipFill>
        <p:spPr>
          <a:xfrm rot="16200000">
            <a:off x="5936563" y="4336542"/>
            <a:ext cx="1008908" cy="1149834"/>
          </a:xfrm>
          <a:prstGeom prst="rect">
            <a:avLst/>
          </a:prstGeom>
        </p:spPr>
      </p:pic>
      <p:pic>
        <p:nvPicPr>
          <p:cNvPr id="14" name="Picture 13" descr="A blue circuit board with red and yellow lines&#10;&#10;AI-generated content may be incorrect.">
            <a:extLst>
              <a:ext uri="{FF2B5EF4-FFF2-40B4-BE49-F238E27FC236}">
                <a16:creationId xmlns:a16="http://schemas.microsoft.com/office/drawing/2014/main" id="{4D5CFCDA-B3D8-6A72-0F95-5654A224CBA8}"/>
              </a:ext>
            </a:extLst>
          </p:cNvPr>
          <p:cNvPicPr>
            <a:picLocks noChangeAspect="1"/>
          </p:cNvPicPr>
          <p:nvPr/>
        </p:nvPicPr>
        <p:blipFill>
          <a:blip r:embed="rId11"/>
          <a:stretch>
            <a:fillRect/>
          </a:stretch>
        </p:blipFill>
        <p:spPr>
          <a:xfrm rot="10800000">
            <a:off x="6539182" y="5491470"/>
            <a:ext cx="646228" cy="893335"/>
          </a:xfrm>
          <a:prstGeom prst="rect">
            <a:avLst/>
          </a:prstGeom>
        </p:spPr>
      </p:pic>
      <p:pic>
        <p:nvPicPr>
          <p:cNvPr id="142" name="MAIN_MOTOR_UNIT_VISUALIZED_1">
            <a:hlinkClick r:id="" action="ppaction://media"/>
            <a:extLst>
              <a:ext uri="{FF2B5EF4-FFF2-40B4-BE49-F238E27FC236}">
                <a16:creationId xmlns:a16="http://schemas.microsoft.com/office/drawing/2014/main" id="{56B31B48-8830-1607-80CE-E97D6B53EFF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3908701" y="93179"/>
            <a:ext cx="730250" cy="730250"/>
          </a:xfrm>
          <a:prstGeom prst="rect">
            <a:avLst/>
          </a:prstGeom>
        </p:spPr>
      </p:pic>
      <p:sp>
        <p:nvSpPr>
          <p:cNvPr id="3" name="TextBox 2">
            <a:extLst>
              <a:ext uri="{FF2B5EF4-FFF2-40B4-BE49-F238E27FC236}">
                <a16:creationId xmlns:a16="http://schemas.microsoft.com/office/drawing/2014/main" id="{F25B57E9-2DA2-96CC-C7FA-998BD7B1A4BA}"/>
              </a:ext>
            </a:extLst>
          </p:cNvPr>
          <p:cNvSpPr txBox="1"/>
          <p:nvPr/>
        </p:nvSpPr>
        <p:spPr>
          <a:xfrm>
            <a:off x="8874490" y="2240910"/>
            <a:ext cx="1690886" cy="1200329"/>
          </a:xfrm>
          <a:prstGeom prst="rect">
            <a:avLst/>
          </a:prstGeom>
          <a:noFill/>
        </p:spPr>
        <p:txBody>
          <a:bodyPr wrap="square" rtlCol="0">
            <a:spAutoFit/>
          </a:bodyPr>
          <a:lstStyle/>
          <a:p>
            <a:pPr algn="ctr"/>
            <a:r>
              <a:rPr lang="en-US" sz="2400"/>
              <a:t>DC</a:t>
            </a:r>
          </a:p>
          <a:p>
            <a:pPr algn="ctr"/>
            <a:r>
              <a:rPr lang="en-US" sz="2400"/>
              <a:t>Linear Actuator</a:t>
            </a:r>
          </a:p>
        </p:txBody>
      </p:sp>
      <p:sp>
        <p:nvSpPr>
          <p:cNvPr id="6" name="TextBox 5">
            <a:extLst>
              <a:ext uri="{FF2B5EF4-FFF2-40B4-BE49-F238E27FC236}">
                <a16:creationId xmlns:a16="http://schemas.microsoft.com/office/drawing/2014/main" id="{CAFC5596-1DC0-E122-6F7E-AAE0B3C8FF74}"/>
              </a:ext>
            </a:extLst>
          </p:cNvPr>
          <p:cNvSpPr txBox="1"/>
          <p:nvPr/>
        </p:nvSpPr>
        <p:spPr>
          <a:xfrm>
            <a:off x="1615832" y="2095283"/>
            <a:ext cx="1555150" cy="830997"/>
          </a:xfrm>
          <a:prstGeom prst="rect">
            <a:avLst/>
          </a:prstGeom>
          <a:noFill/>
        </p:spPr>
        <p:txBody>
          <a:bodyPr wrap="square" rtlCol="0">
            <a:spAutoFit/>
          </a:bodyPr>
          <a:lstStyle/>
          <a:p>
            <a:pPr algn="ctr"/>
            <a:r>
              <a:rPr lang="en-US" sz="2400"/>
              <a:t>Stepper Motor</a:t>
            </a:r>
          </a:p>
        </p:txBody>
      </p:sp>
      <p:sp>
        <p:nvSpPr>
          <p:cNvPr id="9" name="TextBox 8">
            <a:extLst>
              <a:ext uri="{FF2B5EF4-FFF2-40B4-BE49-F238E27FC236}">
                <a16:creationId xmlns:a16="http://schemas.microsoft.com/office/drawing/2014/main" id="{F579CDAC-2F44-B63C-6CC1-87D5596E606C}"/>
              </a:ext>
            </a:extLst>
          </p:cNvPr>
          <p:cNvSpPr txBox="1"/>
          <p:nvPr/>
        </p:nvSpPr>
        <p:spPr>
          <a:xfrm>
            <a:off x="1934235" y="3019206"/>
            <a:ext cx="1764699" cy="1200329"/>
          </a:xfrm>
          <a:prstGeom prst="rect">
            <a:avLst/>
          </a:prstGeom>
          <a:noFill/>
        </p:spPr>
        <p:txBody>
          <a:bodyPr wrap="square" rtlCol="0">
            <a:spAutoFit/>
          </a:bodyPr>
          <a:lstStyle/>
          <a:p>
            <a:pPr algn="ctr"/>
            <a:r>
              <a:rPr lang="en-US" sz="2400"/>
              <a:t>Battery Power Supply</a:t>
            </a:r>
          </a:p>
        </p:txBody>
      </p:sp>
      <mc:AlternateContent xmlns:mc="http://schemas.openxmlformats.org/markup-compatibility/2006" xmlns:p14="http://schemas.microsoft.com/office/powerpoint/2010/main">
        <mc:Choice Requires="p14">
          <p:contentPart p14:bwMode="auto" r:id="rId13">
            <p14:nvContentPartPr>
              <p14:cNvPr id="16" name="Ink 15">
                <a:extLst>
                  <a:ext uri="{FF2B5EF4-FFF2-40B4-BE49-F238E27FC236}">
                    <a16:creationId xmlns:a16="http://schemas.microsoft.com/office/drawing/2014/main" id="{6A76675E-32C3-6CD2-BDAA-1AB5A003DFF8}"/>
                  </a:ext>
                </a:extLst>
              </p14:cNvPr>
              <p14:cNvContentPartPr/>
              <p14:nvPr/>
            </p14:nvContentPartPr>
            <p14:xfrm>
              <a:off x="3358360" y="3746630"/>
              <a:ext cx="876960" cy="720"/>
            </p14:xfrm>
          </p:contentPart>
        </mc:Choice>
        <mc:Fallback xmlns="">
          <p:pic>
            <p:nvPicPr>
              <p:cNvPr id="16" name="Ink 15">
                <a:extLst>
                  <a:ext uri="{FF2B5EF4-FFF2-40B4-BE49-F238E27FC236}">
                    <a16:creationId xmlns:a16="http://schemas.microsoft.com/office/drawing/2014/main" id="{6A76675E-32C3-6CD2-BDAA-1AB5A003DFF8}"/>
                  </a:ext>
                </a:extLst>
              </p:cNvPr>
              <p:cNvPicPr/>
              <p:nvPr/>
            </p:nvPicPr>
            <p:blipFill>
              <a:blip r:embed="rId14"/>
              <a:stretch>
                <a:fillRect/>
              </a:stretch>
            </p:blipFill>
            <p:spPr>
              <a:xfrm>
                <a:off x="3352240" y="3734390"/>
                <a:ext cx="88920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8" name="Ink 17">
                <a:extLst>
                  <a:ext uri="{FF2B5EF4-FFF2-40B4-BE49-F238E27FC236}">
                    <a16:creationId xmlns:a16="http://schemas.microsoft.com/office/drawing/2014/main" id="{B22A4D6D-EFB2-91F0-03EE-1E202F088B9D}"/>
                  </a:ext>
                </a:extLst>
              </p14:cNvPr>
              <p14:cNvContentPartPr/>
              <p14:nvPr/>
            </p14:nvContentPartPr>
            <p14:xfrm>
              <a:off x="3371320" y="3587510"/>
              <a:ext cx="896040" cy="720"/>
            </p14:xfrm>
          </p:contentPart>
        </mc:Choice>
        <mc:Fallback xmlns="">
          <p:pic>
            <p:nvPicPr>
              <p:cNvPr id="18" name="Ink 17">
                <a:extLst>
                  <a:ext uri="{FF2B5EF4-FFF2-40B4-BE49-F238E27FC236}">
                    <a16:creationId xmlns:a16="http://schemas.microsoft.com/office/drawing/2014/main" id="{B22A4D6D-EFB2-91F0-03EE-1E202F088B9D}"/>
                  </a:ext>
                </a:extLst>
              </p:cNvPr>
              <p:cNvPicPr/>
              <p:nvPr/>
            </p:nvPicPr>
            <p:blipFill>
              <a:blip r:embed="rId16"/>
              <a:stretch>
                <a:fillRect/>
              </a:stretch>
            </p:blipFill>
            <p:spPr>
              <a:xfrm>
                <a:off x="3365200" y="3575270"/>
                <a:ext cx="908280" cy="2520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3" name="Ink 22">
                <a:extLst>
                  <a:ext uri="{FF2B5EF4-FFF2-40B4-BE49-F238E27FC236}">
                    <a16:creationId xmlns:a16="http://schemas.microsoft.com/office/drawing/2014/main" id="{BF04F6B9-AEB8-8C0C-8EDA-675FB74D92FC}"/>
                  </a:ext>
                </a:extLst>
              </p14:cNvPr>
              <p14:cNvContentPartPr/>
              <p14:nvPr/>
            </p14:nvContentPartPr>
            <p14:xfrm>
              <a:off x="5232160" y="3377990"/>
              <a:ext cx="720" cy="540000"/>
            </p14:xfrm>
          </p:contentPart>
        </mc:Choice>
        <mc:Fallback xmlns="">
          <p:pic>
            <p:nvPicPr>
              <p:cNvPr id="23" name="Ink 22">
                <a:extLst>
                  <a:ext uri="{FF2B5EF4-FFF2-40B4-BE49-F238E27FC236}">
                    <a16:creationId xmlns:a16="http://schemas.microsoft.com/office/drawing/2014/main" id="{BF04F6B9-AEB8-8C0C-8EDA-675FB74D92FC}"/>
                  </a:ext>
                </a:extLst>
              </p:cNvPr>
              <p:cNvPicPr/>
              <p:nvPr/>
            </p:nvPicPr>
            <p:blipFill>
              <a:blip r:embed="rId18"/>
              <a:stretch>
                <a:fillRect/>
              </a:stretch>
            </p:blipFill>
            <p:spPr>
              <a:xfrm>
                <a:off x="5214160" y="3368990"/>
                <a:ext cx="36000" cy="55764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5" name="Ink 24">
                <a:extLst>
                  <a:ext uri="{FF2B5EF4-FFF2-40B4-BE49-F238E27FC236}">
                    <a16:creationId xmlns:a16="http://schemas.microsoft.com/office/drawing/2014/main" id="{70DEB659-AC0C-5E56-8D81-AA9F0E8804AF}"/>
                  </a:ext>
                </a:extLst>
              </p14:cNvPr>
              <p14:cNvContentPartPr/>
              <p14:nvPr/>
            </p14:nvContentPartPr>
            <p14:xfrm>
              <a:off x="3593080" y="3377990"/>
              <a:ext cx="1645920" cy="720"/>
            </p14:xfrm>
          </p:contentPart>
        </mc:Choice>
        <mc:Fallback xmlns="">
          <p:pic>
            <p:nvPicPr>
              <p:cNvPr id="25" name="Ink 24">
                <a:extLst>
                  <a:ext uri="{FF2B5EF4-FFF2-40B4-BE49-F238E27FC236}">
                    <a16:creationId xmlns:a16="http://schemas.microsoft.com/office/drawing/2014/main" id="{70DEB659-AC0C-5E56-8D81-AA9F0E8804AF}"/>
                  </a:ext>
                </a:extLst>
              </p:cNvPr>
              <p:cNvPicPr/>
              <p:nvPr/>
            </p:nvPicPr>
            <p:blipFill>
              <a:blip r:embed="rId20"/>
              <a:stretch>
                <a:fillRect/>
              </a:stretch>
            </p:blipFill>
            <p:spPr>
              <a:xfrm>
                <a:off x="3584078" y="3359990"/>
                <a:ext cx="1663564"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27" name="Ink 26">
                <a:extLst>
                  <a:ext uri="{FF2B5EF4-FFF2-40B4-BE49-F238E27FC236}">
                    <a16:creationId xmlns:a16="http://schemas.microsoft.com/office/drawing/2014/main" id="{1C0A4C41-3BE1-8D4D-C5E2-1837A1BABF21}"/>
                  </a:ext>
                </a:extLst>
              </p14:cNvPr>
              <p14:cNvContentPartPr/>
              <p14:nvPr/>
            </p14:nvContentPartPr>
            <p14:xfrm>
              <a:off x="3593800" y="2749070"/>
              <a:ext cx="720" cy="622800"/>
            </p14:xfrm>
          </p:contentPart>
        </mc:Choice>
        <mc:Fallback xmlns="">
          <p:pic>
            <p:nvPicPr>
              <p:cNvPr id="27" name="Ink 26">
                <a:extLst>
                  <a:ext uri="{FF2B5EF4-FFF2-40B4-BE49-F238E27FC236}">
                    <a16:creationId xmlns:a16="http://schemas.microsoft.com/office/drawing/2014/main" id="{1C0A4C41-3BE1-8D4D-C5E2-1837A1BABF21}"/>
                  </a:ext>
                </a:extLst>
              </p:cNvPr>
              <p:cNvPicPr/>
              <p:nvPr/>
            </p:nvPicPr>
            <p:blipFill>
              <a:blip r:embed="rId22"/>
              <a:stretch>
                <a:fillRect/>
              </a:stretch>
            </p:blipFill>
            <p:spPr>
              <a:xfrm>
                <a:off x="3575800" y="2740070"/>
                <a:ext cx="36000" cy="640440"/>
              </a:xfrm>
              <a:prstGeom prst="rect">
                <a:avLst/>
              </a:prstGeom>
            </p:spPr>
          </p:pic>
        </mc:Fallback>
      </mc:AlternateContent>
      <mc:AlternateContent xmlns:mc="http://schemas.openxmlformats.org/markup-compatibility/2006" xmlns:p14="http://schemas.microsoft.com/office/powerpoint/2010/main">
        <mc:Choice Requires="p14">
          <p:contentPart p14:bwMode="auto" r:id="rId23">
            <p14:nvContentPartPr>
              <p14:cNvPr id="35" name="Ink 34">
                <a:extLst>
                  <a:ext uri="{FF2B5EF4-FFF2-40B4-BE49-F238E27FC236}">
                    <a16:creationId xmlns:a16="http://schemas.microsoft.com/office/drawing/2014/main" id="{26115DCA-B72C-0D63-B533-0A18087783F9}"/>
                  </a:ext>
                </a:extLst>
              </p14:cNvPr>
              <p14:cNvContentPartPr/>
              <p14:nvPr/>
            </p14:nvContentPartPr>
            <p14:xfrm>
              <a:off x="3035080" y="2749430"/>
              <a:ext cx="559080" cy="720"/>
            </p14:xfrm>
          </p:contentPart>
        </mc:Choice>
        <mc:Fallback xmlns="">
          <p:pic>
            <p:nvPicPr>
              <p:cNvPr id="35" name="Ink 34">
                <a:extLst>
                  <a:ext uri="{FF2B5EF4-FFF2-40B4-BE49-F238E27FC236}">
                    <a16:creationId xmlns:a16="http://schemas.microsoft.com/office/drawing/2014/main" id="{26115DCA-B72C-0D63-B533-0A18087783F9}"/>
                  </a:ext>
                </a:extLst>
              </p:cNvPr>
              <p:cNvPicPr/>
              <p:nvPr/>
            </p:nvPicPr>
            <p:blipFill>
              <a:blip r:embed="rId24"/>
              <a:stretch>
                <a:fillRect/>
              </a:stretch>
            </p:blipFill>
            <p:spPr>
              <a:xfrm>
                <a:off x="3026080" y="2731430"/>
                <a:ext cx="576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5">
            <p14:nvContentPartPr>
              <p14:cNvPr id="38" name="Ink 37">
                <a:extLst>
                  <a:ext uri="{FF2B5EF4-FFF2-40B4-BE49-F238E27FC236}">
                    <a16:creationId xmlns:a16="http://schemas.microsoft.com/office/drawing/2014/main" id="{4E47894D-294D-822A-F474-0F8CAEEE9A27}"/>
                  </a:ext>
                </a:extLst>
              </p14:cNvPr>
              <p14:cNvContentPartPr/>
              <p14:nvPr/>
            </p14:nvContentPartPr>
            <p14:xfrm>
              <a:off x="5378320" y="3308150"/>
              <a:ext cx="720" cy="584280"/>
            </p14:xfrm>
          </p:contentPart>
        </mc:Choice>
        <mc:Fallback xmlns="">
          <p:pic>
            <p:nvPicPr>
              <p:cNvPr id="38" name="Ink 37">
                <a:extLst>
                  <a:ext uri="{FF2B5EF4-FFF2-40B4-BE49-F238E27FC236}">
                    <a16:creationId xmlns:a16="http://schemas.microsoft.com/office/drawing/2014/main" id="{4E47894D-294D-822A-F474-0F8CAEEE9A27}"/>
                  </a:ext>
                </a:extLst>
              </p:cNvPr>
              <p:cNvPicPr/>
              <p:nvPr/>
            </p:nvPicPr>
            <p:blipFill>
              <a:blip r:embed="rId26"/>
              <a:stretch>
                <a:fillRect/>
              </a:stretch>
            </p:blipFill>
            <p:spPr>
              <a:xfrm>
                <a:off x="5360320" y="3299150"/>
                <a:ext cx="36000" cy="601920"/>
              </a:xfrm>
              <a:prstGeom prst="rect">
                <a:avLst/>
              </a:prstGeom>
            </p:spPr>
          </p:pic>
        </mc:Fallback>
      </mc:AlternateContent>
      <mc:AlternateContent xmlns:mc="http://schemas.openxmlformats.org/markup-compatibility/2006" xmlns:p14="http://schemas.microsoft.com/office/powerpoint/2010/main">
        <mc:Choice Requires="p14">
          <p:contentPart p14:bwMode="auto" r:id="rId27">
            <p14:nvContentPartPr>
              <p14:cNvPr id="40" name="Ink 39">
                <a:extLst>
                  <a:ext uri="{FF2B5EF4-FFF2-40B4-BE49-F238E27FC236}">
                    <a16:creationId xmlns:a16="http://schemas.microsoft.com/office/drawing/2014/main" id="{B19DBCFC-65E5-8A7A-8264-80EFA32018C6}"/>
                  </a:ext>
                </a:extLst>
              </p14:cNvPr>
              <p14:cNvContentPartPr/>
              <p14:nvPr/>
            </p14:nvContentPartPr>
            <p14:xfrm>
              <a:off x="3689200" y="3308150"/>
              <a:ext cx="1683000" cy="720"/>
            </p14:xfrm>
          </p:contentPart>
        </mc:Choice>
        <mc:Fallback xmlns="">
          <p:pic>
            <p:nvPicPr>
              <p:cNvPr id="40" name="Ink 39">
                <a:extLst>
                  <a:ext uri="{FF2B5EF4-FFF2-40B4-BE49-F238E27FC236}">
                    <a16:creationId xmlns:a16="http://schemas.microsoft.com/office/drawing/2014/main" id="{B19DBCFC-65E5-8A7A-8264-80EFA32018C6}"/>
                  </a:ext>
                </a:extLst>
              </p:cNvPr>
              <p:cNvPicPr/>
              <p:nvPr/>
            </p:nvPicPr>
            <p:blipFill>
              <a:blip r:embed="rId28"/>
              <a:stretch>
                <a:fillRect/>
              </a:stretch>
            </p:blipFill>
            <p:spPr>
              <a:xfrm>
                <a:off x="3680200" y="3290150"/>
                <a:ext cx="17006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29">
            <p14:nvContentPartPr>
              <p14:cNvPr id="43" name="Ink 42">
                <a:extLst>
                  <a:ext uri="{FF2B5EF4-FFF2-40B4-BE49-F238E27FC236}">
                    <a16:creationId xmlns:a16="http://schemas.microsoft.com/office/drawing/2014/main" id="{A52EE500-7245-AFDA-DB81-4C77D9AE0F33}"/>
                  </a:ext>
                </a:extLst>
              </p14:cNvPr>
              <p14:cNvContentPartPr/>
              <p14:nvPr/>
            </p14:nvContentPartPr>
            <p14:xfrm>
              <a:off x="3695680" y="2609390"/>
              <a:ext cx="720" cy="699120"/>
            </p14:xfrm>
          </p:contentPart>
        </mc:Choice>
        <mc:Fallback xmlns="">
          <p:pic>
            <p:nvPicPr>
              <p:cNvPr id="43" name="Ink 42">
                <a:extLst>
                  <a:ext uri="{FF2B5EF4-FFF2-40B4-BE49-F238E27FC236}">
                    <a16:creationId xmlns:a16="http://schemas.microsoft.com/office/drawing/2014/main" id="{A52EE500-7245-AFDA-DB81-4C77D9AE0F33}"/>
                  </a:ext>
                </a:extLst>
              </p:cNvPr>
              <p:cNvPicPr/>
              <p:nvPr/>
            </p:nvPicPr>
            <p:blipFill>
              <a:blip r:embed="rId30"/>
              <a:stretch>
                <a:fillRect/>
              </a:stretch>
            </p:blipFill>
            <p:spPr>
              <a:xfrm>
                <a:off x="3677680" y="2600390"/>
                <a:ext cx="36000" cy="716760"/>
              </a:xfrm>
              <a:prstGeom prst="rect">
                <a:avLst/>
              </a:prstGeom>
            </p:spPr>
          </p:pic>
        </mc:Fallback>
      </mc:AlternateContent>
      <mc:AlternateContent xmlns:mc="http://schemas.openxmlformats.org/markup-compatibility/2006" xmlns:p14="http://schemas.microsoft.com/office/powerpoint/2010/main">
        <mc:Choice Requires="p14">
          <p:contentPart p14:bwMode="auto" r:id="rId31">
            <p14:nvContentPartPr>
              <p14:cNvPr id="46" name="Ink 45">
                <a:extLst>
                  <a:ext uri="{FF2B5EF4-FFF2-40B4-BE49-F238E27FC236}">
                    <a16:creationId xmlns:a16="http://schemas.microsoft.com/office/drawing/2014/main" id="{5C709845-EB76-4505-C331-8DEEDD43BD85}"/>
                  </a:ext>
                </a:extLst>
              </p14:cNvPr>
              <p14:cNvContentPartPr/>
              <p14:nvPr/>
            </p14:nvContentPartPr>
            <p14:xfrm>
              <a:off x="3041560" y="2616230"/>
              <a:ext cx="648000" cy="720"/>
            </p14:xfrm>
          </p:contentPart>
        </mc:Choice>
        <mc:Fallback xmlns="">
          <p:pic>
            <p:nvPicPr>
              <p:cNvPr id="46" name="Ink 45">
                <a:extLst>
                  <a:ext uri="{FF2B5EF4-FFF2-40B4-BE49-F238E27FC236}">
                    <a16:creationId xmlns:a16="http://schemas.microsoft.com/office/drawing/2014/main" id="{5C709845-EB76-4505-C331-8DEEDD43BD85}"/>
                  </a:ext>
                </a:extLst>
              </p:cNvPr>
              <p:cNvPicPr/>
              <p:nvPr/>
            </p:nvPicPr>
            <p:blipFill>
              <a:blip r:embed="rId32"/>
              <a:stretch>
                <a:fillRect/>
              </a:stretch>
            </p:blipFill>
            <p:spPr>
              <a:xfrm>
                <a:off x="3032560" y="2598230"/>
                <a:ext cx="6656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3">
            <p14:nvContentPartPr>
              <p14:cNvPr id="48" name="Ink 47">
                <a:extLst>
                  <a:ext uri="{FF2B5EF4-FFF2-40B4-BE49-F238E27FC236}">
                    <a16:creationId xmlns:a16="http://schemas.microsoft.com/office/drawing/2014/main" id="{B727C58B-36D6-CA2E-4587-DFBD1238BBC3}"/>
                  </a:ext>
                </a:extLst>
              </p14:cNvPr>
              <p14:cNvContentPartPr/>
              <p14:nvPr/>
            </p14:nvContentPartPr>
            <p14:xfrm>
              <a:off x="5524480" y="3212750"/>
              <a:ext cx="720" cy="673560"/>
            </p14:xfrm>
          </p:contentPart>
        </mc:Choice>
        <mc:Fallback xmlns="">
          <p:pic>
            <p:nvPicPr>
              <p:cNvPr id="48" name="Ink 47">
                <a:extLst>
                  <a:ext uri="{FF2B5EF4-FFF2-40B4-BE49-F238E27FC236}">
                    <a16:creationId xmlns:a16="http://schemas.microsoft.com/office/drawing/2014/main" id="{B727C58B-36D6-CA2E-4587-DFBD1238BBC3}"/>
                  </a:ext>
                </a:extLst>
              </p:cNvPr>
              <p:cNvPicPr/>
              <p:nvPr/>
            </p:nvPicPr>
            <p:blipFill>
              <a:blip r:embed="rId34"/>
              <a:stretch>
                <a:fillRect/>
              </a:stretch>
            </p:blipFill>
            <p:spPr>
              <a:xfrm>
                <a:off x="5506480" y="3203750"/>
                <a:ext cx="36000" cy="691200"/>
              </a:xfrm>
              <a:prstGeom prst="rect">
                <a:avLst/>
              </a:prstGeom>
            </p:spPr>
          </p:pic>
        </mc:Fallback>
      </mc:AlternateContent>
      <mc:AlternateContent xmlns:mc="http://schemas.openxmlformats.org/markup-compatibility/2006" xmlns:p14="http://schemas.microsoft.com/office/powerpoint/2010/main">
        <mc:Choice Requires="p14">
          <p:contentPart p14:bwMode="auto" r:id="rId35">
            <p14:nvContentPartPr>
              <p14:cNvPr id="51" name="Ink 50">
                <a:extLst>
                  <a:ext uri="{FF2B5EF4-FFF2-40B4-BE49-F238E27FC236}">
                    <a16:creationId xmlns:a16="http://schemas.microsoft.com/office/drawing/2014/main" id="{6CA4BB80-A928-58D8-1CA2-61F0EE1F8817}"/>
                  </a:ext>
                </a:extLst>
              </p14:cNvPr>
              <p14:cNvContentPartPr/>
              <p14:nvPr/>
            </p14:nvContentPartPr>
            <p14:xfrm>
              <a:off x="3809800" y="3225350"/>
              <a:ext cx="1721160" cy="720"/>
            </p14:xfrm>
          </p:contentPart>
        </mc:Choice>
        <mc:Fallback xmlns="">
          <p:pic>
            <p:nvPicPr>
              <p:cNvPr id="51" name="Ink 50">
                <a:extLst>
                  <a:ext uri="{FF2B5EF4-FFF2-40B4-BE49-F238E27FC236}">
                    <a16:creationId xmlns:a16="http://schemas.microsoft.com/office/drawing/2014/main" id="{6CA4BB80-A928-58D8-1CA2-61F0EE1F8817}"/>
                  </a:ext>
                </a:extLst>
              </p:cNvPr>
              <p:cNvPicPr/>
              <p:nvPr/>
            </p:nvPicPr>
            <p:blipFill>
              <a:blip r:embed="rId36"/>
              <a:stretch>
                <a:fillRect/>
              </a:stretch>
            </p:blipFill>
            <p:spPr>
              <a:xfrm>
                <a:off x="3800800" y="3207350"/>
                <a:ext cx="17388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37">
            <p14:nvContentPartPr>
              <p14:cNvPr id="69" name="Ink 68">
                <a:extLst>
                  <a:ext uri="{FF2B5EF4-FFF2-40B4-BE49-F238E27FC236}">
                    <a16:creationId xmlns:a16="http://schemas.microsoft.com/office/drawing/2014/main" id="{CEC45BB5-96C4-C2DE-8A14-6FD3852DC313}"/>
                  </a:ext>
                </a:extLst>
              </p14:cNvPr>
              <p14:cNvContentPartPr/>
              <p14:nvPr/>
            </p14:nvContentPartPr>
            <p14:xfrm>
              <a:off x="3816280" y="2488430"/>
              <a:ext cx="720" cy="731520"/>
            </p14:xfrm>
          </p:contentPart>
        </mc:Choice>
        <mc:Fallback xmlns="">
          <p:pic>
            <p:nvPicPr>
              <p:cNvPr id="69" name="Ink 68">
                <a:extLst>
                  <a:ext uri="{FF2B5EF4-FFF2-40B4-BE49-F238E27FC236}">
                    <a16:creationId xmlns:a16="http://schemas.microsoft.com/office/drawing/2014/main" id="{CEC45BB5-96C4-C2DE-8A14-6FD3852DC313}"/>
                  </a:ext>
                </a:extLst>
              </p:cNvPr>
              <p:cNvPicPr/>
              <p:nvPr/>
            </p:nvPicPr>
            <p:blipFill>
              <a:blip r:embed="rId38"/>
              <a:stretch>
                <a:fillRect/>
              </a:stretch>
            </p:blipFill>
            <p:spPr>
              <a:xfrm>
                <a:off x="3798280" y="2479430"/>
                <a:ext cx="36000" cy="749160"/>
              </a:xfrm>
              <a:prstGeom prst="rect">
                <a:avLst/>
              </a:prstGeom>
            </p:spPr>
          </p:pic>
        </mc:Fallback>
      </mc:AlternateContent>
      <mc:AlternateContent xmlns:mc="http://schemas.openxmlformats.org/markup-compatibility/2006" xmlns:p14="http://schemas.microsoft.com/office/powerpoint/2010/main">
        <mc:Choice Requires="p14">
          <p:contentPart p14:bwMode="auto" r:id="rId39">
            <p14:nvContentPartPr>
              <p14:cNvPr id="71" name="Ink 70">
                <a:extLst>
                  <a:ext uri="{FF2B5EF4-FFF2-40B4-BE49-F238E27FC236}">
                    <a16:creationId xmlns:a16="http://schemas.microsoft.com/office/drawing/2014/main" id="{70F5C428-D3A6-CBF2-48F0-1C916D558DEB}"/>
                  </a:ext>
                </a:extLst>
              </p14:cNvPr>
              <p14:cNvContentPartPr/>
              <p14:nvPr/>
            </p14:nvContentPartPr>
            <p14:xfrm>
              <a:off x="3054160" y="2482310"/>
              <a:ext cx="775080" cy="720"/>
            </p14:xfrm>
          </p:contentPart>
        </mc:Choice>
        <mc:Fallback xmlns="">
          <p:pic>
            <p:nvPicPr>
              <p:cNvPr id="71" name="Ink 70">
                <a:extLst>
                  <a:ext uri="{FF2B5EF4-FFF2-40B4-BE49-F238E27FC236}">
                    <a16:creationId xmlns:a16="http://schemas.microsoft.com/office/drawing/2014/main" id="{70F5C428-D3A6-CBF2-48F0-1C916D558DEB}"/>
                  </a:ext>
                </a:extLst>
              </p:cNvPr>
              <p:cNvPicPr/>
              <p:nvPr/>
            </p:nvPicPr>
            <p:blipFill>
              <a:blip r:embed="rId40"/>
              <a:stretch>
                <a:fillRect/>
              </a:stretch>
            </p:blipFill>
            <p:spPr>
              <a:xfrm>
                <a:off x="3045160" y="2464310"/>
                <a:ext cx="79272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1">
            <p14:nvContentPartPr>
              <p14:cNvPr id="77" name="Ink 76">
                <a:extLst>
                  <a:ext uri="{FF2B5EF4-FFF2-40B4-BE49-F238E27FC236}">
                    <a16:creationId xmlns:a16="http://schemas.microsoft.com/office/drawing/2014/main" id="{D2B135E0-E3D9-D5D2-3C9B-784863DF4D73}"/>
                  </a:ext>
                </a:extLst>
              </p14:cNvPr>
              <p14:cNvContentPartPr/>
              <p14:nvPr/>
            </p14:nvContentPartPr>
            <p14:xfrm>
              <a:off x="5632120" y="3136430"/>
              <a:ext cx="720" cy="775080"/>
            </p14:xfrm>
          </p:contentPart>
        </mc:Choice>
        <mc:Fallback xmlns="">
          <p:pic>
            <p:nvPicPr>
              <p:cNvPr id="77" name="Ink 76">
                <a:extLst>
                  <a:ext uri="{FF2B5EF4-FFF2-40B4-BE49-F238E27FC236}">
                    <a16:creationId xmlns:a16="http://schemas.microsoft.com/office/drawing/2014/main" id="{D2B135E0-E3D9-D5D2-3C9B-784863DF4D73}"/>
                  </a:ext>
                </a:extLst>
              </p:cNvPr>
              <p:cNvPicPr/>
              <p:nvPr/>
            </p:nvPicPr>
            <p:blipFill>
              <a:blip r:embed="rId42"/>
              <a:stretch>
                <a:fillRect/>
              </a:stretch>
            </p:blipFill>
            <p:spPr>
              <a:xfrm>
                <a:off x="5614120" y="3127430"/>
                <a:ext cx="36000" cy="792720"/>
              </a:xfrm>
              <a:prstGeom prst="rect">
                <a:avLst/>
              </a:prstGeom>
            </p:spPr>
          </p:pic>
        </mc:Fallback>
      </mc:AlternateContent>
      <mc:AlternateContent xmlns:mc="http://schemas.openxmlformats.org/markup-compatibility/2006" xmlns:p14="http://schemas.microsoft.com/office/powerpoint/2010/main">
        <mc:Choice Requires="p14">
          <p:contentPart p14:bwMode="auto" r:id="rId43">
            <p14:nvContentPartPr>
              <p14:cNvPr id="79" name="Ink 78">
                <a:extLst>
                  <a:ext uri="{FF2B5EF4-FFF2-40B4-BE49-F238E27FC236}">
                    <a16:creationId xmlns:a16="http://schemas.microsoft.com/office/drawing/2014/main" id="{BFF981AD-948F-7078-2169-B9BCE5F3972F}"/>
                  </a:ext>
                </a:extLst>
              </p14:cNvPr>
              <p14:cNvContentPartPr/>
              <p14:nvPr/>
            </p14:nvContentPartPr>
            <p14:xfrm>
              <a:off x="3968560" y="3143270"/>
              <a:ext cx="1670400" cy="720"/>
            </p14:xfrm>
          </p:contentPart>
        </mc:Choice>
        <mc:Fallback xmlns="">
          <p:pic>
            <p:nvPicPr>
              <p:cNvPr id="79" name="Ink 78">
                <a:extLst>
                  <a:ext uri="{FF2B5EF4-FFF2-40B4-BE49-F238E27FC236}">
                    <a16:creationId xmlns:a16="http://schemas.microsoft.com/office/drawing/2014/main" id="{BFF981AD-948F-7078-2169-B9BCE5F3972F}"/>
                  </a:ext>
                </a:extLst>
              </p:cNvPr>
              <p:cNvPicPr/>
              <p:nvPr/>
            </p:nvPicPr>
            <p:blipFill>
              <a:blip r:embed="rId44"/>
              <a:stretch>
                <a:fillRect/>
              </a:stretch>
            </p:blipFill>
            <p:spPr>
              <a:xfrm>
                <a:off x="3959560" y="3125270"/>
                <a:ext cx="168804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5">
            <p14:nvContentPartPr>
              <p14:cNvPr id="91" name="Ink 90">
                <a:extLst>
                  <a:ext uri="{FF2B5EF4-FFF2-40B4-BE49-F238E27FC236}">
                    <a16:creationId xmlns:a16="http://schemas.microsoft.com/office/drawing/2014/main" id="{DDB6A671-C7A1-A0A1-4C46-37F9F7FD1811}"/>
                  </a:ext>
                </a:extLst>
              </p14:cNvPr>
              <p14:cNvContentPartPr/>
              <p14:nvPr/>
            </p14:nvContentPartPr>
            <p14:xfrm>
              <a:off x="3968560" y="2380790"/>
              <a:ext cx="720" cy="749880"/>
            </p14:xfrm>
          </p:contentPart>
        </mc:Choice>
        <mc:Fallback xmlns="">
          <p:pic>
            <p:nvPicPr>
              <p:cNvPr id="91" name="Ink 90">
                <a:extLst>
                  <a:ext uri="{FF2B5EF4-FFF2-40B4-BE49-F238E27FC236}">
                    <a16:creationId xmlns:a16="http://schemas.microsoft.com/office/drawing/2014/main" id="{DDB6A671-C7A1-A0A1-4C46-37F9F7FD1811}"/>
                  </a:ext>
                </a:extLst>
              </p:cNvPr>
              <p:cNvPicPr/>
              <p:nvPr/>
            </p:nvPicPr>
            <p:blipFill>
              <a:blip r:embed="rId46"/>
              <a:stretch>
                <a:fillRect/>
              </a:stretch>
            </p:blipFill>
            <p:spPr>
              <a:xfrm>
                <a:off x="3950560" y="2371790"/>
                <a:ext cx="36000" cy="767520"/>
              </a:xfrm>
              <a:prstGeom prst="rect">
                <a:avLst/>
              </a:prstGeom>
            </p:spPr>
          </p:pic>
        </mc:Fallback>
      </mc:AlternateContent>
      <mc:AlternateContent xmlns:mc="http://schemas.openxmlformats.org/markup-compatibility/2006" xmlns:p14="http://schemas.microsoft.com/office/powerpoint/2010/main">
        <mc:Choice Requires="p14">
          <p:contentPart p14:bwMode="auto" r:id="rId47">
            <p14:nvContentPartPr>
              <p14:cNvPr id="107" name="Ink 106">
                <a:extLst>
                  <a:ext uri="{FF2B5EF4-FFF2-40B4-BE49-F238E27FC236}">
                    <a16:creationId xmlns:a16="http://schemas.microsoft.com/office/drawing/2014/main" id="{6325D331-C7B2-D5A2-6F07-3B9D065B9AD9}"/>
                  </a:ext>
                </a:extLst>
              </p14:cNvPr>
              <p14:cNvContentPartPr/>
              <p14:nvPr/>
            </p14:nvContentPartPr>
            <p14:xfrm>
              <a:off x="3054160" y="2368550"/>
              <a:ext cx="921240" cy="720"/>
            </p14:xfrm>
          </p:contentPart>
        </mc:Choice>
        <mc:Fallback xmlns="">
          <p:pic>
            <p:nvPicPr>
              <p:cNvPr id="107" name="Ink 106">
                <a:extLst>
                  <a:ext uri="{FF2B5EF4-FFF2-40B4-BE49-F238E27FC236}">
                    <a16:creationId xmlns:a16="http://schemas.microsoft.com/office/drawing/2014/main" id="{6325D331-C7B2-D5A2-6F07-3B9D065B9AD9}"/>
                  </a:ext>
                </a:extLst>
              </p:cNvPr>
              <p:cNvPicPr/>
              <p:nvPr/>
            </p:nvPicPr>
            <p:blipFill>
              <a:blip r:embed="rId48"/>
              <a:stretch>
                <a:fillRect/>
              </a:stretch>
            </p:blipFill>
            <p:spPr>
              <a:xfrm>
                <a:off x="3045160" y="2350550"/>
                <a:ext cx="93888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49">
            <p14:nvContentPartPr>
              <p14:cNvPr id="115" name="Ink 114">
                <a:extLst>
                  <a:ext uri="{FF2B5EF4-FFF2-40B4-BE49-F238E27FC236}">
                    <a16:creationId xmlns:a16="http://schemas.microsoft.com/office/drawing/2014/main" id="{84BAF899-1155-7B7B-0E87-FEF0188E392C}"/>
                  </a:ext>
                </a:extLst>
              </p14:cNvPr>
              <p14:cNvContentPartPr/>
              <p14:nvPr/>
            </p14:nvContentPartPr>
            <p14:xfrm>
              <a:off x="5892760" y="3752390"/>
              <a:ext cx="720" cy="477000"/>
            </p14:xfrm>
          </p:contentPart>
        </mc:Choice>
        <mc:Fallback xmlns="">
          <p:pic>
            <p:nvPicPr>
              <p:cNvPr id="115" name="Ink 114">
                <a:extLst>
                  <a:ext uri="{FF2B5EF4-FFF2-40B4-BE49-F238E27FC236}">
                    <a16:creationId xmlns:a16="http://schemas.microsoft.com/office/drawing/2014/main" id="{84BAF899-1155-7B7B-0E87-FEF0188E392C}"/>
                  </a:ext>
                </a:extLst>
              </p:cNvPr>
              <p:cNvPicPr/>
              <p:nvPr/>
            </p:nvPicPr>
            <p:blipFill>
              <a:blip r:embed="rId50"/>
              <a:stretch>
                <a:fillRect/>
              </a:stretch>
            </p:blipFill>
            <p:spPr>
              <a:xfrm>
                <a:off x="5874760" y="3743390"/>
                <a:ext cx="36000" cy="494640"/>
              </a:xfrm>
              <a:prstGeom prst="rect">
                <a:avLst/>
              </a:prstGeom>
            </p:spPr>
          </p:pic>
        </mc:Fallback>
      </mc:AlternateContent>
      <mc:AlternateContent xmlns:mc="http://schemas.openxmlformats.org/markup-compatibility/2006" xmlns:p14="http://schemas.microsoft.com/office/powerpoint/2010/main">
        <mc:Choice Requires="p14">
          <p:contentPart p14:bwMode="auto" r:id="rId51">
            <p14:nvContentPartPr>
              <p14:cNvPr id="135" name="Ink 134">
                <a:extLst>
                  <a:ext uri="{FF2B5EF4-FFF2-40B4-BE49-F238E27FC236}">
                    <a16:creationId xmlns:a16="http://schemas.microsoft.com/office/drawing/2014/main" id="{1EDFCCCC-7024-9BB0-3A1C-CE652ADD27BC}"/>
                  </a:ext>
                </a:extLst>
              </p14:cNvPr>
              <p14:cNvContentPartPr/>
              <p14:nvPr/>
            </p14:nvContentPartPr>
            <p14:xfrm>
              <a:off x="5898880" y="3740150"/>
              <a:ext cx="286200" cy="720"/>
            </p14:xfrm>
          </p:contentPart>
        </mc:Choice>
        <mc:Fallback xmlns="">
          <p:pic>
            <p:nvPicPr>
              <p:cNvPr id="135" name="Ink 134">
                <a:extLst>
                  <a:ext uri="{FF2B5EF4-FFF2-40B4-BE49-F238E27FC236}">
                    <a16:creationId xmlns:a16="http://schemas.microsoft.com/office/drawing/2014/main" id="{1EDFCCCC-7024-9BB0-3A1C-CE652ADD27BC}"/>
                  </a:ext>
                </a:extLst>
              </p:cNvPr>
              <p:cNvPicPr/>
              <p:nvPr/>
            </p:nvPicPr>
            <p:blipFill>
              <a:blip r:embed="rId52"/>
              <a:stretch>
                <a:fillRect/>
              </a:stretch>
            </p:blipFill>
            <p:spPr>
              <a:xfrm>
                <a:off x="5889891" y="3722150"/>
                <a:ext cx="303818"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3">
            <p14:nvContentPartPr>
              <p14:cNvPr id="137" name="Ink 136">
                <a:extLst>
                  <a:ext uri="{FF2B5EF4-FFF2-40B4-BE49-F238E27FC236}">
                    <a16:creationId xmlns:a16="http://schemas.microsoft.com/office/drawing/2014/main" id="{D99CEF62-FE55-3409-45D9-BACE8DCBCD0E}"/>
                  </a:ext>
                </a:extLst>
              </p14:cNvPr>
              <p14:cNvContentPartPr/>
              <p14:nvPr/>
            </p14:nvContentPartPr>
            <p14:xfrm>
              <a:off x="6184720" y="2869670"/>
              <a:ext cx="720" cy="876960"/>
            </p14:xfrm>
          </p:contentPart>
        </mc:Choice>
        <mc:Fallback xmlns="">
          <p:pic>
            <p:nvPicPr>
              <p:cNvPr id="137" name="Ink 136">
                <a:extLst>
                  <a:ext uri="{FF2B5EF4-FFF2-40B4-BE49-F238E27FC236}">
                    <a16:creationId xmlns:a16="http://schemas.microsoft.com/office/drawing/2014/main" id="{D99CEF62-FE55-3409-45D9-BACE8DCBCD0E}"/>
                  </a:ext>
                </a:extLst>
              </p:cNvPr>
              <p:cNvPicPr/>
              <p:nvPr/>
            </p:nvPicPr>
            <p:blipFill>
              <a:blip r:embed="rId54"/>
              <a:stretch>
                <a:fillRect/>
              </a:stretch>
            </p:blipFill>
            <p:spPr>
              <a:xfrm>
                <a:off x="6166720" y="2860670"/>
                <a:ext cx="36000" cy="894600"/>
              </a:xfrm>
              <a:prstGeom prst="rect">
                <a:avLst/>
              </a:prstGeom>
            </p:spPr>
          </p:pic>
        </mc:Fallback>
      </mc:AlternateContent>
      <mc:AlternateContent xmlns:mc="http://schemas.openxmlformats.org/markup-compatibility/2006" xmlns:p14="http://schemas.microsoft.com/office/powerpoint/2010/main">
        <mc:Choice Requires="p14">
          <p:contentPart p14:bwMode="auto" r:id="rId55">
            <p14:nvContentPartPr>
              <p14:cNvPr id="144" name="Ink 143">
                <a:extLst>
                  <a:ext uri="{FF2B5EF4-FFF2-40B4-BE49-F238E27FC236}">
                    <a16:creationId xmlns:a16="http://schemas.microsoft.com/office/drawing/2014/main" id="{5F4A7CB8-2A35-A32D-0CDB-35A26A166968}"/>
                  </a:ext>
                </a:extLst>
              </p14:cNvPr>
              <p14:cNvContentPartPr/>
              <p14:nvPr/>
            </p14:nvContentPartPr>
            <p14:xfrm>
              <a:off x="6184720" y="2844470"/>
              <a:ext cx="2914920" cy="720"/>
            </p14:xfrm>
          </p:contentPart>
        </mc:Choice>
        <mc:Fallback xmlns="">
          <p:pic>
            <p:nvPicPr>
              <p:cNvPr id="144" name="Ink 143">
                <a:extLst>
                  <a:ext uri="{FF2B5EF4-FFF2-40B4-BE49-F238E27FC236}">
                    <a16:creationId xmlns:a16="http://schemas.microsoft.com/office/drawing/2014/main" id="{5F4A7CB8-2A35-A32D-0CDB-35A26A166968}"/>
                  </a:ext>
                </a:extLst>
              </p:cNvPr>
              <p:cNvPicPr/>
              <p:nvPr/>
            </p:nvPicPr>
            <p:blipFill>
              <a:blip r:embed="rId56"/>
              <a:stretch>
                <a:fillRect/>
              </a:stretch>
            </p:blipFill>
            <p:spPr>
              <a:xfrm>
                <a:off x="6175721" y="2826470"/>
                <a:ext cx="2932558"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57">
            <p14:nvContentPartPr>
              <p14:cNvPr id="146" name="Ink 145">
                <a:extLst>
                  <a:ext uri="{FF2B5EF4-FFF2-40B4-BE49-F238E27FC236}">
                    <a16:creationId xmlns:a16="http://schemas.microsoft.com/office/drawing/2014/main" id="{968812AE-D580-F534-13E3-4F890361A221}"/>
                  </a:ext>
                </a:extLst>
              </p14:cNvPr>
              <p14:cNvContentPartPr/>
              <p14:nvPr/>
            </p14:nvContentPartPr>
            <p14:xfrm>
              <a:off x="6045040" y="3847790"/>
              <a:ext cx="720" cy="375120"/>
            </p14:xfrm>
          </p:contentPart>
        </mc:Choice>
        <mc:Fallback xmlns="">
          <p:pic>
            <p:nvPicPr>
              <p:cNvPr id="146" name="Ink 145">
                <a:extLst>
                  <a:ext uri="{FF2B5EF4-FFF2-40B4-BE49-F238E27FC236}">
                    <a16:creationId xmlns:a16="http://schemas.microsoft.com/office/drawing/2014/main" id="{968812AE-D580-F534-13E3-4F890361A221}"/>
                  </a:ext>
                </a:extLst>
              </p:cNvPr>
              <p:cNvPicPr/>
              <p:nvPr/>
            </p:nvPicPr>
            <p:blipFill>
              <a:blip r:embed="rId58"/>
              <a:stretch>
                <a:fillRect/>
              </a:stretch>
            </p:blipFill>
            <p:spPr>
              <a:xfrm>
                <a:off x="6027040" y="3838790"/>
                <a:ext cx="36000" cy="392760"/>
              </a:xfrm>
              <a:prstGeom prst="rect">
                <a:avLst/>
              </a:prstGeom>
            </p:spPr>
          </p:pic>
        </mc:Fallback>
      </mc:AlternateContent>
      <mc:AlternateContent xmlns:mc="http://schemas.openxmlformats.org/markup-compatibility/2006" xmlns:p14="http://schemas.microsoft.com/office/powerpoint/2010/main">
        <mc:Choice Requires="p14">
          <p:contentPart p14:bwMode="auto" r:id="rId59">
            <p14:nvContentPartPr>
              <p14:cNvPr id="148" name="Ink 147">
                <a:extLst>
                  <a:ext uri="{FF2B5EF4-FFF2-40B4-BE49-F238E27FC236}">
                    <a16:creationId xmlns:a16="http://schemas.microsoft.com/office/drawing/2014/main" id="{00C369A1-A7F4-0391-0DA4-2B27E7B7150F}"/>
                  </a:ext>
                </a:extLst>
              </p14:cNvPr>
              <p14:cNvContentPartPr/>
              <p14:nvPr/>
            </p14:nvContentPartPr>
            <p14:xfrm>
              <a:off x="6051520" y="3841670"/>
              <a:ext cx="216000" cy="720"/>
            </p14:xfrm>
          </p:contentPart>
        </mc:Choice>
        <mc:Fallback xmlns="">
          <p:pic>
            <p:nvPicPr>
              <p:cNvPr id="148" name="Ink 147">
                <a:extLst>
                  <a:ext uri="{FF2B5EF4-FFF2-40B4-BE49-F238E27FC236}">
                    <a16:creationId xmlns:a16="http://schemas.microsoft.com/office/drawing/2014/main" id="{00C369A1-A7F4-0391-0DA4-2B27E7B7150F}"/>
                  </a:ext>
                </a:extLst>
              </p:cNvPr>
              <p:cNvPicPr/>
              <p:nvPr/>
            </p:nvPicPr>
            <p:blipFill>
              <a:blip r:embed="rId60"/>
              <a:stretch>
                <a:fillRect/>
              </a:stretch>
            </p:blipFill>
            <p:spPr>
              <a:xfrm>
                <a:off x="6042535" y="3823670"/>
                <a:ext cx="233611"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61">
            <p14:nvContentPartPr>
              <p14:cNvPr id="150" name="Ink 149">
                <a:extLst>
                  <a:ext uri="{FF2B5EF4-FFF2-40B4-BE49-F238E27FC236}">
                    <a16:creationId xmlns:a16="http://schemas.microsoft.com/office/drawing/2014/main" id="{07A7AF14-9BAB-CF8C-3576-E0ACD4D80965}"/>
                  </a:ext>
                </a:extLst>
              </p14:cNvPr>
              <p14:cNvContentPartPr/>
              <p14:nvPr/>
            </p14:nvContentPartPr>
            <p14:xfrm>
              <a:off x="6261040" y="2984150"/>
              <a:ext cx="720" cy="851400"/>
            </p14:xfrm>
          </p:contentPart>
        </mc:Choice>
        <mc:Fallback xmlns="">
          <p:pic>
            <p:nvPicPr>
              <p:cNvPr id="150" name="Ink 149">
                <a:extLst>
                  <a:ext uri="{FF2B5EF4-FFF2-40B4-BE49-F238E27FC236}">
                    <a16:creationId xmlns:a16="http://schemas.microsoft.com/office/drawing/2014/main" id="{07A7AF14-9BAB-CF8C-3576-E0ACD4D80965}"/>
                  </a:ext>
                </a:extLst>
              </p:cNvPr>
              <p:cNvPicPr/>
              <p:nvPr/>
            </p:nvPicPr>
            <p:blipFill>
              <a:blip r:embed="rId62"/>
              <a:stretch>
                <a:fillRect/>
              </a:stretch>
            </p:blipFill>
            <p:spPr>
              <a:xfrm>
                <a:off x="6243040" y="2975150"/>
                <a:ext cx="36000" cy="869040"/>
              </a:xfrm>
              <a:prstGeom prst="rect">
                <a:avLst/>
              </a:prstGeom>
            </p:spPr>
          </p:pic>
        </mc:Fallback>
      </mc:AlternateContent>
      <mc:AlternateContent xmlns:mc="http://schemas.openxmlformats.org/markup-compatibility/2006" xmlns:p14="http://schemas.microsoft.com/office/powerpoint/2010/main">
        <mc:Choice Requires="p14">
          <p:contentPart p14:bwMode="auto" r:id="rId63">
            <p14:nvContentPartPr>
              <p14:cNvPr id="152" name="Ink 151">
                <a:extLst>
                  <a:ext uri="{FF2B5EF4-FFF2-40B4-BE49-F238E27FC236}">
                    <a16:creationId xmlns:a16="http://schemas.microsoft.com/office/drawing/2014/main" id="{078B1842-78E4-A4B2-AE47-7E5E987268DE}"/>
                  </a:ext>
                </a:extLst>
              </p14:cNvPr>
              <p14:cNvContentPartPr/>
              <p14:nvPr/>
            </p14:nvContentPartPr>
            <p14:xfrm>
              <a:off x="6267160" y="2984150"/>
              <a:ext cx="2832840" cy="720"/>
            </p14:xfrm>
          </p:contentPart>
        </mc:Choice>
        <mc:Fallback xmlns="">
          <p:pic>
            <p:nvPicPr>
              <p:cNvPr id="152" name="Ink 151">
                <a:extLst>
                  <a:ext uri="{FF2B5EF4-FFF2-40B4-BE49-F238E27FC236}">
                    <a16:creationId xmlns:a16="http://schemas.microsoft.com/office/drawing/2014/main" id="{078B1842-78E4-A4B2-AE47-7E5E987268DE}"/>
                  </a:ext>
                </a:extLst>
              </p:cNvPr>
              <p:cNvPicPr/>
              <p:nvPr/>
            </p:nvPicPr>
            <p:blipFill>
              <a:blip r:embed="rId64"/>
              <a:stretch>
                <a:fillRect/>
              </a:stretch>
            </p:blipFill>
            <p:spPr>
              <a:xfrm>
                <a:off x="6258160" y="2966150"/>
                <a:ext cx="2850480" cy="36000"/>
              </a:xfrm>
              <a:prstGeom prst="rect">
                <a:avLst/>
              </a:prstGeom>
            </p:spPr>
          </p:pic>
        </mc:Fallback>
      </mc:AlternateContent>
    </p:spTree>
    <p:extLst>
      <p:ext uri="{BB962C8B-B14F-4D97-AF65-F5344CB8AC3E}">
        <p14:creationId xmlns:p14="http://schemas.microsoft.com/office/powerpoint/2010/main" val="15995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824" fill="hold"/>
                                        <p:tgtEl>
                                          <p:spTgt spid="14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4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02D89A-E337-CF1B-3F60-687EB089B975}"/>
              </a:ext>
            </a:extLst>
          </p:cNvPr>
          <p:cNvSpPr>
            <a:spLocks noGrp="1"/>
          </p:cNvSpPr>
          <p:nvPr>
            <p:ph type="title"/>
          </p:nvPr>
        </p:nvSpPr>
        <p:spPr>
          <a:xfrm>
            <a:off x="630344" y="540389"/>
            <a:ext cx="10168128" cy="1179576"/>
          </a:xfrm>
        </p:spPr>
        <p:txBody>
          <a:bodyPr/>
          <a:lstStyle/>
          <a:p>
            <a:r>
              <a:rPr lang="en-US"/>
              <a:t>Motor Driver Breakout PCBs</a:t>
            </a:r>
          </a:p>
        </p:txBody>
      </p:sp>
      <p:pic>
        <p:nvPicPr>
          <p:cNvPr id="2050" name="Picture 2">
            <a:extLst>
              <a:ext uri="{FF2B5EF4-FFF2-40B4-BE49-F238E27FC236}">
                <a16:creationId xmlns:a16="http://schemas.microsoft.com/office/drawing/2014/main" id="{A4AB4A70-09DE-6911-55C4-8E8B6EE9E5C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140" t="4585" r="6181" b="5217"/>
          <a:stretch/>
        </p:blipFill>
        <p:spPr bwMode="auto">
          <a:xfrm>
            <a:off x="478707" y="2932338"/>
            <a:ext cx="2627073" cy="31026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C1E45F01-898E-14DF-1173-0CC2ABC0713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00789" y="2932338"/>
            <a:ext cx="2966724" cy="310267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CA5E2B15-323A-7ECF-770B-7D936DF43C32}"/>
              </a:ext>
            </a:extLst>
          </p:cNvPr>
          <p:cNvPicPr>
            <a:picLocks noChangeAspect="1"/>
          </p:cNvPicPr>
          <p:nvPr/>
        </p:nvPicPr>
        <p:blipFill>
          <a:blip r:embed="rId6"/>
          <a:stretch>
            <a:fillRect/>
          </a:stretch>
        </p:blipFill>
        <p:spPr>
          <a:xfrm>
            <a:off x="3203832" y="2954781"/>
            <a:ext cx="2700205" cy="3080234"/>
          </a:xfrm>
          <a:prstGeom prst="rect">
            <a:avLst/>
          </a:prstGeom>
        </p:spPr>
      </p:pic>
      <p:pic>
        <p:nvPicPr>
          <p:cNvPr id="14" name="Picture 13">
            <a:extLst>
              <a:ext uri="{FF2B5EF4-FFF2-40B4-BE49-F238E27FC236}">
                <a16:creationId xmlns:a16="http://schemas.microsoft.com/office/drawing/2014/main" id="{A5F0755D-D0EB-1C4E-3DFC-5C8066DF5678}"/>
              </a:ext>
            </a:extLst>
          </p:cNvPr>
          <p:cNvPicPr>
            <a:picLocks noChangeAspect="1"/>
          </p:cNvPicPr>
          <p:nvPr/>
        </p:nvPicPr>
        <p:blipFill>
          <a:blip r:embed="rId7"/>
          <a:stretch>
            <a:fillRect/>
          </a:stretch>
        </p:blipFill>
        <p:spPr>
          <a:xfrm>
            <a:off x="9279203" y="2954782"/>
            <a:ext cx="2878348" cy="3080234"/>
          </a:xfrm>
          <a:prstGeom prst="rect">
            <a:avLst/>
          </a:prstGeom>
        </p:spPr>
      </p:pic>
      <p:sp>
        <p:nvSpPr>
          <p:cNvPr id="7" name="TextBox 6">
            <a:extLst>
              <a:ext uri="{FF2B5EF4-FFF2-40B4-BE49-F238E27FC236}">
                <a16:creationId xmlns:a16="http://schemas.microsoft.com/office/drawing/2014/main" id="{F2937AFE-B56F-E01D-8793-3502A7B6A3C5}"/>
              </a:ext>
            </a:extLst>
          </p:cNvPr>
          <p:cNvSpPr txBox="1"/>
          <p:nvPr/>
        </p:nvSpPr>
        <p:spPr>
          <a:xfrm>
            <a:off x="1081718" y="2322143"/>
            <a:ext cx="4048124" cy="446276"/>
          </a:xfrm>
          <a:prstGeom prst="rect">
            <a:avLst/>
          </a:prstGeom>
          <a:noFill/>
        </p:spPr>
        <p:txBody>
          <a:bodyPr wrap="square" rtlCol="0">
            <a:spAutoFit/>
          </a:bodyPr>
          <a:lstStyle/>
          <a:p>
            <a:pPr algn="ctr"/>
            <a:r>
              <a:rPr lang="en-US" sz="2300"/>
              <a:t>DRV8825</a:t>
            </a:r>
          </a:p>
        </p:txBody>
      </p:sp>
      <p:sp>
        <p:nvSpPr>
          <p:cNvPr id="9" name="TextBox 8">
            <a:extLst>
              <a:ext uri="{FF2B5EF4-FFF2-40B4-BE49-F238E27FC236}">
                <a16:creationId xmlns:a16="http://schemas.microsoft.com/office/drawing/2014/main" id="{787C591B-D3DB-E21A-5580-3664B643FF23}"/>
              </a:ext>
            </a:extLst>
          </p:cNvPr>
          <p:cNvSpPr txBox="1"/>
          <p:nvPr/>
        </p:nvSpPr>
        <p:spPr>
          <a:xfrm>
            <a:off x="6922334" y="2322143"/>
            <a:ext cx="4490357" cy="446276"/>
          </a:xfrm>
          <a:prstGeom prst="rect">
            <a:avLst/>
          </a:prstGeom>
          <a:noFill/>
        </p:spPr>
        <p:txBody>
          <a:bodyPr wrap="square" rtlCol="0">
            <a:spAutoFit/>
          </a:bodyPr>
          <a:lstStyle/>
          <a:p>
            <a:pPr algn="ctr"/>
            <a:r>
              <a:rPr lang="en-US" sz="2300"/>
              <a:t>DRV8833</a:t>
            </a:r>
          </a:p>
        </p:txBody>
      </p:sp>
      <p:pic>
        <p:nvPicPr>
          <p:cNvPr id="10" name="Picture 2">
            <a:extLst>
              <a:ext uri="{FF2B5EF4-FFF2-40B4-BE49-F238E27FC236}">
                <a16:creationId xmlns:a16="http://schemas.microsoft.com/office/drawing/2014/main" id="{86F0CB85-5C00-D161-E44F-9CC477CDCF2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5752" b="3318"/>
          <a:stretch/>
        </p:blipFill>
        <p:spPr bwMode="auto">
          <a:xfrm>
            <a:off x="10798472" y="362277"/>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4" name="3DPCBC AMP">
            <a:hlinkClick r:id="" action="ppaction://media"/>
            <a:extLst>
              <a:ext uri="{FF2B5EF4-FFF2-40B4-BE49-F238E27FC236}">
                <a16:creationId xmlns:a16="http://schemas.microsoft.com/office/drawing/2014/main" id="{34A3DDF9-9CA2-DBBC-AAF5-CC4410E8AB63}"/>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229599" y="1001712"/>
            <a:ext cx="707571" cy="707571"/>
          </a:xfrm>
          <a:prstGeom prst="rect">
            <a:avLst/>
          </a:prstGeom>
        </p:spPr>
      </p:pic>
    </p:spTree>
    <p:extLst>
      <p:ext uri="{BB962C8B-B14F-4D97-AF65-F5344CB8AC3E}">
        <p14:creationId xmlns:p14="http://schemas.microsoft.com/office/powerpoint/2010/main" val="72865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1224"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B2E60-AA44-46E7-2A44-F4DF6B1E0587}"/>
              </a:ext>
            </a:extLst>
          </p:cNvPr>
          <p:cNvSpPr>
            <a:spLocks noGrp="1"/>
          </p:cNvSpPr>
          <p:nvPr>
            <p:ph type="title"/>
          </p:nvPr>
        </p:nvSpPr>
        <p:spPr>
          <a:xfrm>
            <a:off x="653143" y="559406"/>
            <a:ext cx="10515600" cy="1325563"/>
          </a:xfrm>
        </p:spPr>
        <p:txBody>
          <a:bodyPr/>
          <a:lstStyle/>
          <a:p>
            <a:r>
              <a:rPr lang="en-US"/>
              <a:t>Regulator Breakout PCB (Battery – 10V)(for reference, do not include in video)</a:t>
            </a:r>
          </a:p>
        </p:txBody>
      </p:sp>
      <p:pic>
        <p:nvPicPr>
          <p:cNvPr id="5" name="Picture 4" descr="A blue circuit board with white and black components&#10;&#10;AI-generated content may be incorrect.">
            <a:extLst>
              <a:ext uri="{FF2B5EF4-FFF2-40B4-BE49-F238E27FC236}">
                <a16:creationId xmlns:a16="http://schemas.microsoft.com/office/drawing/2014/main" id="{30A203F8-76E3-DCAE-A913-A7BC86798B2D}"/>
              </a:ext>
            </a:extLst>
          </p:cNvPr>
          <p:cNvPicPr>
            <a:picLocks noChangeAspect="1"/>
          </p:cNvPicPr>
          <p:nvPr/>
        </p:nvPicPr>
        <p:blipFill>
          <a:blip r:embed="rId4"/>
          <a:stretch>
            <a:fillRect/>
          </a:stretch>
        </p:blipFill>
        <p:spPr>
          <a:xfrm>
            <a:off x="9076223" y="2112124"/>
            <a:ext cx="3007703" cy="4664076"/>
          </a:xfrm>
          <a:prstGeom prst="rect">
            <a:avLst/>
          </a:prstGeom>
        </p:spPr>
      </p:pic>
      <p:pic>
        <p:nvPicPr>
          <p:cNvPr id="6" name="Picture 5" descr="A diagram of a circuit&#10;&#10;AI-generated content may be incorrect.">
            <a:extLst>
              <a:ext uri="{FF2B5EF4-FFF2-40B4-BE49-F238E27FC236}">
                <a16:creationId xmlns:a16="http://schemas.microsoft.com/office/drawing/2014/main" id="{251759B3-4E0E-A59A-BDEC-CD0192188508}"/>
              </a:ext>
            </a:extLst>
          </p:cNvPr>
          <p:cNvPicPr>
            <a:picLocks noChangeAspect="1"/>
          </p:cNvPicPr>
          <p:nvPr/>
        </p:nvPicPr>
        <p:blipFill>
          <a:blip r:embed="rId5"/>
          <a:stretch>
            <a:fillRect/>
          </a:stretch>
        </p:blipFill>
        <p:spPr>
          <a:xfrm>
            <a:off x="60691" y="2565698"/>
            <a:ext cx="6033234" cy="3671521"/>
          </a:xfrm>
          <a:prstGeom prst="rect">
            <a:avLst/>
          </a:prstGeom>
        </p:spPr>
      </p:pic>
      <p:pic>
        <p:nvPicPr>
          <p:cNvPr id="7" name="Picture 6" descr="A close up of a circuit board&#10;&#10;AI-generated content may be incorrect.">
            <a:extLst>
              <a:ext uri="{FF2B5EF4-FFF2-40B4-BE49-F238E27FC236}">
                <a16:creationId xmlns:a16="http://schemas.microsoft.com/office/drawing/2014/main" id="{D1A23148-F6C5-CC86-0381-5F054A5A1D46}"/>
              </a:ext>
            </a:extLst>
          </p:cNvPr>
          <p:cNvPicPr>
            <a:picLocks noChangeAspect="1"/>
          </p:cNvPicPr>
          <p:nvPr/>
        </p:nvPicPr>
        <p:blipFill>
          <a:blip r:embed="rId6"/>
          <a:stretch>
            <a:fillRect/>
          </a:stretch>
        </p:blipFill>
        <p:spPr>
          <a:xfrm>
            <a:off x="6095511" y="2111879"/>
            <a:ext cx="2980593" cy="4684102"/>
          </a:xfrm>
          <a:prstGeom prst="rect">
            <a:avLst/>
          </a:prstGeom>
        </p:spPr>
      </p:pic>
      <p:pic>
        <p:nvPicPr>
          <p:cNvPr id="3" name="HUGO_T_BATO10T_1">
            <a:hlinkClick r:id="" action="ppaction://media"/>
            <a:extLst>
              <a:ext uri="{FF2B5EF4-FFF2-40B4-BE49-F238E27FC236}">
                <a16:creationId xmlns:a16="http://schemas.microsoft.com/office/drawing/2014/main" id="{39553291-7C30-63BA-75BD-6BA7B519334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50875" y="201490"/>
            <a:ext cx="730250" cy="730250"/>
          </a:xfrm>
          <a:prstGeom prst="rect">
            <a:avLst/>
          </a:prstGeom>
        </p:spPr>
      </p:pic>
      <p:pic>
        <p:nvPicPr>
          <p:cNvPr id="8" name="Picture 7" descr="A person smiling for the camera&#10;&#10;AI-generated content may be incorrect.">
            <a:extLst>
              <a:ext uri="{FF2B5EF4-FFF2-40B4-BE49-F238E27FC236}">
                <a16:creationId xmlns:a16="http://schemas.microsoft.com/office/drawing/2014/main" id="{65534BCB-E260-E65D-D921-7A6F6AA96B16}"/>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730250" y="81800"/>
            <a:ext cx="1269026" cy="173111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8055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8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0408"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917C0F8-6B04-D4BB-ECEA-BD7E46096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63517D-1BA6-8DD7-D459-AD04772BE7FF}"/>
              </a:ext>
            </a:extLst>
          </p:cNvPr>
          <p:cNvSpPr>
            <a:spLocks noGrp="1"/>
          </p:cNvSpPr>
          <p:nvPr>
            <p:ph type="title"/>
          </p:nvPr>
        </p:nvSpPr>
        <p:spPr>
          <a:xfrm>
            <a:off x="620486" y="521713"/>
            <a:ext cx="10515600" cy="1325563"/>
          </a:xfrm>
        </p:spPr>
        <p:txBody>
          <a:bodyPr/>
          <a:lstStyle/>
          <a:p>
            <a:r>
              <a:rPr lang="en-US"/>
              <a:t>Regulator Breakout PCB (10V - 5V)(do not include)</a:t>
            </a:r>
          </a:p>
        </p:txBody>
      </p:sp>
      <p:pic>
        <p:nvPicPr>
          <p:cNvPr id="3" name="Picture 2" descr="A diagram of a circuit&#10;&#10;AI-generated content may be incorrect.">
            <a:extLst>
              <a:ext uri="{FF2B5EF4-FFF2-40B4-BE49-F238E27FC236}">
                <a16:creationId xmlns:a16="http://schemas.microsoft.com/office/drawing/2014/main" id="{542528EE-BD5B-6C87-7065-2007347F97D0}"/>
              </a:ext>
            </a:extLst>
          </p:cNvPr>
          <p:cNvPicPr>
            <a:picLocks noChangeAspect="1"/>
          </p:cNvPicPr>
          <p:nvPr/>
        </p:nvPicPr>
        <p:blipFill>
          <a:blip r:embed="rId4"/>
          <a:stretch>
            <a:fillRect/>
          </a:stretch>
        </p:blipFill>
        <p:spPr>
          <a:xfrm>
            <a:off x="1020" y="2488142"/>
            <a:ext cx="6099176" cy="3438526"/>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3972DB07-CED1-7AF6-076C-1BDD64D6C52E}"/>
              </a:ext>
            </a:extLst>
          </p:cNvPr>
          <p:cNvPicPr>
            <a:picLocks noChangeAspect="1"/>
          </p:cNvPicPr>
          <p:nvPr/>
        </p:nvPicPr>
        <p:blipFill>
          <a:blip r:embed="rId5"/>
          <a:srcRect r="11421"/>
          <a:stretch/>
        </p:blipFill>
        <p:spPr>
          <a:xfrm>
            <a:off x="6096000" y="2060898"/>
            <a:ext cx="2996625" cy="4656669"/>
          </a:xfrm>
          <a:prstGeom prst="rect">
            <a:avLst/>
          </a:prstGeom>
        </p:spPr>
      </p:pic>
      <p:pic>
        <p:nvPicPr>
          <p:cNvPr id="8" name="Picture 7" descr="A blue circuit board with white text and black and red circles&#10;&#10;AI-generated content may be incorrect.">
            <a:extLst>
              <a:ext uri="{FF2B5EF4-FFF2-40B4-BE49-F238E27FC236}">
                <a16:creationId xmlns:a16="http://schemas.microsoft.com/office/drawing/2014/main" id="{A56ED429-DA42-CD61-71C3-3F36174AAFDE}"/>
              </a:ext>
            </a:extLst>
          </p:cNvPr>
          <p:cNvPicPr>
            <a:picLocks noChangeAspect="1"/>
          </p:cNvPicPr>
          <p:nvPr/>
        </p:nvPicPr>
        <p:blipFill>
          <a:blip r:embed="rId6"/>
          <a:stretch>
            <a:fillRect/>
          </a:stretch>
        </p:blipFill>
        <p:spPr>
          <a:xfrm>
            <a:off x="9092625" y="2060899"/>
            <a:ext cx="3018864" cy="4656668"/>
          </a:xfrm>
          <a:prstGeom prst="rect">
            <a:avLst/>
          </a:prstGeom>
        </p:spPr>
      </p:pic>
      <p:pic>
        <p:nvPicPr>
          <p:cNvPr id="5" name="HUGO_T_10TO5_1">
            <a:hlinkClick r:id="" action="ppaction://media"/>
            <a:extLst>
              <a:ext uri="{FF2B5EF4-FFF2-40B4-BE49-F238E27FC236}">
                <a16:creationId xmlns:a16="http://schemas.microsoft.com/office/drawing/2014/main" id="{83D6D363-31FD-2BF0-0F54-DC0562F96A3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21567" y="162413"/>
            <a:ext cx="730250" cy="730250"/>
          </a:xfrm>
          <a:prstGeom prst="rect">
            <a:avLst/>
          </a:prstGeom>
        </p:spPr>
      </p:pic>
      <p:pic>
        <p:nvPicPr>
          <p:cNvPr id="7" name="Picture 6" descr="A person smiling for the camera&#10;&#10;AI-generated content may be incorrect.">
            <a:extLst>
              <a:ext uri="{FF2B5EF4-FFF2-40B4-BE49-F238E27FC236}">
                <a16:creationId xmlns:a16="http://schemas.microsoft.com/office/drawing/2014/main" id="{F820FCAE-1DA2-EC6C-C9C2-E6B7BEA9F36C}"/>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Lst>
          </a:blip>
          <a:stretch>
            <a:fillRect/>
          </a:stretch>
        </p:blipFill>
        <p:spPr>
          <a:xfrm>
            <a:off x="10926193" y="124504"/>
            <a:ext cx="1269026" cy="173111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4082268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3265"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CBBDD-351F-AF31-4F56-AE2E038C8195}"/>
              </a:ext>
            </a:extLst>
          </p:cNvPr>
          <p:cNvSpPr>
            <a:spLocks noGrp="1"/>
          </p:cNvSpPr>
          <p:nvPr>
            <p:ph type="title"/>
          </p:nvPr>
        </p:nvSpPr>
        <p:spPr>
          <a:xfrm>
            <a:off x="631372" y="481023"/>
            <a:ext cx="7321663" cy="1325563"/>
          </a:xfrm>
        </p:spPr>
        <p:txBody>
          <a:bodyPr>
            <a:normAutofit/>
          </a:bodyPr>
          <a:lstStyle/>
          <a:p>
            <a:r>
              <a:rPr lang="en-US"/>
              <a:t>Motivation and Background</a:t>
            </a:r>
          </a:p>
        </p:txBody>
      </p:sp>
      <p:sp>
        <p:nvSpPr>
          <p:cNvPr id="4" name="TextBox 3">
            <a:extLst>
              <a:ext uri="{FF2B5EF4-FFF2-40B4-BE49-F238E27FC236}">
                <a16:creationId xmlns:a16="http://schemas.microsoft.com/office/drawing/2014/main" id="{49A74294-03E2-23E8-0A4C-75607C76BE7F}"/>
              </a:ext>
            </a:extLst>
          </p:cNvPr>
          <p:cNvSpPr txBox="1"/>
          <p:nvPr/>
        </p:nvSpPr>
        <p:spPr>
          <a:xfrm>
            <a:off x="631372" y="4930297"/>
            <a:ext cx="11305308" cy="1292662"/>
          </a:xfrm>
          <a:prstGeom prst="rect">
            <a:avLst/>
          </a:prstGeom>
          <a:noFill/>
        </p:spPr>
        <p:txBody>
          <a:bodyPr wrap="square" lIns="91440" tIns="45720" rIns="91440" bIns="45720" rtlCol="0" anchor="t">
            <a:spAutoFit/>
          </a:bodyPr>
          <a:lstStyle/>
          <a:p>
            <a:r>
              <a:rPr lang="en-US" sz="2400" dirty="0">
                <a:ea typeface="+mn-lt"/>
                <a:cs typeface="+mn-lt"/>
              </a:rPr>
              <a:t>Our Approach:</a:t>
            </a:r>
          </a:p>
          <a:p>
            <a:pPr marL="342900" indent="-342900">
              <a:buFont typeface="Arial"/>
              <a:buChar char="•"/>
            </a:pPr>
            <a:r>
              <a:rPr lang="en-US" dirty="0">
                <a:ea typeface="+mn-lt"/>
                <a:cs typeface="+mn-lt"/>
              </a:rPr>
              <a:t>B.E.A.M: Affordable motorized unit for breaker panels with grid frequency detection.</a:t>
            </a:r>
          </a:p>
          <a:p>
            <a:pPr marL="342900" indent="-342900">
              <a:buFont typeface="Arial"/>
              <a:buChar char="•"/>
            </a:pPr>
            <a:r>
              <a:rPr lang="en-US" dirty="0">
                <a:ea typeface="+mn-lt"/>
                <a:cs typeface="+mn-lt"/>
              </a:rPr>
              <a:t>Features: Automatic load shedding &amp; home energy management.</a:t>
            </a:r>
          </a:p>
          <a:p>
            <a:pPr marL="342900" indent="-342900">
              <a:buFont typeface="Arial"/>
              <a:buChar char="•"/>
            </a:pPr>
            <a:r>
              <a:rPr lang="en-US" dirty="0">
                <a:ea typeface="+mn-lt"/>
                <a:cs typeface="+mn-lt"/>
              </a:rPr>
              <a:t>Inspiration: Sponsors Qun Zhou Sun, Guan Yu Tian &amp; past project on grid stabilization.</a:t>
            </a:r>
          </a:p>
        </p:txBody>
      </p:sp>
      <p:pic>
        <p:nvPicPr>
          <p:cNvPr id="6" name="Content Placeholder 12" descr="A person smiling at camera&#10;&#10;AI-generated content may be incorrect.">
            <a:extLst>
              <a:ext uri="{FF2B5EF4-FFF2-40B4-BE49-F238E27FC236}">
                <a16:creationId xmlns:a16="http://schemas.microsoft.com/office/drawing/2014/main" id="{0B1BFC0D-B6DF-63E1-9C1A-B6680CBDEA1A}"/>
              </a:ext>
            </a:extLst>
          </p:cNvPr>
          <p:cNvPicPr>
            <a:picLocks noChangeAspect="1"/>
          </p:cNvPicPr>
          <p:nvPr/>
        </p:nvPicPr>
        <p:blipFill>
          <a:blip r:embed="rId5"/>
          <a:stretch>
            <a:fillRect/>
          </a:stretch>
        </p:blipFill>
        <p:spPr>
          <a:xfrm>
            <a:off x="10756273" y="298838"/>
            <a:ext cx="1188469" cy="13284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MOTIVATION_BG_1">
            <a:hlinkClick r:id="" action="ppaction://media"/>
            <a:extLst>
              <a:ext uri="{FF2B5EF4-FFF2-40B4-BE49-F238E27FC236}">
                <a16:creationId xmlns:a16="http://schemas.microsoft.com/office/drawing/2014/main" id="{F7F1F0D6-A354-62CB-DC27-26DEC5A39B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18375" y="596446"/>
            <a:ext cx="730250" cy="730250"/>
          </a:xfrm>
          <a:prstGeom prst="rect">
            <a:avLst/>
          </a:prstGeom>
        </p:spPr>
      </p:pic>
      <p:sp>
        <p:nvSpPr>
          <p:cNvPr id="8" name="TextBox 7">
            <a:extLst>
              <a:ext uri="{FF2B5EF4-FFF2-40B4-BE49-F238E27FC236}">
                <a16:creationId xmlns:a16="http://schemas.microsoft.com/office/drawing/2014/main" id="{1FAD55A0-D1FA-35C5-0EF7-0E79E80FB811}"/>
              </a:ext>
            </a:extLst>
          </p:cNvPr>
          <p:cNvSpPr txBox="1"/>
          <p:nvPr/>
        </p:nvSpPr>
        <p:spPr>
          <a:xfrm>
            <a:off x="631372" y="2224429"/>
            <a:ext cx="6843154" cy="2400657"/>
          </a:xfrm>
          <a:prstGeom prst="rect">
            <a:avLst/>
          </a:prstGeom>
          <a:noFill/>
        </p:spPr>
        <p:txBody>
          <a:bodyPr wrap="square" lIns="91440" tIns="45720" rIns="91440" bIns="45720" rtlCol="0" anchor="t">
            <a:spAutoFit/>
          </a:bodyPr>
          <a:lstStyle/>
          <a:p>
            <a:r>
              <a:rPr lang="en-US" sz="2400" dirty="0">
                <a:ea typeface="+mn-lt"/>
                <a:cs typeface="+mn-lt"/>
              </a:rPr>
              <a:t>Key Issues:</a:t>
            </a:r>
          </a:p>
          <a:p>
            <a:pPr marL="342900" indent="-342900">
              <a:buFont typeface="Arial"/>
              <a:buChar char="•"/>
            </a:pPr>
            <a:r>
              <a:rPr lang="en-US" dirty="0">
                <a:ea typeface="+mn-lt"/>
                <a:cs typeface="+mn-lt"/>
              </a:rPr>
              <a:t>Texas Feb 2021 Case Study: Extreme cold led to high demand, power plant failures, and a grid frequency drop below 59.4 Hz, causing rolling blackouts.</a:t>
            </a:r>
            <a:endParaRPr lang="en-US" dirty="0"/>
          </a:p>
          <a:p>
            <a:pPr marL="342900" indent="-342900">
              <a:buFont typeface="Arial"/>
              <a:buChar char="•"/>
            </a:pPr>
            <a:r>
              <a:rPr lang="en-US" dirty="0">
                <a:ea typeface="+mn-lt"/>
                <a:cs typeface="+mn-lt"/>
              </a:rPr>
              <a:t>Grid Stability: Renewable energy sources lack rapid output control.</a:t>
            </a:r>
          </a:p>
          <a:p>
            <a:pPr marL="342900" indent="-342900">
              <a:buFont typeface="Arial"/>
              <a:buChar char="•"/>
            </a:pPr>
            <a:r>
              <a:rPr lang="en-US" dirty="0">
                <a:ea typeface="+mn-lt"/>
                <a:cs typeface="+mn-lt"/>
              </a:rPr>
              <a:t>Smart Breaker Limitations: Expensive and do not detect grid frequency.</a:t>
            </a:r>
          </a:p>
        </p:txBody>
      </p:sp>
    </p:spTree>
    <p:extLst>
      <p:ext uri="{BB962C8B-B14F-4D97-AF65-F5344CB8AC3E}">
        <p14:creationId xmlns:p14="http://schemas.microsoft.com/office/powerpoint/2010/main" val="3567127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648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A1D92-0C3C-CB98-BBA6-C83932870CC9}"/>
              </a:ext>
            </a:extLst>
          </p:cNvPr>
          <p:cNvSpPr>
            <a:spLocks noGrp="1"/>
          </p:cNvSpPr>
          <p:nvPr>
            <p:ph type="title"/>
          </p:nvPr>
        </p:nvSpPr>
        <p:spPr/>
        <p:txBody>
          <a:bodyPr>
            <a:normAutofit fontScale="90000"/>
          </a:bodyPr>
          <a:lstStyle/>
          <a:p>
            <a:r>
              <a:rPr lang="en-US"/>
              <a:t>Regulator Breakout PCB(3.3V)(do not include)</a:t>
            </a:r>
          </a:p>
        </p:txBody>
      </p:sp>
      <p:pic>
        <p:nvPicPr>
          <p:cNvPr id="4" name="Content Placeholder 3" descr="A diagram of a circuit&#10;&#10;AI-generated content may be incorrect.">
            <a:extLst>
              <a:ext uri="{FF2B5EF4-FFF2-40B4-BE49-F238E27FC236}">
                <a16:creationId xmlns:a16="http://schemas.microsoft.com/office/drawing/2014/main" id="{49D3ACC9-1B15-97AD-2258-000993D7E571}"/>
              </a:ext>
            </a:extLst>
          </p:cNvPr>
          <p:cNvPicPr>
            <a:picLocks noGrp="1" noChangeAspect="1"/>
          </p:cNvPicPr>
          <p:nvPr>
            <p:ph idx="1"/>
          </p:nvPr>
        </p:nvPicPr>
        <p:blipFill>
          <a:blip r:embed="rId4"/>
          <a:stretch>
            <a:fillRect/>
          </a:stretch>
        </p:blipFill>
        <p:spPr>
          <a:xfrm>
            <a:off x="1905629" y="2429372"/>
            <a:ext cx="4490915" cy="4021503"/>
          </a:xfrm>
        </p:spPr>
      </p:pic>
      <p:pic>
        <p:nvPicPr>
          <p:cNvPr id="5" name="Picture 4" descr="A blue circuit board with red and yellow lines&#10;&#10;AI-generated content may be incorrect.">
            <a:extLst>
              <a:ext uri="{FF2B5EF4-FFF2-40B4-BE49-F238E27FC236}">
                <a16:creationId xmlns:a16="http://schemas.microsoft.com/office/drawing/2014/main" id="{89AD6CF3-9EB1-D54B-81FF-157C19442180}"/>
              </a:ext>
            </a:extLst>
          </p:cNvPr>
          <p:cNvPicPr>
            <a:picLocks noChangeAspect="1"/>
          </p:cNvPicPr>
          <p:nvPr/>
        </p:nvPicPr>
        <p:blipFill>
          <a:blip r:embed="rId5"/>
          <a:stretch>
            <a:fillRect/>
          </a:stretch>
        </p:blipFill>
        <p:spPr>
          <a:xfrm>
            <a:off x="6717373" y="2139451"/>
            <a:ext cx="3047114" cy="4601344"/>
          </a:xfrm>
          <a:prstGeom prst="rect">
            <a:avLst/>
          </a:prstGeom>
        </p:spPr>
      </p:pic>
      <p:pic>
        <p:nvPicPr>
          <p:cNvPr id="3" name="3V3LINEARREGULATOR_1">
            <a:hlinkClick r:id="" action="ppaction://media"/>
            <a:extLst>
              <a:ext uri="{FF2B5EF4-FFF2-40B4-BE49-F238E27FC236}">
                <a16:creationId xmlns:a16="http://schemas.microsoft.com/office/drawing/2014/main" id="{F95C9060-FF9C-6035-E091-DEFCE88525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95887" y="1367155"/>
            <a:ext cx="730250" cy="730250"/>
          </a:xfrm>
          <a:prstGeom prst="rect">
            <a:avLst/>
          </a:prstGeom>
        </p:spPr>
      </p:pic>
      <p:pic>
        <p:nvPicPr>
          <p:cNvPr id="7" name="Picture 6" descr="A person smiling for the camera&#10;&#10;AI-generated content may be incorrect.">
            <a:extLst>
              <a:ext uri="{FF2B5EF4-FFF2-40B4-BE49-F238E27FC236}">
                <a16:creationId xmlns:a16="http://schemas.microsoft.com/office/drawing/2014/main" id="{AA005F8B-D764-5F5D-64D5-55F24C4C234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0926192" y="144043"/>
            <a:ext cx="1269026" cy="173111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9151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D4B22-42D1-051C-A114-7C0015653D5E}"/>
              </a:ext>
            </a:extLst>
          </p:cNvPr>
          <p:cNvSpPr>
            <a:spLocks noGrp="1"/>
          </p:cNvSpPr>
          <p:nvPr>
            <p:ph type="title"/>
          </p:nvPr>
        </p:nvSpPr>
        <p:spPr>
          <a:xfrm>
            <a:off x="604992" y="104861"/>
            <a:ext cx="2771248" cy="1967418"/>
          </a:xfrm>
        </p:spPr>
        <p:txBody>
          <a:bodyPr>
            <a:normAutofit fontScale="90000"/>
          </a:bodyPr>
          <a:lstStyle/>
          <a:p>
            <a:pPr algn="ctr"/>
            <a:r>
              <a:rPr lang="en-US"/>
              <a:t>Main Motor Unit Schematic</a:t>
            </a:r>
            <a:br>
              <a:rPr lang="en-US"/>
            </a:br>
            <a:r>
              <a:rPr lang="en-US"/>
              <a:t>(DO NOT INCLUDE)</a:t>
            </a:r>
          </a:p>
        </p:txBody>
      </p:sp>
      <p:pic>
        <p:nvPicPr>
          <p:cNvPr id="3" name="Picture 2" descr="A diagram of a computer&#10;&#10;AI-generated content may be incorrect.">
            <a:extLst>
              <a:ext uri="{FF2B5EF4-FFF2-40B4-BE49-F238E27FC236}">
                <a16:creationId xmlns:a16="http://schemas.microsoft.com/office/drawing/2014/main" id="{26EBF6AA-29F5-9AD6-63D1-992D379A4EB7}"/>
              </a:ext>
            </a:extLst>
          </p:cNvPr>
          <p:cNvPicPr>
            <a:picLocks noChangeAspect="1"/>
          </p:cNvPicPr>
          <p:nvPr/>
        </p:nvPicPr>
        <p:blipFill>
          <a:blip r:embed="rId5"/>
          <a:stretch>
            <a:fillRect/>
          </a:stretch>
        </p:blipFill>
        <p:spPr>
          <a:xfrm>
            <a:off x="3565904" y="1132114"/>
            <a:ext cx="8021104" cy="5725886"/>
          </a:xfrm>
          <a:prstGeom prst="rect">
            <a:avLst/>
          </a:prstGeom>
        </p:spPr>
      </p:pic>
      <p:pic>
        <p:nvPicPr>
          <p:cNvPr id="4" name="HUGO_T_PCB_MAIN">
            <a:hlinkClick r:id="" action="ppaction://media"/>
            <a:extLst>
              <a:ext uri="{FF2B5EF4-FFF2-40B4-BE49-F238E27FC236}">
                <a16:creationId xmlns:a16="http://schemas.microsoft.com/office/drawing/2014/main" id="{67C59214-C9F9-3912-D066-27D01AD1C54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148260" y="279644"/>
            <a:ext cx="730250" cy="730250"/>
          </a:xfrm>
          <a:prstGeom prst="rect">
            <a:avLst/>
          </a:prstGeom>
        </p:spPr>
      </p:pic>
      <p:pic>
        <p:nvPicPr>
          <p:cNvPr id="6" name="Picture 5" descr="A person smiling for the camera&#10;&#10;AI-generated content may be incorrect.">
            <a:extLst>
              <a:ext uri="{FF2B5EF4-FFF2-40B4-BE49-F238E27FC236}">
                <a16:creationId xmlns:a16="http://schemas.microsoft.com/office/drawing/2014/main" id="{8AEA12A6-2A03-EECD-61BF-82BEF07CE711}"/>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1170422" y="104966"/>
            <a:ext cx="1024796" cy="142826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74427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pic>
        <p:nvPicPr>
          <p:cNvPr id="4" name="Picture 3" descr="A computer screen shot of a computer chip&#10;&#10;AI-generated content may be incorrect.">
            <a:extLst>
              <a:ext uri="{FF2B5EF4-FFF2-40B4-BE49-F238E27FC236}">
                <a16:creationId xmlns:a16="http://schemas.microsoft.com/office/drawing/2014/main" id="{3784B1B6-CED9-D887-7481-FB53B3A3C4AE}"/>
              </a:ext>
            </a:extLst>
          </p:cNvPr>
          <p:cNvPicPr>
            <a:picLocks noChangeAspect="1"/>
          </p:cNvPicPr>
          <p:nvPr/>
        </p:nvPicPr>
        <p:blipFill>
          <a:blip r:embed="rId4"/>
          <a:stretch>
            <a:fillRect/>
          </a:stretch>
        </p:blipFill>
        <p:spPr>
          <a:xfrm>
            <a:off x="643132" y="1573459"/>
            <a:ext cx="5291666" cy="5069618"/>
          </a:xfrm>
          <a:prstGeom prst="rect">
            <a:avLst/>
          </a:prstGeom>
        </p:spPr>
      </p:pic>
      <p:sp>
        <p:nvSpPr>
          <p:cNvPr id="7" name="Title 1">
            <a:extLst>
              <a:ext uri="{FF2B5EF4-FFF2-40B4-BE49-F238E27FC236}">
                <a16:creationId xmlns:a16="http://schemas.microsoft.com/office/drawing/2014/main" id="{DA2F5DFF-BB2E-A263-3EF8-0940CDBD1D2F}"/>
              </a:ext>
            </a:extLst>
          </p:cNvPr>
          <p:cNvSpPr>
            <a:spLocks noGrp="1"/>
          </p:cNvSpPr>
          <p:nvPr>
            <p:ph type="title"/>
          </p:nvPr>
        </p:nvSpPr>
        <p:spPr>
          <a:xfrm>
            <a:off x="643132" y="369995"/>
            <a:ext cx="6865162" cy="1388522"/>
          </a:xfrm>
        </p:spPr>
        <p:txBody>
          <a:bodyPr/>
          <a:lstStyle/>
          <a:p>
            <a:r>
              <a:rPr lang="en-US"/>
              <a:t>Main Motor Unit PCB(DO NOT INCLUDE) </a:t>
            </a:r>
          </a:p>
        </p:txBody>
      </p:sp>
      <p:pic>
        <p:nvPicPr>
          <p:cNvPr id="8" name="Picture 7" descr="A computer screen shot of a circuit board&#10;&#10;AI-generated content may be incorrect.">
            <a:extLst>
              <a:ext uri="{FF2B5EF4-FFF2-40B4-BE49-F238E27FC236}">
                <a16:creationId xmlns:a16="http://schemas.microsoft.com/office/drawing/2014/main" id="{8D26710A-B37B-852F-3AC1-84E355C6C010}"/>
              </a:ext>
            </a:extLst>
          </p:cNvPr>
          <p:cNvPicPr>
            <a:picLocks noChangeAspect="1"/>
          </p:cNvPicPr>
          <p:nvPr/>
        </p:nvPicPr>
        <p:blipFill>
          <a:blip r:embed="rId5"/>
          <a:stretch>
            <a:fillRect/>
          </a:stretch>
        </p:blipFill>
        <p:spPr>
          <a:xfrm>
            <a:off x="6405939" y="1573459"/>
            <a:ext cx="5291667" cy="5099604"/>
          </a:xfrm>
          <a:prstGeom prst="rect">
            <a:avLst/>
          </a:prstGeom>
        </p:spPr>
      </p:pic>
      <p:sp>
        <p:nvSpPr>
          <p:cNvPr id="9" name="Oval 8">
            <a:extLst>
              <a:ext uri="{FF2B5EF4-FFF2-40B4-BE49-F238E27FC236}">
                <a16:creationId xmlns:a16="http://schemas.microsoft.com/office/drawing/2014/main" id="{4273B49D-E533-5221-43ED-84F223AA68C2}"/>
              </a:ext>
            </a:extLst>
          </p:cNvPr>
          <p:cNvSpPr/>
          <p:nvPr/>
        </p:nvSpPr>
        <p:spPr>
          <a:xfrm>
            <a:off x="494394" y="2227250"/>
            <a:ext cx="4160589" cy="4358369"/>
          </a:xfrm>
          <a:prstGeom prst="ellipse">
            <a:avLst/>
          </a:prstGeom>
          <a:noFill/>
          <a:ln w="28575">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Arrow: Right 9">
            <a:extLst>
              <a:ext uri="{FF2B5EF4-FFF2-40B4-BE49-F238E27FC236}">
                <a16:creationId xmlns:a16="http://schemas.microsoft.com/office/drawing/2014/main" id="{94227687-BFD4-68EB-57FE-C64881217D34}"/>
              </a:ext>
            </a:extLst>
          </p:cNvPr>
          <p:cNvSpPr/>
          <p:nvPr/>
        </p:nvSpPr>
        <p:spPr>
          <a:xfrm>
            <a:off x="5612851" y="3630548"/>
            <a:ext cx="1075660" cy="775886"/>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HUGO_TARIRA_MOTOR_MAIN_PCB_1">
            <a:hlinkClick r:id="" action="ppaction://media"/>
            <a:extLst>
              <a:ext uri="{FF2B5EF4-FFF2-40B4-BE49-F238E27FC236}">
                <a16:creationId xmlns:a16="http://schemas.microsoft.com/office/drawing/2014/main" id="{714D25C7-0569-DAFA-1EBA-8B95BD79271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5789490" y="562952"/>
            <a:ext cx="730250" cy="730250"/>
          </a:xfrm>
          <a:prstGeom prst="rect">
            <a:avLst/>
          </a:prstGeom>
        </p:spPr>
      </p:pic>
      <p:pic>
        <p:nvPicPr>
          <p:cNvPr id="5" name="Picture 4" descr="A person smiling for the camera&#10;&#10;AI-generated content may be incorrect.">
            <a:extLst>
              <a:ext uri="{FF2B5EF4-FFF2-40B4-BE49-F238E27FC236}">
                <a16:creationId xmlns:a16="http://schemas.microsoft.com/office/drawing/2014/main" id="{1C3195C6-4AB4-1829-76D6-483A221FE1B6}"/>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11033654" y="-2495"/>
            <a:ext cx="1161565" cy="1574803"/>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481900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a:extLst>
            <a:ext uri="{FF2B5EF4-FFF2-40B4-BE49-F238E27FC236}">
              <a16:creationId xmlns:a16="http://schemas.microsoft.com/office/drawing/2014/main" id="{93CCB1CE-F8E7-26BC-5987-CECDFF760C1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887A89E0-462B-6AA1-789E-CE0AC6B8E622}"/>
              </a:ext>
            </a:extLst>
          </p:cNvPr>
          <p:cNvSpPr>
            <a:spLocks noGrp="1"/>
          </p:cNvSpPr>
          <p:nvPr>
            <p:ph type="title"/>
          </p:nvPr>
        </p:nvSpPr>
        <p:spPr>
          <a:xfrm>
            <a:off x="607988" y="466473"/>
            <a:ext cx="6865162" cy="1388522"/>
          </a:xfrm>
        </p:spPr>
        <p:txBody>
          <a:bodyPr/>
          <a:lstStyle/>
          <a:p>
            <a:r>
              <a:rPr lang="en-US"/>
              <a:t>Main Motor Unit 3D PCB(DO NOT INCLUDE)</a:t>
            </a:r>
          </a:p>
        </p:txBody>
      </p:sp>
      <p:pic>
        <p:nvPicPr>
          <p:cNvPr id="2" name="Picture 1">
            <a:extLst>
              <a:ext uri="{FF2B5EF4-FFF2-40B4-BE49-F238E27FC236}">
                <a16:creationId xmlns:a16="http://schemas.microsoft.com/office/drawing/2014/main" id="{211C56DC-9F96-231D-8B2C-3564C88DEFC0}"/>
              </a:ext>
            </a:extLst>
          </p:cNvPr>
          <p:cNvPicPr>
            <a:picLocks noChangeAspect="1"/>
          </p:cNvPicPr>
          <p:nvPr/>
        </p:nvPicPr>
        <p:blipFill>
          <a:blip r:embed="rId4"/>
          <a:stretch>
            <a:fillRect/>
          </a:stretch>
        </p:blipFill>
        <p:spPr>
          <a:xfrm>
            <a:off x="3744686" y="1739571"/>
            <a:ext cx="5040086" cy="5118429"/>
          </a:xfrm>
          <a:prstGeom prst="rect">
            <a:avLst/>
          </a:prstGeom>
        </p:spPr>
      </p:pic>
      <p:pic>
        <p:nvPicPr>
          <p:cNvPr id="3" name="MAIN_MOTOR_PCB_3D_1">
            <a:hlinkClick r:id="" action="ppaction://media"/>
            <a:extLst>
              <a:ext uri="{FF2B5EF4-FFF2-40B4-BE49-F238E27FC236}">
                <a16:creationId xmlns:a16="http://schemas.microsoft.com/office/drawing/2014/main" id="{A0845024-6E94-03A1-11D4-FAA756809BB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93413" y="562952"/>
            <a:ext cx="730250" cy="730250"/>
          </a:xfrm>
          <a:prstGeom prst="rect">
            <a:avLst/>
          </a:prstGeom>
        </p:spPr>
      </p:pic>
      <p:pic>
        <p:nvPicPr>
          <p:cNvPr id="5" name="Picture 4" descr="A person smiling for the camera&#10;&#10;AI-generated content may be incorrect.">
            <a:extLst>
              <a:ext uri="{FF2B5EF4-FFF2-40B4-BE49-F238E27FC236}">
                <a16:creationId xmlns:a16="http://schemas.microsoft.com/office/drawing/2014/main" id="{3AD34560-60F6-136D-67C7-43E6DDF906F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10926192" y="-12265"/>
            <a:ext cx="1269026" cy="1731110"/>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65865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B9950-BA43-7911-5B75-A0AF032FA3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C624AF-DFD8-6E9D-3C89-7D830E336CFD}"/>
              </a:ext>
            </a:extLst>
          </p:cNvPr>
          <p:cNvSpPr>
            <a:spLocks noGrp="1"/>
          </p:cNvSpPr>
          <p:nvPr>
            <p:ph type="title"/>
          </p:nvPr>
        </p:nvSpPr>
        <p:spPr>
          <a:xfrm>
            <a:off x="574990" y="461714"/>
            <a:ext cx="10515600" cy="1325563"/>
          </a:xfrm>
        </p:spPr>
        <p:txBody>
          <a:bodyPr/>
          <a:lstStyle/>
          <a:p>
            <a:r>
              <a:rPr lang="en-US"/>
              <a:t>Regulator Breakout PCBs </a:t>
            </a:r>
          </a:p>
        </p:txBody>
      </p:sp>
      <p:pic>
        <p:nvPicPr>
          <p:cNvPr id="5" name="Picture 4" descr="A blue circuit board with white and black components&#10;&#10;AI-generated content may be incorrect.">
            <a:extLst>
              <a:ext uri="{FF2B5EF4-FFF2-40B4-BE49-F238E27FC236}">
                <a16:creationId xmlns:a16="http://schemas.microsoft.com/office/drawing/2014/main" id="{27F4CB7A-DF4B-2268-4852-B44CC21E5D5F}"/>
              </a:ext>
            </a:extLst>
          </p:cNvPr>
          <p:cNvPicPr>
            <a:picLocks noChangeAspect="1"/>
          </p:cNvPicPr>
          <p:nvPr/>
        </p:nvPicPr>
        <p:blipFill>
          <a:blip r:embed="rId4"/>
          <a:srcRect l="2932" t="2231" r="4886" b="4478"/>
          <a:stretch/>
        </p:blipFill>
        <p:spPr>
          <a:xfrm>
            <a:off x="1214261" y="2930236"/>
            <a:ext cx="2401187" cy="3768342"/>
          </a:xfrm>
          <a:prstGeom prst="rect">
            <a:avLst/>
          </a:prstGeom>
        </p:spPr>
      </p:pic>
      <p:pic>
        <p:nvPicPr>
          <p:cNvPr id="8" name="Picture 7" descr="A person smiling for the camera&#10;&#10;AI-generated content may be incorrect.">
            <a:extLst>
              <a:ext uri="{FF2B5EF4-FFF2-40B4-BE49-F238E27FC236}">
                <a16:creationId xmlns:a16="http://schemas.microsoft.com/office/drawing/2014/main" id="{8612AA04-73F3-1B18-0170-728211C532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814117" y="272321"/>
            <a:ext cx="1269026" cy="1445473"/>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9" name="Picture 8" descr="A blue circuit board with white text and black and red circles&#10;&#10;AI-generated content may be incorrect.">
            <a:extLst>
              <a:ext uri="{FF2B5EF4-FFF2-40B4-BE49-F238E27FC236}">
                <a16:creationId xmlns:a16="http://schemas.microsoft.com/office/drawing/2014/main" id="{68606D93-F8BA-D0B9-E0E0-7EED6D382EB4}"/>
              </a:ext>
            </a:extLst>
          </p:cNvPr>
          <p:cNvPicPr>
            <a:picLocks noChangeAspect="1"/>
          </p:cNvPicPr>
          <p:nvPr/>
        </p:nvPicPr>
        <p:blipFill>
          <a:blip r:embed="rId7"/>
          <a:srcRect l="7767" t="4193" r="3236" b="2516"/>
          <a:stretch/>
        </p:blipFill>
        <p:spPr>
          <a:xfrm>
            <a:off x="5319621" y="2931094"/>
            <a:ext cx="2365322" cy="3824628"/>
          </a:xfrm>
          <a:prstGeom prst="rect">
            <a:avLst/>
          </a:prstGeom>
        </p:spPr>
      </p:pic>
      <p:pic>
        <p:nvPicPr>
          <p:cNvPr id="11" name="Picture 10" descr="A blue circuit board with red and yellow lines&#10;&#10;AI-generated content may be incorrect.">
            <a:extLst>
              <a:ext uri="{FF2B5EF4-FFF2-40B4-BE49-F238E27FC236}">
                <a16:creationId xmlns:a16="http://schemas.microsoft.com/office/drawing/2014/main" id="{D8752234-E0CF-FCD8-AC53-3F1261875A62}"/>
              </a:ext>
            </a:extLst>
          </p:cNvPr>
          <p:cNvPicPr>
            <a:picLocks noChangeAspect="1"/>
          </p:cNvPicPr>
          <p:nvPr/>
        </p:nvPicPr>
        <p:blipFill>
          <a:blip r:embed="rId8"/>
          <a:stretch>
            <a:fillRect/>
          </a:stretch>
        </p:blipFill>
        <p:spPr>
          <a:xfrm>
            <a:off x="9038597" y="2930236"/>
            <a:ext cx="2531722" cy="3824628"/>
          </a:xfrm>
          <a:prstGeom prst="rect">
            <a:avLst/>
          </a:prstGeom>
        </p:spPr>
      </p:pic>
      <p:sp>
        <p:nvSpPr>
          <p:cNvPr id="13" name="Title 1">
            <a:extLst>
              <a:ext uri="{FF2B5EF4-FFF2-40B4-BE49-F238E27FC236}">
                <a16:creationId xmlns:a16="http://schemas.microsoft.com/office/drawing/2014/main" id="{33CE7CF9-7C9D-08E1-F85A-B238894A8F0C}"/>
              </a:ext>
            </a:extLst>
          </p:cNvPr>
          <p:cNvSpPr txBox="1">
            <a:spLocks/>
          </p:cNvSpPr>
          <p:nvPr/>
        </p:nvSpPr>
        <p:spPr>
          <a:xfrm>
            <a:off x="1422081" y="2081889"/>
            <a:ext cx="2094919" cy="75411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r>
              <a:rPr lang="en-US" sz="1800" dirty="0"/>
              <a:t>12V-16V Input to 10V Switching Regulator </a:t>
            </a:r>
          </a:p>
        </p:txBody>
      </p:sp>
      <p:sp>
        <p:nvSpPr>
          <p:cNvPr id="14" name="Title 1">
            <a:extLst>
              <a:ext uri="{FF2B5EF4-FFF2-40B4-BE49-F238E27FC236}">
                <a16:creationId xmlns:a16="http://schemas.microsoft.com/office/drawing/2014/main" id="{BDE7E123-6CD5-A8CE-31C3-CDB25AA9F9DA}"/>
              </a:ext>
            </a:extLst>
          </p:cNvPr>
          <p:cNvSpPr txBox="1">
            <a:spLocks/>
          </p:cNvSpPr>
          <p:nvPr/>
        </p:nvSpPr>
        <p:spPr>
          <a:xfrm>
            <a:off x="5426737" y="2069818"/>
            <a:ext cx="2151090" cy="75411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r>
              <a:rPr lang="en-US" sz="1800" dirty="0"/>
              <a:t>10V to 5V Switching Regulator</a:t>
            </a:r>
          </a:p>
        </p:txBody>
      </p:sp>
      <p:sp>
        <p:nvSpPr>
          <p:cNvPr id="15" name="Title 1">
            <a:extLst>
              <a:ext uri="{FF2B5EF4-FFF2-40B4-BE49-F238E27FC236}">
                <a16:creationId xmlns:a16="http://schemas.microsoft.com/office/drawing/2014/main" id="{06C644F0-5748-4646-3EC5-493C2EA8C0E1}"/>
              </a:ext>
            </a:extLst>
          </p:cNvPr>
          <p:cNvSpPr txBox="1">
            <a:spLocks/>
          </p:cNvSpPr>
          <p:nvPr/>
        </p:nvSpPr>
        <p:spPr>
          <a:xfrm>
            <a:off x="9361830" y="2050203"/>
            <a:ext cx="1885256" cy="79333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pPr algn="ctr"/>
            <a:r>
              <a:rPr lang="en-US" sz="1800" dirty="0"/>
              <a:t>5V to 3.3V Linear Regulator </a:t>
            </a:r>
          </a:p>
        </p:txBody>
      </p:sp>
      <p:pic>
        <p:nvPicPr>
          <p:cNvPr id="16" name="HUGO_T_REGULATOR_ALL_1">
            <a:hlinkClick r:id="" action="ppaction://media"/>
            <a:extLst>
              <a:ext uri="{FF2B5EF4-FFF2-40B4-BE49-F238E27FC236}">
                <a16:creationId xmlns:a16="http://schemas.microsoft.com/office/drawing/2014/main" id="{1E14288D-3CAE-4442-4300-F7683FA7A1C1}"/>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6604635" y="767715"/>
            <a:ext cx="730250" cy="730250"/>
          </a:xfrm>
          <a:prstGeom prst="rect">
            <a:avLst/>
          </a:prstGeom>
        </p:spPr>
      </p:pic>
    </p:spTree>
    <p:extLst>
      <p:ext uri="{BB962C8B-B14F-4D97-AF65-F5344CB8AC3E}">
        <p14:creationId xmlns:p14="http://schemas.microsoft.com/office/powerpoint/2010/main" val="424116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3184"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2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B23B3-6FCF-D716-2568-344916C0229A}"/>
              </a:ext>
            </a:extLst>
          </p:cNvPr>
          <p:cNvSpPr>
            <a:spLocks noGrp="1"/>
          </p:cNvSpPr>
          <p:nvPr>
            <p:ph type="title"/>
          </p:nvPr>
        </p:nvSpPr>
        <p:spPr>
          <a:xfrm>
            <a:off x="838256" y="769231"/>
            <a:ext cx="7937082" cy="730250"/>
          </a:xfrm>
        </p:spPr>
        <p:txBody>
          <a:bodyPr vert="horz" lIns="91440" tIns="45720" rIns="91440" bIns="45720" rtlCol="0" anchor="b">
            <a:normAutofit/>
          </a:bodyPr>
          <a:lstStyle/>
          <a:p>
            <a:r>
              <a:rPr lang="en-US"/>
              <a:t>Frequency Detection Unit PCB</a:t>
            </a:r>
          </a:p>
        </p:txBody>
      </p:sp>
      <p:pic>
        <p:nvPicPr>
          <p:cNvPr id="12" name="Content Placeholder 12" descr="A person smiling at camera&#10;&#10;AI-generated content may be incorrect.">
            <a:extLst>
              <a:ext uri="{FF2B5EF4-FFF2-40B4-BE49-F238E27FC236}">
                <a16:creationId xmlns:a16="http://schemas.microsoft.com/office/drawing/2014/main" id="{8009C21E-77FD-CA29-3863-EAFC1813D367}"/>
              </a:ext>
            </a:extLst>
          </p:cNvPr>
          <p:cNvPicPr>
            <a:picLocks noChangeAspect="1"/>
          </p:cNvPicPr>
          <p:nvPr/>
        </p:nvPicPr>
        <p:blipFill>
          <a:blip r:embed="rId4"/>
          <a:stretch>
            <a:fillRect/>
          </a:stretch>
        </p:blipFill>
        <p:spPr>
          <a:xfrm>
            <a:off x="10861645" y="276509"/>
            <a:ext cx="1254154" cy="14325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FDU_PCB_1">
            <a:hlinkClick r:id="" action="ppaction://media"/>
            <a:extLst>
              <a:ext uri="{FF2B5EF4-FFF2-40B4-BE49-F238E27FC236}">
                <a16:creationId xmlns:a16="http://schemas.microsoft.com/office/drawing/2014/main" id="{CDAB6DB1-33FF-1096-D5AB-F450E23EE0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78518" y="4170589"/>
            <a:ext cx="730250" cy="730250"/>
          </a:xfrm>
          <a:prstGeom prst="rect">
            <a:avLst/>
          </a:prstGeom>
        </p:spPr>
      </p:pic>
      <p:sp>
        <p:nvSpPr>
          <p:cNvPr id="28" name="TextBox 13">
            <a:extLst>
              <a:ext uri="{FF2B5EF4-FFF2-40B4-BE49-F238E27FC236}">
                <a16:creationId xmlns:a16="http://schemas.microsoft.com/office/drawing/2014/main" id="{C3CF61DB-5EED-B627-7837-A70A34F215D4}"/>
              </a:ext>
            </a:extLst>
          </p:cNvPr>
          <p:cNvSpPr txBox="1"/>
          <p:nvPr/>
        </p:nvSpPr>
        <p:spPr>
          <a:xfrm>
            <a:off x="1629322" y="2257087"/>
            <a:ext cx="1787232" cy="64633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ESP32 Microcontroller</a:t>
            </a:r>
          </a:p>
        </p:txBody>
      </p:sp>
      <p:sp>
        <p:nvSpPr>
          <p:cNvPr id="29" name="TextBox 14">
            <a:extLst>
              <a:ext uri="{FF2B5EF4-FFF2-40B4-BE49-F238E27FC236}">
                <a16:creationId xmlns:a16="http://schemas.microsoft.com/office/drawing/2014/main" id="{4DEEB101-EC8C-2CA6-421A-92E316A0726A}"/>
              </a:ext>
            </a:extLst>
          </p:cNvPr>
          <p:cNvSpPr txBox="1"/>
          <p:nvPr/>
        </p:nvSpPr>
        <p:spPr>
          <a:xfrm>
            <a:off x="1798842" y="5519413"/>
            <a:ext cx="1624111" cy="92333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120V to 4.5V Step Down Transformer</a:t>
            </a:r>
          </a:p>
        </p:txBody>
      </p:sp>
      <p:pic>
        <p:nvPicPr>
          <p:cNvPr id="30" name="Picture 29" descr="A green circuit board with many small components&#10;&#10;AI-generated content may be incorrect.">
            <a:extLst>
              <a:ext uri="{FF2B5EF4-FFF2-40B4-BE49-F238E27FC236}">
                <a16:creationId xmlns:a16="http://schemas.microsoft.com/office/drawing/2014/main" id="{330786AD-36D4-EF16-FFF5-CCEA3F86EABC}"/>
              </a:ext>
            </a:extLst>
          </p:cNvPr>
          <p:cNvPicPr>
            <a:picLocks noChangeAspect="1"/>
          </p:cNvPicPr>
          <p:nvPr/>
        </p:nvPicPr>
        <p:blipFill>
          <a:blip r:embed="rId6"/>
          <a:stretch>
            <a:fillRect/>
          </a:stretch>
        </p:blipFill>
        <p:spPr>
          <a:xfrm>
            <a:off x="3882544" y="1791196"/>
            <a:ext cx="4436969" cy="4951319"/>
          </a:xfrm>
          <a:prstGeom prst="rect">
            <a:avLst/>
          </a:prstGeom>
        </p:spPr>
      </p:pic>
      <p:cxnSp>
        <p:nvCxnSpPr>
          <p:cNvPr id="31" name="Straight Arrow Connector 30">
            <a:extLst>
              <a:ext uri="{FF2B5EF4-FFF2-40B4-BE49-F238E27FC236}">
                <a16:creationId xmlns:a16="http://schemas.microsoft.com/office/drawing/2014/main" id="{3CF76155-7F42-3F86-4C76-EF942427A652}"/>
              </a:ext>
            </a:extLst>
          </p:cNvPr>
          <p:cNvCxnSpPr>
            <a:cxnSpLocks/>
          </p:cNvCxnSpPr>
          <p:nvPr/>
        </p:nvCxnSpPr>
        <p:spPr>
          <a:xfrm>
            <a:off x="3429241" y="2579514"/>
            <a:ext cx="2484550" cy="11205"/>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32" name="Straight Arrow Connector 31">
            <a:extLst>
              <a:ext uri="{FF2B5EF4-FFF2-40B4-BE49-F238E27FC236}">
                <a16:creationId xmlns:a16="http://schemas.microsoft.com/office/drawing/2014/main" id="{83728922-7025-DE87-3EAA-D9020E2A098D}"/>
              </a:ext>
            </a:extLst>
          </p:cNvPr>
          <p:cNvCxnSpPr>
            <a:cxnSpLocks/>
          </p:cNvCxnSpPr>
          <p:nvPr/>
        </p:nvCxnSpPr>
        <p:spPr>
          <a:xfrm flipV="1">
            <a:off x="3590401" y="5960151"/>
            <a:ext cx="1526612" cy="3361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3" name="Oval 32">
            <a:extLst>
              <a:ext uri="{FF2B5EF4-FFF2-40B4-BE49-F238E27FC236}">
                <a16:creationId xmlns:a16="http://schemas.microsoft.com/office/drawing/2014/main" id="{1E206F93-1106-D135-E1C0-19B96D1B3B6D}"/>
              </a:ext>
            </a:extLst>
          </p:cNvPr>
          <p:cNvSpPr/>
          <p:nvPr/>
        </p:nvSpPr>
        <p:spPr>
          <a:xfrm>
            <a:off x="6967976" y="3563018"/>
            <a:ext cx="1340685" cy="958340"/>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4" name="Oval 33">
            <a:extLst>
              <a:ext uri="{FF2B5EF4-FFF2-40B4-BE49-F238E27FC236}">
                <a16:creationId xmlns:a16="http://schemas.microsoft.com/office/drawing/2014/main" id="{F3DA1DD8-77A2-41E1-2EA1-08C07C45CB2A}"/>
              </a:ext>
            </a:extLst>
          </p:cNvPr>
          <p:cNvSpPr/>
          <p:nvPr/>
        </p:nvSpPr>
        <p:spPr>
          <a:xfrm>
            <a:off x="6967975" y="4526723"/>
            <a:ext cx="1340685" cy="1888428"/>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Oval 34">
            <a:extLst>
              <a:ext uri="{FF2B5EF4-FFF2-40B4-BE49-F238E27FC236}">
                <a16:creationId xmlns:a16="http://schemas.microsoft.com/office/drawing/2014/main" id="{008D027B-9B73-D692-F761-6D86E1B4A0A6}"/>
              </a:ext>
            </a:extLst>
          </p:cNvPr>
          <p:cNvSpPr/>
          <p:nvPr/>
        </p:nvSpPr>
        <p:spPr>
          <a:xfrm>
            <a:off x="5029356" y="3002723"/>
            <a:ext cx="814008" cy="1036781"/>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6" name="Oval 35">
            <a:extLst>
              <a:ext uri="{FF2B5EF4-FFF2-40B4-BE49-F238E27FC236}">
                <a16:creationId xmlns:a16="http://schemas.microsoft.com/office/drawing/2014/main" id="{32B3B953-7208-A616-C589-893830D9A504}"/>
              </a:ext>
            </a:extLst>
          </p:cNvPr>
          <p:cNvSpPr/>
          <p:nvPr/>
        </p:nvSpPr>
        <p:spPr>
          <a:xfrm>
            <a:off x="4816445" y="3921606"/>
            <a:ext cx="2281979" cy="2818516"/>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7" name="Oval 36">
            <a:extLst>
              <a:ext uri="{FF2B5EF4-FFF2-40B4-BE49-F238E27FC236}">
                <a16:creationId xmlns:a16="http://schemas.microsoft.com/office/drawing/2014/main" id="{2EF7D043-4029-1298-9AE0-4051E9E72FB6}"/>
              </a:ext>
            </a:extLst>
          </p:cNvPr>
          <p:cNvSpPr/>
          <p:nvPr/>
        </p:nvSpPr>
        <p:spPr>
          <a:xfrm>
            <a:off x="3886356" y="4526724"/>
            <a:ext cx="926068" cy="1316929"/>
          </a:xfrm>
          <a:prstGeom prst="ellipse">
            <a:avLst/>
          </a:prstGeom>
          <a:no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cxnSp>
        <p:nvCxnSpPr>
          <p:cNvPr id="38" name="Straight Arrow Connector 37">
            <a:extLst>
              <a:ext uri="{FF2B5EF4-FFF2-40B4-BE49-F238E27FC236}">
                <a16:creationId xmlns:a16="http://schemas.microsoft.com/office/drawing/2014/main" id="{9CAEDF1F-28A5-BBD3-0006-35CB9677BECB}"/>
              </a:ext>
            </a:extLst>
          </p:cNvPr>
          <p:cNvCxnSpPr>
            <a:cxnSpLocks/>
          </p:cNvCxnSpPr>
          <p:nvPr/>
        </p:nvCxnSpPr>
        <p:spPr>
          <a:xfrm flipV="1">
            <a:off x="3227534" y="3419954"/>
            <a:ext cx="1789785" cy="11207"/>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9" name="TextBox 16">
            <a:extLst>
              <a:ext uri="{FF2B5EF4-FFF2-40B4-BE49-F238E27FC236}">
                <a16:creationId xmlns:a16="http://schemas.microsoft.com/office/drawing/2014/main" id="{8C1A655A-51EB-DE92-FE08-E27FC226B01F}"/>
              </a:ext>
            </a:extLst>
          </p:cNvPr>
          <p:cNvSpPr txBox="1"/>
          <p:nvPr/>
        </p:nvSpPr>
        <p:spPr>
          <a:xfrm>
            <a:off x="1416410" y="3108734"/>
            <a:ext cx="1787232" cy="923330"/>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Voltage Divider and DC Bias Circuit</a:t>
            </a:r>
          </a:p>
        </p:txBody>
      </p:sp>
      <p:cxnSp>
        <p:nvCxnSpPr>
          <p:cNvPr id="40" name="Straight Arrow Connector 39">
            <a:extLst>
              <a:ext uri="{FF2B5EF4-FFF2-40B4-BE49-F238E27FC236}">
                <a16:creationId xmlns:a16="http://schemas.microsoft.com/office/drawing/2014/main" id="{7C63F2FE-42D0-8855-D75B-17175ACA1BE2}"/>
              </a:ext>
            </a:extLst>
          </p:cNvPr>
          <p:cNvCxnSpPr>
            <a:cxnSpLocks/>
          </p:cNvCxnSpPr>
          <p:nvPr/>
        </p:nvCxnSpPr>
        <p:spPr>
          <a:xfrm flipH="1" flipV="1">
            <a:off x="8154966" y="4036276"/>
            <a:ext cx="877213" cy="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1" name="TextBox 18">
            <a:extLst>
              <a:ext uri="{FF2B5EF4-FFF2-40B4-BE49-F238E27FC236}">
                <a16:creationId xmlns:a16="http://schemas.microsoft.com/office/drawing/2014/main" id="{AA063475-99C4-31E8-2CE9-2B2C13BF822D}"/>
              </a:ext>
            </a:extLst>
          </p:cNvPr>
          <p:cNvSpPr txBox="1"/>
          <p:nvPr/>
        </p:nvSpPr>
        <p:spPr>
          <a:xfrm>
            <a:off x="9150149" y="3858962"/>
            <a:ext cx="1734671" cy="380538"/>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3.3V Regulator</a:t>
            </a:r>
          </a:p>
        </p:txBody>
      </p:sp>
      <p:cxnSp>
        <p:nvCxnSpPr>
          <p:cNvPr id="42" name="Straight Arrow Connector 41">
            <a:extLst>
              <a:ext uri="{FF2B5EF4-FFF2-40B4-BE49-F238E27FC236}">
                <a16:creationId xmlns:a16="http://schemas.microsoft.com/office/drawing/2014/main" id="{1107B1D9-0640-CD77-D787-98DF9C03CE94}"/>
              </a:ext>
            </a:extLst>
          </p:cNvPr>
          <p:cNvCxnSpPr>
            <a:cxnSpLocks/>
          </p:cNvCxnSpPr>
          <p:nvPr/>
        </p:nvCxnSpPr>
        <p:spPr>
          <a:xfrm flipH="1" flipV="1">
            <a:off x="8154966" y="5515452"/>
            <a:ext cx="877213" cy="2"/>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3" name="TextBox 20">
            <a:extLst>
              <a:ext uri="{FF2B5EF4-FFF2-40B4-BE49-F238E27FC236}">
                <a16:creationId xmlns:a16="http://schemas.microsoft.com/office/drawing/2014/main" id="{348CA96C-3B01-10FC-DFD5-9D368E4EF010}"/>
              </a:ext>
            </a:extLst>
          </p:cNvPr>
          <p:cNvSpPr txBox="1"/>
          <p:nvPr/>
        </p:nvSpPr>
        <p:spPr>
          <a:xfrm>
            <a:off x="9150149" y="5057991"/>
            <a:ext cx="1734671" cy="92333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Full-wave center tap rectification</a:t>
            </a:r>
          </a:p>
        </p:txBody>
      </p:sp>
      <p:cxnSp>
        <p:nvCxnSpPr>
          <p:cNvPr id="44" name="Straight Arrow Connector 43">
            <a:extLst>
              <a:ext uri="{FF2B5EF4-FFF2-40B4-BE49-F238E27FC236}">
                <a16:creationId xmlns:a16="http://schemas.microsoft.com/office/drawing/2014/main" id="{D822E1EA-667B-A2F5-35C6-041998DB2ACE}"/>
              </a:ext>
            </a:extLst>
          </p:cNvPr>
          <p:cNvCxnSpPr>
            <a:cxnSpLocks/>
          </p:cNvCxnSpPr>
          <p:nvPr/>
        </p:nvCxnSpPr>
        <p:spPr>
          <a:xfrm>
            <a:off x="3193915" y="5067220"/>
            <a:ext cx="691609" cy="1120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5" name="TextBox 23">
            <a:extLst>
              <a:ext uri="{FF2B5EF4-FFF2-40B4-BE49-F238E27FC236}">
                <a16:creationId xmlns:a16="http://schemas.microsoft.com/office/drawing/2014/main" id="{94CB5205-8FE1-8298-6C94-95F76A6D4356}"/>
              </a:ext>
            </a:extLst>
          </p:cNvPr>
          <p:cNvSpPr txBox="1"/>
          <p:nvPr/>
        </p:nvSpPr>
        <p:spPr>
          <a:xfrm>
            <a:off x="1629322" y="4699969"/>
            <a:ext cx="1787232" cy="646331"/>
          </a:xfrm>
          <a:prstGeom prst="rect">
            <a:avLst/>
          </a:prstGeom>
          <a:noFill/>
        </p:spPr>
        <p:txBody>
          <a:bodyPr wrap="square" lIns="91440" tIns="45720" rIns="91440" bIns="45720" rtlCol="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t>Cable from outlet</a:t>
            </a:r>
          </a:p>
        </p:txBody>
      </p:sp>
    </p:spTree>
    <p:extLst>
      <p:ext uri="{BB962C8B-B14F-4D97-AF65-F5344CB8AC3E}">
        <p14:creationId xmlns:p14="http://schemas.microsoft.com/office/powerpoint/2010/main" val="3987379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5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0FBB0-8379-9886-072F-41FFC56530B8}"/>
              </a:ext>
            </a:extLst>
          </p:cNvPr>
          <p:cNvSpPr>
            <a:spLocks noGrp="1"/>
          </p:cNvSpPr>
          <p:nvPr>
            <p:ph type="title"/>
          </p:nvPr>
        </p:nvSpPr>
        <p:spPr>
          <a:xfrm>
            <a:off x="991513" y="0"/>
            <a:ext cx="2628900" cy="2152323"/>
          </a:xfrm>
          <a:noFill/>
        </p:spPr>
        <p:txBody>
          <a:bodyPr vert="horz" lIns="91440" tIns="45720" rIns="91440" bIns="45720" rtlCol="0" anchor="ctr">
            <a:normAutofit/>
          </a:bodyPr>
          <a:lstStyle/>
          <a:p>
            <a:pPr algn="ctr"/>
            <a:r>
              <a:rPr lang="en-US" sz="3600" kern="1200">
                <a:latin typeface="+mj-lt"/>
                <a:ea typeface="+mj-ea"/>
                <a:cs typeface="+mj-cs"/>
              </a:rPr>
              <a:t>High-Level Software Workflow</a:t>
            </a:r>
          </a:p>
        </p:txBody>
      </p:sp>
      <p:pic>
        <p:nvPicPr>
          <p:cNvPr id="4" name="Content Placeholder 3" descr="A diagram of a computer program&#10;&#10;AI-generated content may be incorrect.">
            <a:extLst>
              <a:ext uri="{FF2B5EF4-FFF2-40B4-BE49-F238E27FC236}">
                <a16:creationId xmlns:a16="http://schemas.microsoft.com/office/drawing/2014/main" id="{B7FC79A8-A8A9-70F8-C197-6DC95973B8DD}"/>
              </a:ext>
            </a:extLst>
          </p:cNvPr>
          <p:cNvPicPr>
            <a:picLocks noGrp="1" noChangeAspect="1"/>
          </p:cNvPicPr>
          <p:nvPr>
            <p:ph idx="1"/>
          </p:nvPr>
        </p:nvPicPr>
        <p:blipFill>
          <a:blip r:embed="rId4"/>
          <a:stretch>
            <a:fillRect/>
          </a:stretch>
        </p:blipFill>
        <p:spPr>
          <a:xfrm>
            <a:off x="4029206" y="321041"/>
            <a:ext cx="4945592" cy="6215917"/>
          </a:xfrm>
          <a:prstGeom prst="rect">
            <a:avLst/>
          </a:prstGeom>
          <a:ln w="127000" cap="sq">
            <a:solidFill>
              <a:srgbClr val="000000"/>
            </a:solidFill>
            <a:miter lim="800000"/>
          </a:ln>
          <a:effectLst>
            <a:outerShdw blurRad="57150" dist="50800" dir="2700000" algn="tl" rotWithShape="0">
              <a:srgbClr val="000000">
                <a:alpha val="40000"/>
              </a:srgbClr>
            </a:outerShdw>
          </a:effectLst>
        </p:spPr>
      </p:pic>
      <p:pic>
        <p:nvPicPr>
          <p:cNvPr id="3" name="High-Level Workflow">
            <a:hlinkClick r:id="" action="ppaction://media"/>
            <a:extLst>
              <a:ext uri="{FF2B5EF4-FFF2-40B4-BE49-F238E27FC236}">
                <a16:creationId xmlns:a16="http://schemas.microsoft.com/office/drawing/2014/main" id="{B497CFCB-DC0E-A4CE-393A-20CF7635563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013447" y="4714620"/>
            <a:ext cx="730250" cy="730250"/>
          </a:xfrm>
          <a:prstGeom prst="rect">
            <a:avLst/>
          </a:prstGeom>
        </p:spPr>
      </p:pic>
      <p:pic>
        <p:nvPicPr>
          <p:cNvPr id="5" name="Picture 4" descr="A person smiling for a picture&#10;&#10;AI-generated content may be incorrect.">
            <a:extLst>
              <a:ext uri="{FF2B5EF4-FFF2-40B4-BE49-F238E27FC236}">
                <a16:creationId xmlns:a16="http://schemas.microsoft.com/office/drawing/2014/main" id="{7ECC8A3E-CC5B-C766-0B29-5A70D984991E}"/>
              </a:ext>
            </a:extLst>
          </p:cNvPr>
          <p:cNvPicPr>
            <a:picLocks noChangeAspect="1"/>
          </p:cNvPicPr>
          <p:nvPr/>
        </p:nvPicPr>
        <p:blipFill>
          <a:blip r:embed="rId6"/>
          <a:stretch>
            <a:fillRect/>
          </a:stretch>
        </p:blipFill>
        <p:spPr>
          <a:xfrm>
            <a:off x="10743697" y="235909"/>
            <a:ext cx="1372616" cy="15423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8926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5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612"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054F-F5E7-0CCE-A622-3CD4BA0C9624}"/>
              </a:ext>
            </a:extLst>
          </p:cNvPr>
          <p:cNvSpPr>
            <a:spLocks noGrp="1"/>
          </p:cNvSpPr>
          <p:nvPr>
            <p:ph type="title"/>
          </p:nvPr>
        </p:nvSpPr>
        <p:spPr>
          <a:xfrm>
            <a:off x="845187" y="659713"/>
            <a:ext cx="7091300" cy="898581"/>
          </a:xfrm>
        </p:spPr>
        <p:txBody>
          <a:bodyPr vert="horz" lIns="91440" tIns="45720" rIns="91440" bIns="45720" rtlCol="0" anchor="ctr">
            <a:normAutofit/>
          </a:bodyPr>
          <a:lstStyle/>
          <a:p>
            <a:r>
              <a:rPr lang="en-US" sz="4000"/>
              <a:t>Initiated Software Workflows</a:t>
            </a:r>
          </a:p>
        </p:txBody>
      </p:sp>
      <p:pic>
        <p:nvPicPr>
          <p:cNvPr id="4" name="Content Placeholder 3" descr="A diagram of a computer network&#10;&#10;AI-generated content may be incorrect.">
            <a:extLst>
              <a:ext uri="{FF2B5EF4-FFF2-40B4-BE49-F238E27FC236}">
                <a16:creationId xmlns:a16="http://schemas.microsoft.com/office/drawing/2014/main" id="{F7B75B07-507C-131B-BAAD-C9FE5A7494D4}"/>
              </a:ext>
            </a:extLst>
          </p:cNvPr>
          <p:cNvPicPr>
            <a:picLocks noChangeAspect="1"/>
          </p:cNvPicPr>
          <p:nvPr/>
        </p:nvPicPr>
        <p:blipFill>
          <a:blip r:embed="rId4"/>
          <a:stretch>
            <a:fillRect/>
          </a:stretch>
        </p:blipFill>
        <p:spPr>
          <a:xfrm>
            <a:off x="6091502" y="3086111"/>
            <a:ext cx="5799143" cy="1593279"/>
          </a:xfrm>
          <a:prstGeom prst="rect">
            <a:avLst/>
          </a:prstGeom>
        </p:spPr>
      </p:pic>
      <p:pic>
        <p:nvPicPr>
          <p:cNvPr id="5" name="Picture 4" descr="A diagram of a computer program&#10;&#10;AI-generated content may be incorrect.">
            <a:extLst>
              <a:ext uri="{FF2B5EF4-FFF2-40B4-BE49-F238E27FC236}">
                <a16:creationId xmlns:a16="http://schemas.microsoft.com/office/drawing/2014/main" id="{213A8C8F-B5FA-5AD1-0F16-E61FB936DA00}"/>
              </a:ext>
            </a:extLst>
          </p:cNvPr>
          <p:cNvPicPr>
            <a:picLocks noChangeAspect="1"/>
          </p:cNvPicPr>
          <p:nvPr/>
        </p:nvPicPr>
        <p:blipFill>
          <a:blip r:embed="rId5"/>
          <a:stretch>
            <a:fillRect/>
          </a:stretch>
        </p:blipFill>
        <p:spPr>
          <a:xfrm>
            <a:off x="468372" y="2649607"/>
            <a:ext cx="5172840" cy="2466192"/>
          </a:xfrm>
          <a:prstGeom prst="rect">
            <a:avLst/>
          </a:prstGeom>
        </p:spPr>
      </p:pic>
      <p:sp>
        <p:nvSpPr>
          <p:cNvPr id="6" name="TextBox 5">
            <a:extLst>
              <a:ext uri="{FF2B5EF4-FFF2-40B4-BE49-F238E27FC236}">
                <a16:creationId xmlns:a16="http://schemas.microsoft.com/office/drawing/2014/main" id="{9FFA9BF3-710F-B553-45BB-79817D47CA4A}"/>
              </a:ext>
            </a:extLst>
          </p:cNvPr>
          <p:cNvSpPr txBox="1"/>
          <p:nvPr/>
        </p:nvSpPr>
        <p:spPr>
          <a:xfrm>
            <a:off x="991643" y="5271369"/>
            <a:ext cx="411271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Automatic Grid Frequency Detector Software Workflow</a:t>
            </a:r>
          </a:p>
        </p:txBody>
      </p:sp>
      <p:sp>
        <p:nvSpPr>
          <p:cNvPr id="7" name="TextBox 6">
            <a:extLst>
              <a:ext uri="{FF2B5EF4-FFF2-40B4-BE49-F238E27FC236}">
                <a16:creationId xmlns:a16="http://schemas.microsoft.com/office/drawing/2014/main" id="{509943F6-49DF-8A66-71B6-463CBC9880C4}"/>
              </a:ext>
            </a:extLst>
          </p:cNvPr>
          <p:cNvSpPr txBox="1"/>
          <p:nvPr/>
        </p:nvSpPr>
        <p:spPr>
          <a:xfrm>
            <a:off x="6910191" y="5407068"/>
            <a:ext cx="417534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User-Initiated Software Workflow</a:t>
            </a:r>
          </a:p>
        </p:txBody>
      </p:sp>
      <p:cxnSp>
        <p:nvCxnSpPr>
          <p:cNvPr id="8" name="Straight Arrow Connector 7">
            <a:extLst>
              <a:ext uri="{FF2B5EF4-FFF2-40B4-BE49-F238E27FC236}">
                <a16:creationId xmlns:a16="http://schemas.microsoft.com/office/drawing/2014/main" id="{48A022E0-8392-0616-A9FE-1DF171FC5FC0}"/>
              </a:ext>
            </a:extLst>
          </p:cNvPr>
          <p:cNvCxnSpPr/>
          <p:nvPr/>
        </p:nvCxnSpPr>
        <p:spPr>
          <a:xfrm>
            <a:off x="156575" y="5166985"/>
            <a:ext cx="11889287" cy="52191"/>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EA13DCC5-239D-DF1C-8A13-B6AF26FCA2EB}"/>
              </a:ext>
            </a:extLst>
          </p:cNvPr>
          <p:cNvCxnSpPr/>
          <p:nvPr/>
        </p:nvCxnSpPr>
        <p:spPr>
          <a:xfrm>
            <a:off x="5838824" y="1839237"/>
            <a:ext cx="18136" cy="4333875"/>
          </a:xfrm>
          <a:prstGeom prst="straightConnector1">
            <a:avLst/>
          </a:prstGeom>
          <a:ln>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initiated workflows">
            <a:hlinkClick r:id="" action="ppaction://media"/>
            <a:extLst>
              <a:ext uri="{FF2B5EF4-FFF2-40B4-BE49-F238E27FC236}">
                <a16:creationId xmlns:a16="http://schemas.microsoft.com/office/drawing/2014/main" id="{F17678C4-6773-BF28-EF28-6449E7D117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50406" y="1226828"/>
            <a:ext cx="730250" cy="730250"/>
          </a:xfrm>
          <a:prstGeom prst="rect">
            <a:avLst/>
          </a:prstGeom>
        </p:spPr>
      </p:pic>
      <p:pic>
        <p:nvPicPr>
          <p:cNvPr id="3" name="Picture 2" descr="A person smiling for a picture&#10;&#10;AI-generated content may be incorrect.">
            <a:extLst>
              <a:ext uri="{FF2B5EF4-FFF2-40B4-BE49-F238E27FC236}">
                <a16:creationId xmlns:a16="http://schemas.microsoft.com/office/drawing/2014/main" id="{E26D7C48-36D4-B889-5D37-EDE282BA64E1}"/>
              </a:ext>
            </a:extLst>
          </p:cNvPr>
          <p:cNvPicPr>
            <a:picLocks noChangeAspect="1"/>
          </p:cNvPicPr>
          <p:nvPr/>
        </p:nvPicPr>
        <p:blipFill>
          <a:blip r:embed="rId7"/>
          <a:stretch>
            <a:fillRect/>
          </a:stretch>
        </p:blipFill>
        <p:spPr>
          <a:xfrm>
            <a:off x="10764569" y="214138"/>
            <a:ext cx="1372616" cy="15423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18648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264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5714"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BBABF-4F59-F8E8-0D4D-83A8564ECAC9}"/>
              </a:ext>
            </a:extLst>
          </p:cNvPr>
          <p:cNvSpPr>
            <a:spLocks noGrp="1"/>
          </p:cNvSpPr>
          <p:nvPr>
            <p:ph type="title"/>
          </p:nvPr>
        </p:nvSpPr>
        <p:spPr/>
        <p:txBody>
          <a:bodyPr/>
          <a:lstStyle/>
          <a:p>
            <a:r>
              <a:rPr lang="en-US" dirty="0"/>
              <a:t>Frequency Measurement Algorithm</a:t>
            </a:r>
          </a:p>
        </p:txBody>
      </p:sp>
      <p:sp>
        <p:nvSpPr>
          <p:cNvPr id="3" name="Content Placeholder 2">
            <a:extLst>
              <a:ext uri="{FF2B5EF4-FFF2-40B4-BE49-F238E27FC236}">
                <a16:creationId xmlns:a16="http://schemas.microsoft.com/office/drawing/2014/main" id="{9BD1FD4B-02CC-B42C-DE86-E222F83A304F}"/>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3BA02F35-23E0-313F-467A-36CF274871CE}"/>
              </a:ext>
            </a:extLst>
          </p:cNvPr>
          <p:cNvSpPr>
            <a:spLocks noGrp="1"/>
          </p:cNvSpPr>
          <p:nvPr>
            <p:ph type="dt" sz="half" idx="10"/>
          </p:nvPr>
        </p:nvSpPr>
        <p:spPr/>
        <p:txBody>
          <a:bodyPr/>
          <a:lstStyle/>
          <a:p>
            <a:fld id="{4379D0FC-D2EE-4506-B5E1-C84D1248E565}" type="datetime1">
              <a:t>4/21/2025</a:t>
            </a:fld>
            <a:endParaRPr lang="en-US"/>
          </a:p>
        </p:txBody>
      </p:sp>
      <p:sp>
        <p:nvSpPr>
          <p:cNvPr id="5" name="Rectangle 4">
            <a:extLst>
              <a:ext uri="{FF2B5EF4-FFF2-40B4-BE49-F238E27FC236}">
                <a16:creationId xmlns:a16="http://schemas.microsoft.com/office/drawing/2014/main" id="{FDC69C43-6D6C-BD51-D800-B5F9B42925C1}"/>
              </a:ext>
            </a:extLst>
          </p:cNvPr>
          <p:cNvSpPr/>
          <p:nvPr/>
        </p:nvSpPr>
        <p:spPr>
          <a:xfrm>
            <a:off x="927704" y="6347455"/>
            <a:ext cx="1196251" cy="3661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54462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1945-F014-AE6E-EFAE-46AA7F1DC06D}"/>
              </a:ext>
            </a:extLst>
          </p:cNvPr>
          <p:cNvSpPr>
            <a:spLocks noGrp="1"/>
          </p:cNvSpPr>
          <p:nvPr>
            <p:ph type="title"/>
          </p:nvPr>
        </p:nvSpPr>
        <p:spPr>
          <a:xfrm>
            <a:off x="679150" y="562495"/>
            <a:ext cx="10168128" cy="1179576"/>
          </a:xfrm>
        </p:spPr>
        <p:txBody>
          <a:bodyPr/>
          <a:lstStyle/>
          <a:p>
            <a:r>
              <a:rPr lang="en-US"/>
              <a:t>Wireless Communication</a:t>
            </a:r>
          </a:p>
        </p:txBody>
      </p:sp>
      <p:graphicFrame>
        <p:nvGraphicFramePr>
          <p:cNvPr id="3" name="Table 2">
            <a:extLst>
              <a:ext uri="{FF2B5EF4-FFF2-40B4-BE49-F238E27FC236}">
                <a16:creationId xmlns:a16="http://schemas.microsoft.com/office/drawing/2014/main" id="{16CC3A0D-D386-BCF2-2A54-46FC3C9E4396}"/>
              </a:ext>
            </a:extLst>
          </p:cNvPr>
          <p:cNvGraphicFramePr>
            <a:graphicFrameLocks noGrp="1"/>
          </p:cNvGraphicFramePr>
          <p:nvPr>
            <p:extLst>
              <p:ext uri="{D42A27DB-BD31-4B8C-83A1-F6EECF244321}">
                <p14:modId xmlns:p14="http://schemas.microsoft.com/office/powerpoint/2010/main" val="1813495628"/>
              </p:ext>
            </p:extLst>
          </p:nvPr>
        </p:nvGraphicFramePr>
        <p:xfrm>
          <a:off x="6202363" y="2076545"/>
          <a:ext cx="5041900" cy="4735417"/>
        </p:xfrm>
        <a:graphic>
          <a:graphicData uri="http://schemas.openxmlformats.org/drawingml/2006/table">
            <a:tbl>
              <a:tblPr/>
              <a:tblGrid>
                <a:gridCol w="1490313">
                  <a:extLst>
                    <a:ext uri="{9D8B030D-6E8A-4147-A177-3AD203B41FA5}">
                      <a16:colId xmlns:a16="http://schemas.microsoft.com/office/drawing/2014/main" val="1761912986"/>
                    </a:ext>
                  </a:extLst>
                </a:gridCol>
                <a:gridCol w="1693536">
                  <a:extLst>
                    <a:ext uri="{9D8B030D-6E8A-4147-A177-3AD203B41FA5}">
                      <a16:colId xmlns:a16="http://schemas.microsoft.com/office/drawing/2014/main" val="1241236437"/>
                    </a:ext>
                  </a:extLst>
                </a:gridCol>
                <a:gridCol w="1858051">
                  <a:extLst>
                    <a:ext uri="{9D8B030D-6E8A-4147-A177-3AD203B41FA5}">
                      <a16:colId xmlns:a16="http://schemas.microsoft.com/office/drawing/2014/main" val="1605749110"/>
                    </a:ext>
                  </a:extLst>
                </a:gridCol>
              </a:tblGrid>
              <a:tr h="426153">
                <a:tc>
                  <a:txBody>
                    <a:bodyPr/>
                    <a:lstStyle/>
                    <a:p>
                      <a:pPr algn="ctr" rtl="0" fontAlgn="t"/>
                      <a:r>
                        <a:rPr lang="en-US" sz="1400" b="1" i="0" u="none" strike="noStrike" dirty="0">
                          <a:solidFill>
                            <a:srgbClr val="000000"/>
                          </a:solidFill>
                          <a:effectLst/>
                          <a:latin typeface="Arial" panose="020B0604020202020204" pitchFamily="34" charset="0"/>
                        </a:rPr>
                        <a:t>Specifications</a:t>
                      </a:r>
                      <a:endParaRPr lang="en-US" sz="1400" dirty="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2">
                  <a:txBody>
                    <a:bodyPr/>
                    <a:lstStyle/>
                    <a:p>
                      <a:pPr algn="ctr" rtl="0" fontAlgn="t"/>
                      <a:r>
                        <a:rPr lang="en-US" sz="1400" b="1" i="0" u="none" strike="noStrike" dirty="0">
                          <a:solidFill>
                            <a:srgbClr val="000000"/>
                          </a:solidFill>
                          <a:effectLst/>
                          <a:latin typeface="Arial" panose="020B0604020202020204" pitchFamily="34" charset="0"/>
                        </a:rPr>
                        <a:t>Wireless Communications Comparison</a:t>
                      </a:r>
                      <a:endParaRPr lang="en-US" sz="1400" dirty="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extLst>
                  <a:ext uri="{0D108BD9-81ED-4DB2-BD59-A6C34878D82A}">
                    <a16:rowId xmlns:a16="http://schemas.microsoft.com/office/drawing/2014/main" val="906533791"/>
                  </a:ext>
                </a:extLst>
              </a:tr>
              <a:tr h="584313">
                <a:tc>
                  <a:txBody>
                    <a:bodyPr/>
                    <a:lstStyle/>
                    <a:p>
                      <a:pPr fontAlgn="t"/>
                      <a:br>
                        <a:rPr lang="en-US" sz="1400">
                          <a:effectLst/>
                        </a:rPr>
                      </a:b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Bluetooth 4.2/5.0</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Wi-Fi (2.4GHz band)</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580703503"/>
                  </a:ext>
                </a:extLst>
              </a:tr>
              <a:tr h="742474">
                <a:tc>
                  <a:txBody>
                    <a:bodyPr/>
                    <a:lstStyle/>
                    <a:p>
                      <a:pPr algn="ctr" rtl="0" fontAlgn="t"/>
                      <a:r>
                        <a:rPr lang="en-US" sz="1400" b="0" i="0" u="none" strike="noStrike">
                          <a:solidFill>
                            <a:srgbClr val="000000"/>
                          </a:solidFill>
                          <a:effectLst/>
                          <a:latin typeface="Arial" panose="020B0604020202020204" pitchFamily="34" charset="0"/>
                        </a:rPr>
                        <a:t>Range</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4.2: 10-30 meters</a:t>
                      </a:r>
                      <a:endParaRPr lang="en-US" sz="1400">
                        <a:effectLst/>
                      </a:endParaRPr>
                    </a:p>
                    <a:p>
                      <a:pPr algn="ctr" rtl="0" fontAlgn="t"/>
                      <a:r>
                        <a:rPr lang="en-US" sz="1400" b="0" i="0" u="none" strike="noStrike">
                          <a:solidFill>
                            <a:srgbClr val="000000"/>
                          </a:solidFill>
                          <a:effectLst/>
                          <a:latin typeface="Arial" panose="020B0604020202020204" pitchFamily="34" charset="0"/>
                        </a:rPr>
                        <a:t>5.0: 100 meters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dirty="0">
                          <a:solidFill>
                            <a:srgbClr val="000000"/>
                          </a:solidFill>
                          <a:effectLst/>
                          <a:latin typeface="Arial" panose="020B0604020202020204" pitchFamily="34" charset="0"/>
                        </a:rPr>
                        <a:t>100 meters</a:t>
                      </a:r>
                      <a:endParaRPr lang="en-US" sz="1400" dirty="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861963719"/>
                  </a:ext>
                </a:extLst>
              </a:tr>
              <a:tr h="426153">
                <a:tc>
                  <a:txBody>
                    <a:bodyPr/>
                    <a:lstStyle/>
                    <a:p>
                      <a:pPr algn="ctr" rtl="0" fontAlgn="t"/>
                      <a:r>
                        <a:rPr lang="en-US" sz="1400" b="0" i="0" u="none" strike="noStrike">
                          <a:solidFill>
                            <a:srgbClr val="000000"/>
                          </a:solidFill>
                          <a:effectLst/>
                          <a:latin typeface="Arial" panose="020B0604020202020204" pitchFamily="34" charset="0"/>
                        </a:rPr>
                        <a:t>Transfer Speed</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4.2: 1 Mbps</a:t>
                      </a:r>
                      <a:endParaRPr lang="en-US" sz="1400">
                        <a:effectLst/>
                      </a:endParaRPr>
                    </a:p>
                    <a:p>
                      <a:pPr algn="ctr" rtl="0" fontAlgn="t"/>
                      <a:r>
                        <a:rPr lang="en-US" sz="1400" b="0" i="0" u="none" strike="noStrike">
                          <a:solidFill>
                            <a:srgbClr val="000000"/>
                          </a:solidFill>
                          <a:effectLst/>
                          <a:latin typeface="Arial" panose="020B0604020202020204" pitchFamily="34" charset="0"/>
                        </a:rPr>
                        <a:t>5.0: 2 Mbps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Up to 150 Mbps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80504613"/>
                  </a:ext>
                </a:extLst>
              </a:tr>
              <a:tr h="584313">
                <a:tc>
                  <a:txBody>
                    <a:bodyPr/>
                    <a:lstStyle/>
                    <a:p>
                      <a:pPr algn="ctr" rtl="0" fontAlgn="t"/>
                      <a:r>
                        <a:rPr lang="en-US" sz="1400" b="0" i="0" u="none" strike="noStrike">
                          <a:solidFill>
                            <a:srgbClr val="000000"/>
                          </a:solidFill>
                          <a:effectLst/>
                          <a:latin typeface="Arial" panose="020B0604020202020204" pitchFamily="34" charset="0"/>
                        </a:rPr>
                        <a:t>Power Consumption</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4.2: ~15mA</a:t>
                      </a:r>
                      <a:endParaRPr lang="en-US" sz="1400">
                        <a:effectLst/>
                      </a:endParaRPr>
                    </a:p>
                    <a:p>
                      <a:pPr algn="ctr" rtl="0" fontAlgn="t"/>
                      <a:r>
                        <a:rPr lang="en-US" sz="1400" b="0" i="0" u="none" strike="noStrike">
                          <a:solidFill>
                            <a:srgbClr val="000000"/>
                          </a:solidFill>
                          <a:effectLst/>
                          <a:latin typeface="Arial" panose="020B0604020202020204" pitchFamily="34" charset="0"/>
                        </a:rPr>
                        <a:t>5.0: 0.5-1mA</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Active: ~200mA</a:t>
                      </a:r>
                      <a:endParaRPr lang="en-US" sz="1400">
                        <a:effectLst/>
                      </a:endParaRPr>
                    </a:p>
                    <a:p>
                      <a:pPr algn="ctr" rtl="0" fontAlgn="t"/>
                      <a:r>
                        <a:rPr lang="en-US" sz="1400" b="0" i="0" u="none" strike="noStrike">
                          <a:solidFill>
                            <a:srgbClr val="000000"/>
                          </a:solidFill>
                          <a:effectLst/>
                          <a:latin typeface="Arial" panose="020B0604020202020204" pitchFamily="34" charset="0"/>
                        </a:rPr>
                        <a:t>Sleep: ~10mA</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638041368"/>
                  </a:ext>
                </a:extLst>
              </a:tr>
              <a:tr h="267994">
                <a:tc>
                  <a:txBody>
                    <a:bodyPr/>
                    <a:lstStyle/>
                    <a:p>
                      <a:pPr algn="ctr" rtl="0" fontAlgn="t"/>
                      <a:r>
                        <a:rPr lang="en-US" sz="1400" b="0" i="0" u="none" strike="noStrike">
                          <a:solidFill>
                            <a:srgbClr val="000000"/>
                          </a:solidFill>
                          <a:effectLst/>
                          <a:latin typeface="Arial" panose="020B0604020202020204" pitchFamily="34" charset="0"/>
                        </a:rPr>
                        <a:t>Latency</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10-20 ms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5-10 ms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427236308"/>
                  </a:ext>
                </a:extLst>
              </a:tr>
              <a:tr h="426153">
                <a:tc>
                  <a:txBody>
                    <a:bodyPr/>
                    <a:lstStyle/>
                    <a:p>
                      <a:pPr algn="ctr" rtl="0" fontAlgn="t"/>
                      <a:r>
                        <a:rPr lang="en-US" sz="1400" b="0" i="0" u="none" strike="noStrike">
                          <a:solidFill>
                            <a:srgbClr val="000000"/>
                          </a:solidFill>
                          <a:effectLst/>
                          <a:latin typeface="Arial" panose="020B0604020202020204" pitchFamily="34" charset="0"/>
                        </a:rPr>
                        <a:t>Connection Time</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1-2 seconds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2-3 seconds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969567664"/>
                  </a:ext>
                </a:extLst>
              </a:tr>
              <a:tr h="426153">
                <a:tc>
                  <a:txBody>
                    <a:bodyPr/>
                    <a:lstStyle/>
                    <a:p>
                      <a:pPr algn="ctr" rtl="0" fontAlgn="t"/>
                      <a:r>
                        <a:rPr lang="en-US" sz="1400" b="0" i="0" u="none" strike="noStrike">
                          <a:solidFill>
                            <a:srgbClr val="000000"/>
                          </a:solidFill>
                          <a:effectLst/>
                          <a:latin typeface="Arial" panose="020B0604020202020204" pitchFamily="34" charset="0"/>
                        </a:rPr>
                        <a:t>Security Protocols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AES-CCM</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a:solidFill>
                            <a:srgbClr val="000000"/>
                          </a:solidFill>
                          <a:effectLst/>
                          <a:latin typeface="Arial" panose="020B0604020202020204" pitchFamily="34" charset="0"/>
                        </a:rPr>
                        <a:t>WPA, WPA2, WPA3</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600432829"/>
                  </a:ext>
                </a:extLst>
              </a:tr>
              <a:tr h="584313">
                <a:tc>
                  <a:txBody>
                    <a:bodyPr/>
                    <a:lstStyle/>
                    <a:p>
                      <a:pPr algn="ctr" rtl="0" fontAlgn="t"/>
                      <a:r>
                        <a:rPr lang="en-US" sz="1400" b="0" i="0" u="none" strike="noStrike">
                          <a:solidFill>
                            <a:srgbClr val="000000"/>
                          </a:solidFill>
                          <a:effectLst/>
                          <a:latin typeface="Arial" panose="020B0604020202020204" pitchFamily="34" charset="0"/>
                        </a:rPr>
                        <a:t>Max Connections</a:t>
                      </a:r>
                      <a:endParaRPr lang="en-US"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fr-FR" sz="1400" b="0" i="0" u="none" strike="noStrike">
                          <a:solidFill>
                            <a:srgbClr val="000000"/>
                          </a:solidFill>
                          <a:effectLst/>
                          <a:latin typeface="Arial" panose="020B0604020202020204" pitchFamily="34" charset="0"/>
                        </a:rPr>
                        <a:t>4.2: 7 devices</a:t>
                      </a:r>
                      <a:endParaRPr lang="fr-FR" sz="1400">
                        <a:effectLst/>
                      </a:endParaRPr>
                    </a:p>
                    <a:p>
                      <a:pPr algn="ctr" rtl="0" fontAlgn="t"/>
                      <a:r>
                        <a:rPr lang="fr-FR" sz="1400" b="0" i="0" u="none" strike="noStrike">
                          <a:solidFill>
                            <a:srgbClr val="000000"/>
                          </a:solidFill>
                          <a:effectLst/>
                          <a:latin typeface="Arial" panose="020B0604020202020204" pitchFamily="34" charset="0"/>
                        </a:rPr>
                        <a:t>5.0: 20 devices</a:t>
                      </a:r>
                      <a:endParaRPr lang="fr-FR" sz="140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b="0" i="0" u="none" strike="noStrike" dirty="0">
                          <a:solidFill>
                            <a:srgbClr val="000000"/>
                          </a:solidFill>
                          <a:effectLst/>
                          <a:latin typeface="Arial" panose="020B0604020202020204" pitchFamily="34" charset="0"/>
                        </a:rPr>
                        <a:t>10 clients</a:t>
                      </a:r>
                      <a:endParaRPr lang="en-US" sz="1400" dirty="0">
                        <a:effectLst/>
                      </a:endParaRPr>
                    </a:p>
                  </a:txBody>
                  <a:tcPr marL="53483" marR="53483" marT="53483" marB="53483">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571457339"/>
                  </a:ext>
                </a:extLst>
              </a:tr>
            </a:tbl>
          </a:graphicData>
        </a:graphic>
      </p:graphicFrame>
      <p:sp>
        <p:nvSpPr>
          <p:cNvPr id="4" name="Rectangle 1">
            <a:extLst>
              <a:ext uri="{FF2B5EF4-FFF2-40B4-BE49-F238E27FC236}">
                <a16:creationId xmlns:a16="http://schemas.microsoft.com/office/drawing/2014/main" id="{911679C9-9948-793D-EE0A-0F981340634C}"/>
              </a:ext>
            </a:extLst>
          </p:cNvPr>
          <p:cNvSpPr>
            <a:spLocks noChangeArrowheads="1"/>
          </p:cNvSpPr>
          <p:nvPr/>
        </p:nvSpPr>
        <p:spPr bwMode="auto">
          <a:xfrm>
            <a:off x="4702175"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30318725-6476-8E2C-37F5-09D30C6E3735}"/>
              </a:ext>
            </a:extLst>
          </p:cNvPr>
          <p:cNvSpPr txBox="1"/>
          <p:nvPr/>
        </p:nvSpPr>
        <p:spPr>
          <a:xfrm>
            <a:off x="864394" y="2180642"/>
            <a:ext cx="4186237" cy="1938992"/>
          </a:xfrm>
          <a:prstGeom prst="rect">
            <a:avLst/>
          </a:prstGeom>
          <a:noFill/>
        </p:spPr>
        <p:txBody>
          <a:bodyPr wrap="square" rtlCol="0">
            <a:spAutoFit/>
          </a:bodyPr>
          <a:lstStyle/>
          <a:p>
            <a:r>
              <a:rPr lang="en-US" sz="2400" dirty="0" err="1"/>
              <a:t>WiFi</a:t>
            </a:r>
            <a:endParaRPr lang="en-US" sz="2400" dirty="0"/>
          </a:p>
          <a:p>
            <a:pPr marL="285750" indent="-285750">
              <a:buFont typeface="Arial" panose="020B0604020202020204" pitchFamily="34" charset="0"/>
              <a:buChar char="•"/>
            </a:pPr>
            <a:r>
              <a:rPr lang="en-US" sz="2400" dirty="0"/>
              <a:t>Longer Range</a:t>
            </a:r>
          </a:p>
          <a:p>
            <a:pPr marL="285750" indent="-285750">
              <a:buFont typeface="Arial" panose="020B0604020202020204" pitchFamily="34" charset="0"/>
              <a:buChar char="•"/>
            </a:pPr>
            <a:r>
              <a:rPr lang="en-US" sz="2400" dirty="0"/>
              <a:t>High Connection Capacity</a:t>
            </a:r>
          </a:p>
          <a:p>
            <a:pPr marL="285750" indent="-285750">
              <a:buFont typeface="Arial" panose="020B0604020202020204" pitchFamily="34" charset="0"/>
              <a:buChar char="•"/>
            </a:pPr>
            <a:r>
              <a:rPr lang="en-US" sz="2400" dirty="0"/>
              <a:t>High Transfer Speeds </a:t>
            </a:r>
          </a:p>
          <a:p>
            <a:pPr marL="285750" indent="-285750">
              <a:buFont typeface="Arial" panose="020B0604020202020204" pitchFamily="34" charset="0"/>
              <a:buChar char="•"/>
            </a:pPr>
            <a:r>
              <a:rPr lang="en-US" sz="2400" dirty="0"/>
              <a:t>Good Interoperability</a:t>
            </a:r>
          </a:p>
        </p:txBody>
      </p:sp>
    </p:spTree>
    <p:extLst>
      <p:ext uri="{BB962C8B-B14F-4D97-AF65-F5344CB8AC3E}">
        <p14:creationId xmlns:p14="http://schemas.microsoft.com/office/powerpoint/2010/main" val="262267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734E00-85E0-D01D-99D2-34FDD93BAF88}"/>
              </a:ext>
            </a:extLst>
          </p:cNvPr>
          <p:cNvSpPr>
            <a:spLocks noGrp="1"/>
          </p:cNvSpPr>
          <p:nvPr>
            <p:ph type="title"/>
          </p:nvPr>
        </p:nvSpPr>
        <p:spPr>
          <a:xfrm>
            <a:off x="729343" y="511112"/>
            <a:ext cx="10168128" cy="1179576"/>
          </a:xfrm>
        </p:spPr>
        <p:txBody>
          <a:bodyPr/>
          <a:lstStyle/>
          <a:p>
            <a:r>
              <a:rPr lang="en-US"/>
              <a:t>Goals and Objectives</a:t>
            </a:r>
          </a:p>
        </p:txBody>
      </p:sp>
      <p:sp>
        <p:nvSpPr>
          <p:cNvPr id="3" name="Content Placeholder 2">
            <a:extLst>
              <a:ext uri="{FF2B5EF4-FFF2-40B4-BE49-F238E27FC236}">
                <a16:creationId xmlns:a16="http://schemas.microsoft.com/office/drawing/2014/main" id="{9FF05ACF-CC88-7DD3-46C5-612B02DB490E}"/>
              </a:ext>
            </a:extLst>
          </p:cNvPr>
          <p:cNvSpPr>
            <a:spLocks noGrp="1"/>
          </p:cNvSpPr>
          <p:nvPr>
            <p:ph idx="1"/>
          </p:nvPr>
        </p:nvSpPr>
        <p:spPr>
          <a:xfrm>
            <a:off x="729343" y="2118360"/>
            <a:ext cx="7108371" cy="4739639"/>
          </a:xfrm>
        </p:spPr>
        <p:txBody>
          <a:bodyPr>
            <a:normAutofit fontScale="32500" lnSpcReduction="20000"/>
          </a:bodyPr>
          <a:lstStyle/>
          <a:p>
            <a:pPr marL="0" indent="0">
              <a:buNone/>
            </a:pPr>
            <a:r>
              <a:rPr lang="en-US" sz="8000" dirty="0"/>
              <a:t>Goals:</a:t>
            </a:r>
          </a:p>
          <a:p>
            <a:r>
              <a:rPr lang="en-US" sz="5500" dirty="0"/>
              <a:t>Enable remote breaker control via a mobile app.</a:t>
            </a:r>
          </a:p>
          <a:p>
            <a:r>
              <a:rPr lang="en-US" sz="5500" dirty="0"/>
              <a:t>Detect grid frequency drops and automate power shutdown.</a:t>
            </a:r>
          </a:p>
          <a:p>
            <a:r>
              <a:rPr lang="en-US" sz="5500" dirty="0"/>
              <a:t>Improve energy efficiency by managing high-consumption devices.</a:t>
            </a:r>
          </a:p>
          <a:p>
            <a:r>
              <a:rPr lang="en-US" sz="5500" dirty="0"/>
              <a:t>Ensure easy installation with a compact, mountable design.</a:t>
            </a:r>
          </a:p>
          <a:p>
            <a:pPr marL="0" indent="0">
              <a:buNone/>
            </a:pPr>
            <a:endParaRPr lang="en-US" sz="4500"/>
          </a:p>
          <a:p>
            <a:pPr marL="0" indent="0">
              <a:buNone/>
            </a:pPr>
            <a:r>
              <a:rPr lang="en-US" sz="8000" dirty="0"/>
              <a:t>Objectives:</a:t>
            </a:r>
          </a:p>
          <a:p>
            <a:r>
              <a:rPr lang="en-US" sz="5500" dirty="0"/>
              <a:t>Secure remote access for users.</a:t>
            </a:r>
          </a:p>
          <a:p>
            <a:r>
              <a:rPr lang="en-US" sz="5500" dirty="0"/>
              <a:t>Frequency drop detection with sensors.</a:t>
            </a:r>
          </a:p>
          <a:p>
            <a:r>
              <a:rPr lang="en-US" sz="5500" dirty="0"/>
              <a:t>Compact, simple-to-install device.</a:t>
            </a:r>
          </a:p>
          <a:p>
            <a:r>
              <a:rPr lang="en-US" sz="5500" dirty="0"/>
              <a:t>Reliable performance with high-quality components.</a:t>
            </a:r>
          </a:p>
          <a:p>
            <a:pPr marL="0" indent="0">
              <a:buNone/>
            </a:pPr>
            <a:endParaRPr lang="en-US" sz="4000"/>
          </a:p>
        </p:txBody>
      </p:sp>
      <p:sp>
        <p:nvSpPr>
          <p:cNvPr id="4" name="TextBox 3">
            <a:extLst>
              <a:ext uri="{FF2B5EF4-FFF2-40B4-BE49-F238E27FC236}">
                <a16:creationId xmlns:a16="http://schemas.microsoft.com/office/drawing/2014/main" id="{59F8D0FA-E089-DEEF-1BC0-E25BD8CA99BC}"/>
              </a:ext>
            </a:extLst>
          </p:cNvPr>
          <p:cNvSpPr txBox="1"/>
          <p:nvPr/>
        </p:nvSpPr>
        <p:spPr>
          <a:xfrm>
            <a:off x="8479972" y="2113687"/>
            <a:ext cx="3331029" cy="2431435"/>
          </a:xfrm>
          <a:prstGeom prst="rect">
            <a:avLst/>
          </a:prstGeom>
          <a:noFill/>
        </p:spPr>
        <p:txBody>
          <a:bodyPr wrap="square" rtlCol="0">
            <a:spAutoFit/>
          </a:bodyPr>
          <a:lstStyle/>
          <a:p>
            <a:pPr marL="0" indent="0">
              <a:buNone/>
            </a:pPr>
            <a:r>
              <a:rPr lang="en-US" sz="2600"/>
              <a:t>Stretch Goals:</a:t>
            </a:r>
          </a:p>
          <a:p>
            <a:pPr marL="285750" indent="-285750">
              <a:buFont typeface="Arial" panose="020B0604020202020204" pitchFamily="34" charset="0"/>
              <a:buChar char="•"/>
            </a:pPr>
            <a:r>
              <a:rPr lang="en-US"/>
              <a:t>Global control via cloud access.</a:t>
            </a:r>
          </a:p>
          <a:p>
            <a:pPr marL="285750" indent="-285750">
              <a:buFont typeface="Arial" panose="020B0604020202020204" pitchFamily="34" charset="0"/>
              <a:buChar char="•"/>
            </a:pPr>
            <a:r>
              <a:rPr lang="en-US"/>
              <a:t>Adaptability to varied breaker panels.</a:t>
            </a:r>
          </a:p>
          <a:p>
            <a:pPr marL="285750" indent="-285750">
              <a:buFont typeface="Arial" panose="020B0604020202020204" pitchFamily="34" charset="0"/>
              <a:buChar char="•"/>
            </a:pPr>
            <a:r>
              <a:rPr lang="en-US"/>
              <a:t>Advanced features like switch state detection.</a:t>
            </a:r>
          </a:p>
          <a:p>
            <a:endParaRPr lang="en-US"/>
          </a:p>
        </p:txBody>
      </p:sp>
      <p:pic>
        <p:nvPicPr>
          <p:cNvPr id="6" name="Picture 2">
            <a:extLst>
              <a:ext uri="{FF2B5EF4-FFF2-40B4-BE49-F238E27FC236}">
                <a16:creationId xmlns:a16="http://schemas.microsoft.com/office/drawing/2014/main" id="{4D63DDA7-1D18-44F8-E413-FEE0D2D4395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15752" b="3318"/>
          <a:stretch/>
        </p:blipFill>
        <p:spPr bwMode="auto">
          <a:xfrm>
            <a:off x="10739581" y="365125"/>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7" name="G&amp;O Amp">
            <a:hlinkClick r:id="" action="ppaction://media"/>
            <a:extLst>
              <a:ext uri="{FF2B5EF4-FFF2-40B4-BE49-F238E27FC236}">
                <a16:creationId xmlns:a16="http://schemas.microsoft.com/office/drawing/2014/main" id="{7D2187E7-52D2-C851-0CD8-5DEA3A0748C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896485" y="359776"/>
            <a:ext cx="663121" cy="663121"/>
          </a:xfrm>
          <a:prstGeom prst="rect">
            <a:avLst/>
          </a:prstGeom>
        </p:spPr>
      </p:pic>
    </p:spTree>
    <p:extLst>
      <p:ext uri="{BB962C8B-B14F-4D97-AF65-F5344CB8AC3E}">
        <p14:creationId xmlns:p14="http://schemas.microsoft.com/office/powerpoint/2010/main" val="645734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64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77551"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4A478-4D95-AF53-0C61-46AB31F62524}"/>
              </a:ext>
            </a:extLst>
          </p:cNvPr>
          <p:cNvSpPr>
            <a:spLocks noGrp="1"/>
          </p:cNvSpPr>
          <p:nvPr>
            <p:ph type="title"/>
          </p:nvPr>
        </p:nvSpPr>
        <p:spPr>
          <a:xfrm>
            <a:off x="769481" y="323633"/>
            <a:ext cx="4818888" cy="1481328"/>
          </a:xfrm>
        </p:spPr>
        <p:txBody>
          <a:bodyPr anchor="b">
            <a:normAutofit/>
          </a:bodyPr>
          <a:lstStyle/>
          <a:p>
            <a:r>
              <a:rPr lang="en-US"/>
              <a:t>Mobile App Development</a:t>
            </a:r>
          </a:p>
        </p:txBody>
      </p:sp>
      <p:sp>
        <p:nvSpPr>
          <p:cNvPr id="3" name="Content Placeholder 2">
            <a:extLst>
              <a:ext uri="{FF2B5EF4-FFF2-40B4-BE49-F238E27FC236}">
                <a16:creationId xmlns:a16="http://schemas.microsoft.com/office/drawing/2014/main" id="{3F0783F1-62FF-3A5A-8B26-5B6028651535}"/>
              </a:ext>
            </a:extLst>
          </p:cNvPr>
          <p:cNvSpPr>
            <a:spLocks noGrp="1"/>
          </p:cNvSpPr>
          <p:nvPr>
            <p:ph idx="1"/>
          </p:nvPr>
        </p:nvSpPr>
        <p:spPr>
          <a:xfrm>
            <a:off x="178942" y="2642616"/>
            <a:ext cx="4818888" cy="3547872"/>
          </a:xfrm>
        </p:spPr>
        <p:txBody>
          <a:bodyPr vert="horz" lIns="91440" tIns="45720" rIns="91440" bIns="45720" rtlCol="0" anchor="t">
            <a:normAutofit/>
          </a:bodyPr>
          <a:lstStyle/>
          <a:p>
            <a:r>
              <a:rPr lang="en-US" sz="2200"/>
              <a:t>Flutter, a framework by Google for developing mobile apps using Dart </a:t>
            </a:r>
          </a:p>
          <a:p>
            <a:r>
              <a:rPr lang="en-US" sz="2200"/>
              <a:t>Cross platform support</a:t>
            </a:r>
          </a:p>
          <a:p>
            <a:r>
              <a:rPr lang="en-US" sz="2200"/>
              <a:t>Quick development features, such as hot reload</a:t>
            </a:r>
          </a:p>
          <a:p>
            <a:r>
              <a:rPr lang="en-US" sz="2200"/>
              <a:t>Versatile widget toolbox for optimizing developer experience</a:t>
            </a:r>
          </a:p>
          <a:p>
            <a:endParaRPr lang="en-US" sz="2200"/>
          </a:p>
          <a:p>
            <a:endParaRPr lang="en-US" sz="2200"/>
          </a:p>
        </p:txBody>
      </p:sp>
      <p:graphicFrame>
        <p:nvGraphicFramePr>
          <p:cNvPr id="5" name="Table 4">
            <a:extLst>
              <a:ext uri="{FF2B5EF4-FFF2-40B4-BE49-F238E27FC236}">
                <a16:creationId xmlns:a16="http://schemas.microsoft.com/office/drawing/2014/main" id="{773520F7-A8C8-D06D-4DCE-9F74A70945AA}"/>
              </a:ext>
            </a:extLst>
          </p:cNvPr>
          <p:cNvGraphicFramePr>
            <a:graphicFrameLocks noGrp="1"/>
          </p:cNvGraphicFramePr>
          <p:nvPr>
            <p:extLst>
              <p:ext uri="{D42A27DB-BD31-4B8C-83A1-F6EECF244321}">
                <p14:modId xmlns:p14="http://schemas.microsoft.com/office/powerpoint/2010/main" val="1653209283"/>
              </p:ext>
            </p:extLst>
          </p:nvPr>
        </p:nvGraphicFramePr>
        <p:xfrm>
          <a:off x="5105400" y="1205702"/>
          <a:ext cx="6955971" cy="5094317"/>
        </p:xfrm>
        <a:graphic>
          <a:graphicData uri="http://schemas.openxmlformats.org/drawingml/2006/table">
            <a:tbl>
              <a:tblPr firstRow="1" bandRow="1">
                <a:tableStyleId>{5C22544A-7EE6-4342-B048-85BDC9FD1C3A}</a:tableStyleId>
              </a:tblPr>
              <a:tblGrid>
                <a:gridCol w="1312773">
                  <a:extLst>
                    <a:ext uri="{9D8B030D-6E8A-4147-A177-3AD203B41FA5}">
                      <a16:colId xmlns:a16="http://schemas.microsoft.com/office/drawing/2014/main" val="2004097627"/>
                    </a:ext>
                  </a:extLst>
                </a:gridCol>
                <a:gridCol w="1180374">
                  <a:extLst>
                    <a:ext uri="{9D8B030D-6E8A-4147-A177-3AD203B41FA5}">
                      <a16:colId xmlns:a16="http://schemas.microsoft.com/office/drawing/2014/main" val="550015536"/>
                    </a:ext>
                  </a:extLst>
                </a:gridCol>
                <a:gridCol w="1048989">
                  <a:extLst>
                    <a:ext uri="{9D8B030D-6E8A-4147-A177-3AD203B41FA5}">
                      <a16:colId xmlns:a16="http://schemas.microsoft.com/office/drawing/2014/main" val="3109583268"/>
                    </a:ext>
                  </a:extLst>
                </a:gridCol>
                <a:gridCol w="1137945">
                  <a:extLst>
                    <a:ext uri="{9D8B030D-6E8A-4147-A177-3AD203B41FA5}">
                      <a16:colId xmlns:a16="http://schemas.microsoft.com/office/drawing/2014/main" val="3743124949"/>
                    </a:ext>
                  </a:extLst>
                </a:gridCol>
                <a:gridCol w="1137945">
                  <a:extLst>
                    <a:ext uri="{9D8B030D-6E8A-4147-A177-3AD203B41FA5}">
                      <a16:colId xmlns:a16="http://schemas.microsoft.com/office/drawing/2014/main" val="2041868114"/>
                    </a:ext>
                  </a:extLst>
                </a:gridCol>
                <a:gridCol w="1137945">
                  <a:extLst>
                    <a:ext uri="{9D8B030D-6E8A-4147-A177-3AD203B41FA5}">
                      <a16:colId xmlns:a16="http://schemas.microsoft.com/office/drawing/2014/main" val="4223070177"/>
                    </a:ext>
                  </a:extLst>
                </a:gridCol>
              </a:tblGrid>
              <a:tr h="566205">
                <a:tc>
                  <a:txBody>
                    <a:bodyPr/>
                    <a:lstStyle/>
                    <a:p>
                      <a:pPr algn="ctr" rtl="0" fontAlgn="t"/>
                      <a:r>
                        <a:rPr lang="en-US" sz="1400" b="1">
                          <a:solidFill>
                            <a:schemeClr val="tx1"/>
                          </a:solidFill>
                          <a:effectLst/>
                          <a:latin typeface="Arial" panose="020B0604020202020204" pitchFamily="34" charset="0"/>
                        </a:rPr>
                        <a:t>Specifications</a:t>
                      </a:r>
                      <a:endParaRPr lang="en-US" sz="1400">
                        <a:solidFill>
                          <a:schemeClr val="tx1"/>
                        </a:solidFill>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5">
                  <a:txBody>
                    <a:bodyPr/>
                    <a:lstStyle/>
                    <a:p>
                      <a:pPr algn="ctr" rtl="0" fontAlgn="t"/>
                      <a:r>
                        <a:rPr lang="en-US" sz="1400" b="1">
                          <a:solidFill>
                            <a:schemeClr val="tx1"/>
                          </a:solidFill>
                          <a:effectLst/>
                          <a:latin typeface="Arial" panose="020B0604020202020204" pitchFamily="34" charset="0"/>
                        </a:rPr>
                        <a:t>Programming Languages</a:t>
                      </a:r>
                      <a:endParaRPr lang="en-US" sz="1400">
                        <a:solidFill>
                          <a:schemeClr val="tx1"/>
                        </a:solidFill>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56093055"/>
                  </a:ext>
                </a:extLst>
              </a:tr>
              <a:tr h="1018557">
                <a:tc>
                  <a:txBody>
                    <a:bodyPr/>
                    <a:lstStyle/>
                    <a:p>
                      <a:pPr fontAlgn="t"/>
                      <a:br>
                        <a:rPr lang="en-US" sz="1400">
                          <a:effectLst/>
                        </a:rPr>
                      </a:b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Python</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Java</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Dart (with Flutter)</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Javascript (With React Native)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66899845"/>
                  </a:ext>
                </a:extLst>
              </a:tr>
              <a:tr h="566205">
                <a:tc>
                  <a:txBody>
                    <a:bodyPr/>
                    <a:lstStyle/>
                    <a:p>
                      <a:pPr algn="just" rtl="0" fontAlgn="t"/>
                      <a:r>
                        <a:rPr lang="en-US" sz="1400">
                          <a:effectLst/>
                          <a:latin typeface="Arial" panose="020B0604020202020204" pitchFamily="34" charset="0"/>
                        </a:rPr>
                        <a:t>Type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Compiled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Interpreted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Compiled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Compiled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Interpreted</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35197760"/>
                  </a:ext>
                </a:extLst>
              </a:tr>
              <a:tr h="1244734">
                <a:tc>
                  <a:txBody>
                    <a:bodyPr/>
                    <a:lstStyle/>
                    <a:p>
                      <a:pPr algn="just" rtl="0" fontAlgn="t"/>
                      <a:r>
                        <a:rPr lang="en-US" sz="1400">
                          <a:effectLst/>
                          <a:latin typeface="Arial" panose="020B0604020202020204" pitchFamily="34" charset="0"/>
                        </a:rPr>
                        <a:t>Primary Use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System and Embedded program</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Scripting</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Android and enterprise apps</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Mobile apps</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Mobile apps</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50458490"/>
                  </a:ext>
                </a:extLst>
              </a:tr>
              <a:tr h="792381">
                <a:tc>
                  <a:txBody>
                    <a:bodyPr/>
                    <a:lstStyle/>
                    <a:p>
                      <a:pPr algn="just" rtl="0" fontAlgn="t"/>
                      <a:r>
                        <a:rPr lang="en-US" sz="1400">
                          <a:effectLst/>
                          <a:latin typeface="Arial" panose="020B0604020202020204" pitchFamily="34" charset="0"/>
                        </a:rPr>
                        <a:t>Memory Management</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Manual</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Automatic</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78690968"/>
                  </a:ext>
                </a:extLst>
              </a:tr>
              <a:tr h="566205">
                <a:tc>
                  <a:txBody>
                    <a:bodyPr/>
                    <a:lstStyle/>
                    <a:p>
                      <a:pPr algn="just" rtl="0" fontAlgn="t"/>
                      <a:r>
                        <a:rPr lang="en-US" sz="1400">
                          <a:effectLst/>
                          <a:latin typeface="Arial" panose="020B0604020202020204" pitchFamily="34" charset="0"/>
                        </a:rPr>
                        <a:t>Performance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9426192"/>
                  </a:ext>
                </a:extLst>
              </a:tr>
              <a:tr h="340030">
                <a:tc>
                  <a:txBody>
                    <a:bodyPr/>
                    <a:lstStyle/>
                    <a:p>
                      <a:pPr algn="just" rtl="0" fontAlgn="t"/>
                      <a:r>
                        <a:rPr lang="en-US" sz="1400">
                          <a:effectLst/>
                          <a:latin typeface="Arial" panose="020B0604020202020204" pitchFamily="34" charset="0"/>
                        </a:rPr>
                        <a:t>Complexity</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High</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Low</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ctr" rtl="0" fontAlgn="t"/>
                      <a:r>
                        <a:rPr lang="en-US" sz="1400">
                          <a:effectLst/>
                          <a:latin typeface="Arial" panose="020B0604020202020204" pitchFamily="34" charset="0"/>
                        </a:rPr>
                        <a:t>Moderate</a:t>
                      </a:r>
                      <a:endParaRPr lang="en-US" sz="1400">
                        <a:effectLst/>
                      </a:endParaRPr>
                    </a:p>
                  </a:txBody>
                  <a:tcPr marL="53701" marR="53701" marT="53701" marB="5370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30110234"/>
                  </a:ext>
                </a:extLst>
              </a:tr>
            </a:tbl>
          </a:graphicData>
        </a:graphic>
      </p:graphicFrame>
      <p:pic>
        <p:nvPicPr>
          <p:cNvPr id="6" name="Mobile App Development">
            <a:hlinkClick r:id="" action="ppaction://media"/>
            <a:extLst>
              <a:ext uri="{FF2B5EF4-FFF2-40B4-BE49-F238E27FC236}">
                <a16:creationId xmlns:a16="http://schemas.microsoft.com/office/drawing/2014/main" id="{1A4A6066-CC4F-3CC8-69BB-4B6780F97F5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730875" y="192641"/>
            <a:ext cx="730250" cy="730250"/>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D5413FEA-3F77-AD04-2E6C-8E9E21C0F88E}"/>
              </a:ext>
            </a:extLst>
          </p:cNvPr>
          <p:cNvPicPr>
            <a:picLocks noChangeAspect="1"/>
          </p:cNvPicPr>
          <p:nvPr/>
        </p:nvPicPr>
        <p:blipFill>
          <a:blip r:embed="rId5"/>
          <a:stretch>
            <a:fillRect/>
          </a:stretch>
        </p:blipFill>
        <p:spPr>
          <a:xfrm>
            <a:off x="11178926" y="125150"/>
            <a:ext cx="882445" cy="9915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937234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0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5306"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6E5B1-0C58-6977-B3F1-02C21CA1142B}"/>
              </a:ext>
            </a:extLst>
          </p:cNvPr>
          <p:cNvSpPr>
            <a:spLocks noGrp="1"/>
          </p:cNvSpPr>
          <p:nvPr>
            <p:ph type="title"/>
          </p:nvPr>
        </p:nvSpPr>
        <p:spPr>
          <a:xfrm>
            <a:off x="757873" y="343941"/>
            <a:ext cx="4408479" cy="1761867"/>
          </a:xfrm>
        </p:spPr>
        <p:txBody>
          <a:bodyPr anchor="t">
            <a:noAutofit/>
          </a:bodyPr>
          <a:lstStyle/>
          <a:p>
            <a:r>
              <a:rPr lang="en-US" sz="3700"/>
              <a:t>Mobile App Design: Control Page</a:t>
            </a:r>
          </a:p>
        </p:txBody>
      </p:sp>
      <p:sp>
        <p:nvSpPr>
          <p:cNvPr id="3" name="Content Placeholder 2">
            <a:extLst>
              <a:ext uri="{FF2B5EF4-FFF2-40B4-BE49-F238E27FC236}">
                <a16:creationId xmlns:a16="http://schemas.microsoft.com/office/drawing/2014/main" id="{45C9CCE0-5BAB-0ACB-EB7E-B06FACDCFC37}"/>
              </a:ext>
            </a:extLst>
          </p:cNvPr>
          <p:cNvSpPr>
            <a:spLocks noGrp="1"/>
          </p:cNvSpPr>
          <p:nvPr>
            <p:ph idx="1"/>
          </p:nvPr>
        </p:nvSpPr>
        <p:spPr>
          <a:xfrm>
            <a:off x="1155556" y="2581065"/>
            <a:ext cx="4284416" cy="3633467"/>
          </a:xfrm>
        </p:spPr>
        <p:txBody>
          <a:bodyPr vert="horz" lIns="91440" tIns="45720" rIns="91440" bIns="45720" rtlCol="0">
            <a:normAutofit/>
          </a:bodyPr>
          <a:lstStyle/>
          <a:p>
            <a:r>
              <a:rPr lang="en-US" sz="2000"/>
              <a:t>Main control panel where user can control the different breakers</a:t>
            </a:r>
          </a:p>
          <a:p>
            <a:r>
              <a:rPr lang="en-US" sz="2000"/>
              <a:t>Shows live updates of the current breaker states</a:t>
            </a:r>
          </a:p>
          <a:p>
            <a:r>
              <a:rPr lang="en-US" sz="2000"/>
              <a:t>Provides notifications of current processes</a:t>
            </a:r>
          </a:p>
        </p:txBody>
      </p:sp>
      <p:pic>
        <p:nvPicPr>
          <p:cNvPr id="5" name="Picture 4" descr="A screenshot of a phone&#10;&#10;AI-generated content may be incorrect.">
            <a:extLst>
              <a:ext uri="{FF2B5EF4-FFF2-40B4-BE49-F238E27FC236}">
                <a16:creationId xmlns:a16="http://schemas.microsoft.com/office/drawing/2014/main" id="{21F0DBE0-E2B7-9CA4-05CB-D43BDDEA72B8}"/>
              </a:ext>
            </a:extLst>
          </p:cNvPr>
          <p:cNvPicPr>
            <a:picLocks noChangeAspect="1"/>
          </p:cNvPicPr>
          <p:nvPr/>
        </p:nvPicPr>
        <p:blipFill>
          <a:blip r:embed="rId4"/>
          <a:stretch>
            <a:fillRect/>
          </a:stretch>
        </p:blipFill>
        <p:spPr>
          <a:xfrm>
            <a:off x="6725747" y="768391"/>
            <a:ext cx="2648966" cy="5576770"/>
          </a:xfrm>
          <a:prstGeom prst="rect">
            <a:avLst/>
          </a:prstGeom>
        </p:spPr>
      </p:pic>
      <p:cxnSp>
        <p:nvCxnSpPr>
          <p:cNvPr id="6" name="Straight Arrow Connector 5">
            <a:extLst>
              <a:ext uri="{FF2B5EF4-FFF2-40B4-BE49-F238E27FC236}">
                <a16:creationId xmlns:a16="http://schemas.microsoft.com/office/drawing/2014/main" id="{055D5BE1-EBC6-7E2F-09BA-FF4925AC89E7}"/>
              </a:ext>
            </a:extLst>
          </p:cNvPr>
          <p:cNvCxnSpPr/>
          <p:nvPr/>
        </p:nvCxnSpPr>
        <p:spPr>
          <a:xfrm flipH="1">
            <a:off x="8681614" y="4678515"/>
            <a:ext cx="1623832" cy="88160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27C01169-C03B-4EA3-6F90-5AF89E02DBA0}"/>
              </a:ext>
            </a:extLst>
          </p:cNvPr>
          <p:cNvSpPr txBox="1"/>
          <p:nvPr/>
        </p:nvSpPr>
        <p:spPr>
          <a:xfrm>
            <a:off x="9500041" y="4340799"/>
            <a:ext cx="18331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Notification Bar</a:t>
            </a:r>
          </a:p>
        </p:txBody>
      </p:sp>
      <p:cxnSp>
        <p:nvCxnSpPr>
          <p:cNvPr id="8" name="Straight Arrow Connector 7">
            <a:extLst>
              <a:ext uri="{FF2B5EF4-FFF2-40B4-BE49-F238E27FC236}">
                <a16:creationId xmlns:a16="http://schemas.microsoft.com/office/drawing/2014/main" id="{1041145C-4723-1195-32EC-8ED68D6CF136}"/>
              </a:ext>
            </a:extLst>
          </p:cNvPr>
          <p:cNvCxnSpPr/>
          <p:nvPr/>
        </p:nvCxnSpPr>
        <p:spPr>
          <a:xfrm>
            <a:off x="6097085" y="815827"/>
            <a:ext cx="1672420" cy="56426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27856040-0C77-716C-9C5F-7BFC72082487}"/>
              </a:ext>
            </a:extLst>
          </p:cNvPr>
          <p:cNvSpPr txBox="1"/>
          <p:nvPr/>
        </p:nvSpPr>
        <p:spPr>
          <a:xfrm>
            <a:off x="5433589" y="443628"/>
            <a:ext cx="129190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Page Title</a:t>
            </a:r>
          </a:p>
        </p:txBody>
      </p:sp>
      <p:cxnSp>
        <p:nvCxnSpPr>
          <p:cNvPr id="12" name="Straight Arrow Connector 11">
            <a:extLst>
              <a:ext uri="{FF2B5EF4-FFF2-40B4-BE49-F238E27FC236}">
                <a16:creationId xmlns:a16="http://schemas.microsoft.com/office/drawing/2014/main" id="{3A75CB75-AC22-ACB7-E204-ED67FB3DCB41}"/>
              </a:ext>
            </a:extLst>
          </p:cNvPr>
          <p:cNvCxnSpPr/>
          <p:nvPr/>
        </p:nvCxnSpPr>
        <p:spPr>
          <a:xfrm>
            <a:off x="6549221" y="5845629"/>
            <a:ext cx="495300" cy="1043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1774A9F6-FDC5-252D-D862-C55A6E255679}"/>
              </a:ext>
            </a:extLst>
          </p:cNvPr>
          <p:cNvSpPr txBox="1"/>
          <p:nvPr/>
        </p:nvSpPr>
        <p:spPr>
          <a:xfrm>
            <a:off x="5480854" y="5587730"/>
            <a:ext cx="120388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Page Menu Bar</a:t>
            </a:r>
          </a:p>
        </p:txBody>
      </p:sp>
      <p:sp>
        <p:nvSpPr>
          <p:cNvPr id="15" name="Rectangle 14">
            <a:extLst>
              <a:ext uri="{FF2B5EF4-FFF2-40B4-BE49-F238E27FC236}">
                <a16:creationId xmlns:a16="http://schemas.microsoft.com/office/drawing/2014/main" id="{D4E9941D-7F5F-4BBD-FA5E-CDD46325B28F}"/>
              </a:ext>
            </a:extLst>
          </p:cNvPr>
          <p:cNvSpPr/>
          <p:nvPr/>
        </p:nvSpPr>
        <p:spPr>
          <a:xfrm>
            <a:off x="6939866" y="2301847"/>
            <a:ext cx="2219325" cy="2657474"/>
          </a:xfrm>
          <a:prstGeom prst="rect">
            <a:avLst/>
          </a:prstGeom>
          <a:noFill/>
          <a:ln>
            <a:solidFill>
              <a:srgbClr val="FF0000"/>
            </a:solidFill>
            <a:prstDash val="dash"/>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cxnSp>
        <p:nvCxnSpPr>
          <p:cNvPr id="16" name="Straight Arrow Connector 15">
            <a:extLst>
              <a:ext uri="{FF2B5EF4-FFF2-40B4-BE49-F238E27FC236}">
                <a16:creationId xmlns:a16="http://schemas.microsoft.com/office/drawing/2014/main" id="{755DBB42-E377-9DC2-5D6B-9D33F94ABBED}"/>
              </a:ext>
            </a:extLst>
          </p:cNvPr>
          <p:cNvCxnSpPr/>
          <p:nvPr/>
        </p:nvCxnSpPr>
        <p:spPr>
          <a:xfrm flipH="1">
            <a:off x="9187403" y="1888171"/>
            <a:ext cx="579458" cy="38522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244E93C1-F508-130F-C5F1-B2234333918A}"/>
              </a:ext>
            </a:extLst>
          </p:cNvPr>
          <p:cNvSpPr txBox="1"/>
          <p:nvPr/>
        </p:nvSpPr>
        <p:spPr>
          <a:xfrm>
            <a:off x="9694841" y="1297880"/>
            <a:ext cx="180601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Breaker Control</a:t>
            </a:r>
          </a:p>
        </p:txBody>
      </p:sp>
      <p:pic>
        <p:nvPicPr>
          <p:cNvPr id="9" name="Control Page">
            <a:hlinkClick r:id="" action="ppaction://media"/>
            <a:extLst>
              <a:ext uri="{FF2B5EF4-FFF2-40B4-BE49-F238E27FC236}">
                <a16:creationId xmlns:a16="http://schemas.microsoft.com/office/drawing/2014/main" id="{2C412845-6C44-CF90-55AD-1D08AE80F7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452162" y="5091386"/>
            <a:ext cx="730250" cy="730250"/>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2941DF29-E9B2-B05D-8101-41AC12063AB1}"/>
              </a:ext>
            </a:extLst>
          </p:cNvPr>
          <p:cNvPicPr>
            <a:picLocks noChangeAspect="1"/>
          </p:cNvPicPr>
          <p:nvPr/>
        </p:nvPicPr>
        <p:blipFill>
          <a:blip r:embed="rId6"/>
          <a:stretch>
            <a:fillRect/>
          </a:stretch>
        </p:blipFill>
        <p:spPr>
          <a:xfrm>
            <a:off x="10954078" y="343941"/>
            <a:ext cx="1137388" cy="12780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835341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040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3265"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61805-5466-C0F4-CDFF-B20259D5E9B9}"/>
              </a:ext>
            </a:extLst>
          </p:cNvPr>
          <p:cNvSpPr>
            <a:spLocks noGrp="1"/>
          </p:cNvSpPr>
          <p:nvPr>
            <p:ph type="title"/>
          </p:nvPr>
        </p:nvSpPr>
        <p:spPr>
          <a:xfrm>
            <a:off x="898299" y="544156"/>
            <a:ext cx="4798929" cy="1627274"/>
          </a:xfrm>
        </p:spPr>
        <p:txBody>
          <a:bodyPr anchor="t">
            <a:normAutofit fontScale="90000"/>
          </a:bodyPr>
          <a:lstStyle/>
          <a:p>
            <a:r>
              <a:rPr lang="en-US" sz="4100"/>
              <a:t>Mobile App Design: System Page</a:t>
            </a:r>
          </a:p>
        </p:txBody>
      </p:sp>
      <p:sp>
        <p:nvSpPr>
          <p:cNvPr id="3" name="Content Placeholder 2">
            <a:extLst>
              <a:ext uri="{FF2B5EF4-FFF2-40B4-BE49-F238E27FC236}">
                <a16:creationId xmlns:a16="http://schemas.microsoft.com/office/drawing/2014/main" id="{9078AE39-B234-5CDF-D591-D545768D9FFA}"/>
              </a:ext>
            </a:extLst>
          </p:cNvPr>
          <p:cNvSpPr>
            <a:spLocks noGrp="1"/>
          </p:cNvSpPr>
          <p:nvPr>
            <p:ph idx="1"/>
          </p:nvPr>
        </p:nvSpPr>
        <p:spPr>
          <a:xfrm>
            <a:off x="898299" y="2401550"/>
            <a:ext cx="4284416" cy="3633467"/>
          </a:xfrm>
        </p:spPr>
        <p:txBody>
          <a:bodyPr vert="horz" lIns="91440" tIns="45720" rIns="91440" bIns="45720" rtlCol="0">
            <a:normAutofit/>
          </a:bodyPr>
          <a:lstStyle/>
          <a:p>
            <a:r>
              <a:rPr lang="en-US" sz="2000"/>
              <a:t>Displays useful, in-depth system information to the user, such as:</a:t>
            </a:r>
          </a:p>
          <a:p>
            <a:pPr lvl="1">
              <a:buFont typeface="Courier New" panose="020B0604020202020204" pitchFamily="34" charset="0"/>
              <a:buChar char="o"/>
            </a:pPr>
            <a:r>
              <a:rPr lang="en-US" sz="2000"/>
              <a:t>Grid frequency</a:t>
            </a:r>
          </a:p>
          <a:p>
            <a:pPr lvl="1">
              <a:buFont typeface="Courier New" panose="020B0604020202020204" pitchFamily="34" charset="0"/>
              <a:buChar char="o"/>
            </a:pPr>
            <a:r>
              <a:rPr lang="en-US" sz="2000"/>
              <a:t>Wi-Fi connection status</a:t>
            </a:r>
          </a:p>
          <a:p>
            <a:r>
              <a:rPr lang="en-US" sz="2000"/>
              <a:t>Shows log of recent system activity</a:t>
            </a:r>
          </a:p>
        </p:txBody>
      </p:sp>
      <p:pic>
        <p:nvPicPr>
          <p:cNvPr id="4" name="Picture 3" descr="A screen shot of a phone&#10;&#10;AI-generated content may be incorrect.">
            <a:extLst>
              <a:ext uri="{FF2B5EF4-FFF2-40B4-BE49-F238E27FC236}">
                <a16:creationId xmlns:a16="http://schemas.microsoft.com/office/drawing/2014/main" id="{9EDA9DF9-A480-D6FF-995A-BF051C530AA1}"/>
              </a:ext>
            </a:extLst>
          </p:cNvPr>
          <p:cNvPicPr>
            <a:picLocks noChangeAspect="1"/>
          </p:cNvPicPr>
          <p:nvPr/>
        </p:nvPicPr>
        <p:blipFill>
          <a:blip r:embed="rId4"/>
          <a:stretch>
            <a:fillRect/>
          </a:stretch>
        </p:blipFill>
        <p:spPr>
          <a:xfrm>
            <a:off x="6340269" y="640615"/>
            <a:ext cx="2648966" cy="5576770"/>
          </a:xfrm>
          <a:prstGeom prst="rect">
            <a:avLst/>
          </a:prstGeom>
        </p:spPr>
      </p:pic>
      <p:cxnSp>
        <p:nvCxnSpPr>
          <p:cNvPr id="5" name="Straight Arrow Connector 4">
            <a:extLst>
              <a:ext uri="{FF2B5EF4-FFF2-40B4-BE49-F238E27FC236}">
                <a16:creationId xmlns:a16="http://schemas.microsoft.com/office/drawing/2014/main" id="{92C90854-5563-B79A-A98F-E12B1409341F}"/>
              </a:ext>
            </a:extLst>
          </p:cNvPr>
          <p:cNvCxnSpPr/>
          <p:nvPr/>
        </p:nvCxnSpPr>
        <p:spPr>
          <a:xfrm flipH="1" flipV="1">
            <a:off x="8323991" y="2098905"/>
            <a:ext cx="952740" cy="88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C880C2B8-E246-E040-8562-99A77E4B9EB3}"/>
              </a:ext>
            </a:extLst>
          </p:cNvPr>
          <p:cNvSpPr txBox="1"/>
          <p:nvPr/>
        </p:nvSpPr>
        <p:spPr>
          <a:xfrm>
            <a:off x="9278417" y="1919548"/>
            <a:ext cx="156222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System Info</a:t>
            </a:r>
          </a:p>
        </p:txBody>
      </p:sp>
      <p:cxnSp>
        <p:nvCxnSpPr>
          <p:cNvPr id="14" name="Straight Arrow Connector 13">
            <a:extLst>
              <a:ext uri="{FF2B5EF4-FFF2-40B4-BE49-F238E27FC236}">
                <a16:creationId xmlns:a16="http://schemas.microsoft.com/office/drawing/2014/main" id="{F00EFF81-3AA8-AE9F-9708-60B652067B39}"/>
              </a:ext>
            </a:extLst>
          </p:cNvPr>
          <p:cNvCxnSpPr>
            <a:cxnSpLocks/>
          </p:cNvCxnSpPr>
          <p:nvPr/>
        </p:nvCxnSpPr>
        <p:spPr>
          <a:xfrm flipH="1">
            <a:off x="8797110" y="4172704"/>
            <a:ext cx="586209" cy="792"/>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1FECDB9D-45A8-B9CB-4BC2-C1A1F9609638}"/>
              </a:ext>
            </a:extLst>
          </p:cNvPr>
          <p:cNvSpPr txBox="1"/>
          <p:nvPr/>
        </p:nvSpPr>
        <p:spPr>
          <a:xfrm>
            <a:off x="9276368" y="3895119"/>
            <a:ext cx="135396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System Activity Log</a:t>
            </a:r>
          </a:p>
        </p:txBody>
      </p:sp>
      <p:pic>
        <p:nvPicPr>
          <p:cNvPr id="8" name="system page">
            <a:hlinkClick r:id="" action="ppaction://media"/>
            <a:extLst>
              <a:ext uri="{FF2B5EF4-FFF2-40B4-BE49-F238E27FC236}">
                <a16:creationId xmlns:a16="http://schemas.microsoft.com/office/drawing/2014/main" id="{F97C66E7-6E3C-A9A8-E126-1CE260E6763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56608" y="4868070"/>
            <a:ext cx="730250" cy="730250"/>
          </a:xfrm>
          <a:prstGeom prst="rect">
            <a:avLst/>
          </a:prstGeom>
        </p:spPr>
      </p:pic>
      <p:pic>
        <p:nvPicPr>
          <p:cNvPr id="7" name="Picture 6" descr="A person smiling for a picture&#10;&#10;AI-generated content may be incorrect.">
            <a:extLst>
              <a:ext uri="{FF2B5EF4-FFF2-40B4-BE49-F238E27FC236}">
                <a16:creationId xmlns:a16="http://schemas.microsoft.com/office/drawing/2014/main" id="{670E9C0C-C3CD-C3C8-1838-86B25C54F46C}"/>
              </a:ext>
            </a:extLst>
          </p:cNvPr>
          <p:cNvPicPr>
            <a:picLocks noChangeAspect="1"/>
          </p:cNvPicPr>
          <p:nvPr/>
        </p:nvPicPr>
        <p:blipFill>
          <a:blip r:embed="rId6"/>
          <a:stretch>
            <a:fillRect/>
          </a:stretch>
        </p:blipFill>
        <p:spPr>
          <a:xfrm>
            <a:off x="10840637" y="313309"/>
            <a:ext cx="1223842" cy="137517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723867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480"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8367"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F14B6-EA44-1FCF-E7DE-3C2B8ECF3685}"/>
              </a:ext>
            </a:extLst>
          </p:cNvPr>
          <p:cNvSpPr>
            <a:spLocks noGrp="1"/>
          </p:cNvSpPr>
          <p:nvPr>
            <p:ph type="title"/>
          </p:nvPr>
        </p:nvSpPr>
        <p:spPr>
          <a:xfrm>
            <a:off x="926957" y="470908"/>
            <a:ext cx="5169043" cy="1627274"/>
          </a:xfrm>
        </p:spPr>
        <p:txBody>
          <a:bodyPr anchor="t">
            <a:normAutofit/>
          </a:bodyPr>
          <a:lstStyle/>
          <a:p>
            <a:r>
              <a:rPr lang="en-US" sz="4100"/>
              <a:t>Mobile App Design: Settings Page</a:t>
            </a:r>
          </a:p>
        </p:txBody>
      </p:sp>
      <p:sp>
        <p:nvSpPr>
          <p:cNvPr id="3" name="Content Placeholder 2">
            <a:extLst>
              <a:ext uri="{FF2B5EF4-FFF2-40B4-BE49-F238E27FC236}">
                <a16:creationId xmlns:a16="http://schemas.microsoft.com/office/drawing/2014/main" id="{19A3FC36-6B00-EF61-3CA8-5DB8254815D1}"/>
              </a:ext>
            </a:extLst>
          </p:cNvPr>
          <p:cNvSpPr>
            <a:spLocks noGrp="1"/>
          </p:cNvSpPr>
          <p:nvPr>
            <p:ph idx="1"/>
          </p:nvPr>
        </p:nvSpPr>
        <p:spPr>
          <a:xfrm>
            <a:off x="1155556" y="2581065"/>
            <a:ext cx="4284416" cy="3633467"/>
          </a:xfrm>
        </p:spPr>
        <p:txBody>
          <a:bodyPr vert="horz" lIns="91440" tIns="45720" rIns="91440" bIns="45720" rtlCol="0">
            <a:normAutofit/>
          </a:bodyPr>
          <a:lstStyle/>
          <a:p>
            <a:r>
              <a:rPr lang="en-US" sz="2000"/>
              <a:t>Allows user to configure any system preferences</a:t>
            </a:r>
          </a:p>
          <a:p>
            <a:r>
              <a:rPr lang="en-US" sz="2000"/>
              <a:t>User can specify network settings to connect to system</a:t>
            </a:r>
          </a:p>
          <a:p>
            <a:r>
              <a:rPr lang="en-US" sz="2000"/>
              <a:t>Displays connection status</a:t>
            </a:r>
          </a:p>
        </p:txBody>
      </p:sp>
      <p:pic>
        <p:nvPicPr>
          <p:cNvPr id="4" name="Picture 3" descr="A screenshot of a phone&#10;&#10;AI-generated content may be incorrect.">
            <a:extLst>
              <a:ext uri="{FF2B5EF4-FFF2-40B4-BE49-F238E27FC236}">
                <a16:creationId xmlns:a16="http://schemas.microsoft.com/office/drawing/2014/main" id="{8426FC9E-655E-265F-D70C-217C076AFDA8}"/>
              </a:ext>
            </a:extLst>
          </p:cNvPr>
          <p:cNvPicPr>
            <a:picLocks noChangeAspect="1"/>
          </p:cNvPicPr>
          <p:nvPr/>
        </p:nvPicPr>
        <p:blipFill>
          <a:blip r:embed="rId4"/>
          <a:stretch>
            <a:fillRect/>
          </a:stretch>
        </p:blipFill>
        <p:spPr>
          <a:xfrm>
            <a:off x="6316070" y="1086747"/>
            <a:ext cx="2648966" cy="5576770"/>
          </a:xfrm>
          <a:prstGeom prst="rect">
            <a:avLst/>
          </a:prstGeom>
        </p:spPr>
      </p:pic>
      <p:cxnSp>
        <p:nvCxnSpPr>
          <p:cNvPr id="8" name="Straight Arrow Connector 7">
            <a:extLst>
              <a:ext uri="{FF2B5EF4-FFF2-40B4-BE49-F238E27FC236}">
                <a16:creationId xmlns:a16="http://schemas.microsoft.com/office/drawing/2014/main" id="{EA149E43-BF7C-F826-AA5C-876AB8733FF3}"/>
              </a:ext>
            </a:extLst>
          </p:cNvPr>
          <p:cNvCxnSpPr/>
          <p:nvPr/>
        </p:nvCxnSpPr>
        <p:spPr>
          <a:xfrm flipH="1" flipV="1">
            <a:off x="8704906" y="2660784"/>
            <a:ext cx="663373" cy="88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342D8DFD-F63E-E4D4-B9FF-39EAF0A77C9A}"/>
              </a:ext>
            </a:extLst>
          </p:cNvPr>
          <p:cNvSpPr txBox="1"/>
          <p:nvPr/>
        </p:nvSpPr>
        <p:spPr>
          <a:xfrm>
            <a:off x="9369475" y="2377320"/>
            <a:ext cx="1482006"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t>Network Preferences</a:t>
            </a:r>
          </a:p>
        </p:txBody>
      </p:sp>
      <p:cxnSp>
        <p:nvCxnSpPr>
          <p:cNvPr id="18" name="Straight Arrow Connector 17">
            <a:extLst>
              <a:ext uri="{FF2B5EF4-FFF2-40B4-BE49-F238E27FC236}">
                <a16:creationId xmlns:a16="http://schemas.microsoft.com/office/drawing/2014/main" id="{A2A02163-8858-492D-C93A-2354DD21425B}"/>
              </a:ext>
            </a:extLst>
          </p:cNvPr>
          <p:cNvCxnSpPr>
            <a:cxnSpLocks/>
          </p:cNvCxnSpPr>
          <p:nvPr/>
        </p:nvCxnSpPr>
        <p:spPr>
          <a:xfrm flipH="1" flipV="1">
            <a:off x="8704905" y="3876125"/>
            <a:ext cx="663373" cy="885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26709359-3617-BC32-966D-DD690A9851DC}"/>
              </a:ext>
            </a:extLst>
          </p:cNvPr>
          <p:cNvSpPr txBox="1"/>
          <p:nvPr/>
        </p:nvSpPr>
        <p:spPr>
          <a:xfrm>
            <a:off x="9439710" y="3638386"/>
            <a:ext cx="142973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Notification Preferences</a:t>
            </a:r>
          </a:p>
        </p:txBody>
      </p:sp>
      <p:pic>
        <p:nvPicPr>
          <p:cNvPr id="6" name="settings page">
            <a:hlinkClick r:id="" action="ppaction://media"/>
            <a:extLst>
              <a:ext uri="{FF2B5EF4-FFF2-40B4-BE49-F238E27FC236}">
                <a16:creationId xmlns:a16="http://schemas.microsoft.com/office/drawing/2014/main" id="{B17F8793-E988-6D4D-E583-92B2575028D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3044788" y="5165116"/>
            <a:ext cx="730250" cy="730250"/>
          </a:xfrm>
          <a:prstGeom prst="rect">
            <a:avLst/>
          </a:prstGeom>
        </p:spPr>
      </p:pic>
      <p:pic>
        <p:nvPicPr>
          <p:cNvPr id="5" name="Picture 4" descr="A person smiling for a picture&#10;&#10;AI-generated content may be incorrect.">
            <a:extLst>
              <a:ext uri="{FF2B5EF4-FFF2-40B4-BE49-F238E27FC236}">
                <a16:creationId xmlns:a16="http://schemas.microsoft.com/office/drawing/2014/main" id="{837CFED6-AEEE-FF64-4980-020F5B076B59}"/>
              </a:ext>
            </a:extLst>
          </p:cNvPr>
          <p:cNvPicPr>
            <a:picLocks noChangeAspect="1"/>
          </p:cNvPicPr>
          <p:nvPr/>
        </p:nvPicPr>
        <p:blipFill>
          <a:blip r:embed="rId6"/>
          <a:stretch>
            <a:fillRect/>
          </a:stretch>
        </p:blipFill>
        <p:spPr>
          <a:xfrm>
            <a:off x="10829709" y="419327"/>
            <a:ext cx="1187945" cy="133484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181581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9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66327"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0EB16-8FEE-B06A-0567-2DD2E9551687}"/>
              </a:ext>
            </a:extLst>
          </p:cNvPr>
          <p:cNvSpPr>
            <a:spLocks noGrp="1"/>
          </p:cNvSpPr>
          <p:nvPr>
            <p:ph type="title"/>
          </p:nvPr>
        </p:nvSpPr>
        <p:spPr>
          <a:xfrm>
            <a:off x="697079" y="631427"/>
            <a:ext cx="5883532" cy="842423"/>
          </a:xfrm>
        </p:spPr>
        <p:txBody>
          <a:bodyPr vert="horz" lIns="91440" tIns="45720" rIns="91440" bIns="45720" rtlCol="0" anchor="b">
            <a:noAutofit/>
          </a:bodyPr>
          <a:lstStyle/>
          <a:p>
            <a:r>
              <a:rPr lang="en-US"/>
              <a:t>Prototyping and Testing</a:t>
            </a:r>
          </a:p>
        </p:txBody>
      </p:sp>
      <p:sp>
        <p:nvSpPr>
          <p:cNvPr id="4" name="TextBox 3">
            <a:extLst>
              <a:ext uri="{FF2B5EF4-FFF2-40B4-BE49-F238E27FC236}">
                <a16:creationId xmlns:a16="http://schemas.microsoft.com/office/drawing/2014/main" id="{A9B75537-0FCE-4B8B-DC1A-3096D5A4C30A}"/>
              </a:ext>
            </a:extLst>
          </p:cNvPr>
          <p:cNvSpPr txBox="1"/>
          <p:nvPr/>
        </p:nvSpPr>
        <p:spPr>
          <a:xfrm>
            <a:off x="517465" y="2103420"/>
            <a:ext cx="6242760" cy="4754580"/>
          </a:xfrm>
          <a:prstGeom prst="rect">
            <a:avLst/>
          </a:prstGeom>
        </p:spPr>
        <p:txBody>
          <a:bodyPr vert="horz" lIns="91440" tIns="45720" rIns="91440" bIns="45720" rtlCol="0" anchor="t">
            <a:noAutofit/>
          </a:bodyPr>
          <a:lstStyle/>
          <a:p>
            <a:pPr marL="285750" indent="-228600" defTabSz="914400">
              <a:lnSpc>
                <a:spcPct val="90000"/>
              </a:lnSpc>
              <a:spcAft>
                <a:spcPts val="600"/>
              </a:spcAft>
              <a:buFont typeface="Arial" panose="020B0604020202020204" pitchFamily="34" charset="0"/>
              <a:buChar char="•"/>
            </a:pPr>
            <a:r>
              <a:rPr lang="en-US" dirty="0"/>
              <a:t>Each hardware component’s functionality was tested over the past several weeks. </a:t>
            </a:r>
          </a:p>
          <a:p>
            <a:pPr marL="285750" indent="-228600" defTabSz="914400">
              <a:lnSpc>
                <a:spcPct val="90000"/>
              </a:lnSpc>
              <a:spcAft>
                <a:spcPts val="600"/>
              </a:spcAft>
              <a:buFont typeface="Arial" panose="020B0604020202020204" pitchFamily="34" charset="0"/>
              <a:buChar char="•"/>
            </a:pPr>
            <a:r>
              <a:rPr lang="en-US" dirty="0"/>
              <a:t>All components are functioning as intended</a:t>
            </a:r>
          </a:p>
          <a:p>
            <a:pPr defTabSz="914400">
              <a:lnSpc>
                <a:spcPct val="90000"/>
              </a:lnSpc>
              <a:spcAft>
                <a:spcPts val="600"/>
              </a:spcAft>
            </a:pPr>
            <a:endParaRPr lang="en-US" sz="1200" dirty="0"/>
          </a:p>
          <a:p>
            <a:pPr defTabSz="914400">
              <a:lnSpc>
                <a:spcPct val="90000"/>
              </a:lnSpc>
              <a:spcAft>
                <a:spcPts val="600"/>
              </a:spcAft>
            </a:pPr>
            <a:r>
              <a:rPr lang="en-US" sz="2400" dirty="0"/>
              <a:t>Main Motor Unit</a:t>
            </a:r>
          </a:p>
          <a:p>
            <a:pPr marL="285750" indent="-228600" defTabSz="914400">
              <a:lnSpc>
                <a:spcPct val="90000"/>
              </a:lnSpc>
              <a:spcAft>
                <a:spcPts val="600"/>
              </a:spcAft>
              <a:buFont typeface="Arial" panose="020B0604020202020204" pitchFamily="34" charset="0"/>
              <a:buChar char="•"/>
            </a:pPr>
            <a:r>
              <a:rPr lang="en-US" dirty="0"/>
              <a:t>The rail guided stepper motor successfully moves the DC linear actuator across a vertical plane.</a:t>
            </a:r>
          </a:p>
          <a:p>
            <a:pPr marL="285750" indent="-228600" defTabSz="914400">
              <a:lnSpc>
                <a:spcPct val="90000"/>
              </a:lnSpc>
              <a:spcAft>
                <a:spcPts val="600"/>
              </a:spcAft>
              <a:buFont typeface="Arial" panose="020B0604020202020204" pitchFamily="34" charset="0"/>
              <a:buChar char="•"/>
            </a:pPr>
            <a:r>
              <a:rPr lang="en-US" dirty="0"/>
              <a:t>Switching from the DC motor outputs sufficient force.</a:t>
            </a:r>
          </a:p>
          <a:p>
            <a:pPr indent="-228600" defTabSz="914400">
              <a:lnSpc>
                <a:spcPct val="90000"/>
              </a:lnSpc>
              <a:spcAft>
                <a:spcPts val="600"/>
              </a:spcAft>
              <a:buFont typeface="Arial" panose="020B0604020202020204" pitchFamily="34" charset="0"/>
              <a:buChar char="•"/>
            </a:pPr>
            <a:endParaRPr lang="en-US" dirty="0"/>
          </a:p>
          <a:p>
            <a:pPr defTabSz="914400">
              <a:lnSpc>
                <a:spcPct val="90000"/>
              </a:lnSpc>
              <a:spcAft>
                <a:spcPts val="600"/>
              </a:spcAft>
            </a:pPr>
            <a:r>
              <a:rPr lang="en-US" sz="2400" dirty="0"/>
              <a:t>Frequency Unit</a:t>
            </a:r>
          </a:p>
          <a:p>
            <a:pPr marL="285750" indent="-228600" defTabSz="914400">
              <a:lnSpc>
                <a:spcPct val="90000"/>
              </a:lnSpc>
              <a:spcAft>
                <a:spcPts val="600"/>
              </a:spcAft>
              <a:buFont typeface="Arial" panose="020B0604020202020204" pitchFamily="34" charset="0"/>
              <a:buChar char="•"/>
            </a:pPr>
            <a:r>
              <a:rPr lang="en-US" dirty="0"/>
              <a:t>The transformer successfully steps down AC voltage and the rectifier turns it into DC. </a:t>
            </a:r>
          </a:p>
          <a:p>
            <a:pPr marL="285750" indent="-228600" defTabSz="914400">
              <a:lnSpc>
                <a:spcPct val="90000"/>
              </a:lnSpc>
              <a:spcAft>
                <a:spcPts val="600"/>
              </a:spcAft>
              <a:buFont typeface="Arial" panose="020B0604020202020204" pitchFamily="34" charset="0"/>
              <a:buChar char="•"/>
            </a:pPr>
            <a:r>
              <a:rPr lang="en-US" dirty="0"/>
              <a:t>The ADC calculations are precise when measuring grid frequency.  </a:t>
            </a:r>
          </a:p>
        </p:txBody>
      </p:sp>
      <p:pic>
        <p:nvPicPr>
          <p:cNvPr id="3" name="Picture 2">
            <a:extLst>
              <a:ext uri="{FF2B5EF4-FFF2-40B4-BE49-F238E27FC236}">
                <a16:creationId xmlns:a16="http://schemas.microsoft.com/office/drawing/2014/main" id="{3A941965-CF85-B6E0-4CA0-B97B76F0439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52" b="3318"/>
          <a:stretch/>
        </p:blipFill>
        <p:spPr bwMode="auto">
          <a:xfrm>
            <a:off x="10866567" y="391766"/>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6" name="Recording (47)">
            <a:hlinkClick r:id="" action="ppaction://media"/>
            <a:extLst>
              <a:ext uri="{FF2B5EF4-FFF2-40B4-BE49-F238E27FC236}">
                <a16:creationId xmlns:a16="http://schemas.microsoft.com/office/drawing/2014/main" id="{F38F81B9-4EF8-2923-1145-91C8DA7ED5C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16778" y="802684"/>
            <a:ext cx="671166" cy="671166"/>
          </a:xfrm>
          <a:prstGeom prst="rect">
            <a:avLst/>
          </a:prstGeom>
        </p:spPr>
      </p:pic>
    </p:spTree>
    <p:extLst>
      <p:ext uri="{BB962C8B-B14F-4D97-AF65-F5344CB8AC3E}">
        <p14:creationId xmlns:p14="http://schemas.microsoft.com/office/powerpoint/2010/main" val="401966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874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143"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699AA-0F49-41ED-3670-E5706091E2C1}"/>
              </a:ext>
            </a:extLst>
          </p:cNvPr>
          <p:cNvSpPr>
            <a:spLocks noGrp="1"/>
          </p:cNvSpPr>
          <p:nvPr>
            <p:ph type="title"/>
          </p:nvPr>
        </p:nvSpPr>
        <p:spPr>
          <a:xfrm>
            <a:off x="698439" y="537753"/>
            <a:ext cx="10168128" cy="1179576"/>
          </a:xfrm>
        </p:spPr>
        <p:txBody>
          <a:bodyPr/>
          <a:lstStyle/>
          <a:p>
            <a:r>
              <a:rPr lang="en-US"/>
              <a:t>Problems Encountered</a:t>
            </a:r>
          </a:p>
        </p:txBody>
      </p:sp>
      <p:graphicFrame>
        <p:nvGraphicFramePr>
          <p:cNvPr id="8" name="Table 7">
            <a:extLst>
              <a:ext uri="{FF2B5EF4-FFF2-40B4-BE49-F238E27FC236}">
                <a16:creationId xmlns:a16="http://schemas.microsoft.com/office/drawing/2014/main" id="{95AD52D3-AF47-F561-BCFE-C1382CB3E6D3}"/>
              </a:ext>
            </a:extLst>
          </p:cNvPr>
          <p:cNvGraphicFramePr>
            <a:graphicFrameLocks noGrp="1"/>
          </p:cNvGraphicFramePr>
          <p:nvPr>
            <p:extLst>
              <p:ext uri="{D42A27DB-BD31-4B8C-83A1-F6EECF244321}">
                <p14:modId xmlns:p14="http://schemas.microsoft.com/office/powerpoint/2010/main" val="3472143709"/>
              </p:ext>
            </p:extLst>
          </p:nvPr>
        </p:nvGraphicFramePr>
        <p:xfrm>
          <a:off x="406400" y="2501900"/>
          <a:ext cx="8128000" cy="3947160"/>
        </p:xfrm>
        <a:graphic>
          <a:graphicData uri="http://schemas.openxmlformats.org/drawingml/2006/table">
            <a:tbl>
              <a:tblPr firstRow="1" bandRow="1">
                <a:tableStyleId>{D7AC3CCA-C797-4891-BE02-D94E43425B78}</a:tableStyleId>
              </a:tblPr>
              <a:tblGrid>
                <a:gridCol w="4064000">
                  <a:extLst>
                    <a:ext uri="{9D8B030D-6E8A-4147-A177-3AD203B41FA5}">
                      <a16:colId xmlns:a16="http://schemas.microsoft.com/office/drawing/2014/main" val="4158824055"/>
                    </a:ext>
                  </a:extLst>
                </a:gridCol>
                <a:gridCol w="4064000">
                  <a:extLst>
                    <a:ext uri="{9D8B030D-6E8A-4147-A177-3AD203B41FA5}">
                      <a16:colId xmlns:a16="http://schemas.microsoft.com/office/drawing/2014/main" val="926797215"/>
                    </a:ext>
                  </a:extLst>
                </a:gridCol>
              </a:tblGrid>
              <a:tr h="370840">
                <a:tc>
                  <a:txBody>
                    <a:bodyPr/>
                    <a:lstStyle/>
                    <a:p>
                      <a:r>
                        <a:rPr lang="en-US">
                          <a:latin typeface="Adobe Hebrew" panose="02040503050201020203" pitchFamily="18" charset="-79"/>
                          <a:cs typeface="Adobe Hebrew" panose="02040503050201020203" pitchFamily="18" charset="-79"/>
                        </a:rPr>
                        <a:t>Problem</a:t>
                      </a:r>
                    </a:p>
                  </a:txBody>
                  <a:tcPr>
                    <a:solidFill>
                      <a:srgbClr val="A6CAEC"/>
                    </a:solidFill>
                  </a:tcPr>
                </a:tc>
                <a:tc>
                  <a:txBody>
                    <a:bodyPr/>
                    <a:lstStyle/>
                    <a:p>
                      <a:r>
                        <a:rPr lang="en-US">
                          <a:latin typeface="Adobe Hebrew" panose="02040503050201020203" pitchFamily="18" charset="-79"/>
                          <a:cs typeface="Adobe Hebrew" panose="02040503050201020203" pitchFamily="18" charset="-79"/>
                        </a:rPr>
                        <a:t>Solution</a:t>
                      </a:r>
                    </a:p>
                  </a:txBody>
                  <a:tcPr>
                    <a:solidFill>
                      <a:srgbClr val="A6CAEC"/>
                    </a:solidFill>
                  </a:tcPr>
                </a:tc>
                <a:extLst>
                  <a:ext uri="{0D108BD9-81ED-4DB2-BD59-A6C34878D82A}">
                    <a16:rowId xmlns:a16="http://schemas.microsoft.com/office/drawing/2014/main" val="273766050"/>
                  </a:ext>
                </a:extLst>
              </a:tr>
              <a:tr h="370840">
                <a:tc>
                  <a:txBody>
                    <a:bodyPr/>
                    <a:lstStyle/>
                    <a:p>
                      <a:r>
                        <a:rPr lang="en-US"/>
                        <a:t>Knockoff Motor Driver Choices</a:t>
                      </a:r>
                    </a:p>
                  </a:txBody>
                  <a:tcPr>
                    <a:solidFill>
                      <a:schemeClr val="bg1"/>
                    </a:solidFill>
                  </a:tcPr>
                </a:tc>
                <a:tc>
                  <a:txBody>
                    <a:bodyPr/>
                    <a:lstStyle/>
                    <a:p>
                      <a:r>
                        <a:rPr lang="en-US"/>
                        <a:t>Choosing TI Chips Instead</a:t>
                      </a:r>
                    </a:p>
                  </a:txBody>
                  <a:tcPr>
                    <a:solidFill>
                      <a:schemeClr val="bg1"/>
                    </a:solidFill>
                  </a:tcPr>
                </a:tc>
                <a:extLst>
                  <a:ext uri="{0D108BD9-81ED-4DB2-BD59-A6C34878D82A}">
                    <a16:rowId xmlns:a16="http://schemas.microsoft.com/office/drawing/2014/main" val="1145713795"/>
                  </a:ext>
                </a:extLst>
              </a:tr>
              <a:tr h="370840">
                <a:tc>
                  <a:txBody>
                    <a:bodyPr/>
                    <a:lstStyle/>
                    <a:p>
                      <a:r>
                        <a:rPr lang="en-US"/>
                        <a:t>Learning Curve for Stepper Motor Code</a:t>
                      </a:r>
                    </a:p>
                  </a:txBody>
                  <a:tcPr>
                    <a:solidFill>
                      <a:schemeClr val="bg1"/>
                    </a:solidFill>
                  </a:tcPr>
                </a:tc>
                <a:tc>
                  <a:txBody>
                    <a:bodyPr/>
                    <a:lstStyle/>
                    <a:p>
                      <a:r>
                        <a:rPr lang="en-US"/>
                        <a:t>Trial and Error</a:t>
                      </a:r>
                    </a:p>
                  </a:txBody>
                  <a:tcPr>
                    <a:solidFill>
                      <a:schemeClr val="bg1"/>
                    </a:solidFill>
                  </a:tcPr>
                </a:tc>
                <a:extLst>
                  <a:ext uri="{0D108BD9-81ED-4DB2-BD59-A6C34878D82A}">
                    <a16:rowId xmlns:a16="http://schemas.microsoft.com/office/drawing/2014/main" val="1942777251"/>
                  </a:ext>
                </a:extLst>
              </a:tr>
              <a:tr h="370840">
                <a:tc>
                  <a:txBody>
                    <a:bodyPr/>
                    <a:lstStyle/>
                    <a:p>
                      <a:r>
                        <a:rPr lang="en-US"/>
                        <a:t>Motor Driver PCB Sizing </a:t>
                      </a:r>
                    </a:p>
                  </a:txBody>
                  <a:tcPr>
                    <a:solidFill>
                      <a:schemeClr val="bg1"/>
                    </a:solidFill>
                  </a:tcPr>
                </a:tc>
                <a:tc>
                  <a:txBody>
                    <a:bodyPr/>
                    <a:lstStyle/>
                    <a:p>
                      <a:r>
                        <a:rPr lang="en-US"/>
                        <a:t>Redesigning Main PCB</a:t>
                      </a:r>
                    </a:p>
                  </a:txBody>
                  <a:tcPr>
                    <a:solidFill>
                      <a:schemeClr val="bg1"/>
                    </a:solidFill>
                  </a:tcPr>
                </a:tc>
                <a:extLst>
                  <a:ext uri="{0D108BD9-81ED-4DB2-BD59-A6C34878D82A}">
                    <a16:rowId xmlns:a16="http://schemas.microsoft.com/office/drawing/2014/main" val="3977307150"/>
                  </a:ext>
                </a:extLst>
              </a:tr>
              <a:tr h="370840">
                <a:tc>
                  <a:txBody>
                    <a:bodyPr/>
                    <a:lstStyle/>
                    <a:p>
                      <a:r>
                        <a:rPr lang="en-US"/>
                        <a:t>Laptop Crash Using Mobile Phone Emulator</a:t>
                      </a:r>
                    </a:p>
                  </a:txBody>
                  <a:tcPr>
                    <a:solidFill>
                      <a:schemeClr val="bg1"/>
                    </a:solidFill>
                  </a:tcPr>
                </a:tc>
                <a:tc>
                  <a:txBody>
                    <a:bodyPr/>
                    <a:lstStyle/>
                    <a:p>
                      <a:r>
                        <a:rPr lang="en-US"/>
                        <a:t>Must use physical mobile phone for development on laptop</a:t>
                      </a:r>
                    </a:p>
                  </a:txBody>
                  <a:tcPr>
                    <a:solidFill>
                      <a:schemeClr val="bg1"/>
                    </a:solidFill>
                  </a:tcPr>
                </a:tc>
                <a:extLst>
                  <a:ext uri="{0D108BD9-81ED-4DB2-BD59-A6C34878D82A}">
                    <a16:rowId xmlns:a16="http://schemas.microsoft.com/office/drawing/2014/main" val="1236287018"/>
                  </a:ext>
                </a:extLst>
              </a:tr>
              <a:tr h="370840">
                <a:tc>
                  <a:txBody>
                    <a:bodyPr/>
                    <a:lstStyle/>
                    <a:p>
                      <a:r>
                        <a:rPr lang="en-US"/>
                        <a:t>Lack of safety features for the voltage supply</a:t>
                      </a:r>
                    </a:p>
                  </a:txBody>
                  <a:tcPr>
                    <a:solidFill>
                      <a:schemeClr val="bg1"/>
                    </a:solidFill>
                  </a:tcPr>
                </a:tc>
                <a:tc>
                  <a:txBody>
                    <a:bodyPr/>
                    <a:lstStyle/>
                    <a:p>
                      <a:r>
                        <a:rPr lang="en-US"/>
                        <a:t>Redesign Frequency Detection unit PCB with fuse, MOV, and proper isolation</a:t>
                      </a:r>
                    </a:p>
                  </a:txBody>
                  <a:tcPr>
                    <a:solidFill>
                      <a:schemeClr val="bg1"/>
                    </a:solidFill>
                  </a:tcPr>
                </a:tc>
                <a:extLst>
                  <a:ext uri="{0D108BD9-81ED-4DB2-BD59-A6C34878D82A}">
                    <a16:rowId xmlns:a16="http://schemas.microsoft.com/office/drawing/2014/main" val="1138691474"/>
                  </a:ext>
                </a:extLst>
              </a:tr>
              <a:tr h="370840">
                <a:tc>
                  <a:txBody>
                    <a:bodyPr/>
                    <a:lstStyle/>
                    <a:p>
                      <a:r>
                        <a:rPr lang="en-US"/>
                        <a:t>Regulator Overheating</a:t>
                      </a:r>
                    </a:p>
                  </a:txBody>
                  <a:tcPr>
                    <a:solidFill>
                      <a:schemeClr val="bg1"/>
                    </a:solidFill>
                  </a:tcPr>
                </a:tc>
                <a:tc>
                  <a:txBody>
                    <a:bodyPr/>
                    <a:lstStyle/>
                    <a:p>
                      <a:r>
                        <a:rPr lang="en-US"/>
                        <a:t>Added space for a heatsink in regulator board</a:t>
                      </a:r>
                    </a:p>
                  </a:txBody>
                  <a:tcPr>
                    <a:solidFill>
                      <a:schemeClr val="bg1"/>
                    </a:solidFill>
                  </a:tcPr>
                </a:tc>
                <a:extLst>
                  <a:ext uri="{0D108BD9-81ED-4DB2-BD59-A6C34878D82A}">
                    <a16:rowId xmlns:a16="http://schemas.microsoft.com/office/drawing/2014/main" val="729349051"/>
                  </a:ext>
                </a:extLst>
              </a:tr>
            </a:tbl>
          </a:graphicData>
        </a:graphic>
      </p:graphicFrame>
      <p:pic>
        <p:nvPicPr>
          <p:cNvPr id="4" name="Picture 3" descr="A person holding two plugs and a light bulb&#10;&#10;Description automatically generated">
            <a:extLst>
              <a:ext uri="{FF2B5EF4-FFF2-40B4-BE49-F238E27FC236}">
                <a16:creationId xmlns:a16="http://schemas.microsoft.com/office/drawing/2014/main" id="{96C9E93A-5BC7-5890-A002-C8F4C3A793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0164" y="2632528"/>
            <a:ext cx="3133918" cy="2891835"/>
          </a:xfrm>
          <a:prstGeom prst="rect">
            <a:avLst/>
          </a:prstGeom>
        </p:spPr>
      </p:pic>
      <p:pic>
        <p:nvPicPr>
          <p:cNvPr id="3" name="P&amp;S Amp">
            <a:hlinkClick r:id="" action="ppaction://media"/>
            <a:extLst>
              <a:ext uri="{FF2B5EF4-FFF2-40B4-BE49-F238E27FC236}">
                <a16:creationId xmlns:a16="http://schemas.microsoft.com/office/drawing/2014/main" id="{C7F86D4B-634A-FA9D-69D5-D3B6BB1C83D4}"/>
              </a:ext>
            </a:extLst>
          </p:cNvPr>
          <p:cNvPicPr>
            <a:picLocks noChangeAspect="1"/>
          </p:cNvPicPr>
          <p:nvPr>
            <a:audioFile r:link="rId1"/>
            <p:extLst>
              <p:ext uri="{DAA4B4D4-6D71-4841-9C94-3DE7FCFB9230}">
                <p14:media xmlns:p14="http://schemas.microsoft.com/office/powerpoint/2010/main" r:embed="rId2">
                  <p14:trim st="2350" end="1387"/>
                </p14:media>
              </p:ext>
            </p:extLst>
          </p:nvPr>
        </p:nvPicPr>
        <p:blipFill>
          <a:blip r:embed="rId5"/>
          <a:stretch>
            <a:fillRect/>
          </a:stretch>
        </p:blipFill>
        <p:spPr>
          <a:xfrm>
            <a:off x="7593012" y="1206499"/>
            <a:ext cx="595023" cy="595023"/>
          </a:xfrm>
          <a:prstGeom prst="rect">
            <a:avLst/>
          </a:prstGeom>
        </p:spPr>
      </p:pic>
      <p:pic>
        <p:nvPicPr>
          <p:cNvPr id="5" name="Picture 4">
            <a:extLst>
              <a:ext uri="{FF2B5EF4-FFF2-40B4-BE49-F238E27FC236}">
                <a16:creationId xmlns:a16="http://schemas.microsoft.com/office/drawing/2014/main" id="{23130A65-68E3-E0BC-906F-3D3A67D13790}"/>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10866567" y="391766"/>
            <a:ext cx="1228438" cy="132556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624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44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3061"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1A8F99-56A4-E704-0EF2-31BB9AC7CB1B}"/>
              </a:ext>
            </a:extLst>
          </p:cNvPr>
          <p:cNvSpPr>
            <a:spLocks noGrp="1"/>
          </p:cNvSpPr>
          <p:nvPr>
            <p:ph type="title"/>
          </p:nvPr>
        </p:nvSpPr>
        <p:spPr>
          <a:xfrm>
            <a:off x="783228" y="546526"/>
            <a:ext cx="10168128" cy="1179576"/>
          </a:xfrm>
        </p:spPr>
        <p:txBody>
          <a:bodyPr/>
          <a:lstStyle/>
          <a:p>
            <a:r>
              <a:rPr lang="en-US"/>
              <a:t>Work Distribution</a:t>
            </a:r>
          </a:p>
        </p:txBody>
      </p:sp>
      <p:sp>
        <p:nvSpPr>
          <p:cNvPr id="3" name="Content Placeholder 2">
            <a:extLst>
              <a:ext uri="{FF2B5EF4-FFF2-40B4-BE49-F238E27FC236}">
                <a16:creationId xmlns:a16="http://schemas.microsoft.com/office/drawing/2014/main" id="{0651A0EF-C6FD-C0CA-AFFE-D36105B5DDC3}"/>
              </a:ext>
            </a:extLst>
          </p:cNvPr>
          <p:cNvSpPr>
            <a:spLocks noGrp="1"/>
          </p:cNvSpPr>
          <p:nvPr>
            <p:ph idx="1"/>
          </p:nvPr>
        </p:nvSpPr>
        <p:spPr>
          <a:xfrm>
            <a:off x="3240532" y="2084387"/>
            <a:ext cx="3187700" cy="2842357"/>
          </a:xfrm>
        </p:spPr>
        <p:txBody>
          <a:bodyPr vert="horz" lIns="91440" tIns="45720" rIns="91440" bIns="45720" rtlCol="0" anchor="t">
            <a:noAutofit/>
          </a:bodyPr>
          <a:lstStyle/>
          <a:p>
            <a:pPr marL="0" indent="0">
              <a:buNone/>
            </a:pPr>
            <a:r>
              <a:rPr lang="en-US" sz="2000"/>
              <a:t>Hugo </a:t>
            </a:r>
            <a:r>
              <a:rPr lang="en-US" sz="2000" err="1"/>
              <a:t>Tarira</a:t>
            </a:r>
            <a:r>
              <a:rPr lang="en-US" sz="2000"/>
              <a:t> (EE)</a:t>
            </a:r>
          </a:p>
          <a:p>
            <a:r>
              <a:rPr lang="en-US" sz="2000"/>
              <a:t>Rechargeable Battery</a:t>
            </a:r>
          </a:p>
          <a:p>
            <a:r>
              <a:rPr lang="en-US" sz="2000"/>
              <a:t>Main Motor PCB Design</a:t>
            </a:r>
          </a:p>
          <a:p>
            <a:r>
              <a:rPr lang="en-US" sz="2000"/>
              <a:t>Voltage Regulators</a:t>
            </a:r>
          </a:p>
          <a:p>
            <a:r>
              <a:rPr lang="en-US" sz="2000"/>
              <a:t>MCU Selection and Implementation</a:t>
            </a:r>
          </a:p>
          <a:p>
            <a:pPr marL="0" indent="0">
              <a:buNone/>
            </a:pPr>
            <a:endParaRPr lang="en-US" sz="2000"/>
          </a:p>
          <a:p>
            <a:pPr marL="0" indent="0">
              <a:buNone/>
            </a:pPr>
            <a:endParaRPr lang="en-US" sz="2000"/>
          </a:p>
          <a:p>
            <a:pPr marL="0" indent="0">
              <a:buNone/>
            </a:pPr>
            <a:endParaRPr lang="en-US" sz="2000"/>
          </a:p>
        </p:txBody>
      </p:sp>
      <p:sp>
        <p:nvSpPr>
          <p:cNvPr id="5" name="Content Placeholder 2">
            <a:extLst>
              <a:ext uri="{FF2B5EF4-FFF2-40B4-BE49-F238E27FC236}">
                <a16:creationId xmlns:a16="http://schemas.microsoft.com/office/drawing/2014/main" id="{73ECAD7D-6FC3-2170-E8F8-7DE4C7FB73CA}"/>
              </a:ext>
            </a:extLst>
          </p:cNvPr>
          <p:cNvSpPr txBox="1">
            <a:spLocks/>
          </p:cNvSpPr>
          <p:nvPr/>
        </p:nvSpPr>
        <p:spPr>
          <a:xfrm>
            <a:off x="6199632" y="2084387"/>
            <a:ext cx="3187700" cy="2689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t>Tristan Palumbo (EE)</a:t>
            </a:r>
          </a:p>
          <a:p>
            <a:r>
              <a:rPr lang="en-US" sz="2000"/>
              <a:t>Motor Design</a:t>
            </a:r>
          </a:p>
          <a:p>
            <a:r>
              <a:rPr lang="en-US" sz="2000"/>
              <a:t>Motor Driver PCB Design</a:t>
            </a:r>
          </a:p>
          <a:p>
            <a:r>
              <a:rPr lang="en-US" sz="2000"/>
              <a:t>Mechanical Design</a:t>
            </a:r>
          </a:p>
          <a:p>
            <a:r>
              <a:rPr lang="en-US" sz="2000"/>
              <a:t>Motor Code</a:t>
            </a:r>
          </a:p>
          <a:p>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p:txBody>
      </p:sp>
      <p:sp>
        <p:nvSpPr>
          <p:cNvPr id="6" name="Content Placeholder 2">
            <a:extLst>
              <a:ext uri="{FF2B5EF4-FFF2-40B4-BE49-F238E27FC236}">
                <a16:creationId xmlns:a16="http://schemas.microsoft.com/office/drawing/2014/main" id="{4BC92EFA-B087-CC0E-8E2F-CE647FEC4A50}"/>
              </a:ext>
            </a:extLst>
          </p:cNvPr>
          <p:cNvSpPr txBox="1">
            <a:spLocks/>
          </p:cNvSpPr>
          <p:nvPr/>
        </p:nvSpPr>
        <p:spPr>
          <a:xfrm>
            <a:off x="235458" y="2084387"/>
            <a:ext cx="3187700" cy="253291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t>Anika Zheng (EE)</a:t>
            </a:r>
          </a:p>
          <a:p>
            <a:r>
              <a:rPr lang="en-US" sz="2000"/>
              <a:t>Frequency Detection</a:t>
            </a:r>
          </a:p>
          <a:p>
            <a:r>
              <a:rPr lang="en-US" sz="2000"/>
              <a:t>Frequency Unit PCB Design</a:t>
            </a:r>
          </a:p>
          <a:p>
            <a:r>
              <a:rPr lang="en-US" sz="2000"/>
              <a:t>Power for Frequency Detection</a:t>
            </a:r>
          </a:p>
          <a:p>
            <a:pPr>
              <a:lnSpc>
                <a:spcPct val="110000"/>
              </a:lnSpc>
            </a:pPr>
            <a:r>
              <a:rPr lang="en-US" sz="2000"/>
              <a:t>MCU Selection and Implementation</a:t>
            </a:r>
          </a:p>
          <a:p>
            <a:endParaRPr lang="en-US" sz="2200"/>
          </a:p>
          <a:p>
            <a:pPr marL="0" indent="0">
              <a:buFont typeface="Arial" panose="020B0604020202020204" pitchFamily="34" charset="0"/>
              <a:buNone/>
            </a:pPr>
            <a:endParaRPr lang="en-US" sz="2200"/>
          </a:p>
          <a:p>
            <a:pPr marL="0" indent="0">
              <a:buFont typeface="Arial" panose="020B0604020202020204" pitchFamily="34" charset="0"/>
              <a:buNone/>
            </a:pPr>
            <a:endParaRPr lang="en-US" sz="2200"/>
          </a:p>
          <a:p>
            <a:pPr marL="0" indent="0">
              <a:buFont typeface="Arial" panose="020B0604020202020204" pitchFamily="34" charset="0"/>
              <a:buNone/>
            </a:pPr>
            <a:endParaRPr lang="en-US" sz="2200"/>
          </a:p>
        </p:txBody>
      </p:sp>
      <p:sp>
        <p:nvSpPr>
          <p:cNvPr id="7" name="Content Placeholder 2">
            <a:extLst>
              <a:ext uri="{FF2B5EF4-FFF2-40B4-BE49-F238E27FC236}">
                <a16:creationId xmlns:a16="http://schemas.microsoft.com/office/drawing/2014/main" id="{687AF043-ADE6-2A42-83FB-A3D6C673787A}"/>
              </a:ext>
            </a:extLst>
          </p:cNvPr>
          <p:cNvSpPr txBox="1">
            <a:spLocks/>
          </p:cNvSpPr>
          <p:nvPr/>
        </p:nvSpPr>
        <p:spPr>
          <a:xfrm>
            <a:off x="9004300" y="2084387"/>
            <a:ext cx="3187700" cy="2689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t>Nicholas Rubio (CPE)</a:t>
            </a:r>
          </a:p>
          <a:p>
            <a:r>
              <a:rPr lang="en-US" sz="2000"/>
              <a:t>Mobile App</a:t>
            </a:r>
          </a:p>
          <a:p>
            <a:r>
              <a:rPr lang="en-US" sz="2000"/>
              <a:t>Wi-Fi Integration</a:t>
            </a:r>
          </a:p>
          <a:p>
            <a:r>
              <a:rPr lang="en-US" sz="2000"/>
              <a:t>Software Design and Implementation</a:t>
            </a:r>
          </a:p>
          <a:p>
            <a:r>
              <a:rPr lang="en-US" sz="2000"/>
              <a:t>MCU Selection and Implementation</a:t>
            </a:r>
          </a:p>
          <a:p>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a:p>
            <a:pPr marL="0" indent="0">
              <a:buFont typeface="Arial" panose="020B0604020202020204" pitchFamily="34" charset="0"/>
              <a:buNone/>
            </a:pPr>
            <a:endParaRPr lang="en-US" sz="2000"/>
          </a:p>
        </p:txBody>
      </p:sp>
      <p:pic>
        <p:nvPicPr>
          <p:cNvPr id="4" name="Content Placeholder 12" descr="A person smiling at camera&#10;&#10;AI-generated content may be incorrect.">
            <a:extLst>
              <a:ext uri="{FF2B5EF4-FFF2-40B4-BE49-F238E27FC236}">
                <a16:creationId xmlns:a16="http://schemas.microsoft.com/office/drawing/2014/main" id="{3AB61447-F5AC-1109-0121-831D757B6F3F}"/>
              </a:ext>
            </a:extLst>
          </p:cNvPr>
          <p:cNvPicPr>
            <a:picLocks noChangeAspect="1"/>
          </p:cNvPicPr>
          <p:nvPr/>
        </p:nvPicPr>
        <p:blipFill>
          <a:blip r:embed="rId4"/>
          <a:stretch>
            <a:fillRect/>
          </a:stretch>
        </p:blipFill>
        <p:spPr>
          <a:xfrm>
            <a:off x="761456" y="5039393"/>
            <a:ext cx="1512822" cy="16272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descr="A person smiling for a picture&#10;&#10;AI-generated content may be incorrect.">
            <a:extLst>
              <a:ext uri="{FF2B5EF4-FFF2-40B4-BE49-F238E27FC236}">
                <a16:creationId xmlns:a16="http://schemas.microsoft.com/office/drawing/2014/main" id="{EC685B14-FAE4-47B4-2C3A-3F2D55170C51}"/>
              </a:ext>
            </a:extLst>
          </p:cNvPr>
          <p:cNvPicPr>
            <a:picLocks noChangeAspect="1"/>
          </p:cNvPicPr>
          <p:nvPr/>
        </p:nvPicPr>
        <p:blipFill>
          <a:blip r:embed="rId5"/>
          <a:stretch>
            <a:fillRect/>
          </a:stretch>
        </p:blipFill>
        <p:spPr>
          <a:xfrm>
            <a:off x="9523505" y="5039392"/>
            <a:ext cx="1548915" cy="16272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9" name="Picture 2">
            <a:extLst>
              <a:ext uri="{FF2B5EF4-FFF2-40B4-BE49-F238E27FC236}">
                <a16:creationId xmlns:a16="http://schemas.microsoft.com/office/drawing/2014/main" id="{B9662394-D2BD-41A6-0267-E84063E2462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6619702" y="5039393"/>
            <a:ext cx="1579730" cy="1640828"/>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1" name="Picture 10" descr="A person smiling for the camera&#10;&#10;AI-generated content may be incorrect.">
            <a:extLst>
              <a:ext uri="{FF2B5EF4-FFF2-40B4-BE49-F238E27FC236}">
                <a16:creationId xmlns:a16="http://schemas.microsoft.com/office/drawing/2014/main" id="{D0FC8E7E-92DB-D9E0-0936-C828F8E7AF9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3782808" y="5039393"/>
            <a:ext cx="1512821" cy="1691005"/>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10" name="WD Amp">
            <a:hlinkClick r:id="" action="ppaction://media"/>
            <a:extLst>
              <a:ext uri="{FF2B5EF4-FFF2-40B4-BE49-F238E27FC236}">
                <a16:creationId xmlns:a16="http://schemas.microsoft.com/office/drawing/2014/main" id="{308B83ED-A327-5E3D-0A9F-31A668A8FAD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7387081" y="732027"/>
            <a:ext cx="592147" cy="592147"/>
          </a:xfrm>
          <a:prstGeom prst="rect">
            <a:avLst/>
          </a:prstGeom>
        </p:spPr>
      </p:pic>
      <p:pic>
        <p:nvPicPr>
          <p:cNvPr id="12" name="Picture 2">
            <a:extLst>
              <a:ext uri="{FF2B5EF4-FFF2-40B4-BE49-F238E27FC236}">
                <a16:creationId xmlns:a16="http://schemas.microsoft.com/office/drawing/2014/main" id="{2916BC9D-E23E-C7B9-2EE3-D6E185A7F58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10868190" y="396103"/>
            <a:ext cx="1160525" cy="12522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85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4092"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3061"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8562D-1B27-6748-5A78-7842C950A587}"/>
              </a:ext>
            </a:extLst>
          </p:cNvPr>
          <p:cNvSpPr>
            <a:spLocks noGrp="1"/>
          </p:cNvSpPr>
          <p:nvPr>
            <p:ph type="title"/>
          </p:nvPr>
        </p:nvSpPr>
        <p:spPr>
          <a:xfrm>
            <a:off x="756340" y="516743"/>
            <a:ext cx="10168128" cy="1179576"/>
          </a:xfrm>
        </p:spPr>
        <p:txBody>
          <a:bodyPr/>
          <a:lstStyle/>
          <a:p>
            <a:r>
              <a:rPr lang="en-US"/>
              <a:t>Cost Breakdown</a:t>
            </a:r>
          </a:p>
        </p:txBody>
      </p:sp>
      <p:graphicFrame>
        <p:nvGraphicFramePr>
          <p:cNvPr id="3" name="Table 2">
            <a:extLst>
              <a:ext uri="{FF2B5EF4-FFF2-40B4-BE49-F238E27FC236}">
                <a16:creationId xmlns:a16="http://schemas.microsoft.com/office/drawing/2014/main" id="{DDBE5976-7065-592E-AE84-5BF3F538590E}"/>
              </a:ext>
            </a:extLst>
          </p:cNvPr>
          <p:cNvGraphicFramePr>
            <a:graphicFrameLocks noGrp="1"/>
          </p:cNvGraphicFramePr>
          <p:nvPr>
            <p:extLst>
              <p:ext uri="{D42A27DB-BD31-4B8C-83A1-F6EECF244321}">
                <p14:modId xmlns:p14="http://schemas.microsoft.com/office/powerpoint/2010/main" val="3888724726"/>
              </p:ext>
            </p:extLst>
          </p:nvPr>
        </p:nvGraphicFramePr>
        <p:xfrm>
          <a:off x="3052620" y="2258854"/>
          <a:ext cx="6086759" cy="4307840"/>
        </p:xfrm>
        <a:graphic>
          <a:graphicData uri="http://schemas.openxmlformats.org/drawingml/2006/table">
            <a:tbl>
              <a:tblPr/>
              <a:tblGrid>
                <a:gridCol w="3483461">
                  <a:extLst>
                    <a:ext uri="{9D8B030D-6E8A-4147-A177-3AD203B41FA5}">
                      <a16:colId xmlns:a16="http://schemas.microsoft.com/office/drawing/2014/main" val="1880243715"/>
                    </a:ext>
                  </a:extLst>
                </a:gridCol>
                <a:gridCol w="1363632">
                  <a:extLst>
                    <a:ext uri="{9D8B030D-6E8A-4147-A177-3AD203B41FA5}">
                      <a16:colId xmlns:a16="http://schemas.microsoft.com/office/drawing/2014/main" val="620612803"/>
                    </a:ext>
                  </a:extLst>
                </a:gridCol>
                <a:gridCol w="1239666">
                  <a:extLst>
                    <a:ext uri="{9D8B030D-6E8A-4147-A177-3AD203B41FA5}">
                      <a16:colId xmlns:a16="http://schemas.microsoft.com/office/drawing/2014/main" val="4066031116"/>
                    </a:ext>
                  </a:extLst>
                </a:gridCol>
              </a:tblGrid>
              <a:tr h="269077">
                <a:tc>
                  <a:txBody>
                    <a:bodyPr/>
                    <a:lstStyle/>
                    <a:p>
                      <a:pPr rtl="0" fontAlgn="b"/>
                      <a:r>
                        <a:rPr lang="en-US" sz="1600" b="1">
                          <a:effectLst/>
                          <a:latin typeface="Adobe Hebrew" panose="02040503050201020203" pitchFamily="18" charset="-79"/>
                          <a:cs typeface="Adobe Hebrew" panose="02040503050201020203" pitchFamily="18" charset="-79"/>
                        </a:rPr>
                        <a:t>Component</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a:txBody>
                    <a:bodyPr/>
                    <a:lstStyle/>
                    <a:p>
                      <a:pPr rtl="0" fontAlgn="b"/>
                      <a:r>
                        <a:rPr lang="en-US" sz="1600" b="1">
                          <a:effectLst/>
                          <a:latin typeface="Adobe Hebrew" panose="02040503050201020203" pitchFamily="18" charset="-79"/>
                          <a:cs typeface="Adobe Hebrew" panose="02040503050201020203" pitchFamily="18" charset="-79"/>
                        </a:rPr>
                        <a:t>Quantity</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tc>
                  <a:txBody>
                    <a:bodyPr/>
                    <a:lstStyle/>
                    <a:p>
                      <a:pPr rtl="0" fontAlgn="b"/>
                      <a:r>
                        <a:rPr lang="en-US" sz="1600" b="1">
                          <a:effectLst/>
                          <a:latin typeface="Adobe Hebrew" panose="02040503050201020203" pitchFamily="18" charset="-79"/>
                          <a:cs typeface="Adobe Hebrew" panose="02040503050201020203" pitchFamily="18" charset="-79"/>
                        </a:rPr>
                        <a:t>Total Price</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A6CAEC"/>
                    </a:solidFill>
                  </a:tcPr>
                </a:tc>
                <a:extLst>
                  <a:ext uri="{0D108BD9-81ED-4DB2-BD59-A6C34878D82A}">
                    <a16:rowId xmlns:a16="http://schemas.microsoft.com/office/drawing/2014/main" val="454244125"/>
                  </a:ext>
                </a:extLst>
              </a:tr>
              <a:tr h="269077">
                <a:tc>
                  <a:txBody>
                    <a:bodyPr/>
                    <a:lstStyle/>
                    <a:p>
                      <a:pPr rtl="0" fontAlgn="b"/>
                      <a:r>
                        <a:rPr lang="en-US" sz="1600">
                          <a:effectLst/>
                        </a:rPr>
                        <a:t>Linear Guided Stepper Motor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$90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979281585"/>
                  </a:ext>
                </a:extLst>
              </a:tr>
              <a:tr h="269077">
                <a:tc>
                  <a:txBody>
                    <a:bodyPr/>
                    <a:lstStyle/>
                    <a:p>
                      <a:pPr rtl="0" fontAlgn="b"/>
                      <a:r>
                        <a:rPr lang="en-US" sz="1600">
                          <a:effectLst/>
                        </a:rPr>
                        <a:t>Stepper Motor Driver (DRV8825)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422777901"/>
                  </a:ext>
                </a:extLst>
              </a:tr>
              <a:tr h="269077">
                <a:tc>
                  <a:txBody>
                    <a:bodyPr/>
                    <a:lstStyle/>
                    <a:p>
                      <a:pPr rtl="0" fontAlgn="b"/>
                      <a:r>
                        <a:rPr lang="en-US" sz="1600">
                          <a:effectLst/>
                        </a:rPr>
                        <a:t>DC Linear Actuator </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690564401"/>
                  </a:ext>
                </a:extLst>
              </a:tr>
              <a:tr h="269077">
                <a:tc>
                  <a:txBody>
                    <a:bodyPr/>
                    <a:lstStyle/>
                    <a:p>
                      <a:pPr rtl="0" fontAlgn="b"/>
                      <a:r>
                        <a:rPr lang="en-US" sz="1600">
                          <a:effectLst/>
                        </a:rPr>
                        <a:t>DC Motor Driver (DRV8833)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059608081"/>
                  </a:ext>
                </a:extLst>
              </a:tr>
              <a:tr h="269077">
                <a:tc>
                  <a:txBody>
                    <a:bodyPr/>
                    <a:lstStyle/>
                    <a:p>
                      <a:pPr rtl="0" fontAlgn="b"/>
                      <a:r>
                        <a:rPr lang="en-US" sz="1600">
                          <a:effectLst/>
                        </a:rPr>
                        <a:t>Devkit ESP32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766066154"/>
                  </a:ext>
                </a:extLst>
              </a:tr>
              <a:tr h="269077">
                <a:tc>
                  <a:txBody>
                    <a:bodyPr/>
                    <a:lstStyle/>
                    <a:p>
                      <a:pPr rtl="0" fontAlgn="b"/>
                      <a:r>
                        <a:rPr lang="en-US" sz="1600">
                          <a:effectLst/>
                        </a:rPr>
                        <a:t>Batteries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$60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4103889814"/>
                  </a:ext>
                </a:extLst>
              </a:tr>
              <a:tr h="269077">
                <a:tc>
                  <a:txBody>
                    <a:bodyPr/>
                    <a:lstStyle/>
                    <a:p>
                      <a:pPr rtl="0" fontAlgn="b"/>
                      <a:r>
                        <a:rPr lang="en-US" sz="1600">
                          <a:effectLst/>
                        </a:rPr>
                        <a:t>Battery Charger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514192758"/>
                  </a:ext>
                </a:extLst>
              </a:tr>
              <a:tr h="269077">
                <a:tc>
                  <a:txBody>
                    <a:bodyPr/>
                    <a:lstStyle/>
                    <a:p>
                      <a:pPr rtl="0" fontAlgn="b"/>
                      <a:r>
                        <a:rPr lang="en-US" sz="1600">
                          <a:effectLst/>
                        </a:rPr>
                        <a:t>AC/DC Transformer</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58365875"/>
                  </a:ext>
                </a:extLst>
              </a:tr>
              <a:tr h="269077">
                <a:tc>
                  <a:txBody>
                    <a:bodyPr/>
                    <a:lstStyle/>
                    <a:p>
                      <a:pPr rtl="0" fontAlgn="b"/>
                      <a:r>
                        <a:rPr lang="en-US" sz="1600">
                          <a:effectLst/>
                        </a:rPr>
                        <a:t>3D Printing Fillament</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$20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870869945"/>
                  </a:ext>
                </a:extLst>
              </a:tr>
              <a:tr h="269077">
                <a:tc>
                  <a:txBody>
                    <a:bodyPr/>
                    <a:lstStyle/>
                    <a:p>
                      <a:pPr rtl="0" fontAlgn="b"/>
                      <a:r>
                        <a:rPr lang="en-US" sz="1600">
                          <a:effectLst/>
                        </a:rPr>
                        <a:t>Misc</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$50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004966001"/>
                  </a:ext>
                </a:extLst>
              </a:tr>
              <a:tr h="269077">
                <a:tc>
                  <a:txBody>
                    <a:bodyPr/>
                    <a:lstStyle/>
                    <a:p>
                      <a:pPr rtl="0" fontAlgn="b"/>
                      <a:r>
                        <a:rPr lang="en-US" sz="1600">
                          <a:effectLst/>
                        </a:rPr>
                        <a:t>Circuit Breaker Panel</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$29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3328700346"/>
                  </a:ext>
                </a:extLst>
              </a:tr>
              <a:tr h="269077">
                <a:tc>
                  <a:txBody>
                    <a:bodyPr/>
                    <a:lstStyle/>
                    <a:p>
                      <a:pPr rtl="0" fontAlgn="b"/>
                      <a:r>
                        <a:rPr lang="en-US" sz="1600">
                          <a:effectLst/>
                        </a:rPr>
                        <a:t>Circuit Breakers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$27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296705039"/>
                  </a:ext>
                </a:extLst>
              </a:tr>
              <a:tr h="269077">
                <a:tc>
                  <a:txBody>
                    <a:bodyPr/>
                    <a:lstStyle/>
                    <a:p>
                      <a:pPr rtl="0" fontAlgn="b"/>
                      <a:r>
                        <a:rPr lang="en-US" sz="1600">
                          <a:effectLst/>
                        </a:rPr>
                        <a:t>PCBs and Components</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$410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631962559"/>
                  </a:ext>
                </a:extLst>
              </a:tr>
              <a:tr h="269077">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1957677809"/>
                  </a:ext>
                </a:extLst>
              </a:tr>
              <a:tr h="269077">
                <a:tc>
                  <a:txBody>
                    <a:bodyPr/>
                    <a:lstStyle/>
                    <a:p>
                      <a:pPr rtl="0" fontAlgn="b"/>
                      <a:r>
                        <a:rPr lang="en-US" sz="1600">
                          <a:effectLst/>
                        </a:rPr>
                        <a:t>Total</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endParaRPr lang="en-US" sz="1600">
                        <a:effectLst/>
                      </a:endParaRP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tc>
                  <a:txBody>
                    <a:bodyPr/>
                    <a:lstStyle/>
                    <a:p>
                      <a:pPr rtl="0" fontAlgn="b"/>
                      <a:r>
                        <a:rPr lang="en-US" sz="1600">
                          <a:effectLst/>
                        </a:rPr>
                        <a:t>$779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noFill/>
                  </a:tcPr>
                </a:tc>
                <a:extLst>
                  <a:ext uri="{0D108BD9-81ED-4DB2-BD59-A6C34878D82A}">
                    <a16:rowId xmlns:a16="http://schemas.microsoft.com/office/drawing/2014/main" val="2007169735"/>
                  </a:ext>
                </a:extLst>
              </a:tr>
            </a:tbl>
          </a:graphicData>
        </a:graphic>
      </p:graphicFrame>
      <p:pic>
        <p:nvPicPr>
          <p:cNvPr id="4" name="Picture 2">
            <a:extLst>
              <a:ext uri="{FF2B5EF4-FFF2-40B4-BE49-F238E27FC236}">
                <a16:creationId xmlns:a16="http://schemas.microsoft.com/office/drawing/2014/main" id="{FFE6D293-4F25-38C3-2E9C-37FFA079521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5752" b="3318"/>
          <a:stretch/>
        </p:blipFill>
        <p:spPr bwMode="auto">
          <a:xfrm>
            <a:off x="10788612" y="388850"/>
            <a:ext cx="1160525" cy="12522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5" name="Recording (56)">
            <a:hlinkClick r:id="" action="ppaction://media"/>
            <a:extLst>
              <a:ext uri="{FF2B5EF4-FFF2-40B4-BE49-F238E27FC236}">
                <a16:creationId xmlns:a16="http://schemas.microsoft.com/office/drawing/2014/main" id="{9ACEC89D-C576-6BC4-0C8B-E9DB2CC1159D}"/>
              </a:ext>
            </a:extLst>
          </p:cNvPr>
          <p:cNvPicPr>
            <a:picLocks noChangeAspect="1"/>
          </p:cNvPicPr>
          <p:nvPr>
            <a:audioFile r:link="rId1"/>
            <p:extLst>
              <p:ext uri="{DAA4B4D4-6D71-4841-9C94-3DE7FCFB9230}">
                <p14:media xmlns:p14="http://schemas.microsoft.com/office/powerpoint/2010/main" r:embed="rId2">
                  <p14:trim st="492"/>
                </p14:media>
              </p:ext>
            </p:extLst>
          </p:nvPr>
        </p:nvPicPr>
        <p:blipFill>
          <a:blip r:embed="rId5"/>
          <a:stretch>
            <a:fillRect/>
          </a:stretch>
        </p:blipFill>
        <p:spPr>
          <a:xfrm>
            <a:off x="7097259" y="811790"/>
            <a:ext cx="406400" cy="406400"/>
          </a:xfrm>
          <a:prstGeom prst="rect">
            <a:avLst/>
          </a:prstGeom>
        </p:spPr>
      </p:pic>
    </p:spTree>
    <p:extLst>
      <p:ext uri="{BB962C8B-B14F-4D97-AF65-F5344CB8AC3E}">
        <p14:creationId xmlns:p14="http://schemas.microsoft.com/office/powerpoint/2010/main" val="238634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50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34694"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8225C-E55B-ABE0-1E09-FE020C322992}"/>
              </a:ext>
            </a:extLst>
          </p:cNvPr>
          <p:cNvSpPr>
            <a:spLocks noGrp="1"/>
          </p:cNvSpPr>
          <p:nvPr>
            <p:ph type="title"/>
          </p:nvPr>
        </p:nvSpPr>
        <p:spPr>
          <a:xfrm>
            <a:off x="854311" y="537754"/>
            <a:ext cx="10168128" cy="1179576"/>
          </a:xfrm>
        </p:spPr>
        <p:txBody>
          <a:bodyPr/>
          <a:lstStyle/>
          <a:p>
            <a:r>
              <a:rPr lang="en-US"/>
              <a:t>Completion Timeline</a:t>
            </a:r>
          </a:p>
        </p:txBody>
      </p:sp>
      <p:pic>
        <p:nvPicPr>
          <p:cNvPr id="4" name="Picture 3">
            <a:extLst>
              <a:ext uri="{FF2B5EF4-FFF2-40B4-BE49-F238E27FC236}">
                <a16:creationId xmlns:a16="http://schemas.microsoft.com/office/drawing/2014/main" id="{0EBBA681-6CC6-D089-B95E-4BF4D0EBF088}"/>
              </a:ext>
            </a:extLst>
          </p:cNvPr>
          <p:cNvPicPr>
            <a:picLocks noChangeAspect="1"/>
          </p:cNvPicPr>
          <p:nvPr/>
        </p:nvPicPr>
        <p:blipFill>
          <a:blip r:embed="rId4"/>
          <a:stretch>
            <a:fillRect/>
          </a:stretch>
        </p:blipFill>
        <p:spPr>
          <a:xfrm>
            <a:off x="1794944" y="2158073"/>
            <a:ext cx="8286861" cy="4360244"/>
          </a:xfrm>
          <a:prstGeom prst="rect">
            <a:avLst/>
          </a:prstGeom>
        </p:spPr>
      </p:pic>
      <p:pic>
        <p:nvPicPr>
          <p:cNvPr id="5" name="Recording (49)">
            <a:hlinkClick r:id="" action="ppaction://media"/>
            <a:extLst>
              <a:ext uri="{FF2B5EF4-FFF2-40B4-BE49-F238E27FC236}">
                <a16:creationId xmlns:a16="http://schemas.microsoft.com/office/drawing/2014/main" id="{8404C51A-B048-FD90-BD3B-08A383D6BB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583488" y="1311275"/>
            <a:ext cx="454726" cy="454726"/>
          </a:xfrm>
          <a:prstGeom prst="rect">
            <a:avLst/>
          </a:prstGeom>
        </p:spPr>
      </p:pic>
      <p:pic>
        <p:nvPicPr>
          <p:cNvPr id="6" name="Picture 2">
            <a:extLst>
              <a:ext uri="{FF2B5EF4-FFF2-40B4-BE49-F238E27FC236}">
                <a16:creationId xmlns:a16="http://schemas.microsoft.com/office/drawing/2014/main" id="{F9075166-868C-7D2E-4D10-A00925E7CB2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5752" b="3318"/>
          <a:stretch/>
        </p:blipFill>
        <p:spPr bwMode="auto">
          <a:xfrm>
            <a:off x="10757426" y="465049"/>
            <a:ext cx="1160525" cy="12522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53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72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32653"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E80488-6E3F-5C61-ECE6-4815C942A2FE}"/>
              </a:ext>
            </a:extLst>
          </p:cNvPr>
          <p:cNvSpPr>
            <a:spLocks noGrp="1"/>
          </p:cNvSpPr>
          <p:nvPr>
            <p:ph type="title"/>
          </p:nvPr>
        </p:nvSpPr>
        <p:spPr>
          <a:xfrm>
            <a:off x="1371597" y="348865"/>
            <a:ext cx="10044023" cy="877729"/>
          </a:xfrm>
        </p:spPr>
        <p:txBody>
          <a:bodyPr anchor="ctr">
            <a:normAutofit fontScale="90000"/>
          </a:bodyPr>
          <a:lstStyle/>
          <a:p>
            <a:r>
              <a:rPr lang="en-US" sz="4000">
                <a:solidFill>
                  <a:srgbClr val="FFFFFF"/>
                </a:solidFill>
              </a:rPr>
              <a:t>Engineering Requirements and Specifications</a:t>
            </a:r>
          </a:p>
        </p:txBody>
      </p:sp>
      <p:graphicFrame>
        <p:nvGraphicFramePr>
          <p:cNvPr id="8" name="Content Placeholder 7">
            <a:extLst>
              <a:ext uri="{FF2B5EF4-FFF2-40B4-BE49-F238E27FC236}">
                <a16:creationId xmlns:a16="http://schemas.microsoft.com/office/drawing/2014/main" id="{ABBAAB0E-A778-CBAF-8A51-97A47EBB58B3}"/>
              </a:ext>
            </a:extLst>
          </p:cNvPr>
          <p:cNvGraphicFramePr>
            <a:graphicFrameLocks noGrp="1"/>
          </p:cNvGraphicFramePr>
          <p:nvPr>
            <p:ph idx="1"/>
            <p:extLst>
              <p:ext uri="{D42A27DB-BD31-4B8C-83A1-F6EECF244321}">
                <p14:modId xmlns:p14="http://schemas.microsoft.com/office/powerpoint/2010/main" val="1696245487"/>
              </p:ext>
            </p:extLst>
          </p:nvPr>
        </p:nvGraphicFramePr>
        <p:xfrm>
          <a:off x="1658391" y="2112579"/>
          <a:ext cx="8899160" cy="4192805"/>
        </p:xfrm>
        <a:graphic>
          <a:graphicData uri="http://schemas.openxmlformats.org/drawingml/2006/table">
            <a:tbl>
              <a:tblPr firstRow="1" bandRow="1"/>
              <a:tblGrid>
                <a:gridCol w="2781858">
                  <a:extLst>
                    <a:ext uri="{9D8B030D-6E8A-4147-A177-3AD203B41FA5}">
                      <a16:colId xmlns:a16="http://schemas.microsoft.com/office/drawing/2014/main" val="3849152253"/>
                    </a:ext>
                  </a:extLst>
                </a:gridCol>
                <a:gridCol w="3257352">
                  <a:extLst>
                    <a:ext uri="{9D8B030D-6E8A-4147-A177-3AD203B41FA5}">
                      <a16:colId xmlns:a16="http://schemas.microsoft.com/office/drawing/2014/main" val="2140494621"/>
                    </a:ext>
                  </a:extLst>
                </a:gridCol>
                <a:gridCol w="2859950">
                  <a:extLst>
                    <a:ext uri="{9D8B030D-6E8A-4147-A177-3AD203B41FA5}">
                      <a16:colId xmlns:a16="http://schemas.microsoft.com/office/drawing/2014/main" val="3822557034"/>
                    </a:ext>
                  </a:extLst>
                </a:gridCol>
              </a:tblGrid>
              <a:tr h="421291">
                <a:tc>
                  <a:txBody>
                    <a:bodyPr/>
                    <a:lstStyle/>
                    <a:p>
                      <a:pPr algn="ctr" rtl="0" fontAlgn="t"/>
                      <a:r>
                        <a:rPr lang="en-US" sz="1800" b="1">
                          <a:effectLst/>
                          <a:latin typeface="+mn-lt"/>
                        </a:rPr>
                        <a:t>Component</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CAEC"/>
                    </a:solidFill>
                  </a:tcPr>
                </a:tc>
                <a:tc>
                  <a:txBody>
                    <a:bodyPr/>
                    <a:lstStyle/>
                    <a:p>
                      <a:pPr algn="ctr" rtl="0" fontAlgn="t"/>
                      <a:r>
                        <a:rPr lang="en-US" sz="1800" b="1" i="0" u="none" strike="noStrike">
                          <a:solidFill>
                            <a:srgbClr val="000000"/>
                          </a:solidFill>
                          <a:effectLst/>
                          <a:latin typeface="+mn-lt"/>
                        </a:rPr>
                        <a:t>Requirement</a:t>
                      </a:r>
                      <a:endParaRPr lang="en-US" sz="1800" b="1">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CAEC"/>
                    </a:solidFill>
                  </a:tcPr>
                </a:tc>
                <a:tc>
                  <a:txBody>
                    <a:bodyPr/>
                    <a:lstStyle/>
                    <a:p>
                      <a:pPr algn="ctr" rtl="0" fontAlgn="t"/>
                      <a:r>
                        <a:rPr lang="en-US" sz="1800" b="1" i="0" u="none" strike="noStrike">
                          <a:solidFill>
                            <a:srgbClr val="000000"/>
                          </a:solidFill>
                          <a:effectLst/>
                          <a:latin typeface="+mn-lt"/>
                        </a:rPr>
                        <a:t>Specifications </a:t>
                      </a:r>
                      <a:endParaRPr lang="en-US" sz="1800" b="1">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CAEC"/>
                    </a:solidFill>
                  </a:tcPr>
                </a:tc>
                <a:extLst>
                  <a:ext uri="{0D108BD9-81ED-4DB2-BD59-A6C34878D82A}">
                    <a16:rowId xmlns:a16="http://schemas.microsoft.com/office/drawing/2014/main" val="244100332"/>
                  </a:ext>
                </a:extLst>
              </a:tr>
              <a:tr h="421291">
                <a:tc>
                  <a:txBody>
                    <a:bodyPr/>
                    <a:lstStyle/>
                    <a:p>
                      <a:pPr algn="just" rtl="0" fontAlgn="t"/>
                      <a:r>
                        <a:rPr lang="en-US" sz="1800">
                          <a:effectLst/>
                          <a:latin typeface="+mn-lt"/>
                        </a:rPr>
                        <a:t>Main Unit (Motor)</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800" b="0" i="0" u="none" strike="noStrike">
                          <a:solidFill>
                            <a:srgbClr val="000000"/>
                          </a:solidFill>
                          <a:effectLst/>
                          <a:latin typeface="+mn-lt"/>
                        </a:rPr>
                        <a:t>Switching Precision</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800" b="0" i="0" u="none" strike="noStrike">
                          <a:solidFill>
                            <a:srgbClr val="000000"/>
                          </a:solidFill>
                          <a:effectLst/>
                          <a:latin typeface="+mn-lt"/>
                        </a:rPr>
                        <a:t>10 mm</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1941654180"/>
                  </a:ext>
                </a:extLst>
              </a:tr>
              <a:tr h="421291">
                <a:tc>
                  <a:txBody>
                    <a:bodyPr/>
                    <a:lstStyle/>
                    <a:p>
                      <a:pPr algn="just" rtl="0" fontAlgn="t"/>
                      <a:r>
                        <a:rPr lang="en-US" sz="1800">
                          <a:effectLst/>
                          <a:latin typeface="+mn-lt"/>
                        </a:rPr>
                        <a:t>Main Unit (Motor)</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a:effectLst/>
                          <a:latin typeface="+mn-lt"/>
                        </a:rPr>
                        <a:t>Switching Force</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a:effectLst/>
                          <a:latin typeface="+mn-lt"/>
                        </a:rPr>
                        <a:t>4 </a:t>
                      </a:r>
                      <a:r>
                        <a:rPr lang="en-US" sz="1800" err="1">
                          <a:effectLst/>
                          <a:latin typeface="+mn-lt"/>
                        </a:rPr>
                        <a:t>lB</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91420493"/>
                  </a:ext>
                </a:extLst>
              </a:tr>
              <a:tr h="695450">
                <a:tc>
                  <a:txBody>
                    <a:bodyPr/>
                    <a:lstStyle/>
                    <a:p>
                      <a:pPr algn="just" rtl="0" fontAlgn="t"/>
                      <a:r>
                        <a:rPr lang="en-US" sz="1800">
                          <a:effectLst/>
                          <a:latin typeface="+mn-lt"/>
                        </a:rPr>
                        <a:t>Frequency Unit (MCU)</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800" b="0" i="0" u="none" strike="noStrike">
                          <a:solidFill>
                            <a:srgbClr val="000000"/>
                          </a:solidFill>
                          <a:effectLst/>
                          <a:latin typeface="+mn-lt"/>
                        </a:rPr>
                        <a:t>Frequency Detection Accuracy </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800" b="0" i="0" u="none" strike="noStrike">
                          <a:solidFill>
                            <a:srgbClr val="000000"/>
                          </a:solidFill>
                          <a:effectLst/>
                          <a:latin typeface="+mn-lt"/>
                        </a:rPr>
                        <a:t>1% error </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2995327812"/>
                  </a:ext>
                </a:extLst>
              </a:tr>
              <a:tr h="695450">
                <a:tc>
                  <a:txBody>
                    <a:bodyPr/>
                    <a:lstStyle/>
                    <a:p>
                      <a:pPr algn="just" rtl="0" fontAlgn="t"/>
                      <a:r>
                        <a:rPr lang="en-US" sz="1800">
                          <a:effectLst/>
                          <a:latin typeface="+mn-lt"/>
                        </a:rPr>
                        <a:t>Frequency Unit (MCU)</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b="0" i="0" u="none" strike="noStrike">
                          <a:solidFill>
                            <a:srgbClr val="000000"/>
                          </a:solidFill>
                          <a:effectLst/>
                          <a:latin typeface="+mn-lt"/>
                        </a:rPr>
                        <a:t>Max Frequency Detection Reaction Time</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b="0" i="0" u="none" strike="noStrike">
                          <a:solidFill>
                            <a:srgbClr val="000000"/>
                          </a:solidFill>
                          <a:effectLst/>
                          <a:latin typeface="+mn-lt"/>
                        </a:rPr>
                        <a:t>5 seconds</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66078193"/>
                  </a:ext>
                </a:extLst>
              </a:tr>
              <a:tr h="421291">
                <a:tc>
                  <a:txBody>
                    <a:bodyPr/>
                    <a:lstStyle/>
                    <a:p>
                      <a:pPr algn="just" rtl="0" fontAlgn="t"/>
                      <a:r>
                        <a:rPr lang="en-US" sz="1800">
                          <a:effectLst/>
                          <a:latin typeface="+mn-lt"/>
                        </a:rPr>
                        <a:t>Mobile App (Controls)</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800" b="0" i="0" u="none" strike="noStrike">
                          <a:solidFill>
                            <a:srgbClr val="000000"/>
                          </a:solidFill>
                          <a:effectLst/>
                          <a:latin typeface="+mn-lt"/>
                        </a:rPr>
                        <a:t>Max Response Time</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800" b="0" i="0" u="none" strike="noStrike">
                          <a:solidFill>
                            <a:srgbClr val="000000"/>
                          </a:solidFill>
                          <a:effectLst/>
                          <a:latin typeface="+mn-lt"/>
                        </a:rPr>
                        <a:t>30 seconds</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extLst>
                  <a:ext uri="{0D108BD9-81ED-4DB2-BD59-A6C34878D82A}">
                    <a16:rowId xmlns:a16="http://schemas.microsoft.com/office/drawing/2014/main" val="3944773658"/>
                  </a:ext>
                </a:extLst>
              </a:tr>
              <a:tr h="421291">
                <a:tc>
                  <a:txBody>
                    <a:bodyPr/>
                    <a:lstStyle/>
                    <a:p>
                      <a:pPr algn="just" rtl="0" fontAlgn="t"/>
                      <a:r>
                        <a:rPr lang="en-US" sz="1800">
                          <a:effectLst/>
                          <a:latin typeface="+mn-lt"/>
                        </a:rPr>
                        <a:t>Batteries</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b="0" i="0" u="none" strike="noStrike">
                          <a:solidFill>
                            <a:srgbClr val="000000"/>
                          </a:solidFill>
                          <a:effectLst/>
                          <a:latin typeface="+mn-lt"/>
                        </a:rPr>
                        <a:t>Max Power Consumption</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b="0" i="0" u="none" strike="noStrike">
                          <a:solidFill>
                            <a:srgbClr val="000000"/>
                          </a:solidFill>
                          <a:effectLst/>
                          <a:latin typeface="+mn-lt"/>
                        </a:rPr>
                        <a:t>500 </a:t>
                      </a:r>
                      <a:r>
                        <a:rPr lang="en-US" sz="1800" b="0" i="0" u="none" strike="noStrike" err="1">
                          <a:solidFill>
                            <a:srgbClr val="000000"/>
                          </a:solidFill>
                          <a:effectLst/>
                          <a:latin typeface="+mn-lt"/>
                        </a:rPr>
                        <a:t>mWh</a:t>
                      </a:r>
                      <a:r>
                        <a:rPr lang="en-US" sz="1800" b="0" i="0" u="none" strike="noStrike">
                          <a:solidFill>
                            <a:srgbClr val="000000"/>
                          </a:solidFill>
                          <a:effectLst/>
                          <a:latin typeface="+mn-lt"/>
                        </a:rPr>
                        <a:t>/day</a:t>
                      </a:r>
                      <a:endParaRPr lang="en-US" sz="1800">
                        <a:effectLst/>
                        <a:latin typeface="+mn-lt"/>
                      </a:endParaRP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58316032"/>
                  </a:ext>
                </a:extLst>
              </a:tr>
              <a:tr h="695450">
                <a:tc>
                  <a:txBody>
                    <a:bodyPr/>
                    <a:lstStyle/>
                    <a:p>
                      <a:pPr algn="just" rtl="0" fontAlgn="t"/>
                      <a:r>
                        <a:rPr lang="en-US" sz="1800">
                          <a:effectLst/>
                          <a:latin typeface="+mn-lt"/>
                        </a:rPr>
                        <a:t>Main Unit and Frequency Unit</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a:effectLst/>
                          <a:latin typeface="+mn-lt"/>
                        </a:rPr>
                        <a:t>Thermal Output</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800">
                          <a:effectLst/>
                          <a:latin typeface="+mn-lt"/>
                        </a:rPr>
                        <a:t>20 °C – 60 °C </a:t>
                      </a:r>
                    </a:p>
                  </a:txBody>
                  <a:tcPr marL="57116" marR="57116" marT="57116" marB="57116">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4545724"/>
                  </a:ext>
                </a:extLst>
              </a:tr>
            </a:tbl>
          </a:graphicData>
        </a:graphic>
      </p:graphicFrame>
      <p:sp>
        <p:nvSpPr>
          <p:cNvPr id="5" name="Rectangle 1">
            <a:extLst>
              <a:ext uri="{FF2B5EF4-FFF2-40B4-BE49-F238E27FC236}">
                <a16:creationId xmlns:a16="http://schemas.microsoft.com/office/drawing/2014/main" id="{DD934AD2-1CE2-5A6D-0B03-EB5119073F83}"/>
              </a:ext>
            </a:extLst>
          </p:cNvPr>
          <p:cNvSpPr>
            <a:spLocks noChangeArrowheads="1"/>
          </p:cNvSpPr>
          <p:nvPr/>
        </p:nvSpPr>
        <p:spPr bwMode="auto">
          <a:xfrm>
            <a:off x="-234175" y="-640892"/>
            <a:ext cx="15024601" cy="60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9" name="Rectangle 2">
            <a:extLst>
              <a:ext uri="{FF2B5EF4-FFF2-40B4-BE49-F238E27FC236}">
                <a16:creationId xmlns:a16="http://schemas.microsoft.com/office/drawing/2014/main" id="{CA86DC94-5C3B-0410-419F-CFA753CDB964}"/>
              </a:ext>
            </a:extLst>
          </p:cNvPr>
          <p:cNvSpPr>
            <a:spLocks noChangeArrowheads="1"/>
          </p:cNvSpPr>
          <p:nvPr/>
        </p:nvSpPr>
        <p:spPr bwMode="auto">
          <a:xfrm>
            <a:off x="-511629" y="-757012"/>
            <a:ext cx="13933715" cy="628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Title 1">
            <a:extLst>
              <a:ext uri="{FF2B5EF4-FFF2-40B4-BE49-F238E27FC236}">
                <a16:creationId xmlns:a16="http://schemas.microsoft.com/office/drawing/2014/main" id="{1AD09512-C3C7-48E2-EC25-4571B582FA36}"/>
              </a:ext>
            </a:extLst>
          </p:cNvPr>
          <p:cNvSpPr txBox="1">
            <a:spLocks/>
          </p:cNvSpPr>
          <p:nvPr/>
        </p:nvSpPr>
        <p:spPr>
          <a:xfrm>
            <a:off x="673165" y="423182"/>
            <a:ext cx="10414726" cy="159988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t>Engineering Requirements and Specifications</a:t>
            </a:r>
          </a:p>
        </p:txBody>
      </p:sp>
      <p:pic>
        <p:nvPicPr>
          <p:cNvPr id="7" name="Picture 6" descr="A person smiling for the camera&#10;&#10;AI-generated content may be incorrect.">
            <a:extLst>
              <a:ext uri="{FF2B5EF4-FFF2-40B4-BE49-F238E27FC236}">
                <a16:creationId xmlns:a16="http://schemas.microsoft.com/office/drawing/2014/main" id="{CAB4F29B-A2FA-06DC-4E11-0D0E72EE2E1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0842421" y="329867"/>
            <a:ext cx="1208066" cy="146492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 name="ENG_REQ_SPEC_1">
            <a:hlinkClick r:id="" action="ppaction://media"/>
            <a:extLst>
              <a:ext uri="{FF2B5EF4-FFF2-40B4-BE49-F238E27FC236}">
                <a16:creationId xmlns:a16="http://schemas.microsoft.com/office/drawing/2014/main" id="{6DEBE879-FE68-759E-E1AE-CA21B0192D3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6799490" y="1223123"/>
            <a:ext cx="730250" cy="730250"/>
          </a:xfrm>
          <a:prstGeom prst="rect">
            <a:avLst/>
          </a:prstGeom>
        </p:spPr>
      </p:pic>
    </p:spTree>
    <p:extLst>
      <p:ext uri="{BB962C8B-B14F-4D97-AF65-F5344CB8AC3E}">
        <p14:creationId xmlns:p14="http://schemas.microsoft.com/office/powerpoint/2010/main" val="150348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44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69BFD-F876-B30B-1C28-F7E3901718B8}"/>
              </a:ext>
            </a:extLst>
          </p:cNvPr>
          <p:cNvSpPr>
            <a:spLocks noGrp="1"/>
          </p:cNvSpPr>
          <p:nvPr>
            <p:ph type="title"/>
          </p:nvPr>
        </p:nvSpPr>
        <p:spPr/>
        <p:txBody>
          <a:bodyPr/>
          <a:lstStyle/>
          <a:p>
            <a:r>
              <a:rPr lang="en-US" dirty="0"/>
              <a:t>B.E.A.M System Overview</a:t>
            </a:r>
          </a:p>
        </p:txBody>
      </p:sp>
      <p:sp>
        <p:nvSpPr>
          <p:cNvPr id="3" name="Content Placeholder 2">
            <a:extLst>
              <a:ext uri="{FF2B5EF4-FFF2-40B4-BE49-F238E27FC236}">
                <a16:creationId xmlns:a16="http://schemas.microsoft.com/office/drawing/2014/main" id="{F58F7705-D778-7849-9266-DC7F71EE3571}"/>
              </a:ext>
            </a:extLst>
          </p:cNvPr>
          <p:cNvSpPr>
            <a:spLocks noGrp="1"/>
          </p:cNvSpPr>
          <p:nvPr>
            <p:ph idx="1"/>
          </p:nvPr>
        </p:nvSpPr>
        <p:spPr/>
        <p:txBody>
          <a:bodyPr/>
          <a:lstStyle/>
          <a:p>
            <a:endParaRPr lang="en-US"/>
          </a:p>
        </p:txBody>
      </p:sp>
      <p:sp>
        <p:nvSpPr>
          <p:cNvPr id="4" name="Date Placeholder 3">
            <a:extLst>
              <a:ext uri="{FF2B5EF4-FFF2-40B4-BE49-F238E27FC236}">
                <a16:creationId xmlns:a16="http://schemas.microsoft.com/office/drawing/2014/main" id="{E31D96D4-2030-5D76-BECA-52EBDBA4A9D7}"/>
              </a:ext>
            </a:extLst>
          </p:cNvPr>
          <p:cNvSpPr>
            <a:spLocks noGrp="1"/>
          </p:cNvSpPr>
          <p:nvPr>
            <p:ph type="dt" sz="half" idx="10"/>
          </p:nvPr>
        </p:nvSpPr>
        <p:spPr/>
        <p:txBody>
          <a:bodyPr/>
          <a:lstStyle/>
          <a:p>
            <a:fld id="{975C8DA4-FE23-4EDB-97DB-DD12D2CF4FA5}" type="datetime1">
              <a:t>4/21/2025</a:t>
            </a:fld>
            <a:endParaRPr lang="en-US"/>
          </a:p>
        </p:txBody>
      </p:sp>
    </p:spTree>
    <p:extLst>
      <p:ext uri="{BB962C8B-B14F-4D97-AF65-F5344CB8AC3E}">
        <p14:creationId xmlns:p14="http://schemas.microsoft.com/office/powerpoint/2010/main" val="4209467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15A32-DB88-E726-9BB2-1A7F711C8EF7}"/>
              </a:ext>
            </a:extLst>
          </p:cNvPr>
          <p:cNvSpPr>
            <a:spLocks noGrp="1"/>
          </p:cNvSpPr>
          <p:nvPr>
            <p:ph type="title"/>
          </p:nvPr>
        </p:nvSpPr>
        <p:spPr>
          <a:xfrm>
            <a:off x="715748" y="642354"/>
            <a:ext cx="8640229" cy="953126"/>
          </a:xfrm>
        </p:spPr>
        <p:txBody>
          <a:bodyPr vert="horz" lIns="91440" tIns="45720" rIns="91440" bIns="45720" rtlCol="0" anchor="ctr">
            <a:normAutofit/>
          </a:bodyPr>
          <a:lstStyle/>
          <a:p>
            <a:r>
              <a:rPr lang="en-US"/>
              <a:t>Motor Unit Hardware Diagram</a:t>
            </a:r>
          </a:p>
        </p:txBody>
      </p:sp>
      <p:pic>
        <p:nvPicPr>
          <p:cNvPr id="4" name="Picture 3" descr="A group of people with names&#10;&#10;AI-generated content may be incorrect.">
            <a:extLst>
              <a:ext uri="{FF2B5EF4-FFF2-40B4-BE49-F238E27FC236}">
                <a16:creationId xmlns:a16="http://schemas.microsoft.com/office/drawing/2014/main" id="{A1A8CE2C-984C-1605-976E-60F294349807}"/>
              </a:ext>
            </a:extLst>
          </p:cNvPr>
          <p:cNvPicPr>
            <a:picLocks noChangeAspect="1"/>
          </p:cNvPicPr>
          <p:nvPr/>
        </p:nvPicPr>
        <p:blipFill>
          <a:blip r:embed="rId4"/>
          <a:stretch>
            <a:fillRect/>
          </a:stretch>
        </p:blipFill>
        <p:spPr>
          <a:xfrm>
            <a:off x="486104" y="3137175"/>
            <a:ext cx="5131088" cy="2065262"/>
          </a:xfrm>
          <a:prstGeom prst="rect">
            <a:avLst/>
          </a:prstGeom>
        </p:spPr>
      </p:pic>
      <p:pic>
        <p:nvPicPr>
          <p:cNvPr id="7" name="Picture 6" descr="A person smiling for the camera&#10;&#10;AI-generated content may be incorrect.">
            <a:extLst>
              <a:ext uri="{FF2B5EF4-FFF2-40B4-BE49-F238E27FC236}">
                <a16:creationId xmlns:a16="http://schemas.microsoft.com/office/drawing/2014/main" id="{FC236B8A-50FE-67E1-315C-33746CC08F3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024380" y="503251"/>
            <a:ext cx="1126786" cy="1231332"/>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 name="MOTOR_UNIT_HARDWARE_DIAGRAM_1">
            <a:hlinkClick r:id="" action="ppaction://media"/>
            <a:extLst>
              <a:ext uri="{FF2B5EF4-FFF2-40B4-BE49-F238E27FC236}">
                <a16:creationId xmlns:a16="http://schemas.microsoft.com/office/drawing/2014/main" id="{92B133F0-FEF4-7171-04FA-93F24E94B96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84173" y="606364"/>
            <a:ext cx="730250" cy="730250"/>
          </a:xfrm>
          <a:prstGeom prst="rect">
            <a:avLst/>
          </a:prstGeom>
        </p:spPr>
      </p:pic>
      <p:pic>
        <p:nvPicPr>
          <p:cNvPr id="3" name="Picture 2" descr="A diagram of a motor&#10;&#10;AI-generated content may be incorrect.">
            <a:extLst>
              <a:ext uri="{FF2B5EF4-FFF2-40B4-BE49-F238E27FC236}">
                <a16:creationId xmlns:a16="http://schemas.microsoft.com/office/drawing/2014/main" id="{3CE66DE2-3F47-6205-58A6-109324E70EB2}"/>
              </a:ext>
            </a:extLst>
          </p:cNvPr>
          <p:cNvPicPr>
            <a:picLocks noChangeAspect="1"/>
          </p:cNvPicPr>
          <p:nvPr/>
        </p:nvPicPr>
        <p:blipFill>
          <a:blip r:embed="rId8"/>
          <a:stretch>
            <a:fillRect/>
          </a:stretch>
        </p:blipFill>
        <p:spPr>
          <a:xfrm>
            <a:off x="5705215" y="2477349"/>
            <a:ext cx="6439161" cy="3375112"/>
          </a:xfrm>
          <a:prstGeom prst="rect">
            <a:avLst/>
          </a:prstGeom>
        </p:spPr>
      </p:pic>
    </p:spTree>
    <p:extLst>
      <p:ext uri="{BB962C8B-B14F-4D97-AF65-F5344CB8AC3E}">
        <p14:creationId xmlns:p14="http://schemas.microsoft.com/office/powerpoint/2010/main" val="409241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381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9AD5D-F477-1512-CBD0-8627988FD217}"/>
              </a:ext>
            </a:extLst>
          </p:cNvPr>
          <p:cNvSpPr>
            <a:spLocks noGrp="1"/>
          </p:cNvSpPr>
          <p:nvPr>
            <p:ph type="title"/>
          </p:nvPr>
        </p:nvSpPr>
        <p:spPr>
          <a:xfrm>
            <a:off x="822724" y="493223"/>
            <a:ext cx="8956572" cy="1399440"/>
          </a:xfrm>
        </p:spPr>
        <p:txBody>
          <a:bodyPr vert="horz" lIns="91440" tIns="45720" rIns="91440" bIns="45720" rtlCol="0" anchor="ctr">
            <a:noAutofit/>
          </a:bodyPr>
          <a:lstStyle/>
          <a:p>
            <a:r>
              <a:rPr lang="en-US"/>
              <a:t>Frequency Detection Unit Hardware Diagram</a:t>
            </a:r>
          </a:p>
        </p:txBody>
      </p:sp>
      <p:pic>
        <p:nvPicPr>
          <p:cNvPr id="5" name="Picture 4">
            <a:extLst>
              <a:ext uri="{FF2B5EF4-FFF2-40B4-BE49-F238E27FC236}">
                <a16:creationId xmlns:a16="http://schemas.microsoft.com/office/drawing/2014/main" id="{47844233-47D7-D9D4-01C4-39AE9012F04F}"/>
              </a:ext>
            </a:extLst>
          </p:cNvPr>
          <p:cNvPicPr>
            <a:picLocks noChangeAspect="1"/>
          </p:cNvPicPr>
          <p:nvPr/>
        </p:nvPicPr>
        <p:blipFill>
          <a:blip r:embed="rId4"/>
          <a:stretch>
            <a:fillRect/>
          </a:stretch>
        </p:blipFill>
        <p:spPr>
          <a:xfrm>
            <a:off x="3188309" y="4879015"/>
            <a:ext cx="5444064" cy="1908811"/>
          </a:xfrm>
          <a:prstGeom prst="rect">
            <a:avLst/>
          </a:prstGeom>
        </p:spPr>
      </p:pic>
      <p:pic>
        <p:nvPicPr>
          <p:cNvPr id="7" name="Picture 6" descr="A person smiling for the camera&#10;&#10;AI-generated content may be incorrect.">
            <a:extLst>
              <a:ext uri="{FF2B5EF4-FFF2-40B4-BE49-F238E27FC236}">
                <a16:creationId xmlns:a16="http://schemas.microsoft.com/office/drawing/2014/main" id="{99DCFA93-841B-AD93-FFEF-2E8F783D240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1062843" y="493223"/>
            <a:ext cx="1126786" cy="1258008"/>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pic>
        <p:nvPicPr>
          <p:cNvPr id="6" name="FREQ_DETECT_1">
            <a:hlinkClick r:id="" action="ppaction://media"/>
            <a:extLst>
              <a:ext uri="{FF2B5EF4-FFF2-40B4-BE49-F238E27FC236}">
                <a16:creationId xmlns:a16="http://schemas.microsoft.com/office/drawing/2014/main" id="{120FD742-828F-6DD8-5347-C1B91E353CF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14589" y="2120447"/>
            <a:ext cx="730250" cy="730250"/>
          </a:xfrm>
          <a:prstGeom prst="rect">
            <a:avLst/>
          </a:prstGeom>
        </p:spPr>
      </p:pic>
      <p:pic>
        <p:nvPicPr>
          <p:cNvPr id="3" name="Picture 2" descr="A diagram of a power transform&#10;&#10;AI-generated content may be incorrect.">
            <a:extLst>
              <a:ext uri="{FF2B5EF4-FFF2-40B4-BE49-F238E27FC236}">
                <a16:creationId xmlns:a16="http://schemas.microsoft.com/office/drawing/2014/main" id="{80689975-62BD-B5DE-B28C-0B108C08409F}"/>
              </a:ext>
            </a:extLst>
          </p:cNvPr>
          <p:cNvPicPr>
            <a:picLocks noChangeAspect="1"/>
          </p:cNvPicPr>
          <p:nvPr/>
        </p:nvPicPr>
        <p:blipFill>
          <a:blip r:embed="rId8"/>
          <a:stretch>
            <a:fillRect/>
          </a:stretch>
        </p:blipFill>
        <p:spPr>
          <a:xfrm>
            <a:off x="1809750" y="1933575"/>
            <a:ext cx="8572500" cy="2990850"/>
          </a:xfrm>
          <a:prstGeom prst="rect">
            <a:avLst/>
          </a:prstGeom>
        </p:spPr>
      </p:pic>
    </p:spTree>
    <p:extLst>
      <p:ext uri="{BB962C8B-B14F-4D97-AF65-F5344CB8AC3E}">
        <p14:creationId xmlns:p14="http://schemas.microsoft.com/office/powerpoint/2010/main" val="87865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744"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93D4C-D47D-6AC0-2A45-AF38AFE985EB}"/>
              </a:ext>
            </a:extLst>
          </p:cNvPr>
          <p:cNvSpPr>
            <a:spLocks noGrp="1"/>
          </p:cNvSpPr>
          <p:nvPr>
            <p:ph type="title"/>
          </p:nvPr>
        </p:nvSpPr>
        <p:spPr>
          <a:xfrm>
            <a:off x="797549" y="557591"/>
            <a:ext cx="10693884" cy="1109932"/>
          </a:xfrm>
        </p:spPr>
        <p:txBody>
          <a:bodyPr vert="horz" lIns="91440" tIns="45720" rIns="91440" bIns="45720" rtlCol="0" anchor="ctr">
            <a:normAutofit/>
          </a:bodyPr>
          <a:lstStyle/>
          <a:p>
            <a:r>
              <a:rPr lang="en-US" sz="4000" kern="1200">
                <a:solidFill>
                  <a:schemeClr val="tx1"/>
                </a:solidFill>
                <a:latin typeface="+mj-lt"/>
                <a:ea typeface="+mj-ea"/>
                <a:cs typeface="+mj-cs"/>
              </a:rPr>
              <a:t>MCU Selection</a:t>
            </a:r>
          </a:p>
        </p:txBody>
      </p:sp>
      <p:graphicFrame>
        <p:nvGraphicFramePr>
          <p:cNvPr id="5" name="Content Placeholder 4">
            <a:extLst>
              <a:ext uri="{FF2B5EF4-FFF2-40B4-BE49-F238E27FC236}">
                <a16:creationId xmlns:a16="http://schemas.microsoft.com/office/drawing/2014/main" id="{BA1141A6-30E6-2B90-5572-5DE1BC24FBB5}"/>
              </a:ext>
            </a:extLst>
          </p:cNvPr>
          <p:cNvGraphicFramePr>
            <a:graphicFrameLocks noGrp="1"/>
          </p:cNvGraphicFramePr>
          <p:nvPr>
            <p:ph idx="1"/>
            <p:extLst>
              <p:ext uri="{D42A27DB-BD31-4B8C-83A1-F6EECF244321}">
                <p14:modId xmlns:p14="http://schemas.microsoft.com/office/powerpoint/2010/main" val="216906945"/>
              </p:ext>
            </p:extLst>
          </p:nvPr>
        </p:nvGraphicFramePr>
        <p:xfrm>
          <a:off x="526472" y="1817870"/>
          <a:ext cx="7550106" cy="4936214"/>
        </p:xfrm>
        <a:graphic>
          <a:graphicData uri="http://schemas.openxmlformats.org/drawingml/2006/table">
            <a:tbl>
              <a:tblPr firstRow="1" bandRow="1">
                <a:tableStyleId>{5C22544A-7EE6-4342-B048-85BDC9FD1C3A}</a:tableStyleId>
              </a:tblPr>
              <a:tblGrid>
                <a:gridCol w="1483567">
                  <a:extLst>
                    <a:ext uri="{9D8B030D-6E8A-4147-A177-3AD203B41FA5}">
                      <a16:colId xmlns:a16="http://schemas.microsoft.com/office/drawing/2014/main" val="2051337032"/>
                    </a:ext>
                  </a:extLst>
                </a:gridCol>
                <a:gridCol w="734139">
                  <a:extLst>
                    <a:ext uri="{9D8B030D-6E8A-4147-A177-3AD203B41FA5}">
                      <a16:colId xmlns:a16="http://schemas.microsoft.com/office/drawing/2014/main" val="1329500300"/>
                    </a:ext>
                  </a:extLst>
                </a:gridCol>
                <a:gridCol w="710926">
                  <a:extLst>
                    <a:ext uri="{9D8B030D-6E8A-4147-A177-3AD203B41FA5}">
                      <a16:colId xmlns:a16="http://schemas.microsoft.com/office/drawing/2014/main" val="1718892796"/>
                    </a:ext>
                  </a:extLst>
                </a:gridCol>
                <a:gridCol w="1471959">
                  <a:extLst>
                    <a:ext uri="{9D8B030D-6E8A-4147-A177-3AD203B41FA5}">
                      <a16:colId xmlns:a16="http://schemas.microsoft.com/office/drawing/2014/main" val="1830135860"/>
                    </a:ext>
                  </a:extLst>
                </a:gridCol>
                <a:gridCol w="1312789">
                  <a:extLst>
                    <a:ext uri="{9D8B030D-6E8A-4147-A177-3AD203B41FA5}">
                      <a16:colId xmlns:a16="http://schemas.microsoft.com/office/drawing/2014/main" val="3762498690"/>
                    </a:ext>
                  </a:extLst>
                </a:gridCol>
                <a:gridCol w="1836726">
                  <a:extLst>
                    <a:ext uri="{9D8B030D-6E8A-4147-A177-3AD203B41FA5}">
                      <a16:colId xmlns:a16="http://schemas.microsoft.com/office/drawing/2014/main" val="1107927503"/>
                    </a:ext>
                  </a:extLst>
                </a:gridCol>
              </a:tblGrid>
              <a:tr h="285133">
                <a:tc>
                  <a:txBody>
                    <a:bodyPr/>
                    <a:lstStyle/>
                    <a:p>
                      <a:pPr algn="ctr" rtl="0" fontAlgn="t"/>
                      <a:r>
                        <a:rPr lang="en-US" sz="1500" b="1">
                          <a:solidFill>
                            <a:schemeClr val="tx1"/>
                          </a:solidFill>
                          <a:effectLst/>
                          <a:latin typeface="Arial"/>
                        </a:rPr>
                        <a:t>Specifications</a:t>
                      </a:r>
                      <a:endParaRPr lang="en-US" sz="1500">
                        <a:solidFill>
                          <a:schemeClr val="tx1"/>
                        </a:solidFill>
                        <a:effectLst/>
                        <a:latin typeface="Arial"/>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gridSpan="5">
                  <a:txBody>
                    <a:bodyPr/>
                    <a:lstStyle/>
                    <a:p>
                      <a:pPr algn="ctr" rtl="0" fontAlgn="t"/>
                      <a:r>
                        <a:rPr lang="en-US" sz="1500" b="1">
                          <a:solidFill>
                            <a:schemeClr val="tx1"/>
                          </a:solidFill>
                          <a:effectLst/>
                          <a:latin typeface="Arial"/>
                        </a:rPr>
                        <a:t>MCU Models</a:t>
                      </a:r>
                      <a:endParaRPr lang="en-US" sz="1500">
                        <a:solidFill>
                          <a:schemeClr val="tx1"/>
                        </a:solidFill>
                        <a:effectLst/>
                        <a:latin typeface="Arial"/>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E2F3"/>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965193937"/>
                  </a:ext>
                </a:extLst>
              </a:tr>
              <a:tr h="476500">
                <a:tc>
                  <a:txBody>
                    <a:bodyPr/>
                    <a:lstStyle/>
                    <a:p>
                      <a:pPr algn="just" rtl="0" fontAlgn="t"/>
                      <a:r>
                        <a:rPr lang="en-US" sz="1500">
                          <a:effectLst/>
                          <a:latin typeface="Arial"/>
                        </a:rPr>
                        <a:t>  </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ESP32</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a:rPr>
                        <a:t>MSP430</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Arduino MKR WiFi 1010</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Arduino Nano 33 IoT</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Raspberry Pi 4 Model B</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7262098"/>
                  </a:ext>
                </a:extLst>
              </a:tr>
              <a:tr h="476500">
                <a:tc>
                  <a:txBody>
                    <a:bodyPr/>
                    <a:lstStyle/>
                    <a:p>
                      <a:pPr algn="just" rtl="0" fontAlgn="t"/>
                      <a:r>
                        <a:rPr lang="en-US" sz="1500">
                          <a:effectLst/>
                          <a:latin typeface="Arial"/>
                        </a:rPr>
                        <a:t>Processing Power</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240 MHz</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a:rPr>
                        <a:t>25 MHz</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48 MHz</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48 MHz</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1.5GHz</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79107994"/>
                  </a:ext>
                </a:extLst>
              </a:tr>
              <a:tr h="476500">
                <a:tc>
                  <a:txBody>
                    <a:bodyPr/>
                    <a:lstStyle/>
                    <a:p>
                      <a:pPr algn="just" rtl="0" fontAlgn="t"/>
                      <a:r>
                        <a:rPr lang="en-US" sz="1500">
                          <a:effectLst/>
                          <a:latin typeface="Arial" panose="020B0604020202020204" pitchFamily="34" charset="0"/>
                        </a:rPr>
                        <a:t>Flash Memory</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16 MB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256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256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256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Depends on MicroSD card used</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090664084"/>
                  </a:ext>
                </a:extLst>
              </a:tr>
              <a:tr h="285133">
                <a:tc>
                  <a:txBody>
                    <a:bodyPr/>
                    <a:lstStyle/>
                    <a:p>
                      <a:pPr algn="just" rtl="0" fontAlgn="t"/>
                      <a:r>
                        <a:rPr lang="en-US" sz="1500">
                          <a:effectLst/>
                          <a:latin typeface="Arial" panose="020B0604020202020204" pitchFamily="34" charset="0"/>
                        </a:rPr>
                        <a:t>RAM</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520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16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32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32 KB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 GB, 4 GB, or 8 GB</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005973805"/>
                  </a:ext>
                </a:extLst>
              </a:tr>
              <a:tr h="476500">
                <a:tc>
                  <a:txBody>
                    <a:bodyPr/>
                    <a:lstStyle/>
                    <a:p>
                      <a:pPr algn="just" rtl="0" fontAlgn="t"/>
                      <a:r>
                        <a:rPr lang="en-US" sz="1500">
                          <a:effectLst/>
                          <a:latin typeface="Arial" panose="020B0604020202020204" pitchFamily="34" charset="0"/>
                        </a:rPr>
                        <a:t>GPIO pins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32</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a:rPr>
                        <a:t>24</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8 digital</a:t>
                      </a:r>
                      <a:endParaRPr lang="en-US" sz="1500">
                        <a:effectLst/>
                      </a:endParaRPr>
                    </a:p>
                    <a:p>
                      <a:pPr algn="just" rtl="0" fontAlgn="t"/>
                      <a:r>
                        <a:rPr lang="en-US" sz="1500">
                          <a:effectLst/>
                          <a:latin typeface="Arial" panose="020B0604020202020204" pitchFamily="34" charset="0"/>
                        </a:rPr>
                        <a:t>7 analog</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14 digital</a:t>
                      </a:r>
                      <a:endParaRPr lang="en-US" sz="1500">
                        <a:effectLst/>
                      </a:endParaRPr>
                    </a:p>
                    <a:p>
                      <a:pPr algn="just" rtl="0" fontAlgn="t"/>
                      <a:r>
                        <a:rPr lang="en-US" sz="1500">
                          <a:effectLst/>
                          <a:latin typeface="Arial" panose="020B0604020202020204" pitchFamily="34" charset="0"/>
                        </a:rPr>
                        <a:t>8 analog</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a:rPr>
                        <a:t>40</a:t>
                      </a: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610015991"/>
                  </a:ext>
                </a:extLst>
              </a:tr>
              <a:tr h="668708">
                <a:tc>
                  <a:txBody>
                    <a:bodyPr/>
                    <a:lstStyle/>
                    <a:p>
                      <a:pPr algn="just" rtl="0" fontAlgn="t"/>
                      <a:r>
                        <a:rPr lang="en-US" sz="1500">
                          <a:effectLst/>
                          <a:latin typeface="Arial" panose="020B0604020202020204" pitchFamily="34" charset="0"/>
                        </a:rPr>
                        <a:t>Power Consumption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0.1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0.005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0.15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0.14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3-7 W</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071507"/>
                  </a:ext>
                </a:extLst>
              </a:tr>
              <a:tr h="476500">
                <a:tc>
                  <a:txBody>
                    <a:bodyPr/>
                    <a:lstStyle/>
                    <a:p>
                      <a:pPr algn="just" rtl="0" fontAlgn="t"/>
                      <a:r>
                        <a:rPr lang="en-US" sz="1500">
                          <a:effectLst/>
                          <a:latin typeface="Arial" panose="020B0604020202020204" pitchFamily="34" charset="0"/>
                        </a:rPr>
                        <a:t>Operating Voltage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3.6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5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3.3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3.3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5 V</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91435406"/>
                  </a:ext>
                </a:extLst>
              </a:tr>
              <a:tr h="285133">
                <a:tc>
                  <a:txBody>
                    <a:bodyPr/>
                    <a:lstStyle/>
                    <a:p>
                      <a:pPr algn="just" rtl="0" fontAlgn="t"/>
                      <a:r>
                        <a:rPr lang="en-US" sz="1500">
                          <a:effectLst/>
                          <a:latin typeface="Arial" panose="020B0604020202020204" pitchFamily="34" charset="0"/>
                        </a:rPr>
                        <a:t>Cost</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$15</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$20</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$38</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$25</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$60</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10890991"/>
                  </a:ext>
                </a:extLst>
              </a:tr>
              <a:tr h="285133">
                <a:tc>
                  <a:txBody>
                    <a:bodyPr/>
                    <a:lstStyle/>
                    <a:p>
                      <a:pPr algn="just" rtl="0" fontAlgn="t"/>
                      <a:r>
                        <a:rPr lang="en-US" sz="1500">
                          <a:effectLst/>
                          <a:latin typeface="Arial" panose="020B0604020202020204" pitchFamily="34" charset="0"/>
                        </a:rPr>
                        <a:t>Wi-Fi</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No</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3143655"/>
                  </a:ext>
                </a:extLst>
              </a:tr>
              <a:tr h="285133">
                <a:tc>
                  <a:txBody>
                    <a:bodyPr/>
                    <a:lstStyle/>
                    <a:p>
                      <a:pPr algn="just" rtl="0" fontAlgn="t"/>
                      <a:r>
                        <a:rPr lang="en-US" sz="1500">
                          <a:effectLst/>
                          <a:latin typeface="Arial" panose="020B0604020202020204" pitchFamily="34" charset="0"/>
                        </a:rPr>
                        <a:t>Bluetooth</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AF"/>
                    </a:solidFill>
                  </a:tcPr>
                </a:tc>
                <a:tc>
                  <a:txBody>
                    <a:bodyPr/>
                    <a:lstStyle/>
                    <a:p>
                      <a:pPr algn="just" rtl="0" fontAlgn="t"/>
                      <a:r>
                        <a:rPr lang="en-US" sz="1500">
                          <a:effectLst/>
                          <a:latin typeface="Arial" panose="020B0604020202020204" pitchFamily="34" charset="0"/>
                        </a:rPr>
                        <a:t>No</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just" rtl="0" fontAlgn="t"/>
                      <a:r>
                        <a:rPr lang="en-US" sz="1500">
                          <a:effectLst/>
                          <a:latin typeface="Arial" panose="020B0604020202020204" pitchFamily="34" charset="0"/>
                        </a:rPr>
                        <a:t>Yes</a:t>
                      </a:r>
                      <a:endParaRPr lang="en-US" sz="1500">
                        <a:effectLst/>
                      </a:endParaRPr>
                    </a:p>
                  </a:txBody>
                  <a:tcPr marL="37337" marR="37337" marT="37337" marB="3733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36211399"/>
                  </a:ext>
                </a:extLst>
              </a:tr>
            </a:tbl>
          </a:graphicData>
        </a:graphic>
      </p:graphicFrame>
      <p:sp>
        <p:nvSpPr>
          <p:cNvPr id="15" name="TextBox 14">
            <a:extLst>
              <a:ext uri="{FF2B5EF4-FFF2-40B4-BE49-F238E27FC236}">
                <a16:creationId xmlns:a16="http://schemas.microsoft.com/office/drawing/2014/main" id="{FA67D486-3A5C-B481-B965-0A6E08E0BA2D}"/>
              </a:ext>
            </a:extLst>
          </p:cNvPr>
          <p:cNvSpPr txBox="1"/>
          <p:nvPr/>
        </p:nvSpPr>
        <p:spPr>
          <a:xfrm>
            <a:off x="8138776" y="1477682"/>
            <a:ext cx="4265370" cy="39026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defTabSz="914400">
              <a:lnSpc>
                <a:spcPct val="90000"/>
              </a:lnSpc>
              <a:spcAft>
                <a:spcPts val="600"/>
              </a:spcAft>
            </a:pPr>
            <a:r>
              <a:rPr lang="en-US" sz="2000" dirty="0"/>
              <a:t> ESP32 </a:t>
            </a:r>
          </a:p>
          <a:p>
            <a:pPr marL="457200" indent="-228600" defTabSz="914400">
              <a:lnSpc>
                <a:spcPct val="90000"/>
              </a:lnSpc>
              <a:spcAft>
                <a:spcPts val="600"/>
              </a:spcAft>
              <a:buFont typeface="Arial" panose="020B0604020202020204" pitchFamily="34" charset="0"/>
              <a:buChar char="•"/>
            </a:pPr>
            <a:r>
              <a:rPr lang="en-US" sz="2000" dirty="0"/>
              <a:t>Most affordable, sufficient processing power</a:t>
            </a:r>
          </a:p>
          <a:p>
            <a:pPr marL="457200" indent="-228600" defTabSz="914400">
              <a:lnSpc>
                <a:spcPct val="90000"/>
              </a:lnSpc>
              <a:spcAft>
                <a:spcPts val="600"/>
              </a:spcAft>
              <a:buFont typeface="Arial" panose="020B0604020202020204" pitchFamily="34" charset="0"/>
              <a:buChar char="•"/>
            </a:pPr>
            <a:r>
              <a:rPr lang="en-US" sz="2000" dirty="0"/>
              <a:t>Low power consumption</a:t>
            </a:r>
          </a:p>
          <a:p>
            <a:pPr marL="457200" indent="-228600" defTabSz="914400">
              <a:lnSpc>
                <a:spcPct val="90000"/>
              </a:lnSpc>
              <a:spcAft>
                <a:spcPts val="600"/>
              </a:spcAft>
              <a:buFont typeface="Arial" panose="020B0604020202020204" pitchFamily="34" charset="0"/>
              <a:buChar char="•"/>
            </a:pPr>
            <a:r>
              <a:rPr lang="en-US" sz="2000" dirty="0"/>
              <a:t>Sufficient GPIO pins</a:t>
            </a:r>
          </a:p>
          <a:p>
            <a:pPr marL="457200" indent="-228600" defTabSz="914400">
              <a:lnSpc>
                <a:spcPct val="90000"/>
              </a:lnSpc>
              <a:spcAft>
                <a:spcPts val="600"/>
              </a:spcAft>
              <a:buFont typeface="Arial" panose="020B0604020202020204" pitchFamily="34" charset="0"/>
              <a:buChar char="•"/>
            </a:pPr>
            <a:r>
              <a:rPr lang="en-US" sz="2000" dirty="0"/>
              <a:t>Has all desired wireless communication modules</a:t>
            </a:r>
          </a:p>
          <a:p>
            <a:pPr marL="228600" indent="-228600" defTabSz="914400">
              <a:lnSpc>
                <a:spcPct val="90000"/>
              </a:lnSpc>
              <a:spcAft>
                <a:spcPts val="600"/>
              </a:spcAft>
              <a:buFont typeface="Arial" panose="020B0604020202020204" pitchFamily="34" charset="0"/>
              <a:buChar char="•"/>
            </a:pPr>
            <a:endParaRPr lang="en-US" sz="2000" dirty="0"/>
          </a:p>
        </p:txBody>
      </p:sp>
      <p:pic>
        <p:nvPicPr>
          <p:cNvPr id="3" name="MCU Selection">
            <a:hlinkClick r:id="" action="ppaction://media"/>
            <a:extLst>
              <a:ext uri="{FF2B5EF4-FFF2-40B4-BE49-F238E27FC236}">
                <a16:creationId xmlns:a16="http://schemas.microsoft.com/office/drawing/2014/main" id="{787EE0DE-D4A3-1914-82BD-3D6B7BA8F3F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7580" y="5015192"/>
            <a:ext cx="730250" cy="730250"/>
          </a:xfrm>
          <a:prstGeom prst="rect">
            <a:avLst/>
          </a:prstGeom>
        </p:spPr>
      </p:pic>
      <p:pic>
        <p:nvPicPr>
          <p:cNvPr id="4" name="Picture 3" descr="A person smiling for a picture&#10;&#10;AI-generated content may be incorrect.">
            <a:extLst>
              <a:ext uri="{FF2B5EF4-FFF2-40B4-BE49-F238E27FC236}">
                <a16:creationId xmlns:a16="http://schemas.microsoft.com/office/drawing/2014/main" id="{59DC7BDC-3682-7A7E-E971-D2FFBC99D735}"/>
              </a:ext>
            </a:extLst>
          </p:cNvPr>
          <p:cNvPicPr>
            <a:picLocks noChangeAspect="1"/>
          </p:cNvPicPr>
          <p:nvPr/>
        </p:nvPicPr>
        <p:blipFill>
          <a:blip r:embed="rId5"/>
          <a:stretch>
            <a:fillRect/>
          </a:stretch>
        </p:blipFill>
        <p:spPr>
          <a:xfrm>
            <a:off x="10743697" y="235909"/>
            <a:ext cx="1372616" cy="15423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84267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56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5714"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heme/theme1.xml><?xml version="1.0" encoding="utf-8"?>
<a:theme xmlns:a="http://schemas.openxmlformats.org/drawingml/2006/main" name="AccentBoxVTI">
  <a:themeElements>
    <a:clrScheme name="AccentBoxVTI">
      <a:dk1>
        <a:srgbClr val="000000"/>
      </a:dk1>
      <a:lt1>
        <a:sysClr val="window" lastClr="FFFFFF"/>
      </a:lt1>
      <a:dk2>
        <a:srgbClr val="262626"/>
      </a:dk2>
      <a:lt2>
        <a:srgbClr val="FFFFFF"/>
      </a:lt2>
      <a:accent1>
        <a:srgbClr val="F5A700"/>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AccentBoxVTI">
      <a:majorFont>
        <a:latin typeface="Avenir Next LT Pro"/>
        <a:ea typeface=""/>
        <a:cs typeface=""/>
      </a:majorFont>
      <a:minorFont>
        <a:latin typeface="Avenir Next LT Pro"/>
        <a:ea typeface=""/>
        <a:cs typeface=""/>
      </a:minorFont>
    </a:fontScheme>
    <a:fmtScheme name="AccentBox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ccentBoxVTI" id="{F4FE582F-5DDE-4E50-A331-B77FB79D7361}" vid="{42624B42-66F4-4B9A-A3DB-EB561F162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3ED061E01C51D43B2CD8DB1D5AE4AA7" ma:contentTypeVersion="14" ma:contentTypeDescription="Create a new document." ma:contentTypeScope="" ma:versionID="35abfac852a0660097d1f78d166a1284">
  <xsd:schema xmlns:xsd="http://www.w3.org/2001/XMLSchema" xmlns:xs="http://www.w3.org/2001/XMLSchema" xmlns:p="http://schemas.microsoft.com/office/2006/metadata/properties" xmlns:ns3="eeb810df-40f6-4d9b-aa06-bab57dfc29a4" xmlns:ns4="427d8a87-a824-401a-a571-af1a22c4db5d" targetNamespace="http://schemas.microsoft.com/office/2006/metadata/properties" ma:root="true" ma:fieldsID="b3a6cea19256ae22a2792a38513da631" ns3:_="" ns4:_="">
    <xsd:import namespace="eeb810df-40f6-4d9b-aa06-bab57dfc29a4"/>
    <xsd:import namespace="427d8a87-a824-401a-a571-af1a22c4db5d"/>
    <xsd:element name="properties">
      <xsd:complexType>
        <xsd:sequence>
          <xsd:element name="documentManagement">
            <xsd:complexType>
              <xsd:all>
                <xsd:element ref="ns3:_activity" minOccurs="0"/>
                <xsd:element ref="ns4:SharedWithUsers" minOccurs="0"/>
                <xsd:element ref="ns4:SharedWithDetails" minOccurs="0"/>
                <xsd:element ref="ns4:SharingHintHash" minOccurs="0"/>
                <xsd:element ref="ns3:MediaServiceMetadata" minOccurs="0"/>
                <xsd:element ref="ns3:MediaServiceFastMetadata" minOccurs="0"/>
                <xsd:element ref="ns3:MediaServiceSearchProperties" minOccurs="0"/>
                <xsd:element ref="ns3:MediaServiceDateTaken" minOccurs="0"/>
                <xsd:element ref="ns3:MediaServiceObjectDetectorVersions" minOccurs="0"/>
                <xsd:element ref="ns3:MediaServiceSystemTags" minOccurs="0"/>
                <xsd:element ref="ns3:MediaServiceLocation"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b810df-40f6-4d9b-aa06-bab57dfc29a4" elementFormDefault="qualified">
    <xsd:import namespace="http://schemas.microsoft.com/office/2006/documentManagement/types"/>
    <xsd:import namespace="http://schemas.microsoft.com/office/infopath/2007/PartnerControls"/>
    <xsd:element name="_activity" ma:index="8" nillable="true" ma:displayName="_activity" ma:hidden="true" ma:internalName="_activity">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SystemTags" ma:index="17" nillable="true" ma:displayName="MediaServiceSystemTags" ma:hidden="true" ma:internalName="MediaServiceSystemTags" ma:readOnly="true">
      <xsd:simpleType>
        <xsd:restriction base="dms:Note"/>
      </xsd:simple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27d8a87-a824-401a-a571-af1a22c4db5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0" nillable="true" ma:displayName="Shared With Details" ma:internalName="SharedWithDetails" ma:readOnly="true">
      <xsd:simpleType>
        <xsd:restriction base="dms:Note">
          <xsd:maxLength value="255"/>
        </xsd:restriction>
      </xsd:simpleType>
    </xsd:element>
    <xsd:element name="SharingHintHash" ma:index="1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eeb810df-40f6-4d9b-aa06-bab57dfc29a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C9B97A-93C8-4AFE-A54A-408227D6A99E}">
  <ds:schemaRefs>
    <ds:schemaRef ds:uri="427d8a87-a824-401a-a571-af1a22c4db5d"/>
    <ds:schemaRef ds:uri="eeb810df-40f6-4d9b-aa06-bab57dfc29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70937F2-652D-40C5-A189-8E96BBD3118B}">
  <ds:schemaRefs>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427d8a87-a824-401a-a571-af1a22c4db5d"/>
    <ds:schemaRef ds:uri="http://purl.org/dc/terms/"/>
    <ds:schemaRef ds:uri="http://www.w3.org/XML/1998/namespace"/>
    <ds:schemaRef ds:uri="http://schemas.microsoft.com/office/infopath/2007/PartnerControls"/>
    <ds:schemaRef ds:uri="eeb810df-40f6-4d9b-aa06-bab57dfc29a4"/>
    <ds:schemaRef ds:uri="http://purl.org/dc/dcmitype/"/>
  </ds:schemaRefs>
</ds:datastoreItem>
</file>

<file path=customXml/itemProps3.xml><?xml version="1.0" encoding="utf-8"?>
<ds:datastoreItem xmlns:ds="http://schemas.openxmlformats.org/officeDocument/2006/customXml" ds:itemID="{CC57C602-1F9F-4FBA-82B8-920BBB37B2B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2746</Words>
  <Application>Microsoft Office PowerPoint</Application>
  <PresentationFormat>Widescreen</PresentationFormat>
  <Paragraphs>859</Paragraphs>
  <Slides>48</Slides>
  <Notes>6</Notes>
  <HiddenSlides>7</HiddenSlides>
  <MMClips>42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Adobe Hebrew</vt:lpstr>
      <vt:lpstr>Aptos</vt:lpstr>
      <vt:lpstr>Arial</vt:lpstr>
      <vt:lpstr>Avenir Next LT Pro</vt:lpstr>
      <vt:lpstr>Calibri</vt:lpstr>
      <vt:lpstr>Courier New</vt:lpstr>
      <vt:lpstr>AccentBoxVTI</vt:lpstr>
      <vt:lpstr>Breaker Energy Automation Management System  (B.E.A.M) Group 26</vt:lpstr>
      <vt:lpstr>The Team</vt:lpstr>
      <vt:lpstr>Motivation and Background</vt:lpstr>
      <vt:lpstr>Goals and Objectives</vt:lpstr>
      <vt:lpstr>Engineering Requirements and Specifications</vt:lpstr>
      <vt:lpstr>B.E.A.M System Overview</vt:lpstr>
      <vt:lpstr>Motor Unit Hardware Diagram</vt:lpstr>
      <vt:lpstr>Frequency Detection Unit Hardware Diagram</vt:lpstr>
      <vt:lpstr>MCU Selection</vt:lpstr>
      <vt:lpstr>Wired Communication </vt:lpstr>
      <vt:lpstr>B.E.A.M’s Motor System</vt:lpstr>
      <vt:lpstr>Motor Selection</vt:lpstr>
      <vt:lpstr>Motor Driver Selection</vt:lpstr>
      <vt:lpstr>Current Sensor Selection</vt:lpstr>
      <vt:lpstr>Power Consumption</vt:lpstr>
      <vt:lpstr>Battery Selection</vt:lpstr>
      <vt:lpstr>Regulator Selection</vt:lpstr>
      <vt:lpstr>Power Transformer Selection</vt:lpstr>
      <vt:lpstr>AC to DC Converter Selection</vt:lpstr>
      <vt:lpstr>Analog Signal Processing Selection</vt:lpstr>
      <vt:lpstr>Main Motor Unit Schematic</vt:lpstr>
      <vt:lpstr>Motor Driver Breakout Schematics</vt:lpstr>
      <vt:lpstr>Regulator Breakout Schematic</vt:lpstr>
      <vt:lpstr>Frequency Detection Unit Schematic</vt:lpstr>
      <vt:lpstr>Main Motor Unit PCB</vt:lpstr>
      <vt:lpstr>Main Motor Unit  Visualization</vt:lpstr>
      <vt:lpstr>Motor Driver Breakout PCBs</vt:lpstr>
      <vt:lpstr>Regulator Breakout PCB (Battery – 10V)(for reference, do not include in video)</vt:lpstr>
      <vt:lpstr>Regulator Breakout PCB (10V - 5V)(do not include)</vt:lpstr>
      <vt:lpstr>Regulator Breakout PCB(3.3V)(do not include)</vt:lpstr>
      <vt:lpstr>Main Motor Unit Schematic (DO NOT INCLUDE)</vt:lpstr>
      <vt:lpstr>Main Motor Unit PCB(DO NOT INCLUDE) </vt:lpstr>
      <vt:lpstr>Main Motor Unit 3D PCB(DO NOT INCLUDE)</vt:lpstr>
      <vt:lpstr>Regulator Breakout PCBs </vt:lpstr>
      <vt:lpstr>Frequency Detection Unit PCB</vt:lpstr>
      <vt:lpstr>High-Level Software Workflow</vt:lpstr>
      <vt:lpstr>Initiated Software Workflows</vt:lpstr>
      <vt:lpstr>Frequency Measurement Algorithm</vt:lpstr>
      <vt:lpstr>Wireless Communication</vt:lpstr>
      <vt:lpstr>Mobile App Development</vt:lpstr>
      <vt:lpstr>Mobile App Design: Control Page</vt:lpstr>
      <vt:lpstr>Mobile App Design: System Page</vt:lpstr>
      <vt:lpstr>Mobile App Design: Settings Page</vt:lpstr>
      <vt:lpstr>Prototyping and Testing</vt:lpstr>
      <vt:lpstr>Problems Encountered</vt:lpstr>
      <vt:lpstr>Work Distribution</vt:lpstr>
      <vt:lpstr>Cost Breakdown</vt:lpstr>
      <vt:lpstr>Completion Timeline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Tristan Palumbo</dc:creator>
  <cp:lastModifiedBy>Tristan Palumbo</cp:lastModifiedBy>
  <cp:revision>162</cp:revision>
  <dcterms:created xsi:type="dcterms:W3CDTF">2025-01-25T16:35:10Z</dcterms:created>
  <dcterms:modified xsi:type="dcterms:W3CDTF">2025-04-21T16:17:30Z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0x01010093ED061E01C51D43B2CD8DB1D5AE4AA7</vt:lpwstr>
  </property>
</Properties>
</file>