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y="5143500" cx="9144000"/>
  <p:notesSz cx="6858000" cy="9144000"/>
  <p:embeddedFontLst>
    <p:embeddedFont>
      <p:font typeface="Roboto Slab"/>
      <p:regular r:id="rId50"/>
      <p:bold r:id="rId51"/>
    </p:embeddedFont>
    <p:embeddedFont>
      <p:font typeface="Roboto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EA49C8E-7E43-495D-AAE4-256976BCE4A3}">
  <a:tblStyle styleId="{FEA49C8E-7E43-495D-AAE4-256976BCE4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5C1C486F-379E-4E39-8234-A8F829B16E2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RobotoSlab-bold.fntdata"/><Relationship Id="rId50" Type="http://schemas.openxmlformats.org/officeDocument/2006/relationships/font" Target="fonts/RobotoSlab-regular.fntdata"/><Relationship Id="rId53" Type="http://schemas.openxmlformats.org/officeDocument/2006/relationships/font" Target="fonts/Roboto-bold.fntdata"/><Relationship Id="rId52" Type="http://schemas.openxmlformats.org/officeDocument/2006/relationships/font" Target="fonts/Roboto-regular.fntdata"/><Relationship Id="rId11" Type="http://schemas.openxmlformats.org/officeDocument/2006/relationships/slide" Target="slides/slide5.xml"/><Relationship Id="rId55" Type="http://schemas.openxmlformats.org/officeDocument/2006/relationships/font" Target="fonts/Roboto-boldItalic.fntdata"/><Relationship Id="rId10" Type="http://schemas.openxmlformats.org/officeDocument/2006/relationships/slide" Target="slides/slide4.xml"/><Relationship Id="rId54" Type="http://schemas.openxmlformats.org/officeDocument/2006/relationships/font" Target="fonts/Robot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d94f524100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d94f52410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3a2edfeb68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3a2edfeb68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d96b38a0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d96b38a0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d96b38a07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d96b38a07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d96b38a07e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d96b38a07e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d9a9eabf30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d9a9eabf30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d9a9eabf30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d9a9eabf30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d96b38a07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d96b38a07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d96b38a07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d96b38a07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d96b38a07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d96b38a07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d92929d9f3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d92929d9f3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d96b38a07e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d96b38a07e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d9a9eabf30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d9a9eabf30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d96b38a07e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d96b38a07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d96b38a07e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d96b38a07e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399594e45e_1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399594e45e_1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399594e45e_17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399594e45e_17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399594e45e_17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399594e45e_17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399594e45e_17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399594e45e_17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399594e45e_17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399594e45e_17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399594e45e_17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399594e45e_17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d92929d9f3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d92929d9f3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3a0d123900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3a0d123900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399594e45e_17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399594e45e_17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399594e45e_17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399594e45e_17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399594e45e_17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399594e45e_17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d9a9eabf30_1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d9a9eabf30_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d9a9eabf30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2d9a9eabf30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d9a9eabf30_1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2d9a9eabf30_1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d9a9eabf30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d9a9eabf30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d9a9eabf30_1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2d9a9eabf30_1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d9a9eabf30_1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d9a9eabf30_1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d92929d9f3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d92929d9f3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d9a9eabf30_1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2d9a9eabf30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d9a9eabf30_1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2d9a9eabf30_1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3a0d123900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3a0d123900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d9a9eabf30_1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2d9a9eabf30_1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d92929d9f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d92929d9f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d94f52410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d94f52410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d94f524100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d94f52410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d94f52410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d94f52410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d94f52410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d94f52410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drive.google.com/file/d/1USF-AHts-UCTAl1Rn3S7HTvcTe3qS7wM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USF-AHts-UCTAl1Rn3S7HTvcTe3qS7wM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0.jpg"/><Relationship Id="rId6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rive.google.com/file/d/1HnjXOU9cT9CqipNh_LktRc6Au0AguBgI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drive.google.com/file/d/1E3Qz_BSeDEefc_hj6U-mUTzaDk1vuiYv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0.png"/><Relationship Id="rId4" Type="http://schemas.openxmlformats.org/officeDocument/2006/relationships/hyperlink" Target="http://drive.google.com/file/d/1WTQkRu9RwhULF-O3XvnV1uCBTWvY_PoS/view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30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-iRBROdY-o0i6gFd_NR4RmLwd8a3C0qY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MXorNrWH-_bM3u1IIiXTNEV0eyceocCQ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ols68fKry8HPpYBTHVlkmPguRs-yQQ5G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Omnidrum</a:t>
            </a:r>
            <a:endParaRPr sz="6000"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Wylde Simpson - </a:t>
            </a:r>
            <a:r>
              <a:rPr i="1" lang="en" sz="1600"/>
              <a:t>Electrical Engineer</a:t>
            </a:r>
            <a:endParaRPr i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Soufiane Louiba - </a:t>
            </a:r>
            <a:r>
              <a:rPr i="1" lang="en" sz="1600"/>
              <a:t>Electrical Engineer</a:t>
            </a:r>
            <a:endParaRPr i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Jameson Palmer - </a:t>
            </a:r>
            <a:r>
              <a:rPr i="1" lang="en" sz="1600"/>
              <a:t>Computer Engineer</a:t>
            </a:r>
            <a:endParaRPr i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Group 41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Google Shape;124;p22"/>
          <p:cNvGraphicFramePr/>
          <p:nvPr/>
        </p:nvGraphicFramePr>
        <p:xfrm>
          <a:off x="503475" y="1784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{5C1C486F-379E-4E39-8234-A8F829B16E24}</a:tableStyleId>
              </a:tblPr>
              <a:tblGrid>
                <a:gridCol w="1421075"/>
                <a:gridCol w="1042125"/>
                <a:gridCol w="1042125"/>
                <a:gridCol w="1042125"/>
              </a:tblGrid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TDA2003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PAM8403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LM386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Amplifier Class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63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Output Power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10W @ 4Ω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1.8W @ 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0.25W - 0.7W @ 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Supply Voltage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8V - 18V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2.5V - 5.5V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5V - 18V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Impedance Rating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1Ω - 8Ω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4Ω - 8Ω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4Ω - 32Ω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Lifecycle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Obsolete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Active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Active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125" name="Google Shape;125;p22"/>
          <p:cNvSpPr txBox="1"/>
          <p:nvPr>
            <p:ph type="title"/>
          </p:nvPr>
        </p:nvSpPr>
        <p:spPr>
          <a:xfrm>
            <a:off x="387900" y="597900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 Amplifier</a:t>
            </a:r>
            <a:endParaRPr/>
          </a:p>
        </p:txBody>
      </p:sp>
      <p:sp>
        <p:nvSpPr>
          <p:cNvPr id="126" name="Google Shape;126;p22"/>
          <p:cNvSpPr txBox="1"/>
          <p:nvPr>
            <p:ph idx="4294967295" type="body"/>
          </p:nvPr>
        </p:nvSpPr>
        <p:spPr>
          <a:xfrm>
            <a:off x="5648400" y="2182825"/>
            <a:ext cx="2882400" cy="248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PAM8403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Efficient Class D Amplifier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Correct Output Wattage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Supply Voltage in range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Currently Available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22" title="Recording (38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93925" y="4789600"/>
            <a:ext cx="293100" cy="29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2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3" title="Recording (38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93925" y="4789600"/>
            <a:ext cx="293100" cy="29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3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Sensor</a:t>
            </a:r>
            <a:endParaRPr/>
          </a:p>
        </p:txBody>
      </p:sp>
      <p:graphicFrame>
        <p:nvGraphicFramePr>
          <p:cNvPr id="141" name="Google Shape;141;p24"/>
          <p:cNvGraphicFramePr/>
          <p:nvPr/>
        </p:nvGraphicFramePr>
        <p:xfrm>
          <a:off x="582025" y="1766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{5C1C486F-379E-4E39-8234-A8F829B16E24}</a:tableStyleId>
              </a:tblPr>
              <a:tblGrid>
                <a:gridCol w="1102750"/>
                <a:gridCol w="987100"/>
                <a:gridCol w="987100"/>
                <a:gridCol w="987100"/>
              </a:tblGrid>
              <a:tr h="521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Force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Velocity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Vibration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476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Pins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476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Variance Type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Resistive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I2C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Digital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476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Price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$3.50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$9.97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$6.49/5pk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561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Required Connection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Analog IO Pin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I2C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Digital IO Pin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142" name="Google Shape;142;p24"/>
          <p:cNvSpPr txBox="1"/>
          <p:nvPr>
            <p:ph idx="4294967295" type="body"/>
          </p:nvPr>
        </p:nvSpPr>
        <p:spPr>
          <a:xfrm>
            <a:off x="5498675" y="2136373"/>
            <a:ext cx="2882400" cy="255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Force Sensor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Resistive sensors are very simple to connect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Resistive sensor can output various analog values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Small pin count allows us to easily create connectors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4" title="Recording (49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93950" y="4800325"/>
            <a:ext cx="317725" cy="31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Regulator</a:t>
            </a:r>
            <a:endParaRPr/>
          </a:p>
        </p:txBody>
      </p:sp>
      <p:graphicFrame>
        <p:nvGraphicFramePr>
          <p:cNvPr id="150" name="Google Shape;150;p25"/>
          <p:cNvGraphicFramePr/>
          <p:nvPr/>
        </p:nvGraphicFramePr>
        <p:xfrm>
          <a:off x="690825" y="1861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{5C1C486F-379E-4E39-8234-A8F829B16E24}</a:tableStyleId>
              </a:tblPr>
              <a:tblGrid>
                <a:gridCol w="1014200"/>
                <a:gridCol w="907825"/>
                <a:gridCol w="907825"/>
                <a:gridCol w="907825"/>
              </a:tblGrid>
              <a:tr h="610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BA33DD0WT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LM3940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LT1085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883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Input Voltage Range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3V - 25V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4.5V - 5.5V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2.55V - 30V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610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Output Current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2A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1A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3A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55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Price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$3.12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$1.62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$10.13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151" name="Google Shape;151;p25"/>
          <p:cNvSpPr txBox="1"/>
          <p:nvPr>
            <p:ph idx="4294967295" type="body"/>
          </p:nvPr>
        </p:nvSpPr>
        <p:spPr>
          <a:xfrm>
            <a:off x="5514200" y="2214048"/>
            <a:ext cx="2882400" cy="255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LM3940 Sensor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Correct Input Voltage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Lowest Cost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Adequate Output Current Rating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25" title="Recording (52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90375" y="4767950"/>
            <a:ext cx="412800" cy="3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5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433075" y="29125"/>
            <a:ext cx="661652" cy="73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Software</a:t>
            </a:r>
            <a:r>
              <a:rPr lang="en" sz="3600"/>
              <a:t> Selection Comparison</a:t>
            </a:r>
            <a:endParaRPr sz="3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Selection Comparison - IDE</a:t>
            </a:r>
            <a:endParaRPr/>
          </a:p>
        </p:txBody>
      </p:sp>
      <p:graphicFrame>
        <p:nvGraphicFramePr>
          <p:cNvPr id="164" name="Google Shape;164;p27"/>
          <p:cNvGraphicFramePr/>
          <p:nvPr/>
        </p:nvGraphicFramePr>
        <p:xfrm>
          <a:off x="1140325" y="1211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{5C1C486F-379E-4E39-8234-A8F829B16E24}</a:tableStyleId>
              </a:tblPr>
              <a:tblGrid>
                <a:gridCol w="1214800"/>
                <a:gridCol w="1087400"/>
                <a:gridCol w="1087400"/>
                <a:gridCol w="1087400"/>
              </a:tblGrid>
              <a:tr h="487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STM32cube IDE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Arduino IDE</a:t>
                      </a:r>
                      <a:endParaRPr b="1"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VS Code</a:t>
                      </a:r>
                      <a:endParaRPr b="1"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</a:tr>
              <a:tr h="707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Support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First Party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Community</a:t>
                      </a:r>
                      <a:endParaRPr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Community</a:t>
                      </a:r>
                      <a:endParaRPr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445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Languages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C, C++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</a:t>
                      </a:r>
                      <a:endParaRPr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C, C++</a:t>
                      </a:r>
                      <a:endParaRPr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445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Complexity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Organized tools, hardware layout, and middleware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Provides example software</a:t>
                      </a:r>
                      <a:endParaRPr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Pairs with STM software</a:t>
                      </a:r>
                      <a:endParaRPr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445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Utility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Setup generation, flashing, debugging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Not as many supported MCUs</a:t>
                      </a:r>
                      <a:endParaRPr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Setup generation after use of STM software</a:t>
                      </a:r>
                      <a:endParaRPr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pic>
        <p:nvPicPr>
          <p:cNvPr id="165" name="Google Shape;16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6150" y="1211125"/>
            <a:ext cx="1519600" cy="9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30963" y="2365450"/>
            <a:ext cx="1129974" cy="112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39725" y="3655150"/>
            <a:ext cx="1080999" cy="10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04600" y="3569900"/>
            <a:ext cx="1251500" cy="125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Selection Comparison - Operating System</a:t>
            </a:r>
            <a:endParaRPr/>
          </a:p>
        </p:txBody>
      </p:sp>
      <p:pic>
        <p:nvPicPr>
          <p:cNvPr id="174" name="Google Shape;17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675" y="1290350"/>
            <a:ext cx="2095500" cy="168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8"/>
          <p:cNvSpPr txBox="1"/>
          <p:nvPr/>
        </p:nvSpPr>
        <p:spPr>
          <a:xfrm>
            <a:off x="3282450" y="1144125"/>
            <a:ext cx="4781700" cy="35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FreeRTOS</a:t>
            </a:r>
            <a:endParaRPr b="1" sz="2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Light on resources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Fast execution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Useful for threads, tasks, timers, and mutexes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Schedule predictable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operation.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Integrated in STM32cubeIDE.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Selection Comparison - Filesystem</a:t>
            </a:r>
            <a:endParaRPr/>
          </a:p>
        </p:txBody>
      </p:sp>
      <p:graphicFrame>
        <p:nvGraphicFramePr>
          <p:cNvPr id="181" name="Google Shape;181;p29"/>
          <p:cNvGraphicFramePr/>
          <p:nvPr/>
        </p:nvGraphicFramePr>
        <p:xfrm>
          <a:off x="1185063" y="1675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{5C1C486F-379E-4E39-8234-A8F829B16E24}</a:tableStyleId>
              </a:tblPr>
              <a:tblGrid>
                <a:gridCol w="1354775"/>
                <a:gridCol w="1354775"/>
                <a:gridCol w="1354775"/>
                <a:gridCol w="1354775"/>
                <a:gridCol w="1354775"/>
              </a:tblGrid>
              <a:tr h="553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Format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Case Sensitive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Sparse Files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Journaling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OS Cross Compatible 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547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FAT32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547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exFAT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Optional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547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NTFS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r>
                        <a:rPr b="1" lang="en" sz="1200"/>
                        <a:t>*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547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APFS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Optional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r>
                        <a:rPr b="1" lang="en" sz="1200"/>
                        <a:t>**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0"/>
          <p:cNvSpPr txBox="1"/>
          <p:nvPr>
            <p:ph type="title"/>
          </p:nvPr>
        </p:nvSpPr>
        <p:spPr>
          <a:xfrm>
            <a:off x="387900" y="597900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Selection Comparison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Audio File Format</a:t>
            </a:r>
            <a:endParaRPr/>
          </a:p>
        </p:txBody>
      </p:sp>
      <p:graphicFrame>
        <p:nvGraphicFramePr>
          <p:cNvPr id="187" name="Google Shape;187;p30"/>
          <p:cNvGraphicFramePr/>
          <p:nvPr/>
        </p:nvGraphicFramePr>
        <p:xfrm>
          <a:off x="607000" y="168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{5C1C486F-379E-4E39-8234-A8F829B16E24}</a:tableStyleId>
              </a:tblPr>
              <a:tblGrid>
                <a:gridCol w="1932100"/>
                <a:gridCol w="2133700"/>
                <a:gridCol w="1932100"/>
                <a:gridCol w="1932100"/>
              </a:tblGrid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Format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Compression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CPU Processing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Size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WAV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FLAC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Lossless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ALAC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Lossless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MP3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AAC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Opus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1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Project Design</a:t>
            </a:r>
            <a:endParaRPr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 &amp; Background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87900" y="1507099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Electric drum kits are expensive and not as accessible for amateur players.</a:t>
            </a:r>
            <a:endParaRPr sz="2000"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Amateur drummers lack a way to transpose their jam sessions into MIDI information.</a:t>
            </a:r>
            <a:endParaRPr sz="2000"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Not everyone has space for a full drum kit, ours is modular.</a:t>
            </a:r>
            <a:endParaRPr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Block Diagram</a:t>
            </a:r>
            <a:endParaRPr/>
          </a:p>
        </p:txBody>
      </p:sp>
      <p:pic>
        <p:nvPicPr>
          <p:cNvPr id="198" name="Google Shape;19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9137" y="1144125"/>
            <a:ext cx="4225725" cy="365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3"/>
          <p:cNvSpPr txBox="1"/>
          <p:nvPr>
            <p:ph type="title"/>
          </p:nvPr>
        </p:nvSpPr>
        <p:spPr>
          <a:xfrm>
            <a:off x="387900" y="458025"/>
            <a:ext cx="56403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Block Diagram</a:t>
            </a:r>
            <a:endParaRPr/>
          </a:p>
        </p:txBody>
      </p:sp>
      <p:pic>
        <p:nvPicPr>
          <p:cNvPr id="204" name="Google Shape;20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5550" y="1144125"/>
            <a:ext cx="5292894" cy="369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10" name="Google Shape;21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16" name="Google Shape;21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22" name="Google Shape;22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16"/>
            <a:ext cx="7165251" cy="3694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28" name="Google Shape;22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6"/>
            <a:ext cx="7165251" cy="3694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34" name="Google Shape;23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40" name="Google Shape;24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46" name="Google Shape;24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52" name="Google Shape;25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Goals</a:t>
            </a:r>
            <a:endParaRPr/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will be able to detect input from sensors and play a corresponding sound.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should be able to play at least 3 sounds at once.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should be able to output MIDI signals corresponding to which sensors are triggered.</a:t>
            </a:r>
            <a:endParaRPr sz="2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58" name="Google Shape;25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64" name="Google Shape;26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70" name="Google Shape;27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76" name="Google Shape;27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6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Software</a:t>
            </a:r>
            <a:r>
              <a:rPr lang="en" sz="3600"/>
              <a:t> Design</a:t>
            </a:r>
            <a:endParaRPr sz="36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7"/>
          <p:cNvSpPr txBox="1"/>
          <p:nvPr>
            <p:ph type="title"/>
          </p:nvPr>
        </p:nvSpPr>
        <p:spPr>
          <a:xfrm>
            <a:off x="387900" y="458025"/>
            <a:ext cx="66645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Use Case Diagram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7" name="Google Shape;28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3687" y="862250"/>
            <a:ext cx="5416625" cy="393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8"/>
          <p:cNvSpPr txBox="1"/>
          <p:nvPr>
            <p:ph type="title"/>
          </p:nvPr>
        </p:nvSpPr>
        <p:spPr>
          <a:xfrm>
            <a:off x="387900" y="458025"/>
            <a:ext cx="36351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Task Separation</a:t>
            </a:r>
            <a:endParaRPr b="1"/>
          </a:p>
        </p:txBody>
      </p:sp>
      <p:pic>
        <p:nvPicPr>
          <p:cNvPr id="293" name="Google Shape;29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2225" y="244200"/>
            <a:ext cx="5152075" cy="46551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8"/>
          <p:cNvSpPr txBox="1"/>
          <p:nvPr/>
        </p:nvSpPr>
        <p:spPr>
          <a:xfrm>
            <a:off x="364025" y="1209325"/>
            <a:ext cx="3239400" cy="3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OmniDrum depends on the storage medium and sound effects within.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Sensor array is high priority.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Button and switches are lower priority.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Task Separation</a:t>
            </a:r>
            <a:endParaRPr/>
          </a:p>
        </p:txBody>
      </p:sp>
      <p:pic>
        <p:nvPicPr>
          <p:cNvPr id="300" name="Google Shape;30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96525"/>
            <a:ext cx="8839200" cy="3641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Pin Assignment</a:t>
            </a:r>
            <a:endParaRPr/>
          </a:p>
        </p:txBody>
      </p:sp>
      <p:pic>
        <p:nvPicPr>
          <p:cNvPr id="306" name="Google Shape;30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0225" y="1144125"/>
            <a:ext cx="3503557" cy="369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0175" y="1296525"/>
            <a:ext cx="1688250" cy="104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Prototypes / Pictures</a:t>
            </a:r>
            <a:endParaRPr/>
          </a:p>
        </p:txBody>
      </p:sp>
      <p:pic>
        <p:nvPicPr>
          <p:cNvPr id="313" name="Google Shape;31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5126" y="1144125"/>
            <a:ext cx="3694577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975" y="1144125"/>
            <a:ext cx="3694577" cy="3694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Advanced Goals</a:t>
            </a:r>
            <a:endParaRPr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should be able to detect the velocity of each hit and play a different sound depending on the velocity.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should have a headphones/line out jack, which mutes the onboard speaker when in use.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Integrate an amplifier for headphone usage listed above.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should have multiple sets of built-in sounds.</a:t>
            </a:r>
            <a:endParaRPr sz="20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2"/>
          <p:cNvSpPr txBox="1"/>
          <p:nvPr>
            <p:ph idx="4294967295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Current internal speaker is a bit too quiet. A larger speaker or lower impedance </a:t>
            </a:r>
            <a:r>
              <a:rPr lang="en" sz="2000"/>
              <a:t>could </a:t>
            </a:r>
            <a:r>
              <a:rPr lang="en" sz="2000"/>
              <a:t>fix this.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Interference issues between the force sensors and ADC pins are currently unknown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Playing multiple overlapping audio files has not been finalized but is WIP</a:t>
            </a:r>
            <a:endParaRPr sz="2000"/>
          </a:p>
        </p:txBody>
      </p:sp>
      <p:sp>
        <p:nvSpPr>
          <p:cNvPr id="320" name="Google Shape;320;p5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- Budget</a:t>
            </a:r>
            <a:endParaRPr/>
          </a:p>
        </p:txBody>
      </p:sp>
      <p:graphicFrame>
        <p:nvGraphicFramePr>
          <p:cNvPr id="326" name="Google Shape;326;p53"/>
          <p:cNvGraphicFramePr/>
          <p:nvPr/>
        </p:nvGraphicFramePr>
        <p:xfrm>
          <a:off x="1620750" y="1144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{5C1C486F-379E-4E39-8234-A8F829B16E24}</a:tableStyleId>
              </a:tblPr>
              <a:tblGrid>
                <a:gridCol w="1243600"/>
                <a:gridCol w="1651950"/>
                <a:gridCol w="1596275"/>
                <a:gridCol w="677475"/>
                <a:gridCol w="733200"/>
              </a:tblGrid>
              <a:tr h="390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Component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Value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Notes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Qty.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Total Cost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All </a:t>
                      </a:r>
                      <a:r>
                        <a:rPr lang="en" sz="1000"/>
                        <a:t>Capacitors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SMD/SMT &amp; THT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$7.91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All Resistors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THT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21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$0.72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Potentiometers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Panel Mount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$0.78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ICs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SMD/SMT &amp; THT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$2.65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Regulator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THT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$3.24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Connectors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Panel Mount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15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$5.64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Speaker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Panel Mount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$1.75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All Hardware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19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$56.57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Sensor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6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$23.70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MCU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STM32G473RET6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SMD/SMT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$8.20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5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PCB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5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$55.97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247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Total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$167.13</a:t>
                      </a:r>
                      <a:endParaRPr b="1"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- Work Distribution</a:t>
            </a:r>
            <a:endParaRPr/>
          </a:p>
        </p:txBody>
      </p:sp>
      <p:pic>
        <p:nvPicPr>
          <p:cNvPr id="332" name="Google Shape;33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1650" y="1176900"/>
            <a:ext cx="5603774" cy="375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54" title="Recording (72)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29275" y="4787125"/>
            <a:ext cx="398575" cy="30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54" title="20250226_143222.jpg"/>
          <p:cNvPicPr preferRelativeResize="0"/>
          <p:nvPr/>
        </p:nvPicPr>
        <p:blipFill rotWithShape="1">
          <a:blip r:embed="rId6">
            <a:alphaModFix/>
          </a:blip>
          <a:srcRect b="23414" l="24129" r="18130" t="7289"/>
          <a:stretch/>
        </p:blipFill>
        <p:spPr>
          <a:xfrm>
            <a:off x="8237450" y="29125"/>
            <a:ext cx="857277" cy="90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Plans</a:t>
            </a:r>
            <a:endParaRPr/>
          </a:p>
        </p:txBody>
      </p:sp>
      <p:sp>
        <p:nvSpPr>
          <p:cNvPr id="340" name="Google Shape;340;p55"/>
          <p:cNvSpPr txBox="1"/>
          <p:nvPr>
            <p:ph idx="4294967295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Connect sensors to cables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Construct fixtures for the sensors to be housed 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Construct enclosure for the PCB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Panel mount connectors and IO on main enclosure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Debug software and flash the MCU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Timing of sensor readings and file I/O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Tweak scheduling of tasks in FreeRTOS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Stretch Goals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Stylization such as waveform or frequency spectrum display.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Modularity such that an instrument may be added/removed with ease.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Bump/crosstalk detection to prevent sensors from picking up vibrations on the frame from accidental knocks or another struck sensor.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Demo mode where sample drum routines could play on their own while lighting up the instrument that is played. A user may follow along the routine by striking an instrument when it flashes.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</a:t>
            </a:r>
            <a:r>
              <a:rPr lang="en"/>
              <a:t> Requirements and Specifications</a:t>
            </a:r>
            <a:endParaRPr/>
          </a:p>
        </p:txBody>
      </p:sp>
      <p:graphicFrame>
        <p:nvGraphicFramePr>
          <p:cNvPr id="94" name="Google Shape;94;p18"/>
          <p:cNvGraphicFramePr/>
          <p:nvPr/>
        </p:nvGraphicFramePr>
        <p:xfrm>
          <a:off x="688338" y="1534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{FEA49C8E-7E43-495D-AAE4-256976BCE4A3}</a:tableStyleId>
              </a:tblPr>
              <a:tblGrid>
                <a:gridCol w="3619500"/>
                <a:gridCol w="414782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Requirement &amp; Constraints</a:t>
                      </a:r>
                      <a:endParaRPr b="1"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Description</a:t>
                      </a:r>
                      <a:endParaRPr b="1"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Polyphony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Must be able to play at least 3 sounds at once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MIDI Output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Must output correct MIDI information notes 35 through 45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Vel. Sensitivity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Must be able to detect 3 levels of velocity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Detection Rate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Must be able to detect hits that are at least 100ms apart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 Latency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Latency must be no more than 100ms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 Power Draw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Target power for circuit board should be less than 15 Watts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Audible Output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External speaker should achieve at least 65 dBA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Hardware Selection Comparison</a:t>
            </a:r>
            <a:endParaRPr sz="3600"/>
          </a:p>
        </p:txBody>
      </p:sp>
      <p:pic>
        <p:nvPicPr>
          <p:cNvPr id="100" name="Google Shape;100;p19" title="Recording (63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6800" y="4815900"/>
            <a:ext cx="457200" cy="32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MCU</a:t>
            </a:r>
            <a:endParaRPr/>
          </a:p>
        </p:txBody>
      </p:sp>
      <p:graphicFrame>
        <p:nvGraphicFramePr>
          <p:cNvPr id="107" name="Google Shape;107;p20"/>
          <p:cNvGraphicFramePr/>
          <p:nvPr/>
        </p:nvGraphicFramePr>
        <p:xfrm>
          <a:off x="505438" y="14898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{5C1C486F-379E-4E39-8234-A8F829B16E24}</a:tableStyleId>
              </a:tblPr>
              <a:tblGrid>
                <a:gridCol w="1457875"/>
                <a:gridCol w="1304975"/>
                <a:gridCol w="1304975"/>
                <a:gridCol w="1304975"/>
              </a:tblGrid>
              <a:tr h="523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STM32F405RGT6W LQFP64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STM32L562QEI6Q LQFP64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STM32G473R LQFP64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GPIO Pins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51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523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12-bit ADC Channels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16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16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26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External DACs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523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UART/USART/LPUART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2/4/0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2/3/1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2/3/1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SPI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Memory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1024 MB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512 KB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512 KB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Price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$11.83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$6.94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$8.20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sp>
        <p:nvSpPr>
          <p:cNvPr id="108" name="Google Shape;108;p20"/>
          <p:cNvSpPr txBox="1"/>
          <p:nvPr>
            <p:ph idx="2" type="body"/>
          </p:nvPr>
        </p:nvSpPr>
        <p:spPr>
          <a:xfrm>
            <a:off x="5947550" y="1845425"/>
            <a:ext cx="2882400" cy="27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STM32G473R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More ADC Channels (26 vs. 16)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More DAC Channels (3 vs. 2)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 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Sufficient Memory (512 KB)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MIDI Support (UART/USART)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– All options support MIDI communication, so no limitations here.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Balanced Cost ($8.20)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– Offers better ADC/DAC features without a significant price increase.</a:t>
            </a:r>
            <a:endParaRPr/>
          </a:p>
        </p:txBody>
      </p:sp>
      <p:pic>
        <p:nvPicPr>
          <p:cNvPr id="109" name="Google Shape;109;p20" title="Recording (28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94000" y="4898925"/>
            <a:ext cx="239625" cy="1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87900" y="597900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Internal Speaker</a:t>
            </a:r>
            <a:endParaRPr/>
          </a:p>
        </p:txBody>
      </p:sp>
      <p:graphicFrame>
        <p:nvGraphicFramePr>
          <p:cNvPr id="116" name="Google Shape;116;p21"/>
          <p:cNvGraphicFramePr/>
          <p:nvPr/>
        </p:nvGraphicFramePr>
        <p:xfrm>
          <a:off x="539313" y="1625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{5C1C486F-379E-4E39-8234-A8F829B16E24}</a:tableStyleId>
              </a:tblPr>
              <a:tblGrid>
                <a:gridCol w="1336775"/>
                <a:gridCol w="1251775"/>
                <a:gridCol w="1141325"/>
                <a:gridCol w="1196550"/>
              </a:tblGrid>
              <a:tr h="337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HY7040DS0830-H16.8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HYB30704R3W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SC700208-1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1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Price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$1.75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$2.00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$4.10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Rated Power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Rated Impedance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Output SPL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93dB ±3dB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116dB ±3dB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100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Total Harmonic Distortion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10%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5%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NA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Dimensions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71mm x 41mm x 17mm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70mm x 31mm x 17mm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71mm x 41mm x 25mm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117" name="Google Shape;117;p21"/>
          <p:cNvSpPr txBox="1"/>
          <p:nvPr>
            <p:ph idx="4294967295" type="body"/>
          </p:nvPr>
        </p:nvSpPr>
        <p:spPr>
          <a:xfrm>
            <a:off x="5873700" y="2012325"/>
            <a:ext cx="2882400" cy="26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</a:t>
            </a:r>
            <a:r>
              <a:rPr b="1" lang="en" sz="1200">
                <a:latin typeface="Arial"/>
                <a:ea typeface="Arial"/>
                <a:cs typeface="Arial"/>
                <a:sym typeface="Arial"/>
              </a:rPr>
              <a:t>HY7040DS0830-H16.8</a:t>
            </a:r>
            <a:r>
              <a:rPr b="1" lang="en" sz="1200">
                <a:latin typeface="Arial"/>
                <a:ea typeface="Arial"/>
                <a:cs typeface="Arial"/>
                <a:sym typeface="Arial"/>
              </a:rPr>
              <a:t>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Lowest Cost Option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Good Sound quality from High Impedance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Acceptable Output SPL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Acceptable THD</a:t>
            </a:r>
            <a:endParaRPr/>
          </a:p>
        </p:txBody>
      </p:sp>
      <p:pic>
        <p:nvPicPr>
          <p:cNvPr id="118" name="Google Shape;118;p21" title="Recording (35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27325" y="4700825"/>
            <a:ext cx="293100" cy="29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