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y="5143500" cx="9144000"/>
  <p:notesSz cx="6858000" cy="9144000"/>
  <p:embeddedFontLst>
    <p:embeddedFont>
      <p:font typeface="Roboto Slab"/>
      <p:regular r:id="rId60"/>
      <p:bold r:id="rId61"/>
    </p:embeddedFont>
    <p:embeddedFont>
      <p:font typeface="Roboto"/>
      <p:regular r:id="rId62"/>
      <p:bold r:id="rId63"/>
      <p:italic r:id="rId64"/>
      <p:boldItalic r:id="rId6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DA6FFC4-A18C-4277-B142-D9155E1BA97D}">
  <a:tblStyle styleId="{5DA6FFC4-A18C-4277-B142-D9155E1BA97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55AC9C1-385F-4D13-A105-2810D5508D8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Roboto-regular.fntdata"/><Relationship Id="rId61" Type="http://schemas.openxmlformats.org/officeDocument/2006/relationships/font" Target="fonts/RobotoSlab-bold.fntdata"/><Relationship Id="rId20" Type="http://schemas.openxmlformats.org/officeDocument/2006/relationships/slide" Target="slides/slide14.xml"/><Relationship Id="rId64" Type="http://schemas.openxmlformats.org/officeDocument/2006/relationships/font" Target="fonts/Roboto-italic.fntdata"/><Relationship Id="rId63" Type="http://schemas.openxmlformats.org/officeDocument/2006/relationships/font" Target="fonts/Roboto-bold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65" Type="http://schemas.openxmlformats.org/officeDocument/2006/relationships/font" Target="fonts/Roboto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RobotoSlab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d94f52410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d94f52410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a2edfeb68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3a2edfeb68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d96b38a0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d96b38a0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d96b38a07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d96b38a07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d9a9eabf30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d9a9eabf30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d96b38a07e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d96b38a07e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d9a9eabf30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d9a9eabf30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d9a9eabf30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d9a9eabf30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d96b38a07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d96b38a07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d96b38a07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d96b38a07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b539b3a2f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b539b3a2f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d96b38a07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d96b38a07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4ba43313f3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4ba43313f3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d96b38a07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d96b38a07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d96b38a07e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d96b38a07e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399594e45e_1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399594e45e_1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399594e45e_17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399594e45e_17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399594e45e_17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399594e45e_17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399594e45e_17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399594e45e_17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399594e45e_17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399594e45e_17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399594e45e_17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399594e45e_17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d92929d9f3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d92929d9f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3a0d123900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3a0d12390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399594e45e_17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399594e45e_17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399594e45e_17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399594e45e_17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399594e45e_17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399594e45e_17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d9a9eabf30_1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d9a9eabf30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d9a9eabf30_1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2d9a9eabf30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2d9a9eabf30_1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2d9a9eabf30_1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2127e821a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2127e821a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2127e821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52127e821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d9a9eabf30_1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2d9a9eabf30_1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ba43313f3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ba43313f3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d9a9eabf30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2d9a9eabf30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21ed89e9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21ed89e9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521ed89e9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521ed89e9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521ed89e9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521ed89e9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d9a9eabf30_1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2d9a9eabf30_1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4ba43313f3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4ba43313f3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4ba43313f3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4ba43313f3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4ba43313f3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4ba43313f3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4ba43313f3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4ba43313f3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d9a9eabf30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2d9a9eabf30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d94f5241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d94f5241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2d9a9eabf30_1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2d9a9eabf30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4ba43313f3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4ba43313f3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3a0d123900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3a0d123900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2d9a9eabf30_1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2d9a9eabf30_1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d96b38a07e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d96b38a07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d94f52410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d94f52410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d94f52410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d94f52410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d94f52410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d94f52410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drive.google.com/file/d/1USF-AHts-UCTAl1Rn3S7HTvcTe3qS7wM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USF-AHts-UCTAl1Rn3S7HTvcTe3qS7wM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Relationship Id="rId6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rive.google.com/file/d/1HnjXOU9cT9CqipNh_LktRc6Au0AguBgI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drive.google.com/file/d/1E3Qz_BSeDEefc_hj6U-mUTzaDk1vuiYv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Relationship Id="rId6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Relationship Id="rId4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Relationship Id="rId4" Type="http://schemas.openxmlformats.org/officeDocument/2006/relationships/image" Target="../media/image41.png"/><Relationship Id="rId5" Type="http://schemas.openxmlformats.org/officeDocument/2006/relationships/image" Target="../media/image43.png"/><Relationship Id="rId6" Type="http://schemas.openxmlformats.org/officeDocument/2006/relationships/image" Target="../media/image6.png"/><Relationship Id="rId7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2.jpg"/><Relationship Id="rId5" Type="http://schemas.openxmlformats.org/officeDocument/2006/relationships/image" Target="../media/image46.jpg"/><Relationship Id="rId6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6.png"/><Relationship Id="rId4" Type="http://schemas.openxmlformats.org/officeDocument/2006/relationships/image" Target="../media/image2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.jpg"/><Relationship Id="rId4" Type="http://schemas.openxmlformats.org/officeDocument/2006/relationships/image" Target="../media/image28.png"/><Relationship Id="rId5" Type="http://schemas.openxmlformats.org/officeDocument/2006/relationships/image" Target="../media/image3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.jpg"/><Relationship Id="rId4" Type="http://schemas.openxmlformats.org/officeDocument/2006/relationships/image" Target="../media/image32.png"/><Relationship Id="rId5" Type="http://schemas.openxmlformats.org/officeDocument/2006/relationships/image" Target="../media/image4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5.pn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7.png"/><Relationship Id="rId4" Type="http://schemas.openxmlformats.org/officeDocument/2006/relationships/image" Target="../media/image31.png"/><Relationship Id="rId5" Type="http://schemas.openxmlformats.org/officeDocument/2006/relationships/image" Target="../media/image2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.jpg"/><Relationship Id="rId4" Type="http://schemas.openxmlformats.org/officeDocument/2006/relationships/image" Target="../media/image2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.jpg"/><Relationship Id="rId4" Type="http://schemas.openxmlformats.org/officeDocument/2006/relationships/image" Target="../media/image2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.jpg"/><Relationship Id="rId4" Type="http://schemas.openxmlformats.org/officeDocument/2006/relationships/image" Target="../media/image3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8.png"/><Relationship Id="rId4" Type="http://schemas.openxmlformats.org/officeDocument/2006/relationships/image" Target="../media/image40.png"/><Relationship Id="rId5" Type="http://schemas.openxmlformats.org/officeDocument/2006/relationships/image" Target="../media/image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4.png"/><Relationship Id="rId4" Type="http://schemas.openxmlformats.org/officeDocument/2006/relationships/image" Target="../media/image3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4.png"/><Relationship Id="rId4" Type="http://schemas.openxmlformats.org/officeDocument/2006/relationships/image" Target="../media/image3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4.png"/><Relationship Id="rId4" Type="http://schemas.openxmlformats.org/officeDocument/2006/relationships/image" Target="../media/image4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2.xml"/><Relationship Id="rId3" Type="http://schemas.openxmlformats.org/officeDocument/2006/relationships/hyperlink" Target="http://drive.google.com/file/d/1WTQkRu9RwhULF-O3XvnV1uCBTWvY_PoS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-iRBROdY-o0i6gFd_NR4RmLwd8a3C0qY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MXorNrWH-_bM3u1IIiXTNEV0eyceocCQ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ols68fKry8HPpYBTHVlkmPguRs-yQQ5G/view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4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Omnidrum</a:t>
            </a:r>
            <a:endParaRPr sz="6000"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Wylde Simpson - </a:t>
            </a:r>
            <a:r>
              <a:rPr i="1" lang="en" sz="1600"/>
              <a:t>Electrical Engineer</a:t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Soufiane Louiba - </a:t>
            </a:r>
            <a:r>
              <a:rPr i="1" lang="en" sz="1600"/>
              <a:t>Electrical Engineer</a:t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Jameson Palmer - </a:t>
            </a:r>
            <a:r>
              <a:rPr i="1" lang="en" sz="1600"/>
              <a:t>Computer Engineer</a:t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Group 41</a:t>
            </a:r>
            <a:endParaRPr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2"/>
          <p:cNvGraphicFramePr/>
          <p:nvPr/>
        </p:nvGraphicFramePr>
        <p:xfrm>
          <a:off x="503475" y="1784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421075"/>
                <a:gridCol w="1042125"/>
                <a:gridCol w="1042125"/>
                <a:gridCol w="1042125"/>
              </a:tblGrid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TDA2003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PAM8403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LM386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Amplifier Class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63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Output Power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10W @ 4Ω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1.8W @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0.25W - 0.7W @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Supply Voltage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8V - 18V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2.5V - 5.5V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5V - 18V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Impedance Rating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1Ω - 8Ω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4Ω - 8Ω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4Ω - 32Ω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98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Lifecycle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Obsolete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Active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Active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40" name="Google Shape;140;p22"/>
          <p:cNvSpPr txBox="1"/>
          <p:nvPr>
            <p:ph type="title"/>
          </p:nvPr>
        </p:nvSpPr>
        <p:spPr>
          <a:xfrm>
            <a:off x="387900" y="597900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Speaker Amplifier</a:t>
            </a:r>
            <a:endParaRPr/>
          </a:p>
        </p:txBody>
      </p:sp>
      <p:sp>
        <p:nvSpPr>
          <p:cNvPr id="141" name="Google Shape;141;p22"/>
          <p:cNvSpPr txBox="1"/>
          <p:nvPr>
            <p:ph idx="4294967295" type="body"/>
          </p:nvPr>
        </p:nvSpPr>
        <p:spPr>
          <a:xfrm>
            <a:off x="5648400" y="2182825"/>
            <a:ext cx="2882400" cy="248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PAM8403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Efficient Class D Amplifier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Correct Output Wattage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Supply Voltage in range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Currently Available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Google Shape;142;p22" title="Recording (38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3925" y="4789600"/>
            <a:ext cx="293100" cy="2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2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2"/>
          <p:cNvSpPr txBox="1"/>
          <p:nvPr/>
        </p:nvSpPr>
        <p:spPr>
          <a:xfrm>
            <a:off x="7812250" y="786714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3" title="Recording (38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3925" y="4789600"/>
            <a:ext cx="293100" cy="2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3"/>
          <p:cNvSpPr txBox="1"/>
          <p:nvPr/>
        </p:nvSpPr>
        <p:spPr>
          <a:xfrm>
            <a:off x="7812250" y="786714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Sensor</a:t>
            </a:r>
            <a:endParaRPr/>
          </a:p>
        </p:txBody>
      </p:sp>
      <p:graphicFrame>
        <p:nvGraphicFramePr>
          <p:cNvPr id="158" name="Google Shape;158;p24"/>
          <p:cNvGraphicFramePr/>
          <p:nvPr/>
        </p:nvGraphicFramePr>
        <p:xfrm>
          <a:off x="582025" y="1766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102750"/>
                <a:gridCol w="987100"/>
                <a:gridCol w="987100"/>
                <a:gridCol w="987100"/>
              </a:tblGrid>
              <a:tr h="521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Force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Velocity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Vibration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476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Pins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476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Variance Type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Resistive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I2C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Digital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476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$3.50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$9.97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$6.49/5pk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61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Required Connection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Analog IO Pin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I2C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Digital IO Pin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59" name="Google Shape;159;p24"/>
          <p:cNvSpPr txBox="1"/>
          <p:nvPr>
            <p:ph idx="4294967295" type="body"/>
          </p:nvPr>
        </p:nvSpPr>
        <p:spPr>
          <a:xfrm>
            <a:off x="5498675" y="2136373"/>
            <a:ext cx="2882400" cy="255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Force Sensor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Resistive sensors are very simple to connect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Resistive sensor can output various analog values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Small pin count allows us to easily create connectors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4" title="Recording (49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93950" y="4800325"/>
            <a:ext cx="317725" cy="31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/>
        </p:nvSpPr>
        <p:spPr>
          <a:xfrm>
            <a:off x="7812250" y="786714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Regulator</a:t>
            </a:r>
            <a:endParaRPr/>
          </a:p>
        </p:txBody>
      </p:sp>
      <p:graphicFrame>
        <p:nvGraphicFramePr>
          <p:cNvPr id="168" name="Google Shape;168;p25"/>
          <p:cNvGraphicFramePr/>
          <p:nvPr/>
        </p:nvGraphicFramePr>
        <p:xfrm>
          <a:off x="690825" y="1861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014200"/>
                <a:gridCol w="907825"/>
                <a:gridCol w="907825"/>
                <a:gridCol w="907825"/>
              </a:tblGrid>
              <a:tr h="610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BA33DD0WT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LM3940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LT1085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8830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Input Voltage Range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3V - 25V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4.5V - 5.5V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2.55V - 30V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610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Output Current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5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$3.12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$1.62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$10.13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69" name="Google Shape;169;p25"/>
          <p:cNvSpPr txBox="1"/>
          <p:nvPr>
            <p:ph idx="4294967295" type="body"/>
          </p:nvPr>
        </p:nvSpPr>
        <p:spPr>
          <a:xfrm>
            <a:off x="5514200" y="2919250"/>
            <a:ext cx="2882400" cy="18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LM3940 Sensor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Correct Input Voltage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Lowest Cost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Adequate Output Current Rating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0" name="Google Shape;170;p25" title="Recording (52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90375" y="4767950"/>
            <a:ext cx="412800" cy="3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433075" y="29125"/>
            <a:ext cx="661652" cy="73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35675" y="1702950"/>
            <a:ext cx="3512350" cy="117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5"/>
          <p:cNvSpPr txBox="1"/>
          <p:nvPr/>
        </p:nvSpPr>
        <p:spPr>
          <a:xfrm>
            <a:off x="7812250" y="786714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5550" y="1144125"/>
            <a:ext cx="5292894" cy="369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6"/>
          <p:cNvSpPr txBox="1"/>
          <p:nvPr>
            <p:ph type="title"/>
          </p:nvPr>
        </p:nvSpPr>
        <p:spPr>
          <a:xfrm>
            <a:off x="387900" y="458025"/>
            <a:ext cx="66645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</a:t>
            </a:r>
            <a:r>
              <a:rPr lang="en"/>
              <a:t>Design </a:t>
            </a:r>
            <a:r>
              <a:rPr lang="en"/>
              <a:t>- </a:t>
            </a:r>
            <a:r>
              <a:rPr lang="en"/>
              <a:t>Block Diagram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6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Software</a:t>
            </a:r>
            <a:r>
              <a:rPr lang="en" sz="3600"/>
              <a:t> Selection Comparison</a:t>
            </a:r>
            <a:endParaRPr sz="3600"/>
          </a:p>
        </p:txBody>
      </p:sp>
      <p:pic>
        <p:nvPicPr>
          <p:cNvPr id="187" name="Google Shape;18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7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IDE</a:t>
            </a:r>
            <a:endParaRPr/>
          </a:p>
        </p:txBody>
      </p:sp>
      <p:graphicFrame>
        <p:nvGraphicFramePr>
          <p:cNvPr id="194" name="Google Shape;194;p28"/>
          <p:cNvGraphicFramePr/>
          <p:nvPr/>
        </p:nvGraphicFramePr>
        <p:xfrm>
          <a:off x="1140325" y="1211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214800"/>
                <a:gridCol w="1087400"/>
                <a:gridCol w="1087400"/>
                <a:gridCol w="1087400"/>
              </a:tblGrid>
              <a:tr h="487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STM32cube IDE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Arduino IDE</a:t>
                      </a:r>
                      <a:endParaRPr b="1"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VS Code</a:t>
                      </a:r>
                      <a:endParaRPr b="1"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</a:tr>
              <a:tr h="707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Support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First Party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Community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Community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445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Languages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C, C++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C, C++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445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Complexity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Organized tools, hardware layout, and middleware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Provides example software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Pairs with STM software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445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Utility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Setup generation, flashing, debugging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Not as many supported MCUs</a:t>
                      </a:r>
                      <a:endParaRPr sz="1200"/>
                    </a:p>
                  </a:txBody>
                  <a:tcPr marT="63500" marB="63500" marR="63500" marL="63500" anchor="ctr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Setup generation after use of STM software</a:t>
                      </a:r>
                      <a:endParaRPr sz="12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pic>
        <p:nvPicPr>
          <p:cNvPr id="195" name="Google Shape;19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6150" y="1211125"/>
            <a:ext cx="1519600" cy="94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0963" y="2365450"/>
            <a:ext cx="1129974" cy="112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9725" y="3655150"/>
            <a:ext cx="1080999" cy="10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04600" y="3569900"/>
            <a:ext cx="1251500" cy="125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8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/>
          <p:nvPr>
            <p:ph type="title"/>
          </p:nvPr>
        </p:nvSpPr>
        <p:spPr>
          <a:xfrm>
            <a:off x="387900" y="458025"/>
            <a:ext cx="65697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Operating System</a:t>
            </a:r>
            <a:endParaRPr/>
          </a:p>
        </p:txBody>
      </p:sp>
      <p:pic>
        <p:nvPicPr>
          <p:cNvPr id="206" name="Google Shape;20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675" y="1290350"/>
            <a:ext cx="2095500" cy="16859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9"/>
          <p:cNvSpPr txBox="1"/>
          <p:nvPr/>
        </p:nvSpPr>
        <p:spPr>
          <a:xfrm>
            <a:off x="3778150" y="1144125"/>
            <a:ext cx="4576800" cy="35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FreeRTOS</a:t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Light on resources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Useful for threads, tasks, timers, queues, and mutexes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Schedule predictable 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operation.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Integration with STM32cubeIDE.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8" name="Google Shape;20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9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" name="Google Shape;214;p30"/>
          <p:cNvGraphicFramePr/>
          <p:nvPr/>
        </p:nvGraphicFramePr>
        <p:xfrm>
          <a:off x="1185063" y="1675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354775"/>
                <a:gridCol w="1354775"/>
                <a:gridCol w="1354775"/>
                <a:gridCol w="1354775"/>
                <a:gridCol w="1354775"/>
              </a:tblGrid>
              <a:tr h="553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Format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Case Sensitive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Sparse Files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Journaling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OS Cross Compatible 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FAT32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exFAT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Optional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NTFS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r>
                        <a:rPr b="1" lang="en" sz="1200"/>
                        <a:t>*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547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APFS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Yes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Optional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r>
                        <a:rPr b="1" lang="en" sz="1200"/>
                        <a:t>**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pic>
        <p:nvPicPr>
          <p:cNvPr id="215" name="Google Shape;21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0"/>
          <p:cNvSpPr txBox="1"/>
          <p:nvPr>
            <p:ph type="title"/>
          </p:nvPr>
        </p:nvSpPr>
        <p:spPr>
          <a:xfrm>
            <a:off x="387900" y="458025"/>
            <a:ext cx="65697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Filesystem</a:t>
            </a:r>
            <a:endParaRPr/>
          </a:p>
        </p:txBody>
      </p:sp>
      <p:sp>
        <p:nvSpPr>
          <p:cNvPr id="217" name="Google Shape;217;p30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2" name="Google Shape;222;p31"/>
          <p:cNvGraphicFramePr/>
          <p:nvPr/>
        </p:nvGraphicFramePr>
        <p:xfrm>
          <a:off x="607000" y="168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932100"/>
                <a:gridCol w="2133700"/>
                <a:gridCol w="1932100"/>
                <a:gridCol w="1932100"/>
              </a:tblGrid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Format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Compression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CPU Overhead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Data Size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WAV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No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690 </a:t>
                      </a:r>
                      <a:r>
                        <a:rPr lang="en" sz="1200"/>
                        <a:t>kbps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FLAC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Lossless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450 </a:t>
                      </a:r>
                      <a:r>
                        <a:rPr lang="en" sz="1200"/>
                        <a:t>kbps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ALAC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Lossless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425 </a:t>
                      </a:r>
                      <a:r>
                        <a:rPr lang="en" sz="1200"/>
                        <a:t>kbps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MP3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16</a:t>
                      </a:r>
                      <a:r>
                        <a:rPr lang="en" sz="1200"/>
                        <a:t>0 kbps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AAC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160</a:t>
                      </a:r>
                      <a:r>
                        <a:rPr lang="en" sz="1200"/>
                        <a:t> kbps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387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Opus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Lossy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80 kbps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pic>
        <p:nvPicPr>
          <p:cNvPr id="223" name="Google Shape;2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1"/>
          <p:cNvSpPr txBox="1"/>
          <p:nvPr>
            <p:ph type="title"/>
          </p:nvPr>
        </p:nvSpPr>
        <p:spPr>
          <a:xfrm>
            <a:off x="387900" y="458025"/>
            <a:ext cx="65697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Selection Comparison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Audio File Format</a:t>
            </a:r>
            <a:endParaRPr/>
          </a:p>
        </p:txBody>
      </p:sp>
      <p:sp>
        <p:nvSpPr>
          <p:cNvPr id="225" name="Google Shape;225;p31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588600"/>
          </a:xfrm>
          <a:prstGeom prst="rect">
            <a:avLst/>
          </a:prstGeom>
          <a:solidFill>
            <a:srgbClr val="000000"/>
          </a:solidFill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           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t/>
            </a:r>
            <a:endParaRPr sz="30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Our Team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152475"/>
            <a:ext cx="8368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                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                                                                            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r>
              <a:rPr b="1" lang="en" sz="1500"/>
              <a:t>Wylde Simpson                               Jameson Palmer                              Soufiane Louiba</a:t>
            </a:r>
            <a:endParaRPr b="1"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500"/>
              <a:t>       Electrical Engineering                     Computer Engineering                   Electrical Engineering</a:t>
            </a:r>
            <a:endParaRPr b="1" sz="1500"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2900" y="1152475"/>
            <a:ext cx="1876850" cy="190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0563" y="1152488"/>
            <a:ext cx="1822875" cy="1901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 title="20250226_143249.jpg"/>
          <p:cNvPicPr preferRelativeResize="0"/>
          <p:nvPr/>
        </p:nvPicPr>
        <p:blipFill rotWithShape="1">
          <a:blip r:embed="rId5">
            <a:alphaModFix/>
          </a:blip>
          <a:srcRect b="30664" l="12708" r="29915" t="15967"/>
          <a:stretch/>
        </p:blipFill>
        <p:spPr>
          <a:xfrm>
            <a:off x="6414800" y="1152475"/>
            <a:ext cx="1987023" cy="1901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5300" y="1152463"/>
            <a:ext cx="1509575" cy="18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Project Design</a:t>
            </a:r>
            <a:endParaRPr sz="3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Overall Schematic</a:t>
            </a:r>
            <a:endParaRPr/>
          </a:p>
        </p:txBody>
      </p:sp>
      <p:pic>
        <p:nvPicPr>
          <p:cNvPr id="236" name="Google Shape;2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3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8" name="Google Shape;23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013" y="1144125"/>
            <a:ext cx="8323973" cy="369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44" name="Google Shape;24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4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52" name="Google Shape;25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5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60" name="Google Shape;26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16"/>
            <a:ext cx="7165251" cy="3694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6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68" name="Google Shape;26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6"/>
            <a:ext cx="7165251" cy="3694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7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76" name="Google Shape;27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8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84" name="Google Shape;28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9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292" name="Google Shape;29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0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300" name="Google Shape;30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1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&amp; Background</a:t>
            </a:r>
            <a:endParaRPr/>
          </a:p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387900" y="1507099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Electric drum kits are expensive and not as accessible for amateur players.</a:t>
            </a:r>
            <a:endParaRPr sz="2000"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Amateur drummers lack a way to transpose their jam sessions into MIDI information.</a:t>
            </a:r>
            <a:endParaRPr sz="2000"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Not everyone has space for a full drum kit, ours is modular.</a:t>
            </a:r>
            <a:endParaRPr sz="2000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308" name="Google Shape;30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42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316" name="Google Shape;31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3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324" name="Google Shape;32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4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Significant PCB Design</a:t>
            </a:r>
            <a:endParaRPr/>
          </a:p>
        </p:txBody>
      </p:sp>
      <p:pic>
        <p:nvPicPr>
          <p:cNvPr id="332" name="Google Shape;33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375" y="1144125"/>
            <a:ext cx="7165240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45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6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Software</a:t>
            </a:r>
            <a:r>
              <a:rPr lang="en" sz="3600"/>
              <a:t> Design</a:t>
            </a:r>
            <a:endParaRPr sz="3600"/>
          </a:p>
        </p:txBody>
      </p:sp>
      <p:pic>
        <p:nvPicPr>
          <p:cNvPr id="340" name="Google Shape;34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6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7"/>
          <p:cNvSpPr txBox="1"/>
          <p:nvPr>
            <p:ph type="title"/>
          </p:nvPr>
        </p:nvSpPr>
        <p:spPr>
          <a:xfrm>
            <a:off x="387900" y="458025"/>
            <a:ext cx="36351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Task Separation</a:t>
            </a:r>
            <a:endParaRPr b="1"/>
          </a:p>
        </p:txBody>
      </p:sp>
      <p:sp>
        <p:nvSpPr>
          <p:cNvPr id="347" name="Google Shape;347;p47"/>
          <p:cNvSpPr txBox="1"/>
          <p:nvPr/>
        </p:nvSpPr>
        <p:spPr>
          <a:xfrm>
            <a:off x="364025" y="1209325"/>
            <a:ext cx="3940500" cy="3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OmniDrum depends on the storage device and sound effects.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sensor array can be sampled multiple times within the duration of a sensor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spike</a:t>
            </a: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button and switches are polled at less regular intervals.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48" name="Google Shape;34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3888" y="458025"/>
            <a:ext cx="1819275" cy="276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4250" y="3444450"/>
            <a:ext cx="3638550" cy="12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7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3653" y="272387"/>
            <a:ext cx="5927724" cy="469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8"/>
          <p:cNvSpPr txBox="1"/>
          <p:nvPr>
            <p:ph type="title"/>
          </p:nvPr>
        </p:nvSpPr>
        <p:spPr>
          <a:xfrm>
            <a:off x="387900" y="458025"/>
            <a:ext cx="36351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48"/>
          <p:cNvSpPr txBox="1"/>
          <p:nvPr/>
        </p:nvSpPr>
        <p:spPr>
          <a:xfrm>
            <a:off x="7710638" y="969289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9"/>
          <p:cNvSpPr txBox="1"/>
          <p:nvPr>
            <p:ph type="title"/>
          </p:nvPr>
        </p:nvSpPr>
        <p:spPr>
          <a:xfrm>
            <a:off x="387900" y="458025"/>
            <a:ext cx="36351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6" name="Google Shape;366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100" y="822375"/>
            <a:ext cx="3133350" cy="391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4250" y="1173748"/>
            <a:ext cx="4710150" cy="356532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9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0"/>
          <p:cNvSpPr txBox="1"/>
          <p:nvPr>
            <p:ph type="title"/>
          </p:nvPr>
        </p:nvSpPr>
        <p:spPr>
          <a:xfrm>
            <a:off x="387900" y="458025"/>
            <a:ext cx="36351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5" name="Google Shape;37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6925" y="828913"/>
            <a:ext cx="3269800" cy="399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50"/>
          <p:cNvPicPr preferRelativeResize="0"/>
          <p:nvPr/>
        </p:nvPicPr>
        <p:blipFill rotWithShape="1">
          <a:blip r:embed="rId5">
            <a:alphaModFix/>
          </a:blip>
          <a:srcRect b="44168" l="0" r="26112" t="0"/>
          <a:stretch/>
        </p:blipFill>
        <p:spPr>
          <a:xfrm>
            <a:off x="3664225" y="1545588"/>
            <a:ext cx="5296201" cy="2563051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0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Periodic </a:t>
            </a:r>
            <a:r>
              <a:rPr lang="en"/>
              <a:t>Timer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3" name="Google Shape;383;p51"/>
          <p:cNvPicPr preferRelativeResize="0"/>
          <p:nvPr/>
        </p:nvPicPr>
        <p:blipFill rotWithShape="1">
          <a:blip r:embed="rId3">
            <a:alphaModFix/>
          </a:blip>
          <a:srcRect b="0" l="75949" r="0" t="0"/>
          <a:stretch/>
        </p:blipFill>
        <p:spPr>
          <a:xfrm>
            <a:off x="6389700" y="674850"/>
            <a:ext cx="1563601" cy="416385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1"/>
          <p:cNvSpPr txBox="1"/>
          <p:nvPr/>
        </p:nvSpPr>
        <p:spPr>
          <a:xfrm>
            <a:off x="364025" y="1209325"/>
            <a:ext cx="5209800" cy="30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FreeRTOS tick rate is 1 kHz.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periodic interrupt for our DAC output needs to be in the microsecond range.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Hardware timer is configured for 44100 Hz interrupts to place data into our DAC register.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-"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Must have a sample in the consumer buffer, otherwise we exit ISR.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85" name="Google Shape;38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51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</a:t>
            </a:r>
            <a:endParaRPr/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will be able to detect input from sensors and play a corresponding sound.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be able to output MIDI signals corresponding to which sensors are triggered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be able to play at least 3 sounds at once.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device should be able to detect the velocity of each hit and play a different sound depending on the velocity.</a:t>
            </a:r>
            <a:endParaRPr sz="2000"/>
          </a:p>
        </p:txBody>
      </p:sp>
      <p:sp>
        <p:nvSpPr>
          <p:cNvPr id="89" name="Google Shape;89;p16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2"/>
          <p:cNvSpPr txBox="1"/>
          <p:nvPr>
            <p:ph type="title"/>
          </p:nvPr>
        </p:nvSpPr>
        <p:spPr>
          <a:xfrm>
            <a:off x="387900" y="458025"/>
            <a:ext cx="66645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Use Case Diagram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2" name="Google Shape;39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3687" y="862250"/>
            <a:ext cx="5416625" cy="393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3675" y="862250"/>
            <a:ext cx="5416649" cy="393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52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3"/>
          <p:cNvSpPr txBox="1"/>
          <p:nvPr>
            <p:ph type="title"/>
          </p:nvPr>
        </p:nvSpPr>
        <p:spPr>
          <a:xfrm>
            <a:off x="387900" y="458025"/>
            <a:ext cx="66645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ADC Sensor Reading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1" name="Google Shape;40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53" title="1Screenshot_20250413_21505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938" y="1044488"/>
            <a:ext cx="6568134" cy="3694576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53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4"/>
          <p:cNvSpPr txBox="1"/>
          <p:nvPr>
            <p:ph type="title"/>
          </p:nvPr>
        </p:nvSpPr>
        <p:spPr>
          <a:xfrm>
            <a:off x="387900" y="458025"/>
            <a:ext cx="66645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ADC Sensor Reading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9" name="Google Shape;40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54" title="2Screenshot_20250413_21505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938" y="1044488"/>
            <a:ext cx="6568134" cy="3694576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4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5"/>
          <p:cNvSpPr txBox="1"/>
          <p:nvPr>
            <p:ph type="title"/>
          </p:nvPr>
        </p:nvSpPr>
        <p:spPr>
          <a:xfrm>
            <a:off x="387900" y="458025"/>
            <a:ext cx="66645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 - ADC Sensor Reading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7" name="Google Shape;41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55" title="3Screenshot_20250413_21505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938" y="1044488"/>
            <a:ext cx="6568134" cy="3694576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55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Prototypes / Pictures</a:t>
            </a:r>
            <a:endParaRPr/>
          </a:p>
        </p:txBody>
      </p:sp>
      <p:pic>
        <p:nvPicPr>
          <p:cNvPr id="425" name="Google Shape;425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5126" y="1144125"/>
            <a:ext cx="3694577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975" y="1144125"/>
            <a:ext cx="3694577" cy="3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6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Prototypes / Pictures</a:t>
            </a:r>
            <a:endParaRPr/>
          </a:p>
        </p:txBody>
      </p:sp>
      <p:pic>
        <p:nvPicPr>
          <p:cNvPr id="434" name="Google Shape;434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0827" y="150800"/>
            <a:ext cx="544275" cy="859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57"/>
          <p:cNvSpPr txBox="1"/>
          <p:nvPr/>
        </p:nvSpPr>
        <p:spPr>
          <a:xfrm>
            <a:off x="7019400" y="96388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6" name="Google Shape;436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9225" y="1144125"/>
            <a:ext cx="6565549" cy="369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Prototypes / Pictures</a:t>
            </a:r>
            <a:endParaRPr/>
          </a:p>
        </p:txBody>
      </p:sp>
      <p:pic>
        <p:nvPicPr>
          <p:cNvPr id="442" name="Google Shape;44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0827" y="150800"/>
            <a:ext cx="544275" cy="85925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58"/>
          <p:cNvSpPr txBox="1"/>
          <p:nvPr/>
        </p:nvSpPr>
        <p:spPr>
          <a:xfrm>
            <a:off x="7019400" y="96388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44" name="Google Shape;444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9225" y="1144125"/>
            <a:ext cx="6565549" cy="369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Prototypes / Pictures</a:t>
            </a:r>
            <a:endParaRPr/>
          </a:p>
        </p:txBody>
      </p:sp>
      <p:pic>
        <p:nvPicPr>
          <p:cNvPr id="450" name="Google Shape;45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0827" y="150800"/>
            <a:ext cx="544275" cy="85925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59"/>
          <p:cNvSpPr txBox="1"/>
          <p:nvPr/>
        </p:nvSpPr>
        <p:spPr>
          <a:xfrm>
            <a:off x="7019400" y="96388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52" name="Google Shape;452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938" y="1144125"/>
            <a:ext cx="6568136" cy="369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Prototypes / Pictures</a:t>
            </a:r>
            <a:endParaRPr/>
          </a:p>
        </p:txBody>
      </p:sp>
      <p:pic>
        <p:nvPicPr>
          <p:cNvPr id="458" name="Google Shape;458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0827" y="150800"/>
            <a:ext cx="544275" cy="85925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60"/>
          <p:cNvSpPr txBox="1"/>
          <p:nvPr/>
        </p:nvSpPr>
        <p:spPr>
          <a:xfrm>
            <a:off x="7019400" y="96388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60" name="Google Shape;460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9225" y="1144125"/>
            <a:ext cx="6565549" cy="369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1"/>
          <p:cNvSpPr txBox="1"/>
          <p:nvPr>
            <p:ph idx="4294967295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Unable to get stable SPI connection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Due to lack of SPI, audio playback will be moved to user’s device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Notes may actuate multiple times during one strike</a:t>
            </a:r>
            <a:endParaRPr sz="2000"/>
          </a:p>
        </p:txBody>
      </p:sp>
      <p:sp>
        <p:nvSpPr>
          <p:cNvPr id="466" name="Google Shape;466;p6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</a:t>
            </a:r>
            <a:endParaRPr/>
          </a:p>
        </p:txBody>
      </p:sp>
      <p:pic>
        <p:nvPicPr>
          <p:cNvPr id="467" name="Google Shape;467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1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</a:t>
            </a:r>
            <a:r>
              <a:rPr lang="en"/>
              <a:t> Requirements and Specifications</a:t>
            </a:r>
            <a:endParaRPr/>
          </a:p>
        </p:txBody>
      </p:sp>
      <p:graphicFrame>
        <p:nvGraphicFramePr>
          <p:cNvPr id="96" name="Google Shape;96;p17"/>
          <p:cNvGraphicFramePr/>
          <p:nvPr/>
        </p:nvGraphicFramePr>
        <p:xfrm>
          <a:off x="688338" y="1534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{5DA6FFC4-A18C-4277-B142-D9155E1BA97D}</a:tableStyleId>
              </a:tblPr>
              <a:tblGrid>
                <a:gridCol w="3619500"/>
                <a:gridCol w="414782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Requirement &amp; Constraints</a:t>
                      </a:r>
                      <a:endParaRPr b="1"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Description</a:t>
                      </a:r>
                      <a:endParaRPr b="1"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MIDI Output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output MIDI information to the user’s device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Polyphony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be able to play at least 3 sounds at once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Vel. Sensitivity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be able to detect 3 levels of velocity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Detection Rate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Must be able to detect hits that are at least 100ms apart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 Latency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Latency must be no more than 100ms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 Power Draw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Target power for circuit board should be less than 15 Watts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Audible Output</a:t>
                      </a:r>
                      <a:endParaRPr sz="12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External speaker should achieve at least 65 dBA</a:t>
                      </a:r>
                      <a:endParaRPr sz="1200"/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97" name="Google Shape;97;p17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- Budget</a:t>
            </a:r>
            <a:endParaRPr/>
          </a:p>
        </p:txBody>
      </p:sp>
      <p:pic>
        <p:nvPicPr>
          <p:cNvPr id="474" name="Google Shape;47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62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476" name="Google Shape;476;p62"/>
          <p:cNvGraphicFramePr/>
          <p:nvPr/>
        </p:nvGraphicFramePr>
        <p:xfrm>
          <a:off x="2057400" y="114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3171825"/>
                <a:gridCol w="1857375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Part</a:t>
                      </a:r>
                      <a:endParaRPr b="1"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Estimated Cost</a:t>
                      </a:r>
                      <a:endParaRPr b="1"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PCB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$30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Microcontroller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$3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IO Jacks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$3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Main Housing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$20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Sensors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$10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Pedals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$15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Speaker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$3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Amplifier Circuitry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$3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Power Delivery Circuitry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$5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Connecting Cables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$15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Other Components (Indicators, Buttons)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$3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Storage Device</a:t>
                      </a:r>
                      <a:endParaRPr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$5</a:t>
                      </a:r>
                      <a:endParaRPr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Total</a:t>
                      </a:r>
                      <a:endParaRPr b="1" sz="10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$115</a:t>
                      </a:r>
                      <a:endParaRPr b="1" sz="10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- Budget</a:t>
            </a:r>
            <a:endParaRPr/>
          </a:p>
        </p:txBody>
      </p:sp>
      <p:graphicFrame>
        <p:nvGraphicFramePr>
          <p:cNvPr id="482" name="Google Shape;482;p63"/>
          <p:cNvGraphicFramePr/>
          <p:nvPr/>
        </p:nvGraphicFramePr>
        <p:xfrm>
          <a:off x="1620750" y="152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554375"/>
                <a:gridCol w="851700"/>
                <a:gridCol w="1301025"/>
                <a:gridCol w="1462200"/>
                <a:gridCol w="733200"/>
              </a:tblGrid>
              <a:tr h="545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Component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Value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Notes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Qty.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Total Cost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7B7B7"/>
                    </a:solidFill>
                  </a:tcPr>
                </a:tc>
              </a:tr>
              <a:tr h="390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Electrical Components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SMD/SMT &amp; THT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21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$22.69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90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All Hardware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19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$56.57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90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Sensor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6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$23.70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90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MCU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SMD/SMT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1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$8.20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90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PCB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-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5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$55.97</a:t>
                      </a:r>
                      <a:endParaRPr sz="1000"/>
                    </a:p>
                  </a:txBody>
                  <a:tcPr marT="63500" marB="63500" marR="63500" marL="63500" anchor="ctr"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90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Total</a:t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/>
                        <a:t>$167.13</a:t>
                      </a:r>
                      <a:endParaRPr b="1" sz="1000"/>
                    </a:p>
                  </a:txBody>
                  <a:tcPr marT="63500" marB="63500" marR="63500" marL="63500" anchor="ctr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483" name="Google Shape;48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63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- Work Distribution</a:t>
            </a:r>
            <a:endParaRPr/>
          </a:p>
        </p:txBody>
      </p:sp>
      <p:pic>
        <p:nvPicPr>
          <p:cNvPr id="490" name="Google Shape;490;p64" title="Recording (72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29275" y="4787125"/>
            <a:ext cx="398575" cy="30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64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237450" y="29125"/>
            <a:ext cx="857277" cy="9090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92" name="Google Shape;492;p64"/>
          <p:cNvGraphicFramePr/>
          <p:nvPr/>
        </p:nvGraphicFramePr>
        <p:xfrm>
          <a:off x="387900" y="1144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4059550"/>
                <a:gridCol w="2081025"/>
                <a:gridCol w="2227625"/>
              </a:tblGrid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Task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Primary</a:t>
                      </a:r>
                      <a:endParaRPr b="1" sz="800"/>
                    </a:p>
                  </a:txBody>
                  <a:tcPr marT="63500" marB="63500" marR="63500" marL="63500"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9E9E9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Secondary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9E9E9E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Kit Assembly and Housing Design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Instrument Sensor and Housing</a:t>
                      </a:r>
                      <a:endParaRPr b="1"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Design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Sound Library Storage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Connection between Sensors and</a:t>
                      </a:r>
                      <a:endParaRPr b="1"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Control Board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Strike Level Detection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Sound Library Instrument Selection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Sensor Instrument Assignment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Sound Library Mode Switching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Auxiliary port passthrough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MIDI cable data path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Control Board PCB Layout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Power Supply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Soufiane</a:t>
                      </a:r>
                      <a:endParaRPr b="1" sz="800"/>
                    </a:p>
                  </a:txBody>
                  <a:tcPr marT="63500" marB="63500" marR="63500" marL="63500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chemeClr val="dk1"/>
                    </a:solidFill>
                  </a:tcPr>
                </a:tc>
              </a:tr>
              <a:tr h="248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Control Board Software</a:t>
                      </a:r>
                      <a:endParaRPr b="1" sz="800"/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Jameson</a:t>
                      </a:r>
                      <a:endParaRPr b="1" sz="800"/>
                    </a:p>
                  </a:txBody>
                  <a:tcPr marT="63500" marB="63500" marR="63500" marL="63500"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Wylde</a:t>
                      </a:r>
                      <a:endParaRPr b="1" sz="800"/>
                    </a:p>
                  </a:txBody>
                  <a:tcPr marT="63500" marB="63500" marR="63500" marL="63500"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493" name="Google Shape;493;p64"/>
          <p:cNvSpPr txBox="1"/>
          <p:nvPr/>
        </p:nvSpPr>
        <p:spPr>
          <a:xfrm>
            <a:off x="6856825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6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Plans</a:t>
            </a:r>
            <a:endParaRPr/>
          </a:p>
        </p:txBody>
      </p:sp>
      <p:sp>
        <p:nvSpPr>
          <p:cNvPr id="499" name="Google Shape;499;p65"/>
          <p:cNvSpPr txBox="1"/>
          <p:nvPr>
            <p:ph idx="4294967295" type="body"/>
          </p:nvPr>
        </p:nvSpPr>
        <p:spPr>
          <a:xfrm>
            <a:off x="387900" y="1489825"/>
            <a:ext cx="61995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Achieve function with internal speaker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Sensor debouncing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Prototype a form of Drum Pad that could be optionally added alongside the device</a:t>
            </a:r>
            <a:endParaRPr/>
          </a:p>
        </p:txBody>
      </p:sp>
      <p:pic>
        <p:nvPicPr>
          <p:cNvPr id="500" name="Google Shape;50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4975" y="67550"/>
            <a:ext cx="885349" cy="976952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65"/>
          <p:cNvSpPr txBox="1"/>
          <p:nvPr/>
        </p:nvSpPr>
        <p:spPr>
          <a:xfrm>
            <a:off x="6768638" y="-11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Jameson Palmer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Block Diagram</a:t>
            </a:r>
            <a:endParaRPr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9137" y="1144125"/>
            <a:ext cx="4225725" cy="365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6250" y="83140"/>
            <a:ext cx="742800" cy="89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/>
        </p:nvSpPr>
        <p:spPr>
          <a:xfrm>
            <a:off x="6887150" y="-12"/>
            <a:ext cx="17940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Wylde Simpson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Hardware Selection Comparison</a:t>
            </a:r>
            <a:endParaRPr sz="3600"/>
          </a:p>
        </p:txBody>
      </p:sp>
      <p:pic>
        <p:nvPicPr>
          <p:cNvPr id="112" name="Google Shape;112;p19" title="Recording (63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6800" y="4815900"/>
            <a:ext cx="457200" cy="32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7812250" y="786714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MCU</a:t>
            </a:r>
            <a:endParaRPr/>
          </a:p>
        </p:txBody>
      </p:sp>
      <p:graphicFrame>
        <p:nvGraphicFramePr>
          <p:cNvPr id="120" name="Google Shape;120;p20"/>
          <p:cNvGraphicFramePr/>
          <p:nvPr/>
        </p:nvGraphicFramePr>
        <p:xfrm>
          <a:off x="505438" y="14898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457875"/>
                <a:gridCol w="1304975"/>
                <a:gridCol w="1304975"/>
                <a:gridCol w="1304975"/>
              </a:tblGrid>
              <a:tr h="523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STM32F405RGT6W LQFP64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STM32L562QEI6Q LQFP64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STM32G473R LQFP64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GPIO Pins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51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523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12-bit ADC Channels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16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16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26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External DACs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523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UART/USART/LPUART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2/4/0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2/3/1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2/3/1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SPI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Memory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1024 MB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512 KB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512 KB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  <a:tr h="329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$11.83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$6.94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$8.20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</a:tr>
            </a:tbl>
          </a:graphicData>
        </a:graphic>
      </p:graphicFrame>
      <p:sp>
        <p:nvSpPr>
          <p:cNvPr id="121" name="Google Shape;121;p20"/>
          <p:cNvSpPr txBox="1"/>
          <p:nvPr>
            <p:ph idx="2" type="body"/>
          </p:nvPr>
        </p:nvSpPr>
        <p:spPr>
          <a:xfrm>
            <a:off x="5947550" y="1845425"/>
            <a:ext cx="2882400" cy="271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STM32G473R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More ADC Channels (26 vs. 16)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More DAC Channels (3 vs. 2)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Sufficient Memory (512 KB)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MIDI Support (UART/USART)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– All options support MIDI communication, so no limitations here.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Balanced Cost ($8.20)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– Offers better ADC/DAC features without a significant price increase.</a:t>
            </a:r>
            <a:endParaRPr/>
          </a:p>
        </p:txBody>
      </p:sp>
      <p:pic>
        <p:nvPicPr>
          <p:cNvPr id="122" name="Google Shape;122;p20" title="Recording (28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94000" y="4898925"/>
            <a:ext cx="239625" cy="1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7812250" y="786714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>
            <p:ph type="title"/>
          </p:nvPr>
        </p:nvSpPr>
        <p:spPr>
          <a:xfrm>
            <a:off x="387900" y="597900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Selection Comparison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Internal Speaker</a:t>
            </a:r>
            <a:endParaRPr/>
          </a:p>
        </p:txBody>
      </p:sp>
      <p:graphicFrame>
        <p:nvGraphicFramePr>
          <p:cNvPr id="130" name="Google Shape;130;p21"/>
          <p:cNvGraphicFramePr/>
          <p:nvPr/>
        </p:nvGraphicFramePr>
        <p:xfrm>
          <a:off x="539313" y="1625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{955AC9C1-385F-4D13-A105-2810D5508D80}</a:tableStyleId>
              </a:tblPr>
              <a:tblGrid>
                <a:gridCol w="1336775"/>
                <a:gridCol w="1251775"/>
                <a:gridCol w="1141325"/>
                <a:gridCol w="1196550"/>
              </a:tblGrid>
              <a:tr h="33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Model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HY7040DS0830-H16.8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HYB30704R3W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SC700208-1</a:t>
                      </a:r>
                      <a:endParaRPr b="1" sz="1200"/>
                    </a:p>
                  </a:txBody>
                  <a:tcPr marT="63500" marB="63500" marR="63500" marL="63500" anchor="ctr">
                    <a:solidFill>
                      <a:srgbClr val="B7B7B7"/>
                    </a:solidFill>
                  </a:tcPr>
                </a:tc>
              </a:tr>
              <a:tr h="1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Price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$1.75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$2.00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$4.10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65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Rated Power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3W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Rated Impedance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8Ω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Output SPL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93dB ±3dB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116dB ±3dB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100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Total Harmonic Distortion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10%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5%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NA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Dimensions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71mm x 41mm x 17mm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70mm x 31mm x 17mm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71mm x 41mm x 25mm</a:t>
                      </a:r>
                      <a:endParaRPr sz="1200"/>
                    </a:p>
                  </a:txBody>
                  <a:tcPr marT="63500" marB="63500" marR="63500" marL="63500" anchor="ctr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sp>
        <p:nvSpPr>
          <p:cNvPr id="131" name="Google Shape;131;p21"/>
          <p:cNvSpPr txBox="1"/>
          <p:nvPr>
            <p:ph idx="4294967295" type="body"/>
          </p:nvPr>
        </p:nvSpPr>
        <p:spPr>
          <a:xfrm>
            <a:off x="5873700" y="2012325"/>
            <a:ext cx="2882400" cy="261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Why We Chose the </a:t>
            </a:r>
            <a:r>
              <a:rPr b="1" lang="en" sz="1200">
                <a:latin typeface="Arial"/>
                <a:ea typeface="Arial"/>
                <a:cs typeface="Arial"/>
                <a:sym typeface="Arial"/>
              </a:rPr>
              <a:t>HY7040DS0830-H16.8</a:t>
            </a:r>
            <a:r>
              <a:rPr b="1" lang="en" sz="1200">
                <a:latin typeface="Arial"/>
                <a:ea typeface="Arial"/>
                <a:cs typeface="Arial"/>
                <a:sym typeface="Arial"/>
              </a:rPr>
              <a:t> for OmniDrum?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Lowest Cost Option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Good Sound quality from High Impedance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Acceptable Output SPL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❖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Acceptable THD</a:t>
            </a:r>
            <a:endParaRPr/>
          </a:p>
        </p:txBody>
      </p:sp>
      <p:pic>
        <p:nvPicPr>
          <p:cNvPr id="132" name="Google Shape;132;p21" title="Recording (35)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27325" y="4700825"/>
            <a:ext cx="293100" cy="29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1" title="20250226_143222.jpg"/>
          <p:cNvPicPr preferRelativeResize="0"/>
          <p:nvPr/>
        </p:nvPicPr>
        <p:blipFill rotWithShape="1">
          <a:blip r:embed="rId5">
            <a:alphaModFix/>
          </a:blip>
          <a:srcRect b="23414" l="24129" r="18130" t="7289"/>
          <a:stretch/>
        </p:blipFill>
        <p:spPr>
          <a:xfrm>
            <a:off x="8323775" y="29125"/>
            <a:ext cx="770949" cy="85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/>
          <p:nvPr/>
        </p:nvSpPr>
        <p:spPr>
          <a:xfrm>
            <a:off x="7812250" y="786714"/>
            <a:ext cx="17940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Soufiane Louiba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Electrical Engineering</a:t>
            </a:r>
            <a:endParaRPr sz="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