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01_698243FA.xml" ContentType="application/vnd.ms-powerpoint.comments+xml"/>
  <Override PartName="/ppt/comments/modernComment_102_9DB33518.xml" ContentType="application/vnd.ms-powerpoint.comments+xml"/>
  <Override PartName="/ppt/comments/modernComment_103_F46E0261.xml" ContentType="application/vnd.ms-powerpoint.comments+xml"/>
  <Override PartName="/ppt/comments/modernComment_116_BAD2D200.xml" ContentType="application/vnd.ms-powerpoint.comments+xml"/>
  <Override PartName="/ppt/comments/modernComment_104_A25A4FB7.xml" ContentType="application/vnd.ms-powerpoint.comments+xml"/>
  <Override PartName="/ppt/comments/modernComment_11B_FECD9B3C.xml" ContentType="application/vnd.ms-powerpoint.comments+xml"/>
  <Override PartName="/ppt/comments/modernComment_117_547251DD.xml" ContentType="application/vnd.ms-powerpoint.comments+xml"/>
  <Override PartName="/ppt/comments/modernComment_106_9BC30F9C.xml" ContentType="application/vnd.ms-powerpoint.comments+xml"/>
  <Override PartName="/ppt/comments/modernComment_107_C419B442.xml" ContentType="application/vnd.ms-powerpoint.comments+xml"/>
  <Override PartName="/ppt/comments/modernComment_113_94FCCA62.xml" ContentType="application/vnd.ms-powerpoint.comments+xml"/>
  <Override PartName="/ppt/comments/modernComment_119_B704010E.xml" ContentType="application/vnd.ms-powerpoint.comments+xml"/>
  <Override PartName="/ppt/comments/modernComment_114_EC08E58.xml" ContentType="application/vnd.ms-powerpoint.comments+xml"/>
  <Override PartName="/ppt/comments/modernComment_115_B1C3ADB0.xml" ContentType="application/vnd.ms-powerpoint.comments+xml"/>
  <Override PartName="/ppt/comments/modernComment_11C_CD4C0B85.xml" ContentType="application/vnd.ms-powerpoint.comments+xml"/>
  <Override PartName="/ppt/comments/modernComment_10C_60AC0189.xml" ContentType="application/vnd.ms-powerpoint.comments+xml"/>
  <Override PartName="/ppt/comments/modernComment_10D_A597F2F2.xml" ContentType="application/vnd.ms-powerpoint.comments+xml"/>
  <Override PartName="/ppt/comments/modernComment_109_24D19E41.xml" ContentType="application/vnd.ms-powerpoint.comments+xml"/>
  <Override PartName="/ppt/comments/modernComment_118_1FB9B958.xml" ContentType="application/vnd.ms-powerpoint.comments+xml"/>
  <Override PartName="/ppt/comments/modernComment_11A_96DCED0B.xml" ContentType="application/vnd.ms-powerpoint.comments+xml"/>
  <Override PartName="/ppt/comments/modernComment_10A_672854EC.xml" ContentType="application/vnd.ms-powerpoint.comments+xml"/>
  <Override PartName="/ppt/comments/modernComment_10B_E236B3EB.xml" ContentType="application/vnd.ms-powerpoint.comments+xml"/>
  <Override PartName="/ppt/comments/modernComment_10E_8CFBE1F7.xml" ContentType="application/vnd.ms-powerpoint.comments+xml"/>
  <Override PartName="/ppt/comments/modernComment_10F_8F6D4368.xml" ContentType="application/vnd.ms-powerpoint.comments+xml"/>
  <Override PartName="/ppt/comments/modernComment_110_45600BEC.xml" ContentType="application/vnd.ms-powerpoint.comments+xml"/>
  <Override PartName="/ppt/comments/modernComment_111_1CCF1EA1.xml" ContentType="application/vnd.ms-powerpoint.comments+xml"/>
  <Override PartName="/ppt/comments/modernComment_112_5980B5B0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8" r:id="rId6"/>
    <p:sldId id="260" r:id="rId7"/>
    <p:sldId id="283" r:id="rId8"/>
    <p:sldId id="279" r:id="rId9"/>
    <p:sldId id="262" r:id="rId10"/>
    <p:sldId id="285" r:id="rId11"/>
    <p:sldId id="286" r:id="rId12"/>
    <p:sldId id="263" r:id="rId13"/>
    <p:sldId id="275" r:id="rId14"/>
    <p:sldId id="281" r:id="rId15"/>
    <p:sldId id="276" r:id="rId16"/>
    <p:sldId id="277" r:id="rId17"/>
    <p:sldId id="284" r:id="rId18"/>
    <p:sldId id="268" r:id="rId19"/>
    <p:sldId id="269" r:id="rId20"/>
    <p:sldId id="265" r:id="rId21"/>
    <p:sldId id="280" r:id="rId22"/>
    <p:sldId id="282" r:id="rId23"/>
    <p:sldId id="266" r:id="rId24"/>
    <p:sldId id="267" r:id="rId25"/>
    <p:sldId id="270" r:id="rId26"/>
    <p:sldId id="271" r:id="rId27"/>
    <p:sldId id="272" r:id="rId28"/>
    <p:sldId id="273" r:id="rId29"/>
    <p:sldId id="27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75F0C9D-3048-07D3-AE01-61BEE0FC680F}" name="Zachary Andreasen" initials="ZA" userId="S::za635397@ucf.edu::20c14940-7841-4254-aab9-cd88728757c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D72AA9-2681-8477-7C0C-374C27EF1817}" v="1093" dt="2026-02-18T02:04:17.042"/>
    <p1510:client id="{5C3FF648-5A0F-496E-8A57-31DDFA01346D}" v="2169" dt="2026-02-17T19:21:20.145"/>
    <p1510:client id="{DC8CCC46-74C4-D155-A663-519A67BAA70C}" v="1059" dt="2026-02-17T19:20:39.7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omments/modernComment_10A_672854E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1D01F6A-18CD-4BF2-A1EF-29F9663645DA}" authorId="{F75F0C9D-3048-07D3-AE01-61BEE0FC680F}" created="2026-02-03T18:28:57.493">
    <pc:sldMkLst xmlns:pc="http://schemas.microsoft.com/office/powerpoint/2013/main/command">
      <pc:docMk/>
      <pc:sldMk cId="1730696428" sldId="266"/>
    </pc:sldMkLst>
    <p188:txBody>
      <a:bodyPr/>
      <a:lstStyle/>
      <a:p>
        <a:r>
          <a:rPr lang="en-US"/>
          <a:t>Tee</a:t>
        </a:r>
      </a:p>
    </p188:txBody>
  </p188:cm>
</p188:cmLst>
</file>

<file path=ppt/comments/modernComment_10B_E236B3E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DE7E810-237D-41B9-B39D-B4846A9EE8A0}" authorId="{F75F0C9D-3048-07D3-AE01-61BEE0FC680F}" created="2026-02-03T18:29:05.746">
    <pc:sldMkLst xmlns:pc="http://schemas.microsoft.com/office/powerpoint/2013/main/command">
      <pc:docMk/>
      <pc:sldMk cId="3795235819" sldId="267"/>
    </pc:sldMkLst>
    <p188:txBody>
      <a:bodyPr/>
      <a:lstStyle/>
      <a:p>
        <a:r>
          <a:rPr lang="en-US"/>
          <a:t>Tee</a:t>
        </a:r>
      </a:p>
    </p188:txBody>
  </p188:cm>
</p188:cmLst>
</file>

<file path=ppt/comments/modernComment_10C_60AC018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F82E902-C6CA-4FE5-8234-395712DDB853}" authorId="{F75F0C9D-3048-07D3-AE01-61BEE0FC680F}" created="2026-02-03T18:29:13.161">
    <pc:sldMkLst xmlns:pc="http://schemas.microsoft.com/office/powerpoint/2013/main/command">
      <pc:docMk/>
      <pc:sldMk cId="1621885321" sldId="268"/>
    </pc:sldMkLst>
    <p188:txBody>
      <a:bodyPr/>
      <a:lstStyle/>
      <a:p>
        <a:r>
          <a:rPr lang="en-US"/>
          <a:t>Zachary</a:t>
        </a:r>
      </a:p>
    </p188:txBody>
  </p188:cm>
</p188:cmLst>
</file>

<file path=ppt/comments/modernComment_10D_A597F2F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A00BD09-746F-4B0E-B1EC-85E74520F45D}" authorId="{F75F0C9D-3048-07D3-AE01-61BEE0FC680F}" created="2026-02-03T18:29:19.422">
    <pc:sldMkLst xmlns:pc="http://schemas.microsoft.com/office/powerpoint/2013/main/command">
      <pc:docMk/>
      <pc:sldMk cId="2778198770" sldId="269"/>
    </pc:sldMkLst>
    <p188:txBody>
      <a:bodyPr/>
      <a:lstStyle/>
      <a:p>
        <a:r>
          <a:rPr lang="en-US"/>
          <a:t>Zachary</a:t>
        </a:r>
      </a:p>
    </p188:txBody>
  </p188:cm>
</p188:cmLst>
</file>

<file path=ppt/comments/modernComment_10E_8CFBE1F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E5C3113-3D0F-4B8B-B424-16DE4B624D9E}" authorId="{F75F0C9D-3048-07D3-AE01-61BEE0FC680F}" created="2026-02-03T18:29:26.211">
    <pc:sldMkLst xmlns:pc="http://schemas.microsoft.com/office/powerpoint/2013/main/command">
      <pc:docMk/>
      <pc:sldMk cId="2365317623" sldId="270"/>
    </pc:sldMkLst>
    <p188:txBody>
      <a:bodyPr/>
      <a:lstStyle/>
      <a:p>
        <a:r>
          <a:rPr lang="en-US"/>
          <a:t>Zachary</a:t>
        </a:r>
      </a:p>
    </p188:txBody>
  </p188:cm>
</p188:cmLst>
</file>

<file path=ppt/comments/modernComment_10F_8F6D436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A8AFCD7-524E-414B-B11D-F0709F0D13ED}" authorId="{F75F0C9D-3048-07D3-AE01-61BEE0FC680F}" created="2026-02-03T18:29:32.563">
    <pc:sldMkLst xmlns:pc="http://schemas.microsoft.com/office/powerpoint/2013/main/command">
      <pc:docMk/>
      <pc:sldMk cId="2406302568" sldId="271"/>
    </pc:sldMkLst>
    <p188:txBody>
      <a:bodyPr/>
      <a:lstStyle/>
      <a:p>
        <a:r>
          <a:rPr lang="en-US"/>
          <a:t>Zachary</a:t>
        </a:r>
      </a:p>
    </p188:txBody>
  </p188:cm>
</p188:cmLst>
</file>

<file path=ppt/comments/modernComment_11A_96DCED0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3DF1170-1BC8-4378-810C-9E5EA59A87EC}" authorId="{F75F0C9D-3048-07D3-AE01-61BEE0FC680F}" created="2026-02-17T19:20:26.079">
    <pc:sldMkLst xmlns:pc="http://schemas.microsoft.com/office/powerpoint/2013/main/command">
      <pc:docMk/>
      <pc:sldMk cId="2531061003" sldId="282"/>
    </pc:sldMkLst>
    <p188:txBody>
      <a:bodyPr/>
      <a:lstStyle/>
      <a:p>
        <a:r>
          <a:rPr lang="en-US"/>
          <a:t>Tee</a:t>
        </a:r>
      </a:p>
    </p188:txBody>
  </p188:cm>
</p188:cmLst>
</file>

<file path=ppt/comments/modernComment_11B_FECD9B3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D3DC1D6-DBFD-41A4-8617-3F73B958A3DB}" authorId="{F75F0C9D-3048-07D3-AE01-61BEE0FC680F}" created="2026-02-17T18:08:27.926">
    <pc:sldMkLst xmlns:pc="http://schemas.microsoft.com/office/powerpoint/2013/main/command">
      <pc:docMk/>
      <pc:sldMk cId="4274887484" sldId="283"/>
    </pc:sldMkLst>
    <p188:txBody>
      <a:bodyPr/>
      <a:lstStyle/>
      <a:p>
        <a:r>
          <a:rPr lang="en-US"/>
          <a:t>Zachary</a:t>
        </a:r>
      </a:p>
    </p188:txBody>
  </p188:cm>
</p188:cmLst>
</file>

<file path=ppt/comments/modernComment_11C_CD4C0B8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EA7F6C9-4DA8-4B7D-9B84-395ECECE85BA}" authorId="{F75F0C9D-3048-07D3-AE01-61BEE0FC680F}" created="2026-02-17T19:21:19.837">
    <pc:sldMkLst xmlns:pc="http://schemas.microsoft.com/office/powerpoint/2013/main/command">
      <pc:docMk/>
      <pc:sldMk cId="3444312965" sldId="284"/>
    </pc:sldMkLst>
    <p188:txBody>
      <a:bodyPr/>
      <a:lstStyle/>
      <a:p>
        <a:r>
          <a:rPr lang="en-US"/>
          <a:t>Tee</a:t>
        </a:r>
      </a:p>
    </p188:txBody>
  </p188:cm>
</p188:cmLst>
</file>

<file path=ppt/comments/modernComment_101_698243F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E36D5C9-FE71-4420-8636-0499D6BDCC48}" authorId="{F75F0C9D-3048-07D3-AE01-61BEE0FC680F}" created="2026-02-03T18:24:02.842">
    <pc:sldMkLst xmlns:pc="http://schemas.microsoft.com/office/powerpoint/2013/main/command">
      <pc:docMk/>
      <pc:sldMk cId="1770144762" sldId="257"/>
    </pc:sldMkLst>
    <p188:txBody>
      <a:bodyPr/>
      <a:lstStyle/>
      <a:p>
        <a:r>
          <a:rPr lang="en-US"/>
          <a:t>Zachary</a:t>
        </a:r>
      </a:p>
    </p188:txBody>
  </p188:cm>
</p188:cmLst>
</file>

<file path=ppt/comments/modernComment_102_9DB3351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2DBCCC8-352D-4E06-8444-7450E663821A}" authorId="{F75F0C9D-3048-07D3-AE01-61BEE0FC680F}" created="2026-02-03T18:24:11.434">
    <pc:sldMkLst xmlns:pc="http://schemas.microsoft.com/office/powerpoint/2013/main/command">
      <pc:docMk/>
      <pc:sldMk cId="2645767448" sldId="258"/>
    </pc:sldMkLst>
    <p188:txBody>
      <a:bodyPr/>
      <a:lstStyle/>
      <a:p>
        <a:r>
          <a:rPr lang="en-US"/>
          <a:t>Zachary</a:t>
        </a:r>
      </a:p>
    </p188:txBody>
  </p188:cm>
</p188:cmLst>
</file>

<file path=ppt/comments/modernComment_103_F46E026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8241D98-EAF7-4AE3-B9D4-699483785D68}" authorId="{F75F0C9D-3048-07D3-AE01-61BEE0FC680F}" created="2026-02-03T18:24:26.752">
    <pc:sldMkLst xmlns:pc="http://schemas.microsoft.com/office/powerpoint/2013/main/command">
      <pc:docMk/>
      <pc:sldMk cId="4100850273" sldId="259"/>
    </pc:sldMkLst>
    <p188:txBody>
      <a:bodyPr/>
      <a:lstStyle/>
      <a:p>
        <a:r>
          <a:rPr lang="en-US"/>
          <a:t>Zachary</a:t>
        </a:r>
      </a:p>
    </p188:txBody>
  </p188:cm>
</p188:cmLst>
</file>

<file path=ppt/comments/modernComment_104_A25A4FB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1EE409D-1612-481E-8450-915D229B789D}" authorId="{F75F0C9D-3048-07D3-AE01-61BEE0FC680F}" created="2026-02-03T18:24:33.673">
    <pc:sldMkLst xmlns:pc="http://schemas.microsoft.com/office/powerpoint/2013/main/command">
      <pc:docMk/>
      <pc:sldMk cId="2723827639" sldId="260"/>
    </pc:sldMkLst>
    <p188:txBody>
      <a:bodyPr/>
      <a:lstStyle/>
      <a:p>
        <a:r>
          <a:rPr lang="en-US"/>
          <a:t>Zachary</a:t>
        </a:r>
      </a:p>
    </p188:txBody>
  </p188:cm>
</p188:cmLst>
</file>

<file path=ppt/comments/modernComment_106_9BC30F9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DCFD144-8E02-4168-99B4-1EB313D27E7C}" authorId="{F75F0C9D-3048-07D3-AE01-61BEE0FC680F}" created="2026-02-03T18:24:54.060">
    <pc:sldMkLst xmlns:pc="http://schemas.microsoft.com/office/powerpoint/2013/main/command">
      <pc:docMk/>
      <pc:sldMk cId="2613251996" sldId="262"/>
    </pc:sldMkLst>
    <p188:txBody>
      <a:bodyPr/>
      <a:lstStyle/>
      <a:p>
        <a:r>
          <a:rPr lang="en-US"/>
          <a:t>Tee</a:t>
        </a:r>
      </a:p>
    </p188:txBody>
  </p188:cm>
</p188:cmLst>
</file>

<file path=ppt/comments/modernComment_107_C419B44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18D9EB2-47B4-49E5-A927-F0B7AEA62509}" authorId="{F75F0C9D-3048-07D3-AE01-61BEE0FC680F}" created="2026-02-03T18:25:00.920">
    <pc:sldMkLst xmlns:pc="http://schemas.microsoft.com/office/powerpoint/2013/main/command">
      <pc:docMk/>
      <pc:sldMk cId="3290018882" sldId="263"/>
    </pc:sldMkLst>
    <p188:txBody>
      <a:bodyPr/>
      <a:lstStyle/>
      <a:p>
        <a:r>
          <a:rPr lang="en-US"/>
          <a:t>Lynzie</a:t>
        </a:r>
      </a:p>
    </p188:txBody>
  </p188:cm>
</p188:cmLst>
</file>

<file path=ppt/comments/modernComment_109_24D19E4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5D74ADE-AB83-4A4D-B550-7A6637B8FCD9}" authorId="{F75F0C9D-3048-07D3-AE01-61BEE0FC680F}" created="2026-02-03T18:28:50.308">
    <pc:sldMkLst xmlns:pc="http://schemas.microsoft.com/office/powerpoint/2013/main/command">
      <pc:docMk/>
      <pc:sldMk cId="617717313" sldId="265"/>
    </pc:sldMkLst>
    <p188:txBody>
      <a:bodyPr/>
      <a:lstStyle/>
      <a:p>
        <a:r>
          <a:rPr lang="en-US"/>
          <a:t>Tee</a:t>
        </a:r>
      </a:p>
    </p188:txBody>
  </p188:cm>
</p188:cmLst>
</file>

<file path=ppt/comments/modernComment_110_45600BE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BEFBF65-ED29-4A16-B701-508407659950}" authorId="{F75F0C9D-3048-07D3-AE01-61BEE0FC680F}" created="2026-02-03T18:29:39.816">
    <pc:sldMkLst xmlns:pc="http://schemas.microsoft.com/office/powerpoint/2013/main/command">
      <pc:docMk/>
      <pc:sldMk cId="1163922412" sldId="272"/>
    </pc:sldMkLst>
    <p188:txBody>
      <a:bodyPr/>
      <a:lstStyle/>
      <a:p>
        <a:r>
          <a:rPr lang="en-US"/>
          <a:t>Lynzie</a:t>
        </a:r>
      </a:p>
    </p188:txBody>
  </p188:cm>
</p188:cmLst>
</file>

<file path=ppt/comments/modernComment_111_1CCF1EA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E423211-BBF8-4E13-9F94-110BC1920F2A}" authorId="{F75F0C9D-3048-07D3-AE01-61BEE0FC680F}" created="2026-02-03T18:29:46.302">
    <pc:sldMkLst xmlns:pc="http://schemas.microsoft.com/office/powerpoint/2013/main/command">
      <pc:docMk/>
      <pc:sldMk cId="483335841" sldId="273"/>
    </pc:sldMkLst>
    <p188:txBody>
      <a:bodyPr/>
      <a:lstStyle/>
      <a:p>
        <a:r>
          <a:rPr lang="en-US"/>
          <a:t>Zachary</a:t>
        </a:r>
      </a:p>
    </p188:txBody>
  </p188:cm>
</p188:cmLst>
</file>

<file path=ppt/comments/modernComment_112_5980B5B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02ED344-56A8-4232-A601-4DF7FD69EF22}" authorId="{F75F0C9D-3048-07D3-AE01-61BEE0FC680F}" created="2026-02-03T18:29:54.364">
    <pc:sldMkLst xmlns:pc="http://schemas.microsoft.com/office/powerpoint/2013/main/command">
      <pc:docMk/>
      <pc:sldMk cId="1501607344" sldId="274"/>
    </pc:sldMkLst>
    <p188:txBody>
      <a:bodyPr/>
      <a:lstStyle/>
      <a:p>
        <a:r>
          <a:rPr lang="en-US"/>
          <a:t>Zachary</a:t>
        </a:r>
      </a:p>
    </p188:txBody>
  </p188:cm>
</p188:cmLst>
</file>

<file path=ppt/comments/modernComment_113_94FCCA6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5EA9B00-4762-4557-9FC4-AB01BA46F9D4}" authorId="{F75F0C9D-3048-07D3-AE01-61BEE0FC680F}" created="2026-02-03T18:26:13.648">
    <pc:sldMkLst xmlns:pc="http://schemas.microsoft.com/office/powerpoint/2013/main/command">
      <pc:docMk/>
      <pc:sldMk cId="2499594850" sldId="275"/>
    </pc:sldMkLst>
    <p188:txBody>
      <a:bodyPr/>
      <a:lstStyle/>
      <a:p>
        <a:r>
          <a:rPr lang="en-US"/>
          <a:t>Lynzie</a:t>
        </a:r>
      </a:p>
    </p188:txBody>
  </p188:cm>
</p188:cmLst>
</file>

<file path=ppt/comments/modernComment_114_EC08E5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AE5EEE0-6E98-4A1C-945B-6A48FE4AD2CC}" authorId="{F75F0C9D-3048-07D3-AE01-61BEE0FC680F}" created="2026-02-03T18:27:55.314">
    <pc:sldMkLst xmlns:pc="http://schemas.microsoft.com/office/powerpoint/2013/main/command">
      <pc:docMk/>
      <pc:sldMk cId="247500376" sldId="276"/>
    </pc:sldMkLst>
    <p188:txBody>
      <a:bodyPr/>
      <a:lstStyle/>
      <a:p>
        <a:r>
          <a:rPr lang="en-US"/>
          <a:t>Tee</a:t>
        </a:r>
      </a:p>
    </p188:txBody>
  </p188:cm>
</p188:cmLst>
</file>

<file path=ppt/comments/modernComment_115_B1C3ADB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DB6E63C-5798-418D-A986-6CD0511C8004}" authorId="{F75F0C9D-3048-07D3-AE01-61BEE0FC680F}" created="2026-02-03T18:28:26.057">
    <pc:sldMkLst xmlns:pc="http://schemas.microsoft.com/office/powerpoint/2013/main/command">
      <pc:docMk/>
      <pc:sldMk cId="2982391216" sldId="277"/>
    </pc:sldMkLst>
    <p188:txBody>
      <a:bodyPr/>
      <a:lstStyle/>
      <a:p>
        <a:r>
          <a:rPr lang="en-US"/>
          <a:t>Tee</a:t>
        </a:r>
      </a:p>
    </p188:txBody>
  </p188:cm>
</p188:cmLst>
</file>

<file path=ppt/comments/modernComment_116_BAD2D20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69194D3-04FD-4D53-8151-B71DAF4BA739}" authorId="{F75F0C9D-3048-07D3-AE01-61BEE0FC680F}" created="2026-02-04T03:34:39.058">
    <pc:sldMkLst xmlns:pc="http://schemas.microsoft.com/office/powerpoint/2013/main/command">
      <pc:docMk/>
      <pc:sldMk cId="3134378496" sldId="278"/>
    </pc:sldMkLst>
    <p188:txBody>
      <a:bodyPr/>
      <a:lstStyle/>
      <a:p>
        <a:r>
          <a:rPr lang="en-US"/>
          <a:t>Zachary</a:t>
        </a:r>
      </a:p>
    </p188:txBody>
  </p188:cm>
</p188:cmLst>
</file>

<file path=ppt/comments/modernComment_117_547251D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589C863-E72B-4FD0-BE95-A158295678EF}" authorId="{F75F0C9D-3048-07D3-AE01-61BEE0FC680F}" created="2026-02-06T15:17:50.695">
    <pc:sldMkLst xmlns:pc="http://schemas.microsoft.com/office/powerpoint/2013/main/command">
      <pc:docMk/>
      <pc:sldMk cId="1416778205" sldId="279"/>
    </pc:sldMkLst>
    <p188:txBody>
      <a:bodyPr/>
      <a:lstStyle/>
      <a:p>
        <a:r>
          <a:rPr lang="en-US"/>
          <a:t>Zachary</a:t>
        </a:r>
      </a:p>
    </p188:txBody>
  </p188:cm>
</p188:cmLst>
</file>

<file path=ppt/comments/modernComment_118_1FB9B95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B1085DE-F62B-4C88-8BB8-87E97946A27D}" authorId="{F75F0C9D-3048-07D3-AE01-61BEE0FC680F}" created="2026-02-17T19:20:20.306">
    <pc:sldMkLst xmlns:pc="http://schemas.microsoft.com/office/powerpoint/2013/main/command">
      <pc:docMk/>
      <pc:sldMk cId="532265304" sldId="280"/>
    </pc:sldMkLst>
    <p188:txBody>
      <a:bodyPr/>
      <a:lstStyle/>
      <a:p>
        <a:r>
          <a:rPr lang="en-US"/>
          <a:t>Tee</a:t>
        </a:r>
      </a:p>
    </p188:txBody>
  </p188:cm>
</p188:cmLst>
</file>

<file path=ppt/comments/modernComment_119_B704010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7BFF87F-611C-4723-9E7D-042884003B1C}" authorId="{F75F0C9D-3048-07D3-AE01-61BEE0FC680F}" created="2026-02-13T17:41:44.288">
    <pc:sldMkLst xmlns:pc="http://schemas.microsoft.com/office/powerpoint/2013/main/command">
      <pc:docMk/>
      <pc:sldMk cId="3070492942" sldId="281"/>
    </pc:sldMkLst>
    <p188:txBody>
      <a:bodyPr/>
      <a:lstStyle/>
      <a:p>
        <a:r>
          <a:rPr lang="en-US"/>
          <a:t>Zachary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microsoft.com/office/2018/10/relationships/comments" Target="../comments/modernComment_101_698243FA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microsoft.com/office/2018/10/relationships/comments" Target="../comments/modernComment_102_9DB33518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microsoft.com/office/2018/10/relationships/comments" Target="../comments/modernComment_103_F46E026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microsoft.com/office/2018/10/relationships/comments" Target="../comments/modernComment_116_BAD2D200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microsoft.com/office/2018/10/relationships/comments" Target="../comments/modernComment_104_A25A4FB7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microsoft.com/office/2018/10/relationships/comments" Target="../comments/modernComment_11B_FECD9B3C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microsoft.com/office/2018/10/relationships/comments" Target="../comments/modernComment_117_547251DD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microsoft.com/office/2018/10/relationships/comments" Target="../comments/modernComment_106_9BC30F9C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microsoft.com/office/2018/10/relationships/comments" Target="../comments/modernComment_107_C419B44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microsoft.com/office/2018/10/relationships/comments" Target="../comments/modernComment_113_94FCCA6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.jpeg"/><Relationship Id="rId2" Type="http://schemas.microsoft.com/office/2018/10/relationships/comments" Target="../comments/modernComment_119_B704010E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microsoft.com/office/2018/10/relationships/comments" Target="../comments/modernComment_114_EC08E5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microsoft.com/office/2018/10/relationships/comments" Target="../comments/modernComment_115_B1C3ADB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microsoft.com/office/2018/10/relationships/comments" Target="../comments/modernComment_11C_CD4C0B8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microsoft.com/office/2018/10/relationships/comments" Target="../comments/modernComment_10C_60AC018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microsoft.com/office/2018/10/relationships/comments" Target="../comments/modernComment_10D_A597F2F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microsoft.com/office/2018/10/relationships/comments" Target="../comments/modernComment_109_24D19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microsoft.com/office/2018/10/relationships/comments" Target="../comments/modernComment_118_1FB9B95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microsoft.com/office/2018/10/relationships/comments" Target="../comments/modernComment_11A_96DCED0B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microsoft.com/office/2018/10/relationships/comments" Target="../comments/modernComment_10A_672854EC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microsoft.com/office/2018/10/relationships/comments" Target="../comments/modernComment_10B_E236B3EB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microsoft.com/office/2018/10/relationships/comments" Target="../comments/modernComment_10E_8CFBE1F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microsoft.com/office/2018/10/relationships/comments" Target="../comments/modernComment_10F_8F6D436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microsoft.com/office/2018/10/relationships/comments" Target="../comments/modernComment_110_45600BEC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microsoft.com/office/2018/10/relationships/comments" Target="../comments/modernComment_111_1CCF1EA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microsoft.com/office/2018/10/relationships/comments" Target="../comments/modernComment_112_5980B5B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497"/>
            <a:ext cx="9144000" cy="1480543"/>
          </a:xfrm>
        </p:spPr>
        <p:txBody>
          <a:bodyPr/>
          <a:lstStyle/>
          <a:p>
            <a:r>
              <a:rPr lang="en-US"/>
              <a:t>Laser Beam Characterizer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63685BD-4132-B905-92D4-E75B5B65B5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3745" y="1597059"/>
            <a:ext cx="9144000" cy="87755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Senior Design Fall 25 – Spring 26</a:t>
            </a:r>
          </a:p>
          <a:p>
            <a:r>
              <a:rPr lang="en-US"/>
              <a:t>Group 3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2B8220E-61F3-C759-14FC-D66CF56BA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162051"/>
              </p:ext>
            </p:extLst>
          </p:nvPr>
        </p:nvGraphicFramePr>
        <p:xfrm>
          <a:off x="1941425" y="3943312"/>
          <a:ext cx="816864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2880">
                  <a:extLst>
                    <a:ext uri="{9D8B030D-6E8A-4147-A177-3AD203B41FA5}">
                      <a16:colId xmlns:a16="http://schemas.microsoft.com/office/drawing/2014/main" val="4097554372"/>
                    </a:ext>
                  </a:extLst>
                </a:gridCol>
                <a:gridCol w="2722880">
                  <a:extLst>
                    <a:ext uri="{9D8B030D-6E8A-4147-A177-3AD203B41FA5}">
                      <a16:colId xmlns:a16="http://schemas.microsoft.com/office/drawing/2014/main" val="3349849018"/>
                    </a:ext>
                  </a:extLst>
                </a:gridCol>
                <a:gridCol w="2722880">
                  <a:extLst>
                    <a:ext uri="{9D8B030D-6E8A-4147-A177-3AD203B41FA5}">
                      <a16:colId xmlns:a16="http://schemas.microsoft.com/office/drawing/2014/main" val="2398147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</a:rPr>
                        <a:t>Zachary Andreasen</a:t>
                      </a:r>
                    </a:p>
                    <a:p>
                      <a:pPr lvl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</a:rPr>
                        <a:t>PSE &amp; EE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</a:rPr>
                        <a:t>Thomas Cunningham</a:t>
                      </a:r>
                    </a:p>
                    <a:p>
                      <a:pPr lvl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</a:rPr>
                        <a:t>EE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</a:rPr>
                        <a:t>Lynzie Smith</a:t>
                      </a:r>
                    </a:p>
                    <a:p>
                      <a:pPr lvl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</a:rPr>
                        <a:t>CpE</a:t>
                      </a:r>
                      <a:endParaRPr lang="en-US" b="0" err="1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712979"/>
                  </a:ext>
                </a:extLst>
              </a:tr>
            </a:tbl>
          </a:graphicData>
        </a:graphic>
      </p:graphicFrame>
      <p:pic>
        <p:nvPicPr>
          <p:cNvPr id="10" name="Picture 9" descr="A person wearing glasses smiling&#10;&#10;AI-generated content may be incorrect.">
            <a:extLst>
              <a:ext uri="{FF2B5EF4-FFF2-40B4-BE49-F238E27FC236}">
                <a16:creationId xmlns:a16="http://schemas.microsoft.com/office/drawing/2014/main" id="{41C7ECB6-C833-52EC-F26B-7D3144B74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216" y="2472211"/>
            <a:ext cx="1551697" cy="1675793"/>
          </a:xfrm>
          <a:prstGeom prst="rect">
            <a:avLst/>
          </a:prstGeom>
        </p:spPr>
      </p:pic>
      <p:pic>
        <p:nvPicPr>
          <p:cNvPr id="12" name="Picture 11" descr="A person in a suit and tie&#10;&#10;AI-generated content may be incorrect.">
            <a:extLst>
              <a:ext uri="{FF2B5EF4-FFF2-40B4-BE49-F238E27FC236}">
                <a16:creationId xmlns:a16="http://schemas.microsoft.com/office/drawing/2014/main" id="{52F7D6D1-0E2E-4A0B-E975-8C1987D75E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" t="22014" r="-162" b="-21944"/>
          <a:stretch>
            <a:fillRect/>
          </a:stretch>
        </p:blipFill>
        <p:spPr>
          <a:xfrm>
            <a:off x="5158042" y="2473397"/>
            <a:ext cx="1734803" cy="2176083"/>
          </a:xfrm>
          <a:prstGeom prst="rect">
            <a:avLst/>
          </a:prstGeom>
        </p:spPr>
      </p:pic>
      <p:pic>
        <p:nvPicPr>
          <p:cNvPr id="14" name="Picture 13" descr="A person smiling for a picture&#10;&#10;AI-generated content may be incorrect.">
            <a:extLst>
              <a:ext uri="{FF2B5EF4-FFF2-40B4-BE49-F238E27FC236}">
                <a16:creationId xmlns:a16="http://schemas.microsoft.com/office/drawing/2014/main" id="{B686280A-57A9-9121-927C-C0635BDA3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9070" y="2476388"/>
            <a:ext cx="1442720" cy="1676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2B8FB31-FDE3-221E-F8AF-5C4F2F14A6A6}"/>
              </a:ext>
            </a:extLst>
          </p:cNvPr>
          <p:cNvSpPr txBox="1"/>
          <p:nvPr/>
        </p:nvSpPr>
        <p:spPr>
          <a:xfrm>
            <a:off x="4385693" y="5350961"/>
            <a:ext cx="328362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Sponsor: Lockheed Martin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944F7-9EAF-B501-492C-7B2CA32D0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Motivation and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BCDC1-2E6A-809E-C407-E41F2E352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Proper characterization of a laser is necessary in any laser application</a:t>
            </a:r>
          </a:p>
          <a:p>
            <a:r>
              <a:rPr lang="en-US"/>
              <a:t>Model matching important for sponsor’s applications</a:t>
            </a:r>
          </a:p>
          <a:p>
            <a:r>
              <a:rPr lang="en-US"/>
              <a:t>Need to know as many properties of laser as possible</a:t>
            </a:r>
          </a:p>
          <a:p>
            <a:pPr lvl="1"/>
            <a:r>
              <a:rPr lang="en-US"/>
              <a:t>Wavelength</a:t>
            </a:r>
          </a:p>
          <a:p>
            <a:pPr lvl="1"/>
            <a:r>
              <a:rPr lang="en-US"/>
              <a:t>Polarization</a:t>
            </a:r>
          </a:p>
          <a:p>
            <a:pPr lvl="1"/>
            <a:r>
              <a:rPr lang="en-US"/>
              <a:t>Divergence</a:t>
            </a:r>
          </a:p>
          <a:p>
            <a:pPr lvl="1"/>
            <a:r>
              <a:rPr lang="en-US"/>
              <a:t>Beam Quality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FBD8AF-7BB1-7DD3-C6D9-1630B4A51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851" y="1182"/>
            <a:ext cx="1951239" cy="211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14476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87A802-F446-245F-DDC9-92B59F522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4367" y="473"/>
            <a:ext cx="1998277" cy="21639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2A0DB5-5B15-2289-3E3B-A383D0016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Basic Goals and Objectives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EA7C4B8-1D40-4532-CD95-D120DE1503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195389"/>
              </p:ext>
            </p:extLst>
          </p:nvPr>
        </p:nvGraphicFramePr>
        <p:xfrm>
          <a:off x="760608" y="1574798"/>
          <a:ext cx="9433759" cy="4530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5263">
                  <a:extLst>
                    <a:ext uri="{9D8B030D-6E8A-4147-A177-3AD203B41FA5}">
                      <a16:colId xmlns:a16="http://schemas.microsoft.com/office/drawing/2014/main" val="666582621"/>
                    </a:ext>
                  </a:extLst>
                </a:gridCol>
                <a:gridCol w="2593548">
                  <a:extLst>
                    <a:ext uri="{9D8B030D-6E8A-4147-A177-3AD203B41FA5}">
                      <a16:colId xmlns:a16="http://schemas.microsoft.com/office/drawing/2014/main" val="7745449"/>
                    </a:ext>
                  </a:extLst>
                </a:gridCol>
                <a:gridCol w="2236508">
                  <a:extLst>
                    <a:ext uri="{9D8B030D-6E8A-4147-A177-3AD203B41FA5}">
                      <a16:colId xmlns:a16="http://schemas.microsoft.com/office/drawing/2014/main" val="752747053"/>
                    </a:ext>
                  </a:extLst>
                </a:gridCol>
                <a:gridCol w="2358440">
                  <a:extLst>
                    <a:ext uri="{9D8B030D-6E8A-4147-A177-3AD203B41FA5}">
                      <a16:colId xmlns:a16="http://schemas.microsoft.com/office/drawing/2014/main" val="4281221820"/>
                    </a:ext>
                  </a:extLst>
                </a:gridCol>
              </a:tblGrid>
              <a:tr h="839726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Goal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Objective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Goal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Objective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2877311"/>
                  </a:ext>
                </a:extLst>
              </a:tr>
              <a:tr h="1022424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Measure Polarization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Motorized Quarter Waveplate with Fixed Linear Polarizer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Light Weight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System under 30 lbs.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7174015"/>
                  </a:ext>
                </a:extLst>
              </a:tr>
              <a:tr h="839726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Measure Wavelength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Michelson Interferometer with Photodiode Detector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Under Budget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Coordinate with Sponsor and follow BOM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4120675"/>
                  </a:ext>
                </a:extLst>
              </a:tr>
              <a:tr h="839726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Measure Divergence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Location control for Focal Point of Lens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Easy to Use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Alignment Irises and user-friendly interface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8711522"/>
                  </a:ext>
                </a:extLst>
              </a:tr>
              <a:tr h="839726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Measure M</a:t>
                      </a:r>
                      <a:r>
                        <a:rPr lang="en-US" baseline="30000"/>
                        <a:t>2</a:t>
                      </a:r>
                      <a:r>
                        <a:rPr lang="en-US" baseline="0"/>
                        <a:t> factor</a:t>
                      </a:r>
                      <a:endParaRPr lang="en-US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Long Focal Length Lens with Scanning Slit Detector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66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576744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3B364-4338-C02A-0FEE-B352E3518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Advanced Goals and Objectives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CF8B8E1-7211-08C3-F697-723708C11C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241918"/>
              </p:ext>
            </p:extLst>
          </p:nvPr>
        </p:nvGraphicFramePr>
        <p:xfrm>
          <a:off x="838199" y="1612681"/>
          <a:ext cx="9355523" cy="43371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1068">
                  <a:extLst>
                    <a:ext uri="{9D8B030D-6E8A-4147-A177-3AD203B41FA5}">
                      <a16:colId xmlns:a16="http://schemas.microsoft.com/office/drawing/2014/main" val="2578311734"/>
                    </a:ext>
                  </a:extLst>
                </a:gridCol>
                <a:gridCol w="5014455">
                  <a:extLst>
                    <a:ext uri="{9D8B030D-6E8A-4147-A177-3AD203B41FA5}">
                      <a16:colId xmlns:a16="http://schemas.microsoft.com/office/drawing/2014/main" val="770299391"/>
                    </a:ext>
                  </a:extLst>
                </a:gridCol>
              </a:tblGrid>
              <a:tr h="797989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Goal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Objective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9027449"/>
                  </a:ext>
                </a:extLst>
              </a:tr>
              <a:tr h="971606">
                <a:tc rowSpan="2">
                  <a:txBody>
                    <a:bodyPr/>
                    <a:lstStyle/>
                    <a:p>
                      <a:pPr algn="ctr"/>
                      <a:r>
                        <a:rPr lang="en-US"/>
                        <a:t>Broad Range of Input Powers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Ensure Optics meet power spec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97383"/>
                  </a:ext>
                </a:extLst>
              </a:tr>
              <a:tr h="971606">
                <a:tc v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Implement Removable ND filter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0542573"/>
                  </a:ext>
                </a:extLst>
              </a:tr>
              <a:tr h="797989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Broad Range of Input Beam Sizes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Minimum 40 mm clear aperture on all necessary optics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9586199"/>
                  </a:ext>
                </a:extLst>
              </a:tr>
              <a:tr h="797989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Ability to detect errors in measurements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Implement checks in data processing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8793529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3643F08-00AD-4B1B-F6F7-80EE99544C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723" y="0"/>
            <a:ext cx="1998277" cy="216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85027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F3072-247F-9609-9B2B-E48AE996E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EC668-5D30-FDAD-994A-4275A1CBE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Stretch Goals and Objectives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BB73B95-4B2B-F64D-E01F-22704A48CA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61140"/>
              </p:ext>
            </p:extLst>
          </p:nvPr>
        </p:nvGraphicFramePr>
        <p:xfrm>
          <a:off x="838200" y="1612681"/>
          <a:ext cx="9355523" cy="4675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1068">
                  <a:extLst>
                    <a:ext uri="{9D8B030D-6E8A-4147-A177-3AD203B41FA5}">
                      <a16:colId xmlns:a16="http://schemas.microsoft.com/office/drawing/2014/main" val="2578311734"/>
                    </a:ext>
                  </a:extLst>
                </a:gridCol>
                <a:gridCol w="5014455">
                  <a:extLst>
                    <a:ext uri="{9D8B030D-6E8A-4147-A177-3AD203B41FA5}">
                      <a16:colId xmlns:a16="http://schemas.microsoft.com/office/drawing/2014/main" val="770299391"/>
                    </a:ext>
                  </a:extLst>
                </a:gridCol>
              </a:tblGrid>
              <a:tr h="726540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Goal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Objective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9027449"/>
                  </a:ext>
                </a:extLst>
              </a:tr>
              <a:tr h="884612">
                <a:tc rowSpan="2">
                  <a:txBody>
                    <a:bodyPr/>
                    <a:lstStyle/>
                    <a:p>
                      <a:pPr algn="ctr"/>
                      <a:r>
                        <a:rPr lang="en-US"/>
                        <a:t>Broad Range of Input Wavelengths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Achromatic Components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97383"/>
                  </a:ext>
                </a:extLst>
              </a:tr>
              <a:tr h="884612">
                <a:tc v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Use wavelength measurement to adjust measurements when needed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0542573"/>
                  </a:ext>
                </a:extLst>
              </a:tr>
              <a:tr h="7265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Measure Waist Size and Location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Use M</a:t>
                      </a:r>
                      <a:r>
                        <a:rPr lang="en-US" baseline="30000"/>
                        <a:t>2</a:t>
                      </a:r>
                      <a:r>
                        <a:rPr lang="en-US" baseline="0"/>
                        <a:t> factor data to calculate waist information</a:t>
                      </a:r>
                      <a:endParaRPr lang="en-US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9586199"/>
                  </a:ext>
                </a:extLst>
              </a:tr>
              <a:tr h="7265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Allow for pulsed lasers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Scan slits fast enough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8228789"/>
                  </a:ext>
                </a:extLst>
              </a:tr>
              <a:tr h="7265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Report beam wavelength and polarization data live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Time measurement with PC communication properly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8793529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9E8FCEF7-ABEE-9EB3-87F5-B6C33B25BB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723" y="0"/>
            <a:ext cx="1998277" cy="216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37849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129A7-8C63-0A95-93A0-C7ACB1BA9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9230"/>
            <a:ext cx="10515600" cy="1325563"/>
          </a:xfrm>
        </p:spPr>
        <p:txBody>
          <a:bodyPr/>
          <a:lstStyle/>
          <a:p>
            <a:r>
              <a:rPr lang="en-US"/>
              <a:t>Engineering System Specifications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6EA40CB-27B6-0327-56B0-24AD750EC2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153074"/>
              </p:ext>
            </p:extLst>
          </p:nvPr>
        </p:nvGraphicFramePr>
        <p:xfrm>
          <a:off x="838201" y="1394581"/>
          <a:ext cx="9294885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8295">
                  <a:extLst>
                    <a:ext uri="{9D8B030D-6E8A-4147-A177-3AD203B41FA5}">
                      <a16:colId xmlns:a16="http://schemas.microsoft.com/office/drawing/2014/main" val="2437214458"/>
                    </a:ext>
                  </a:extLst>
                </a:gridCol>
                <a:gridCol w="3098295">
                  <a:extLst>
                    <a:ext uri="{9D8B030D-6E8A-4147-A177-3AD203B41FA5}">
                      <a16:colId xmlns:a16="http://schemas.microsoft.com/office/drawing/2014/main" val="2001486239"/>
                    </a:ext>
                  </a:extLst>
                </a:gridCol>
                <a:gridCol w="3098295">
                  <a:extLst>
                    <a:ext uri="{9D8B030D-6E8A-4147-A177-3AD203B41FA5}">
                      <a16:colId xmlns:a16="http://schemas.microsoft.com/office/drawing/2014/main" val="1777880379"/>
                    </a:ext>
                  </a:extLst>
                </a:gridCol>
              </a:tblGrid>
              <a:tr h="318347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/>
                        <a:t>Input Beam Parameters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1310149"/>
                  </a:ext>
                </a:extLst>
              </a:tr>
              <a:tr h="318347"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Parameter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Value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Units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4688664"/>
                  </a:ext>
                </a:extLst>
              </a:tr>
              <a:tr h="31834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Wavelength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1.2 – 2.1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µm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3588384"/>
                  </a:ext>
                </a:extLst>
              </a:tr>
              <a:tr h="31834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Maximum Power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 – 10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W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6463965"/>
                  </a:ext>
                </a:extLst>
              </a:tr>
              <a:tr h="31834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Minimum Power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 – 50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err="1"/>
                        <a:t>mW</a:t>
                      </a:r>
                      <a:endParaRPr lang="en-US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0235917"/>
                  </a:ext>
                </a:extLst>
              </a:tr>
              <a:tr h="31834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Beam Diameter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 – 35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mm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9146319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58170C3-1B61-B497-F42A-DA70BC7965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328624"/>
              </p:ext>
            </p:extLst>
          </p:nvPr>
        </p:nvGraphicFramePr>
        <p:xfrm>
          <a:off x="838200" y="3745896"/>
          <a:ext cx="9294885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8295">
                  <a:extLst>
                    <a:ext uri="{9D8B030D-6E8A-4147-A177-3AD203B41FA5}">
                      <a16:colId xmlns:a16="http://schemas.microsoft.com/office/drawing/2014/main" val="2437214458"/>
                    </a:ext>
                  </a:extLst>
                </a:gridCol>
                <a:gridCol w="3098295">
                  <a:extLst>
                    <a:ext uri="{9D8B030D-6E8A-4147-A177-3AD203B41FA5}">
                      <a16:colId xmlns:a16="http://schemas.microsoft.com/office/drawing/2014/main" val="2001486239"/>
                    </a:ext>
                  </a:extLst>
                </a:gridCol>
                <a:gridCol w="3098295">
                  <a:extLst>
                    <a:ext uri="{9D8B030D-6E8A-4147-A177-3AD203B41FA5}">
                      <a16:colId xmlns:a16="http://schemas.microsoft.com/office/drawing/2014/main" val="1777880379"/>
                    </a:ext>
                  </a:extLst>
                </a:gridCol>
              </a:tblGrid>
              <a:tr h="318347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/>
                        <a:t>Measurement Parameters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3613831"/>
                  </a:ext>
                </a:extLst>
              </a:tr>
              <a:tr h="318347"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Parameter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Value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Units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4688664"/>
                  </a:ext>
                </a:extLst>
              </a:tr>
              <a:tr h="31834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Normalized Stokes Parameters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±0.05 for all Parameters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N/A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3588384"/>
                  </a:ext>
                </a:extLst>
              </a:tr>
              <a:tr h="31834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Wavelength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±10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nm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6463965"/>
                  </a:ext>
                </a:extLst>
              </a:tr>
              <a:tr h="31834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</a:t>
                      </a:r>
                      <a:r>
                        <a:rPr lang="en-US" baseline="30000"/>
                        <a:t>2</a:t>
                      </a:r>
                      <a:r>
                        <a:rPr lang="en-US" baseline="0"/>
                        <a:t> factor</a:t>
                      </a:r>
                      <a:endParaRPr lang="en-US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±0.1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N/A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235917"/>
                  </a:ext>
                </a:extLst>
              </a:tr>
              <a:tr h="31834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Beam Divergence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±10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µrad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9146319"/>
                  </a:ext>
                </a:extLst>
              </a:tr>
              <a:tr h="31834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Total Power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&lt; 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% Error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0181351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DF84549-F5A9-6635-505F-27450D8D9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241" y="349"/>
            <a:ext cx="1951239" cy="211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2763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8ABC17-D8E7-120C-CAC2-0B5A844AC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851" y="1182"/>
            <a:ext cx="1951239" cy="21130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814FAC-D903-B377-C67E-B95F66B55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8182"/>
            <a:ext cx="10515600" cy="1325563"/>
          </a:xfrm>
        </p:spPr>
        <p:txBody>
          <a:bodyPr/>
          <a:lstStyle/>
          <a:p>
            <a:r>
              <a:rPr lang="en-US"/>
              <a:t>Work Distribution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9CB26B-62E6-5645-CAF8-F4DD37D7DD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280341"/>
              </p:ext>
            </p:extLst>
          </p:nvPr>
        </p:nvGraphicFramePr>
        <p:xfrm>
          <a:off x="511629" y="1116715"/>
          <a:ext cx="9731222" cy="5438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5611">
                  <a:extLst>
                    <a:ext uri="{9D8B030D-6E8A-4147-A177-3AD203B41FA5}">
                      <a16:colId xmlns:a16="http://schemas.microsoft.com/office/drawing/2014/main" val="3181089010"/>
                    </a:ext>
                  </a:extLst>
                </a:gridCol>
                <a:gridCol w="4865611">
                  <a:extLst>
                    <a:ext uri="{9D8B030D-6E8A-4147-A177-3AD203B41FA5}">
                      <a16:colId xmlns:a16="http://schemas.microsoft.com/office/drawing/2014/main" val="3557880311"/>
                    </a:ext>
                  </a:extLst>
                </a:gridCol>
              </a:tblGrid>
              <a:tr h="53303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Photonics Engineering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Responsibilities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5834588"/>
                  </a:ext>
                </a:extLst>
              </a:tr>
              <a:tr h="1166021"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Zachary Andreasen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Project Lead</a:t>
                      </a:r>
                    </a:p>
                    <a:p>
                      <a:pPr algn="ctr"/>
                      <a:r>
                        <a:rPr lang="en-US"/>
                        <a:t>Optical Alignment</a:t>
                      </a:r>
                    </a:p>
                    <a:p>
                      <a:pPr algn="ctr"/>
                      <a:r>
                        <a:rPr lang="en-US"/>
                        <a:t>Polarimeter, Michelson, M</a:t>
                      </a:r>
                      <a:r>
                        <a:rPr lang="en-US" baseline="30000"/>
                        <a:t>2</a:t>
                      </a:r>
                      <a:r>
                        <a:rPr lang="en-US"/>
                        <a:t> System Design</a:t>
                      </a:r>
                    </a:p>
                    <a:p>
                      <a:pPr algn="ctr"/>
                      <a:r>
                        <a:rPr lang="en-US"/>
                        <a:t>Photodiode Selection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4650517"/>
                  </a:ext>
                </a:extLst>
              </a:tr>
              <a:tr h="470787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Electrical Engineering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solidFill>
                            <a:schemeClr val="bg1"/>
                          </a:solidFill>
                        </a:rPr>
                        <a:t>Responsibilities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347830"/>
                  </a:ext>
                </a:extLst>
              </a:tr>
              <a:tr h="947966"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Tee Cunningham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MCU Selection + Design</a:t>
                      </a:r>
                    </a:p>
                    <a:p>
                      <a:pPr algn="ctr"/>
                      <a:r>
                        <a:rPr lang="en-US"/>
                        <a:t>Motor/Motor Driver Selection + Design</a:t>
                      </a:r>
                    </a:p>
                    <a:p>
                      <a:pPr algn="ctr"/>
                      <a:r>
                        <a:rPr lang="en-US"/>
                        <a:t>Power Supply Design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1097801"/>
                  </a:ext>
                </a:extLst>
              </a:tr>
              <a:tr h="663576"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Zachary Andreasen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Michelson TIA Design</a:t>
                      </a:r>
                    </a:p>
                    <a:p>
                      <a:pPr algn="ctr"/>
                      <a:r>
                        <a:rPr lang="en-US"/>
                        <a:t>Power Meter Variable TIA Design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0251938"/>
                  </a:ext>
                </a:extLst>
              </a:tr>
              <a:tr h="446127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Computer Engineering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solidFill>
                            <a:schemeClr val="bg1"/>
                          </a:solidFill>
                        </a:rPr>
                        <a:t>Responsibilities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182362"/>
                  </a:ext>
                </a:extLst>
              </a:tr>
              <a:tr h="672003"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Lynzie Smith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GUI Software architecture + Implementation</a:t>
                      </a:r>
                    </a:p>
                    <a:p>
                      <a:pPr algn="ctr"/>
                      <a:r>
                        <a:rPr lang="en-US"/>
                        <a:t>Serial Communication Integration</a:t>
                      </a:r>
                    </a:p>
                    <a:p>
                      <a:pPr algn="ctr"/>
                      <a:r>
                        <a:rPr lang="en-US"/>
                        <a:t>STM32 Firmware</a:t>
                      </a:r>
                    </a:p>
                    <a:p>
                      <a:pPr algn="ctr"/>
                      <a:r>
                        <a:rPr lang="en-US"/>
                        <a:t>Website Design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2637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488748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D5181-980D-6DC5-1276-0677F691C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11EC3-B551-ACC3-F00F-5428A4874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Design: Optics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319ED1-1C91-9FC1-607F-F8F6A66D9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42216"/>
            <a:ext cx="9241792" cy="4656631"/>
          </a:xfrm>
          <a:prstGeom prst="rect">
            <a:avLst/>
          </a:prstGeom>
        </p:spPr>
      </p:pic>
      <p:pic>
        <p:nvPicPr>
          <p:cNvPr id="4" name="Picture 3" descr="A person wearing glasses smiling&#10;&#10;AI-generated content may be incorrect.">
            <a:extLst>
              <a:ext uri="{FF2B5EF4-FFF2-40B4-BE49-F238E27FC236}">
                <a16:creationId xmlns:a16="http://schemas.microsoft.com/office/drawing/2014/main" id="{9EDC0AE1-2F5C-5FC6-9B88-C04CE30738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851" y="1182"/>
            <a:ext cx="1951239" cy="211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77820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31FE8-E64E-97FF-A9D9-4D7CCC43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Block Diagram</a:t>
            </a:r>
          </a:p>
        </p:txBody>
      </p:sp>
      <p:pic>
        <p:nvPicPr>
          <p:cNvPr id="6" name="Picture 5" descr="A person in a suit and tie&#10;&#10;AI-generated content may be incorrect.">
            <a:extLst>
              <a:ext uri="{FF2B5EF4-FFF2-40B4-BE49-F238E27FC236}">
                <a16:creationId xmlns:a16="http://schemas.microsoft.com/office/drawing/2014/main" id="{5020DCB7-D7EB-5BB4-AF56-7729047F6A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" t="22014" r="-162" b="-21944"/>
          <a:stretch>
            <a:fillRect/>
          </a:stretch>
        </p:blipFill>
        <p:spPr>
          <a:xfrm>
            <a:off x="10454212" y="-1752"/>
            <a:ext cx="1734803" cy="2176083"/>
          </a:xfrm>
          <a:prstGeom prst="rect">
            <a:avLst/>
          </a:prstGeom>
        </p:spPr>
      </p:pic>
      <p:pic>
        <p:nvPicPr>
          <p:cNvPr id="9" name="Content Placeholder 8" descr="A diagram of a computer">
            <a:extLst>
              <a:ext uri="{FF2B5EF4-FFF2-40B4-BE49-F238E27FC236}">
                <a16:creationId xmlns:a16="http://schemas.microsoft.com/office/drawing/2014/main" id="{D1E94131-E274-A392-75B2-B44F15B5FC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89036" y="1728075"/>
            <a:ext cx="11797860" cy="459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25199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miling for a picture&#10;&#10;AI-generated content may be incorrect.">
            <a:extLst>
              <a:ext uri="{FF2B5EF4-FFF2-40B4-BE49-F238E27FC236}">
                <a16:creationId xmlns:a16="http://schemas.microsoft.com/office/drawing/2014/main" id="{6650FAB2-2984-D0FA-6398-AE908411E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2006" y="1239"/>
            <a:ext cx="1442720" cy="1676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E611D7-E3E9-E3FB-C90F-5A06827D6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Comparison and Selection: STM32 programming languages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16BBC9D-1B41-9B77-A383-D982C7B479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6736058"/>
              </p:ext>
            </p:extLst>
          </p:nvPr>
        </p:nvGraphicFramePr>
        <p:xfrm>
          <a:off x="838200" y="1825625"/>
          <a:ext cx="10515597" cy="3321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4079">
                  <a:extLst>
                    <a:ext uri="{9D8B030D-6E8A-4147-A177-3AD203B41FA5}">
                      <a16:colId xmlns:a16="http://schemas.microsoft.com/office/drawing/2014/main" val="1766091075"/>
                    </a:ext>
                  </a:extLst>
                </a:gridCol>
                <a:gridCol w="2885439">
                  <a:extLst>
                    <a:ext uri="{9D8B030D-6E8A-4147-A177-3AD203B41FA5}">
                      <a16:colId xmlns:a16="http://schemas.microsoft.com/office/drawing/2014/main" val="3054504809"/>
                    </a:ext>
                  </a:extLst>
                </a:gridCol>
                <a:gridCol w="2837179">
                  <a:extLst>
                    <a:ext uri="{9D8B030D-6E8A-4147-A177-3AD203B41FA5}">
                      <a16:colId xmlns:a16="http://schemas.microsoft.com/office/drawing/2014/main" val="54349803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030923959"/>
                    </a:ext>
                  </a:extLst>
                </a:gridCol>
              </a:tblGrid>
              <a:tr h="66429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Real-time/Determinism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Hardware Access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Speed/DSP Suitability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020497"/>
                  </a:ext>
                </a:extLst>
              </a:tr>
              <a:tr h="66429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Embedded C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65123"/>
                  </a:ext>
                </a:extLst>
              </a:tr>
              <a:tr h="66429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849245"/>
                  </a:ext>
                </a:extLst>
              </a:tr>
              <a:tr h="664297">
                <a:tc>
                  <a:txBody>
                    <a:bodyPr/>
                    <a:lstStyle/>
                    <a:p>
                      <a:pPr algn="ctr"/>
                      <a:r>
                        <a:rPr lang="en-US" err="1"/>
                        <a:t>MicroPython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Low-Moderate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578018"/>
                  </a:ext>
                </a:extLst>
              </a:tr>
              <a:tr h="66429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Arduino-style C++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12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2758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B3B2B-43AF-5A07-549D-E6B893D20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Comparison: GUI Framework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1630D9A-291F-1A0B-FB5B-8110D7E988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7314870"/>
              </p:ext>
            </p:extLst>
          </p:nvPr>
        </p:nvGraphicFramePr>
        <p:xfrm>
          <a:off x="838200" y="1825625"/>
          <a:ext cx="10515600" cy="3723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13190563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41774069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36672737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651312579"/>
                    </a:ext>
                  </a:extLst>
                </a:gridCol>
              </a:tblGrid>
              <a:tr h="74463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Framework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Performance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Scientific Visualization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Ease of Development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252266"/>
                  </a:ext>
                </a:extLst>
              </a:tr>
              <a:tr h="74463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PySide6 (Qt)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Excellent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123301"/>
                  </a:ext>
                </a:extLst>
              </a:tr>
              <a:tr h="74463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PyQt5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Excellent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708419"/>
                  </a:ext>
                </a:extLst>
              </a:tr>
              <a:tr h="744630">
                <a:tc>
                  <a:txBody>
                    <a:bodyPr/>
                    <a:lstStyle/>
                    <a:p>
                      <a:pPr algn="ctr"/>
                      <a:r>
                        <a:rPr lang="en-US" err="1"/>
                        <a:t>Tkinter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Low-Moderate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Basic plotting only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Very easy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361521"/>
                  </a:ext>
                </a:extLst>
              </a:tr>
              <a:tr h="74463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Electron (JS)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Good (web charts)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18675"/>
                  </a:ext>
                </a:extLst>
              </a:tr>
            </a:tbl>
          </a:graphicData>
        </a:graphic>
      </p:graphicFrame>
      <p:pic>
        <p:nvPicPr>
          <p:cNvPr id="6" name="Picture 5" descr="A person smiling for a picture&#10;&#10;AI-generated content may be incorrect.">
            <a:extLst>
              <a:ext uri="{FF2B5EF4-FFF2-40B4-BE49-F238E27FC236}">
                <a16:creationId xmlns:a16="http://schemas.microsoft.com/office/drawing/2014/main" id="{3FD98BD7-5F5C-63B2-A0C6-BCEA23103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2006" y="1239"/>
            <a:ext cx="144272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068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96519-79DE-ADA7-7013-6B9232DB9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Software Design:</a:t>
            </a:r>
            <a:br>
              <a:rPr lang="en-US"/>
            </a:br>
            <a:r>
              <a:rPr lang="en-US"/>
              <a:t>Embedded Software</a:t>
            </a:r>
          </a:p>
        </p:txBody>
      </p:sp>
      <p:pic>
        <p:nvPicPr>
          <p:cNvPr id="7" name="Content Placeholder 6" descr="A diagram of a process&#10;&#10;AI-generated content may be incorrect.">
            <a:extLst>
              <a:ext uri="{FF2B5EF4-FFF2-40B4-BE49-F238E27FC236}">
                <a16:creationId xmlns:a16="http://schemas.microsoft.com/office/drawing/2014/main" id="{0EEC64BF-9C18-8CAD-8B06-2993A8182E0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742512" y="134358"/>
            <a:ext cx="4960951" cy="6720971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3E919F4-13C4-B6CC-A9DB-8CBEA8815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862796"/>
            <a:ext cx="5181600" cy="435133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2400">
                <a:ea typeface="+mn-lt"/>
                <a:cs typeface="+mn-lt"/>
              </a:rPr>
              <a:t>System initializes STM32 peripherals (ADC, DMA, timers, motors, USB)</a:t>
            </a:r>
            <a:endParaRPr lang="en-US" sz="2400"/>
          </a:p>
          <a:p>
            <a:r>
              <a:rPr lang="en-US" sz="2400">
                <a:ea typeface="+mn-lt"/>
                <a:cs typeface="+mn-lt"/>
              </a:rPr>
              <a:t>Firmware waits for measurement plan selection from GUI</a:t>
            </a:r>
            <a:endParaRPr lang="en-US"/>
          </a:p>
          <a:p>
            <a:r>
              <a:rPr lang="en-US" sz="2400">
                <a:ea typeface="+mn-lt"/>
                <a:cs typeface="+mn-lt"/>
              </a:rPr>
              <a:t>Selected plan configures scan parameters and calibration</a:t>
            </a:r>
            <a:endParaRPr lang="en-US"/>
          </a:p>
          <a:p>
            <a:r>
              <a:rPr lang="en-US" sz="2400">
                <a:ea typeface="+mn-lt"/>
                <a:cs typeface="+mn-lt"/>
              </a:rPr>
              <a:t>Closed-loop measurement process: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>
                <a:ea typeface="+mn-lt"/>
                <a:cs typeface="+mn-lt"/>
              </a:rPr>
              <a:t>Motion control (stages/optics)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>
                <a:ea typeface="+mn-lt"/>
                <a:cs typeface="+mn-lt"/>
              </a:rPr>
              <a:t>Sensor data acquisition (ADC + DMA)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>
                <a:ea typeface="+mn-lt"/>
                <a:cs typeface="+mn-lt"/>
              </a:rPr>
              <a:t>Real-time signal processing</a:t>
            </a:r>
            <a:endParaRPr lang="en-US"/>
          </a:p>
          <a:p>
            <a:r>
              <a:rPr lang="en-US" sz="2400">
                <a:ea typeface="+mn-lt"/>
                <a:cs typeface="+mn-lt"/>
              </a:rPr>
              <a:t>Processed data is streamed to GUI for visualization</a:t>
            </a:r>
            <a:endParaRPr lang="en-US"/>
          </a:p>
          <a:p>
            <a:r>
              <a:rPr lang="en-US" sz="2400">
                <a:ea typeface="+mn-lt"/>
                <a:cs typeface="+mn-lt"/>
              </a:rPr>
              <a:t>Final beam parameters computed and system returns to idle</a:t>
            </a:r>
            <a:endParaRPr lang="en-US"/>
          </a:p>
          <a:p>
            <a:endParaRPr lang="en-US" sz="2400"/>
          </a:p>
        </p:txBody>
      </p:sp>
      <p:pic>
        <p:nvPicPr>
          <p:cNvPr id="10" name="Picture 9" descr="A person smiling for a picture&#10;&#10;AI-generated content may be incorrect.">
            <a:extLst>
              <a:ext uri="{FF2B5EF4-FFF2-40B4-BE49-F238E27FC236}">
                <a16:creationId xmlns:a16="http://schemas.microsoft.com/office/drawing/2014/main" id="{CD94DC33-44E0-478B-7A66-0163D6800B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2006" y="1239"/>
            <a:ext cx="144272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01888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859BF-0C81-E075-ED28-4EF35A5FF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C5081-F1E7-3A29-AB0D-36B1C1F03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Design:</a:t>
            </a:r>
            <a:br>
              <a:rPr lang="en-US" dirty="0"/>
            </a:br>
            <a:r>
              <a:rPr lang="en-US" dirty="0"/>
              <a:t>Graphical User Interface</a:t>
            </a:r>
          </a:p>
        </p:txBody>
      </p:sp>
      <p:pic>
        <p:nvPicPr>
          <p:cNvPr id="4" name="Content Placeholder 3" descr="A diagram of a company&#10;&#10;AI-generated content may be incorrect.">
            <a:extLst>
              <a:ext uri="{FF2B5EF4-FFF2-40B4-BE49-F238E27FC236}">
                <a16:creationId xmlns:a16="http://schemas.microsoft.com/office/drawing/2014/main" id="{CCB198F9-7163-EFAF-657A-356AF0700D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08587" y="97187"/>
            <a:ext cx="5670409" cy="6748848"/>
          </a:xfrm>
          <a:prstGeom prst="rect">
            <a:avLst/>
          </a:prstGeom>
        </p:spPr>
      </p:pic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32692C1-825D-6D71-35A0-EA57BEB34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59" y="1857260"/>
            <a:ext cx="5830229" cy="3886896"/>
          </a:xfrm>
          <a:prstGeom prst="rect">
            <a:avLst/>
          </a:prstGeom>
        </p:spPr>
      </p:pic>
      <p:pic>
        <p:nvPicPr>
          <p:cNvPr id="6" name="Picture 5" descr="A person smiling for a picture&#10;&#10;AI-generated content may be incorrect.">
            <a:extLst>
              <a:ext uri="{FF2B5EF4-FFF2-40B4-BE49-F238E27FC236}">
                <a16:creationId xmlns:a16="http://schemas.microsoft.com/office/drawing/2014/main" id="{4A8B9DBC-05D6-9F18-686C-C64F6C4A99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2006" y="1239"/>
            <a:ext cx="144272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59485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D9540-6E97-E0F1-BB5C-F796CF3DE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07271-1B05-AE70-C58B-42B4F2719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Selection: Optics</a:t>
            </a:r>
          </a:p>
        </p:txBody>
      </p:sp>
      <p:sp>
        <p:nvSpPr>
          <p:cNvPr id="6" name="AutoShape 2" descr="Image 1 of 1">
            <a:extLst>
              <a:ext uri="{FF2B5EF4-FFF2-40B4-BE49-F238E27FC236}">
                <a16:creationId xmlns:a16="http://schemas.microsoft.com/office/drawing/2014/main" id="{20F06B80-6E21-60CE-5428-8BFD6D2D7D5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37722" y="970722"/>
            <a:ext cx="2610678" cy="261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0DCBF1-C120-96A8-51BA-3EDC3F4FB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900" y="1460432"/>
            <a:ext cx="2414627" cy="2351224"/>
          </a:xfrm>
          <a:prstGeom prst="rect">
            <a:avLst/>
          </a:prstGeom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DC929439-B7B7-53E8-F93A-C30916D4F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250" y="1395517"/>
            <a:ext cx="5052391" cy="3039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47E1FC1D-D67F-4EEA-60A4-353BC9631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68" y="3865555"/>
            <a:ext cx="4363693" cy="262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7B578E-15B6-ECF3-CF17-E96A982336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9157" y="3339445"/>
            <a:ext cx="3033475" cy="30413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A75415-79D9-8C3F-F12D-73E6C5175C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911" y="1795"/>
            <a:ext cx="1951239" cy="211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49294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EECC8-6D7E-BA6F-04CA-EDD70F316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E3598-6D91-91F3-D00B-4C7BD1C84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Selection: Microcontroller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FC376-C0FF-272A-99B6-FFE0E25A2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Important features of microcontroller compared</a:t>
            </a:r>
          </a:p>
          <a:p>
            <a:pPr marL="457200" lvl="1" indent="0">
              <a:buNone/>
            </a:pPr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3B993FB-1A3B-04B2-7775-1D1619838B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254323"/>
              </p:ext>
            </p:extLst>
          </p:nvPr>
        </p:nvGraphicFramePr>
        <p:xfrm>
          <a:off x="1300480" y="2517310"/>
          <a:ext cx="8182005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335">
                  <a:extLst>
                    <a:ext uri="{9D8B030D-6E8A-4147-A177-3AD203B41FA5}">
                      <a16:colId xmlns:a16="http://schemas.microsoft.com/office/drawing/2014/main" val="400075200"/>
                    </a:ext>
                  </a:extLst>
                </a:gridCol>
                <a:gridCol w="2727335">
                  <a:extLst>
                    <a:ext uri="{9D8B030D-6E8A-4147-A177-3AD203B41FA5}">
                      <a16:colId xmlns:a16="http://schemas.microsoft.com/office/drawing/2014/main" val="2074541830"/>
                    </a:ext>
                  </a:extLst>
                </a:gridCol>
                <a:gridCol w="2727335">
                  <a:extLst>
                    <a:ext uri="{9D8B030D-6E8A-4147-A177-3AD203B41FA5}">
                      <a16:colId xmlns:a16="http://schemas.microsoft.com/office/drawing/2014/main" val="4262960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STM32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ESP32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244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Reliable ADC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US"/>
                        <a:t>Known for linearity</a:t>
                      </a:r>
                    </a:p>
                    <a:p>
                      <a:pPr marL="285750" lvl="0" indent="-285750" algn="l">
                        <a:buFont typeface="Arial"/>
                        <a:buChar char="•"/>
                      </a:pPr>
                      <a:r>
                        <a:rPr lang="en-US"/>
                        <a:t>16-24 ADC channels across 2-3 ADCs</a:t>
                      </a:r>
                    </a:p>
                    <a:p>
                      <a:pPr marL="285750" lvl="0" indent="-285750" algn="l">
                        <a:buFont typeface="Arial"/>
                        <a:buChar char="•"/>
                      </a:pPr>
                      <a:r>
                        <a:rPr lang="en-US"/>
                        <a:t>Flexible DMA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US"/>
                        <a:t>Struggles with noise</a:t>
                      </a:r>
                    </a:p>
                    <a:p>
                      <a:pPr marL="285750" lvl="0" indent="-285750" algn="l">
                        <a:buFont typeface="Arial"/>
                        <a:buChar char="•"/>
                      </a:pPr>
                      <a:r>
                        <a:rPr lang="en-US"/>
                        <a:t>18 ADC channels across 2 ADCs</a:t>
                      </a:r>
                    </a:p>
                    <a:p>
                      <a:pPr marL="285750" lvl="0" indent="-285750" algn="l">
                        <a:buFont typeface="Arial"/>
                        <a:buChar char="•"/>
                      </a:pPr>
                      <a:r>
                        <a:rPr lang="en-US"/>
                        <a:t>DMA via digital control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804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Robust Motor Driving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US"/>
                        <a:t>Many GPIO with advanced timers</a:t>
                      </a:r>
                    </a:p>
                    <a:p>
                      <a:pPr marL="285750" lvl="0" indent="-285750" algn="l">
                        <a:buFont typeface="Arial"/>
                        <a:buChar char="•"/>
                      </a:pPr>
                      <a:r>
                        <a:rPr lang="en-US"/>
                        <a:t>Native software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/>
                        <a:buChar char="•"/>
                      </a:pPr>
                      <a:r>
                        <a:rPr lang="en-US"/>
                        <a:t>Less advanced timers</a:t>
                      </a:r>
                    </a:p>
                    <a:p>
                      <a:pPr marL="285750" lvl="0" indent="-285750" algn="l">
                        <a:buFont typeface="Arial"/>
                        <a:buChar char="•"/>
                      </a:pPr>
                      <a:r>
                        <a:rPr lang="en-US"/>
                        <a:t>Community libraries available for motor driving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456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USB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Native and robust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Included + drivers required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10489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/>
                        <a:t>Additional Perks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/>
                        <a:t>Industry standard microcontroller family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/>
                        <a:t>Many native wireless communications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639324"/>
                  </a:ext>
                </a:extLst>
              </a:tr>
            </a:tbl>
          </a:graphicData>
        </a:graphic>
      </p:graphicFrame>
      <p:pic>
        <p:nvPicPr>
          <p:cNvPr id="6" name="Picture 5" descr="A person in a suit and tie&#10;&#10;AI-generated content may be incorrect.">
            <a:extLst>
              <a:ext uri="{FF2B5EF4-FFF2-40B4-BE49-F238E27FC236}">
                <a16:creationId xmlns:a16="http://schemas.microsoft.com/office/drawing/2014/main" id="{3C27CE37-2809-4896-B590-98AC6F4B83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" t="22014" r="-162" b="-21944"/>
          <a:stretch>
            <a:fillRect/>
          </a:stretch>
        </p:blipFill>
        <p:spPr>
          <a:xfrm>
            <a:off x="10454212" y="-1752"/>
            <a:ext cx="1734803" cy="217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0037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FF279-5784-A260-9C15-F02140215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F21F2-A6C4-2085-9F76-35C4383FA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Selection: Motors and Drivers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FB1FDAD-CA20-8A23-738C-2FF524B524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2701233"/>
              </p:ext>
            </p:extLst>
          </p:nvPr>
        </p:nvGraphicFramePr>
        <p:xfrm>
          <a:off x="838200" y="1687080"/>
          <a:ext cx="10515596" cy="494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2228">
                  <a:extLst>
                    <a:ext uri="{9D8B030D-6E8A-4147-A177-3AD203B41FA5}">
                      <a16:colId xmlns:a16="http://schemas.microsoft.com/office/drawing/2014/main" val="2811217102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777683470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800357002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1092138754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822082837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72979865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42726712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en-US"/>
                        <a:t>Motor Technology</a:t>
                      </a:r>
                      <a:endParaRPr lang="en-US" err="1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/>
                        <a:t>Pros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/>
                        <a:t>Cons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/>
                        <a:t>Desired for application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335616"/>
                  </a:ext>
                </a:extLst>
              </a:tr>
              <a:tr h="3708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QWP Rotation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Linear Translation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Beam Profiling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Mirror Switching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295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Stepper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Precise angle stepping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Getting absolute 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751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Servo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Precise absolute angle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Limited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357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Brushed 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Constant speed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No position control without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855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Brushless 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Constant speed and high torque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693981"/>
                  </a:ext>
                </a:extLst>
              </a:tr>
            </a:tbl>
          </a:graphicData>
        </a:graphic>
      </p:graphicFrame>
      <p:pic>
        <p:nvPicPr>
          <p:cNvPr id="5" name="Graphic 4" descr="Close with solid fill">
            <a:extLst>
              <a:ext uri="{FF2B5EF4-FFF2-40B4-BE49-F238E27FC236}">
                <a16:creationId xmlns:a16="http://schemas.microsoft.com/office/drawing/2014/main" id="{09007718-644B-3011-4668-B2FF3D4BA0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87242" y="4772891"/>
            <a:ext cx="607621" cy="597725"/>
          </a:xfrm>
          <a:prstGeom prst="rect">
            <a:avLst/>
          </a:prstGeom>
        </p:spPr>
      </p:pic>
      <p:pic>
        <p:nvPicPr>
          <p:cNvPr id="6" name="Graphic 5" descr="Close with solid fill">
            <a:extLst>
              <a:ext uri="{FF2B5EF4-FFF2-40B4-BE49-F238E27FC236}">
                <a16:creationId xmlns:a16="http://schemas.microsoft.com/office/drawing/2014/main" id="{016360A4-F616-EA1F-8F6F-B21544CB25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1865" y="4772891"/>
            <a:ext cx="607621" cy="597725"/>
          </a:xfrm>
          <a:prstGeom prst="rect">
            <a:avLst/>
          </a:prstGeom>
        </p:spPr>
      </p:pic>
      <p:pic>
        <p:nvPicPr>
          <p:cNvPr id="7" name="Graphic 6" descr="Close with solid fill">
            <a:extLst>
              <a:ext uri="{FF2B5EF4-FFF2-40B4-BE49-F238E27FC236}">
                <a16:creationId xmlns:a16="http://schemas.microsoft.com/office/drawing/2014/main" id="{42D0A1FB-8C6A-FDC7-B90C-909578D158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06593" y="4772891"/>
            <a:ext cx="607621" cy="597725"/>
          </a:xfrm>
          <a:prstGeom prst="rect">
            <a:avLst/>
          </a:prstGeom>
        </p:spPr>
      </p:pic>
      <p:pic>
        <p:nvPicPr>
          <p:cNvPr id="8" name="Graphic 7" descr="Close with solid fill">
            <a:extLst>
              <a:ext uri="{FF2B5EF4-FFF2-40B4-BE49-F238E27FC236}">
                <a16:creationId xmlns:a16="http://schemas.microsoft.com/office/drawing/2014/main" id="{E5F4DD5C-49B1-823F-CDFB-D0A2BCE969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0904" y="4772891"/>
            <a:ext cx="607621" cy="597725"/>
          </a:xfrm>
          <a:prstGeom prst="rect">
            <a:avLst/>
          </a:prstGeom>
        </p:spPr>
      </p:pic>
      <p:pic>
        <p:nvPicPr>
          <p:cNvPr id="9" name="Graphic 8" descr="Close with solid fill">
            <a:extLst>
              <a:ext uri="{FF2B5EF4-FFF2-40B4-BE49-F238E27FC236}">
                <a16:creationId xmlns:a16="http://schemas.microsoft.com/office/drawing/2014/main" id="{E0EE4AE7-9F11-508A-AB6C-4E2D5D0EE2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7137" y="5891150"/>
            <a:ext cx="607621" cy="597725"/>
          </a:xfrm>
          <a:prstGeom prst="rect">
            <a:avLst/>
          </a:prstGeom>
        </p:spPr>
      </p:pic>
      <p:pic>
        <p:nvPicPr>
          <p:cNvPr id="10" name="Graphic 9" descr="Close with solid fill">
            <a:extLst>
              <a:ext uri="{FF2B5EF4-FFF2-40B4-BE49-F238E27FC236}">
                <a16:creationId xmlns:a16="http://schemas.microsoft.com/office/drawing/2014/main" id="{A7101473-8ED8-6166-188D-39E162CF2C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1865" y="5891151"/>
            <a:ext cx="607621" cy="597725"/>
          </a:xfrm>
          <a:prstGeom prst="rect">
            <a:avLst/>
          </a:prstGeom>
        </p:spPr>
      </p:pic>
      <p:pic>
        <p:nvPicPr>
          <p:cNvPr id="11" name="Graphic 10" descr="Close with solid fill">
            <a:extLst>
              <a:ext uri="{FF2B5EF4-FFF2-40B4-BE49-F238E27FC236}">
                <a16:creationId xmlns:a16="http://schemas.microsoft.com/office/drawing/2014/main" id="{B86769A5-6504-31B7-483D-631B3AC6CE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06593" y="5891151"/>
            <a:ext cx="607621" cy="597725"/>
          </a:xfrm>
          <a:prstGeom prst="rect">
            <a:avLst/>
          </a:prstGeom>
        </p:spPr>
      </p:pic>
      <p:pic>
        <p:nvPicPr>
          <p:cNvPr id="12" name="Graphic 11" descr="Close with solid fill">
            <a:extLst>
              <a:ext uri="{FF2B5EF4-FFF2-40B4-BE49-F238E27FC236}">
                <a16:creationId xmlns:a16="http://schemas.microsoft.com/office/drawing/2014/main" id="{041C2D31-CAE5-845D-8411-FD834620AF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0904" y="5891151"/>
            <a:ext cx="607621" cy="597725"/>
          </a:xfrm>
          <a:prstGeom prst="rect">
            <a:avLst/>
          </a:prstGeom>
        </p:spPr>
      </p:pic>
      <p:pic>
        <p:nvPicPr>
          <p:cNvPr id="13" name="Graphic 12" descr="Close with solid fill">
            <a:extLst>
              <a:ext uri="{FF2B5EF4-FFF2-40B4-BE49-F238E27FC236}">
                <a16:creationId xmlns:a16="http://schemas.microsoft.com/office/drawing/2014/main" id="{03FB6CDD-F13A-B923-06CC-EBC06CB458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1864" y="3733800"/>
            <a:ext cx="607621" cy="597725"/>
          </a:xfrm>
          <a:prstGeom prst="rect">
            <a:avLst/>
          </a:prstGeom>
        </p:spPr>
      </p:pic>
      <p:pic>
        <p:nvPicPr>
          <p:cNvPr id="14" name="Graphic 13" descr="Close with solid fill">
            <a:extLst>
              <a:ext uri="{FF2B5EF4-FFF2-40B4-BE49-F238E27FC236}">
                <a16:creationId xmlns:a16="http://schemas.microsoft.com/office/drawing/2014/main" id="{6A52B790-30E9-609E-7B5C-CB1C76D1EC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87242" y="3733800"/>
            <a:ext cx="607621" cy="597725"/>
          </a:xfrm>
          <a:prstGeom prst="rect">
            <a:avLst/>
          </a:prstGeom>
        </p:spPr>
      </p:pic>
      <p:pic>
        <p:nvPicPr>
          <p:cNvPr id="15" name="Graphic 14" descr="Checkmark with solid fill">
            <a:extLst>
              <a:ext uri="{FF2B5EF4-FFF2-40B4-BE49-F238E27FC236}">
                <a16:creationId xmlns:a16="http://schemas.microsoft.com/office/drawing/2014/main" id="{C9202765-D5FD-BD22-501A-92E55D3D1A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06592" y="3733800"/>
            <a:ext cx="617517" cy="617517"/>
          </a:xfrm>
          <a:prstGeom prst="rect">
            <a:avLst/>
          </a:prstGeom>
        </p:spPr>
      </p:pic>
      <p:pic>
        <p:nvPicPr>
          <p:cNvPr id="16" name="Graphic 15" descr="Checkmark with solid fill">
            <a:extLst>
              <a:ext uri="{FF2B5EF4-FFF2-40B4-BE49-F238E27FC236}">
                <a16:creationId xmlns:a16="http://schemas.microsoft.com/office/drawing/2014/main" id="{B01FD910-E77C-25B0-D550-77E556BA35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0904" y="3733800"/>
            <a:ext cx="617517" cy="617517"/>
          </a:xfrm>
          <a:prstGeom prst="rect">
            <a:avLst/>
          </a:prstGeom>
        </p:spPr>
      </p:pic>
      <p:pic>
        <p:nvPicPr>
          <p:cNvPr id="17" name="Graphic 16" descr="Checkmark with solid fill">
            <a:extLst>
              <a:ext uri="{FF2B5EF4-FFF2-40B4-BE49-F238E27FC236}">
                <a16:creationId xmlns:a16="http://schemas.microsoft.com/office/drawing/2014/main" id="{8A5C23BB-6031-B6B6-F53E-4FFFC25551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7345" y="2803566"/>
            <a:ext cx="617517" cy="617517"/>
          </a:xfrm>
          <a:prstGeom prst="rect">
            <a:avLst/>
          </a:prstGeom>
        </p:spPr>
      </p:pic>
      <p:pic>
        <p:nvPicPr>
          <p:cNvPr id="18" name="Graphic 17" descr="Checkmark with solid fill">
            <a:extLst>
              <a:ext uri="{FF2B5EF4-FFF2-40B4-BE49-F238E27FC236}">
                <a16:creationId xmlns:a16="http://schemas.microsoft.com/office/drawing/2014/main" id="{6A9531EB-7D46-5182-0513-00A4E69487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51865" y="2803566"/>
            <a:ext cx="617517" cy="617517"/>
          </a:xfrm>
          <a:prstGeom prst="rect">
            <a:avLst/>
          </a:prstGeom>
        </p:spPr>
      </p:pic>
      <p:pic>
        <p:nvPicPr>
          <p:cNvPr id="19" name="Graphic 18" descr="Checkmark with solid fill">
            <a:extLst>
              <a:ext uri="{FF2B5EF4-FFF2-40B4-BE49-F238E27FC236}">
                <a16:creationId xmlns:a16="http://schemas.microsoft.com/office/drawing/2014/main" id="{B28487D5-3B62-05A4-BB60-1230ADBB1F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06591" y="2803565"/>
            <a:ext cx="617517" cy="617517"/>
          </a:xfrm>
          <a:prstGeom prst="rect">
            <a:avLst/>
          </a:prstGeom>
        </p:spPr>
      </p:pic>
      <p:pic>
        <p:nvPicPr>
          <p:cNvPr id="20" name="Graphic 19" descr="Checkmark with solid fill">
            <a:extLst>
              <a:ext uri="{FF2B5EF4-FFF2-40B4-BE49-F238E27FC236}">
                <a16:creationId xmlns:a16="http://schemas.microsoft.com/office/drawing/2014/main" id="{EBCA1FB4-79FC-0BCC-ADB0-A8D88B119C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91008" y="2803566"/>
            <a:ext cx="617517" cy="617517"/>
          </a:xfrm>
          <a:prstGeom prst="rect">
            <a:avLst/>
          </a:prstGeom>
        </p:spPr>
      </p:pic>
      <p:pic>
        <p:nvPicPr>
          <p:cNvPr id="21" name="Picture 20" descr="A person in a suit and tie&#10;&#10;AI-generated content may be incorrect.">
            <a:extLst>
              <a:ext uri="{FF2B5EF4-FFF2-40B4-BE49-F238E27FC236}">
                <a16:creationId xmlns:a16="http://schemas.microsoft.com/office/drawing/2014/main" id="{692BDA01-2AC4-20BE-1643-061CF461027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3" t="22014" r="-162" b="-21944"/>
          <a:stretch>
            <a:fillRect/>
          </a:stretch>
        </p:blipFill>
        <p:spPr>
          <a:xfrm>
            <a:off x="10454212" y="-1752"/>
            <a:ext cx="1734803" cy="217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39121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9E7F4-BCC2-F681-618D-2F9965261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Selection: Power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82E8DBA-6A57-1467-C385-F5D5ECF66E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The project will be powered by a 12V 5A DC wall adapter</a:t>
            </a:r>
          </a:p>
          <a:p>
            <a:r>
              <a:rPr lang="en-US"/>
              <a:t>The 12V rail will be split into 5V and 3.3V for the following components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  <a:p>
            <a:r>
              <a:rPr lang="en-US"/>
              <a:t>We have chosen LM2679-3.3V and 5.0V due to their ease of use, good efficiency, and high current output.</a:t>
            </a:r>
          </a:p>
          <a:p>
            <a:endParaRPr lang="en-US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93404C2-EFCA-56F2-5482-F0ED43E84E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288738"/>
              </p:ext>
            </p:extLst>
          </p:nvPr>
        </p:nvGraphicFramePr>
        <p:xfrm>
          <a:off x="1144567" y="3270753"/>
          <a:ext cx="9642543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4181">
                  <a:extLst>
                    <a:ext uri="{9D8B030D-6E8A-4147-A177-3AD203B41FA5}">
                      <a16:colId xmlns:a16="http://schemas.microsoft.com/office/drawing/2014/main" val="2549343395"/>
                    </a:ext>
                  </a:extLst>
                </a:gridCol>
                <a:gridCol w="3214181">
                  <a:extLst>
                    <a:ext uri="{9D8B030D-6E8A-4147-A177-3AD203B41FA5}">
                      <a16:colId xmlns:a16="http://schemas.microsoft.com/office/drawing/2014/main" val="3908591811"/>
                    </a:ext>
                  </a:extLst>
                </a:gridCol>
                <a:gridCol w="3214181">
                  <a:extLst>
                    <a:ext uri="{9D8B030D-6E8A-4147-A177-3AD203B41FA5}">
                      <a16:colId xmlns:a16="http://schemas.microsoft.com/office/drawing/2014/main" val="2472794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>
                          <a:solidFill>
                            <a:schemeClr val="tx1"/>
                          </a:solidFill>
                        </a:rPr>
                        <a:t>3.3V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b="0">
                          <a:solidFill>
                            <a:schemeClr val="tx1"/>
                          </a:solidFill>
                        </a:rPr>
                        <a:t>STM32 (200µA)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5V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Power meter TIA (70µA)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Photodiode TIA (70µA)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Servo motors (10-50mA)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endParaRPr lang="en-US" sz="1800" b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12V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Stepper motors (0.3-1.5A)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8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Power meter switch (1mA)</a:t>
                      </a:r>
                    </a:p>
                    <a:p>
                      <a:pPr marL="0" lvl="0" indent="0">
                        <a:buNone/>
                      </a:pPr>
                      <a:endParaRPr lang="en-US" sz="1800" b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9949858"/>
                  </a:ext>
                </a:extLst>
              </a:tr>
            </a:tbl>
          </a:graphicData>
        </a:graphic>
      </p:graphicFrame>
      <p:pic>
        <p:nvPicPr>
          <p:cNvPr id="12" name="Picture 11" descr="A person in a suit and tie&#10;&#10;AI-generated content may be incorrect.">
            <a:extLst>
              <a:ext uri="{FF2B5EF4-FFF2-40B4-BE49-F238E27FC236}">
                <a16:creationId xmlns:a16="http://schemas.microsoft.com/office/drawing/2014/main" id="{CC125B7C-4669-B856-EE2C-01E60DB950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" t="22014" r="-162" b="-21944"/>
          <a:stretch>
            <a:fillRect/>
          </a:stretch>
        </p:blipFill>
        <p:spPr>
          <a:xfrm>
            <a:off x="10454212" y="-1752"/>
            <a:ext cx="1734803" cy="217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31296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72E81-E886-800E-3CDE-EAFE5A00C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PCB Design: Photodiode TIA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D99158-E93A-C740-F6E6-4FCE53684D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34" y="1589967"/>
            <a:ext cx="5094345" cy="40633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FEAEE3-8073-D955-FE42-D9B1A17BDC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279" y="1524653"/>
            <a:ext cx="4520976" cy="45365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076160-7DE0-6411-F4B4-96A579BD4B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384" y="1242"/>
            <a:ext cx="1951239" cy="211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88532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B29B3-E7C5-0C9C-CB9E-1F7B35687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PCB Design: Variable TIA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191BC7-1590-E43D-32E7-48F193F212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90" y="1363238"/>
            <a:ext cx="5184115" cy="41315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356B7C-4C14-6EC0-9315-3D11C6CD9F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305" y="1305340"/>
            <a:ext cx="4877987" cy="41894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F36272E-81CC-6C95-C925-E678F306DB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101" y="-691"/>
            <a:ext cx="1951239" cy="211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19877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A9FDF-4175-9D5B-64B4-C12DC155A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PCB Design: Microcontroller</a:t>
            </a:r>
          </a:p>
        </p:txBody>
      </p:sp>
      <p:pic>
        <p:nvPicPr>
          <p:cNvPr id="3" name="Picture 2" descr="A diagram of a circuit board&#10;&#10;AI-generated content may be incorrect.">
            <a:extLst>
              <a:ext uri="{FF2B5EF4-FFF2-40B4-BE49-F238E27FC236}">
                <a16:creationId xmlns:a16="http://schemas.microsoft.com/office/drawing/2014/main" id="{28B2AC49-96EC-C504-B253-A64386BF3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656" y="1454091"/>
            <a:ext cx="8229624" cy="54039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D86324-8E83-E28F-3A30-A4E9F3E98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3983" y="1454726"/>
            <a:ext cx="1135646" cy="4858988"/>
          </a:xfrm>
          <a:prstGeom prst="rect">
            <a:avLst/>
          </a:prstGeom>
        </p:spPr>
      </p:pic>
      <p:pic>
        <p:nvPicPr>
          <p:cNvPr id="6" name="Picture 5" descr="A person in a suit and tie&#10;&#10;AI-generated content may be incorrect.">
            <a:extLst>
              <a:ext uri="{FF2B5EF4-FFF2-40B4-BE49-F238E27FC236}">
                <a16:creationId xmlns:a16="http://schemas.microsoft.com/office/drawing/2014/main" id="{78E21572-F9F7-77CE-D066-FAD0C343C45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3" t="22014" r="-162" b="-21944"/>
          <a:stretch>
            <a:fillRect/>
          </a:stretch>
        </p:blipFill>
        <p:spPr>
          <a:xfrm>
            <a:off x="10454212" y="-1752"/>
            <a:ext cx="1734803" cy="217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71731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817FB-A8B6-72FE-CF57-A62E8357D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793DB-0533-8A22-39B0-1628DD839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PCB Design: Microcontroller (cont.)</a:t>
            </a:r>
          </a:p>
        </p:txBody>
      </p:sp>
      <p:pic>
        <p:nvPicPr>
          <p:cNvPr id="3" name="Picture 2" descr="A diagram of a circuit&#10;&#10;AI-generated content may be incorrect.">
            <a:extLst>
              <a:ext uri="{FF2B5EF4-FFF2-40B4-BE49-F238E27FC236}">
                <a16:creationId xmlns:a16="http://schemas.microsoft.com/office/drawing/2014/main" id="{C8073C38-0C77-46BF-2A8C-115B41DC4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558" y="1715736"/>
            <a:ext cx="8065325" cy="4386449"/>
          </a:xfrm>
          <a:prstGeom prst="rect">
            <a:avLst/>
          </a:prstGeom>
        </p:spPr>
      </p:pic>
      <p:pic>
        <p:nvPicPr>
          <p:cNvPr id="4" name="Picture 3" descr="A diagram of a circuit&#10;&#10;AI-generated content may be incorrect.">
            <a:extLst>
              <a:ext uri="{FF2B5EF4-FFF2-40B4-BE49-F238E27FC236}">
                <a16:creationId xmlns:a16="http://schemas.microsoft.com/office/drawing/2014/main" id="{18FEE8FB-C00E-ED97-4F5F-F568FA96A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0303" y="1697306"/>
            <a:ext cx="3262251" cy="1602922"/>
          </a:xfrm>
          <a:prstGeom prst="rect">
            <a:avLst/>
          </a:prstGeom>
        </p:spPr>
      </p:pic>
      <p:pic>
        <p:nvPicPr>
          <p:cNvPr id="6" name="Picture 5" descr="A person in a suit and tie&#10;&#10;AI-generated content may be incorrect.">
            <a:extLst>
              <a:ext uri="{FF2B5EF4-FFF2-40B4-BE49-F238E27FC236}">
                <a16:creationId xmlns:a16="http://schemas.microsoft.com/office/drawing/2014/main" id="{78697F5D-0C74-1052-131C-F9F8DBC9AD4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3" t="22014" r="-162" b="-21944"/>
          <a:stretch>
            <a:fillRect/>
          </a:stretch>
        </p:blipFill>
        <p:spPr>
          <a:xfrm>
            <a:off x="10454212" y="-1752"/>
            <a:ext cx="1734803" cy="217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26530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C168C-C7D8-702A-08A2-8357FB366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B25FE-14BF-88D6-7AE0-8EC7CCFE9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PCB Design: Microcontroller (cont.)</a:t>
            </a:r>
          </a:p>
        </p:txBody>
      </p:sp>
      <p:pic>
        <p:nvPicPr>
          <p:cNvPr id="5" name="Picture 4" descr="A computer screen shot of a circuit board&#10;&#10;AI-generated content may be incorrect.">
            <a:extLst>
              <a:ext uri="{FF2B5EF4-FFF2-40B4-BE49-F238E27FC236}">
                <a16:creationId xmlns:a16="http://schemas.microsoft.com/office/drawing/2014/main" id="{8E8CE15F-5D10-D42F-E9EA-D66BCCEB8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1093" y="1444830"/>
            <a:ext cx="6752855" cy="4977741"/>
          </a:xfrm>
          <a:prstGeom prst="rect">
            <a:avLst/>
          </a:prstGeom>
        </p:spPr>
      </p:pic>
      <p:pic>
        <p:nvPicPr>
          <p:cNvPr id="4" name="Picture 3" descr="A person in a suit and tie&#10;&#10;AI-generated content may be incorrect.">
            <a:extLst>
              <a:ext uri="{FF2B5EF4-FFF2-40B4-BE49-F238E27FC236}">
                <a16:creationId xmlns:a16="http://schemas.microsoft.com/office/drawing/2014/main" id="{27C5501B-B577-A373-1F7F-439EC560B0F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3" t="22014" r="-162" b="-21944"/>
          <a:stretch>
            <a:fillRect/>
          </a:stretch>
        </p:blipFill>
        <p:spPr>
          <a:xfrm>
            <a:off x="10454212" y="-1752"/>
            <a:ext cx="1734803" cy="217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06100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4F557-B4D5-D02A-CFA0-F04041BD6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PCB Design: Regulators</a:t>
            </a:r>
          </a:p>
        </p:txBody>
      </p:sp>
      <p:pic>
        <p:nvPicPr>
          <p:cNvPr id="4" name="Content Placeholder 3" descr="A diagram of a circuit&#10;&#10;AI-generated content may be incorrect.">
            <a:extLst>
              <a:ext uri="{FF2B5EF4-FFF2-40B4-BE49-F238E27FC236}">
                <a16:creationId xmlns:a16="http://schemas.microsoft.com/office/drawing/2014/main" id="{CB10E058-7BC2-4CE0-A8AE-1607686E67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78891" y="1924102"/>
            <a:ext cx="5701801" cy="4114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1CBDBE-B55C-1D88-2A88-AD6400DB88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6852" y="1919843"/>
            <a:ext cx="5161905" cy="4700650"/>
          </a:xfrm>
          <a:prstGeom prst="rect">
            <a:avLst/>
          </a:prstGeom>
        </p:spPr>
      </p:pic>
      <p:pic>
        <p:nvPicPr>
          <p:cNvPr id="3" name="Picture 2" descr="A person in a suit and tie&#10;&#10;AI-generated content may be incorrect.">
            <a:extLst>
              <a:ext uri="{FF2B5EF4-FFF2-40B4-BE49-F238E27FC236}">
                <a16:creationId xmlns:a16="http://schemas.microsoft.com/office/drawing/2014/main" id="{C94408A6-9F7C-48B6-1768-3F83380A732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3" t="22014" r="-162" b="-21944"/>
          <a:stretch>
            <a:fillRect/>
          </a:stretch>
        </p:blipFill>
        <p:spPr>
          <a:xfrm>
            <a:off x="10454212" y="-1752"/>
            <a:ext cx="1734803" cy="217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69642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0FD7B-E0FB-3582-BF90-80BA09BA8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PCB Design: Stepper Motor Drivers</a:t>
            </a:r>
          </a:p>
        </p:txBody>
      </p:sp>
      <p:pic>
        <p:nvPicPr>
          <p:cNvPr id="4" name="Content Placeholder 3" descr="A diagram of a circuit&#10;&#10;AI-generated content may be incorrect.">
            <a:extLst>
              <a:ext uri="{FF2B5EF4-FFF2-40B4-BE49-F238E27FC236}">
                <a16:creationId xmlns:a16="http://schemas.microsoft.com/office/drawing/2014/main" id="{86EDED24-95D9-D32B-4CF8-E2174B67C3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1169" y="1689215"/>
            <a:ext cx="6096000" cy="21105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49A8EA-3363-0C88-735C-21EAC49BDF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3942" y="3452997"/>
            <a:ext cx="4645232" cy="3188031"/>
          </a:xfrm>
          <a:prstGeom prst="rect">
            <a:avLst/>
          </a:prstGeom>
        </p:spPr>
      </p:pic>
      <p:pic>
        <p:nvPicPr>
          <p:cNvPr id="6" name="Picture 5" descr="A person in a suit and tie&#10;&#10;AI-generated content may be incorrect.">
            <a:extLst>
              <a:ext uri="{FF2B5EF4-FFF2-40B4-BE49-F238E27FC236}">
                <a16:creationId xmlns:a16="http://schemas.microsoft.com/office/drawing/2014/main" id="{1BDEE5FA-7CE6-827B-6D11-76FC5F002E8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3" t="22014" r="-162" b="-21944"/>
          <a:stretch>
            <a:fillRect/>
          </a:stretch>
        </p:blipFill>
        <p:spPr>
          <a:xfrm>
            <a:off x="10454212" y="-1752"/>
            <a:ext cx="1734803" cy="217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23581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4FEF7-112E-08DC-C462-42604D1E5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Polarimeter Testing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5F8B813B-3AF8-B1F9-5BD2-8F14BB566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426" y="2722804"/>
            <a:ext cx="3568958" cy="2680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7C6E66B-0C33-6295-5282-07B334DFF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09" y="2722804"/>
            <a:ext cx="3568959" cy="268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2CC2CF28-976A-2446-FD7A-67EE775F9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468" y="2722804"/>
            <a:ext cx="3568957" cy="2680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F2779E-3F0B-20B4-4859-5B5D4A52C0E0}"/>
              </a:ext>
            </a:extLst>
          </p:cNvPr>
          <p:cNvSpPr txBox="1"/>
          <p:nvPr/>
        </p:nvSpPr>
        <p:spPr>
          <a:xfrm>
            <a:off x="1094761" y="2203566"/>
            <a:ext cx="289922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/>
              <a:t>Vertical Polarization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EF07A2-66FA-F746-DFBF-FFB2B974B1EC}"/>
              </a:ext>
            </a:extLst>
          </p:cNvPr>
          <p:cNvSpPr txBox="1"/>
          <p:nvPr/>
        </p:nvSpPr>
        <p:spPr>
          <a:xfrm>
            <a:off x="4646385" y="2165270"/>
            <a:ext cx="289922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/>
              <a:t>45-degree Polarization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3DA698-BB3D-321F-464F-B8B3A70E504A}"/>
              </a:ext>
            </a:extLst>
          </p:cNvPr>
          <p:cNvSpPr txBox="1"/>
          <p:nvPr/>
        </p:nvSpPr>
        <p:spPr>
          <a:xfrm>
            <a:off x="8134518" y="2165270"/>
            <a:ext cx="289922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/>
              <a:t>Circular Polarization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DBFAEA-2379-A046-F73A-7F15316297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8270" y="1437"/>
            <a:ext cx="1762908" cy="190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31762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382BE-2612-C849-AAAD-993817248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Interferometer Testing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434DA9-B4EA-44AF-CDDF-EA0FDD9BB14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7303" y="1825625"/>
                <a:ext cx="2587171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𝑑𝑚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lang="en-US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434DA9-B4EA-44AF-CDDF-EA0FDD9BB1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7303" y="1825625"/>
                <a:ext cx="2587171" cy="4351338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49" name="Picture 1">
            <a:extLst>
              <a:ext uri="{FF2B5EF4-FFF2-40B4-BE49-F238E27FC236}">
                <a16:creationId xmlns:a16="http://schemas.microsoft.com/office/drawing/2014/main" id="{5452A744-73CB-4199-55B6-6EEFD97F6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103" y="1291072"/>
            <a:ext cx="3613629" cy="271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2346ED2F-DD67-144A-B87C-4FECD35AC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474" y="1291072"/>
            <a:ext cx="3613629" cy="271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240E435-8E62-814B-1FF2-333839795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840541"/>
              </p:ext>
            </p:extLst>
          </p:nvPr>
        </p:nvGraphicFramePr>
        <p:xfrm>
          <a:off x="3024474" y="4001293"/>
          <a:ext cx="7550905" cy="2463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0181">
                  <a:extLst>
                    <a:ext uri="{9D8B030D-6E8A-4147-A177-3AD203B41FA5}">
                      <a16:colId xmlns:a16="http://schemas.microsoft.com/office/drawing/2014/main" val="1394887221"/>
                    </a:ext>
                  </a:extLst>
                </a:gridCol>
                <a:gridCol w="1510181">
                  <a:extLst>
                    <a:ext uri="{9D8B030D-6E8A-4147-A177-3AD203B41FA5}">
                      <a16:colId xmlns:a16="http://schemas.microsoft.com/office/drawing/2014/main" val="969022130"/>
                    </a:ext>
                  </a:extLst>
                </a:gridCol>
                <a:gridCol w="1510181">
                  <a:extLst>
                    <a:ext uri="{9D8B030D-6E8A-4147-A177-3AD203B41FA5}">
                      <a16:colId xmlns:a16="http://schemas.microsoft.com/office/drawing/2014/main" val="1676541411"/>
                    </a:ext>
                  </a:extLst>
                </a:gridCol>
                <a:gridCol w="1510181">
                  <a:extLst>
                    <a:ext uri="{9D8B030D-6E8A-4147-A177-3AD203B41FA5}">
                      <a16:colId xmlns:a16="http://schemas.microsoft.com/office/drawing/2014/main" val="1692135522"/>
                    </a:ext>
                  </a:extLst>
                </a:gridCol>
                <a:gridCol w="1510181">
                  <a:extLst>
                    <a:ext uri="{9D8B030D-6E8A-4147-A177-3AD203B41FA5}">
                      <a16:colId xmlns:a16="http://schemas.microsoft.com/office/drawing/2014/main" val="2659802800"/>
                    </a:ext>
                  </a:extLst>
                </a:gridCol>
              </a:tblGrid>
              <a:tr h="326940">
                <a:tc gridSpan="5">
                  <a:txBody>
                    <a:bodyPr/>
                    <a:lstStyle/>
                    <a:p>
                      <a:pPr algn="ctr"/>
                      <a:r>
                        <a:rPr lang="en-US"/>
                        <a:t>Data Results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087544"/>
                  </a:ext>
                </a:extLst>
              </a:tr>
              <a:tr h="57214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Sampling Frequency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1.25 GS/s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1.25 MS/s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125 kS/s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62.5 kS/s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3125583"/>
                  </a:ext>
                </a:extLst>
              </a:tr>
              <a:tr h="817349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Avg. Max Frequency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31.6 kHz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31.6 kHz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31.7 kHz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30.6 kHz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2868630"/>
                  </a:ext>
                </a:extLst>
              </a:tr>
              <a:tr h="57214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Calculated Wavelength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632.9 nm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632.9 nm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630.9 nm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654.7 nm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2513454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A727C8D0-B3F0-FC2D-5EDF-55E7257D5C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379" y="1867"/>
            <a:ext cx="1951239" cy="211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30256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E31FC-1AB5-E51B-18EC-1DB978431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STM32 ADC Functionality</a:t>
            </a:r>
          </a:p>
        </p:txBody>
      </p:sp>
      <p:pic>
        <p:nvPicPr>
          <p:cNvPr id="4" name="Content Placeholder 3" descr="A graph of a sample index&#10;&#10;AI-generated content may be incorrect.">
            <a:extLst>
              <a:ext uri="{FF2B5EF4-FFF2-40B4-BE49-F238E27FC236}">
                <a16:creationId xmlns:a16="http://schemas.microsoft.com/office/drawing/2014/main" id="{E5A8D36B-4EC2-817C-2828-6F702972F4F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12595" y="2113698"/>
            <a:ext cx="4965442" cy="3923874"/>
          </a:xfrm>
          <a:prstGeom prst="rect">
            <a:avLst/>
          </a:prstGeom>
        </p:spPr>
      </p:pic>
      <p:pic>
        <p:nvPicPr>
          <p:cNvPr id="3" name="Picture 2" descr="A person smiling for a picture&#10;&#10;AI-generated content may be incorrect.">
            <a:extLst>
              <a:ext uri="{FF2B5EF4-FFF2-40B4-BE49-F238E27FC236}">
                <a16:creationId xmlns:a16="http://schemas.microsoft.com/office/drawing/2014/main" id="{7926D3B8-CF9A-B1BB-A515-373BE31BB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2006" y="1239"/>
            <a:ext cx="1442720" cy="1676400"/>
          </a:xfrm>
          <a:prstGeom prst="rect">
            <a:avLst/>
          </a:prstGeom>
        </p:spPr>
      </p:pic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CB84CBD-2C4E-F62C-20CA-8AE6BBE806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795" y="1607634"/>
            <a:ext cx="5529532" cy="513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92241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3D74B-C0BF-1CCE-BF9B-F3713BAAA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1574"/>
            <a:ext cx="10515600" cy="1325563"/>
          </a:xfrm>
        </p:spPr>
        <p:txBody>
          <a:bodyPr/>
          <a:lstStyle/>
          <a:p>
            <a:r>
              <a:rPr lang="en-US"/>
              <a:t>Administrative Content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F70F02D-533A-AECE-C884-A35F333759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69112"/>
              </p:ext>
            </p:extLst>
          </p:nvPr>
        </p:nvGraphicFramePr>
        <p:xfrm>
          <a:off x="838200" y="1157812"/>
          <a:ext cx="9404668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1167">
                  <a:extLst>
                    <a:ext uri="{9D8B030D-6E8A-4147-A177-3AD203B41FA5}">
                      <a16:colId xmlns:a16="http://schemas.microsoft.com/office/drawing/2014/main" val="3440015094"/>
                    </a:ext>
                  </a:extLst>
                </a:gridCol>
                <a:gridCol w="2351167">
                  <a:extLst>
                    <a:ext uri="{9D8B030D-6E8A-4147-A177-3AD203B41FA5}">
                      <a16:colId xmlns:a16="http://schemas.microsoft.com/office/drawing/2014/main" val="2981014487"/>
                    </a:ext>
                  </a:extLst>
                </a:gridCol>
                <a:gridCol w="2351167">
                  <a:extLst>
                    <a:ext uri="{9D8B030D-6E8A-4147-A177-3AD203B41FA5}">
                      <a16:colId xmlns:a16="http://schemas.microsoft.com/office/drawing/2014/main" val="3070915440"/>
                    </a:ext>
                  </a:extLst>
                </a:gridCol>
                <a:gridCol w="2351167">
                  <a:extLst>
                    <a:ext uri="{9D8B030D-6E8A-4147-A177-3AD203B41FA5}">
                      <a16:colId xmlns:a16="http://schemas.microsoft.com/office/drawing/2014/main" val="132507857"/>
                    </a:ext>
                  </a:extLst>
                </a:gridCol>
              </a:tblGrid>
              <a:tr h="347189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BOM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Component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Quantity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Cost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3673694"/>
                  </a:ext>
                </a:extLst>
              </a:tr>
              <a:tr h="277751">
                <a:tc rowSpan="7"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Optics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QWP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0100886"/>
                  </a:ext>
                </a:extLst>
              </a:tr>
              <a:tr h="277751">
                <a:tc v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Lin. Pol.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7713550"/>
                  </a:ext>
                </a:extLst>
              </a:tr>
              <a:tr h="27775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Power Meter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1050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6443964"/>
                  </a:ext>
                </a:extLst>
              </a:tr>
              <a:tr h="277751">
                <a:tc v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Mirrors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6193265"/>
                  </a:ext>
                </a:extLst>
              </a:tr>
              <a:tr h="298060">
                <a:tc v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Beam Splitter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9029975"/>
                  </a:ext>
                </a:extLst>
              </a:tr>
              <a:tr h="277751">
                <a:tc v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Lens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8834648"/>
                  </a:ext>
                </a:extLst>
              </a:tr>
              <a:tr h="277751">
                <a:tc v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ND Filters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7481759"/>
                  </a:ext>
                </a:extLst>
              </a:tr>
              <a:tr h="277751">
                <a:tc rowSpan="3"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Electrical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PCBs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2378703"/>
                  </a:ext>
                </a:extLst>
              </a:tr>
              <a:tr h="277751">
                <a:tc v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Steppers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160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3456654"/>
                  </a:ext>
                </a:extLst>
              </a:tr>
              <a:tr h="277751">
                <a:tc v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Servos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1046158"/>
                  </a:ext>
                </a:extLst>
              </a:tr>
              <a:tr h="277751">
                <a:tc rowSpan="2"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Mechanical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Baseplate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700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5957365"/>
                  </a:ext>
                </a:extLst>
              </a:tr>
              <a:tr h="277751">
                <a:tc vMerge="1"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Mounts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460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3847929"/>
                  </a:ext>
                </a:extLst>
              </a:tr>
              <a:tr h="277751"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solidFill>
                            <a:schemeClr val="bg1"/>
                          </a:solidFill>
                        </a:rPr>
                        <a:t>Budget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7000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3664377"/>
                  </a:ext>
                </a:extLst>
              </a:tr>
              <a:tr h="277751"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solidFill>
                            <a:schemeClr val="bg1"/>
                          </a:solidFill>
                        </a:rPr>
                        <a:t>Total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6915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6005707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DC511D2-DAF0-BF0B-AFCD-27786B5BA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866" y="1698"/>
            <a:ext cx="1951239" cy="211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33584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453C6-7BCE-DF2D-3A02-FD523C1C3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Progress and Future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96488-55D2-794F-8B24-1CFA6C0D47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Hardware Integration</a:t>
            </a:r>
          </a:p>
          <a:p>
            <a:pPr lvl="1"/>
            <a:r>
              <a:rPr lang="en-US"/>
              <a:t>Receive remaining hardware</a:t>
            </a:r>
          </a:p>
          <a:p>
            <a:pPr lvl="1"/>
            <a:r>
              <a:rPr lang="en-US"/>
              <a:t>Build/Test PCBs</a:t>
            </a:r>
          </a:p>
          <a:p>
            <a:pPr lvl="1"/>
            <a:r>
              <a:rPr lang="en-US"/>
              <a:t>Set up and align optical layout</a:t>
            </a:r>
          </a:p>
          <a:p>
            <a:r>
              <a:rPr lang="en-US"/>
              <a:t>System Test</a:t>
            </a:r>
          </a:p>
          <a:p>
            <a:pPr lvl="1"/>
            <a:r>
              <a:rPr lang="en-US"/>
              <a:t>Confirm STM32 ADC functionality with integrated setup</a:t>
            </a:r>
          </a:p>
          <a:p>
            <a:pPr lvl="1"/>
            <a:r>
              <a:rPr lang="en-US"/>
              <a:t>Confirm motor control accuracy (Concern with QWP stepper)</a:t>
            </a:r>
          </a:p>
          <a:p>
            <a:pPr lvl="1"/>
            <a:r>
              <a:rPr lang="en-US"/>
              <a:t>Implement system measurement procedures</a:t>
            </a:r>
          </a:p>
          <a:p>
            <a:r>
              <a:rPr lang="en-US"/>
              <a:t>Sensor Calibration</a:t>
            </a:r>
          </a:p>
          <a:p>
            <a:pPr lvl="1"/>
            <a:r>
              <a:rPr lang="en-US"/>
              <a:t>Power Meter TIA for accurate voltage-power transfer function</a:t>
            </a:r>
          </a:p>
          <a:p>
            <a:pPr lvl="1"/>
            <a:r>
              <a:rPr lang="en-US"/>
              <a:t>QWP rotation to accurate angle-power correlation</a:t>
            </a:r>
          </a:p>
          <a:p>
            <a:pPr lvl="1"/>
            <a:r>
              <a:rPr lang="en-US"/>
              <a:t>Michelson mirror motion and photodiode-TIA frequency response</a:t>
            </a:r>
          </a:p>
          <a:p>
            <a:pPr lvl="1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9CB00C-1589-79A5-75A9-84838443A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613" y="-555"/>
            <a:ext cx="1951239" cy="211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60734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29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Laser Beam Characterizer</vt:lpstr>
      <vt:lpstr>Motivation and Background</vt:lpstr>
      <vt:lpstr>Basic Goals and Objectives</vt:lpstr>
      <vt:lpstr>Advanced Goals and Objectives</vt:lpstr>
      <vt:lpstr>Stretch Goals and Objectives</vt:lpstr>
      <vt:lpstr>Engineering System Specifications</vt:lpstr>
      <vt:lpstr>Work Distribution</vt:lpstr>
      <vt:lpstr>Hardware Design: Optics</vt:lpstr>
      <vt:lpstr>Block Diagram</vt:lpstr>
      <vt:lpstr>Software Comparison and Selection: STM32 programming languages</vt:lpstr>
      <vt:lpstr>Software Comparison: GUI Framework</vt:lpstr>
      <vt:lpstr>Software Design: Embedded Software</vt:lpstr>
      <vt:lpstr>Software Design: Graphical User Interface</vt:lpstr>
      <vt:lpstr>Hardware Selection: Optics</vt:lpstr>
      <vt:lpstr>Hardware Selection: Microcontroller</vt:lpstr>
      <vt:lpstr>Hardware Selection: Motors and Drivers</vt:lpstr>
      <vt:lpstr>Hardware Selection: Power</vt:lpstr>
      <vt:lpstr>PCB Design: Photodiode TIA</vt:lpstr>
      <vt:lpstr>PCB Design: Variable TIA</vt:lpstr>
      <vt:lpstr>PCB Design: Microcontroller</vt:lpstr>
      <vt:lpstr>PCB Design: Microcontroller (cont.)</vt:lpstr>
      <vt:lpstr>PCB Design: Microcontroller (cont.)</vt:lpstr>
      <vt:lpstr>PCB Design: Regulators</vt:lpstr>
      <vt:lpstr>PCB Design: Stepper Motor Drivers</vt:lpstr>
      <vt:lpstr>Polarimeter Testing</vt:lpstr>
      <vt:lpstr>Interferometer Testing</vt:lpstr>
      <vt:lpstr>STM32 ADC Functionality</vt:lpstr>
      <vt:lpstr>Administrative Content</vt:lpstr>
      <vt:lpstr>Progress and Future Plans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93</cp:revision>
  <dcterms:created xsi:type="dcterms:W3CDTF">2026-02-03T18:05:03Z</dcterms:created>
  <dcterms:modified xsi:type="dcterms:W3CDTF">2026-03-24T04:14:52Z</dcterms:modified>
</cp:coreProperties>
</file>