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8"/>
  </p:notesMasterIdLst>
  <p:sldIdLst>
    <p:sldId id="269" r:id="rId2"/>
    <p:sldId id="257" r:id="rId3"/>
    <p:sldId id="258" r:id="rId4"/>
    <p:sldId id="278" r:id="rId5"/>
    <p:sldId id="259" r:id="rId6"/>
    <p:sldId id="263" r:id="rId7"/>
    <p:sldId id="270" r:id="rId8"/>
    <p:sldId id="279" r:id="rId9"/>
    <p:sldId id="272" r:id="rId10"/>
    <p:sldId id="273" r:id="rId11"/>
    <p:sldId id="280" r:id="rId12"/>
    <p:sldId id="281" r:id="rId13"/>
    <p:sldId id="282" r:id="rId14"/>
    <p:sldId id="283" r:id="rId15"/>
    <p:sldId id="285" r:id="rId16"/>
    <p:sldId id="302" r:id="rId17"/>
    <p:sldId id="284" r:id="rId18"/>
    <p:sldId id="286" r:id="rId19"/>
    <p:sldId id="274" r:id="rId20"/>
    <p:sldId id="314" r:id="rId21"/>
    <p:sldId id="313" r:id="rId22"/>
    <p:sldId id="321" r:id="rId23"/>
    <p:sldId id="277" r:id="rId24"/>
    <p:sldId id="303" r:id="rId25"/>
    <p:sldId id="307" r:id="rId26"/>
    <p:sldId id="287" r:id="rId27"/>
    <p:sldId id="276" r:id="rId28"/>
    <p:sldId id="288" r:id="rId29"/>
    <p:sldId id="264" r:id="rId30"/>
    <p:sldId id="295" r:id="rId31"/>
    <p:sldId id="297" r:id="rId32"/>
    <p:sldId id="300" r:id="rId33"/>
    <p:sldId id="301" r:id="rId34"/>
    <p:sldId id="304" r:id="rId35"/>
    <p:sldId id="305" r:id="rId36"/>
    <p:sldId id="306" r:id="rId37"/>
    <p:sldId id="310" r:id="rId38"/>
    <p:sldId id="311" r:id="rId39"/>
    <p:sldId id="326" r:id="rId40"/>
    <p:sldId id="327" r:id="rId41"/>
    <p:sldId id="328" r:id="rId42"/>
    <p:sldId id="329" r:id="rId43"/>
    <p:sldId id="330" r:id="rId44"/>
    <p:sldId id="331" r:id="rId45"/>
    <p:sldId id="332" r:id="rId46"/>
    <p:sldId id="333" r:id="rId47"/>
    <p:sldId id="334" r:id="rId48"/>
    <p:sldId id="294" r:id="rId49"/>
    <p:sldId id="298" r:id="rId50"/>
    <p:sldId id="316" r:id="rId51"/>
    <p:sldId id="317" r:id="rId52"/>
    <p:sldId id="318" r:id="rId53"/>
    <p:sldId id="319" r:id="rId54"/>
    <p:sldId id="320" r:id="rId55"/>
    <p:sldId id="291" r:id="rId56"/>
    <p:sldId id="315" r:id="rId57"/>
    <p:sldId id="324" r:id="rId58"/>
    <p:sldId id="312" r:id="rId59"/>
    <p:sldId id="308" r:id="rId60"/>
    <p:sldId id="309" r:id="rId61"/>
    <p:sldId id="325" r:id="rId62"/>
    <p:sldId id="293" r:id="rId63"/>
    <p:sldId id="296" r:id="rId64"/>
    <p:sldId id="323" r:id="rId65"/>
    <p:sldId id="267" r:id="rId66"/>
    <p:sldId id="268"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1A62D4-4AE0-44A7-9586-066A7761A90D}">
          <p14:sldIdLst>
            <p14:sldId id="269"/>
            <p14:sldId id="257"/>
            <p14:sldId id="258"/>
            <p14:sldId id="278"/>
            <p14:sldId id="259"/>
            <p14:sldId id="263"/>
            <p14:sldId id="270"/>
            <p14:sldId id="279"/>
            <p14:sldId id="272"/>
            <p14:sldId id="273"/>
            <p14:sldId id="280"/>
            <p14:sldId id="281"/>
            <p14:sldId id="282"/>
            <p14:sldId id="283"/>
            <p14:sldId id="285"/>
            <p14:sldId id="302"/>
            <p14:sldId id="284"/>
            <p14:sldId id="286"/>
            <p14:sldId id="274"/>
            <p14:sldId id="314"/>
            <p14:sldId id="313"/>
            <p14:sldId id="321"/>
            <p14:sldId id="277"/>
            <p14:sldId id="303"/>
            <p14:sldId id="307"/>
            <p14:sldId id="287"/>
            <p14:sldId id="276"/>
            <p14:sldId id="288"/>
            <p14:sldId id="264"/>
            <p14:sldId id="295"/>
          </p14:sldIdLst>
        </p14:section>
        <p14:section name="Untitled Section" id="{8FAF76BE-F570-477A-A71D-85547BFC2291}">
          <p14:sldIdLst>
            <p14:sldId id="297"/>
            <p14:sldId id="300"/>
            <p14:sldId id="301"/>
            <p14:sldId id="304"/>
            <p14:sldId id="305"/>
            <p14:sldId id="306"/>
            <p14:sldId id="310"/>
            <p14:sldId id="311"/>
            <p14:sldId id="326"/>
            <p14:sldId id="327"/>
            <p14:sldId id="328"/>
            <p14:sldId id="329"/>
            <p14:sldId id="330"/>
            <p14:sldId id="331"/>
            <p14:sldId id="332"/>
            <p14:sldId id="333"/>
            <p14:sldId id="334"/>
            <p14:sldId id="294"/>
            <p14:sldId id="298"/>
            <p14:sldId id="316"/>
            <p14:sldId id="317"/>
            <p14:sldId id="318"/>
            <p14:sldId id="319"/>
            <p14:sldId id="320"/>
            <p14:sldId id="291"/>
            <p14:sldId id="315"/>
            <p14:sldId id="324"/>
            <p14:sldId id="312"/>
            <p14:sldId id="308"/>
            <p14:sldId id="309"/>
            <p14:sldId id="325"/>
            <p14:sldId id="293"/>
            <p14:sldId id="296"/>
            <p14:sldId id="323"/>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52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942F9-22F8-A284-0451-0457B701411A}" v="2" dt="2026-04-28T15:01:25.309"/>
    <p1510:client id="{C0BA0FE5-F6F6-FA3F-DCC8-6AB3668E1C11}" v="2" dt="2026-04-28T13:43:39.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D8BDF-7AAE-48F2-A20E-95F3ACFD3F66}" type="doc">
      <dgm:prSet loTypeId="urn:microsoft.com/office/officeart/2005/8/layout/orgChart1" loCatId="hierarchy" qsTypeId="urn:microsoft.com/office/officeart/2005/8/quickstyle/3d1" qsCatId="3D" csTypeId="urn:microsoft.com/office/officeart/2005/8/colors/accent1_5" csCatId="accent1" phldr="1"/>
      <dgm:spPr/>
      <dgm:t>
        <a:bodyPr/>
        <a:lstStyle/>
        <a:p>
          <a:endParaRPr lang="en-US"/>
        </a:p>
      </dgm:t>
    </dgm:pt>
    <dgm:pt modelId="{24D3FC52-3D6A-4C83-A37A-CB140F9D0184}">
      <dgm:prSet phldrT="[Text]" phldr="0"/>
      <dgm:spPr/>
      <dgm:t>
        <a:bodyPr/>
        <a:lstStyle/>
        <a:p>
          <a:pPr rtl="0"/>
          <a:r>
            <a:rPr lang="en-US">
              <a:latin typeface="Aptos Display" panose="020F0302020204030204"/>
            </a:rPr>
            <a:t>ALM Software</a:t>
          </a:r>
          <a:endParaRPr lang="en-US"/>
        </a:p>
      </dgm:t>
    </dgm:pt>
    <dgm:pt modelId="{5B89AFA4-ED4B-4D94-90F9-66370DAE7B06}" type="parTrans" cxnId="{D12F6B89-55A3-4D48-B394-F96E71072EAB}">
      <dgm:prSet/>
      <dgm:spPr/>
      <dgm:t>
        <a:bodyPr/>
        <a:lstStyle/>
        <a:p>
          <a:endParaRPr lang="en-US"/>
        </a:p>
      </dgm:t>
    </dgm:pt>
    <dgm:pt modelId="{90721FDA-1034-4B81-89F3-2225C850264D}" type="sibTrans" cxnId="{D12F6B89-55A3-4D48-B394-F96E71072EAB}">
      <dgm:prSet/>
      <dgm:spPr/>
      <dgm:t>
        <a:bodyPr/>
        <a:lstStyle/>
        <a:p>
          <a:endParaRPr lang="en-US"/>
        </a:p>
      </dgm:t>
    </dgm:pt>
    <dgm:pt modelId="{C00D622B-A135-4F85-8FCA-F42B40AC25E3}">
      <dgm:prSet phldrT="[Text]" phldr="0"/>
      <dgm:spPr/>
      <dgm:t>
        <a:bodyPr/>
        <a:lstStyle/>
        <a:p>
          <a:pPr rtl="0"/>
          <a:r>
            <a:rPr lang="en-US">
              <a:latin typeface="Aptos Display" panose="020F0302020204030204"/>
            </a:rPr>
            <a:t>STM8 Programming</a:t>
          </a:r>
          <a:endParaRPr lang="en-US"/>
        </a:p>
      </dgm:t>
    </dgm:pt>
    <dgm:pt modelId="{A0253ECD-3422-4E8B-A50D-4D689D2D965E}" type="parTrans" cxnId="{B74FE837-7903-465B-B616-B9B13C1192DC}">
      <dgm:prSet/>
      <dgm:spPr/>
      <dgm:t>
        <a:bodyPr/>
        <a:lstStyle/>
        <a:p>
          <a:endParaRPr lang="en-US"/>
        </a:p>
      </dgm:t>
    </dgm:pt>
    <dgm:pt modelId="{B032FB1A-87BC-4A15-B78F-94AED153B6E7}" type="sibTrans" cxnId="{B74FE837-7903-465B-B616-B9B13C1192DC}">
      <dgm:prSet/>
      <dgm:spPr/>
      <dgm:t>
        <a:bodyPr/>
        <a:lstStyle/>
        <a:p>
          <a:endParaRPr lang="en-US"/>
        </a:p>
      </dgm:t>
    </dgm:pt>
    <dgm:pt modelId="{1A9ECBF1-53BD-4F0B-A0C6-DE4DBDEDBD30}">
      <dgm:prSet phldrT="[Text]" phldr="0"/>
      <dgm:spPr/>
      <dgm:t>
        <a:bodyPr/>
        <a:lstStyle/>
        <a:p>
          <a:pPr rtl="0"/>
          <a:r>
            <a:rPr lang="en-US">
              <a:latin typeface="Aptos Display" panose="020F0302020204030204"/>
            </a:rPr>
            <a:t>Raspberry Pi Automation</a:t>
          </a:r>
          <a:endParaRPr lang="en-US"/>
        </a:p>
      </dgm:t>
    </dgm:pt>
    <dgm:pt modelId="{709567F8-9F0D-45BD-90E8-C07A78E1C748}" type="parTrans" cxnId="{AA842657-3C80-42B6-9778-C1BDD245DBB7}">
      <dgm:prSet/>
      <dgm:spPr/>
      <dgm:t>
        <a:bodyPr/>
        <a:lstStyle/>
        <a:p>
          <a:endParaRPr lang="en-US"/>
        </a:p>
      </dgm:t>
    </dgm:pt>
    <dgm:pt modelId="{91F77D04-758A-42F4-BE8A-7C2A6A0B6E83}" type="sibTrans" cxnId="{AA842657-3C80-42B6-9778-C1BDD245DBB7}">
      <dgm:prSet/>
      <dgm:spPr/>
      <dgm:t>
        <a:bodyPr/>
        <a:lstStyle/>
        <a:p>
          <a:endParaRPr lang="en-US"/>
        </a:p>
      </dgm:t>
    </dgm:pt>
    <dgm:pt modelId="{D5AB16F6-E963-4E3B-8824-B00A947E4E2A}">
      <dgm:prSet phldrT="[Text]" phldr="0"/>
      <dgm:spPr/>
      <dgm:t>
        <a:bodyPr/>
        <a:lstStyle/>
        <a:p>
          <a:pPr rtl="0"/>
          <a:r>
            <a:rPr lang="en-US">
              <a:latin typeface="Aptos Display" panose="020F0302020204030204"/>
            </a:rPr>
            <a:t>CSV Data Visualization</a:t>
          </a:r>
          <a:endParaRPr lang="en-US"/>
        </a:p>
      </dgm:t>
    </dgm:pt>
    <dgm:pt modelId="{D09618A0-4DDE-4685-8586-81E04C74879B}" type="parTrans" cxnId="{A12BF9DE-3462-41AC-AACD-B14E96EFF75C}">
      <dgm:prSet/>
      <dgm:spPr/>
      <dgm:t>
        <a:bodyPr/>
        <a:lstStyle/>
        <a:p>
          <a:endParaRPr lang="en-US"/>
        </a:p>
      </dgm:t>
    </dgm:pt>
    <dgm:pt modelId="{558149B4-900D-4FB9-95DD-CC2D4BFAFB8A}" type="sibTrans" cxnId="{A12BF9DE-3462-41AC-AACD-B14E96EFF75C}">
      <dgm:prSet/>
      <dgm:spPr/>
      <dgm:t>
        <a:bodyPr/>
        <a:lstStyle/>
        <a:p>
          <a:endParaRPr lang="en-US"/>
        </a:p>
      </dgm:t>
    </dgm:pt>
    <dgm:pt modelId="{FF6639A1-55C5-43C6-8890-C85A0A9A719B}" type="pres">
      <dgm:prSet presAssocID="{135D8BDF-7AAE-48F2-A20E-95F3ACFD3F66}" presName="hierChild1" presStyleCnt="0">
        <dgm:presLayoutVars>
          <dgm:orgChart val="1"/>
          <dgm:chPref val="1"/>
          <dgm:dir/>
          <dgm:animOne val="branch"/>
          <dgm:animLvl val="lvl"/>
          <dgm:resizeHandles/>
        </dgm:presLayoutVars>
      </dgm:prSet>
      <dgm:spPr/>
    </dgm:pt>
    <dgm:pt modelId="{A879A809-242C-4124-B0CE-BA3984478E54}" type="pres">
      <dgm:prSet presAssocID="{24D3FC52-3D6A-4C83-A37A-CB140F9D0184}" presName="hierRoot1" presStyleCnt="0">
        <dgm:presLayoutVars>
          <dgm:hierBranch val="init"/>
        </dgm:presLayoutVars>
      </dgm:prSet>
      <dgm:spPr/>
    </dgm:pt>
    <dgm:pt modelId="{78F1C121-39AB-4A5A-9914-D5C07481B3DD}" type="pres">
      <dgm:prSet presAssocID="{24D3FC52-3D6A-4C83-A37A-CB140F9D0184}" presName="rootComposite1" presStyleCnt="0"/>
      <dgm:spPr/>
    </dgm:pt>
    <dgm:pt modelId="{BD223F39-B601-430B-A737-46F17FD442C4}" type="pres">
      <dgm:prSet presAssocID="{24D3FC52-3D6A-4C83-A37A-CB140F9D0184}" presName="rootText1" presStyleLbl="node0" presStyleIdx="0" presStyleCnt="1">
        <dgm:presLayoutVars>
          <dgm:chPref val="3"/>
        </dgm:presLayoutVars>
      </dgm:prSet>
      <dgm:spPr/>
    </dgm:pt>
    <dgm:pt modelId="{E597D49A-B2D1-4A20-A951-8DC22EB94D09}" type="pres">
      <dgm:prSet presAssocID="{24D3FC52-3D6A-4C83-A37A-CB140F9D0184}" presName="rootConnector1" presStyleLbl="node1" presStyleIdx="0" presStyleCnt="0"/>
      <dgm:spPr/>
    </dgm:pt>
    <dgm:pt modelId="{F51C273B-3960-4BD7-B84E-F46D625B3BAC}" type="pres">
      <dgm:prSet presAssocID="{24D3FC52-3D6A-4C83-A37A-CB140F9D0184}" presName="hierChild2" presStyleCnt="0"/>
      <dgm:spPr/>
    </dgm:pt>
    <dgm:pt modelId="{A99D4C50-17EC-4DEE-BC6A-CBECD8B9D576}" type="pres">
      <dgm:prSet presAssocID="{A0253ECD-3422-4E8B-A50D-4D689D2D965E}" presName="Name37" presStyleLbl="parChTrans1D2" presStyleIdx="0" presStyleCnt="3"/>
      <dgm:spPr/>
    </dgm:pt>
    <dgm:pt modelId="{692935C5-D5FE-4596-A53F-E065A2F126D0}" type="pres">
      <dgm:prSet presAssocID="{C00D622B-A135-4F85-8FCA-F42B40AC25E3}" presName="hierRoot2" presStyleCnt="0">
        <dgm:presLayoutVars>
          <dgm:hierBranch val="init"/>
        </dgm:presLayoutVars>
      </dgm:prSet>
      <dgm:spPr/>
    </dgm:pt>
    <dgm:pt modelId="{38113B46-FAC6-4F7C-8274-2776D708F33C}" type="pres">
      <dgm:prSet presAssocID="{C00D622B-A135-4F85-8FCA-F42B40AC25E3}" presName="rootComposite" presStyleCnt="0"/>
      <dgm:spPr/>
    </dgm:pt>
    <dgm:pt modelId="{D0EB5C72-2AF5-48D3-B82D-BA43CA32A04B}" type="pres">
      <dgm:prSet presAssocID="{C00D622B-A135-4F85-8FCA-F42B40AC25E3}" presName="rootText" presStyleLbl="node2" presStyleIdx="0" presStyleCnt="3">
        <dgm:presLayoutVars>
          <dgm:chPref val="3"/>
        </dgm:presLayoutVars>
      </dgm:prSet>
      <dgm:spPr/>
    </dgm:pt>
    <dgm:pt modelId="{C46CFCDC-9635-4E41-BC93-9E62DC9A5A24}" type="pres">
      <dgm:prSet presAssocID="{C00D622B-A135-4F85-8FCA-F42B40AC25E3}" presName="rootConnector" presStyleLbl="node2" presStyleIdx="0" presStyleCnt="3"/>
      <dgm:spPr/>
    </dgm:pt>
    <dgm:pt modelId="{B06C3112-4AC1-447E-B409-7B75F036CCA5}" type="pres">
      <dgm:prSet presAssocID="{C00D622B-A135-4F85-8FCA-F42B40AC25E3}" presName="hierChild4" presStyleCnt="0"/>
      <dgm:spPr/>
    </dgm:pt>
    <dgm:pt modelId="{71058A5B-1EDB-4A66-A07C-2CA0AB4D15CB}" type="pres">
      <dgm:prSet presAssocID="{C00D622B-A135-4F85-8FCA-F42B40AC25E3}" presName="hierChild5" presStyleCnt="0"/>
      <dgm:spPr/>
    </dgm:pt>
    <dgm:pt modelId="{FD92A366-298F-434F-A0EE-8781E55868A8}" type="pres">
      <dgm:prSet presAssocID="{709567F8-9F0D-45BD-90E8-C07A78E1C748}" presName="Name37" presStyleLbl="parChTrans1D2" presStyleIdx="1" presStyleCnt="3"/>
      <dgm:spPr/>
    </dgm:pt>
    <dgm:pt modelId="{FE214D27-DEF1-4934-9F11-B6F48ECEEE4E}" type="pres">
      <dgm:prSet presAssocID="{1A9ECBF1-53BD-4F0B-A0C6-DE4DBDEDBD30}" presName="hierRoot2" presStyleCnt="0">
        <dgm:presLayoutVars>
          <dgm:hierBranch val="init"/>
        </dgm:presLayoutVars>
      </dgm:prSet>
      <dgm:spPr/>
    </dgm:pt>
    <dgm:pt modelId="{B44017D0-CA03-413B-80E3-46350D04194B}" type="pres">
      <dgm:prSet presAssocID="{1A9ECBF1-53BD-4F0B-A0C6-DE4DBDEDBD30}" presName="rootComposite" presStyleCnt="0"/>
      <dgm:spPr/>
    </dgm:pt>
    <dgm:pt modelId="{0571C843-E031-4FA3-83EC-739F9B0215B5}" type="pres">
      <dgm:prSet presAssocID="{1A9ECBF1-53BD-4F0B-A0C6-DE4DBDEDBD30}" presName="rootText" presStyleLbl="node2" presStyleIdx="1" presStyleCnt="3">
        <dgm:presLayoutVars>
          <dgm:chPref val="3"/>
        </dgm:presLayoutVars>
      </dgm:prSet>
      <dgm:spPr/>
    </dgm:pt>
    <dgm:pt modelId="{03E81F13-B14E-422F-982C-7407223E666F}" type="pres">
      <dgm:prSet presAssocID="{1A9ECBF1-53BD-4F0B-A0C6-DE4DBDEDBD30}" presName="rootConnector" presStyleLbl="node2" presStyleIdx="1" presStyleCnt="3"/>
      <dgm:spPr/>
    </dgm:pt>
    <dgm:pt modelId="{82100A01-FAD0-442A-8614-D8C7997B5569}" type="pres">
      <dgm:prSet presAssocID="{1A9ECBF1-53BD-4F0B-A0C6-DE4DBDEDBD30}" presName="hierChild4" presStyleCnt="0"/>
      <dgm:spPr/>
    </dgm:pt>
    <dgm:pt modelId="{8E03AABE-5371-46D1-9B38-213B2034FCA5}" type="pres">
      <dgm:prSet presAssocID="{1A9ECBF1-53BD-4F0B-A0C6-DE4DBDEDBD30}" presName="hierChild5" presStyleCnt="0"/>
      <dgm:spPr/>
    </dgm:pt>
    <dgm:pt modelId="{F912D5BB-68B1-4FC3-B87D-A5F7274F933B}" type="pres">
      <dgm:prSet presAssocID="{D09618A0-4DDE-4685-8586-81E04C74879B}" presName="Name37" presStyleLbl="parChTrans1D2" presStyleIdx="2" presStyleCnt="3"/>
      <dgm:spPr/>
    </dgm:pt>
    <dgm:pt modelId="{2DF2E827-7A69-44E8-BC71-E10BD3F436B1}" type="pres">
      <dgm:prSet presAssocID="{D5AB16F6-E963-4E3B-8824-B00A947E4E2A}" presName="hierRoot2" presStyleCnt="0">
        <dgm:presLayoutVars>
          <dgm:hierBranch val="init"/>
        </dgm:presLayoutVars>
      </dgm:prSet>
      <dgm:spPr/>
    </dgm:pt>
    <dgm:pt modelId="{27543CBD-1536-4391-BBB3-E88C6B199EB0}" type="pres">
      <dgm:prSet presAssocID="{D5AB16F6-E963-4E3B-8824-B00A947E4E2A}" presName="rootComposite" presStyleCnt="0"/>
      <dgm:spPr/>
    </dgm:pt>
    <dgm:pt modelId="{0D0634B1-A2CE-45C8-BDCE-08D0B2AB43B8}" type="pres">
      <dgm:prSet presAssocID="{D5AB16F6-E963-4E3B-8824-B00A947E4E2A}" presName="rootText" presStyleLbl="node2" presStyleIdx="2" presStyleCnt="3">
        <dgm:presLayoutVars>
          <dgm:chPref val="3"/>
        </dgm:presLayoutVars>
      </dgm:prSet>
      <dgm:spPr/>
    </dgm:pt>
    <dgm:pt modelId="{20727E1A-9A36-43F7-9AB6-8A1E3ABBD538}" type="pres">
      <dgm:prSet presAssocID="{D5AB16F6-E963-4E3B-8824-B00A947E4E2A}" presName="rootConnector" presStyleLbl="node2" presStyleIdx="2" presStyleCnt="3"/>
      <dgm:spPr/>
    </dgm:pt>
    <dgm:pt modelId="{9EA98AAA-EFD5-4C10-9BC4-FCAD40931BBF}" type="pres">
      <dgm:prSet presAssocID="{D5AB16F6-E963-4E3B-8824-B00A947E4E2A}" presName="hierChild4" presStyleCnt="0"/>
      <dgm:spPr/>
    </dgm:pt>
    <dgm:pt modelId="{7FCD0E12-9BAF-40F7-840B-31556122E11A}" type="pres">
      <dgm:prSet presAssocID="{D5AB16F6-E963-4E3B-8824-B00A947E4E2A}" presName="hierChild5" presStyleCnt="0"/>
      <dgm:spPr/>
    </dgm:pt>
    <dgm:pt modelId="{AAA8280D-CC0C-482D-8007-5B56E5F8CCE2}" type="pres">
      <dgm:prSet presAssocID="{24D3FC52-3D6A-4C83-A37A-CB140F9D0184}" presName="hierChild3" presStyleCnt="0"/>
      <dgm:spPr/>
    </dgm:pt>
  </dgm:ptLst>
  <dgm:cxnLst>
    <dgm:cxn modelId="{1101DA05-D828-4BD0-8B0E-093B94E70F6A}" type="presOf" srcId="{D5AB16F6-E963-4E3B-8824-B00A947E4E2A}" destId="{0D0634B1-A2CE-45C8-BDCE-08D0B2AB43B8}" srcOrd="0" destOrd="0" presId="urn:microsoft.com/office/officeart/2005/8/layout/orgChart1"/>
    <dgm:cxn modelId="{9EF3DE20-196E-4C86-9440-CB2E32657075}" type="presOf" srcId="{A0253ECD-3422-4E8B-A50D-4D689D2D965E}" destId="{A99D4C50-17EC-4DEE-BC6A-CBECD8B9D576}" srcOrd="0" destOrd="0" presId="urn:microsoft.com/office/officeart/2005/8/layout/orgChart1"/>
    <dgm:cxn modelId="{1D116423-242B-4EED-9527-C9E418A3BA68}" type="presOf" srcId="{D09618A0-4DDE-4685-8586-81E04C74879B}" destId="{F912D5BB-68B1-4FC3-B87D-A5F7274F933B}" srcOrd="0" destOrd="0" presId="urn:microsoft.com/office/officeart/2005/8/layout/orgChart1"/>
    <dgm:cxn modelId="{62A5C725-4C72-4CEF-AF96-CBDD4F1DE4D1}" type="presOf" srcId="{709567F8-9F0D-45BD-90E8-C07A78E1C748}" destId="{FD92A366-298F-434F-A0EE-8781E55868A8}" srcOrd="0" destOrd="0" presId="urn:microsoft.com/office/officeart/2005/8/layout/orgChart1"/>
    <dgm:cxn modelId="{CC0A7F2C-3A6F-4856-B2FE-77CB0349D3FC}" type="presOf" srcId="{24D3FC52-3D6A-4C83-A37A-CB140F9D0184}" destId="{E597D49A-B2D1-4A20-A951-8DC22EB94D09}" srcOrd="1" destOrd="0" presId="urn:microsoft.com/office/officeart/2005/8/layout/orgChart1"/>
    <dgm:cxn modelId="{B74FE837-7903-465B-B616-B9B13C1192DC}" srcId="{24D3FC52-3D6A-4C83-A37A-CB140F9D0184}" destId="{C00D622B-A135-4F85-8FCA-F42B40AC25E3}" srcOrd="0" destOrd="0" parTransId="{A0253ECD-3422-4E8B-A50D-4D689D2D965E}" sibTransId="{B032FB1A-87BC-4A15-B78F-94AED153B6E7}"/>
    <dgm:cxn modelId="{E4D0CA45-6BE4-4AFE-B641-5BA9E2F3B39B}" type="presOf" srcId="{1A9ECBF1-53BD-4F0B-A0C6-DE4DBDEDBD30}" destId="{03E81F13-B14E-422F-982C-7407223E666F}" srcOrd="1" destOrd="0" presId="urn:microsoft.com/office/officeart/2005/8/layout/orgChart1"/>
    <dgm:cxn modelId="{6C722C6B-9AC1-49A7-B470-8BA3DCBEDD3D}" type="presOf" srcId="{135D8BDF-7AAE-48F2-A20E-95F3ACFD3F66}" destId="{FF6639A1-55C5-43C6-8890-C85A0A9A719B}" srcOrd="0" destOrd="0" presId="urn:microsoft.com/office/officeart/2005/8/layout/orgChart1"/>
    <dgm:cxn modelId="{AA842657-3C80-42B6-9778-C1BDD245DBB7}" srcId="{24D3FC52-3D6A-4C83-A37A-CB140F9D0184}" destId="{1A9ECBF1-53BD-4F0B-A0C6-DE4DBDEDBD30}" srcOrd="1" destOrd="0" parTransId="{709567F8-9F0D-45BD-90E8-C07A78E1C748}" sibTransId="{91F77D04-758A-42F4-BE8A-7C2A6A0B6E83}"/>
    <dgm:cxn modelId="{3256805A-3252-4E1C-A415-91407F58762C}" type="presOf" srcId="{C00D622B-A135-4F85-8FCA-F42B40AC25E3}" destId="{D0EB5C72-2AF5-48D3-B82D-BA43CA32A04B}" srcOrd="0" destOrd="0" presId="urn:microsoft.com/office/officeart/2005/8/layout/orgChart1"/>
    <dgm:cxn modelId="{9373BC7D-EEB2-4C85-82EC-2C75FD28F8C7}" type="presOf" srcId="{D5AB16F6-E963-4E3B-8824-B00A947E4E2A}" destId="{20727E1A-9A36-43F7-9AB6-8A1E3ABBD538}" srcOrd="1" destOrd="0" presId="urn:microsoft.com/office/officeart/2005/8/layout/orgChart1"/>
    <dgm:cxn modelId="{482E2686-3FEE-43BF-B2DA-30A599FB822D}" type="presOf" srcId="{24D3FC52-3D6A-4C83-A37A-CB140F9D0184}" destId="{BD223F39-B601-430B-A737-46F17FD442C4}" srcOrd="0" destOrd="0" presId="urn:microsoft.com/office/officeart/2005/8/layout/orgChart1"/>
    <dgm:cxn modelId="{D12F6B89-55A3-4D48-B394-F96E71072EAB}" srcId="{135D8BDF-7AAE-48F2-A20E-95F3ACFD3F66}" destId="{24D3FC52-3D6A-4C83-A37A-CB140F9D0184}" srcOrd="0" destOrd="0" parTransId="{5B89AFA4-ED4B-4D94-90F9-66370DAE7B06}" sibTransId="{90721FDA-1034-4B81-89F3-2225C850264D}"/>
    <dgm:cxn modelId="{A12BF9DE-3462-41AC-AACD-B14E96EFF75C}" srcId="{24D3FC52-3D6A-4C83-A37A-CB140F9D0184}" destId="{D5AB16F6-E963-4E3B-8824-B00A947E4E2A}" srcOrd="2" destOrd="0" parTransId="{D09618A0-4DDE-4685-8586-81E04C74879B}" sibTransId="{558149B4-900D-4FB9-95DD-CC2D4BFAFB8A}"/>
    <dgm:cxn modelId="{667F72E2-AD5E-4E1B-9388-778A551529A3}" type="presOf" srcId="{C00D622B-A135-4F85-8FCA-F42B40AC25E3}" destId="{C46CFCDC-9635-4E41-BC93-9E62DC9A5A24}" srcOrd="1" destOrd="0" presId="urn:microsoft.com/office/officeart/2005/8/layout/orgChart1"/>
    <dgm:cxn modelId="{64BE62E9-FDBD-4111-9958-EECBBE38A55F}" type="presOf" srcId="{1A9ECBF1-53BD-4F0B-A0C6-DE4DBDEDBD30}" destId="{0571C843-E031-4FA3-83EC-739F9B0215B5}" srcOrd="0" destOrd="0" presId="urn:microsoft.com/office/officeart/2005/8/layout/orgChart1"/>
    <dgm:cxn modelId="{AA3941E6-8E0C-40BA-B617-7C9A0216EA3C}" type="presParOf" srcId="{FF6639A1-55C5-43C6-8890-C85A0A9A719B}" destId="{A879A809-242C-4124-B0CE-BA3984478E54}" srcOrd="0" destOrd="0" presId="urn:microsoft.com/office/officeart/2005/8/layout/orgChart1"/>
    <dgm:cxn modelId="{63B5E92E-5F7E-4E3D-B9F6-7E5F4638582A}" type="presParOf" srcId="{A879A809-242C-4124-B0CE-BA3984478E54}" destId="{78F1C121-39AB-4A5A-9914-D5C07481B3DD}" srcOrd="0" destOrd="0" presId="urn:microsoft.com/office/officeart/2005/8/layout/orgChart1"/>
    <dgm:cxn modelId="{8B488546-333F-4186-A127-E1A4A635F56E}" type="presParOf" srcId="{78F1C121-39AB-4A5A-9914-D5C07481B3DD}" destId="{BD223F39-B601-430B-A737-46F17FD442C4}" srcOrd="0" destOrd="0" presId="urn:microsoft.com/office/officeart/2005/8/layout/orgChart1"/>
    <dgm:cxn modelId="{48E42488-33AD-4862-A52E-DFB2C09FC904}" type="presParOf" srcId="{78F1C121-39AB-4A5A-9914-D5C07481B3DD}" destId="{E597D49A-B2D1-4A20-A951-8DC22EB94D09}" srcOrd="1" destOrd="0" presId="urn:microsoft.com/office/officeart/2005/8/layout/orgChart1"/>
    <dgm:cxn modelId="{A9D10D5B-734F-4E11-ABAA-CBD25787D0D7}" type="presParOf" srcId="{A879A809-242C-4124-B0CE-BA3984478E54}" destId="{F51C273B-3960-4BD7-B84E-F46D625B3BAC}" srcOrd="1" destOrd="0" presId="urn:microsoft.com/office/officeart/2005/8/layout/orgChart1"/>
    <dgm:cxn modelId="{5DA3F5B1-3113-49ED-B7FF-C3404A03CB68}" type="presParOf" srcId="{F51C273B-3960-4BD7-B84E-F46D625B3BAC}" destId="{A99D4C50-17EC-4DEE-BC6A-CBECD8B9D576}" srcOrd="0" destOrd="0" presId="urn:microsoft.com/office/officeart/2005/8/layout/orgChart1"/>
    <dgm:cxn modelId="{5F31B4A7-CF88-4F51-BBA6-40690D07E665}" type="presParOf" srcId="{F51C273B-3960-4BD7-B84E-F46D625B3BAC}" destId="{692935C5-D5FE-4596-A53F-E065A2F126D0}" srcOrd="1" destOrd="0" presId="urn:microsoft.com/office/officeart/2005/8/layout/orgChart1"/>
    <dgm:cxn modelId="{9465D268-EA07-4ED0-B83C-6BA6A6791641}" type="presParOf" srcId="{692935C5-D5FE-4596-A53F-E065A2F126D0}" destId="{38113B46-FAC6-4F7C-8274-2776D708F33C}" srcOrd="0" destOrd="0" presId="urn:microsoft.com/office/officeart/2005/8/layout/orgChart1"/>
    <dgm:cxn modelId="{AE68DA9A-46D3-401C-A62C-9703951A45C7}" type="presParOf" srcId="{38113B46-FAC6-4F7C-8274-2776D708F33C}" destId="{D0EB5C72-2AF5-48D3-B82D-BA43CA32A04B}" srcOrd="0" destOrd="0" presId="urn:microsoft.com/office/officeart/2005/8/layout/orgChart1"/>
    <dgm:cxn modelId="{4FA7AED7-BC23-43B2-B043-812676482131}" type="presParOf" srcId="{38113B46-FAC6-4F7C-8274-2776D708F33C}" destId="{C46CFCDC-9635-4E41-BC93-9E62DC9A5A24}" srcOrd="1" destOrd="0" presId="urn:microsoft.com/office/officeart/2005/8/layout/orgChart1"/>
    <dgm:cxn modelId="{EB9BC85F-BDC0-43CA-8948-09742157DB8F}" type="presParOf" srcId="{692935C5-D5FE-4596-A53F-E065A2F126D0}" destId="{B06C3112-4AC1-447E-B409-7B75F036CCA5}" srcOrd="1" destOrd="0" presId="urn:microsoft.com/office/officeart/2005/8/layout/orgChart1"/>
    <dgm:cxn modelId="{D5D192C3-6C3E-4E7F-95E8-0CC933C4E7EB}" type="presParOf" srcId="{692935C5-D5FE-4596-A53F-E065A2F126D0}" destId="{71058A5B-1EDB-4A66-A07C-2CA0AB4D15CB}" srcOrd="2" destOrd="0" presId="urn:microsoft.com/office/officeart/2005/8/layout/orgChart1"/>
    <dgm:cxn modelId="{7352FD60-C289-450D-BE86-0CC4DD380AD3}" type="presParOf" srcId="{F51C273B-3960-4BD7-B84E-F46D625B3BAC}" destId="{FD92A366-298F-434F-A0EE-8781E55868A8}" srcOrd="2" destOrd="0" presId="urn:microsoft.com/office/officeart/2005/8/layout/orgChart1"/>
    <dgm:cxn modelId="{7CC45331-65E7-4072-87E3-7E344259117A}" type="presParOf" srcId="{F51C273B-3960-4BD7-B84E-F46D625B3BAC}" destId="{FE214D27-DEF1-4934-9F11-B6F48ECEEE4E}" srcOrd="3" destOrd="0" presId="urn:microsoft.com/office/officeart/2005/8/layout/orgChart1"/>
    <dgm:cxn modelId="{25E34D03-7CDF-4D77-BE9D-A0D9E1E750DA}" type="presParOf" srcId="{FE214D27-DEF1-4934-9F11-B6F48ECEEE4E}" destId="{B44017D0-CA03-413B-80E3-46350D04194B}" srcOrd="0" destOrd="0" presId="urn:microsoft.com/office/officeart/2005/8/layout/orgChart1"/>
    <dgm:cxn modelId="{CE22ED86-8860-4720-9623-D36FEB8809AC}" type="presParOf" srcId="{B44017D0-CA03-413B-80E3-46350D04194B}" destId="{0571C843-E031-4FA3-83EC-739F9B0215B5}" srcOrd="0" destOrd="0" presId="urn:microsoft.com/office/officeart/2005/8/layout/orgChart1"/>
    <dgm:cxn modelId="{A5592103-472D-485C-B797-C80A466CE582}" type="presParOf" srcId="{B44017D0-CA03-413B-80E3-46350D04194B}" destId="{03E81F13-B14E-422F-982C-7407223E666F}" srcOrd="1" destOrd="0" presId="urn:microsoft.com/office/officeart/2005/8/layout/orgChart1"/>
    <dgm:cxn modelId="{F9BE63DD-EE0B-4AD4-B5C5-F0B48C8953E1}" type="presParOf" srcId="{FE214D27-DEF1-4934-9F11-B6F48ECEEE4E}" destId="{82100A01-FAD0-442A-8614-D8C7997B5569}" srcOrd="1" destOrd="0" presId="urn:microsoft.com/office/officeart/2005/8/layout/orgChart1"/>
    <dgm:cxn modelId="{31C8E54A-06ED-4E86-8CB2-919793F15503}" type="presParOf" srcId="{FE214D27-DEF1-4934-9F11-B6F48ECEEE4E}" destId="{8E03AABE-5371-46D1-9B38-213B2034FCA5}" srcOrd="2" destOrd="0" presId="urn:microsoft.com/office/officeart/2005/8/layout/orgChart1"/>
    <dgm:cxn modelId="{59D6E320-C570-4A1B-8F39-A34665509F70}" type="presParOf" srcId="{F51C273B-3960-4BD7-B84E-F46D625B3BAC}" destId="{F912D5BB-68B1-4FC3-B87D-A5F7274F933B}" srcOrd="4" destOrd="0" presId="urn:microsoft.com/office/officeart/2005/8/layout/orgChart1"/>
    <dgm:cxn modelId="{5AFB446F-13D4-4D59-8086-5644CCD0168B}" type="presParOf" srcId="{F51C273B-3960-4BD7-B84E-F46D625B3BAC}" destId="{2DF2E827-7A69-44E8-BC71-E10BD3F436B1}" srcOrd="5" destOrd="0" presId="urn:microsoft.com/office/officeart/2005/8/layout/orgChart1"/>
    <dgm:cxn modelId="{341B5688-59B2-4730-9119-41C2132194D9}" type="presParOf" srcId="{2DF2E827-7A69-44E8-BC71-E10BD3F436B1}" destId="{27543CBD-1536-4391-BBB3-E88C6B199EB0}" srcOrd="0" destOrd="0" presId="urn:microsoft.com/office/officeart/2005/8/layout/orgChart1"/>
    <dgm:cxn modelId="{49C387D9-0A22-49B4-AF04-6D66DB0205E6}" type="presParOf" srcId="{27543CBD-1536-4391-BBB3-E88C6B199EB0}" destId="{0D0634B1-A2CE-45C8-BDCE-08D0B2AB43B8}" srcOrd="0" destOrd="0" presId="urn:microsoft.com/office/officeart/2005/8/layout/orgChart1"/>
    <dgm:cxn modelId="{37F4DCA3-8848-482E-AF19-F4BA77301F25}" type="presParOf" srcId="{27543CBD-1536-4391-BBB3-E88C6B199EB0}" destId="{20727E1A-9A36-43F7-9AB6-8A1E3ABBD538}" srcOrd="1" destOrd="0" presId="urn:microsoft.com/office/officeart/2005/8/layout/orgChart1"/>
    <dgm:cxn modelId="{0B349832-0E46-485F-84C3-05AC431E2F9A}" type="presParOf" srcId="{2DF2E827-7A69-44E8-BC71-E10BD3F436B1}" destId="{9EA98AAA-EFD5-4C10-9BC4-FCAD40931BBF}" srcOrd="1" destOrd="0" presId="urn:microsoft.com/office/officeart/2005/8/layout/orgChart1"/>
    <dgm:cxn modelId="{C9422DE8-BFA2-4DCB-AFE5-918B04995BCC}" type="presParOf" srcId="{2DF2E827-7A69-44E8-BC71-E10BD3F436B1}" destId="{7FCD0E12-9BAF-40F7-840B-31556122E11A}" srcOrd="2" destOrd="0" presId="urn:microsoft.com/office/officeart/2005/8/layout/orgChart1"/>
    <dgm:cxn modelId="{B3982A85-498E-4CDC-9538-D9F566A607FF}" type="presParOf" srcId="{A879A809-242C-4124-B0CE-BA3984478E54}" destId="{AAA8280D-CC0C-482D-8007-5B56E5F8CCE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8AF641-2CFE-46AE-A304-8BC63AC98149}"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6417FBB-EDE1-4FA4-8F3A-D1EFCD00A263}">
      <dgm:prSet phldrT="[Text]" phldr="0"/>
      <dgm:spPr/>
      <dgm:t>
        <a:bodyPr/>
        <a:lstStyle/>
        <a:p>
          <a:pPr rtl="0"/>
          <a:r>
            <a:rPr lang="en-US">
              <a:latin typeface="Aptos Display" panose="020F0302020204030204"/>
            </a:rPr>
            <a:t> User begins program</a:t>
          </a:r>
          <a:endParaRPr lang="en-US"/>
        </a:p>
      </dgm:t>
    </dgm:pt>
    <dgm:pt modelId="{793469DA-10C9-4BCC-B4F2-83B88B3AB37C}" type="parTrans" cxnId="{40E0BC8F-CF4F-4E77-B634-0C3C2D2A7F4D}">
      <dgm:prSet/>
      <dgm:spPr/>
      <dgm:t>
        <a:bodyPr/>
        <a:lstStyle/>
        <a:p>
          <a:endParaRPr lang="en-US"/>
        </a:p>
      </dgm:t>
    </dgm:pt>
    <dgm:pt modelId="{45727399-4ADB-4C5F-B3BF-97E4067AF128}" type="sibTrans" cxnId="{40E0BC8F-CF4F-4E77-B634-0C3C2D2A7F4D}">
      <dgm:prSet/>
      <dgm:spPr/>
      <dgm:t>
        <a:bodyPr/>
        <a:lstStyle/>
        <a:p>
          <a:endParaRPr lang="en-US"/>
        </a:p>
      </dgm:t>
    </dgm:pt>
    <dgm:pt modelId="{3CC408FF-5946-4D30-A9D4-062532D28C0B}">
      <dgm:prSet phldrT="[Text]"/>
      <dgm:spPr/>
      <dgm:t>
        <a:bodyPr/>
        <a:lstStyle/>
        <a:p>
          <a:pPr rtl="0"/>
          <a:r>
            <a:rPr lang="en-US">
              <a:latin typeface="Aptos Display" panose="020F0302020204030204"/>
            </a:rPr>
            <a:t> Pi controls STM8s via i2C</a:t>
          </a:r>
          <a:endParaRPr lang="en-US"/>
        </a:p>
      </dgm:t>
    </dgm:pt>
    <dgm:pt modelId="{D62F73F1-D8B7-4E40-A4AC-290FCA030AA0}" type="parTrans" cxnId="{BE9DC792-5AF3-4D5F-9045-5ECF9FB011C8}">
      <dgm:prSet/>
      <dgm:spPr/>
      <dgm:t>
        <a:bodyPr/>
        <a:lstStyle/>
        <a:p>
          <a:endParaRPr lang="en-US"/>
        </a:p>
      </dgm:t>
    </dgm:pt>
    <dgm:pt modelId="{E2B7448F-401B-460F-A072-5C33D878519B}" type="sibTrans" cxnId="{BE9DC792-5AF3-4D5F-9045-5ECF9FB011C8}">
      <dgm:prSet/>
      <dgm:spPr/>
      <dgm:t>
        <a:bodyPr/>
        <a:lstStyle/>
        <a:p>
          <a:endParaRPr lang="en-US"/>
        </a:p>
      </dgm:t>
    </dgm:pt>
    <dgm:pt modelId="{65B254FA-1C55-44C7-BBA5-F501CFC860B4}">
      <dgm:prSet phldrT="[Text]"/>
      <dgm:spPr/>
      <dgm:t>
        <a:bodyPr/>
        <a:lstStyle/>
        <a:p>
          <a:pPr rtl="0"/>
          <a:r>
            <a:rPr lang="en-US" sz="1100">
              <a:latin typeface="Calibri"/>
              <a:ea typeface="Calibri"/>
              <a:cs typeface="Calibri"/>
            </a:rPr>
            <a:t> STM8 peripherals (Sensors, Stepper Driver, etc.)</a:t>
          </a:r>
          <a:endParaRPr lang="en-US"/>
        </a:p>
      </dgm:t>
    </dgm:pt>
    <dgm:pt modelId="{0B936862-280A-44DF-B81C-7DEB78453814}" type="parTrans" cxnId="{74955021-F818-4E31-A9CA-D77DF6D1DFDE}">
      <dgm:prSet/>
      <dgm:spPr/>
      <dgm:t>
        <a:bodyPr/>
        <a:lstStyle/>
        <a:p>
          <a:endParaRPr lang="en-US"/>
        </a:p>
      </dgm:t>
    </dgm:pt>
    <dgm:pt modelId="{5366B869-E9AF-4943-BAE5-B51F2B07DE8A}" type="sibTrans" cxnId="{74955021-F818-4E31-A9CA-D77DF6D1DFDE}">
      <dgm:prSet/>
      <dgm:spPr/>
      <dgm:t>
        <a:bodyPr/>
        <a:lstStyle/>
        <a:p>
          <a:endParaRPr lang="en-US"/>
        </a:p>
      </dgm:t>
    </dgm:pt>
    <dgm:pt modelId="{D377564E-10FE-4588-B709-44467E51E96E}">
      <dgm:prSet phldrT="[Text]"/>
      <dgm:spPr/>
      <dgm:t>
        <a:bodyPr/>
        <a:lstStyle/>
        <a:p>
          <a:pPr rtl="0"/>
          <a:r>
            <a:rPr lang="en-US">
              <a:latin typeface="Aptos Display" panose="020F0302020204030204"/>
            </a:rPr>
            <a:t> Pi receives STM8s data</a:t>
          </a:r>
        </a:p>
      </dgm:t>
    </dgm:pt>
    <dgm:pt modelId="{CD289BF0-5979-4D4B-AF5C-83F64DEFA4F1}" type="parTrans" cxnId="{87B61096-9684-4B0F-81E1-F650619BB0CA}">
      <dgm:prSet/>
      <dgm:spPr/>
      <dgm:t>
        <a:bodyPr/>
        <a:lstStyle/>
        <a:p>
          <a:endParaRPr lang="en-US"/>
        </a:p>
      </dgm:t>
    </dgm:pt>
    <dgm:pt modelId="{056D3BD2-545F-45AB-B177-4DD282938CEA}" type="sibTrans" cxnId="{87B61096-9684-4B0F-81E1-F650619BB0CA}">
      <dgm:prSet/>
      <dgm:spPr/>
      <dgm:t>
        <a:bodyPr/>
        <a:lstStyle/>
        <a:p>
          <a:endParaRPr lang="en-US"/>
        </a:p>
      </dgm:t>
    </dgm:pt>
    <dgm:pt modelId="{0EA938DE-FE68-4184-8C73-ECC5D5B26821}">
      <dgm:prSet phldrT="[Text]"/>
      <dgm:spPr/>
      <dgm:t>
        <a:bodyPr/>
        <a:lstStyle/>
        <a:p>
          <a:pPr rtl="0"/>
          <a:r>
            <a:rPr lang="en-US">
              <a:latin typeface="Aptos Display" panose="020F0302020204030204"/>
            </a:rPr>
            <a:t> CSV Generation</a:t>
          </a:r>
          <a:endParaRPr lang="en-US"/>
        </a:p>
      </dgm:t>
    </dgm:pt>
    <dgm:pt modelId="{C5986813-512D-485F-B209-AE9E697B7DA7}" type="parTrans" cxnId="{2E9F2B0D-0A5B-44F5-B12F-61B18E517B5A}">
      <dgm:prSet/>
      <dgm:spPr/>
      <dgm:t>
        <a:bodyPr/>
        <a:lstStyle/>
        <a:p>
          <a:endParaRPr lang="en-US"/>
        </a:p>
      </dgm:t>
    </dgm:pt>
    <dgm:pt modelId="{65B47407-AB46-4C27-8BE0-60F6D90484E8}" type="sibTrans" cxnId="{2E9F2B0D-0A5B-44F5-B12F-61B18E517B5A}">
      <dgm:prSet/>
      <dgm:spPr/>
      <dgm:t>
        <a:bodyPr/>
        <a:lstStyle/>
        <a:p>
          <a:endParaRPr lang="en-US"/>
        </a:p>
      </dgm:t>
    </dgm:pt>
    <dgm:pt modelId="{8997842C-E310-4A58-B9E6-96462FDD84EB}">
      <dgm:prSet phldr="0"/>
      <dgm:spPr/>
      <dgm:t>
        <a:bodyPr/>
        <a:lstStyle/>
        <a:p>
          <a:pPr rtl="0"/>
          <a:r>
            <a:rPr lang="en-US">
              <a:latin typeface="Aptos Display" panose="020F0302020204030204"/>
            </a:rPr>
            <a:t> Data Visualization </a:t>
          </a:r>
        </a:p>
      </dgm:t>
    </dgm:pt>
    <dgm:pt modelId="{34E6B48A-9570-4A38-AB19-C12EB5A29D3D}" type="parTrans" cxnId="{5664BEEB-D239-4A8A-8EA9-173E2AABA251}">
      <dgm:prSet/>
      <dgm:spPr/>
    </dgm:pt>
    <dgm:pt modelId="{2302D9AE-4C49-4AD0-84BF-4BE39F6DEE07}" type="sibTrans" cxnId="{5664BEEB-D239-4A8A-8EA9-173E2AABA251}">
      <dgm:prSet/>
      <dgm:spPr/>
      <dgm:t>
        <a:bodyPr/>
        <a:lstStyle/>
        <a:p>
          <a:endParaRPr lang="en-US"/>
        </a:p>
      </dgm:t>
    </dgm:pt>
    <dgm:pt modelId="{9B19CD59-5545-45C3-8667-699FEAEAF6EE}">
      <dgm:prSet phldr="0"/>
      <dgm:spPr/>
      <dgm:t>
        <a:bodyPr/>
        <a:lstStyle/>
        <a:p>
          <a:pPr rtl="0"/>
          <a:r>
            <a:rPr lang="en-US">
              <a:latin typeface="Aptos Display" panose="020F0302020204030204"/>
            </a:rPr>
            <a:t> Final Datasheet </a:t>
          </a:r>
        </a:p>
      </dgm:t>
    </dgm:pt>
    <dgm:pt modelId="{3C35CF4B-0C77-4174-8557-60F634E1509A}" type="parTrans" cxnId="{29B59EC5-7D45-4785-B007-E5D6C8E537A6}">
      <dgm:prSet/>
      <dgm:spPr/>
    </dgm:pt>
    <dgm:pt modelId="{5B477C3A-67B7-4811-8D3E-8386F6D541AD}" type="sibTrans" cxnId="{29B59EC5-7D45-4785-B007-E5D6C8E537A6}">
      <dgm:prSet/>
      <dgm:spPr/>
    </dgm:pt>
    <dgm:pt modelId="{E4D7AF1A-2A91-4913-B8CF-52A290FB17FB}" type="pres">
      <dgm:prSet presAssocID="{438AF641-2CFE-46AE-A304-8BC63AC98149}" presName="diagram" presStyleCnt="0">
        <dgm:presLayoutVars>
          <dgm:dir/>
          <dgm:resizeHandles val="exact"/>
        </dgm:presLayoutVars>
      </dgm:prSet>
      <dgm:spPr/>
    </dgm:pt>
    <dgm:pt modelId="{4FFBCA15-175D-4B52-85FE-7D447BDC649F}" type="pres">
      <dgm:prSet presAssocID="{C6417FBB-EDE1-4FA4-8F3A-D1EFCD00A263}" presName="node" presStyleLbl="node1" presStyleIdx="0" presStyleCnt="7">
        <dgm:presLayoutVars>
          <dgm:bulletEnabled val="1"/>
        </dgm:presLayoutVars>
      </dgm:prSet>
      <dgm:spPr/>
    </dgm:pt>
    <dgm:pt modelId="{1BC75755-F885-487B-8596-E1CBA22DE7FF}" type="pres">
      <dgm:prSet presAssocID="{45727399-4ADB-4C5F-B3BF-97E4067AF128}" presName="sibTrans" presStyleLbl="sibTrans2D1" presStyleIdx="0" presStyleCnt="6"/>
      <dgm:spPr/>
    </dgm:pt>
    <dgm:pt modelId="{6BC90A10-72B8-4C3F-AD2E-8C4B042BA1C7}" type="pres">
      <dgm:prSet presAssocID="{45727399-4ADB-4C5F-B3BF-97E4067AF128}" presName="connectorText" presStyleLbl="sibTrans2D1" presStyleIdx="0" presStyleCnt="6"/>
      <dgm:spPr/>
    </dgm:pt>
    <dgm:pt modelId="{1043EC8F-F382-4319-9C80-796E61804E95}" type="pres">
      <dgm:prSet presAssocID="{3CC408FF-5946-4D30-A9D4-062532D28C0B}" presName="node" presStyleLbl="node1" presStyleIdx="1" presStyleCnt="7">
        <dgm:presLayoutVars>
          <dgm:bulletEnabled val="1"/>
        </dgm:presLayoutVars>
      </dgm:prSet>
      <dgm:spPr/>
    </dgm:pt>
    <dgm:pt modelId="{7C04BC8C-3A80-4B50-871F-7B85AD1AC3E1}" type="pres">
      <dgm:prSet presAssocID="{E2B7448F-401B-460F-A072-5C33D878519B}" presName="sibTrans" presStyleLbl="sibTrans2D1" presStyleIdx="1" presStyleCnt="6"/>
      <dgm:spPr/>
    </dgm:pt>
    <dgm:pt modelId="{8E024BFC-58BC-4488-9177-632C4FE26EC7}" type="pres">
      <dgm:prSet presAssocID="{E2B7448F-401B-460F-A072-5C33D878519B}" presName="connectorText" presStyleLbl="sibTrans2D1" presStyleIdx="1" presStyleCnt="6"/>
      <dgm:spPr/>
    </dgm:pt>
    <dgm:pt modelId="{51C78E74-9831-4A4F-880F-A40765BA0FD7}" type="pres">
      <dgm:prSet presAssocID="{65B254FA-1C55-44C7-BBA5-F501CFC860B4}" presName="node" presStyleLbl="node1" presStyleIdx="2" presStyleCnt="7">
        <dgm:presLayoutVars>
          <dgm:bulletEnabled val="1"/>
        </dgm:presLayoutVars>
      </dgm:prSet>
      <dgm:spPr/>
    </dgm:pt>
    <dgm:pt modelId="{E736352D-C4BE-481E-9CF7-F173B0FE273A}" type="pres">
      <dgm:prSet presAssocID="{5366B869-E9AF-4943-BAE5-B51F2B07DE8A}" presName="sibTrans" presStyleLbl="sibTrans2D1" presStyleIdx="2" presStyleCnt="6"/>
      <dgm:spPr/>
    </dgm:pt>
    <dgm:pt modelId="{5098B886-51ED-4D5F-9804-926CBF1F2E43}" type="pres">
      <dgm:prSet presAssocID="{5366B869-E9AF-4943-BAE5-B51F2B07DE8A}" presName="connectorText" presStyleLbl="sibTrans2D1" presStyleIdx="2" presStyleCnt="6"/>
      <dgm:spPr/>
    </dgm:pt>
    <dgm:pt modelId="{94909E9C-A269-4044-9432-1378EE53C7D8}" type="pres">
      <dgm:prSet presAssocID="{D377564E-10FE-4588-B709-44467E51E96E}" presName="node" presStyleLbl="node1" presStyleIdx="3" presStyleCnt="7">
        <dgm:presLayoutVars>
          <dgm:bulletEnabled val="1"/>
        </dgm:presLayoutVars>
      </dgm:prSet>
      <dgm:spPr/>
    </dgm:pt>
    <dgm:pt modelId="{883B0B79-3088-465F-8C91-E6DD1AFC3620}" type="pres">
      <dgm:prSet presAssocID="{056D3BD2-545F-45AB-B177-4DD282938CEA}" presName="sibTrans" presStyleLbl="sibTrans2D1" presStyleIdx="3" presStyleCnt="6"/>
      <dgm:spPr/>
    </dgm:pt>
    <dgm:pt modelId="{BC9C0A38-5A43-4BD2-9130-D192EEDFE823}" type="pres">
      <dgm:prSet presAssocID="{056D3BD2-545F-45AB-B177-4DD282938CEA}" presName="connectorText" presStyleLbl="sibTrans2D1" presStyleIdx="3" presStyleCnt="6"/>
      <dgm:spPr/>
    </dgm:pt>
    <dgm:pt modelId="{B0DC362B-09EE-43D8-B82F-24A5367FF4B6}" type="pres">
      <dgm:prSet presAssocID="{0EA938DE-FE68-4184-8C73-ECC5D5B26821}" presName="node" presStyleLbl="node1" presStyleIdx="4" presStyleCnt="7">
        <dgm:presLayoutVars>
          <dgm:bulletEnabled val="1"/>
        </dgm:presLayoutVars>
      </dgm:prSet>
      <dgm:spPr/>
    </dgm:pt>
    <dgm:pt modelId="{6DE9A252-0833-452F-9107-9F524034FF2A}" type="pres">
      <dgm:prSet presAssocID="{65B47407-AB46-4C27-8BE0-60F6D90484E8}" presName="sibTrans" presStyleLbl="sibTrans2D1" presStyleIdx="4" presStyleCnt="6"/>
      <dgm:spPr/>
    </dgm:pt>
    <dgm:pt modelId="{235C3108-5446-494A-BBD2-AC40993B7F45}" type="pres">
      <dgm:prSet presAssocID="{65B47407-AB46-4C27-8BE0-60F6D90484E8}" presName="connectorText" presStyleLbl="sibTrans2D1" presStyleIdx="4" presStyleCnt="6"/>
      <dgm:spPr/>
    </dgm:pt>
    <dgm:pt modelId="{08002B57-D89E-4D72-9B91-B3B2FEA1856F}" type="pres">
      <dgm:prSet presAssocID="{8997842C-E310-4A58-B9E6-96462FDD84EB}" presName="node" presStyleLbl="node1" presStyleIdx="5" presStyleCnt="7">
        <dgm:presLayoutVars>
          <dgm:bulletEnabled val="1"/>
        </dgm:presLayoutVars>
      </dgm:prSet>
      <dgm:spPr/>
    </dgm:pt>
    <dgm:pt modelId="{D720D9BD-F0A1-41AE-B560-8BB7A866450C}" type="pres">
      <dgm:prSet presAssocID="{2302D9AE-4C49-4AD0-84BF-4BE39F6DEE07}" presName="sibTrans" presStyleLbl="sibTrans2D1" presStyleIdx="5" presStyleCnt="6"/>
      <dgm:spPr/>
    </dgm:pt>
    <dgm:pt modelId="{329D5030-D3F3-452E-92CF-C1A78A727C7B}" type="pres">
      <dgm:prSet presAssocID="{2302D9AE-4C49-4AD0-84BF-4BE39F6DEE07}" presName="connectorText" presStyleLbl="sibTrans2D1" presStyleIdx="5" presStyleCnt="6"/>
      <dgm:spPr/>
    </dgm:pt>
    <dgm:pt modelId="{56EB82BD-AEA9-450F-9612-FF5AC6E62CFD}" type="pres">
      <dgm:prSet presAssocID="{9B19CD59-5545-45C3-8667-699FEAEAF6EE}" presName="node" presStyleLbl="node1" presStyleIdx="6" presStyleCnt="7">
        <dgm:presLayoutVars>
          <dgm:bulletEnabled val="1"/>
        </dgm:presLayoutVars>
      </dgm:prSet>
      <dgm:spPr/>
    </dgm:pt>
  </dgm:ptLst>
  <dgm:cxnLst>
    <dgm:cxn modelId="{8D3FFC01-B355-45D8-B6D2-A612ECD35814}" type="presOf" srcId="{0EA938DE-FE68-4184-8C73-ECC5D5B26821}" destId="{B0DC362B-09EE-43D8-B82F-24A5367FF4B6}" srcOrd="0" destOrd="0" presId="urn:microsoft.com/office/officeart/2005/8/layout/process5"/>
    <dgm:cxn modelId="{DCA1190B-F38C-450E-BE76-286D5EDCD605}" type="presOf" srcId="{5366B869-E9AF-4943-BAE5-B51F2B07DE8A}" destId="{E736352D-C4BE-481E-9CF7-F173B0FE273A}" srcOrd="0" destOrd="0" presId="urn:microsoft.com/office/officeart/2005/8/layout/process5"/>
    <dgm:cxn modelId="{2E9F2B0D-0A5B-44F5-B12F-61B18E517B5A}" srcId="{438AF641-2CFE-46AE-A304-8BC63AC98149}" destId="{0EA938DE-FE68-4184-8C73-ECC5D5B26821}" srcOrd="4" destOrd="0" parTransId="{C5986813-512D-485F-B209-AE9E697B7DA7}" sibTransId="{65B47407-AB46-4C27-8BE0-60F6D90484E8}"/>
    <dgm:cxn modelId="{74955021-F818-4E31-A9CA-D77DF6D1DFDE}" srcId="{438AF641-2CFE-46AE-A304-8BC63AC98149}" destId="{65B254FA-1C55-44C7-BBA5-F501CFC860B4}" srcOrd="2" destOrd="0" parTransId="{0B936862-280A-44DF-B81C-7DEB78453814}" sibTransId="{5366B869-E9AF-4943-BAE5-B51F2B07DE8A}"/>
    <dgm:cxn modelId="{1298CF24-CB6B-40B0-89B1-EE5C7126FC70}" type="presOf" srcId="{5366B869-E9AF-4943-BAE5-B51F2B07DE8A}" destId="{5098B886-51ED-4D5F-9804-926CBF1F2E43}" srcOrd="1" destOrd="0" presId="urn:microsoft.com/office/officeart/2005/8/layout/process5"/>
    <dgm:cxn modelId="{6B515726-8FD7-4F48-9019-CB4DBE3DAF94}" type="presOf" srcId="{056D3BD2-545F-45AB-B177-4DD282938CEA}" destId="{883B0B79-3088-465F-8C91-E6DD1AFC3620}" srcOrd="0" destOrd="0" presId="urn:microsoft.com/office/officeart/2005/8/layout/process5"/>
    <dgm:cxn modelId="{602E632F-AB7E-46A7-907B-5617F5C286F4}" type="presOf" srcId="{E2B7448F-401B-460F-A072-5C33D878519B}" destId="{8E024BFC-58BC-4488-9177-632C4FE26EC7}" srcOrd="1" destOrd="0" presId="urn:microsoft.com/office/officeart/2005/8/layout/process5"/>
    <dgm:cxn modelId="{A2D44F2F-3CA2-42B4-9E55-31DB2FBFD218}" type="presOf" srcId="{2302D9AE-4C49-4AD0-84BF-4BE39F6DEE07}" destId="{D720D9BD-F0A1-41AE-B560-8BB7A866450C}" srcOrd="0" destOrd="0" presId="urn:microsoft.com/office/officeart/2005/8/layout/process5"/>
    <dgm:cxn modelId="{9175EA38-01EE-4D3E-B5F9-3C5533E38ADA}" type="presOf" srcId="{65B47407-AB46-4C27-8BE0-60F6D90484E8}" destId="{6DE9A252-0833-452F-9107-9F524034FF2A}" srcOrd="0" destOrd="0" presId="urn:microsoft.com/office/officeart/2005/8/layout/process5"/>
    <dgm:cxn modelId="{45A9593C-003E-40B2-A74C-64F1F2161CD4}" type="presOf" srcId="{C6417FBB-EDE1-4FA4-8F3A-D1EFCD00A263}" destId="{4FFBCA15-175D-4B52-85FE-7D447BDC649F}" srcOrd="0" destOrd="0" presId="urn:microsoft.com/office/officeart/2005/8/layout/process5"/>
    <dgm:cxn modelId="{94160C41-9E01-41CC-8ECA-E74CF3C9C9C8}" type="presOf" srcId="{438AF641-2CFE-46AE-A304-8BC63AC98149}" destId="{E4D7AF1A-2A91-4913-B8CF-52A290FB17FB}" srcOrd="0" destOrd="0" presId="urn:microsoft.com/office/officeart/2005/8/layout/process5"/>
    <dgm:cxn modelId="{D2BADA71-88FC-4517-A069-226D294E8EDA}" type="presOf" srcId="{65B47407-AB46-4C27-8BE0-60F6D90484E8}" destId="{235C3108-5446-494A-BBD2-AC40993B7F45}" srcOrd="1" destOrd="0" presId="urn:microsoft.com/office/officeart/2005/8/layout/process5"/>
    <dgm:cxn modelId="{92554A81-FCBE-4E77-A515-B777DA689054}" type="presOf" srcId="{8997842C-E310-4A58-B9E6-96462FDD84EB}" destId="{08002B57-D89E-4D72-9B91-B3B2FEA1856F}" srcOrd="0" destOrd="0" presId="urn:microsoft.com/office/officeart/2005/8/layout/process5"/>
    <dgm:cxn modelId="{40E0BC8F-CF4F-4E77-B634-0C3C2D2A7F4D}" srcId="{438AF641-2CFE-46AE-A304-8BC63AC98149}" destId="{C6417FBB-EDE1-4FA4-8F3A-D1EFCD00A263}" srcOrd="0" destOrd="0" parTransId="{793469DA-10C9-4BCC-B4F2-83B88B3AB37C}" sibTransId="{45727399-4ADB-4C5F-B3BF-97E4067AF128}"/>
    <dgm:cxn modelId="{BE9DC792-5AF3-4D5F-9045-5ECF9FB011C8}" srcId="{438AF641-2CFE-46AE-A304-8BC63AC98149}" destId="{3CC408FF-5946-4D30-A9D4-062532D28C0B}" srcOrd="1" destOrd="0" parTransId="{D62F73F1-D8B7-4E40-A4AC-290FCA030AA0}" sibTransId="{E2B7448F-401B-460F-A072-5C33D878519B}"/>
    <dgm:cxn modelId="{87B61096-9684-4B0F-81E1-F650619BB0CA}" srcId="{438AF641-2CFE-46AE-A304-8BC63AC98149}" destId="{D377564E-10FE-4588-B709-44467E51E96E}" srcOrd="3" destOrd="0" parTransId="{CD289BF0-5979-4D4B-AF5C-83F64DEFA4F1}" sibTransId="{056D3BD2-545F-45AB-B177-4DD282938CEA}"/>
    <dgm:cxn modelId="{52F051A1-E32C-4BF3-9988-BA03B3B4496F}" type="presOf" srcId="{3CC408FF-5946-4D30-A9D4-062532D28C0B}" destId="{1043EC8F-F382-4319-9C80-796E61804E95}" srcOrd="0" destOrd="0" presId="urn:microsoft.com/office/officeart/2005/8/layout/process5"/>
    <dgm:cxn modelId="{A2C76FA8-3F67-464E-A995-6943A59EEE5A}" type="presOf" srcId="{45727399-4ADB-4C5F-B3BF-97E4067AF128}" destId="{1BC75755-F885-487B-8596-E1CBA22DE7FF}" srcOrd="0" destOrd="0" presId="urn:microsoft.com/office/officeart/2005/8/layout/process5"/>
    <dgm:cxn modelId="{17D068AE-327F-4E7E-9FCE-C49AABFDFEA0}" type="presOf" srcId="{2302D9AE-4C49-4AD0-84BF-4BE39F6DEE07}" destId="{329D5030-D3F3-452E-92CF-C1A78A727C7B}" srcOrd="1" destOrd="0" presId="urn:microsoft.com/office/officeart/2005/8/layout/process5"/>
    <dgm:cxn modelId="{29B59EC5-7D45-4785-B007-E5D6C8E537A6}" srcId="{438AF641-2CFE-46AE-A304-8BC63AC98149}" destId="{9B19CD59-5545-45C3-8667-699FEAEAF6EE}" srcOrd="6" destOrd="0" parTransId="{3C35CF4B-0C77-4174-8557-60F634E1509A}" sibTransId="{5B477C3A-67B7-4811-8D3E-8386F6D541AD}"/>
    <dgm:cxn modelId="{856D29C7-6C83-45D3-8EDD-8E18983AA5F1}" type="presOf" srcId="{056D3BD2-545F-45AB-B177-4DD282938CEA}" destId="{BC9C0A38-5A43-4BD2-9130-D192EEDFE823}" srcOrd="1" destOrd="0" presId="urn:microsoft.com/office/officeart/2005/8/layout/process5"/>
    <dgm:cxn modelId="{F07283DA-8927-4E22-8964-ABD870BE7F72}" type="presOf" srcId="{45727399-4ADB-4C5F-B3BF-97E4067AF128}" destId="{6BC90A10-72B8-4C3F-AD2E-8C4B042BA1C7}" srcOrd="1" destOrd="0" presId="urn:microsoft.com/office/officeart/2005/8/layout/process5"/>
    <dgm:cxn modelId="{D67EC7E1-0CB3-449D-B412-CBDC30234014}" type="presOf" srcId="{65B254FA-1C55-44C7-BBA5-F501CFC860B4}" destId="{51C78E74-9831-4A4F-880F-A40765BA0FD7}" srcOrd="0" destOrd="0" presId="urn:microsoft.com/office/officeart/2005/8/layout/process5"/>
    <dgm:cxn modelId="{5664BEEB-D239-4A8A-8EA9-173E2AABA251}" srcId="{438AF641-2CFE-46AE-A304-8BC63AC98149}" destId="{8997842C-E310-4A58-B9E6-96462FDD84EB}" srcOrd="5" destOrd="0" parTransId="{34E6B48A-9570-4A38-AB19-C12EB5A29D3D}" sibTransId="{2302D9AE-4C49-4AD0-84BF-4BE39F6DEE07}"/>
    <dgm:cxn modelId="{E69771F5-09A7-4868-B165-6C5A743F41BE}" type="presOf" srcId="{D377564E-10FE-4588-B709-44467E51E96E}" destId="{94909E9C-A269-4044-9432-1378EE53C7D8}" srcOrd="0" destOrd="0" presId="urn:microsoft.com/office/officeart/2005/8/layout/process5"/>
    <dgm:cxn modelId="{43D46DFC-E989-4C08-986E-C2CBDC0E439B}" type="presOf" srcId="{9B19CD59-5545-45C3-8667-699FEAEAF6EE}" destId="{56EB82BD-AEA9-450F-9612-FF5AC6E62CFD}" srcOrd="0" destOrd="0" presId="urn:microsoft.com/office/officeart/2005/8/layout/process5"/>
    <dgm:cxn modelId="{39222DFE-A003-4EB8-B08E-14434D4DC6DA}" type="presOf" srcId="{E2B7448F-401B-460F-A072-5C33D878519B}" destId="{7C04BC8C-3A80-4B50-871F-7B85AD1AC3E1}" srcOrd="0" destOrd="0" presId="urn:microsoft.com/office/officeart/2005/8/layout/process5"/>
    <dgm:cxn modelId="{5E90B2AB-1822-4807-BD38-933390DA78B6}" type="presParOf" srcId="{E4D7AF1A-2A91-4913-B8CF-52A290FB17FB}" destId="{4FFBCA15-175D-4B52-85FE-7D447BDC649F}" srcOrd="0" destOrd="0" presId="urn:microsoft.com/office/officeart/2005/8/layout/process5"/>
    <dgm:cxn modelId="{9D5F6403-8461-4F1E-A253-24777F594DA0}" type="presParOf" srcId="{E4D7AF1A-2A91-4913-B8CF-52A290FB17FB}" destId="{1BC75755-F885-487B-8596-E1CBA22DE7FF}" srcOrd="1" destOrd="0" presId="urn:microsoft.com/office/officeart/2005/8/layout/process5"/>
    <dgm:cxn modelId="{3D26FFCB-045F-41E5-8F7D-CFE67D7EBAAE}" type="presParOf" srcId="{1BC75755-F885-487B-8596-E1CBA22DE7FF}" destId="{6BC90A10-72B8-4C3F-AD2E-8C4B042BA1C7}" srcOrd="0" destOrd="0" presId="urn:microsoft.com/office/officeart/2005/8/layout/process5"/>
    <dgm:cxn modelId="{FB8A5394-4AD6-4BC5-8190-8BA308A27380}" type="presParOf" srcId="{E4D7AF1A-2A91-4913-B8CF-52A290FB17FB}" destId="{1043EC8F-F382-4319-9C80-796E61804E95}" srcOrd="2" destOrd="0" presId="urn:microsoft.com/office/officeart/2005/8/layout/process5"/>
    <dgm:cxn modelId="{1EB5D08B-84D9-4178-A337-CC190ADCDBA9}" type="presParOf" srcId="{E4D7AF1A-2A91-4913-B8CF-52A290FB17FB}" destId="{7C04BC8C-3A80-4B50-871F-7B85AD1AC3E1}" srcOrd="3" destOrd="0" presId="urn:microsoft.com/office/officeart/2005/8/layout/process5"/>
    <dgm:cxn modelId="{925CF51C-C18B-4BA1-A31B-F3D4C973E1CA}" type="presParOf" srcId="{7C04BC8C-3A80-4B50-871F-7B85AD1AC3E1}" destId="{8E024BFC-58BC-4488-9177-632C4FE26EC7}" srcOrd="0" destOrd="0" presId="urn:microsoft.com/office/officeart/2005/8/layout/process5"/>
    <dgm:cxn modelId="{39834075-83AD-4D05-ABE9-71096623D4D8}" type="presParOf" srcId="{E4D7AF1A-2A91-4913-B8CF-52A290FB17FB}" destId="{51C78E74-9831-4A4F-880F-A40765BA0FD7}" srcOrd="4" destOrd="0" presId="urn:microsoft.com/office/officeart/2005/8/layout/process5"/>
    <dgm:cxn modelId="{ECDDF9A2-8D6D-4A4B-ACD3-F36714B87CA7}" type="presParOf" srcId="{E4D7AF1A-2A91-4913-B8CF-52A290FB17FB}" destId="{E736352D-C4BE-481E-9CF7-F173B0FE273A}" srcOrd="5" destOrd="0" presId="urn:microsoft.com/office/officeart/2005/8/layout/process5"/>
    <dgm:cxn modelId="{318623C9-6EB3-4EA9-8EE2-06947156A748}" type="presParOf" srcId="{E736352D-C4BE-481E-9CF7-F173B0FE273A}" destId="{5098B886-51ED-4D5F-9804-926CBF1F2E43}" srcOrd="0" destOrd="0" presId="urn:microsoft.com/office/officeart/2005/8/layout/process5"/>
    <dgm:cxn modelId="{81FC3595-EA85-40D1-878D-726E12557491}" type="presParOf" srcId="{E4D7AF1A-2A91-4913-B8CF-52A290FB17FB}" destId="{94909E9C-A269-4044-9432-1378EE53C7D8}" srcOrd="6" destOrd="0" presId="urn:microsoft.com/office/officeart/2005/8/layout/process5"/>
    <dgm:cxn modelId="{41C43479-E5DC-403E-A34A-C4C4AB3F47D7}" type="presParOf" srcId="{E4D7AF1A-2A91-4913-B8CF-52A290FB17FB}" destId="{883B0B79-3088-465F-8C91-E6DD1AFC3620}" srcOrd="7" destOrd="0" presId="urn:microsoft.com/office/officeart/2005/8/layout/process5"/>
    <dgm:cxn modelId="{2F8E129D-5D05-43C8-A06C-F046B70EBDA0}" type="presParOf" srcId="{883B0B79-3088-465F-8C91-E6DD1AFC3620}" destId="{BC9C0A38-5A43-4BD2-9130-D192EEDFE823}" srcOrd="0" destOrd="0" presId="urn:microsoft.com/office/officeart/2005/8/layout/process5"/>
    <dgm:cxn modelId="{0D1FD338-5F29-4277-B2B1-64C064B55055}" type="presParOf" srcId="{E4D7AF1A-2A91-4913-B8CF-52A290FB17FB}" destId="{B0DC362B-09EE-43D8-B82F-24A5367FF4B6}" srcOrd="8" destOrd="0" presId="urn:microsoft.com/office/officeart/2005/8/layout/process5"/>
    <dgm:cxn modelId="{853F9520-199A-41F4-996F-A7343A150EC2}" type="presParOf" srcId="{E4D7AF1A-2A91-4913-B8CF-52A290FB17FB}" destId="{6DE9A252-0833-452F-9107-9F524034FF2A}" srcOrd="9" destOrd="0" presId="urn:microsoft.com/office/officeart/2005/8/layout/process5"/>
    <dgm:cxn modelId="{52E531C1-90C0-49A4-B037-5D7D04CC9AB3}" type="presParOf" srcId="{6DE9A252-0833-452F-9107-9F524034FF2A}" destId="{235C3108-5446-494A-BBD2-AC40993B7F45}" srcOrd="0" destOrd="0" presId="urn:microsoft.com/office/officeart/2005/8/layout/process5"/>
    <dgm:cxn modelId="{56BCE34D-BC94-4A55-90FD-45C601926E04}" type="presParOf" srcId="{E4D7AF1A-2A91-4913-B8CF-52A290FB17FB}" destId="{08002B57-D89E-4D72-9B91-B3B2FEA1856F}" srcOrd="10" destOrd="0" presId="urn:microsoft.com/office/officeart/2005/8/layout/process5"/>
    <dgm:cxn modelId="{73D415E4-F994-4F23-94CB-39F3EA9AE985}" type="presParOf" srcId="{E4D7AF1A-2A91-4913-B8CF-52A290FB17FB}" destId="{D720D9BD-F0A1-41AE-B560-8BB7A866450C}" srcOrd="11" destOrd="0" presId="urn:microsoft.com/office/officeart/2005/8/layout/process5"/>
    <dgm:cxn modelId="{D821DBAA-3A17-4AE4-A411-6AEFC636EF14}" type="presParOf" srcId="{D720D9BD-F0A1-41AE-B560-8BB7A866450C}" destId="{329D5030-D3F3-452E-92CF-C1A78A727C7B}" srcOrd="0" destOrd="0" presId="urn:microsoft.com/office/officeart/2005/8/layout/process5"/>
    <dgm:cxn modelId="{15DBB5C6-D3A7-44E8-9C9E-3032F7286E3B}" type="presParOf" srcId="{E4D7AF1A-2A91-4913-B8CF-52A290FB17FB}" destId="{56EB82BD-AEA9-450F-9612-FF5AC6E62CFD}"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2D5BB-68B1-4FC3-B87D-A5F7274F933B}">
      <dsp:nvSpPr>
        <dsp:cNvPr id="0" name=""/>
        <dsp:cNvSpPr/>
      </dsp:nvSpPr>
      <dsp:spPr>
        <a:xfrm>
          <a:off x="3971925" y="2932730"/>
          <a:ext cx="2810166" cy="487714"/>
        </a:xfrm>
        <a:custGeom>
          <a:avLst/>
          <a:gdLst/>
          <a:ahLst/>
          <a:cxnLst/>
          <a:rect l="0" t="0" r="0" b="0"/>
          <a:pathLst>
            <a:path>
              <a:moveTo>
                <a:pt x="0" y="0"/>
              </a:moveTo>
              <a:lnTo>
                <a:pt x="0" y="243857"/>
              </a:lnTo>
              <a:lnTo>
                <a:pt x="2810166" y="243857"/>
              </a:lnTo>
              <a:lnTo>
                <a:pt x="2810166" y="487714"/>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92A366-298F-434F-A0EE-8781E55868A8}">
      <dsp:nvSpPr>
        <dsp:cNvPr id="0" name=""/>
        <dsp:cNvSpPr/>
      </dsp:nvSpPr>
      <dsp:spPr>
        <a:xfrm>
          <a:off x="3926205" y="2932730"/>
          <a:ext cx="91440" cy="487714"/>
        </a:xfrm>
        <a:custGeom>
          <a:avLst/>
          <a:gdLst/>
          <a:ahLst/>
          <a:cxnLst/>
          <a:rect l="0" t="0" r="0" b="0"/>
          <a:pathLst>
            <a:path>
              <a:moveTo>
                <a:pt x="45720" y="0"/>
              </a:moveTo>
              <a:lnTo>
                <a:pt x="45720" y="487714"/>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99D4C50-17EC-4DEE-BC6A-CBECD8B9D576}">
      <dsp:nvSpPr>
        <dsp:cNvPr id="0" name=""/>
        <dsp:cNvSpPr/>
      </dsp:nvSpPr>
      <dsp:spPr>
        <a:xfrm>
          <a:off x="1161758" y="2932730"/>
          <a:ext cx="2810166" cy="487714"/>
        </a:xfrm>
        <a:custGeom>
          <a:avLst/>
          <a:gdLst/>
          <a:ahLst/>
          <a:cxnLst/>
          <a:rect l="0" t="0" r="0" b="0"/>
          <a:pathLst>
            <a:path>
              <a:moveTo>
                <a:pt x="2810166" y="0"/>
              </a:moveTo>
              <a:lnTo>
                <a:pt x="2810166" y="243857"/>
              </a:lnTo>
              <a:lnTo>
                <a:pt x="0" y="243857"/>
              </a:lnTo>
              <a:lnTo>
                <a:pt x="0" y="487714"/>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D223F39-B601-430B-A737-46F17FD442C4}">
      <dsp:nvSpPr>
        <dsp:cNvPr id="0" name=""/>
        <dsp:cNvSpPr/>
      </dsp:nvSpPr>
      <dsp:spPr>
        <a:xfrm>
          <a:off x="2810699" y="1771504"/>
          <a:ext cx="2322451" cy="1161225"/>
        </a:xfrm>
        <a:prstGeom prst="rect">
          <a:avLst/>
        </a:prstGeom>
        <a:gradFill rotWithShape="0">
          <a:gsLst>
            <a:gs pos="0">
              <a:schemeClr val="accent1">
                <a:alpha val="80000"/>
                <a:hueOff val="0"/>
                <a:satOff val="0"/>
                <a:lumOff val="0"/>
                <a:alphaOff val="0"/>
                <a:satMod val="103000"/>
                <a:lumMod val="102000"/>
                <a:tint val="94000"/>
              </a:schemeClr>
            </a:gs>
            <a:gs pos="50000">
              <a:schemeClr val="accent1">
                <a:alpha val="80000"/>
                <a:hueOff val="0"/>
                <a:satOff val="0"/>
                <a:lumOff val="0"/>
                <a:alphaOff val="0"/>
                <a:satMod val="110000"/>
                <a:lumMod val="100000"/>
                <a:shade val="100000"/>
              </a:schemeClr>
            </a:gs>
            <a:gs pos="100000">
              <a:schemeClr val="accent1">
                <a:alpha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ALM Software</a:t>
          </a:r>
          <a:endParaRPr lang="en-US" sz="3300" kern="1200"/>
        </a:p>
      </dsp:txBody>
      <dsp:txXfrm>
        <a:off x="2810699" y="1771504"/>
        <a:ext cx="2322451" cy="1161225"/>
      </dsp:txXfrm>
    </dsp:sp>
    <dsp:sp modelId="{D0EB5C72-2AF5-48D3-B82D-BA43CA32A04B}">
      <dsp:nvSpPr>
        <dsp:cNvPr id="0" name=""/>
        <dsp:cNvSpPr/>
      </dsp:nvSpPr>
      <dsp:spPr>
        <a:xfrm>
          <a:off x="533"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STM8 Programming</a:t>
          </a:r>
          <a:endParaRPr lang="en-US" sz="3300" kern="1200"/>
        </a:p>
      </dsp:txBody>
      <dsp:txXfrm>
        <a:off x="533" y="3420444"/>
        <a:ext cx="2322451" cy="1161225"/>
      </dsp:txXfrm>
    </dsp:sp>
    <dsp:sp modelId="{0571C843-E031-4FA3-83EC-739F9B0215B5}">
      <dsp:nvSpPr>
        <dsp:cNvPr id="0" name=""/>
        <dsp:cNvSpPr/>
      </dsp:nvSpPr>
      <dsp:spPr>
        <a:xfrm>
          <a:off x="2810699"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Raspberry Pi Automation</a:t>
          </a:r>
          <a:endParaRPr lang="en-US" sz="3300" kern="1200"/>
        </a:p>
      </dsp:txBody>
      <dsp:txXfrm>
        <a:off x="2810699" y="3420444"/>
        <a:ext cx="2322451" cy="1161225"/>
      </dsp:txXfrm>
    </dsp:sp>
    <dsp:sp modelId="{0D0634B1-A2CE-45C8-BDCE-08D0B2AB43B8}">
      <dsp:nvSpPr>
        <dsp:cNvPr id="0" name=""/>
        <dsp:cNvSpPr/>
      </dsp:nvSpPr>
      <dsp:spPr>
        <a:xfrm>
          <a:off x="5620865"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CSV Data Visualization</a:t>
          </a:r>
          <a:endParaRPr lang="en-US" sz="3300" kern="1200"/>
        </a:p>
      </dsp:txBody>
      <dsp:txXfrm>
        <a:off x="5620865" y="3420444"/>
        <a:ext cx="2322451" cy="11612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BCA15-175D-4B52-85FE-7D447BDC649F}">
      <dsp:nvSpPr>
        <dsp:cNvPr id="0" name=""/>
        <dsp:cNvSpPr/>
      </dsp:nvSpPr>
      <dsp:spPr>
        <a:xfrm>
          <a:off x="4059" y="485070"/>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User begins program</a:t>
          </a:r>
          <a:endParaRPr lang="en-US" sz="1700" kern="1200"/>
        </a:p>
      </dsp:txBody>
      <dsp:txXfrm>
        <a:off x="35250" y="516261"/>
        <a:ext cx="1712530" cy="1002565"/>
      </dsp:txXfrm>
    </dsp:sp>
    <dsp:sp modelId="{1BC75755-F885-487B-8596-E1CBA22DE7FF}">
      <dsp:nvSpPr>
        <dsp:cNvPr id="0" name=""/>
        <dsp:cNvSpPr/>
      </dsp:nvSpPr>
      <dsp:spPr>
        <a:xfrm>
          <a:off x="1935163" y="797454"/>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935163" y="885490"/>
        <a:ext cx="263397" cy="264106"/>
      </dsp:txXfrm>
    </dsp:sp>
    <dsp:sp modelId="{1043EC8F-F382-4319-9C80-796E61804E95}">
      <dsp:nvSpPr>
        <dsp:cNvPr id="0" name=""/>
        <dsp:cNvSpPr/>
      </dsp:nvSpPr>
      <dsp:spPr>
        <a:xfrm>
          <a:off x="2488936" y="485070"/>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Pi controls STM8s via i2C</a:t>
          </a:r>
          <a:endParaRPr lang="en-US" sz="1700" kern="1200"/>
        </a:p>
      </dsp:txBody>
      <dsp:txXfrm>
        <a:off x="2520127" y="516261"/>
        <a:ext cx="1712530" cy="1002565"/>
      </dsp:txXfrm>
    </dsp:sp>
    <dsp:sp modelId="{7C04BC8C-3A80-4B50-871F-7B85AD1AC3E1}">
      <dsp:nvSpPr>
        <dsp:cNvPr id="0" name=""/>
        <dsp:cNvSpPr/>
      </dsp:nvSpPr>
      <dsp:spPr>
        <a:xfrm>
          <a:off x="4420040" y="797454"/>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420040" y="885490"/>
        <a:ext cx="263397" cy="264106"/>
      </dsp:txXfrm>
    </dsp:sp>
    <dsp:sp modelId="{51C78E74-9831-4A4F-880F-A40765BA0FD7}">
      <dsp:nvSpPr>
        <dsp:cNvPr id="0" name=""/>
        <dsp:cNvSpPr/>
      </dsp:nvSpPr>
      <dsp:spPr>
        <a:xfrm>
          <a:off x="4973813" y="485070"/>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Calibri"/>
              <a:ea typeface="Calibri"/>
              <a:cs typeface="Calibri"/>
            </a:rPr>
            <a:t> STM8 peripherals (Sensors, Stepper Driver, etc.)</a:t>
          </a:r>
          <a:endParaRPr lang="en-US" sz="1700" kern="1200"/>
        </a:p>
      </dsp:txBody>
      <dsp:txXfrm>
        <a:off x="5005004" y="516261"/>
        <a:ext cx="1712530" cy="1002565"/>
      </dsp:txXfrm>
    </dsp:sp>
    <dsp:sp modelId="{E736352D-C4BE-481E-9CF7-F173B0FE273A}">
      <dsp:nvSpPr>
        <dsp:cNvPr id="0" name=""/>
        <dsp:cNvSpPr/>
      </dsp:nvSpPr>
      <dsp:spPr>
        <a:xfrm>
          <a:off x="6904917" y="797454"/>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904917" y="885490"/>
        <a:ext cx="263397" cy="264106"/>
      </dsp:txXfrm>
    </dsp:sp>
    <dsp:sp modelId="{94909E9C-A269-4044-9432-1378EE53C7D8}">
      <dsp:nvSpPr>
        <dsp:cNvPr id="0" name=""/>
        <dsp:cNvSpPr/>
      </dsp:nvSpPr>
      <dsp:spPr>
        <a:xfrm>
          <a:off x="7458690" y="485070"/>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Pi receives STM8s data</a:t>
          </a:r>
        </a:p>
      </dsp:txBody>
      <dsp:txXfrm>
        <a:off x="7489881" y="516261"/>
        <a:ext cx="1712530" cy="1002565"/>
      </dsp:txXfrm>
    </dsp:sp>
    <dsp:sp modelId="{883B0B79-3088-465F-8C91-E6DD1AFC3620}">
      <dsp:nvSpPr>
        <dsp:cNvPr id="0" name=""/>
        <dsp:cNvSpPr/>
      </dsp:nvSpPr>
      <dsp:spPr>
        <a:xfrm rot="5400000">
          <a:off x="8158005" y="1674261"/>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8214093" y="1706209"/>
        <a:ext cx="264106" cy="263397"/>
      </dsp:txXfrm>
    </dsp:sp>
    <dsp:sp modelId="{B0DC362B-09EE-43D8-B82F-24A5367FF4B6}">
      <dsp:nvSpPr>
        <dsp:cNvPr id="0" name=""/>
        <dsp:cNvSpPr/>
      </dsp:nvSpPr>
      <dsp:spPr>
        <a:xfrm>
          <a:off x="7458690" y="2259982"/>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CSV Generation</a:t>
          </a:r>
          <a:endParaRPr lang="en-US" sz="1700" kern="1200"/>
        </a:p>
      </dsp:txBody>
      <dsp:txXfrm>
        <a:off x="7489881" y="2291173"/>
        <a:ext cx="1712530" cy="1002565"/>
      </dsp:txXfrm>
    </dsp:sp>
    <dsp:sp modelId="{6DE9A252-0833-452F-9107-9F524034FF2A}">
      <dsp:nvSpPr>
        <dsp:cNvPr id="0" name=""/>
        <dsp:cNvSpPr/>
      </dsp:nvSpPr>
      <dsp:spPr>
        <a:xfrm rot="10800000">
          <a:off x="6926216" y="2572366"/>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039100" y="2660402"/>
        <a:ext cx="263397" cy="264106"/>
      </dsp:txXfrm>
    </dsp:sp>
    <dsp:sp modelId="{08002B57-D89E-4D72-9B91-B3B2FEA1856F}">
      <dsp:nvSpPr>
        <dsp:cNvPr id="0" name=""/>
        <dsp:cNvSpPr/>
      </dsp:nvSpPr>
      <dsp:spPr>
        <a:xfrm>
          <a:off x="4973813" y="2259982"/>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Data Visualization </a:t>
          </a:r>
        </a:p>
      </dsp:txBody>
      <dsp:txXfrm>
        <a:off x="5005004" y="2291173"/>
        <a:ext cx="1712530" cy="1002565"/>
      </dsp:txXfrm>
    </dsp:sp>
    <dsp:sp modelId="{D720D9BD-F0A1-41AE-B560-8BB7A866450C}">
      <dsp:nvSpPr>
        <dsp:cNvPr id="0" name=""/>
        <dsp:cNvSpPr/>
      </dsp:nvSpPr>
      <dsp:spPr>
        <a:xfrm rot="10800000">
          <a:off x="4441339" y="2572366"/>
          <a:ext cx="376281" cy="4401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4554223" y="2660402"/>
        <a:ext cx="263397" cy="264106"/>
      </dsp:txXfrm>
    </dsp:sp>
    <dsp:sp modelId="{56EB82BD-AEA9-450F-9612-FF5AC6E62CFD}">
      <dsp:nvSpPr>
        <dsp:cNvPr id="0" name=""/>
        <dsp:cNvSpPr/>
      </dsp:nvSpPr>
      <dsp:spPr>
        <a:xfrm>
          <a:off x="2488936" y="2259982"/>
          <a:ext cx="1774912" cy="10649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0F0302020204030204"/>
            </a:rPr>
            <a:t> Final Datasheet </a:t>
          </a:r>
        </a:p>
      </dsp:txBody>
      <dsp:txXfrm>
        <a:off x="2520127" y="2291173"/>
        <a:ext cx="1712530" cy="100256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31152-817B-4E34-BACD-8ACAA896A5E5}" type="datetimeFigureOut">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4D36A-D7D1-4AFA-8BBD-549804691FAE}" type="slidenum">
              <a:t>‹#›</a:t>
            </a:fld>
            <a:endParaRPr lang="en-US"/>
          </a:p>
        </p:txBody>
      </p:sp>
    </p:spTree>
    <p:extLst>
      <p:ext uri="{BB962C8B-B14F-4D97-AF65-F5344CB8AC3E}">
        <p14:creationId xmlns:p14="http://schemas.microsoft.com/office/powerpoint/2010/main" val="46451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Optical laboratories suffer from a chronic lens organization issue. Specifically, it is hard to label and keep track of lenses that perform vastly different tasks because they tend to look very similar. As a result, there are tens of thousands of dollars of unsorted optics in our department that are not utilized effectively.</a:t>
            </a:r>
          </a:p>
          <a:p>
            <a:endParaRPr lang="en-US"/>
          </a:p>
          <a:p>
            <a:r>
              <a:rPr lang="en-US"/>
              <a:t>As optical engineers, many of us have experienced this problem first-hand. A typical sight in our labs is a teaching assistant standing over a set of lenses to compare their focal lengths by the naked eye alone. This is an imprecise and time-consuming sorting method that is not suitable for research. Our design project aims to remedy this issue by autonomously creating a comprehensive datasheet for a given test lens. This design’s intended users are students, researchers, and professors in a lab setting.</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t>The lens metrology systems currently available are generally geared towards production and high-accuracy single data point measurement. Our system serves as a middle ground, providing researchers with data they otherwise might not have about their lenses in a timely and convenient manner. It is designed to work on a macroscopic scale, listing lens characteristics rather than data on quality control.</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264D36A-D7D1-4AFA-8BBD-549804691FAE}" type="slidenum">
              <a:t>5</a:t>
            </a:fld>
            <a:endParaRPr lang="en-US"/>
          </a:p>
        </p:txBody>
      </p:sp>
    </p:spTree>
    <p:extLst>
      <p:ext uri="{BB962C8B-B14F-4D97-AF65-F5344CB8AC3E}">
        <p14:creationId xmlns:p14="http://schemas.microsoft.com/office/powerpoint/2010/main" val="304203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3D777-7B1D-4425-8EE3-6AF1D63E9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59AC7-5B40-B2F7-D743-0CF5F73C4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2A205-80BB-A8BC-2B53-410CAFE98279}"/>
              </a:ext>
            </a:extLst>
          </p:cNvPr>
          <p:cNvSpPr>
            <a:spLocks noGrp="1"/>
          </p:cNvSpPr>
          <p:nvPr>
            <p:ph type="body" idx="1"/>
          </p:nvPr>
        </p:nvSpPr>
        <p:spPr/>
        <p:txBody>
          <a:bodyPr/>
          <a:lstStyle/>
          <a:p>
            <a:r>
              <a:rPr lang="en-US"/>
              <a:t>Typical datasheets in the optics industry take the form of tables detailing the geometric and optical data of a particular lens. While some datasheets are more thorough than</a:t>
            </a:r>
          </a:p>
          <a:p>
            <a:r>
              <a:rPr lang="en-US"/>
              <a:t>others, most include specifications for diameter, focal length, index of refraction, radii of curvature, lens material, coating, and Abbe number. Many also provide a transmission or reflection graph over the visible spectrum. </a:t>
            </a:r>
            <a:endParaRPr lang="en-US">
              <a:ea typeface="Calibri"/>
              <a:cs typeface="Calibri"/>
            </a:endParaRPr>
          </a:p>
        </p:txBody>
      </p:sp>
      <p:sp>
        <p:nvSpPr>
          <p:cNvPr id="4" name="Slide Number Placeholder 3">
            <a:extLst>
              <a:ext uri="{FF2B5EF4-FFF2-40B4-BE49-F238E27FC236}">
                <a16:creationId xmlns:a16="http://schemas.microsoft.com/office/drawing/2014/main" id="{B04BEC02-412F-09DA-6A1C-1C5A6F5A8EB0}"/>
              </a:ext>
            </a:extLst>
          </p:cNvPr>
          <p:cNvSpPr>
            <a:spLocks noGrp="1"/>
          </p:cNvSpPr>
          <p:nvPr>
            <p:ph type="sldNum" sz="quarter" idx="5"/>
          </p:nvPr>
        </p:nvSpPr>
        <p:spPr/>
        <p:txBody>
          <a:bodyPr/>
          <a:lstStyle/>
          <a:p>
            <a:fld id="{B264D36A-D7D1-4AFA-8BBD-549804691FAE}" type="slidenum">
              <a:t>6</a:t>
            </a:fld>
            <a:endParaRPr lang="en-US"/>
          </a:p>
        </p:txBody>
      </p:sp>
    </p:spTree>
    <p:extLst>
      <p:ext uri="{BB962C8B-B14F-4D97-AF65-F5344CB8AC3E}">
        <p14:creationId xmlns:p14="http://schemas.microsoft.com/office/powerpoint/2010/main" val="257428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2.32 Basic Goals</a:t>
            </a:r>
          </a:p>
          <a:p>
            <a:r>
              <a:rPr lang="en-US"/>
              <a:t>• The system will measure the focal length of the test lens.</a:t>
            </a:r>
          </a:p>
          <a:p>
            <a:r>
              <a:rPr lang="en-US"/>
              <a:t>• The system will measure the transmissive and reflective spectra of the test lens.</a:t>
            </a:r>
            <a:endParaRPr lang="en-US">
              <a:ea typeface="Calibri"/>
              <a:cs typeface="Calibri"/>
            </a:endParaRPr>
          </a:p>
          <a:p>
            <a:r>
              <a:rPr lang="en-US"/>
              <a:t>• The system will manually measure the test lens’ geometric features.</a:t>
            </a:r>
            <a:endParaRPr lang="en-US">
              <a:ea typeface="Calibri"/>
              <a:cs typeface="Calibri"/>
            </a:endParaRPr>
          </a:p>
          <a:p>
            <a:endParaRPr lang="en-US"/>
          </a:p>
          <a:p>
            <a:r>
              <a:rPr lang="en-US" b="1"/>
              <a:t>2.33 Basic Objectives</a:t>
            </a:r>
            <a:endParaRPr lang="en-US" b="1">
              <a:ea typeface="Calibri"/>
              <a:cs typeface="Calibri"/>
            </a:endParaRPr>
          </a:p>
          <a:p>
            <a:r>
              <a:rPr lang="en-US"/>
              <a:t>• The white light source will be built.</a:t>
            </a:r>
            <a:endParaRPr lang="en-US">
              <a:ea typeface="Calibri"/>
              <a:cs typeface="Calibri"/>
            </a:endParaRPr>
          </a:p>
          <a:p>
            <a:r>
              <a:rPr lang="en-US"/>
              <a:t>• The white light source will be collimated.</a:t>
            </a:r>
            <a:endParaRPr lang="en-US">
              <a:ea typeface="Calibri"/>
              <a:cs typeface="Calibri"/>
            </a:endParaRPr>
          </a:p>
          <a:p>
            <a:r>
              <a:rPr lang="en-US"/>
              <a:t>• The wavelength selection will be done by a single monochromator.</a:t>
            </a:r>
            <a:endParaRPr lang="en-US">
              <a:ea typeface="Calibri"/>
              <a:cs typeface="Calibri"/>
            </a:endParaRPr>
          </a:p>
          <a:p>
            <a:r>
              <a:rPr lang="en-US"/>
              <a:t>• The image acquisition system will record an image.</a:t>
            </a:r>
            <a:endParaRPr lang="en-US">
              <a:ea typeface="Calibri"/>
              <a:cs typeface="Calibri"/>
            </a:endParaRPr>
          </a:p>
          <a:p>
            <a:endParaRPr lang="en-US"/>
          </a:p>
          <a:p>
            <a:r>
              <a:rPr lang="en-US" b="1"/>
              <a:t>2.34 Advanced Goals</a:t>
            </a:r>
            <a:endParaRPr lang="en-US" b="1">
              <a:ea typeface="Calibri"/>
              <a:cs typeface="Calibri"/>
            </a:endParaRPr>
          </a:p>
          <a:p>
            <a:r>
              <a:rPr lang="en-US"/>
              <a:t>• The data produced by the system will be output in a plain text format.</a:t>
            </a:r>
            <a:endParaRPr lang="en-US">
              <a:ea typeface="Calibri"/>
              <a:cs typeface="Calibri"/>
            </a:endParaRPr>
          </a:p>
          <a:p>
            <a:r>
              <a:rPr lang="en-US"/>
              <a:t>• The data produced by the system will be recoverable with a flash drive.</a:t>
            </a:r>
            <a:endParaRPr lang="en-US">
              <a:ea typeface="Calibri"/>
              <a:cs typeface="Calibri"/>
            </a:endParaRPr>
          </a:p>
          <a:p>
            <a:endParaRPr lang="en-US"/>
          </a:p>
          <a:p>
            <a:r>
              <a:rPr lang="en-US" b="1"/>
              <a:t>2.35 Advanced Objectives</a:t>
            </a:r>
            <a:endParaRPr lang="en-US" b="1">
              <a:ea typeface="Calibri"/>
              <a:cs typeface="Calibri"/>
            </a:endParaRPr>
          </a:p>
          <a:p>
            <a:r>
              <a:rPr lang="en-US"/>
              <a:t>• The wavelength selection will be done by a double monochromator.</a:t>
            </a:r>
            <a:endParaRPr lang="en-US">
              <a:ea typeface="Calibri"/>
              <a:cs typeface="Calibri"/>
            </a:endParaRPr>
          </a:p>
          <a:p>
            <a:r>
              <a:rPr lang="en-US"/>
              <a:t>• The system will derive optical values from the measured geometry.</a:t>
            </a:r>
            <a:endParaRPr lang="en-US">
              <a:ea typeface="Calibri"/>
              <a:cs typeface="Calibri"/>
            </a:endParaRPr>
          </a:p>
          <a:p>
            <a:endParaRPr lang="en-US"/>
          </a:p>
          <a:p>
            <a:r>
              <a:rPr lang="en-US" b="1"/>
              <a:t>2.36 Stretch Goals</a:t>
            </a:r>
            <a:endParaRPr lang="en-US" b="1">
              <a:ea typeface="Calibri"/>
              <a:cs typeface="Calibri"/>
            </a:endParaRPr>
          </a:p>
          <a:p>
            <a:r>
              <a:rPr lang="en-US"/>
              <a:t>• The system will have a graphical touch interface.</a:t>
            </a:r>
            <a:endParaRPr lang="en-US">
              <a:ea typeface="Calibri"/>
              <a:cs typeface="Calibri"/>
            </a:endParaRPr>
          </a:p>
          <a:p>
            <a:r>
              <a:rPr lang="en-US"/>
              <a:t>• The system will generate a datasheet as a PDF.</a:t>
            </a:r>
            <a:endParaRPr lang="en-US">
              <a:ea typeface="Calibri"/>
              <a:cs typeface="Calibri"/>
            </a:endParaRPr>
          </a:p>
          <a:p>
            <a:r>
              <a:rPr lang="en-US"/>
              <a:t>• The datasheet output by the system will be accessible by QR code or printed</a:t>
            </a:r>
            <a:endParaRPr lang="en-US">
              <a:ea typeface="Calibri"/>
              <a:cs typeface="Calibri"/>
            </a:endParaRPr>
          </a:p>
          <a:p>
            <a:r>
              <a:rPr lang="en-US"/>
              <a:t>document.</a:t>
            </a:r>
            <a:endParaRPr lang="en-US">
              <a:ea typeface="Calibri"/>
              <a:cs typeface="Calibri"/>
            </a:endParaRPr>
          </a:p>
          <a:p>
            <a:r>
              <a:rPr lang="en-US"/>
              <a:t>• The code will estimate the test lens’ product number by comparing the specs to a</a:t>
            </a:r>
            <a:endParaRPr lang="en-US">
              <a:ea typeface="Calibri"/>
              <a:cs typeface="Calibri"/>
            </a:endParaRPr>
          </a:p>
          <a:p>
            <a:r>
              <a:rPr lang="en-US"/>
              <a:t>known product database</a:t>
            </a:r>
            <a:endParaRPr lang="en-US">
              <a:ea typeface="Calibri"/>
              <a:cs typeface="Calibri"/>
            </a:endParaRPr>
          </a:p>
        </p:txBody>
      </p:sp>
      <p:sp>
        <p:nvSpPr>
          <p:cNvPr id="4" name="Slide Number Placeholder 3"/>
          <p:cNvSpPr>
            <a:spLocks noGrp="1"/>
          </p:cNvSpPr>
          <p:nvPr>
            <p:ph type="sldNum" sz="quarter" idx="5"/>
          </p:nvPr>
        </p:nvSpPr>
        <p:spPr/>
        <p:txBody>
          <a:bodyPr/>
          <a:lstStyle/>
          <a:p>
            <a:fld id="{B264D36A-D7D1-4AFA-8BBD-549804691FAE}" type="slidenum">
              <a:t>7</a:t>
            </a:fld>
            <a:endParaRPr lang="en-US"/>
          </a:p>
        </p:txBody>
      </p:sp>
    </p:spTree>
    <p:extLst>
      <p:ext uri="{BB962C8B-B14F-4D97-AF65-F5344CB8AC3E}">
        <p14:creationId xmlns:p14="http://schemas.microsoft.com/office/powerpoint/2010/main" val="87771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B264D36A-D7D1-4AFA-8BBD-549804691FAE}" type="slidenum">
              <a:rPr lang="en-US"/>
              <a:t>21</a:t>
            </a:fld>
            <a:endParaRPr lang="en-US"/>
          </a:p>
        </p:txBody>
      </p:sp>
    </p:spTree>
    <p:extLst>
      <p:ext uri="{BB962C8B-B14F-4D97-AF65-F5344CB8AC3E}">
        <p14:creationId xmlns:p14="http://schemas.microsoft.com/office/powerpoint/2010/main" val="1614941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FEE-A883-8D85-845A-581AE5B92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95411-0925-DE5D-D342-63A6AB3C9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97C62-9AF7-69F7-1FF5-3DC5F238CAC9}"/>
              </a:ext>
            </a:extLst>
          </p:cNvPr>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a:extLst>
              <a:ext uri="{FF2B5EF4-FFF2-40B4-BE49-F238E27FC236}">
                <a16:creationId xmlns:a16="http://schemas.microsoft.com/office/drawing/2014/main" id="{9501846A-E1FA-BDC3-8700-768CB93E58AF}"/>
              </a:ext>
            </a:extLst>
          </p:cNvPr>
          <p:cNvSpPr>
            <a:spLocks noGrp="1"/>
          </p:cNvSpPr>
          <p:nvPr>
            <p:ph type="sldNum" sz="quarter" idx="5"/>
          </p:nvPr>
        </p:nvSpPr>
        <p:spPr/>
        <p:txBody>
          <a:bodyPr/>
          <a:lstStyle/>
          <a:p>
            <a:fld id="{B264D36A-D7D1-4AFA-8BBD-549804691FAE}" type="slidenum">
              <a:rPr lang="en-US"/>
              <a:t>22</a:t>
            </a:fld>
            <a:endParaRPr lang="en-US"/>
          </a:p>
        </p:txBody>
      </p:sp>
    </p:spTree>
    <p:extLst>
      <p:ext uri="{BB962C8B-B14F-4D97-AF65-F5344CB8AC3E}">
        <p14:creationId xmlns:p14="http://schemas.microsoft.com/office/powerpoint/2010/main" val="398251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3EB9E-7480-2ADB-3B79-6055C9DC8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6890F-E0AC-74DE-02F9-EC440E23D5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085D8-6BF5-C9DF-8255-544044AFB61D}"/>
              </a:ext>
            </a:extLst>
          </p:cNvPr>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a:extLst>
              <a:ext uri="{FF2B5EF4-FFF2-40B4-BE49-F238E27FC236}">
                <a16:creationId xmlns:a16="http://schemas.microsoft.com/office/drawing/2014/main" id="{B72AC91D-45F7-D63D-255F-6427C5E72BC8}"/>
              </a:ext>
            </a:extLst>
          </p:cNvPr>
          <p:cNvSpPr>
            <a:spLocks noGrp="1"/>
          </p:cNvSpPr>
          <p:nvPr>
            <p:ph type="sldNum" sz="quarter" idx="5"/>
          </p:nvPr>
        </p:nvSpPr>
        <p:spPr/>
        <p:txBody>
          <a:bodyPr/>
          <a:lstStyle/>
          <a:p>
            <a:fld id="{B264D36A-D7D1-4AFA-8BBD-549804691FAE}" type="slidenum">
              <a:rPr lang="en-US"/>
              <a:t>23</a:t>
            </a:fld>
            <a:endParaRPr lang="en-US"/>
          </a:p>
        </p:txBody>
      </p:sp>
    </p:spTree>
    <p:extLst>
      <p:ext uri="{BB962C8B-B14F-4D97-AF65-F5344CB8AC3E}">
        <p14:creationId xmlns:p14="http://schemas.microsoft.com/office/powerpoint/2010/main" val="200479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582C-CB4F-39AD-65E4-607BE1C69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C14FD-D144-77A3-2580-E7585E604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0CF7F-B0D6-3F39-FE84-19EE35E07483}"/>
              </a:ext>
            </a:extLst>
          </p:cNvPr>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a:extLst>
              <a:ext uri="{FF2B5EF4-FFF2-40B4-BE49-F238E27FC236}">
                <a16:creationId xmlns:a16="http://schemas.microsoft.com/office/drawing/2014/main" id="{F04A67D0-6252-B694-2748-A7A8EFF37A77}"/>
              </a:ext>
            </a:extLst>
          </p:cNvPr>
          <p:cNvSpPr>
            <a:spLocks noGrp="1"/>
          </p:cNvSpPr>
          <p:nvPr>
            <p:ph type="sldNum" sz="quarter" idx="5"/>
          </p:nvPr>
        </p:nvSpPr>
        <p:spPr/>
        <p:txBody>
          <a:bodyPr/>
          <a:lstStyle/>
          <a:p>
            <a:fld id="{B264D36A-D7D1-4AFA-8BBD-549804691FAE}" type="slidenum">
              <a:rPr lang="en-US"/>
              <a:t>24</a:t>
            </a:fld>
            <a:endParaRPr lang="en-US"/>
          </a:p>
        </p:txBody>
      </p:sp>
    </p:spTree>
    <p:extLst>
      <p:ext uri="{BB962C8B-B14F-4D97-AF65-F5344CB8AC3E}">
        <p14:creationId xmlns:p14="http://schemas.microsoft.com/office/powerpoint/2010/main" val="2716232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Budget &amp; work distribution</a:t>
            </a:r>
          </a:p>
        </p:txBody>
      </p:sp>
      <p:sp>
        <p:nvSpPr>
          <p:cNvPr id="4" name="Slide Number Placeholder 3"/>
          <p:cNvSpPr>
            <a:spLocks noGrp="1"/>
          </p:cNvSpPr>
          <p:nvPr>
            <p:ph type="sldNum" sz="quarter" idx="5"/>
          </p:nvPr>
        </p:nvSpPr>
        <p:spPr/>
        <p:txBody>
          <a:bodyPr/>
          <a:lstStyle/>
          <a:p>
            <a:fld id="{B264D36A-D7D1-4AFA-8BBD-549804691FAE}" type="slidenum">
              <a:rPr lang="en-US"/>
              <a:t>67</a:t>
            </a:fld>
            <a:endParaRPr lang="en-US"/>
          </a:p>
        </p:txBody>
      </p:sp>
    </p:spTree>
    <p:extLst>
      <p:ext uri="{BB962C8B-B14F-4D97-AF65-F5344CB8AC3E}">
        <p14:creationId xmlns:p14="http://schemas.microsoft.com/office/powerpoint/2010/main" val="45172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C4270120-CDFC-48DE-A6EA-6DEEDD0E436A}" type="datetimeFigureOut">
              <a:rPr lang="en-US" dirty="0"/>
              <a:t>4/28/2026</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196A61CA-0502-4EE4-9724-96EA822543E5}" type="slidenum">
              <a:rPr lang="en-US" dirty="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164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A3C9FAAF-C467-4C93-8ECD-39AF5A14D498}" type="datetimeFigureOut">
              <a:rPr lang="en-US" dirty="0"/>
              <a:t>4/28/2026</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165549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E37E480-B2BA-4553-A144-61E7F75833ED}" type="datetimeFigureOut">
              <a:rPr lang="en-US" dirty="0"/>
              <a:t>4/28/2026</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1455904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90E682A-6B53-4B08-AE4D-4C5E659103CC}" type="datetimeFigureOut">
              <a:rPr lang="en-US" dirty="0"/>
              <a:t>4/28/2026</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106165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7C69F0F6-BEBB-4894-ABB2-75C5CBE0DDB9}" type="datetimeFigureOut">
              <a:rPr lang="en-US" dirty="0"/>
              <a:t>4/28/2026</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196A61CA-0502-4EE4-9724-96EA822543E5}" type="slidenum">
              <a:rPr lang="en-US" dirty="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12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8B3E9E5F-17D9-4A30-9DA3-64E46A6DF111}" type="datetimeFigureOut">
              <a:rPr lang="en-US" dirty="0"/>
              <a:t>4/28/2026</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125729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033AC5F0-3BC3-4718-BCCA-24B5655EC864}" type="datetimeFigureOut">
              <a:rPr lang="en-US" dirty="0"/>
              <a:t>4/28/2026</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500676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9EB8BD81-465B-40F2-9A54-9DF3B12AF598}" type="datetimeFigureOut">
              <a:rPr lang="en-US" dirty="0"/>
              <a:t>4/28/2026</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252976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noChangeAspect="1"/>
          </p:cNvSpPr>
          <p:nvPr>
            <p:ph type="pic" idx="1"/>
          </p:nvPr>
        </p:nvSpPr>
        <p:spPr>
          <a:xfrm>
            <a:off x="5334001" y="762000"/>
            <a:ext cx="5333999" cy="5334000"/>
          </a:xfrm>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F04B3CEF-64EF-4C43-9530-8E9CBFD2CAD1}" type="datetimeFigureOut">
              <a:rPr lang="en-US" dirty="0"/>
              <a:t>4/28/2026</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213619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2A1F5BA7-0A17-4D30-9B66-E29324151C73}" type="datetimeFigureOut">
              <a:rPr lang="en-US" dirty="0"/>
              <a:t>4/28/2026</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1299470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76BEBB1B-D40A-4DB9-B3DE-BAAE675B83CD}" type="datetimeFigureOut">
              <a:rPr lang="en-US" dirty="0"/>
              <a:t>4/28/2026</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49027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B70A3DFD-A535-46B2-84C1-61DC8B16A904}" type="datetimeFigureOut">
              <a:rPr lang="en-US" dirty="0"/>
              <a:t>4/28/2026</a:t>
            </a:fld>
            <a:endParaRPr lang="en-US"/>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196A61CA-0502-4EE4-9724-96EA822543E5}" type="slidenum">
              <a:rPr lang="en-US" dirty="0"/>
              <a:t>‹#›</a:t>
            </a:fld>
            <a:endParaRPr lang="en-US"/>
          </a:p>
        </p:txBody>
      </p:sp>
    </p:spTree>
    <p:extLst>
      <p:ext uri="{BB962C8B-B14F-4D97-AF65-F5344CB8AC3E}">
        <p14:creationId xmlns:p14="http://schemas.microsoft.com/office/powerpoint/2010/main" val="307185786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guide id="3" pos="7200">
          <p15:clr>
            <a:srgbClr val="F26B43"/>
          </p15:clr>
        </p15:guide>
        <p15:guide id="4" pos="6720">
          <p15:clr>
            <a:srgbClr val="F26B43"/>
          </p15:clr>
        </p15:guide>
        <p15:guide id="16" pos="480">
          <p15:clr>
            <a:srgbClr val="F26B43"/>
          </p15:clr>
        </p15:guide>
        <p15:guide id="23" orient="horz" pos="38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0.gif"/><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4.jpeg"/><Relationship Id="rId4" Type="http://schemas.openxmlformats.org/officeDocument/2006/relationships/image" Target="../media/image54.png"/><Relationship Id="rId9"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2.gif"/><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7.jpe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4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jpeg"/></Relationships>
</file>

<file path=ppt/slides/_rels/slide4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5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8.png"/><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8D293-7058-698D-CFEE-5E55C58EFF2E}"/>
              </a:ext>
            </a:extLst>
          </p:cNvPr>
          <p:cNvSpPr>
            <a:spLocks noGrp="1"/>
          </p:cNvSpPr>
          <p:nvPr>
            <p:ph type="title"/>
          </p:nvPr>
        </p:nvSpPr>
        <p:spPr>
          <a:xfrm>
            <a:off x="1470099" y="2205077"/>
            <a:ext cx="4661210" cy="1344148"/>
          </a:xfrm>
          <a:noFill/>
        </p:spPr>
        <p:txBody>
          <a:bodyPr>
            <a:normAutofit/>
          </a:bodyPr>
          <a:lstStyle/>
          <a:p>
            <a:pPr algn="ctr"/>
            <a:r>
              <a:rPr lang="en-US" b="1">
                <a:solidFill>
                  <a:schemeClr val="bg1"/>
                </a:solidFill>
                <a:latin typeface="ADLaM Display"/>
                <a:ea typeface="ADLaM Display"/>
                <a:cs typeface="ADLaM Display"/>
              </a:rPr>
              <a:t>Automated Lens Metrology</a:t>
            </a:r>
          </a:p>
        </p:txBody>
      </p:sp>
      <p:pic>
        <p:nvPicPr>
          <p:cNvPr id="4" name="Content Placeholder 3">
            <a:extLst>
              <a:ext uri="{FF2B5EF4-FFF2-40B4-BE49-F238E27FC236}">
                <a16:creationId xmlns:a16="http://schemas.microsoft.com/office/drawing/2014/main" id="{3AED4989-FFCB-FC07-DCBC-9C5AF843843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5969232" y="1100797"/>
            <a:ext cx="4751191" cy="4351338"/>
          </a:xfrm>
          <a:prstGeom prst="rect">
            <a:avLst/>
          </a:prstGeom>
          <a:ln>
            <a:noFill/>
          </a:ln>
        </p:spPr>
      </p:pic>
      <p:sp>
        <p:nvSpPr>
          <p:cNvPr id="5" name="Title 1">
            <a:extLst>
              <a:ext uri="{FF2B5EF4-FFF2-40B4-BE49-F238E27FC236}">
                <a16:creationId xmlns:a16="http://schemas.microsoft.com/office/drawing/2014/main" id="{F48F84F4-61E1-31E5-D8F0-10AE2D55EA88}"/>
              </a:ext>
            </a:extLst>
          </p:cNvPr>
          <p:cNvSpPr txBox="1">
            <a:spLocks/>
          </p:cNvSpPr>
          <p:nvPr/>
        </p:nvSpPr>
        <p:spPr>
          <a:xfrm>
            <a:off x="2049963" y="3695623"/>
            <a:ext cx="3508918" cy="619319"/>
          </a:xfrm>
          <a:prstGeom prst="rect">
            <a:avLst/>
          </a:prstGeom>
          <a:no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ADLaM Display"/>
                <a:ea typeface="ADLaM Display"/>
                <a:cs typeface="ADLaM Display"/>
              </a:rPr>
              <a:t>Lens in, Datasheet out.</a:t>
            </a:r>
            <a:endParaRPr lang="en-US">
              <a:solidFill>
                <a:schemeClr val="bg1"/>
              </a:solidFill>
            </a:endParaRPr>
          </a:p>
        </p:txBody>
      </p:sp>
    </p:spTree>
    <p:extLst>
      <p:ext uri="{BB962C8B-B14F-4D97-AF65-F5344CB8AC3E}">
        <p14:creationId xmlns:p14="http://schemas.microsoft.com/office/powerpoint/2010/main" val="4173232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holding a green circuit board&#10;&#10;AI-generated content may be incorrect.">
            <a:extLst>
              <a:ext uri="{FF2B5EF4-FFF2-40B4-BE49-F238E27FC236}">
                <a16:creationId xmlns:a16="http://schemas.microsoft.com/office/drawing/2014/main" id="{91391F54-1765-EB11-B5AF-A0B45A9CF981}"/>
              </a:ext>
            </a:extLst>
          </p:cNvPr>
          <p:cNvPicPr>
            <a:picLocks noChangeAspect="1"/>
          </p:cNvPicPr>
          <p:nvPr/>
        </p:nvPicPr>
        <p:blipFill>
          <a:blip r:embed="rId2"/>
          <a:srcRect l="-2674" t="3200" r="2674" b="21600"/>
          <a:stretch>
            <a:fillRect/>
          </a:stretch>
        </p:blipFill>
        <p:spPr>
          <a:xfrm>
            <a:off x="6359355" y="1923594"/>
            <a:ext cx="2232054" cy="2238382"/>
          </a:xfrm>
          <a:prstGeom prst="ellipse">
            <a:avLst/>
          </a:prstGeom>
        </p:spPr>
      </p:pic>
      <p:pic>
        <p:nvPicPr>
          <p:cNvPr id="5" name="Picture 4" descr="A person smiling at camera&#10;&#10;AI-generated content may be incorrect.">
            <a:extLst>
              <a:ext uri="{FF2B5EF4-FFF2-40B4-BE49-F238E27FC236}">
                <a16:creationId xmlns:a16="http://schemas.microsoft.com/office/drawing/2014/main" id="{1381D3DC-9820-4DD1-AB01-07242CCE8898}"/>
              </a:ext>
            </a:extLst>
          </p:cNvPr>
          <p:cNvPicPr>
            <a:picLocks noChangeAspect="1"/>
          </p:cNvPicPr>
          <p:nvPr/>
        </p:nvPicPr>
        <p:blipFill>
          <a:blip r:embed="rId3"/>
          <a:srcRect l="818" r="818"/>
          <a:stretch>
            <a:fillRect/>
          </a:stretch>
        </p:blipFill>
        <p:spPr>
          <a:xfrm>
            <a:off x="3588729" y="1923594"/>
            <a:ext cx="2232054" cy="2238382"/>
          </a:xfrm>
          <a:prstGeom prst="ellipse">
            <a:avLst/>
          </a:prstGeom>
        </p:spPr>
      </p:pic>
      <p:pic>
        <p:nvPicPr>
          <p:cNvPr id="6" name="Picture 5" descr="A person wearing sunglasses and holding a device&#10;&#10;AI-generated content may be incorrect.">
            <a:extLst>
              <a:ext uri="{FF2B5EF4-FFF2-40B4-BE49-F238E27FC236}">
                <a16:creationId xmlns:a16="http://schemas.microsoft.com/office/drawing/2014/main" id="{7FC25644-E281-8E36-033E-C80FC87E981E}"/>
              </a:ext>
            </a:extLst>
          </p:cNvPr>
          <p:cNvPicPr>
            <a:picLocks noChangeAspect="1"/>
          </p:cNvPicPr>
          <p:nvPr/>
        </p:nvPicPr>
        <p:blipFill>
          <a:blip r:embed="rId4"/>
          <a:srcRect l="4521" t="198" r="3797" b="-593"/>
          <a:stretch>
            <a:fillRect/>
          </a:stretch>
        </p:blipFill>
        <p:spPr>
          <a:xfrm>
            <a:off x="829977" y="1923594"/>
            <a:ext cx="2232054" cy="2238382"/>
          </a:xfrm>
          <a:prstGeom prst="ellipse">
            <a:avLst/>
          </a:prstGeom>
        </p:spPr>
      </p:pic>
      <p:sp>
        <p:nvSpPr>
          <p:cNvPr id="9" name="Title 1">
            <a:extLst>
              <a:ext uri="{FF2B5EF4-FFF2-40B4-BE49-F238E27FC236}">
                <a16:creationId xmlns:a16="http://schemas.microsoft.com/office/drawing/2014/main" id="{E0630142-33D4-18C9-8622-484D967FC2AC}"/>
              </a:ext>
            </a:extLst>
          </p:cNvPr>
          <p:cNvSpPr txBox="1">
            <a:spLocks/>
          </p:cNvSpPr>
          <p:nvPr/>
        </p:nvSpPr>
        <p:spPr>
          <a:xfrm>
            <a:off x="817400" y="4337171"/>
            <a:ext cx="2259366" cy="251037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Kiva </a:t>
            </a:r>
          </a:p>
          <a:p>
            <a:pPr algn="ctr"/>
            <a:r>
              <a:rPr lang="en-US" sz="2500">
                <a:latin typeface="ADLaM Display"/>
                <a:ea typeface="ADLaM Display"/>
                <a:cs typeface="ADLaM Display"/>
              </a:rPr>
              <a:t>McCracken</a:t>
            </a:r>
          </a:p>
          <a:p>
            <a:pPr algn="ctr"/>
            <a:r>
              <a:rPr lang="en-US" sz="2500">
                <a:latin typeface="ADLaM Display"/>
                <a:ea typeface="ADLaM Display"/>
                <a:cs typeface="ADLaM Display"/>
              </a:rPr>
              <a:t>(PSE)</a:t>
            </a:r>
          </a:p>
        </p:txBody>
      </p:sp>
      <p:pic>
        <p:nvPicPr>
          <p:cNvPr id="2" name="Picture 1" descr="A person with curly hair smiling&#10;&#10;AI-generated content may be incorrect.">
            <a:extLst>
              <a:ext uri="{FF2B5EF4-FFF2-40B4-BE49-F238E27FC236}">
                <a16:creationId xmlns:a16="http://schemas.microsoft.com/office/drawing/2014/main" id="{170475CC-D7B1-42F9-DF86-AACB078CC488}"/>
              </a:ext>
            </a:extLst>
          </p:cNvPr>
          <p:cNvPicPr>
            <a:picLocks noChangeAspect="1"/>
          </p:cNvPicPr>
          <p:nvPr/>
        </p:nvPicPr>
        <p:blipFill>
          <a:blip r:embed="rId5"/>
          <a:stretch>
            <a:fillRect/>
          </a:stretch>
        </p:blipFill>
        <p:spPr>
          <a:xfrm>
            <a:off x="9134152" y="1926728"/>
            <a:ext cx="2295854" cy="2286209"/>
          </a:xfrm>
          <a:prstGeom prst="rect">
            <a:avLst/>
          </a:prstGeom>
        </p:spPr>
      </p:pic>
      <p:sp>
        <p:nvSpPr>
          <p:cNvPr id="7" name="Title 1">
            <a:extLst>
              <a:ext uri="{FF2B5EF4-FFF2-40B4-BE49-F238E27FC236}">
                <a16:creationId xmlns:a16="http://schemas.microsoft.com/office/drawing/2014/main" id="{DA7569F7-1753-1E40-9262-2AB9AC32F9C3}"/>
              </a:ext>
            </a:extLst>
          </p:cNvPr>
          <p:cNvSpPr txBox="1">
            <a:spLocks/>
          </p:cNvSpPr>
          <p:nvPr/>
        </p:nvSpPr>
        <p:spPr>
          <a:xfrm>
            <a:off x="3578510" y="4342267"/>
            <a:ext cx="2259366" cy="25197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Ollie</a:t>
            </a:r>
          </a:p>
          <a:p>
            <a:pPr algn="ctr"/>
            <a:r>
              <a:rPr lang="en-US" sz="2500">
                <a:latin typeface="ADLaM Display"/>
                <a:ea typeface="ADLaM Display"/>
                <a:cs typeface="ADLaM Display"/>
              </a:rPr>
              <a:t>Mueller</a:t>
            </a:r>
          </a:p>
          <a:p>
            <a:pPr algn="ctr"/>
            <a:r>
              <a:rPr lang="en-US" sz="2500">
                <a:latin typeface="ADLaM Display"/>
                <a:ea typeface="ADLaM Display"/>
                <a:cs typeface="ADLaM Display"/>
              </a:rPr>
              <a:t>(PSE)</a:t>
            </a:r>
          </a:p>
        </p:txBody>
      </p:sp>
      <p:sp>
        <p:nvSpPr>
          <p:cNvPr id="8" name="Title 1">
            <a:extLst>
              <a:ext uri="{FF2B5EF4-FFF2-40B4-BE49-F238E27FC236}">
                <a16:creationId xmlns:a16="http://schemas.microsoft.com/office/drawing/2014/main" id="{E0630142-33D4-18C9-8622-484D967FC2AC}"/>
              </a:ext>
            </a:extLst>
          </p:cNvPr>
          <p:cNvSpPr txBox="1">
            <a:spLocks/>
          </p:cNvSpPr>
          <p:nvPr/>
        </p:nvSpPr>
        <p:spPr>
          <a:xfrm>
            <a:off x="6348956" y="4337171"/>
            <a:ext cx="2259366" cy="2510377"/>
          </a:xfrm>
          <a:prstGeom prst="rect">
            <a:avLst/>
          </a:prstGeom>
        </p:spPr>
        <p:txBody>
          <a:bodyPr vert="horz" lIns="91440" tIns="45720" rIns="91440" bIns="45720" rtlCol="0" anchor="t">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a:latin typeface="ADLaM Display"/>
                <a:ea typeface="ADLaM Display"/>
                <a:cs typeface="ADLaM Display"/>
              </a:rPr>
              <a:t>Zachary Kassner</a:t>
            </a:r>
          </a:p>
          <a:p>
            <a:pPr algn="ctr"/>
            <a:r>
              <a:rPr lang="en-US" sz="2500">
                <a:latin typeface="ADLaM Display"/>
                <a:ea typeface="ADLaM Display"/>
                <a:cs typeface="ADLaM Display"/>
              </a:rPr>
              <a:t>(EE)</a:t>
            </a:r>
          </a:p>
          <a:p>
            <a:pPr algn="ctr"/>
            <a:endParaRPr lang="en-US" sz="2500">
              <a:latin typeface="ADLaM Display"/>
              <a:ea typeface="ADLaM Display"/>
              <a:cs typeface="ADLaM Display"/>
            </a:endParaRPr>
          </a:p>
        </p:txBody>
      </p:sp>
      <p:sp>
        <p:nvSpPr>
          <p:cNvPr id="13" name="Title 1">
            <a:extLst>
              <a:ext uri="{FF2B5EF4-FFF2-40B4-BE49-F238E27FC236}">
                <a16:creationId xmlns:a16="http://schemas.microsoft.com/office/drawing/2014/main" id="{ACF4EF3B-2297-D2B0-3842-5CE5FF76B6E3}"/>
              </a:ext>
            </a:extLst>
          </p:cNvPr>
          <p:cNvSpPr txBox="1">
            <a:spLocks/>
          </p:cNvSpPr>
          <p:nvPr/>
        </p:nvSpPr>
        <p:spPr>
          <a:xfrm>
            <a:off x="9124141" y="4346578"/>
            <a:ext cx="2306403" cy="2510377"/>
          </a:xfrm>
          <a:prstGeom prst="rect">
            <a:avLst/>
          </a:prstGeom>
        </p:spPr>
        <p:txBody>
          <a:bodyPr vert="horz" lIns="91440" tIns="45720" rIns="91440" bIns="45720" rtlCol="0" anchor="t">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a:latin typeface="ADLaM Display"/>
                <a:ea typeface="ADLaM Display"/>
                <a:cs typeface="ADLaM Display"/>
              </a:rPr>
              <a:t>Daniel</a:t>
            </a:r>
            <a:endParaRPr lang="en-US"/>
          </a:p>
          <a:p>
            <a:pPr algn="ctr"/>
            <a:r>
              <a:rPr lang="en-US" sz="2500">
                <a:latin typeface="ADLaM Display"/>
                <a:ea typeface="ADLaM Display"/>
                <a:cs typeface="ADLaM Display"/>
              </a:rPr>
              <a:t>Gomez</a:t>
            </a:r>
            <a:endParaRPr lang="en-US"/>
          </a:p>
          <a:p>
            <a:pPr algn="ctr"/>
            <a:r>
              <a:rPr lang="en-US" sz="2500">
                <a:latin typeface="ADLaM Display"/>
                <a:ea typeface="ADLaM Display"/>
                <a:cs typeface="ADLaM Display"/>
              </a:rPr>
              <a:t>(CpE)</a:t>
            </a:r>
          </a:p>
        </p:txBody>
      </p:sp>
      <p:sp>
        <p:nvSpPr>
          <p:cNvPr id="14" name="Title 1">
            <a:extLst>
              <a:ext uri="{FF2B5EF4-FFF2-40B4-BE49-F238E27FC236}">
                <a16:creationId xmlns:a16="http://schemas.microsoft.com/office/drawing/2014/main" id="{5E2BE81E-EAE4-4DCA-28B6-E6C8B93B9DCA}"/>
              </a:ext>
            </a:extLst>
          </p:cNvPr>
          <p:cNvSpPr txBox="1">
            <a:spLocks/>
          </p:cNvSpPr>
          <p:nvPr/>
        </p:nvSpPr>
        <p:spPr>
          <a:xfrm>
            <a:off x="1099622" y="-2643126"/>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Illumination &amp; Processing</a:t>
            </a:r>
          </a:p>
          <a:p>
            <a:pPr algn="ctr"/>
            <a:r>
              <a:rPr lang="en-US" sz="2500">
                <a:latin typeface="ADLaM Display"/>
                <a:ea typeface="ADLaM Display"/>
                <a:cs typeface="ADLaM Display"/>
              </a:rPr>
              <a:t>Lead</a:t>
            </a:r>
          </a:p>
        </p:txBody>
      </p:sp>
      <p:sp>
        <p:nvSpPr>
          <p:cNvPr id="15" name="Title 1">
            <a:extLst>
              <a:ext uri="{FF2B5EF4-FFF2-40B4-BE49-F238E27FC236}">
                <a16:creationId xmlns:a16="http://schemas.microsoft.com/office/drawing/2014/main" id="{57FBA4A9-99EA-C563-928A-B97E2B51C508}"/>
              </a:ext>
            </a:extLst>
          </p:cNvPr>
          <p:cNvSpPr txBox="1">
            <a:spLocks/>
          </p:cNvSpPr>
          <p:nvPr/>
        </p:nvSpPr>
        <p:spPr>
          <a:xfrm>
            <a:off x="3855992" y="-2643125"/>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Spectral </a:t>
            </a:r>
            <a:endParaRPr lang="en-US">
              <a:latin typeface="Aptos Display" panose="020F0302020204030204"/>
              <a:ea typeface="ADLaM Display"/>
              <a:cs typeface="ADLaM Display"/>
            </a:endParaRPr>
          </a:p>
          <a:p>
            <a:pPr algn="ctr"/>
            <a:r>
              <a:rPr lang="en-US" sz="2500">
                <a:latin typeface="ADLaM Display"/>
                <a:ea typeface="ADLaM Display"/>
                <a:cs typeface="ADLaM Display"/>
              </a:rPr>
              <a:t>Processing</a:t>
            </a:r>
            <a:endParaRPr lang="en-US"/>
          </a:p>
          <a:p>
            <a:pPr algn="ctr"/>
            <a:r>
              <a:rPr lang="en-US" sz="2500">
                <a:latin typeface="ADLaM Display"/>
                <a:ea typeface="ADLaM Display"/>
                <a:cs typeface="ADLaM Display"/>
              </a:rPr>
              <a:t>Lead</a:t>
            </a:r>
          </a:p>
        </p:txBody>
      </p:sp>
      <p:sp>
        <p:nvSpPr>
          <p:cNvPr id="16" name="Title 1">
            <a:extLst>
              <a:ext uri="{FF2B5EF4-FFF2-40B4-BE49-F238E27FC236}">
                <a16:creationId xmlns:a16="http://schemas.microsoft.com/office/drawing/2014/main" id="{037FE3E8-417B-0FAA-554F-C2B9BCE90CB8}"/>
              </a:ext>
            </a:extLst>
          </p:cNvPr>
          <p:cNvSpPr txBox="1">
            <a:spLocks/>
          </p:cNvSpPr>
          <p:nvPr/>
        </p:nvSpPr>
        <p:spPr>
          <a:xfrm>
            <a:off x="6631177" y="-2643124"/>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PCB &amp; Electrical</a:t>
            </a:r>
          </a:p>
          <a:p>
            <a:pPr algn="ctr"/>
            <a:r>
              <a:rPr lang="en-US" sz="2500">
                <a:latin typeface="ADLaM Display"/>
                <a:ea typeface="ADLaM Display"/>
                <a:cs typeface="ADLaM Display"/>
              </a:rPr>
              <a:t>Lead</a:t>
            </a:r>
          </a:p>
        </p:txBody>
      </p:sp>
      <p:sp>
        <p:nvSpPr>
          <p:cNvPr id="17" name="Title 1">
            <a:extLst>
              <a:ext uri="{FF2B5EF4-FFF2-40B4-BE49-F238E27FC236}">
                <a16:creationId xmlns:a16="http://schemas.microsoft.com/office/drawing/2014/main" id="{CE4EB5DD-3665-8DD6-B0BC-DFC09ECEDE40}"/>
              </a:ext>
            </a:extLst>
          </p:cNvPr>
          <p:cNvSpPr txBox="1">
            <a:spLocks/>
          </p:cNvSpPr>
          <p:nvPr/>
        </p:nvSpPr>
        <p:spPr>
          <a:xfrm>
            <a:off x="9425177" y="-2643124"/>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Integration &amp;</a:t>
            </a:r>
            <a:endParaRPr lang="en-US"/>
          </a:p>
          <a:p>
            <a:pPr algn="ctr"/>
            <a:r>
              <a:rPr lang="en-US" sz="2500">
                <a:latin typeface="ADLaM Display"/>
                <a:ea typeface="ADLaM Display"/>
                <a:cs typeface="ADLaM Display"/>
              </a:rPr>
              <a:t>Software</a:t>
            </a:r>
          </a:p>
          <a:p>
            <a:pPr algn="ctr"/>
            <a:r>
              <a:rPr lang="en-US" sz="2500">
                <a:latin typeface="ADLaM Display"/>
                <a:ea typeface="ADLaM Display"/>
                <a:cs typeface="ADLaM Display"/>
              </a:rPr>
              <a:t>Lead</a:t>
            </a:r>
          </a:p>
        </p:txBody>
      </p:sp>
    </p:spTree>
    <p:extLst>
      <p:ext uri="{BB962C8B-B14F-4D97-AF65-F5344CB8AC3E}">
        <p14:creationId xmlns:p14="http://schemas.microsoft.com/office/powerpoint/2010/main" val="214898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33878-FDE2-E66D-177B-41777B8D6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C41E5-6BD7-D189-F01C-B7D7F34DD12C}"/>
              </a:ext>
            </a:extLst>
          </p:cNvPr>
          <p:cNvSpPr>
            <a:spLocks noGrp="1"/>
          </p:cNvSpPr>
          <p:nvPr>
            <p:ph type="title"/>
          </p:nvPr>
        </p:nvSpPr>
        <p:spPr>
          <a:xfrm>
            <a:off x="269823" y="-301565"/>
            <a:ext cx="10515600" cy="1325563"/>
          </a:xfrm>
        </p:spPr>
        <p:txBody>
          <a:bodyPr/>
          <a:lstStyle/>
          <a:p>
            <a:r>
              <a:rPr lang="en-US">
                <a:latin typeface="ADLaM Display"/>
                <a:ea typeface="ADLaM Display"/>
                <a:cs typeface="ADLaM Display"/>
              </a:rPr>
              <a:t>Motivation &amp; Background</a:t>
            </a:r>
          </a:p>
        </p:txBody>
      </p:sp>
      <p:pic>
        <p:nvPicPr>
          <p:cNvPr id="3" name="Picture 2" descr="A group of lenses on a cardboard box&#10;&#10;AI-generated content may be incorrect.">
            <a:extLst>
              <a:ext uri="{FF2B5EF4-FFF2-40B4-BE49-F238E27FC236}">
                <a16:creationId xmlns:a16="http://schemas.microsoft.com/office/drawing/2014/main" id="{1BC361ED-6862-73A2-BE14-1C6839A98438}"/>
              </a:ext>
            </a:extLst>
          </p:cNvPr>
          <p:cNvPicPr>
            <a:picLocks noChangeAspect="1"/>
          </p:cNvPicPr>
          <p:nvPr/>
        </p:nvPicPr>
        <p:blipFill>
          <a:blip r:embed="rId3"/>
          <a:srcRect l="10096" t="9738" r="3852" b="15873"/>
          <a:stretch>
            <a:fillRect/>
          </a:stretch>
        </p:blipFill>
        <p:spPr>
          <a:xfrm>
            <a:off x="1237698" y="1387284"/>
            <a:ext cx="3615106" cy="2329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group of clear round objects on a table&#10;&#10;AI-generated content may be incorrect.">
            <a:extLst>
              <a:ext uri="{FF2B5EF4-FFF2-40B4-BE49-F238E27FC236}">
                <a16:creationId xmlns:a16="http://schemas.microsoft.com/office/drawing/2014/main" id="{304838F3-D5A1-106F-3463-B037601272AE}"/>
              </a:ext>
            </a:extLst>
          </p:cNvPr>
          <p:cNvPicPr>
            <a:picLocks noChangeAspect="1"/>
          </p:cNvPicPr>
          <p:nvPr/>
        </p:nvPicPr>
        <p:blipFill>
          <a:blip r:embed="rId4"/>
          <a:srcRect b="20128"/>
          <a:stretch>
            <a:fillRect/>
          </a:stretch>
        </p:blipFill>
        <p:spPr>
          <a:xfrm>
            <a:off x="968114" y="3947409"/>
            <a:ext cx="4153526" cy="2517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stack of black drawers&#10;&#10;AI-generated content may be incorrect.">
            <a:extLst>
              <a:ext uri="{FF2B5EF4-FFF2-40B4-BE49-F238E27FC236}">
                <a16:creationId xmlns:a16="http://schemas.microsoft.com/office/drawing/2014/main" id="{D09B5689-C84C-863C-A3D5-0FD5D8211160}"/>
              </a:ext>
            </a:extLst>
          </p:cNvPr>
          <p:cNvPicPr>
            <a:picLocks noChangeAspect="1"/>
          </p:cNvPicPr>
          <p:nvPr/>
        </p:nvPicPr>
        <p:blipFill>
          <a:blip r:embed="rId5"/>
          <a:srcRect l="20370" t="9652" r="6061" b="2623"/>
          <a:stretch>
            <a:fillRect/>
          </a:stretch>
        </p:blipFill>
        <p:spPr>
          <a:xfrm>
            <a:off x="6012562" y="1482076"/>
            <a:ext cx="5224862" cy="46891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person smiling at camera&#10;&#10;AI-generated content may be incorrect.">
            <a:extLst>
              <a:ext uri="{FF2B5EF4-FFF2-40B4-BE49-F238E27FC236}">
                <a16:creationId xmlns:a16="http://schemas.microsoft.com/office/drawing/2014/main" id="{899120FD-A00E-7A63-4CA5-399573139E8F}"/>
              </a:ext>
            </a:extLst>
          </p:cNvPr>
          <p:cNvPicPr>
            <a:picLocks noChangeAspect="1"/>
          </p:cNvPicPr>
          <p:nvPr/>
        </p:nvPicPr>
        <p:blipFill>
          <a:blip r:embed="rId6"/>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2589794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08C7-B186-7AE6-A627-4F6BD15F8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D5579-F0E4-FC3A-3889-F5C0B8AF46C3}"/>
              </a:ext>
            </a:extLst>
          </p:cNvPr>
          <p:cNvSpPr>
            <a:spLocks noGrp="1"/>
          </p:cNvSpPr>
          <p:nvPr>
            <p:ph type="title"/>
          </p:nvPr>
        </p:nvSpPr>
        <p:spPr>
          <a:xfrm>
            <a:off x="268965" y="-165872"/>
            <a:ext cx="10515600" cy="1325563"/>
          </a:xfrm>
        </p:spPr>
        <p:txBody>
          <a:bodyPr/>
          <a:lstStyle/>
          <a:p>
            <a:r>
              <a:rPr lang="en-US">
                <a:latin typeface="ADLaM Display"/>
                <a:ea typeface="ADLaM Display"/>
                <a:cs typeface="ADLaM Display"/>
              </a:rPr>
              <a:t>Sample Datasheets</a:t>
            </a:r>
            <a:endParaRPr lang="en-US"/>
          </a:p>
        </p:txBody>
      </p:sp>
      <p:pic>
        <p:nvPicPr>
          <p:cNvPr id="12" name="Picture 11" descr="A screenshot of a cell phone&#10;&#10;AI-generated content may be incorrect.">
            <a:extLst>
              <a:ext uri="{FF2B5EF4-FFF2-40B4-BE49-F238E27FC236}">
                <a16:creationId xmlns:a16="http://schemas.microsoft.com/office/drawing/2014/main" id="{445CD7A9-16BD-7A8E-FFC0-536C26734CF0}"/>
              </a:ext>
            </a:extLst>
          </p:cNvPr>
          <p:cNvPicPr>
            <a:picLocks noChangeAspect="1"/>
          </p:cNvPicPr>
          <p:nvPr/>
        </p:nvPicPr>
        <p:blipFill>
          <a:blip r:embed="rId3"/>
          <a:stretch>
            <a:fillRect/>
          </a:stretch>
        </p:blipFill>
        <p:spPr>
          <a:xfrm>
            <a:off x="267599" y="1538605"/>
            <a:ext cx="5844602" cy="1089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N-BK7 Transmittance">
            <a:extLst>
              <a:ext uri="{FF2B5EF4-FFF2-40B4-BE49-F238E27FC236}">
                <a16:creationId xmlns:a16="http://schemas.microsoft.com/office/drawing/2014/main" id="{9C0C282B-F4FB-A3C1-DC0E-23D5B98A29AE}"/>
              </a:ext>
            </a:extLst>
          </p:cNvPr>
          <p:cNvPicPr>
            <a:picLocks noChangeAspect="1"/>
          </p:cNvPicPr>
          <p:nvPr/>
        </p:nvPicPr>
        <p:blipFill>
          <a:blip r:embed="rId4"/>
          <a:stretch>
            <a:fillRect/>
          </a:stretch>
        </p:blipFill>
        <p:spPr>
          <a:xfrm>
            <a:off x="916547" y="2848305"/>
            <a:ext cx="4770968" cy="3101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0315D18C-10CB-B934-1D43-1D18733FF889}"/>
              </a:ext>
            </a:extLst>
          </p:cNvPr>
          <p:cNvSpPr txBox="1"/>
          <p:nvPr/>
        </p:nvSpPr>
        <p:spPr>
          <a:xfrm>
            <a:off x="1111575" y="6163338"/>
            <a:ext cx="416289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DLaM Display"/>
                <a:ea typeface="ADLaM Display"/>
                <a:cs typeface="ADLaM Display"/>
              </a:rPr>
              <a:t>Industry (Thorlabs)</a:t>
            </a:r>
            <a:endParaRPr lang="en-US">
              <a:latin typeface="ADLaM Display"/>
              <a:ea typeface="ADLaM Display"/>
              <a:cs typeface="ADLaM Display"/>
            </a:endParaRPr>
          </a:p>
        </p:txBody>
      </p:sp>
      <p:sp>
        <p:nvSpPr>
          <p:cNvPr id="16" name="TextBox 15">
            <a:extLst>
              <a:ext uri="{FF2B5EF4-FFF2-40B4-BE49-F238E27FC236}">
                <a16:creationId xmlns:a16="http://schemas.microsoft.com/office/drawing/2014/main" id="{D2E1BC30-E574-6105-C5A3-1034C7952C66}"/>
              </a:ext>
            </a:extLst>
          </p:cNvPr>
          <p:cNvSpPr txBox="1"/>
          <p:nvPr/>
        </p:nvSpPr>
        <p:spPr>
          <a:xfrm>
            <a:off x="7223775" y="6166265"/>
            <a:ext cx="24765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DLaM Display"/>
                <a:ea typeface="ADLaM Display"/>
                <a:cs typeface="ADLaM Display"/>
              </a:rPr>
              <a:t>Ours</a:t>
            </a:r>
            <a:endParaRPr lang="en-US">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24559610-7FA9-3EDF-D805-DBF103E3C36B}"/>
              </a:ext>
            </a:extLst>
          </p:cNvPr>
          <p:cNvPicPr>
            <a:picLocks noChangeAspect="1"/>
          </p:cNvPicPr>
          <p:nvPr/>
        </p:nvPicPr>
        <p:blipFill>
          <a:blip r:embed="rId5"/>
          <a:srcRect l="406" r="406"/>
          <a:stretch>
            <a:fillRect/>
          </a:stretch>
        </p:blipFill>
        <p:spPr>
          <a:xfrm>
            <a:off x="10887267" y="23519"/>
            <a:ext cx="1284772" cy="1277701"/>
          </a:xfrm>
          <a:prstGeom prst="ellipse">
            <a:avLst/>
          </a:prstGeom>
        </p:spPr>
      </p:pic>
      <p:pic>
        <p:nvPicPr>
          <p:cNvPr id="3" name="Picture 2" descr="A screenshot of a computer&#10;&#10;AI-generated content may be incorrect.">
            <a:extLst>
              <a:ext uri="{FF2B5EF4-FFF2-40B4-BE49-F238E27FC236}">
                <a16:creationId xmlns:a16="http://schemas.microsoft.com/office/drawing/2014/main" id="{09875B9A-A4EA-18B0-E9C3-6FCB82615654}"/>
              </a:ext>
            </a:extLst>
          </p:cNvPr>
          <p:cNvPicPr>
            <a:picLocks noChangeAspect="1"/>
          </p:cNvPicPr>
          <p:nvPr/>
        </p:nvPicPr>
        <p:blipFill>
          <a:blip r:embed="rId6"/>
          <a:stretch>
            <a:fillRect/>
          </a:stretch>
        </p:blipFill>
        <p:spPr>
          <a:xfrm>
            <a:off x="6269465" y="374754"/>
            <a:ext cx="4387463" cy="5677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6493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B7825-34A6-5306-D7D7-B33599063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29C41C-9DE0-A7D9-AC9F-4AD6CD40A276}"/>
              </a:ext>
            </a:extLst>
          </p:cNvPr>
          <p:cNvSpPr>
            <a:spLocks noGrp="1"/>
          </p:cNvSpPr>
          <p:nvPr>
            <p:ph type="title"/>
          </p:nvPr>
        </p:nvSpPr>
        <p:spPr>
          <a:xfrm>
            <a:off x="375574" y="-258941"/>
            <a:ext cx="10515600" cy="1325563"/>
          </a:xfrm>
        </p:spPr>
        <p:txBody>
          <a:bodyPr/>
          <a:lstStyle/>
          <a:p>
            <a:r>
              <a:rPr lang="en-US">
                <a:latin typeface="ADLaM Display"/>
                <a:ea typeface="ADLaM Display"/>
                <a:cs typeface="ADLaM Display"/>
              </a:rPr>
              <a:t>Goals &amp; Objectives</a:t>
            </a:r>
          </a:p>
        </p:txBody>
      </p:sp>
      <p:graphicFrame>
        <p:nvGraphicFramePr>
          <p:cNvPr id="5" name="Table 4">
            <a:extLst>
              <a:ext uri="{FF2B5EF4-FFF2-40B4-BE49-F238E27FC236}">
                <a16:creationId xmlns:a16="http://schemas.microsoft.com/office/drawing/2014/main" id="{F7D74A6C-C9B8-9BBF-2A81-0968347397DF}"/>
              </a:ext>
            </a:extLst>
          </p:cNvPr>
          <p:cNvGraphicFramePr>
            <a:graphicFrameLocks noGrp="1"/>
          </p:cNvGraphicFramePr>
          <p:nvPr>
            <p:extLst>
              <p:ext uri="{D42A27DB-BD31-4B8C-83A1-F6EECF244321}">
                <p14:modId xmlns:p14="http://schemas.microsoft.com/office/powerpoint/2010/main" val="2233470813"/>
              </p:ext>
            </p:extLst>
          </p:nvPr>
        </p:nvGraphicFramePr>
        <p:xfrm>
          <a:off x="1086787" y="1499016"/>
          <a:ext cx="10016902" cy="4841224"/>
        </p:xfrm>
        <a:graphic>
          <a:graphicData uri="http://schemas.openxmlformats.org/drawingml/2006/table">
            <a:tbl>
              <a:tblPr firstRow="1" firstCol="1">
                <a:tableStyleId>{00A15C55-8517-42AA-B614-E9B94910E393}</a:tableStyleId>
              </a:tblPr>
              <a:tblGrid>
                <a:gridCol w="1961213">
                  <a:extLst>
                    <a:ext uri="{9D8B030D-6E8A-4147-A177-3AD203B41FA5}">
                      <a16:colId xmlns:a16="http://schemas.microsoft.com/office/drawing/2014/main" val="2299884045"/>
                    </a:ext>
                  </a:extLst>
                </a:gridCol>
                <a:gridCol w="4334445">
                  <a:extLst>
                    <a:ext uri="{9D8B030D-6E8A-4147-A177-3AD203B41FA5}">
                      <a16:colId xmlns:a16="http://schemas.microsoft.com/office/drawing/2014/main" val="1848912793"/>
                    </a:ext>
                  </a:extLst>
                </a:gridCol>
                <a:gridCol w="3721244">
                  <a:extLst>
                    <a:ext uri="{9D8B030D-6E8A-4147-A177-3AD203B41FA5}">
                      <a16:colId xmlns:a16="http://schemas.microsoft.com/office/drawing/2014/main" val="1864435484"/>
                    </a:ext>
                  </a:extLst>
                </a:gridCol>
              </a:tblGrid>
              <a:tr h="637081">
                <a:tc>
                  <a:txBody>
                    <a:bodyPr/>
                    <a:lstStyle/>
                    <a:p>
                      <a:endParaRPr lang="en-US"/>
                    </a:p>
                  </a:txBody>
                  <a:tcPr/>
                </a:tc>
                <a:tc>
                  <a:txBody>
                    <a:bodyPr/>
                    <a:lstStyle/>
                    <a:p>
                      <a:pPr algn="ctr"/>
                      <a:r>
                        <a:rPr lang="en-US" sz="2400">
                          <a:latin typeface="ADLaM Display"/>
                        </a:rPr>
                        <a:t>Goals</a:t>
                      </a:r>
                    </a:p>
                  </a:txBody>
                  <a:tcPr anchor="ctr"/>
                </a:tc>
                <a:tc>
                  <a:txBody>
                    <a:bodyPr/>
                    <a:lstStyle/>
                    <a:p>
                      <a:pPr algn="ctr"/>
                      <a:r>
                        <a:rPr lang="en-US" sz="2400">
                          <a:latin typeface="ADLaM Display"/>
                        </a:rPr>
                        <a:t>Objectives</a:t>
                      </a:r>
                    </a:p>
                  </a:txBody>
                  <a:tcPr anchor="ctr"/>
                </a:tc>
                <a:extLst>
                  <a:ext uri="{0D108BD9-81ED-4DB2-BD59-A6C34878D82A}">
                    <a16:rowId xmlns:a16="http://schemas.microsoft.com/office/drawing/2014/main" val="3477646721"/>
                  </a:ext>
                </a:extLst>
              </a:tr>
              <a:tr h="1401381">
                <a:tc>
                  <a:txBody>
                    <a:bodyPr/>
                    <a:lstStyle/>
                    <a:p>
                      <a:pPr algn="ctr"/>
                      <a:r>
                        <a:rPr lang="en-US" sz="2400">
                          <a:latin typeface="ADLaM Display"/>
                        </a:rPr>
                        <a:t>Basic</a:t>
                      </a:r>
                    </a:p>
                  </a:txBody>
                  <a:tcPr anchor="ctr"/>
                </a:tc>
                <a:tc>
                  <a:txBody>
                    <a:bodyPr/>
                    <a:lstStyle/>
                    <a:p>
                      <a:pPr marL="285750" indent="-285750">
                        <a:buFont typeface="Arial"/>
                        <a:buChar char="•"/>
                      </a:pPr>
                      <a:r>
                        <a:rPr lang="en-US"/>
                        <a:t>Measure focal length</a:t>
                      </a:r>
                    </a:p>
                    <a:p>
                      <a:pPr marL="285750" lvl="0" indent="-285750">
                        <a:buFont typeface="Arial"/>
                        <a:buChar char="•"/>
                      </a:pPr>
                      <a:r>
                        <a:rPr lang="en-US"/>
                        <a:t>Measure transmissive and reflective spectra</a:t>
                      </a:r>
                    </a:p>
                    <a:p>
                      <a:pPr marL="285750" lvl="0" indent="-285750">
                        <a:buFont typeface="Arial"/>
                        <a:buChar char="•"/>
                      </a:pPr>
                      <a:r>
                        <a:rPr lang="en-US"/>
                        <a:t>Measure geometry</a:t>
                      </a:r>
                    </a:p>
                  </a:txBody>
                  <a:tcPr/>
                </a:tc>
                <a:tc>
                  <a:txBody>
                    <a:bodyPr/>
                    <a:lstStyle/>
                    <a:p>
                      <a:pPr marL="285750" indent="-285750">
                        <a:buFont typeface="Arial"/>
                        <a:buChar char="•"/>
                      </a:pPr>
                      <a:r>
                        <a:rPr lang="en-US"/>
                        <a:t>WLS built</a:t>
                      </a:r>
                    </a:p>
                    <a:p>
                      <a:pPr marL="285750" lvl="0" indent="-285750">
                        <a:buFont typeface="Arial"/>
                        <a:buChar char="•"/>
                      </a:pPr>
                      <a:r>
                        <a:rPr lang="en-US"/>
                        <a:t>WLS collimated</a:t>
                      </a:r>
                    </a:p>
                    <a:p>
                      <a:pPr marL="285750" lvl="0" indent="-285750">
                        <a:buFont typeface="Arial"/>
                        <a:buChar char="•"/>
                      </a:pPr>
                      <a:r>
                        <a:rPr lang="en-US"/>
                        <a:t>Single monochromator</a:t>
                      </a:r>
                    </a:p>
                    <a:p>
                      <a:pPr marL="285750" lvl="0" indent="-285750">
                        <a:buFont typeface="Arial"/>
                        <a:buChar char="•"/>
                      </a:pPr>
                      <a:r>
                        <a:rPr lang="en-US"/>
                        <a:t>IAS records an image</a:t>
                      </a:r>
                    </a:p>
                  </a:txBody>
                  <a:tcPr/>
                </a:tc>
                <a:extLst>
                  <a:ext uri="{0D108BD9-81ED-4DB2-BD59-A6C34878D82A}">
                    <a16:rowId xmlns:a16="http://schemas.microsoft.com/office/drawing/2014/main" val="2305559337"/>
                  </a:ext>
                </a:extLst>
              </a:tr>
              <a:tr h="1401381">
                <a:tc>
                  <a:txBody>
                    <a:bodyPr/>
                    <a:lstStyle/>
                    <a:p>
                      <a:pPr lvl="0" algn="ctr">
                        <a:buNone/>
                      </a:pPr>
                      <a:r>
                        <a:rPr lang="en-US" sz="2400">
                          <a:latin typeface="ADLaM Display"/>
                        </a:rPr>
                        <a:t>Advanced</a:t>
                      </a:r>
                    </a:p>
                  </a:txBody>
                  <a:tcPr anchor="ctr"/>
                </a:tc>
                <a:tc>
                  <a:txBody>
                    <a:bodyPr/>
                    <a:lstStyle/>
                    <a:p>
                      <a:pPr marL="285750" indent="-285750">
                        <a:buFont typeface="Arial"/>
                        <a:buChar char="•"/>
                      </a:pPr>
                      <a:r>
                        <a:rPr lang="en-US"/>
                        <a:t>Data output in plain text format</a:t>
                      </a:r>
                    </a:p>
                    <a:p>
                      <a:pPr marL="285750" lvl="0" indent="-285750">
                        <a:buFont typeface="Arial"/>
                        <a:buChar char="•"/>
                      </a:pPr>
                      <a:r>
                        <a:rPr lang="en-US"/>
                        <a:t>Data output recoverable via flash drive</a:t>
                      </a:r>
                    </a:p>
                  </a:txBody>
                  <a:tcPr/>
                </a:tc>
                <a:tc>
                  <a:txBody>
                    <a:bodyPr/>
                    <a:lstStyle/>
                    <a:p>
                      <a:pPr marL="285750" indent="-285750">
                        <a:buFont typeface="Arial"/>
                        <a:buChar char="•"/>
                      </a:pPr>
                      <a:r>
                        <a:rPr lang="en-US"/>
                        <a:t>Calculate optical values based on measured geometry</a:t>
                      </a:r>
                    </a:p>
                  </a:txBody>
                  <a:tcPr/>
                </a:tc>
                <a:extLst>
                  <a:ext uri="{0D108BD9-81ED-4DB2-BD59-A6C34878D82A}">
                    <a16:rowId xmlns:a16="http://schemas.microsoft.com/office/drawing/2014/main" val="1462934540"/>
                  </a:ext>
                </a:extLst>
              </a:tr>
              <a:tr h="1401381">
                <a:tc>
                  <a:txBody>
                    <a:bodyPr/>
                    <a:lstStyle/>
                    <a:p>
                      <a:pPr algn="ctr"/>
                      <a:r>
                        <a:rPr lang="en-US" sz="2400">
                          <a:latin typeface="ADLaM Display"/>
                        </a:rPr>
                        <a:t>Stretch</a:t>
                      </a:r>
                    </a:p>
                  </a:txBody>
                  <a:tcPr anchor="ctr"/>
                </a:tc>
                <a:tc>
                  <a:txBody>
                    <a:bodyPr/>
                    <a:lstStyle/>
                    <a:p>
                      <a:pPr marL="285750" indent="-285750">
                        <a:buFont typeface="Arial"/>
                        <a:buChar char="•"/>
                      </a:pPr>
                      <a:r>
                        <a:rPr lang="en-US"/>
                        <a:t>System graphical touch interface</a:t>
                      </a:r>
                    </a:p>
                    <a:p>
                      <a:pPr marL="285750" lvl="0" indent="-285750">
                        <a:buFont typeface="Arial"/>
                        <a:buChar char="•"/>
                      </a:pPr>
                      <a:r>
                        <a:rPr lang="en-US"/>
                        <a:t>Data output in a PDF</a:t>
                      </a:r>
                    </a:p>
                    <a:p>
                      <a:pPr marL="285750" lvl="0" indent="-285750">
                        <a:buFont typeface="Arial"/>
                        <a:buChar char="•"/>
                      </a:pPr>
                      <a:r>
                        <a:rPr lang="en-US"/>
                        <a:t>Data output recoverable via QR code</a:t>
                      </a:r>
                    </a:p>
                    <a:p>
                      <a:pPr marL="285750" lvl="0" indent="-285750">
                        <a:buFont typeface="Arial"/>
                        <a:buChar char="•"/>
                      </a:pPr>
                      <a:r>
                        <a:rPr lang="en-US"/>
                        <a:t>Lens product number estimation</a:t>
                      </a:r>
                    </a:p>
                  </a:txBody>
                  <a:tcPr/>
                </a:tc>
                <a:tc>
                  <a:txBody>
                    <a:bodyPr/>
                    <a:lstStyle/>
                    <a:p>
                      <a:pPr marL="285750" indent="-285750">
                        <a:buFont typeface="Arial"/>
                        <a:buChar char="•"/>
                      </a:pPr>
                      <a:r>
                        <a:rPr lang="en-US"/>
                        <a:t>Lens product catalog lookup algorithm</a:t>
                      </a:r>
                    </a:p>
                  </a:txBody>
                  <a:tcPr/>
                </a:tc>
                <a:extLst>
                  <a:ext uri="{0D108BD9-81ED-4DB2-BD59-A6C34878D82A}">
                    <a16:rowId xmlns:a16="http://schemas.microsoft.com/office/drawing/2014/main" val="2389442570"/>
                  </a:ext>
                </a:extLst>
              </a:tr>
            </a:tbl>
          </a:graphicData>
        </a:graphic>
      </p:graphicFrame>
      <p:pic>
        <p:nvPicPr>
          <p:cNvPr id="4" name="Picture 3" descr="A person smiling at camera&#10;&#10;AI-generated content may be incorrect.">
            <a:extLst>
              <a:ext uri="{FF2B5EF4-FFF2-40B4-BE49-F238E27FC236}">
                <a16:creationId xmlns:a16="http://schemas.microsoft.com/office/drawing/2014/main" id="{1D3F658D-F3AD-FE27-2A81-6B6D9B77E615}"/>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1517941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FED2-E82C-BB50-1666-FFD92FC72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6EF163-D301-8D19-0F49-C588D76AC8E7}"/>
              </a:ext>
            </a:extLst>
          </p:cNvPr>
          <p:cNvSpPr>
            <a:spLocks noGrp="1"/>
          </p:cNvSpPr>
          <p:nvPr>
            <p:ph type="title"/>
          </p:nvPr>
        </p:nvSpPr>
        <p:spPr/>
        <p:txBody>
          <a:bodyPr/>
          <a:lstStyle/>
          <a:p>
            <a:r>
              <a:rPr lang="en-US">
                <a:ea typeface="+mj-lt"/>
                <a:cs typeface="+mj-lt"/>
              </a:rPr>
              <a:t>Hardware design / Overview</a:t>
            </a:r>
            <a:endParaRPr lang="en-US"/>
          </a:p>
        </p:txBody>
      </p:sp>
      <p:sp>
        <p:nvSpPr>
          <p:cNvPr id="4" name="TextBox 3">
            <a:extLst>
              <a:ext uri="{FF2B5EF4-FFF2-40B4-BE49-F238E27FC236}">
                <a16:creationId xmlns:a16="http://schemas.microsoft.com/office/drawing/2014/main" id="{72B5385E-3114-EFFF-5984-F72C14C13DD2}"/>
              </a:ext>
            </a:extLst>
          </p:cNvPr>
          <p:cNvSpPr txBox="1"/>
          <p:nvPr/>
        </p:nvSpPr>
        <p:spPr>
          <a:xfrm>
            <a:off x="3941465" y="3242518"/>
            <a:ext cx="43038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Show the overall block diagram</a:t>
            </a:r>
          </a:p>
        </p:txBody>
      </p:sp>
      <p:pic>
        <p:nvPicPr>
          <p:cNvPr id="5" name="Picture 4" descr="A person holding a green circuit board&#10;&#10;AI-generated content may be incorrect.">
            <a:extLst>
              <a:ext uri="{FF2B5EF4-FFF2-40B4-BE49-F238E27FC236}">
                <a16:creationId xmlns:a16="http://schemas.microsoft.com/office/drawing/2014/main" id="{319C715C-ECD9-7814-20AA-6989AD86B045}"/>
              </a:ext>
            </a:extLst>
          </p:cNvPr>
          <p:cNvPicPr>
            <a:picLocks noChangeAspect="1"/>
          </p:cNvPicPr>
          <p:nvPr/>
        </p:nvPicPr>
        <p:blipFill>
          <a:blip r:embed="rId2"/>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2079433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32D0-0C4E-B9BC-0AB7-4078B9AE6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18002-729F-FC3D-0B66-982056063D7D}"/>
              </a:ext>
            </a:extLst>
          </p:cNvPr>
          <p:cNvSpPr>
            <a:spLocks noGrp="1"/>
          </p:cNvSpPr>
          <p:nvPr>
            <p:ph type="title"/>
          </p:nvPr>
        </p:nvSpPr>
        <p:spPr>
          <a:xfrm>
            <a:off x="276545" y="-141270"/>
            <a:ext cx="10515600" cy="1325563"/>
          </a:xfrm>
        </p:spPr>
        <p:txBody>
          <a:bodyPr/>
          <a:lstStyle/>
          <a:p>
            <a:r>
              <a:rPr lang="en-US">
                <a:latin typeface="ADLaM Display"/>
                <a:ea typeface="+mj-lt"/>
                <a:cs typeface="+mj-lt"/>
              </a:rPr>
              <a:t>Optical Design Overview</a:t>
            </a:r>
          </a:p>
        </p:txBody>
      </p:sp>
      <p:pic>
        <p:nvPicPr>
          <p:cNvPr id="19" name="Picture 18" descr="A person smiling at camera&#10;&#10;AI-generated content may be incorrect.">
            <a:extLst>
              <a:ext uri="{FF2B5EF4-FFF2-40B4-BE49-F238E27FC236}">
                <a16:creationId xmlns:a16="http://schemas.microsoft.com/office/drawing/2014/main" id="{218EC5CE-B056-E939-3533-AE6E910A40FD}"/>
              </a:ext>
            </a:extLst>
          </p:cNvPr>
          <p:cNvPicPr>
            <a:picLocks noChangeAspect="1"/>
          </p:cNvPicPr>
          <p:nvPr/>
        </p:nvPicPr>
        <p:blipFill>
          <a:blip r:embed="rId2"/>
          <a:srcRect l="406" r="406"/>
          <a:stretch>
            <a:fillRect/>
          </a:stretch>
        </p:blipFill>
        <p:spPr>
          <a:xfrm>
            <a:off x="10887267" y="23519"/>
            <a:ext cx="1284772" cy="1277701"/>
          </a:xfrm>
          <a:prstGeom prst="ellipse">
            <a:avLst/>
          </a:prstGeom>
        </p:spPr>
      </p:pic>
      <p:pic>
        <p:nvPicPr>
          <p:cNvPr id="4" name="Picture 3">
            <a:extLst>
              <a:ext uri="{FF2B5EF4-FFF2-40B4-BE49-F238E27FC236}">
                <a16:creationId xmlns:a16="http://schemas.microsoft.com/office/drawing/2014/main" id="{73A4A0A8-43A2-3624-BD7A-74A3AE191E0E}"/>
              </a:ext>
            </a:extLst>
          </p:cNvPr>
          <p:cNvPicPr>
            <a:picLocks noChangeAspect="1"/>
          </p:cNvPicPr>
          <p:nvPr/>
        </p:nvPicPr>
        <p:blipFill>
          <a:blip r:embed="rId3">
            <a:extLst>
              <a:ext uri="{28A0092B-C50C-407E-A947-70E740481C1C}">
                <a14:useLocalDpi xmlns:a14="http://schemas.microsoft.com/office/drawing/2010/main" val="0"/>
              </a:ext>
            </a:extLst>
          </a:blip>
          <a:srcRect l="15440" t="15937" r="14143" b="15161"/>
          <a:stretch>
            <a:fillRect/>
          </a:stretch>
        </p:blipFill>
        <p:spPr>
          <a:xfrm>
            <a:off x="2735036" y="1543521"/>
            <a:ext cx="6721928" cy="4650451"/>
          </a:xfrm>
          <a:prstGeom prst="rect">
            <a:avLst/>
          </a:prstGeom>
        </p:spPr>
      </p:pic>
    </p:spTree>
    <p:extLst>
      <p:ext uri="{BB962C8B-B14F-4D97-AF65-F5344CB8AC3E}">
        <p14:creationId xmlns:p14="http://schemas.microsoft.com/office/powerpoint/2010/main" val="1255924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F9AE-6BBF-566D-3198-ABBF029185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51D83E-7914-E369-7338-6E5DC0A3B2F9}"/>
              </a:ext>
            </a:extLst>
          </p:cNvPr>
          <p:cNvSpPr/>
          <p:nvPr/>
        </p:nvSpPr>
        <p:spPr>
          <a:xfrm>
            <a:off x="296656" y="1727588"/>
            <a:ext cx="11598685" cy="418809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998AB0-56E8-3D0B-2072-B05C8BE0B2CA}"/>
              </a:ext>
            </a:extLst>
          </p:cNvPr>
          <p:cNvSpPr>
            <a:spLocks noGrp="1"/>
          </p:cNvSpPr>
          <p:nvPr>
            <p:ph type="title"/>
          </p:nvPr>
        </p:nvSpPr>
        <p:spPr>
          <a:xfrm>
            <a:off x="423261" y="446315"/>
            <a:ext cx="9238434" cy="857559"/>
          </a:xfrm>
        </p:spPr>
        <p:txBody>
          <a:bodyPr/>
          <a:lstStyle/>
          <a:p>
            <a:r>
              <a:rPr lang="en-US">
                <a:latin typeface="ADLaM Display"/>
                <a:ea typeface="+mj-lt"/>
                <a:cs typeface="+mj-lt"/>
              </a:rPr>
              <a:t>Optical Design Overview</a:t>
            </a:r>
          </a:p>
        </p:txBody>
      </p:sp>
      <p:pic>
        <p:nvPicPr>
          <p:cNvPr id="5" name="Picture 4" descr="A person smiling at camera&#10;&#10;AI-generated content may be incorrect.">
            <a:extLst>
              <a:ext uri="{FF2B5EF4-FFF2-40B4-BE49-F238E27FC236}">
                <a16:creationId xmlns:a16="http://schemas.microsoft.com/office/drawing/2014/main" id="{E1396256-3A70-EF23-4E6A-F0B3A095EF7B}"/>
              </a:ext>
            </a:extLst>
          </p:cNvPr>
          <p:cNvPicPr>
            <a:picLocks noChangeAspect="1"/>
          </p:cNvPicPr>
          <p:nvPr/>
        </p:nvPicPr>
        <p:blipFill>
          <a:blip r:embed="rId2"/>
          <a:srcRect l="406" r="406"/>
          <a:stretch>
            <a:fillRect/>
          </a:stretch>
        </p:blipFill>
        <p:spPr>
          <a:xfrm>
            <a:off x="10887267" y="23519"/>
            <a:ext cx="1284772" cy="1277701"/>
          </a:xfrm>
          <a:prstGeom prst="ellipse">
            <a:avLst/>
          </a:prstGeom>
        </p:spPr>
      </p:pic>
      <p:pic>
        <p:nvPicPr>
          <p:cNvPr id="4" name="Picture 3" descr="A screenshot of a video game&#10;&#10;AI-generated content may be incorrect.">
            <a:extLst>
              <a:ext uri="{FF2B5EF4-FFF2-40B4-BE49-F238E27FC236}">
                <a16:creationId xmlns:a16="http://schemas.microsoft.com/office/drawing/2014/main" id="{8413A069-618B-ABFE-C960-9E687DB41819}"/>
              </a:ext>
            </a:extLst>
          </p:cNvPr>
          <p:cNvPicPr>
            <a:picLocks noChangeAspect="1"/>
          </p:cNvPicPr>
          <p:nvPr/>
        </p:nvPicPr>
        <p:blipFill>
          <a:blip r:embed="rId3"/>
          <a:stretch>
            <a:fillRect/>
          </a:stretch>
        </p:blipFill>
        <p:spPr>
          <a:xfrm>
            <a:off x="424721" y="1894081"/>
            <a:ext cx="11342558" cy="3831838"/>
          </a:xfrm>
          <a:prstGeom prst="rect">
            <a:avLst/>
          </a:prstGeom>
        </p:spPr>
      </p:pic>
    </p:spTree>
    <p:extLst>
      <p:ext uri="{BB962C8B-B14F-4D97-AF65-F5344CB8AC3E}">
        <p14:creationId xmlns:p14="http://schemas.microsoft.com/office/powerpoint/2010/main" val="1029704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E7FEC-F2A6-06EE-5178-EEED1B1A9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7DC87-5053-A4AC-132D-ED0D8B221027}"/>
              </a:ext>
            </a:extLst>
          </p:cNvPr>
          <p:cNvSpPr>
            <a:spLocks noGrp="1"/>
          </p:cNvSpPr>
          <p:nvPr>
            <p:ph type="title"/>
          </p:nvPr>
        </p:nvSpPr>
        <p:spPr/>
        <p:txBody>
          <a:bodyPr/>
          <a:lstStyle/>
          <a:p>
            <a:r>
              <a:rPr lang="en-US">
                <a:latin typeface="ADLaM Display"/>
                <a:ea typeface="+mj-lt"/>
                <a:cs typeface="+mj-lt"/>
              </a:rPr>
              <a:t>WLS Overview/Spec</a:t>
            </a:r>
            <a:endParaRPr lang="en-US">
              <a:latin typeface="ADLaM Display"/>
              <a:ea typeface="ADLaM Display"/>
              <a:cs typeface="ADLaM Display"/>
            </a:endParaRPr>
          </a:p>
        </p:txBody>
      </p:sp>
      <p:pic>
        <p:nvPicPr>
          <p:cNvPr id="6" name="Picture 5" descr="A person wearing sunglasses and holding a device&#10;&#10;AI-generated content may be incorrect.">
            <a:extLst>
              <a:ext uri="{FF2B5EF4-FFF2-40B4-BE49-F238E27FC236}">
                <a16:creationId xmlns:a16="http://schemas.microsoft.com/office/drawing/2014/main" id="{3EBEB825-FD34-B1B7-749C-F3F2E9455320}"/>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sp>
        <p:nvSpPr>
          <p:cNvPr id="7" name="Title 1">
            <a:extLst>
              <a:ext uri="{FF2B5EF4-FFF2-40B4-BE49-F238E27FC236}">
                <a16:creationId xmlns:a16="http://schemas.microsoft.com/office/drawing/2014/main" id="{94F1D037-C36F-C95C-DF1F-45F1BA1EF083}"/>
              </a:ext>
            </a:extLst>
          </p:cNvPr>
          <p:cNvSpPr txBox="1">
            <a:spLocks/>
          </p:cNvSpPr>
          <p:nvPr/>
        </p:nvSpPr>
        <p:spPr>
          <a:xfrm>
            <a:off x="3192963" y="2224785"/>
            <a:ext cx="5794918" cy="2400272"/>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10000"/>
              </a:lnSpc>
            </a:pPr>
            <a:r>
              <a:rPr lang="en-US" sz="3600" b="1">
                <a:latin typeface="ADLaM Display"/>
                <a:ea typeface="ADLaM Display"/>
                <a:cs typeface="ADLaM Display"/>
              </a:rPr>
              <a:t>Capture and project as much 400 to 700nm light as possible in a 10mm diameter collimated beam</a:t>
            </a:r>
            <a:endParaRPr lang="en-US"/>
          </a:p>
        </p:txBody>
      </p:sp>
    </p:spTree>
    <p:extLst>
      <p:ext uri="{BB962C8B-B14F-4D97-AF65-F5344CB8AC3E}">
        <p14:creationId xmlns:p14="http://schemas.microsoft.com/office/powerpoint/2010/main" val="4107740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0D8A-9993-5D99-52F3-F31E6D5B4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3CE2C-9FB2-37D6-2CF1-71D417D4ABCB}"/>
              </a:ext>
            </a:extLst>
          </p:cNvPr>
          <p:cNvSpPr>
            <a:spLocks noGrp="1"/>
          </p:cNvSpPr>
          <p:nvPr>
            <p:ph type="title"/>
          </p:nvPr>
        </p:nvSpPr>
        <p:spPr>
          <a:xfrm>
            <a:off x="202222" y="446315"/>
            <a:ext cx="9238434" cy="857559"/>
          </a:xfrm>
        </p:spPr>
        <p:txBody>
          <a:bodyPr/>
          <a:lstStyle/>
          <a:p>
            <a:r>
              <a:rPr lang="en-US">
                <a:latin typeface="ADLaM Display"/>
                <a:ea typeface="ADLaM Display"/>
                <a:cs typeface="ADLaM Display"/>
              </a:rPr>
              <a:t>WLS Comparison &amp; Selection</a:t>
            </a:r>
          </a:p>
        </p:txBody>
      </p:sp>
      <p:pic>
        <p:nvPicPr>
          <p:cNvPr id="7" name="Picture 6" descr="A person wearing sunglasses and holding a device&#10;&#10;AI-generated content may be incorrect.">
            <a:extLst>
              <a:ext uri="{FF2B5EF4-FFF2-40B4-BE49-F238E27FC236}">
                <a16:creationId xmlns:a16="http://schemas.microsoft.com/office/drawing/2014/main" id="{891729A7-6E8A-DD8B-E878-5EBFE0C4B603}"/>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11" name="Group 10">
            <a:extLst>
              <a:ext uri="{FF2B5EF4-FFF2-40B4-BE49-F238E27FC236}">
                <a16:creationId xmlns:a16="http://schemas.microsoft.com/office/drawing/2014/main" id="{13E8AF3B-1500-28A0-954D-2FBD2FD544B4}"/>
              </a:ext>
            </a:extLst>
          </p:cNvPr>
          <p:cNvGrpSpPr/>
          <p:nvPr/>
        </p:nvGrpSpPr>
        <p:grpSpPr>
          <a:xfrm>
            <a:off x="4370032" y="2393564"/>
            <a:ext cx="3453367" cy="2885483"/>
            <a:chOff x="4304181" y="2562897"/>
            <a:chExt cx="3453367" cy="2885483"/>
          </a:xfrm>
        </p:grpSpPr>
        <p:pic>
          <p:nvPicPr>
            <p:cNvPr id="3" name="Picture 2" descr="A graph of different colored lines&#10;&#10;AI-generated content may be incorrect.">
              <a:extLst>
                <a:ext uri="{FF2B5EF4-FFF2-40B4-BE49-F238E27FC236}">
                  <a16:creationId xmlns:a16="http://schemas.microsoft.com/office/drawing/2014/main" id="{FD7FFD37-004F-ADB3-013E-DFF53DEC65B5}"/>
                </a:ext>
              </a:extLst>
            </p:cNvPr>
            <p:cNvPicPr>
              <a:picLocks noChangeAspect="1"/>
            </p:cNvPicPr>
            <p:nvPr/>
          </p:nvPicPr>
          <p:blipFill>
            <a:blip r:embed="rId3"/>
            <a:stretch>
              <a:fillRect/>
            </a:stretch>
          </p:blipFill>
          <p:spPr>
            <a:xfrm>
              <a:off x="4304181" y="2562897"/>
              <a:ext cx="3453367" cy="2269609"/>
            </a:xfrm>
            <a:prstGeom prst="rect">
              <a:avLst/>
            </a:prstGeom>
          </p:spPr>
        </p:pic>
        <p:sp>
          <p:nvSpPr>
            <p:cNvPr id="12" name="Title 1">
              <a:extLst>
                <a:ext uri="{FF2B5EF4-FFF2-40B4-BE49-F238E27FC236}">
                  <a16:creationId xmlns:a16="http://schemas.microsoft.com/office/drawing/2014/main" id="{384D7D7C-63A2-BC2A-15BF-36103FD31748}"/>
                </a:ext>
              </a:extLst>
            </p:cNvPr>
            <p:cNvSpPr txBox="1">
              <a:spLocks/>
            </p:cNvSpPr>
            <p:nvPr/>
          </p:nvSpPr>
          <p:spPr>
            <a:xfrm>
              <a:off x="4883153" y="4988549"/>
              <a:ext cx="2259593" cy="459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Reflector Material</a:t>
              </a:r>
              <a:endParaRPr lang="en-US" sz="1800"/>
            </a:p>
          </p:txBody>
        </p:sp>
      </p:grpSp>
      <p:grpSp>
        <p:nvGrpSpPr>
          <p:cNvPr id="13" name="Group 12">
            <a:extLst>
              <a:ext uri="{FF2B5EF4-FFF2-40B4-BE49-F238E27FC236}">
                <a16:creationId xmlns:a16="http://schemas.microsoft.com/office/drawing/2014/main" id="{2FAE4C0C-9BFC-73C2-503D-A57C15C50656}"/>
              </a:ext>
            </a:extLst>
          </p:cNvPr>
          <p:cNvGrpSpPr/>
          <p:nvPr/>
        </p:nvGrpSpPr>
        <p:grpSpPr>
          <a:xfrm>
            <a:off x="8099809" y="2598256"/>
            <a:ext cx="4270918" cy="2638630"/>
            <a:chOff x="7657661" y="2824034"/>
            <a:chExt cx="4270918" cy="2638630"/>
          </a:xfrm>
        </p:grpSpPr>
        <p:sp>
          <p:nvSpPr>
            <p:cNvPr id="15" name="Title 1">
              <a:extLst>
                <a:ext uri="{FF2B5EF4-FFF2-40B4-BE49-F238E27FC236}">
                  <a16:creationId xmlns:a16="http://schemas.microsoft.com/office/drawing/2014/main" id="{3BCF0CAE-66E7-6345-1642-8E4D3D8C00C5}"/>
                </a:ext>
              </a:extLst>
            </p:cNvPr>
            <p:cNvSpPr txBox="1">
              <a:spLocks/>
            </p:cNvSpPr>
            <p:nvPr/>
          </p:nvSpPr>
          <p:spPr>
            <a:xfrm>
              <a:off x="8038661" y="4843345"/>
              <a:ext cx="3508918" cy="619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Collimation Architecture</a:t>
              </a:r>
              <a:endParaRPr lang="en-US"/>
            </a:p>
          </p:txBody>
        </p:sp>
        <p:sp>
          <p:nvSpPr>
            <p:cNvPr id="16" name="Title 1">
              <a:extLst>
                <a:ext uri="{FF2B5EF4-FFF2-40B4-BE49-F238E27FC236}">
                  <a16:creationId xmlns:a16="http://schemas.microsoft.com/office/drawing/2014/main" id="{F0D9CBE1-6A3D-8DC5-3BD5-58D4047DD090}"/>
                </a:ext>
              </a:extLst>
            </p:cNvPr>
            <p:cNvSpPr txBox="1">
              <a:spLocks/>
            </p:cNvSpPr>
            <p:nvPr/>
          </p:nvSpPr>
          <p:spPr>
            <a:xfrm>
              <a:off x="7657661" y="2824034"/>
              <a:ext cx="4270918" cy="170029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nSpc>
                  <a:spcPct val="200000"/>
                </a:lnSpc>
                <a:buFont typeface="Arial"/>
                <a:buChar char="•"/>
              </a:pPr>
              <a:r>
                <a:rPr lang="en-US" sz="1800" b="1">
                  <a:latin typeface="ADLaM Display"/>
                  <a:ea typeface="ADLaM Display"/>
                  <a:cs typeface="ADLaM Display"/>
                </a:rPr>
                <a:t>Source + Relay</a:t>
              </a:r>
            </a:p>
            <a:p>
              <a:pPr marL="285750" indent="-285750">
                <a:lnSpc>
                  <a:spcPct val="200000"/>
                </a:lnSpc>
                <a:buFont typeface="Arial"/>
                <a:buChar char="•"/>
              </a:pPr>
              <a:r>
                <a:rPr lang="en-US" sz="1800" b="1">
                  <a:latin typeface="ADLaM Display"/>
                  <a:ea typeface="ADLaM Display"/>
                  <a:cs typeface="ADLaM Display"/>
                </a:rPr>
                <a:t>Mirror + Source + Relay</a:t>
              </a:r>
            </a:p>
            <a:p>
              <a:pPr marL="285750" indent="-285750">
                <a:lnSpc>
                  <a:spcPct val="200000"/>
                </a:lnSpc>
                <a:buFont typeface="Arial"/>
                <a:buChar char="•"/>
              </a:pPr>
              <a:r>
                <a:rPr lang="en-US" sz="1800" b="1">
                  <a:latin typeface="ADLaM Display"/>
                  <a:ea typeface="ADLaM Display"/>
                  <a:cs typeface="ADLaM Display"/>
                </a:rPr>
                <a:t>Mirror + Source + </a:t>
              </a:r>
              <a:r>
                <a:rPr lang="en-US" sz="1800" b="1" err="1">
                  <a:latin typeface="ADLaM Display"/>
                  <a:ea typeface="ADLaM Display"/>
                  <a:cs typeface="ADLaM Display"/>
                </a:rPr>
                <a:t>Asphere</a:t>
              </a:r>
              <a:r>
                <a:rPr lang="en-US" sz="1800" b="1">
                  <a:latin typeface="ADLaM Display"/>
                  <a:ea typeface="ADLaM Display"/>
                  <a:cs typeface="ADLaM Display"/>
                </a:rPr>
                <a:t> + Relay</a:t>
              </a:r>
            </a:p>
            <a:p>
              <a:pPr marL="285750" indent="-285750">
                <a:lnSpc>
                  <a:spcPct val="200000"/>
                </a:lnSpc>
                <a:buFont typeface="Arial"/>
                <a:buChar char="•"/>
              </a:pPr>
              <a:r>
                <a:rPr lang="en-US" sz="1800" b="1">
                  <a:latin typeface="ADLaM Display"/>
                  <a:ea typeface="ADLaM Display"/>
                  <a:cs typeface="ADLaM Display"/>
                </a:rPr>
                <a:t>Small vs. Large Reflector</a:t>
              </a:r>
            </a:p>
          </p:txBody>
        </p:sp>
      </p:grpSp>
      <p:grpSp>
        <p:nvGrpSpPr>
          <p:cNvPr id="14" name="Group 13">
            <a:extLst>
              <a:ext uri="{FF2B5EF4-FFF2-40B4-BE49-F238E27FC236}">
                <a16:creationId xmlns:a16="http://schemas.microsoft.com/office/drawing/2014/main" id="{A9D9B815-53A8-759A-7AC3-A13A14702EAC}"/>
              </a:ext>
            </a:extLst>
          </p:cNvPr>
          <p:cNvGrpSpPr/>
          <p:nvPr/>
        </p:nvGrpSpPr>
        <p:grpSpPr>
          <a:xfrm>
            <a:off x="204023" y="2394185"/>
            <a:ext cx="3947584" cy="2846279"/>
            <a:chOff x="147579" y="2619963"/>
            <a:chExt cx="3947584" cy="2846279"/>
          </a:xfrm>
        </p:grpSpPr>
        <p:sp>
          <p:nvSpPr>
            <p:cNvPr id="5" name="Title 1">
              <a:extLst>
                <a:ext uri="{FF2B5EF4-FFF2-40B4-BE49-F238E27FC236}">
                  <a16:creationId xmlns:a16="http://schemas.microsoft.com/office/drawing/2014/main" id="{3CD5FEF3-709C-4DC5-2BEB-C9E0C6305DCE}"/>
                </a:ext>
              </a:extLst>
            </p:cNvPr>
            <p:cNvSpPr txBox="1">
              <a:spLocks/>
            </p:cNvSpPr>
            <p:nvPr/>
          </p:nvSpPr>
          <p:spPr>
            <a:xfrm>
              <a:off x="986818" y="5006411"/>
              <a:ext cx="2259593" cy="459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Source</a:t>
              </a:r>
              <a:endParaRPr lang="en-US"/>
            </a:p>
          </p:txBody>
        </p:sp>
        <p:pic>
          <p:nvPicPr>
            <p:cNvPr id="10" name="Picture 9" descr="A group of diagrams showing different colors&#10;&#10;AI-generated content may be incorrect.">
              <a:extLst>
                <a:ext uri="{FF2B5EF4-FFF2-40B4-BE49-F238E27FC236}">
                  <a16:creationId xmlns:a16="http://schemas.microsoft.com/office/drawing/2014/main" id="{BFA1FCB0-B5D5-C45D-5F1F-18B6EEA65A0C}"/>
                </a:ext>
              </a:extLst>
            </p:cNvPr>
            <p:cNvPicPr>
              <a:picLocks noChangeAspect="1"/>
            </p:cNvPicPr>
            <p:nvPr/>
          </p:nvPicPr>
          <p:blipFill>
            <a:blip r:embed="rId4"/>
            <a:stretch>
              <a:fillRect/>
            </a:stretch>
          </p:blipFill>
          <p:spPr>
            <a:xfrm>
              <a:off x="147579" y="2619963"/>
              <a:ext cx="3947584" cy="2276593"/>
            </a:xfrm>
            <a:prstGeom prst="rect">
              <a:avLst/>
            </a:prstGeom>
          </p:spPr>
        </p:pic>
      </p:grpSp>
    </p:spTree>
    <p:extLst>
      <p:ext uri="{BB962C8B-B14F-4D97-AF65-F5344CB8AC3E}">
        <p14:creationId xmlns:p14="http://schemas.microsoft.com/office/powerpoint/2010/main" val="271481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2EF23-3DEF-8EE8-47AC-BEBC5496206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4642F78-249A-3C1B-E189-50FA5D592EA5}"/>
              </a:ext>
            </a:extLst>
          </p:cNvPr>
          <p:cNvSpPr/>
          <p:nvPr/>
        </p:nvSpPr>
        <p:spPr>
          <a:xfrm>
            <a:off x="279206" y="1756671"/>
            <a:ext cx="11110076" cy="447893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ABDE1-D3A0-4152-1159-2AFBFBCC6083}"/>
              </a:ext>
            </a:extLst>
          </p:cNvPr>
          <p:cNvSpPr>
            <a:spLocks noGrp="1"/>
          </p:cNvSpPr>
          <p:nvPr>
            <p:ph type="title"/>
          </p:nvPr>
        </p:nvSpPr>
        <p:spPr>
          <a:xfrm>
            <a:off x="394177" y="335797"/>
            <a:ext cx="9238434" cy="857559"/>
          </a:xfrm>
        </p:spPr>
        <p:txBody>
          <a:bodyPr/>
          <a:lstStyle/>
          <a:p>
            <a:r>
              <a:rPr lang="en-US">
                <a:latin typeface="ADLaM Display"/>
                <a:ea typeface="ADLaM Display"/>
                <a:cs typeface="ADLaM Display"/>
              </a:rPr>
              <a:t>Source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01B271A2-75AA-97D0-4C25-2904305BBE5A}"/>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blue object with a black background&#10;&#10;AI-generated content may be incorrect.">
            <a:extLst>
              <a:ext uri="{FF2B5EF4-FFF2-40B4-BE49-F238E27FC236}">
                <a16:creationId xmlns:a16="http://schemas.microsoft.com/office/drawing/2014/main" id="{6BC33CCB-8999-9843-8276-0B9A09F1636A}"/>
              </a:ext>
            </a:extLst>
          </p:cNvPr>
          <p:cNvPicPr>
            <a:picLocks noChangeAspect="1"/>
          </p:cNvPicPr>
          <p:nvPr/>
        </p:nvPicPr>
        <p:blipFill>
          <a:blip r:embed="rId3"/>
          <a:srcRect l="35979" r="29982" b="227"/>
          <a:stretch>
            <a:fillRect/>
          </a:stretch>
        </p:blipFill>
        <p:spPr>
          <a:xfrm>
            <a:off x="396404" y="1836811"/>
            <a:ext cx="1842465" cy="4176786"/>
          </a:xfrm>
          <a:prstGeom prst="rect">
            <a:avLst/>
          </a:prstGeom>
        </p:spPr>
      </p:pic>
      <p:sp>
        <p:nvSpPr>
          <p:cNvPr id="4" name="Oval 3">
            <a:extLst>
              <a:ext uri="{FF2B5EF4-FFF2-40B4-BE49-F238E27FC236}">
                <a16:creationId xmlns:a16="http://schemas.microsoft.com/office/drawing/2014/main" id="{4507A61D-D608-7917-2432-16D9BF54B6DC}"/>
              </a:ext>
            </a:extLst>
          </p:cNvPr>
          <p:cNvSpPr/>
          <p:nvPr/>
        </p:nvSpPr>
        <p:spPr>
          <a:xfrm>
            <a:off x="3854719" y="2414639"/>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85F0D141-D8F9-B028-60F9-2047379EF538}"/>
              </a:ext>
            </a:extLst>
          </p:cNvPr>
          <p:cNvCxnSpPr/>
          <p:nvPr/>
        </p:nvCxnSpPr>
        <p:spPr>
          <a:xfrm>
            <a:off x="1300485" y="3141205"/>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E81ECA81-2965-6820-4720-4CF2BB40A1A2}"/>
              </a:ext>
            </a:extLst>
          </p:cNvPr>
          <p:cNvCxnSpPr>
            <a:cxnSpLocks/>
          </p:cNvCxnSpPr>
          <p:nvPr/>
        </p:nvCxnSpPr>
        <p:spPr>
          <a:xfrm flipV="1">
            <a:off x="1299779" y="2419703"/>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8EB30695-20EB-7A28-9440-488BAC7CB8EC}"/>
              </a:ext>
            </a:extLst>
          </p:cNvPr>
          <p:cNvGrpSpPr/>
          <p:nvPr/>
        </p:nvGrpSpPr>
        <p:grpSpPr>
          <a:xfrm>
            <a:off x="3985829" y="2410177"/>
            <a:ext cx="960831" cy="1499600"/>
            <a:chOff x="3985829" y="2410177"/>
            <a:chExt cx="3913581" cy="1499600"/>
          </a:xfrm>
        </p:grpSpPr>
        <p:cxnSp>
          <p:nvCxnSpPr>
            <p:cNvPr id="10" name="Straight Arrow Connector 9">
              <a:extLst>
                <a:ext uri="{FF2B5EF4-FFF2-40B4-BE49-F238E27FC236}">
                  <a16:creationId xmlns:a16="http://schemas.microsoft.com/office/drawing/2014/main" id="{F90A6ADF-2B25-A964-428A-7020871B0A41}"/>
                </a:ext>
              </a:extLst>
            </p:cNvPr>
            <p:cNvCxnSpPr>
              <a:cxnSpLocks/>
            </p:cNvCxnSpPr>
            <p:nvPr/>
          </p:nvCxnSpPr>
          <p:spPr>
            <a:xfrm flipV="1">
              <a:off x="3985829" y="24101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B5E0F86-EFBF-88FB-6E4C-BCECFD3B2341}"/>
                </a:ext>
              </a:extLst>
            </p:cNvPr>
            <p:cNvCxnSpPr>
              <a:cxnSpLocks/>
            </p:cNvCxnSpPr>
            <p:nvPr/>
          </p:nvCxnSpPr>
          <p:spPr>
            <a:xfrm flipV="1">
              <a:off x="3995354" y="38960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sp>
        <p:nvSpPr>
          <p:cNvPr id="13" name="Oval 12">
            <a:extLst>
              <a:ext uri="{FF2B5EF4-FFF2-40B4-BE49-F238E27FC236}">
                <a16:creationId xmlns:a16="http://schemas.microsoft.com/office/drawing/2014/main" id="{BE79AC0F-207E-D60F-D47D-7AA07B7FCD4A}"/>
              </a:ext>
            </a:extLst>
          </p:cNvPr>
          <p:cNvSpPr/>
          <p:nvPr/>
        </p:nvSpPr>
        <p:spPr>
          <a:xfrm>
            <a:off x="4807219" y="2424164"/>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C48ECB26-F84C-9945-18DE-510E1A946017}"/>
              </a:ext>
            </a:extLst>
          </p:cNvPr>
          <p:cNvGrpSpPr/>
          <p:nvPr/>
        </p:nvGrpSpPr>
        <p:grpSpPr>
          <a:xfrm flipH="1">
            <a:off x="4947366" y="2429227"/>
            <a:ext cx="1505438" cy="1494258"/>
            <a:chOff x="5833679" y="2676877"/>
            <a:chExt cx="2666512" cy="1494258"/>
          </a:xfrm>
        </p:grpSpPr>
        <p:cxnSp>
          <p:nvCxnSpPr>
            <p:cNvPr id="14" name="Straight Arrow Connector 13">
              <a:extLst>
                <a:ext uri="{FF2B5EF4-FFF2-40B4-BE49-F238E27FC236}">
                  <a16:creationId xmlns:a16="http://schemas.microsoft.com/office/drawing/2014/main" id="{FB47CFD5-4524-A63B-A62E-01EBC4572AFA}"/>
                </a:ext>
              </a:extLst>
            </p:cNvPr>
            <p:cNvCxnSpPr>
              <a:cxnSpLocks/>
            </p:cNvCxnSpPr>
            <p:nvPr/>
          </p:nvCxnSpPr>
          <p:spPr>
            <a:xfrm>
              <a:off x="5834385" y="3398379"/>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250C02D-48A4-7F40-4341-443B6B9A9A3B}"/>
                </a:ext>
              </a:extLst>
            </p:cNvPr>
            <p:cNvCxnSpPr>
              <a:cxnSpLocks/>
            </p:cNvCxnSpPr>
            <p:nvPr/>
          </p:nvCxnSpPr>
          <p:spPr>
            <a:xfrm flipV="1">
              <a:off x="5833679" y="2676877"/>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grpSp>
        <p:nvGrpSpPr>
          <p:cNvPr id="22" name="Group 21">
            <a:extLst>
              <a:ext uri="{FF2B5EF4-FFF2-40B4-BE49-F238E27FC236}">
                <a16:creationId xmlns:a16="http://schemas.microsoft.com/office/drawing/2014/main" id="{6BB10BCD-885C-54FF-0177-D105CA81AE3A}"/>
              </a:ext>
            </a:extLst>
          </p:cNvPr>
          <p:cNvGrpSpPr/>
          <p:nvPr/>
        </p:nvGrpSpPr>
        <p:grpSpPr>
          <a:xfrm rot="10800000">
            <a:off x="6455044" y="2395589"/>
            <a:ext cx="1645584" cy="1499321"/>
            <a:chOff x="6950344" y="3995789"/>
            <a:chExt cx="1645584" cy="1499321"/>
          </a:xfrm>
        </p:grpSpPr>
        <p:sp>
          <p:nvSpPr>
            <p:cNvPr id="18" name="Oval 17">
              <a:extLst>
                <a:ext uri="{FF2B5EF4-FFF2-40B4-BE49-F238E27FC236}">
                  <a16:creationId xmlns:a16="http://schemas.microsoft.com/office/drawing/2014/main" id="{A3B98D09-1732-9AB5-37BF-2D83E84C56F7}"/>
                </a:ext>
              </a:extLst>
            </p:cNvPr>
            <p:cNvSpPr/>
            <p:nvPr/>
          </p:nvSpPr>
          <p:spPr>
            <a:xfrm>
              <a:off x="6950344" y="3995789"/>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70E7736-9B51-1126-E339-B69C6567EE10}"/>
                </a:ext>
              </a:extLst>
            </p:cNvPr>
            <p:cNvGrpSpPr/>
            <p:nvPr/>
          </p:nvGrpSpPr>
          <p:grpSpPr>
            <a:xfrm flipH="1">
              <a:off x="7090490" y="4000852"/>
              <a:ext cx="1505438" cy="1494258"/>
              <a:chOff x="5833679" y="2676877"/>
              <a:chExt cx="2666512" cy="1494258"/>
            </a:xfrm>
          </p:grpSpPr>
          <p:cxnSp>
            <p:nvCxnSpPr>
              <p:cNvPr id="20" name="Straight Arrow Connector 19">
                <a:extLst>
                  <a:ext uri="{FF2B5EF4-FFF2-40B4-BE49-F238E27FC236}">
                    <a16:creationId xmlns:a16="http://schemas.microsoft.com/office/drawing/2014/main" id="{E5E0602E-5C4D-CA41-59F0-8A58A0792E03}"/>
                  </a:ext>
                </a:extLst>
              </p:cNvPr>
              <p:cNvCxnSpPr>
                <a:cxnSpLocks/>
              </p:cNvCxnSpPr>
              <p:nvPr/>
            </p:nvCxnSpPr>
            <p:spPr>
              <a:xfrm>
                <a:off x="5834385" y="3398379"/>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18EB0CD-7333-4C4C-2614-01EAF179E5EA}"/>
                  </a:ext>
                </a:extLst>
              </p:cNvPr>
              <p:cNvCxnSpPr>
                <a:cxnSpLocks/>
              </p:cNvCxnSpPr>
              <p:nvPr/>
            </p:nvCxnSpPr>
            <p:spPr>
              <a:xfrm flipV="1">
                <a:off x="5833679" y="2676877"/>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grpSp>
      <p:grpSp>
        <p:nvGrpSpPr>
          <p:cNvPr id="23" name="Group 22">
            <a:extLst>
              <a:ext uri="{FF2B5EF4-FFF2-40B4-BE49-F238E27FC236}">
                <a16:creationId xmlns:a16="http://schemas.microsoft.com/office/drawing/2014/main" id="{12E1185E-6305-FE70-C313-C2860AF9E08F}"/>
              </a:ext>
            </a:extLst>
          </p:cNvPr>
          <p:cNvGrpSpPr/>
          <p:nvPr/>
        </p:nvGrpSpPr>
        <p:grpSpPr>
          <a:xfrm>
            <a:off x="7938704" y="2390924"/>
            <a:ext cx="2517256" cy="1499600"/>
            <a:chOff x="3985829" y="2410177"/>
            <a:chExt cx="3913581" cy="1499600"/>
          </a:xfrm>
        </p:grpSpPr>
        <p:cxnSp>
          <p:nvCxnSpPr>
            <p:cNvPr id="24" name="Straight Arrow Connector 23">
              <a:extLst>
                <a:ext uri="{FF2B5EF4-FFF2-40B4-BE49-F238E27FC236}">
                  <a16:creationId xmlns:a16="http://schemas.microsoft.com/office/drawing/2014/main" id="{B4ABD898-C9C5-4B31-2B78-9AE78D329B7F}"/>
                </a:ext>
              </a:extLst>
            </p:cNvPr>
            <p:cNvCxnSpPr>
              <a:cxnSpLocks/>
            </p:cNvCxnSpPr>
            <p:nvPr/>
          </p:nvCxnSpPr>
          <p:spPr>
            <a:xfrm flipV="1">
              <a:off x="3985829" y="24101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991A372-42D7-2637-E1CF-AAABC491BB26}"/>
                </a:ext>
              </a:extLst>
            </p:cNvPr>
            <p:cNvCxnSpPr>
              <a:cxnSpLocks/>
            </p:cNvCxnSpPr>
            <p:nvPr/>
          </p:nvCxnSpPr>
          <p:spPr>
            <a:xfrm flipV="1">
              <a:off x="3995354" y="38960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22552168-879B-3A7E-8290-B360EBCEF5A1}"/>
              </a:ext>
            </a:extLst>
          </p:cNvPr>
          <p:cNvSpPr txBox="1"/>
          <p:nvPr/>
        </p:nvSpPr>
        <p:spPr>
          <a:xfrm>
            <a:off x="3599111" y="3993409"/>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7" name="TextBox 26">
            <a:extLst>
              <a:ext uri="{FF2B5EF4-FFF2-40B4-BE49-F238E27FC236}">
                <a16:creationId xmlns:a16="http://schemas.microsoft.com/office/drawing/2014/main" id="{938FE1AC-A938-1556-9283-77E679DD2CC4}"/>
              </a:ext>
            </a:extLst>
          </p:cNvPr>
          <p:cNvSpPr txBox="1"/>
          <p:nvPr/>
        </p:nvSpPr>
        <p:spPr>
          <a:xfrm>
            <a:off x="4560270" y="3993408"/>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8" name="TextBox 27">
            <a:extLst>
              <a:ext uri="{FF2B5EF4-FFF2-40B4-BE49-F238E27FC236}">
                <a16:creationId xmlns:a16="http://schemas.microsoft.com/office/drawing/2014/main" id="{371E53E9-8DAF-94D0-651B-58130DC0C91F}"/>
              </a:ext>
            </a:extLst>
          </p:cNvPr>
          <p:cNvSpPr txBox="1"/>
          <p:nvPr/>
        </p:nvSpPr>
        <p:spPr>
          <a:xfrm>
            <a:off x="7590951" y="3924135"/>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9" name="Rectangle 28">
            <a:extLst>
              <a:ext uri="{FF2B5EF4-FFF2-40B4-BE49-F238E27FC236}">
                <a16:creationId xmlns:a16="http://schemas.microsoft.com/office/drawing/2014/main" id="{09BDBB39-8F79-604C-11F7-26D402AEE5BF}"/>
              </a:ext>
            </a:extLst>
          </p:cNvPr>
          <p:cNvSpPr/>
          <p:nvPr/>
        </p:nvSpPr>
        <p:spPr>
          <a:xfrm>
            <a:off x="6392660" y="2460048"/>
            <a:ext cx="129932" cy="5587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6593B91-12D4-1390-C438-97569B2E9679}"/>
              </a:ext>
            </a:extLst>
          </p:cNvPr>
          <p:cNvSpPr/>
          <p:nvPr/>
        </p:nvSpPr>
        <p:spPr>
          <a:xfrm>
            <a:off x="6392659" y="3282661"/>
            <a:ext cx="129932" cy="5587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A13BB94C-2AA7-FD85-3633-23642F497FA4}"/>
              </a:ext>
            </a:extLst>
          </p:cNvPr>
          <p:cNvPicPr>
            <a:picLocks noChangeAspect="1"/>
          </p:cNvPicPr>
          <p:nvPr/>
        </p:nvPicPr>
        <p:blipFill>
          <a:blip r:embed="rId4"/>
          <a:stretch>
            <a:fillRect/>
          </a:stretch>
        </p:blipFill>
        <p:spPr>
          <a:xfrm>
            <a:off x="1977302" y="2973965"/>
            <a:ext cx="1743075" cy="390525"/>
          </a:xfrm>
          <a:prstGeom prst="rect">
            <a:avLst/>
          </a:prstGeom>
        </p:spPr>
      </p:pic>
      <p:pic>
        <p:nvPicPr>
          <p:cNvPr id="34" name="Picture 33">
            <a:extLst>
              <a:ext uri="{FF2B5EF4-FFF2-40B4-BE49-F238E27FC236}">
                <a16:creationId xmlns:a16="http://schemas.microsoft.com/office/drawing/2014/main" id="{098E7A93-DA17-1A3F-F038-2A9BB1EF003C}"/>
              </a:ext>
            </a:extLst>
          </p:cNvPr>
          <p:cNvPicPr>
            <a:picLocks noChangeAspect="1"/>
          </p:cNvPicPr>
          <p:nvPr/>
        </p:nvPicPr>
        <p:blipFill>
          <a:blip r:embed="rId5"/>
          <a:stretch>
            <a:fillRect/>
          </a:stretch>
        </p:blipFill>
        <p:spPr>
          <a:xfrm>
            <a:off x="6096000" y="1970376"/>
            <a:ext cx="762000" cy="371475"/>
          </a:xfrm>
          <a:prstGeom prst="rect">
            <a:avLst/>
          </a:prstGeom>
        </p:spPr>
      </p:pic>
      <p:pic>
        <p:nvPicPr>
          <p:cNvPr id="35" name="Picture 34">
            <a:extLst>
              <a:ext uri="{FF2B5EF4-FFF2-40B4-BE49-F238E27FC236}">
                <a16:creationId xmlns:a16="http://schemas.microsoft.com/office/drawing/2014/main" id="{BD6A917D-5699-EDA7-E0C0-D1DE5CAACD85}"/>
              </a:ext>
            </a:extLst>
          </p:cNvPr>
          <p:cNvPicPr>
            <a:picLocks noChangeAspect="1"/>
          </p:cNvPicPr>
          <p:nvPr/>
        </p:nvPicPr>
        <p:blipFill>
          <a:blip r:embed="rId6"/>
          <a:stretch>
            <a:fillRect/>
          </a:stretch>
        </p:blipFill>
        <p:spPr>
          <a:xfrm>
            <a:off x="5334432" y="3926465"/>
            <a:ext cx="2371725" cy="390525"/>
          </a:xfrm>
          <a:prstGeom prst="rect">
            <a:avLst/>
          </a:prstGeom>
        </p:spPr>
      </p:pic>
      <p:sp>
        <p:nvSpPr>
          <p:cNvPr id="36" name="TextBox 35">
            <a:extLst>
              <a:ext uri="{FF2B5EF4-FFF2-40B4-BE49-F238E27FC236}">
                <a16:creationId xmlns:a16="http://schemas.microsoft.com/office/drawing/2014/main" id="{CCF58D3D-5783-4CA0-1968-CB997865D298}"/>
              </a:ext>
            </a:extLst>
          </p:cNvPr>
          <p:cNvSpPr txBox="1"/>
          <p:nvPr/>
        </p:nvSpPr>
        <p:spPr>
          <a:xfrm>
            <a:off x="3150376" y="4999246"/>
            <a:ext cx="87650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ADLaM Display"/>
                <a:ea typeface="ADLaM Display"/>
                <a:cs typeface="ADLaM Display"/>
              </a:rPr>
              <a:t>For a lens system of NA = .35 expected loss is about </a:t>
            </a:r>
            <a:r>
              <a:rPr lang="en-US" u="sng">
                <a:solidFill>
                  <a:schemeClr val="bg1"/>
                </a:solidFill>
                <a:latin typeface="ADLaM Display"/>
                <a:ea typeface="ADLaM Display"/>
                <a:cs typeface="ADLaM Display"/>
              </a:rPr>
              <a:t>76% minimum</a:t>
            </a:r>
          </a:p>
        </p:txBody>
      </p:sp>
    </p:spTree>
    <p:extLst>
      <p:ext uri="{BB962C8B-B14F-4D97-AF65-F5344CB8AC3E}">
        <p14:creationId xmlns:p14="http://schemas.microsoft.com/office/powerpoint/2010/main" val="22770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CB55E-C0A8-9E61-6118-53F492884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09C76F-81D6-7F76-46C4-D775EF149CC6}"/>
              </a:ext>
            </a:extLst>
          </p:cNvPr>
          <p:cNvSpPr>
            <a:spLocks noGrp="1"/>
          </p:cNvSpPr>
          <p:nvPr>
            <p:ph type="title"/>
          </p:nvPr>
        </p:nvSpPr>
        <p:spPr>
          <a:xfrm>
            <a:off x="370909" y="446315"/>
            <a:ext cx="9238434" cy="857559"/>
          </a:xfrm>
        </p:spPr>
        <p:txBody>
          <a:bodyPr>
            <a:normAutofit/>
          </a:bodyPr>
          <a:lstStyle/>
          <a:p>
            <a:r>
              <a:rPr lang="en-US">
                <a:latin typeface="ADLaM Display"/>
                <a:ea typeface="ADLaM Display"/>
                <a:cs typeface="ADLaM Display"/>
              </a:rPr>
              <a:t>Mirror + Source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BB72CDA0-1C3B-4843-10A9-BFDB50551C74}"/>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9" name="Group 8">
            <a:extLst>
              <a:ext uri="{FF2B5EF4-FFF2-40B4-BE49-F238E27FC236}">
                <a16:creationId xmlns:a16="http://schemas.microsoft.com/office/drawing/2014/main" id="{AD112B81-9878-39E0-3580-CB9B9C06C3BA}"/>
              </a:ext>
            </a:extLst>
          </p:cNvPr>
          <p:cNvGrpSpPr/>
          <p:nvPr/>
        </p:nvGrpSpPr>
        <p:grpSpPr>
          <a:xfrm>
            <a:off x="369504" y="1871858"/>
            <a:ext cx="11565530" cy="3738025"/>
            <a:chOff x="369504" y="1871858"/>
            <a:chExt cx="11565530" cy="3738025"/>
          </a:xfrm>
        </p:grpSpPr>
        <p:pic>
          <p:nvPicPr>
            <p:cNvPr id="3" name="Picture 2">
              <a:extLst>
                <a:ext uri="{FF2B5EF4-FFF2-40B4-BE49-F238E27FC236}">
                  <a16:creationId xmlns:a16="http://schemas.microsoft.com/office/drawing/2014/main" id="{0D074B1E-B8E7-D0AB-1D73-644A485A6A4C}"/>
                </a:ext>
              </a:extLst>
            </p:cNvPr>
            <p:cNvPicPr>
              <a:picLocks noChangeAspect="1"/>
            </p:cNvPicPr>
            <p:nvPr/>
          </p:nvPicPr>
          <p:blipFill>
            <a:blip r:embed="rId3"/>
            <a:stretch>
              <a:fillRect/>
            </a:stretch>
          </p:blipFill>
          <p:spPr>
            <a:xfrm>
              <a:off x="7072771" y="1871858"/>
              <a:ext cx="4862263" cy="3738025"/>
            </a:xfrm>
            <a:prstGeom prst="rect">
              <a:avLst/>
            </a:prstGeom>
          </p:spPr>
        </p:pic>
        <p:pic>
          <p:nvPicPr>
            <p:cNvPr id="4" name="Picture 3" descr="A blue and grey cone shaped object&#10;&#10;AI-generated content may be incorrect.">
              <a:extLst>
                <a:ext uri="{FF2B5EF4-FFF2-40B4-BE49-F238E27FC236}">
                  <a16:creationId xmlns:a16="http://schemas.microsoft.com/office/drawing/2014/main" id="{2D867B5E-C163-7F74-534B-E687D0BFC5FF}"/>
                </a:ext>
              </a:extLst>
            </p:cNvPr>
            <p:cNvPicPr>
              <a:picLocks noChangeAspect="1"/>
            </p:cNvPicPr>
            <p:nvPr/>
          </p:nvPicPr>
          <p:blipFill>
            <a:blip r:embed="rId4"/>
            <a:stretch>
              <a:fillRect/>
            </a:stretch>
          </p:blipFill>
          <p:spPr>
            <a:xfrm>
              <a:off x="3374664" y="2120478"/>
              <a:ext cx="4180850" cy="3238057"/>
            </a:xfrm>
            <a:prstGeom prst="rect">
              <a:avLst/>
            </a:prstGeom>
          </p:spPr>
        </p:pic>
        <p:pic>
          <p:nvPicPr>
            <p:cNvPr id="5" name="Picture 4" descr="A close-up of a lamp&#10;&#10;AI-generated content may be incorrect.">
              <a:extLst>
                <a:ext uri="{FF2B5EF4-FFF2-40B4-BE49-F238E27FC236}">
                  <a16:creationId xmlns:a16="http://schemas.microsoft.com/office/drawing/2014/main" id="{F4CB6CEF-B92E-9AD2-CB5B-467AF1DDDC92}"/>
                </a:ext>
              </a:extLst>
            </p:cNvPr>
            <p:cNvPicPr>
              <a:picLocks noChangeAspect="1"/>
            </p:cNvPicPr>
            <p:nvPr/>
          </p:nvPicPr>
          <p:blipFill>
            <a:blip r:embed="rId5"/>
            <a:stretch>
              <a:fillRect/>
            </a:stretch>
          </p:blipFill>
          <p:spPr>
            <a:xfrm>
              <a:off x="369504" y="3156607"/>
              <a:ext cx="1638036" cy="2130455"/>
            </a:xfrm>
            <a:prstGeom prst="rect">
              <a:avLst/>
            </a:prstGeom>
          </p:spPr>
        </p:pic>
        <p:pic>
          <p:nvPicPr>
            <p:cNvPr id="6" name="Picture 5" descr="A drawing of a metal object&#10;&#10;AI-generated content may be incorrect.">
              <a:extLst>
                <a:ext uri="{FF2B5EF4-FFF2-40B4-BE49-F238E27FC236}">
                  <a16:creationId xmlns:a16="http://schemas.microsoft.com/office/drawing/2014/main" id="{CCE08035-70DF-45B6-CDF9-DC5CA260EB89}"/>
                </a:ext>
              </a:extLst>
            </p:cNvPr>
            <p:cNvPicPr>
              <a:picLocks noChangeAspect="1"/>
            </p:cNvPicPr>
            <p:nvPr/>
          </p:nvPicPr>
          <p:blipFill>
            <a:blip r:embed="rId6"/>
            <a:stretch>
              <a:fillRect/>
            </a:stretch>
          </p:blipFill>
          <p:spPr>
            <a:xfrm>
              <a:off x="1507131" y="2665314"/>
              <a:ext cx="2031000" cy="2618294"/>
            </a:xfrm>
            <a:prstGeom prst="rect">
              <a:avLst/>
            </a:prstGeom>
          </p:spPr>
        </p:pic>
      </p:grpSp>
      <p:pic>
        <p:nvPicPr>
          <p:cNvPr id="15" name="Picture 14">
            <a:extLst>
              <a:ext uri="{FF2B5EF4-FFF2-40B4-BE49-F238E27FC236}">
                <a16:creationId xmlns:a16="http://schemas.microsoft.com/office/drawing/2014/main" id="{384739A8-6093-1BF6-214A-DB9BE5DC6D44}"/>
              </a:ext>
            </a:extLst>
          </p:cNvPr>
          <p:cNvPicPr>
            <a:picLocks noChangeAspect="1"/>
          </p:cNvPicPr>
          <p:nvPr/>
        </p:nvPicPr>
        <p:blipFill>
          <a:blip r:embed="rId7"/>
          <a:srcRect r="-763" b="-18692"/>
          <a:stretch>
            <a:fillRect/>
          </a:stretch>
        </p:blipFill>
        <p:spPr>
          <a:xfrm>
            <a:off x="2079914" y="5527529"/>
            <a:ext cx="1200586" cy="342246"/>
          </a:xfrm>
          <a:prstGeom prst="rect">
            <a:avLst/>
          </a:prstGeom>
        </p:spPr>
      </p:pic>
      <p:pic>
        <p:nvPicPr>
          <p:cNvPr id="16" name="Picture 15">
            <a:extLst>
              <a:ext uri="{FF2B5EF4-FFF2-40B4-BE49-F238E27FC236}">
                <a16:creationId xmlns:a16="http://schemas.microsoft.com/office/drawing/2014/main" id="{A6E897E4-ECA9-A196-5D5C-BB99BC032959}"/>
              </a:ext>
            </a:extLst>
          </p:cNvPr>
          <p:cNvPicPr>
            <a:picLocks noChangeAspect="1"/>
          </p:cNvPicPr>
          <p:nvPr/>
        </p:nvPicPr>
        <p:blipFill>
          <a:blip r:embed="rId8"/>
          <a:srcRect b="-19085"/>
          <a:stretch>
            <a:fillRect/>
          </a:stretch>
        </p:blipFill>
        <p:spPr>
          <a:xfrm>
            <a:off x="677141" y="5527530"/>
            <a:ext cx="1191491" cy="343379"/>
          </a:xfrm>
          <a:prstGeom prst="rect">
            <a:avLst/>
          </a:prstGeom>
        </p:spPr>
      </p:pic>
      <p:pic>
        <p:nvPicPr>
          <p:cNvPr id="17" name="Picture 16">
            <a:extLst>
              <a:ext uri="{FF2B5EF4-FFF2-40B4-BE49-F238E27FC236}">
                <a16:creationId xmlns:a16="http://schemas.microsoft.com/office/drawing/2014/main" id="{04275C71-C7EE-8D81-BD7F-50B4D7877022}"/>
              </a:ext>
            </a:extLst>
          </p:cNvPr>
          <p:cNvPicPr>
            <a:picLocks noChangeAspect="1"/>
          </p:cNvPicPr>
          <p:nvPr/>
        </p:nvPicPr>
        <p:blipFill>
          <a:blip r:embed="rId9"/>
          <a:srcRect r="-607" b="-21894"/>
          <a:stretch>
            <a:fillRect/>
          </a:stretch>
        </p:blipFill>
        <p:spPr>
          <a:xfrm>
            <a:off x="4783714" y="5466916"/>
            <a:ext cx="1368604" cy="351478"/>
          </a:xfrm>
          <a:prstGeom prst="rect">
            <a:avLst/>
          </a:prstGeom>
        </p:spPr>
      </p:pic>
      <p:pic>
        <p:nvPicPr>
          <p:cNvPr id="18" name="Picture 17">
            <a:extLst>
              <a:ext uri="{FF2B5EF4-FFF2-40B4-BE49-F238E27FC236}">
                <a16:creationId xmlns:a16="http://schemas.microsoft.com/office/drawing/2014/main" id="{527E68D2-DF84-0881-B07A-CC36E9A57923}"/>
              </a:ext>
            </a:extLst>
          </p:cNvPr>
          <p:cNvPicPr>
            <a:picLocks noChangeAspect="1"/>
          </p:cNvPicPr>
          <p:nvPr/>
        </p:nvPicPr>
        <p:blipFill>
          <a:blip r:embed="rId10"/>
          <a:srcRect b="-25074"/>
          <a:stretch>
            <a:fillRect/>
          </a:stretch>
        </p:blipFill>
        <p:spPr>
          <a:xfrm>
            <a:off x="9026669" y="5466916"/>
            <a:ext cx="1360344" cy="360649"/>
          </a:xfrm>
          <a:prstGeom prst="rect">
            <a:avLst/>
          </a:prstGeom>
        </p:spPr>
      </p:pic>
      <p:sp>
        <p:nvSpPr>
          <p:cNvPr id="20" name="TextBox 19">
            <a:extLst>
              <a:ext uri="{FF2B5EF4-FFF2-40B4-BE49-F238E27FC236}">
                <a16:creationId xmlns:a16="http://schemas.microsoft.com/office/drawing/2014/main" id="{009F2BDF-F0E9-56E1-64D5-BCCE307C0CA3}"/>
              </a:ext>
            </a:extLst>
          </p:cNvPr>
          <p:cNvSpPr txBox="1"/>
          <p:nvPr/>
        </p:nvSpPr>
        <p:spPr>
          <a:xfrm>
            <a:off x="836860" y="5820476"/>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-66%</a:t>
            </a:r>
            <a:endParaRPr lang="en-US"/>
          </a:p>
        </p:txBody>
      </p:sp>
      <p:sp>
        <p:nvSpPr>
          <p:cNvPr id="21" name="TextBox 20">
            <a:extLst>
              <a:ext uri="{FF2B5EF4-FFF2-40B4-BE49-F238E27FC236}">
                <a16:creationId xmlns:a16="http://schemas.microsoft.com/office/drawing/2014/main" id="{673AAE14-B8AB-B9E1-74F2-DD1FDBFF7AAE}"/>
              </a:ext>
            </a:extLst>
          </p:cNvPr>
          <p:cNvSpPr txBox="1"/>
          <p:nvPr/>
        </p:nvSpPr>
        <p:spPr>
          <a:xfrm>
            <a:off x="2265609" y="5820475"/>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-60%</a:t>
            </a:r>
            <a:endParaRPr lang="en-US"/>
          </a:p>
        </p:txBody>
      </p:sp>
      <p:sp>
        <p:nvSpPr>
          <p:cNvPr id="22" name="TextBox 21">
            <a:extLst>
              <a:ext uri="{FF2B5EF4-FFF2-40B4-BE49-F238E27FC236}">
                <a16:creationId xmlns:a16="http://schemas.microsoft.com/office/drawing/2014/main" id="{642B3553-9ADE-AB83-4F6E-B787160C6A89}"/>
              </a:ext>
            </a:extLst>
          </p:cNvPr>
          <p:cNvSpPr txBox="1"/>
          <p:nvPr/>
        </p:nvSpPr>
        <p:spPr>
          <a:xfrm>
            <a:off x="5079813" y="5820474"/>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-32%</a:t>
            </a:r>
            <a:endParaRPr lang="en-US"/>
          </a:p>
        </p:txBody>
      </p:sp>
      <p:sp>
        <p:nvSpPr>
          <p:cNvPr id="23" name="TextBox 22">
            <a:extLst>
              <a:ext uri="{FF2B5EF4-FFF2-40B4-BE49-F238E27FC236}">
                <a16:creationId xmlns:a16="http://schemas.microsoft.com/office/drawing/2014/main" id="{F532E949-8CF0-8175-A267-AD9A4130FBE9}"/>
              </a:ext>
            </a:extLst>
          </p:cNvPr>
          <p:cNvSpPr txBox="1"/>
          <p:nvPr/>
        </p:nvSpPr>
        <p:spPr>
          <a:xfrm>
            <a:off x="9322767" y="5820473"/>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-20%</a:t>
            </a:r>
            <a:endParaRPr lang="en-US"/>
          </a:p>
        </p:txBody>
      </p:sp>
    </p:spTree>
    <p:extLst>
      <p:ext uri="{BB962C8B-B14F-4D97-AF65-F5344CB8AC3E}">
        <p14:creationId xmlns:p14="http://schemas.microsoft.com/office/powerpoint/2010/main" val="1119677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189C2-F957-7BC5-1B52-0169B6594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CA2AF-A722-DA24-21E7-2C944C5FD720}"/>
              </a:ext>
            </a:extLst>
          </p:cNvPr>
          <p:cNvSpPr>
            <a:spLocks noGrp="1"/>
          </p:cNvSpPr>
          <p:nvPr>
            <p:ph type="title"/>
          </p:nvPr>
        </p:nvSpPr>
        <p:spPr>
          <a:xfrm>
            <a:off x="173138" y="236911"/>
            <a:ext cx="11204510" cy="857559"/>
          </a:xfrm>
        </p:spPr>
        <p:txBody>
          <a:bodyPr>
            <a:normAutofit/>
          </a:bodyPr>
          <a:lstStyle/>
          <a:p>
            <a:r>
              <a:rPr lang="en-US">
                <a:latin typeface="ADLaM Display"/>
                <a:ea typeface="ADLaM Display"/>
                <a:cs typeface="ADLaM Display"/>
              </a:rPr>
              <a:t>Mirror + Source + </a:t>
            </a:r>
            <a:r>
              <a:rPr lang="en-US" err="1">
                <a:latin typeface="ADLaM Display"/>
                <a:ea typeface="ADLaM Display"/>
                <a:cs typeface="ADLaM Display"/>
              </a:rPr>
              <a:t>Asphere</a:t>
            </a:r>
            <a:r>
              <a:rPr lang="en-US">
                <a:latin typeface="ADLaM Display"/>
                <a:ea typeface="ADLaM Display"/>
                <a:cs typeface="ADLaM Display"/>
              </a:rPr>
              <a:t>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8FA93F3B-95A7-3C71-590E-86E68883AA96}"/>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close-up of a machine&#10;&#10;AI-generated content may be incorrect.">
            <a:extLst>
              <a:ext uri="{FF2B5EF4-FFF2-40B4-BE49-F238E27FC236}">
                <a16:creationId xmlns:a16="http://schemas.microsoft.com/office/drawing/2014/main" id="{EA8A7638-095D-6CCE-3C7C-212F194D8A88}"/>
              </a:ext>
            </a:extLst>
          </p:cNvPr>
          <p:cNvPicPr>
            <a:picLocks noChangeAspect="1"/>
          </p:cNvPicPr>
          <p:nvPr/>
        </p:nvPicPr>
        <p:blipFill>
          <a:blip r:embed="rId3"/>
          <a:stretch>
            <a:fillRect/>
          </a:stretch>
        </p:blipFill>
        <p:spPr>
          <a:xfrm>
            <a:off x="688811" y="1627908"/>
            <a:ext cx="6328971" cy="4918365"/>
          </a:xfrm>
          <a:prstGeom prst="rect">
            <a:avLst/>
          </a:prstGeom>
        </p:spPr>
      </p:pic>
      <p:sp>
        <p:nvSpPr>
          <p:cNvPr id="5" name="Title 1">
            <a:extLst>
              <a:ext uri="{FF2B5EF4-FFF2-40B4-BE49-F238E27FC236}">
                <a16:creationId xmlns:a16="http://schemas.microsoft.com/office/drawing/2014/main" id="{7EE4D40D-9102-DDB5-E07C-802ABFCF08A4}"/>
              </a:ext>
            </a:extLst>
          </p:cNvPr>
          <p:cNvSpPr txBox="1">
            <a:spLocks/>
          </p:cNvSpPr>
          <p:nvPr/>
        </p:nvSpPr>
        <p:spPr>
          <a:xfrm>
            <a:off x="6835486" y="3426979"/>
            <a:ext cx="442826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ADLaM Display"/>
                <a:ea typeface="ADLaM Display"/>
                <a:cs typeface="ADLaM Display"/>
              </a:rPr>
              <a:t>~90% Collection / Collimation</a:t>
            </a:r>
            <a:endParaRPr lang="en-US"/>
          </a:p>
        </p:txBody>
      </p:sp>
    </p:spTree>
    <p:extLst>
      <p:ext uri="{BB962C8B-B14F-4D97-AF65-F5344CB8AC3E}">
        <p14:creationId xmlns:p14="http://schemas.microsoft.com/office/powerpoint/2010/main" val="3043201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16860-A1A1-E490-3401-05D56FA84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D7D02-CEB5-8894-5156-5A71CE2C4369}"/>
              </a:ext>
            </a:extLst>
          </p:cNvPr>
          <p:cNvSpPr>
            <a:spLocks noGrp="1"/>
          </p:cNvSpPr>
          <p:nvPr>
            <p:ph type="title"/>
          </p:nvPr>
        </p:nvSpPr>
        <p:spPr/>
        <p:txBody>
          <a:bodyPr>
            <a:normAutofit/>
          </a:bodyPr>
          <a:lstStyle/>
          <a:p>
            <a:r>
              <a:rPr lang="en-US">
                <a:latin typeface="ADLaM Display"/>
                <a:ea typeface="ADLaM Display"/>
                <a:cs typeface="ADLaM Display"/>
              </a:rPr>
              <a:t>Small vs. Large Reflector</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5E0C3DC9-7571-D692-ACD2-813C169FF05D}"/>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a:extLst>
              <a:ext uri="{FF2B5EF4-FFF2-40B4-BE49-F238E27FC236}">
                <a16:creationId xmlns:a16="http://schemas.microsoft.com/office/drawing/2014/main" id="{6330B851-42EF-363C-4E21-B37EEC8C1988}"/>
              </a:ext>
            </a:extLst>
          </p:cNvPr>
          <p:cNvPicPr>
            <a:picLocks noChangeAspect="1"/>
          </p:cNvPicPr>
          <p:nvPr/>
        </p:nvPicPr>
        <p:blipFill>
          <a:blip r:embed="rId3"/>
          <a:stretch>
            <a:fillRect/>
          </a:stretch>
        </p:blipFill>
        <p:spPr>
          <a:xfrm>
            <a:off x="1979036" y="1785072"/>
            <a:ext cx="8181975" cy="638175"/>
          </a:xfrm>
          <a:prstGeom prst="rect">
            <a:avLst/>
          </a:prstGeom>
        </p:spPr>
      </p:pic>
      <p:sp>
        <p:nvSpPr>
          <p:cNvPr id="5" name="Title 1">
            <a:extLst>
              <a:ext uri="{FF2B5EF4-FFF2-40B4-BE49-F238E27FC236}">
                <a16:creationId xmlns:a16="http://schemas.microsoft.com/office/drawing/2014/main" id="{FA4EDCAB-BECA-EC3F-DD9E-E295D921B5D3}"/>
              </a:ext>
            </a:extLst>
          </p:cNvPr>
          <p:cNvSpPr txBox="1">
            <a:spLocks/>
          </p:cNvSpPr>
          <p:nvPr/>
        </p:nvSpPr>
        <p:spPr>
          <a:xfrm>
            <a:off x="1129145" y="2768888"/>
            <a:ext cx="992678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a:latin typeface="ADLaM Display"/>
                <a:ea typeface="ADLaM Display"/>
                <a:cs typeface="ADLaM Display"/>
              </a:rPr>
              <a:t>Small Reflector = Very Small Focal Length = More Divergence</a:t>
            </a:r>
            <a:endParaRPr lang="en-US"/>
          </a:p>
          <a:p>
            <a:pPr algn="ctr"/>
            <a:endParaRPr lang="en-US" sz="2400">
              <a:latin typeface="ADLaM Display"/>
              <a:ea typeface="ADLaM Display"/>
              <a:cs typeface="ADLaM Display"/>
            </a:endParaRPr>
          </a:p>
          <a:p>
            <a:pPr algn="ctr"/>
            <a:r>
              <a:rPr lang="en-US" sz="2400">
                <a:latin typeface="ADLaM Display"/>
                <a:ea typeface="ADLaM Display"/>
                <a:cs typeface="ADLaM Display"/>
              </a:rPr>
              <a:t>Large Reflector = Larger Focal Length = Less Divergence</a:t>
            </a:r>
          </a:p>
        </p:txBody>
      </p:sp>
      <p:sp>
        <p:nvSpPr>
          <p:cNvPr id="6" name="Title 1">
            <a:extLst>
              <a:ext uri="{FF2B5EF4-FFF2-40B4-BE49-F238E27FC236}">
                <a16:creationId xmlns:a16="http://schemas.microsoft.com/office/drawing/2014/main" id="{B0566EE1-7C41-D9DB-531E-36A1AE849AE1}"/>
              </a:ext>
            </a:extLst>
          </p:cNvPr>
          <p:cNvSpPr txBox="1">
            <a:spLocks/>
          </p:cNvSpPr>
          <p:nvPr/>
        </p:nvSpPr>
        <p:spPr>
          <a:xfrm>
            <a:off x="600940" y="5115501"/>
            <a:ext cx="4947806" cy="814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a:latin typeface="ADLaM Display"/>
                <a:ea typeface="ADLaM Display"/>
                <a:cs typeface="ADLaM Display"/>
              </a:rPr>
              <a:t>Output beam size = exit aperture size</a:t>
            </a:r>
            <a:endParaRPr lang="en-US" sz="2000"/>
          </a:p>
        </p:txBody>
      </p:sp>
      <p:sp>
        <p:nvSpPr>
          <p:cNvPr id="8" name="Title 1">
            <a:extLst>
              <a:ext uri="{FF2B5EF4-FFF2-40B4-BE49-F238E27FC236}">
                <a16:creationId xmlns:a16="http://schemas.microsoft.com/office/drawing/2014/main" id="{5AF4ADB3-3A38-B5C4-237C-0D9C548D0A02}"/>
              </a:ext>
            </a:extLst>
          </p:cNvPr>
          <p:cNvSpPr txBox="1">
            <a:spLocks/>
          </p:cNvSpPr>
          <p:nvPr/>
        </p:nvSpPr>
        <p:spPr>
          <a:xfrm>
            <a:off x="6679621" y="5115500"/>
            <a:ext cx="4947806" cy="814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a:latin typeface="ADLaM Display"/>
                <a:ea typeface="ADLaM Display"/>
                <a:cs typeface="ADLaM Display"/>
              </a:rPr>
              <a:t>Bigger output = more compression needed = more loss</a:t>
            </a:r>
            <a:endParaRPr lang="en-US" sz="2000"/>
          </a:p>
        </p:txBody>
      </p:sp>
      <p:cxnSp>
        <p:nvCxnSpPr>
          <p:cNvPr id="12" name="Straight Arrow Connector 11">
            <a:extLst>
              <a:ext uri="{FF2B5EF4-FFF2-40B4-BE49-F238E27FC236}">
                <a16:creationId xmlns:a16="http://schemas.microsoft.com/office/drawing/2014/main" id="{A6199978-B996-B86B-4FFC-0B5B8756EAA3}"/>
              </a:ext>
            </a:extLst>
          </p:cNvPr>
          <p:cNvCxnSpPr/>
          <p:nvPr/>
        </p:nvCxnSpPr>
        <p:spPr>
          <a:xfrm>
            <a:off x="5444161" y="5513481"/>
            <a:ext cx="1130422" cy="25986"/>
          </a:xfrm>
          <a:prstGeom prst="straightConnector1">
            <a:avLst/>
          </a:prstGeom>
          <a:ln w="57150">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846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69DD-2200-E04C-888B-07D526347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100E5-E11A-F441-D8EF-A22905063B4C}"/>
              </a:ext>
            </a:extLst>
          </p:cNvPr>
          <p:cNvSpPr>
            <a:spLocks noGrp="1"/>
          </p:cNvSpPr>
          <p:nvPr>
            <p:ph type="title"/>
          </p:nvPr>
        </p:nvSpPr>
        <p:spPr>
          <a:xfrm>
            <a:off x="289474" y="335796"/>
            <a:ext cx="9238434" cy="857559"/>
          </a:xfrm>
        </p:spPr>
        <p:txBody>
          <a:bodyPr>
            <a:normAutofit/>
          </a:bodyPr>
          <a:lstStyle/>
          <a:p>
            <a:r>
              <a:rPr lang="en-US">
                <a:latin typeface="ADLaM Display"/>
                <a:ea typeface="ADLaM Display"/>
                <a:cs typeface="ADLaM Display"/>
              </a:rPr>
              <a:t>The Horrors of Entropy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99CF1156-E56B-F625-49F2-868665FA4587}"/>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screenshot of a computer&#10;&#10;AI-generated content may be incorrect.">
            <a:extLst>
              <a:ext uri="{FF2B5EF4-FFF2-40B4-BE49-F238E27FC236}">
                <a16:creationId xmlns:a16="http://schemas.microsoft.com/office/drawing/2014/main" id="{E156E360-9205-1FC4-7F6A-931A7D6AFF0E}"/>
              </a:ext>
            </a:extLst>
          </p:cNvPr>
          <p:cNvPicPr>
            <a:picLocks noChangeAspect="1"/>
          </p:cNvPicPr>
          <p:nvPr/>
        </p:nvPicPr>
        <p:blipFill>
          <a:blip r:embed="rId3"/>
          <a:srcRect t="18741" r="346" b="-147"/>
          <a:stretch>
            <a:fillRect/>
          </a:stretch>
        </p:blipFill>
        <p:spPr>
          <a:xfrm>
            <a:off x="566500" y="1546974"/>
            <a:ext cx="10963310" cy="4931476"/>
          </a:xfrm>
          <a:prstGeom prst="rect">
            <a:avLst/>
          </a:prstGeom>
        </p:spPr>
      </p:pic>
    </p:spTree>
    <p:extLst>
      <p:ext uri="{BB962C8B-B14F-4D97-AF65-F5344CB8AC3E}">
        <p14:creationId xmlns:p14="http://schemas.microsoft.com/office/powerpoint/2010/main" val="4075318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3890-D827-0963-90CA-DDBE26E4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3DE73-9FFD-D1F8-043C-4CBF4E675F9C}"/>
              </a:ext>
            </a:extLst>
          </p:cNvPr>
          <p:cNvSpPr>
            <a:spLocks noGrp="1"/>
          </p:cNvSpPr>
          <p:nvPr>
            <p:ph type="title"/>
          </p:nvPr>
        </p:nvSpPr>
        <p:spPr>
          <a:xfrm>
            <a:off x="213856" y="236911"/>
            <a:ext cx="9238434" cy="857559"/>
          </a:xfrm>
        </p:spPr>
        <p:txBody>
          <a:bodyPr>
            <a:normAutofit/>
          </a:bodyPr>
          <a:lstStyle/>
          <a:p>
            <a:r>
              <a:rPr lang="en-US">
                <a:latin typeface="ADLaM Display"/>
                <a:ea typeface="ADLaM Display"/>
                <a:cs typeface="ADLaM Display"/>
              </a:rPr>
              <a:t>The Hope in the </a:t>
            </a:r>
            <a:r>
              <a:rPr lang="en-US" strike="sngStrike">
                <a:latin typeface="ADLaM Display"/>
                <a:ea typeface="ADLaM Display"/>
                <a:cs typeface="ADLaM Display"/>
              </a:rPr>
              <a:t>Darkness</a:t>
            </a:r>
            <a:endParaRPr lang="en-US" strike="sngStrike"/>
          </a:p>
        </p:txBody>
      </p:sp>
      <p:pic>
        <p:nvPicPr>
          <p:cNvPr id="7" name="Picture 6" descr="A person wearing sunglasses and holding a device&#10;&#10;AI-generated content may be incorrect.">
            <a:extLst>
              <a:ext uri="{FF2B5EF4-FFF2-40B4-BE49-F238E27FC236}">
                <a16:creationId xmlns:a16="http://schemas.microsoft.com/office/drawing/2014/main" id="{8BF2ABAC-CCFE-9978-50D0-255574A81154}"/>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4" name="Picture 3" descr="A graph with a line going up&#10;&#10;AI-generated content may be incorrect.">
            <a:extLst>
              <a:ext uri="{FF2B5EF4-FFF2-40B4-BE49-F238E27FC236}">
                <a16:creationId xmlns:a16="http://schemas.microsoft.com/office/drawing/2014/main" id="{D89EAF54-1DF6-E123-B04C-825A0C7C3637}"/>
              </a:ext>
            </a:extLst>
          </p:cNvPr>
          <p:cNvPicPr>
            <a:picLocks noChangeAspect="1"/>
          </p:cNvPicPr>
          <p:nvPr/>
        </p:nvPicPr>
        <p:blipFill>
          <a:blip r:embed="rId3"/>
          <a:stretch>
            <a:fillRect/>
          </a:stretch>
        </p:blipFill>
        <p:spPr>
          <a:xfrm>
            <a:off x="213910" y="1418271"/>
            <a:ext cx="8858250" cy="5124450"/>
          </a:xfrm>
          <a:prstGeom prst="rect">
            <a:avLst/>
          </a:prstGeom>
        </p:spPr>
      </p:pic>
      <p:pic>
        <p:nvPicPr>
          <p:cNvPr id="5" name="Picture 4" descr="A math equations on a white background&#10;&#10;AI-generated content may be incorrect.">
            <a:extLst>
              <a:ext uri="{FF2B5EF4-FFF2-40B4-BE49-F238E27FC236}">
                <a16:creationId xmlns:a16="http://schemas.microsoft.com/office/drawing/2014/main" id="{0604F7D4-5BC8-16E9-4170-AADC85273259}"/>
              </a:ext>
            </a:extLst>
          </p:cNvPr>
          <p:cNvPicPr>
            <a:picLocks noChangeAspect="1"/>
          </p:cNvPicPr>
          <p:nvPr/>
        </p:nvPicPr>
        <p:blipFill>
          <a:blip r:embed="rId4"/>
          <a:stretch>
            <a:fillRect/>
          </a:stretch>
        </p:blipFill>
        <p:spPr>
          <a:xfrm>
            <a:off x="9452560" y="2444667"/>
            <a:ext cx="2160169" cy="2861009"/>
          </a:xfrm>
          <a:prstGeom prst="rect">
            <a:avLst/>
          </a:prstGeom>
        </p:spPr>
      </p:pic>
    </p:spTree>
    <p:extLst>
      <p:ext uri="{BB962C8B-B14F-4D97-AF65-F5344CB8AC3E}">
        <p14:creationId xmlns:p14="http://schemas.microsoft.com/office/powerpoint/2010/main" val="226959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0B5C9-56E2-F552-DEFE-03E6ABAA1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94E013-E511-EE2B-5A50-9C42B1BD1E0C}"/>
              </a:ext>
            </a:extLst>
          </p:cNvPr>
          <p:cNvSpPr>
            <a:spLocks noGrp="1"/>
          </p:cNvSpPr>
          <p:nvPr>
            <p:ph type="title"/>
          </p:nvPr>
        </p:nvSpPr>
        <p:spPr>
          <a:xfrm>
            <a:off x="277841" y="446315"/>
            <a:ext cx="9238434" cy="857559"/>
          </a:xfrm>
        </p:spPr>
        <p:txBody>
          <a:bodyPr>
            <a:normAutofit/>
          </a:bodyPr>
          <a:lstStyle/>
          <a:p>
            <a:r>
              <a:rPr lang="en-US">
                <a:latin typeface="ADLaM Display"/>
                <a:ea typeface="ADLaM Display"/>
                <a:cs typeface="ADLaM Display"/>
              </a:rPr>
              <a:t>WLS Design Matrix</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7C5CA206-4F2F-BB79-BB15-EB13DD04C6E5}"/>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aphicFrame>
        <p:nvGraphicFramePr>
          <p:cNvPr id="3" name="Table 2">
            <a:extLst>
              <a:ext uri="{FF2B5EF4-FFF2-40B4-BE49-F238E27FC236}">
                <a16:creationId xmlns:a16="http://schemas.microsoft.com/office/drawing/2014/main" id="{5E5CB212-55B6-C9F7-3CC2-C1989DC8B123}"/>
              </a:ext>
            </a:extLst>
          </p:cNvPr>
          <p:cNvGraphicFramePr>
            <a:graphicFrameLocks noGrp="1"/>
          </p:cNvGraphicFramePr>
          <p:nvPr>
            <p:extLst>
              <p:ext uri="{D42A27DB-BD31-4B8C-83A1-F6EECF244321}">
                <p14:modId xmlns:p14="http://schemas.microsoft.com/office/powerpoint/2010/main" val="3549836716"/>
              </p:ext>
            </p:extLst>
          </p:nvPr>
        </p:nvGraphicFramePr>
        <p:xfrm>
          <a:off x="1141140" y="1778550"/>
          <a:ext cx="9916652" cy="3972448"/>
        </p:xfrm>
        <a:graphic>
          <a:graphicData uri="http://schemas.openxmlformats.org/drawingml/2006/table">
            <a:tbl>
              <a:tblPr firstRow="1" bandRow="1">
                <a:tableStyleId>{5C22544A-7EE6-4342-B048-85BDC9FD1C3A}</a:tableStyleId>
              </a:tblPr>
              <a:tblGrid>
                <a:gridCol w="3189111">
                  <a:extLst>
                    <a:ext uri="{9D8B030D-6E8A-4147-A177-3AD203B41FA5}">
                      <a16:colId xmlns:a16="http://schemas.microsoft.com/office/drawing/2014/main" val="2638787387"/>
                    </a:ext>
                  </a:extLst>
                </a:gridCol>
                <a:gridCol w="1636885">
                  <a:extLst>
                    <a:ext uri="{9D8B030D-6E8A-4147-A177-3AD203B41FA5}">
                      <a16:colId xmlns:a16="http://schemas.microsoft.com/office/drawing/2014/main" val="1446819136"/>
                    </a:ext>
                  </a:extLst>
                </a:gridCol>
                <a:gridCol w="1735662">
                  <a:extLst>
                    <a:ext uri="{9D8B030D-6E8A-4147-A177-3AD203B41FA5}">
                      <a16:colId xmlns:a16="http://schemas.microsoft.com/office/drawing/2014/main" val="3402910528"/>
                    </a:ext>
                  </a:extLst>
                </a:gridCol>
                <a:gridCol w="1802772">
                  <a:extLst>
                    <a:ext uri="{9D8B030D-6E8A-4147-A177-3AD203B41FA5}">
                      <a16:colId xmlns:a16="http://schemas.microsoft.com/office/drawing/2014/main" val="4158751029"/>
                    </a:ext>
                  </a:extLst>
                </a:gridCol>
                <a:gridCol w="1552222">
                  <a:extLst>
                    <a:ext uri="{9D8B030D-6E8A-4147-A177-3AD203B41FA5}">
                      <a16:colId xmlns:a16="http://schemas.microsoft.com/office/drawing/2014/main" val="3783633309"/>
                    </a:ext>
                  </a:extLst>
                </a:gridCol>
              </a:tblGrid>
              <a:tr h="599196">
                <a:tc>
                  <a:txBody>
                    <a:bodyPr/>
                    <a:lstStyle/>
                    <a:p>
                      <a:pPr algn="ctr"/>
                      <a:r>
                        <a:rPr lang="en-US" sz="2000" b="1">
                          <a:latin typeface="ADLaM Display"/>
                        </a:rPr>
                        <a:t>Architecture</a:t>
                      </a:r>
                    </a:p>
                  </a:txBody>
                  <a:tcPr anchor="ctr">
                    <a:solidFill>
                      <a:schemeClr val="accent2"/>
                    </a:solidFill>
                  </a:tcPr>
                </a:tc>
                <a:tc>
                  <a:txBody>
                    <a:bodyPr/>
                    <a:lstStyle/>
                    <a:p>
                      <a:pPr algn="ctr"/>
                      <a:r>
                        <a:rPr lang="en-US" sz="2000" b="1">
                          <a:latin typeface="ADLaM Display"/>
                        </a:rPr>
                        <a:t>Efficiency</a:t>
                      </a:r>
                    </a:p>
                  </a:txBody>
                  <a:tcPr anchor="ctr">
                    <a:solidFill>
                      <a:schemeClr val="accent2"/>
                    </a:solidFill>
                  </a:tcPr>
                </a:tc>
                <a:tc>
                  <a:txBody>
                    <a:bodyPr/>
                    <a:lstStyle/>
                    <a:p>
                      <a:pPr algn="ctr"/>
                      <a:r>
                        <a:rPr lang="en-US" sz="2000" b="1">
                          <a:latin typeface="ADLaM Display"/>
                        </a:rPr>
                        <a:t>Collimation </a:t>
                      </a:r>
                    </a:p>
                  </a:txBody>
                  <a:tcPr anchor="ctr">
                    <a:solidFill>
                      <a:schemeClr val="accent2"/>
                    </a:solidFill>
                  </a:tcPr>
                </a:tc>
                <a:tc>
                  <a:txBody>
                    <a:bodyPr/>
                    <a:lstStyle/>
                    <a:p>
                      <a:pPr algn="ctr"/>
                      <a:r>
                        <a:rPr lang="en-US" sz="2000" b="1">
                          <a:latin typeface="ADLaM Display"/>
                        </a:rPr>
                        <a:t>Complexity</a:t>
                      </a:r>
                    </a:p>
                  </a:txBody>
                  <a:tcPr anchor="ctr">
                    <a:solidFill>
                      <a:schemeClr val="accent2"/>
                    </a:solidFill>
                  </a:tcPr>
                </a:tc>
                <a:tc>
                  <a:txBody>
                    <a:bodyPr/>
                    <a:lstStyle/>
                    <a:p>
                      <a:pPr lvl="0" algn="ctr">
                        <a:buNone/>
                      </a:pPr>
                      <a:r>
                        <a:rPr lang="en-US" sz="2000" b="1">
                          <a:latin typeface="ADLaM Display"/>
                        </a:rPr>
                        <a:t>Score</a:t>
                      </a:r>
                    </a:p>
                  </a:txBody>
                  <a:tcPr anchor="ctr">
                    <a:solidFill>
                      <a:schemeClr val="accent2"/>
                    </a:solidFill>
                  </a:tcPr>
                </a:tc>
                <a:extLst>
                  <a:ext uri="{0D108BD9-81ED-4DB2-BD59-A6C34878D82A}">
                    <a16:rowId xmlns:a16="http://schemas.microsoft.com/office/drawing/2014/main" val="3663574019"/>
                  </a:ext>
                </a:extLst>
              </a:tr>
              <a:tr h="599196">
                <a:tc>
                  <a:txBody>
                    <a:bodyPr/>
                    <a:lstStyle/>
                    <a:p>
                      <a:r>
                        <a:rPr lang="en-US">
                          <a:latin typeface="ADLaM Display"/>
                        </a:rPr>
                        <a:t>Source + Relay</a:t>
                      </a:r>
                    </a:p>
                  </a:txBody>
                  <a:tcPr>
                    <a:solidFill>
                      <a:srgbClr val="92D050"/>
                    </a:solidFill>
                  </a:tcPr>
                </a:tc>
                <a:tc>
                  <a:txBody>
                    <a:bodyPr/>
                    <a:lstStyle/>
                    <a:p>
                      <a:pPr algn="ctr"/>
                      <a:r>
                        <a:rPr lang="en-US">
                          <a:latin typeface="ADLaM Display"/>
                        </a:rPr>
                        <a:t>LOW (+1)</a:t>
                      </a:r>
                    </a:p>
                  </a:txBody>
                  <a:tcPr anchor="ctr">
                    <a:solidFill>
                      <a:srgbClr val="92D050"/>
                    </a:solidFill>
                  </a:tcPr>
                </a:tc>
                <a:tc>
                  <a:txBody>
                    <a:bodyPr/>
                    <a:lstStyle/>
                    <a:p>
                      <a:pPr algn="ctr"/>
                      <a:r>
                        <a:rPr lang="en-US">
                          <a:latin typeface="ADLaM Display"/>
                        </a:rPr>
                        <a:t>HIGH (+3)</a:t>
                      </a:r>
                    </a:p>
                  </a:txBody>
                  <a:tcPr anchor="ctr">
                    <a:solidFill>
                      <a:srgbClr val="92D050"/>
                    </a:solidFill>
                  </a:tcPr>
                </a:tc>
                <a:tc>
                  <a:txBody>
                    <a:bodyPr/>
                    <a:lstStyle/>
                    <a:p>
                      <a:pPr algn="ctr"/>
                      <a:r>
                        <a:rPr lang="en-US">
                          <a:latin typeface="ADLaM Display"/>
                        </a:rPr>
                        <a:t>LOW (-1)</a:t>
                      </a:r>
                    </a:p>
                  </a:txBody>
                  <a:tcPr anchor="ctr">
                    <a:solidFill>
                      <a:srgbClr val="92D050"/>
                    </a:solidFill>
                  </a:tcPr>
                </a:tc>
                <a:tc>
                  <a:txBody>
                    <a:bodyPr/>
                    <a:lstStyle/>
                    <a:p>
                      <a:pPr lvl="0" algn="ctr">
                        <a:buNone/>
                      </a:pPr>
                      <a:r>
                        <a:rPr lang="en-US">
                          <a:latin typeface="ADLaM Display"/>
                        </a:rPr>
                        <a:t>+3</a:t>
                      </a:r>
                    </a:p>
                  </a:txBody>
                  <a:tcPr anchor="ctr">
                    <a:solidFill>
                      <a:srgbClr val="92D050"/>
                    </a:solidFill>
                  </a:tcPr>
                </a:tc>
                <a:extLst>
                  <a:ext uri="{0D108BD9-81ED-4DB2-BD59-A6C34878D82A}">
                    <a16:rowId xmlns:a16="http://schemas.microsoft.com/office/drawing/2014/main" val="925261197"/>
                  </a:ext>
                </a:extLst>
              </a:tr>
              <a:tr h="599196">
                <a:tc>
                  <a:txBody>
                    <a:bodyPr/>
                    <a:lstStyle/>
                    <a:p>
                      <a:r>
                        <a:rPr lang="en-US">
                          <a:latin typeface="ADLaM Display"/>
                        </a:rPr>
                        <a:t>Mirror + Source + Relay</a:t>
                      </a:r>
                    </a:p>
                  </a:txBody>
                  <a:tcPr>
                    <a:solidFill>
                      <a:srgbClr val="FFC000"/>
                    </a:solidFill>
                  </a:tcPr>
                </a:tc>
                <a:tc>
                  <a:txBody>
                    <a:bodyPr/>
                    <a:lstStyle/>
                    <a:p>
                      <a:pPr algn="ctr"/>
                      <a:r>
                        <a:rPr lang="en-US">
                          <a:latin typeface="ADLaM Display"/>
                        </a:rPr>
                        <a:t>MID (+2)</a:t>
                      </a:r>
                    </a:p>
                  </a:txBody>
                  <a:tcPr anchor="ctr">
                    <a:solidFill>
                      <a:srgbClr val="FFC000"/>
                    </a:solidFill>
                  </a:tcPr>
                </a:tc>
                <a:tc>
                  <a:txBody>
                    <a:bodyPr/>
                    <a:lstStyle/>
                    <a:p>
                      <a:pPr algn="ctr"/>
                      <a:r>
                        <a:rPr lang="en-US">
                          <a:latin typeface="ADLaM Display"/>
                        </a:rPr>
                        <a:t>MID (+2)</a:t>
                      </a:r>
                    </a:p>
                  </a:txBody>
                  <a:tcPr anchor="ctr">
                    <a:solidFill>
                      <a:srgbClr val="FFC000"/>
                    </a:solidFill>
                  </a:tcPr>
                </a:tc>
                <a:tc>
                  <a:txBody>
                    <a:bodyPr/>
                    <a:lstStyle/>
                    <a:p>
                      <a:pPr algn="ctr"/>
                      <a:r>
                        <a:rPr lang="en-US">
                          <a:latin typeface="ADLaM Display"/>
                        </a:rPr>
                        <a:t>MID (-2)</a:t>
                      </a:r>
                    </a:p>
                  </a:txBody>
                  <a:tcPr anchor="ctr">
                    <a:solidFill>
                      <a:srgbClr val="FFC000"/>
                    </a:solidFill>
                  </a:tcPr>
                </a:tc>
                <a:tc>
                  <a:txBody>
                    <a:bodyPr/>
                    <a:lstStyle/>
                    <a:p>
                      <a:pPr lvl="0" algn="ctr">
                        <a:buNone/>
                      </a:pPr>
                      <a:r>
                        <a:rPr lang="en-US">
                          <a:latin typeface="ADLaM Display"/>
                        </a:rPr>
                        <a:t>+2</a:t>
                      </a:r>
                    </a:p>
                  </a:txBody>
                  <a:tcPr anchor="ctr">
                    <a:solidFill>
                      <a:srgbClr val="FFC000"/>
                    </a:solidFill>
                  </a:tcPr>
                </a:tc>
                <a:extLst>
                  <a:ext uri="{0D108BD9-81ED-4DB2-BD59-A6C34878D82A}">
                    <a16:rowId xmlns:a16="http://schemas.microsoft.com/office/drawing/2014/main" val="836718803"/>
                  </a:ext>
                </a:extLst>
              </a:tr>
              <a:tr h="976468">
                <a:tc>
                  <a:txBody>
                    <a:bodyPr/>
                    <a:lstStyle/>
                    <a:p>
                      <a:r>
                        <a:rPr lang="en-US" b="0">
                          <a:latin typeface="ADLaM Display"/>
                        </a:rPr>
                        <a:t>Mirror + Source + </a:t>
                      </a:r>
                      <a:r>
                        <a:rPr lang="en-US" b="0" err="1">
                          <a:latin typeface="ADLaM Display"/>
                        </a:rPr>
                        <a:t>Asphere</a:t>
                      </a:r>
                      <a:r>
                        <a:rPr lang="en-US" b="0">
                          <a:latin typeface="ADLaM Display"/>
                        </a:rPr>
                        <a:t> + Relay</a:t>
                      </a:r>
                    </a:p>
                  </a:txBody>
                  <a:tcPr>
                    <a:lnB w="12700">
                      <a:solidFill>
                        <a:schemeClr val="tx1"/>
                      </a:solidFill>
                    </a:lnB>
                    <a:solidFill>
                      <a:srgbClr val="92D050"/>
                    </a:solidFill>
                  </a:tcPr>
                </a:tc>
                <a:tc>
                  <a:txBody>
                    <a:bodyPr/>
                    <a:lstStyle/>
                    <a:p>
                      <a:pPr algn="ctr"/>
                      <a:r>
                        <a:rPr lang="en-US" b="0">
                          <a:latin typeface="ADLaM Display"/>
                        </a:rPr>
                        <a:t>HIGH (+3)</a:t>
                      </a:r>
                    </a:p>
                  </a:txBody>
                  <a:tcPr anchor="ctr">
                    <a:lnB w="12700">
                      <a:solidFill>
                        <a:schemeClr val="tx1"/>
                      </a:solidFill>
                    </a:lnB>
                    <a:solidFill>
                      <a:srgbClr val="92D050"/>
                    </a:solidFill>
                  </a:tcPr>
                </a:tc>
                <a:tc>
                  <a:txBody>
                    <a:bodyPr/>
                    <a:lstStyle/>
                    <a:p>
                      <a:pPr algn="ctr"/>
                      <a:r>
                        <a:rPr lang="en-US" b="0">
                          <a:latin typeface="ADLaM Display"/>
                        </a:rPr>
                        <a:t>HIGH (</a:t>
                      </a:r>
                      <a:r>
                        <a:rPr lang="en-US" sz="1800" b="0" i="0" u="none" strike="noStrike" noProof="0">
                          <a:solidFill>
                            <a:srgbClr val="000000"/>
                          </a:solidFill>
                          <a:latin typeface="ADLaM Display"/>
                        </a:rPr>
                        <a:t>+3)</a:t>
                      </a:r>
                      <a:endParaRPr lang="en-US" b="0">
                        <a:latin typeface="ADLaM Display"/>
                      </a:endParaRPr>
                    </a:p>
                  </a:txBody>
                  <a:tcPr anchor="ctr">
                    <a:lnB w="12700">
                      <a:solidFill>
                        <a:schemeClr val="tx1"/>
                      </a:solidFill>
                    </a:lnB>
                    <a:solidFill>
                      <a:srgbClr val="92D050"/>
                    </a:solidFill>
                  </a:tcPr>
                </a:tc>
                <a:tc>
                  <a:txBody>
                    <a:bodyPr/>
                    <a:lstStyle/>
                    <a:p>
                      <a:pPr algn="ctr"/>
                      <a:r>
                        <a:rPr lang="en-US" b="0">
                          <a:latin typeface="ADLaM Display"/>
                        </a:rPr>
                        <a:t>HIGH (-3)</a:t>
                      </a:r>
                    </a:p>
                  </a:txBody>
                  <a:tcPr anchor="ctr">
                    <a:lnB w="12700">
                      <a:solidFill>
                        <a:schemeClr val="tx1"/>
                      </a:solidFill>
                    </a:lnB>
                    <a:solidFill>
                      <a:srgbClr val="92D050"/>
                    </a:solidFill>
                  </a:tcPr>
                </a:tc>
                <a:tc>
                  <a:txBody>
                    <a:bodyPr/>
                    <a:lstStyle/>
                    <a:p>
                      <a:pPr lvl="0" algn="ctr">
                        <a:buNone/>
                      </a:pPr>
                      <a:r>
                        <a:rPr lang="en-US" b="0">
                          <a:latin typeface="ADLaM Display"/>
                        </a:rPr>
                        <a:t>+3</a:t>
                      </a:r>
                    </a:p>
                  </a:txBody>
                  <a:tcPr anchor="ctr">
                    <a:lnB w="12700">
                      <a:solidFill>
                        <a:schemeClr val="tx1"/>
                      </a:solidFill>
                    </a:lnB>
                    <a:solidFill>
                      <a:srgbClr val="92D050"/>
                    </a:solidFill>
                  </a:tcPr>
                </a:tc>
                <a:extLst>
                  <a:ext uri="{0D108BD9-81ED-4DB2-BD59-A6C34878D82A}">
                    <a16:rowId xmlns:a16="http://schemas.microsoft.com/office/drawing/2014/main" val="987643995"/>
                  </a:ext>
                </a:extLst>
              </a:tr>
              <a:tr h="599196">
                <a:tc>
                  <a:txBody>
                    <a:bodyPr/>
                    <a:lstStyle/>
                    <a:p>
                      <a:r>
                        <a:rPr lang="en-US" b="0">
                          <a:latin typeface="ADLaM Display"/>
                        </a:rPr>
                        <a:t>Large Reflector</a:t>
                      </a:r>
                    </a:p>
                  </a:txBody>
                  <a:tcPr>
                    <a:lnT w="12700">
                      <a:solidFill>
                        <a:schemeClr val="tx1"/>
                      </a:solidFill>
                    </a:lnT>
                    <a:solidFill>
                      <a:srgbClr val="92D050"/>
                    </a:solidFill>
                  </a:tcPr>
                </a:tc>
                <a:tc>
                  <a:txBody>
                    <a:bodyPr/>
                    <a:lstStyle/>
                    <a:p>
                      <a:pPr algn="ctr"/>
                      <a:r>
                        <a:rPr lang="en-US" b="0">
                          <a:latin typeface="ADLaM Display"/>
                        </a:rPr>
                        <a:t>HIGH (+3)</a:t>
                      </a:r>
                    </a:p>
                  </a:txBody>
                  <a:tcPr anchor="ctr">
                    <a:lnT w="12700">
                      <a:solidFill>
                        <a:schemeClr val="tx1"/>
                      </a:solidFill>
                    </a:lnT>
                    <a:solidFill>
                      <a:srgbClr val="92D050"/>
                    </a:solidFill>
                  </a:tcPr>
                </a:tc>
                <a:tc>
                  <a:txBody>
                    <a:bodyPr/>
                    <a:lstStyle/>
                    <a:p>
                      <a:pPr algn="ctr"/>
                      <a:r>
                        <a:rPr lang="en-US" b="0">
                          <a:latin typeface="ADLaM Display"/>
                        </a:rPr>
                        <a:t>HIGH </a:t>
                      </a:r>
                      <a:r>
                        <a:rPr lang="en-US" sz="1800" b="0" i="0" u="none" strike="noStrike" noProof="0">
                          <a:solidFill>
                            <a:srgbClr val="000000"/>
                          </a:solidFill>
                          <a:latin typeface="ADLaM Display"/>
                        </a:rPr>
                        <a:t>(+3)</a:t>
                      </a:r>
                      <a:endParaRPr lang="en-US" b="0">
                        <a:latin typeface="ADLaM Display"/>
                      </a:endParaRPr>
                    </a:p>
                  </a:txBody>
                  <a:tcPr anchor="ctr">
                    <a:lnT w="12700">
                      <a:solidFill>
                        <a:schemeClr val="tx1"/>
                      </a:solidFill>
                    </a:lnT>
                    <a:solidFill>
                      <a:srgbClr val="92D050"/>
                    </a:solidFill>
                  </a:tcPr>
                </a:tc>
                <a:tc>
                  <a:txBody>
                    <a:bodyPr/>
                    <a:lstStyle/>
                    <a:p>
                      <a:pPr algn="ctr"/>
                      <a:r>
                        <a:rPr lang="en-US" b="0">
                          <a:latin typeface="ADLaM Display"/>
                        </a:rPr>
                        <a:t>HIGH (-3)</a:t>
                      </a:r>
                    </a:p>
                  </a:txBody>
                  <a:tcPr anchor="ctr">
                    <a:lnT w="12700">
                      <a:solidFill>
                        <a:schemeClr val="tx1"/>
                      </a:solidFill>
                    </a:lnT>
                    <a:solidFill>
                      <a:srgbClr val="92D050"/>
                    </a:solidFill>
                  </a:tcPr>
                </a:tc>
                <a:tc>
                  <a:txBody>
                    <a:bodyPr/>
                    <a:lstStyle/>
                    <a:p>
                      <a:pPr lvl="0" algn="ctr">
                        <a:buNone/>
                      </a:pPr>
                      <a:r>
                        <a:rPr lang="en-US" b="0">
                          <a:latin typeface="ADLaM Display"/>
                        </a:rPr>
                        <a:t>+3</a:t>
                      </a:r>
                    </a:p>
                  </a:txBody>
                  <a:tcPr anchor="ctr">
                    <a:lnT w="12700">
                      <a:solidFill>
                        <a:schemeClr val="tx1"/>
                      </a:solidFill>
                    </a:lnT>
                    <a:solidFill>
                      <a:srgbClr val="92D050"/>
                    </a:solidFill>
                  </a:tcPr>
                </a:tc>
                <a:extLst>
                  <a:ext uri="{0D108BD9-81ED-4DB2-BD59-A6C34878D82A}">
                    <a16:rowId xmlns:a16="http://schemas.microsoft.com/office/drawing/2014/main" val="4006833854"/>
                  </a:ext>
                </a:extLst>
              </a:tr>
              <a:tr h="599196">
                <a:tc>
                  <a:txBody>
                    <a:bodyPr/>
                    <a:lstStyle/>
                    <a:p>
                      <a:pPr lvl="0">
                        <a:buNone/>
                      </a:pPr>
                      <a:r>
                        <a:rPr lang="en-US">
                          <a:latin typeface="ADLaM Display"/>
                        </a:rPr>
                        <a:t>Small Reflector</a:t>
                      </a:r>
                    </a:p>
                  </a:txBody>
                  <a:tcPr>
                    <a:solidFill>
                      <a:srgbClr val="FF0000"/>
                    </a:solidFill>
                  </a:tcPr>
                </a:tc>
                <a:tc>
                  <a:txBody>
                    <a:bodyPr/>
                    <a:lstStyle/>
                    <a:p>
                      <a:pPr lvl="0" algn="ctr">
                        <a:buNone/>
                      </a:pPr>
                      <a:r>
                        <a:rPr lang="en-US">
                          <a:latin typeface="ADLaM Display"/>
                        </a:rPr>
                        <a:t>LOW (+1)</a:t>
                      </a:r>
                    </a:p>
                  </a:txBody>
                  <a:tcPr anchor="ctr">
                    <a:solidFill>
                      <a:srgbClr val="FF0000"/>
                    </a:solidFill>
                  </a:tcPr>
                </a:tc>
                <a:tc>
                  <a:txBody>
                    <a:bodyPr/>
                    <a:lstStyle/>
                    <a:p>
                      <a:pPr lvl="0" algn="ctr">
                        <a:buNone/>
                      </a:pPr>
                      <a:r>
                        <a:rPr lang="en-US">
                          <a:latin typeface="ADLaM Display"/>
                        </a:rPr>
                        <a:t>LOW </a:t>
                      </a:r>
                      <a:r>
                        <a:rPr lang="en-US" sz="1800" b="0" i="0" u="none" strike="noStrike" noProof="0">
                          <a:solidFill>
                            <a:srgbClr val="000000"/>
                          </a:solidFill>
                          <a:latin typeface="ADLaM Display"/>
                        </a:rPr>
                        <a:t>(+1)</a:t>
                      </a:r>
                      <a:endParaRPr lang="en-US">
                        <a:latin typeface="ADLaM Display"/>
                      </a:endParaRPr>
                    </a:p>
                  </a:txBody>
                  <a:tcPr anchor="ctr">
                    <a:solidFill>
                      <a:srgbClr val="FF0000"/>
                    </a:solidFill>
                  </a:tcPr>
                </a:tc>
                <a:tc>
                  <a:txBody>
                    <a:bodyPr/>
                    <a:lstStyle/>
                    <a:p>
                      <a:pPr lvl="0" algn="ctr">
                        <a:buNone/>
                      </a:pPr>
                      <a:r>
                        <a:rPr lang="en-US">
                          <a:latin typeface="ADLaM Display"/>
                        </a:rPr>
                        <a:t>LOW (-1)</a:t>
                      </a:r>
                    </a:p>
                  </a:txBody>
                  <a:tcPr anchor="ctr">
                    <a:solidFill>
                      <a:srgbClr val="FF0000"/>
                    </a:solidFill>
                  </a:tcPr>
                </a:tc>
                <a:tc>
                  <a:txBody>
                    <a:bodyPr/>
                    <a:lstStyle/>
                    <a:p>
                      <a:pPr lvl="0" algn="ctr">
                        <a:buNone/>
                      </a:pPr>
                      <a:r>
                        <a:rPr lang="en-US">
                          <a:latin typeface="ADLaM Display"/>
                        </a:rPr>
                        <a:t>+1</a:t>
                      </a:r>
                    </a:p>
                  </a:txBody>
                  <a:tcPr anchor="ctr">
                    <a:solidFill>
                      <a:srgbClr val="FF0000"/>
                    </a:solidFill>
                  </a:tcPr>
                </a:tc>
                <a:extLst>
                  <a:ext uri="{0D108BD9-81ED-4DB2-BD59-A6C34878D82A}">
                    <a16:rowId xmlns:a16="http://schemas.microsoft.com/office/drawing/2014/main" val="1122824789"/>
                  </a:ext>
                </a:extLst>
              </a:tr>
            </a:tbl>
          </a:graphicData>
        </a:graphic>
      </p:graphicFrame>
    </p:spTree>
    <p:extLst>
      <p:ext uri="{BB962C8B-B14F-4D97-AF65-F5344CB8AC3E}">
        <p14:creationId xmlns:p14="http://schemas.microsoft.com/office/powerpoint/2010/main" val="350363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391A-A6EF-BC21-BF01-28120CA3A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90737-B04D-8E2F-5931-544E1F3B3E25}"/>
              </a:ext>
            </a:extLst>
          </p:cNvPr>
          <p:cNvSpPr>
            <a:spLocks noGrp="1"/>
          </p:cNvSpPr>
          <p:nvPr>
            <p:ph type="title"/>
          </p:nvPr>
        </p:nvSpPr>
        <p:spPr/>
        <p:txBody>
          <a:bodyPr>
            <a:normAutofit/>
          </a:bodyPr>
          <a:lstStyle/>
          <a:p>
            <a:r>
              <a:rPr lang="en-US">
                <a:solidFill>
                  <a:schemeClr val="bg1"/>
                </a:solidFill>
                <a:latin typeface="ADLaM Display"/>
                <a:ea typeface="ADLaM Display"/>
                <a:cs typeface="ADLaM Display"/>
              </a:rPr>
              <a:t>Blender Sim</a:t>
            </a:r>
            <a:endParaRPr lang="en-US">
              <a:solidFill>
                <a:schemeClr val="bg1"/>
              </a:solidFill>
            </a:endParaRPr>
          </a:p>
        </p:txBody>
      </p:sp>
      <p:pic>
        <p:nvPicPr>
          <p:cNvPr id="6" name="Picture 5" descr="A desk with a light on it&#10;&#10;AI-generated content may be incorrect.">
            <a:extLst>
              <a:ext uri="{FF2B5EF4-FFF2-40B4-BE49-F238E27FC236}">
                <a16:creationId xmlns:a16="http://schemas.microsoft.com/office/drawing/2014/main" id="{34DD5EDC-7257-C4A5-2444-8F2691AD1B65}"/>
              </a:ext>
            </a:extLst>
          </p:cNvPr>
          <p:cNvPicPr>
            <a:picLocks noChangeAspect="1"/>
          </p:cNvPicPr>
          <p:nvPr/>
        </p:nvPicPr>
        <p:blipFill>
          <a:blip r:embed="rId2"/>
          <a:srcRect l="23" t="23133" b="-147"/>
          <a:stretch>
            <a:fillRect/>
          </a:stretch>
        </p:blipFill>
        <p:spPr>
          <a:xfrm>
            <a:off x="-28" y="0"/>
            <a:ext cx="12194151" cy="7086309"/>
          </a:xfrm>
          <a:prstGeom prst="rect">
            <a:avLst/>
          </a:prstGeom>
        </p:spPr>
      </p:pic>
      <p:pic>
        <p:nvPicPr>
          <p:cNvPr id="7" name="Picture 6" descr="A person wearing sunglasses and holding a device&#10;&#10;AI-generated content may be incorrect.">
            <a:extLst>
              <a:ext uri="{FF2B5EF4-FFF2-40B4-BE49-F238E27FC236}">
                <a16:creationId xmlns:a16="http://schemas.microsoft.com/office/drawing/2014/main" id="{2359DB81-0EF4-8ED4-C9D5-93CBB5479082}"/>
              </a:ext>
            </a:extLst>
          </p:cNvPr>
          <p:cNvPicPr>
            <a:picLocks noChangeAspect="1"/>
          </p:cNvPicPr>
          <p:nvPr/>
        </p:nvPicPr>
        <p:blipFill>
          <a:blip r:embed="rId3"/>
          <a:srcRect l="4521" t="198" r="3797" b="-593"/>
          <a:stretch>
            <a:fillRect/>
          </a:stretch>
        </p:blipFill>
        <p:spPr>
          <a:xfrm>
            <a:off x="10887267" y="23519"/>
            <a:ext cx="1284772" cy="1277701"/>
          </a:xfrm>
          <a:prstGeom prst="ellipse">
            <a:avLst/>
          </a:prstGeom>
        </p:spPr>
      </p:pic>
      <p:pic>
        <p:nvPicPr>
          <p:cNvPr id="8" name="Picture 7" descr="A light on a table&#10;&#10;AI-generated content may be incorrect.">
            <a:extLst>
              <a:ext uri="{FF2B5EF4-FFF2-40B4-BE49-F238E27FC236}">
                <a16:creationId xmlns:a16="http://schemas.microsoft.com/office/drawing/2014/main" id="{2BD38B9A-1CD4-54AD-F44A-510689C5030E}"/>
              </a:ext>
            </a:extLst>
          </p:cNvPr>
          <p:cNvPicPr>
            <a:picLocks noChangeAspect="1"/>
          </p:cNvPicPr>
          <p:nvPr/>
        </p:nvPicPr>
        <p:blipFill>
          <a:blip r:embed="rId4"/>
          <a:srcRect l="14521" t="22108" r="14301" b="5179"/>
          <a:stretch>
            <a:fillRect/>
          </a:stretch>
        </p:blipFill>
        <p:spPr>
          <a:xfrm>
            <a:off x="-2124" y="3912172"/>
            <a:ext cx="4106685" cy="3161862"/>
          </a:xfrm>
          <a:prstGeom prst="rect">
            <a:avLst/>
          </a:prstGeom>
        </p:spPr>
      </p:pic>
      <p:sp>
        <p:nvSpPr>
          <p:cNvPr id="10" name="Title 1">
            <a:extLst>
              <a:ext uri="{FF2B5EF4-FFF2-40B4-BE49-F238E27FC236}">
                <a16:creationId xmlns:a16="http://schemas.microsoft.com/office/drawing/2014/main" id="{0B3EA73E-CE30-7D1E-4D1D-01F3DE15E1AF}"/>
              </a:ext>
            </a:extLst>
          </p:cNvPr>
          <p:cNvSpPr txBox="1">
            <a:spLocks/>
          </p:cNvSpPr>
          <p:nvPr/>
        </p:nvSpPr>
        <p:spPr>
          <a:xfrm>
            <a:off x="4098758" y="6001443"/>
            <a:ext cx="5362074" cy="8586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ADLaM Display"/>
                <a:ea typeface="ADLaM Display"/>
                <a:cs typeface="ADLaM Display"/>
              </a:rPr>
              <a:t>WLS as of Feb 13th</a:t>
            </a:r>
            <a:endParaRPr lang="en-US"/>
          </a:p>
        </p:txBody>
      </p:sp>
      <p:sp>
        <p:nvSpPr>
          <p:cNvPr id="4" name="Title 1">
            <a:extLst>
              <a:ext uri="{FF2B5EF4-FFF2-40B4-BE49-F238E27FC236}">
                <a16:creationId xmlns:a16="http://schemas.microsoft.com/office/drawing/2014/main" id="{A8ECFBC3-8E60-A53B-3AF2-A6FD96391779}"/>
              </a:ext>
            </a:extLst>
          </p:cNvPr>
          <p:cNvSpPr txBox="1">
            <a:spLocks/>
          </p:cNvSpPr>
          <p:nvPr/>
        </p:nvSpPr>
        <p:spPr>
          <a:xfrm>
            <a:off x="162548" y="-2322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ADLaM Display"/>
                <a:ea typeface="+mj-lt"/>
                <a:cs typeface="+mj-lt"/>
              </a:rPr>
              <a:t>WLS Testing</a:t>
            </a:r>
            <a:endParaRPr lang="en-US"/>
          </a:p>
        </p:txBody>
      </p:sp>
    </p:spTree>
    <p:extLst>
      <p:ext uri="{BB962C8B-B14F-4D97-AF65-F5344CB8AC3E}">
        <p14:creationId xmlns:p14="http://schemas.microsoft.com/office/powerpoint/2010/main" val="2936507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50193-7B9E-E734-4C74-07C6F1CA0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3CE87-75D5-0A02-F39C-F76903EF6FA5}"/>
              </a:ext>
            </a:extLst>
          </p:cNvPr>
          <p:cNvSpPr>
            <a:spLocks noGrp="1"/>
          </p:cNvSpPr>
          <p:nvPr>
            <p:ph type="title"/>
          </p:nvPr>
        </p:nvSpPr>
        <p:spPr>
          <a:xfrm>
            <a:off x="143733" y="493316"/>
            <a:ext cx="9212640" cy="674083"/>
          </a:xfrm>
        </p:spPr>
        <p:txBody>
          <a:bodyPr>
            <a:noAutofit/>
          </a:bodyPr>
          <a:lstStyle/>
          <a:p>
            <a:r>
              <a:rPr lang="en-US" sz="3200">
                <a:latin typeface="ADLaM Display"/>
                <a:ea typeface="+mj-lt"/>
                <a:cs typeface="+mj-lt"/>
              </a:rPr>
              <a:t>Monochromator Comparison &amp; Selection</a:t>
            </a:r>
            <a:endParaRPr lang="en-US" sz="3200">
              <a:latin typeface="ADLaM Display"/>
              <a:ea typeface="ADLaM Display"/>
              <a:cs typeface="ADLaM Display"/>
            </a:endParaRPr>
          </a:p>
        </p:txBody>
      </p:sp>
      <p:pic>
        <p:nvPicPr>
          <p:cNvPr id="6" name="Picture 5">
            <a:extLst>
              <a:ext uri="{FF2B5EF4-FFF2-40B4-BE49-F238E27FC236}">
                <a16:creationId xmlns:a16="http://schemas.microsoft.com/office/drawing/2014/main" id="{0E2E3AA1-AD88-9401-C620-C9F9CCAC56D6}"/>
              </a:ext>
            </a:extLst>
          </p:cNvPr>
          <p:cNvPicPr>
            <a:picLocks noChangeAspect="1"/>
          </p:cNvPicPr>
          <p:nvPr/>
        </p:nvPicPr>
        <p:blipFill>
          <a:blip r:embed="rId3"/>
          <a:stretch>
            <a:fillRect/>
          </a:stretch>
        </p:blipFill>
        <p:spPr>
          <a:xfrm>
            <a:off x="816636" y="3426810"/>
            <a:ext cx="4271538" cy="32226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Diagram of light and grating&#10;&#10;AI-generated content may be incorrect.">
            <a:extLst>
              <a:ext uri="{FF2B5EF4-FFF2-40B4-BE49-F238E27FC236}">
                <a16:creationId xmlns:a16="http://schemas.microsoft.com/office/drawing/2014/main" id="{0F386B56-6D67-C290-97CB-3FD8B90BEED0}"/>
              </a:ext>
            </a:extLst>
          </p:cNvPr>
          <p:cNvPicPr>
            <a:picLocks noChangeAspect="1"/>
          </p:cNvPicPr>
          <p:nvPr/>
        </p:nvPicPr>
        <p:blipFill>
          <a:blip r:embed="rId4"/>
          <a:stretch>
            <a:fillRect/>
          </a:stretch>
        </p:blipFill>
        <p:spPr>
          <a:xfrm>
            <a:off x="1261996" y="1169901"/>
            <a:ext cx="3488170" cy="2059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person smiling at camera&#10;&#10;AI-generated content may be incorrect.">
            <a:extLst>
              <a:ext uri="{FF2B5EF4-FFF2-40B4-BE49-F238E27FC236}">
                <a16:creationId xmlns:a16="http://schemas.microsoft.com/office/drawing/2014/main" id="{CE07B1DE-1380-38E6-FCB1-4B9D6EA33C42}"/>
              </a:ext>
            </a:extLst>
          </p:cNvPr>
          <p:cNvPicPr>
            <a:picLocks noChangeAspect="1"/>
          </p:cNvPicPr>
          <p:nvPr/>
        </p:nvPicPr>
        <p:blipFill>
          <a:blip r:embed="rId5"/>
          <a:srcRect l="406" r="406"/>
          <a:stretch>
            <a:fillRect/>
          </a:stretch>
        </p:blipFill>
        <p:spPr>
          <a:xfrm>
            <a:off x="10887267" y="23519"/>
            <a:ext cx="1284772" cy="1277701"/>
          </a:xfrm>
          <a:prstGeom prst="ellipse">
            <a:avLst/>
          </a:prstGeom>
        </p:spPr>
      </p:pic>
      <p:pic>
        <p:nvPicPr>
          <p:cNvPr id="3" name="Picture 2" descr="A screen shot of a computer&#10;&#10;AI-generated content may be incorrect.">
            <a:extLst>
              <a:ext uri="{FF2B5EF4-FFF2-40B4-BE49-F238E27FC236}">
                <a16:creationId xmlns:a16="http://schemas.microsoft.com/office/drawing/2014/main" id="{8C9491CA-5025-5B07-6C28-F3CEC55C3030}"/>
              </a:ext>
            </a:extLst>
          </p:cNvPr>
          <p:cNvPicPr>
            <a:picLocks noChangeAspect="1"/>
          </p:cNvPicPr>
          <p:nvPr/>
        </p:nvPicPr>
        <p:blipFill>
          <a:blip r:embed="rId6"/>
          <a:srcRect t="26099"/>
          <a:stretch>
            <a:fillRect/>
          </a:stretch>
        </p:blipFill>
        <p:spPr>
          <a:xfrm>
            <a:off x="6096685" y="1681988"/>
            <a:ext cx="5377476" cy="39511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F0DB4887-60B8-88DD-9977-67DB1388FA2A}"/>
              </a:ext>
            </a:extLst>
          </p:cNvPr>
          <p:cNvSpPr txBox="1"/>
          <p:nvPr/>
        </p:nvSpPr>
        <p:spPr>
          <a:xfrm>
            <a:off x="6764311" y="3428999"/>
            <a:ext cx="35351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 3.5 nm FWHM</a:t>
            </a:r>
          </a:p>
        </p:txBody>
      </p:sp>
      <p:sp>
        <p:nvSpPr>
          <p:cNvPr id="7" name="TextBox 6">
            <a:extLst>
              <a:ext uri="{FF2B5EF4-FFF2-40B4-BE49-F238E27FC236}">
                <a16:creationId xmlns:a16="http://schemas.microsoft.com/office/drawing/2014/main" id="{E902EE0D-E08D-1B63-9DAD-DD3C298A4FBB}"/>
              </a:ext>
            </a:extLst>
          </p:cNvPr>
          <p:cNvSpPr txBox="1"/>
          <p:nvPr/>
        </p:nvSpPr>
        <p:spPr>
          <a:xfrm>
            <a:off x="6934200" y="3011246"/>
            <a:ext cx="3053443" cy="646331"/>
          </a:xfrm>
          <a:prstGeom prst="rect">
            <a:avLst/>
          </a:prstGeom>
          <a:noFill/>
        </p:spPr>
        <p:txBody>
          <a:bodyPr wrap="square" rtlCol="0">
            <a:spAutoFit/>
          </a:bodyPr>
          <a:lstStyle/>
          <a:p>
            <a:r>
              <a:rPr lang="en-US">
                <a:solidFill>
                  <a:schemeClr val="bg1"/>
                </a:solidFill>
              </a:rPr>
              <a:t>Peak wavelength of 671 nm with a linewidth of 3.5 nm</a:t>
            </a:r>
          </a:p>
        </p:txBody>
      </p:sp>
    </p:spTree>
    <p:extLst>
      <p:ext uri="{BB962C8B-B14F-4D97-AF65-F5344CB8AC3E}">
        <p14:creationId xmlns:p14="http://schemas.microsoft.com/office/powerpoint/2010/main" val="2229584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E3C2-C2AA-FF8B-2FE3-26FF4F1BB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C9FC9-D625-143B-0677-7F8586C44F4E}"/>
              </a:ext>
            </a:extLst>
          </p:cNvPr>
          <p:cNvSpPr>
            <a:spLocks noGrp="1"/>
          </p:cNvSpPr>
          <p:nvPr>
            <p:ph type="title"/>
          </p:nvPr>
        </p:nvSpPr>
        <p:spPr>
          <a:xfrm>
            <a:off x="143733" y="-158164"/>
            <a:ext cx="10515600" cy="1325563"/>
          </a:xfrm>
        </p:spPr>
        <p:txBody>
          <a:bodyPr>
            <a:normAutofit/>
          </a:bodyPr>
          <a:lstStyle/>
          <a:p>
            <a:r>
              <a:rPr lang="en-US" sz="4000">
                <a:latin typeface="ADLaM Display"/>
                <a:ea typeface="+mj-lt"/>
                <a:cs typeface="+mj-lt"/>
              </a:rPr>
              <a:t>Monochromator Design</a:t>
            </a:r>
            <a:endParaRPr lang="en-US" sz="4000">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1023B72E-83B6-9BC6-A3D4-83AE6B9A2FEE}"/>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pic>
        <p:nvPicPr>
          <p:cNvPr id="5" name="Picture 4">
            <a:extLst>
              <a:ext uri="{FF2B5EF4-FFF2-40B4-BE49-F238E27FC236}">
                <a16:creationId xmlns:a16="http://schemas.microsoft.com/office/drawing/2014/main" id="{D63514FC-0DD6-B59F-613E-BC16F22668F3}"/>
              </a:ext>
            </a:extLst>
          </p:cNvPr>
          <p:cNvPicPr>
            <a:picLocks noChangeAspect="1"/>
          </p:cNvPicPr>
          <p:nvPr/>
        </p:nvPicPr>
        <p:blipFill>
          <a:blip r:embed="rId4"/>
          <a:srcRect l="9037" t="4725" r="5627" b="3287"/>
          <a:stretch>
            <a:fillRect/>
          </a:stretch>
        </p:blipFill>
        <p:spPr>
          <a:xfrm>
            <a:off x="619443" y="1872482"/>
            <a:ext cx="5824569" cy="4188457"/>
          </a:xfrm>
          <a:prstGeom prst="rect">
            <a:avLst/>
          </a:prstGeom>
        </p:spPr>
      </p:pic>
      <p:pic>
        <p:nvPicPr>
          <p:cNvPr id="6" name="Picture 5">
            <a:extLst>
              <a:ext uri="{FF2B5EF4-FFF2-40B4-BE49-F238E27FC236}">
                <a16:creationId xmlns:a16="http://schemas.microsoft.com/office/drawing/2014/main" id="{4B26CE1E-E60F-590E-C189-21FD1EA5234B}"/>
              </a:ext>
            </a:extLst>
          </p:cNvPr>
          <p:cNvPicPr>
            <a:picLocks noChangeAspect="1"/>
          </p:cNvPicPr>
          <p:nvPr/>
        </p:nvPicPr>
        <p:blipFill>
          <a:blip r:embed="rId5"/>
          <a:stretch>
            <a:fillRect/>
          </a:stretch>
        </p:blipFill>
        <p:spPr>
          <a:xfrm>
            <a:off x="6986315" y="1305489"/>
            <a:ext cx="3761345" cy="5321509"/>
          </a:xfrm>
          <a:prstGeom prst="rect">
            <a:avLst/>
          </a:prstGeom>
        </p:spPr>
      </p:pic>
    </p:spTree>
    <p:extLst>
      <p:ext uri="{BB962C8B-B14F-4D97-AF65-F5344CB8AC3E}">
        <p14:creationId xmlns:p14="http://schemas.microsoft.com/office/powerpoint/2010/main" val="1906457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5FBC-769D-4C6F-592A-EAD70CA8D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06A88-401E-C291-43CF-815A182E522F}"/>
              </a:ext>
            </a:extLst>
          </p:cNvPr>
          <p:cNvSpPr>
            <a:spLocks noGrp="1"/>
          </p:cNvSpPr>
          <p:nvPr>
            <p:ph type="title"/>
          </p:nvPr>
        </p:nvSpPr>
        <p:spPr>
          <a:xfrm>
            <a:off x="118749" y="-2016"/>
            <a:ext cx="10515600" cy="1325563"/>
          </a:xfrm>
        </p:spPr>
        <p:txBody>
          <a:bodyPr>
            <a:normAutofit/>
          </a:bodyPr>
          <a:lstStyle/>
          <a:p>
            <a:r>
              <a:rPr lang="en-US">
                <a:latin typeface="ADLaM Display"/>
                <a:ea typeface="+mj-lt"/>
                <a:cs typeface="+mj-lt"/>
              </a:rPr>
              <a:t>Monochromator Testing</a:t>
            </a:r>
            <a:endParaRPr lang="en-US">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47192B4B-6D50-1318-221B-DFD77B474DE3}"/>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pic>
        <p:nvPicPr>
          <p:cNvPr id="7" name="Picture 6">
            <a:extLst>
              <a:ext uri="{FF2B5EF4-FFF2-40B4-BE49-F238E27FC236}">
                <a16:creationId xmlns:a16="http://schemas.microsoft.com/office/drawing/2014/main" id="{0A55F9B4-9D8D-BE58-0892-9450139EC12C}"/>
              </a:ext>
            </a:extLst>
          </p:cNvPr>
          <p:cNvPicPr>
            <a:picLocks noChangeAspect="1"/>
          </p:cNvPicPr>
          <p:nvPr/>
        </p:nvPicPr>
        <p:blipFill>
          <a:blip r:embed="rId4"/>
          <a:srcRect l="15751" t="24121" r="16876" b="21392"/>
          <a:stretch>
            <a:fillRect/>
          </a:stretch>
        </p:blipFill>
        <p:spPr>
          <a:xfrm rot="5400000">
            <a:off x="-512464" y="2673064"/>
            <a:ext cx="3795865" cy="2299295"/>
          </a:xfrm>
          <a:prstGeom prst="rect">
            <a:avLst/>
          </a:prstGeom>
        </p:spPr>
      </p:pic>
      <p:pic>
        <p:nvPicPr>
          <p:cNvPr id="8" name="Picture 7" descr="A person holding a large glass ball&#10;&#10;AI-generated content may be incorrect.">
            <a:extLst>
              <a:ext uri="{FF2B5EF4-FFF2-40B4-BE49-F238E27FC236}">
                <a16:creationId xmlns:a16="http://schemas.microsoft.com/office/drawing/2014/main" id="{B0267727-07AB-2410-EC12-F958BAFBD39A}"/>
              </a:ext>
            </a:extLst>
          </p:cNvPr>
          <p:cNvPicPr>
            <a:picLocks noChangeAspect="1"/>
          </p:cNvPicPr>
          <p:nvPr/>
        </p:nvPicPr>
        <p:blipFill>
          <a:blip r:embed="rId5"/>
          <a:stretch>
            <a:fillRect/>
          </a:stretch>
        </p:blipFill>
        <p:spPr>
          <a:xfrm rot="5400000">
            <a:off x="8149578" y="2191411"/>
            <a:ext cx="4359641" cy="3269731"/>
          </a:xfrm>
          <a:prstGeom prst="rect">
            <a:avLst/>
          </a:prstGeom>
        </p:spPr>
      </p:pic>
      <p:pic>
        <p:nvPicPr>
          <p:cNvPr id="3" name="Picture 2" descr="A group of black objects on a wooden surface&#10;&#10;AI-generated content may be incorrect.">
            <a:extLst>
              <a:ext uri="{FF2B5EF4-FFF2-40B4-BE49-F238E27FC236}">
                <a16:creationId xmlns:a16="http://schemas.microsoft.com/office/drawing/2014/main" id="{30B7BBA5-26BD-C787-9925-F5340AD2CADD}"/>
              </a:ext>
            </a:extLst>
          </p:cNvPr>
          <p:cNvPicPr>
            <a:picLocks noChangeAspect="1"/>
          </p:cNvPicPr>
          <p:nvPr/>
        </p:nvPicPr>
        <p:blipFill>
          <a:blip r:embed="rId6"/>
          <a:srcRect l="13626" t="24621" r="9077" b="-71"/>
          <a:stretch>
            <a:fillRect/>
          </a:stretch>
        </p:blipFill>
        <p:spPr>
          <a:xfrm>
            <a:off x="2890015" y="1806555"/>
            <a:ext cx="5505629" cy="4027884"/>
          </a:xfrm>
          <a:prstGeom prst="rect">
            <a:avLst/>
          </a:prstGeom>
        </p:spPr>
      </p:pic>
    </p:spTree>
    <p:extLst>
      <p:ext uri="{BB962C8B-B14F-4D97-AF65-F5344CB8AC3E}">
        <p14:creationId xmlns:p14="http://schemas.microsoft.com/office/powerpoint/2010/main" val="128429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9B21D-4E64-8678-4BC4-DB776C631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21E8D-239B-8A79-F2AC-C368DE09BBBB}"/>
              </a:ext>
            </a:extLst>
          </p:cNvPr>
          <p:cNvSpPr>
            <a:spLocks noGrp="1"/>
          </p:cNvSpPr>
          <p:nvPr>
            <p:ph type="title"/>
          </p:nvPr>
        </p:nvSpPr>
        <p:spPr>
          <a:xfrm>
            <a:off x="118749" y="-385924"/>
            <a:ext cx="10515600" cy="1325563"/>
          </a:xfrm>
        </p:spPr>
        <p:txBody>
          <a:bodyPr>
            <a:normAutofit/>
          </a:bodyPr>
          <a:lstStyle/>
          <a:p>
            <a:r>
              <a:rPr lang="en-US">
                <a:latin typeface="ADLaM Display"/>
                <a:ea typeface="+mj-lt"/>
                <a:cs typeface="+mj-lt"/>
              </a:rPr>
              <a:t>Photodiode Testing</a:t>
            </a:r>
            <a:endParaRPr lang="en-US"/>
          </a:p>
        </p:txBody>
      </p:sp>
      <p:pic>
        <p:nvPicPr>
          <p:cNvPr id="4" name="Picture 3" descr="A person smiling at camera&#10;&#10;AI-generated content may be incorrect.">
            <a:extLst>
              <a:ext uri="{FF2B5EF4-FFF2-40B4-BE49-F238E27FC236}">
                <a16:creationId xmlns:a16="http://schemas.microsoft.com/office/drawing/2014/main" id="{587D80A3-5FC3-30E7-53A5-AD0C3F756D69}"/>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pic>
        <p:nvPicPr>
          <p:cNvPr id="3" name="Picture 2">
            <a:extLst>
              <a:ext uri="{FF2B5EF4-FFF2-40B4-BE49-F238E27FC236}">
                <a16:creationId xmlns:a16="http://schemas.microsoft.com/office/drawing/2014/main" id="{ABEC47CD-6314-7FE0-ACB0-28755BDA63DD}"/>
              </a:ext>
            </a:extLst>
          </p:cNvPr>
          <p:cNvPicPr>
            <a:picLocks noChangeAspect="1"/>
          </p:cNvPicPr>
          <p:nvPr/>
        </p:nvPicPr>
        <p:blipFill>
          <a:blip r:embed="rId4"/>
          <a:srcRect t="11962" r="6906" b="-96"/>
          <a:stretch>
            <a:fillRect/>
          </a:stretch>
        </p:blipFill>
        <p:spPr>
          <a:xfrm>
            <a:off x="2361045" y="1177637"/>
            <a:ext cx="7473248" cy="5311732"/>
          </a:xfrm>
          <a:prstGeom prst="rect">
            <a:avLst/>
          </a:prstGeom>
        </p:spPr>
      </p:pic>
    </p:spTree>
    <p:extLst>
      <p:ext uri="{BB962C8B-B14F-4D97-AF65-F5344CB8AC3E}">
        <p14:creationId xmlns:p14="http://schemas.microsoft.com/office/powerpoint/2010/main" val="2354127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A399A3-E500-EE96-5D19-3DE6DEA87020}"/>
            </a:ext>
          </a:extLst>
        </p:cNvPr>
        <p:cNvGrpSpPr/>
        <p:nvPr/>
      </p:nvGrpSpPr>
      <p:grpSpPr>
        <a:xfrm>
          <a:off x="0" y="0"/>
          <a:ext cx="0" cy="0"/>
          <a:chOff x="0" y="0"/>
          <a:chExt cx="0" cy="0"/>
        </a:xfrm>
      </p:grpSpPr>
      <p:pic>
        <p:nvPicPr>
          <p:cNvPr id="5" name="Picture 4" descr="A person wearing sunglasses and holding a device&#10;&#10;AI-generated content may be incorrect.">
            <a:extLst>
              <a:ext uri="{FF2B5EF4-FFF2-40B4-BE49-F238E27FC236}">
                <a16:creationId xmlns:a16="http://schemas.microsoft.com/office/drawing/2014/main" id="{9A78284A-72BF-2FDC-28BC-777CF95CC132}"/>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sp>
        <p:nvSpPr>
          <p:cNvPr id="6" name="Title 1">
            <a:extLst>
              <a:ext uri="{FF2B5EF4-FFF2-40B4-BE49-F238E27FC236}">
                <a16:creationId xmlns:a16="http://schemas.microsoft.com/office/drawing/2014/main" id="{0DACE40A-4F0E-99F9-4B53-CE8ABA66F831}"/>
              </a:ext>
            </a:extLst>
          </p:cNvPr>
          <p:cNvSpPr>
            <a:spLocks noGrp="1"/>
          </p:cNvSpPr>
          <p:nvPr>
            <p:ph type="title"/>
          </p:nvPr>
        </p:nvSpPr>
        <p:spPr>
          <a:xfrm>
            <a:off x="143733" y="-514704"/>
            <a:ext cx="10515600" cy="1325563"/>
          </a:xfrm>
        </p:spPr>
        <p:txBody>
          <a:bodyPr>
            <a:normAutofit/>
          </a:bodyPr>
          <a:lstStyle/>
          <a:p>
            <a:r>
              <a:rPr lang="en-US">
                <a:latin typeface="ADLaM Display"/>
                <a:ea typeface="+mj-lt"/>
                <a:cs typeface="+mj-lt"/>
              </a:rPr>
              <a:t>Datasheet Generation</a:t>
            </a:r>
            <a:endParaRPr lang="en-US"/>
          </a:p>
        </p:txBody>
      </p:sp>
      <p:pic>
        <p:nvPicPr>
          <p:cNvPr id="3" name="Picture 2" descr="A screenshot of a computer&#10;&#10;AI-generated content may be incorrect.">
            <a:extLst>
              <a:ext uri="{FF2B5EF4-FFF2-40B4-BE49-F238E27FC236}">
                <a16:creationId xmlns:a16="http://schemas.microsoft.com/office/drawing/2014/main" id="{03E47359-17C8-6853-948C-9185323C6AD6}"/>
              </a:ext>
            </a:extLst>
          </p:cNvPr>
          <p:cNvPicPr>
            <a:picLocks noChangeAspect="1"/>
          </p:cNvPicPr>
          <p:nvPr/>
        </p:nvPicPr>
        <p:blipFill>
          <a:blip r:embed="rId3"/>
          <a:stretch>
            <a:fillRect/>
          </a:stretch>
        </p:blipFill>
        <p:spPr>
          <a:xfrm>
            <a:off x="239331" y="1126723"/>
            <a:ext cx="7038975" cy="5581650"/>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0DE10BF2-81B4-E637-1DEF-C3D151E66D3A}"/>
              </a:ext>
            </a:extLst>
          </p:cNvPr>
          <p:cNvPicPr>
            <a:picLocks noChangeAspect="1"/>
          </p:cNvPicPr>
          <p:nvPr/>
        </p:nvPicPr>
        <p:blipFill>
          <a:blip r:embed="rId4"/>
          <a:stretch>
            <a:fillRect/>
          </a:stretch>
        </p:blipFill>
        <p:spPr>
          <a:xfrm>
            <a:off x="7462055" y="1510738"/>
            <a:ext cx="4171950" cy="2790825"/>
          </a:xfrm>
          <a:prstGeom prst="rect">
            <a:avLst/>
          </a:prstGeom>
        </p:spPr>
      </p:pic>
      <p:pic>
        <p:nvPicPr>
          <p:cNvPr id="13" name="Picture 12" descr="A screenshot of a computer&#10;&#10;AI-generated content may be incorrect.">
            <a:extLst>
              <a:ext uri="{FF2B5EF4-FFF2-40B4-BE49-F238E27FC236}">
                <a16:creationId xmlns:a16="http://schemas.microsoft.com/office/drawing/2014/main" id="{D0052DCA-2602-2656-1F7F-2C3CC188D12F}"/>
              </a:ext>
            </a:extLst>
          </p:cNvPr>
          <p:cNvPicPr>
            <a:picLocks noChangeAspect="1"/>
          </p:cNvPicPr>
          <p:nvPr/>
        </p:nvPicPr>
        <p:blipFill>
          <a:blip r:embed="rId5"/>
          <a:stretch>
            <a:fillRect/>
          </a:stretch>
        </p:blipFill>
        <p:spPr>
          <a:xfrm>
            <a:off x="7421663" y="4286853"/>
            <a:ext cx="1943100" cy="2409825"/>
          </a:xfrm>
          <a:prstGeom prst="rect">
            <a:avLst/>
          </a:prstGeom>
        </p:spPr>
      </p:pic>
      <p:pic>
        <p:nvPicPr>
          <p:cNvPr id="14" name="Picture 13" descr="A qr code with dots&#10;&#10;AI-generated content may be incorrect.">
            <a:extLst>
              <a:ext uri="{FF2B5EF4-FFF2-40B4-BE49-F238E27FC236}">
                <a16:creationId xmlns:a16="http://schemas.microsoft.com/office/drawing/2014/main" id="{5E5FDBDB-F668-69D3-C2DB-38BC359D8BCD}"/>
              </a:ext>
            </a:extLst>
          </p:cNvPr>
          <p:cNvPicPr>
            <a:picLocks noChangeAspect="1"/>
          </p:cNvPicPr>
          <p:nvPr/>
        </p:nvPicPr>
        <p:blipFill>
          <a:blip r:embed="rId6"/>
          <a:stretch>
            <a:fillRect/>
          </a:stretch>
        </p:blipFill>
        <p:spPr>
          <a:xfrm>
            <a:off x="9368259" y="3918513"/>
            <a:ext cx="2581275" cy="2647950"/>
          </a:xfrm>
          <a:prstGeom prst="rect">
            <a:avLst/>
          </a:prstGeom>
        </p:spPr>
      </p:pic>
    </p:spTree>
    <p:extLst>
      <p:ext uri="{BB962C8B-B14F-4D97-AF65-F5344CB8AC3E}">
        <p14:creationId xmlns:p14="http://schemas.microsoft.com/office/powerpoint/2010/main" val="3258377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89F0D5-7090-1C87-7B49-655F35991C34}"/>
            </a:ext>
          </a:extLst>
        </p:cNvPr>
        <p:cNvGrpSpPr/>
        <p:nvPr/>
      </p:nvGrpSpPr>
      <p:grpSpPr>
        <a:xfrm>
          <a:off x="0" y="0"/>
          <a:ext cx="0" cy="0"/>
          <a:chOff x="0" y="0"/>
          <a:chExt cx="0" cy="0"/>
        </a:xfrm>
      </p:grpSpPr>
      <p:pic>
        <p:nvPicPr>
          <p:cNvPr id="10" name="Picture 9" descr="A diagram of a diagram&#10;&#10;AI-generated content may be incorrect.">
            <a:extLst>
              <a:ext uri="{FF2B5EF4-FFF2-40B4-BE49-F238E27FC236}">
                <a16:creationId xmlns:a16="http://schemas.microsoft.com/office/drawing/2014/main" id="{D9F4FE90-C397-A837-175C-471CFD0AD73F}"/>
              </a:ext>
            </a:extLst>
          </p:cNvPr>
          <p:cNvPicPr>
            <a:picLocks noChangeAspect="1"/>
          </p:cNvPicPr>
          <p:nvPr/>
        </p:nvPicPr>
        <p:blipFill>
          <a:blip r:embed="rId2"/>
          <a:stretch>
            <a:fillRect/>
          </a:stretch>
        </p:blipFill>
        <p:spPr>
          <a:xfrm>
            <a:off x="6905" y="475569"/>
            <a:ext cx="5468436" cy="5919777"/>
          </a:xfrm>
          <a:prstGeom prst="rect">
            <a:avLst/>
          </a:prstGeom>
        </p:spPr>
      </p:pic>
      <p:pic>
        <p:nvPicPr>
          <p:cNvPr id="2" name="Picture 1" descr="A screenshot of a graph&#10;&#10;AI-generated content may be incorrect.">
            <a:extLst>
              <a:ext uri="{FF2B5EF4-FFF2-40B4-BE49-F238E27FC236}">
                <a16:creationId xmlns:a16="http://schemas.microsoft.com/office/drawing/2014/main" id="{871931A3-4EEC-742C-63CA-0ADFC98A75C0}"/>
              </a:ext>
            </a:extLst>
          </p:cNvPr>
          <p:cNvPicPr>
            <a:picLocks noChangeAspect="1"/>
          </p:cNvPicPr>
          <p:nvPr/>
        </p:nvPicPr>
        <p:blipFill>
          <a:blip r:embed="rId3"/>
          <a:stretch>
            <a:fillRect/>
          </a:stretch>
        </p:blipFill>
        <p:spPr>
          <a:xfrm>
            <a:off x="5471466" y="475688"/>
            <a:ext cx="5552269" cy="2955818"/>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456B3639-3288-A4B0-E1C1-1B132472C52E}"/>
              </a:ext>
            </a:extLst>
          </p:cNvPr>
          <p:cNvPicPr>
            <a:picLocks noChangeAspect="1"/>
          </p:cNvPicPr>
          <p:nvPr/>
        </p:nvPicPr>
        <p:blipFill>
          <a:blip r:embed="rId4"/>
          <a:srcRect l="84" t="-235" r="16436" b="278"/>
          <a:stretch>
            <a:fillRect/>
          </a:stretch>
        </p:blipFill>
        <p:spPr>
          <a:xfrm>
            <a:off x="5472144" y="3433025"/>
            <a:ext cx="6717274" cy="2956604"/>
          </a:xfrm>
          <a:prstGeom prst="rect">
            <a:avLst/>
          </a:prstGeom>
        </p:spPr>
      </p:pic>
      <p:pic>
        <p:nvPicPr>
          <p:cNvPr id="5" name="Picture 4" descr="A person wearing sunglasses and holding a device&#10;&#10;AI-generated content may be incorrect.">
            <a:extLst>
              <a:ext uri="{FF2B5EF4-FFF2-40B4-BE49-F238E27FC236}">
                <a16:creationId xmlns:a16="http://schemas.microsoft.com/office/drawing/2014/main" id="{CF18CF88-75FE-EFD4-96E4-398DCEAC9984}"/>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3693310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73D8F2-25A5-235A-084A-61D5FEC33E4F}"/>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B5AA5A9B-E2E1-8046-908D-5C7B7D0BC90F}"/>
              </a:ext>
            </a:extLst>
          </p:cNvPr>
          <p:cNvPicPr>
            <a:picLocks noChangeAspect="1"/>
          </p:cNvPicPr>
          <p:nvPr/>
        </p:nvPicPr>
        <p:blipFill>
          <a:blip r:embed="rId2"/>
          <a:stretch>
            <a:fillRect/>
          </a:stretch>
        </p:blipFill>
        <p:spPr>
          <a:xfrm>
            <a:off x="-1530" y="0"/>
            <a:ext cx="6576731" cy="6858000"/>
          </a:xfrm>
          <a:prstGeom prst="rect">
            <a:avLst/>
          </a:prstGeom>
        </p:spPr>
      </p:pic>
      <p:pic>
        <p:nvPicPr>
          <p:cNvPr id="4" name="Picture 3" descr="A screenshot of a computer program&#10;&#10;AI-generated content may be incorrect.">
            <a:extLst>
              <a:ext uri="{FF2B5EF4-FFF2-40B4-BE49-F238E27FC236}">
                <a16:creationId xmlns:a16="http://schemas.microsoft.com/office/drawing/2014/main" id="{C495E271-6FA8-445E-4FAD-1D28D5576F65}"/>
              </a:ext>
            </a:extLst>
          </p:cNvPr>
          <p:cNvPicPr>
            <a:picLocks noChangeAspect="1"/>
          </p:cNvPicPr>
          <p:nvPr/>
        </p:nvPicPr>
        <p:blipFill>
          <a:blip r:embed="rId3"/>
          <a:stretch>
            <a:fillRect/>
          </a:stretch>
        </p:blipFill>
        <p:spPr>
          <a:xfrm>
            <a:off x="3907458" y="-13861"/>
            <a:ext cx="5756730" cy="7015376"/>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3495D4B8-701F-E366-2583-E88E09343AD8}"/>
              </a:ext>
            </a:extLst>
          </p:cNvPr>
          <p:cNvPicPr>
            <a:picLocks noChangeAspect="1"/>
          </p:cNvPicPr>
          <p:nvPr/>
        </p:nvPicPr>
        <p:blipFill>
          <a:blip r:embed="rId4"/>
          <a:stretch>
            <a:fillRect/>
          </a:stretch>
        </p:blipFill>
        <p:spPr>
          <a:xfrm>
            <a:off x="8176765" y="-9646"/>
            <a:ext cx="4017914" cy="6858000"/>
          </a:xfrm>
          <a:prstGeom prst="rect">
            <a:avLst/>
          </a:prstGeom>
        </p:spPr>
      </p:pic>
      <p:sp>
        <p:nvSpPr>
          <p:cNvPr id="7" name="Oval 6">
            <a:extLst>
              <a:ext uri="{FF2B5EF4-FFF2-40B4-BE49-F238E27FC236}">
                <a16:creationId xmlns:a16="http://schemas.microsoft.com/office/drawing/2014/main" id="{4969AC31-D5DE-04F7-E33D-40E1686F6E11}"/>
              </a:ext>
            </a:extLst>
          </p:cNvPr>
          <p:cNvSpPr/>
          <p:nvPr/>
        </p:nvSpPr>
        <p:spPr>
          <a:xfrm>
            <a:off x="4206612" y="2541924"/>
            <a:ext cx="3748750" cy="1553420"/>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sunglasses and holding a device&#10;&#10;AI-generated content may be incorrect.">
            <a:extLst>
              <a:ext uri="{FF2B5EF4-FFF2-40B4-BE49-F238E27FC236}">
                <a16:creationId xmlns:a16="http://schemas.microsoft.com/office/drawing/2014/main" id="{672A9A27-9BDE-3C00-3E61-C64D7B470316}"/>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pic>
        <p:nvPicPr>
          <p:cNvPr id="8" name="Graphic 7" descr="File:Python logo and wordmark.svg - Wikimedia Commons">
            <a:extLst>
              <a:ext uri="{FF2B5EF4-FFF2-40B4-BE49-F238E27FC236}">
                <a16:creationId xmlns:a16="http://schemas.microsoft.com/office/drawing/2014/main" id="{E3E62735-8471-C8C4-6372-8393ED3CFE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31056" y="2932891"/>
            <a:ext cx="3505199" cy="969474"/>
          </a:xfrm>
          <a:prstGeom prst="rect">
            <a:avLst/>
          </a:prstGeom>
        </p:spPr>
      </p:pic>
      <p:sp>
        <p:nvSpPr>
          <p:cNvPr id="15" name="Oval 14">
            <a:extLst>
              <a:ext uri="{FF2B5EF4-FFF2-40B4-BE49-F238E27FC236}">
                <a16:creationId xmlns:a16="http://schemas.microsoft.com/office/drawing/2014/main" id="{4CD74531-9AD2-D4D0-02FF-489C8F2337DE}"/>
              </a:ext>
            </a:extLst>
          </p:cNvPr>
          <p:cNvSpPr/>
          <p:nvPr/>
        </p:nvSpPr>
        <p:spPr>
          <a:xfrm>
            <a:off x="8829981" y="1822733"/>
            <a:ext cx="2558661" cy="2948993"/>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Printer - Free icons">
            <a:extLst>
              <a:ext uri="{FF2B5EF4-FFF2-40B4-BE49-F238E27FC236}">
                <a16:creationId xmlns:a16="http://schemas.microsoft.com/office/drawing/2014/main" id="{0A7DA3CA-FBD2-3B04-9B91-532B2AFD73E8}"/>
              </a:ext>
            </a:extLst>
          </p:cNvPr>
          <p:cNvPicPr>
            <a:picLocks noChangeAspect="1"/>
          </p:cNvPicPr>
          <p:nvPr/>
        </p:nvPicPr>
        <p:blipFill>
          <a:blip r:embed="rId7"/>
          <a:stretch>
            <a:fillRect/>
          </a:stretch>
        </p:blipFill>
        <p:spPr>
          <a:xfrm>
            <a:off x="9178120" y="2275266"/>
            <a:ext cx="1796955" cy="2080005"/>
          </a:xfrm>
          <a:prstGeom prst="rect">
            <a:avLst/>
          </a:prstGeom>
        </p:spPr>
      </p:pic>
      <p:sp>
        <p:nvSpPr>
          <p:cNvPr id="11" name="Arrow: Right 10">
            <a:extLst>
              <a:ext uri="{FF2B5EF4-FFF2-40B4-BE49-F238E27FC236}">
                <a16:creationId xmlns:a16="http://schemas.microsoft.com/office/drawing/2014/main" id="{D1A1ED34-2329-C9C5-8C02-91820A8858B3}"/>
              </a:ext>
            </a:extLst>
          </p:cNvPr>
          <p:cNvSpPr/>
          <p:nvPr/>
        </p:nvSpPr>
        <p:spPr>
          <a:xfrm>
            <a:off x="7955167" y="3060223"/>
            <a:ext cx="706205" cy="511743"/>
          </a:xfrm>
          <a:prstGeom prst="rightArrow">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14F6849-9B0B-35BD-344C-C37B8B70984C}"/>
              </a:ext>
            </a:extLst>
          </p:cNvPr>
          <p:cNvSpPr/>
          <p:nvPr/>
        </p:nvSpPr>
        <p:spPr>
          <a:xfrm>
            <a:off x="139758" y="1326149"/>
            <a:ext cx="3765873" cy="4284633"/>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7FD2504-8067-E066-44B6-7B68FFCF321E}"/>
              </a:ext>
            </a:extLst>
          </p:cNvPr>
          <p:cNvGrpSpPr/>
          <p:nvPr/>
        </p:nvGrpSpPr>
        <p:grpSpPr>
          <a:xfrm>
            <a:off x="575481" y="1817210"/>
            <a:ext cx="2886503" cy="2978841"/>
            <a:chOff x="598227" y="2078792"/>
            <a:chExt cx="2886503" cy="2978841"/>
          </a:xfrm>
        </p:grpSpPr>
        <p:pic>
          <p:nvPicPr>
            <p:cNvPr id="6" name="Picture 5" descr="knuth - (La)TeX Logo - Where does it come from? - TeX - LaTeX Stack Exchange">
              <a:extLst>
                <a:ext uri="{FF2B5EF4-FFF2-40B4-BE49-F238E27FC236}">
                  <a16:creationId xmlns:a16="http://schemas.microsoft.com/office/drawing/2014/main" id="{F22DC7BE-CEB1-2E71-74CF-7C024680020D}"/>
                </a:ext>
              </a:extLst>
            </p:cNvPr>
            <p:cNvPicPr>
              <a:picLocks noChangeAspect="1"/>
            </p:cNvPicPr>
            <p:nvPr/>
          </p:nvPicPr>
          <p:blipFill>
            <a:blip r:embed="rId8"/>
            <a:stretch>
              <a:fillRect/>
            </a:stretch>
          </p:blipFill>
          <p:spPr>
            <a:xfrm>
              <a:off x="598227" y="2078792"/>
              <a:ext cx="2886503" cy="1256023"/>
            </a:xfrm>
            <a:prstGeom prst="rect">
              <a:avLst/>
            </a:prstGeom>
          </p:spPr>
        </p:pic>
        <p:pic>
          <p:nvPicPr>
            <p:cNvPr id="12" name="Picture 11" descr="What is CSV? Everything important about its use in the industry">
              <a:extLst>
                <a:ext uri="{FF2B5EF4-FFF2-40B4-BE49-F238E27FC236}">
                  <a16:creationId xmlns:a16="http://schemas.microsoft.com/office/drawing/2014/main" id="{C15DAB5C-09D6-01F7-9AA2-93ECE9C1EB8B}"/>
                </a:ext>
              </a:extLst>
            </p:cNvPr>
            <p:cNvPicPr>
              <a:picLocks noChangeAspect="1"/>
            </p:cNvPicPr>
            <p:nvPr/>
          </p:nvPicPr>
          <p:blipFill>
            <a:blip r:embed="rId9"/>
            <a:stretch>
              <a:fillRect/>
            </a:stretch>
          </p:blipFill>
          <p:spPr>
            <a:xfrm>
              <a:off x="1305636" y="3631441"/>
              <a:ext cx="1460311" cy="1426192"/>
            </a:xfrm>
            <a:prstGeom prst="rect">
              <a:avLst/>
            </a:prstGeom>
          </p:spPr>
        </p:pic>
      </p:grpSp>
      <p:sp>
        <p:nvSpPr>
          <p:cNvPr id="10" name="Arrow: Right 9">
            <a:extLst>
              <a:ext uri="{FF2B5EF4-FFF2-40B4-BE49-F238E27FC236}">
                <a16:creationId xmlns:a16="http://schemas.microsoft.com/office/drawing/2014/main" id="{7CA94037-48C5-CF40-F6EB-BC75BCDBCCCC}"/>
              </a:ext>
            </a:extLst>
          </p:cNvPr>
          <p:cNvSpPr/>
          <p:nvPr/>
        </p:nvSpPr>
        <p:spPr>
          <a:xfrm>
            <a:off x="3587883" y="3048851"/>
            <a:ext cx="706205" cy="511743"/>
          </a:xfrm>
          <a:prstGeom prst="rightArrow">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6161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60A6E9-4279-81D4-6A70-80DA5EE6CCB9}"/>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95377988-6D65-32F9-4E1F-18D9302A1479}"/>
              </a:ext>
            </a:extLst>
          </p:cNvPr>
          <p:cNvGrpSpPr/>
          <p:nvPr/>
        </p:nvGrpSpPr>
        <p:grpSpPr>
          <a:xfrm>
            <a:off x="270069" y="812513"/>
            <a:ext cx="11645448" cy="5228315"/>
            <a:chOff x="179662" y="1303293"/>
            <a:chExt cx="11645448" cy="5228315"/>
          </a:xfrm>
        </p:grpSpPr>
        <p:pic>
          <p:nvPicPr>
            <p:cNvPr id="4" name="Picture 3" descr="Diagram of a diagram of a photocopy&#10;&#10;AI-generated content may be incorrect.">
              <a:extLst>
                <a:ext uri="{FF2B5EF4-FFF2-40B4-BE49-F238E27FC236}">
                  <a16:creationId xmlns:a16="http://schemas.microsoft.com/office/drawing/2014/main" id="{78A77EB8-7057-0093-40EF-829F3A64C98A}"/>
                </a:ext>
              </a:extLst>
            </p:cNvPr>
            <p:cNvPicPr>
              <a:picLocks noChangeAspect="1"/>
            </p:cNvPicPr>
            <p:nvPr/>
          </p:nvPicPr>
          <p:blipFill>
            <a:blip r:embed="rId2"/>
            <a:srcRect l="60916" t="-2376" r="1925" b="25270"/>
            <a:stretch>
              <a:fillRect/>
            </a:stretch>
          </p:blipFill>
          <p:spPr>
            <a:xfrm>
              <a:off x="6091394" y="1303293"/>
              <a:ext cx="5733716" cy="4610271"/>
            </a:xfrm>
            <a:prstGeom prst="rect">
              <a:avLst/>
            </a:prstGeom>
          </p:spPr>
        </p:pic>
        <p:grpSp>
          <p:nvGrpSpPr>
            <p:cNvPr id="12" name="Group 11">
              <a:extLst>
                <a:ext uri="{FF2B5EF4-FFF2-40B4-BE49-F238E27FC236}">
                  <a16:creationId xmlns:a16="http://schemas.microsoft.com/office/drawing/2014/main" id="{911AC524-96D9-373A-B76E-E347BD4F8B63}"/>
                </a:ext>
              </a:extLst>
            </p:cNvPr>
            <p:cNvGrpSpPr/>
            <p:nvPr/>
          </p:nvGrpSpPr>
          <p:grpSpPr>
            <a:xfrm>
              <a:off x="179662" y="1883531"/>
              <a:ext cx="5754622" cy="4648077"/>
              <a:chOff x="179662" y="1883531"/>
              <a:chExt cx="5754622" cy="4648077"/>
            </a:xfrm>
          </p:grpSpPr>
          <p:pic>
            <p:nvPicPr>
              <p:cNvPr id="11" name="Picture 10" descr="A graph with a red line and blue dots&#10;&#10;AI-generated content may be incorrect.">
                <a:extLst>
                  <a:ext uri="{FF2B5EF4-FFF2-40B4-BE49-F238E27FC236}">
                    <a16:creationId xmlns:a16="http://schemas.microsoft.com/office/drawing/2014/main" id="{641AAC5F-DCD0-73AA-BFDB-C22F9E231140}"/>
                  </a:ext>
                </a:extLst>
              </p:cNvPr>
              <p:cNvPicPr>
                <a:picLocks noChangeAspect="1"/>
              </p:cNvPicPr>
              <p:nvPr/>
            </p:nvPicPr>
            <p:blipFill>
              <a:blip r:embed="rId3"/>
              <a:srcRect t="1090" r="-1407" b="817"/>
              <a:stretch>
                <a:fillRect/>
              </a:stretch>
            </p:blipFill>
            <p:spPr>
              <a:xfrm>
                <a:off x="179662" y="1883531"/>
                <a:ext cx="5754622" cy="4648077"/>
              </a:xfrm>
              <a:prstGeom prst="rect">
                <a:avLst/>
              </a:prstGeom>
            </p:spPr>
          </p:pic>
          <p:pic>
            <p:nvPicPr>
              <p:cNvPr id="9" name="Picture 8" descr="A green circle with white dots in the center&#10;&#10;AI-generated content may be incorrect.">
                <a:extLst>
                  <a:ext uri="{FF2B5EF4-FFF2-40B4-BE49-F238E27FC236}">
                    <a16:creationId xmlns:a16="http://schemas.microsoft.com/office/drawing/2014/main" id="{B8A693B9-E6B7-4DD8-B5E2-20701F600F9D}"/>
                  </a:ext>
                </a:extLst>
              </p:cNvPr>
              <p:cNvPicPr>
                <a:picLocks noChangeAspect="1"/>
              </p:cNvPicPr>
              <p:nvPr/>
            </p:nvPicPr>
            <p:blipFill>
              <a:blip r:embed="rId4"/>
              <a:srcRect l="40909" t="40215" r="41364" b="43441"/>
              <a:stretch>
                <a:fillRect/>
              </a:stretch>
            </p:blipFill>
            <p:spPr>
              <a:xfrm>
                <a:off x="1432443" y="2336512"/>
                <a:ext cx="1006024" cy="984118"/>
              </a:xfrm>
              <a:prstGeom prst="rect">
                <a:avLst/>
              </a:prstGeom>
            </p:spPr>
          </p:pic>
        </p:grpSp>
      </p:grpSp>
      <p:pic>
        <p:nvPicPr>
          <p:cNvPr id="5" name="Picture 4" descr="A person wearing sunglasses and holding a device&#10;&#10;AI-generated content may be incorrect.">
            <a:extLst>
              <a:ext uri="{FF2B5EF4-FFF2-40B4-BE49-F238E27FC236}">
                <a16:creationId xmlns:a16="http://schemas.microsoft.com/office/drawing/2014/main" id="{DD6868F7-B7D9-29BE-947A-4C181DF5C427}"/>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sp>
        <p:nvSpPr>
          <p:cNvPr id="3" name="Title 1">
            <a:extLst>
              <a:ext uri="{FF2B5EF4-FFF2-40B4-BE49-F238E27FC236}">
                <a16:creationId xmlns:a16="http://schemas.microsoft.com/office/drawing/2014/main" id="{577289DB-511E-1465-1C8F-E67563EB15EC}"/>
              </a:ext>
            </a:extLst>
          </p:cNvPr>
          <p:cNvSpPr>
            <a:spLocks noGrp="1"/>
          </p:cNvSpPr>
          <p:nvPr>
            <p:ph type="title"/>
          </p:nvPr>
        </p:nvSpPr>
        <p:spPr>
          <a:xfrm>
            <a:off x="143733" y="-183147"/>
            <a:ext cx="10515600" cy="1325563"/>
          </a:xfrm>
        </p:spPr>
        <p:txBody>
          <a:bodyPr>
            <a:normAutofit/>
          </a:bodyPr>
          <a:lstStyle/>
          <a:p>
            <a:r>
              <a:rPr lang="en-US">
                <a:latin typeface="ADLaM Display"/>
                <a:ea typeface="+mj-lt"/>
                <a:cs typeface="+mj-lt"/>
              </a:rPr>
              <a:t>IAS Design</a:t>
            </a:r>
            <a:endParaRPr lang="en-US"/>
          </a:p>
        </p:txBody>
      </p:sp>
    </p:spTree>
    <p:extLst>
      <p:ext uri="{BB962C8B-B14F-4D97-AF65-F5344CB8AC3E}">
        <p14:creationId xmlns:p14="http://schemas.microsoft.com/office/powerpoint/2010/main" val="1881195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4B0E-AB8D-22FE-49DB-0F915AFD81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8137D4-276D-381D-569D-816F08915744}"/>
              </a:ext>
            </a:extLst>
          </p:cNvPr>
          <p:cNvPicPr>
            <a:picLocks noChangeAspect="1"/>
          </p:cNvPicPr>
          <p:nvPr/>
        </p:nvPicPr>
        <p:blipFill>
          <a:blip r:embed="rId2"/>
          <a:stretch>
            <a:fillRect/>
          </a:stretch>
        </p:blipFill>
        <p:spPr>
          <a:xfrm>
            <a:off x="4003675" y="1551656"/>
            <a:ext cx="7859713" cy="4575175"/>
          </a:xfrm>
          <a:prstGeom prst="rect">
            <a:avLst/>
          </a:prstGeom>
        </p:spPr>
      </p:pic>
      <p:pic>
        <p:nvPicPr>
          <p:cNvPr id="5" name="Picture 4" descr="A person wearing sunglasses and holding a device&#10;&#10;AI-generated content may be incorrect.">
            <a:extLst>
              <a:ext uri="{FF2B5EF4-FFF2-40B4-BE49-F238E27FC236}">
                <a16:creationId xmlns:a16="http://schemas.microsoft.com/office/drawing/2014/main" id="{3B6FECF9-F717-7A14-BE63-598CC9745E8B}"/>
              </a:ext>
            </a:extLst>
          </p:cNvPr>
          <p:cNvPicPr>
            <a:picLocks noChangeAspect="1"/>
          </p:cNvPicPr>
          <p:nvPr/>
        </p:nvPicPr>
        <p:blipFill>
          <a:blip r:embed="rId3"/>
          <a:srcRect l="4521" t="198" r="3797" b="-593"/>
          <a:stretch>
            <a:fillRect/>
          </a:stretch>
        </p:blipFill>
        <p:spPr>
          <a:xfrm>
            <a:off x="10887267" y="23519"/>
            <a:ext cx="1284772" cy="1277701"/>
          </a:xfrm>
          <a:prstGeom prst="ellipse">
            <a:avLst/>
          </a:prstGeom>
        </p:spPr>
      </p:pic>
      <p:sp>
        <p:nvSpPr>
          <p:cNvPr id="7" name="Title 1">
            <a:extLst>
              <a:ext uri="{FF2B5EF4-FFF2-40B4-BE49-F238E27FC236}">
                <a16:creationId xmlns:a16="http://schemas.microsoft.com/office/drawing/2014/main" id="{75512474-914A-5FF4-09C7-0012CEDDA1A3}"/>
              </a:ext>
            </a:extLst>
          </p:cNvPr>
          <p:cNvSpPr txBox="1">
            <a:spLocks/>
          </p:cNvSpPr>
          <p:nvPr/>
        </p:nvSpPr>
        <p:spPr>
          <a:xfrm>
            <a:off x="201386" y="4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latin typeface="ADLaM Display"/>
                <a:ea typeface="ADLaM Display"/>
                <a:cs typeface="ADLaM Display"/>
              </a:rPr>
              <a:t>IAS LINEAR GANTRY</a:t>
            </a:r>
            <a:endParaRPr lang="en-US" sz="3200"/>
          </a:p>
        </p:txBody>
      </p:sp>
      <p:pic>
        <p:nvPicPr>
          <p:cNvPr id="6" name="Picture 5" descr="A table with a few objects on it&#10;&#10;AI-generated content may be incorrect.">
            <a:extLst>
              <a:ext uri="{FF2B5EF4-FFF2-40B4-BE49-F238E27FC236}">
                <a16:creationId xmlns:a16="http://schemas.microsoft.com/office/drawing/2014/main" id="{B3000E65-89A1-6684-A3C9-E4F369F98DC4}"/>
              </a:ext>
            </a:extLst>
          </p:cNvPr>
          <p:cNvPicPr>
            <a:picLocks noChangeAspect="1"/>
          </p:cNvPicPr>
          <p:nvPr/>
        </p:nvPicPr>
        <p:blipFill>
          <a:blip r:embed="rId4"/>
          <a:srcRect l="9351" t="33675" r="20902" b="19034"/>
          <a:stretch>
            <a:fillRect/>
          </a:stretch>
        </p:blipFill>
        <p:spPr>
          <a:xfrm>
            <a:off x="-1910" y="4882815"/>
            <a:ext cx="3885894" cy="1979937"/>
          </a:xfrm>
          <a:prstGeom prst="rect">
            <a:avLst/>
          </a:prstGeom>
        </p:spPr>
      </p:pic>
    </p:spTree>
    <p:extLst>
      <p:ext uri="{BB962C8B-B14F-4D97-AF65-F5344CB8AC3E}">
        <p14:creationId xmlns:p14="http://schemas.microsoft.com/office/powerpoint/2010/main" val="2156157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0FF07-83B8-1CA6-9368-18A2543D8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210B0-770E-895E-A2D5-3FE9027B6917}"/>
              </a:ext>
            </a:extLst>
          </p:cNvPr>
          <p:cNvSpPr>
            <a:spLocks noGrp="1"/>
          </p:cNvSpPr>
          <p:nvPr>
            <p:ph type="title"/>
          </p:nvPr>
        </p:nvSpPr>
        <p:spPr>
          <a:xfrm>
            <a:off x="369757" y="215223"/>
            <a:ext cx="10515600" cy="1325563"/>
          </a:xfrm>
        </p:spPr>
        <p:txBody>
          <a:bodyPr/>
          <a:lstStyle/>
          <a:p>
            <a:r>
              <a:rPr lang="en-US">
                <a:latin typeface="ADLaM Display"/>
                <a:ea typeface="ADLaM Display"/>
                <a:cs typeface="ADLaM Display"/>
              </a:rPr>
              <a:t>IAS Comparison &amp; Selection</a:t>
            </a:r>
          </a:p>
          <a:p>
            <a:endParaRPr lang="en-US">
              <a:latin typeface="ADLaM Display"/>
              <a:ea typeface="ADLaM Display"/>
              <a:cs typeface="ADLaM Display"/>
            </a:endParaRPr>
          </a:p>
        </p:txBody>
      </p:sp>
      <p:pic>
        <p:nvPicPr>
          <p:cNvPr id="5" name="Picture 4" descr="A person wearing sunglasses and holding a device&#10;&#10;AI-generated content may be incorrect.">
            <a:extLst>
              <a:ext uri="{FF2B5EF4-FFF2-40B4-BE49-F238E27FC236}">
                <a16:creationId xmlns:a16="http://schemas.microsoft.com/office/drawing/2014/main" id="{A325F0E9-5B03-3B70-09B2-0D22F6F2CBDD}"/>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7" name="Group 6">
            <a:extLst>
              <a:ext uri="{FF2B5EF4-FFF2-40B4-BE49-F238E27FC236}">
                <a16:creationId xmlns:a16="http://schemas.microsoft.com/office/drawing/2014/main" id="{6B57186E-95D2-B2C1-A900-FFA25EDEA988}"/>
              </a:ext>
            </a:extLst>
          </p:cNvPr>
          <p:cNvGrpSpPr/>
          <p:nvPr/>
        </p:nvGrpSpPr>
        <p:grpSpPr>
          <a:xfrm>
            <a:off x="604634" y="1119110"/>
            <a:ext cx="11001582" cy="5822231"/>
            <a:chOff x="187348" y="1028396"/>
            <a:chExt cx="11001582" cy="5822231"/>
          </a:xfrm>
        </p:grpSpPr>
        <p:pic>
          <p:nvPicPr>
            <p:cNvPr id="4" name="Picture 3" descr="A hand holding a black object&#10;&#10;AI-generated content may be incorrect.">
              <a:extLst>
                <a:ext uri="{FF2B5EF4-FFF2-40B4-BE49-F238E27FC236}">
                  <a16:creationId xmlns:a16="http://schemas.microsoft.com/office/drawing/2014/main" id="{DD09C6AD-80C3-0837-E232-1AE707C012E7}"/>
                </a:ext>
              </a:extLst>
            </p:cNvPr>
            <p:cNvPicPr>
              <a:picLocks noChangeAspect="1"/>
            </p:cNvPicPr>
            <p:nvPr/>
          </p:nvPicPr>
          <p:blipFill>
            <a:blip r:embed="rId3"/>
            <a:stretch>
              <a:fillRect/>
            </a:stretch>
          </p:blipFill>
          <p:spPr>
            <a:xfrm>
              <a:off x="7192143" y="1296176"/>
              <a:ext cx="3996787" cy="5230678"/>
            </a:xfrm>
            <a:prstGeom prst="rect">
              <a:avLst/>
            </a:prstGeom>
          </p:spPr>
        </p:pic>
        <p:pic>
          <p:nvPicPr>
            <p:cNvPr id="6" name="Picture 5" descr="A close-up of a machine&#10;&#10;AI-generated content may be incorrect.">
              <a:extLst>
                <a:ext uri="{FF2B5EF4-FFF2-40B4-BE49-F238E27FC236}">
                  <a16:creationId xmlns:a16="http://schemas.microsoft.com/office/drawing/2014/main" id="{7768E4AA-5890-097F-EEB9-E97BA6B77502}"/>
                </a:ext>
              </a:extLst>
            </p:cNvPr>
            <p:cNvPicPr>
              <a:picLocks noChangeAspect="1"/>
            </p:cNvPicPr>
            <p:nvPr/>
          </p:nvPicPr>
          <p:blipFill>
            <a:blip r:embed="rId4"/>
            <a:srcRect l="26824" t="986" r="-197" b="154"/>
            <a:stretch>
              <a:fillRect/>
            </a:stretch>
          </p:blipFill>
          <p:spPr>
            <a:xfrm>
              <a:off x="187348" y="1028396"/>
              <a:ext cx="3383512" cy="5822231"/>
            </a:xfrm>
            <a:prstGeom prst="rect">
              <a:avLst/>
            </a:prstGeom>
          </p:spPr>
        </p:pic>
        <p:pic>
          <p:nvPicPr>
            <p:cNvPr id="3" name="Picture 2">
              <a:extLst>
                <a:ext uri="{FF2B5EF4-FFF2-40B4-BE49-F238E27FC236}">
                  <a16:creationId xmlns:a16="http://schemas.microsoft.com/office/drawing/2014/main" id="{45323186-CDED-313A-EB17-125FDF7FB745}"/>
                </a:ext>
              </a:extLst>
            </p:cNvPr>
            <p:cNvPicPr>
              <a:picLocks noChangeAspect="1"/>
            </p:cNvPicPr>
            <p:nvPr/>
          </p:nvPicPr>
          <p:blipFill>
            <a:blip r:embed="rId5"/>
            <a:stretch>
              <a:fillRect/>
            </a:stretch>
          </p:blipFill>
          <p:spPr>
            <a:xfrm>
              <a:off x="1677533" y="1212320"/>
              <a:ext cx="5371647" cy="2132240"/>
            </a:xfrm>
            <a:prstGeom prst="rect">
              <a:avLst/>
            </a:prstGeom>
          </p:spPr>
        </p:pic>
      </p:grpSp>
      <p:pic>
        <p:nvPicPr>
          <p:cNvPr id="8" name="Picture 7" descr="A diagram of a circular object with colored lines&#10;&#10;AI-generated content may be incorrect.">
            <a:extLst>
              <a:ext uri="{FF2B5EF4-FFF2-40B4-BE49-F238E27FC236}">
                <a16:creationId xmlns:a16="http://schemas.microsoft.com/office/drawing/2014/main" id="{8E195E0F-6FC0-D741-3DE6-2A2E2EA28C84}"/>
              </a:ext>
            </a:extLst>
          </p:cNvPr>
          <p:cNvPicPr>
            <a:picLocks noChangeAspect="1"/>
          </p:cNvPicPr>
          <p:nvPr/>
        </p:nvPicPr>
        <p:blipFill>
          <a:blip r:embed="rId6"/>
          <a:srcRect r="2032" b="-424"/>
          <a:stretch>
            <a:fillRect/>
          </a:stretch>
        </p:blipFill>
        <p:spPr>
          <a:xfrm>
            <a:off x="3292093" y="4142712"/>
            <a:ext cx="4276725" cy="2276475"/>
          </a:xfrm>
          <a:prstGeom prst="rect">
            <a:avLst/>
          </a:prstGeom>
        </p:spPr>
      </p:pic>
    </p:spTree>
    <p:extLst>
      <p:ext uri="{BB962C8B-B14F-4D97-AF65-F5344CB8AC3E}">
        <p14:creationId xmlns:p14="http://schemas.microsoft.com/office/powerpoint/2010/main" val="2231470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566B9-E45D-23C9-2AC3-136E07EBC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575E7-C76C-E3C2-F5A6-47526558EFE8}"/>
              </a:ext>
            </a:extLst>
          </p:cNvPr>
          <p:cNvSpPr>
            <a:spLocks noGrp="1"/>
          </p:cNvSpPr>
          <p:nvPr>
            <p:ph type="title"/>
          </p:nvPr>
        </p:nvSpPr>
        <p:spPr>
          <a:xfrm>
            <a:off x="338528" y="227715"/>
            <a:ext cx="10515600" cy="1325563"/>
          </a:xfrm>
        </p:spPr>
        <p:txBody>
          <a:bodyPr/>
          <a:lstStyle/>
          <a:p>
            <a:r>
              <a:rPr lang="en-US">
                <a:latin typeface="ADLaM Display"/>
                <a:ea typeface="ADLaM Display"/>
                <a:cs typeface="ADLaM Display"/>
              </a:rPr>
              <a:t>PCB Design Verification Strategy</a:t>
            </a:r>
          </a:p>
        </p:txBody>
      </p:sp>
      <p:sp>
        <p:nvSpPr>
          <p:cNvPr id="3" name="TextBox 2">
            <a:extLst>
              <a:ext uri="{FF2B5EF4-FFF2-40B4-BE49-F238E27FC236}">
                <a16:creationId xmlns:a16="http://schemas.microsoft.com/office/drawing/2014/main" id="{36DCA05C-69C1-8EA3-5538-0635C649ADCA}"/>
              </a:ext>
            </a:extLst>
          </p:cNvPr>
          <p:cNvSpPr txBox="1"/>
          <p:nvPr/>
        </p:nvSpPr>
        <p:spPr>
          <a:xfrm>
            <a:off x="-2662116" y="581166"/>
            <a:ext cx="249339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Talk about </a:t>
            </a:r>
            <a:r>
              <a:rPr lang="en-US" err="1"/>
              <a:t>gonig</a:t>
            </a:r>
            <a:r>
              <a:rPr lang="en-US"/>
              <a:t> from </a:t>
            </a:r>
            <a:r>
              <a:rPr lang="en-US" err="1"/>
              <a:t>adafruit</a:t>
            </a:r>
            <a:r>
              <a:rPr lang="en-US"/>
              <a:t> like modules for verification to </a:t>
            </a:r>
            <a:r>
              <a:rPr lang="en-US" err="1"/>
              <a:t>breadbboarding</a:t>
            </a:r>
            <a:r>
              <a:rPr lang="en-US"/>
              <a:t> to building those modules and re breadboarding</a:t>
            </a:r>
          </a:p>
        </p:txBody>
      </p:sp>
      <p:sp>
        <p:nvSpPr>
          <p:cNvPr id="5" name="Rectangle 4">
            <a:extLst>
              <a:ext uri="{FF2B5EF4-FFF2-40B4-BE49-F238E27FC236}">
                <a16:creationId xmlns:a16="http://schemas.microsoft.com/office/drawing/2014/main" id="{03B0F7D9-385A-4FFF-4592-C6AA8967367B}"/>
              </a:ext>
            </a:extLst>
          </p:cNvPr>
          <p:cNvSpPr/>
          <p:nvPr/>
        </p:nvSpPr>
        <p:spPr>
          <a:xfrm>
            <a:off x="337969" y="3456010"/>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Find Pre-Built Modules that Accomplish Given Project Objective</a:t>
            </a:r>
          </a:p>
        </p:txBody>
      </p:sp>
      <p:sp>
        <p:nvSpPr>
          <p:cNvPr id="9" name="Rectangle 8">
            <a:extLst>
              <a:ext uri="{FF2B5EF4-FFF2-40B4-BE49-F238E27FC236}">
                <a16:creationId xmlns:a16="http://schemas.microsoft.com/office/drawing/2014/main" id="{2209107F-3A51-2BC8-C0AE-A462A75BD5D9}"/>
              </a:ext>
            </a:extLst>
          </p:cNvPr>
          <p:cNvSpPr/>
          <p:nvPr/>
        </p:nvSpPr>
        <p:spPr>
          <a:xfrm>
            <a:off x="3385968" y="3456009"/>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Breadboard these Pre-Built Modules to Verify System</a:t>
            </a:r>
          </a:p>
        </p:txBody>
      </p:sp>
      <p:sp>
        <p:nvSpPr>
          <p:cNvPr id="10" name="Rectangle 9">
            <a:extLst>
              <a:ext uri="{FF2B5EF4-FFF2-40B4-BE49-F238E27FC236}">
                <a16:creationId xmlns:a16="http://schemas.microsoft.com/office/drawing/2014/main" id="{5AC77796-805C-451B-45EF-2F1F93AE5E77}"/>
              </a:ext>
            </a:extLst>
          </p:cNvPr>
          <p:cNvSpPr/>
          <p:nvPr/>
        </p:nvSpPr>
        <p:spPr>
          <a:xfrm>
            <a:off x="6433967" y="3456008"/>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Design PCBs to Replace Pre-Built Modules in System</a:t>
            </a:r>
          </a:p>
        </p:txBody>
      </p:sp>
      <p:sp>
        <p:nvSpPr>
          <p:cNvPr id="11" name="Rectangle 10">
            <a:extLst>
              <a:ext uri="{FF2B5EF4-FFF2-40B4-BE49-F238E27FC236}">
                <a16:creationId xmlns:a16="http://schemas.microsoft.com/office/drawing/2014/main" id="{1B73EB99-8AF7-895B-B374-6AB40B5F6982}"/>
              </a:ext>
            </a:extLst>
          </p:cNvPr>
          <p:cNvSpPr/>
          <p:nvPr/>
        </p:nvSpPr>
        <p:spPr>
          <a:xfrm>
            <a:off x="9479190" y="3456007"/>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Breadboard New Modules to Verify New PCB Integrity</a:t>
            </a:r>
          </a:p>
        </p:txBody>
      </p:sp>
      <p:cxnSp>
        <p:nvCxnSpPr>
          <p:cNvPr id="12" name="Straight Arrow Connector 11">
            <a:extLst>
              <a:ext uri="{FF2B5EF4-FFF2-40B4-BE49-F238E27FC236}">
                <a16:creationId xmlns:a16="http://schemas.microsoft.com/office/drawing/2014/main" id="{B375E426-E61D-E2DE-53BF-6DF577B14D1C}"/>
              </a:ext>
            </a:extLst>
          </p:cNvPr>
          <p:cNvCxnSpPr/>
          <p:nvPr/>
        </p:nvCxnSpPr>
        <p:spPr>
          <a:xfrm flipV="1">
            <a:off x="2796588"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E473DD3-5487-CDFA-D9DC-5DACE43E111B}"/>
              </a:ext>
            </a:extLst>
          </p:cNvPr>
          <p:cNvCxnSpPr>
            <a:cxnSpLocks/>
          </p:cNvCxnSpPr>
          <p:nvPr/>
        </p:nvCxnSpPr>
        <p:spPr>
          <a:xfrm flipV="1">
            <a:off x="5835180"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9EEA82C-10AA-2287-3C3B-B3689D32548C}"/>
              </a:ext>
            </a:extLst>
          </p:cNvPr>
          <p:cNvCxnSpPr>
            <a:cxnSpLocks/>
          </p:cNvCxnSpPr>
          <p:nvPr/>
        </p:nvCxnSpPr>
        <p:spPr>
          <a:xfrm flipV="1">
            <a:off x="8883180"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4" name="Picture 3" descr="A person holding a green circuit board&#10;&#10;AI-generated content may be incorrect.">
            <a:extLst>
              <a:ext uri="{FF2B5EF4-FFF2-40B4-BE49-F238E27FC236}">
                <a16:creationId xmlns:a16="http://schemas.microsoft.com/office/drawing/2014/main" id="{173F5545-E67A-2EDB-4B12-7CAA80C0971C}"/>
              </a:ext>
            </a:extLst>
          </p:cNvPr>
          <p:cNvPicPr>
            <a:picLocks noChangeAspect="1"/>
          </p:cNvPicPr>
          <p:nvPr/>
        </p:nvPicPr>
        <p:blipFill>
          <a:blip r:embed="rId2"/>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974270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16F80-56E9-11B6-2D62-B40EAD295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37258-0EFD-9FAB-BDE8-F4C801D1D0DC}"/>
              </a:ext>
            </a:extLst>
          </p:cNvPr>
          <p:cNvSpPr>
            <a:spLocks noGrp="1"/>
          </p:cNvSpPr>
          <p:nvPr>
            <p:ph type="title"/>
          </p:nvPr>
        </p:nvSpPr>
        <p:spPr>
          <a:xfrm>
            <a:off x="434894" y="312529"/>
            <a:ext cx="9238434" cy="857559"/>
          </a:xfrm>
        </p:spPr>
        <p:txBody>
          <a:bodyPr/>
          <a:lstStyle/>
          <a:p>
            <a:r>
              <a:rPr lang="en-US">
                <a:latin typeface="ADLaM Display"/>
                <a:ea typeface="ADLaM Display"/>
                <a:cs typeface="ADLaM Display"/>
              </a:rPr>
              <a:t>PCB Design Main Objective</a:t>
            </a:r>
          </a:p>
        </p:txBody>
      </p:sp>
      <p:sp>
        <p:nvSpPr>
          <p:cNvPr id="3" name="TextBox 2">
            <a:extLst>
              <a:ext uri="{FF2B5EF4-FFF2-40B4-BE49-F238E27FC236}">
                <a16:creationId xmlns:a16="http://schemas.microsoft.com/office/drawing/2014/main" id="{B565B131-1D8E-B52D-A157-69CA2F768A75}"/>
              </a:ext>
            </a:extLst>
          </p:cNvPr>
          <p:cNvSpPr txBox="1"/>
          <p:nvPr/>
        </p:nvSpPr>
        <p:spPr>
          <a:xfrm>
            <a:off x="-3293774" y="-1965518"/>
            <a:ext cx="249339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Talk about primary objective of project is to provide stepper motors </a:t>
            </a:r>
            <a:r>
              <a:rPr lang="en-US" err="1"/>
              <a:t>interfacable</a:t>
            </a:r>
            <a:r>
              <a:rPr lang="en-US"/>
              <a:t> with software that allow for X axis movement and rotational movement around the z-axis</a:t>
            </a:r>
          </a:p>
        </p:txBody>
      </p:sp>
      <p:pic>
        <p:nvPicPr>
          <p:cNvPr id="4" name="Picture 3" descr="3D Printing | Center on Science and Technology">
            <a:extLst>
              <a:ext uri="{FF2B5EF4-FFF2-40B4-BE49-F238E27FC236}">
                <a16:creationId xmlns:a16="http://schemas.microsoft.com/office/drawing/2014/main" id="{42D02BC2-E779-07C4-6873-71951E7AE6D2}"/>
              </a:ext>
            </a:extLst>
          </p:cNvPr>
          <p:cNvPicPr>
            <a:picLocks noChangeAspect="1"/>
          </p:cNvPicPr>
          <p:nvPr/>
        </p:nvPicPr>
        <p:blipFill>
          <a:blip r:embed="rId2"/>
          <a:stretch>
            <a:fillRect/>
          </a:stretch>
        </p:blipFill>
        <p:spPr>
          <a:xfrm>
            <a:off x="433137" y="1461146"/>
            <a:ext cx="4477751" cy="5088731"/>
          </a:xfrm>
          <a:prstGeom prst="rect">
            <a:avLst/>
          </a:prstGeom>
        </p:spPr>
      </p:pic>
      <p:cxnSp>
        <p:nvCxnSpPr>
          <p:cNvPr id="7" name="Straight Arrow Connector 6">
            <a:extLst>
              <a:ext uri="{FF2B5EF4-FFF2-40B4-BE49-F238E27FC236}">
                <a16:creationId xmlns:a16="http://schemas.microsoft.com/office/drawing/2014/main" id="{142E9940-3220-3B6E-DB94-07430CEAA26B}"/>
              </a:ext>
            </a:extLst>
          </p:cNvPr>
          <p:cNvCxnSpPr/>
          <p:nvPr/>
        </p:nvCxnSpPr>
        <p:spPr>
          <a:xfrm>
            <a:off x="1473689" y="2018810"/>
            <a:ext cx="1888922" cy="11827"/>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1487293-0E14-2AF9-E23C-1915D2990C59}"/>
              </a:ext>
            </a:extLst>
          </p:cNvPr>
          <p:cNvSpPr txBox="1"/>
          <p:nvPr/>
        </p:nvSpPr>
        <p:spPr>
          <a:xfrm>
            <a:off x="1760795" y="1504704"/>
            <a:ext cx="13103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X-Axis</a:t>
            </a:r>
            <a:endParaRPr lang="en-US"/>
          </a:p>
        </p:txBody>
      </p:sp>
      <p:pic>
        <p:nvPicPr>
          <p:cNvPr id="16" name="Picture 15" descr="The Grand Carousel – Lemax Collection">
            <a:extLst>
              <a:ext uri="{FF2B5EF4-FFF2-40B4-BE49-F238E27FC236}">
                <a16:creationId xmlns:a16="http://schemas.microsoft.com/office/drawing/2014/main" id="{AA32D6BD-197C-2447-D4B2-CBB134B80197}"/>
              </a:ext>
            </a:extLst>
          </p:cNvPr>
          <p:cNvPicPr>
            <a:picLocks noChangeAspect="1"/>
          </p:cNvPicPr>
          <p:nvPr/>
        </p:nvPicPr>
        <p:blipFill>
          <a:blip r:embed="rId3"/>
          <a:stretch>
            <a:fillRect/>
          </a:stretch>
        </p:blipFill>
        <p:spPr>
          <a:xfrm>
            <a:off x="5458663" y="1877319"/>
            <a:ext cx="3687651" cy="4846749"/>
          </a:xfrm>
          <a:prstGeom prst="rect">
            <a:avLst/>
          </a:prstGeom>
        </p:spPr>
      </p:pic>
      <p:pic>
        <p:nvPicPr>
          <p:cNvPr id="17" name="Picture 16" descr="Circular arrow - Free arrows icons">
            <a:extLst>
              <a:ext uri="{FF2B5EF4-FFF2-40B4-BE49-F238E27FC236}">
                <a16:creationId xmlns:a16="http://schemas.microsoft.com/office/drawing/2014/main" id="{7CB095F0-DCF9-D924-F124-FF0D5E96F017}"/>
              </a:ext>
            </a:extLst>
          </p:cNvPr>
          <p:cNvPicPr>
            <a:picLocks noChangeAspect="1"/>
          </p:cNvPicPr>
          <p:nvPr/>
        </p:nvPicPr>
        <p:blipFill>
          <a:blip r:embed="rId4"/>
          <a:stretch>
            <a:fillRect/>
          </a:stretch>
        </p:blipFill>
        <p:spPr>
          <a:xfrm>
            <a:off x="6995375" y="1795529"/>
            <a:ext cx="605309" cy="573112"/>
          </a:xfrm>
          <a:prstGeom prst="rect">
            <a:avLst/>
          </a:prstGeom>
        </p:spPr>
      </p:pic>
      <p:sp>
        <p:nvSpPr>
          <p:cNvPr id="18" name="TextBox 17">
            <a:extLst>
              <a:ext uri="{FF2B5EF4-FFF2-40B4-BE49-F238E27FC236}">
                <a16:creationId xmlns:a16="http://schemas.microsoft.com/office/drawing/2014/main" id="{28BDA5E2-8140-8C21-D0A2-0654CB619293}"/>
              </a:ext>
            </a:extLst>
          </p:cNvPr>
          <p:cNvSpPr txBox="1"/>
          <p:nvPr/>
        </p:nvSpPr>
        <p:spPr>
          <a:xfrm>
            <a:off x="6644034" y="1504704"/>
            <a:ext cx="13103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Z-Axis</a:t>
            </a:r>
            <a:endParaRPr lang="en-US"/>
          </a:p>
        </p:txBody>
      </p:sp>
      <p:pic>
        <p:nvPicPr>
          <p:cNvPr id="11" name="Picture 10" descr="A person holding a green circuit board&#10;&#10;AI-generated content may be incorrect.">
            <a:extLst>
              <a:ext uri="{FF2B5EF4-FFF2-40B4-BE49-F238E27FC236}">
                <a16:creationId xmlns:a16="http://schemas.microsoft.com/office/drawing/2014/main" id="{F294E529-AC05-6560-3A7D-EF333604DB28}"/>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672079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A712-FB53-447D-E22C-7E7A8E820A5C}"/>
            </a:ext>
          </a:extLst>
        </p:cNvPr>
        <p:cNvGrpSpPr/>
        <p:nvPr/>
      </p:nvGrpSpPr>
      <p:grpSpPr>
        <a:xfrm>
          <a:off x="0" y="0"/>
          <a:ext cx="0" cy="0"/>
          <a:chOff x="0" y="0"/>
          <a:chExt cx="0" cy="0"/>
        </a:xfrm>
      </p:grpSpPr>
      <p:pic>
        <p:nvPicPr>
          <p:cNvPr id="3" name="Picture 2" descr="A diagram of a computer circuit&#10;&#10;AI-generated content may be incorrect.">
            <a:extLst>
              <a:ext uri="{FF2B5EF4-FFF2-40B4-BE49-F238E27FC236}">
                <a16:creationId xmlns:a16="http://schemas.microsoft.com/office/drawing/2014/main" id="{0A5645EC-5E60-C5FD-4863-CD798EDB608F}"/>
              </a:ext>
            </a:extLst>
          </p:cNvPr>
          <p:cNvPicPr>
            <a:picLocks noChangeAspect="1"/>
          </p:cNvPicPr>
          <p:nvPr/>
        </p:nvPicPr>
        <p:blipFill>
          <a:blip r:embed="rId2"/>
          <a:stretch>
            <a:fillRect/>
          </a:stretch>
        </p:blipFill>
        <p:spPr>
          <a:xfrm>
            <a:off x="1135078" y="1497191"/>
            <a:ext cx="9059388" cy="5067877"/>
          </a:xfrm>
          <a:prstGeom prst="rect">
            <a:avLst/>
          </a:prstGeom>
        </p:spPr>
      </p:pic>
      <p:sp>
        <p:nvSpPr>
          <p:cNvPr id="2" name="Title 1">
            <a:extLst>
              <a:ext uri="{FF2B5EF4-FFF2-40B4-BE49-F238E27FC236}">
                <a16:creationId xmlns:a16="http://schemas.microsoft.com/office/drawing/2014/main" id="{75A6EF8D-1399-7915-1443-824B867E662B}"/>
              </a:ext>
            </a:extLst>
          </p:cNvPr>
          <p:cNvSpPr>
            <a:spLocks noGrp="1"/>
          </p:cNvSpPr>
          <p:nvPr>
            <p:ph type="title"/>
          </p:nvPr>
        </p:nvSpPr>
        <p:spPr>
          <a:xfrm>
            <a:off x="102900" y="84917"/>
            <a:ext cx="10515600" cy="1325563"/>
          </a:xfrm>
        </p:spPr>
        <p:txBody>
          <a:bodyPr>
            <a:normAutofit/>
          </a:bodyPr>
          <a:lstStyle/>
          <a:p>
            <a:r>
              <a:rPr lang="en-US" sz="3200">
                <a:latin typeface="ADLaM Display"/>
                <a:ea typeface="ADLaM Display"/>
                <a:cs typeface="ADLaM Display"/>
              </a:rPr>
              <a:t>Block Diagram for Achieving Objective</a:t>
            </a:r>
          </a:p>
        </p:txBody>
      </p:sp>
      <p:sp>
        <p:nvSpPr>
          <p:cNvPr id="5" name="TextBox 4">
            <a:extLst>
              <a:ext uri="{FF2B5EF4-FFF2-40B4-BE49-F238E27FC236}">
                <a16:creationId xmlns:a16="http://schemas.microsoft.com/office/drawing/2014/main" id="{F2D79F3D-E901-372D-6B1C-C090AEB35F33}"/>
              </a:ext>
            </a:extLst>
          </p:cNvPr>
          <p:cNvSpPr txBox="1"/>
          <p:nvPr/>
        </p:nvSpPr>
        <p:spPr>
          <a:xfrm>
            <a:off x="-2870440" y="562387"/>
            <a:ext cx="24933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Just explain the block diagram really </a:t>
            </a:r>
            <a:r>
              <a:rPr lang="en-US" err="1"/>
              <a:t>tbh</a:t>
            </a:r>
          </a:p>
        </p:txBody>
      </p:sp>
      <p:pic>
        <p:nvPicPr>
          <p:cNvPr id="11" name="Picture 10" descr="A person holding a green circuit board&#10;&#10;AI-generated content may be incorrect.">
            <a:extLst>
              <a:ext uri="{FF2B5EF4-FFF2-40B4-BE49-F238E27FC236}">
                <a16:creationId xmlns:a16="http://schemas.microsoft.com/office/drawing/2014/main" id="{4756CCEE-8A3D-C24B-B2C0-67805E439402}"/>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4734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2CBEB-C32D-19C9-62CE-5ABAB71BA5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45963-BD6D-F05C-B499-BB71CA6E054D}"/>
              </a:ext>
            </a:extLst>
          </p:cNvPr>
          <p:cNvSpPr>
            <a:spLocks noGrp="1"/>
          </p:cNvSpPr>
          <p:nvPr>
            <p:ph type="title"/>
          </p:nvPr>
        </p:nvSpPr>
        <p:spPr>
          <a:xfrm>
            <a:off x="326036" y="221469"/>
            <a:ext cx="10515600" cy="1325563"/>
          </a:xfrm>
        </p:spPr>
        <p:txBody>
          <a:bodyPr/>
          <a:lstStyle/>
          <a:p>
            <a:r>
              <a:rPr lang="en-US">
                <a:latin typeface="ADLaM Display"/>
                <a:ea typeface="ADLaM Display"/>
                <a:cs typeface="ADLaM Display"/>
              </a:rPr>
              <a:t>Finding Pre-Built Modules to Verify </a:t>
            </a:r>
            <a:br>
              <a:rPr lang="en-US">
                <a:latin typeface="ADLaM Display"/>
                <a:ea typeface="ADLaM Display"/>
                <a:cs typeface="ADLaM Display"/>
              </a:rPr>
            </a:br>
            <a:r>
              <a:rPr lang="en-US">
                <a:latin typeface="ADLaM Display"/>
                <a:ea typeface="ADLaM Display"/>
                <a:cs typeface="ADLaM Display"/>
              </a:rPr>
              <a:t>System</a:t>
            </a:r>
          </a:p>
        </p:txBody>
      </p:sp>
      <p:sp>
        <p:nvSpPr>
          <p:cNvPr id="10" name="TextBox 9">
            <a:extLst>
              <a:ext uri="{FF2B5EF4-FFF2-40B4-BE49-F238E27FC236}">
                <a16:creationId xmlns:a16="http://schemas.microsoft.com/office/drawing/2014/main" id="{F63FE1CB-5F4B-F449-069D-B525CA260CA6}"/>
              </a:ext>
            </a:extLst>
          </p:cNvPr>
          <p:cNvSpPr txBox="1"/>
          <p:nvPr/>
        </p:nvSpPr>
        <p:spPr>
          <a:xfrm>
            <a:off x="1021128" y="4795529"/>
            <a:ext cx="23704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Stepper Driver</a:t>
            </a:r>
          </a:p>
          <a:p>
            <a:pPr algn="ctr"/>
            <a:r>
              <a:rPr lang="en-US"/>
              <a:t>From Amazon</a:t>
            </a:r>
          </a:p>
        </p:txBody>
      </p:sp>
      <p:pic>
        <p:nvPicPr>
          <p:cNvPr id="11" name="Picture 10" descr="ESP32 ESP32 802.11 b/g/n (WiFi/WLAN/Wi-Fi 4), Bluetooth® Smart Ready 4.x Dual Mode (BLE) RF (Transceiver) 2.4GHz Evaluation Board">
            <a:extLst>
              <a:ext uri="{FF2B5EF4-FFF2-40B4-BE49-F238E27FC236}">
                <a16:creationId xmlns:a16="http://schemas.microsoft.com/office/drawing/2014/main" id="{52A41F01-A9BF-AED3-4CD4-B16CE17DBF52}"/>
              </a:ext>
            </a:extLst>
          </p:cNvPr>
          <p:cNvPicPr>
            <a:picLocks noChangeAspect="1"/>
          </p:cNvPicPr>
          <p:nvPr/>
        </p:nvPicPr>
        <p:blipFill>
          <a:blip r:embed="rId2"/>
          <a:stretch>
            <a:fillRect/>
          </a:stretch>
        </p:blipFill>
        <p:spPr>
          <a:xfrm>
            <a:off x="4200071" y="2778882"/>
            <a:ext cx="2038048" cy="1917096"/>
          </a:xfrm>
          <a:prstGeom prst="rect">
            <a:avLst/>
          </a:prstGeom>
          <a:ln w="28575">
            <a:solidFill>
              <a:schemeClr val="tx1"/>
            </a:solidFill>
          </a:ln>
        </p:spPr>
      </p:pic>
      <p:sp>
        <p:nvSpPr>
          <p:cNvPr id="12" name="TextBox 11">
            <a:extLst>
              <a:ext uri="{FF2B5EF4-FFF2-40B4-BE49-F238E27FC236}">
                <a16:creationId xmlns:a16="http://schemas.microsoft.com/office/drawing/2014/main" id="{9657E943-C38B-E3B0-EA30-F8E2923B939B}"/>
              </a:ext>
            </a:extLst>
          </p:cNvPr>
          <p:cNvSpPr txBox="1"/>
          <p:nvPr/>
        </p:nvSpPr>
        <p:spPr>
          <a:xfrm>
            <a:off x="3984460" y="4795529"/>
            <a:ext cx="24793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Microcontroller </a:t>
            </a:r>
          </a:p>
          <a:p>
            <a:pPr algn="ctr"/>
            <a:r>
              <a:rPr lang="en-US"/>
              <a:t>from Amazon</a:t>
            </a:r>
          </a:p>
        </p:txBody>
      </p:sp>
      <p:pic>
        <p:nvPicPr>
          <p:cNvPr id="14" name="Picture 13" descr="A blue circuit board with black and silver objects&#10;&#10;AI-generated content may be incorrect.">
            <a:extLst>
              <a:ext uri="{FF2B5EF4-FFF2-40B4-BE49-F238E27FC236}">
                <a16:creationId xmlns:a16="http://schemas.microsoft.com/office/drawing/2014/main" id="{9CF81CEF-350E-94E3-AE80-3B537A53FB4A}"/>
              </a:ext>
            </a:extLst>
          </p:cNvPr>
          <p:cNvPicPr>
            <a:picLocks noChangeAspect="1"/>
          </p:cNvPicPr>
          <p:nvPr/>
        </p:nvPicPr>
        <p:blipFill>
          <a:blip r:embed="rId3"/>
          <a:stretch>
            <a:fillRect/>
          </a:stretch>
        </p:blipFill>
        <p:spPr>
          <a:xfrm>
            <a:off x="7122068" y="2781904"/>
            <a:ext cx="2205389" cy="1911048"/>
          </a:xfrm>
          <a:prstGeom prst="rect">
            <a:avLst/>
          </a:prstGeom>
          <a:ln w="28575">
            <a:solidFill>
              <a:schemeClr val="tx1"/>
            </a:solidFill>
          </a:ln>
        </p:spPr>
      </p:pic>
      <p:sp>
        <p:nvSpPr>
          <p:cNvPr id="17" name="TextBox 16">
            <a:extLst>
              <a:ext uri="{FF2B5EF4-FFF2-40B4-BE49-F238E27FC236}">
                <a16:creationId xmlns:a16="http://schemas.microsoft.com/office/drawing/2014/main" id="{0731E76E-9DE0-D97F-7D08-E8F9BDE92012}"/>
              </a:ext>
            </a:extLst>
          </p:cNvPr>
          <p:cNvSpPr txBox="1"/>
          <p:nvPr/>
        </p:nvSpPr>
        <p:spPr>
          <a:xfrm>
            <a:off x="6887316" y="4795528"/>
            <a:ext cx="26728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DC-DC Convertor </a:t>
            </a:r>
          </a:p>
          <a:p>
            <a:pPr algn="ctr"/>
            <a:r>
              <a:rPr lang="en-US"/>
              <a:t>from Amazon</a:t>
            </a:r>
          </a:p>
        </p:txBody>
      </p:sp>
      <p:sp>
        <p:nvSpPr>
          <p:cNvPr id="19" name="TextBox 18">
            <a:extLst>
              <a:ext uri="{FF2B5EF4-FFF2-40B4-BE49-F238E27FC236}">
                <a16:creationId xmlns:a16="http://schemas.microsoft.com/office/drawing/2014/main" id="{0DB2E063-EEE1-5A04-BECD-D94827394C7B}"/>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quick arrangement of a demo Circuit with amazon parts</a:t>
            </a:r>
          </a:p>
        </p:txBody>
      </p:sp>
      <p:pic>
        <p:nvPicPr>
          <p:cNvPr id="21" name="Picture 20" descr="A small red and silver circuit board&#10;&#10;AI-generated content may be incorrect.">
            <a:extLst>
              <a:ext uri="{FF2B5EF4-FFF2-40B4-BE49-F238E27FC236}">
                <a16:creationId xmlns:a16="http://schemas.microsoft.com/office/drawing/2014/main" id="{0FCA13B9-3BD5-EA2E-5854-4432BE23BA77}"/>
              </a:ext>
            </a:extLst>
          </p:cNvPr>
          <p:cNvPicPr>
            <a:picLocks noChangeAspect="1"/>
          </p:cNvPicPr>
          <p:nvPr/>
        </p:nvPicPr>
        <p:blipFill>
          <a:blip r:embed="rId4"/>
          <a:stretch>
            <a:fillRect/>
          </a:stretch>
        </p:blipFill>
        <p:spPr>
          <a:xfrm>
            <a:off x="1239762" y="2781905"/>
            <a:ext cx="1911048" cy="1911047"/>
          </a:xfrm>
          <a:prstGeom prst="rect">
            <a:avLst/>
          </a:prstGeom>
          <a:ln w="28575">
            <a:solidFill>
              <a:schemeClr val="tx1"/>
            </a:solidFill>
          </a:ln>
        </p:spPr>
      </p:pic>
      <p:pic>
        <p:nvPicPr>
          <p:cNvPr id="5" name="Picture 4" descr="A person holding a green circuit board&#10;&#10;AI-generated content may be incorrect.">
            <a:extLst>
              <a:ext uri="{FF2B5EF4-FFF2-40B4-BE49-F238E27FC236}">
                <a16:creationId xmlns:a16="http://schemas.microsoft.com/office/drawing/2014/main" id="{824F4C3C-76C0-A857-CBA6-75C6022A6E2A}"/>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434965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8F9C-2946-B01D-A49E-EE51A4D48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34A1C-4AF5-3CDE-374A-842A92892724}"/>
              </a:ext>
            </a:extLst>
          </p:cNvPr>
          <p:cNvSpPr>
            <a:spLocks noGrp="1"/>
          </p:cNvSpPr>
          <p:nvPr>
            <p:ph type="title"/>
          </p:nvPr>
        </p:nvSpPr>
        <p:spPr>
          <a:xfrm>
            <a:off x="238593" y="634461"/>
            <a:ext cx="10515600" cy="1325563"/>
          </a:xfrm>
        </p:spPr>
        <p:txBody>
          <a:bodyPr vert="horz" lIns="91440" tIns="45720" rIns="91440" bIns="45720" rtlCol="0" anchor="b">
            <a:noAutofit/>
          </a:bodyPr>
          <a:lstStyle/>
          <a:p>
            <a:r>
              <a:rPr lang="en-US" sz="3200">
                <a:latin typeface="ADLaM Display"/>
                <a:ea typeface="ADLaM Display"/>
                <a:cs typeface="ADLaM Display"/>
              </a:rPr>
              <a:t>Hardware Selection</a:t>
            </a:r>
            <a:br>
              <a:rPr lang="en-US" sz="3200">
                <a:latin typeface="ADLaM Display"/>
                <a:ea typeface="ADLaM Display"/>
                <a:cs typeface="ADLaM Display"/>
              </a:rPr>
            </a:br>
            <a:r>
              <a:rPr lang="en-US" sz="3200">
                <a:latin typeface="ADLaM Display"/>
                <a:ea typeface="ADLaM Display"/>
                <a:cs typeface="ADLaM Display"/>
              </a:rPr>
              <a:t>Finding ICs to Make Better Hardware</a:t>
            </a:r>
          </a:p>
        </p:txBody>
      </p:sp>
      <p:sp>
        <p:nvSpPr>
          <p:cNvPr id="10" name="TextBox 9">
            <a:extLst>
              <a:ext uri="{FF2B5EF4-FFF2-40B4-BE49-F238E27FC236}">
                <a16:creationId xmlns:a16="http://schemas.microsoft.com/office/drawing/2014/main" id="{1449BDC2-8FEC-B26F-30CA-69AE53F0E1E5}"/>
              </a:ext>
            </a:extLst>
          </p:cNvPr>
          <p:cNvSpPr txBox="1"/>
          <p:nvPr/>
        </p:nvSpPr>
        <p:spPr>
          <a:xfrm>
            <a:off x="838677" y="4795529"/>
            <a:ext cx="27246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a4988 Stepper Driver IC</a:t>
            </a:r>
          </a:p>
          <a:p>
            <a:pPr algn="ctr"/>
            <a:r>
              <a:rPr lang="en-US"/>
              <a:t>By </a:t>
            </a:r>
            <a:r>
              <a:rPr lang="en-US">
                <a:ea typeface="+mn-lt"/>
                <a:cs typeface="+mn-lt"/>
              </a:rPr>
              <a:t>Allegro </a:t>
            </a:r>
            <a:r>
              <a:rPr lang="en-US" err="1">
                <a:ea typeface="+mn-lt"/>
                <a:cs typeface="+mn-lt"/>
              </a:rPr>
              <a:t>MicroSystems</a:t>
            </a:r>
          </a:p>
        </p:txBody>
      </p:sp>
      <p:sp>
        <p:nvSpPr>
          <p:cNvPr id="12" name="TextBox 11">
            <a:extLst>
              <a:ext uri="{FF2B5EF4-FFF2-40B4-BE49-F238E27FC236}">
                <a16:creationId xmlns:a16="http://schemas.microsoft.com/office/drawing/2014/main" id="{8938A7ED-E80E-F849-D86F-AC53F7E9B2D9}"/>
              </a:ext>
            </a:extLst>
          </p:cNvPr>
          <p:cNvSpPr txBox="1"/>
          <p:nvPr/>
        </p:nvSpPr>
        <p:spPr>
          <a:xfrm>
            <a:off x="3984460" y="4795529"/>
            <a:ext cx="24793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mn-lt"/>
                <a:cs typeface="+mn-lt"/>
              </a:rPr>
              <a:t>STM8S003F3P6TR</a:t>
            </a:r>
            <a:endParaRPr lang="en-US"/>
          </a:p>
          <a:p>
            <a:pPr algn="ctr"/>
            <a:r>
              <a:rPr lang="en-US"/>
              <a:t>By </a:t>
            </a:r>
            <a:r>
              <a:rPr lang="en-US">
                <a:ea typeface="+mn-lt"/>
                <a:cs typeface="+mn-lt"/>
              </a:rPr>
              <a:t>STMicroelectronics</a:t>
            </a:r>
            <a:endParaRPr lang="en-US"/>
          </a:p>
        </p:txBody>
      </p:sp>
      <p:sp>
        <p:nvSpPr>
          <p:cNvPr id="17" name="TextBox 16">
            <a:extLst>
              <a:ext uri="{FF2B5EF4-FFF2-40B4-BE49-F238E27FC236}">
                <a16:creationId xmlns:a16="http://schemas.microsoft.com/office/drawing/2014/main" id="{74CE2086-A7C8-1501-141E-212949092056}"/>
              </a:ext>
            </a:extLst>
          </p:cNvPr>
          <p:cNvSpPr txBox="1"/>
          <p:nvPr/>
        </p:nvSpPr>
        <p:spPr>
          <a:xfrm>
            <a:off x="6887316" y="4795528"/>
            <a:ext cx="26728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mn-lt"/>
                <a:cs typeface="+mn-lt"/>
              </a:rPr>
              <a:t>TPS62932DRLR</a:t>
            </a:r>
            <a:r>
              <a:rPr lang="en-US"/>
              <a:t> </a:t>
            </a:r>
          </a:p>
          <a:p>
            <a:pPr algn="ctr"/>
            <a:r>
              <a:rPr lang="en-US"/>
              <a:t>By Texas Instruments</a:t>
            </a:r>
          </a:p>
        </p:txBody>
      </p:sp>
      <p:sp>
        <p:nvSpPr>
          <p:cNvPr id="19" name="TextBox 18">
            <a:extLst>
              <a:ext uri="{FF2B5EF4-FFF2-40B4-BE49-F238E27FC236}">
                <a16:creationId xmlns:a16="http://schemas.microsoft.com/office/drawing/2014/main" id="{98ACAA2A-AF8E-4AA7-D5F7-652B3925A5CE}"/>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4" name="Picture 3" descr="Bipolar Motor Driver DMOS Logic 28-QFN (5x5)">
            <a:extLst>
              <a:ext uri="{FF2B5EF4-FFF2-40B4-BE49-F238E27FC236}">
                <a16:creationId xmlns:a16="http://schemas.microsoft.com/office/drawing/2014/main" id="{B6E153E0-6561-C51A-5A72-073D7B1508C6}"/>
              </a:ext>
            </a:extLst>
          </p:cNvPr>
          <p:cNvPicPr>
            <a:picLocks noChangeAspect="1"/>
          </p:cNvPicPr>
          <p:nvPr/>
        </p:nvPicPr>
        <p:blipFill>
          <a:blip r:embed="rId2"/>
          <a:stretch>
            <a:fillRect/>
          </a:stretch>
        </p:blipFill>
        <p:spPr>
          <a:xfrm>
            <a:off x="1182710" y="2776470"/>
            <a:ext cx="2034863" cy="1927539"/>
          </a:xfrm>
          <a:prstGeom prst="rect">
            <a:avLst/>
          </a:prstGeom>
          <a:ln w="28575">
            <a:solidFill>
              <a:schemeClr val="tx1"/>
            </a:solidFill>
          </a:ln>
        </p:spPr>
      </p:pic>
      <p:pic>
        <p:nvPicPr>
          <p:cNvPr id="5" name="Picture 4" descr="STM8 STM8S Microcontroller IC 8-Bit 16MHz 8KB (8K x 8) FLASH 20-TSSOP">
            <a:extLst>
              <a:ext uri="{FF2B5EF4-FFF2-40B4-BE49-F238E27FC236}">
                <a16:creationId xmlns:a16="http://schemas.microsoft.com/office/drawing/2014/main" id="{9C1D86E4-EEF5-C928-5D6D-E84BF76AB620}"/>
              </a:ext>
            </a:extLst>
          </p:cNvPr>
          <p:cNvPicPr>
            <a:picLocks noChangeAspect="1"/>
          </p:cNvPicPr>
          <p:nvPr/>
        </p:nvPicPr>
        <p:blipFill>
          <a:blip r:embed="rId3"/>
          <a:stretch>
            <a:fillRect/>
          </a:stretch>
        </p:blipFill>
        <p:spPr>
          <a:xfrm>
            <a:off x="4217832" y="2774323"/>
            <a:ext cx="2006959" cy="1921099"/>
          </a:xfrm>
          <a:prstGeom prst="rect">
            <a:avLst/>
          </a:prstGeom>
          <a:ln w="28575">
            <a:solidFill>
              <a:schemeClr val="tx1"/>
            </a:solidFill>
          </a:ln>
        </p:spPr>
      </p:pic>
      <p:pic>
        <p:nvPicPr>
          <p:cNvPr id="7" name="Picture 6" descr="Buck Switching Regulator IC Positive Adjustable 0.8V 1 Output 2A SOT-583">
            <a:extLst>
              <a:ext uri="{FF2B5EF4-FFF2-40B4-BE49-F238E27FC236}">
                <a16:creationId xmlns:a16="http://schemas.microsoft.com/office/drawing/2014/main" id="{03F5C63D-E8E9-9859-607C-C90A20B28773}"/>
              </a:ext>
            </a:extLst>
          </p:cNvPr>
          <p:cNvPicPr>
            <a:picLocks noChangeAspect="1"/>
          </p:cNvPicPr>
          <p:nvPr/>
        </p:nvPicPr>
        <p:blipFill>
          <a:blip r:embed="rId4"/>
          <a:stretch>
            <a:fillRect/>
          </a:stretch>
        </p:blipFill>
        <p:spPr>
          <a:xfrm>
            <a:off x="7353838" y="2776471"/>
            <a:ext cx="1734355" cy="1927538"/>
          </a:xfrm>
          <a:prstGeom prst="rect">
            <a:avLst/>
          </a:prstGeom>
          <a:ln w="28575">
            <a:solidFill>
              <a:schemeClr val="tx1"/>
            </a:solidFill>
          </a:ln>
        </p:spPr>
      </p:pic>
      <p:sp>
        <p:nvSpPr>
          <p:cNvPr id="9" name="TextBox 8">
            <a:extLst>
              <a:ext uri="{FF2B5EF4-FFF2-40B4-BE49-F238E27FC236}">
                <a16:creationId xmlns:a16="http://schemas.microsoft.com/office/drawing/2014/main" id="{0A153411-C0D3-B4EA-CCDE-E649FDCAD79D}"/>
              </a:ext>
            </a:extLst>
          </p:cNvPr>
          <p:cNvSpPr txBox="1"/>
          <p:nvPr/>
        </p:nvSpPr>
        <p:spPr>
          <a:xfrm>
            <a:off x="992285" y="2258340"/>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Stepper Driver</a:t>
            </a:r>
            <a:endParaRPr lang="en-US"/>
          </a:p>
        </p:txBody>
      </p:sp>
      <p:sp>
        <p:nvSpPr>
          <p:cNvPr id="13" name="TextBox 12">
            <a:extLst>
              <a:ext uri="{FF2B5EF4-FFF2-40B4-BE49-F238E27FC236}">
                <a16:creationId xmlns:a16="http://schemas.microsoft.com/office/drawing/2014/main" id="{C241208C-C800-0712-C6B1-08DEA4A1AEF0}"/>
              </a:ext>
            </a:extLst>
          </p:cNvPr>
          <p:cNvSpPr txBox="1"/>
          <p:nvPr/>
        </p:nvSpPr>
        <p:spPr>
          <a:xfrm>
            <a:off x="4018820" y="2258340"/>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MCU</a:t>
            </a:r>
          </a:p>
        </p:txBody>
      </p:sp>
      <p:sp>
        <p:nvSpPr>
          <p:cNvPr id="15" name="TextBox 14">
            <a:extLst>
              <a:ext uri="{FF2B5EF4-FFF2-40B4-BE49-F238E27FC236}">
                <a16:creationId xmlns:a16="http://schemas.microsoft.com/office/drawing/2014/main" id="{A43837F3-1310-DD49-5CAB-97262745D3BC}"/>
              </a:ext>
            </a:extLst>
          </p:cNvPr>
          <p:cNvSpPr txBox="1"/>
          <p:nvPr/>
        </p:nvSpPr>
        <p:spPr>
          <a:xfrm>
            <a:off x="6498003" y="2258339"/>
            <a:ext cx="34440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Switching Regulator</a:t>
            </a:r>
          </a:p>
        </p:txBody>
      </p:sp>
      <p:pic>
        <p:nvPicPr>
          <p:cNvPr id="14" name="Picture 13" descr="A person holding a green circuit board&#10;&#10;AI-generated content may be incorrect.">
            <a:extLst>
              <a:ext uri="{FF2B5EF4-FFF2-40B4-BE49-F238E27FC236}">
                <a16:creationId xmlns:a16="http://schemas.microsoft.com/office/drawing/2014/main" id="{A697CC61-9B41-ECF9-6F1C-5036C814F217}"/>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2722920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5031A-DD8F-45D4-9A0D-23043AEE2CC9}"/>
            </a:ext>
          </a:extLst>
        </p:cNvPr>
        <p:cNvGrpSpPr/>
        <p:nvPr/>
      </p:nvGrpSpPr>
      <p:grpSpPr>
        <a:xfrm>
          <a:off x="0" y="0"/>
          <a:ext cx="0" cy="0"/>
          <a:chOff x="0" y="0"/>
          <a:chExt cx="0" cy="0"/>
        </a:xfrm>
      </p:grpSpPr>
      <p:pic>
        <p:nvPicPr>
          <p:cNvPr id="16" name="Picture 15" descr="A green circuit board with yellow circles&#10;&#10;AI-generated content may be incorrect.">
            <a:extLst>
              <a:ext uri="{FF2B5EF4-FFF2-40B4-BE49-F238E27FC236}">
                <a16:creationId xmlns:a16="http://schemas.microsoft.com/office/drawing/2014/main" id="{59EBDECE-492B-883D-4C4F-93B725430EA9}"/>
              </a:ext>
            </a:extLst>
          </p:cNvPr>
          <p:cNvPicPr>
            <a:picLocks noChangeAspect="1"/>
          </p:cNvPicPr>
          <p:nvPr/>
        </p:nvPicPr>
        <p:blipFill>
          <a:blip r:embed="rId2"/>
          <a:srcRect l="3669" t="1386" r="5710" b="2351"/>
          <a:stretch>
            <a:fillRect/>
          </a:stretch>
        </p:blipFill>
        <p:spPr>
          <a:xfrm>
            <a:off x="2459580" y="3432681"/>
            <a:ext cx="2856718" cy="3156620"/>
          </a:xfrm>
          <a:prstGeom prst="rect">
            <a:avLst/>
          </a:prstGeom>
          <a:ln w="28575">
            <a:solidFill>
              <a:schemeClr val="tx1"/>
            </a:solidFill>
          </a:ln>
        </p:spPr>
      </p:pic>
      <p:sp>
        <p:nvSpPr>
          <p:cNvPr id="2" name="Title 1">
            <a:extLst>
              <a:ext uri="{FF2B5EF4-FFF2-40B4-BE49-F238E27FC236}">
                <a16:creationId xmlns:a16="http://schemas.microsoft.com/office/drawing/2014/main" id="{F9861318-4614-8FF9-68FA-A8A948007E10}"/>
              </a:ext>
            </a:extLst>
          </p:cNvPr>
          <p:cNvSpPr>
            <a:spLocks noGrp="1"/>
          </p:cNvSpPr>
          <p:nvPr>
            <p:ph type="title"/>
          </p:nvPr>
        </p:nvSpPr>
        <p:spPr>
          <a:xfrm>
            <a:off x="290277" y="-271433"/>
            <a:ext cx="10515600" cy="1325563"/>
          </a:xfrm>
        </p:spPr>
        <p:txBody>
          <a:bodyPr>
            <a:normAutofit/>
          </a:bodyPr>
          <a:lstStyle/>
          <a:p>
            <a:r>
              <a:rPr lang="en-US">
                <a:latin typeface="ADLaM Display"/>
                <a:ea typeface="ADLaM Display"/>
                <a:cs typeface="ADLaM Display"/>
              </a:rPr>
              <a:t>Why Use that Stepper Driver?</a:t>
            </a:r>
          </a:p>
        </p:txBody>
      </p:sp>
      <p:sp>
        <p:nvSpPr>
          <p:cNvPr id="19" name="TextBox 18">
            <a:extLst>
              <a:ext uri="{FF2B5EF4-FFF2-40B4-BE49-F238E27FC236}">
                <a16:creationId xmlns:a16="http://schemas.microsoft.com/office/drawing/2014/main" id="{E7A6A167-2271-BAD0-C4E8-7F94256EFC36}"/>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sp>
        <p:nvSpPr>
          <p:cNvPr id="11" name="TextBox 10">
            <a:extLst>
              <a:ext uri="{FF2B5EF4-FFF2-40B4-BE49-F238E27FC236}">
                <a16:creationId xmlns:a16="http://schemas.microsoft.com/office/drawing/2014/main" id="{65DF5687-F742-CDF3-EE55-9D93CA044047}"/>
              </a:ext>
            </a:extLst>
          </p:cNvPr>
          <p:cNvSpPr txBox="1"/>
          <p:nvPr/>
        </p:nvSpPr>
        <p:spPr>
          <a:xfrm>
            <a:off x="5423432" y="2494268"/>
            <a:ext cx="489181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Simple STEP/DIR interface (no SPI, UART, or firmware configuration required)</a:t>
            </a:r>
            <a:endParaRPr lang="en-US"/>
          </a:p>
          <a:p>
            <a:pPr marL="285750" indent="-285750">
              <a:buFont typeface="Arial"/>
              <a:buChar char="•"/>
            </a:pPr>
            <a:r>
              <a:rPr lang="en-US">
                <a:ea typeface="+mn-lt"/>
                <a:cs typeface="+mn-lt"/>
              </a:rPr>
              <a:t>Very low cost compared to newer drivers (DRV8825, TMC2209, etc.)</a:t>
            </a:r>
            <a:endParaRPr lang="en-US"/>
          </a:p>
          <a:p>
            <a:pPr marL="285750" indent="-285750">
              <a:buFont typeface="Arial"/>
              <a:buChar char="•"/>
            </a:pPr>
            <a:r>
              <a:rPr lang="en-US">
                <a:ea typeface="+mn-lt"/>
                <a:cs typeface="+mn-lt"/>
              </a:rPr>
              <a:t>Massive ecosystem and proven reliability from years of 3D-printer/CNC use</a:t>
            </a:r>
            <a:endParaRPr lang="en-US"/>
          </a:p>
          <a:p>
            <a:pPr marL="285750" indent="-285750">
              <a:buFont typeface="Arial"/>
              <a:buChar char="•"/>
            </a:pPr>
            <a:r>
              <a:rPr lang="en-US">
                <a:ea typeface="+mn-lt"/>
                <a:cs typeface="+mn-lt"/>
              </a:rPr>
              <a:t>Easy hardware integration</a:t>
            </a:r>
          </a:p>
          <a:p>
            <a:pPr marL="285750" indent="-285750">
              <a:buFont typeface="Arial"/>
              <a:buChar char="•"/>
            </a:pPr>
            <a:r>
              <a:rPr lang="en-US" err="1">
                <a:ea typeface="+mn-lt"/>
                <a:cs typeface="+mn-lt"/>
              </a:rPr>
              <a:t>Microstepping</a:t>
            </a:r>
            <a:r>
              <a:rPr lang="en-US">
                <a:ea typeface="+mn-lt"/>
                <a:cs typeface="+mn-lt"/>
              </a:rPr>
              <a:t> set with pins, not registers</a:t>
            </a:r>
            <a:endParaRPr lang="en-US"/>
          </a:p>
          <a:p>
            <a:pPr marL="285750" indent="-285750">
              <a:buFont typeface="Arial"/>
              <a:buChar char="•"/>
            </a:pPr>
            <a:r>
              <a:rPr lang="en-US">
                <a:ea typeface="+mn-lt"/>
                <a:cs typeface="+mn-lt"/>
              </a:rPr>
              <a:t>Built-in current limiting and chopper control (no external current regulation needed)</a:t>
            </a:r>
            <a:endParaRPr lang="en-US"/>
          </a:p>
          <a:p>
            <a:pPr marL="285750" indent="-285750">
              <a:buFont typeface="Arial"/>
              <a:buChar char="•"/>
            </a:pPr>
            <a:r>
              <a:rPr lang="en-US"/>
              <a:t>Existing Adafruit module makes PCB layout easier</a:t>
            </a:r>
          </a:p>
          <a:p>
            <a:endParaRPr lang="en-US"/>
          </a:p>
        </p:txBody>
      </p:sp>
      <p:pic>
        <p:nvPicPr>
          <p:cNvPr id="14" name="Picture 13" descr="A green and white circuit board&#10;&#10;AI-generated content may be incorrect.">
            <a:extLst>
              <a:ext uri="{FF2B5EF4-FFF2-40B4-BE49-F238E27FC236}">
                <a16:creationId xmlns:a16="http://schemas.microsoft.com/office/drawing/2014/main" id="{3B057622-1844-5BCA-95A3-55E5B5D06FD6}"/>
              </a:ext>
            </a:extLst>
          </p:cNvPr>
          <p:cNvPicPr>
            <a:picLocks noChangeAspect="1"/>
          </p:cNvPicPr>
          <p:nvPr/>
        </p:nvPicPr>
        <p:blipFill>
          <a:blip r:embed="rId3"/>
          <a:srcRect l="2169" t="53" r="4337" b="243"/>
          <a:stretch>
            <a:fillRect/>
          </a:stretch>
        </p:blipFill>
        <p:spPr>
          <a:xfrm>
            <a:off x="132612" y="1574832"/>
            <a:ext cx="3115287" cy="3324310"/>
          </a:xfrm>
          <a:prstGeom prst="rect">
            <a:avLst/>
          </a:prstGeom>
          <a:ln w="28575">
            <a:solidFill>
              <a:schemeClr val="tx1"/>
            </a:solidFill>
          </a:ln>
        </p:spPr>
      </p:pic>
      <p:sp>
        <p:nvSpPr>
          <p:cNvPr id="20" name="TextBox 19">
            <a:extLst>
              <a:ext uri="{FF2B5EF4-FFF2-40B4-BE49-F238E27FC236}">
                <a16:creationId xmlns:a16="http://schemas.microsoft.com/office/drawing/2014/main" id="{2474921E-E2CD-0302-3C0F-FD7A1C862738}"/>
              </a:ext>
            </a:extLst>
          </p:cNvPr>
          <p:cNvSpPr txBox="1"/>
          <p:nvPr/>
        </p:nvSpPr>
        <p:spPr>
          <a:xfrm>
            <a:off x="47834" y="5005833"/>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5" name="Picture 4" descr="A person holding a green circuit board&#10;&#10;AI-generated content may be incorrect.">
            <a:extLst>
              <a:ext uri="{FF2B5EF4-FFF2-40B4-BE49-F238E27FC236}">
                <a16:creationId xmlns:a16="http://schemas.microsoft.com/office/drawing/2014/main" id="{8929E1BC-6FA9-9178-3BE6-3B4067B72A32}"/>
              </a:ext>
            </a:extLst>
          </p:cNvPr>
          <p:cNvPicPr>
            <a:picLocks noChangeAspect="1"/>
          </p:cNvPicPr>
          <p:nvPr/>
        </p:nvPicPr>
        <p:blipFill>
          <a:blip r:embed="rId4"/>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30367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50C65-8D00-F960-CB46-0C114D0BFB28}"/>
            </a:ext>
          </a:extLst>
        </p:cNvPr>
        <p:cNvGrpSpPr/>
        <p:nvPr/>
      </p:nvGrpSpPr>
      <p:grpSpPr>
        <a:xfrm>
          <a:off x="0" y="0"/>
          <a:ext cx="0" cy="0"/>
          <a:chOff x="0" y="0"/>
          <a:chExt cx="0" cy="0"/>
        </a:xfrm>
      </p:grpSpPr>
      <p:pic>
        <p:nvPicPr>
          <p:cNvPr id="5" name="Picture 4" descr="A black circuit board with yellow circles and white dots&#10;&#10;AI-generated content may be incorrect.">
            <a:extLst>
              <a:ext uri="{FF2B5EF4-FFF2-40B4-BE49-F238E27FC236}">
                <a16:creationId xmlns:a16="http://schemas.microsoft.com/office/drawing/2014/main" id="{6C192D3C-5D98-5E7C-2576-F2756CF9A73A}"/>
              </a:ext>
            </a:extLst>
          </p:cNvPr>
          <p:cNvPicPr>
            <a:picLocks noChangeAspect="1"/>
          </p:cNvPicPr>
          <p:nvPr/>
        </p:nvPicPr>
        <p:blipFill>
          <a:blip r:embed="rId2"/>
          <a:stretch>
            <a:fillRect/>
          </a:stretch>
        </p:blipFill>
        <p:spPr>
          <a:xfrm>
            <a:off x="2552968" y="2468316"/>
            <a:ext cx="2685783" cy="4164438"/>
          </a:xfrm>
          <a:prstGeom prst="rect">
            <a:avLst/>
          </a:prstGeom>
          <a:ln w="28575">
            <a:solidFill>
              <a:schemeClr val="tx1"/>
            </a:solidFill>
          </a:ln>
        </p:spPr>
      </p:pic>
      <p:sp>
        <p:nvSpPr>
          <p:cNvPr id="2" name="Title 1">
            <a:extLst>
              <a:ext uri="{FF2B5EF4-FFF2-40B4-BE49-F238E27FC236}">
                <a16:creationId xmlns:a16="http://schemas.microsoft.com/office/drawing/2014/main" id="{8790C784-881F-8056-C308-928F4A3067FA}"/>
              </a:ext>
            </a:extLst>
          </p:cNvPr>
          <p:cNvSpPr>
            <a:spLocks noGrp="1"/>
          </p:cNvSpPr>
          <p:nvPr>
            <p:ph type="title"/>
          </p:nvPr>
        </p:nvSpPr>
        <p:spPr>
          <a:xfrm>
            <a:off x="163643" y="-322258"/>
            <a:ext cx="10515600" cy="1325563"/>
          </a:xfrm>
        </p:spPr>
        <p:txBody>
          <a:bodyPr>
            <a:normAutofit/>
          </a:bodyPr>
          <a:lstStyle/>
          <a:p>
            <a:r>
              <a:rPr lang="en-US">
                <a:latin typeface="ADLaM Display"/>
                <a:ea typeface="ADLaM Display"/>
                <a:cs typeface="ADLaM Display"/>
              </a:rPr>
              <a:t>Why Use that MCU?</a:t>
            </a:r>
          </a:p>
        </p:txBody>
      </p:sp>
      <p:sp>
        <p:nvSpPr>
          <p:cNvPr id="19" name="TextBox 18">
            <a:extLst>
              <a:ext uri="{FF2B5EF4-FFF2-40B4-BE49-F238E27FC236}">
                <a16:creationId xmlns:a16="http://schemas.microsoft.com/office/drawing/2014/main" id="{62BF1EFF-E0D1-8618-889C-078E51A79593}"/>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sp>
        <p:nvSpPr>
          <p:cNvPr id="11" name="TextBox 10">
            <a:extLst>
              <a:ext uri="{FF2B5EF4-FFF2-40B4-BE49-F238E27FC236}">
                <a16:creationId xmlns:a16="http://schemas.microsoft.com/office/drawing/2014/main" id="{F6E830DF-AE40-3B80-7120-197FF6199DCF}"/>
              </a:ext>
            </a:extLst>
          </p:cNvPr>
          <p:cNvSpPr txBox="1"/>
          <p:nvPr/>
        </p:nvSpPr>
        <p:spPr>
          <a:xfrm>
            <a:off x="5423432" y="2494268"/>
            <a:ext cx="489181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Incredibly low price of only $0.40 per MCU</a:t>
            </a:r>
          </a:p>
          <a:p>
            <a:pPr marL="285750" indent="-285750">
              <a:buFont typeface="Arial"/>
              <a:buChar char="•"/>
            </a:pPr>
            <a:r>
              <a:rPr lang="en-US">
                <a:ea typeface="+mn-lt"/>
                <a:cs typeface="+mn-lt"/>
              </a:rPr>
              <a:t>Strong price-to-peripheral ratio. It gives us GPIO, timers, ADC, UART, SPI, I²C, watchdogs, etc. without paying for high-end features we don't need.</a:t>
            </a:r>
            <a:endParaRPr lang="en-US"/>
          </a:p>
          <a:p>
            <a:pPr marL="285750" indent="-285750">
              <a:buFont typeface="Arial"/>
              <a:buChar char="•"/>
            </a:pPr>
            <a:r>
              <a:rPr lang="en-US">
                <a:ea typeface="+mn-lt"/>
                <a:cs typeface="+mn-lt"/>
              </a:rPr>
              <a:t>Lower firmware complexity than larger MCUs like Arduino and ESP32. With fewer abstraction layers, it becomes easier to write low-level code</a:t>
            </a:r>
            <a:endParaRPr lang="en-US"/>
          </a:p>
          <a:p>
            <a:endParaRPr lang="en-US"/>
          </a:p>
        </p:txBody>
      </p:sp>
      <p:pic>
        <p:nvPicPr>
          <p:cNvPr id="3" name="Picture 2" descr="A black circuit board with many small holes&#10;&#10;AI-generated content may be incorrect.">
            <a:extLst>
              <a:ext uri="{FF2B5EF4-FFF2-40B4-BE49-F238E27FC236}">
                <a16:creationId xmlns:a16="http://schemas.microsoft.com/office/drawing/2014/main" id="{08F69BF2-8C9E-785D-3F9E-B4220F0DCEFA}"/>
              </a:ext>
            </a:extLst>
          </p:cNvPr>
          <p:cNvPicPr>
            <a:picLocks noChangeAspect="1"/>
          </p:cNvPicPr>
          <p:nvPr/>
        </p:nvPicPr>
        <p:blipFill>
          <a:blip r:embed="rId3"/>
          <a:stretch>
            <a:fillRect/>
          </a:stretch>
        </p:blipFill>
        <p:spPr>
          <a:xfrm>
            <a:off x="232356" y="1429689"/>
            <a:ext cx="2690613" cy="4127411"/>
          </a:xfrm>
          <a:prstGeom prst="rect">
            <a:avLst/>
          </a:prstGeom>
          <a:ln w="28575">
            <a:solidFill>
              <a:schemeClr val="tx1"/>
            </a:solidFill>
          </a:ln>
        </p:spPr>
      </p:pic>
      <p:sp>
        <p:nvSpPr>
          <p:cNvPr id="12" name="TextBox 11">
            <a:extLst>
              <a:ext uri="{FF2B5EF4-FFF2-40B4-BE49-F238E27FC236}">
                <a16:creationId xmlns:a16="http://schemas.microsoft.com/office/drawing/2014/main" id="{145301FF-AA8B-FA34-0618-9A78323C0D82}"/>
              </a:ext>
            </a:extLst>
          </p:cNvPr>
          <p:cNvSpPr txBox="1"/>
          <p:nvPr/>
        </p:nvSpPr>
        <p:spPr>
          <a:xfrm>
            <a:off x="230285" y="5563918"/>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9" name="Picture 8" descr="A person holding a green circuit board&#10;&#10;AI-generated content may be incorrect.">
            <a:extLst>
              <a:ext uri="{FF2B5EF4-FFF2-40B4-BE49-F238E27FC236}">
                <a16:creationId xmlns:a16="http://schemas.microsoft.com/office/drawing/2014/main" id="{F1B7F6E5-1F87-0550-5CCD-8CA4864F99E4}"/>
              </a:ext>
            </a:extLst>
          </p:cNvPr>
          <p:cNvPicPr>
            <a:picLocks noChangeAspect="1"/>
          </p:cNvPicPr>
          <p:nvPr/>
        </p:nvPicPr>
        <p:blipFill>
          <a:blip r:embed="rId4"/>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355532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CB82E-9DAE-6655-B8CE-2624E6413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F328E-C195-969B-22E3-15B42521DD6C}"/>
              </a:ext>
            </a:extLst>
          </p:cNvPr>
          <p:cNvSpPr>
            <a:spLocks noGrp="1"/>
          </p:cNvSpPr>
          <p:nvPr>
            <p:ph type="title"/>
          </p:nvPr>
        </p:nvSpPr>
        <p:spPr>
          <a:xfrm>
            <a:off x="163643" y="-201631"/>
            <a:ext cx="10515600" cy="1325563"/>
          </a:xfrm>
        </p:spPr>
        <p:txBody>
          <a:bodyPr>
            <a:normAutofit/>
          </a:bodyPr>
          <a:lstStyle/>
          <a:p>
            <a:r>
              <a:rPr lang="en-US">
                <a:latin typeface="ADLaM Display"/>
                <a:ea typeface="ADLaM Display"/>
                <a:cs typeface="ADLaM Display"/>
              </a:rPr>
              <a:t>Why Use that Switching Regulator?</a:t>
            </a:r>
          </a:p>
        </p:txBody>
      </p:sp>
      <p:sp>
        <p:nvSpPr>
          <p:cNvPr id="19" name="TextBox 18">
            <a:extLst>
              <a:ext uri="{FF2B5EF4-FFF2-40B4-BE49-F238E27FC236}">
                <a16:creationId xmlns:a16="http://schemas.microsoft.com/office/drawing/2014/main" id="{3F566A91-D2BB-A955-5360-93CDCAC92B28}"/>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3" name="Picture 2" descr="A green circuit board with white text&#10;&#10;AI-generated content may be incorrect.">
            <a:extLst>
              <a:ext uri="{FF2B5EF4-FFF2-40B4-BE49-F238E27FC236}">
                <a16:creationId xmlns:a16="http://schemas.microsoft.com/office/drawing/2014/main" id="{130123A3-AE48-9BBF-0F8A-62085EE0B365}"/>
              </a:ext>
            </a:extLst>
          </p:cNvPr>
          <p:cNvPicPr>
            <a:picLocks noChangeAspect="1"/>
          </p:cNvPicPr>
          <p:nvPr/>
        </p:nvPicPr>
        <p:blipFill>
          <a:blip r:embed="rId2"/>
          <a:stretch>
            <a:fillRect/>
          </a:stretch>
        </p:blipFill>
        <p:spPr>
          <a:xfrm>
            <a:off x="883948" y="2150504"/>
            <a:ext cx="4317374" cy="3834148"/>
          </a:xfrm>
          <a:prstGeom prst="rect">
            <a:avLst/>
          </a:prstGeom>
          <a:ln w="28575">
            <a:solidFill>
              <a:schemeClr val="tx1"/>
            </a:solidFill>
          </a:ln>
        </p:spPr>
      </p:pic>
      <p:sp>
        <p:nvSpPr>
          <p:cNvPr id="13" name="TextBox 12">
            <a:extLst>
              <a:ext uri="{FF2B5EF4-FFF2-40B4-BE49-F238E27FC236}">
                <a16:creationId xmlns:a16="http://schemas.microsoft.com/office/drawing/2014/main" id="{C46A942B-CD29-8E0D-6611-B0FE2F5B77A9}"/>
              </a:ext>
            </a:extLst>
          </p:cNvPr>
          <p:cNvSpPr txBox="1"/>
          <p:nvPr/>
        </p:nvSpPr>
        <p:spPr>
          <a:xfrm>
            <a:off x="5423432" y="2494268"/>
            <a:ext cx="489181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Ultra-low quiescent current (~12 µA)</a:t>
            </a:r>
            <a:endParaRPr lang="en-US"/>
          </a:p>
          <a:p>
            <a:pPr marL="285750" indent="-285750">
              <a:buFont typeface="Arial"/>
              <a:buChar char="•"/>
            </a:pPr>
            <a:r>
              <a:rPr lang="en-US">
                <a:ea typeface="+mn-lt"/>
                <a:cs typeface="+mn-lt"/>
              </a:rPr>
              <a:t>Wide input range (3.8 V–30 V) allows use to use 12-24V to power our project</a:t>
            </a:r>
            <a:endParaRPr lang="en-US"/>
          </a:p>
          <a:p>
            <a:pPr marL="285750" indent="-285750">
              <a:buFont typeface="Arial"/>
              <a:buChar char="•"/>
            </a:pPr>
            <a:r>
              <a:rPr lang="en-US">
                <a:ea typeface="+mn-lt"/>
                <a:cs typeface="+mn-lt"/>
              </a:rPr>
              <a:t>Spread-spectrum EMI reduction built-in which lowers noise emissions compared to legacy regulators</a:t>
            </a:r>
            <a:endParaRPr lang="en-US"/>
          </a:p>
          <a:p>
            <a:pPr marL="285750" indent="-285750">
              <a:buFont typeface="Arial"/>
              <a:buChar char="•"/>
            </a:pPr>
            <a:r>
              <a:rPr lang="en-US">
                <a:ea typeface="+mn-lt"/>
                <a:cs typeface="+mn-lt"/>
              </a:rPr>
              <a:t>High duty-cycle capability (~98%)</a:t>
            </a:r>
            <a:endParaRPr lang="en-US"/>
          </a:p>
          <a:p>
            <a:pPr marL="285750" indent="-285750">
              <a:buFont typeface="Arial"/>
              <a:buChar char="•"/>
            </a:pPr>
            <a:r>
              <a:rPr lang="en-US">
                <a:ea typeface="+mn-lt"/>
                <a:cs typeface="+mn-lt"/>
              </a:rPr>
              <a:t>Peak current-mode control with fast transient response, necessary when steppers cause current spikes</a:t>
            </a:r>
            <a:endParaRPr lang="en-US"/>
          </a:p>
          <a:p>
            <a:endParaRPr lang="en-US"/>
          </a:p>
        </p:txBody>
      </p:sp>
      <p:sp>
        <p:nvSpPr>
          <p:cNvPr id="15" name="TextBox 14">
            <a:extLst>
              <a:ext uri="{FF2B5EF4-FFF2-40B4-BE49-F238E27FC236}">
                <a16:creationId xmlns:a16="http://schemas.microsoft.com/office/drawing/2014/main" id="{60530795-4966-21A7-E687-4E0B79376E7A}"/>
              </a:ext>
            </a:extLst>
          </p:cNvPr>
          <p:cNvSpPr txBox="1"/>
          <p:nvPr/>
        </p:nvSpPr>
        <p:spPr>
          <a:xfrm>
            <a:off x="1840144" y="5993213"/>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7" name="Picture 6" descr="A person holding a green circuit board&#10;&#10;AI-generated content may be incorrect.">
            <a:extLst>
              <a:ext uri="{FF2B5EF4-FFF2-40B4-BE49-F238E27FC236}">
                <a16:creationId xmlns:a16="http://schemas.microsoft.com/office/drawing/2014/main" id="{EAAA7C02-806A-5C17-66F4-A32F1C84A2C3}"/>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2026689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E832B-1BF3-E502-02E9-6E58CCB94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63B48-CD7B-5168-62AE-B3526B6B002C}"/>
              </a:ext>
            </a:extLst>
          </p:cNvPr>
          <p:cNvSpPr>
            <a:spLocks noGrp="1"/>
          </p:cNvSpPr>
          <p:nvPr>
            <p:ph type="title"/>
          </p:nvPr>
        </p:nvSpPr>
        <p:spPr>
          <a:xfrm>
            <a:off x="394503" y="-290409"/>
            <a:ext cx="10515600" cy="1325563"/>
          </a:xfrm>
        </p:spPr>
        <p:txBody>
          <a:bodyPr>
            <a:normAutofit/>
          </a:bodyPr>
          <a:lstStyle/>
          <a:p>
            <a:r>
              <a:rPr lang="en-US">
                <a:latin typeface="ADLaM Display"/>
                <a:ea typeface="ADLaM Display"/>
                <a:cs typeface="ADLaM Display"/>
              </a:rPr>
              <a:t>Verification</a:t>
            </a:r>
          </a:p>
        </p:txBody>
      </p:sp>
      <p:sp>
        <p:nvSpPr>
          <p:cNvPr id="19" name="TextBox 18">
            <a:extLst>
              <a:ext uri="{FF2B5EF4-FFF2-40B4-BE49-F238E27FC236}">
                <a16:creationId xmlns:a16="http://schemas.microsoft.com/office/drawing/2014/main" id="{2FB797A3-EFB2-475C-AA19-4D507E9FC5CB}"/>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9" name="Picture 8" descr="Image">
            <a:extLst>
              <a:ext uri="{FF2B5EF4-FFF2-40B4-BE49-F238E27FC236}">
                <a16:creationId xmlns:a16="http://schemas.microsoft.com/office/drawing/2014/main" id="{3588866C-1617-C2BF-55FA-021FA0B4A167}"/>
              </a:ext>
            </a:extLst>
          </p:cNvPr>
          <p:cNvPicPr>
            <a:picLocks noChangeAspect="1"/>
          </p:cNvPicPr>
          <p:nvPr/>
        </p:nvPicPr>
        <p:blipFill>
          <a:blip r:embed="rId2"/>
          <a:srcRect l="34864" t="26646" r="22129" b="40125"/>
          <a:stretch>
            <a:fillRect/>
          </a:stretch>
        </p:blipFill>
        <p:spPr>
          <a:xfrm>
            <a:off x="841152" y="1717183"/>
            <a:ext cx="3972136" cy="4103361"/>
          </a:xfrm>
          <a:prstGeom prst="rect">
            <a:avLst/>
          </a:prstGeom>
          <a:ln w="28575">
            <a:solidFill>
              <a:schemeClr val="tx1"/>
            </a:solidFill>
          </a:ln>
        </p:spPr>
      </p:pic>
      <p:sp>
        <p:nvSpPr>
          <p:cNvPr id="11" name="TextBox 10">
            <a:extLst>
              <a:ext uri="{FF2B5EF4-FFF2-40B4-BE49-F238E27FC236}">
                <a16:creationId xmlns:a16="http://schemas.microsoft.com/office/drawing/2014/main" id="{C49D7EEB-9943-49C2-2AE8-569A34AADD3E}"/>
              </a:ext>
            </a:extLst>
          </p:cNvPr>
          <p:cNvSpPr txBox="1"/>
          <p:nvPr/>
        </p:nvSpPr>
        <p:spPr>
          <a:xfrm>
            <a:off x="4983404" y="2794775"/>
            <a:ext cx="48918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Switching regulator PCB has been manufactured but still needs to be assembled</a:t>
            </a:r>
          </a:p>
          <a:p>
            <a:pPr marL="285750" indent="-285750">
              <a:buFont typeface="Arial"/>
              <a:buChar char="•"/>
            </a:pPr>
            <a:r>
              <a:rPr lang="en-US"/>
              <a:t>All other PCBs have been verified to work in demo</a:t>
            </a:r>
          </a:p>
          <a:p>
            <a:pPr marL="285750" indent="-285750">
              <a:buFont typeface="Arial"/>
              <a:buChar char="•"/>
            </a:pPr>
            <a:r>
              <a:rPr lang="en-US"/>
              <a:t>All that’s left is integration and programming</a:t>
            </a:r>
          </a:p>
          <a:p>
            <a:pPr marL="285750" indent="-285750">
              <a:buFont typeface="Arial"/>
              <a:buChar char="•"/>
            </a:pPr>
            <a:endParaRPr lang="en-US"/>
          </a:p>
          <a:p>
            <a:endParaRPr lang="en-US"/>
          </a:p>
        </p:txBody>
      </p:sp>
      <p:pic>
        <p:nvPicPr>
          <p:cNvPr id="5" name="Picture 4" descr="A person holding a green circuit board&#10;&#10;AI-generated content may be incorrect.">
            <a:extLst>
              <a:ext uri="{FF2B5EF4-FFF2-40B4-BE49-F238E27FC236}">
                <a16:creationId xmlns:a16="http://schemas.microsoft.com/office/drawing/2014/main" id="{22FED7C5-84C1-0190-9BE5-BDA85BFDD91C}"/>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3037670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306A-FD32-F986-7E5C-6B3BF4EDD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4E747-7F19-C77C-98F1-38091B2DE9A1}"/>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What's Next?</a:t>
            </a:r>
          </a:p>
        </p:txBody>
      </p:sp>
      <p:sp>
        <p:nvSpPr>
          <p:cNvPr id="19" name="TextBox 18">
            <a:extLst>
              <a:ext uri="{FF2B5EF4-FFF2-40B4-BE49-F238E27FC236}">
                <a16:creationId xmlns:a16="http://schemas.microsoft.com/office/drawing/2014/main" id="{5EE85D6D-FF9A-0FF2-8133-4FFAB1055A2F}"/>
              </a:ext>
            </a:extLst>
          </p:cNvPr>
          <p:cNvSpPr txBox="1"/>
          <p:nvPr/>
        </p:nvSpPr>
        <p:spPr>
          <a:xfrm>
            <a:off x="-3088155" y="223720"/>
            <a:ext cx="24933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Just need to build a PCB to plop all the modules together</a:t>
            </a:r>
          </a:p>
        </p:txBody>
      </p:sp>
      <p:sp>
        <p:nvSpPr>
          <p:cNvPr id="7" name="TextBox 6">
            <a:extLst>
              <a:ext uri="{FF2B5EF4-FFF2-40B4-BE49-F238E27FC236}">
                <a16:creationId xmlns:a16="http://schemas.microsoft.com/office/drawing/2014/main" id="{6E07AC58-2743-556C-268F-99E493AA3A97}"/>
              </a:ext>
            </a:extLst>
          </p:cNvPr>
          <p:cNvSpPr txBox="1"/>
          <p:nvPr/>
        </p:nvSpPr>
        <p:spPr>
          <a:xfrm>
            <a:off x="-5051385" y="1614211"/>
            <a:ext cx="485962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The modules will be soldered together permanently.</a:t>
            </a:r>
            <a:endParaRPr lang="en-US"/>
          </a:p>
          <a:p>
            <a:pPr marL="285750" indent="-285750">
              <a:buFont typeface="Arial"/>
              <a:buChar char="•"/>
            </a:pPr>
            <a:r>
              <a:rPr lang="en-US"/>
              <a:t>This will integrate the components in a way that satisfies the SD2 requirements.</a:t>
            </a:r>
          </a:p>
          <a:p>
            <a:pPr marL="285750" indent="-285750">
              <a:buFont typeface="Arial"/>
              <a:buChar char="•"/>
            </a:pPr>
            <a:endParaRPr lang="en-US"/>
          </a:p>
          <a:p>
            <a:endParaRPr lang="en-US"/>
          </a:p>
        </p:txBody>
      </p:sp>
      <p:pic>
        <p:nvPicPr>
          <p:cNvPr id="10" name="Picture 9" descr="A diagram of a computer chip&#10;&#10;AI-generated content may be incorrect.">
            <a:extLst>
              <a:ext uri="{FF2B5EF4-FFF2-40B4-BE49-F238E27FC236}">
                <a16:creationId xmlns:a16="http://schemas.microsoft.com/office/drawing/2014/main" id="{DF74924A-B527-5D5C-29B9-0A11D95484AC}"/>
              </a:ext>
            </a:extLst>
          </p:cNvPr>
          <p:cNvPicPr>
            <a:picLocks noChangeAspect="1"/>
          </p:cNvPicPr>
          <p:nvPr/>
        </p:nvPicPr>
        <p:blipFill>
          <a:blip r:embed="rId2"/>
          <a:stretch>
            <a:fillRect/>
          </a:stretch>
        </p:blipFill>
        <p:spPr>
          <a:xfrm>
            <a:off x="271194" y="1824909"/>
            <a:ext cx="10061218" cy="4474604"/>
          </a:xfrm>
          <a:prstGeom prst="rect">
            <a:avLst/>
          </a:prstGeom>
        </p:spPr>
      </p:pic>
      <p:pic>
        <p:nvPicPr>
          <p:cNvPr id="5" name="Picture 4" descr="A person holding a green circuit board&#10;&#10;AI-generated content may be incorrect.">
            <a:extLst>
              <a:ext uri="{FF2B5EF4-FFF2-40B4-BE49-F238E27FC236}">
                <a16:creationId xmlns:a16="http://schemas.microsoft.com/office/drawing/2014/main" id="{1A49DDB3-64F1-5505-D634-2607F474FA48}"/>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78289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9D57E-B029-501B-3FF4-47A9B2317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515A3-9C6D-FFE5-888C-E7E22B4568D3}"/>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How are they made?</a:t>
            </a:r>
          </a:p>
        </p:txBody>
      </p:sp>
      <p:pic>
        <p:nvPicPr>
          <p:cNvPr id="5" name="Picture 4" descr="A person holding a green circuit board&#10;&#10;AI-generated content may be incorrect.">
            <a:extLst>
              <a:ext uri="{FF2B5EF4-FFF2-40B4-BE49-F238E27FC236}">
                <a16:creationId xmlns:a16="http://schemas.microsoft.com/office/drawing/2014/main" id="{49D7A961-409F-0D89-3EA4-95929DCF06E9}"/>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3" name="Picture 2">
            <a:extLst>
              <a:ext uri="{FF2B5EF4-FFF2-40B4-BE49-F238E27FC236}">
                <a16:creationId xmlns:a16="http://schemas.microsoft.com/office/drawing/2014/main" id="{D43BB989-6775-3B66-BF89-7BE9BDE639BE}"/>
              </a:ext>
            </a:extLst>
          </p:cNvPr>
          <p:cNvPicPr>
            <a:picLocks noChangeAspect="1"/>
          </p:cNvPicPr>
          <p:nvPr/>
        </p:nvPicPr>
        <p:blipFill>
          <a:blip r:embed="rId3"/>
          <a:srcRect l="16783" t="-114" r="15353"/>
          <a:stretch>
            <a:fillRect/>
          </a:stretch>
        </p:blipFill>
        <p:spPr>
          <a:xfrm rot="5400000">
            <a:off x="3293119" y="896586"/>
            <a:ext cx="4987841" cy="5476839"/>
          </a:xfrm>
          <a:prstGeom prst="rect">
            <a:avLst/>
          </a:prstGeom>
        </p:spPr>
      </p:pic>
    </p:spTree>
    <p:extLst>
      <p:ext uri="{BB962C8B-B14F-4D97-AF65-F5344CB8AC3E}">
        <p14:creationId xmlns:p14="http://schemas.microsoft.com/office/powerpoint/2010/main" val="1203750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745E9-84CE-09AB-CD3D-268C2B110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B79E0-BE91-6A6C-555E-9F9A5CF25526}"/>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Laying the front stencil</a:t>
            </a:r>
          </a:p>
        </p:txBody>
      </p:sp>
      <p:pic>
        <p:nvPicPr>
          <p:cNvPr id="5" name="Picture 4" descr="A person holding a green circuit board&#10;&#10;AI-generated content may be incorrect.">
            <a:extLst>
              <a:ext uri="{FF2B5EF4-FFF2-40B4-BE49-F238E27FC236}">
                <a16:creationId xmlns:a16="http://schemas.microsoft.com/office/drawing/2014/main" id="{6DE74F05-3E12-7490-8046-AD684185DCFC}"/>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6" name="Picture 5" descr="A group of black circuit boards on a white paper&#10;&#10;AI-generated content may be incorrect.">
            <a:extLst>
              <a:ext uri="{FF2B5EF4-FFF2-40B4-BE49-F238E27FC236}">
                <a16:creationId xmlns:a16="http://schemas.microsoft.com/office/drawing/2014/main" id="{6250D493-B9A7-DC60-69EA-77FDF95CE523}"/>
              </a:ext>
            </a:extLst>
          </p:cNvPr>
          <p:cNvPicPr>
            <a:picLocks noChangeAspect="1"/>
          </p:cNvPicPr>
          <p:nvPr/>
        </p:nvPicPr>
        <p:blipFill>
          <a:blip r:embed="rId3"/>
          <a:srcRect l="29418" t="14354" r="44395" b="65"/>
          <a:stretch>
            <a:fillRect/>
          </a:stretch>
        </p:blipFill>
        <p:spPr>
          <a:xfrm rot="5400000">
            <a:off x="4412676" y="-717318"/>
            <a:ext cx="3369818" cy="8286983"/>
          </a:xfrm>
          <a:prstGeom prst="rect">
            <a:avLst/>
          </a:prstGeom>
        </p:spPr>
      </p:pic>
    </p:spTree>
    <p:extLst>
      <p:ext uri="{BB962C8B-B14F-4D97-AF65-F5344CB8AC3E}">
        <p14:creationId xmlns:p14="http://schemas.microsoft.com/office/powerpoint/2010/main" val="2927773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1C8B4-F711-9D11-7D8D-F543111E02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F3FCF-AC32-4200-EDC5-1982C805426F}"/>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placing components</a:t>
            </a:r>
          </a:p>
        </p:txBody>
      </p:sp>
      <p:pic>
        <p:nvPicPr>
          <p:cNvPr id="5" name="Picture 4" descr="A person holding a green circuit board&#10;&#10;AI-generated content may be incorrect.">
            <a:extLst>
              <a:ext uri="{FF2B5EF4-FFF2-40B4-BE49-F238E27FC236}">
                <a16:creationId xmlns:a16="http://schemas.microsoft.com/office/drawing/2014/main" id="{BC3F0D6F-00A5-3B6E-EF85-A8B7446D13BF}"/>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3" name="Picture 2" descr="A group of small black circuit boards on a white paper&#10;&#10;AI-generated content may be incorrect.">
            <a:extLst>
              <a:ext uri="{FF2B5EF4-FFF2-40B4-BE49-F238E27FC236}">
                <a16:creationId xmlns:a16="http://schemas.microsoft.com/office/drawing/2014/main" id="{D2E2E459-EA99-51A7-A614-BCEB007CB320}"/>
              </a:ext>
            </a:extLst>
          </p:cNvPr>
          <p:cNvPicPr>
            <a:picLocks noChangeAspect="1"/>
          </p:cNvPicPr>
          <p:nvPr/>
        </p:nvPicPr>
        <p:blipFill>
          <a:blip r:embed="rId3"/>
          <a:srcRect l="22564" t="41619" r="23162" b="27822"/>
          <a:stretch>
            <a:fillRect/>
          </a:stretch>
        </p:blipFill>
        <p:spPr>
          <a:xfrm>
            <a:off x="1594338" y="1531327"/>
            <a:ext cx="9003331" cy="3799177"/>
          </a:xfrm>
          <a:prstGeom prst="rect">
            <a:avLst/>
          </a:prstGeom>
        </p:spPr>
      </p:pic>
    </p:spTree>
    <p:extLst>
      <p:ext uri="{BB962C8B-B14F-4D97-AF65-F5344CB8AC3E}">
        <p14:creationId xmlns:p14="http://schemas.microsoft.com/office/powerpoint/2010/main" val="510719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1FFEC-C133-4821-CD30-A0DE3AE70A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2CCCF-407C-7A7B-D26C-C0CA4E1BF1BB}"/>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Hot plate time!</a:t>
            </a:r>
          </a:p>
        </p:txBody>
      </p:sp>
      <p:pic>
        <p:nvPicPr>
          <p:cNvPr id="5" name="Picture 4" descr="A person holding a green circuit board&#10;&#10;AI-generated content may be incorrect.">
            <a:extLst>
              <a:ext uri="{FF2B5EF4-FFF2-40B4-BE49-F238E27FC236}">
                <a16:creationId xmlns:a16="http://schemas.microsoft.com/office/drawing/2014/main" id="{691EA0DA-7440-6FD1-5107-43EE2A2F451A}"/>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4" name="Picture 3" descr="A yellow box with a black handle and a blue box with a black handle&#10;&#10;AI-generated content may be incorrect.">
            <a:extLst>
              <a:ext uri="{FF2B5EF4-FFF2-40B4-BE49-F238E27FC236}">
                <a16:creationId xmlns:a16="http://schemas.microsoft.com/office/drawing/2014/main" id="{9D3A392E-09D7-E5D7-D10A-847542680BFC}"/>
              </a:ext>
            </a:extLst>
          </p:cNvPr>
          <p:cNvPicPr>
            <a:picLocks noChangeAspect="1"/>
          </p:cNvPicPr>
          <p:nvPr/>
        </p:nvPicPr>
        <p:blipFill>
          <a:blip r:embed="rId3"/>
          <a:stretch>
            <a:fillRect/>
          </a:stretch>
        </p:blipFill>
        <p:spPr>
          <a:xfrm>
            <a:off x="4829907" y="1271954"/>
            <a:ext cx="5738446" cy="4314092"/>
          </a:xfrm>
          <a:prstGeom prst="rect">
            <a:avLst/>
          </a:prstGeom>
        </p:spPr>
      </p:pic>
      <p:pic>
        <p:nvPicPr>
          <p:cNvPr id="6" name="Picture 5" descr="A person wearing goggles and a mask&#10;&#10;AI-generated content may be incorrect.">
            <a:extLst>
              <a:ext uri="{FF2B5EF4-FFF2-40B4-BE49-F238E27FC236}">
                <a16:creationId xmlns:a16="http://schemas.microsoft.com/office/drawing/2014/main" id="{0783EC60-B863-EB22-92BE-118BFB373FED}"/>
              </a:ext>
            </a:extLst>
          </p:cNvPr>
          <p:cNvPicPr>
            <a:picLocks noChangeAspect="1"/>
          </p:cNvPicPr>
          <p:nvPr/>
        </p:nvPicPr>
        <p:blipFill>
          <a:blip r:embed="rId4"/>
          <a:stretch>
            <a:fillRect/>
          </a:stretch>
        </p:blipFill>
        <p:spPr>
          <a:xfrm rot="5400000">
            <a:off x="45427" y="1795097"/>
            <a:ext cx="4319954" cy="3256085"/>
          </a:xfrm>
          <a:prstGeom prst="rect">
            <a:avLst/>
          </a:prstGeom>
        </p:spPr>
      </p:pic>
    </p:spTree>
    <p:extLst>
      <p:ext uri="{BB962C8B-B14F-4D97-AF65-F5344CB8AC3E}">
        <p14:creationId xmlns:p14="http://schemas.microsoft.com/office/powerpoint/2010/main" val="30858284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301D4-D3CC-D7F9-3918-7A56604AE3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AB986-F04F-FAAA-F08E-49D4C2A56CC5}"/>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Quality assurance testing</a:t>
            </a:r>
          </a:p>
        </p:txBody>
      </p:sp>
      <p:pic>
        <p:nvPicPr>
          <p:cNvPr id="5" name="Picture 4" descr="A person holding a green circuit board&#10;&#10;AI-generated content may be incorrect.">
            <a:extLst>
              <a:ext uri="{FF2B5EF4-FFF2-40B4-BE49-F238E27FC236}">
                <a16:creationId xmlns:a16="http://schemas.microsoft.com/office/drawing/2014/main" id="{8F48750D-B26E-EA11-6988-F18F1F0BC728}"/>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3" name="Picture 2" descr="A circuit board with two screwdrivers&#10;&#10;AI-generated content may be incorrect.">
            <a:extLst>
              <a:ext uri="{FF2B5EF4-FFF2-40B4-BE49-F238E27FC236}">
                <a16:creationId xmlns:a16="http://schemas.microsoft.com/office/drawing/2014/main" id="{32188D33-5EA3-56A4-FA61-B8464372FC51}"/>
              </a:ext>
            </a:extLst>
          </p:cNvPr>
          <p:cNvPicPr>
            <a:picLocks noChangeAspect="1"/>
          </p:cNvPicPr>
          <p:nvPr/>
        </p:nvPicPr>
        <p:blipFill>
          <a:blip r:embed="rId3"/>
          <a:srcRect l="27350" t="18016" r="18889"/>
          <a:stretch>
            <a:fillRect/>
          </a:stretch>
        </p:blipFill>
        <p:spPr>
          <a:xfrm rot="5400000">
            <a:off x="656492" y="1320311"/>
            <a:ext cx="3686917" cy="4216853"/>
          </a:xfrm>
          <a:prstGeom prst="rect">
            <a:avLst/>
          </a:prstGeom>
        </p:spPr>
      </p:pic>
      <p:pic>
        <p:nvPicPr>
          <p:cNvPr id="8" name="Picture 7" descr="A hand holding a wire&#10;&#10;AI-generated content may be incorrect.">
            <a:extLst>
              <a:ext uri="{FF2B5EF4-FFF2-40B4-BE49-F238E27FC236}">
                <a16:creationId xmlns:a16="http://schemas.microsoft.com/office/drawing/2014/main" id="{C3B7545C-8DCC-5831-CD8D-2D1A79EC907D}"/>
              </a:ext>
            </a:extLst>
          </p:cNvPr>
          <p:cNvPicPr>
            <a:picLocks noChangeAspect="1"/>
          </p:cNvPicPr>
          <p:nvPr/>
        </p:nvPicPr>
        <p:blipFill>
          <a:blip r:embed="rId4"/>
          <a:srcRect t="26030" r="26179" b="13015"/>
          <a:stretch>
            <a:fillRect/>
          </a:stretch>
        </p:blipFill>
        <p:spPr>
          <a:xfrm>
            <a:off x="4889989" y="1582616"/>
            <a:ext cx="3053865" cy="1916728"/>
          </a:xfrm>
          <a:prstGeom prst="rect">
            <a:avLst/>
          </a:prstGeom>
        </p:spPr>
      </p:pic>
      <p:pic>
        <p:nvPicPr>
          <p:cNvPr id="9" name="Picture 8" descr="A black and white circuit board&#10;&#10;AI-generated content may be incorrect.">
            <a:extLst>
              <a:ext uri="{FF2B5EF4-FFF2-40B4-BE49-F238E27FC236}">
                <a16:creationId xmlns:a16="http://schemas.microsoft.com/office/drawing/2014/main" id="{29BDA3FF-48C2-A907-7044-8F26B1969784}"/>
              </a:ext>
            </a:extLst>
          </p:cNvPr>
          <p:cNvPicPr>
            <a:picLocks noChangeAspect="1"/>
          </p:cNvPicPr>
          <p:nvPr/>
        </p:nvPicPr>
        <p:blipFill>
          <a:blip r:embed="rId5"/>
          <a:srcRect l="684" t="11336" r="22818" b="202"/>
          <a:stretch>
            <a:fillRect/>
          </a:stretch>
        </p:blipFill>
        <p:spPr>
          <a:xfrm>
            <a:off x="8311661" y="2713892"/>
            <a:ext cx="2923574" cy="2556311"/>
          </a:xfrm>
          <a:prstGeom prst="rect">
            <a:avLst/>
          </a:prstGeom>
        </p:spPr>
      </p:pic>
    </p:spTree>
    <p:extLst>
      <p:ext uri="{BB962C8B-B14F-4D97-AF65-F5344CB8AC3E}">
        <p14:creationId xmlns:p14="http://schemas.microsoft.com/office/powerpoint/2010/main" val="1084115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08406-E968-D95E-2D60-AA3456CDB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239C5-F072-3409-BEC6-61BF3E74D929}"/>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Laying the back stencil</a:t>
            </a:r>
          </a:p>
        </p:txBody>
      </p:sp>
      <p:pic>
        <p:nvPicPr>
          <p:cNvPr id="5" name="Picture 4" descr="A person holding a green circuit board&#10;&#10;AI-generated content may be incorrect.">
            <a:extLst>
              <a:ext uri="{FF2B5EF4-FFF2-40B4-BE49-F238E27FC236}">
                <a16:creationId xmlns:a16="http://schemas.microsoft.com/office/drawing/2014/main" id="{223FE9C6-6874-E314-EB4A-B173B581DDBA}"/>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4" name="Picture 3" descr="A group of small black circuit boards&#10;&#10;AI-generated content may be incorrect.">
            <a:extLst>
              <a:ext uri="{FF2B5EF4-FFF2-40B4-BE49-F238E27FC236}">
                <a16:creationId xmlns:a16="http://schemas.microsoft.com/office/drawing/2014/main" id="{7A11163C-4FC7-36B3-6D9D-F6FF0F89933A}"/>
              </a:ext>
            </a:extLst>
          </p:cNvPr>
          <p:cNvPicPr>
            <a:picLocks noChangeAspect="1"/>
          </p:cNvPicPr>
          <p:nvPr/>
        </p:nvPicPr>
        <p:blipFill>
          <a:blip r:embed="rId3"/>
          <a:stretch>
            <a:fillRect/>
          </a:stretch>
        </p:blipFill>
        <p:spPr>
          <a:xfrm>
            <a:off x="2532185" y="1079988"/>
            <a:ext cx="6236677" cy="4698024"/>
          </a:xfrm>
          <a:prstGeom prst="rect">
            <a:avLst/>
          </a:prstGeom>
        </p:spPr>
      </p:pic>
    </p:spTree>
    <p:extLst>
      <p:ext uri="{BB962C8B-B14F-4D97-AF65-F5344CB8AC3E}">
        <p14:creationId xmlns:p14="http://schemas.microsoft.com/office/powerpoint/2010/main" val="3588865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2902C-01A3-5437-F7F6-F259E640E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E41ED-FDA6-F5D5-8141-B0E398C9B483}"/>
              </a:ext>
            </a:extLst>
          </p:cNvPr>
          <p:cNvSpPr>
            <a:spLocks noGrp="1"/>
          </p:cNvSpPr>
          <p:nvPr>
            <p:ph type="title"/>
          </p:nvPr>
        </p:nvSpPr>
        <p:spPr>
          <a:xfrm>
            <a:off x="394074" y="-56354"/>
            <a:ext cx="10515600" cy="1325563"/>
          </a:xfrm>
        </p:spPr>
        <p:txBody>
          <a:bodyPr>
            <a:normAutofit fontScale="90000"/>
          </a:bodyPr>
          <a:lstStyle/>
          <a:p>
            <a:r>
              <a:rPr lang="en-US">
                <a:latin typeface="ADLaM Display"/>
                <a:ea typeface="ADLaM Display"/>
                <a:cs typeface="ADLaM Display"/>
              </a:rPr>
              <a:t>Component placement and soldering...</a:t>
            </a:r>
            <a:br>
              <a:rPr lang="en-US">
                <a:latin typeface="ADLaM Display"/>
                <a:ea typeface="ADLaM Display"/>
                <a:cs typeface="ADLaM Display"/>
              </a:rPr>
            </a:br>
            <a:r>
              <a:rPr lang="en-US">
                <a:latin typeface="ADLaM Display"/>
                <a:ea typeface="ADLaM Display"/>
                <a:cs typeface="ADLaM Display"/>
              </a:rPr>
              <a:t>With a twist</a:t>
            </a:r>
          </a:p>
        </p:txBody>
      </p:sp>
      <p:pic>
        <p:nvPicPr>
          <p:cNvPr id="5" name="Picture 4" descr="A person holding a green circuit board&#10;&#10;AI-generated content may be incorrect.">
            <a:extLst>
              <a:ext uri="{FF2B5EF4-FFF2-40B4-BE49-F238E27FC236}">
                <a16:creationId xmlns:a16="http://schemas.microsoft.com/office/drawing/2014/main" id="{3669A5EC-991D-9FB2-994A-70667725707D}"/>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3" name="Picture 2" descr="A tool on a stand&#10;&#10;AI-generated content may be incorrect.">
            <a:extLst>
              <a:ext uri="{FF2B5EF4-FFF2-40B4-BE49-F238E27FC236}">
                <a16:creationId xmlns:a16="http://schemas.microsoft.com/office/drawing/2014/main" id="{6B04FD07-590C-7ECE-653D-F63B035566DE}"/>
              </a:ext>
            </a:extLst>
          </p:cNvPr>
          <p:cNvPicPr>
            <a:picLocks noChangeAspect="1"/>
          </p:cNvPicPr>
          <p:nvPr/>
        </p:nvPicPr>
        <p:blipFill>
          <a:blip r:embed="rId3"/>
          <a:stretch>
            <a:fillRect/>
          </a:stretch>
        </p:blipFill>
        <p:spPr>
          <a:xfrm>
            <a:off x="2596662" y="1465384"/>
            <a:ext cx="6107724" cy="4583724"/>
          </a:xfrm>
          <a:prstGeom prst="rect">
            <a:avLst/>
          </a:prstGeom>
        </p:spPr>
      </p:pic>
    </p:spTree>
    <p:extLst>
      <p:ext uri="{BB962C8B-B14F-4D97-AF65-F5344CB8AC3E}">
        <p14:creationId xmlns:p14="http://schemas.microsoft.com/office/powerpoint/2010/main" val="3802646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EE074-6E56-2330-3A30-1A470BEEC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EBA2B-5018-7384-BC29-51E54B945003}"/>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Pin header soldering</a:t>
            </a:r>
          </a:p>
        </p:txBody>
      </p:sp>
      <p:pic>
        <p:nvPicPr>
          <p:cNvPr id="5" name="Picture 4" descr="A person holding a green circuit board&#10;&#10;AI-generated content may be incorrect.">
            <a:extLst>
              <a:ext uri="{FF2B5EF4-FFF2-40B4-BE49-F238E27FC236}">
                <a16:creationId xmlns:a16="http://schemas.microsoft.com/office/drawing/2014/main" id="{95269393-82A6-762E-3AD2-5AAD022C5CA5}"/>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3" name="Picture 2" descr="A black circuit board on a white paper&#10;&#10;AI-generated content may be incorrect.">
            <a:extLst>
              <a:ext uri="{FF2B5EF4-FFF2-40B4-BE49-F238E27FC236}">
                <a16:creationId xmlns:a16="http://schemas.microsoft.com/office/drawing/2014/main" id="{FC8DE337-93BA-843A-DE5F-54C037A14011}"/>
              </a:ext>
            </a:extLst>
          </p:cNvPr>
          <p:cNvPicPr>
            <a:picLocks noChangeAspect="1"/>
          </p:cNvPicPr>
          <p:nvPr/>
        </p:nvPicPr>
        <p:blipFill>
          <a:blip r:embed="rId3"/>
          <a:stretch>
            <a:fillRect/>
          </a:stretch>
        </p:blipFill>
        <p:spPr>
          <a:xfrm>
            <a:off x="2772508" y="1271953"/>
            <a:ext cx="5756031" cy="4314093"/>
          </a:xfrm>
          <a:prstGeom prst="rect">
            <a:avLst/>
          </a:prstGeom>
        </p:spPr>
      </p:pic>
    </p:spTree>
    <p:extLst>
      <p:ext uri="{BB962C8B-B14F-4D97-AF65-F5344CB8AC3E}">
        <p14:creationId xmlns:p14="http://schemas.microsoft.com/office/powerpoint/2010/main" val="725718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10297-8E93-96E9-309C-45376A93A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6FCA0-C4AE-C9A8-FD6E-3EA739980115}"/>
              </a:ext>
            </a:extLst>
          </p:cNvPr>
          <p:cNvSpPr>
            <a:spLocks noGrp="1"/>
          </p:cNvSpPr>
          <p:nvPr>
            <p:ph type="title"/>
          </p:nvPr>
        </p:nvSpPr>
        <p:spPr>
          <a:xfrm>
            <a:off x="394074" y="-437354"/>
            <a:ext cx="10515600" cy="1325563"/>
          </a:xfrm>
        </p:spPr>
        <p:txBody>
          <a:bodyPr>
            <a:normAutofit/>
          </a:bodyPr>
          <a:lstStyle/>
          <a:p>
            <a:r>
              <a:rPr lang="en-US">
                <a:latin typeface="ADLaM Display"/>
                <a:ea typeface="ADLaM Display"/>
                <a:cs typeface="ADLaM Display"/>
              </a:rPr>
              <a:t>The finished product</a:t>
            </a:r>
          </a:p>
        </p:txBody>
      </p:sp>
      <p:pic>
        <p:nvPicPr>
          <p:cNvPr id="5" name="Picture 4" descr="A person holding a green circuit board&#10;&#10;AI-generated content may be incorrect.">
            <a:extLst>
              <a:ext uri="{FF2B5EF4-FFF2-40B4-BE49-F238E27FC236}">
                <a16:creationId xmlns:a16="http://schemas.microsoft.com/office/drawing/2014/main" id="{205E3567-0043-98CB-2ED5-8D149495E439}"/>
              </a:ext>
            </a:extLst>
          </p:cNvPr>
          <p:cNvPicPr>
            <a:picLocks noChangeAspect="1"/>
          </p:cNvPicPr>
          <p:nvPr/>
        </p:nvPicPr>
        <p:blipFill>
          <a:blip r:embed="rId2"/>
          <a:stretch>
            <a:fillRect/>
          </a:stretch>
        </p:blipFill>
        <p:spPr>
          <a:xfrm>
            <a:off x="10909684" y="-3175"/>
            <a:ext cx="1285875" cy="1276350"/>
          </a:xfrm>
          <a:prstGeom prst="rect">
            <a:avLst/>
          </a:prstGeom>
        </p:spPr>
      </p:pic>
      <p:pic>
        <p:nvPicPr>
          <p:cNvPr id="4" name="Picture 3" descr="A hand holding a small black object with blue lights&#10;&#10;AI-generated content may be incorrect.">
            <a:extLst>
              <a:ext uri="{FF2B5EF4-FFF2-40B4-BE49-F238E27FC236}">
                <a16:creationId xmlns:a16="http://schemas.microsoft.com/office/drawing/2014/main" id="{14AD91C3-D7DC-9836-7A18-FB524A0F8950}"/>
              </a:ext>
            </a:extLst>
          </p:cNvPr>
          <p:cNvPicPr>
            <a:picLocks noChangeAspect="1"/>
          </p:cNvPicPr>
          <p:nvPr/>
        </p:nvPicPr>
        <p:blipFill>
          <a:blip r:embed="rId3"/>
          <a:stretch>
            <a:fillRect/>
          </a:stretch>
        </p:blipFill>
        <p:spPr>
          <a:xfrm rot="5400000">
            <a:off x="6773008" y="1762857"/>
            <a:ext cx="4706816" cy="3572609"/>
          </a:xfrm>
          <a:prstGeom prst="rect">
            <a:avLst/>
          </a:prstGeom>
        </p:spPr>
      </p:pic>
      <p:pic>
        <p:nvPicPr>
          <p:cNvPr id="6" name="Picture 5" descr="A group of small black electronic components&#10;&#10;AI-generated content may be incorrect.">
            <a:extLst>
              <a:ext uri="{FF2B5EF4-FFF2-40B4-BE49-F238E27FC236}">
                <a16:creationId xmlns:a16="http://schemas.microsoft.com/office/drawing/2014/main" id="{8B1A8910-D426-F178-C842-5501DA8A9CD6}"/>
              </a:ext>
            </a:extLst>
          </p:cNvPr>
          <p:cNvPicPr>
            <a:picLocks noChangeAspect="1"/>
          </p:cNvPicPr>
          <p:nvPr/>
        </p:nvPicPr>
        <p:blipFill>
          <a:blip r:embed="rId4"/>
          <a:stretch>
            <a:fillRect/>
          </a:stretch>
        </p:blipFill>
        <p:spPr>
          <a:xfrm>
            <a:off x="502627" y="1157653"/>
            <a:ext cx="6324600" cy="4741985"/>
          </a:xfrm>
          <a:prstGeom prst="rect">
            <a:avLst/>
          </a:prstGeom>
        </p:spPr>
      </p:pic>
    </p:spTree>
    <p:extLst>
      <p:ext uri="{BB962C8B-B14F-4D97-AF65-F5344CB8AC3E}">
        <p14:creationId xmlns:p14="http://schemas.microsoft.com/office/powerpoint/2010/main" val="3040652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F27A45D-BF5F-6DF7-414C-BAB78C4F63B4}"/>
              </a:ext>
            </a:extLst>
          </p:cNvPr>
          <p:cNvGraphicFramePr/>
          <p:nvPr>
            <p:extLst>
              <p:ext uri="{D42A27DB-BD31-4B8C-83A1-F6EECF244321}">
                <p14:modId xmlns:p14="http://schemas.microsoft.com/office/powerpoint/2010/main" val="3896368996"/>
              </p:ext>
            </p:extLst>
          </p:nvPr>
        </p:nvGraphicFramePr>
        <p:xfrm>
          <a:off x="2124075" y="704850"/>
          <a:ext cx="7943850" cy="6353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95" name="Title 1">
            <a:extLst>
              <a:ext uri="{FF2B5EF4-FFF2-40B4-BE49-F238E27FC236}">
                <a16:creationId xmlns:a16="http://schemas.microsoft.com/office/drawing/2014/main" id="{99E1878B-C6E1-414D-76EA-22BDD8BD417D}"/>
              </a:ext>
            </a:extLst>
          </p:cNvPr>
          <p:cNvSpPr>
            <a:spLocks noGrp="1"/>
          </p:cNvSpPr>
          <p:nvPr>
            <p:ph type="title"/>
          </p:nvPr>
        </p:nvSpPr>
        <p:spPr/>
        <p:txBody>
          <a:bodyPr/>
          <a:lstStyle/>
          <a:p>
            <a:pPr algn="ctr"/>
            <a:r>
              <a:rPr lang="en-US">
                <a:latin typeface="ADLaM Display"/>
                <a:ea typeface="ADLaM Display"/>
                <a:cs typeface="ADLaM Display"/>
              </a:rPr>
              <a:t>Software Required</a:t>
            </a:r>
          </a:p>
        </p:txBody>
      </p:sp>
      <p:sp>
        <p:nvSpPr>
          <p:cNvPr id="2" name="TextBox 1">
            <a:extLst>
              <a:ext uri="{FF2B5EF4-FFF2-40B4-BE49-F238E27FC236}">
                <a16:creationId xmlns:a16="http://schemas.microsoft.com/office/drawing/2014/main" id="{0F418553-756B-2EF6-24CC-AFE099B6C9FF}"/>
              </a:ext>
            </a:extLst>
          </p:cNvPr>
          <p:cNvSpPr txBox="1"/>
          <p:nvPr/>
        </p:nvSpPr>
        <p:spPr>
          <a:xfrm>
            <a:off x="-2524315" y="1113877"/>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 this slide explain the three main uses of Software needed in this project.</a:t>
            </a:r>
          </a:p>
        </p:txBody>
      </p:sp>
      <p:pic>
        <p:nvPicPr>
          <p:cNvPr id="20" name="Picture 19" descr="A person with curly hair smiling&#10;&#10;AI-generated content may be incorrect.">
            <a:extLst>
              <a:ext uri="{FF2B5EF4-FFF2-40B4-BE49-F238E27FC236}">
                <a16:creationId xmlns:a16="http://schemas.microsoft.com/office/drawing/2014/main" id="{9C61A3EE-3191-8001-1B6C-D66195060812}"/>
              </a:ext>
            </a:extLst>
          </p:cNvPr>
          <p:cNvPicPr>
            <a:picLocks noChangeAspect="1"/>
          </p:cNvPicPr>
          <p:nvPr/>
        </p:nvPicPr>
        <p:blipFill>
          <a:blip r:embed="rId7"/>
          <a:stretch>
            <a:fillRect/>
          </a:stretch>
        </p:blipFill>
        <p:spPr>
          <a:xfrm>
            <a:off x="10891400" y="821"/>
            <a:ext cx="1304925" cy="1285875"/>
          </a:xfrm>
          <a:prstGeom prst="rect">
            <a:avLst/>
          </a:prstGeom>
        </p:spPr>
      </p:pic>
    </p:spTree>
    <p:extLst>
      <p:ext uri="{BB962C8B-B14F-4D97-AF65-F5344CB8AC3E}">
        <p14:creationId xmlns:p14="http://schemas.microsoft.com/office/powerpoint/2010/main" val="2592443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FE18-D9B9-40DE-C0A0-ED07F9D78492}"/>
              </a:ext>
            </a:extLst>
          </p:cNvPr>
          <p:cNvSpPr>
            <a:spLocks noGrp="1"/>
          </p:cNvSpPr>
          <p:nvPr>
            <p:ph type="title"/>
          </p:nvPr>
        </p:nvSpPr>
        <p:spPr/>
        <p:txBody>
          <a:bodyPr/>
          <a:lstStyle/>
          <a:p>
            <a:pPr algn="ctr"/>
            <a:r>
              <a:rPr lang="en-US">
                <a:latin typeface="ADLaM Display"/>
                <a:ea typeface="ADLaM Display"/>
                <a:cs typeface="ADLaM Display"/>
              </a:rPr>
              <a:t>Software Block Diagram</a:t>
            </a:r>
          </a:p>
        </p:txBody>
      </p:sp>
      <p:graphicFrame>
        <p:nvGraphicFramePr>
          <p:cNvPr id="7" name="Content Placeholder 6">
            <a:extLst>
              <a:ext uri="{FF2B5EF4-FFF2-40B4-BE49-F238E27FC236}">
                <a16:creationId xmlns:a16="http://schemas.microsoft.com/office/drawing/2014/main" id="{511B081D-EE84-9582-96F4-9C166D6AB55B}"/>
              </a:ext>
            </a:extLst>
          </p:cNvPr>
          <p:cNvGraphicFramePr>
            <a:graphicFrameLocks noGrp="1"/>
          </p:cNvGraphicFramePr>
          <p:nvPr>
            <p:ph idx="1"/>
            <p:extLst>
              <p:ext uri="{D42A27DB-BD31-4B8C-83A1-F6EECF244321}">
                <p14:modId xmlns:p14="http://schemas.microsoft.com/office/powerpoint/2010/main" val="2438732072"/>
              </p:ext>
            </p:extLst>
          </p:nvPr>
        </p:nvGraphicFramePr>
        <p:xfrm>
          <a:off x="1430338" y="2286000"/>
          <a:ext cx="9237662"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A person with curly hair smiling&#10;&#10;AI-generated content may be incorrect.">
            <a:extLst>
              <a:ext uri="{FF2B5EF4-FFF2-40B4-BE49-F238E27FC236}">
                <a16:creationId xmlns:a16="http://schemas.microsoft.com/office/drawing/2014/main" id="{49D3AF50-1980-587B-9673-D8D256C45819}"/>
              </a:ext>
            </a:extLst>
          </p:cNvPr>
          <p:cNvPicPr>
            <a:picLocks noChangeAspect="1"/>
          </p:cNvPicPr>
          <p:nvPr/>
        </p:nvPicPr>
        <p:blipFill>
          <a:blip r:embed="rId7"/>
          <a:stretch>
            <a:fillRect/>
          </a:stretch>
        </p:blipFill>
        <p:spPr>
          <a:xfrm>
            <a:off x="10891400" y="821"/>
            <a:ext cx="1304925" cy="1285875"/>
          </a:xfrm>
          <a:prstGeom prst="rect">
            <a:avLst/>
          </a:prstGeom>
        </p:spPr>
      </p:pic>
    </p:spTree>
    <p:extLst>
      <p:ext uri="{BB962C8B-B14F-4D97-AF65-F5344CB8AC3E}">
        <p14:creationId xmlns:p14="http://schemas.microsoft.com/office/powerpoint/2010/main" val="3271791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7EFA-3285-B290-0980-937B55A23902}"/>
            </a:ext>
          </a:extLst>
        </p:cNvPr>
        <p:cNvGrpSpPr/>
        <p:nvPr/>
      </p:nvGrpSpPr>
      <p:grpSpPr>
        <a:xfrm>
          <a:off x="0" y="0"/>
          <a:ext cx="0" cy="0"/>
          <a:chOff x="0" y="0"/>
          <a:chExt cx="0" cy="0"/>
        </a:xfrm>
      </p:grpSpPr>
      <p:pic>
        <p:nvPicPr>
          <p:cNvPr id="18" name="Picture 17" descr="A person with curly hair smiling&#10;&#10;AI-generated content may be incorrect.">
            <a:extLst>
              <a:ext uri="{FF2B5EF4-FFF2-40B4-BE49-F238E27FC236}">
                <a16:creationId xmlns:a16="http://schemas.microsoft.com/office/drawing/2014/main" id="{D64C9157-FBC8-9762-DE20-368F18B84BFE}"/>
              </a:ext>
            </a:extLst>
          </p:cNvPr>
          <p:cNvPicPr>
            <a:picLocks noChangeAspect="1"/>
          </p:cNvPicPr>
          <p:nvPr/>
        </p:nvPicPr>
        <p:blipFill>
          <a:blip r:embed="rId2"/>
          <a:stretch>
            <a:fillRect/>
          </a:stretch>
        </p:blipFill>
        <p:spPr>
          <a:xfrm>
            <a:off x="10891400" y="821"/>
            <a:ext cx="1304925" cy="1285875"/>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03694A57-0021-F072-31A3-CFC4F3CDE896}"/>
              </a:ext>
            </a:extLst>
          </p:cNvPr>
          <p:cNvPicPr>
            <a:picLocks noChangeAspect="1"/>
          </p:cNvPicPr>
          <p:nvPr/>
        </p:nvPicPr>
        <p:blipFill>
          <a:blip r:embed="rId3"/>
          <a:stretch>
            <a:fillRect/>
          </a:stretch>
        </p:blipFill>
        <p:spPr>
          <a:xfrm>
            <a:off x="0" y="1288291"/>
            <a:ext cx="12192000" cy="4736865"/>
          </a:xfrm>
          <a:prstGeom prst="rect">
            <a:avLst/>
          </a:prstGeom>
        </p:spPr>
      </p:pic>
      <p:sp>
        <p:nvSpPr>
          <p:cNvPr id="8" name="Title 1">
            <a:extLst>
              <a:ext uri="{FF2B5EF4-FFF2-40B4-BE49-F238E27FC236}">
                <a16:creationId xmlns:a16="http://schemas.microsoft.com/office/drawing/2014/main" id="{E5929326-13CA-9D1E-E5E5-E3B2B278E884}"/>
              </a:ext>
            </a:extLst>
          </p:cNvPr>
          <p:cNvSpPr>
            <a:spLocks noGrp="1"/>
          </p:cNvSpPr>
          <p:nvPr>
            <p:ph type="title"/>
          </p:nvPr>
        </p:nvSpPr>
        <p:spPr>
          <a:xfrm>
            <a:off x="838200" y="1208"/>
            <a:ext cx="10515600" cy="1325563"/>
          </a:xfrm>
        </p:spPr>
        <p:txBody>
          <a:bodyPr/>
          <a:lstStyle/>
          <a:p>
            <a:pPr algn="ctr"/>
            <a:r>
              <a:rPr lang="en-US">
                <a:latin typeface="ADLaM Display"/>
                <a:ea typeface="ADLaM Display"/>
                <a:cs typeface="ADLaM Display"/>
              </a:rPr>
              <a:t>Single Pass Measurement Flow</a:t>
            </a:r>
          </a:p>
        </p:txBody>
      </p:sp>
    </p:spTree>
    <p:extLst>
      <p:ext uri="{BB962C8B-B14F-4D97-AF65-F5344CB8AC3E}">
        <p14:creationId xmlns:p14="http://schemas.microsoft.com/office/powerpoint/2010/main" val="6886796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D6EEA-2EAD-4211-648B-C149CCEBC7D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latin typeface="+mj-lt"/>
                <a:ea typeface="+mj-ea"/>
                <a:cs typeface="+mj-cs"/>
              </a:rPr>
              <a:t>Gantry Specifications</a:t>
            </a:r>
            <a:endParaRPr lang="en-US" sz="3200" kern="1200">
              <a:latin typeface="+mj-lt"/>
            </a:endParaRPr>
          </a:p>
        </p:txBody>
      </p:sp>
      <p:pic>
        <p:nvPicPr>
          <p:cNvPr id="4" name="Content Placeholder 3" descr="A table with numbers and symbols&#10;&#10;AI-generated content may be incorrect.">
            <a:extLst>
              <a:ext uri="{FF2B5EF4-FFF2-40B4-BE49-F238E27FC236}">
                <a16:creationId xmlns:a16="http://schemas.microsoft.com/office/drawing/2014/main" id="{EEFF4864-FFFE-090B-BB55-EA973986E6F7}"/>
              </a:ext>
            </a:extLst>
          </p:cNvPr>
          <p:cNvPicPr>
            <a:picLocks noGrp="1" noChangeAspect="1"/>
          </p:cNvPicPr>
          <p:nvPr>
            <p:ph idx="1"/>
          </p:nvPr>
        </p:nvPicPr>
        <p:blipFill>
          <a:blip r:embed="rId2"/>
          <a:stretch>
            <a:fillRect/>
          </a:stretch>
        </p:blipFill>
        <p:spPr>
          <a:xfrm>
            <a:off x="1319696" y="1675227"/>
            <a:ext cx="9552608" cy="4394199"/>
          </a:xfrm>
          <a:prstGeom prst="rect">
            <a:avLst/>
          </a:prstGeom>
        </p:spPr>
      </p:pic>
    </p:spTree>
    <p:extLst>
      <p:ext uri="{BB962C8B-B14F-4D97-AF65-F5344CB8AC3E}">
        <p14:creationId xmlns:p14="http://schemas.microsoft.com/office/powerpoint/2010/main" val="476613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2B4154-7A2D-BDE4-9D77-4F52A1CF1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C3CBE-8AF2-1C1B-7EBC-7F688AC7B7C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a:t>Lens Holder Specifications</a:t>
            </a:r>
            <a:endParaRPr lang="en-US" sz="3200" kern="1200">
              <a:latin typeface="+mj-lt"/>
            </a:endParaRPr>
          </a:p>
        </p:txBody>
      </p:sp>
      <p:pic>
        <p:nvPicPr>
          <p:cNvPr id="4" name="Content Placeholder 3" descr="A table with numbers and symbols&#10;&#10;AI-generated content may be incorrect.">
            <a:extLst>
              <a:ext uri="{FF2B5EF4-FFF2-40B4-BE49-F238E27FC236}">
                <a16:creationId xmlns:a16="http://schemas.microsoft.com/office/drawing/2014/main" id="{18F6B915-B9B3-9D5E-D69A-A62B8E3C5404}"/>
              </a:ext>
            </a:extLst>
          </p:cNvPr>
          <p:cNvPicPr>
            <a:picLocks noGrp="1" noChangeAspect="1"/>
          </p:cNvPicPr>
          <p:nvPr>
            <p:ph idx="1"/>
          </p:nvPr>
        </p:nvPicPr>
        <p:blipFill>
          <a:blip r:embed="rId2"/>
          <a:stretch>
            <a:fillRect/>
          </a:stretch>
        </p:blipFill>
        <p:spPr>
          <a:xfrm>
            <a:off x="1319696" y="1675227"/>
            <a:ext cx="9552608" cy="4394199"/>
          </a:xfrm>
          <a:prstGeom prst="rect">
            <a:avLst/>
          </a:prstGeom>
        </p:spPr>
      </p:pic>
    </p:spTree>
    <p:extLst>
      <p:ext uri="{BB962C8B-B14F-4D97-AF65-F5344CB8AC3E}">
        <p14:creationId xmlns:p14="http://schemas.microsoft.com/office/powerpoint/2010/main" val="7410127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2BBDA2-1976-8CBF-A6C8-68F4A013D0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263AA-CEE5-0D82-7321-88BE873DB2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a:t>Spectral Specifications</a:t>
            </a:r>
            <a:endParaRPr lang="en-US" sz="3200" kern="1200">
              <a:latin typeface="+mj-lt"/>
            </a:endParaRPr>
          </a:p>
        </p:txBody>
      </p:sp>
      <p:pic>
        <p:nvPicPr>
          <p:cNvPr id="7" name="Picture 6">
            <a:extLst>
              <a:ext uri="{FF2B5EF4-FFF2-40B4-BE49-F238E27FC236}">
                <a16:creationId xmlns:a16="http://schemas.microsoft.com/office/drawing/2014/main" id="{939E7D9D-6614-712E-DAD5-5600D7927276}"/>
              </a:ext>
            </a:extLst>
          </p:cNvPr>
          <p:cNvPicPr>
            <a:picLocks noChangeAspect="1"/>
          </p:cNvPicPr>
          <p:nvPr/>
        </p:nvPicPr>
        <p:blipFill>
          <a:blip r:embed="rId2"/>
          <a:stretch>
            <a:fillRect/>
          </a:stretch>
        </p:blipFill>
        <p:spPr>
          <a:xfrm>
            <a:off x="3124819" y="3013198"/>
            <a:ext cx="5722247" cy="3513997"/>
          </a:xfrm>
          <a:prstGeom prst="rect">
            <a:avLst/>
          </a:prstGeom>
        </p:spPr>
      </p:pic>
      <p:pic>
        <p:nvPicPr>
          <p:cNvPr id="9" name="Picture 8">
            <a:extLst>
              <a:ext uri="{FF2B5EF4-FFF2-40B4-BE49-F238E27FC236}">
                <a16:creationId xmlns:a16="http://schemas.microsoft.com/office/drawing/2014/main" id="{0E4C9E16-F4F1-3F25-1624-DE36FE1007F5}"/>
              </a:ext>
            </a:extLst>
          </p:cNvPr>
          <p:cNvPicPr>
            <a:picLocks noChangeAspect="1"/>
          </p:cNvPicPr>
          <p:nvPr/>
        </p:nvPicPr>
        <p:blipFill>
          <a:blip r:embed="rId3"/>
          <a:stretch>
            <a:fillRect/>
          </a:stretch>
        </p:blipFill>
        <p:spPr>
          <a:xfrm>
            <a:off x="2076274" y="1571676"/>
            <a:ext cx="8039452" cy="1187173"/>
          </a:xfrm>
          <a:prstGeom prst="rect">
            <a:avLst/>
          </a:prstGeom>
        </p:spPr>
      </p:pic>
    </p:spTree>
    <p:extLst>
      <p:ext uri="{BB962C8B-B14F-4D97-AF65-F5344CB8AC3E}">
        <p14:creationId xmlns:p14="http://schemas.microsoft.com/office/powerpoint/2010/main" val="38585314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FE8375-C16D-4495-16E1-F908EE44C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6411F-8DF3-6E17-53D9-1DD78D99C9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a:t>Lens Tested</a:t>
            </a:r>
            <a:endParaRPr lang="en-US" sz="3200" kern="1200">
              <a:latin typeface="+mj-lt"/>
            </a:endParaRPr>
          </a:p>
        </p:txBody>
      </p:sp>
      <p:pic>
        <p:nvPicPr>
          <p:cNvPr id="4" name="Content Placeholder 3" descr="A table with numbers and symbols&#10;&#10;AI-generated content may be incorrect.">
            <a:extLst>
              <a:ext uri="{FF2B5EF4-FFF2-40B4-BE49-F238E27FC236}">
                <a16:creationId xmlns:a16="http://schemas.microsoft.com/office/drawing/2014/main" id="{4D019A9E-9863-73C0-E794-56F01E1AF836}"/>
              </a:ext>
            </a:extLst>
          </p:cNvPr>
          <p:cNvPicPr>
            <a:picLocks noGrp="1" noChangeAspect="1"/>
          </p:cNvPicPr>
          <p:nvPr>
            <p:ph idx="1"/>
          </p:nvPr>
        </p:nvPicPr>
        <p:blipFill>
          <a:blip r:embed="rId2"/>
          <a:stretch>
            <a:fillRect/>
          </a:stretch>
        </p:blipFill>
        <p:spPr>
          <a:xfrm>
            <a:off x="1319696" y="1675227"/>
            <a:ext cx="9552608" cy="4394199"/>
          </a:xfrm>
          <a:prstGeom prst="rect">
            <a:avLst/>
          </a:prstGeom>
        </p:spPr>
      </p:pic>
    </p:spTree>
    <p:extLst>
      <p:ext uri="{BB962C8B-B14F-4D97-AF65-F5344CB8AC3E}">
        <p14:creationId xmlns:p14="http://schemas.microsoft.com/office/powerpoint/2010/main" val="25808002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2DED5-A019-EC2D-DB7B-B386458B28C9}"/>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kern="1200">
                <a:latin typeface="ADLaM Display"/>
                <a:ea typeface="ADLaM Display"/>
                <a:cs typeface="ADLaM Display"/>
              </a:rPr>
              <a:t>IDE Options for the STM8</a:t>
            </a:r>
          </a:p>
        </p:txBody>
      </p:sp>
      <p:graphicFrame>
        <p:nvGraphicFramePr>
          <p:cNvPr id="9" name="Content Placeholder 8">
            <a:extLst>
              <a:ext uri="{FF2B5EF4-FFF2-40B4-BE49-F238E27FC236}">
                <a16:creationId xmlns:a16="http://schemas.microsoft.com/office/drawing/2014/main" id="{9D8983A4-671C-20DB-FEFF-DC5F986E7735}"/>
              </a:ext>
            </a:extLst>
          </p:cNvPr>
          <p:cNvGraphicFramePr>
            <a:graphicFrameLocks noGrp="1"/>
          </p:cNvGraphicFramePr>
          <p:nvPr>
            <p:ph idx="1"/>
            <p:extLst>
              <p:ext uri="{D42A27DB-BD31-4B8C-83A1-F6EECF244321}">
                <p14:modId xmlns:p14="http://schemas.microsoft.com/office/powerpoint/2010/main" val="3198415680"/>
              </p:ext>
            </p:extLst>
          </p:nvPr>
        </p:nvGraphicFramePr>
        <p:xfrm>
          <a:off x="371501" y="2633472"/>
          <a:ext cx="11445952" cy="3050337"/>
        </p:xfrm>
        <a:graphic>
          <a:graphicData uri="http://schemas.openxmlformats.org/drawingml/2006/table">
            <a:tbl>
              <a:tblPr bandRow="1">
                <a:noFill/>
                <a:tableStyleId>{5C22544A-7EE6-4342-B048-85BDC9FD1C3A}</a:tableStyleId>
              </a:tblPr>
              <a:tblGrid>
                <a:gridCol w="1409410">
                  <a:extLst>
                    <a:ext uri="{9D8B030D-6E8A-4147-A177-3AD203B41FA5}">
                      <a16:colId xmlns:a16="http://schemas.microsoft.com/office/drawing/2014/main" val="2613764345"/>
                    </a:ext>
                  </a:extLst>
                </a:gridCol>
                <a:gridCol w="1547560">
                  <a:extLst>
                    <a:ext uri="{9D8B030D-6E8A-4147-A177-3AD203B41FA5}">
                      <a16:colId xmlns:a16="http://schemas.microsoft.com/office/drawing/2014/main" val="3674818264"/>
                    </a:ext>
                  </a:extLst>
                </a:gridCol>
                <a:gridCol w="1668440">
                  <a:extLst>
                    <a:ext uri="{9D8B030D-6E8A-4147-A177-3AD203B41FA5}">
                      <a16:colId xmlns:a16="http://schemas.microsoft.com/office/drawing/2014/main" val="3942779474"/>
                    </a:ext>
                  </a:extLst>
                </a:gridCol>
                <a:gridCol w="950352">
                  <a:extLst>
                    <a:ext uri="{9D8B030D-6E8A-4147-A177-3AD203B41FA5}">
                      <a16:colId xmlns:a16="http://schemas.microsoft.com/office/drawing/2014/main" val="540608504"/>
                    </a:ext>
                  </a:extLst>
                </a:gridCol>
                <a:gridCol w="1413727">
                  <a:extLst>
                    <a:ext uri="{9D8B030D-6E8A-4147-A177-3AD203B41FA5}">
                      <a16:colId xmlns:a16="http://schemas.microsoft.com/office/drawing/2014/main" val="2478124609"/>
                    </a:ext>
                  </a:extLst>
                </a:gridCol>
                <a:gridCol w="2746291">
                  <a:extLst>
                    <a:ext uri="{9D8B030D-6E8A-4147-A177-3AD203B41FA5}">
                      <a16:colId xmlns:a16="http://schemas.microsoft.com/office/drawing/2014/main" val="1261352872"/>
                    </a:ext>
                  </a:extLst>
                </a:gridCol>
                <a:gridCol w="1710172">
                  <a:extLst>
                    <a:ext uri="{9D8B030D-6E8A-4147-A177-3AD203B41FA5}">
                      <a16:colId xmlns:a16="http://schemas.microsoft.com/office/drawing/2014/main" val="3067355134"/>
                    </a:ext>
                  </a:extLst>
                </a:gridCol>
              </a:tblGrid>
              <a:tr h="536019">
                <a:tc>
                  <a:txBody>
                    <a:bodyPr/>
                    <a:lstStyle/>
                    <a:p>
                      <a:pPr>
                        <a:buNone/>
                      </a:pPr>
                      <a:r>
                        <a:rPr lang="en-US" sz="1300" b="1" u="sng" cap="none" spc="0">
                          <a:solidFill>
                            <a:schemeClr val="tx1"/>
                          </a:solidFill>
                        </a:rPr>
                        <a:t>IDE / Toolchain</a:t>
                      </a:r>
                    </a:p>
                  </a:txBody>
                  <a:tcPr marL="82890" marR="82890" marT="58023" marB="58023" anchor="ctr">
                    <a:lnL w="12700" cap="flat" cmpd="sng" algn="ctr">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kern="1200" cap="none" spc="0">
                          <a:solidFill>
                            <a:schemeClr val="tx1"/>
                          </a:solidFill>
                          <a:latin typeface="+mn-lt"/>
                          <a:ea typeface="+mn-ea"/>
                          <a:cs typeface="+mn-cs"/>
                        </a:rPr>
                        <a:t>Compiler</a:t>
                      </a:r>
                      <a:r>
                        <a:rPr lang="en-US" sz="1300" b="1" u="sng" cap="none" spc="0">
                          <a:solidFill>
                            <a:schemeClr val="tx1"/>
                          </a:solidFill>
                        </a:rPr>
                        <a:t> Support</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cap="none" spc="0">
                          <a:solidFill>
                            <a:schemeClr val="tx1"/>
                          </a:solidFill>
                        </a:rPr>
                        <a:t>Debugging Support</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cap="none" spc="0">
                          <a:solidFill>
                            <a:schemeClr val="tx1"/>
                          </a:solidFill>
                        </a:rPr>
                        <a:t>Ease of Setup</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cap="none" spc="0">
                          <a:solidFill>
                            <a:schemeClr val="tx1"/>
                          </a:solidFill>
                        </a:rPr>
                        <a:t>Cost</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cap="none" spc="0">
                          <a:solidFill>
                            <a:schemeClr val="tx1"/>
                          </a:solidFill>
                        </a:rPr>
                        <a:t>Pros</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tc>
                  <a:txBody>
                    <a:bodyPr/>
                    <a:lstStyle/>
                    <a:p>
                      <a:pPr>
                        <a:buNone/>
                      </a:pPr>
                      <a:r>
                        <a:rPr lang="en-US" sz="1300" b="1" u="sng" cap="none" spc="0">
                          <a:solidFill>
                            <a:schemeClr val="tx1"/>
                          </a:solidFill>
                        </a:rPr>
                        <a:t>Cons</a:t>
                      </a:r>
                    </a:p>
                  </a:txBody>
                  <a:tcPr marL="82890" marR="82890" marT="58023" marB="58023" anchor="ctr">
                    <a:lnL w="12700" cmpd="sng">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chemeClr val="accent2"/>
                    </a:solidFill>
                  </a:tcPr>
                </a:tc>
                <a:extLst>
                  <a:ext uri="{0D108BD9-81ED-4DB2-BD59-A6C34878D82A}">
                    <a16:rowId xmlns:a16="http://schemas.microsoft.com/office/drawing/2014/main" val="3727489334"/>
                  </a:ext>
                </a:extLst>
              </a:tr>
              <a:tr h="480760">
                <a:tc>
                  <a:txBody>
                    <a:bodyPr/>
                    <a:lstStyle/>
                    <a:p>
                      <a:pPr>
                        <a:buNone/>
                      </a:pPr>
                      <a:r>
                        <a:rPr lang="en-US" sz="1100" b="1" cap="none" spc="0">
                          <a:solidFill>
                            <a:schemeClr val="tx1"/>
                          </a:solidFill>
                        </a:rPr>
                        <a:t>ST Visual Develop (STVD)</a:t>
                      </a:r>
                      <a:endParaRPr lang="en-US" sz="1100" cap="none" spc="0">
                        <a:solidFill>
                          <a:schemeClr val="tx1"/>
                        </a:solidFill>
                      </a:endParaRP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Cosmic C, </a:t>
                      </a:r>
                      <a:r>
                        <a:rPr lang="en-US" sz="1100" cap="none" spc="0" err="1">
                          <a:solidFill>
                            <a:schemeClr val="tx1"/>
                          </a:solidFill>
                        </a:rPr>
                        <a:t>Raisonance</a:t>
                      </a:r>
                      <a:r>
                        <a:rPr lang="en-US" sz="1100" cap="none" spc="0">
                          <a:solidFill>
                            <a:schemeClr val="tx1"/>
                          </a:solidFill>
                        </a:rPr>
                        <a:t>, SDCC</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Full ST-LINK hardware debugging</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Moderate</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Free (IDE)</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Native STM8 support, strong debugger integration, stable, professional workflow</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Requires external compiler install</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extLst>
                  <a:ext uri="{0D108BD9-81ED-4DB2-BD59-A6C34878D82A}">
                    <a16:rowId xmlns:a16="http://schemas.microsoft.com/office/drawing/2014/main" val="3907356895"/>
                  </a:ext>
                </a:extLst>
              </a:tr>
              <a:tr h="480760">
                <a:tc>
                  <a:txBody>
                    <a:bodyPr/>
                    <a:lstStyle/>
                    <a:p>
                      <a:pPr>
                        <a:buNone/>
                      </a:pPr>
                      <a:r>
                        <a:rPr lang="en-US" sz="1100" b="1" cap="none" spc="0">
                          <a:solidFill>
                            <a:schemeClr val="tx1"/>
                          </a:solidFill>
                        </a:rPr>
                        <a:t>IAR Embedded Workbench</a:t>
                      </a:r>
                      <a:endParaRPr lang="en-US" sz="1100" cap="none" spc="0">
                        <a:solidFill>
                          <a:schemeClr val="tx1"/>
                        </a:solidFill>
                      </a:endParaRP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IAR C Compiler</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Excellent debugging</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Easy</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Expensive (license required)</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Very optimized compiler, professional toolchain</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High cost, limited free version</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95000"/>
                      </a:schemeClr>
                    </a:solidFill>
                  </a:tcPr>
                </a:tc>
                <a:extLst>
                  <a:ext uri="{0D108BD9-81ED-4DB2-BD59-A6C34878D82A}">
                    <a16:rowId xmlns:a16="http://schemas.microsoft.com/office/drawing/2014/main" val="4122822259"/>
                  </a:ext>
                </a:extLst>
              </a:tr>
              <a:tr h="536019">
                <a:tc>
                  <a:txBody>
                    <a:bodyPr/>
                    <a:lstStyle/>
                    <a:p>
                      <a:pPr>
                        <a:buNone/>
                      </a:pPr>
                      <a:r>
                        <a:rPr lang="en-US" sz="1300" b="1" cap="none" spc="0" err="1">
                          <a:solidFill>
                            <a:schemeClr val="tx1"/>
                          </a:solidFill>
                        </a:rPr>
                        <a:t>PlatformIO</a:t>
                      </a:r>
                      <a:r>
                        <a:rPr lang="en-US" sz="1300" b="1" cap="none" spc="0">
                          <a:solidFill>
                            <a:schemeClr val="tx1"/>
                          </a:solidFill>
                        </a:rPr>
                        <a:t> (VS Code)</a:t>
                      </a:r>
                      <a:endParaRPr lang="en-US" sz="1300" cap="none" spc="0">
                        <a:solidFill>
                          <a:schemeClr val="tx1"/>
                        </a:solidFill>
                      </a:endParaRPr>
                    </a:p>
                  </a:txBody>
                  <a:tcPr marL="82890" marR="82890" marT="58023" marB="58023" anchor="ctr">
                    <a:lnL w="12700" cap="flat" cmpd="sng" algn="ctr">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SDCC</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Limited STM8 debug support</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Moderate</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Free</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Modern UI, cross-platform</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STM8 support is not mature</a:t>
                      </a:r>
                    </a:p>
                  </a:txBody>
                  <a:tcPr marL="82890" marR="82890" marT="58023" marB="58023" anchor="ctr">
                    <a:lnL w="12700" cmpd="sng">
                      <a:solidFill>
                        <a:schemeClr val="tx1"/>
                      </a:solidFill>
                      <a:prstDash val="solid"/>
                    </a:lnL>
                    <a:lnR w="12700" cap="flat" cmpd="sng" algn="ctr">
                      <a:solidFill>
                        <a:schemeClr val="tx1"/>
                      </a:solidFill>
                      <a:prstDash val="solid"/>
                    </a:lnR>
                    <a:lnT w="12700" cmpd="sng">
                      <a:solidFill>
                        <a:schemeClr val="tx1"/>
                      </a:solidFill>
                      <a:prstDash val="solid"/>
                    </a:lnT>
                    <a:lnB w="12700" cap="flat" cmpd="sng" algn="ctr">
                      <a:solidFill>
                        <a:schemeClr val="tx1"/>
                      </a:solidFill>
                      <a:prstDash val="solid"/>
                    </a:lnB>
                    <a:noFill/>
                  </a:tcPr>
                </a:tc>
                <a:extLst>
                  <a:ext uri="{0D108BD9-81ED-4DB2-BD59-A6C34878D82A}">
                    <a16:rowId xmlns:a16="http://schemas.microsoft.com/office/drawing/2014/main" val="747527741"/>
                  </a:ext>
                </a:extLst>
              </a:tr>
              <a:tr h="480760">
                <a:tc>
                  <a:txBody>
                    <a:bodyPr/>
                    <a:lstStyle/>
                    <a:p>
                      <a:pPr>
                        <a:buNone/>
                      </a:pPr>
                      <a:r>
                        <a:rPr lang="en-US" sz="1100" b="1" cap="none" spc="0">
                          <a:solidFill>
                            <a:schemeClr val="tx1"/>
                          </a:solidFill>
                        </a:rPr>
                        <a:t>Eclipse CDT + SDCC</a:t>
                      </a:r>
                      <a:endParaRPr lang="en-US" sz="1100" cap="none" spc="0">
                        <a:solidFill>
                          <a:schemeClr val="tx1"/>
                        </a:solidFill>
                      </a:endParaRP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SDCC</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Manual configuration</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Difficult</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Free</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Highly customizable</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tc>
                  <a:txBody>
                    <a:bodyPr/>
                    <a:lstStyle/>
                    <a:p>
                      <a:pPr>
                        <a:buNone/>
                      </a:pPr>
                      <a:r>
                        <a:rPr lang="en-US" sz="1100" cap="none" spc="0">
                          <a:solidFill>
                            <a:schemeClr val="tx1"/>
                          </a:solidFill>
                        </a:rPr>
                        <a:t>Complex setup, not STM8-specific</a:t>
                      </a:r>
                    </a:p>
                  </a:txBody>
                  <a:tcPr marL="82890" marR="82890" marT="58023" marB="58023"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bg1">
                        <a:lumMod val="95000"/>
                      </a:schemeClr>
                    </a:solidFill>
                  </a:tcPr>
                </a:tc>
                <a:extLst>
                  <a:ext uri="{0D108BD9-81ED-4DB2-BD59-A6C34878D82A}">
                    <a16:rowId xmlns:a16="http://schemas.microsoft.com/office/drawing/2014/main" val="2158202152"/>
                  </a:ext>
                </a:extLst>
              </a:tr>
              <a:tr h="536019">
                <a:tc>
                  <a:txBody>
                    <a:bodyPr/>
                    <a:lstStyle/>
                    <a:p>
                      <a:pPr>
                        <a:buNone/>
                      </a:pPr>
                      <a:r>
                        <a:rPr lang="en-US" sz="1300" b="1" cap="none" spc="0" err="1">
                          <a:solidFill>
                            <a:schemeClr val="tx1"/>
                          </a:solidFill>
                        </a:rPr>
                        <a:t>Raisonance</a:t>
                      </a:r>
                      <a:r>
                        <a:rPr lang="en-US" sz="1300" b="1" cap="none" spc="0">
                          <a:solidFill>
                            <a:schemeClr val="tx1"/>
                          </a:solidFill>
                        </a:rPr>
                        <a:t> Ride</a:t>
                      </a:r>
                      <a:endParaRPr lang="en-US" sz="1300" cap="none" spc="0">
                        <a:solidFill>
                          <a:schemeClr val="tx1"/>
                        </a:solidFill>
                      </a:endParaRPr>
                    </a:p>
                  </a:txBody>
                  <a:tcPr marL="82890" marR="82890" marT="58023" marB="58023" anchor="ctr">
                    <a:lnL w="12700" cap="flat" cmpd="sng" algn="ctr">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err="1">
                          <a:solidFill>
                            <a:schemeClr val="tx1"/>
                          </a:solidFill>
                        </a:rPr>
                        <a:t>Raisonance</a:t>
                      </a:r>
                      <a:r>
                        <a:rPr lang="en-US" sz="1300" cap="none" spc="0">
                          <a:solidFill>
                            <a:schemeClr val="tx1"/>
                          </a:solidFill>
                        </a:rPr>
                        <a:t> C</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Yes</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Moderate</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Limited free version</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Good integration</a:t>
                      </a:r>
                    </a:p>
                  </a:txBody>
                  <a:tcPr marL="82890" marR="82890" marT="58023" marB="58023"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lnB>
                    <a:noFill/>
                  </a:tcPr>
                </a:tc>
                <a:tc>
                  <a:txBody>
                    <a:bodyPr/>
                    <a:lstStyle/>
                    <a:p>
                      <a:pPr>
                        <a:buNone/>
                      </a:pPr>
                      <a:r>
                        <a:rPr lang="en-US" sz="1300" cap="none" spc="0">
                          <a:solidFill>
                            <a:schemeClr val="tx1"/>
                          </a:solidFill>
                        </a:rPr>
                        <a:t>License restrictions</a:t>
                      </a:r>
                    </a:p>
                  </a:txBody>
                  <a:tcPr marL="82890" marR="82890" marT="58023" marB="58023" anchor="ctr">
                    <a:lnL w="12700" cmpd="sng">
                      <a:solidFill>
                        <a:schemeClr val="tx1"/>
                      </a:solidFill>
                      <a:prstDash val="solid"/>
                    </a:lnL>
                    <a:lnR w="12700" cap="flat" cmpd="sng" algn="ctr">
                      <a:solidFill>
                        <a:schemeClr val="tx1"/>
                      </a:solidFill>
                      <a:prstDash val="solid"/>
                    </a:lnR>
                    <a:lnT w="12700" cmpd="sng">
                      <a:solidFill>
                        <a:schemeClr val="tx1"/>
                      </a:solidFill>
                      <a:prstDash val="solid"/>
                    </a:lnT>
                    <a:lnB w="12700" cap="flat" cmpd="sng" algn="ctr">
                      <a:solidFill>
                        <a:schemeClr val="tx1"/>
                      </a:solidFill>
                      <a:prstDash val="solid"/>
                    </a:lnB>
                    <a:noFill/>
                  </a:tcPr>
                </a:tc>
                <a:extLst>
                  <a:ext uri="{0D108BD9-81ED-4DB2-BD59-A6C34878D82A}">
                    <a16:rowId xmlns:a16="http://schemas.microsoft.com/office/drawing/2014/main" val="2654267736"/>
                  </a:ext>
                </a:extLst>
              </a:tr>
            </a:tbl>
          </a:graphicData>
        </a:graphic>
      </p:graphicFrame>
      <p:sp>
        <p:nvSpPr>
          <p:cNvPr id="4" name="TextBox 3">
            <a:extLst>
              <a:ext uri="{FF2B5EF4-FFF2-40B4-BE49-F238E27FC236}">
                <a16:creationId xmlns:a16="http://schemas.microsoft.com/office/drawing/2014/main" id="{4917A72C-0DA5-FE90-31DC-D3FA44B137F7}"/>
              </a:ext>
            </a:extLst>
          </p:cNvPr>
          <p:cNvSpPr txBox="1"/>
          <p:nvPr/>
        </p:nvSpPr>
        <p:spPr>
          <a:xfrm>
            <a:off x="-2372452" y="1288536"/>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This slide here explain how all options were explored and why ST Visual Develop was the better option</a:t>
            </a:r>
          </a:p>
        </p:txBody>
      </p:sp>
      <p:sp>
        <p:nvSpPr>
          <p:cNvPr id="5" name="TextBox 4">
            <a:extLst>
              <a:ext uri="{FF2B5EF4-FFF2-40B4-BE49-F238E27FC236}">
                <a16:creationId xmlns:a16="http://schemas.microsoft.com/office/drawing/2014/main" id="{F301C05B-ED5B-9FC7-4D4A-AC02C47CFEE6}"/>
              </a:ext>
            </a:extLst>
          </p:cNvPr>
          <p:cNvSpPr txBox="1"/>
          <p:nvPr/>
        </p:nvSpPr>
        <p:spPr>
          <a:xfrm>
            <a:off x="-2871492" y="3650169"/>
            <a:ext cx="27432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 Visual Develop was the better option because it contains native STM8 support, it was free and compatible with the ST-Link hardware debug functionality.</a:t>
            </a:r>
          </a:p>
        </p:txBody>
      </p:sp>
      <p:pic>
        <p:nvPicPr>
          <p:cNvPr id="3" name="Picture 2" descr="A person with curly hair smiling&#10;&#10;AI-generated content may be incorrect.">
            <a:extLst>
              <a:ext uri="{FF2B5EF4-FFF2-40B4-BE49-F238E27FC236}">
                <a16:creationId xmlns:a16="http://schemas.microsoft.com/office/drawing/2014/main" id="{646E3F60-E9F3-DA1D-C255-2AE130CD46F8}"/>
              </a:ext>
            </a:extLst>
          </p:cNvPr>
          <p:cNvPicPr>
            <a:picLocks noChangeAspect="1"/>
          </p:cNvPicPr>
          <p:nvPr/>
        </p:nvPicPr>
        <p:blipFill>
          <a:blip r:embed="rId2"/>
          <a:stretch>
            <a:fillRect/>
          </a:stretch>
        </p:blipFill>
        <p:spPr>
          <a:xfrm>
            <a:off x="10900158" y="821"/>
            <a:ext cx="1304925" cy="1285875"/>
          </a:xfrm>
          <a:prstGeom prst="rect">
            <a:avLst/>
          </a:prstGeom>
        </p:spPr>
      </p:pic>
    </p:spTree>
    <p:extLst>
      <p:ext uri="{BB962C8B-B14F-4D97-AF65-F5344CB8AC3E}">
        <p14:creationId xmlns:p14="http://schemas.microsoft.com/office/powerpoint/2010/main" val="4686018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78B6F-F1E6-5F66-8BBB-A05F6B631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FA12F-73B5-4C1C-81F5-8C0E5AC51C06}"/>
              </a:ext>
            </a:extLst>
          </p:cNvPr>
          <p:cNvSpPr>
            <a:spLocks noGrp="1"/>
          </p:cNvSpPr>
          <p:nvPr>
            <p:ph type="title"/>
          </p:nvPr>
        </p:nvSpPr>
        <p:spPr/>
        <p:txBody>
          <a:bodyPr/>
          <a:lstStyle/>
          <a:p>
            <a:r>
              <a:rPr lang="en-US">
                <a:latin typeface="ADLaM Display"/>
                <a:ea typeface="ADLaM Display"/>
                <a:cs typeface="ADLaM Display"/>
              </a:rPr>
              <a:t>Single Board Computer Selection</a:t>
            </a:r>
          </a:p>
        </p:txBody>
      </p:sp>
      <p:sp>
        <p:nvSpPr>
          <p:cNvPr id="3" name="Content Placeholder 2">
            <a:extLst>
              <a:ext uri="{FF2B5EF4-FFF2-40B4-BE49-F238E27FC236}">
                <a16:creationId xmlns:a16="http://schemas.microsoft.com/office/drawing/2014/main" id="{E03B0BC2-E60D-E607-5133-A0DBD63CB419}"/>
              </a:ext>
            </a:extLst>
          </p:cNvPr>
          <p:cNvSpPr>
            <a:spLocks noGrp="1"/>
          </p:cNvSpPr>
          <p:nvPr>
            <p:ph idx="1"/>
          </p:nvPr>
        </p:nvSpPr>
        <p:spPr>
          <a:xfrm>
            <a:off x="4600074" y="1921878"/>
            <a:ext cx="6858000" cy="4351338"/>
          </a:xfrm>
        </p:spPr>
        <p:txBody>
          <a:bodyPr vert="horz" lIns="91440" tIns="45720" rIns="91440" bIns="45720" rtlCol="0" anchor="t">
            <a:normAutofit/>
          </a:bodyPr>
          <a:lstStyle/>
          <a:p>
            <a:pPr marL="0" indent="0">
              <a:buNone/>
            </a:pPr>
            <a:endParaRPr lang="en-US"/>
          </a:p>
          <a:p>
            <a:r>
              <a:rPr lang="en-US"/>
              <a:t>Raspberry Pi 5 has built in Wi-Fi, more memory, and a faster CPU.</a:t>
            </a:r>
          </a:p>
          <a:p>
            <a:r>
              <a:rPr lang="en-US"/>
              <a:t>Raspberry Pi 5 CPU is favored for general-purpose computing, while the Jetson Nano CPU is favored for embedded AI projects.</a:t>
            </a:r>
          </a:p>
          <a:p>
            <a:endParaRPr lang="en-US"/>
          </a:p>
        </p:txBody>
      </p:sp>
      <p:pic>
        <p:nvPicPr>
          <p:cNvPr id="5" name="Picture 4" descr="Jetson Nano Brings AI Computing to Everyone | NVIDIA Technical Blog">
            <a:extLst>
              <a:ext uri="{FF2B5EF4-FFF2-40B4-BE49-F238E27FC236}">
                <a16:creationId xmlns:a16="http://schemas.microsoft.com/office/drawing/2014/main" id="{2A07CCB8-C9FB-BAD0-F671-4A1DF26B9359}"/>
              </a:ext>
            </a:extLst>
          </p:cNvPr>
          <p:cNvPicPr>
            <a:picLocks noChangeAspect="1"/>
          </p:cNvPicPr>
          <p:nvPr/>
        </p:nvPicPr>
        <p:blipFill>
          <a:blip r:embed="rId2"/>
          <a:stretch>
            <a:fillRect/>
          </a:stretch>
        </p:blipFill>
        <p:spPr>
          <a:xfrm>
            <a:off x="1068729" y="4097279"/>
            <a:ext cx="2743200" cy="2077974"/>
          </a:xfrm>
          <a:prstGeom prst="rect">
            <a:avLst/>
          </a:prstGeom>
        </p:spPr>
      </p:pic>
      <p:pic>
        <p:nvPicPr>
          <p:cNvPr id="4" name="Picture 3" descr="A person with curly hair smiling&#10;&#10;AI-generated content may be incorrect.">
            <a:extLst>
              <a:ext uri="{FF2B5EF4-FFF2-40B4-BE49-F238E27FC236}">
                <a16:creationId xmlns:a16="http://schemas.microsoft.com/office/drawing/2014/main" id="{DF0E2668-40CD-C146-094B-81E1F2F7D974}"/>
              </a:ext>
            </a:extLst>
          </p:cNvPr>
          <p:cNvPicPr>
            <a:picLocks noChangeAspect="1"/>
          </p:cNvPicPr>
          <p:nvPr/>
        </p:nvPicPr>
        <p:blipFill>
          <a:blip r:embed="rId3"/>
          <a:stretch>
            <a:fillRect/>
          </a:stretch>
        </p:blipFill>
        <p:spPr>
          <a:xfrm>
            <a:off x="10883638" y="-1508"/>
            <a:ext cx="1304925" cy="1285875"/>
          </a:xfrm>
          <a:prstGeom prst="rect">
            <a:avLst/>
          </a:prstGeom>
        </p:spPr>
      </p:pic>
      <p:pic>
        <p:nvPicPr>
          <p:cNvPr id="8" name="Picture 7" descr="Release of the Raspebrry Pi 5 16GB: an unnecessary boost for Recalbox |  recalbox.com">
            <a:extLst>
              <a:ext uri="{FF2B5EF4-FFF2-40B4-BE49-F238E27FC236}">
                <a16:creationId xmlns:a16="http://schemas.microsoft.com/office/drawing/2014/main" id="{C67B8900-95CA-D7E0-63F4-D8340856A8AB}"/>
              </a:ext>
            </a:extLst>
          </p:cNvPr>
          <p:cNvPicPr>
            <a:picLocks noChangeAspect="1"/>
          </p:cNvPicPr>
          <p:nvPr/>
        </p:nvPicPr>
        <p:blipFill>
          <a:blip r:embed="rId4"/>
          <a:stretch>
            <a:fillRect/>
          </a:stretch>
        </p:blipFill>
        <p:spPr>
          <a:xfrm>
            <a:off x="586658" y="1918897"/>
            <a:ext cx="3718232" cy="1750207"/>
          </a:xfrm>
          <a:prstGeom prst="rect">
            <a:avLst/>
          </a:prstGeom>
        </p:spPr>
      </p:pic>
    </p:spTree>
    <p:extLst>
      <p:ext uri="{BB962C8B-B14F-4D97-AF65-F5344CB8AC3E}">
        <p14:creationId xmlns:p14="http://schemas.microsoft.com/office/powerpoint/2010/main" val="30257315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AAE38-F96A-50F3-09D0-7C13DC343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0A142-B3D5-4C84-0D68-D4C363C103BB}"/>
              </a:ext>
            </a:extLst>
          </p:cNvPr>
          <p:cNvSpPr>
            <a:spLocks noGrp="1"/>
          </p:cNvSpPr>
          <p:nvPr>
            <p:ph type="title"/>
          </p:nvPr>
        </p:nvSpPr>
        <p:spPr>
          <a:xfrm>
            <a:off x="307298" y="127781"/>
            <a:ext cx="10515600" cy="1325563"/>
          </a:xfrm>
        </p:spPr>
        <p:txBody>
          <a:bodyPr/>
          <a:lstStyle/>
          <a:p>
            <a:pPr algn="ctr"/>
            <a:r>
              <a:rPr lang="en-US">
                <a:latin typeface="ADLaM Display"/>
                <a:ea typeface="ADLaM Display"/>
                <a:cs typeface="ADLaM Display"/>
              </a:rPr>
              <a:t>Raspberry pi peripherals</a:t>
            </a:r>
          </a:p>
        </p:txBody>
      </p:sp>
      <p:pic>
        <p:nvPicPr>
          <p:cNvPr id="4" name="Picture 3" descr="A person with curly hair smiling&#10;&#10;AI-generated content may be incorrect.">
            <a:extLst>
              <a:ext uri="{FF2B5EF4-FFF2-40B4-BE49-F238E27FC236}">
                <a16:creationId xmlns:a16="http://schemas.microsoft.com/office/drawing/2014/main" id="{4EB91E54-9CFF-1DEF-A9F1-AC56DA443FD8}"/>
              </a:ext>
            </a:extLst>
          </p:cNvPr>
          <p:cNvPicPr>
            <a:picLocks noChangeAspect="1"/>
          </p:cNvPicPr>
          <p:nvPr/>
        </p:nvPicPr>
        <p:blipFill>
          <a:blip r:embed="rId2"/>
          <a:stretch>
            <a:fillRect/>
          </a:stretch>
        </p:blipFill>
        <p:spPr>
          <a:xfrm>
            <a:off x="10887742" y="-1508"/>
            <a:ext cx="1304925" cy="1285875"/>
          </a:xfrm>
          <a:prstGeom prst="rect">
            <a:avLst/>
          </a:prstGeom>
        </p:spPr>
      </p:pic>
      <p:pic>
        <p:nvPicPr>
          <p:cNvPr id="3" name="Picture 2" descr="A screenshot of a computer program&#10;&#10;AI-generated content may be incorrect.">
            <a:extLst>
              <a:ext uri="{FF2B5EF4-FFF2-40B4-BE49-F238E27FC236}">
                <a16:creationId xmlns:a16="http://schemas.microsoft.com/office/drawing/2014/main" id="{D5C09783-47CE-1D35-1C75-9EF4C12F41AD}"/>
              </a:ext>
            </a:extLst>
          </p:cNvPr>
          <p:cNvPicPr>
            <a:picLocks noChangeAspect="1"/>
          </p:cNvPicPr>
          <p:nvPr/>
        </p:nvPicPr>
        <p:blipFill>
          <a:blip r:embed="rId3"/>
          <a:stretch>
            <a:fillRect/>
          </a:stretch>
        </p:blipFill>
        <p:spPr>
          <a:xfrm>
            <a:off x="1285038" y="1450258"/>
            <a:ext cx="9146697" cy="5153742"/>
          </a:xfrm>
          <a:prstGeom prst="rect">
            <a:avLst/>
          </a:prstGeom>
        </p:spPr>
      </p:pic>
    </p:spTree>
    <p:extLst>
      <p:ext uri="{BB962C8B-B14F-4D97-AF65-F5344CB8AC3E}">
        <p14:creationId xmlns:p14="http://schemas.microsoft.com/office/powerpoint/2010/main" val="746716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2856-6FDB-4CD7-0B70-45046F796AAB}"/>
              </a:ext>
            </a:extLst>
          </p:cNvPr>
          <p:cNvSpPr>
            <a:spLocks noGrp="1"/>
          </p:cNvSpPr>
          <p:nvPr>
            <p:ph type="title"/>
          </p:nvPr>
        </p:nvSpPr>
        <p:spPr>
          <a:xfrm>
            <a:off x="307298" y="127781"/>
            <a:ext cx="10515600" cy="1325563"/>
          </a:xfrm>
        </p:spPr>
        <p:txBody>
          <a:bodyPr/>
          <a:lstStyle/>
          <a:p>
            <a:pPr algn="ctr"/>
            <a:r>
              <a:rPr lang="en-US">
                <a:latin typeface="ADLaM Display"/>
                <a:ea typeface="ADLaM Display"/>
                <a:cs typeface="ADLaM Display"/>
              </a:rPr>
              <a:t>STm8 peripherals</a:t>
            </a:r>
          </a:p>
        </p:txBody>
      </p:sp>
      <p:pic>
        <p:nvPicPr>
          <p:cNvPr id="4" name="Picture 3" descr="A person with curly hair smiling&#10;&#10;AI-generated content may be incorrect.">
            <a:extLst>
              <a:ext uri="{FF2B5EF4-FFF2-40B4-BE49-F238E27FC236}">
                <a16:creationId xmlns:a16="http://schemas.microsoft.com/office/drawing/2014/main" id="{C1B4D1D4-EC61-F3C5-2141-F785B7203490}"/>
              </a:ext>
            </a:extLst>
          </p:cNvPr>
          <p:cNvPicPr>
            <a:picLocks noChangeAspect="1"/>
          </p:cNvPicPr>
          <p:nvPr/>
        </p:nvPicPr>
        <p:blipFill>
          <a:blip r:embed="rId2"/>
          <a:stretch>
            <a:fillRect/>
          </a:stretch>
        </p:blipFill>
        <p:spPr>
          <a:xfrm>
            <a:off x="10887742" y="-1508"/>
            <a:ext cx="1304925" cy="1285875"/>
          </a:xfrm>
          <a:prstGeom prst="rect">
            <a:avLst/>
          </a:prstGeom>
        </p:spPr>
      </p:pic>
      <p:pic>
        <p:nvPicPr>
          <p:cNvPr id="5" name="Picture 4" descr="A screenshot of a computer program&#10;&#10;AI-generated content may be incorrect.">
            <a:extLst>
              <a:ext uri="{FF2B5EF4-FFF2-40B4-BE49-F238E27FC236}">
                <a16:creationId xmlns:a16="http://schemas.microsoft.com/office/drawing/2014/main" id="{C3EC8397-CD21-9A23-1AB7-CA4404BFF5C2}"/>
              </a:ext>
            </a:extLst>
          </p:cNvPr>
          <p:cNvPicPr>
            <a:picLocks noChangeAspect="1"/>
          </p:cNvPicPr>
          <p:nvPr/>
        </p:nvPicPr>
        <p:blipFill>
          <a:blip r:embed="rId3"/>
          <a:stretch>
            <a:fillRect/>
          </a:stretch>
        </p:blipFill>
        <p:spPr>
          <a:xfrm>
            <a:off x="1367102" y="1450257"/>
            <a:ext cx="9015344" cy="5145549"/>
          </a:xfrm>
          <a:prstGeom prst="rect">
            <a:avLst/>
          </a:prstGeom>
        </p:spPr>
      </p:pic>
    </p:spTree>
    <p:extLst>
      <p:ext uri="{BB962C8B-B14F-4D97-AF65-F5344CB8AC3E}">
        <p14:creationId xmlns:p14="http://schemas.microsoft.com/office/powerpoint/2010/main" val="19989925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B2A1-9AD3-5AC8-AC43-9D257B495788}"/>
              </a:ext>
            </a:extLst>
          </p:cNvPr>
          <p:cNvSpPr>
            <a:spLocks noGrp="1"/>
          </p:cNvSpPr>
          <p:nvPr>
            <p:ph type="title"/>
          </p:nvPr>
        </p:nvSpPr>
        <p:spPr>
          <a:xfrm>
            <a:off x="188626" y="127781"/>
            <a:ext cx="10589760" cy="1344299"/>
          </a:xfrm>
        </p:spPr>
        <p:txBody>
          <a:bodyPr/>
          <a:lstStyle/>
          <a:p>
            <a:pPr algn="ctr"/>
            <a:r>
              <a:rPr lang="en-US">
                <a:latin typeface="ADLaM Display"/>
                <a:ea typeface="ADLaM Display"/>
                <a:cs typeface="ADLaM Display"/>
              </a:rPr>
              <a:t>I2C DATA PACKET FORMAT</a:t>
            </a:r>
          </a:p>
        </p:txBody>
      </p:sp>
      <p:sp>
        <p:nvSpPr>
          <p:cNvPr id="12" name="Content Placeholder 11">
            <a:extLst>
              <a:ext uri="{FF2B5EF4-FFF2-40B4-BE49-F238E27FC236}">
                <a16:creationId xmlns:a16="http://schemas.microsoft.com/office/drawing/2014/main" id="{B8666D5E-582D-339E-6FEB-628539B5BE49}"/>
              </a:ext>
            </a:extLst>
          </p:cNvPr>
          <p:cNvSpPr>
            <a:spLocks noGrp="1"/>
          </p:cNvSpPr>
          <p:nvPr>
            <p:ph idx="1"/>
          </p:nvPr>
        </p:nvSpPr>
        <p:spPr>
          <a:xfrm>
            <a:off x="838200" y="1825625"/>
            <a:ext cx="6761748" cy="4351338"/>
          </a:xfrm>
        </p:spPr>
        <p:txBody>
          <a:bodyPr vert="horz" lIns="91440" tIns="45720" rIns="91440" bIns="45720" rtlCol="0" anchor="t">
            <a:normAutofit/>
          </a:bodyPr>
          <a:lstStyle/>
          <a:p>
            <a:endParaRPr lang="en-US" sz="3200"/>
          </a:p>
          <a:p>
            <a:endParaRPr lang="en-US" sz="3200"/>
          </a:p>
          <a:p>
            <a:endParaRPr lang="en-US" sz="3200"/>
          </a:p>
        </p:txBody>
      </p:sp>
      <p:pic>
        <p:nvPicPr>
          <p:cNvPr id="3" name="Picture 2" descr="A person with curly hair smiling&#10;&#10;AI-generated content may be incorrect.">
            <a:extLst>
              <a:ext uri="{FF2B5EF4-FFF2-40B4-BE49-F238E27FC236}">
                <a16:creationId xmlns:a16="http://schemas.microsoft.com/office/drawing/2014/main" id="{9BFDEC8E-6EC9-87DB-9F39-178869AA37B0}"/>
              </a:ext>
            </a:extLst>
          </p:cNvPr>
          <p:cNvPicPr>
            <a:picLocks noChangeAspect="1"/>
          </p:cNvPicPr>
          <p:nvPr/>
        </p:nvPicPr>
        <p:blipFill>
          <a:blip r:embed="rId2"/>
          <a:stretch>
            <a:fillRect/>
          </a:stretch>
        </p:blipFill>
        <p:spPr>
          <a:xfrm>
            <a:off x="10883224" y="3990"/>
            <a:ext cx="1304925" cy="1285875"/>
          </a:xfrm>
          <a:prstGeom prst="rect">
            <a:avLst/>
          </a:prstGeom>
        </p:spPr>
      </p:pic>
      <p:sp>
        <p:nvSpPr>
          <p:cNvPr id="6" name="TextBox 5">
            <a:extLst>
              <a:ext uri="{FF2B5EF4-FFF2-40B4-BE49-F238E27FC236}">
                <a16:creationId xmlns:a16="http://schemas.microsoft.com/office/drawing/2014/main" id="{B8721D21-02D3-079E-AFEF-F35DF230B965}"/>
              </a:ext>
            </a:extLst>
          </p:cNvPr>
          <p:cNvSpPr txBox="1"/>
          <p:nvPr/>
        </p:nvSpPr>
        <p:spPr>
          <a:xfrm>
            <a:off x="-2944482" y="1501694"/>
            <a:ext cx="274320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For programming the stm8 </a:t>
            </a:r>
            <a:r>
              <a:rPr lang="en-US" err="1"/>
              <a:t>mcus</a:t>
            </a:r>
            <a:r>
              <a:rPr lang="en-US"/>
              <a:t>, we plan on programming them via swim. The ST-Link V2 was the best option we went with. While there are cheap clones that can program the stm8, they are susceptible to bricking suddenly. The software we used to program to the stm8 is the ST Visual Programmer. While there are other </a:t>
            </a:r>
            <a:r>
              <a:rPr lang="en-US" err="1"/>
              <a:t>softwares</a:t>
            </a:r>
            <a:r>
              <a:rPr lang="en-US"/>
              <a:t> that can upload to the stm8, this one is natively compatible with the ST-Link V2</a:t>
            </a:r>
            <a:r>
              <a:rPr lang="en-US">
                <a:ea typeface="+mn-lt"/>
                <a:cs typeface="+mn-lt"/>
              </a:rPr>
              <a:t>,  </a:t>
            </a:r>
            <a:endParaRPr lang="en-US"/>
          </a:p>
        </p:txBody>
      </p:sp>
      <p:sp>
        <p:nvSpPr>
          <p:cNvPr id="4" name="TextBox 3">
            <a:extLst>
              <a:ext uri="{FF2B5EF4-FFF2-40B4-BE49-F238E27FC236}">
                <a16:creationId xmlns:a16="http://schemas.microsoft.com/office/drawing/2014/main" id="{C500BF03-7242-CB5C-7F17-A1D186416BD2}"/>
              </a:ext>
            </a:extLst>
          </p:cNvPr>
          <p:cNvSpPr txBox="1"/>
          <p:nvPr/>
        </p:nvSpPr>
        <p:spPr>
          <a:xfrm>
            <a:off x="1365250" y="2412999"/>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D80F1AAD-3102-04F6-B918-DDCE30671A8B}"/>
              </a:ext>
            </a:extLst>
          </p:cNvPr>
          <p:cNvSpPr txBox="1"/>
          <p:nvPr/>
        </p:nvSpPr>
        <p:spPr>
          <a:xfrm>
            <a:off x="1366344" y="2194034"/>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7" name="Picture 6" descr="A screenshot of a computer&#10;&#10;AI-generated content may be incorrect.">
            <a:extLst>
              <a:ext uri="{FF2B5EF4-FFF2-40B4-BE49-F238E27FC236}">
                <a16:creationId xmlns:a16="http://schemas.microsoft.com/office/drawing/2014/main" id="{3D65ECB0-EC42-E1A3-9851-6BC69622A89A}"/>
              </a:ext>
            </a:extLst>
          </p:cNvPr>
          <p:cNvPicPr>
            <a:picLocks noChangeAspect="1"/>
          </p:cNvPicPr>
          <p:nvPr/>
        </p:nvPicPr>
        <p:blipFill>
          <a:blip r:embed="rId3"/>
          <a:stretch>
            <a:fillRect/>
          </a:stretch>
        </p:blipFill>
        <p:spPr>
          <a:xfrm>
            <a:off x="839736" y="2786676"/>
            <a:ext cx="5252270" cy="1850002"/>
          </a:xfrm>
          <a:prstGeom prst="rect">
            <a:avLst/>
          </a:prstGeom>
        </p:spPr>
      </p:pic>
      <p:sp>
        <p:nvSpPr>
          <p:cNvPr id="8" name="TextBox 7">
            <a:extLst>
              <a:ext uri="{FF2B5EF4-FFF2-40B4-BE49-F238E27FC236}">
                <a16:creationId xmlns:a16="http://schemas.microsoft.com/office/drawing/2014/main" id="{9DB447E3-4B70-4216-C365-149B97BBD831}"/>
              </a:ext>
            </a:extLst>
          </p:cNvPr>
          <p:cNvSpPr txBox="1"/>
          <p:nvPr/>
        </p:nvSpPr>
        <p:spPr>
          <a:xfrm>
            <a:off x="7261744" y="2433766"/>
            <a:ext cx="411971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I2C chosen over UART because UART ultimately failed during tests.</a:t>
            </a:r>
          </a:p>
          <a:p>
            <a:endParaRPr lang="en-US"/>
          </a:p>
          <a:p>
            <a:endParaRPr lang="en-US"/>
          </a:p>
        </p:txBody>
      </p:sp>
      <p:sp>
        <p:nvSpPr>
          <p:cNvPr id="9" name="TextBox 8">
            <a:extLst>
              <a:ext uri="{FF2B5EF4-FFF2-40B4-BE49-F238E27FC236}">
                <a16:creationId xmlns:a16="http://schemas.microsoft.com/office/drawing/2014/main" id="{B99B25CE-7F04-E725-36B1-3061C4ADE0B9}"/>
              </a:ext>
            </a:extLst>
          </p:cNvPr>
          <p:cNvSpPr txBox="1"/>
          <p:nvPr/>
        </p:nvSpPr>
        <p:spPr>
          <a:xfrm>
            <a:off x="7265275" y="3580862"/>
            <a:ext cx="410332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Inside each data packet sent contains information on the task the stm8 needs to perform, or data being sent back to the pi.</a:t>
            </a:r>
          </a:p>
          <a:p>
            <a:pPr marL="285750" indent="-285750">
              <a:buFont typeface="Arial"/>
              <a:buChar char="•"/>
            </a:pPr>
            <a:r>
              <a:rPr lang="en-US"/>
              <a:t>All stm8s share the same i2c bus, each stm8 has it's own unique address.</a:t>
            </a:r>
          </a:p>
        </p:txBody>
      </p:sp>
    </p:spTree>
    <p:extLst>
      <p:ext uri="{BB962C8B-B14F-4D97-AF65-F5344CB8AC3E}">
        <p14:creationId xmlns:p14="http://schemas.microsoft.com/office/powerpoint/2010/main" val="1303626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50E5-B508-F54B-E61F-05091E51F510}"/>
              </a:ext>
            </a:extLst>
          </p:cNvPr>
          <p:cNvSpPr>
            <a:spLocks noGrp="1"/>
          </p:cNvSpPr>
          <p:nvPr>
            <p:ph type="title"/>
          </p:nvPr>
        </p:nvSpPr>
        <p:spPr>
          <a:xfrm>
            <a:off x="3046855" y="181333"/>
            <a:ext cx="5725336" cy="879294"/>
          </a:xfrm>
        </p:spPr>
        <p:txBody>
          <a:bodyPr anchor="b">
            <a:normAutofit/>
          </a:bodyPr>
          <a:lstStyle/>
          <a:p>
            <a:r>
              <a:rPr lang="en-US" sz="4000">
                <a:latin typeface="ADLaM Display"/>
                <a:ea typeface="ADLaM Display"/>
                <a:cs typeface="ADLaM Display"/>
              </a:rPr>
              <a:t>USER INTERFACE</a:t>
            </a:r>
          </a:p>
        </p:txBody>
      </p:sp>
      <p:pic>
        <p:nvPicPr>
          <p:cNvPr id="5" name="Picture 4" descr="A person with curly hair smiling&#10;&#10;AI-generated content may be incorrect.">
            <a:extLst>
              <a:ext uri="{FF2B5EF4-FFF2-40B4-BE49-F238E27FC236}">
                <a16:creationId xmlns:a16="http://schemas.microsoft.com/office/drawing/2014/main" id="{4F4B6E7F-B7B6-32AD-6617-EB34980078C9}"/>
              </a:ext>
            </a:extLst>
          </p:cNvPr>
          <p:cNvPicPr>
            <a:picLocks noChangeAspect="1"/>
          </p:cNvPicPr>
          <p:nvPr/>
        </p:nvPicPr>
        <p:blipFill>
          <a:blip r:embed="rId4"/>
          <a:stretch>
            <a:fillRect/>
          </a:stretch>
        </p:blipFill>
        <p:spPr>
          <a:xfrm>
            <a:off x="10883639" y="-20798"/>
            <a:ext cx="1304925" cy="1285875"/>
          </a:xfrm>
          <a:prstGeom prst="rect">
            <a:avLst/>
          </a:prstGeom>
        </p:spPr>
      </p:pic>
      <p:pic>
        <p:nvPicPr>
          <p:cNvPr id="6" name="Recording 2026-04-15 205329">
            <a:hlinkClick r:id="" action="ppaction://media"/>
            <a:extLst>
              <a:ext uri="{FF2B5EF4-FFF2-40B4-BE49-F238E27FC236}">
                <a16:creationId xmlns:a16="http://schemas.microsoft.com/office/drawing/2014/main" id="{133FDB85-7D87-8073-813A-AEF6625ADA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67205" y="974834"/>
            <a:ext cx="3597657" cy="5696606"/>
          </a:xfrm>
          <a:prstGeom prst="rect">
            <a:avLst/>
          </a:prstGeom>
        </p:spPr>
      </p:pic>
    </p:spTree>
    <p:extLst>
      <p:ext uri="{BB962C8B-B14F-4D97-AF65-F5344CB8AC3E}">
        <p14:creationId xmlns:p14="http://schemas.microsoft.com/office/powerpoint/2010/main" val="220878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E5161-C779-1530-A9E6-2D36DA169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139B3-E39F-50C7-E9D9-EBE523F9802D}"/>
              </a:ext>
            </a:extLst>
          </p:cNvPr>
          <p:cNvSpPr>
            <a:spLocks noGrp="1"/>
          </p:cNvSpPr>
          <p:nvPr>
            <p:ph type="title"/>
          </p:nvPr>
        </p:nvSpPr>
        <p:spPr>
          <a:xfrm>
            <a:off x="692395" y="643974"/>
            <a:ext cx="10556567" cy="473434"/>
          </a:xfrm>
        </p:spPr>
        <p:txBody>
          <a:bodyPr/>
          <a:lstStyle/>
          <a:p>
            <a:pPr algn="ctr"/>
            <a:r>
              <a:rPr lang="en-US">
                <a:latin typeface="ADLaM Display"/>
                <a:ea typeface="ADLaM Display"/>
                <a:cs typeface="ADLaM Display"/>
              </a:rPr>
              <a:t>Dev Mode</a:t>
            </a:r>
            <a:endParaRPr lang="en-US"/>
          </a:p>
        </p:txBody>
      </p:sp>
      <p:pic>
        <p:nvPicPr>
          <p:cNvPr id="4" name="Picture 3" descr="A person with curly hair smiling&#10;&#10;AI-generated content may be incorrect.">
            <a:extLst>
              <a:ext uri="{FF2B5EF4-FFF2-40B4-BE49-F238E27FC236}">
                <a16:creationId xmlns:a16="http://schemas.microsoft.com/office/drawing/2014/main" id="{44035442-54A1-1F16-2280-6F7310E38556}"/>
              </a:ext>
            </a:extLst>
          </p:cNvPr>
          <p:cNvPicPr>
            <a:picLocks noChangeAspect="1"/>
          </p:cNvPicPr>
          <p:nvPr/>
        </p:nvPicPr>
        <p:blipFill>
          <a:blip r:embed="rId2"/>
          <a:stretch>
            <a:fillRect/>
          </a:stretch>
        </p:blipFill>
        <p:spPr>
          <a:xfrm>
            <a:off x="10887742" y="-1508"/>
            <a:ext cx="1304925" cy="1285875"/>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A07A271B-3876-BFCD-A1D3-21B79FC9086D}"/>
              </a:ext>
            </a:extLst>
          </p:cNvPr>
          <p:cNvPicPr>
            <a:picLocks noChangeAspect="1"/>
          </p:cNvPicPr>
          <p:nvPr/>
        </p:nvPicPr>
        <p:blipFill>
          <a:blip r:embed="rId3"/>
          <a:stretch>
            <a:fillRect/>
          </a:stretch>
        </p:blipFill>
        <p:spPr>
          <a:xfrm>
            <a:off x="1140455" y="1114322"/>
            <a:ext cx="9657090" cy="5596194"/>
          </a:xfrm>
          <a:prstGeom prst="rect">
            <a:avLst/>
          </a:prstGeom>
        </p:spPr>
      </p:pic>
    </p:spTree>
    <p:extLst>
      <p:ext uri="{BB962C8B-B14F-4D97-AF65-F5344CB8AC3E}">
        <p14:creationId xmlns:p14="http://schemas.microsoft.com/office/powerpoint/2010/main" val="6953687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BCB0-EAA0-1171-2E8C-6082C9A84EAA}"/>
              </a:ext>
            </a:extLst>
          </p:cNvPr>
          <p:cNvSpPr>
            <a:spLocks noGrp="1"/>
          </p:cNvSpPr>
          <p:nvPr>
            <p:ph type="title"/>
          </p:nvPr>
        </p:nvSpPr>
        <p:spPr>
          <a:xfrm>
            <a:off x="630936" y="640080"/>
            <a:ext cx="4818888" cy="1481328"/>
          </a:xfrm>
        </p:spPr>
        <p:txBody>
          <a:bodyPr anchor="b">
            <a:normAutofit/>
          </a:bodyPr>
          <a:lstStyle/>
          <a:p>
            <a:r>
              <a:rPr lang="en-US">
                <a:latin typeface="ADLaM Display"/>
                <a:ea typeface="ADLaM Display"/>
                <a:cs typeface="ADLaM Display"/>
              </a:rPr>
              <a:t>CSV Generation</a:t>
            </a:r>
          </a:p>
        </p:txBody>
      </p:sp>
      <p:sp>
        <p:nvSpPr>
          <p:cNvPr id="21" name="Content Placeholder 2">
            <a:extLst>
              <a:ext uri="{FF2B5EF4-FFF2-40B4-BE49-F238E27FC236}">
                <a16:creationId xmlns:a16="http://schemas.microsoft.com/office/drawing/2014/main" id="{BF6BBAB6-02C0-0F86-5B49-B380EA462570}"/>
              </a:ext>
            </a:extLst>
          </p:cNvPr>
          <p:cNvSpPr>
            <a:spLocks noGrp="1"/>
          </p:cNvSpPr>
          <p:nvPr>
            <p:ph idx="1"/>
          </p:nvPr>
        </p:nvSpPr>
        <p:spPr>
          <a:xfrm>
            <a:off x="630936" y="2660904"/>
            <a:ext cx="4818888" cy="3547872"/>
          </a:xfrm>
        </p:spPr>
        <p:txBody>
          <a:bodyPr vert="horz" lIns="91440" tIns="45720" rIns="91440" bIns="45720" rtlCol="0" anchor="t">
            <a:normAutofit lnSpcReduction="10000"/>
          </a:bodyPr>
          <a:lstStyle/>
          <a:p>
            <a:r>
              <a:rPr lang="en-US" sz="2200"/>
              <a:t>Sensor data coming from stm8 will be inputted and categorized into csv via a python script</a:t>
            </a:r>
          </a:p>
          <a:p>
            <a:r>
              <a:rPr lang="en-US" sz="2200"/>
              <a:t>The C spot, D spot, and F spot will also be calculated and inputted into the csv.</a:t>
            </a:r>
          </a:p>
          <a:p>
            <a:r>
              <a:rPr lang="en-US" sz="2200"/>
              <a:t>This csv will then be inputted into LaTeX to start the datasheet process.</a:t>
            </a:r>
          </a:p>
        </p:txBody>
      </p:sp>
      <p:pic>
        <p:nvPicPr>
          <p:cNvPr id="4" name="Picture 3" descr="Python Excel Tutorial: The Definitive Guide | by Karlijn Willems |  HackerNoon.com | Medium">
            <a:extLst>
              <a:ext uri="{FF2B5EF4-FFF2-40B4-BE49-F238E27FC236}">
                <a16:creationId xmlns:a16="http://schemas.microsoft.com/office/drawing/2014/main" id="{0231AB29-C96E-FEA7-07F8-A3DEB5BD3DBF}"/>
              </a:ext>
            </a:extLst>
          </p:cNvPr>
          <p:cNvPicPr>
            <a:picLocks noChangeAspect="1"/>
          </p:cNvPicPr>
          <p:nvPr/>
        </p:nvPicPr>
        <p:blipFill>
          <a:blip r:embed="rId2"/>
          <a:stretch>
            <a:fillRect/>
          </a:stretch>
        </p:blipFill>
        <p:spPr>
          <a:xfrm>
            <a:off x="6199975" y="640080"/>
            <a:ext cx="5257113" cy="5577840"/>
          </a:xfrm>
          <a:prstGeom prst="rect">
            <a:avLst/>
          </a:prstGeom>
        </p:spPr>
      </p:pic>
      <p:pic>
        <p:nvPicPr>
          <p:cNvPr id="3" name="Picture 2" descr="A person with curly hair smiling&#10;&#10;AI-generated content may be incorrect.">
            <a:extLst>
              <a:ext uri="{FF2B5EF4-FFF2-40B4-BE49-F238E27FC236}">
                <a16:creationId xmlns:a16="http://schemas.microsoft.com/office/drawing/2014/main" id="{D5DFDE1D-AF4F-DD5B-B9FB-E0CCDC79CFD4}"/>
              </a:ext>
            </a:extLst>
          </p:cNvPr>
          <p:cNvPicPr>
            <a:picLocks noChangeAspect="1"/>
          </p:cNvPicPr>
          <p:nvPr/>
        </p:nvPicPr>
        <p:blipFill>
          <a:blip r:embed="rId3"/>
          <a:stretch>
            <a:fillRect/>
          </a:stretch>
        </p:blipFill>
        <p:spPr>
          <a:xfrm>
            <a:off x="10883638" y="-1508"/>
            <a:ext cx="1304925" cy="1285875"/>
          </a:xfrm>
          <a:prstGeom prst="rect">
            <a:avLst/>
          </a:prstGeom>
        </p:spPr>
      </p:pic>
    </p:spTree>
    <p:extLst>
      <p:ext uri="{BB962C8B-B14F-4D97-AF65-F5344CB8AC3E}">
        <p14:creationId xmlns:p14="http://schemas.microsoft.com/office/powerpoint/2010/main" val="3665335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5E0C-FA32-9AEB-58C7-3328048E39A8}"/>
              </a:ext>
            </a:extLst>
          </p:cNvPr>
          <p:cNvSpPr>
            <a:spLocks noGrp="1"/>
          </p:cNvSpPr>
          <p:nvPr>
            <p:ph type="title"/>
          </p:nvPr>
        </p:nvSpPr>
        <p:spPr/>
        <p:txBody>
          <a:bodyPr/>
          <a:lstStyle/>
          <a:p>
            <a:r>
              <a:rPr lang="en-US">
                <a:latin typeface="ADLaM Display"/>
                <a:ea typeface="ADLaM Display"/>
                <a:cs typeface="ADLaM Display"/>
              </a:rPr>
              <a:t>Electronic Case</a:t>
            </a:r>
          </a:p>
        </p:txBody>
      </p:sp>
      <p:sp>
        <p:nvSpPr>
          <p:cNvPr id="3" name="Content Placeholder 2">
            <a:extLst>
              <a:ext uri="{FF2B5EF4-FFF2-40B4-BE49-F238E27FC236}">
                <a16:creationId xmlns:a16="http://schemas.microsoft.com/office/drawing/2014/main" id="{E10AAD0A-2E13-80E4-6B7E-7E1ABA29BF93}"/>
              </a:ext>
            </a:extLst>
          </p:cNvPr>
          <p:cNvSpPr>
            <a:spLocks noGrp="1"/>
          </p:cNvSpPr>
          <p:nvPr>
            <p:ph idx="1"/>
          </p:nvPr>
        </p:nvSpPr>
        <p:spPr>
          <a:xfrm>
            <a:off x="841735" y="1689403"/>
            <a:ext cx="6858000" cy="4351338"/>
          </a:xfrm>
        </p:spPr>
        <p:txBody>
          <a:bodyPr vert="horz" lIns="91440" tIns="45720" rIns="91440" bIns="45720" rtlCol="0" anchor="t">
            <a:normAutofit/>
          </a:bodyPr>
          <a:lstStyle/>
          <a:p>
            <a:endParaRPr lang="en-US"/>
          </a:p>
          <a:p>
            <a:endParaRPr lang="en-US"/>
          </a:p>
          <a:p>
            <a:endParaRPr lang="en-US"/>
          </a:p>
        </p:txBody>
      </p:sp>
      <p:pic>
        <p:nvPicPr>
          <p:cNvPr id="4" name="Picture 3" descr="A red case with a fan inside&#10;&#10;AI-generated content may be incorrect.">
            <a:extLst>
              <a:ext uri="{FF2B5EF4-FFF2-40B4-BE49-F238E27FC236}">
                <a16:creationId xmlns:a16="http://schemas.microsoft.com/office/drawing/2014/main" id="{345191F9-BBCF-3A73-5D29-D592D2CDE4E0}"/>
              </a:ext>
            </a:extLst>
          </p:cNvPr>
          <p:cNvPicPr>
            <a:picLocks noChangeAspect="1"/>
          </p:cNvPicPr>
          <p:nvPr/>
        </p:nvPicPr>
        <p:blipFill>
          <a:blip r:embed="rId2"/>
          <a:srcRect r="-178" b="8122"/>
          <a:stretch>
            <a:fillRect/>
          </a:stretch>
        </p:blipFill>
        <p:spPr>
          <a:xfrm>
            <a:off x="6881682" y="271220"/>
            <a:ext cx="5308970" cy="6301021"/>
          </a:xfrm>
          <a:prstGeom prst="rect">
            <a:avLst/>
          </a:prstGeom>
        </p:spPr>
      </p:pic>
      <p:sp>
        <p:nvSpPr>
          <p:cNvPr id="7" name="Content Placeholder 2">
            <a:extLst>
              <a:ext uri="{FF2B5EF4-FFF2-40B4-BE49-F238E27FC236}">
                <a16:creationId xmlns:a16="http://schemas.microsoft.com/office/drawing/2014/main" id="{EE620BED-08F8-8448-0F12-E2F6C0EA7C61}"/>
              </a:ext>
            </a:extLst>
          </p:cNvPr>
          <p:cNvSpPr txBox="1">
            <a:spLocks/>
          </p:cNvSpPr>
          <p:nvPr/>
        </p:nvSpPr>
        <p:spPr>
          <a:xfrm>
            <a:off x="839235" y="1422072"/>
            <a:ext cx="68580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a:p>
            <a:r>
              <a:rPr lang="en-US"/>
              <a:t>The case will act as an enclosure for all the PCBs.</a:t>
            </a:r>
          </a:p>
          <a:p>
            <a:r>
              <a:rPr lang="en-US"/>
              <a:t>Wire clamps make sure wires are not suddenly yanked from PCBs.</a:t>
            </a:r>
          </a:p>
          <a:p>
            <a:r>
              <a:rPr lang="en-US"/>
              <a:t>Cooling fan helps regulate temperature for all the electronics.</a:t>
            </a:r>
          </a:p>
          <a:p>
            <a:endParaRPr lang="en-US"/>
          </a:p>
        </p:txBody>
      </p:sp>
      <p:pic>
        <p:nvPicPr>
          <p:cNvPr id="5" name="Picture 4" descr="A person with curly hair smiling&#10;&#10;AI-generated content may be incorrect.">
            <a:extLst>
              <a:ext uri="{FF2B5EF4-FFF2-40B4-BE49-F238E27FC236}">
                <a16:creationId xmlns:a16="http://schemas.microsoft.com/office/drawing/2014/main" id="{0EE73766-FB8D-1D46-1853-DCE5589BDE00}"/>
              </a:ext>
            </a:extLst>
          </p:cNvPr>
          <p:cNvPicPr>
            <a:picLocks noChangeAspect="1"/>
          </p:cNvPicPr>
          <p:nvPr/>
        </p:nvPicPr>
        <p:blipFill>
          <a:blip r:embed="rId3"/>
          <a:stretch>
            <a:fillRect/>
          </a:stretch>
        </p:blipFill>
        <p:spPr>
          <a:xfrm>
            <a:off x="10883639" y="-1508"/>
            <a:ext cx="1304925" cy="1285875"/>
          </a:xfrm>
          <a:prstGeom prst="rect">
            <a:avLst/>
          </a:prstGeom>
        </p:spPr>
      </p:pic>
    </p:spTree>
    <p:extLst>
      <p:ext uri="{BB962C8B-B14F-4D97-AF65-F5344CB8AC3E}">
        <p14:creationId xmlns:p14="http://schemas.microsoft.com/office/powerpoint/2010/main" val="37416754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AFAD-9006-7AF1-0A22-10F97E7519F0}"/>
              </a:ext>
            </a:extLst>
          </p:cNvPr>
          <p:cNvSpPr>
            <a:spLocks noGrp="1"/>
          </p:cNvSpPr>
          <p:nvPr>
            <p:ph type="title"/>
          </p:nvPr>
        </p:nvSpPr>
        <p:spPr/>
        <p:txBody>
          <a:bodyPr/>
          <a:lstStyle/>
          <a:p>
            <a:pPr algn="ctr"/>
            <a:r>
              <a:rPr lang="en-US"/>
              <a:t>Future plans</a:t>
            </a:r>
          </a:p>
        </p:txBody>
      </p:sp>
      <p:sp>
        <p:nvSpPr>
          <p:cNvPr id="3" name="Content Placeholder 2">
            <a:extLst>
              <a:ext uri="{FF2B5EF4-FFF2-40B4-BE49-F238E27FC236}">
                <a16:creationId xmlns:a16="http://schemas.microsoft.com/office/drawing/2014/main" id="{EC24E4C1-357A-4F44-02A1-8509AFE11462}"/>
              </a:ext>
            </a:extLst>
          </p:cNvPr>
          <p:cNvSpPr>
            <a:spLocks noGrp="1"/>
          </p:cNvSpPr>
          <p:nvPr>
            <p:ph idx="1"/>
          </p:nvPr>
        </p:nvSpPr>
        <p:spPr/>
        <p:txBody>
          <a:bodyPr vert="horz" lIns="91440" tIns="45720" rIns="91440" bIns="45720" rtlCol="0" anchor="t">
            <a:normAutofit/>
          </a:bodyPr>
          <a:lstStyle/>
          <a:p>
            <a:r>
              <a:rPr lang="en-US"/>
              <a:t>Have an app that the Pi sends the datasheet to</a:t>
            </a:r>
          </a:p>
          <a:p>
            <a:r>
              <a:rPr lang="en-US"/>
              <a:t>Improve accounts of grating and photodiode efficiency on data</a:t>
            </a:r>
          </a:p>
          <a:p>
            <a:endParaRPr lang="en-US"/>
          </a:p>
        </p:txBody>
      </p:sp>
      <p:sp>
        <p:nvSpPr>
          <p:cNvPr id="4" name="Date Placeholder 3">
            <a:extLst>
              <a:ext uri="{FF2B5EF4-FFF2-40B4-BE49-F238E27FC236}">
                <a16:creationId xmlns:a16="http://schemas.microsoft.com/office/drawing/2014/main" id="{5026147A-AF9F-DDE3-699C-0A6A150BEB0B}"/>
              </a:ext>
            </a:extLst>
          </p:cNvPr>
          <p:cNvSpPr>
            <a:spLocks noGrp="1"/>
          </p:cNvSpPr>
          <p:nvPr>
            <p:ph type="dt" sz="half" idx="10"/>
          </p:nvPr>
        </p:nvSpPr>
        <p:spPr/>
        <p:txBody>
          <a:bodyPr/>
          <a:lstStyle/>
          <a:p>
            <a:fld id="{4EE3DF85-377A-4189-B857-9616687AA52B}" type="datetime1">
              <a:rPr lang="en-US"/>
              <a:t>4/28/2026</a:t>
            </a:fld>
            <a:endParaRPr lang="en-US"/>
          </a:p>
        </p:txBody>
      </p:sp>
      <p:sp>
        <p:nvSpPr>
          <p:cNvPr id="5" name="Footer Placeholder 4">
            <a:extLst>
              <a:ext uri="{FF2B5EF4-FFF2-40B4-BE49-F238E27FC236}">
                <a16:creationId xmlns:a16="http://schemas.microsoft.com/office/drawing/2014/main" id="{797C6E84-16B4-B4C3-3554-DA388120248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FE23DBF-EA74-9593-95A9-EEF5FF63B069}"/>
              </a:ext>
            </a:extLst>
          </p:cNvPr>
          <p:cNvSpPr>
            <a:spLocks noGrp="1"/>
          </p:cNvSpPr>
          <p:nvPr>
            <p:ph type="sldNum" sz="quarter" idx="12"/>
          </p:nvPr>
        </p:nvSpPr>
        <p:spPr/>
        <p:txBody>
          <a:bodyPr/>
          <a:lstStyle/>
          <a:p>
            <a:fld id="{196A61CA-0502-4EE4-9724-96EA822543E5}" type="slidenum">
              <a:rPr lang="en-US" dirty="0"/>
              <a:t>64</a:t>
            </a:fld>
            <a:endParaRPr lang="en-US"/>
          </a:p>
        </p:txBody>
      </p:sp>
      <p:pic>
        <p:nvPicPr>
          <p:cNvPr id="8" name="Picture 7" descr="A person with curly hair smiling&#10;&#10;AI-generated content may be incorrect.">
            <a:extLst>
              <a:ext uri="{FF2B5EF4-FFF2-40B4-BE49-F238E27FC236}">
                <a16:creationId xmlns:a16="http://schemas.microsoft.com/office/drawing/2014/main" id="{C0359BBD-DAFA-19D3-1203-0EDA0E4FDCD5}"/>
              </a:ext>
            </a:extLst>
          </p:cNvPr>
          <p:cNvPicPr>
            <a:picLocks noChangeAspect="1"/>
          </p:cNvPicPr>
          <p:nvPr/>
        </p:nvPicPr>
        <p:blipFill>
          <a:blip r:embed="rId2"/>
          <a:stretch>
            <a:fillRect/>
          </a:stretch>
        </p:blipFill>
        <p:spPr>
          <a:xfrm>
            <a:off x="10883639" y="-1508"/>
            <a:ext cx="1304925" cy="1285875"/>
          </a:xfrm>
          <a:prstGeom prst="rect">
            <a:avLst/>
          </a:prstGeom>
        </p:spPr>
      </p:pic>
    </p:spTree>
    <p:extLst>
      <p:ext uri="{BB962C8B-B14F-4D97-AF65-F5344CB8AC3E}">
        <p14:creationId xmlns:p14="http://schemas.microsoft.com/office/powerpoint/2010/main" val="1968583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16FB9-9833-C420-3F87-2F5192F88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954F8-A627-DBDC-28D9-810F1C4C4419}"/>
              </a:ext>
            </a:extLst>
          </p:cNvPr>
          <p:cNvSpPr>
            <a:spLocks noGrp="1"/>
          </p:cNvSpPr>
          <p:nvPr>
            <p:ph type="title"/>
          </p:nvPr>
        </p:nvSpPr>
        <p:spPr>
          <a:xfrm>
            <a:off x="121209" y="-342331"/>
            <a:ext cx="10515600" cy="1325563"/>
          </a:xfrm>
        </p:spPr>
        <p:txBody>
          <a:bodyPr/>
          <a:lstStyle/>
          <a:p>
            <a:r>
              <a:rPr lang="en-US">
                <a:latin typeface="ADLaM Display"/>
                <a:ea typeface="ADLaM Display"/>
                <a:cs typeface="ADLaM Display"/>
              </a:rPr>
              <a:t>Administrative content</a:t>
            </a:r>
          </a:p>
        </p:txBody>
      </p:sp>
      <p:pic>
        <p:nvPicPr>
          <p:cNvPr id="3" name="Picture 2" descr="A table with text on it&#10;&#10;AI-generated content may be incorrect.">
            <a:extLst>
              <a:ext uri="{FF2B5EF4-FFF2-40B4-BE49-F238E27FC236}">
                <a16:creationId xmlns:a16="http://schemas.microsoft.com/office/drawing/2014/main" id="{A6EAFBB8-F34B-5142-D623-D4B0F3DC7572}"/>
              </a:ext>
            </a:extLst>
          </p:cNvPr>
          <p:cNvPicPr>
            <a:picLocks noChangeAspect="1"/>
          </p:cNvPicPr>
          <p:nvPr/>
        </p:nvPicPr>
        <p:blipFill>
          <a:blip r:embed="rId3"/>
          <a:stretch>
            <a:fillRect/>
          </a:stretch>
        </p:blipFill>
        <p:spPr>
          <a:xfrm>
            <a:off x="956947" y="1561071"/>
            <a:ext cx="8843692" cy="2313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person smiling at camera&#10;&#10;AI-generated content may be incorrect.">
            <a:extLst>
              <a:ext uri="{FF2B5EF4-FFF2-40B4-BE49-F238E27FC236}">
                <a16:creationId xmlns:a16="http://schemas.microsoft.com/office/drawing/2014/main" id="{9D1E63F2-0D0C-2A54-4DAE-BA40532B59B1}"/>
              </a:ext>
            </a:extLst>
          </p:cNvPr>
          <p:cNvPicPr>
            <a:picLocks noChangeAspect="1"/>
          </p:cNvPicPr>
          <p:nvPr/>
        </p:nvPicPr>
        <p:blipFill>
          <a:blip r:embed="rId4"/>
          <a:srcRect l="406" r="406"/>
          <a:stretch>
            <a:fillRect/>
          </a:stretch>
        </p:blipFill>
        <p:spPr>
          <a:xfrm>
            <a:off x="10887267" y="23519"/>
            <a:ext cx="1284772" cy="1277701"/>
          </a:xfrm>
          <a:prstGeom prst="ellipse">
            <a:avLst/>
          </a:prstGeom>
        </p:spPr>
      </p:pic>
      <p:graphicFrame>
        <p:nvGraphicFramePr>
          <p:cNvPr id="4" name="Table 3">
            <a:extLst>
              <a:ext uri="{FF2B5EF4-FFF2-40B4-BE49-F238E27FC236}">
                <a16:creationId xmlns:a16="http://schemas.microsoft.com/office/drawing/2014/main" id="{87766B78-1758-8FAA-B55C-B4F786464496}"/>
              </a:ext>
            </a:extLst>
          </p:cNvPr>
          <p:cNvGraphicFramePr>
            <a:graphicFrameLocks noGrp="1"/>
          </p:cNvGraphicFramePr>
          <p:nvPr>
            <p:extLst>
              <p:ext uri="{D42A27DB-BD31-4B8C-83A1-F6EECF244321}">
                <p14:modId xmlns:p14="http://schemas.microsoft.com/office/powerpoint/2010/main" val="2152842371"/>
              </p:ext>
            </p:extLst>
          </p:nvPr>
        </p:nvGraphicFramePr>
        <p:xfrm>
          <a:off x="1170411" y="4474389"/>
          <a:ext cx="8168635" cy="1112519"/>
        </p:xfrm>
        <a:graphic>
          <a:graphicData uri="http://schemas.openxmlformats.org/drawingml/2006/table">
            <a:tbl>
              <a:tblPr firstRow="1" bandRow="1">
                <a:tableStyleId>{5940675A-B579-460E-94D1-54222C63F5DA}</a:tableStyleId>
              </a:tblPr>
              <a:tblGrid>
                <a:gridCol w="1633727">
                  <a:extLst>
                    <a:ext uri="{9D8B030D-6E8A-4147-A177-3AD203B41FA5}">
                      <a16:colId xmlns:a16="http://schemas.microsoft.com/office/drawing/2014/main" val="2683438199"/>
                    </a:ext>
                  </a:extLst>
                </a:gridCol>
                <a:gridCol w="1633727">
                  <a:extLst>
                    <a:ext uri="{9D8B030D-6E8A-4147-A177-3AD203B41FA5}">
                      <a16:colId xmlns:a16="http://schemas.microsoft.com/office/drawing/2014/main" val="351961180"/>
                    </a:ext>
                  </a:extLst>
                </a:gridCol>
                <a:gridCol w="1633727">
                  <a:extLst>
                    <a:ext uri="{9D8B030D-6E8A-4147-A177-3AD203B41FA5}">
                      <a16:colId xmlns:a16="http://schemas.microsoft.com/office/drawing/2014/main" val="1557197432"/>
                    </a:ext>
                  </a:extLst>
                </a:gridCol>
                <a:gridCol w="1633727">
                  <a:extLst>
                    <a:ext uri="{9D8B030D-6E8A-4147-A177-3AD203B41FA5}">
                      <a16:colId xmlns:a16="http://schemas.microsoft.com/office/drawing/2014/main" val="2263717818"/>
                    </a:ext>
                  </a:extLst>
                </a:gridCol>
                <a:gridCol w="1633727">
                  <a:extLst>
                    <a:ext uri="{9D8B030D-6E8A-4147-A177-3AD203B41FA5}">
                      <a16:colId xmlns:a16="http://schemas.microsoft.com/office/drawing/2014/main" val="397391823"/>
                    </a:ext>
                  </a:extLst>
                </a:gridCol>
              </a:tblGrid>
              <a:tr h="370840">
                <a:tc>
                  <a:txBody>
                    <a:bodyPr/>
                    <a:lstStyle/>
                    <a:p>
                      <a:pPr lvl="0">
                        <a:buNone/>
                      </a:pPr>
                      <a:endParaRPr lang="en-US">
                        <a:solidFill>
                          <a:srgbClr val="FFFFFF"/>
                        </a:solidFill>
                      </a:endParaRPr>
                    </a:p>
                  </a:txBody>
                  <a:tcPr/>
                </a:tc>
                <a:tc>
                  <a:txBody>
                    <a:bodyPr/>
                    <a:lstStyle/>
                    <a:p>
                      <a:r>
                        <a:rPr lang="en-US">
                          <a:solidFill>
                            <a:srgbClr val="FFFFFF"/>
                          </a:solidFill>
                        </a:rPr>
                        <a:t>Hardware</a:t>
                      </a:r>
                    </a:p>
                  </a:txBody>
                  <a:tcPr/>
                </a:tc>
                <a:tc>
                  <a:txBody>
                    <a:bodyPr/>
                    <a:lstStyle/>
                    <a:p>
                      <a:r>
                        <a:rPr lang="en-US">
                          <a:solidFill>
                            <a:srgbClr val="FFFFFF"/>
                          </a:solidFill>
                        </a:rPr>
                        <a:t>Optics</a:t>
                      </a:r>
                    </a:p>
                  </a:txBody>
                  <a:tcPr/>
                </a:tc>
                <a:tc>
                  <a:txBody>
                    <a:bodyPr/>
                    <a:lstStyle/>
                    <a:p>
                      <a:r>
                        <a:rPr lang="en-US">
                          <a:solidFill>
                            <a:srgbClr val="FFFFFF"/>
                          </a:solidFill>
                        </a:rPr>
                        <a:t>Electronics</a:t>
                      </a:r>
                    </a:p>
                  </a:txBody>
                  <a:tcPr/>
                </a:tc>
                <a:tc>
                  <a:txBody>
                    <a:bodyPr/>
                    <a:lstStyle/>
                    <a:p>
                      <a:r>
                        <a:rPr lang="en-US">
                          <a:solidFill>
                            <a:srgbClr val="FFFFFF"/>
                          </a:solidFill>
                        </a:rPr>
                        <a:t>Total</a:t>
                      </a:r>
                    </a:p>
                  </a:txBody>
                  <a:tcPr/>
                </a:tc>
                <a:extLst>
                  <a:ext uri="{0D108BD9-81ED-4DB2-BD59-A6C34878D82A}">
                    <a16:rowId xmlns:a16="http://schemas.microsoft.com/office/drawing/2014/main" val="3793539464"/>
                  </a:ext>
                </a:extLst>
              </a:tr>
              <a:tr h="370840">
                <a:tc>
                  <a:txBody>
                    <a:bodyPr/>
                    <a:lstStyle/>
                    <a:p>
                      <a:pPr lvl="0">
                        <a:buNone/>
                      </a:pPr>
                      <a:r>
                        <a:rPr lang="en-US">
                          <a:solidFill>
                            <a:srgbClr val="FFFFFF"/>
                          </a:solidFill>
                        </a:rPr>
                        <a:t>Budget Total</a:t>
                      </a:r>
                    </a:p>
                  </a:txBody>
                  <a:tcPr/>
                </a:tc>
                <a:tc>
                  <a:txBody>
                    <a:bodyPr/>
                    <a:lstStyle/>
                    <a:p>
                      <a:r>
                        <a:rPr lang="en-US">
                          <a:solidFill>
                            <a:srgbClr val="FFFFFF"/>
                          </a:solidFill>
                        </a:rPr>
                        <a:t>$350</a:t>
                      </a:r>
                    </a:p>
                  </a:txBody>
                  <a:tcPr/>
                </a:tc>
                <a:tc>
                  <a:txBody>
                    <a:bodyPr/>
                    <a:lstStyle/>
                    <a:p>
                      <a:r>
                        <a:rPr lang="en-US">
                          <a:solidFill>
                            <a:srgbClr val="FFFFFF"/>
                          </a:solidFill>
                        </a:rPr>
                        <a:t>$350</a:t>
                      </a:r>
                    </a:p>
                  </a:txBody>
                  <a:tcPr/>
                </a:tc>
                <a:tc>
                  <a:txBody>
                    <a:bodyPr/>
                    <a:lstStyle/>
                    <a:p>
                      <a:r>
                        <a:rPr lang="en-US">
                          <a:solidFill>
                            <a:srgbClr val="FFFFFF"/>
                          </a:solidFill>
                        </a:rPr>
                        <a:t>$2,500</a:t>
                      </a:r>
                    </a:p>
                  </a:txBody>
                  <a:tcPr/>
                </a:tc>
                <a:tc>
                  <a:txBody>
                    <a:bodyPr/>
                    <a:lstStyle/>
                    <a:p>
                      <a:r>
                        <a:rPr lang="en-US">
                          <a:solidFill>
                            <a:srgbClr val="FFFFFF"/>
                          </a:solidFill>
                        </a:rPr>
                        <a:t>$3,200</a:t>
                      </a:r>
                    </a:p>
                  </a:txBody>
                  <a:tcPr/>
                </a:tc>
                <a:extLst>
                  <a:ext uri="{0D108BD9-81ED-4DB2-BD59-A6C34878D82A}">
                    <a16:rowId xmlns:a16="http://schemas.microsoft.com/office/drawing/2014/main" val="1163840852"/>
                  </a:ext>
                </a:extLst>
              </a:tr>
              <a:tr h="370839">
                <a:tc>
                  <a:txBody>
                    <a:bodyPr/>
                    <a:lstStyle/>
                    <a:p>
                      <a:pPr lvl="0">
                        <a:buNone/>
                      </a:pPr>
                      <a:r>
                        <a:rPr lang="en-US">
                          <a:solidFill>
                            <a:srgbClr val="FFFFFF"/>
                          </a:solidFill>
                        </a:rPr>
                        <a:t>Budget Spent</a:t>
                      </a:r>
                    </a:p>
                  </a:txBody>
                  <a:tcPr/>
                </a:tc>
                <a:tc>
                  <a:txBody>
                    <a:bodyPr/>
                    <a:lstStyle/>
                    <a:p>
                      <a:pPr lvl="0">
                        <a:buNone/>
                      </a:pPr>
                      <a:r>
                        <a:rPr lang="en-US" sz="1800" b="0" i="0" u="none" strike="noStrike" noProof="0">
                          <a:solidFill>
                            <a:srgbClr val="FFFFFF"/>
                          </a:solidFill>
                          <a:latin typeface="Aptos"/>
                        </a:rPr>
                        <a:t>$106.97</a:t>
                      </a:r>
                    </a:p>
                  </a:txBody>
                  <a:tcPr/>
                </a:tc>
                <a:tc>
                  <a:txBody>
                    <a:bodyPr/>
                    <a:lstStyle/>
                    <a:p>
                      <a:pPr lvl="0">
                        <a:buNone/>
                      </a:pPr>
                      <a:r>
                        <a:rPr lang="en-US">
                          <a:solidFill>
                            <a:srgbClr val="FFFFFF"/>
                          </a:solidFill>
                        </a:rPr>
                        <a:t>$288.38</a:t>
                      </a:r>
                    </a:p>
                  </a:txBody>
                  <a:tcPr/>
                </a:tc>
                <a:tc>
                  <a:txBody>
                    <a:bodyPr/>
                    <a:lstStyle/>
                    <a:p>
                      <a:pPr lvl="0">
                        <a:buNone/>
                      </a:pPr>
                      <a:r>
                        <a:rPr lang="en-US">
                          <a:solidFill>
                            <a:srgbClr val="FFFFFF"/>
                          </a:solidFill>
                        </a:rPr>
                        <a:t>$1,934.12</a:t>
                      </a:r>
                    </a:p>
                  </a:txBody>
                  <a:tcPr/>
                </a:tc>
                <a:tc>
                  <a:txBody>
                    <a:bodyPr/>
                    <a:lstStyle/>
                    <a:p>
                      <a:pPr lvl="0">
                        <a:buNone/>
                      </a:pPr>
                      <a:r>
                        <a:rPr lang="en-US" sz="1800" b="0" i="0" u="none" strike="noStrike" noProof="0">
                          <a:solidFill>
                            <a:srgbClr val="FFFFFF"/>
                          </a:solidFill>
                          <a:latin typeface="Aptos"/>
                        </a:rPr>
                        <a:t>$2,329.47</a:t>
                      </a:r>
                      <a:endParaRPr lang="en-US">
                        <a:solidFill>
                          <a:srgbClr val="FFFFFF"/>
                        </a:solidFill>
                      </a:endParaRPr>
                    </a:p>
                  </a:txBody>
                  <a:tcPr/>
                </a:tc>
                <a:extLst>
                  <a:ext uri="{0D108BD9-81ED-4DB2-BD59-A6C34878D82A}">
                    <a16:rowId xmlns:a16="http://schemas.microsoft.com/office/drawing/2014/main" val="3102416395"/>
                  </a:ext>
                </a:extLst>
              </a:tr>
            </a:tbl>
          </a:graphicData>
        </a:graphic>
      </p:graphicFrame>
    </p:spTree>
    <p:extLst>
      <p:ext uri="{BB962C8B-B14F-4D97-AF65-F5344CB8AC3E}">
        <p14:creationId xmlns:p14="http://schemas.microsoft.com/office/powerpoint/2010/main" val="21270349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FE565-3CE3-7C92-2F4B-B43B8E8F7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00A88-851D-AEB1-8A47-68D84D96C7CF}"/>
              </a:ext>
            </a:extLst>
          </p:cNvPr>
          <p:cNvSpPr>
            <a:spLocks noGrp="1"/>
          </p:cNvSpPr>
          <p:nvPr>
            <p:ph type="title"/>
          </p:nvPr>
        </p:nvSpPr>
        <p:spPr>
          <a:xfrm>
            <a:off x="176134" y="115289"/>
            <a:ext cx="10515600" cy="1325563"/>
          </a:xfrm>
        </p:spPr>
        <p:txBody>
          <a:bodyPr/>
          <a:lstStyle/>
          <a:p>
            <a:r>
              <a:rPr lang="en-US">
                <a:latin typeface="ADLaM Display"/>
                <a:ea typeface="ADLaM Display"/>
                <a:cs typeface="ADLaM Display"/>
              </a:rPr>
              <a:t>Our next steps</a:t>
            </a:r>
          </a:p>
        </p:txBody>
      </p:sp>
      <p:pic>
        <p:nvPicPr>
          <p:cNvPr id="5" name="Picture 4" descr="A person smiling at camera&#10;&#10;AI-generated content may be incorrect.">
            <a:extLst>
              <a:ext uri="{FF2B5EF4-FFF2-40B4-BE49-F238E27FC236}">
                <a16:creationId xmlns:a16="http://schemas.microsoft.com/office/drawing/2014/main" id="{B00E9CD7-31B3-18F4-1DFF-7D051BE19745}"/>
              </a:ext>
            </a:extLst>
          </p:cNvPr>
          <p:cNvPicPr>
            <a:picLocks noChangeAspect="1"/>
          </p:cNvPicPr>
          <p:nvPr/>
        </p:nvPicPr>
        <p:blipFill>
          <a:blip r:embed="rId2"/>
          <a:srcRect l="406" r="406"/>
          <a:stretch>
            <a:fillRect/>
          </a:stretch>
        </p:blipFill>
        <p:spPr>
          <a:xfrm>
            <a:off x="10887267" y="23519"/>
            <a:ext cx="1284772" cy="1277701"/>
          </a:xfrm>
          <a:prstGeom prst="ellipse">
            <a:avLst/>
          </a:prstGeom>
        </p:spPr>
      </p:pic>
      <p:pic>
        <p:nvPicPr>
          <p:cNvPr id="4" name="Picture 3" descr="A list of software development&#10;&#10;AI-generated content may be incorrect.">
            <a:extLst>
              <a:ext uri="{FF2B5EF4-FFF2-40B4-BE49-F238E27FC236}">
                <a16:creationId xmlns:a16="http://schemas.microsoft.com/office/drawing/2014/main" id="{6B91D293-0C88-38D9-F29E-65FE6BEB6CC5}"/>
              </a:ext>
            </a:extLst>
          </p:cNvPr>
          <p:cNvPicPr>
            <a:picLocks noChangeAspect="1"/>
          </p:cNvPicPr>
          <p:nvPr/>
        </p:nvPicPr>
        <p:blipFill>
          <a:blip r:embed="rId3"/>
          <a:stretch>
            <a:fillRect/>
          </a:stretch>
        </p:blipFill>
        <p:spPr>
          <a:xfrm>
            <a:off x="779760" y="1716262"/>
            <a:ext cx="8616758" cy="4126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63843147"/>
      </p:ext>
    </p:extLst>
  </p:cSld>
  <p:clrMapOvr>
    <a:masterClrMapping/>
  </p:clrMapOvr>
</p:sld>
</file>

<file path=ppt/theme/theme1.xml><?xml version="1.0" encoding="utf-8"?>
<a:theme xmlns:a="http://schemas.openxmlformats.org/drawingml/2006/main" name="PortalVTI">
  <a:themeElements>
    <a:clrScheme name="PortalVTI">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PortalVTI">
      <a:majorFont>
        <a:latin typeface="Trade Gothic Next Cond"/>
        <a:ea typeface=""/>
        <a:cs typeface=""/>
      </a:majorFont>
      <a:minorFont>
        <a:latin typeface="Trade Gothic Next Light"/>
        <a:ea typeface=""/>
        <a:cs typeface=""/>
      </a:minorFont>
    </a:fontScheme>
    <a:fmtScheme name="Portal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E3A4BB4D-5227-4A6D-99D3-DBAB0FE4C68F}" vid="{BE515EFD-5A7A-4BFE-BE06-A21DB8499C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66</Slides>
  <Notes>8</Notes>
  <HiddenSlides>0</HiddenSlide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PortalVTI</vt:lpstr>
      <vt:lpstr>Automated Lens Metrology</vt:lpstr>
      <vt:lpstr>PowerPoint Presentation</vt:lpstr>
      <vt:lpstr>Motivation &amp; Background</vt:lpstr>
      <vt:lpstr>Sample Datasheets</vt:lpstr>
      <vt:lpstr>Goals &amp; Objectives</vt:lpstr>
      <vt:lpstr>Hardware design / Overview</vt:lpstr>
      <vt:lpstr>Optical Design Overview</vt:lpstr>
      <vt:lpstr>Optical Design Overview</vt:lpstr>
      <vt:lpstr>WLS Overview/Spec</vt:lpstr>
      <vt:lpstr>WLS Comparison &amp; Selection</vt:lpstr>
      <vt:lpstr>Source + Relay</vt:lpstr>
      <vt:lpstr>Mirror + Source + Relay</vt:lpstr>
      <vt:lpstr>Mirror + Source + Asphere + Relay</vt:lpstr>
      <vt:lpstr>Small vs. Large Reflector</vt:lpstr>
      <vt:lpstr>The Horrors of Entropy</vt:lpstr>
      <vt:lpstr>The Hope in the Darkness</vt:lpstr>
      <vt:lpstr>WLS Design Matrix</vt:lpstr>
      <vt:lpstr>Blender Sim</vt:lpstr>
      <vt:lpstr>Monochromator Comparison &amp; Selection</vt:lpstr>
      <vt:lpstr>Monochromator Design</vt:lpstr>
      <vt:lpstr>Monochromator Testing</vt:lpstr>
      <vt:lpstr>Photodiode Testing</vt:lpstr>
      <vt:lpstr>Datasheet Generation</vt:lpstr>
      <vt:lpstr>PowerPoint Presentation</vt:lpstr>
      <vt:lpstr>PowerPoint Presentation</vt:lpstr>
      <vt:lpstr>IAS Design</vt:lpstr>
      <vt:lpstr>PowerPoint Presentation</vt:lpstr>
      <vt:lpstr>IAS Comparison &amp; Selection </vt:lpstr>
      <vt:lpstr>PCB Design Verification Strategy</vt:lpstr>
      <vt:lpstr>PCB Design Main Objective</vt:lpstr>
      <vt:lpstr>Block Diagram for Achieving Objective</vt:lpstr>
      <vt:lpstr>Finding Pre-Built Modules to Verify  System</vt:lpstr>
      <vt:lpstr>Hardware Selection Finding ICs to Make Better Hardware</vt:lpstr>
      <vt:lpstr>Why Use that Stepper Driver?</vt:lpstr>
      <vt:lpstr>Why Use that MCU?</vt:lpstr>
      <vt:lpstr>Why Use that Switching Regulator?</vt:lpstr>
      <vt:lpstr>Verification</vt:lpstr>
      <vt:lpstr>What's Next?</vt:lpstr>
      <vt:lpstr>How are they made?</vt:lpstr>
      <vt:lpstr>Laying the front stencil</vt:lpstr>
      <vt:lpstr>placing components</vt:lpstr>
      <vt:lpstr>Hot plate time!</vt:lpstr>
      <vt:lpstr>Quality assurance testing</vt:lpstr>
      <vt:lpstr>Laying the back stencil</vt:lpstr>
      <vt:lpstr>Component placement and soldering... With a twist</vt:lpstr>
      <vt:lpstr>Pin header soldering</vt:lpstr>
      <vt:lpstr>The finished product</vt:lpstr>
      <vt:lpstr>Software Required</vt:lpstr>
      <vt:lpstr>Software Block Diagram</vt:lpstr>
      <vt:lpstr>Single Pass Measurement Flow</vt:lpstr>
      <vt:lpstr>Gantry Specifications</vt:lpstr>
      <vt:lpstr>Lens Holder Specifications</vt:lpstr>
      <vt:lpstr>Spectral Specifications</vt:lpstr>
      <vt:lpstr>Lens Tested</vt:lpstr>
      <vt:lpstr>IDE Options for the STM8</vt:lpstr>
      <vt:lpstr>Single Board Computer Selection</vt:lpstr>
      <vt:lpstr>Raspberry pi peripherals</vt:lpstr>
      <vt:lpstr>STm8 peripherals</vt:lpstr>
      <vt:lpstr>I2C DATA PACKET FORMAT</vt:lpstr>
      <vt:lpstr>USER INTERFACE</vt:lpstr>
      <vt:lpstr>Dev Mode</vt:lpstr>
      <vt:lpstr>CSV Generation</vt:lpstr>
      <vt:lpstr>Electronic Case</vt:lpstr>
      <vt:lpstr>Future plans</vt:lpstr>
      <vt:lpstr>Administrative content</vt:lpstr>
      <vt:lpstr>Our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9</cp:revision>
  <dcterms:created xsi:type="dcterms:W3CDTF">2026-01-28T18:40:39Z</dcterms:created>
  <dcterms:modified xsi:type="dcterms:W3CDTF">2026-04-28T15:01:39Z</dcterms:modified>
</cp:coreProperties>
</file>