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323" r:id="rId5"/>
    <p:sldId id="325" r:id="rId6"/>
    <p:sldId id="381" r:id="rId7"/>
    <p:sldId id="326" r:id="rId8"/>
    <p:sldId id="342" r:id="rId9"/>
    <p:sldId id="343" r:id="rId10"/>
    <p:sldId id="327" r:id="rId11"/>
    <p:sldId id="328" r:id="rId12"/>
    <p:sldId id="329" r:id="rId13"/>
    <p:sldId id="348" r:id="rId14"/>
    <p:sldId id="349" r:id="rId15"/>
    <p:sldId id="363" r:id="rId16"/>
    <p:sldId id="352" r:id="rId17"/>
    <p:sldId id="353" r:id="rId18"/>
    <p:sldId id="378" r:id="rId19"/>
    <p:sldId id="354" r:id="rId20"/>
    <p:sldId id="372" r:id="rId21"/>
    <p:sldId id="374" r:id="rId22"/>
    <p:sldId id="355" r:id="rId23"/>
    <p:sldId id="344" r:id="rId24"/>
    <p:sldId id="345" r:id="rId25"/>
    <p:sldId id="330" r:id="rId26"/>
    <p:sldId id="351" r:id="rId27"/>
    <p:sldId id="350" r:id="rId28"/>
    <p:sldId id="359" r:id="rId29"/>
    <p:sldId id="358" r:id="rId30"/>
    <p:sldId id="379" r:id="rId31"/>
    <p:sldId id="364" r:id="rId32"/>
    <p:sldId id="331" r:id="rId33"/>
    <p:sldId id="362" r:id="rId34"/>
    <p:sldId id="339" r:id="rId35"/>
    <p:sldId id="332" r:id="rId36"/>
    <p:sldId id="346" r:id="rId37"/>
    <p:sldId id="375" r:id="rId38"/>
    <p:sldId id="376" r:id="rId39"/>
    <p:sldId id="361" r:id="rId40"/>
    <p:sldId id="380" r:id="rId41"/>
    <p:sldId id="365" r:id="rId42"/>
    <p:sldId id="366" r:id="rId43"/>
    <p:sldId id="367" r:id="rId44"/>
    <p:sldId id="340" r:id="rId45"/>
    <p:sldId id="341" r:id="rId46"/>
    <p:sldId id="368" r:id="rId47"/>
    <p:sldId id="377" r:id="rId48"/>
    <p:sldId id="337" r:id="rId49"/>
    <p:sldId id="382" r:id="rId50"/>
    <p:sldId id="383" r:id="rId51"/>
    <p:sldId id="384" r:id="rId52"/>
    <p:sldId id="385" r:id="rId53"/>
    <p:sldId id="38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ACA"/>
    <a:srgbClr val="2673C2"/>
    <a:srgbClr val="0096FF"/>
    <a:srgbClr val="378AE4"/>
    <a:srgbClr val="3182D7"/>
    <a:srgbClr val="95B8BF"/>
    <a:srgbClr val="586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54617A-4EC1-4B89-A1D6-B2147B877AFF}" v="1" dt="2026-04-28T05:06:12.082"/>
  </p1510:revLst>
</p1510:revInfo>
</file>

<file path=ppt/tableStyles.xml><?xml version="1.0" encoding="utf-8"?>
<a:tblStyleLst xmlns:a="http://schemas.openxmlformats.org/drawingml/2006/main" def="{0E3FDE45-AF77-4B5C-9715-49D594BDF05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4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Situational awareness is an important part of operation of any vehicle, especially in aviation. 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 more information readily available in a cockpit can ensure a safe operating environment at times when every second counts.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P.E.G.A.S.U.S. HUD aims to make an accessible, affordable, and robust heads-up display that will serve the general aviation market. 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8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9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5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Looking at the specs we can see that the it does not have the widest pressure </a:t>
            </a:r>
            <a:r>
              <a:rPr lang="en-US" err="1"/>
              <a:t>rannge</a:t>
            </a:r>
            <a:r>
              <a:rPr lang="en-US"/>
              <a:t> or altitude </a:t>
            </a:r>
            <a:r>
              <a:rPr lang="en-US" err="1"/>
              <a:t>capabiltiy</a:t>
            </a:r>
            <a:r>
              <a:rPr lang="en-US"/>
              <a:t> it is not as accurate as as the LPS22HB.  it does have the lowest noise and voltage consumption. On top of this it is the cheapest and </a:t>
            </a:r>
            <a:r>
              <a:rPr lang="en-US" err="1"/>
              <a:t>closly</a:t>
            </a:r>
            <a:r>
              <a:rPr lang="en-US"/>
              <a:t> </a:t>
            </a:r>
            <a:r>
              <a:rPr lang="en-US" err="1"/>
              <a:t>allignned</a:t>
            </a:r>
            <a:r>
              <a:rPr lang="en-US"/>
              <a:t> typical use for </a:t>
            </a:r>
            <a:r>
              <a:rPr lang="en-US" err="1"/>
              <a:t>ou</a:t>
            </a:r>
            <a:r>
              <a:rPr lang="en-US"/>
              <a:t> project. </a:t>
            </a:r>
            <a:r>
              <a:rPr lang="en-US" err="1"/>
              <a:t>whcih</a:t>
            </a:r>
            <a:r>
              <a:rPr lang="en-US"/>
              <a:t> makes it the most balanced choice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4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54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B4F1-9F6A-682F-415B-CC8C826B8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52650-55EF-61FC-8001-67266E6D8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7C94F-C388-7699-B832-35A37E688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Looking at the specs we can see that the it does not have the widest pressure </a:t>
            </a:r>
            <a:r>
              <a:rPr lang="en-US" err="1"/>
              <a:t>rannge</a:t>
            </a:r>
            <a:r>
              <a:rPr lang="en-US"/>
              <a:t> or altitude </a:t>
            </a:r>
            <a:r>
              <a:rPr lang="en-US" err="1"/>
              <a:t>capabiltiy</a:t>
            </a:r>
            <a:r>
              <a:rPr lang="en-US"/>
              <a:t> it is not as accurate as </a:t>
            </a:r>
            <a:r>
              <a:rPr lang="en-US" err="1"/>
              <a:t>as</a:t>
            </a:r>
            <a:r>
              <a:rPr lang="en-US"/>
              <a:t> the LPS22HB.  it does have the lowest noise and voltage consumption. On top of this it is the cheapest and </a:t>
            </a:r>
            <a:r>
              <a:rPr lang="en-US" err="1"/>
              <a:t>closly</a:t>
            </a:r>
            <a:r>
              <a:rPr lang="en-US"/>
              <a:t> </a:t>
            </a:r>
            <a:r>
              <a:rPr lang="en-US" err="1"/>
              <a:t>allignned</a:t>
            </a:r>
            <a:r>
              <a:rPr lang="en-US"/>
              <a:t> typical use for </a:t>
            </a:r>
            <a:r>
              <a:rPr lang="en-US" err="1"/>
              <a:t>ou</a:t>
            </a:r>
            <a:r>
              <a:rPr lang="en-US"/>
              <a:t> project. </a:t>
            </a:r>
            <a:r>
              <a:rPr lang="en-US" err="1"/>
              <a:t>whcih</a:t>
            </a:r>
            <a:r>
              <a:rPr lang="en-US"/>
              <a:t> makes it the most balanced choice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44FE9-0CB1-2FDC-9C94-04E13C605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04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71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87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project basic information in a compact and concise manner </a:t>
            </a:r>
          </a:p>
          <a:p>
            <a:endParaRPr lang="en-US"/>
          </a:p>
          <a:p>
            <a:r>
              <a:rPr lang="en-US"/>
              <a:t>P.O.C. utilized a barometric pressure sensor for altimeter calculations and then displayed the calculated altitude onto the micro-display screen. This would then be integrated into our graphical user interface. </a:t>
            </a:r>
          </a:p>
          <a:p>
            <a:endParaRPr lang="en-US"/>
          </a:p>
          <a:p>
            <a:r>
              <a:rPr lang="en-US"/>
              <a:t>our Pi4 system allowed for software integration and flexibility in making and displaying those calculations. </a:t>
            </a:r>
          </a:p>
          <a:p>
            <a:endParaRPr lang="en-US"/>
          </a:p>
          <a:p>
            <a:r>
              <a:rPr lang="en-US"/>
              <a:t>Optical system aimed to provide rough packaging constraints as well as basic projection principles for demonstration and iteration purposes. </a:t>
            </a:r>
          </a:p>
          <a:p>
            <a:endParaRPr lang="en-US"/>
          </a:p>
          <a:p>
            <a:r>
              <a:rPr lang="en-US"/>
              <a:t>Breadboard allowed for electronic integration of the microcontroller, display, and other electronic components. </a:t>
            </a:r>
          </a:p>
          <a:p>
            <a:endParaRPr lang="en-US"/>
          </a:p>
          <a:p>
            <a:r>
              <a:rPr lang="en-US"/>
              <a:t>Overall, the prototype was successful in it's ability to roughly display the desired output but with some caveats.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26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altitude readings were correct and visible to the user in a dimly lit environment. But there were still improvements to be made </a:t>
            </a:r>
          </a:p>
          <a:p>
            <a:endParaRPr lang="en-US"/>
          </a:p>
          <a:p>
            <a:r>
              <a:rPr lang="en-US"/>
              <a:t>brightness needed to be improved, </a:t>
            </a:r>
          </a:p>
          <a:p>
            <a:r>
              <a:rPr lang="en-US"/>
              <a:t>optics were not housed (free floating) </a:t>
            </a:r>
          </a:p>
          <a:p>
            <a:r>
              <a:rPr lang="en-US"/>
              <a:t>electronics needed to be refined.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8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Display </a:t>
            </a:r>
          </a:p>
          <a:p>
            <a:r>
              <a:rPr lang="en-US"/>
              <a:t>Petzval Setup </a:t>
            </a:r>
          </a:p>
          <a:p>
            <a:r>
              <a:rPr lang="en-US"/>
              <a:t>	Positive image formation</a:t>
            </a:r>
          </a:p>
          <a:p>
            <a:r>
              <a:rPr lang="en-US"/>
              <a:t>	Distortion Correction </a:t>
            </a:r>
          </a:p>
          <a:p>
            <a:r>
              <a:rPr lang="en-US"/>
              <a:t>Fold Mirror </a:t>
            </a:r>
          </a:p>
          <a:p>
            <a:r>
              <a:rPr lang="en-US"/>
              <a:t>Optical Combiner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CF14C-42AB-4604-8A3E-E7A3132CF4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2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26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future improvements, one area we identified is replacing the magnetometer with a GPS-based heading solution. Magnetometers are highly susceptible to environmental interference, so using GPS—particularly course-over-ground data—would provide more stable and reliable heading information during motion.</a:t>
            </a:r>
          </a:p>
          <a:p>
            <a:r>
              <a:rPr lang="en-US"/>
              <a:t>We also plan to implement an overlaid navigation feature, where real-time directional cues and waypoints are projected directly onto the HUD. This would allow pilots to use the system not just for situational awareness, but for basic navigation as well.</a:t>
            </a:r>
          </a:p>
          <a:p>
            <a:r>
              <a:rPr lang="en-US"/>
              <a:t>Finally, we’re interested in adding head or eye tracking to enable a dynamic eye box. This would allow the display to adjust based on the pilot’s viewing position, improving visibility and making the system more adaptable across different users and seating positions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8455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4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27224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6002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05740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9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953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3pPr>
            <a:lvl4pPr marL="17145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4pPr>
            <a:lvl5pPr marL="21717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5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74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  <p:sldLayoutId id="2147483682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jpeg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2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png"/><Relationship Id="rId12" Type="http://schemas.openxmlformats.org/officeDocument/2006/relationships/image" Target="../media/image19.jpeg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11" Type="http://schemas.openxmlformats.org/officeDocument/2006/relationships/image" Target="../media/image2.jpe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png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2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png"/><Relationship Id="rId5" Type="http://schemas.openxmlformats.org/officeDocument/2006/relationships/image" Target="../media/image21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.jpe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7.m4a"/><Relationship Id="rId7" Type="http://schemas.openxmlformats.org/officeDocument/2006/relationships/image" Target="../media/image3.jpe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27.m4a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jpe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5.pn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7.jpe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35.m4a"/><Relationship Id="rId7" Type="http://schemas.openxmlformats.org/officeDocument/2006/relationships/image" Target="../media/image40.png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35.m4a"/><Relationship Id="rId9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37.m4a"/><Relationship Id="rId7" Type="http://schemas.openxmlformats.org/officeDocument/2006/relationships/image" Target="../media/image2.jpeg"/><Relationship Id="rId2" Type="http://schemas.openxmlformats.org/officeDocument/2006/relationships/video" Target="../media/media36.mp4"/><Relationship Id="rId1" Type="http://schemas.microsoft.com/office/2007/relationships/media" Target="../media/media36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37.m4a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40.m4a"/><Relationship Id="rId7" Type="http://schemas.openxmlformats.org/officeDocument/2006/relationships/image" Target="../media/image2.jpeg"/><Relationship Id="rId2" Type="http://schemas.microsoft.com/office/2007/relationships/media" Target="../media/media39.mp4"/><Relationship Id="rId1" Type="http://schemas.openxmlformats.org/officeDocument/2006/relationships/video" Target="NULL" TargetMode="Externa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40.m4a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6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2F42-CB41-3571-5EC1-4D9BDAA6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 10 Final Presentation</a:t>
            </a:r>
          </a:p>
        </p:txBody>
      </p:sp>
      <p:pic>
        <p:nvPicPr>
          <p:cNvPr id="17" name="Picture 16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4986268-0E52-9B37-3B7C-002DE84D4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872" y="680382"/>
            <a:ext cx="2206935" cy="26393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EB1C425-61D4-21C3-2DDE-E90219C13790}"/>
              </a:ext>
            </a:extLst>
          </p:cNvPr>
          <p:cNvSpPr txBox="1"/>
          <p:nvPr/>
        </p:nvSpPr>
        <p:spPr>
          <a:xfrm>
            <a:off x="5414248" y="3381893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Luke Anderson</a:t>
            </a:r>
            <a:endParaRPr lang="en-US" b="1"/>
          </a:p>
          <a:p>
            <a:pPr algn="ctr"/>
            <a:r>
              <a:rPr lang="en-US" sz="1400"/>
              <a:t>Computer Engineer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F0D1A-FD2D-6EEA-05D5-30E485DDB89A}"/>
              </a:ext>
            </a:extLst>
          </p:cNvPr>
          <p:cNvSpPr txBox="1"/>
          <p:nvPr/>
        </p:nvSpPr>
        <p:spPr>
          <a:xfrm>
            <a:off x="1610250" y="3381893"/>
            <a:ext cx="27069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Ethan Dill</a:t>
            </a:r>
          </a:p>
          <a:p>
            <a:pPr algn="ctr"/>
            <a:r>
              <a:rPr lang="en-US" sz="1400"/>
              <a:t>Optics &amp; Photonics Engineer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5C4FFB-AB00-B6B2-1123-9E2AE57F526C}"/>
              </a:ext>
            </a:extLst>
          </p:cNvPr>
          <p:cNvSpPr txBox="1"/>
          <p:nvPr/>
        </p:nvSpPr>
        <p:spPr>
          <a:xfrm>
            <a:off x="5412360" y="3382690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Luke Anderson</a:t>
            </a:r>
            <a:endParaRPr lang="en-US" b="1"/>
          </a:p>
          <a:p>
            <a:pPr algn="ctr"/>
            <a:r>
              <a:rPr lang="en-US" sz="1400"/>
              <a:t>Computer Engineer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34DCAB4-3B53-A2FF-B3AB-EF81E45328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P.E.G.A.S.U.S. (Pilot Enhanced Guidance and Augmented Sight Utility System)</a:t>
            </a:r>
          </a:p>
        </p:txBody>
      </p:sp>
      <p:pic>
        <p:nvPicPr>
          <p:cNvPr id="21" name="Picture 20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6CBF64D-532A-EE24-F957-F26881681C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914487" y="681178"/>
            <a:ext cx="2098495" cy="26539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482644A-73DB-3BC4-9CD1-EF7545ED02EE}"/>
              </a:ext>
            </a:extLst>
          </p:cNvPr>
          <p:cNvSpPr txBox="1"/>
          <p:nvPr/>
        </p:nvSpPr>
        <p:spPr>
          <a:xfrm>
            <a:off x="9032073" y="3381893"/>
            <a:ext cx="2222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/>
              <a:t>Frank Murphy</a:t>
            </a:r>
            <a:endParaRPr lang="en-US" b="1"/>
          </a:p>
          <a:p>
            <a:pPr algn="ctr"/>
            <a:r>
              <a:rPr lang="en-US" sz="1400"/>
              <a:t>Electrical Engineer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7E50E-5CED-722E-ECCE-CB267FC434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03" r="18138"/>
          <a:stretch>
            <a:fillRect/>
          </a:stretch>
        </p:blipFill>
        <p:spPr>
          <a:xfrm>
            <a:off x="9032073" y="686514"/>
            <a:ext cx="2098495" cy="268108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7AE599B-954E-4169-51F8-A6B2502AC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798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00"/>
    </mc:Choice>
    <mc:Fallback>
      <p:transition spd="slow" advTm="18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2E83-9CDA-580A-F18C-C924600B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&amp;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FF937-6C0E-8630-7D3B-8433927F64F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sz="1600"/>
              <a:t>Heads-Up Displays are a tool utilized in vehicle situational awareness across a myriad of industries. In aviation, commercial and military cockpit environments have HUD compatibilities. Civilian HUDs for general aviation are not commonplace.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D0CC4-929C-240A-4AF8-7EA4AD4438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2B2823-403D-1999-506C-DDE779BD421A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D40523E0-F012-34A6-627F-8315DE8818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69.61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28" name="Picture 2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07535D81-8332-A162-1DCA-AB4F607429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  <p:pic>
        <p:nvPicPr>
          <p:cNvPr id="1026" name="Picture 2" descr="Head-up display - Wikipedia">
            <a:extLst>
              <a:ext uri="{FF2B5EF4-FFF2-40B4-BE49-F238E27FC236}">
                <a16:creationId xmlns:a16="http://schemas.microsoft.com/office/drawing/2014/main" id="{55EFD594-6768-3DCE-844F-8CAAD8949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38" y="3477716"/>
            <a:ext cx="3261332" cy="244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It Works: Head-Up Display">
            <a:extLst>
              <a:ext uri="{FF2B5EF4-FFF2-40B4-BE49-F238E27FC236}">
                <a16:creationId xmlns:a16="http://schemas.microsoft.com/office/drawing/2014/main" id="{2B14F564-6012-A888-57C3-89EF9ED5E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13" y="3482183"/>
            <a:ext cx="4219738" cy="246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03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219"/>
    </mc:Choice>
    <mc:Fallback>
      <p:transition spd="slow" advTm="51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FB194-D80F-8034-20ED-5FC514E58DF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A machine with a screen on it&#10;&#10;AI-generated content may be incorrect.">
            <a:extLst>
              <a:ext uri="{FF2B5EF4-FFF2-40B4-BE49-F238E27FC236}">
                <a16:creationId xmlns:a16="http://schemas.microsoft.com/office/drawing/2014/main" id="{C547DE57-BC96-EB17-660A-B55DB708A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442" y="2949636"/>
            <a:ext cx="3936850" cy="3150549"/>
          </a:xfrm>
          <a:prstGeom prst="rect">
            <a:avLst/>
          </a:prstGeom>
        </p:spPr>
      </p:pic>
      <p:pic>
        <p:nvPicPr>
          <p:cNvPr id="7" name="Picture 6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0C09331F-95FE-108D-188C-7CAFCED525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23" t="2247" r="32808" b="26331"/>
          <a:stretch>
            <a:fillRect/>
          </a:stretch>
        </p:blipFill>
        <p:spPr>
          <a:xfrm>
            <a:off x="6729957" y="2949636"/>
            <a:ext cx="3653348" cy="31505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584FEF-2ED6-8946-A086-3CD5F520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US"/>
              <a:t>***Motivation &amp; Background</a:t>
            </a:r>
          </a:p>
        </p:txBody>
      </p:sp>
      <p:pic>
        <p:nvPicPr>
          <p:cNvPr id="10" name="Picture 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441FDA6-7A2D-9256-4E4E-1A371D6F4B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F9267D-0D5C-4D06-6157-60512701C648}"/>
              </a:ext>
            </a:extLst>
          </p:cNvPr>
          <p:cNvSpPr txBox="1">
            <a:spLocks/>
          </p:cNvSpPr>
          <p:nvPr/>
        </p:nvSpPr>
        <p:spPr>
          <a:xfrm>
            <a:off x="1602553" y="2261122"/>
            <a:ext cx="8552264" cy="411946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The P.E.G.A.S.U.S. Heads-Up Display seeks to increase pilot situational awareness, while remaining a compact and affordable solution for the general aviator. </a:t>
            </a:r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AB13C0B3-3880-51E8-AD82-978B92713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89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04"/>
    </mc:Choice>
    <mc:Fallback>
      <p:transition spd="slow" advTm="23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48F6-3A94-E5C0-11C0-A6146A62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-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1D0DE-0F7B-D113-2444-D128A7BE5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5" y="1575508"/>
            <a:ext cx="8552264" cy="477864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600"/>
              <a:t>Basic Goals:</a:t>
            </a:r>
          </a:p>
          <a:p>
            <a:r>
              <a:rPr lang="en-US" sz="1600"/>
              <a:t>Develop a portable standalone Heads-Up-Display (HUD) for aircraft.</a:t>
            </a:r>
          </a:p>
          <a:p>
            <a:r>
              <a:rPr lang="en-US" sz="1600"/>
              <a:t>Display essential flight data in a Graphical User Interface.</a:t>
            </a:r>
          </a:p>
          <a:p>
            <a:r>
              <a:rPr lang="en-US" sz="1600"/>
              <a:t>The system be visible in various lighting conditions and portable.</a:t>
            </a:r>
          </a:p>
          <a:p>
            <a:pPr marL="0" indent="0">
              <a:buNone/>
            </a:pPr>
            <a:r>
              <a:rPr lang="en-US" sz="1600"/>
              <a:t>Advanced Goals:</a:t>
            </a:r>
          </a:p>
          <a:p>
            <a:r>
              <a:rPr lang="en-US" sz="1600"/>
              <a:t>System will contain an adaptive lighting system for comfortable visibility in all settings.</a:t>
            </a:r>
          </a:p>
          <a:p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CCF2B-2B93-7871-35D9-39586C4E9A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83AF0AC-4876-7592-7B6F-AC14CEEF3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146" y="-2762"/>
            <a:ext cx="1212497" cy="1422771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4BA7E39-4EE6-6810-15C9-1F37C0D52E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338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550"/>
    </mc:Choice>
    <mc:Fallback>
      <p:transition spd="slow" advTm="43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78259-906D-16F3-66C9-7A50A5893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– Basic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4FAB7-BEDE-ED21-5B2B-B2FB678392F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Basic Objectives:</a:t>
            </a:r>
          </a:p>
          <a:p>
            <a:pPr lvl="0"/>
            <a:r>
              <a:rPr lang="en-US"/>
              <a:t>House all optical components and sensors in an optomechanical housing.</a:t>
            </a:r>
          </a:p>
          <a:p>
            <a:pPr lvl="0"/>
            <a:r>
              <a:rPr lang="en-US"/>
              <a:t>Implement an Inertial Measurement Unit (IMU) to calculate three-dimensional attitude data and compass heading data.</a:t>
            </a:r>
          </a:p>
          <a:p>
            <a:pPr lvl="0"/>
            <a:r>
              <a:rPr lang="en-US"/>
              <a:t>Implement an altimeter for altitude data reading.</a:t>
            </a:r>
          </a:p>
          <a:p>
            <a:pPr lvl="0"/>
            <a:r>
              <a:rPr lang="en-US"/>
              <a:t>Incorporate one microcontroller unit (MCU) designated to real-time sensor reading. </a:t>
            </a:r>
          </a:p>
          <a:p>
            <a:pPr lvl="0"/>
            <a:r>
              <a:rPr lang="en-US"/>
              <a:t>Implement a dedicated MCU for data formatting and GUI display control.</a:t>
            </a:r>
          </a:p>
          <a:p>
            <a:pPr lvl="0"/>
            <a:r>
              <a:rPr lang="en-US"/>
              <a:t>The GUI will display attitude (orientation in space) data, altitude, and compass heading.</a:t>
            </a:r>
          </a:p>
          <a:p>
            <a:pPr lvl="0"/>
            <a:r>
              <a:rPr lang="en-US"/>
              <a:t>Display brightness visible through polarized and unpolarized lenses. </a:t>
            </a:r>
          </a:p>
          <a:p>
            <a:pPr lvl="0"/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F1FC7-38D5-D2CA-ED60-7640425B01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127600-9591-7193-4B3F-5731C29C9E15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8DA19446-AD02-6B30-2611-3A14529C9E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32" name="Picture 31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F815221A-0A2D-58D1-4E0E-F9CE31D4DD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919012" y="0"/>
            <a:ext cx="1243916" cy="1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2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690"/>
    </mc:Choice>
    <mc:Fallback>
      <p:transition spd="slow" advTm="53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3201-542C-6F8A-150E-5296A658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&amp; Objectives – Advanced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E5B28-BAB4-0532-90C6-BB82BA1702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81914" y="2040483"/>
            <a:ext cx="8552264" cy="411946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/>
              <a:t>Advanced Objectives:</a:t>
            </a:r>
          </a:p>
          <a:p>
            <a:pPr lvl="0"/>
            <a:r>
              <a:rPr lang="en-US"/>
              <a:t>System displays data for &gt;80% of total flight time with restart technology if an unexpected shut off occurs. </a:t>
            </a:r>
          </a:p>
          <a:p>
            <a:pPr lvl="0"/>
            <a:r>
              <a:rPr lang="en-US"/>
              <a:t>Correct for system aberrations and distortion specifically localized within target eye box area.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99105-12A5-60CF-0FD1-4D2659AE1F0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0C3BB-B3AD-FA70-C654-61F69A6D51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17A8FBED-8AA6-9E25-7B52-2AD39D18D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43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24"/>
    </mc:Choice>
    <mc:Fallback>
      <p:transition spd="slow" advTm="29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344D-6016-F56F-091D-3746DD94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Engineering Specifications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F3B5918-2F03-7DA7-4ABD-A0124393AF58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259240691"/>
              </p:ext>
            </p:extLst>
          </p:nvPr>
        </p:nvGraphicFramePr>
        <p:xfrm>
          <a:off x="1766888" y="1716617"/>
          <a:ext cx="8553447" cy="49357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42163">
                  <a:extLst>
                    <a:ext uri="{9D8B030D-6E8A-4147-A177-3AD203B41FA5}">
                      <a16:colId xmlns:a16="http://schemas.microsoft.com/office/drawing/2014/main" val="3155822878"/>
                    </a:ext>
                  </a:extLst>
                </a:gridCol>
                <a:gridCol w="1360602">
                  <a:extLst>
                    <a:ext uri="{9D8B030D-6E8A-4147-A177-3AD203B41FA5}">
                      <a16:colId xmlns:a16="http://schemas.microsoft.com/office/drawing/2014/main" val="560526469"/>
                    </a:ext>
                  </a:extLst>
                </a:gridCol>
                <a:gridCol w="4196464">
                  <a:extLst>
                    <a:ext uri="{9D8B030D-6E8A-4147-A177-3AD203B41FA5}">
                      <a16:colId xmlns:a16="http://schemas.microsoft.com/office/drawing/2014/main" val="3847992537"/>
                    </a:ext>
                  </a:extLst>
                </a:gridCol>
                <a:gridCol w="1154218">
                  <a:extLst>
                    <a:ext uri="{9D8B030D-6E8A-4147-A177-3AD203B41FA5}">
                      <a16:colId xmlns:a16="http://schemas.microsoft.com/office/drawing/2014/main" val="15820411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Parameter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Specification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Description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Priority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74162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Accuracy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~90%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Ensures data is accurately displayed to pilot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120239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System Power Consumption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&lt;21W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Critical for aircraft electrical load margin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Med</a:t>
                      </a: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77749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GUI Display Brightness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&gt;750 nits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Ensures HUD visibility in cockpit daylight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603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System Boot Time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 1 minute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Pilot needs minimal delay at startup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High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653162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Attitude Measurement, Processing and Display Time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&lt;200ms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Ensures prompt reading to ensure accurate display of data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0482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IMU Polling Rate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&gt;9.9 Hz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Smooth sensor readings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11118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GUI Refresh Rate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 30 FPS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Ensures a responsive GUI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092528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Total System Weight (including housing)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&lt;11 lbs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Keeps system portable and minimizes aircraft load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High</a:t>
                      </a: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67691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Horizontal Field of View Overlay*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8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&gt;39</a:t>
                      </a:r>
                      <a:r>
                        <a:rPr lang="en-US" sz="2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° 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Provides useful HUD coverage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Low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6675" marR="66675" anchor="ctr">
                    <a:lnL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98290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F448A-AD71-981D-9E1C-ACCDDCD39F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E1E45-C4E0-AF87-6937-1F3593A49C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10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90"/>
    </mc:Choice>
    <mc:Fallback>
      <p:transition spd="slow" advTm="3299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CBD94-9427-7770-D5EF-4A3176E3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Diagram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A17FD-6A1B-D093-B9A2-2B95162F95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200A7-01B6-FDDF-9FB2-9C04640A09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5" name="Picture 14" descr="A diagram of a computer hardware system&#10;&#10;AI-generated content may be incorrect.">
            <a:extLst>
              <a:ext uri="{FF2B5EF4-FFF2-40B4-BE49-F238E27FC236}">
                <a16:creationId xmlns:a16="http://schemas.microsoft.com/office/drawing/2014/main" id="{5CC04763-A07E-952D-4BF6-7F64E90B5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52" y="1533154"/>
            <a:ext cx="6653387" cy="5062359"/>
          </a:xfrm>
          <a:prstGeom prst="rect">
            <a:avLst/>
          </a:prstGeom>
        </p:spPr>
      </p:pic>
      <p:pic>
        <p:nvPicPr>
          <p:cNvPr id="32" name="Audio 31">
            <a:extLst>
              <a:ext uri="{FF2B5EF4-FFF2-40B4-BE49-F238E27FC236}">
                <a16:creationId xmlns:a16="http://schemas.microsoft.com/office/drawing/2014/main" id="{9CFA0C40-7A0A-2CB4-3C1E-98899436F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3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61"/>
    </mc:Choice>
    <mc:Fallback>
      <p:transition spd="slow" advTm="32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2302D-4C39-72E7-D049-50307383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- MCU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937FD60-F2E8-473C-CC98-7A6EFB00B18D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638837035"/>
              </p:ext>
            </p:extLst>
          </p:nvPr>
        </p:nvGraphicFramePr>
        <p:xfrm>
          <a:off x="5932714" y="1926771"/>
          <a:ext cx="6082342" cy="388008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520233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0233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0938">
                  <a:extLst>
                    <a:ext uri="{9D8B030D-6E8A-4147-A177-3AD203B41FA5}">
                      <a16:colId xmlns:a16="http://schemas.microsoft.com/office/drawing/2014/main" val="157722334"/>
                    </a:ext>
                  </a:extLst>
                </a:gridCol>
                <a:gridCol w="1520938">
                  <a:extLst>
                    <a:ext uri="{9D8B030D-6E8A-4147-A177-3AD203B41FA5}">
                      <a16:colId xmlns:a16="http://schemas.microsoft.com/office/drawing/2014/main" val="3069384927"/>
                    </a:ext>
                  </a:extLst>
                </a:gridCol>
              </a:tblGrid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Factor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Pi4 + ESP32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Pi4 + STM32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ESP32 + STM32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Graphics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Clock Speed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Highest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Latency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Medium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1460128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Learnability 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04757333"/>
                  </a:ext>
                </a:extLst>
              </a:tr>
              <a:tr h="646681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Feasibility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1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Lowest</a:t>
                      </a:r>
                      <a:endParaRPr lang="en-US" sz="1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0674256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14656-26B1-D9D1-AFAD-5069C06DE5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7675E00-086D-F256-C314-5B036581D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C81012FB-4E29-2C01-1F4B-032C734926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B789FB-43E1-15C6-9B0B-5C1336CBBEF8}"/>
              </a:ext>
            </a:extLst>
          </p:cNvPr>
          <p:cNvSpPr txBox="1"/>
          <p:nvPr/>
        </p:nvSpPr>
        <p:spPr>
          <a:xfrm>
            <a:off x="1155096" y="1930399"/>
            <a:ext cx="436638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Pi4 + ESP32 had the highest learnability and development speed with acceptable clock speed and high graphics rendering leading to this being selected for our MCU combination 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STM32 has less community support and the most difficulty developing on hence why combinations with it were not selected</a:t>
            </a:r>
          </a:p>
        </p:txBody>
      </p:sp>
    </p:spTree>
    <p:extLst>
      <p:ext uri="{BB962C8B-B14F-4D97-AF65-F5344CB8AC3E}">
        <p14:creationId xmlns:p14="http://schemas.microsoft.com/office/powerpoint/2010/main" val="3420339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95"/>
    </mc:Choice>
    <mc:Fallback>
      <p:transition spd="slow" advTm="74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0149-6F59-0D76-9999-173FE5115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B601-2068-8876-3C6D-43060428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Altimeter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E74AB-C5CE-4BB3-89A5-D86D04106E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6CBF6638-6796-A23D-50D8-9A63F4CF4013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205559559"/>
              </p:ext>
            </p:extLst>
          </p:nvPr>
        </p:nvGraphicFramePr>
        <p:xfrm>
          <a:off x="1145626" y="2538248"/>
          <a:ext cx="7589583" cy="300652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09322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60912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265190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277473">
                  <a:extLst>
                    <a:ext uri="{9D8B030D-6E8A-4147-A177-3AD203B41FA5}">
                      <a16:colId xmlns:a16="http://schemas.microsoft.com/office/drawing/2014/main" val="51578195"/>
                    </a:ext>
                  </a:extLst>
                </a:gridCol>
                <a:gridCol w="1271022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073549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Pressure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Altitude Capability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Accuracy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Noise/  Vol Consumption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BMP-390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300 -1200hPa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-500m - 9000m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</a:t>
                      </a:r>
                      <a:r>
                        <a:rPr lang="en-US" sz="1800" b="0" i="0" u="none" strike="noStrike" noProof="0">
                          <a:effectLst/>
                          <a:latin typeface="Univers Light"/>
                        </a:rPr>
                        <a:t>±0.5hPa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Very Low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Very 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MS5611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10 -1200hPa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-1000m - 11000m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US" sz="1800" b="0" i="0" u="none" strike="noStrike" noProof="0"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±1.5hPa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Moderate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Moderate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LPS22HB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260 - 1260hPa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-1000m - 10000m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± 0.1hPa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Low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16141FF-78F8-02CA-BEE9-7722542773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DF72D7-65C3-70F7-90B4-9C18E7EE3B98}"/>
              </a:ext>
            </a:extLst>
          </p:cNvPr>
          <p:cNvSpPr txBox="1"/>
          <p:nvPr/>
        </p:nvSpPr>
        <p:spPr>
          <a:xfrm>
            <a:off x="8995760" y="2797790"/>
            <a:ext cx="293473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MS5611 has the best all around capabilities for our project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They are similar enough that the the easy to solder package makes it the clear choice.</a:t>
            </a:r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9AD9BC91-12B7-E517-A8E1-BEB28F51E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99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60"/>
    </mc:Choice>
    <mc:Fallback>
      <p:transition spd="slow" advTm="27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0C82A-0710-E204-4FF9-5F3C9BAF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67F8-1005-3E4E-D96B-9B05158F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IMU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D7CBC-D840-225E-0552-D9369C2C0FF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E38C1FE-17AD-51AE-10B3-3B872E5E0191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936792023"/>
              </p:ext>
            </p:extLst>
          </p:nvPr>
        </p:nvGraphicFramePr>
        <p:xfrm>
          <a:off x="1161707" y="2447263"/>
          <a:ext cx="7984970" cy="308546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145328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401080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401081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245407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1993510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  <a:gridCol w="798564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Axes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Noise/  Vol Consumption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Difficulty of Use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Typical Use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117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BMI270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6-axis(Accel + Gyro)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Very Good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Easy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Modern Low Power Systems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LSM9DS1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9-axis(Accel + Gyro + Mag)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Good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Easy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Modern Low Power Systems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Very 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731898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MPU9250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9-axis(Accel + Gyro + Mag)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 Moderate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Moderate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Univers Light"/>
                        </a:rPr>
                        <a:t>Low Power Systems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14E045E-49BB-AA36-4EAE-431EDCAD06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6E41FE-63A8-80FE-2478-F27CBD9C0080}"/>
              </a:ext>
            </a:extLst>
          </p:cNvPr>
          <p:cNvSpPr txBox="1"/>
          <p:nvPr/>
        </p:nvSpPr>
        <p:spPr>
          <a:xfrm>
            <a:off x="9143999" y="2843283"/>
            <a:ext cx="274661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The IMU needs to have 9 axes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more easily solderable package makes the MPU-9250 our choice </a:t>
            </a:r>
          </a:p>
        </p:txBody>
      </p:sp>
      <p:pic>
        <p:nvPicPr>
          <p:cNvPr id="31" name="Audio 30">
            <a:extLst>
              <a:ext uri="{FF2B5EF4-FFF2-40B4-BE49-F238E27FC236}">
                <a16:creationId xmlns:a16="http://schemas.microsoft.com/office/drawing/2014/main" id="{6CA7472B-D342-648E-A264-EA11A1F95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79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60"/>
    </mc:Choice>
    <mc:Fallback>
      <p:transition spd="slow" advTm="21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5747A-8A3C-8872-5316-47DBBDBC7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B92C-5BE0-7193-50F3-86905C83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Hardware Comparison &amp; Selection – Power Consumption / Communication Protocol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BAA9F-4592-7D9E-8EFF-5547F272C67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D67BFDF0-2807-9DAB-0725-C80FBB92E7A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882417912"/>
              </p:ext>
            </p:extLst>
          </p:nvPr>
        </p:nvGraphicFramePr>
        <p:xfrm>
          <a:off x="1737986" y="2009383"/>
          <a:ext cx="6405163" cy="419359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823755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484079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214954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882375">
                  <a:extLst>
                    <a:ext uri="{9D8B030D-6E8A-4147-A177-3AD203B41FA5}">
                      <a16:colId xmlns:a16="http://schemas.microsoft.com/office/drawing/2014/main" val="3120773914"/>
                    </a:ext>
                  </a:extLst>
                </a:gridCol>
              </a:tblGrid>
              <a:tr h="5198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Voltage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Current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Communication Protocol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796119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ESP-32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500mA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I2C Compatible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0531197"/>
                  </a:ext>
                </a:extLst>
              </a:tr>
              <a:tr h="85298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 Raspberry Pi4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5V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6907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MPU9250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4mA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863154"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MS5611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5mA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I2C Compatible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280456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C998C3C-D7F7-8056-4C69-031B8E446B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9E6BD5-B26B-BEA2-A77A-C71BC4B57478}"/>
              </a:ext>
            </a:extLst>
          </p:cNvPr>
          <p:cNvSpPr txBox="1"/>
          <p:nvPr/>
        </p:nvSpPr>
        <p:spPr>
          <a:xfrm>
            <a:off x="8473531" y="2552488"/>
            <a:ext cx="300476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Low power system outside of the Raspberry Pi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Only require a 3.3V and 5V regulator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All I2C Compatible</a:t>
            </a:r>
          </a:p>
        </p:txBody>
      </p:sp>
      <p:pic>
        <p:nvPicPr>
          <p:cNvPr id="33" name="Audio 32">
            <a:extLst>
              <a:ext uri="{FF2B5EF4-FFF2-40B4-BE49-F238E27FC236}">
                <a16:creationId xmlns:a16="http://schemas.microsoft.com/office/drawing/2014/main" id="{A71BD1BC-29D4-D1B9-42E2-1E113A7A1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29"/>
    </mc:Choice>
    <mc:Fallback>
      <p:transition spd="slow" advTm="25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E111B-1360-7D23-A43E-F64D3818C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3479-500D-09B5-D61E-242733DD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- </a:t>
            </a:r>
            <a:br>
              <a:rPr lang="en-US"/>
            </a:br>
            <a:r>
              <a:rPr lang="en-US"/>
              <a:t>Regulator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9893A-2A95-34D0-C981-165CCECFDC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3A30B261-81DA-DE1B-4456-7DA7943DBCFB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228560723"/>
              </p:ext>
            </p:extLst>
          </p:nvPr>
        </p:nvGraphicFramePr>
        <p:xfrm>
          <a:off x="1233268" y="1931437"/>
          <a:ext cx="7735158" cy="336705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353403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737941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478805">
                  <a:extLst>
                    <a:ext uri="{9D8B030D-6E8A-4147-A177-3AD203B41FA5}">
                      <a16:colId xmlns:a16="http://schemas.microsoft.com/office/drawing/2014/main" val="492519568"/>
                    </a:ext>
                  </a:extLst>
                </a:gridCol>
                <a:gridCol w="1292309">
                  <a:extLst>
                    <a:ext uri="{9D8B030D-6E8A-4147-A177-3AD203B41FA5}">
                      <a16:colId xmlns:a16="http://schemas.microsoft.com/office/drawing/2014/main" val="51578195"/>
                    </a:ext>
                  </a:extLst>
                </a:gridCol>
                <a:gridCol w="1038382">
                  <a:extLst>
                    <a:ext uri="{9D8B030D-6E8A-4147-A177-3AD203B41FA5}">
                      <a16:colId xmlns:a16="http://schemas.microsoft.com/office/drawing/2014/main" val="3310714465"/>
                    </a:ext>
                  </a:extLst>
                </a:gridCol>
                <a:gridCol w="1834318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7137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Type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Good for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Vin Range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err="1">
                          <a:effectLst/>
                        </a:rPr>
                        <a:t>Iout</a:t>
                      </a:r>
                      <a:r>
                        <a:rPr lang="en-US" sz="1800">
                          <a:effectLst/>
                        </a:rPr>
                        <a:t> Max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Downsides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LM-2679-ADJ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Buck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5V and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5 - 40V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5A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</a:rPr>
                        <a:t> Complex design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LMR33640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Buck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5V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1.8 - 36V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4A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Unreliable part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  <a:tr h="88443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TLV767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LDO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3.3V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2.5 - 16V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1A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 Unreliable part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146012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E384F15-0049-7B5B-A139-8A282F40F3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53" name="Audio 52">
            <a:extLst>
              <a:ext uri="{FF2B5EF4-FFF2-40B4-BE49-F238E27FC236}">
                <a16:creationId xmlns:a16="http://schemas.microsoft.com/office/drawing/2014/main" id="{9C28AD9A-9F80-2AF8-A4F3-FC3223E44E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12CB1-14C2-980D-2CD4-BBDAA6B4971C}"/>
              </a:ext>
            </a:extLst>
          </p:cNvPr>
          <p:cNvSpPr txBox="1"/>
          <p:nvPr/>
        </p:nvSpPr>
        <p:spPr>
          <a:xfrm>
            <a:off x="9371462" y="2735239"/>
            <a:ext cx="249071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LM-2679-ADJ can be used for both 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only difference is its component values</a:t>
            </a:r>
          </a:p>
        </p:txBody>
      </p:sp>
    </p:spTree>
    <p:extLst>
      <p:ext uri="{BB962C8B-B14F-4D97-AF65-F5344CB8AC3E}">
        <p14:creationId xmlns:p14="http://schemas.microsoft.com/office/powerpoint/2010/main" val="331054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79"/>
    </mc:Choice>
    <mc:Fallback>
      <p:transition spd="slow" advTm="41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78FE-70D7-614D-4691-3B450145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Display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25E7-DCEB-49C8-AD7E-3504B6157C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B45D9B-73EC-1F16-87D2-AF9F653DCCF4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5" name="Content Placeholder 4" descr="A screen shot of a car on a road&#10;&#10;AI-generated content may be incorrect.">
            <a:extLst>
              <a:ext uri="{FF2B5EF4-FFF2-40B4-BE49-F238E27FC236}">
                <a16:creationId xmlns:a16="http://schemas.microsoft.com/office/drawing/2014/main" id="{C5DE8E1A-DCC9-683F-EA30-F9F06B60964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4915394" y="5094196"/>
            <a:ext cx="2361210" cy="1698810"/>
          </a:xfrm>
        </p:spPr>
      </p:pic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553F8CB7-A648-925F-82F7-74D7EFF116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55707A7D-8DD0-5E05-B8CC-7437FD9DD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61637"/>
              </p:ext>
            </p:extLst>
          </p:nvPr>
        </p:nvGraphicFramePr>
        <p:xfrm>
          <a:off x="1745672" y="2257552"/>
          <a:ext cx="8700655" cy="2669012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24798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665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6659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357032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2172186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  <a:gridCol w="870139">
                  <a:extLst>
                    <a:ext uri="{9D8B030D-6E8A-4147-A177-3AD203B41FA5}">
                      <a16:colId xmlns:a16="http://schemas.microsoft.com/office/drawing/2014/main" val="4085559266"/>
                    </a:ext>
                  </a:extLst>
                </a:gridCol>
              </a:tblGrid>
              <a:tr h="90649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Brightness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Driver Board / No Driver Board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Type of Display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Resolution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83516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NHD-3.5-HDMI-HR-RSXP</a:t>
                      </a:r>
                      <a:endParaRPr lang="en-US" sz="12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950 Nits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No Driver Board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TFT LCD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</a:rPr>
                        <a:t>Inexpensive (&lt;$120)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640 x 480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3874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SY049LDM02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1500 Nits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Driver Board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Micro-OLED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Expensive ($500+ for whole system with tariffs)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1920 x 1080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</a:tbl>
          </a:graphicData>
        </a:graphic>
      </p:graphicFrame>
      <p:pic>
        <p:nvPicPr>
          <p:cNvPr id="31" name="Audio 30">
            <a:extLst>
              <a:ext uri="{FF2B5EF4-FFF2-40B4-BE49-F238E27FC236}">
                <a16:creationId xmlns:a16="http://schemas.microsoft.com/office/drawing/2014/main" id="{319528A5-C41B-671D-4DFE-929C4F4FE4B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920.029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8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82"/>
    </mc:Choice>
    <mc:Fallback>
      <p:transition spd="slow" advTm="56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D59AE-F044-1778-CFAB-00C5C597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58FB-D79E-1DA1-D12E-76B3F7E4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Comparison &amp; Selection – Polarizer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95202-8D93-E7CF-C48E-116AA4C500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B0A568-A3C6-BF5B-788C-E1E1569E07F0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E1D7D3B-AF5C-62CE-8C62-636E358C5A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0EF1666C-FF4D-1DA2-D942-181661995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588710"/>
              </p:ext>
            </p:extLst>
          </p:nvPr>
        </p:nvGraphicFramePr>
        <p:xfrm>
          <a:off x="2244954" y="2160928"/>
          <a:ext cx="7830516" cy="2768771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247982">
                  <a:extLst>
                    <a:ext uri="{9D8B030D-6E8A-4147-A177-3AD203B41FA5}">
                      <a16:colId xmlns:a16="http://schemas.microsoft.com/office/drawing/2014/main" val="276160791"/>
                    </a:ext>
                  </a:extLst>
                </a:gridCol>
                <a:gridCol w="1526657">
                  <a:extLst>
                    <a:ext uri="{9D8B030D-6E8A-4147-A177-3AD203B41FA5}">
                      <a16:colId xmlns:a16="http://schemas.microsoft.com/office/drawing/2014/main" val="174730570"/>
                    </a:ext>
                  </a:extLst>
                </a:gridCol>
                <a:gridCol w="1526659">
                  <a:extLst>
                    <a:ext uri="{9D8B030D-6E8A-4147-A177-3AD203B41FA5}">
                      <a16:colId xmlns:a16="http://schemas.microsoft.com/office/drawing/2014/main" val="1876016006"/>
                    </a:ext>
                  </a:extLst>
                </a:gridCol>
                <a:gridCol w="1357032">
                  <a:extLst>
                    <a:ext uri="{9D8B030D-6E8A-4147-A177-3AD203B41FA5}">
                      <a16:colId xmlns:a16="http://schemas.microsoft.com/office/drawing/2014/main" val="942978603"/>
                    </a:ext>
                  </a:extLst>
                </a:gridCol>
                <a:gridCol w="2172186">
                  <a:extLst>
                    <a:ext uri="{9D8B030D-6E8A-4147-A177-3AD203B41FA5}">
                      <a16:colId xmlns:a16="http://schemas.microsoft.com/office/drawing/2014/main" val="1700098164"/>
                    </a:ext>
                  </a:extLst>
                </a:gridCol>
              </a:tblGrid>
              <a:tr h="906495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Part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Polarization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Ease of Integration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Surface area of polarizing element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2698220"/>
                  </a:ext>
                </a:extLst>
              </a:tr>
              <a:tr h="683516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200">
                          <a:effectLst/>
                          <a:highlight>
                            <a:srgbClr val="FFFF00"/>
                          </a:highlight>
                        </a:rPr>
                        <a:t>λ</a:t>
                      </a: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/4 Polarizing </a:t>
                      </a:r>
                    </a:p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Film</a:t>
                      </a:r>
                    </a:p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Circular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More complex, have to design housing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</a:rPr>
                        <a:t>Inexpensive ($20) for a 11x8.5” segment of film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87452070"/>
                  </a:ext>
                </a:extLst>
              </a:tr>
              <a:tr h="103874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λ/4 </a:t>
                      </a:r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Waveplate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Circular 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 Comes with existing housing</a:t>
                      </a:r>
                      <a:endParaRPr lang="en-US"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Low and cost prohibitive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lvl="0">
                        <a:lnSpc>
                          <a:spcPct val="115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rgbClr val="000000"/>
                          </a:solidFill>
                          <a:effectLst/>
                          <a:latin typeface="Univers Light"/>
                        </a:rPr>
                        <a:t>Expensive ($500+ for small diameter plates)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11089042"/>
                  </a:ext>
                </a:extLst>
              </a:tr>
            </a:tbl>
          </a:graphicData>
        </a:graphic>
      </p:graphicFrame>
      <p:pic>
        <p:nvPicPr>
          <p:cNvPr id="5122" name="Picture 2" descr="What Does a Circular Polarizer Do?">
            <a:extLst>
              <a:ext uri="{FF2B5EF4-FFF2-40B4-BE49-F238E27FC236}">
                <a16:creationId xmlns:a16="http://schemas.microsoft.com/office/drawing/2014/main" id="{212DE69F-C3D0-187F-B388-91CDAE98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001" y="5038961"/>
            <a:ext cx="2029997" cy="181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udio 16">
            <a:extLst>
              <a:ext uri="{FF2B5EF4-FFF2-40B4-BE49-F238E27FC236}">
                <a16:creationId xmlns:a16="http://schemas.microsoft.com/office/drawing/2014/main" id="{105AA077-603B-D7E8-5DF5-B97E0FECD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8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80"/>
    </mc:Choice>
    <mc:Fallback>
      <p:transition spd="slow" advTm="54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3917-E332-8AAA-74DD-829E766D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Petzval Relay Projection System </a:t>
            </a:r>
          </a:p>
        </p:txBody>
      </p:sp>
      <p:pic>
        <p:nvPicPr>
          <p:cNvPr id="7" name="Content Placeholder 6" descr="How to Create Complex Lens Geometries for Ray Optics Simulations | COMSOL  Blog">
            <a:extLst>
              <a:ext uri="{FF2B5EF4-FFF2-40B4-BE49-F238E27FC236}">
                <a16:creationId xmlns:a16="http://schemas.microsoft.com/office/drawing/2014/main" id="{D005E483-20F6-37DD-7751-FDF7A111E9C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1153712" y="2403006"/>
            <a:ext cx="4617798" cy="20519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5C9BE-AFE8-38DB-E09B-09B286E9A6E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EFDBF0-434D-7BA1-5DDB-768DE3191CE5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026" name="Picture 2" descr="Thorlabs Achromatic Doublet Lens - AC254-040-C-ML | MEETOPTICS">
            <a:extLst>
              <a:ext uri="{FF2B5EF4-FFF2-40B4-BE49-F238E27FC236}">
                <a16:creationId xmlns:a16="http://schemas.microsoft.com/office/drawing/2014/main" id="{C25AA61E-C032-AA28-8284-B3E54ED7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076" y="4647892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orlabs · Ring-Actuated, SM-Threaded Iris Diaphragms">
            <a:extLst>
              <a:ext uri="{FF2B5EF4-FFF2-40B4-BE49-F238E27FC236}">
                <a16:creationId xmlns:a16="http://schemas.microsoft.com/office/drawing/2014/main" id="{EA379D3B-17E3-0997-8222-5BEBD16F3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211" y="4607116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orlabs Negative Meniscus Lens - LF4370 | MEETOPTICS">
            <a:extLst>
              <a:ext uri="{FF2B5EF4-FFF2-40B4-BE49-F238E27FC236}">
                <a16:creationId xmlns:a16="http://schemas.microsoft.com/office/drawing/2014/main" id="{3D53E885-ADD4-7DBF-2CDF-62743118A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35" y="4607116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VL Field Flattener">
            <a:extLst>
              <a:ext uri="{FF2B5EF4-FFF2-40B4-BE49-F238E27FC236}">
                <a16:creationId xmlns:a16="http://schemas.microsoft.com/office/drawing/2014/main" id="{CEF6FE7B-7FCC-0F44-1680-1914E7F1B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170" y="4569026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orlabs · 45° Mounts">
            <a:extLst>
              <a:ext uri="{FF2B5EF4-FFF2-40B4-BE49-F238E27FC236}">
                <a16:creationId xmlns:a16="http://schemas.microsoft.com/office/drawing/2014/main" id="{AEE939BF-5587-AC2D-7224-F9BB1F20E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401" y="3125492"/>
            <a:ext cx="607014" cy="6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Audio 30">
            <a:extLst>
              <a:ext uri="{FF2B5EF4-FFF2-40B4-BE49-F238E27FC236}">
                <a16:creationId xmlns:a16="http://schemas.microsoft.com/office/drawing/2014/main" id="{65ECC442-4A58-D5F7-F4C5-B7622E0310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8965.691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AAE49ECD-AAB0-474A-9011-E9DF191FC5A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5" name="Picture 4" descr="A machine with a light on it&#10;&#10;AI-generated content may be incorrect.">
            <a:extLst>
              <a:ext uri="{FF2B5EF4-FFF2-40B4-BE49-F238E27FC236}">
                <a16:creationId xmlns:a16="http://schemas.microsoft.com/office/drawing/2014/main" id="{76548775-FDC5-817C-E0EF-D083D5CA010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304" t="42975" r="31145" b="13472"/>
          <a:stretch>
            <a:fillRect/>
          </a:stretch>
        </p:blipFill>
        <p:spPr>
          <a:xfrm>
            <a:off x="7424962" y="2335322"/>
            <a:ext cx="4074506" cy="2312570"/>
          </a:xfrm>
          <a:prstGeom prst="rect">
            <a:avLst/>
          </a:prstGeom>
        </p:spPr>
      </p:pic>
      <p:pic>
        <p:nvPicPr>
          <p:cNvPr id="8" name="Picture 2" descr="Thorlabs Achromatic Doublet Lens - AC254-040-C-ML | MEETOPTICS">
            <a:extLst>
              <a:ext uri="{FF2B5EF4-FFF2-40B4-BE49-F238E27FC236}">
                <a16:creationId xmlns:a16="http://schemas.microsoft.com/office/drawing/2014/main" id="{700E78D4-38CA-4C06-33B2-EBB344600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542" y="4872402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Thorlabs Negative Meniscus Lens - LF4370 | MEETOPTICS">
            <a:extLst>
              <a:ext uri="{FF2B5EF4-FFF2-40B4-BE49-F238E27FC236}">
                <a16:creationId xmlns:a16="http://schemas.microsoft.com/office/drawing/2014/main" id="{94B6A26B-96E4-6FF8-2C3A-26BF37D3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916" y="4913178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OVL Field Flattener">
            <a:extLst>
              <a:ext uri="{FF2B5EF4-FFF2-40B4-BE49-F238E27FC236}">
                <a16:creationId xmlns:a16="http://schemas.microsoft.com/office/drawing/2014/main" id="{587411D3-05B0-F0FF-660C-C96B7F408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026" y="4913178"/>
            <a:ext cx="530574" cy="53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8869582-85FB-FE14-C796-DEB103F93CBE}"/>
              </a:ext>
            </a:extLst>
          </p:cNvPr>
          <p:cNvSpPr txBox="1">
            <a:spLocks/>
          </p:cNvSpPr>
          <p:nvPr/>
        </p:nvSpPr>
        <p:spPr>
          <a:xfrm>
            <a:off x="1547362" y="5561391"/>
            <a:ext cx="387668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Diagram and Schematic of Petzval Relay System 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E5BF7F1E-B06A-76FA-2701-143B10AEEB32}"/>
              </a:ext>
            </a:extLst>
          </p:cNvPr>
          <p:cNvSpPr txBox="1">
            <a:spLocks/>
          </p:cNvSpPr>
          <p:nvPr/>
        </p:nvSpPr>
        <p:spPr>
          <a:xfrm>
            <a:off x="8227030" y="5786481"/>
            <a:ext cx="309774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PEGASUS V1 Petzval Relay System + Polarizer </a:t>
            </a:r>
          </a:p>
        </p:txBody>
      </p:sp>
      <p:pic>
        <p:nvPicPr>
          <p:cNvPr id="20" name="Picture 4" descr="Thorlabs · Ring-Actuated, SM-Threaded Iris Diaphragms">
            <a:extLst>
              <a:ext uri="{FF2B5EF4-FFF2-40B4-BE49-F238E27FC236}">
                <a16:creationId xmlns:a16="http://schemas.microsoft.com/office/drawing/2014/main" id="{15B0B166-E032-D535-8551-7FDE2AB3F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651" y="4913179"/>
            <a:ext cx="530573" cy="53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02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163"/>
    </mc:Choice>
    <mc:Fallback>
      <p:transition spd="slow" advTm="93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B504-2C9D-0596-86FD-A797C94D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B5EF-76A2-2254-AFCB-621D91D8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Petzval Relay Projection System </a:t>
            </a:r>
          </a:p>
        </p:txBody>
      </p:sp>
      <p:pic>
        <p:nvPicPr>
          <p:cNvPr id="7" name="Content Placeholder 6" descr="How to Create Complex Lens Geometries for Ray Optics Simulations | COMSOL  Blog">
            <a:extLst>
              <a:ext uri="{FF2B5EF4-FFF2-40B4-BE49-F238E27FC236}">
                <a16:creationId xmlns:a16="http://schemas.microsoft.com/office/drawing/2014/main" id="{0CCFBD17-4413-2EE4-DA27-A7886B9393E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1153712" y="2403006"/>
            <a:ext cx="4617798" cy="205198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FC667-3300-6532-4DB2-84A46F321AA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4EDC50-8AB7-D029-8C89-63E695886C36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07D0BAB5-C5FC-4EA7-14C9-4099429FD7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5" name="Picture 4" descr="A machine with a light on it&#10;&#10;AI-generated content may be incorrect.">
            <a:extLst>
              <a:ext uri="{FF2B5EF4-FFF2-40B4-BE49-F238E27FC236}">
                <a16:creationId xmlns:a16="http://schemas.microsoft.com/office/drawing/2014/main" id="{7CBEB72F-DCE7-6260-E6C1-1C186C4786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304" t="42975" r="31145" b="13472"/>
          <a:stretch>
            <a:fillRect/>
          </a:stretch>
        </p:blipFill>
        <p:spPr>
          <a:xfrm>
            <a:off x="7424962" y="2335322"/>
            <a:ext cx="4074506" cy="2312570"/>
          </a:xfrm>
          <a:prstGeom prst="rect">
            <a:avLst/>
          </a:prstGeom>
        </p:spPr>
      </p:pic>
      <p:pic>
        <p:nvPicPr>
          <p:cNvPr id="9" name="Picture 8" descr="Thorlabs · 30 mm Removable Segment Cage Plates">
            <a:extLst>
              <a:ext uri="{FF2B5EF4-FFF2-40B4-BE49-F238E27FC236}">
                <a16:creationId xmlns:a16="http://schemas.microsoft.com/office/drawing/2014/main" id="{EF6E7DB5-F0E8-E37B-23F4-791A8F829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3" b="13403"/>
          <a:stretch>
            <a:fillRect/>
          </a:stretch>
        </p:blipFill>
        <p:spPr bwMode="auto">
          <a:xfrm>
            <a:off x="2571045" y="4926562"/>
            <a:ext cx="1537242" cy="10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Thorlabs · 30 mm Removable Segment Cage Plates">
            <a:extLst>
              <a:ext uri="{FF2B5EF4-FFF2-40B4-BE49-F238E27FC236}">
                <a16:creationId xmlns:a16="http://schemas.microsoft.com/office/drawing/2014/main" id="{33E55000-4337-1FC8-F5B5-5F9D88D34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3" b="13403"/>
          <a:stretch>
            <a:fillRect/>
          </a:stretch>
        </p:blipFill>
        <p:spPr bwMode="auto">
          <a:xfrm>
            <a:off x="9082248" y="4976142"/>
            <a:ext cx="1537242" cy="10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udio 14">
            <a:extLst>
              <a:ext uri="{FF2B5EF4-FFF2-40B4-BE49-F238E27FC236}">
                <a16:creationId xmlns:a16="http://schemas.microsoft.com/office/drawing/2014/main" id="{A3E16DB2-7F83-9A00-4622-44240FBF926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0.358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4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344"/>
    </mc:Choice>
    <mc:Fallback>
      <p:transition spd="slow" advTm="57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B3E0D-F0E8-7CFA-D822-1CF6C9A2F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6D49-8948-C323-7AED-619CF8E1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Projection and Optical Combination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91A71-647E-6998-D3B6-1AD29CBD94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70A24-E922-258B-0D28-B1B04801D2A3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38" name="Picture 3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FEEFE58A-A8C2-1ABE-861B-7471D06339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619490" y="0"/>
            <a:ext cx="1543438" cy="1491540"/>
          </a:xfrm>
          <a:prstGeom prst="rect">
            <a:avLst/>
          </a:prstGeom>
        </p:spPr>
      </p:pic>
      <p:pic>
        <p:nvPicPr>
          <p:cNvPr id="14" name="Picture 13" descr="A device with a cigarette in it&#10;&#10;AI-generated content may be incorrect.">
            <a:extLst>
              <a:ext uri="{FF2B5EF4-FFF2-40B4-BE49-F238E27FC236}">
                <a16:creationId xmlns:a16="http://schemas.microsoft.com/office/drawing/2014/main" id="{AD8B5107-F55C-AD23-F9FF-0183CA060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1119" y="2274082"/>
            <a:ext cx="4722976" cy="3834022"/>
          </a:xfrm>
          <a:prstGeom prst="rect">
            <a:avLst/>
          </a:prstGeom>
        </p:spPr>
      </p:pic>
      <p:pic>
        <p:nvPicPr>
          <p:cNvPr id="17" name="Picture 16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F3063035-4F05-E2A7-D117-ACB5E31838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23" t="2247" r="32808" b="26331"/>
          <a:stretch>
            <a:fillRect/>
          </a:stretch>
        </p:blipFill>
        <p:spPr>
          <a:xfrm>
            <a:off x="7140155" y="2274082"/>
            <a:ext cx="4524854" cy="3902114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648B32DA-B1ED-6DD0-970C-14ED9BD7B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02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760"/>
    </mc:Choice>
    <mc:Fallback>
      <p:transition spd="slow" advTm="71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D176-EAEC-B4C6-3BD6-F074D041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</a:t>
            </a:r>
            <a:br>
              <a:rPr lang="en-US"/>
            </a:br>
            <a:r>
              <a:rPr lang="en-US"/>
              <a:t>Optical Combination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F9D24-D87C-3843-91FE-B2723D3406B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21BBE-3F2C-D603-ED58-680AE86D54FC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5B3D76-B13E-F68C-56B1-9748EB72C3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81914" y="2040483"/>
            <a:ext cx="8552264" cy="411946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We selected a high-transmission 40/60 Dielectric Optical Combiner Glass for the heads-up display. </a:t>
            </a:r>
          </a:p>
          <a:p>
            <a:pPr marL="0" indent="0">
              <a:buNone/>
            </a:pPr>
            <a:r>
              <a:rPr lang="en-US"/>
              <a:t>The optical combiner assists in the elimination of “ghost images” as well as providing a projection medium for our final image. </a:t>
            </a:r>
          </a:p>
          <a:p>
            <a:pPr marL="0" indent="0">
              <a:buNone/>
            </a:pPr>
            <a:r>
              <a:rPr lang="en-US"/>
              <a:t>In addition, the combiner also allows for physical mounting of any add-ons such as self-dimming elements.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2050" name="Picture 2" descr="Magicue 19&quot; Presidential Series Teleprompter Glass (17&quot; x 17&quot; x 0.25&quot;) -  Draco Broadcast">
            <a:extLst>
              <a:ext uri="{FF2B5EF4-FFF2-40B4-BE49-F238E27FC236}">
                <a16:creationId xmlns:a16="http://schemas.microsoft.com/office/drawing/2014/main" id="{49DF18A6-EE19-9A1D-DADF-63B3B6A11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73" y="4496696"/>
            <a:ext cx="1955397" cy="19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40 x 60 Reflection Control Glass - Evald Moulding">
            <a:extLst>
              <a:ext uri="{FF2B5EF4-FFF2-40B4-BE49-F238E27FC236}">
                <a16:creationId xmlns:a16="http://schemas.microsoft.com/office/drawing/2014/main" id="{483B5EE8-26EA-977E-F34C-EE452C1B8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0" y="4498338"/>
            <a:ext cx="1706646" cy="196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83E1F6ED-59B0-3E6C-D851-E3EA921441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656" t="30457" r="5806" b="19686"/>
          <a:stretch>
            <a:fillRect/>
          </a:stretch>
        </p:blipFill>
        <p:spPr>
          <a:xfrm>
            <a:off x="10619490" y="0"/>
            <a:ext cx="1543438" cy="1225422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64C1106B-3F9F-0604-D1F2-28AA1257CF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75"/>
    </mc:Choice>
    <mc:Fallback>
      <p:transition spd="slow" advTm="60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66F5-C24D-ACF3-8C2F-7803145D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Comparison &amp; Selection – ESP32 Programming Languages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562E826-873B-DA9A-1478-133FC9C7E4EB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965531862"/>
              </p:ext>
            </p:extLst>
          </p:nvPr>
        </p:nvGraphicFramePr>
        <p:xfrm>
          <a:off x="5236028" y="1719942"/>
          <a:ext cx="6726984" cy="4181255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681356">
                  <a:extLst>
                    <a:ext uri="{9D8B030D-6E8A-4147-A177-3AD203B41FA5}">
                      <a16:colId xmlns:a16="http://schemas.microsoft.com/office/drawing/2014/main" val="2833299418"/>
                    </a:ext>
                  </a:extLst>
                </a:gridCol>
                <a:gridCol w="1681356">
                  <a:extLst>
                    <a:ext uri="{9D8B030D-6E8A-4147-A177-3AD203B41FA5}">
                      <a16:colId xmlns:a16="http://schemas.microsoft.com/office/drawing/2014/main" val="1769044891"/>
                    </a:ext>
                  </a:extLst>
                </a:gridCol>
                <a:gridCol w="1682136">
                  <a:extLst>
                    <a:ext uri="{9D8B030D-6E8A-4147-A177-3AD203B41FA5}">
                      <a16:colId xmlns:a16="http://schemas.microsoft.com/office/drawing/2014/main" val="1944564410"/>
                    </a:ext>
                  </a:extLst>
                </a:gridCol>
                <a:gridCol w="1682136">
                  <a:extLst>
                    <a:ext uri="{9D8B030D-6E8A-4147-A177-3AD203B41FA5}">
                      <a16:colId xmlns:a16="http://schemas.microsoft.com/office/drawing/2014/main" val="2782711243"/>
                    </a:ext>
                  </a:extLst>
                </a:gridCol>
              </a:tblGrid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Language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Speed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Stability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Ease of Use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25772452"/>
                  </a:ext>
                </a:extLst>
              </a:tr>
              <a:tr h="1633549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Python (</a:t>
                      </a:r>
                      <a:r>
                        <a:rPr lang="en-US" sz="2800" err="1">
                          <a:effectLst/>
                        </a:rPr>
                        <a:t>MicroPython</a:t>
                      </a:r>
                      <a:r>
                        <a:rPr lang="en-US" sz="2800">
                          <a:effectLst/>
                        </a:rPr>
                        <a:t>)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Lowest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Lowest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6970838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C++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Highest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High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22780684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C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Highest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  <a:highlight>
                            <a:srgbClr val="FFFF00"/>
                          </a:highlight>
                        </a:rPr>
                        <a:t>Lowest</a:t>
                      </a:r>
                      <a:endParaRPr lang="en-US" sz="28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547891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A02F7-303A-4BA1-FA0D-8515EABD5A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1480C71E-7307-DEDE-2C81-AC72C073C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DE1B0FC-68C9-51E5-EB1F-9FD10C9F61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A87B1-2EC2-DE01-AAF0-BACA1380553E}"/>
              </a:ext>
            </a:extLst>
          </p:cNvPr>
          <p:cNvSpPr txBox="1"/>
          <p:nvPr/>
        </p:nvSpPr>
        <p:spPr>
          <a:xfrm>
            <a:off x="1259416" y="1735667"/>
            <a:ext cx="3915833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 has the highest processing speed and due to the developer's familiarity with the language, this was the best option for the ESP32 programming language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Python is too slow for our purposes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C++ is overly complicated for sensor reading</a:t>
            </a:r>
          </a:p>
        </p:txBody>
      </p:sp>
    </p:spTree>
    <p:extLst>
      <p:ext uri="{BB962C8B-B14F-4D97-AF65-F5344CB8AC3E}">
        <p14:creationId xmlns:p14="http://schemas.microsoft.com/office/powerpoint/2010/main" val="127005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167"/>
    </mc:Choice>
    <mc:Fallback>
      <p:transition spd="slow" advTm="63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FDC9-C3CE-0032-EBF3-0C35B579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Comparison &amp; Selection – GUI Framework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657499F-CF39-C3E6-51F0-E474B0A74635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830727324"/>
              </p:ext>
            </p:extLst>
          </p:nvPr>
        </p:nvGraphicFramePr>
        <p:xfrm>
          <a:off x="5228166" y="1820333"/>
          <a:ext cx="6875325" cy="408358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375065">
                  <a:extLst>
                    <a:ext uri="{9D8B030D-6E8A-4147-A177-3AD203B41FA5}">
                      <a16:colId xmlns:a16="http://schemas.microsoft.com/office/drawing/2014/main" val="398923202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3475718932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570187467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86053433"/>
                    </a:ext>
                  </a:extLst>
                </a:gridCol>
                <a:gridCol w="1375065">
                  <a:extLst>
                    <a:ext uri="{9D8B030D-6E8A-4147-A177-3AD203B41FA5}">
                      <a16:colId xmlns:a16="http://schemas.microsoft.com/office/drawing/2014/main" val="141072172"/>
                    </a:ext>
                  </a:extLst>
                </a:gridCol>
              </a:tblGrid>
              <a:tr h="1633549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Language &amp; Framework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Ease of Use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Resource Usage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Speed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>
                          <a:effectLst/>
                        </a:rPr>
                        <a:t>Boot Time</a:t>
                      </a:r>
                      <a:endParaRPr lang="en-US" sz="24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5975003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C++ &amp; Qt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High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  <a:highlight>
                            <a:srgbClr val="FFFF00"/>
                          </a:highlight>
                        </a:rPr>
                        <a:t>Low</a:t>
                      </a:r>
                      <a:endParaRPr lang="en-US" sz="24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69933654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Python &amp; PyQt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8404601"/>
                  </a:ext>
                </a:extLst>
              </a:tr>
              <a:tr h="792872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C &amp; SDL2 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Highest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Lowest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9134390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AE249-88E2-35FC-502D-16DDBDCD0A6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50CCA2C-C68F-67ED-C741-F7F434702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8EA47F0E-8094-59D4-FC13-D815C8798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299E50-6A61-9848-326C-3E64A90253AD}"/>
              </a:ext>
            </a:extLst>
          </p:cNvPr>
          <p:cNvSpPr txBox="1"/>
          <p:nvPr/>
        </p:nvSpPr>
        <p:spPr>
          <a:xfrm>
            <a:off x="1068916" y="1841500"/>
            <a:ext cx="382058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C++ &amp; Qt offer the widest variety and support of graphics rendering while maintaining a high speed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Python &amp; </a:t>
            </a:r>
            <a:r>
              <a:rPr lang="en-US" err="1"/>
              <a:t>PyQt</a:t>
            </a:r>
            <a:r>
              <a:rPr lang="en-US"/>
              <a:t> are too slow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 &amp; SDL2 offer too little graphics rendering support </a:t>
            </a:r>
          </a:p>
        </p:txBody>
      </p:sp>
    </p:spTree>
    <p:extLst>
      <p:ext uri="{BB962C8B-B14F-4D97-AF65-F5344CB8AC3E}">
        <p14:creationId xmlns:p14="http://schemas.microsoft.com/office/powerpoint/2010/main" val="3439522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981"/>
    </mc:Choice>
    <mc:Fallback>
      <p:transition spd="slow" advTm="68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B14E7-5E54-CBAD-521A-B06387A3D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 - Regulator</a:t>
            </a:r>
          </a:p>
        </p:txBody>
      </p:sp>
      <p:pic>
        <p:nvPicPr>
          <p:cNvPr id="5" name="Content Placeholder 4" descr="A diagram of a circuit&#10;&#10;AI-generated content may be incorrect.">
            <a:extLst>
              <a:ext uri="{FF2B5EF4-FFF2-40B4-BE49-F238E27FC236}">
                <a16:creationId xmlns:a16="http://schemas.microsoft.com/office/drawing/2014/main" id="{E3B28CCA-AA58-AFFF-C49F-F8659161B93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rcRect l="3577" r="3441" b="-259"/>
          <a:stretch>
            <a:fillRect/>
          </a:stretch>
        </p:blipFill>
        <p:spPr>
          <a:xfrm>
            <a:off x="1022612" y="2323308"/>
            <a:ext cx="5412055" cy="270811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E9CC6-8C2B-8413-697D-87CC3830108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A computer screen shot of a circuit board&#10;&#10;AI-generated content may be incorrect.">
            <a:extLst>
              <a:ext uri="{FF2B5EF4-FFF2-40B4-BE49-F238E27FC236}">
                <a16:creationId xmlns:a16="http://schemas.microsoft.com/office/drawing/2014/main" id="{8176759E-2AAE-F83B-B129-4AEB46F9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978" y="1920727"/>
            <a:ext cx="5566710" cy="44574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9E483B-7364-E151-B5EA-75C6CD3CF1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8" name="Audio 27">
            <a:extLst>
              <a:ext uri="{FF2B5EF4-FFF2-40B4-BE49-F238E27FC236}">
                <a16:creationId xmlns:a16="http://schemas.microsoft.com/office/drawing/2014/main" id="{B0058636-0E10-F99A-29FD-FD37A28CD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99"/>
    </mc:Choice>
    <mc:Fallback>
      <p:transition spd="slow" advTm="10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4BAA-74BF-EFB3-4A70-8A8E3E5EC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5746-F21F-3D9B-6E34-D2D57C98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Design-Altimeter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98B0E-193D-C716-D19C-AA577E47AF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252C7D-5CA1-5FA5-F61D-25D975D8C8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BAB545-33F5-7AC7-DEE9-B91B8647D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315" y="1772356"/>
            <a:ext cx="5381531" cy="3655582"/>
          </a:xfrm>
          <a:prstGeom prst="rect">
            <a:avLst/>
          </a:prstGeom>
        </p:spPr>
      </p:pic>
      <p:pic>
        <p:nvPicPr>
          <p:cNvPr id="13" name="Picture 12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6DB39A77-E6A9-270E-D68C-D5D4E2931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094" y="1685816"/>
            <a:ext cx="5281506" cy="4518936"/>
          </a:xfrm>
          <a:prstGeom prst="rect">
            <a:avLst/>
          </a:prstGeom>
        </p:spPr>
      </p:pic>
      <p:pic>
        <p:nvPicPr>
          <p:cNvPr id="18" name="Audio 17">
            <a:extLst>
              <a:ext uri="{FF2B5EF4-FFF2-40B4-BE49-F238E27FC236}">
                <a16:creationId xmlns:a16="http://schemas.microsoft.com/office/drawing/2014/main" id="{CD251206-2E78-CD02-57FE-269F0D184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36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40"/>
    </mc:Choice>
    <mc:Fallback>
      <p:transition spd="slow" advTm="16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D457E-846C-17BA-1CC8-66ADBCD6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7298-0367-1B95-D7BE-43F93691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 - IMU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B0370-8166-B334-4F1F-6B923D9A2AB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C1E404-EA8B-9705-2A3D-59679CA313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1" name="Picture 10" descr="A diagram of a computer&#10;&#10;AI-generated content may be incorrect.">
            <a:extLst>
              <a:ext uri="{FF2B5EF4-FFF2-40B4-BE49-F238E27FC236}">
                <a16:creationId xmlns:a16="http://schemas.microsoft.com/office/drawing/2014/main" id="{48457874-1F66-586B-C935-C62BFC01F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77" y="1694040"/>
            <a:ext cx="4781168" cy="4198760"/>
          </a:xfrm>
          <a:prstGeom prst="rect">
            <a:avLst/>
          </a:prstGeom>
        </p:spPr>
      </p:pic>
      <p:pic>
        <p:nvPicPr>
          <p:cNvPr id="13" name="Picture 12" descr="A circuit board with red and green lines&#10;&#10;AI-generated content may be incorrect.">
            <a:extLst>
              <a:ext uri="{FF2B5EF4-FFF2-40B4-BE49-F238E27FC236}">
                <a16:creationId xmlns:a16="http://schemas.microsoft.com/office/drawing/2014/main" id="{30768A6C-2CBC-4FA5-2DB5-0FEFD968C0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556" y="1656762"/>
            <a:ext cx="4446869" cy="4198760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5D572F86-27D4-EECE-614D-F3D050D9A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2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03"/>
    </mc:Choice>
    <mc:Fallback>
      <p:transition spd="slow" advTm="17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13AFF-9514-EADF-341C-C2867E8C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B9086-66D5-790F-3244-D1A96ECA18B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DCC16-F3B1-BA95-4B2E-ABAFB04E3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7A90A4-C2EC-4FBE-6B45-0FC228E26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324" y="934723"/>
            <a:ext cx="7345062" cy="592079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BE30EA4-4F77-00ED-F18B-0C9A793B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692" y="-2408"/>
            <a:ext cx="9150675" cy="1427585"/>
          </a:xfrm>
        </p:spPr>
        <p:txBody>
          <a:bodyPr/>
          <a:lstStyle/>
          <a:p>
            <a:r>
              <a:rPr lang="en-US"/>
              <a:t>PCB Design – Main PCB</a:t>
            </a:r>
          </a:p>
        </p:txBody>
      </p:sp>
      <p:pic>
        <p:nvPicPr>
          <p:cNvPr id="23" name="Audio 22">
            <a:extLst>
              <a:ext uri="{FF2B5EF4-FFF2-40B4-BE49-F238E27FC236}">
                <a16:creationId xmlns:a16="http://schemas.microsoft.com/office/drawing/2014/main" id="{774BDE33-5B67-CFAD-4873-680AA302AF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4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638"/>
    </mc:Choice>
    <mc:Fallback>
      <p:transition spd="slow" advTm="20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60E09-4191-C579-3347-048DEE501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B1D8F-BE0F-233D-0310-08A22EB685C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Picture 6" descr="A computer screen shot of a circuit board&#10;&#10;AI-generated content may be incorrect.">
            <a:extLst>
              <a:ext uri="{FF2B5EF4-FFF2-40B4-BE49-F238E27FC236}">
                <a16:creationId xmlns:a16="http://schemas.microsoft.com/office/drawing/2014/main" id="{954AE584-9C32-FDA0-E209-105B81D19E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636" y="271504"/>
            <a:ext cx="8732120" cy="63078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2678AF-025B-5D8F-AF06-D94ECB157E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5D7C6C0E-DCCF-C71C-14C1-61C428D2A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3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70"/>
    </mc:Choice>
    <mc:Fallback>
      <p:transition spd="slow" advTm="19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DEB2-C173-82B4-10CF-48BCA0C38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V1 Final System – PCB / Sensors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B9E45-6FD0-F7AE-BBAD-AA6CFA8501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IMG_4513_A0F37730-F259-4C95-926B-076480EC43E2.mp4">
            <a:hlinkClick r:id="" action="ppaction://media"/>
            <a:extLst>
              <a:ext uri="{FF2B5EF4-FFF2-40B4-BE49-F238E27FC236}">
                <a16:creationId xmlns:a16="http://schemas.microsoft.com/office/drawing/2014/main" id="{5C17BEE9-067A-92EE-7D53-5CA904E3D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2304" y="2014136"/>
            <a:ext cx="6879364" cy="38696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94FC5C-3B8A-388F-C9AA-0F63912FAE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FEE0133C-5BF5-1384-E0F3-DBECEDEAFD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1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92"/>
    </mc:Choice>
    <mc:Fallback>
      <p:transition spd="slow" advTm="14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B106-16C2-3E2E-BB96-97F83E59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Design – Use Case Diagram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7839016-DED0-4A85-6395-C1B3698BC5D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2682241" y="1504736"/>
            <a:ext cx="6654800" cy="490826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80A4D-CEDB-E5AB-BDE3-418AC8807F9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 descr="A person smiling at camera&#10;&#10;AI-generated content may be incorrect.">
            <a:extLst>
              <a:ext uri="{FF2B5EF4-FFF2-40B4-BE49-F238E27FC236}">
                <a16:creationId xmlns:a16="http://schemas.microsoft.com/office/drawing/2014/main" id="{8730A311-C2A3-5B23-E1EE-CC67B892A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99AF70D-637A-52CA-F3A7-75A49CCE7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993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50"/>
    </mc:Choice>
    <mc:Fallback>
      <p:transition spd="slow" advTm="64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A1223-14A1-E4E7-BBD4-38887F251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System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0D62C-E8B1-0A35-97C0-A89D56D3531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33F9816C-303F-28B6-173E-752B3C30E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17C46062-4134-DAD9-564F-7459117EC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FE40F381-D089-260A-1D5C-D66BC56A4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203732-4A41-5CF8-BC0C-BF30E846C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788" y="2378110"/>
            <a:ext cx="11269211" cy="26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77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455"/>
    </mc:Choice>
    <mc:Fallback>
      <p:transition spd="slow" advTm="61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B5D2-7F09-0BAE-6269-48BEC080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MCU Integration</a:t>
            </a:r>
          </a:p>
        </p:txBody>
      </p:sp>
      <p:pic>
        <p:nvPicPr>
          <p:cNvPr id="5" name="Picture 4" descr="A diagram of a computer&#10;&#10;AI-generated content may be incorrect.">
            <a:extLst>
              <a:ext uri="{FF2B5EF4-FFF2-40B4-BE49-F238E27FC236}">
                <a16:creationId xmlns:a16="http://schemas.microsoft.com/office/drawing/2014/main" id="{72594089-E0E7-0B03-B651-133F500DA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041" y="1607384"/>
            <a:ext cx="8209280" cy="472033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F5DCA-6876-2DA5-0BD3-889FD7D534C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A77FE660-8FD6-2F07-D2A4-8C1F9BC23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192A1AA-B6D7-08AA-A83E-2C1BE9CFA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0288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97"/>
    </mc:Choice>
    <mc:Fallback>
      <p:transition spd="slow" advTm="63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CF8C-9092-795D-7870-5B381025B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Software Design – UI Spec</a:t>
            </a:r>
          </a:p>
        </p:txBody>
      </p:sp>
      <p:pic>
        <p:nvPicPr>
          <p:cNvPr id="5" name="Content Placeholder 4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ED739821-769B-6A60-A6E5-88726E88334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/>
          <a:srcRect r="351" b="2"/>
          <a:stretch>
            <a:fillRect/>
          </a:stretch>
        </p:blipFill>
        <p:spPr>
          <a:xfrm>
            <a:off x="1450152" y="1523854"/>
            <a:ext cx="9766487" cy="470433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F7650-BF93-7410-02B8-0667C91D44C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A71ADC10-070C-FF47-F0DF-B0AA1B43B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DCE067A-5597-B612-06E3-1693492FDE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958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59"/>
    </mc:Choice>
    <mc:Fallback>
      <p:transition spd="slow" advTm="32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7F2A-FE5F-1A06-3484-47E28F251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Prototyping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AAE91-55A4-9DA1-B647-8DA1C24A868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/>
              <a:t>Successfully built a benchtop basic projection prototype utilizing: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Raspberry Pi4 for peripheral integration / GUI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Quarter Waveplate Polarizer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Projection Magnification lens System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Reflective Optics for Packaging Constraints 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Breadboard for electrical integration 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5F136-50F2-0874-4A11-F113F9CA016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D5D5D4-E569-68D6-70FD-B05538F862A9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E208DA-F4E8-1713-FB30-26C683A3D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766" y="3336303"/>
            <a:ext cx="3915834" cy="3069167"/>
          </a:xfrm>
          <a:prstGeom prst="rect">
            <a:avLst/>
          </a:prstGeom>
        </p:spPr>
      </p:pic>
      <p:pic>
        <p:nvPicPr>
          <p:cNvPr id="52" name="Audio 51">
            <a:extLst>
              <a:ext uri="{FF2B5EF4-FFF2-40B4-BE49-F238E27FC236}">
                <a16:creationId xmlns:a16="http://schemas.microsoft.com/office/drawing/2014/main" id="{037B24EA-1B0C-19B6-1DCC-C7AC3276B1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58" name="Picture 57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662CAD53-EC23-C0DC-6B7B-BD4709AD4D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0983558" y="0"/>
            <a:ext cx="1179370" cy="1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11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45"/>
    </mc:Choice>
    <mc:Fallback>
      <p:transition spd="slow" advTm="70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187D-E56D-444E-C3F6-42D1D33A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Prototyping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22AB4-CEF4-7B35-A86A-1508B0E037E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E090FF-7762-C677-E7E7-308C495483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742756" y="5674772"/>
            <a:ext cx="2796971" cy="38221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00"/>
              <a:t>Test Display Screen outputting sample imagery for our setup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C38400-69A4-D695-A97A-53965CDBF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 flipV="1">
            <a:off x="1248930" y="2136469"/>
            <a:ext cx="3784623" cy="2796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F88C24-E2B4-685E-40E5-768F980592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66" b="19380"/>
          <a:stretch>
            <a:fillRect/>
          </a:stretch>
        </p:blipFill>
        <p:spPr>
          <a:xfrm>
            <a:off x="6499083" y="214415"/>
            <a:ext cx="3661952" cy="23799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60D2ECE-75C5-3A94-F10D-A491B076298A}"/>
              </a:ext>
            </a:extLst>
          </p:cNvPr>
          <p:cNvSpPr/>
          <p:nvPr/>
        </p:nvSpPr>
        <p:spPr>
          <a:xfrm>
            <a:off x="11277600" y="0"/>
            <a:ext cx="881742" cy="8926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ADA4AA-B8CA-1B57-9C52-B33736659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7351" y="3498959"/>
            <a:ext cx="3263683" cy="2558022"/>
          </a:xfrm>
          <a:prstGeom prst="rect">
            <a:avLst/>
          </a:prstGeom>
        </p:spPr>
      </p:pic>
      <p:pic>
        <p:nvPicPr>
          <p:cNvPr id="35" name="Audio 34">
            <a:extLst>
              <a:ext uri="{FF2B5EF4-FFF2-40B4-BE49-F238E27FC236}">
                <a16:creationId xmlns:a16="http://schemas.microsoft.com/office/drawing/2014/main" id="{C53094B2-83AA-682F-96D8-42728C55D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40" name="Picture 39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E62C969-4106-044C-7F16-2D22C303459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656" t="30457" r="5806" b="19686"/>
          <a:stretch>
            <a:fillRect/>
          </a:stretch>
        </p:blipFill>
        <p:spPr>
          <a:xfrm>
            <a:off x="10749876" y="1"/>
            <a:ext cx="1413052" cy="892628"/>
          </a:xfrm>
          <a:prstGeom prst="rect">
            <a:avLst/>
          </a:prstGeom>
        </p:spPr>
      </p:pic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525600F4-5E35-BA7F-340F-4359149CCF01}"/>
              </a:ext>
            </a:extLst>
          </p:cNvPr>
          <p:cNvSpPr txBox="1">
            <a:spLocks/>
          </p:cNvSpPr>
          <p:nvPr/>
        </p:nvSpPr>
        <p:spPr>
          <a:xfrm>
            <a:off x="6897351" y="2738871"/>
            <a:ext cx="3263683" cy="53765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10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7E4E6D79-3B71-F74A-DCC0-8C2E75260667}"/>
              </a:ext>
            </a:extLst>
          </p:cNvPr>
          <p:cNvSpPr txBox="1">
            <a:spLocks/>
          </p:cNvSpPr>
          <p:nvPr/>
        </p:nvSpPr>
        <p:spPr>
          <a:xfrm>
            <a:off x="6897351" y="2749800"/>
            <a:ext cx="2796971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Optical Test Setup with display 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B52098B-85B4-B5B3-8E67-50D09EC0CFDB}"/>
              </a:ext>
            </a:extLst>
          </p:cNvPr>
          <p:cNvSpPr txBox="1">
            <a:spLocks/>
          </p:cNvSpPr>
          <p:nvPr/>
        </p:nvSpPr>
        <p:spPr>
          <a:xfrm>
            <a:off x="6897351" y="6248333"/>
            <a:ext cx="3263683" cy="3822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/>
              <a:t>Test setup complete with optics and display integration </a:t>
            </a:r>
          </a:p>
        </p:txBody>
      </p:sp>
    </p:spTree>
    <p:extLst>
      <p:ext uri="{BB962C8B-B14F-4D97-AF65-F5344CB8AC3E}">
        <p14:creationId xmlns:p14="http://schemas.microsoft.com/office/powerpoint/2010/main" val="237188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151"/>
    </mc:Choice>
    <mc:Fallback>
      <p:transition spd="slow" advTm="29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96FA3-E55F-59AD-B47A-84F05454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Benchtop System </a:t>
            </a:r>
            <a:r>
              <a:rPr lang="en-US" err="1"/>
              <a:t>Prototypig</a:t>
            </a:r>
            <a:r>
              <a:rPr lang="en-US"/>
              <a:t> </a:t>
            </a:r>
          </a:p>
        </p:txBody>
      </p:sp>
      <p:pic>
        <p:nvPicPr>
          <p:cNvPr id="5" name="IMG_4015_28890FAF-6B7A-4A38-B858-05A56906D870.mp4">
            <a:hlinkClick r:id="" action="ppaction://media"/>
            <a:extLst>
              <a:ext uri="{FF2B5EF4-FFF2-40B4-BE49-F238E27FC236}">
                <a16:creationId xmlns:a16="http://schemas.microsoft.com/office/drawing/2014/main" id="{E74368B6-B375-7720-CCBD-54AEAD26CBCB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34431" y="1931437"/>
            <a:ext cx="7323138" cy="41195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60DCA-793F-B4D9-F60B-F39DBAC103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C7C30947-A568-30D1-8233-58F26A71BA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656" t="30457" r="5806" b="19686"/>
          <a:stretch>
            <a:fillRect/>
          </a:stretch>
        </p:blipFill>
        <p:spPr>
          <a:xfrm>
            <a:off x="11207578" y="0"/>
            <a:ext cx="984422" cy="1244991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57F53369-E26E-9DF9-F722-F1969DF3FE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02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213"/>
    </mc:Choice>
    <mc:Fallback>
      <p:transition spd="slow" advTm="40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8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371" objId="5"/>
        <p14:stopEvt time="40209" objId="5"/>
      </p14:showEvt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8A68-431E-A055-BADC-D48C5930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Pattern on Benchtop System </a:t>
            </a:r>
          </a:p>
        </p:txBody>
      </p:sp>
      <p:pic>
        <p:nvPicPr>
          <p:cNvPr id="5" name="IMG_4016_F1BF657B-A795-4BD5-A788-A89515F3B3F0.mp4">
            <a:hlinkClick r:id="" action="ppaction://media"/>
            <a:extLst>
              <a:ext uri="{FF2B5EF4-FFF2-40B4-BE49-F238E27FC236}">
                <a16:creationId xmlns:a16="http://schemas.microsoft.com/office/drawing/2014/main" id="{BB3BDAC8-CDC1-1D7E-5CAF-C2B66EFD7848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12031" y="1824038"/>
            <a:ext cx="7323138" cy="41195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89D19-FFC4-0A5E-F859-887FD6C1705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D8091776-CD3E-C9E7-5C34-C0942B326C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1207578" y="0"/>
            <a:ext cx="984422" cy="1244991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7A62DC4F-1428-A43C-5495-5F1103DFFB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1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02"/>
    </mc:Choice>
    <mc:Fallback>
      <p:transition spd="slow" advTm="21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944" objId="5"/>
        <p14:stopEvt time="20959" objId="5"/>
      </p14:showEvt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EB14-E61E-1E7C-056A-9BBDFED0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 anchor="ctr">
            <a:normAutofit/>
          </a:bodyPr>
          <a:lstStyle/>
          <a:p>
            <a:r>
              <a:rPr lang="en-US"/>
              <a:t>***Designed Product (P.E.G.A.S.U.S. V1)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CCD2F-FCE3-4866-8FC1-94E7CE36C62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8D65601-5AE2-46FC-B138-694DDD2B510D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pic>
        <p:nvPicPr>
          <p:cNvPr id="3" name="Picture 2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27E676DD-3968-54F2-83DC-4109276E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14" name="Picture 13" descr="A machine with a screen on it&#10;&#10;AI-generated content may be incorrect.">
            <a:extLst>
              <a:ext uri="{FF2B5EF4-FFF2-40B4-BE49-F238E27FC236}">
                <a16:creationId xmlns:a16="http://schemas.microsoft.com/office/drawing/2014/main" id="{8B56C84D-473A-A9C7-1ACE-155102EB5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815" y="1511125"/>
            <a:ext cx="4793059" cy="3835749"/>
          </a:xfrm>
          <a:prstGeom prst="rect">
            <a:avLst/>
          </a:prstGeom>
        </p:spPr>
      </p:pic>
      <p:pic>
        <p:nvPicPr>
          <p:cNvPr id="18" name="Picture 17" descr="A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40792E7C-4B48-3FCF-AA08-75E98AEE9D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23" t="2247" r="32808" b="26331"/>
          <a:stretch>
            <a:fillRect/>
          </a:stretch>
        </p:blipFill>
        <p:spPr>
          <a:xfrm>
            <a:off x="6567233" y="1511125"/>
            <a:ext cx="4447900" cy="3835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E3C448-C45B-5CD1-2669-F51151367F97}"/>
              </a:ext>
            </a:extLst>
          </p:cNvPr>
          <p:cNvSpPr txBox="1"/>
          <p:nvPr/>
        </p:nvSpPr>
        <p:spPr>
          <a:xfrm>
            <a:off x="1468815" y="5435600"/>
            <a:ext cx="4793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Final housing with PCB and optical systems fully integrated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9F08C2-1A36-9D50-59C2-10F1DBA1D85C}"/>
              </a:ext>
            </a:extLst>
          </p:cNvPr>
          <p:cNvSpPr txBox="1"/>
          <p:nvPr/>
        </p:nvSpPr>
        <p:spPr>
          <a:xfrm>
            <a:off x="6567233" y="5503333"/>
            <a:ext cx="444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Final GUI overlaid on to pilots FOV with accurate data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B55B45F4-BE6B-EF5D-7C32-AFA194165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25"/>
    </mc:Choice>
    <mc:Fallback>
      <p:transition spd="slow" advTm="51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0FFD5-C706-6AFD-6A59-F937DB41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V1 Final System: Internal Components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B76A0-63F0-9FB6-28F3-3E5C93CD469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IMG_1193_9A66F9C2-ADF9-43E9-B0B5-D939C89AF335.mp4">
            <a:hlinkClick r:id="" action="ppaction://media"/>
            <a:extLst>
              <a:ext uri="{FF2B5EF4-FFF2-40B4-BE49-F238E27FC236}">
                <a16:creationId xmlns:a16="http://schemas.microsoft.com/office/drawing/2014/main" id="{B164CD12-0195-F2A4-5F80-6F516F22CDF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744.8129000000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0037" y="2383972"/>
            <a:ext cx="6328229" cy="3559629"/>
          </a:xfrm>
          <a:prstGeom prst="rect">
            <a:avLst/>
          </a:prstGeom>
        </p:spPr>
      </p:pic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63BBC826-F439-204A-0C9F-324842E191B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1A784EAD-8310-A6FD-5926-A59B9459A3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7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37"/>
    </mc:Choice>
    <mc:Fallback>
      <p:transition spd="slow" advTm="26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170" objId="5"/>
        <p14:stopEvt time="26836" objId="5"/>
      </p14:showEvt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DFA6-D1DB-08A4-ECA2-68549C60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Optical Hardware Difficulties Faced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4E896-4BA2-EA99-FFDB-433E6616327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F17701-0F57-6111-164F-60663FB6E6B1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082556723"/>
              </p:ext>
            </p:extLst>
          </p:nvPr>
        </p:nvGraphicFramePr>
        <p:xfrm>
          <a:off x="1449388" y="2108200"/>
          <a:ext cx="9853612" cy="440425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26806">
                  <a:extLst>
                    <a:ext uri="{9D8B030D-6E8A-4147-A177-3AD203B41FA5}">
                      <a16:colId xmlns:a16="http://schemas.microsoft.com/office/drawing/2014/main" val="2038038403"/>
                    </a:ext>
                  </a:extLst>
                </a:gridCol>
                <a:gridCol w="4926806">
                  <a:extLst>
                    <a:ext uri="{9D8B030D-6E8A-4147-A177-3AD203B41FA5}">
                      <a16:colId xmlns:a16="http://schemas.microsoft.com/office/drawing/2014/main" val="1483053088"/>
                    </a:ext>
                  </a:extLst>
                </a:gridCol>
              </a:tblGrid>
              <a:tr h="409115">
                <a:tc>
                  <a:txBody>
                    <a:bodyPr/>
                    <a:lstStyle/>
                    <a:p>
                      <a:r>
                        <a:rPr lang="en-US"/>
                        <a:t>Issue Faced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6925"/>
                  </a:ext>
                </a:extLst>
              </a:tr>
              <a:tr h="1022788">
                <a:tc>
                  <a:txBody>
                    <a:bodyPr/>
                    <a:lstStyle/>
                    <a:p>
                      <a:r>
                        <a:rPr lang="en-US"/>
                        <a:t>Optomechanical Housings and Mounts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Designed optomechanics and utilized additive fabrication techniques (3d printing) to iterate upon mechanical housings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30570"/>
                  </a:ext>
                </a:extLst>
              </a:tr>
              <a:tr h="1022788">
                <a:tc>
                  <a:txBody>
                    <a:bodyPr/>
                    <a:lstStyle/>
                    <a:p>
                      <a:r>
                        <a:rPr lang="en-US" sz="1800" b="0"/>
                        <a:t>Optical Alignment Challenges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Utilized the optical rail cage system in order to ensure optical axis consistency as well as ease of alignment.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1727"/>
                  </a:ext>
                </a:extLst>
              </a:tr>
              <a:tr h="974784">
                <a:tc>
                  <a:txBody>
                    <a:bodyPr/>
                    <a:lstStyle/>
                    <a:p>
                      <a:r>
                        <a:rPr lang="en-US"/>
                        <a:t>HUD Brightness Improvements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Introduced Optical Attenutation Film to combiner in order to increase GUI contrast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19735"/>
                  </a:ext>
                </a:extLst>
              </a:tr>
              <a:tr h="974784">
                <a:tc>
                  <a:txBody>
                    <a:bodyPr/>
                    <a:lstStyle/>
                    <a:p>
                      <a:r>
                        <a:rPr lang="en-US"/>
                        <a:t>Polarization Cost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Incorporated cost-effective Circular Polarizing </a:t>
                      </a:r>
                      <a:r>
                        <a:rPr lang="el-GR"/>
                        <a:t>λ</a:t>
                      </a:r>
                      <a:r>
                        <a:rPr lang="en-US"/>
                        <a:t>/4 film instead of having to buy a costly </a:t>
                      </a:r>
                      <a:r>
                        <a:rPr lang="el-GR"/>
                        <a:t>λ</a:t>
                      </a:r>
                      <a:r>
                        <a:rPr lang="en-US"/>
                        <a:t>/4 waveplate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00995"/>
                  </a:ext>
                </a:extLst>
              </a:tr>
            </a:tbl>
          </a:graphicData>
        </a:graphic>
      </p:graphicFrame>
      <p:pic>
        <p:nvPicPr>
          <p:cNvPr id="6" name="Picture 5" descr="A person taking a selfie in front of a building&#10;&#10;AI-generated content may be incorrect.">
            <a:extLst>
              <a:ext uri="{FF2B5EF4-FFF2-40B4-BE49-F238E27FC236}">
                <a16:creationId xmlns:a16="http://schemas.microsoft.com/office/drawing/2014/main" id="{4F33F81C-7BF6-7648-F259-A44B0B43CE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6" t="30457" r="5806" b="19686"/>
          <a:stretch>
            <a:fillRect/>
          </a:stretch>
        </p:blipFill>
        <p:spPr>
          <a:xfrm>
            <a:off x="10723185" y="0"/>
            <a:ext cx="1439743" cy="1491540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B9B2E072-D171-73DF-0D24-8B9542944F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4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155"/>
    </mc:Choice>
    <mc:Fallback>
      <p:transition spd="slow" advTm="125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4D25-3AED-B27E-5EF8-136088F9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153" y="159465"/>
            <a:ext cx="9150675" cy="1427585"/>
          </a:xfrm>
        </p:spPr>
        <p:txBody>
          <a:bodyPr/>
          <a:lstStyle/>
          <a:p>
            <a:r>
              <a:rPr lang="en-US"/>
              <a:t>Electrical Hardware Difficulties Faced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D304-289A-2AF0-9062-84F1F5709E3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67112" y="1253085"/>
            <a:ext cx="5190168" cy="1263084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Solderable sensors </a:t>
            </a:r>
          </a:p>
          <a:p>
            <a:pPr lvl="1">
              <a:buFontTx/>
              <a:buChar char="-"/>
            </a:pPr>
            <a:r>
              <a:rPr lang="en-US"/>
              <a:t>Picking the correct package</a:t>
            </a:r>
          </a:p>
          <a:p>
            <a:pPr lvl="1">
              <a:buFontTx/>
              <a:buChar char="-"/>
            </a:pPr>
            <a:r>
              <a:rPr lang="en-US"/>
              <a:t>Making sure there are no shorts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7C839-57BD-25E1-03FD-2A34022CB0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39BA9364-D541-DE28-9F3A-69F6DA5BF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741" y="3292350"/>
            <a:ext cx="2254056" cy="2098961"/>
          </a:xfrm>
          <a:prstGeom prst="rect">
            <a:avLst/>
          </a:prstGeom>
        </p:spPr>
      </p:pic>
      <p:pic>
        <p:nvPicPr>
          <p:cNvPr id="10" name="Picture 9" descr="A close-up of a chip&#10;&#10;AI-generated content may be incorrect.">
            <a:extLst>
              <a:ext uri="{FF2B5EF4-FFF2-40B4-BE49-F238E27FC236}">
                <a16:creationId xmlns:a16="http://schemas.microsoft.com/office/drawing/2014/main" id="{3CBECA40-A645-ACCB-A16B-447F6881C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764" y="3292351"/>
            <a:ext cx="2243717" cy="20989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75F146-8764-7497-3051-E71A452798B9}"/>
              </a:ext>
            </a:extLst>
          </p:cNvPr>
          <p:cNvSpPr txBox="1"/>
          <p:nvPr/>
        </p:nvSpPr>
        <p:spPr>
          <a:xfrm>
            <a:off x="3998769" y="5528029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LSM9DS1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8B3C17-B473-342F-DF65-31EEAC97770A}"/>
              </a:ext>
            </a:extLst>
          </p:cNvPr>
          <p:cNvSpPr txBox="1"/>
          <p:nvPr/>
        </p:nvSpPr>
        <p:spPr>
          <a:xfrm>
            <a:off x="8829214" y="5522301"/>
            <a:ext cx="143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MPU9250</a:t>
            </a:r>
          </a:p>
        </p:txBody>
      </p:sp>
      <p:pic>
        <p:nvPicPr>
          <p:cNvPr id="15" name="Picture 14" descr="A close up of a computer chip&#10;&#10;AI-generated content may be incorrect.">
            <a:extLst>
              <a:ext uri="{FF2B5EF4-FFF2-40B4-BE49-F238E27FC236}">
                <a16:creationId xmlns:a16="http://schemas.microsoft.com/office/drawing/2014/main" id="{47C5D635-E69E-F022-479F-9580D36E9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319" y="3292351"/>
            <a:ext cx="2098961" cy="2098961"/>
          </a:xfrm>
          <a:prstGeom prst="rect">
            <a:avLst/>
          </a:prstGeom>
        </p:spPr>
      </p:pic>
      <p:pic>
        <p:nvPicPr>
          <p:cNvPr id="17" name="Picture 16" descr="A black rectangular object with a white border&#10;&#10;AI-generated content may be incorrect.">
            <a:extLst>
              <a:ext uri="{FF2B5EF4-FFF2-40B4-BE49-F238E27FC236}">
                <a16:creationId xmlns:a16="http://schemas.microsoft.com/office/drawing/2014/main" id="{6186D418-F929-7DD3-7477-145BAA2DBB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968" y="3370009"/>
            <a:ext cx="3571384" cy="17748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56059AE-E3B8-AB40-12DE-985C5D59C13C}"/>
              </a:ext>
            </a:extLst>
          </p:cNvPr>
          <p:cNvSpPr txBox="1"/>
          <p:nvPr/>
        </p:nvSpPr>
        <p:spPr>
          <a:xfrm>
            <a:off x="7951807" y="2847372"/>
            <a:ext cx="1145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Side Pins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80CF3E-77B5-910D-2F19-C9203E8BFAFF}"/>
              </a:ext>
            </a:extLst>
          </p:cNvPr>
          <p:cNvSpPr txBox="1"/>
          <p:nvPr/>
        </p:nvSpPr>
        <p:spPr>
          <a:xfrm>
            <a:off x="1997326" y="3000677"/>
            <a:ext cx="177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 Side Pins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37D9B-7B77-1E57-DAAA-AAAF7B0211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403" r="18138"/>
          <a:stretch>
            <a:fillRect/>
          </a:stretch>
        </p:blipFill>
        <p:spPr>
          <a:xfrm>
            <a:off x="10924425" y="0"/>
            <a:ext cx="1267575" cy="1619485"/>
          </a:xfrm>
          <a:prstGeom prst="rect">
            <a:avLst/>
          </a:prstGeom>
        </p:spPr>
      </p:pic>
      <p:pic>
        <p:nvPicPr>
          <p:cNvPr id="28" name="Audio 27">
            <a:extLst>
              <a:ext uri="{FF2B5EF4-FFF2-40B4-BE49-F238E27FC236}">
                <a16:creationId xmlns:a16="http://schemas.microsoft.com/office/drawing/2014/main" id="{37D9D850-B4FC-7164-CD56-7481E5332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21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20"/>
    </mc:Choice>
    <mc:Fallback>
      <p:transition spd="slow" advTm="26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BC4B-FC5A-55FA-F9AE-9BE983BE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Difficulties Faced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0B95F56-BFAF-4DCA-37B9-4B5AB91C9FF8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091335629"/>
              </p:ext>
            </p:extLst>
          </p:nvPr>
        </p:nvGraphicFramePr>
        <p:xfrm>
          <a:off x="1449388" y="2108199"/>
          <a:ext cx="9853612" cy="38354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26806">
                  <a:extLst>
                    <a:ext uri="{9D8B030D-6E8A-4147-A177-3AD203B41FA5}">
                      <a16:colId xmlns:a16="http://schemas.microsoft.com/office/drawing/2014/main" val="2038038403"/>
                    </a:ext>
                  </a:extLst>
                </a:gridCol>
                <a:gridCol w="4926806">
                  <a:extLst>
                    <a:ext uri="{9D8B030D-6E8A-4147-A177-3AD203B41FA5}">
                      <a16:colId xmlns:a16="http://schemas.microsoft.com/office/drawing/2014/main" val="1483053088"/>
                    </a:ext>
                  </a:extLst>
                </a:gridCol>
              </a:tblGrid>
              <a:tr h="416187">
                <a:tc>
                  <a:txBody>
                    <a:bodyPr/>
                    <a:lstStyle/>
                    <a:p>
                      <a:r>
                        <a:rPr lang="en-US"/>
                        <a:t>Issue Faced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6925"/>
                  </a:ext>
                </a:extLst>
              </a:tr>
              <a:tr h="1709607">
                <a:tc>
                  <a:txBody>
                    <a:bodyPr/>
                    <a:lstStyle/>
                    <a:p>
                      <a:r>
                        <a:rPr lang="en-US"/>
                        <a:t>Magnetometer Distortion &amp; Unstable Heading - Magnetic interference and sensor noise caused inconsistent heading readings.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Used a Mahony sensor fusion filter with calibration and correction logic to stabilize heading.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30570"/>
                  </a:ext>
                </a:extLst>
              </a:tr>
              <a:tr h="1709607">
                <a:tc>
                  <a:txBody>
                    <a:bodyPr/>
                    <a:lstStyle/>
                    <a:p>
                      <a:r>
                        <a:rPr lang="en-US" sz="1800" b="0"/>
                        <a:t>IMU Bias &amp; Drift - </a:t>
                      </a:r>
                      <a:r>
                        <a:rPr lang="en-US"/>
                        <a:t>Gyroscope and accelerometer biases caused orientation drift over time.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Applied multi-axis calibration to compute and correct sensor offsets.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172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4834A-E7A8-BB90-BA2C-4CACA23D58E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2235A6B2-C52F-68EC-87F3-4EE30C618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01EDAF7A-F887-D86A-B8CE-1AB7A864C5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260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46"/>
    </mc:Choice>
    <mc:Fallback>
      <p:transition spd="slow" advTm="39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40ED5-E291-65F2-3349-5D90B325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 - BOM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FCF3379-BAB9-D77D-40B1-9F43D83FF33E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799197274"/>
              </p:ext>
            </p:extLst>
          </p:nvPr>
        </p:nvGraphicFramePr>
        <p:xfrm>
          <a:off x="1468815" y="1630669"/>
          <a:ext cx="4301725" cy="4138313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24036">
                  <a:extLst>
                    <a:ext uri="{9D8B030D-6E8A-4147-A177-3AD203B41FA5}">
                      <a16:colId xmlns:a16="http://schemas.microsoft.com/office/drawing/2014/main" val="2300324607"/>
                    </a:ext>
                  </a:extLst>
                </a:gridCol>
                <a:gridCol w="1890587">
                  <a:extLst>
                    <a:ext uri="{9D8B030D-6E8A-4147-A177-3AD203B41FA5}">
                      <a16:colId xmlns:a16="http://schemas.microsoft.com/office/drawing/2014/main" val="2685413094"/>
                    </a:ext>
                  </a:extLst>
                </a:gridCol>
                <a:gridCol w="281869">
                  <a:extLst>
                    <a:ext uri="{9D8B030D-6E8A-4147-A177-3AD203B41FA5}">
                      <a16:colId xmlns:a16="http://schemas.microsoft.com/office/drawing/2014/main" val="1828529350"/>
                    </a:ext>
                  </a:extLst>
                </a:gridCol>
                <a:gridCol w="859358">
                  <a:extLst>
                    <a:ext uri="{9D8B030D-6E8A-4147-A177-3AD203B41FA5}">
                      <a16:colId xmlns:a16="http://schemas.microsoft.com/office/drawing/2014/main" val="1537655147"/>
                    </a:ext>
                  </a:extLst>
                </a:gridCol>
                <a:gridCol w="859358">
                  <a:extLst>
                    <a:ext uri="{9D8B030D-6E8A-4147-A177-3AD203B41FA5}">
                      <a16:colId xmlns:a16="http://schemas.microsoft.com/office/drawing/2014/main" val="1309113736"/>
                    </a:ext>
                  </a:extLst>
                </a:gridCol>
                <a:gridCol w="86517">
                  <a:extLst>
                    <a:ext uri="{9D8B030D-6E8A-4147-A177-3AD203B41FA5}">
                      <a16:colId xmlns:a16="http://schemas.microsoft.com/office/drawing/2014/main" val="627100012"/>
                    </a:ext>
                  </a:extLst>
                </a:gridCol>
              </a:tblGrid>
              <a:tr h="346154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#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Item / Part No.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Qty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Unit Price (USD)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Line Total (USD)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2788537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Raspberry Pi 4 Model B (4 GB)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$55.00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$55.00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5091973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Adafruit Feather ESP32-S3 (STEMMA QT)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$19.95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$19.95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9685553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MS5611 Chip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$11.95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$11.95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0683611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MPU9250 9-DoF IMU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$15.95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$15.95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1349340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Quectel L76K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$9.90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$9.90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46244519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25mm Ceramic Patch Antenna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$4.19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$4.19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862631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32GB SDHC Flash MEM CARD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$6.98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$6.98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4350494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Arducam IMX-219 Wide-FOV Pi Camera (IMX219, 160°)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$12.09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$12.09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092375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+mn-lt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LM2679-ADJ</a:t>
                      </a:r>
                      <a:endParaRPr lang="en-US" sz="1100" b="0">
                        <a:effectLst/>
                        <a:latin typeface="+mn-lt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$8.76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$17.52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9482845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 Pin 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$1.08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4678438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 Pin Female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$0.93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03080801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 Pin 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$0.34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670708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 Pin Female Header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$0.17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7367954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100k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$0.20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2477632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24.9k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5568400"/>
                  </a:ext>
                </a:extLst>
              </a:tr>
              <a:tr h="1845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0805 500k ohm Resistor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1117" marR="61117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5271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CC652-932B-82C1-8E39-786D44A7B8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6915193-65A3-9E9A-9ED1-5A7AFBF6B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916384"/>
              </p:ext>
            </p:extLst>
          </p:nvPr>
        </p:nvGraphicFramePr>
        <p:xfrm>
          <a:off x="6421462" y="1630669"/>
          <a:ext cx="4690634" cy="4312933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53505">
                  <a:extLst>
                    <a:ext uri="{9D8B030D-6E8A-4147-A177-3AD203B41FA5}">
                      <a16:colId xmlns:a16="http://schemas.microsoft.com/office/drawing/2014/main" val="3836008800"/>
                    </a:ext>
                  </a:extLst>
                </a:gridCol>
                <a:gridCol w="2062526">
                  <a:extLst>
                    <a:ext uri="{9D8B030D-6E8A-4147-A177-3AD203B41FA5}">
                      <a16:colId xmlns:a16="http://schemas.microsoft.com/office/drawing/2014/main" val="48799807"/>
                    </a:ext>
                  </a:extLst>
                </a:gridCol>
                <a:gridCol w="307504">
                  <a:extLst>
                    <a:ext uri="{9D8B030D-6E8A-4147-A177-3AD203B41FA5}">
                      <a16:colId xmlns:a16="http://schemas.microsoft.com/office/drawing/2014/main" val="3153009182"/>
                    </a:ext>
                  </a:extLst>
                </a:gridCol>
                <a:gridCol w="937512">
                  <a:extLst>
                    <a:ext uri="{9D8B030D-6E8A-4147-A177-3AD203B41FA5}">
                      <a16:colId xmlns:a16="http://schemas.microsoft.com/office/drawing/2014/main" val="2093605254"/>
                    </a:ext>
                  </a:extLst>
                </a:gridCol>
                <a:gridCol w="937512">
                  <a:extLst>
                    <a:ext uri="{9D8B030D-6E8A-4147-A177-3AD203B41FA5}">
                      <a16:colId xmlns:a16="http://schemas.microsoft.com/office/drawing/2014/main" val="738255012"/>
                    </a:ext>
                  </a:extLst>
                </a:gridCol>
                <a:gridCol w="92075">
                  <a:extLst>
                    <a:ext uri="{9D8B030D-6E8A-4147-A177-3AD203B41FA5}">
                      <a16:colId xmlns:a16="http://schemas.microsoft.com/office/drawing/2014/main" val="3489948092"/>
                    </a:ext>
                  </a:extLst>
                </a:gridCol>
              </a:tblGrid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>
                          <a:effectLst/>
                        </a:rPr>
                        <a:t>0805 160k ohm Resistor</a:t>
                      </a:r>
                      <a:endParaRPr lang="en-US" sz="12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649499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0805 4.7k ohm Resistor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5178521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19</a:t>
                      </a:r>
                      <a:endParaRPr lang="en-US" sz="12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100nF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6696400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220nF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6222748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$0.32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79100391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10uF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4141496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22F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$0.48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9472824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0.1uF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$0.24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8688677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Ceramic X7R 2.2uF Capacitors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$0.08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5373175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Ferrite Bead 600ohm 100mHz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$0.10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4690922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8uH Inductor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$1.23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$1.23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86448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OLED Display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$139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$139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3827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Multi-Order Quarter Waveplate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$17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72849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Collimating Lens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$113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93106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Reflective Mirror 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$25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0886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32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OAP Mirror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$185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$185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50172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33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Magnifying Lens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$56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$56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79745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Photochromic Film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$40.50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$40.50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85154"/>
                  </a:ext>
                </a:extLst>
              </a:tr>
              <a:tr h="20983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35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Optical Combiner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$100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19337"/>
                  </a:ext>
                </a:extLst>
              </a:tr>
              <a:tr h="22040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36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862.04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8645812"/>
                  </a:ext>
                </a:extLst>
              </a:tr>
            </a:tbl>
          </a:graphicData>
        </a:graphic>
      </p:graphicFrame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7748617-E6AA-B6E9-37A6-D3A716BC6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98B91DD2-4DE7-C1F4-4BD4-065BD33A8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2563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79"/>
    </mc:Choice>
    <mc:Fallback>
      <p:transition spd="slow" advTm="1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AFA2-E018-A24C-F959-874E82A12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 – Work Distribution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9383E5-7A17-3C68-9D8E-B2664F6A8925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203810555"/>
              </p:ext>
            </p:extLst>
          </p:nvPr>
        </p:nvGraphicFramePr>
        <p:xfrm>
          <a:off x="1572510" y="1808479"/>
          <a:ext cx="9046980" cy="413511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4523490">
                  <a:extLst>
                    <a:ext uri="{9D8B030D-6E8A-4147-A177-3AD203B41FA5}">
                      <a16:colId xmlns:a16="http://schemas.microsoft.com/office/drawing/2014/main" val="4216191519"/>
                    </a:ext>
                  </a:extLst>
                </a:gridCol>
                <a:gridCol w="4523490">
                  <a:extLst>
                    <a:ext uri="{9D8B030D-6E8A-4147-A177-3AD203B41FA5}">
                      <a16:colId xmlns:a16="http://schemas.microsoft.com/office/drawing/2014/main" val="824468068"/>
                    </a:ext>
                  </a:extLst>
                </a:gridCol>
              </a:tblGrid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Computer Engineering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Responsibilities 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56226145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Luke Anderson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Software Design and Implementation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561027873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MCU Selection and Implementation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07079549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Website Design and Management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415368265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Project Lead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32566308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Electrical Engineer 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>
                        <a:effectLst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69138952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Frank Murphy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PCB/PSU Design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708398217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Hardware Component Selection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3912077219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Optics Engineer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>
                        <a:effectLst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189954152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Ethan Dill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Optical Design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956495521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Component Alignment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2223245036"/>
                  </a:ext>
                </a:extLst>
              </a:tr>
              <a:tr h="344593"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Optical Component Integration</a:t>
                      </a:r>
                      <a:endParaRPr lang="en-US" sz="160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extLst>
                  <a:ext uri="{0D108BD9-81ED-4DB2-BD59-A6C34878D82A}">
                    <a16:rowId xmlns:a16="http://schemas.microsoft.com/office/drawing/2014/main" val="66246185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A9CED-8248-BDFC-190E-3036D1AE4E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C7231556-B691-E75E-5D0B-C795F5AB7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6BA0BC9-93AC-9644-F264-4C4E3C353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56328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760"/>
    </mc:Choice>
    <mc:Fallback>
      <p:transition spd="slow" advTm="30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9576-C410-7FC0-B412-9200E7CA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C4BCC-6DAA-C749-65B5-8078CAA783B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/>
              <a:t>Utilize GPS module instead of magnetometer for improved heading</a:t>
            </a:r>
          </a:p>
          <a:p>
            <a:r>
              <a:rPr lang="en-US"/>
              <a:t>Implement an overlaid navigation feature to allow pilots to navigate using this system</a:t>
            </a:r>
          </a:p>
          <a:p>
            <a:r>
              <a:rPr lang="en-US"/>
              <a:t>Head / eye tracking for dynamic eye box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FD17D-0943-5BA1-2B34-552DA891A4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8E831BC-D585-27C5-429D-F2D84EB410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2" name="Picture 11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FF7AA25-7782-79A7-5BFD-DF9892BF0B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61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87"/>
    </mc:Choice>
    <mc:Fallback>
      <p:transition spd="slow" advTm="42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CE3AC-BF12-D22C-2658-7B6FA3B8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B35B2-CC60-8AAE-FA69-901E7BCC8E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30E89-7CBD-0E27-41AF-28EDE9F1C4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2B0A712-65BD-D9DA-2B7B-9D7B8E0CE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0" name="Picture 9" descr="A person smiling at camera&#10;&#10;AI-generated content may be incorrect.">
            <a:extLst>
              <a:ext uri="{FF2B5EF4-FFF2-40B4-BE49-F238E27FC236}">
                <a16:creationId xmlns:a16="http://schemas.microsoft.com/office/drawing/2014/main" id="{DAE04471-A646-32F9-7318-D25E404ED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540" y="-2762"/>
            <a:ext cx="1212103" cy="14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1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47"/>
    </mc:Choice>
    <mc:Fallback>
      <p:transition spd="slow" advTm="8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C0A81-BC22-932E-713A-67335336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57698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56D469-DFB6-A1AA-EC77-A4FBCFDDFF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286232"/>
              </p:ext>
            </p:extLst>
          </p:nvPr>
        </p:nvGraphicFramePr>
        <p:xfrm>
          <a:off x="2249213" y="1376856"/>
          <a:ext cx="6926318" cy="4478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159">
                  <a:extLst>
                    <a:ext uri="{9D8B030D-6E8A-4147-A177-3AD203B41FA5}">
                      <a16:colId xmlns:a16="http://schemas.microsoft.com/office/drawing/2014/main" val="1917679456"/>
                    </a:ext>
                  </a:extLst>
                </a:gridCol>
                <a:gridCol w="3463159">
                  <a:extLst>
                    <a:ext uri="{9D8B030D-6E8A-4147-A177-3AD203B41FA5}">
                      <a16:colId xmlns:a16="http://schemas.microsoft.com/office/drawing/2014/main" val="1241908983"/>
                    </a:ext>
                  </a:extLst>
                </a:gridCol>
              </a:tblGrid>
              <a:tr h="607401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Trial #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Brightness Measurement (nits)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93820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290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26669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01506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28068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75173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8703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257411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59884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79840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88"/>
                  </a:ext>
                </a:extLst>
              </a:tr>
              <a:tr h="351907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AVERAGE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940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805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190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2678-9A3F-938B-C1D0-3D8422124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232824"/>
            <a:ext cx="9150675" cy="1427585"/>
          </a:xfrm>
        </p:spPr>
        <p:txBody>
          <a:bodyPr/>
          <a:lstStyle/>
          <a:p>
            <a:r>
              <a:rPr lang="en-US"/>
              <a:t>Heading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7124FFC-50BB-6AD9-1257-84E6658DCC51}"/>
              </a:ext>
            </a:extLst>
          </p:cNvPr>
          <p:cNvGraphicFramePr>
            <a:graphicFrameLocks noGrp="1"/>
          </p:cNvGraphicFramePr>
          <p:nvPr>
            <p:ph sz="quarter" idx="12"/>
          </p:nvPr>
        </p:nvGraphicFramePr>
        <p:xfrm>
          <a:off x="1468815" y="1389380"/>
          <a:ext cx="855345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1917679456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1241908983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310972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Objective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Measured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Accuracy (formula above)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9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344.3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3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2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0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2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7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8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98.26%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25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92.53%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5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94.12%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7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91.73%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58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B3871-BF8A-7C7E-81A7-4D6B4ACA02E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0A320-DFDE-E078-1027-D4444042F57F}"/>
              </a:ext>
            </a:extLst>
          </p:cNvPr>
          <p:cNvSpPr txBox="1"/>
          <p:nvPr/>
        </p:nvSpPr>
        <p:spPr>
          <a:xfrm>
            <a:off x="1468815" y="5579533"/>
            <a:ext cx="855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Accuracy = 98.5% &gt; 90% Accuracy Spec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121880-ACFD-ED7E-7916-6032F5606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403" y="487207"/>
            <a:ext cx="3724795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995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E42F-8933-5432-4681-E7C58B8C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11EF8F7-3DBB-F1C7-3CBE-C142A6B24327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044598679"/>
              </p:ext>
            </p:extLst>
          </p:nvPr>
        </p:nvGraphicFramePr>
        <p:xfrm>
          <a:off x="1468815" y="1549400"/>
          <a:ext cx="8553450" cy="4079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273119673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1283617979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3083913462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66273495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345374222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896472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Roll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Roll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Roll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Pitch 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4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0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7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2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7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31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565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01750-2ED4-9BD2-A548-307B7D26DE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9E255-B5D1-8F6D-3AEA-3D9DFF56B4E6}"/>
              </a:ext>
            </a:extLst>
          </p:cNvPr>
          <p:cNvSpPr txBox="1"/>
          <p:nvPr/>
        </p:nvSpPr>
        <p:spPr>
          <a:xfrm>
            <a:off x="1468815" y="5723467"/>
            <a:ext cx="8538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Roll Accuracy: 99.83% &gt; 90%, Average Pitch Accuracy: 99.65% &gt; 90%</a:t>
            </a:r>
          </a:p>
        </p:txBody>
      </p:sp>
    </p:spTree>
    <p:extLst>
      <p:ext uri="{BB962C8B-B14F-4D97-AF65-F5344CB8AC3E}">
        <p14:creationId xmlns:p14="http://schemas.microsoft.com/office/powerpoint/2010/main" val="2719557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881B-57CE-4863-6C2D-30FB2508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Altitude Accuracy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B471AF7-B178-3175-ACD1-64DE05A1BA1D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142208023"/>
              </p:ext>
            </p:extLst>
          </p:nvPr>
        </p:nvGraphicFramePr>
        <p:xfrm>
          <a:off x="1381119" y="1549400"/>
          <a:ext cx="8553450" cy="4079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1966588413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850564666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3958468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Altitude Objective (ft)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Altitude Measured (ft)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3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9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98.89%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4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7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8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95.89%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8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7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6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97.85%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08924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C9109-1BD3-3D0F-C9CF-16D57310AA3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FA51AA-D16A-E6E8-9557-9E243DADAF64}"/>
              </a:ext>
            </a:extLst>
          </p:cNvPr>
          <p:cNvSpPr txBox="1"/>
          <p:nvPr/>
        </p:nvSpPr>
        <p:spPr>
          <a:xfrm>
            <a:off x="1381119" y="5757333"/>
            <a:ext cx="854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Accuracy: 96.90% &gt; 90% Accuracy Spec</a:t>
            </a:r>
          </a:p>
        </p:txBody>
      </p:sp>
    </p:spTree>
    <p:extLst>
      <p:ext uri="{BB962C8B-B14F-4D97-AF65-F5344CB8AC3E}">
        <p14:creationId xmlns:p14="http://schemas.microsoft.com/office/powerpoint/2010/main" val="311258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AEE48-5434-65D1-3A61-2E8602BB7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Attitude Response Time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EC6067F-9B04-44C7-C658-E8294CE4792E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089271624"/>
              </p:ext>
            </p:extLst>
          </p:nvPr>
        </p:nvGraphicFramePr>
        <p:xfrm>
          <a:off x="1449388" y="2108200"/>
          <a:ext cx="3571345" cy="37084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571345">
                  <a:extLst>
                    <a:ext uri="{9D8B030D-6E8A-4147-A177-3AD203B41FA5}">
                      <a16:colId xmlns:a16="http://schemas.microsoft.com/office/drawing/2014/main" val="120424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Response Time (ms)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8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5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5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8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16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8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2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5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9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9995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CFD75-147C-A6B9-5DD1-9BDBDB7260B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86AA73-8101-3813-45A4-247765800052}"/>
              </a:ext>
            </a:extLst>
          </p:cNvPr>
          <p:cNvSpPr txBox="1"/>
          <p:nvPr/>
        </p:nvSpPr>
        <p:spPr>
          <a:xfrm>
            <a:off x="5418667" y="2082800"/>
            <a:ext cx="5858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Average Response Time: 94ms &lt; 200ms</a:t>
            </a:r>
          </a:p>
        </p:txBody>
      </p:sp>
    </p:spTree>
    <p:extLst>
      <p:ext uri="{BB962C8B-B14F-4D97-AF65-F5344CB8AC3E}">
        <p14:creationId xmlns:p14="http://schemas.microsoft.com/office/powerpoint/2010/main" val="48599409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22CE740ED63A49A7C9E3AF1D819386" ma:contentTypeVersion="10" ma:contentTypeDescription="Create a new document." ma:contentTypeScope="" ma:versionID="f0b5e5fbdf6f68243bc116cbc1949d92">
  <xsd:schema xmlns:xsd="http://www.w3.org/2001/XMLSchema" xmlns:xs="http://www.w3.org/2001/XMLSchema" xmlns:p="http://schemas.microsoft.com/office/2006/metadata/properties" xmlns:ns3="49bc7e87-9c33-4ed0-9437-69d5c7ad43bc" targetNamespace="http://schemas.microsoft.com/office/2006/metadata/properties" ma:root="true" ma:fieldsID="92e715ee4a53d3c77426443f00c2af37" ns3:_="">
    <xsd:import namespace="49bc7e87-9c33-4ed0-9437-69d5c7ad43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c7e87-9c33-4ed0-9437-69d5c7ad43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9bc7e87-9c33-4ed0-9437-69d5c7ad43bc" xsi:nil="true"/>
  </documentManagement>
</p:properties>
</file>

<file path=customXml/itemProps1.xml><?xml version="1.0" encoding="utf-8"?>
<ds:datastoreItem xmlns:ds="http://schemas.openxmlformats.org/officeDocument/2006/customXml" ds:itemID="{6DE3707C-8CAB-4302-B7E1-D32E1543E0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81C458-8DC1-4179-817B-ED655F725591}">
  <ds:schemaRefs>
    <ds:schemaRef ds:uri="49bc7e87-9c33-4ed0-9437-69d5c7ad43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DB7358-0BCB-4DEB-B717-C1D7CC555F05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49bc7e87-9c33-4ed0-9437-69d5c7ad43bc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{5F65EB54-4BF7-48C3-A2C4-15357C64CA77}TF3977e381-cba5-49b1-ba43-b5d865517af907ebbda9_win32-372d4d6ae720</Template>
  <TotalTime>0</TotalTime>
  <Words>2900</Words>
  <Application>Microsoft Office PowerPoint</Application>
  <PresentationFormat>Widescreen</PresentationFormat>
  <Paragraphs>865</Paragraphs>
  <Slides>50</Slides>
  <Notes>14</Notes>
  <HiddenSlides>5</HiddenSlides>
  <MMClips>48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Aptos</vt:lpstr>
      <vt:lpstr>Arial</vt:lpstr>
      <vt:lpstr>Calibri</vt:lpstr>
      <vt:lpstr>Courier New</vt:lpstr>
      <vt:lpstr>Times New Roman</vt:lpstr>
      <vt:lpstr>Tisa Offc Serif Pro</vt:lpstr>
      <vt:lpstr>Univers Light</vt:lpstr>
      <vt:lpstr>Custom</vt:lpstr>
      <vt:lpstr>Group 10 Final Presentation</vt:lpstr>
      <vt:lpstr>Motivation &amp; Background</vt:lpstr>
      <vt:lpstr>***Motivation &amp; Background</vt:lpstr>
      <vt:lpstr>Goals &amp; Objectives - Goals</vt:lpstr>
      <vt:lpstr>Goals &amp; Objectives – Basic Objectives</vt:lpstr>
      <vt:lpstr>Goals &amp; Objectives – Advanced Objectives</vt:lpstr>
      <vt:lpstr>Engineering Specifications</vt:lpstr>
      <vt:lpstr>Hardware Diagram</vt:lpstr>
      <vt:lpstr>Hardware Comparison &amp; Selection - MCU</vt:lpstr>
      <vt:lpstr>Hardware Comparison &amp; Selection – Altimeter</vt:lpstr>
      <vt:lpstr>Hardware Comparison &amp; Selection – IMU</vt:lpstr>
      <vt:lpstr>Hardware Comparison &amp; Selection – Power Consumption / Communication Protocol</vt:lpstr>
      <vt:lpstr>Hardware Comparison &amp; Selection -  Regulator</vt:lpstr>
      <vt:lpstr>Hardware Comparison &amp; Selection – Display </vt:lpstr>
      <vt:lpstr>Hardware Comparison &amp; Selection – Polarizer </vt:lpstr>
      <vt:lpstr>Hardware Selection:  Petzval Relay Projection System </vt:lpstr>
      <vt:lpstr>Hardware Selection:  Petzval Relay Projection System </vt:lpstr>
      <vt:lpstr>Hardware Selection:  Projection and Optical Combination </vt:lpstr>
      <vt:lpstr>Hardware Selection:  Optical Combination </vt:lpstr>
      <vt:lpstr>Software Comparison &amp; Selection – ESP32 Programming Languages</vt:lpstr>
      <vt:lpstr>Software Comparison &amp; Selection – GUI Framework</vt:lpstr>
      <vt:lpstr>PCB Design - Regulator</vt:lpstr>
      <vt:lpstr>PCB Design-Altimeter</vt:lpstr>
      <vt:lpstr>PCB Design - IMU</vt:lpstr>
      <vt:lpstr>PCB Design – Main PCB</vt:lpstr>
      <vt:lpstr>PowerPoint Presentation</vt:lpstr>
      <vt:lpstr>V1 Final System – PCB / Sensors </vt:lpstr>
      <vt:lpstr>Software Design – Use Case Diagram</vt:lpstr>
      <vt:lpstr>Software Design – System Flow</vt:lpstr>
      <vt:lpstr>Software Design – MCU Integration</vt:lpstr>
      <vt:lpstr>Software Design – UI Spec</vt:lpstr>
      <vt:lpstr>Early Prototyping</vt:lpstr>
      <vt:lpstr>Early Prototyping</vt:lpstr>
      <vt:lpstr>Benchtop System Prototypig </vt:lpstr>
      <vt:lpstr>Test Pattern on Benchtop System </vt:lpstr>
      <vt:lpstr>***Designed Product (P.E.G.A.S.U.S. V1) </vt:lpstr>
      <vt:lpstr>V1 Final System: Internal Components </vt:lpstr>
      <vt:lpstr>Optical Hardware Difficulties Faced</vt:lpstr>
      <vt:lpstr>Electrical Hardware Difficulties Faced</vt:lpstr>
      <vt:lpstr>Software Difficulties Faced</vt:lpstr>
      <vt:lpstr>Administrative Content - BOM</vt:lpstr>
      <vt:lpstr>Administrative Content – Work Distribution</vt:lpstr>
      <vt:lpstr>Future Changes</vt:lpstr>
      <vt:lpstr>Thank You!</vt:lpstr>
      <vt:lpstr>Questions?</vt:lpstr>
      <vt:lpstr>PowerPoint Presentation</vt:lpstr>
      <vt:lpstr>Heading Accuracy</vt:lpstr>
      <vt:lpstr>Attitude Accuracy</vt:lpstr>
      <vt:lpstr>Altitude Accuracy</vt:lpstr>
      <vt:lpstr>Attitude Response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Anderson</dc:creator>
  <cp:lastModifiedBy>Luke Anderson</cp:lastModifiedBy>
  <cp:revision>1</cp:revision>
  <dcterms:created xsi:type="dcterms:W3CDTF">2026-01-29T14:53:21Z</dcterms:created>
  <dcterms:modified xsi:type="dcterms:W3CDTF">2026-04-28T05:06:12Z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0x0101001F22CE740ED63A49A7C9E3AF1D819386</vt:lpwstr>
  </property>
</Properties>
</file>