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Lst>
  <p:sldSz cy="5143500" cx="9144000"/>
  <p:notesSz cx="6858000" cy="9144000"/>
  <p:embeddedFontLst>
    <p:embeddedFont>
      <p:font typeface="Raleway"/>
      <p:regular r:id="rId60"/>
      <p:bold r:id="rId61"/>
      <p:italic r:id="rId62"/>
      <p:boldItalic r:id="rId63"/>
    </p:embeddedFont>
    <p:embeddedFont>
      <p:font typeface="Roboto"/>
      <p:regular r:id="rId64"/>
      <p:bold r:id="rId65"/>
      <p:italic r:id="rId66"/>
      <p:boldItalic r:id="rId67"/>
    </p:embeddedFont>
    <p:embeddedFont>
      <p:font typeface="Alata"/>
      <p:regular r:id="rId68"/>
    </p:embeddedFont>
    <p:embeddedFont>
      <p:font typeface="Bebas Neue"/>
      <p:regular r:id="rId69"/>
    </p:embeddedFont>
    <p:embeddedFont>
      <p:font typeface="Albert Sans"/>
      <p:regular r:id="rId70"/>
      <p:bold r:id="rId71"/>
      <p:italic r:id="rId72"/>
      <p:boldItalic r:id="rId73"/>
    </p:embeddedFont>
    <p:embeddedFont>
      <p:font typeface="Roboto Mono"/>
      <p:regular r:id="rId74"/>
      <p:bold r:id="rId75"/>
      <p:italic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0D06162-75F3-438A-86CB-AA3DBD122E1B}">
  <a:tblStyle styleId="{70D06162-75F3-438A-86CB-AA3DBD122E1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919BC82F-7D03-4F3F-8909-346A0D567BEF}"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AlbertSans-boldItalic.fntdata"/><Relationship Id="rId72" Type="http://schemas.openxmlformats.org/officeDocument/2006/relationships/font" Target="fonts/AlbertSans-italic.fntdata"/><Relationship Id="rId31" Type="http://schemas.openxmlformats.org/officeDocument/2006/relationships/slide" Target="slides/slide26.xml"/><Relationship Id="rId75" Type="http://schemas.openxmlformats.org/officeDocument/2006/relationships/font" Target="fonts/RobotoMono-bold.fntdata"/><Relationship Id="rId30" Type="http://schemas.openxmlformats.org/officeDocument/2006/relationships/slide" Target="slides/slide25.xml"/><Relationship Id="rId74" Type="http://schemas.openxmlformats.org/officeDocument/2006/relationships/font" Target="fonts/RobotoMono-regular.fntdata"/><Relationship Id="rId33" Type="http://schemas.openxmlformats.org/officeDocument/2006/relationships/slide" Target="slides/slide28.xml"/><Relationship Id="rId77" Type="http://schemas.openxmlformats.org/officeDocument/2006/relationships/font" Target="fonts/RobotoMono-boldItalic.fntdata"/><Relationship Id="rId32" Type="http://schemas.openxmlformats.org/officeDocument/2006/relationships/slide" Target="slides/slide27.xml"/><Relationship Id="rId76" Type="http://schemas.openxmlformats.org/officeDocument/2006/relationships/font" Target="fonts/RobotoMono-italic.fntdata"/><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AlbertSans-bold.fntdata"/><Relationship Id="rId70" Type="http://schemas.openxmlformats.org/officeDocument/2006/relationships/font" Target="fonts/AlbertSans-regular.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aleway-italic.fntdata"/><Relationship Id="rId61" Type="http://schemas.openxmlformats.org/officeDocument/2006/relationships/font" Target="fonts/Raleway-bold.fntdata"/><Relationship Id="rId20" Type="http://schemas.openxmlformats.org/officeDocument/2006/relationships/slide" Target="slides/slide15.xml"/><Relationship Id="rId64" Type="http://schemas.openxmlformats.org/officeDocument/2006/relationships/font" Target="fonts/Roboto-regular.fntdata"/><Relationship Id="rId63" Type="http://schemas.openxmlformats.org/officeDocument/2006/relationships/font" Target="fonts/Raleway-boldItalic.fntdata"/><Relationship Id="rId22" Type="http://schemas.openxmlformats.org/officeDocument/2006/relationships/slide" Target="slides/slide17.xml"/><Relationship Id="rId66" Type="http://schemas.openxmlformats.org/officeDocument/2006/relationships/font" Target="fonts/Roboto-italic.fntdata"/><Relationship Id="rId21" Type="http://schemas.openxmlformats.org/officeDocument/2006/relationships/slide" Target="slides/slide16.xml"/><Relationship Id="rId65" Type="http://schemas.openxmlformats.org/officeDocument/2006/relationships/font" Target="fonts/Roboto-bold.fntdata"/><Relationship Id="rId24" Type="http://schemas.openxmlformats.org/officeDocument/2006/relationships/slide" Target="slides/slide19.xml"/><Relationship Id="rId68" Type="http://schemas.openxmlformats.org/officeDocument/2006/relationships/font" Target="fonts/Alata-regular.fntdata"/><Relationship Id="rId23" Type="http://schemas.openxmlformats.org/officeDocument/2006/relationships/slide" Target="slides/slide18.xml"/><Relationship Id="rId67" Type="http://schemas.openxmlformats.org/officeDocument/2006/relationships/font" Target="fonts/Roboto-boldItalic.fntdata"/><Relationship Id="rId60" Type="http://schemas.openxmlformats.org/officeDocument/2006/relationships/font" Target="fonts/Raleway-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BebasNeue-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445be87c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445be87c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a8ff1d72c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a8ff1d72c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 re-arrange if photo circles are too small</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12f97afb56_1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12f97afb56_1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our senior design project, we decided to build SCALER, </a:t>
            </a:r>
            <a:r>
              <a:rPr lang="en"/>
              <a:t>which is an extension to a RISC-V core that aims to mitigate side-channel attacks. -&gt; Our main goal is to create our extension through following the full-flow ASIC design process, and we aim to mitigate side-channel attacks through implementing boolean masking, noise injection, and randomized clock generation.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ba27c50d6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ba27c50d6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our senior design project, we decided to build SCALER, which is an extension to a RISC-V core that aims to mitigate side-channel attacks. -&gt; Our main goal is to create our extension through following the full-flow ASIC design process, and we aim to mitigate side-channel attacks through implementing boolean masking, noise injection, and randomized clock generation. Mention RTL-GDSII flow?</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c44415ce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c44415ce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alyssa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a946df3469_9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a946df3469_9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Edit slide to continue from previous one - alyssa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ba27c50d63_2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ba27c50d63_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 (someone else can do too) [will reduce the information on this slide soon]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c44415ce1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c44415ce1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ba27c50d6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ba27c50d6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rgbClr val="F5F5F5"/>
              </a:solidFill>
              <a:latin typeface="Albert Sans"/>
              <a:ea typeface="Albert Sans"/>
              <a:cs typeface="Albert Sans"/>
              <a:sym typeface="Albert Sans"/>
            </a:endParaRPr>
          </a:p>
          <a:p>
            <a:pPr indent="0" lvl="0" marL="0" rtl="0" algn="l">
              <a:spcBef>
                <a:spcPts val="0"/>
              </a:spcBef>
              <a:spcAft>
                <a:spcPts val="0"/>
              </a:spcAft>
              <a:buNone/>
            </a:pPr>
            <a:r>
              <a:rPr lang="en"/>
              <a:t>These are our engineering specifications. These were obtained through extensive research, as well as discussions with our sponsors and group members. The RV32I instruction set was selected to provide a standardized, lightweight baseline architecture that minimizes unnecessary complexity while still supporting full software toolchain compatibility. Our other measurable requirement is the 45nm process node, which balances manufacturability, cost, and predictable leakage characteristics. Lastly, our timing failure count was 0 faults, which we proved in our functional verification of the modules.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ba27c50d6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ba27c50d6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ASIC design flow, there are many different tools that have the </a:t>
            </a:r>
            <a:r>
              <a:rPr lang="en"/>
              <a:t>capabilities</a:t>
            </a:r>
            <a:r>
              <a:rPr lang="en"/>
              <a:t> we need. To confirm our choice, we compared a few different EDA design environments. Cadence </a:t>
            </a:r>
            <a:r>
              <a:rPr lang="en"/>
              <a:t>ultimately</a:t>
            </a:r>
            <a:r>
              <a:rPr lang="en"/>
              <a:t> had the best ratio of pros/cons for our purposes. Its use case is for Full custom IC design, which aligns perfectly with out project. Since were sponsored, we were able to obtain </a:t>
            </a:r>
            <a:r>
              <a:rPr lang="en"/>
              <a:t>licensing</a:t>
            </a:r>
            <a:r>
              <a:rPr lang="en"/>
              <a:t> at no cost.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9322636d26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9322636d26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 wrote about this i think? Not entirely sure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ba27c50d6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3ba27c50d6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think i wrote abt this idk ill have to look -anna</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ba27c50d6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ba27c50d6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 will fill in rest of table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c447105cc1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3c447105cc1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 will fill in rest of table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c447105cc1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c447105cc1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a946df3469_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a946df3469_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a946df3469_9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3a946df3469_9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c4571576d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3c4571576d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c4571576db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c4571576db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ba27c50d63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3ba27c50d63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a946df3469_5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a946df3469_5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a946df3469_5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3a946df3469_5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a946df3469_5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a946df3469_5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3a946df3469_5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3a946df3469_5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a946df3469_5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3a946df3469_5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a946df3469_5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a946df3469_5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a8ff1d72c9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3a8ff1d72c9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c4276d5b3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3c4276d5b3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slide shows the overall verification journey we follow to make sure our ASIC design is fully functional. We start with verification planning, where we define our coverage goals and how we will test the design. Next, functional verification checks that the RTL actually does what it is supposed to do, including architecture compliance and making sure security features behave correctly. After that, we scale testing using UVM to hit corner cases, close coverage gaps, and stress test security mechanisms, and finally we move into signoff where we run full regressions, confirm timing through STA, and validate final behavior before tapeout.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3a8ff1d72c9_6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3a8ff1d72c9_6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To verify each module, we built basic functional testbenches that generated waveforms showing how the signals behaved on every clock cycle. The goal was to confirm that the internal state, outputs, and control signals all matched the expected behavior from our design specification. We used EDA Playground for quick simulation, clocking, reset control, and stimulus generation.</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On this slide, you can see examples from two modules. In the LFSR, the </a:t>
            </a:r>
            <a:r>
              <a:rPr lang="en">
                <a:solidFill>
                  <a:srgbClr val="188038"/>
                </a:solidFill>
                <a:latin typeface="Roboto Mono"/>
                <a:ea typeface="Roboto Mono"/>
                <a:cs typeface="Roboto Mono"/>
                <a:sym typeface="Roboto Mono"/>
              </a:rPr>
              <a:t>o_state</a:t>
            </a:r>
            <a:r>
              <a:rPr lang="en">
                <a:solidFill>
                  <a:schemeClr val="dk1"/>
                </a:solidFill>
              </a:rPr>
              <a:t> register shifts left every cycle with a new feedback bit inserted, showing the expected pseudo-random progression. In the Cellular Automata shift register, you can see </a:t>
            </a:r>
            <a:r>
              <a:rPr lang="en">
                <a:solidFill>
                  <a:srgbClr val="188038"/>
                </a:solidFill>
                <a:latin typeface="Roboto Mono"/>
                <a:ea typeface="Roboto Mono"/>
                <a:cs typeface="Roboto Mono"/>
                <a:sym typeface="Roboto Mono"/>
              </a:rPr>
              <a:t>nxt_state</a:t>
            </a:r>
            <a:r>
              <a:rPr lang="en">
                <a:solidFill>
                  <a:schemeClr val="dk1"/>
                </a:solidFill>
              </a:rPr>
              <a:t> updating based on the neighbor rules, and signals like </a:t>
            </a:r>
            <a:r>
              <a:rPr lang="en">
                <a:solidFill>
                  <a:srgbClr val="188038"/>
                </a:solidFill>
                <a:latin typeface="Roboto Mono"/>
                <a:ea typeface="Roboto Mono"/>
                <a:cs typeface="Roboto Mono"/>
                <a:sym typeface="Roboto Mono"/>
              </a:rPr>
              <a:t>i_ptb</a:t>
            </a:r>
            <a:r>
              <a:rPr lang="en">
                <a:solidFill>
                  <a:schemeClr val="dk1"/>
                </a:solidFill>
              </a:rPr>
              <a:t> and </a:t>
            </a:r>
            <a:r>
              <a:rPr lang="en">
                <a:solidFill>
                  <a:srgbClr val="188038"/>
                </a:solidFill>
                <a:latin typeface="Roboto Mono"/>
                <a:ea typeface="Roboto Mono"/>
                <a:cs typeface="Roboto Mono"/>
                <a:sym typeface="Roboto Mono"/>
              </a:rPr>
              <a:t>i_ptb_valid</a:t>
            </a:r>
            <a:r>
              <a:rPr lang="en">
                <a:solidFill>
                  <a:schemeClr val="dk1"/>
                </a:solidFill>
              </a:rPr>
              <a:t> correctly controlling perturbation at the boundaries.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a946df3469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3a946df3469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***other modules?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Alyssa</a:t>
            </a:r>
            <a:endParaRPr/>
          </a:p>
          <a:p>
            <a:pPr indent="0" lvl="0" marL="0" rtl="0" algn="l">
              <a:lnSpc>
                <a:spcPct val="115000"/>
              </a:lnSpc>
              <a:spcBef>
                <a:spcPts val="1200"/>
              </a:spcBef>
              <a:spcAft>
                <a:spcPts val="0"/>
              </a:spcAft>
              <a:buNone/>
            </a:pPr>
            <a:r>
              <a:rPr lang="en">
                <a:solidFill>
                  <a:schemeClr val="dk1"/>
                </a:solidFill>
              </a:rPr>
              <a:t>Here, we were able to verify the clock generation module, which is the clock randomizer design that Josh explained earlier.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In this simulation, we ran our clkgen testbench to observe how the module handles clock edge skipping based on the LFSR-generated patterns. (LFSR = linear feedback shift register)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As shown in the waveform, the output clock toggles </a:t>
            </a:r>
            <a:r>
              <a:rPr lang="en">
                <a:solidFill>
                  <a:schemeClr val="dk1"/>
                </a:solidFill>
              </a:rPr>
              <a:t>irregularly</a:t>
            </a:r>
            <a:r>
              <a:rPr lang="en">
                <a:solidFill>
                  <a:schemeClr val="dk1"/>
                </a:solidFill>
              </a:rPr>
              <a:t> and confirms that our randomization logic works as intended.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You can also see the initial reset and the regular 100 MHz input clock driving the module, with the skipped edges visible in the simulation waveform results.</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3c6619d243c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3c6619d243c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3c676a3df9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3c676a3df9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a9407aebb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3a9407aebb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3ba27c50d63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3ba27c50d63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3a946df3469_3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3a946df3469_3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3a9407aebbc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3a9407aebbc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3a946df3469_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3a946df3469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a946df3469_3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3a946df3469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3a946df3469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3a946df3469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3c44415ce18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3c44415ce1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3c44415ce18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3c44415ce1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3c44415ce1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3c44415ce1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3c44415ce1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3c44415ce1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3c665d15ef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3c665d15ef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3c458773ec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3c458773ec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3c458773ec7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3c458773ec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3c458773ec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3c458773ec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3c458773e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3c458773e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Using pic for reference for now</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3c458773ec7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3c458773e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3c4276d5b30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3c4276d5b30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3c458773ec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3c458773ec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our projects BOM, thankfully all of our resources were either open source, provided via UCF academic licesne, or from our sponsors licesne.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3ba27c50d63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3ba27c50d63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3c458773ec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3c458773ec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212f97afb56_1_8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212f97afb56_1_8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chemeClr val="lt2"/>
            </a:gs>
            <a:gs pos="100000">
              <a:schemeClr val="lt1"/>
            </a:gs>
          </a:gsLst>
          <a:path path="circle">
            <a:fillToRect b="50%" l="50%" r="50%" t="50%"/>
          </a:path>
          <a:tileRect/>
        </a:gra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1730850" y="1244775"/>
            <a:ext cx="5682300" cy="1847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chemeClr val="lt2"/>
            </a:gs>
            <a:gs pos="100000">
              <a:schemeClr val="lt1"/>
            </a:gs>
          </a:gsLst>
          <a:path path="circle">
            <a:fillToRect b="50%" l="50%" r="50%" t="50%"/>
          </a:path>
          <a:tileRect/>
        </a:gradFill>
      </p:bgPr>
    </p:bg>
    <p:spTree>
      <p:nvGrpSpPr>
        <p:cNvPr id="11" name="Shape 11"/>
        <p:cNvGrpSpPr/>
        <p:nvPr/>
      </p:nvGrpSpPr>
      <p:grpSpPr>
        <a:xfrm>
          <a:off x="0" y="0"/>
          <a:ext cx="0" cy="0"/>
          <a:chOff x="0" y="0"/>
          <a:chExt cx="0" cy="0"/>
        </a:xfrm>
      </p:grpSpPr>
      <p:sp>
        <p:nvSpPr>
          <p:cNvPr id="12" name="Google Shape;12;p3"/>
          <p:cNvSpPr/>
          <p:nvPr/>
        </p:nvSpPr>
        <p:spPr>
          <a:xfrm>
            <a:off x="1870050" y="3582825"/>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
          <p:cNvSpPr txBox="1"/>
          <p:nvPr>
            <p:ph type="title"/>
          </p:nvPr>
        </p:nvSpPr>
        <p:spPr>
          <a:xfrm>
            <a:off x="1574575" y="2503610"/>
            <a:ext cx="59949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14" name="Google Shape;14;p3"/>
          <p:cNvSpPr txBox="1"/>
          <p:nvPr>
            <p:ph hasCustomPrompt="1" idx="2" type="title"/>
          </p:nvPr>
        </p:nvSpPr>
        <p:spPr>
          <a:xfrm>
            <a:off x="4027150" y="1427100"/>
            <a:ext cx="1089900" cy="10278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6000"/>
              <a:buNone/>
              <a:defRPr sz="5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grpSp>
        <p:nvGrpSpPr>
          <p:cNvPr id="15" name="Google Shape;15;p3"/>
          <p:cNvGrpSpPr/>
          <p:nvPr/>
        </p:nvGrpSpPr>
        <p:grpSpPr>
          <a:xfrm>
            <a:off x="4398323" y="-1467683"/>
            <a:ext cx="2783206" cy="2032846"/>
            <a:chOff x="4398323" y="-1467683"/>
            <a:chExt cx="2783206" cy="2032846"/>
          </a:xfrm>
        </p:grpSpPr>
        <p:sp>
          <p:nvSpPr>
            <p:cNvPr id="16" name="Google Shape;16;p3"/>
            <p:cNvSpPr/>
            <p:nvPr/>
          </p:nvSpPr>
          <p:spPr>
            <a:xfrm rot="10800000">
              <a:off x="5328349" y="-1467683"/>
              <a:ext cx="1560278" cy="196237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rot="10800000">
              <a:off x="4927886" y="-491685"/>
              <a:ext cx="920641" cy="943608"/>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rot="10800000">
              <a:off x="4656383" y="-380863"/>
              <a:ext cx="312698" cy="657089"/>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rot="10800000">
              <a:off x="4495662" y="-522571"/>
              <a:ext cx="749704" cy="832790"/>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10800000">
              <a:off x="4398323" y="-1018890"/>
              <a:ext cx="1265782" cy="11810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rot="10800000">
              <a:off x="5096474" y="-446608"/>
              <a:ext cx="528819" cy="852652"/>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10800000">
              <a:off x="5508094" y="-124439"/>
              <a:ext cx="470251" cy="689584"/>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10800000">
              <a:off x="6146851" y="-438034"/>
              <a:ext cx="590598" cy="587600"/>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5625266" y="-1193944"/>
              <a:ext cx="1556262" cy="17591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5029991" y="-531443"/>
              <a:ext cx="349155" cy="340643"/>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rot="10800000">
              <a:off x="5443927" y="-1320677"/>
              <a:ext cx="1595878" cy="1831165"/>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gradFill>
          <a:gsLst>
            <a:gs pos="0">
              <a:schemeClr val="lt2"/>
            </a:gs>
            <a:gs pos="100000">
              <a:schemeClr val="lt1"/>
            </a:gs>
          </a:gsLst>
          <a:path path="circle">
            <a:fillToRect b="50%" l="50%" r="50%" t="50%"/>
          </a:path>
          <a:tileRect/>
        </a:gradFill>
      </p:bgPr>
    </p:bg>
    <p:spTree>
      <p:nvGrpSpPr>
        <p:cNvPr id="27" name="Shape 27"/>
        <p:cNvGrpSpPr/>
        <p:nvPr/>
      </p:nvGrpSpPr>
      <p:grpSpPr>
        <a:xfrm>
          <a:off x="0" y="0"/>
          <a:ext cx="0" cy="0"/>
          <a:chOff x="0" y="0"/>
          <a:chExt cx="0" cy="0"/>
        </a:xfrm>
      </p:grpSpPr>
      <p:sp>
        <p:nvSpPr>
          <p:cNvPr id="28" name="Google Shape;28;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7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29" name="Google Shape;29;p4"/>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lvl1pPr>
            <a:lvl2pPr indent="-304800" lvl="1" marL="914400" rtl="0">
              <a:lnSpc>
                <a:spcPct val="100000"/>
              </a:lnSpc>
              <a:spcBef>
                <a:spcPts val="0"/>
              </a:spcBef>
              <a:spcAft>
                <a:spcPts val="0"/>
              </a:spcAft>
              <a:buSzPts val="1200"/>
              <a:buChar char="○"/>
              <a:defRPr/>
            </a:lvl2pPr>
            <a:lvl3pPr indent="-304800" lvl="2" marL="1371600" rtl="0">
              <a:lnSpc>
                <a:spcPct val="100000"/>
              </a:lnSpc>
              <a:spcBef>
                <a:spcPts val="0"/>
              </a:spcBef>
              <a:spcAft>
                <a:spcPts val="0"/>
              </a:spcAft>
              <a:buSzPts val="1200"/>
              <a:buChar char="■"/>
              <a:defRPr/>
            </a:lvl3pPr>
            <a:lvl4pPr indent="-304800" lvl="3" marL="1828800" rtl="0">
              <a:lnSpc>
                <a:spcPct val="100000"/>
              </a:lnSpc>
              <a:spcBef>
                <a:spcPts val="0"/>
              </a:spcBef>
              <a:spcAft>
                <a:spcPts val="0"/>
              </a:spcAft>
              <a:buSzPts val="1200"/>
              <a:buChar char="●"/>
              <a:defRPr/>
            </a:lvl4pPr>
            <a:lvl5pPr indent="-304800" lvl="4" marL="2286000" rtl="0">
              <a:lnSpc>
                <a:spcPct val="100000"/>
              </a:lnSpc>
              <a:spcBef>
                <a:spcPts val="0"/>
              </a:spcBef>
              <a:spcAft>
                <a:spcPts val="0"/>
              </a:spcAft>
              <a:buSzPts val="1200"/>
              <a:buChar char="○"/>
              <a:defRPr/>
            </a:lvl5pPr>
            <a:lvl6pPr indent="-304800" lvl="5" marL="2743200" rtl="0">
              <a:lnSpc>
                <a:spcPct val="100000"/>
              </a:lnSpc>
              <a:spcBef>
                <a:spcPts val="0"/>
              </a:spcBef>
              <a:spcAft>
                <a:spcPts val="0"/>
              </a:spcAft>
              <a:buSzPts val="1200"/>
              <a:buChar char="■"/>
              <a:defRPr/>
            </a:lvl6pPr>
            <a:lvl7pPr indent="-304800" lvl="6" marL="3200400" rtl="0">
              <a:lnSpc>
                <a:spcPct val="100000"/>
              </a:lnSpc>
              <a:spcBef>
                <a:spcPts val="0"/>
              </a:spcBef>
              <a:spcAft>
                <a:spcPts val="0"/>
              </a:spcAft>
              <a:buSzPts val="1200"/>
              <a:buChar char="●"/>
              <a:defRPr/>
            </a:lvl7pPr>
            <a:lvl8pPr indent="-304800" lvl="7" marL="3657600" rtl="0">
              <a:lnSpc>
                <a:spcPct val="100000"/>
              </a:lnSpc>
              <a:spcBef>
                <a:spcPts val="0"/>
              </a:spcBef>
              <a:spcAft>
                <a:spcPts val="0"/>
              </a:spcAft>
              <a:buSzPts val="1200"/>
              <a:buChar char="○"/>
              <a:defRPr/>
            </a:lvl8pPr>
            <a:lvl9pPr indent="-304800" lvl="8" marL="4114800" rtl="0">
              <a:lnSpc>
                <a:spcPct val="100000"/>
              </a:lnSpc>
              <a:spcBef>
                <a:spcPts val="0"/>
              </a:spcBef>
              <a:spcAft>
                <a:spcPts val="0"/>
              </a:spcAft>
              <a:buSzPts val="1200"/>
              <a:buChar char="■"/>
              <a:defRPr/>
            </a:lvl9pPr>
          </a:lstStyle>
          <a:p/>
        </p:txBody>
      </p:sp>
      <p:grpSp>
        <p:nvGrpSpPr>
          <p:cNvPr id="30" name="Google Shape;30;p4"/>
          <p:cNvGrpSpPr/>
          <p:nvPr/>
        </p:nvGrpSpPr>
        <p:grpSpPr>
          <a:xfrm>
            <a:off x="-330296" y="1755052"/>
            <a:ext cx="1534613" cy="2378626"/>
            <a:chOff x="-330296" y="1755052"/>
            <a:chExt cx="1534613" cy="2378626"/>
          </a:xfrm>
        </p:grpSpPr>
        <p:sp>
          <p:nvSpPr>
            <p:cNvPr id="31" name="Google Shape;31;p4"/>
            <p:cNvSpPr/>
            <p:nvPr/>
          </p:nvSpPr>
          <p:spPr>
            <a:xfrm>
              <a:off x="188563" y="1955232"/>
              <a:ext cx="562096" cy="401417"/>
            </a:xfrm>
            <a:custGeom>
              <a:rect b="b" l="l" r="r" t="t"/>
              <a:pathLst>
                <a:path extrusionOk="0" h="6463" w="9050">
                  <a:moveTo>
                    <a:pt x="8251" y="1"/>
                  </a:moveTo>
                  <a:cubicBezTo>
                    <a:pt x="8059" y="1"/>
                    <a:pt x="7867" y="75"/>
                    <a:pt x="7719" y="208"/>
                  </a:cubicBezTo>
                  <a:cubicBezTo>
                    <a:pt x="7467" y="474"/>
                    <a:pt x="7438" y="888"/>
                    <a:pt x="7660" y="1169"/>
                  </a:cubicBezTo>
                  <a:lnTo>
                    <a:pt x="3268" y="5560"/>
                  </a:lnTo>
                  <a:lnTo>
                    <a:pt x="1479" y="5560"/>
                  </a:lnTo>
                  <a:cubicBezTo>
                    <a:pt x="1449" y="5412"/>
                    <a:pt x="1375" y="5279"/>
                    <a:pt x="1257" y="5176"/>
                  </a:cubicBezTo>
                  <a:cubicBezTo>
                    <a:pt x="1122" y="5054"/>
                    <a:pt x="949" y="4982"/>
                    <a:pt x="774" y="4982"/>
                  </a:cubicBezTo>
                  <a:cubicBezTo>
                    <a:pt x="757" y="4982"/>
                    <a:pt x="741" y="4982"/>
                    <a:pt x="725" y="4984"/>
                  </a:cubicBezTo>
                  <a:cubicBezTo>
                    <a:pt x="533" y="4984"/>
                    <a:pt x="340" y="5072"/>
                    <a:pt x="207" y="5220"/>
                  </a:cubicBezTo>
                  <a:cubicBezTo>
                    <a:pt x="74" y="5353"/>
                    <a:pt x="0" y="5545"/>
                    <a:pt x="15" y="5752"/>
                  </a:cubicBezTo>
                  <a:cubicBezTo>
                    <a:pt x="15" y="5945"/>
                    <a:pt x="104" y="6107"/>
                    <a:pt x="222" y="6240"/>
                  </a:cubicBezTo>
                  <a:cubicBezTo>
                    <a:pt x="370" y="6373"/>
                    <a:pt x="562" y="6462"/>
                    <a:pt x="784" y="6462"/>
                  </a:cubicBezTo>
                  <a:lnTo>
                    <a:pt x="784" y="6447"/>
                  </a:lnTo>
                  <a:cubicBezTo>
                    <a:pt x="1154" y="6433"/>
                    <a:pt x="1449" y="6152"/>
                    <a:pt x="1479" y="5782"/>
                  </a:cubicBezTo>
                  <a:lnTo>
                    <a:pt x="3357" y="5782"/>
                  </a:lnTo>
                  <a:lnTo>
                    <a:pt x="7807" y="1331"/>
                  </a:lnTo>
                  <a:cubicBezTo>
                    <a:pt x="7941" y="1425"/>
                    <a:pt x="8097" y="1473"/>
                    <a:pt x="8251" y="1473"/>
                  </a:cubicBezTo>
                  <a:cubicBezTo>
                    <a:pt x="8438" y="1473"/>
                    <a:pt x="8623" y="1403"/>
                    <a:pt x="8769" y="1257"/>
                  </a:cubicBezTo>
                  <a:cubicBezTo>
                    <a:pt x="9050" y="976"/>
                    <a:pt x="9050" y="503"/>
                    <a:pt x="8769" y="208"/>
                  </a:cubicBezTo>
                  <a:cubicBezTo>
                    <a:pt x="8621" y="75"/>
                    <a:pt x="8428" y="1"/>
                    <a:pt x="825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142044" y="1755052"/>
              <a:ext cx="1248100" cy="1075683"/>
            </a:xfrm>
            <a:custGeom>
              <a:rect b="b" l="l" r="r" t="t"/>
              <a:pathLst>
                <a:path extrusionOk="0" h="17319" w="20095">
                  <a:moveTo>
                    <a:pt x="19282" y="0"/>
                  </a:moveTo>
                  <a:cubicBezTo>
                    <a:pt x="19089" y="0"/>
                    <a:pt x="18897" y="74"/>
                    <a:pt x="18764" y="207"/>
                  </a:cubicBezTo>
                  <a:cubicBezTo>
                    <a:pt x="18483" y="488"/>
                    <a:pt x="18468" y="947"/>
                    <a:pt x="18734" y="1242"/>
                  </a:cubicBezTo>
                  <a:lnTo>
                    <a:pt x="13678" y="6314"/>
                  </a:lnTo>
                  <a:lnTo>
                    <a:pt x="13678" y="8975"/>
                  </a:lnTo>
                  <a:lnTo>
                    <a:pt x="8798" y="13840"/>
                  </a:lnTo>
                  <a:lnTo>
                    <a:pt x="3165" y="14091"/>
                  </a:lnTo>
                  <a:lnTo>
                    <a:pt x="3135" y="14091"/>
                  </a:lnTo>
                  <a:lnTo>
                    <a:pt x="1242" y="15984"/>
                  </a:lnTo>
                  <a:cubicBezTo>
                    <a:pt x="1111" y="15892"/>
                    <a:pt x="960" y="15847"/>
                    <a:pt x="810" y="15847"/>
                  </a:cubicBezTo>
                  <a:cubicBezTo>
                    <a:pt x="622" y="15847"/>
                    <a:pt x="436" y="15918"/>
                    <a:pt x="296" y="16058"/>
                  </a:cubicBezTo>
                  <a:cubicBezTo>
                    <a:pt x="0" y="16354"/>
                    <a:pt x="0" y="16812"/>
                    <a:pt x="296" y="17108"/>
                  </a:cubicBezTo>
                  <a:cubicBezTo>
                    <a:pt x="437" y="17248"/>
                    <a:pt x="625" y="17319"/>
                    <a:pt x="814" y="17319"/>
                  </a:cubicBezTo>
                  <a:cubicBezTo>
                    <a:pt x="1002" y="17319"/>
                    <a:pt x="1191" y="17248"/>
                    <a:pt x="1331" y="17108"/>
                  </a:cubicBezTo>
                  <a:cubicBezTo>
                    <a:pt x="1597" y="16842"/>
                    <a:pt x="1627" y="16428"/>
                    <a:pt x="1390" y="16132"/>
                  </a:cubicBezTo>
                  <a:lnTo>
                    <a:pt x="3224" y="14313"/>
                  </a:lnTo>
                  <a:lnTo>
                    <a:pt x="8857" y="14062"/>
                  </a:lnTo>
                  <a:lnTo>
                    <a:pt x="8902" y="14062"/>
                  </a:lnTo>
                  <a:lnTo>
                    <a:pt x="13885" y="9064"/>
                  </a:lnTo>
                  <a:lnTo>
                    <a:pt x="13899" y="6403"/>
                  </a:lnTo>
                  <a:lnTo>
                    <a:pt x="18912" y="1375"/>
                  </a:lnTo>
                  <a:cubicBezTo>
                    <a:pt x="19024" y="1440"/>
                    <a:pt x="19150" y="1472"/>
                    <a:pt x="19276" y="1472"/>
                  </a:cubicBezTo>
                  <a:cubicBezTo>
                    <a:pt x="19466" y="1472"/>
                    <a:pt x="19657" y="1399"/>
                    <a:pt x="19799" y="1257"/>
                  </a:cubicBezTo>
                  <a:cubicBezTo>
                    <a:pt x="20095" y="976"/>
                    <a:pt x="20095" y="503"/>
                    <a:pt x="19799" y="207"/>
                  </a:cubicBezTo>
                  <a:cubicBezTo>
                    <a:pt x="19666" y="74"/>
                    <a:pt x="19474" y="0"/>
                    <a:pt x="1928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a:off x="-280733" y="1898277"/>
              <a:ext cx="1485050" cy="2235401"/>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330296" y="1949704"/>
              <a:ext cx="1406978" cy="2062735"/>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flipH="1">
              <a:off x="261568" y="323107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flipH="1">
              <a:off x="372101" y="344592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 name="Google Shape;37;p4"/>
          <p:cNvSpPr/>
          <p:nvPr/>
        </p:nvSpPr>
        <p:spPr>
          <a:xfrm>
            <a:off x="7760025" y="1114097"/>
            <a:ext cx="3164167" cy="292319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gradFill>
          <a:gsLst>
            <a:gs pos="0">
              <a:schemeClr val="lt2"/>
            </a:gs>
            <a:gs pos="100000">
              <a:schemeClr val="lt1"/>
            </a:gs>
          </a:gsLst>
          <a:path path="circle">
            <a:fillToRect b="50%" l="50%" r="50%" t="50%"/>
          </a:path>
          <a:tileRect/>
        </a:gradFill>
      </p:bgPr>
    </p:bg>
    <p:spTree>
      <p:nvGrpSpPr>
        <p:cNvPr id="38" name="Shape 38"/>
        <p:cNvGrpSpPr/>
        <p:nvPr/>
      </p:nvGrpSpPr>
      <p:grpSpPr>
        <a:xfrm>
          <a:off x="0" y="0"/>
          <a:ext cx="0" cy="0"/>
          <a:chOff x="0" y="0"/>
          <a:chExt cx="0" cy="0"/>
        </a:xfrm>
      </p:grpSpPr>
      <p:sp>
        <p:nvSpPr>
          <p:cNvPr id="39" name="Google Shape;39;p5"/>
          <p:cNvSpPr txBox="1"/>
          <p:nvPr>
            <p:ph idx="1" type="subTitle"/>
          </p:nvPr>
        </p:nvSpPr>
        <p:spPr>
          <a:xfrm>
            <a:off x="1231713"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0" name="Google Shape;40;p5"/>
          <p:cNvSpPr txBox="1"/>
          <p:nvPr>
            <p:ph idx="2" type="subTitle"/>
          </p:nvPr>
        </p:nvSpPr>
        <p:spPr>
          <a:xfrm>
            <a:off x="4828288" y="1657100"/>
            <a:ext cx="3084000" cy="506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1" name="Google Shape;41;p5"/>
          <p:cNvSpPr txBox="1"/>
          <p:nvPr>
            <p:ph idx="3" type="subTitle"/>
          </p:nvPr>
        </p:nvSpPr>
        <p:spPr>
          <a:xfrm>
            <a:off x="1231712" y="2134992"/>
            <a:ext cx="3084000" cy="163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2" name="Google Shape;42;p5"/>
          <p:cNvSpPr txBox="1"/>
          <p:nvPr>
            <p:ph idx="4" type="subTitle"/>
          </p:nvPr>
        </p:nvSpPr>
        <p:spPr>
          <a:xfrm>
            <a:off x="4828287" y="2134992"/>
            <a:ext cx="3084000" cy="163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3" name="Google Shape;43;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4" name="Google Shape;44;p5"/>
          <p:cNvGrpSpPr/>
          <p:nvPr/>
        </p:nvGrpSpPr>
        <p:grpSpPr>
          <a:xfrm>
            <a:off x="7668200" y="-880263"/>
            <a:ext cx="2239418" cy="2778714"/>
            <a:chOff x="7668200" y="-880263"/>
            <a:chExt cx="2239418" cy="2778714"/>
          </a:xfrm>
        </p:grpSpPr>
        <p:sp>
          <p:nvSpPr>
            <p:cNvPr id="45" name="Google Shape;45;p5"/>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5"/>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 name="Google Shape;48;p5"/>
          <p:cNvSpPr/>
          <p:nvPr/>
        </p:nvSpPr>
        <p:spPr>
          <a:xfrm flipH="1">
            <a:off x="264618" y="263752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5"/>
          <p:cNvGrpSpPr/>
          <p:nvPr/>
        </p:nvGrpSpPr>
        <p:grpSpPr>
          <a:xfrm>
            <a:off x="-1479417" y="3278433"/>
            <a:ext cx="2441677" cy="1958039"/>
            <a:chOff x="-1479417" y="3278433"/>
            <a:chExt cx="2441677" cy="1958039"/>
          </a:xfrm>
        </p:grpSpPr>
        <p:sp>
          <p:nvSpPr>
            <p:cNvPr id="50" name="Google Shape;50;p5"/>
            <p:cNvSpPr/>
            <p:nvPr/>
          </p:nvSpPr>
          <p:spPr>
            <a:xfrm flipH="1">
              <a:off x="-1271744" y="3278433"/>
              <a:ext cx="2234004" cy="1766775"/>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1288824" y="3408780"/>
              <a:ext cx="2084746" cy="1808118"/>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flipH="1">
              <a:off x="-1479417" y="3473527"/>
              <a:ext cx="2003886" cy="1762945"/>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 name="Google Shape;53;p5"/>
          <p:cNvSpPr/>
          <p:nvPr/>
        </p:nvSpPr>
        <p:spPr>
          <a:xfrm flipH="1">
            <a:off x="375151" y="285237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a:off x="-968650" y="37930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p:nvPr/>
        </p:nvSpPr>
        <p:spPr>
          <a:xfrm>
            <a:off x="8174475" y="2014300"/>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chemeClr val="lt2"/>
            </a:gs>
            <a:gs pos="100000">
              <a:schemeClr val="lt1"/>
            </a:gs>
          </a:gsLst>
          <a:path path="circle">
            <a:fillToRect b="50%" l="50%" r="50%" t="50%"/>
          </a:path>
          <a:tileRect/>
        </a:gradFill>
      </p:bgPr>
    </p:bg>
    <p:spTree>
      <p:nvGrpSpPr>
        <p:cNvPr id="56" name="Shape 56"/>
        <p:cNvGrpSpPr/>
        <p:nvPr/>
      </p:nvGrpSpPr>
      <p:grpSpPr>
        <a:xfrm>
          <a:off x="0" y="0"/>
          <a:ext cx="0" cy="0"/>
          <a:chOff x="0" y="0"/>
          <a:chExt cx="0" cy="0"/>
        </a:xfrm>
      </p:grpSpPr>
      <p:sp>
        <p:nvSpPr>
          <p:cNvPr id="57" name="Google Shape;57;p6"/>
          <p:cNvSpPr/>
          <p:nvPr/>
        </p:nvSpPr>
        <p:spPr>
          <a:xfrm>
            <a:off x="-1084200" y="7130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59" name="Google Shape;59;p6"/>
          <p:cNvGrpSpPr/>
          <p:nvPr/>
        </p:nvGrpSpPr>
        <p:grpSpPr>
          <a:xfrm>
            <a:off x="7466845" y="-519012"/>
            <a:ext cx="3111009" cy="3789122"/>
            <a:chOff x="7466845" y="-519012"/>
            <a:chExt cx="3111009" cy="3789122"/>
          </a:xfrm>
        </p:grpSpPr>
        <p:sp>
          <p:nvSpPr>
            <p:cNvPr id="60" name="Google Shape;60;p6"/>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6"/>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 name="Google Shape;65;p6"/>
          <p:cNvGrpSpPr/>
          <p:nvPr/>
        </p:nvGrpSpPr>
        <p:grpSpPr>
          <a:xfrm>
            <a:off x="-1109500" y="382076"/>
            <a:ext cx="2785746" cy="3818577"/>
            <a:chOff x="-1109500" y="382076"/>
            <a:chExt cx="2785746" cy="3818577"/>
          </a:xfrm>
        </p:grpSpPr>
        <p:sp>
          <p:nvSpPr>
            <p:cNvPr id="66" name="Google Shape;66;p6"/>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6"/>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6"/>
          <p:cNvSpPr/>
          <p:nvPr/>
        </p:nvSpPr>
        <p:spPr>
          <a:xfrm>
            <a:off x="366990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808245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gradFill>
          <a:gsLst>
            <a:gs pos="0">
              <a:schemeClr val="lt2"/>
            </a:gs>
            <a:gs pos="100000">
              <a:schemeClr val="lt1"/>
            </a:gs>
          </a:gsLst>
          <a:path path="circle">
            <a:fillToRect b="50%" l="50%" r="50%" t="50%"/>
          </a:path>
          <a:tileRect/>
        </a:gradFill>
      </p:bgPr>
    </p:bg>
    <p:spTree>
      <p:nvGrpSpPr>
        <p:cNvPr id="73" name="Shape 73"/>
        <p:cNvGrpSpPr/>
        <p:nvPr/>
      </p:nvGrpSpPr>
      <p:grpSpPr>
        <a:xfrm>
          <a:off x="0" y="0"/>
          <a:ext cx="0" cy="0"/>
          <a:chOff x="0" y="0"/>
          <a:chExt cx="0" cy="0"/>
        </a:xfrm>
      </p:grpSpPr>
      <p:sp>
        <p:nvSpPr>
          <p:cNvPr id="74" name="Google Shape;74;p7"/>
          <p:cNvSpPr/>
          <p:nvPr/>
        </p:nvSpPr>
        <p:spPr>
          <a:xfrm>
            <a:off x="3698850" y="-130200"/>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7"/>
          <p:cNvSpPr txBox="1"/>
          <p:nvPr>
            <p:ph type="title"/>
          </p:nvPr>
        </p:nvSpPr>
        <p:spPr>
          <a:xfrm>
            <a:off x="720000" y="445025"/>
            <a:ext cx="454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7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76" name="Google Shape;76;p7"/>
          <p:cNvSpPr txBox="1"/>
          <p:nvPr>
            <p:ph idx="1" type="body"/>
          </p:nvPr>
        </p:nvSpPr>
        <p:spPr>
          <a:xfrm>
            <a:off x="720000" y="1459825"/>
            <a:ext cx="3340800" cy="27762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0"/>
              </a:spcBef>
              <a:spcAft>
                <a:spcPts val="0"/>
              </a:spcAft>
              <a:buClr>
                <a:srgbClr val="E76A28"/>
              </a:buClr>
              <a:buSzPts val="1200"/>
              <a:buFont typeface="Nunito Light"/>
              <a:buChar char="○"/>
              <a:defRPr/>
            </a:lvl2pPr>
            <a:lvl3pPr indent="-304800" lvl="2" marL="1371600" rtl="0">
              <a:lnSpc>
                <a:spcPct val="100000"/>
              </a:lnSpc>
              <a:spcBef>
                <a:spcPts val="0"/>
              </a:spcBef>
              <a:spcAft>
                <a:spcPts val="0"/>
              </a:spcAft>
              <a:buClr>
                <a:srgbClr val="E76A28"/>
              </a:buClr>
              <a:buSzPts val="1200"/>
              <a:buFont typeface="Nunito Light"/>
              <a:buChar char="■"/>
              <a:defRPr/>
            </a:lvl3pPr>
            <a:lvl4pPr indent="-304800" lvl="3" marL="1828800" rtl="0">
              <a:lnSpc>
                <a:spcPct val="100000"/>
              </a:lnSpc>
              <a:spcBef>
                <a:spcPts val="0"/>
              </a:spcBef>
              <a:spcAft>
                <a:spcPts val="0"/>
              </a:spcAft>
              <a:buClr>
                <a:srgbClr val="E76A28"/>
              </a:buClr>
              <a:buSzPts val="1200"/>
              <a:buFont typeface="Nunito Light"/>
              <a:buChar char="●"/>
              <a:defRPr/>
            </a:lvl4pPr>
            <a:lvl5pPr indent="-304800" lvl="4" marL="2286000" rtl="0">
              <a:lnSpc>
                <a:spcPct val="100000"/>
              </a:lnSpc>
              <a:spcBef>
                <a:spcPts val="0"/>
              </a:spcBef>
              <a:spcAft>
                <a:spcPts val="0"/>
              </a:spcAft>
              <a:buClr>
                <a:srgbClr val="E76A28"/>
              </a:buClr>
              <a:buSzPts val="1200"/>
              <a:buFont typeface="Nunito Light"/>
              <a:buChar char="○"/>
              <a:defRPr/>
            </a:lvl5pPr>
            <a:lvl6pPr indent="-304800" lvl="5" marL="2743200" rtl="0">
              <a:lnSpc>
                <a:spcPct val="100000"/>
              </a:lnSpc>
              <a:spcBef>
                <a:spcPts val="0"/>
              </a:spcBef>
              <a:spcAft>
                <a:spcPts val="0"/>
              </a:spcAft>
              <a:buClr>
                <a:srgbClr val="999999"/>
              </a:buClr>
              <a:buSzPts val="1200"/>
              <a:buFont typeface="Nunito Light"/>
              <a:buChar char="■"/>
              <a:defRPr/>
            </a:lvl6pPr>
            <a:lvl7pPr indent="-304800" lvl="6" marL="3200400" rtl="0">
              <a:lnSpc>
                <a:spcPct val="100000"/>
              </a:lnSpc>
              <a:spcBef>
                <a:spcPts val="0"/>
              </a:spcBef>
              <a:spcAft>
                <a:spcPts val="0"/>
              </a:spcAft>
              <a:buClr>
                <a:srgbClr val="999999"/>
              </a:buClr>
              <a:buSzPts val="1200"/>
              <a:buFont typeface="Nunito Light"/>
              <a:buChar char="●"/>
              <a:defRPr/>
            </a:lvl7pPr>
            <a:lvl8pPr indent="-304800" lvl="7" marL="3657600" rtl="0">
              <a:lnSpc>
                <a:spcPct val="100000"/>
              </a:lnSpc>
              <a:spcBef>
                <a:spcPts val="0"/>
              </a:spcBef>
              <a:spcAft>
                <a:spcPts val="0"/>
              </a:spcAft>
              <a:buClr>
                <a:srgbClr val="999999"/>
              </a:buClr>
              <a:buSzPts val="1200"/>
              <a:buFont typeface="Nunito Light"/>
              <a:buChar char="○"/>
              <a:defRPr/>
            </a:lvl8pPr>
            <a:lvl9pPr indent="-304800" lvl="8" marL="4114800" rtl="0">
              <a:lnSpc>
                <a:spcPct val="100000"/>
              </a:lnSpc>
              <a:spcBef>
                <a:spcPts val="0"/>
              </a:spcBef>
              <a:spcAft>
                <a:spcPts val="0"/>
              </a:spcAft>
              <a:buClr>
                <a:srgbClr val="999999"/>
              </a:buClr>
              <a:buSzPts val="1200"/>
              <a:buFont typeface="Nunito Light"/>
              <a:buChar char="■"/>
              <a:defRPr/>
            </a:lvl9pPr>
          </a:lstStyle>
          <a:p/>
        </p:txBody>
      </p:sp>
      <p:sp>
        <p:nvSpPr>
          <p:cNvPr id="77" name="Google Shape;77;p7"/>
          <p:cNvSpPr/>
          <p:nvPr>
            <p:ph idx="2" type="pic"/>
          </p:nvPr>
        </p:nvSpPr>
        <p:spPr>
          <a:xfrm>
            <a:off x="4572000" y="742953"/>
            <a:ext cx="3657600" cy="3657600"/>
          </a:xfrm>
          <a:prstGeom prst="ellipse">
            <a:avLst/>
          </a:prstGeom>
          <a:noFill/>
          <a:ln cap="flat" cmpd="sng" w="28575">
            <a:solidFill>
              <a:schemeClr val="accent4"/>
            </a:solidFill>
            <a:prstDash val="solid"/>
            <a:round/>
            <a:headEnd len="sm" w="sm" type="none"/>
            <a:tailEnd len="sm" w="sm" type="none"/>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gradFill>
          <a:gsLst>
            <a:gs pos="0">
              <a:schemeClr val="lt2"/>
            </a:gs>
            <a:gs pos="100000">
              <a:schemeClr val="lt1"/>
            </a:gs>
          </a:gsLst>
          <a:path path="circle">
            <a:fillToRect b="50%" l="50%" r="50%" t="50%"/>
          </a:path>
          <a:tileRect/>
        </a:gradFill>
      </p:bgPr>
    </p:bg>
    <p:spTree>
      <p:nvGrpSpPr>
        <p:cNvPr id="78" name="Shape 78"/>
        <p:cNvGrpSpPr/>
        <p:nvPr/>
      </p:nvGrpSpPr>
      <p:grpSpPr>
        <a:xfrm>
          <a:off x="0" y="0"/>
          <a:ext cx="0" cy="0"/>
          <a:chOff x="0" y="0"/>
          <a:chExt cx="0" cy="0"/>
        </a:xfrm>
      </p:grpSpPr>
      <p:sp>
        <p:nvSpPr>
          <p:cNvPr id="79" name="Google Shape;79;p8"/>
          <p:cNvSpPr/>
          <p:nvPr/>
        </p:nvSpPr>
        <p:spPr>
          <a:xfrm>
            <a:off x="2976025" y="38726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a:off x="5379075" y="-8027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a:off x="7825550" y="40455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4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gradFill>
          <a:gsLst>
            <a:gs pos="0">
              <a:schemeClr val="lt2"/>
            </a:gs>
            <a:gs pos="100000">
              <a:schemeClr val="lt1"/>
            </a:gs>
          </a:gsLst>
          <a:path path="circle">
            <a:fillToRect b="50%" l="50%" r="50%" t="50%"/>
          </a:path>
          <a:tileRect/>
        </a:gradFill>
      </p:bgPr>
    </p:bg>
    <p:spTree>
      <p:nvGrpSpPr>
        <p:cNvPr id="83" name="Shape 83"/>
        <p:cNvGrpSpPr/>
        <p:nvPr/>
      </p:nvGrpSpPr>
      <p:grpSpPr>
        <a:xfrm>
          <a:off x="0" y="0"/>
          <a:ext cx="0" cy="0"/>
          <a:chOff x="0" y="0"/>
          <a:chExt cx="0" cy="0"/>
        </a:xfrm>
      </p:grpSpPr>
      <p:sp>
        <p:nvSpPr>
          <p:cNvPr id="84" name="Google Shape;84;p9"/>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5" name="Google Shape;85;p9"/>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86" name="Google Shape;86;p9"/>
          <p:cNvSpPr/>
          <p:nvPr/>
        </p:nvSpPr>
        <p:spPr>
          <a:xfrm flipH="1">
            <a:off x="197188" y="1582824"/>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9"/>
          <p:cNvSpPr/>
          <p:nvPr/>
        </p:nvSpPr>
        <p:spPr>
          <a:xfrm flipH="1">
            <a:off x="307781" y="1797677"/>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9"/>
          <p:cNvSpPr/>
          <p:nvPr/>
        </p:nvSpPr>
        <p:spPr>
          <a:xfrm flipH="1">
            <a:off x="190472" y="2484564"/>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9"/>
          <p:cNvSpPr/>
          <p:nvPr/>
        </p:nvSpPr>
        <p:spPr>
          <a:xfrm flipH="1">
            <a:off x="314562" y="2599651"/>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9"/>
          <p:cNvSpPr/>
          <p:nvPr/>
        </p:nvSpPr>
        <p:spPr>
          <a:xfrm flipH="1">
            <a:off x="193825" y="3850336"/>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9"/>
          <p:cNvSpPr/>
          <p:nvPr/>
        </p:nvSpPr>
        <p:spPr>
          <a:xfrm flipH="1">
            <a:off x="187109" y="475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9"/>
          <p:cNvSpPr/>
          <p:nvPr/>
        </p:nvSpPr>
        <p:spPr>
          <a:xfrm flipH="1">
            <a:off x="304425" y="5476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 name="Google Shape;93;p9"/>
          <p:cNvGrpSpPr/>
          <p:nvPr/>
        </p:nvGrpSpPr>
        <p:grpSpPr>
          <a:xfrm>
            <a:off x="6638688" y="1317128"/>
            <a:ext cx="3810271" cy="5096351"/>
            <a:chOff x="6638688" y="1317128"/>
            <a:chExt cx="3810271" cy="5096351"/>
          </a:xfrm>
        </p:grpSpPr>
        <p:sp>
          <p:nvSpPr>
            <p:cNvPr id="94" name="Google Shape;94;p9"/>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 name="Google Shape;95;p9"/>
            <p:cNvGrpSpPr/>
            <p:nvPr/>
          </p:nvGrpSpPr>
          <p:grpSpPr>
            <a:xfrm>
              <a:off x="6638688" y="1813567"/>
              <a:ext cx="3810271" cy="4599912"/>
              <a:chOff x="6638688" y="1813567"/>
              <a:chExt cx="3810271" cy="4599912"/>
            </a:xfrm>
          </p:grpSpPr>
          <p:grpSp>
            <p:nvGrpSpPr>
              <p:cNvPr id="96" name="Google Shape;96;p9"/>
              <p:cNvGrpSpPr/>
              <p:nvPr/>
            </p:nvGrpSpPr>
            <p:grpSpPr>
              <a:xfrm rot="2700000">
                <a:off x="7018175" y="3868443"/>
                <a:ext cx="2303575" cy="2027523"/>
                <a:chOff x="715100" y="1571201"/>
                <a:chExt cx="2303597" cy="2027543"/>
              </a:xfrm>
            </p:grpSpPr>
            <p:sp>
              <p:nvSpPr>
                <p:cNvPr id="97" name="Google Shape;97;p9"/>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9"/>
              <p:cNvSpPr/>
              <p:nvPr/>
            </p:nvSpPr>
            <p:spPr>
              <a:xfrm rot="8100000">
                <a:off x="7804003" y="2323730"/>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9"/>
              <p:cNvSpPr/>
              <p:nvPr/>
            </p:nvSpPr>
            <p:spPr>
              <a:xfrm rot="8100000">
                <a:off x="7630653" y="2447034"/>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1" name="Google Shape;101;p9"/>
          <p:cNvSpPr/>
          <p:nvPr/>
        </p:nvSpPr>
        <p:spPr>
          <a:xfrm flipH="1">
            <a:off x="7831287" y="38504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9"/>
          <p:cNvSpPr/>
          <p:nvPr/>
        </p:nvSpPr>
        <p:spPr>
          <a:xfrm flipH="1">
            <a:off x="-1178400" y="1414300"/>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gradFill>
          <a:gsLst>
            <a:gs pos="0">
              <a:schemeClr val="lt2"/>
            </a:gs>
            <a:gs pos="100000">
              <a:schemeClr val="lt1"/>
            </a:gs>
          </a:gsLst>
          <a:path path="circle">
            <a:fillToRect b="50%" l="50%" r="50%" t="50%"/>
          </a:path>
          <a:tileRect/>
        </a:gradFill>
      </p:bgPr>
    </p:bg>
    <p:spTree>
      <p:nvGrpSpPr>
        <p:cNvPr id="103" name="Shape 103"/>
        <p:cNvGrpSpPr/>
        <p:nvPr/>
      </p:nvGrpSpPr>
      <p:grpSpPr>
        <a:xfrm>
          <a:off x="0" y="0"/>
          <a:ext cx="0" cy="0"/>
          <a:chOff x="0" y="0"/>
          <a:chExt cx="0" cy="0"/>
        </a:xfrm>
      </p:grpSpPr>
      <p:sp>
        <p:nvSpPr>
          <p:cNvPr id="104" name="Google Shape;104;p10"/>
          <p:cNvSpPr/>
          <p:nvPr>
            <p:ph idx="2" type="pic"/>
          </p:nvPr>
        </p:nvSpPr>
        <p:spPr>
          <a:xfrm>
            <a:off x="0" y="0"/>
            <a:ext cx="9144000" cy="5143500"/>
          </a:xfrm>
          <a:prstGeom prst="rect">
            <a:avLst/>
          </a:prstGeom>
          <a:noFill/>
          <a:ln>
            <a:noFill/>
          </a:ln>
        </p:spPr>
      </p:sp>
      <p:sp>
        <p:nvSpPr>
          <p:cNvPr id="105" name="Google Shape;105;p10"/>
          <p:cNvSpPr txBox="1"/>
          <p:nvPr>
            <p:ph type="title"/>
          </p:nvPr>
        </p:nvSpPr>
        <p:spPr>
          <a:xfrm>
            <a:off x="720000" y="3859100"/>
            <a:ext cx="7704000" cy="749400"/>
          </a:xfrm>
          <a:prstGeom prst="rect">
            <a:avLst/>
          </a:prstGeom>
          <a:solidFill>
            <a:schemeClr val="accent3"/>
          </a:solidFill>
        </p:spPr>
        <p:txBody>
          <a:bodyPr anchorCtr="0" anchor="t" bIns="91425" lIns="91425" spcFirstLastPara="1" rIns="91425" wrap="square" tIns="91425">
            <a:noAutofit/>
          </a:bodyPr>
          <a:lstStyle>
            <a:lvl1pPr lvl="0" rtl="0" algn="ctr">
              <a:spcBef>
                <a:spcPts val="0"/>
              </a:spcBef>
              <a:spcAft>
                <a:spcPts val="0"/>
              </a:spcAft>
              <a:buSzPts val="2700"/>
              <a:buNone/>
              <a:defRPr>
                <a:solidFill>
                  <a:schemeClr val="lt1"/>
                </a:solidFill>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gradFill>
          <a:gsLst>
            <a:gs pos="0">
              <a:schemeClr val="lt2"/>
            </a:gs>
            <a:gs pos="100000">
              <a:schemeClr val="lt1"/>
            </a:gs>
          </a:gsLst>
          <a:path path="circle">
            <a:fillToRect b="50%" l="50%" r="50%" t="50%"/>
          </a:path>
          <a:tileRect/>
        </a:gradFill>
      </p:bgPr>
    </p:bg>
    <p:spTree>
      <p:nvGrpSpPr>
        <p:cNvPr id="106" name="Shape 106"/>
        <p:cNvGrpSpPr/>
        <p:nvPr/>
      </p:nvGrpSpPr>
      <p:grpSpPr>
        <a:xfrm>
          <a:off x="0" y="0"/>
          <a:ext cx="0" cy="0"/>
          <a:chOff x="0" y="0"/>
          <a:chExt cx="0" cy="0"/>
        </a:xfrm>
      </p:grpSpPr>
      <p:sp>
        <p:nvSpPr>
          <p:cNvPr id="107" name="Google Shape;107;p11"/>
          <p:cNvSpPr txBox="1"/>
          <p:nvPr>
            <p:ph hasCustomPrompt="1" type="title"/>
          </p:nvPr>
        </p:nvSpPr>
        <p:spPr>
          <a:xfrm>
            <a:off x="1284000" y="1366338"/>
            <a:ext cx="6576000" cy="15111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96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8" name="Google Shape;108;p11"/>
          <p:cNvSpPr txBox="1"/>
          <p:nvPr>
            <p:ph idx="1" type="subTitle"/>
          </p:nvPr>
        </p:nvSpPr>
        <p:spPr>
          <a:xfrm>
            <a:off x="1284000" y="3063763"/>
            <a:ext cx="6576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09" name="Google Shape;109;p11"/>
          <p:cNvGrpSpPr/>
          <p:nvPr/>
        </p:nvGrpSpPr>
        <p:grpSpPr>
          <a:xfrm>
            <a:off x="7668200" y="-880263"/>
            <a:ext cx="2239418" cy="2778714"/>
            <a:chOff x="7668200" y="-880263"/>
            <a:chExt cx="2239418" cy="2778714"/>
          </a:xfrm>
        </p:grpSpPr>
        <p:sp>
          <p:nvSpPr>
            <p:cNvPr id="110" name="Google Shape;110;p11"/>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11"/>
          <p:cNvGrpSpPr/>
          <p:nvPr/>
        </p:nvGrpSpPr>
        <p:grpSpPr>
          <a:xfrm>
            <a:off x="-1299635" y="1140134"/>
            <a:ext cx="3111049" cy="2841636"/>
            <a:chOff x="-1299635" y="1140134"/>
            <a:chExt cx="3111049" cy="2841636"/>
          </a:xfrm>
        </p:grpSpPr>
        <p:sp>
          <p:nvSpPr>
            <p:cNvPr id="114" name="Google Shape;114;p11"/>
            <p:cNvSpPr/>
            <p:nvPr/>
          </p:nvSpPr>
          <p:spPr>
            <a:xfrm flipH="1" rot="2700000">
              <a:off x="-720057" y="1680127"/>
              <a:ext cx="2233987" cy="1766762"/>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flipH="1" rot="2700000">
              <a:off x="-817063" y="1701393"/>
              <a:ext cx="2084731" cy="1808104"/>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rot="2700000">
              <a:off x="-969804" y="1590434"/>
              <a:ext cx="2003870" cy="1762932"/>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11"/>
          <p:cNvSpPr/>
          <p:nvPr/>
        </p:nvSpPr>
        <p:spPr>
          <a:xfrm>
            <a:off x="-1017550" y="14704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7487838" y="-1348025"/>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9" name="Google Shape;119;p11"/>
          <p:cNvGrpSpPr/>
          <p:nvPr/>
        </p:nvGrpSpPr>
        <p:grpSpPr>
          <a:xfrm>
            <a:off x="7037622" y="4721767"/>
            <a:ext cx="1805200" cy="335359"/>
            <a:chOff x="7037622" y="4721767"/>
            <a:chExt cx="1805200" cy="335359"/>
          </a:xfrm>
        </p:grpSpPr>
        <p:sp>
          <p:nvSpPr>
            <p:cNvPr id="120" name="Google Shape;120;p11"/>
            <p:cNvSpPr/>
            <p:nvPr/>
          </p:nvSpPr>
          <p:spPr>
            <a:xfrm flipH="1" rot="5400000">
              <a:off x="82238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rot="5400000">
              <a:off x="82912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flipH="1" rot="5400000">
              <a:off x="73212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rot="5400000">
              <a:off x="73886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24" name="Shape 12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gradFill>
          <a:gsLst>
            <a:gs pos="0">
              <a:schemeClr val="lt2"/>
            </a:gs>
            <a:gs pos="100000">
              <a:schemeClr val="lt1"/>
            </a:gs>
          </a:gsLst>
          <a:path path="circle">
            <a:fillToRect b="50%" l="50%" r="50%" t="50%"/>
          </a:path>
          <a:tileRect/>
        </a:gradFill>
      </p:bgPr>
    </p:bg>
    <p:spTree>
      <p:nvGrpSpPr>
        <p:cNvPr id="125" name="Shape 125"/>
        <p:cNvGrpSpPr/>
        <p:nvPr/>
      </p:nvGrpSpPr>
      <p:grpSpPr>
        <a:xfrm>
          <a:off x="0" y="0"/>
          <a:ext cx="0" cy="0"/>
          <a:chOff x="0" y="0"/>
          <a:chExt cx="0" cy="0"/>
        </a:xfrm>
      </p:grpSpPr>
      <p:sp>
        <p:nvSpPr>
          <p:cNvPr id="126" name="Google Shape;126;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7" name="Google Shape;127;p13"/>
          <p:cNvSpPr txBox="1"/>
          <p:nvPr>
            <p:ph hasCustomPrompt="1" idx="2" type="title"/>
          </p:nvPr>
        </p:nvSpPr>
        <p:spPr>
          <a:xfrm>
            <a:off x="1416900" y="1490448"/>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8" name="Google Shape;128;p13"/>
          <p:cNvSpPr txBox="1"/>
          <p:nvPr>
            <p:ph hasCustomPrompt="1" idx="3" type="title"/>
          </p:nvPr>
        </p:nvSpPr>
        <p:spPr>
          <a:xfrm>
            <a:off x="1416900" y="2923902"/>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9" name="Google Shape;129;p13"/>
          <p:cNvSpPr txBox="1"/>
          <p:nvPr>
            <p:ph hasCustomPrompt="1" idx="4" type="title"/>
          </p:nvPr>
        </p:nvSpPr>
        <p:spPr>
          <a:xfrm>
            <a:off x="4204713" y="1490448"/>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0" name="Google Shape;130;p13"/>
          <p:cNvSpPr txBox="1"/>
          <p:nvPr>
            <p:ph hasCustomPrompt="1" idx="5" type="title"/>
          </p:nvPr>
        </p:nvSpPr>
        <p:spPr>
          <a:xfrm>
            <a:off x="4204713" y="2923902"/>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1" name="Google Shape;131;p13"/>
          <p:cNvSpPr txBox="1"/>
          <p:nvPr>
            <p:ph hasCustomPrompt="1" idx="6" type="title"/>
          </p:nvPr>
        </p:nvSpPr>
        <p:spPr>
          <a:xfrm>
            <a:off x="6992525" y="1490448"/>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2" name="Google Shape;132;p13"/>
          <p:cNvSpPr txBox="1"/>
          <p:nvPr>
            <p:ph hasCustomPrompt="1" idx="7" type="title"/>
          </p:nvPr>
        </p:nvSpPr>
        <p:spPr>
          <a:xfrm>
            <a:off x="6992525" y="2923902"/>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3" name="Google Shape;133;p13"/>
          <p:cNvSpPr txBox="1"/>
          <p:nvPr>
            <p:ph idx="1" type="subTitle"/>
          </p:nvPr>
        </p:nvSpPr>
        <p:spPr>
          <a:xfrm>
            <a:off x="720000" y="2111575"/>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4" name="Google Shape;134;p13"/>
          <p:cNvSpPr txBox="1"/>
          <p:nvPr>
            <p:ph idx="8" type="subTitle"/>
          </p:nvPr>
        </p:nvSpPr>
        <p:spPr>
          <a:xfrm>
            <a:off x="3507813" y="2111575"/>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5" name="Google Shape;135;p13"/>
          <p:cNvSpPr txBox="1"/>
          <p:nvPr>
            <p:ph idx="9" type="subTitle"/>
          </p:nvPr>
        </p:nvSpPr>
        <p:spPr>
          <a:xfrm>
            <a:off x="6295625" y="2111575"/>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6" name="Google Shape;136;p13"/>
          <p:cNvSpPr txBox="1"/>
          <p:nvPr>
            <p:ph idx="13" type="subTitle"/>
          </p:nvPr>
        </p:nvSpPr>
        <p:spPr>
          <a:xfrm>
            <a:off x="720000" y="3546674"/>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7" name="Google Shape;137;p13"/>
          <p:cNvSpPr txBox="1"/>
          <p:nvPr>
            <p:ph idx="14" type="subTitle"/>
          </p:nvPr>
        </p:nvSpPr>
        <p:spPr>
          <a:xfrm>
            <a:off x="3507813" y="3546674"/>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8" name="Google Shape;138;p13"/>
          <p:cNvSpPr txBox="1"/>
          <p:nvPr>
            <p:ph idx="15" type="subTitle"/>
          </p:nvPr>
        </p:nvSpPr>
        <p:spPr>
          <a:xfrm>
            <a:off x="6295625" y="3546674"/>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9" name="Google Shape;139;p13"/>
          <p:cNvSpPr/>
          <p:nvPr/>
        </p:nvSpPr>
        <p:spPr>
          <a:xfrm rot="-1168501">
            <a:off x="8037788" y="3996697"/>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rot="-1168501">
            <a:off x="-1131962" y="1855572"/>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8902812" y="42104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2" name="Google Shape;142;p13"/>
          <p:cNvGrpSpPr/>
          <p:nvPr/>
        </p:nvGrpSpPr>
        <p:grpSpPr>
          <a:xfrm>
            <a:off x="-795219" y="-1446371"/>
            <a:ext cx="2654567" cy="3293932"/>
            <a:chOff x="7313556" y="3802542"/>
            <a:chExt cx="2654567" cy="3293932"/>
          </a:xfrm>
        </p:grpSpPr>
        <p:sp>
          <p:nvSpPr>
            <p:cNvPr id="143" name="Google Shape;143;p13"/>
            <p:cNvSpPr/>
            <p:nvPr/>
          </p:nvSpPr>
          <p:spPr>
            <a:xfrm>
              <a:off x="7572404" y="40832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8970135" y="39750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7804537" y="46132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p:nvPr/>
          </p:nvSpPr>
          <p:spPr>
            <a:xfrm>
              <a:off x="7313556" y="38025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3"/>
            <p:cNvSpPr/>
            <p:nvPr/>
          </p:nvSpPr>
          <p:spPr>
            <a:xfrm>
              <a:off x="7340271" y="40590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a:off x="9055212" y="43628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13"/>
          <p:cNvGrpSpPr/>
          <p:nvPr/>
        </p:nvGrpSpPr>
        <p:grpSpPr>
          <a:xfrm>
            <a:off x="7161156" y="3650142"/>
            <a:ext cx="2654567" cy="3293932"/>
            <a:chOff x="7161156" y="3650142"/>
            <a:chExt cx="2654567" cy="3293932"/>
          </a:xfrm>
        </p:grpSpPr>
        <p:sp>
          <p:nvSpPr>
            <p:cNvPr id="150" name="Google Shape;150;p13"/>
            <p:cNvSpPr/>
            <p:nvPr/>
          </p:nvSpPr>
          <p:spPr>
            <a:xfrm>
              <a:off x="7420004" y="39308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3"/>
            <p:cNvSpPr/>
            <p:nvPr/>
          </p:nvSpPr>
          <p:spPr>
            <a:xfrm>
              <a:off x="8817735" y="38226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3"/>
            <p:cNvSpPr/>
            <p:nvPr/>
          </p:nvSpPr>
          <p:spPr>
            <a:xfrm>
              <a:off x="7161156" y="36501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3"/>
            <p:cNvSpPr/>
            <p:nvPr/>
          </p:nvSpPr>
          <p:spPr>
            <a:xfrm>
              <a:off x="7187871" y="39066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
            <p:cNvSpPr/>
            <p:nvPr/>
          </p:nvSpPr>
          <p:spPr>
            <a:xfrm>
              <a:off x="7652137" y="44608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gradFill>
          <a:gsLst>
            <a:gs pos="0">
              <a:schemeClr val="lt2"/>
            </a:gs>
            <a:gs pos="100000">
              <a:schemeClr val="lt1"/>
            </a:gs>
          </a:gsLst>
          <a:path path="circle">
            <a:fillToRect b="50%" l="50%" r="50%" t="50%"/>
          </a:path>
          <a:tileRect/>
        </a:gradFill>
      </p:bgPr>
    </p:bg>
    <p:spTree>
      <p:nvGrpSpPr>
        <p:cNvPr id="155" name="Shape 155"/>
        <p:cNvGrpSpPr/>
        <p:nvPr/>
      </p:nvGrpSpPr>
      <p:grpSpPr>
        <a:xfrm>
          <a:off x="0" y="0"/>
          <a:ext cx="0" cy="0"/>
          <a:chOff x="0" y="0"/>
          <a:chExt cx="0" cy="0"/>
        </a:xfrm>
      </p:grpSpPr>
      <p:sp>
        <p:nvSpPr>
          <p:cNvPr id="156" name="Google Shape;156;p14"/>
          <p:cNvSpPr/>
          <p:nvPr/>
        </p:nvSpPr>
        <p:spPr>
          <a:xfrm>
            <a:off x="7864425" y="36390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8" name="Google Shape;158;p14"/>
          <p:cNvSpPr/>
          <p:nvPr/>
        </p:nvSpPr>
        <p:spPr>
          <a:xfrm>
            <a:off x="-1738775" y="35749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9" name="Google Shape;159;p14"/>
          <p:cNvGrpSpPr/>
          <p:nvPr/>
        </p:nvGrpSpPr>
        <p:grpSpPr>
          <a:xfrm>
            <a:off x="8243289" y="3605123"/>
            <a:ext cx="1582191" cy="2188163"/>
            <a:chOff x="8243289" y="3605123"/>
            <a:chExt cx="1582191" cy="2188163"/>
          </a:xfrm>
        </p:grpSpPr>
        <p:sp>
          <p:nvSpPr>
            <p:cNvPr id="160" name="Google Shape;160;p14"/>
            <p:cNvSpPr/>
            <p:nvPr/>
          </p:nvSpPr>
          <p:spPr>
            <a:xfrm>
              <a:off x="8243289" y="4923909"/>
              <a:ext cx="191512" cy="192424"/>
            </a:xfrm>
            <a:custGeom>
              <a:rect b="b" l="l" r="r" t="t"/>
              <a:pathLst>
                <a:path extrusionOk="0" h="3165" w="3150">
                  <a:moveTo>
                    <a:pt x="2336" y="0"/>
                  </a:moveTo>
                  <a:cubicBezTo>
                    <a:pt x="2144" y="0"/>
                    <a:pt x="1952" y="74"/>
                    <a:pt x="1804" y="222"/>
                  </a:cubicBezTo>
                  <a:cubicBezTo>
                    <a:pt x="1553" y="488"/>
                    <a:pt x="1523" y="902"/>
                    <a:pt x="1745" y="1183"/>
                  </a:cubicBezTo>
                  <a:lnTo>
                    <a:pt x="414" y="2514"/>
                  </a:lnTo>
                  <a:lnTo>
                    <a:pt x="0" y="2928"/>
                  </a:lnTo>
                  <a:cubicBezTo>
                    <a:pt x="30" y="2987"/>
                    <a:pt x="45" y="3031"/>
                    <a:pt x="74" y="3091"/>
                  </a:cubicBezTo>
                  <a:cubicBezTo>
                    <a:pt x="74" y="3120"/>
                    <a:pt x="74" y="3135"/>
                    <a:pt x="89" y="3164"/>
                  </a:cubicBezTo>
                  <a:lnTo>
                    <a:pt x="473" y="2765"/>
                  </a:lnTo>
                  <a:lnTo>
                    <a:pt x="1908" y="1346"/>
                  </a:lnTo>
                  <a:cubicBezTo>
                    <a:pt x="2032" y="1431"/>
                    <a:pt x="2183" y="1475"/>
                    <a:pt x="2334" y="1475"/>
                  </a:cubicBezTo>
                  <a:cubicBezTo>
                    <a:pt x="2524" y="1475"/>
                    <a:pt x="2714" y="1405"/>
                    <a:pt x="2854" y="1257"/>
                  </a:cubicBezTo>
                  <a:cubicBezTo>
                    <a:pt x="3135" y="976"/>
                    <a:pt x="3150" y="503"/>
                    <a:pt x="2854" y="222"/>
                  </a:cubicBezTo>
                  <a:cubicBezTo>
                    <a:pt x="2706" y="74"/>
                    <a:pt x="2514" y="0"/>
                    <a:pt x="233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4"/>
            <p:cNvSpPr/>
            <p:nvPr/>
          </p:nvSpPr>
          <p:spPr>
            <a:xfrm>
              <a:off x="8325060" y="5075838"/>
              <a:ext cx="98978" cy="397372"/>
            </a:xfrm>
            <a:custGeom>
              <a:rect b="b" l="l" r="r" t="t"/>
              <a:pathLst>
                <a:path extrusionOk="0" h="6536" w="1628">
                  <a:moveTo>
                    <a:pt x="814" y="0"/>
                  </a:moveTo>
                  <a:cubicBezTo>
                    <a:pt x="622" y="0"/>
                    <a:pt x="430" y="74"/>
                    <a:pt x="296" y="222"/>
                  </a:cubicBezTo>
                  <a:cubicBezTo>
                    <a:pt x="1" y="503"/>
                    <a:pt x="1" y="976"/>
                    <a:pt x="296" y="1257"/>
                  </a:cubicBezTo>
                  <a:cubicBezTo>
                    <a:pt x="415" y="1390"/>
                    <a:pt x="577" y="1449"/>
                    <a:pt x="740" y="1464"/>
                  </a:cubicBezTo>
                  <a:lnTo>
                    <a:pt x="740" y="5988"/>
                  </a:lnTo>
                  <a:lnTo>
                    <a:pt x="430" y="6284"/>
                  </a:lnTo>
                  <a:cubicBezTo>
                    <a:pt x="459" y="6373"/>
                    <a:pt x="474" y="6462"/>
                    <a:pt x="489" y="6536"/>
                  </a:cubicBezTo>
                  <a:lnTo>
                    <a:pt x="962" y="6077"/>
                  </a:lnTo>
                  <a:lnTo>
                    <a:pt x="962" y="1464"/>
                  </a:lnTo>
                  <a:cubicBezTo>
                    <a:pt x="1095" y="1434"/>
                    <a:pt x="1228" y="1360"/>
                    <a:pt x="1331" y="1257"/>
                  </a:cubicBezTo>
                  <a:cubicBezTo>
                    <a:pt x="1627" y="976"/>
                    <a:pt x="1627" y="503"/>
                    <a:pt x="1331" y="222"/>
                  </a:cubicBezTo>
                  <a:cubicBezTo>
                    <a:pt x="1198"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4"/>
            <p:cNvSpPr/>
            <p:nvPr/>
          </p:nvSpPr>
          <p:spPr>
            <a:xfrm>
              <a:off x="8371812" y="3605123"/>
              <a:ext cx="1453668" cy="2188163"/>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
            <p:cNvSpPr/>
            <p:nvPr/>
          </p:nvSpPr>
          <p:spPr>
            <a:xfrm>
              <a:off x="8792931" y="4664542"/>
              <a:ext cx="335420" cy="902600"/>
            </a:xfrm>
            <a:custGeom>
              <a:rect b="b" l="l" r="r" t="t"/>
              <a:pathLst>
                <a:path extrusionOk="0" h="14846" w="5517">
                  <a:moveTo>
                    <a:pt x="2840" y="0"/>
                  </a:moveTo>
                  <a:lnTo>
                    <a:pt x="1" y="2839"/>
                  </a:lnTo>
                  <a:lnTo>
                    <a:pt x="1" y="11888"/>
                  </a:lnTo>
                  <a:lnTo>
                    <a:pt x="1" y="11932"/>
                  </a:lnTo>
                  <a:lnTo>
                    <a:pt x="2455" y="14402"/>
                  </a:lnTo>
                  <a:cubicBezTo>
                    <a:pt x="2455" y="14431"/>
                    <a:pt x="2455" y="14446"/>
                    <a:pt x="2455" y="14476"/>
                  </a:cubicBezTo>
                  <a:cubicBezTo>
                    <a:pt x="2455" y="14683"/>
                    <a:pt x="2618" y="14845"/>
                    <a:pt x="2825" y="14845"/>
                  </a:cubicBezTo>
                  <a:cubicBezTo>
                    <a:pt x="3032" y="14845"/>
                    <a:pt x="3195" y="14683"/>
                    <a:pt x="3195" y="14476"/>
                  </a:cubicBezTo>
                  <a:cubicBezTo>
                    <a:pt x="3195" y="14269"/>
                    <a:pt x="3032" y="14106"/>
                    <a:pt x="2825" y="14106"/>
                  </a:cubicBezTo>
                  <a:cubicBezTo>
                    <a:pt x="2721" y="14106"/>
                    <a:pt x="2648" y="14150"/>
                    <a:pt x="2574" y="14210"/>
                  </a:cubicBezTo>
                  <a:lnTo>
                    <a:pt x="223" y="11844"/>
                  </a:lnTo>
                  <a:lnTo>
                    <a:pt x="223" y="2928"/>
                  </a:lnTo>
                  <a:lnTo>
                    <a:pt x="2840" y="311"/>
                  </a:lnTo>
                  <a:lnTo>
                    <a:pt x="5013" y="2499"/>
                  </a:lnTo>
                  <a:lnTo>
                    <a:pt x="5013" y="11666"/>
                  </a:lnTo>
                  <a:cubicBezTo>
                    <a:pt x="4880" y="11711"/>
                    <a:pt x="4777" y="11844"/>
                    <a:pt x="4777" y="12006"/>
                  </a:cubicBezTo>
                  <a:cubicBezTo>
                    <a:pt x="4777" y="12213"/>
                    <a:pt x="4939" y="12376"/>
                    <a:pt x="5146" y="12376"/>
                  </a:cubicBezTo>
                  <a:cubicBezTo>
                    <a:pt x="5339" y="12376"/>
                    <a:pt x="5516" y="12213"/>
                    <a:pt x="5516" y="12006"/>
                  </a:cubicBezTo>
                  <a:cubicBezTo>
                    <a:pt x="5516" y="11829"/>
                    <a:pt x="5398" y="11696"/>
                    <a:pt x="5235" y="11652"/>
                  </a:cubicBezTo>
                  <a:lnTo>
                    <a:pt x="5235" y="2455"/>
                  </a:lnTo>
                  <a:lnTo>
                    <a:pt x="5235" y="2410"/>
                  </a:lnTo>
                  <a:lnTo>
                    <a:pt x="2840"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
            <p:cNvSpPr/>
            <p:nvPr/>
          </p:nvSpPr>
          <p:spPr>
            <a:xfrm>
              <a:off x="8323297" y="3655462"/>
              <a:ext cx="1377246" cy="2019146"/>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4"/>
            <p:cNvSpPr/>
            <p:nvPr/>
          </p:nvSpPr>
          <p:spPr>
            <a:xfrm>
              <a:off x="8910281" y="4829493"/>
              <a:ext cx="100741" cy="572712"/>
            </a:xfrm>
            <a:custGeom>
              <a:rect b="b" l="l" r="r" t="t"/>
              <a:pathLst>
                <a:path extrusionOk="0" h="9420" w="1657">
                  <a:moveTo>
                    <a:pt x="799" y="1"/>
                  </a:moveTo>
                  <a:cubicBezTo>
                    <a:pt x="622" y="1"/>
                    <a:pt x="429" y="75"/>
                    <a:pt x="281" y="222"/>
                  </a:cubicBezTo>
                  <a:cubicBezTo>
                    <a:pt x="1" y="503"/>
                    <a:pt x="1" y="977"/>
                    <a:pt x="281" y="1257"/>
                  </a:cubicBezTo>
                  <a:cubicBezTo>
                    <a:pt x="400" y="1391"/>
                    <a:pt x="548" y="1450"/>
                    <a:pt x="710" y="1464"/>
                  </a:cubicBezTo>
                  <a:lnTo>
                    <a:pt x="710" y="7956"/>
                  </a:lnTo>
                  <a:cubicBezTo>
                    <a:pt x="562" y="7985"/>
                    <a:pt x="429" y="8044"/>
                    <a:pt x="326" y="8163"/>
                  </a:cubicBezTo>
                  <a:cubicBezTo>
                    <a:pt x="30" y="8444"/>
                    <a:pt x="30" y="8917"/>
                    <a:pt x="326" y="9198"/>
                  </a:cubicBezTo>
                  <a:cubicBezTo>
                    <a:pt x="466" y="9346"/>
                    <a:pt x="655" y="9419"/>
                    <a:pt x="843" y="9419"/>
                  </a:cubicBezTo>
                  <a:cubicBezTo>
                    <a:pt x="1032" y="9419"/>
                    <a:pt x="1220" y="9346"/>
                    <a:pt x="1361" y="9198"/>
                  </a:cubicBezTo>
                  <a:cubicBezTo>
                    <a:pt x="1657" y="8917"/>
                    <a:pt x="1657" y="8444"/>
                    <a:pt x="1361" y="8163"/>
                  </a:cubicBezTo>
                  <a:cubicBezTo>
                    <a:pt x="1243" y="8030"/>
                    <a:pt x="1095" y="7970"/>
                    <a:pt x="932" y="7956"/>
                  </a:cubicBezTo>
                  <a:lnTo>
                    <a:pt x="932" y="1464"/>
                  </a:lnTo>
                  <a:cubicBezTo>
                    <a:pt x="1080" y="1450"/>
                    <a:pt x="1213" y="1376"/>
                    <a:pt x="1331" y="1257"/>
                  </a:cubicBezTo>
                  <a:cubicBezTo>
                    <a:pt x="1612" y="977"/>
                    <a:pt x="1612" y="503"/>
                    <a:pt x="1331" y="222"/>
                  </a:cubicBezTo>
                  <a:cubicBezTo>
                    <a:pt x="1183"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 name="Google Shape;166;p14"/>
          <p:cNvGrpSpPr/>
          <p:nvPr/>
        </p:nvGrpSpPr>
        <p:grpSpPr>
          <a:xfrm>
            <a:off x="-1405792" y="-28815"/>
            <a:ext cx="3111009" cy="2934907"/>
            <a:chOff x="-1405792" y="-28815"/>
            <a:chExt cx="3111009" cy="2934907"/>
          </a:xfrm>
        </p:grpSpPr>
        <p:sp>
          <p:nvSpPr>
            <p:cNvPr id="167" name="Google Shape;167;p14"/>
            <p:cNvSpPr/>
            <p:nvPr/>
          </p:nvSpPr>
          <p:spPr>
            <a:xfrm rot="-2700000">
              <a:off x="-826469" y="600061"/>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4"/>
            <p:cNvSpPr/>
            <p:nvPr/>
          </p:nvSpPr>
          <p:spPr>
            <a:xfrm rot="-2700000">
              <a:off x="-89715" y="372719"/>
              <a:ext cx="1213691" cy="105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4"/>
            <p:cNvSpPr/>
            <p:nvPr/>
          </p:nvSpPr>
          <p:spPr>
            <a:xfrm rot="-2700000">
              <a:off x="-1075828" y="693182"/>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4"/>
            <p:cNvSpPr/>
            <p:nvPr/>
          </p:nvSpPr>
          <p:spPr>
            <a:xfrm rot="-2700000">
              <a:off x="-58163" y="138595"/>
              <a:ext cx="329946" cy="321860"/>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
            <p:cNvSpPr/>
            <p:nvPr/>
          </p:nvSpPr>
          <p:spPr>
            <a:xfrm rot="-2700000">
              <a:off x="-207158" y="149805"/>
              <a:ext cx="767745" cy="633809"/>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p:nvPr/>
          </p:nvSpPr>
          <p:spPr>
            <a:xfrm rot="-2700000">
              <a:off x="-923777" y="537580"/>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gradFill>
          <a:gsLst>
            <a:gs pos="0">
              <a:schemeClr val="lt2"/>
            </a:gs>
            <a:gs pos="100000">
              <a:schemeClr val="lt1"/>
            </a:gs>
          </a:gsLst>
          <a:path path="circle">
            <a:fillToRect b="50%" l="50%" r="50%" t="50%"/>
          </a:path>
          <a:tileRect/>
        </a:gradFill>
      </p:bgPr>
    </p:bg>
    <p:spTree>
      <p:nvGrpSpPr>
        <p:cNvPr id="173" name="Shape 173"/>
        <p:cNvGrpSpPr/>
        <p:nvPr/>
      </p:nvGrpSpPr>
      <p:grpSpPr>
        <a:xfrm>
          <a:off x="0" y="0"/>
          <a:ext cx="0" cy="0"/>
          <a:chOff x="0" y="0"/>
          <a:chExt cx="0" cy="0"/>
        </a:xfrm>
      </p:grpSpPr>
      <p:sp>
        <p:nvSpPr>
          <p:cNvPr id="174" name="Google Shape;174;p15"/>
          <p:cNvSpPr/>
          <p:nvPr/>
        </p:nvSpPr>
        <p:spPr>
          <a:xfrm>
            <a:off x="7013863" y="2735075"/>
            <a:ext cx="2954100" cy="2954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txBox="1"/>
          <p:nvPr>
            <p:ph type="title"/>
          </p:nvPr>
        </p:nvSpPr>
        <p:spPr>
          <a:xfrm>
            <a:off x="1458150" y="2843525"/>
            <a:ext cx="6227700" cy="595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76" name="Google Shape;176;p15"/>
          <p:cNvSpPr txBox="1"/>
          <p:nvPr>
            <p:ph idx="1" type="subTitle"/>
          </p:nvPr>
        </p:nvSpPr>
        <p:spPr>
          <a:xfrm>
            <a:off x="1458150" y="1399375"/>
            <a:ext cx="6227700" cy="14442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77" name="Google Shape;177;p15"/>
          <p:cNvSpPr/>
          <p:nvPr/>
        </p:nvSpPr>
        <p:spPr>
          <a:xfrm>
            <a:off x="-1298975" y="168950"/>
            <a:ext cx="3108000" cy="3108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gradFill>
          <a:gsLst>
            <a:gs pos="0">
              <a:schemeClr val="lt2"/>
            </a:gs>
            <a:gs pos="100000">
              <a:schemeClr val="lt1"/>
            </a:gs>
          </a:gsLst>
          <a:path path="circle">
            <a:fillToRect b="50%" l="50%" r="50%" t="50%"/>
          </a:path>
          <a:tileRect/>
        </a:gradFill>
      </p:bgPr>
    </p:bg>
    <p:spTree>
      <p:nvGrpSpPr>
        <p:cNvPr id="178" name="Shape 178"/>
        <p:cNvGrpSpPr/>
        <p:nvPr/>
      </p:nvGrpSpPr>
      <p:grpSpPr>
        <a:xfrm>
          <a:off x="0" y="0"/>
          <a:ext cx="0" cy="0"/>
          <a:chOff x="0" y="0"/>
          <a:chExt cx="0" cy="0"/>
        </a:xfrm>
      </p:grpSpPr>
      <p:sp>
        <p:nvSpPr>
          <p:cNvPr id="179" name="Google Shape;179;p16"/>
          <p:cNvSpPr/>
          <p:nvPr/>
        </p:nvSpPr>
        <p:spPr>
          <a:xfrm>
            <a:off x="8254325" y="2056500"/>
            <a:ext cx="2125200" cy="2125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
          <p:cNvSpPr/>
          <p:nvPr/>
        </p:nvSpPr>
        <p:spPr>
          <a:xfrm>
            <a:off x="3690375" y="-447450"/>
            <a:ext cx="3019200" cy="3019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6"/>
          <p:cNvSpPr txBox="1"/>
          <p:nvPr>
            <p:ph idx="1" type="subTitle"/>
          </p:nvPr>
        </p:nvSpPr>
        <p:spPr>
          <a:xfrm>
            <a:off x="6108500" y="1497518"/>
            <a:ext cx="2329800" cy="117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82" name="Google Shape;182;p16"/>
          <p:cNvSpPr txBox="1"/>
          <p:nvPr>
            <p:ph type="title"/>
          </p:nvPr>
        </p:nvSpPr>
        <p:spPr>
          <a:xfrm>
            <a:off x="6108500" y="619775"/>
            <a:ext cx="2329800" cy="927300"/>
          </a:xfrm>
          <a:prstGeom prst="rect">
            <a:avLst/>
          </a:prstGeom>
        </p:spPr>
        <p:txBody>
          <a:bodyPr anchorCtr="0" anchor="b"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83" name="Google Shape;183;p16"/>
          <p:cNvGrpSpPr/>
          <p:nvPr/>
        </p:nvGrpSpPr>
        <p:grpSpPr>
          <a:xfrm>
            <a:off x="8001262" y="-663982"/>
            <a:ext cx="1738725" cy="1787692"/>
            <a:chOff x="3751137" y="-268257"/>
            <a:chExt cx="1738725" cy="1787692"/>
          </a:xfrm>
        </p:grpSpPr>
        <p:sp>
          <p:nvSpPr>
            <p:cNvPr id="184" name="Google Shape;184;p16"/>
            <p:cNvSpPr/>
            <p:nvPr/>
          </p:nvSpPr>
          <p:spPr>
            <a:xfrm rot="2700100">
              <a:off x="3963446" y="24843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6"/>
            <p:cNvSpPr/>
            <p:nvPr/>
          </p:nvSpPr>
          <p:spPr>
            <a:xfrm rot="2700100">
              <a:off x="4569111" y="189981"/>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6"/>
            <p:cNvSpPr/>
            <p:nvPr/>
          </p:nvSpPr>
          <p:spPr>
            <a:xfrm rot="2700100">
              <a:off x="4378462" y="-5601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6"/>
            <p:cNvSpPr/>
            <p:nvPr/>
          </p:nvSpPr>
          <p:spPr>
            <a:xfrm rot="2700100">
              <a:off x="4044622" y="53307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gradFill>
          <a:gsLst>
            <a:gs pos="0">
              <a:schemeClr val="lt2"/>
            </a:gs>
            <a:gs pos="100000">
              <a:schemeClr val="lt1"/>
            </a:gs>
          </a:gsLst>
          <a:path path="circle">
            <a:fillToRect b="50%" l="50%" r="50%" t="50%"/>
          </a:path>
          <a:tileRect/>
        </a:gradFill>
      </p:bgPr>
    </p:bg>
    <p:spTree>
      <p:nvGrpSpPr>
        <p:cNvPr id="188" name="Shape 188"/>
        <p:cNvGrpSpPr/>
        <p:nvPr/>
      </p:nvGrpSpPr>
      <p:grpSpPr>
        <a:xfrm>
          <a:off x="0" y="0"/>
          <a:ext cx="0" cy="0"/>
          <a:chOff x="0" y="0"/>
          <a:chExt cx="0" cy="0"/>
        </a:xfrm>
      </p:grpSpPr>
      <p:sp>
        <p:nvSpPr>
          <p:cNvPr id="189" name="Google Shape;189;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0" name="Google Shape;190;p17"/>
          <p:cNvSpPr txBox="1"/>
          <p:nvPr>
            <p:ph idx="1" type="subTitle"/>
          </p:nvPr>
        </p:nvSpPr>
        <p:spPr>
          <a:xfrm>
            <a:off x="1000000" y="1572275"/>
            <a:ext cx="2180400" cy="781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1" name="Google Shape;191;p17"/>
          <p:cNvSpPr txBox="1"/>
          <p:nvPr>
            <p:ph idx="2" type="subTitle"/>
          </p:nvPr>
        </p:nvSpPr>
        <p:spPr>
          <a:xfrm>
            <a:off x="999999" y="2326880"/>
            <a:ext cx="2180400" cy="188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2" name="Google Shape;192;p17"/>
          <p:cNvSpPr txBox="1"/>
          <p:nvPr>
            <p:ph idx="3" type="subTitle"/>
          </p:nvPr>
        </p:nvSpPr>
        <p:spPr>
          <a:xfrm>
            <a:off x="3481800" y="2326880"/>
            <a:ext cx="2180400" cy="188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3" name="Google Shape;193;p17"/>
          <p:cNvSpPr txBox="1"/>
          <p:nvPr>
            <p:ph idx="4" type="subTitle"/>
          </p:nvPr>
        </p:nvSpPr>
        <p:spPr>
          <a:xfrm>
            <a:off x="5963601" y="2326880"/>
            <a:ext cx="2180400" cy="188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4" name="Google Shape;194;p17"/>
          <p:cNvSpPr txBox="1"/>
          <p:nvPr>
            <p:ph idx="5" type="subTitle"/>
          </p:nvPr>
        </p:nvSpPr>
        <p:spPr>
          <a:xfrm>
            <a:off x="3481788" y="1572275"/>
            <a:ext cx="2180400" cy="781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5" name="Google Shape;195;p17"/>
          <p:cNvSpPr txBox="1"/>
          <p:nvPr>
            <p:ph idx="6" type="subTitle"/>
          </p:nvPr>
        </p:nvSpPr>
        <p:spPr>
          <a:xfrm>
            <a:off x="5963600" y="1572275"/>
            <a:ext cx="2180400" cy="781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196" name="Google Shape;196;p17"/>
          <p:cNvGrpSpPr/>
          <p:nvPr/>
        </p:nvGrpSpPr>
        <p:grpSpPr>
          <a:xfrm>
            <a:off x="-976438" y="1317128"/>
            <a:ext cx="1639593" cy="2964960"/>
            <a:chOff x="-976438" y="1317128"/>
            <a:chExt cx="1639593" cy="2964960"/>
          </a:xfrm>
        </p:grpSpPr>
        <p:sp>
          <p:nvSpPr>
            <p:cNvPr id="197" name="Google Shape;197;p17"/>
            <p:cNvSpPr/>
            <p:nvPr/>
          </p:nvSpPr>
          <p:spPr>
            <a:xfrm flipH="1" rot="10800000">
              <a:off x="-749858" y="2759442"/>
              <a:ext cx="1377122" cy="742408"/>
            </a:xfrm>
            <a:custGeom>
              <a:rect b="b" l="l" r="r" t="t"/>
              <a:pathLst>
                <a:path extrusionOk="0" h="10706" w="19859">
                  <a:moveTo>
                    <a:pt x="19045" y="0"/>
                  </a:moveTo>
                  <a:cubicBezTo>
                    <a:pt x="18867" y="0"/>
                    <a:pt x="18675" y="74"/>
                    <a:pt x="18527" y="222"/>
                  </a:cubicBezTo>
                  <a:cubicBezTo>
                    <a:pt x="18261" y="488"/>
                    <a:pt x="18246" y="888"/>
                    <a:pt x="18453" y="1169"/>
                  </a:cubicBezTo>
                  <a:lnTo>
                    <a:pt x="16043" y="3593"/>
                  </a:lnTo>
                  <a:lnTo>
                    <a:pt x="5323" y="3593"/>
                  </a:lnTo>
                  <a:lnTo>
                    <a:pt x="0" y="8902"/>
                  </a:lnTo>
                  <a:lnTo>
                    <a:pt x="0" y="10706"/>
                  </a:lnTo>
                  <a:lnTo>
                    <a:pt x="222" y="10706"/>
                  </a:lnTo>
                  <a:lnTo>
                    <a:pt x="222" y="8990"/>
                  </a:lnTo>
                  <a:lnTo>
                    <a:pt x="5412" y="3815"/>
                  </a:lnTo>
                  <a:lnTo>
                    <a:pt x="16132" y="3815"/>
                  </a:lnTo>
                  <a:lnTo>
                    <a:pt x="18601" y="1331"/>
                  </a:lnTo>
                  <a:cubicBezTo>
                    <a:pt x="18738" y="1434"/>
                    <a:pt x="18900" y="1486"/>
                    <a:pt x="19061" y="1486"/>
                  </a:cubicBezTo>
                  <a:cubicBezTo>
                    <a:pt x="19248" y="1486"/>
                    <a:pt x="19434" y="1415"/>
                    <a:pt x="19577" y="1272"/>
                  </a:cubicBezTo>
                  <a:cubicBezTo>
                    <a:pt x="19858" y="976"/>
                    <a:pt x="19858" y="503"/>
                    <a:pt x="19577" y="222"/>
                  </a:cubicBezTo>
                  <a:cubicBezTo>
                    <a:pt x="19429" y="74"/>
                    <a:pt x="19237" y="0"/>
                    <a:pt x="1904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p:nvPr/>
          </p:nvSpPr>
          <p:spPr>
            <a:xfrm flipH="1" rot="10800000">
              <a:off x="-529371" y="1368618"/>
              <a:ext cx="1192526" cy="1222275"/>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7"/>
            <p:cNvSpPr/>
            <p:nvPr/>
          </p:nvSpPr>
          <p:spPr>
            <a:xfrm flipH="1" rot="10800000">
              <a:off x="-976438" y="2752198"/>
              <a:ext cx="1639593" cy="15298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
            <p:cNvSpPr/>
            <p:nvPr/>
          </p:nvSpPr>
          <p:spPr>
            <a:xfrm flipH="1" rot="10800000">
              <a:off x="-240215" y="1427009"/>
              <a:ext cx="684990" cy="1104458"/>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7"/>
            <p:cNvSpPr/>
            <p:nvPr/>
          </p:nvSpPr>
          <p:spPr>
            <a:xfrm flipH="1" rot="10800000">
              <a:off x="-529373" y="2739978"/>
              <a:ext cx="936158" cy="221557"/>
            </a:xfrm>
            <a:custGeom>
              <a:rect b="b" l="l" r="r" t="t"/>
              <a:pathLst>
                <a:path extrusionOk="0" h="3195" w="13500">
                  <a:moveTo>
                    <a:pt x="1494" y="1"/>
                  </a:moveTo>
                  <a:lnTo>
                    <a:pt x="429" y="1051"/>
                  </a:lnTo>
                  <a:lnTo>
                    <a:pt x="0" y="1494"/>
                  </a:lnTo>
                  <a:cubicBezTo>
                    <a:pt x="118" y="1465"/>
                    <a:pt x="251" y="1435"/>
                    <a:pt x="385" y="1420"/>
                  </a:cubicBezTo>
                  <a:lnTo>
                    <a:pt x="769" y="1036"/>
                  </a:lnTo>
                  <a:lnTo>
                    <a:pt x="1582" y="223"/>
                  </a:lnTo>
                  <a:lnTo>
                    <a:pt x="10498" y="223"/>
                  </a:lnTo>
                  <a:lnTo>
                    <a:pt x="12849" y="2574"/>
                  </a:lnTo>
                  <a:cubicBezTo>
                    <a:pt x="12790" y="2647"/>
                    <a:pt x="12761" y="2721"/>
                    <a:pt x="12761" y="2825"/>
                  </a:cubicBezTo>
                  <a:cubicBezTo>
                    <a:pt x="12761" y="3032"/>
                    <a:pt x="12923" y="3195"/>
                    <a:pt x="13130" y="3195"/>
                  </a:cubicBezTo>
                  <a:cubicBezTo>
                    <a:pt x="13337" y="3195"/>
                    <a:pt x="13500" y="3032"/>
                    <a:pt x="13500" y="2825"/>
                  </a:cubicBezTo>
                  <a:cubicBezTo>
                    <a:pt x="13500" y="2618"/>
                    <a:pt x="13337" y="2455"/>
                    <a:pt x="13130" y="2455"/>
                  </a:cubicBezTo>
                  <a:lnTo>
                    <a:pt x="13056" y="2455"/>
                  </a:lnTo>
                  <a:lnTo>
                    <a:pt x="10587"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7"/>
            <p:cNvSpPr/>
            <p:nvPr/>
          </p:nvSpPr>
          <p:spPr>
            <a:xfrm flipH="1" rot="10800000">
              <a:off x="78620"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7"/>
          <p:cNvGrpSpPr/>
          <p:nvPr/>
        </p:nvGrpSpPr>
        <p:grpSpPr>
          <a:xfrm>
            <a:off x="7160364" y="1816005"/>
            <a:ext cx="3288586" cy="3220788"/>
            <a:chOff x="7160364" y="1816005"/>
            <a:chExt cx="3288586" cy="3220788"/>
          </a:xfrm>
        </p:grpSpPr>
        <p:sp>
          <p:nvSpPr>
            <p:cNvPr id="204" name="Google Shape;204;p17"/>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7"/>
            <p:cNvSpPr/>
            <p:nvPr/>
          </p:nvSpPr>
          <p:spPr>
            <a:xfrm rot="8100000">
              <a:off x="7538894" y="24516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 name="Google Shape;206;p17"/>
          <p:cNvSpPr/>
          <p:nvPr/>
        </p:nvSpPr>
        <p:spPr>
          <a:xfrm>
            <a:off x="-1028650" y="166965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7"/>
          <p:cNvSpPr/>
          <p:nvPr/>
        </p:nvSpPr>
        <p:spPr>
          <a:xfrm>
            <a:off x="8307550" y="10554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gradFill>
          <a:gsLst>
            <a:gs pos="0">
              <a:schemeClr val="lt2"/>
            </a:gs>
            <a:gs pos="100000">
              <a:schemeClr val="lt1"/>
            </a:gs>
          </a:gsLst>
          <a:path path="circle">
            <a:fillToRect b="50%" l="50%" r="50%" t="50%"/>
          </a:path>
          <a:tileRect/>
        </a:gradFill>
      </p:bgPr>
    </p:bg>
    <p:spTree>
      <p:nvGrpSpPr>
        <p:cNvPr id="208" name="Shape 208"/>
        <p:cNvGrpSpPr/>
        <p:nvPr/>
      </p:nvGrpSpPr>
      <p:grpSpPr>
        <a:xfrm>
          <a:off x="0" y="0"/>
          <a:ext cx="0" cy="0"/>
          <a:chOff x="0" y="0"/>
          <a:chExt cx="0" cy="0"/>
        </a:xfrm>
      </p:grpSpPr>
      <p:sp>
        <p:nvSpPr>
          <p:cNvPr id="209" name="Google Shape;209;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0" name="Google Shape;210;p18"/>
          <p:cNvSpPr txBox="1"/>
          <p:nvPr>
            <p:ph idx="1" type="subTitle"/>
          </p:nvPr>
        </p:nvSpPr>
        <p:spPr>
          <a:xfrm>
            <a:off x="2258450" y="1663401"/>
            <a:ext cx="4420200" cy="52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1" name="Google Shape;211;p18"/>
          <p:cNvSpPr txBox="1"/>
          <p:nvPr>
            <p:ph idx="2" type="subTitle"/>
          </p:nvPr>
        </p:nvSpPr>
        <p:spPr>
          <a:xfrm>
            <a:off x="2258450" y="2833333"/>
            <a:ext cx="4420200" cy="526200"/>
          </a:xfrm>
          <a:prstGeom prst="rect">
            <a:avLst/>
          </a:prstGeom>
          <a:ln>
            <a:noFill/>
          </a:ln>
        </p:spPr>
        <p:txBody>
          <a:bodyPr anchorCtr="0" anchor="b" bIns="91425" lIns="91425" spcFirstLastPara="1" rIns="91425" wrap="square" tIns="91425">
            <a:noAutofit/>
          </a:bodyPr>
          <a:lstStyle>
            <a:lvl1pPr lvl="0" rtl="0" algn="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2" name="Google Shape;212;p18"/>
          <p:cNvSpPr txBox="1"/>
          <p:nvPr>
            <p:ph idx="3" type="subTitle"/>
          </p:nvPr>
        </p:nvSpPr>
        <p:spPr>
          <a:xfrm>
            <a:off x="2258450" y="4003265"/>
            <a:ext cx="4420200" cy="52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3" name="Google Shape;213;p18"/>
          <p:cNvSpPr txBox="1"/>
          <p:nvPr>
            <p:ph idx="4" type="subTitle"/>
          </p:nvPr>
        </p:nvSpPr>
        <p:spPr>
          <a:xfrm>
            <a:off x="2258450" y="1232200"/>
            <a:ext cx="4420200" cy="458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4" name="Google Shape;214;p18"/>
          <p:cNvSpPr txBox="1"/>
          <p:nvPr>
            <p:ph idx="5" type="subTitle"/>
          </p:nvPr>
        </p:nvSpPr>
        <p:spPr>
          <a:xfrm>
            <a:off x="2258450" y="2403317"/>
            <a:ext cx="4420200" cy="45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5" name="Google Shape;215;p18"/>
          <p:cNvSpPr txBox="1"/>
          <p:nvPr>
            <p:ph idx="6" type="subTitle"/>
          </p:nvPr>
        </p:nvSpPr>
        <p:spPr>
          <a:xfrm>
            <a:off x="2258450" y="3574435"/>
            <a:ext cx="4420200" cy="458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6" name="Google Shape;216;p18"/>
          <p:cNvSpPr/>
          <p:nvPr/>
        </p:nvSpPr>
        <p:spPr>
          <a:xfrm>
            <a:off x="-1848683" y="-20564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8"/>
          <p:cNvSpPr/>
          <p:nvPr/>
        </p:nvSpPr>
        <p:spPr>
          <a:xfrm>
            <a:off x="6951650" y="277075"/>
            <a:ext cx="2057100" cy="2057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gradFill>
          <a:gsLst>
            <a:gs pos="0">
              <a:schemeClr val="lt2"/>
            </a:gs>
            <a:gs pos="100000">
              <a:schemeClr val="lt1"/>
            </a:gs>
          </a:gsLst>
          <a:path path="circle">
            <a:fillToRect b="50%" l="50%" r="50%" t="50%"/>
          </a:path>
          <a:tileRect/>
        </a:gradFill>
      </p:bgPr>
    </p:bg>
    <p:spTree>
      <p:nvGrpSpPr>
        <p:cNvPr id="218" name="Shape 218"/>
        <p:cNvGrpSpPr/>
        <p:nvPr/>
      </p:nvGrpSpPr>
      <p:grpSpPr>
        <a:xfrm>
          <a:off x="0" y="0"/>
          <a:ext cx="0" cy="0"/>
          <a:chOff x="0" y="0"/>
          <a:chExt cx="0" cy="0"/>
        </a:xfrm>
      </p:grpSpPr>
      <p:sp>
        <p:nvSpPr>
          <p:cNvPr id="219" name="Google Shape;219;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0" name="Google Shape;220;p19"/>
          <p:cNvSpPr txBox="1"/>
          <p:nvPr>
            <p:ph idx="1" type="subTitle"/>
          </p:nvPr>
        </p:nvSpPr>
        <p:spPr>
          <a:xfrm>
            <a:off x="1362712" y="1306475"/>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21" name="Google Shape;221;p19"/>
          <p:cNvSpPr txBox="1"/>
          <p:nvPr>
            <p:ph idx="2" type="subTitle"/>
          </p:nvPr>
        </p:nvSpPr>
        <p:spPr>
          <a:xfrm>
            <a:off x="1362714" y="1803474"/>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2" name="Google Shape;222;p19"/>
          <p:cNvSpPr txBox="1"/>
          <p:nvPr>
            <p:ph idx="3" type="subTitle"/>
          </p:nvPr>
        </p:nvSpPr>
        <p:spPr>
          <a:xfrm>
            <a:off x="4814290" y="1803474"/>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3" name="Google Shape;223;p19"/>
          <p:cNvSpPr txBox="1"/>
          <p:nvPr>
            <p:ph idx="4" type="subTitle"/>
          </p:nvPr>
        </p:nvSpPr>
        <p:spPr>
          <a:xfrm>
            <a:off x="1362714" y="3553430"/>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4" name="Google Shape;224;p19"/>
          <p:cNvSpPr txBox="1"/>
          <p:nvPr>
            <p:ph idx="5" type="subTitle"/>
          </p:nvPr>
        </p:nvSpPr>
        <p:spPr>
          <a:xfrm>
            <a:off x="4814290" y="3553430"/>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5" name="Google Shape;225;p19"/>
          <p:cNvSpPr txBox="1"/>
          <p:nvPr>
            <p:ph idx="6" type="subTitle"/>
          </p:nvPr>
        </p:nvSpPr>
        <p:spPr>
          <a:xfrm>
            <a:off x="1362712" y="3054800"/>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26" name="Google Shape;226;p19"/>
          <p:cNvSpPr txBox="1"/>
          <p:nvPr>
            <p:ph idx="7" type="subTitle"/>
          </p:nvPr>
        </p:nvSpPr>
        <p:spPr>
          <a:xfrm>
            <a:off x="4814288" y="1306475"/>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27" name="Google Shape;227;p19"/>
          <p:cNvSpPr txBox="1"/>
          <p:nvPr>
            <p:ph idx="8" type="subTitle"/>
          </p:nvPr>
        </p:nvSpPr>
        <p:spPr>
          <a:xfrm>
            <a:off x="4814288" y="3054800"/>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228" name="Google Shape;228;p19"/>
          <p:cNvGrpSpPr/>
          <p:nvPr/>
        </p:nvGrpSpPr>
        <p:grpSpPr>
          <a:xfrm>
            <a:off x="7343407" y="1104256"/>
            <a:ext cx="2900704" cy="2934979"/>
            <a:chOff x="7343407" y="1104256"/>
            <a:chExt cx="2900704" cy="2934979"/>
          </a:xfrm>
        </p:grpSpPr>
        <p:sp>
          <p:nvSpPr>
            <p:cNvPr id="229" name="Google Shape;229;p19"/>
            <p:cNvSpPr/>
            <p:nvPr/>
          </p:nvSpPr>
          <p:spPr>
            <a:xfrm rot="-2699900">
              <a:off x="7673383" y="1826264"/>
              <a:ext cx="2003017" cy="176298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
            <p:cNvSpPr/>
            <p:nvPr/>
          </p:nvSpPr>
          <p:spPr>
            <a:xfrm rot="-2699900">
              <a:off x="8691037" y="1271668"/>
              <a:ext cx="329955" cy="32186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9"/>
            <p:cNvSpPr/>
            <p:nvPr/>
          </p:nvSpPr>
          <p:spPr>
            <a:xfrm rot="-2699900">
              <a:off x="8542046" y="1282880"/>
              <a:ext cx="767767" cy="63382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9"/>
            <p:cNvSpPr/>
            <p:nvPr/>
          </p:nvSpPr>
          <p:spPr>
            <a:xfrm rot="-2699900">
              <a:off x="7825434" y="1670662"/>
              <a:ext cx="2084791" cy="1807913"/>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 name="Google Shape;233;p19"/>
          <p:cNvGrpSpPr/>
          <p:nvPr/>
        </p:nvGrpSpPr>
        <p:grpSpPr>
          <a:xfrm>
            <a:off x="-1188863" y="136721"/>
            <a:ext cx="2962868" cy="2926137"/>
            <a:chOff x="-1188863" y="136721"/>
            <a:chExt cx="2962868" cy="2926137"/>
          </a:xfrm>
        </p:grpSpPr>
        <p:sp>
          <p:nvSpPr>
            <p:cNvPr id="234" name="Google Shape;234;p19"/>
            <p:cNvSpPr/>
            <p:nvPr/>
          </p:nvSpPr>
          <p:spPr>
            <a:xfrm rot="-2700000">
              <a:off x="-526352" y="436826"/>
              <a:ext cx="1771930" cy="2228576"/>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9"/>
            <p:cNvSpPr/>
            <p:nvPr/>
          </p:nvSpPr>
          <p:spPr>
            <a:xfrm rot="-2700000">
              <a:off x="58096" y="1532941"/>
              <a:ext cx="1060848" cy="1204876"/>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9"/>
            <p:cNvSpPr/>
            <p:nvPr/>
          </p:nvSpPr>
          <p:spPr>
            <a:xfrm rot="-2700000">
              <a:off x="-73029" y="2188562"/>
              <a:ext cx="642868" cy="758018"/>
            </a:xfrm>
            <a:custGeom>
              <a:rect b="b" l="l" r="r" t="t"/>
              <a:pathLst>
                <a:path extrusionOk="0" h="12468" w="10574">
                  <a:moveTo>
                    <a:pt x="9760" y="1"/>
                  </a:moveTo>
                  <a:cubicBezTo>
                    <a:pt x="9568" y="1"/>
                    <a:pt x="9375" y="60"/>
                    <a:pt x="9242" y="208"/>
                  </a:cubicBezTo>
                  <a:cubicBezTo>
                    <a:pt x="8976" y="474"/>
                    <a:pt x="8947" y="888"/>
                    <a:pt x="9183" y="1184"/>
                  </a:cubicBezTo>
                  <a:lnTo>
                    <a:pt x="8385" y="1982"/>
                  </a:lnTo>
                  <a:lnTo>
                    <a:pt x="8385" y="6817"/>
                  </a:lnTo>
                  <a:lnTo>
                    <a:pt x="3550" y="11638"/>
                  </a:lnTo>
                  <a:lnTo>
                    <a:pt x="1539" y="11638"/>
                  </a:lnTo>
                  <a:cubicBezTo>
                    <a:pt x="1524" y="11490"/>
                    <a:pt x="1450" y="11327"/>
                    <a:pt x="1332" y="11209"/>
                  </a:cubicBezTo>
                  <a:cubicBezTo>
                    <a:pt x="1191" y="11061"/>
                    <a:pt x="1003" y="10987"/>
                    <a:pt x="812" y="10987"/>
                  </a:cubicBezTo>
                  <a:cubicBezTo>
                    <a:pt x="622" y="10987"/>
                    <a:pt x="430" y="11061"/>
                    <a:pt x="282" y="11209"/>
                  </a:cubicBezTo>
                  <a:cubicBezTo>
                    <a:pt x="1" y="11490"/>
                    <a:pt x="1" y="11963"/>
                    <a:pt x="282" y="12259"/>
                  </a:cubicBezTo>
                  <a:cubicBezTo>
                    <a:pt x="428" y="12397"/>
                    <a:pt x="617" y="12467"/>
                    <a:pt x="805" y="12467"/>
                  </a:cubicBezTo>
                  <a:cubicBezTo>
                    <a:pt x="998" y="12467"/>
                    <a:pt x="1189" y="12394"/>
                    <a:pt x="1332" y="12244"/>
                  </a:cubicBezTo>
                  <a:cubicBezTo>
                    <a:pt x="1435" y="12140"/>
                    <a:pt x="1509" y="12007"/>
                    <a:pt x="1539" y="11859"/>
                  </a:cubicBezTo>
                  <a:lnTo>
                    <a:pt x="3653" y="11859"/>
                  </a:lnTo>
                  <a:lnTo>
                    <a:pt x="8606" y="6906"/>
                  </a:lnTo>
                  <a:lnTo>
                    <a:pt x="8606" y="2071"/>
                  </a:lnTo>
                  <a:lnTo>
                    <a:pt x="9331" y="1332"/>
                  </a:lnTo>
                  <a:cubicBezTo>
                    <a:pt x="9462" y="1423"/>
                    <a:pt x="9614" y="1469"/>
                    <a:pt x="9764" y="1469"/>
                  </a:cubicBezTo>
                  <a:cubicBezTo>
                    <a:pt x="9952" y="1469"/>
                    <a:pt x="10137" y="1397"/>
                    <a:pt x="10277" y="1258"/>
                  </a:cubicBezTo>
                  <a:cubicBezTo>
                    <a:pt x="10573" y="962"/>
                    <a:pt x="10573" y="504"/>
                    <a:pt x="10277" y="208"/>
                  </a:cubicBezTo>
                  <a:cubicBezTo>
                    <a:pt x="10129" y="60"/>
                    <a:pt x="9952" y="1"/>
                    <a:pt x="976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9"/>
            <p:cNvSpPr/>
            <p:nvPr/>
          </p:nvSpPr>
          <p:spPr>
            <a:xfrm rot="-2700000">
              <a:off x="13007" y="2573774"/>
              <a:ext cx="330857" cy="321920"/>
            </a:xfrm>
            <a:custGeom>
              <a:rect b="b" l="l" r="r" t="t"/>
              <a:pathLst>
                <a:path extrusionOk="0" h="5295" w="5442">
                  <a:moveTo>
                    <a:pt x="4629" y="1"/>
                  </a:moveTo>
                  <a:cubicBezTo>
                    <a:pt x="4437" y="1"/>
                    <a:pt x="4244" y="75"/>
                    <a:pt x="4111" y="222"/>
                  </a:cubicBezTo>
                  <a:cubicBezTo>
                    <a:pt x="3845" y="489"/>
                    <a:pt x="3830" y="903"/>
                    <a:pt x="4037" y="1183"/>
                  </a:cubicBezTo>
                  <a:lnTo>
                    <a:pt x="1258" y="3978"/>
                  </a:lnTo>
                  <a:cubicBezTo>
                    <a:pt x="1123" y="3870"/>
                    <a:pt x="963" y="3818"/>
                    <a:pt x="804" y="3818"/>
                  </a:cubicBezTo>
                  <a:cubicBezTo>
                    <a:pt x="615" y="3818"/>
                    <a:pt x="426" y="3892"/>
                    <a:pt x="282" y="4037"/>
                  </a:cubicBezTo>
                  <a:cubicBezTo>
                    <a:pt x="1" y="4318"/>
                    <a:pt x="1" y="4791"/>
                    <a:pt x="282" y="5072"/>
                  </a:cubicBezTo>
                  <a:cubicBezTo>
                    <a:pt x="429" y="5220"/>
                    <a:pt x="618" y="5294"/>
                    <a:pt x="807" y="5294"/>
                  </a:cubicBezTo>
                  <a:cubicBezTo>
                    <a:pt x="995" y="5294"/>
                    <a:pt x="1184" y="5220"/>
                    <a:pt x="1331" y="5072"/>
                  </a:cubicBezTo>
                  <a:cubicBezTo>
                    <a:pt x="1583" y="4821"/>
                    <a:pt x="1612" y="4422"/>
                    <a:pt x="1405" y="4126"/>
                  </a:cubicBezTo>
                  <a:lnTo>
                    <a:pt x="4200" y="1346"/>
                  </a:lnTo>
                  <a:cubicBezTo>
                    <a:pt x="4325" y="1438"/>
                    <a:pt x="4475" y="1483"/>
                    <a:pt x="4627" y="1483"/>
                  </a:cubicBezTo>
                  <a:cubicBezTo>
                    <a:pt x="4816" y="1483"/>
                    <a:pt x="5006" y="1412"/>
                    <a:pt x="5146" y="1272"/>
                  </a:cubicBezTo>
                  <a:cubicBezTo>
                    <a:pt x="5442" y="976"/>
                    <a:pt x="5442" y="518"/>
                    <a:pt x="5146" y="222"/>
                  </a:cubicBezTo>
                  <a:cubicBezTo>
                    <a:pt x="5013" y="75"/>
                    <a:pt x="4821" y="1"/>
                    <a:pt x="462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9"/>
            <p:cNvSpPr/>
            <p:nvPr/>
          </p:nvSpPr>
          <p:spPr>
            <a:xfrm rot="-2700000">
              <a:off x="-719040" y="553074"/>
              <a:ext cx="1812360" cy="2079563"/>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9" name="Google Shape;239;p19"/>
          <p:cNvSpPr/>
          <p:nvPr/>
        </p:nvSpPr>
        <p:spPr>
          <a:xfrm>
            <a:off x="-1097075" y="15067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9"/>
          <p:cNvSpPr/>
          <p:nvPr/>
        </p:nvSpPr>
        <p:spPr>
          <a:xfrm>
            <a:off x="7940975" y="5350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gradFill>
          <a:gsLst>
            <a:gs pos="0">
              <a:schemeClr val="lt2"/>
            </a:gs>
            <a:gs pos="100000">
              <a:schemeClr val="lt1"/>
            </a:gs>
          </a:gsLst>
          <a:path path="circle">
            <a:fillToRect b="50%" l="50%" r="50%" t="50%"/>
          </a:path>
          <a:tileRect/>
        </a:gradFill>
      </p:bgPr>
    </p:bg>
    <p:spTree>
      <p:nvGrpSpPr>
        <p:cNvPr id="241" name="Shape 241"/>
        <p:cNvGrpSpPr/>
        <p:nvPr/>
      </p:nvGrpSpPr>
      <p:grpSpPr>
        <a:xfrm>
          <a:off x="0" y="0"/>
          <a:ext cx="0" cy="0"/>
          <a:chOff x="0" y="0"/>
          <a:chExt cx="0" cy="0"/>
        </a:xfrm>
      </p:grpSpPr>
      <p:sp>
        <p:nvSpPr>
          <p:cNvPr id="242" name="Google Shape;242;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3" name="Google Shape;243;p20"/>
          <p:cNvSpPr txBox="1"/>
          <p:nvPr>
            <p:ph idx="1" type="subTitle"/>
          </p:nvPr>
        </p:nvSpPr>
        <p:spPr>
          <a:xfrm>
            <a:off x="725269" y="18914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4" name="Google Shape;244;p20"/>
          <p:cNvSpPr txBox="1"/>
          <p:nvPr>
            <p:ph idx="2" type="subTitle"/>
          </p:nvPr>
        </p:nvSpPr>
        <p:spPr>
          <a:xfrm>
            <a:off x="3345000" y="18914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5" name="Google Shape;245;p20"/>
          <p:cNvSpPr txBox="1"/>
          <p:nvPr>
            <p:ph idx="3" type="subTitle"/>
          </p:nvPr>
        </p:nvSpPr>
        <p:spPr>
          <a:xfrm>
            <a:off x="5964731" y="1891467"/>
            <a:ext cx="24597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6" name="Google Shape;246;p20"/>
          <p:cNvSpPr txBox="1"/>
          <p:nvPr>
            <p:ph idx="4" type="subTitle"/>
          </p:nvPr>
        </p:nvSpPr>
        <p:spPr>
          <a:xfrm>
            <a:off x="725143" y="34832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7" name="Google Shape;247;p20"/>
          <p:cNvSpPr txBox="1"/>
          <p:nvPr>
            <p:ph idx="5" type="subTitle"/>
          </p:nvPr>
        </p:nvSpPr>
        <p:spPr>
          <a:xfrm>
            <a:off x="3344875" y="34832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8" name="Google Shape;248;p20"/>
          <p:cNvSpPr txBox="1"/>
          <p:nvPr>
            <p:ph idx="6" type="subTitle"/>
          </p:nvPr>
        </p:nvSpPr>
        <p:spPr>
          <a:xfrm>
            <a:off x="5964606" y="3483267"/>
            <a:ext cx="24597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9" name="Google Shape;249;p20"/>
          <p:cNvSpPr txBox="1"/>
          <p:nvPr>
            <p:ph idx="7" type="subTitle"/>
          </p:nvPr>
        </p:nvSpPr>
        <p:spPr>
          <a:xfrm>
            <a:off x="720000" y="14989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0" name="Google Shape;250;p20"/>
          <p:cNvSpPr txBox="1"/>
          <p:nvPr>
            <p:ph idx="8" type="subTitle"/>
          </p:nvPr>
        </p:nvSpPr>
        <p:spPr>
          <a:xfrm>
            <a:off x="3344876" y="14989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1" name="Google Shape;251;p20"/>
          <p:cNvSpPr txBox="1"/>
          <p:nvPr>
            <p:ph idx="9" type="subTitle"/>
          </p:nvPr>
        </p:nvSpPr>
        <p:spPr>
          <a:xfrm>
            <a:off x="5969752" y="1498975"/>
            <a:ext cx="24597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2" name="Google Shape;252;p20"/>
          <p:cNvSpPr txBox="1"/>
          <p:nvPr>
            <p:ph idx="13" type="subTitle"/>
          </p:nvPr>
        </p:nvSpPr>
        <p:spPr>
          <a:xfrm>
            <a:off x="720350" y="30893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3" name="Google Shape;253;p20"/>
          <p:cNvSpPr txBox="1"/>
          <p:nvPr>
            <p:ph idx="14" type="subTitle"/>
          </p:nvPr>
        </p:nvSpPr>
        <p:spPr>
          <a:xfrm>
            <a:off x="3343751" y="30893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4" name="Google Shape;254;p20"/>
          <p:cNvSpPr txBox="1"/>
          <p:nvPr>
            <p:ph idx="15" type="subTitle"/>
          </p:nvPr>
        </p:nvSpPr>
        <p:spPr>
          <a:xfrm>
            <a:off x="5967151" y="30893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5" name="Google Shape;255;p20"/>
          <p:cNvSpPr/>
          <p:nvPr/>
        </p:nvSpPr>
        <p:spPr>
          <a:xfrm rot="5400000">
            <a:off x="1900882"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0"/>
          <p:cNvSpPr/>
          <p:nvPr/>
        </p:nvSpPr>
        <p:spPr>
          <a:xfrm rot="5400000">
            <a:off x="1968190"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0"/>
          <p:cNvSpPr/>
          <p:nvPr/>
        </p:nvSpPr>
        <p:spPr>
          <a:xfrm rot="5400000">
            <a:off x="998716"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0"/>
          <p:cNvSpPr/>
          <p:nvPr/>
        </p:nvSpPr>
        <p:spPr>
          <a:xfrm rot="5400000">
            <a:off x="1166246"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0"/>
          <p:cNvSpPr/>
          <p:nvPr/>
        </p:nvSpPr>
        <p:spPr>
          <a:xfrm>
            <a:off x="25120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0"/>
          <p:cNvSpPr/>
          <p:nvPr/>
        </p:nvSpPr>
        <p:spPr>
          <a:xfrm>
            <a:off x="375227" y="3245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0"/>
          <p:cNvSpPr/>
          <p:nvPr/>
        </p:nvSpPr>
        <p:spPr>
          <a:xfrm>
            <a:off x="257919"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0"/>
          <p:cNvSpPr/>
          <p:nvPr/>
        </p:nvSpPr>
        <p:spPr>
          <a:xfrm>
            <a:off x="368446"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 name="Google Shape;263;p20"/>
          <p:cNvGrpSpPr/>
          <p:nvPr/>
        </p:nvGrpSpPr>
        <p:grpSpPr>
          <a:xfrm>
            <a:off x="6638679" y="1816005"/>
            <a:ext cx="3810271" cy="4599912"/>
            <a:chOff x="6638679" y="1816005"/>
            <a:chExt cx="3810271" cy="4599912"/>
          </a:xfrm>
        </p:grpSpPr>
        <p:grpSp>
          <p:nvGrpSpPr>
            <p:cNvPr id="264" name="Google Shape;264;p20"/>
            <p:cNvGrpSpPr/>
            <p:nvPr/>
          </p:nvGrpSpPr>
          <p:grpSpPr>
            <a:xfrm rot="2700000">
              <a:off x="7018166" y="3870881"/>
              <a:ext cx="2303575" cy="2027523"/>
              <a:chOff x="715100" y="1571201"/>
              <a:chExt cx="2303597" cy="2027543"/>
            </a:xfrm>
          </p:grpSpPr>
          <p:sp>
            <p:nvSpPr>
              <p:cNvPr id="265" name="Google Shape;265;p20"/>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0"/>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7" name="Google Shape;267;p20"/>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0"/>
            <p:cNvSpPr/>
            <p:nvPr/>
          </p:nvSpPr>
          <p:spPr>
            <a:xfrm rot="8100000">
              <a:off x="7630644" y="2449472"/>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 name="Google Shape;269;p20"/>
          <p:cNvSpPr/>
          <p:nvPr/>
        </p:nvSpPr>
        <p:spPr>
          <a:xfrm>
            <a:off x="8091850" y="34246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0"/>
          <p:cNvSpPr/>
          <p:nvPr/>
        </p:nvSpPr>
        <p:spPr>
          <a:xfrm>
            <a:off x="-885125"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gradFill>
          <a:gsLst>
            <a:gs pos="0">
              <a:schemeClr val="lt2"/>
            </a:gs>
            <a:gs pos="100000">
              <a:schemeClr val="lt1"/>
            </a:gs>
          </a:gsLst>
          <a:path path="circle">
            <a:fillToRect b="50%" l="50%" r="50%" t="50%"/>
          </a:path>
          <a:tileRect/>
        </a:gradFill>
      </p:bgPr>
    </p:bg>
    <p:spTree>
      <p:nvGrpSpPr>
        <p:cNvPr id="271" name="Shape 271"/>
        <p:cNvGrpSpPr/>
        <p:nvPr/>
      </p:nvGrpSpPr>
      <p:grpSpPr>
        <a:xfrm>
          <a:off x="0" y="0"/>
          <a:ext cx="0" cy="0"/>
          <a:chOff x="0" y="0"/>
          <a:chExt cx="0" cy="0"/>
        </a:xfrm>
      </p:grpSpPr>
      <p:sp>
        <p:nvSpPr>
          <p:cNvPr id="272" name="Google Shape;272;p21"/>
          <p:cNvSpPr txBox="1"/>
          <p:nvPr>
            <p:ph hasCustomPrompt="1" type="title"/>
          </p:nvPr>
        </p:nvSpPr>
        <p:spPr>
          <a:xfrm>
            <a:off x="1838088" y="553575"/>
            <a:ext cx="5467800" cy="640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73" name="Google Shape;273;p21"/>
          <p:cNvSpPr txBox="1"/>
          <p:nvPr>
            <p:ph idx="1" type="subTitle"/>
          </p:nvPr>
        </p:nvSpPr>
        <p:spPr>
          <a:xfrm>
            <a:off x="1838088" y="1099145"/>
            <a:ext cx="54678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4" name="Google Shape;274;p21"/>
          <p:cNvSpPr txBox="1"/>
          <p:nvPr>
            <p:ph hasCustomPrompt="1" idx="2" type="title"/>
          </p:nvPr>
        </p:nvSpPr>
        <p:spPr>
          <a:xfrm>
            <a:off x="1838088" y="2078252"/>
            <a:ext cx="5467800" cy="640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75" name="Google Shape;275;p21"/>
          <p:cNvSpPr txBox="1"/>
          <p:nvPr>
            <p:ph idx="3" type="subTitle"/>
          </p:nvPr>
        </p:nvSpPr>
        <p:spPr>
          <a:xfrm>
            <a:off x="1838088" y="2625222"/>
            <a:ext cx="54678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6" name="Google Shape;276;p21"/>
          <p:cNvSpPr txBox="1"/>
          <p:nvPr>
            <p:ph hasCustomPrompt="1" idx="4" type="title"/>
          </p:nvPr>
        </p:nvSpPr>
        <p:spPr>
          <a:xfrm>
            <a:off x="1838088" y="3602930"/>
            <a:ext cx="5467800" cy="640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77" name="Google Shape;277;p21"/>
          <p:cNvSpPr txBox="1"/>
          <p:nvPr>
            <p:ph idx="5" type="subTitle"/>
          </p:nvPr>
        </p:nvSpPr>
        <p:spPr>
          <a:xfrm>
            <a:off x="1838088" y="4151299"/>
            <a:ext cx="54678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8" name="Google Shape;278;p21"/>
          <p:cNvSpPr/>
          <p:nvPr/>
        </p:nvSpPr>
        <p:spPr>
          <a:xfrm>
            <a:off x="7331300" y="-300887"/>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1"/>
          <p:cNvSpPr/>
          <p:nvPr/>
        </p:nvSpPr>
        <p:spPr>
          <a:xfrm>
            <a:off x="-138400" y="33768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gradFill>
          <a:gsLst>
            <a:gs pos="0">
              <a:schemeClr val="lt2"/>
            </a:gs>
            <a:gs pos="100000">
              <a:schemeClr val="lt1"/>
            </a:gs>
          </a:gsLst>
          <a:path path="circle">
            <a:fillToRect b="50%" l="50%" r="50%" t="50%"/>
          </a:path>
          <a:tileRect/>
        </a:gradFill>
      </p:bgPr>
    </p:bg>
    <p:spTree>
      <p:nvGrpSpPr>
        <p:cNvPr id="280" name="Shape 280"/>
        <p:cNvGrpSpPr/>
        <p:nvPr/>
      </p:nvGrpSpPr>
      <p:grpSpPr>
        <a:xfrm>
          <a:off x="0" y="0"/>
          <a:ext cx="0" cy="0"/>
          <a:chOff x="0" y="0"/>
          <a:chExt cx="0" cy="0"/>
        </a:xfrm>
      </p:grpSpPr>
      <p:sp>
        <p:nvSpPr>
          <p:cNvPr id="281" name="Google Shape;281;p22"/>
          <p:cNvSpPr txBox="1"/>
          <p:nvPr>
            <p:ph type="ctrTitle"/>
          </p:nvPr>
        </p:nvSpPr>
        <p:spPr>
          <a:xfrm>
            <a:off x="2382250" y="772088"/>
            <a:ext cx="4379400" cy="1056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5200"/>
              <a:buNone/>
              <a:defRPr sz="7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82" name="Google Shape;282;p22"/>
          <p:cNvSpPr txBox="1"/>
          <p:nvPr>
            <p:ph idx="1" type="subTitle"/>
          </p:nvPr>
        </p:nvSpPr>
        <p:spPr>
          <a:xfrm>
            <a:off x="2382350" y="1911388"/>
            <a:ext cx="4379400" cy="105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83" name="Google Shape;283;p22"/>
          <p:cNvSpPr/>
          <p:nvPr/>
        </p:nvSpPr>
        <p:spPr>
          <a:xfrm>
            <a:off x="5944317" y="-18551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4" name="Google Shape;284;p22"/>
          <p:cNvGrpSpPr/>
          <p:nvPr/>
        </p:nvGrpSpPr>
        <p:grpSpPr>
          <a:xfrm>
            <a:off x="-1020133" y="-2925727"/>
            <a:ext cx="5110744" cy="5069576"/>
            <a:chOff x="-1020133" y="-2925727"/>
            <a:chExt cx="5110744" cy="5069576"/>
          </a:xfrm>
        </p:grpSpPr>
        <p:sp>
          <p:nvSpPr>
            <p:cNvPr id="285" name="Google Shape;285;p22"/>
            <p:cNvSpPr/>
            <p:nvPr/>
          </p:nvSpPr>
          <p:spPr>
            <a:xfrm rot="2700100">
              <a:off x="2564196" y="-26822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2"/>
            <p:cNvSpPr/>
            <p:nvPr/>
          </p:nvSpPr>
          <p:spPr>
            <a:xfrm rot="2700100">
              <a:off x="3169861" y="-326669"/>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2"/>
            <p:cNvSpPr/>
            <p:nvPr/>
          </p:nvSpPr>
          <p:spPr>
            <a:xfrm rot="2700100">
              <a:off x="2979212" y="-57266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2"/>
            <p:cNvSpPr/>
            <p:nvPr/>
          </p:nvSpPr>
          <p:spPr>
            <a:xfrm rot="2700100">
              <a:off x="2645372" y="1642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2"/>
            <p:cNvSpPr/>
            <p:nvPr/>
          </p:nvSpPr>
          <p:spPr>
            <a:xfrm rot="2700100">
              <a:off x="-335103" y="-2125935"/>
              <a:ext cx="3699364" cy="3469991"/>
            </a:xfrm>
            <a:custGeom>
              <a:rect b="b" l="l" r="r" t="t"/>
              <a:pathLst>
                <a:path extrusionOk="0" h="57075" w="60846">
                  <a:moveTo>
                    <a:pt x="35280" y="25832"/>
                  </a:moveTo>
                  <a:cubicBezTo>
                    <a:pt x="35310" y="25920"/>
                    <a:pt x="35354" y="25994"/>
                    <a:pt x="35413" y="26053"/>
                  </a:cubicBezTo>
                  <a:lnTo>
                    <a:pt x="33831" y="27650"/>
                  </a:lnTo>
                  <a:lnTo>
                    <a:pt x="33476" y="27650"/>
                  </a:lnTo>
                  <a:lnTo>
                    <a:pt x="35280" y="25832"/>
                  </a:lnTo>
                  <a:close/>
                  <a:moveTo>
                    <a:pt x="32944" y="27872"/>
                  </a:moveTo>
                  <a:lnTo>
                    <a:pt x="30563" y="30238"/>
                  </a:lnTo>
                  <a:lnTo>
                    <a:pt x="27665" y="30238"/>
                  </a:lnTo>
                  <a:lnTo>
                    <a:pt x="30031" y="27872"/>
                  </a:lnTo>
                  <a:close/>
                  <a:moveTo>
                    <a:pt x="35561" y="27902"/>
                  </a:moveTo>
                  <a:cubicBezTo>
                    <a:pt x="35576" y="28005"/>
                    <a:pt x="35620" y="28109"/>
                    <a:pt x="35679" y="28183"/>
                  </a:cubicBezTo>
                  <a:lnTo>
                    <a:pt x="33639" y="30238"/>
                  </a:lnTo>
                  <a:lnTo>
                    <a:pt x="33225" y="30238"/>
                  </a:lnTo>
                  <a:lnTo>
                    <a:pt x="35561" y="27902"/>
                  </a:lnTo>
                  <a:close/>
                  <a:moveTo>
                    <a:pt x="32693" y="30460"/>
                  </a:moveTo>
                  <a:lnTo>
                    <a:pt x="31229" y="31924"/>
                  </a:lnTo>
                  <a:lnTo>
                    <a:pt x="29188" y="31924"/>
                  </a:lnTo>
                  <a:lnTo>
                    <a:pt x="30667" y="30460"/>
                  </a:lnTo>
                  <a:close/>
                  <a:moveTo>
                    <a:pt x="37557" y="30903"/>
                  </a:moveTo>
                  <a:cubicBezTo>
                    <a:pt x="37572" y="31036"/>
                    <a:pt x="37616" y="31140"/>
                    <a:pt x="37690" y="31243"/>
                  </a:cubicBezTo>
                  <a:lnTo>
                    <a:pt x="36522" y="32411"/>
                  </a:lnTo>
                  <a:cubicBezTo>
                    <a:pt x="36457" y="32390"/>
                    <a:pt x="36392" y="32376"/>
                    <a:pt x="36322" y="32376"/>
                  </a:cubicBezTo>
                  <a:cubicBezTo>
                    <a:pt x="36296" y="32376"/>
                    <a:pt x="36269" y="32378"/>
                    <a:pt x="36241" y="32382"/>
                  </a:cubicBezTo>
                  <a:cubicBezTo>
                    <a:pt x="36167" y="32382"/>
                    <a:pt x="36108" y="32397"/>
                    <a:pt x="36034" y="32411"/>
                  </a:cubicBezTo>
                  <a:lnTo>
                    <a:pt x="37557" y="30903"/>
                  </a:lnTo>
                  <a:close/>
                  <a:moveTo>
                    <a:pt x="33742" y="32145"/>
                  </a:moveTo>
                  <a:lnTo>
                    <a:pt x="32722" y="33166"/>
                  </a:lnTo>
                  <a:lnTo>
                    <a:pt x="30475" y="33166"/>
                  </a:lnTo>
                  <a:lnTo>
                    <a:pt x="30475" y="32988"/>
                  </a:lnTo>
                  <a:lnTo>
                    <a:pt x="31317" y="32145"/>
                  </a:lnTo>
                  <a:close/>
                  <a:moveTo>
                    <a:pt x="38829" y="28360"/>
                  </a:moveTo>
                  <a:cubicBezTo>
                    <a:pt x="38711" y="28493"/>
                    <a:pt x="38651" y="28656"/>
                    <a:pt x="38666" y="28833"/>
                  </a:cubicBezTo>
                  <a:cubicBezTo>
                    <a:pt x="38666" y="29011"/>
                    <a:pt x="38740" y="29173"/>
                    <a:pt x="38844" y="29292"/>
                  </a:cubicBezTo>
                  <a:lnTo>
                    <a:pt x="38016" y="30120"/>
                  </a:lnTo>
                  <a:cubicBezTo>
                    <a:pt x="37912" y="30164"/>
                    <a:pt x="37823" y="30223"/>
                    <a:pt x="37735" y="30312"/>
                  </a:cubicBezTo>
                  <a:cubicBezTo>
                    <a:pt x="37676" y="30386"/>
                    <a:pt x="37616" y="30460"/>
                    <a:pt x="37587" y="30548"/>
                  </a:cubicBezTo>
                  <a:lnTo>
                    <a:pt x="35886" y="32249"/>
                  </a:lnTo>
                  <a:cubicBezTo>
                    <a:pt x="35765" y="32141"/>
                    <a:pt x="35593" y="32070"/>
                    <a:pt x="35429" y="32070"/>
                  </a:cubicBezTo>
                  <a:cubicBezTo>
                    <a:pt x="35414" y="32070"/>
                    <a:pt x="35399" y="32070"/>
                    <a:pt x="35384" y="32071"/>
                  </a:cubicBezTo>
                  <a:cubicBezTo>
                    <a:pt x="35177" y="32071"/>
                    <a:pt x="34999" y="32160"/>
                    <a:pt x="34866" y="32308"/>
                  </a:cubicBezTo>
                  <a:cubicBezTo>
                    <a:pt x="34733" y="32456"/>
                    <a:pt x="34659" y="32633"/>
                    <a:pt x="34674" y="32840"/>
                  </a:cubicBezTo>
                  <a:cubicBezTo>
                    <a:pt x="34674" y="32870"/>
                    <a:pt x="34674" y="32899"/>
                    <a:pt x="34674" y="32929"/>
                  </a:cubicBezTo>
                  <a:cubicBezTo>
                    <a:pt x="34644" y="32885"/>
                    <a:pt x="34615" y="32840"/>
                    <a:pt x="34585" y="32796"/>
                  </a:cubicBezTo>
                  <a:cubicBezTo>
                    <a:pt x="34570" y="32796"/>
                    <a:pt x="34570" y="32781"/>
                    <a:pt x="34556" y="32781"/>
                  </a:cubicBezTo>
                  <a:cubicBezTo>
                    <a:pt x="34408" y="32648"/>
                    <a:pt x="34230" y="32574"/>
                    <a:pt x="34023" y="32574"/>
                  </a:cubicBezTo>
                  <a:cubicBezTo>
                    <a:pt x="33831" y="32589"/>
                    <a:pt x="33654" y="32678"/>
                    <a:pt x="33521" y="32811"/>
                  </a:cubicBezTo>
                  <a:cubicBezTo>
                    <a:pt x="33417" y="32914"/>
                    <a:pt x="33358" y="33032"/>
                    <a:pt x="33328" y="33166"/>
                  </a:cubicBezTo>
                  <a:lnTo>
                    <a:pt x="33033" y="33166"/>
                  </a:lnTo>
                  <a:lnTo>
                    <a:pt x="34053" y="32145"/>
                  </a:lnTo>
                  <a:lnTo>
                    <a:pt x="34334" y="32145"/>
                  </a:lnTo>
                  <a:lnTo>
                    <a:pt x="36907" y="29587"/>
                  </a:lnTo>
                  <a:cubicBezTo>
                    <a:pt x="37025" y="29646"/>
                    <a:pt x="37158" y="29691"/>
                    <a:pt x="37291" y="29691"/>
                  </a:cubicBezTo>
                  <a:lnTo>
                    <a:pt x="37321" y="29691"/>
                  </a:lnTo>
                  <a:cubicBezTo>
                    <a:pt x="37528" y="29691"/>
                    <a:pt x="37705" y="29602"/>
                    <a:pt x="37838" y="29454"/>
                  </a:cubicBezTo>
                  <a:cubicBezTo>
                    <a:pt x="37971" y="29306"/>
                    <a:pt x="38045" y="29129"/>
                    <a:pt x="38030" y="28922"/>
                  </a:cubicBezTo>
                  <a:cubicBezTo>
                    <a:pt x="38030" y="28744"/>
                    <a:pt x="37956" y="28567"/>
                    <a:pt x="37823" y="28434"/>
                  </a:cubicBezTo>
                  <a:cubicBezTo>
                    <a:pt x="37809" y="28419"/>
                    <a:pt x="37809" y="28419"/>
                    <a:pt x="37794" y="28404"/>
                  </a:cubicBezTo>
                  <a:lnTo>
                    <a:pt x="38829" y="28360"/>
                  </a:lnTo>
                  <a:close/>
                  <a:moveTo>
                    <a:pt x="34777" y="33195"/>
                  </a:moveTo>
                  <a:cubicBezTo>
                    <a:pt x="34792" y="33225"/>
                    <a:pt x="34822" y="33254"/>
                    <a:pt x="34851" y="33269"/>
                  </a:cubicBezTo>
                  <a:cubicBezTo>
                    <a:pt x="34822" y="33284"/>
                    <a:pt x="34807" y="33299"/>
                    <a:pt x="34792" y="33299"/>
                  </a:cubicBezTo>
                  <a:cubicBezTo>
                    <a:pt x="34792" y="33299"/>
                    <a:pt x="34792" y="33299"/>
                    <a:pt x="34792" y="33284"/>
                  </a:cubicBezTo>
                  <a:cubicBezTo>
                    <a:pt x="34792" y="33254"/>
                    <a:pt x="34792" y="33225"/>
                    <a:pt x="34777" y="33195"/>
                  </a:cubicBezTo>
                  <a:close/>
                  <a:moveTo>
                    <a:pt x="31007" y="32145"/>
                  </a:moveTo>
                  <a:lnTo>
                    <a:pt x="30253" y="32899"/>
                  </a:lnTo>
                  <a:lnTo>
                    <a:pt x="30253" y="33166"/>
                  </a:lnTo>
                  <a:lnTo>
                    <a:pt x="28434" y="33166"/>
                  </a:lnTo>
                  <a:lnTo>
                    <a:pt x="27843" y="33757"/>
                  </a:lnTo>
                  <a:lnTo>
                    <a:pt x="27843" y="33269"/>
                  </a:lnTo>
                  <a:lnTo>
                    <a:pt x="28966" y="32145"/>
                  </a:lnTo>
                  <a:close/>
                  <a:moveTo>
                    <a:pt x="32707" y="33387"/>
                  </a:moveTo>
                  <a:lnTo>
                    <a:pt x="32707" y="34467"/>
                  </a:lnTo>
                  <a:cubicBezTo>
                    <a:pt x="32678" y="34467"/>
                    <a:pt x="32642" y="34460"/>
                    <a:pt x="32603" y="34460"/>
                  </a:cubicBezTo>
                  <a:cubicBezTo>
                    <a:pt x="32584" y="34460"/>
                    <a:pt x="32564" y="34462"/>
                    <a:pt x="32545" y="34467"/>
                  </a:cubicBezTo>
                  <a:cubicBezTo>
                    <a:pt x="32205" y="34467"/>
                    <a:pt x="31924" y="34718"/>
                    <a:pt x="31865" y="35043"/>
                  </a:cubicBezTo>
                  <a:lnTo>
                    <a:pt x="30889" y="35043"/>
                  </a:lnTo>
                  <a:cubicBezTo>
                    <a:pt x="30770" y="34925"/>
                    <a:pt x="30637" y="34866"/>
                    <a:pt x="30475" y="34836"/>
                  </a:cubicBezTo>
                  <a:lnTo>
                    <a:pt x="30475" y="33387"/>
                  </a:lnTo>
                  <a:close/>
                  <a:moveTo>
                    <a:pt x="30356" y="30460"/>
                  </a:moveTo>
                  <a:lnTo>
                    <a:pt x="28878" y="31924"/>
                  </a:lnTo>
                  <a:lnTo>
                    <a:pt x="27192" y="31924"/>
                  </a:lnTo>
                  <a:lnTo>
                    <a:pt x="25773" y="33358"/>
                  </a:lnTo>
                  <a:lnTo>
                    <a:pt x="25773" y="35517"/>
                  </a:lnTo>
                  <a:lnTo>
                    <a:pt x="25713" y="35517"/>
                  </a:lnTo>
                  <a:lnTo>
                    <a:pt x="25713" y="32175"/>
                  </a:lnTo>
                  <a:lnTo>
                    <a:pt x="27443" y="30460"/>
                  </a:lnTo>
                  <a:close/>
                  <a:moveTo>
                    <a:pt x="30253" y="33387"/>
                  </a:moveTo>
                  <a:lnTo>
                    <a:pt x="30253" y="34718"/>
                  </a:lnTo>
                  <a:cubicBezTo>
                    <a:pt x="30238" y="34703"/>
                    <a:pt x="30238" y="34689"/>
                    <a:pt x="30223" y="34674"/>
                  </a:cubicBezTo>
                  <a:cubicBezTo>
                    <a:pt x="30086" y="34550"/>
                    <a:pt x="29911" y="34465"/>
                    <a:pt x="29709" y="34465"/>
                  </a:cubicBezTo>
                  <a:cubicBezTo>
                    <a:pt x="29694" y="34465"/>
                    <a:pt x="29678" y="34466"/>
                    <a:pt x="29661" y="34467"/>
                  </a:cubicBezTo>
                  <a:cubicBezTo>
                    <a:pt x="29262" y="34482"/>
                    <a:pt x="28937" y="34822"/>
                    <a:pt x="28952" y="35221"/>
                  </a:cubicBezTo>
                  <a:cubicBezTo>
                    <a:pt x="28966" y="35625"/>
                    <a:pt x="29305" y="35931"/>
                    <a:pt x="29693" y="35931"/>
                  </a:cubicBezTo>
                  <a:cubicBezTo>
                    <a:pt x="29702" y="35931"/>
                    <a:pt x="29711" y="35931"/>
                    <a:pt x="29721" y="35931"/>
                  </a:cubicBezTo>
                  <a:lnTo>
                    <a:pt x="29735" y="35931"/>
                  </a:lnTo>
                  <a:cubicBezTo>
                    <a:pt x="29765" y="35990"/>
                    <a:pt x="29809" y="36034"/>
                    <a:pt x="29854" y="36093"/>
                  </a:cubicBezTo>
                  <a:cubicBezTo>
                    <a:pt x="29994" y="36234"/>
                    <a:pt x="30183" y="36304"/>
                    <a:pt x="30371" y="36304"/>
                  </a:cubicBezTo>
                  <a:cubicBezTo>
                    <a:pt x="30560" y="36304"/>
                    <a:pt x="30748" y="36234"/>
                    <a:pt x="30889" y="36093"/>
                  </a:cubicBezTo>
                  <a:cubicBezTo>
                    <a:pt x="31110" y="35871"/>
                    <a:pt x="31170" y="35531"/>
                    <a:pt x="31051" y="35265"/>
                  </a:cubicBezTo>
                  <a:lnTo>
                    <a:pt x="31850" y="35265"/>
                  </a:lnTo>
                  <a:cubicBezTo>
                    <a:pt x="31865" y="35443"/>
                    <a:pt x="31938" y="35620"/>
                    <a:pt x="32072" y="35738"/>
                  </a:cubicBezTo>
                  <a:cubicBezTo>
                    <a:pt x="32207" y="35860"/>
                    <a:pt x="32379" y="35932"/>
                    <a:pt x="32555" y="35932"/>
                  </a:cubicBezTo>
                  <a:cubicBezTo>
                    <a:pt x="32571" y="35932"/>
                    <a:pt x="32588" y="35932"/>
                    <a:pt x="32604" y="35931"/>
                  </a:cubicBezTo>
                  <a:lnTo>
                    <a:pt x="32619" y="35931"/>
                  </a:lnTo>
                  <a:lnTo>
                    <a:pt x="30416" y="38149"/>
                  </a:lnTo>
                  <a:lnTo>
                    <a:pt x="28493" y="38149"/>
                  </a:lnTo>
                  <a:cubicBezTo>
                    <a:pt x="28449" y="38030"/>
                    <a:pt x="28405" y="37927"/>
                    <a:pt x="28316" y="37853"/>
                  </a:cubicBezTo>
                  <a:cubicBezTo>
                    <a:pt x="28183" y="37720"/>
                    <a:pt x="28020" y="37646"/>
                    <a:pt x="27843" y="37631"/>
                  </a:cubicBezTo>
                  <a:lnTo>
                    <a:pt x="27843" y="37143"/>
                  </a:lnTo>
                  <a:lnTo>
                    <a:pt x="27902" y="37143"/>
                  </a:lnTo>
                  <a:cubicBezTo>
                    <a:pt x="28094" y="37128"/>
                    <a:pt x="28272" y="37054"/>
                    <a:pt x="28419" y="36906"/>
                  </a:cubicBezTo>
                  <a:cubicBezTo>
                    <a:pt x="28552" y="36759"/>
                    <a:pt x="28612" y="36566"/>
                    <a:pt x="28612" y="36374"/>
                  </a:cubicBezTo>
                  <a:cubicBezTo>
                    <a:pt x="28597" y="36182"/>
                    <a:pt x="28523" y="36019"/>
                    <a:pt x="28390" y="35886"/>
                  </a:cubicBezTo>
                  <a:cubicBezTo>
                    <a:pt x="28390" y="35871"/>
                    <a:pt x="28375" y="35871"/>
                    <a:pt x="28375" y="35857"/>
                  </a:cubicBezTo>
                  <a:cubicBezTo>
                    <a:pt x="28242" y="35738"/>
                    <a:pt x="28094" y="35679"/>
                    <a:pt x="27931" y="35664"/>
                  </a:cubicBezTo>
                  <a:lnTo>
                    <a:pt x="27931" y="33994"/>
                  </a:lnTo>
                  <a:lnTo>
                    <a:pt x="28523" y="33387"/>
                  </a:lnTo>
                  <a:close/>
                  <a:moveTo>
                    <a:pt x="33328" y="33387"/>
                  </a:moveTo>
                  <a:cubicBezTo>
                    <a:pt x="33343" y="33565"/>
                    <a:pt x="33417" y="33727"/>
                    <a:pt x="33550" y="33861"/>
                  </a:cubicBezTo>
                  <a:cubicBezTo>
                    <a:pt x="33686" y="33982"/>
                    <a:pt x="33858" y="34055"/>
                    <a:pt x="34034" y="34055"/>
                  </a:cubicBezTo>
                  <a:cubicBezTo>
                    <a:pt x="34050" y="34055"/>
                    <a:pt x="34066" y="34054"/>
                    <a:pt x="34082" y="34053"/>
                  </a:cubicBezTo>
                  <a:cubicBezTo>
                    <a:pt x="34201" y="34053"/>
                    <a:pt x="34304" y="34023"/>
                    <a:pt x="34408" y="33964"/>
                  </a:cubicBezTo>
                  <a:cubicBezTo>
                    <a:pt x="34408" y="33979"/>
                    <a:pt x="34408" y="33979"/>
                    <a:pt x="34408" y="33979"/>
                  </a:cubicBezTo>
                  <a:cubicBezTo>
                    <a:pt x="34408" y="34171"/>
                    <a:pt x="34497" y="34363"/>
                    <a:pt x="34644" y="34496"/>
                  </a:cubicBezTo>
                  <a:cubicBezTo>
                    <a:pt x="34659" y="34511"/>
                    <a:pt x="34674" y="34526"/>
                    <a:pt x="34704" y="34541"/>
                  </a:cubicBezTo>
                  <a:lnTo>
                    <a:pt x="31096" y="38149"/>
                  </a:lnTo>
                  <a:lnTo>
                    <a:pt x="30726" y="38149"/>
                  </a:lnTo>
                  <a:lnTo>
                    <a:pt x="32929" y="35945"/>
                  </a:lnTo>
                  <a:lnTo>
                    <a:pt x="32929" y="35842"/>
                  </a:lnTo>
                  <a:cubicBezTo>
                    <a:pt x="33166" y="35709"/>
                    <a:pt x="33328" y="35457"/>
                    <a:pt x="33314" y="35176"/>
                  </a:cubicBezTo>
                  <a:cubicBezTo>
                    <a:pt x="33314" y="34984"/>
                    <a:pt x="33240" y="34807"/>
                    <a:pt x="33107" y="34674"/>
                  </a:cubicBezTo>
                  <a:cubicBezTo>
                    <a:pt x="33092" y="34674"/>
                    <a:pt x="33092" y="34659"/>
                    <a:pt x="33077" y="34659"/>
                  </a:cubicBezTo>
                  <a:cubicBezTo>
                    <a:pt x="33033" y="34615"/>
                    <a:pt x="32988" y="34585"/>
                    <a:pt x="32929" y="34555"/>
                  </a:cubicBezTo>
                  <a:lnTo>
                    <a:pt x="32929" y="33387"/>
                  </a:lnTo>
                  <a:close/>
                  <a:moveTo>
                    <a:pt x="28656" y="32145"/>
                  </a:moveTo>
                  <a:lnTo>
                    <a:pt x="27621" y="33180"/>
                  </a:lnTo>
                  <a:lnTo>
                    <a:pt x="27621" y="35709"/>
                  </a:lnTo>
                  <a:cubicBezTo>
                    <a:pt x="27517" y="35753"/>
                    <a:pt x="27414" y="35812"/>
                    <a:pt x="27325" y="35901"/>
                  </a:cubicBezTo>
                  <a:cubicBezTo>
                    <a:pt x="27192" y="36049"/>
                    <a:pt x="27118" y="36241"/>
                    <a:pt x="27133" y="36433"/>
                  </a:cubicBezTo>
                  <a:cubicBezTo>
                    <a:pt x="27133" y="36626"/>
                    <a:pt x="27236" y="36818"/>
                    <a:pt x="27370" y="36951"/>
                  </a:cubicBezTo>
                  <a:cubicBezTo>
                    <a:pt x="27443" y="37010"/>
                    <a:pt x="27532" y="37069"/>
                    <a:pt x="27621" y="37099"/>
                  </a:cubicBezTo>
                  <a:lnTo>
                    <a:pt x="27621" y="37661"/>
                  </a:lnTo>
                  <a:cubicBezTo>
                    <a:pt x="27488" y="37690"/>
                    <a:pt x="27370" y="37749"/>
                    <a:pt x="27266" y="37853"/>
                  </a:cubicBezTo>
                  <a:cubicBezTo>
                    <a:pt x="27177" y="37927"/>
                    <a:pt x="27133" y="38030"/>
                    <a:pt x="27089" y="38149"/>
                  </a:cubicBezTo>
                  <a:lnTo>
                    <a:pt x="25861" y="38149"/>
                  </a:lnTo>
                  <a:lnTo>
                    <a:pt x="25713" y="38282"/>
                  </a:lnTo>
                  <a:lnTo>
                    <a:pt x="25713" y="36951"/>
                  </a:lnTo>
                  <a:cubicBezTo>
                    <a:pt x="25773" y="36966"/>
                    <a:pt x="25832" y="36966"/>
                    <a:pt x="25906" y="36966"/>
                  </a:cubicBezTo>
                  <a:lnTo>
                    <a:pt x="25921" y="36966"/>
                  </a:lnTo>
                  <a:cubicBezTo>
                    <a:pt x="26335" y="36951"/>
                    <a:pt x="26645" y="36611"/>
                    <a:pt x="26630" y="36212"/>
                  </a:cubicBezTo>
                  <a:cubicBezTo>
                    <a:pt x="26630" y="36019"/>
                    <a:pt x="26542" y="35842"/>
                    <a:pt x="26423" y="35709"/>
                  </a:cubicBezTo>
                  <a:cubicBezTo>
                    <a:pt x="26408" y="35709"/>
                    <a:pt x="26408" y="35694"/>
                    <a:pt x="26394" y="35694"/>
                  </a:cubicBezTo>
                  <a:cubicBezTo>
                    <a:pt x="26275" y="35590"/>
                    <a:pt x="26142" y="35517"/>
                    <a:pt x="25994" y="35502"/>
                  </a:cubicBezTo>
                  <a:lnTo>
                    <a:pt x="25994" y="33447"/>
                  </a:lnTo>
                  <a:lnTo>
                    <a:pt x="27281" y="32145"/>
                  </a:lnTo>
                  <a:close/>
                  <a:moveTo>
                    <a:pt x="60106" y="0"/>
                  </a:moveTo>
                  <a:cubicBezTo>
                    <a:pt x="60091" y="0"/>
                    <a:pt x="60077" y="15"/>
                    <a:pt x="60077" y="15"/>
                  </a:cubicBezTo>
                  <a:cubicBezTo>
                    <a:pt x="59870" y="15"/>
                    <a:pt x="59692" y="104"/>
                    <a:pt x="59559" y="251"/>
                  </a:cubicBezTo>
                  <a:cubicBezTo>
                    <a:pt x="59426" y="385"/>
                    <a:pt x="59352" y="577"/>
                    <a:pt x="59367" y="769"/>
                  </a:cubicBezTo>
                  <a:cubicBezTo>
                    <a:pt x="59367" y="917"/>
                    <a:pt x="59411" y="1065"/>
                    <a:pt x="59500" y="1168"/>
                  </a:cubicBezTo>
                  <a:lnTo>
                    <a:pt x="56720" y="3948"/>
                  </a:lnTo>
                  <a:lnTo>
                    <a:pt x="47804" y="3948"/>
                  </a:lnTo>
                  <a:lnTo>
                    <a:pt x="43220" y="8532"/>
                  </a:lnTo>
                  <a:lnTo>
                    <a:pt x="43220" y="19429"/>
                  </a:lnTo>
                  <a:lnTo>
                    <a:pt x="39213" y="23421"/>
                  </a:lnTo>
                  <a:lnTo>
                    <a:pt x="34156" y="23421"/>
                  </a:lnTo>
                  <a:lnTo>
                    <a:pt x="29942" y="27650"/>
                  </a:lnTo>
                  <a:lnTo>
                    <a:pt x="25906" y="27650"/>
                  </a:lnTo>
                  <a:lnTo>
                    <a:pt x="20893" y="32663"/>
                  </a:lnTo>
                  <a:lnTo>
                    <a:pt x="20893" y="38267"/>
                  </a:lnTo>
                  <a:lnTo>
                    <a:pt x="13116" y="46044"/>
                  </a:lnTo>
                  <a:lnTo>
                    <a:pt x="7719" y="46044"/>
                  </a:lnTo>
                  <a:lnTo>
                    <a:pt x="1198" y="52565"/>
                  </a:lnTo>
                  <a:cubicBezTo>
                    <a:pt x="1079" y="52490"/>
                    <a:pt x="942" y="52452"/>
                    <a:pt x="805" y="52452"/>
                  </a:cubicBezTo>
                  <a:cubicBezTo>
                    <a:pt x="616" y="52452"/>
                    <a:pt x="426" y="52523"/>
                    <a:pt x="281" y="52669"/>
                  </a:cubicBezTo>
                  <a:cubicBezTo>
                    <a:pt x="0" y="52949"/>
                    <a:pt x="0" y="53423"/>
                    <a:pt x="281" y="53704"/>
                  </a:cubicBezTo>
                  <a:cubicBezTo>
                    <a:pt x="429" y="53851"/>
                    <a:pt x="618" y="53925"/>
                    <a:pt x="806" y="53925"/>
                  </a:cubicBezTo>
                  <a:cubicBezTo>
                    <a:pt x="995" y="53925"/>
                    <a:pt x="1183" y="53851"/>
                    <a:pt x="1331" y="53704"/>
                  </a:cubicBezTo>
                  <a:cubicBezTo>
                    <a:pt x="1597" y="53437"/>
                    <a:pt x="1612" y="52994"/>
                    <a:pt x="1361" y="52713"/>
                  </a:cubicBezTo>
                  <a:lnTo>
                    <a:pt x="7807" y="46266"/>
                  </a:lnTo>
                  <a:lnTo>
                    <a:pt x="13204" y="46266"/>
                  </a:lnTo>
                  <a:lnTo>
                    <a:pt x="21115" y="38356"/>
                  </a:lnTo>
                  <a:lnTo>
                    <a:pt x="21115" y="32752"/>
                  </a:lnTo>
                  <a:lnTo>
                    <a:pt x="25994" y="27872"/>
                  </a:lnTo>
                  <a:lnTo>
                    <a:pt x="29721" y="27872"/>
                  </a:lnTo>
                  <a:lnTo>
                    <a:pt x="27355" y="30238"/>
                  </a:lnTo>
                  <a:lnTo>
                    <a:pt x="25891" y="30238"/>
                  </a:lnTo>
                  <a:lnTo>
                    <a:pt x="23333" y="32781"/>
                  </a:lnTo>
                  <a:lnTo>
                    <a:pt x="23333" y="38119"/>
                  </a:lnTo>
                  <a:lnTo>
                    <a:pt x="18601" y="42851"/>
                  </a:lnTo>
                  <a:lnTo>
                    <a:pt x="15674" y="45837"/>
                  </a:lnTo>
                  <a:lnTo>
                    <a:pt x="15644" y="45867"/>
                  </a:lnTo>
                  <a:lnTo>
                    <a:pt x="15644" y="48661"/>
                  </a:lnTo>
                  <a:lnTo>
                    <a:pt x="12864" y="51441"/>
                  </a:lnTo>
                  <a:lnTo>
                    <a:pt x="8029" y="51441"/>
                  </a:lnTo>
                  <a:lnTo>
                    <a:pt x="4022" y="55448"/>
                  </a:lnTo>
                  <a:cubicBezTo>
                    <a:pt x="3883" y="55330"/>
                    <a:pt x="3713" y="55270"/>
                    <a:pt x="3544" y="55270"/>
                  </a:cubicBezTo>
                  <a:cubicBezTo>
                    <a:pt x="3354" y="55270"/>
                    <a:pt x="3165" y="55344"/>
                    <a:pt x="3017" y="55493"/>
                  </a:cubicBezTo>
                  <a:cubicBezTo>
                    <a:pt x="2736" y="55774"/>
                    <a:pt x="2736" y="56247"/>
                    <a:pt x="3017" y="56528"/>
                  </a:cubicBezTo>
                  <a:cubicBezTo>
                    <a:pt x="3165" y="56676"/>
                    <a:pt x="3357" y="56750"/>
                    <a:pt x="3547" y="56750"/>
                  </a:cubicBezTo>
                  <a:cubicBezTo>
                    <a:pt x="3738" y="56750"/>
                    <a:pt x="3926" y="56676"/>
                    <a:pt x="4067" y="56528"/>
                  </a:cubicBezTo>
                  <a:cubicBezTo>
                    <a:pt x="4318" y="56276"/>
                    <a:pt x="4347" y="55892"/>
                    <a:pt x="4170" y="55611"/>
                  </a:cubicBezTo>
                  <a:lnTo>
                    <a:pt x="8118" y="51663"/>
                  </a:lnTo>
                  <a:lnTo>
                    <a:pt x="12953" y="51663"/>
                  </a:lnTo>
                  <a:lnTo>
                    <a:pt x="15866" y="48750"/>
                  </a:lnTo>
                  <a:lnTo>
                    <a:pt x="15866" y="45956"/>
                  </a:lnTo>
                  <a:lnTo>
                    <a:pt x="18749" y="43013"/>
                  </a:lnTo>
                  <a:lnTo>
                    <a:pt x="23555" y="38208"/>
                  </a:lnTo>
                  <a:lnTo>
                    <a:pt x="23555" y="32870"/>
                  </a:lnTo>
                  <a:lnTo>
                    <a:pt x="25980" y="30460"/>
                  </a:lnTo>
                  <a:lnTo>
                    <a:pt x="27133" y="30460"/>
                  </a:lnTo>
                  <a:lnTo>
                    <a:pt x="25492" y="32086"/>
                  </a:lnTo>
                  <a:lnTo>
                    <a:pt x="25492" y="35620"/>
                  </a:lnTo>
                  <a:cubicBezTo>
                    <a:pt x="25285" y="35753"/>
                    <a:pt x="25152" y="35990"/>
                    <a:pt x="25152" y="36256"/>
                  </a:cubicBezTo>
                  <a:cubicBezTo>
                    <a:pt x="25166" y="36507"/>
                    <a:pt x="25299" y="36729"/>
                    <a:pt x="25492" y="36847"/>
                  </a:cubicBezTo>
                  <a:lnTo>
                    <a:pt x="25492" y="38503"/>
                  </a:lnTo>
                  <a:cubicBezTo>
                    <a:pt x="25388" y="38548"/>
                    <a:pt x="25285" y="38607"/>
                    <a:pt x="25211" y="38681"/>
                  </a:cubicBezTo>
                  <a:cubicBezTo>
                    <a:pt x="25122" y="38770"/>
                    <a:pt x="25063" y="38858"/>
                    <a:pt x="25033" y="38962"/>
                  </a:cubicBezTo>
                  <a:lnTo>
                    <a:pt x="18128" y="45867"/>
                  </a:lnTo>
                  <a:lnTo>
                    <a:pt x="18128" y="51131"/>
                  </a:lnTo>
                  <a:lnTo>
                    <a:pt x="13042" y="56217"/>
                  </a:lnTo>
                  <a:lnTo>
                    <a:pt x="8739" y="56217"/>
                  </a:lnTo>
                  <a:cubicBezTo>
                    <a:pt x="8709" y="56069"/>
                    <a:pt x="8650" y="55922"/>
                    <a:pt x="8532" y="55803"/>
                  </a:cubicBezTo>
                  <a:cubicBezTo>
                    <a:pt x="8384" y="55663"/>
                    <a:pt x="8196" y="55593"/>
                    <a:pt x="8007" y="55593"/>
                  </a:cubicBezTo>
                  <a:cubicBezTo>
                    <a:pt x="7819" y="55593"/>
                    <a:pt x="7630" y="55663"/>
                    <a:pt x="7482" y="55803"/>
                  </a:cubicBezTo>
                  <a:cubicBezTo>
                    <a:pt x="7201" y="56099"/>
                    <a:pt x="7201" y="56572"/>
                    <a:pt x="7482" y="56853"/>
                  </a:cubicBezTo>
                  <a:cubicBezTo>
                    <a:pt x="7630" y="57001"/>
                    <a:pt x="7819" y="57075"/>
                    <a:pt x="8007" y="57075"/>
                  </a:cubicBezTo>
                  <a:cubicBezTo>
                    <a:pt x="8196" y="57075"/>
                    <a:pt x="8384" y="57001"/>
                    <a:pt x="8532" y="56853"/>
                  </a:cubicBezTo>
                  <a:cubicBezTo>
                    <a:pt x="8650" y="56735"/>
                    <a:pt x="8709" y="56587"/>
                    <a:pt x="8739" y="56439"/>
                  </a:cubicBezTo>
                  <a:lnTo>
                    <a:pt x="13145" y="56439"/>
                  </a:lnTo>
                  <a:lnTo>
                    <a:pt x="18350" y="51234"/>
                  </a:lnTo>
                  <a:lnTo>
                    <a:pt x="18350" y="45956"/>
                  </a:lnTo>
                  <a:lnTo>
                    <a:pt x="25004" y="39302"/>
                  </a:lnTo>
                  <a:cubicBezTo>
                    <a:pt x="25019" y="39464"/>
                    <a:pt x="25092" y="39612"/>
                    <a:pt x="25211" y="39731"/>
                  </a:cubicBezTo>
                  <a:cubicBezTo>
                    <a:pt x="25351" y="39871"/>
                    <a:pt x="25540" y="39941"/>
                    <a:pt x="25728" y="39941"/>
                  </a:cubicBezTo>
                  <a:cubicBezTo>
                    <a:pt x="25917" y="39941"/>
                    <a:pt x="26105" y="39871"/>
                    <a:pt x="26246" y="39731"/>
                  </a:cubicBezTo>
                  <a:cubicBezTo>
                    <a:pt x="26542" y="39435"/>
                    <a:pt x="26542" y="38977"/>
                    <a:pt x="26246" y="38681"/>
                  </a:cubicBezTo>
                  <a:cubicBezTo>
                    <a:pt x="26128" y="38563"/>
                    <a:pt x="25980" y="38503"/>
                    <a:pt x="25832" y="38474"/>
                  </a:cubicBezTo>
                  <a:lnTo>
                    <a:pt x="25950" y="38356"/>
                  </a:lnTo>
                  <a:lnTo>
                    <a:pt x="27059" y="38356"/>
                  </a:lnTo>
                  <a:cubicBezTo>
                    <a:pt x="27044" y="38548"/>
                    <a:pt x="27118" y="38740"/>
                    <a:pt x="27266" y="38888"/>
                  </a:cubicBezTo>
                  <a:cubicBezTo>
                    <a:pt x="27414" y="39036"/>
                    <a:pt x="27602" y="39110"/>
                    <a:pt x="27791" y="39110"/>
                  </a:cubicBezTo>
                  <a:cubicBezTo>
                    <a:pt x="27979" y="39110"/>
                    <a:pt x="28168" y="39036"/>
                    <a:pt x="28316" y="38888"/>
                  </a:cubicBezTo>
                  <a:cubicBezTo>
                    <a:pt x="28464" y="38740"/>
                    <a:pt x="28523" y="38548"/>
                    <a:pt x="28523" y="38356"/>
                  </a:cubicBezTo>
                  <a:lnTo>
                    <a:pt x="30194" y="38356"/>
                  </a:lnTo>
                  <a:lnTo>
                    <a:pt x="28419" y="40130"/>
                  </a:lnTo>
                  <a:lnTo>
                    <a:pt x="26261" y="40130"/>
                  </a:lnTo>
                  <a:lnTo>
                    <a:pt x="19829" y="46562"/>
                  </a:lnTo>
                  <a:lnTo>
                    <a:pt x="19829" y="49652"/>
                  </a:lnTo>
                  <a:cubicBezTo>
                    <a:pt x="19710" y="49682"/>
                    <a:pt x="19607" y="49741"/>
                    <a:pt x="19518" y="49830"/>
                  </a:cubicBezTo>
                  <a:cubicBezTo>
                    <a:pt x="19222" y="50125"/>
                    <a:pt x="19222" y="50598"/>
                    <a:pt x="19518" y="50879"/>
                  </a:cubicBezTo>
                  <a:cubicBezTo>
                    <a:pt x="19659" y="51027"/>
                    <a:pt x="19847" y="51101"/>
                    <a:pt x="20036" y="51101"/>
                  </a:cubicBezTo>
                  <a:cubicBezTo>
                    <a:pt x="20224" y="51101"/>
                    <a:pt x="20413" y="51027"/>
                    <a:pt x="20553" y="50879"/>
                  </a:cubicBezTo>
                  <a:cubicBezTo>
                    <a:pt x="20849" y="50598"/>
                    <a:pt x="20849" y="50125"/>
                    <a:pt x="20553" y="49830"/>
                  </a:cubicBezTo>
                  <a:cubicBezTo>
                    <a:pt x="20420" y="49697"/>
                    <a:pt x="20228" y="49623"/>
                    <a:pt x="20050" y="49623"/>
                  </a:cubicBezTo>
                  <a:lnTo>
                    <a:pt x="20050" y="46651"/>
                  </a:lnTo>
                  <a:lnTo>
                    <a:pt x="26349" y="40352"/>
                  </a:lnTo>
                  <a:lnTo>
                    <a:pt x="28198" y="40352"/>
                  </a:lnTo>
                  <a:lnTo>
                    <a:pt x="27680" y="40869"/>
                  </a:lnTo>
                  <a:cubicBezTo>
                    <a:pt x="27568" y="40804"/>
                    <a:pt x="27444" y="40772"/>
                    <a:pt x="27320" y="40772"/>
                  </a:cubicBezTo>
                  <a:cubicBezTo>
                    <a:pt x="27133" y="40772"/>
                    <a:pt x="26944" y="40845"/>
                    <a:pt x="26793" y="40987"/>
                  </a:cubicBezTo>
                  <a:cubicBezTo>
                    <a:pt x="26512" y="41283"/>
                    <a:pt x="26512" y="41742"/>
                    <a:pt x="26793" y="42037"/>
                  </a:cubicBezTo>
                  <a:cubicBezTo>
                    <a:pt x="26941" y="42178"/>
                    <a:pt x="27129" y="42248"/>
                    <a:pt x="27318" y="42248"/>
                  </a:cubicBezTo>
                  <a:cubicBezTo>
                    <a:pt x="27506" y="42248"/>
                    <a:pt x="27695" y="42178"/>
                    <a:pt x="27843" y="42037"/>
                  </a:cubicBezTo>
                  <a:cubicBezTo>
                    <a:pt x="28124" y="41756"/>
                    <a:pt x="28124" y="41298"/>
                    <a:pt x="27857" y="41002"/>
                  </a:cubicBezTo>
                  <a:lnTo>
                    <a:pt x="28508" y="40352"/>
                  </a:lnTo>
                  <a:lnTo>
                    <a:pt x="30046" y="40352"/>
                  </a:lnTo>
                  <a:lnTo>
                    <a:pt x="30046" y="43265"/>
                  </a:lnTo>
                  <a:cubicBezTo>
                    <a:pt x="29883" y="43265"/>
                    <a:pt x="29706" y="43338"/>
                    <a:pt x="29573" y="43472"/>
                  </a:cubicBezTo>
                  <a:cubicBezTo>
                    <a:pt x="29395" y="43649"/>
                    <a:pt x="29321" y="43900"/>
                    <a:pt x="29366" y="44122"/>
                  </a:cubicBezTo>
                  <a:lnTo>
                    <a:pt x="23836" y="49652"/>
                  </a:lnTo>
                  <a:cubicBezTo>
                    <a:pt x="23711" y="49560"/>
                    <a:pt x="23563" y="49515"/>
                    <a:pt x="23414" y="49515"/>
                  </a:cubicBezTo>
                  <a:cubicBezTo>
                    <a:pt x="23227" y="49515"/>
                    <a:pt x="23037" y="49586"/>
                    <a:pt x="22889" y="49726"/>
                  </a:cubicBezTo>
                  <a:cubicBezTo>
                    <a:pt x="22608" y="50022"/>
                    <a:pt x="22608" y="50480"/>
                    <a:pt x="22889" y="50776"/>
                  </a:cubicBezTo>
                  <a:cubicBezTo>
                    <a:pt x="23037" y="50916"/>
                    <a:pt x="23229" y="50987"/>
                    <a:pt x="23420" y="50987"/>
                  </a:cubicBezTo>
                  <a:cubicBezTo>
                    <a:pt x="23610" y="50987"/>
                    <a:pt x="23799" y="50916"/>
                    <a:pt x="23939" y="50776"/>
                  </a:cubicBezTo>
                  <a:cubicBezTo>
                    <a:pt x="24205" y="50510"/>
                    <a:pt x="24220" y="50096"/>
                    <a:pt x="23998" y="49800"/>
                  </a:cubicBezTo>
                  <a:lnTo>
                    <a:pt x="29454" y="44359"/>
                  </a:lnTo>
                  <a:cubicBezTo>
                    <a:pt x="29484" y="44418"/>
                    <a:pt x="29514" y="44462"/>
                    <a:pt x="29573" y="44521"/>
                  </a:cubicBezTo>
                  <a:cubicBezTo>
                    <a:pt x="29713" y="44662"/>
                    <a:pt x="29902" y="44732"/>
                    <a:pt x="30090" y="44732"/>
                  </a:cubicBezTo>
                  <a:cubicBezTo>
                    <a:pt x="30279" y="44732"/>
                    <a:pt x="30467" y="44662"/>
                    <a:pt x="30608" y="44521"/>
                  </a:cubicBezTo>
                  <a:cubicBezTo>
                    <a:pt x="30874" y="44255"/>
                    <a:pt x="30889" y="43826"/>
                    <a:pt x="30667" y="43531"/>
                  </a:cubicBezTo>
                  <a:lnTo>
                    <a:pt x="38193" y="36005"/>
                  </a:lnTo>
                  <a:lnTo>
                    <a:pt x="43413" y="36005"/>
                  </a:lnTo>
                  <a:lnTo>
                    <a:pt x="48617" y="30785"/>
                  </a:lnTo>
                  <a:lnTo>
                    <a:pt x="48617" y="28878"/>
                  </a:lnTo>
                  <a:cubicBezTo>
                    <a:pt x="48750" y="28848"/>
                    <a:pt x="48854" y="28789"/>
                    <a:pt x="48957" y="28685"/>
                  </a:cubicBezTo>
                  <a:cubicBezTo>
                    <a:pt x="49238" y="28404"/>
                    <a:pt x="49238" y="27931"/>
                    <a:pt x="48957" y="27650"/>
                  </a:cubicBezTo>
                  <a:cubicBezTo>
                    <a:pt x="48810" y="27502"/>
                    <a:pt x="48621" y="27429"/>
                    <a:pt x="48432" y="27429"/>
                  </a:cubicBezTo>
                  <a:cubicBezTo>
                    <a:pt x="48244" y="27429"/>
                    <a:pt x="48055" y="27502"/>
                    <a:pt x="47908" y="27650"/>
                  </a:cubicBezTo>
                  <a:cubicBezTo>
                    <a:pt x="47627" y="27931"/>
                    <a:pt x="47627" y="28404"/>
                    <a:pt x="47908" y="28685"/>
                  </a:cubicBezTo>
                  <a:cubicBezTo>
                    <a:pt x="48041" y="28818"/>
                    <a:pt x="48218" y="28892"/>
                    <a:pt x="48396" y="28907"/>
                  </a:cubicBezTo>
                  <a:lnTo>
                    <a:pt x="48396" y="30696"/>
                  </a:lnTo>
                  <a:lnTo>
                    <a:pt x="43324" y="35783"/>
                  </a:lnTo>
                  <a:lnTo>
                    <a:pt x="38104" y="35783"/>
                  </a:lnTo>
                  <a:lnTo>
                    <a:pt x="30504" y="43383"/>
                  </a:lnTo>
                  <a:cubicBezTo>
                    <a:pt x="30430" y="43338"/>
                    <a:pt x="30356" y="43309"/>
                    <a:pt x="30268" y="43279"/>
                  </a:cubicBezTo>
                  <a:lnTo>
                    <a:pt x="30268" y="40130"/>
                  </a:lnTo>
                  <a:lnTo>
                    <a:pt x="28730" y="40130"/>
                  </a:lnTo>
                  <a:lnTo>
                    <a:pt x="30504" y="38356"/>
                  </a:lnTo>
                  <a:lnTo>
                    <a:pt x="31184" y="38356"/>
                  </a:lnTo>
                  <a:lnTo>
                    <a:pt x="34896" y="34644"/>
                  </a:lnTo>
                  <a:cubicBezTo>
                    <a:pt x="34984" y="34674"/>
                    <a:pt x="35073" y="34689"/>
                    <a:pt x="35162" y="34689"/>
                  </a:cubicBezTo>
                  <a:cubicBezTo>
                    <a:pt x="35369" y="34689"/>
                    <a:pt x="35546" y="34600"/>
                    <a:pt x="35679" y="34452"/>
                  </a:cubicBezTo>
                  <a:cubicBezTo>
                    <a:pt x="35812" y="34304"/>
                    <a:pt x="35886" y="34127"/>
                    <a:pt x="35872" y="33920"/>
                  </a:cubicBezTo>
                  <a:cubicBezTo>
                    <a:pt x="35872" y="33846"/>
                    <a:pt x="35857" y="33787"/>
                    <a:pt x="35842" y="33713"/>
                  </a:cubicBezTo>
                  <a:lnTo>
                    <a:pt x="35842" y="33713"/>
                  </a:lnTo>
                  <a:cubicBezTo>
                    <a:pt x="35961" y="33792"/>
                    <a:pt x="36105" y="33848"/>
                    <a:pt x="36250" y="33848"/>
                  </a:cubicBezTo>
                  <a:cubicBezTo>
                    <a:pt x="36267" y="33848"/>
                    <a:pt x="36284" y="33847"/>
                    <a:pt x="36300" y="33846"/>
                  </a:cubicBezTo>
                  <a:cubicBezTo>
                    <a:pt x="36507" y="33846"/>
                    <a:pt x="36685" y="33757"/>
                    <a:pt x="36818" y="33609"/>
                  </a:cubicBezTo>
                  <a:cubicBezTo>
                    <a:pt x="36951" y="33476"/>
                    <a:pt x="37025" y="33284"/>
                    <a:pt x="37010" y="33092"/>
                  </a:cubicBezTo>
                  <a:cubicBezTo>
                    <a:pt x="37010" y="32899"/>
                    <a:pt x="36936" y="32722"/>
                    <a:pt x="36803" y="32589"/>
                  </a:cubicBezTo>
                  <a:cubicBezTo>
                    <a:pt x="36788" y="32589"/>
                    <a:pt x="36788" y="32574"/>
                    <a:pt x="36774" y="32574"/>
                  </a:cubicBezTo>
                  <a:cubicBezTo>
                    <a:pt x="36759" y="32559"/>
                    <a:pt x="36744" y="32545"/>
                    <a:pt x="36714" y="32530"/>
                  </a:cubicBezTo>
                  <a:lnTo>
                    <a:pt x="37838" y="31406"/>
                  </a:lnTo>
                  <a:cubicBezTo>
                    <a:pt x="37986" y="31495"/>
                    <a:pt x="38134" y="31554"/>
                    <a:pt x="38311" y="31554"/>
                  </a:cubicBezTo>
                  <a:cubicBezTo>
                    <a:pt x="38504" y="31539"/>
                    <a:pt x="38696" y="31450"/>
                    <a:pt x="38829" y="31317"/>
                  </a:cubicBezTo>
                  <a:cubicBezTo>
                    <a:pt x="38932" y="31199"/>
                    <a:pt x="38992" y="31066"/>
                    <a:pt x="39006" y="30918"/>
                  </a:cubicBezTo>
                  <a:lnTo>
                    <a:pt x="45143" y="30918"/>
                  </a:lnTo>
                  <a:cubicBezTo>
                    <a:pt x="45215" y="31264"/>
                    <a:pt x="45511" y="31525"/>
                    <a:pt x="45867" y="31525"/>
                  </a:cubicBezTo>
                  <a:cubicBezTo>
                    <a:pt x="45877" y="31525"/>
                    <a:pt x="45887" y="31525"/>
                    <a:pt x="45897" y="31524"/>
                  </a:cubicBezTo>
                  <a:cubicBezTo>
                    <a:pt x="46311" y="31510"/>
                    <a:pt x="46621" y="31169"/>
                    <a:pt x="46606" y="30755"/>
                  </a:cubicBezTo>
                  <a:cubicBezTo>
                    <a:pt x="46606" y="30563"/>
                    <a:pt x="46518" y="30386"/>
                    <a:pt x="46399" y="30267"/>
                  </a:cubicBezTo>
                  <a:cubicBezTo>
                    <a:pt x="46252" y="30120"/>
                    <a:pt x="46059" y="30046"/>
                    <a:pt x="45838" y="30046"/>
                  </a:cubicBezTo>
                  <a:cubicBezTo>
                    <a:pt x="45483" y="30060"/>
                    <a:pt x="45187" y="30341"/>
                    <a:pt x="45143" y="30696"/>
                  </a:cubicBezTo>
                  <a:lnTo>
                    <a:pt x="39006" y="30696"/>
                  </a:lnTo>
                  <a:cubicBezTo>
                    <a:pt x="38977" y="30548"/>
                    <a:pt x="38918" y="30401"/>
                    <a:pt x="38799" y="30282"/>
                  </a:cubicBezTo>
                  <a:cubicBezTo>
                    <a:pt x="38799" y="30282"/>
                    <a:pt x="38784" y="30282"/>
                    <a:pt x="38784" y="30267"/>
                  </a:cubicBezTo>
                  <a:cubicBezTo>
                    <a:pt x="38666" y="30164"/>
                    <a:pt x="38533" y="30105"/>
                    <a:pt x="38370" y="30075"/>
                  </a:cubicBezTo>
                  <a:lnTo>
                    <a:pt x="39021" y="29439"/>
                  </a:lnTo>
                  <a:cubicBezTo>
                    <a:pt x="39124" y="29504"/>
                    <a:pt x="39250" y="29546"/>
                    <a:pt x="39378" y="29546"/>
                  </a:cubicBezTo>
                  <a:cubicBezTo>
                    <a:pt x="39397" y="29546"/>
                    <a:pt x="39416" y="29545"/>
                    <a:pt x="39435" y="29543"/>
                  </a:cubicBezTo>
                  <a:cubicBezTo>
                    <a:pt x="39627" y="29543"/>
                    <a:pt x="39805" y="29454"/>
                    <a:pt x="39938" y="29306"/>
                  </a:cubicBezTo>
                  <a:cubicBezTo>
                    <a:pt x="40071" y="29173"/>
                    <a:pt x="40145" y="28981"/>
                    <a:pt x="40145" y="28789"/>
                  </a:cubicBezTo>
                  <a:cubicBezTo>
                    <a:pt x="40130" y="28597"/>
                    <a:pt x="40056" y="28434"/>
                    <a:pt x="39938" y="28316"/>
                  </a:cubicBezTo>
                  <a:lnTo>
                    <a:pt x="43427" y="28153"/>
                  </a:lnTo>
                  <a:lnTo>
                    <a:pt x="43472" y="28153"/>
                  </a:lnTo>
                  <a:lnTo>
                    <a:pt x="45364" y="26260"/>
                  </a:lnTo>
                  <a:cubicBezTo>
                    <a:pt x="45489" y="26352"/>
                    <a:pt x="45640" y="26398"/>
                    <a:pt x="45791" y="26398"/>
                  </a:cubicBezTo>
                  <a:cubicBezTo>
                    <a:pt x="45981" y="26398"/>
                    <a:pt x="46171" y="26326"/>
                    <a:pt x="46311" y="26186"/>
                  </a:cubicBezTo>
                  <a:cubicBezTo>
                    <a:pt x="46592" y="25906"/>
                    <a:pt x="46592" y="25432"/>
                    <a:pt x="46311" y="25137"/>
                  </a:cubicBezTo>
                  <a:cubicBezTo>
                    <a:pt x="46163" y="24996"/>
                    <a:pt x="45974" y="24926"/>
                    <a:pt x="45786" y="24926"/>
                  </a:cubicBezTo>
                  <a:cubicBezTo>
                    <a:pt x="45597" y="24926"/>
                    <a:pt x="45409" y="24996"/>
                    <a:pt x="45261" y="25137"/>
                  </a:cubicBezTo>
                  <a:cubicBezTo>
                    <a:pt x="44995" y="25403"/>
                    <a:pt x="44980" y="25817"/>
                    <a:pt x="45202" y="26113"/>
                  </a:cubicBezTo>
                  <a:lnTo>
                    <a:pt x="43383" y="27946"/>
                  </a:lnTo>
                  <a:lnTo>
                    <a:pt x="39598" y="28109"/>
                  </a:lnTo>
                  <a:cubicBezTo>
                    <a:pt x="39544" y="28087"/>
                    <a:pt x="39489" y="28073"/>
                    <a:pt x="39435" y="28073"/>
                  </a:cubicBezTo>
                  <a:cubicBezTo>
                    <a:pt x="39416" y="28073"/>
                    <a:pt x="39396" y="28075"/>
                    <a:pt x="39376" y="28079"/>
                  </a:cubicBezTo>
                  <a:cubicBezTo>
                    <a:pt x="39287" y="28079"/>
                    <a:pt x="39213" y="28094"/>
                    <a:pt x="39139" y="28123"/>
                  </a:cubicBezTo>
                  <a:lnTo>
                    <a:pt x="37749" y="28183"/>
                  </a:lnTo>
                  <a:lnTo>
                    <a:pt x="37705" y="28183"/>
                  </a:lnTo>
                  <a:lnTo>
                    <a:pt x="37602" y="28286"/>
                  </a:lnTo>
                  <a:cubicBezTo>
                    <a:pt x="37498" y="28242"/>
                    <a:pt x="37395" y="28212"/>
                    <a:pt x="37276" y="28212"/>
                  </a:cubicBezTo>
                  <a:cubicBezTo>
                    <a:pt x="37069" y="28227"/>
                    <a:pt x="36892" y="28301"/>
                    <a:pt x="36759" y="28449"/>
                  </a:cubicBezTo>
                  <a:cubicBezTo>
                    <a:pt x="36626" y="28597"/>
                    <a:pt x="36552" y="28789"/>
                    <a:pt x="36567" y="28981"/>
                  </a:cubicBezTo>
                  <a:cubicBezTo>
                    <a:pt x="36567" y="29085"/>
                    <a:pt x="36581" y="29173"/>
                    <a:pt x="36626" y="29262"/>
                  </a:cubicBezTo>
                  <a:lnTo>
                    <a:pt x="33964" y="31924"/>
                  </a:lnTo>
                  <a:lnTo>
                    <a:pt x="31539" y="31924"/>
                  </a:lnTo>
                  <a:lnTo>
                    <a:pt x="33003" y="30460"/>
                  </a:lnTo>
                  <a:lnTo>
                    <a:pt x="33728" y="30460"/>
                  </a:lnTo>
                  <a:lnTo>
                    <a:pt x="35842" y="28345"/>
                  </a:lnTo>
                  <a:cubicBezTo>
                    <a:pt x="35975" y="28434"/>
                    <a:pt x="36138" y="28493"/>
                    <a:pt x="36300" y="28493"/>
                  </a:cubicBezTo>
                  <a:cubicBezTo>
                    <a:pt x="36507" y="28478"/>
                    <a:pt x="36685" y="28390"/>
                    <a:pt x="36818" y="28257"/>
                  </a:cubicBezTo>
                  <a:cubicBezTo>
                    <a:pt x="36951" y="28109"/>
                    <a:pt x="37025" y="27916"/>
                    <a:pt x="37010" y="27724"/>
                  </a:cubicBezTo>
                  <a:cubicBezTo>
                    <a:pt x="37010" y="27576"/>
                    <a:pt x="36966" y="27443"/>
                    <a:pt x="36877" y="27325"/>
                  </a:cubicBezTo>
                  <a:cubicBezTo>
                    <a:pt x="36907" y="27251"/>
                    <a:pt x="36921" y="27177"/>
                    <a:pt x="36921" y="27088"/>
                  </a:cubicBezTo>
                  <a:lnTo>
                    <a:pt x="41904" y="27015"/>
                  </a:lnTo>
                  <a:lnTo>
                    <a:pt x="45778" y="23141"/>
                  </a:lnTo>
                  <a:cubicBezTo>
                    <a:pt x="45898" y="23233"/>
                    <a:pt x="46041" y="23291"/>
                    <a:pt x="46198" y="23291"/>
                  </a:cubicBezTo>
                  <a:cubicBezTo>
                    <a:pt x="46215" y="23291"/>
                    <a:pt x="46233" y="23290"/>
                    <a:pt x="46252" y="23288"/>
                  </a:cubicBezTo>
                  <a:cubicBezTo>
                    <a:pt x="46459" y="23288"/>
                    <a:pt x="46636" y="23200"/>
                    <a:pt x="46769" y="23052"/>
                  </a:cubicBezTo>
                  <a:cubicBezTo>
                    <a:pt x="46902" y="22904"/>
                    <a:pt x="46976" y="22727"/>
                    <a:pt x="46961" y="22519"/>
                  </a:cubicBezTo>
                  <a:cubicBezTo>
                    <a:pt x="46961" y="22342"/>
                    <a:pt x="46887" y="22165"/>
                    <a:pt x="46754" y="22032"/>
                  </a:cubicBezTo>
                  <a:cubicBezTo>
                    <a:pt x="46739" y="22017"/>
                    <a:pt x="46739" y="22017"/>
                    <a:pt x="46725" y="22002"/>
                  </a:cubicBezTo>
                  <a:cubicBezTo>
                    <a:pt x="46577" y="21869"/>
                    <a:pt x="46399" y="21810"/>
                    <a:pt x="46192" y="21810"/>
                  </a:cubicBezTo>
                  <a:cubicBezTo>
                    <a:pt x="45793" y="21825"/>
                    <a:pt x="45468" y="22179"/>
                    <a:pt x="45483" y="22579"/>
                  </a:cubicBezTo>
                  <a:cubicBezTo>
                    <a:pt x="45497" y="22727"/>
                    <a:pt x="45542" y="22874"/>
                    <a:pt x="45631" y="22978"/>
                  </a:cubicBezTo>
                  <a:lnTo>
                    <a:pt x="41816" y="26807"/>
                  </a:lnTo>
                  <a:lnTo>
                    <a:pt x="36907" y="26881"/>
                  </a:lnTo>
                  <a:cubicBezTo>
                    <a:pt x="36877" y="26748"/>
                    <a:pt x="36803" y="26645"/>
                    <a:pt x="36714" y="26541"/>
                  </a:cubicBezTo>
                  <a:cubicBezTo>
                    <a:pt x="36574" y="26401"/>
                    <a:pt x="36385" y="26331"/>
                    <a:pt x="36195" y="26331"/>
                  </a:cubicBezTo>
                  <a:cubicBezTo>
                    <a:pt x="36005" y="26331"/>
                    <a:pt x="35812" y="26401"/>
                    <a:pt x="35665" y="26541"/>
                  </a:cubicBezTo>
                  <a:cubicBezTo>
                    <a:pt x="35413" y="26807"/>
                    <a:pt x="35384" y="27192"/>
                    <a:pt x="35591" y="27488"/>
                  </a:cubicBezTo>
                  <a:cubicBezTo>
                    <a:pt x="35576" y="27517"/>
                    <a:pt x="35561" y="27562"/>
                    <a:pt x="35561" y="27591"/>
                  </a:cubicBezTo>
                  <a:lnTo>
                    <a:pt x="32914" y="30238"/>
                  </a:lnTo>
                  <a:lnTo>
                    <a:pt x="30889" y="30238"/>
                  </a:lnTo>
                  <a:lnTo>
                    <a:pt x="33254" y="27872"/>
                  </a:lnTo>
                  <a:lnTo>
                    <a:pt x="33920" y="27872"/>
                  </a:lnTo>
                  <a:lnTo>
                    <a:pt x="35576" y="26201"/>
                  </a:lnTo>
                  <a:cubicBezTo>
                    <a:pt x="35694" y="26290"/>
                    <a:pt x="35857" y="26334"/>
                    <a:pt x="36019" y="26334"/>
                  </a:cubicBezTo>
                  <a:cubicBezTo>
                    <a:pt x="36389" y="26320"/>
                    <a:pt x="36670" y="26039"/>
                    <a:pt x="36714" y="25684"/>
                  </a:cubicBezTo>
                  <a:lnTo>
                    <a:pt x="40677" y="25684"/>
                  </a:lnTo>
                  <a:lnTo>
                    <a:pt x="46000" y="20361"/>
                  </a:lnTo>
                  <a:lnTo>
                    <a:pt x="46000" y="9641"/>
                  </a:lnTo>
                  <a:lnTo>
                    <a:pt x="48410" y="7231"/>
                  </a:lnTo>
                  <a:cubicBezTo>
                    <a:pt x="48542" y="7322"/>
                    <a:pt x="48693" y="7368"/>
                    <a:pt x="48844" y="7368"/>
                  </a:cubicBezTo>
                  <a:cubicBezTo>
                    <a:pt x="49034" y="7368"/>
                    <a:pt x="49223" y="7296"/>
                    <a:pt x="49371" y="7157"/>
                  </a:cubicBezTo>
                  <a:cubicBezTo>
                    <a:pt x="49652" y="6861"/>
                    <a:pt x="49652" y="6403"/>
                    <a:pt x="49371" y="6107"/>
                  </a:cubicBezTo>
                  <a:cubicBezTo>
                    <a:pt x="49224" y="5966"/>
                    <a:pt x="49031" y="5896"/>
                    <a:pt x="48841" y="5896"/>
                  </a:cubicBezTo>
                  <a:cubicBezTo>
                    <a:pt x="48651" y="5896"/>
                    <a:pt x="48462" y="5966"/>
                    <a:pt x="48322" y="6107"/>
                  </a:cubicBezTo>
                  <a:cubicBezTo>
                    <a:pt x="48055" y="6373"/>
                    <a:pt x="48041" y="6787"/>
                    <a:pt x="48262" y="7068"/>
                  </a:cubicBezTo>
                  <a:lnTo>
                    <a:pt x="45778" y="9552"/>
                  </a:lnTo>
                  <a:lnTo>
                    <a:pt x="45778" y="20272"/>
                  </a:lnTo>
                  <a:lnTo>
                    <a:pt x="40588" y="25462"/>
                  </a:lnTo>
                  <a:lnTo>
                    <a:pt x="36714" y="25462"/>
                  </a:lnTo>
                  <a:cubicBezTo>
                    <a:pt x="36685" y="25314"/>
                    <a:pt x="36611" y="25181"/>
                    <a:pt x="36507" y="25078"/>
                  </a:cubicBezTo>
                  <a:cubicBezTo>
                    <a:pt x="36360" y="24930"/>
                    <a:pt x="36167" y="24856"/>
                    <a:pt x="35960" y="24856"/>
                  </a:cubicBezTo>
                  <a:cubicBezTo>
                    <a:pt x="35576" y="24871"/>
                    <a:pt x="35265" y="25181"/>
                    <a:pt x="35251" y="25551"/>
                  </a:cubicBezTo>
                  <a:lnTo>
                    <a:pt x="33166" y="27650"/>
                  </a:lnTo>
                  <a:lnTo>
                    <a:pt x="30253" y="27650"/>
                  </a:lnTo>
                  <a:lnTo>
                    <a:pt x="34245" y="23643"/>
                  </a:lnTo>
                  <a:lnTo>
                    <a:pt x="39317" y="23643"/>
                  </a:lnTo>
                  <a:lnTo>
                    <a:pt x="43442" y="19518"/>
                  </a:lnTo>
                  <a:lnTo>
                    <a:pt x="43442" y="8635"/>
                  </a:lnTo>
                  <a:lnTo>
                    <a:pt x="47893" y="4170"/>
                  </a:lnTo>
                  <a:lnTo>
                    <a:pt x="56809" y="4170"/>
                  </a:lnTo>
                  <a:lnTo>
                    <a:pt x="59648" y="1331"/>
                  </a:lnTo>
                  <a:cubicBezTo>
                    <a:pt x="59781" y="1424"/>
                    <a:pt x="59925" y="1481"/>
                    <a:pt x="60082" y="1481"/>
                  </a:cubicBezTo>
                  <a:cubicBezTo>
                    <a:pt x="60100" y="1481"/>
                    <a:pt x="60118" y="1480"/>
                    <a:pt x="60136" y="1479"/>
                  </a:cubicBezTo>
                  <a:cubicBezTo>
                    <a:pt x="60328" y="1479"/>
                    <a:pt x="60505" y="1390"/>
                    <a:pt x="60638" y="1242"/>
                  </a:cubicBezTo>
                  <a:cubicBezTo>
                    <a:pt x="60772" y="1109"/>
                    <a:pt x="60846" y="917"/>
                    <a:pt x="60846" y="725"/>
                  </a:cubicBezTo>
                  <a:cubicBezTo>
                    <a:pt x="60831" y="532"/>
                    <a:pt x="60757" y="355"/>
                    <a:pt x="60624" y="222"/>
                  </a:cubicBezTo>
                  <a:cubicBezTo>
                    <a:pt x="60624" y="222"/>
                    <a:pt x="60609" y="207"/>
                    <a:pt x="60609" y="207"/>
                  </a:cubicBezTo>
                  <a:cubicBezTo>
                    <a:pt x="60461" y="74"/>
                    <a:pt x="60284" y="0"/>
                    <a:pt x="6010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 name="Google Shape;290;p22"/>
          <p:cNvSpPr/>
          <p:nvPr/>
        </p:nvSpPr>
        <p:spPr>
          <a:xfrm>
            <a:off x="282058" y="3499895"/>
            <a:ext cx="391110" cy="392022"/>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1" name="Google Shape;291;p22"/>
          <p:cNvGrpSpPr/>
          <p:nvPr/>
        </p:nvGrpSpPr>
        <p:grpSpPr>
          <a:xfrm>
            <a:off x="-396668" y="3016263"/>
            <a:ext cx="1086025" cy="1481619"/>
            <a:chOff x="-396668" y="3016263"/>
            <a:chExt cx="1086025" cy="1481619"/>
          </a:xfrm>
        </p:grpSpPr>
        <p:sp>
          <p:nvSpPr>
            <p:cNvPr id="292" name="Google Shape;292;p22"/>
            <p:cNvSpPr/>
            <p:nvPr/>
          </p:nvSpPr>
          <p:spPr>
            <a:xfrm>
              <a:off x="-383171" y="3016263"/>
              <a:ext cx="1072529" cy="104474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2"/>
            <p:cNvSpPr/>
            <p:nvPr/>
          </p:nvSpPr>
          <p:spPr>
            <a:xfrm>
              <a:off x="-249238" y="3962856"/>
              <a:ext cx="747992" cy="352565"/>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2"/>
            <p:cNvSpPr/>
            <p:nvPr/>
          </p:nvSpPr>
          <p:spPr>
            <a:xfrm>
              <a:off x="-287904" y="3651824"/>
              <a:ext cx="950265" cy="846058"/>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2"/>
            <p:cNvSpPr/>
            <p:nvPr/>
          </p:nvSpPr>
          <p:spPr>
            <a:xfrm>
              <a:off x="-396668" y="3217619"/>
              <a:ext cx="969173" cy="598795"/>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6" name="Google Shape;296;p22"/>
          <p:cNvSpPr/>
          <p:nvPr/>
        </p:nvSpPr>
        <p:spPr>
          <a:xfrm>
            <a:off x="-435437" y="2731200"/>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2"/>
          <p:cNvSpPr/>
          <p:nvPr/>
        </p:nvSpPr>
        <p:spPr>
          <a:xfrm>
            <a:off x="7544613" y="3624475"/>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2"/>
          <p:cNvSpPr txBox="1"/>
          <p:nvPr/>
        </p:nvSpPr>
        <p:spPr>
          <a:xfrm>
            <a:off x="2382325" y="3641606"/>
            <a:ext cx="4379400" cy="492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Albert Sans"/>
                <a:ea typeface="Albert Sans"/>
                <a:cs typeface="Albert Sans"/>
                <a:sym typeface="Albert Sans"/>
              </a:rPr>
              <a:t>CREDITS: This presentation template was created by </a:t>
            </a:r>
            <a:r>
              <a:rPr b="1" lang="en" sz="1000" u="sng">
                <a:solidFill>
                  <a:schemeClr val="dk1"/>
                </a:solidFill>
                <a:latin typeface="Albert Sans"/>
                <a:ea typeface="Albert Sans"/>
                <a:cs typeface="Albert Sans"/>
                <a:sym typeface="Albert Sans"/>
                <a:hlinkClick r:id="rId2">
                  <a:extLst>
                    <a:ext uri="{A12FA001-AC4F-418D-AE19-62706E023703}">
                      <ahyp:hlinkClr val="tx"/>
                    </a:ext>
                  </a:extLst>
                </a:hlinkClick>
              </a:rPr>
              <a:t>Slidesgo</a:t>
            </a:r>
            <a:r>
              <a:rPr lang="en" sz="1000">
                <a:solidFill>
                  <a:schemeClr val="dk1"/>
                </a:solidFill>
                <a:latin typeface="Albert Sans"/>
                <a:ea typeface="Albert Sans"/>
                <a:cs typeface="Albert Sans"/>
                <a:sym typeface="Albert Sans"/>
              </a:rPr>
              <a:t>, including icons by </a:t>
            </a:r>
            <a:r>
              <a:rPr b="1" lang="en" sz="1000" u="sng">
                <a:solidFill>
                  <a:schemeClr val="dk1"/>
                </a:solidFill>
                <a:latin typeface="Albert Sans"/>
                <a:ea typeface="Albert Sans"/>
                <a:cs typeface="Albert Sans"/>
                <a:sym typeface="Albert Sans"/>
                <a:hlinkClick r:id="rId3">
                  <a:extLst>
                    <a:ext uri="{A12FA001-AC4F-418D-AE19-62706E023703}">
                      <ahyp:hlinkClr val="tx"/>
                    </a:ext>
                  </a:extLst>
                </a:hlinkClick>
              </a:rPr>
              <a:t>Flaticon</a:t>
            </a:r>
            <a:r>
              <a:rPr lang="en" sz="1000">
                <a:solidFill>
                  <a:schemeClr val="dk1"/>
                </a:solidFill>
                <a:latin typeface="Albert Sans"/>
                <a:ea typeface="Albert Sans"/>
                <a:cs typeface="Albert Sans"/>
                <a:sym typeface="Albert Sans"/>
              </a:rPr>
              <a:t>, and infographics &amp; images by </a:t>
            </a:r>
            <a:r>
              <a:rPr b="1" lang="en" sz="1000" u="sng">
                <a:solidFill>
                  <a:schemeClr val="dk1"/>
                </a:solidFill>
                <a:latin typeface="Albert Sans"/>
                <a:ea typeface="Albert Sans"/>
                <a:cs typeface="Albert Sans"/>
                <a:sym typeface="Albert Sans"/>
                <a:hlinkClick r:id="rId4">
                  <a:extLst>
                    <a:ext uri="{A12FA001-AC4F-418D-AE19-62706E023703}">
                      <ahyp:hlinkClr val="tx"/>
                    </a:ext>
                  </a:extLst>
                </a:hlinkClick>
              </a:rPr>
              <a:t>Freepik</a:t>
            </a:r>
            <a:endParaRPr b="1" sz="1000" u="sng">
              <a:solidFill>
                <a:schemeClr val="dk1"/>
              </a:solidFill>
              <a:latin typeface="Albert Sans"/>
              <a:ea typeface="Albert Sans"/>
              <a:cs typeface="Albert Sans"/>
              <a:sym typeface="Albert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gradFill>
          <a:gsLst>
            <a:gs pos="0">
              <a:schemeClr val="lt2"/>
            </a:gs>
            <a:gs pos="100000">
              <a:schemeClr val="lt1"/>
            </a:gs>
          </a:gsLst>
          <a:path path="circle">
            <a:fillToRect b="50%" l="50%" r="50%" t="50%"/>
          </a:path>
          <a:tileRect/>
        </a:gradFill>
      </p:bgPr>
    </p:bg>
    <p:spTree>
      <p:nvGrpSpPr>
        <p:cNvPr id="299" name="Shape 299"/>
        <p:cNvGrpSpPr/>
        <p:nvPr/>
      </p:nvGrpSpPr>
      <p:grpSpPr>
        <a:xfrm>
          <a:off x="0" y="0"/>
          <a:ext cx="0" cy="0"/>
          <a:chOff x="0" y="0"/>
          <a:chExt cx="0" cy="0"/>
        </a:xfrm>
      </p:grpSpPr>
      <p:grpSp>
        <p:nvGrpSpPr>
          <p:cNvPr id="300" name="Google Shape;300;p23"/>
          <p:cNvGrpSpPr/>
          <p:nvPr/>
        </p:nvGrpSpPr>
        <p:grpSpPr>
          <a:xfrm flipH="1" rot="-2700000">
            <a:off x="-207953" y="3813256"/>
            <a:ext cx="2303575" cy="2027523"/>
            <a:chOff x="715100" y="1571201"/>
            <a:chExt cx="2303597" cy="2027543"/>
          </a:xfrm>
        </p:grpSpPr>
        <p:sp>
          <p:nvSpPr>
            <p:cNvPr id="301" name="Google Shape;301;p23"/>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3"/>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3" name="Google Shape;303;p23"/>
          <p:cNvSpPr/>
          <p:nvPr/>
        </p:nvSpPr>
        <p:spPr>
          <a:xfrm flipH="1" rot="-5400000">
            <a:off x="7327584"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3"/>
          <p:cNvSpPr/>
          <p:nvPr/>
        </p:nvSpPr>
        <p:spPr>
          <a:xfrm flipH="1" rot="-5400000">
            <a:off x="7494893"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3"/>
          <p:cNvSpPr/>
          <p:nvPr/>
        </p:nvSpPr>
        <p:spPr>
          <a:xfrm flipH="1" rot="-5400000">
            <a:off x="8229750"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flipH="1" rot="-5400000">
            <a:off x="8296837"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flipH="1">
            <a:off x="897726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3"/>
          <p:cNvSpPr/>
          <p:nvPr/>
        </p:nvSpPr>
        <p:spPr>
          <a:xfrm flipH="1">
            <a:off x="8970547"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3"/>
          <p:cNvSpPr/>
          <p:nvPr/>
        </p:nvSpPr>
        <p:spPr>
          <a:xfrm flipH="1">
            <a:off x="9094637"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flipH="1" rot="-8100000">
            <a:off x="-961065" y="2268543"/>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flipH="1" rot="-8100000">
            <a:off x="-880424" y="23918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flipH="1">
            <a:off x="-782263" y="33669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flipH="1">
            <a:off x="8307550"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gradFill>
          <a:gsLst>
            <a:gs pos="0">
              <a:schemeClr val="lt2"/>
            </a:gs>
            <a:gs pos="100000">
              <a:schemeClr val="lt1"/>
            </a:gs>
          </a:gsLst>
          <a:path path="circle">
            <a:fillToRect b="50%" l="50%" r="50%" t="50%"/>
          </a:path>
          <a:tileRect/>
        </a:gradFill>
      </p:bgPr>
    </p:bg>
    <p:spTree>
      <p:nvGrpSpPr>
        <p:cNvPr id="315" name="Shape 315"/>
        <p:cNvGrpSpPr/>
        <p:nvPr/>
      </p:nvGrpSpPr>
      <p:grpSpPr>
        <a:xfrm>
          <a:off x="0" y="0"/>
          <a:ext cx="0" cy="0"/>
          <a:chOff x="0" y="0"/>
          <a:chExt cx="0" cy="0"/>
        </a:xfrm>
      </p:grpSpPr>
      <p:sp>
        <p:nvSpPr>
          <p:cNvPr id="316" name="Google Shape;316;p24"/>
          <p:cNvSpPr/>
          <p:nvPr/>
        </p:nvSpPr>
        <p:spPr>
          <a:xfrm flipH="1" rot="10800000">
            <a:off x="-1084200" y="32388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7" name="Google Shape;317;p24"/>
          <p:cNvGrpSpPr/>
          <p:nvPr/>
        </p:nvGrpSpPr>
        <p:grpSpPr>
          <a:xfrm flipH="1" rot="10800000">
            <a:off x="7466845" y="2485915"/>
            <a:ext cx="3111009" cy="3789122"/>
            <a:chOff x="7466845" y="-519012"/>
            <a:chExt cx="3111009" cy="3789122"/>
          </a:xfrm>
        </p:grpSpPr>
        <p:sp>
          <p:nvSpPr>
            <p:cNvPr id="318" name="Google Shape;318;p24"/>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4"/>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4"/>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4"/>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4"/>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3" name="Google Shape;323;p24"/>
          <p:cNvGrpSpPr/>
          <p:nvPr/>
        </p:nvGrpSpPr>
        <p:grpSpPr>
          <a:xfrm flipH="1" rot="10800000">
            <a:off x="-1109500" y="1555371"/>
            <a:ext cx="2785746" cy="3818577"/>
            <a:chOff x="-1109500" y="382076"/>
            <a:chExt cx="2785746" cy="3818577"/>
          </a:xfrm>
        </p:grpSpPr>
        <p:sp>
          <p:nvSpPr>
            <p:cNvPr id="324" name="Google Shape;324;p24"/>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4"/>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4"/>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4"/>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4"/>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 name="Google Shape;329;p24"/>
          <p:cNvSpPr/>
          <p:nvPr/>
        </p:nvSpPr>
        <p:spPr>
          <a:xfrm flipH="1" rot="10800000">
            <a:off x="366990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4"/>
          <p:cNvSpPr/>
          <p:nvPr/>
        </p:nvSpPr>
        <p:spPr>
          <a:xfrm flipH="1" rot="10800000">
            <a:off x="808245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700"/>
              <a:buFont typeface="Alata"/>
              <a:buNone/>
              <a:defRPr b="1" sz="2700">
                <a:solidFill>
                  <a:schemeClr val="dk1"/>
                </a:solidFill>
                <a:latin typeface="Alata"/>
                <a:ea typeface="Alata"/>
                <a:cs typeface="Alata"/>
                <a:sym typeface="Alata"/>
              </a:defRPr>
            </a:lvl1pPr>
            <a:lvl2pPr lvl="1"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2pPr>
            <a:lvl3pPr lvl="2"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3pPr>
            <a:lvl4pPr lvl="3"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4pPr>
            <a:lvl5pPr lvl="4"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5pPr>
            <a:lvl6pPr lvl="5"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6pPr>
            <a:lvl7pPr lvl="6"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7pPr>
            <a:lvl8pPr lvl="7"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8pPr>
            <a:lvl9pPr lvl="8"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6.jpg"/><Relationship Id="rId4" Type="http://schemas.openxmlformats.org/officeDocument/2006/relationships/image" Target="../media/image9.jpg"/><Relationship Id="rId5" Type="http://schemas.openxmlformats.org/officeDocument/2006/relationships/image" Target="../media/image25.jpg"/><Relationship Id="rId6" Type="http://schemas.openxmlformats.org/officeDocument/2006/relationships/image" Target="../media/image8.jpg"/><Relationship Id="rId7"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8.jp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8.jpg"/><Relationship Id="rId5"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3.png"/><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3.png"/><Relationship Id="rId4" Type="http://schemas.openxmlformats.org/officeDocument/2006/relationships/image" Target="../media/image20.png"/><Relationship Id="rId5" Type="http://schemas.openxmlformats.org/officeDocument/2006/relationships/image" Target="../media/image2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8.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7.png"/><Relationship Id="rId4" Type="http://schemas.openxmlformats.org/officeDocument/2006/relationships/image" Target="../media/image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9.png"/><Relationship Id="rId4" Type="http://schemas.openxmlformats.org/officeDocument/2006/relationships/image" Target="../media/image24.png"/><Relationship Id="rId5" Type="http://schemas.openxmlformats.org/officeDocument/2006/relationships/image" Target="../media/image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1.png"/><Relationship Id="rId4" Type="http://schemas.openxmlformats.org/officeDocument/2006/relationships/image" Target="../media/image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4.png"/><Relationship Id="rId4" Type="http://schemas.openxmlformats.org/officeDocument/2006/relationships/image" Target="../media/image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7.png"/><Relationship Id="rId4" Type="http://schemas.openxmlformats.org/officeDocument/2006/relationships/image" Target="../media/image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35.png"/><Relationship Id="rId4" Type="http://schemas.openxmlformats.org/officeDocument/2006/relationships/image" Target="../media/image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31.png"/><Relationship Id="rId4" Type="http://schemas.openxmlformats.org/officeDocument/2006/relationships/image" Target="../media/image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0.png"/><Relationship Id="rId4" Type="http://schemas.openxmlformats.org/officeDocument/2006/relationships/image" Target="../media/image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2.png"/><Relationship Id="rId4" Type="http://schemas.openxmlformats.org/officeDocument/2006/relationships/image" Target="../media/image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1.png"/><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 Id="rId3" Type="http://schemas.openxmlformats.org/officeDocument/2006/relationships/image" Target="../media/image26.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26.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3.xml"/><Relationship Id="rId3" Type="http://schemas.openxmlformats.org/officeDocument/2006/relationships/image" Target="../media/image2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 Id="rId3" Type="http://schemas.openxmlformats.org/officeDocument/2006/relationships/image" Target="../media/image3.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334" name="Shape 334"/>
        <p:cNvGrpSpPr/>
        <p:nvPr/>
      </p:nvGrpSpPr>
      <p:grpSpPr>
        <a:xfrm>
          <a:off x="0" y="0"/>
          <a:ext cx="0" cy="0"/>
          <a:chOff x="0" y="0"/>
          <a:chExt cx="0" cy="0"/>
        </a:xfrm>
      </p:grpSpPr>
      <p:sp>
        <p:nvSpPr>
          <p:cNvPr id="335" name="Google Shape;335;p25"/>
          <p:cNvSpPr txBox="1"/>
          <p:nvPr>
            <p:ph type="ctrTitle"/>
          </p:nvPr>
        </p:nvSpPr>
        <p:spPr>
          <a:xfrm>
            <a:off x="1572000" y="904625"/>
            <a:ext cx="6000000" cy="218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t>NG RISC-V ASIC Design</a:t>
            </a:r>
            <a:endParaRPr sz="4200"/>
          </a:p>
          <a:p>
            <a:pPr indent="0" lvl="0" marL="0" rtl="0" algn="ctr">
              <a:spcBef>
                <a:spcPts val="0"/>
              </a:spcBef>
              <a:spcAft>
                <a:spcPts val="0"/>
              </a:spcAft>
              <a:buNone/>
            </a:pPr>
            <a:r>
              <a:rPr lang="en" sz="3200"/>
              <a:t>Critical Design Review</a:t>
            </a:r>
            <a:endParaRPr sz="3200"/>
          </a:p>
        </p:txBody>
      </p:sp>
      <p:sp>
        <p:nvSpPr>
          <p:cNvPr id="336" name="Google Shape;336;p25"/>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Group 13 -  Anna Craig, Alexander DeFalco, Joshua Joseph, </a:t>
            </a:r>
            <a:r>
              <a:rPr lang="en"/>
              <a:t>Daniel</a:t>
            </a:r>
            <a:r>
              <a:rPr lang="en"/>
              <a:t> Odi, Alyssa Pinnock</a:t>
            </a:r>
            <a:endParaRPr/>
          </a:p>
        </p:txBody>
      </p:sp>
      <p:grpSp>
        <p:nvGrpSpPr>
          <p:cNvPr id="337" name="Google Shape;337;p25"/>
          <p:cNvGrpSpPr/>
          <p:nvPr/>
        </p:nvGrpSpPr>
        <p:grpSpPr>
          <a:xfrm>
            <a:off x="-850768" y="2787188"/>
            <a:ext cx="2943176" cy="2942600"/>
            <a:chOff x="-564150" y="3589452"/>
            <a:chExt cx="2169844" cy="2038094"/>
          </a:xfrm>
        </p:grpSpPr>
        <p:sp>
          <p:nvSpPr>
            <p:cNvPr id="338" name="Google Shape;338;p25"/>
            <p:cNvSpPr/>
            <p:nvPr/>
          </p:nvSpPr>
          <p:spPr>
            <a:xfrm>
              <a:off x="-434046" y="3735967"/>
              <a:ext cx="1405680" cy="1112073"/>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5"/>
            <p:cNvSpPr/>
            <p:nvPr/>
          </p:nvSpPr>
          <p:spPr>
            <a:xfrm>
              <a:off x="232271" y="4016526"/>
              <a:ext cx="867738" cy="1270602"/>
            </a:xfrm>
            <a:custGeom>
              <a:rect b="b" l="l" r="r" t="t"/>
              <a:pathLst>
                <a:path extrusionOk="0" h="33214" w="22683">
                  <a:moveTo>
                    <a:pt x="21870" y="0"/>
                  </a:moveTo>
                  <a:cubicBezTo>
                    <a:pt x="21677" y="0"/>
                    <a:pt x="21485" y="74"/>
                    <a:pt x="21352" y="207"/>
                  </a:cubicBezTo>
                  <a:cubicBezTo>
                    <a:pt x="21056" y="503"/>
                    <a:pt x="21056" y="976"/>
                    <a:pt x="21352" y="1257"/>
                  </a:cubicBezTo>
                  <a:cubicBezTo>
                    <a:pt x="21470" y="1390"/>
                    <a:pt x="21648" y="1464"/>
                    <a:pt x="21811" y="1464"/>
                  </a:cubicBezTo>
                  <a:lnTo>
                    <a:pt x="21811" y="5841"/>
                  </a:lnTo>
                  <a:lnTo>
                    <a:pt x="14225" y="13426"/>
                  </a:lnTo>
                  <a:lnTo>
                    <a:pt x="8976" y="13426"/>
                  </a:lnTo>
                  <a:lnTo>
                    <a:pt x="3653" y="18749"/>
                  </a:lnTo>
                  <a:lnTo>
                    <a:pt x="3653" y="29469"/>
                  </a:lnTo>
                  <a:lnTo>
                    <a:pt x="1243" y="31879"/>
                  </a:lnTo>
                  <a:cubicBezTo>
                    <a:pt x="1118" y="31787"/>
                    <a:pt x="967" y="31742"/>
                    <a:pt x="816" y="31742"/>
                  </a:cubicBezTo>
                  <a:cubicBezTo>
                    <a:pt x="627" y="31742"/>
                    <a:pt x="436" y="31813"/>
                    <a:pt x="297" y="31953"/>
                  </a:cubicBezTo>
                  <a:cubicBezTo>
                    <a:pt x="1" y="32249"/>
                    <a:pt x="1" y="32707"/>
                    <a:pt x="297" y="33003"/>
                  </a:cubicBezTo>
                  <a:cubicBezTo>
                    <a:pt x="437" y="33143"/>
                    <a:pt x="626" y="33214"/>
                    <a:pt x="814" y="33214"/>
                  </a:cubicBezTo>
                  <a:cubicBezTo>
                    <a:pt x="1003" y="33214"/>
                    <a:pt x="1191" y="33143"/>
                    <a:pt x="1332" y="33003"/>
                  </a:cubicBezTo>
                  <a:cubicBezTo>
                    <a:pt x="1598" y="32737"/>
                    <a:pt x="1627" y="32323"/>
                    <a:pt x="1406" y="32027"/>
                  </a:cubicBezTo>
                  <a:lnTo>
                    <a:pt x="3875" y="29558"/>
                  </a:lnTo>
                  <a:lnTo>
                    <a:pt x="3875" y="18838"/>
                  </a:lnTo>
                  <a:lnTo>
                    <a:pt x="9065" y="13648"/>
                  </a:lnTo>
                  <a:lnTo>
                    <a:pt x="14314" y="13648"/>
                  </a:lnTo>
                  <a:lnTo>
                    <a:pt x="22032" y="5929"/>
                  </a:lnTo>
                  <a:lnTo>
                    <a:pt x="22032" y="1449"/>
                  </a:lnTo>
                  <a:cubicBezTo>
                    <a:pt x="22165" y="1420"/>
                    <a:pt x="22284" y="1361"/>
                    <a:pt x="22387" y="1257"/>
                  </a:cubicBezTo>
                  <a:cubicBezTo>
                    <a:pt x="22683" y="976"/>
                    <a:pt x="22683" y="503"/>
                    <a:pt x="22387" y="207"/>
                  </a:cubicBezTo>
                  <a:cubicBezTo>
                    <a:pt x="22239" y="74"/>
                    <a:pt x="22062" y="0"/>
                    <a:pt x="2187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5"/>
            <p:cNvSpPr/>
            <p:nvPr/>
          </p:nvSpPr>
          <p:spPr>
            <a:xfrm>
              <a:off x="-361631" y="4510315"/>
              <a:ext cx="674856" cy="65737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5"/>
            <p:cNvSpPr/>
            <p:nvPr/>
          </p:nvSpPr>
          <p:spPr>
            <a:xfrm>
              <a:off x="248108" y="3801573"/>
              <a:ext cx="763685" cy="66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5"/>
            <p:cNvSpPr/>
            <p:nvPr/>
          </p:nvSpPr>
          <p:spPr>
            <a:xfrm>
              <a:off x="-277356" y="5105939"/>
              <a:ext cx="470651" cy="221841"/>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5"/>
            <p:cNvSpPr/>
            <p:nvPr/>
          </p:nvSpPr>
          <p:spPr>
            <a:xfrm>
              <a:off x="-301686" y="4910228"/>
              <a:ext cx="597926" cy="532357"/>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5"/>
            <p:cNvSpPr/>
            <p:nvPr/>
          </p:nvSpPr>
          <p:spPr>
            <a:xfrm>
              <a:off x="-195912" y="3984277"/>
              <a:ext cx="1620061" cy="1527905"/>
            </a:xfrm>
            <a:custGeom>
              <a:rect b="b" l="l" r="r" t="t"/>
              <a:pathLst>
                <a:path extrusionOk="0" h="39940" w="42349">
                  <a:moveTo>
                    <a:pt x="35118" y="0"/>
                  </a:moveTo>
                  <a:cubicBezTo>
                    <a:pt x="34926" y="0"/>
                    <a:pt x="34748" y="74"/>
                    <a:pt x="34600" y="222"/>
                  </a:cubicBezTo>
                  <a:cubicBezTo>
                    <a:pt x="34305" y="518"/>
                    <a:pt x="34305" y="976"/>
                    <a:pt x="34600" y="1272"/>
                  </a:cubicBezTo>
                  <a:cubicBezTo>
                    <a:pt x="34748" y="1420"/>
                    <a:pt x="34941" y="1479"/>
                    <a:pt x="35133" y="1479"/>
                  </a:cubicBezTo>
                  <a:lnTo>
                    <a:pt x="35133" y="7586"/>
                  </a:lnTo>
                  <a:lnTo>
                    <a:pt x="33994" y="8724"/>
                  </a:lnTo>
                  <a:lnTo>
                    <a:pt x="33994" y="8902"/>
                  </a:lnTo>
                  <a:lnTo>
                    <a:pt x="26601" y="16310"/>
                  </a:lnTo>
                  <a:lnTo>
                    <a:pt x="21544" y="16310"/>
                  </a:lnTo>
                  <a:lnTo>
                    <a:pt x="17419" y="20435"/>
                  </a:lnTo>
                  <a:lnTo>
                    <a:pt x="17419" y="31318"/>
                  </a:lnTo>
                  <a:lnTo>
                    <a:pt x="12953" y="35783"/>
                  </a:lnTo>
                  <a:lnTo>
                    <a:pt x="4037" y="35783"/>
                  </a:lnTo>
                  <a:lnTo>
                    <a:pt x="1198" y="38622"/>
                  </a:lnTo>
                  <a:cubicBezTo>
                    <a:pt x="1065" y="38518"/>
                    <a:pt x="888" y="38459"/>
                    <a:pt x="725" y="38459"/>
                  </a:cubicBezTo>
                  <a:cubicBezTo>
                    <a:pt x="518" y="38474"/>
                    <a:pt x="341" y="38563"/>
                    <a:pt x="208" y="38696"/>
                  </a:cubicBezTo>
                  <a:cubicBezTo>
                    <a:pt x="75" y="38844"/>
                    <a:pt x="1" y="39036"/>
                    <a:pt x="16" y="39228"/>
                  </a:cubicBezTo>
                  <a:cubicBezTo>
                    <a:pt x="16" y="39420"/>
                    <a:pt x="89" y="39598"/>
                    <a:pt x="223" y="39731"/>
                  </a:cubicBezTo>
                  <a:cubicBezTo>
                    <a:pt x="237" y="39731"/>
                    <a:pt x="237" y="39746"/>
                    <a:pt x="252" y="39746"/>
                  </a:cubicBezTo>
                  <a:cubicBezTo>
                    <a:pt x="387" y="39868"/>
                    <a:pt x="548" y="39940"/>
                    <a:pt x="733" y="39940"/>
                  </a:cubicBezTo>
                  <a:cubicBezTo>
                    <a:pt x="750" y="39940"/>
                    <a:pt x="767" y="39939"/>
                    <a:pt x="784" y="39938"/>
                  </a:cubicBezTo>
                  <a:cubicBezTo>
                    <a:pt x="977" y="39938"/>
                    <a:pt x="1154" y="39849"/>
                    <a:pt x="1287" y="39701"/>
                  </a:cubicBezTo>
                  <a:cubicBezTo>
                    <a:pt x="1420" y="39568"/>
                    <a:pt x="1494" y="39376"/>
                    <a:pt x="1494" y="39169"/>
                  </a:cubicBezTo>
                  <a:cubicBezTo>
                    <a:pt x="1479" y="39036"/>
                    <a:pt x="1435" y="38888"/>
                    <a:pt x="1346" y="38770"/>
                  </a:cubicBezTo>
                  <a:lnTo>
                    <a:pt x="4126" y="36005"/>
                  </a:lnTo>
                  <a:lnTo>
                    <a:pt x="13042" y="36005"/>
                  </a:lnTo>
                  <a:lnTo>
                    <a:pt x="17641" y="31406"/>
                  </a:lnTo>
                  <a:lnTo>
                    <a:pt x="17641" y="20524"/>
                  </a:lnTo>
                  <a:lnTo>
                    <a:pt x="21633" y="16517"/>
                  </a:lnTo>
                  <a:lnTo>
                    <a:pt x="26690" y="16517"/>
                  </a:lnTo>
                  <a:lnTo>
                    <a:pt x="33994" y="9212"/>
                  </a:lnTo>
                  <a:lnTo>
                    <a:pt x="33994" y="12125"/>
                  </a:lnTo>
                  <a:lnTo>
                    <a:pt x="38016" y="12125"/>
                  </a:lnTo>
                  <a:lnTo>
                    <a:pt x="42171" y="7970"/>
                  </a:lnTo>
                  <a:lnTo>
                    <a:pt x="42348" y="7793"/>
                  </a:lnTo>
                  <a:cubicBezTo>
                    <a:pt x="42289" y="7748"/>
                    <a:pt x="42245" y="7689"/>
                    <a:pt x="42186" y="7645"/>
                  </a:cubicBezTo>
                  <a:lnTo>
                    <a:pt x="37913" y="11903"/>
                  </a:lnTo>
                  <a:lnTo>
                    <a:pt x="34216" y="11903"/>
                  </a:lnTo>
                  <a:lnTo>
                    <a:pt x="34216" y="9005"/>
                  </a:lnTo>
                  <a:lnTo>
                    <a:pt x="35355" y="7867"/>
                  </a:lnTo>
                  <a:lnTo>
                    <a:pt x="35355" y="7689"/>
                  </a:lnTo>
                  <a:lnTo>
                    <a:pt x="39598" y="3446"/>
                  </a:lnTo>
                  <a:cubicBezTo>
                    <a:pt x="39569" y="3372"/>
                    <a:pt x="39539" y="3298"/>
                    <a:pt x="39509" y="3224"/>
                  </a:cubicBezTo>
                  <a:lnTo>
                    <a:pt x="38874" y="3845"/>
                  </a:lnTo>
                  <a:lnTo>
                    <a:pt x="35355" y="7379"/>
                  </a:lnTo>
                  <a:lnTo>
                    <a:pt x="35355" y="1449"/>
                  </a:lnTo>
                  <a:cubicBezTo>
                    <a:pt x="35458" y="1405"/>
                    <a:pt x="35562" y="1346"/>
                    <a:pt x="35650" y="1272"/>
                  </a:cubicBezTo>
                  <a:cubicBezTo>
                    <a:pt x="35931" y="976"/>
                    <a:pt x="35931" y="518"/>
                    <a:pt x="35650" y="222"/>
                  </a:cubicBezTo>
                  <a:cubicBezTo>
                    <a:pt x="35502" y="74"/>
                    <a:pt x="35310" y="0"/>
                    <a:pt x="3511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5"/>
            <p:cNvSpPr/>
            <p:nvPr/>
          </p:nvSpPr>
          <p:spPr>
            <a:xfrm>
              <a:off x="-564150" y="3615465"/>
              <a:ext cx="1260311" cy="1109280"/>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5"/>
            <p:cNvSpPr/>
            <p:nvPr/>
          </p:nvSpPr>
          <p:spPr>
            <a:xfrm>
              <a:off x="-186272" y="3843998"/>
              <a:ext cx="422565" cy="419160"/>
            </a:xfrm>
            <a:custGeom>
              <a:rect b="b" l="l" r="r" t="t"/>
              <a:pathLst>
                <a:path extrusionOk="0" h="10957" w="11046">
                  <a:moveTo>
                    <a:pt x="10232" y="0"/>
                  </a:moveTo>
                  <a:cubicBezTo>
                    <a:pt x="10040" y="0"/>
                    <a:pt x="9862" y="74"/>
                    <a:pt x="9715" y="207"/>
                  </a:cubicBezTo>
                  <a:cubicBezTo>
                    <a:pt x="9419" y="503"/>
                    <a:pt x="9419" y="962"/>
                    <a:pt x="9715" y="1257"/>
                  </a:cubicBezTo>
                  <a:cubicBezTo>
                    <a:pt x="9848" y="1390"/>
                    <a:pt x="10025" y="1464"/>
                    <a:pt x="10217" y="1464"/>
                  </a:cubicBezTo>
                  <a:lnTo>
                    <a:pt x="10217" y="4436"/>
                  </a:lnTo>
                  <a:lnTo>
                    <a:pt x="3918" y="10735"/>
                  </a:lnTo>
                  <a:lnTo>
                    <a:pt x="207" y="10735"/>
                  </a:lnTo>
                  <a:lnTo>
                    <a:pt x="207" y="7660"/>
                  </a:lnTo>
                  <a:lnTo>
                    <a:pt x="6417" y="1449"/>
                  </a:lnTo>
                  <a:cubicBezTo>
                    <a:pt x="6548" y="1535"/>
                    <a:pt x="6700" y="1579"/>
                    <a:pt x="6851" y="1579"/>
                  </a:cubicBezTo>
                  <a:cubicBezTo>
                    <a:pt x="7041" y="1579"/>
                    <a:pt x="7230" y="1509"/>
                    <a:pt x="7378" y="1361"/>
                  </a:cubicBezTo>
                  <a:cubicBezTo>
                    <a:pt x="7659" y="1080"/>
                    <a:pt x="7659" y="607"/>
                    <a:pt x="7378" y="326"/>
                  </a:cubicBezTo>
                  <a:cubicBezTo>
                    <a:pt x="7231" y="178"/>
                    <a:pt x="7038" y="104"/>
                    <a:pt x="6848" y="104"/>
                  </a:cubicBezTo>
                  <a:cubicBezTo>
                    <a:pt x="6658" y="104"/>
                    <a:pt x="6469" y="178"/>
                    <a:pt x="6329" y="326"/>
                  </a:cubicBezTo>
                  <a:cubicBezTo>
                    <a:pt x="6062" y="577"/>
                    <a:pt x="6048" y="1006"/>
                    <a:pt x="6269" y="1287"/>
                  </a:cubicBezTo>
                  <a:lnTo>
                    <a:pt x="0" y="7556"/>
                  </a:lnTo>
                  <a:lnTo>
                    <a:pt x="0" y="10957"/>
                  </a:lnTo>
                  <a:lnTo>
                    <a:pt x="4007" y="10957"/>
                  </a:lnTo>
                  <a:lnTo>
                    <a:pt x="10439" y="4525"/>
                  </a:lnTo>
                  <a:lnTo>
                    <a:pt x="10439" y="1435"/>
                  </a:lnTo>
                  <a:cubicBezTo>
                    <a:pt x="10557" y="1405"/>
                    <a:pt x="10661" y="1346"/>
                    <a:pt x="10750" y="1257"/>
                  </a:cubicBezTo>
                  <a:cubicBezTo>
                    <a:pt x="11045" y="962"/>
                    <a:pt x="11045" y="503"/>
                    <a:pt x="10750" y="207"/>
                  </a:cubicBezTo>
                  <a:cubicBezTo>
                    <a:pt x="10617" y="74"/>
                    <a:pt x="10424" y="0"/>
                    <a:pt x="1023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5"/>
            <p:cNvSpPr/>
            <p:nvPr/>
          </p:nvSpPr>
          <p:spPr>
            <a:xfrm>
              <a:off x="429129" y="3589452"/>
              <a:ext cx="483084" cy="39880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5"/>
            <p:cNvSpPr/>
            <p:nvPr/>
          </p:nvSpPr>
          <p:spPr>
            <a:xfrm>
              <a:off x="349368" y="3896598"/>
              <a:ext cx="768199" cy="662424"/>
            </a:xfrm>
            <a:custGeom>
              <a:rect b="b" l="l" r="r" t="t"/>
              <a:pathLst>
                <a:path extrusionOk="0" h="17316" w="20081">
                  <a:moveTo>
                    <a:pt x="19282" y="1"/>
                  </a:moveTo>
                  <a:cubicBezTo>
                    <a:pt x="19090" y="1"/>
                    <a:pt x="18897" y="60"/>
                    <a:pt x="18750" y="208"/>
                  </a:cubicBezTo>
                  <a:cubicBezTo>
                    <a:pt x="18469" y="488"/>
                    <a:pt x="18469" y="947"/>
                    <a:pt x="18735" y="1228"/>
                  </a:cubicBezTo>
                  <a:lnTo>
                    <a:pt x="13663" y="6299"/>
                  </a:lnTo>
                  <a:lnTo>
                    <a:pt x="13663" y="8976"/>
                  </a:lnTo>
                  <a:lnTo>
                    <a:pt x="8798" y="13840"/>
                  </a:lnTo>
                  <a:lnTo>
                    <a:pt x="3165" y="14077"/>
                  </a:lnTo>
                  <a:lnTo>
                    <a:pt x="3121" y="14092"/>
                  </a:lnTo>
                  <a:lnTo>
                    <a:pt x="1228" y="15970"/>
                  </a:lnTo>
                  <a:cubicBezTo>
                    <a:pt x="1103" y="15884"/>
                    <a:pt x="956" y="15840"/>
                    <a:pt x="806" y="15840"/>
                  </a:cubicBezTo>
                  <a:cubicBezTo>
                    <a:pt x="619" y="15840"/>
                    <a:pt x="430" y="15910"/>
                    <a:pt x="282" y="16058"/>
                  </a:cubicBezTo>
                  <a:cubicBezTo>
                    <a:pt x="1" y="16339"/>
                    <a:pt x="1" y="16812"/>
                    <a:pt x="282" y="17093"/>
                  </a:cubicBezTo>
                  <a:cubicBezTo>
                    <a:pt x="429" y="17241"/>
                    <a:pt x="622" y="17315"/>
                    <a:pt x="812" y="17315"/>
                  </a:cubicBezTo>
                  <a:cubicBezTo>
                    <a:pt x="1002" y="17315"/>
                    <a:pt x="1191" y="17241"/>
                    <a:pt x="1331" y="17093"/>
                  </a:cubicBezTo>
                  <a:cubicBezTo>
                    <a:pt x="1598" y="16842"/>
                    <a:pt x="1612" y="16413"/>
                    <a:pt x="1391" y="16132"/>
                  </a:cubicBezTo>
                  <a:lnTo>
                    <a:pt x="3224" y="14299"/>
                  </a:lnTo>
                  <a:lnTo>
                    <a:pt x="8843" y="14062"/>
                  </a:lnTo>
                  <a:lnTo>
                    <a:pt x="8887" y="14062"/>
                  </a:lnTo>
                  <a:lnTo>
                    <a:pt x="13885" y="9064"/>
                  </a:lnTo>
                  <a:lnTo>
                    <a:pt x="13885" y="6388"/>
                  </a:lnTo>
                  <a:lnTo>
                    <a:pt x="18912" y="1376"/>
                  </a:lnTo>
                  <a:cubicBezTo>
                    <a:pt x="19024" y="1440"/>
                    <a:pt x="19150" y="1472"/>
                    <a:pt x="19276" y="1472"/>
                  </a:cubicBezTo>
                  <a:cubicBezTo>
                    <a:pt x="19467" y="1472"/>
                    <a:pt x="19657" y="1400"/>
                    <a:pt x="19799" y="1257"/>
                  </a:cubicBezTo>
                  <a:cubicBezTo>
                    <a:pt x="20080" y="962"/>
                    <a:pt x="20080" y="503"/>
                    <a:pt x="19799" y="208"/>
                  </a:cubicBezTo>
                  <a:cubicBezTo>
                    <a:pt x="19651" y="60"/>
                    <a:pt x="19459" y="1"/>
                    <a:pt x="1928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5"/>
            <p:cNvSpPr/>
            <p:nvPr/>
          </p:nvSpPr>
          <p:spPr>
            <a:xfrm>
              <a:off x="56950" y="4814630"/>
              <a:ext cx="246094" cy="246668"/>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5"/>
            <p:cNvSpPr/>
            <p:nvPr/>
          </p:nvSpPr>
          <p:spPr>
            <a:xfrm>
              <a:off x="-483816" y="4384190"/>
              <a:ext cx="493834" cy="33496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5"/>
            <p:cNvSpPr/>
            <p:nvPr/>
          </p:nvSpPr>
          <p:spPr>
            <a:xfrm>
              <a:off x="-370123" y="4637014"/>
              <a:ext cx="609823" cy="376773"/>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5"/>
            <p:cNvSpPr/>
            <p:nvPr/>
          </p:nvSpPr>
          <p:spPr>
            <a:xfrm>
              <a:off x="-444796" y="3627936"/>
              <a:ext cx="1311764" cy="113755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5"/>
            <p:cNvSpPr/>
            <p:nvPr/>
          </p:nvSpPr>
          <p:spPr>
            <a:xfrm>
              <a:off x="-303369" y="4423783"/>
              <a:ext cx="168016" cy="56579"/>
            </a:xfrm>
            <a:custGeom>
              <a:rect b="b" l="l" r="r" t="t"/>
              <a:pathLst>
                <a:path extrusionOk="0" h="1479" w="4392">
                  <a:moveTo>
                    <a:pt x="725" y="0"/>
                  </a:moveTo>
                  <a:cubicBezTo>
                    <a:pt x="311" y="15"/>
                    <a:pt x="0" y="355"/>
                    <a:pt x="15" y="769"/>
                  </a:cubicBezTo>
                  <a:cubicBezTo>
                    <a:pt x="15" y="961"/>
                    <a:pt x="89" y="1124"/>
                    <a:pt x="222" y="1257"/>
                  </a:cubicBezTo>
                  <a:cubicBezTo>
                    <a:pt x="237" y="1272"/>
                    <a:pt x="237" y="1272"/>
                    <a:pt x="252" y="1287"/>
                  </a:cubicBezTo>
                  <a:cubicBezTo>
                    <a:pt x="400" y="1420"/>
                    <a:pt x="577" y="1479"/>
                    <a:pt x="784" y="1479"/>
                  </a:cubicBezTo>
                  <a:cubicBezTo>
                    <a:pt x="1124" y="1464"/>
                    <a:pt x="1405" y="1213"/>
                    <a:pt x="1464" y="887"/>
                  </a:cubicBezTo>
                  <a:lnTo>
                    <a:pt x="2913" y="887"/>
                  </a:lnTo>
                  <a:cubicBezTo>
                    <a:pt x="2943" y="1035"/>
                    <a:pt x="3017" y="1168"/>
                    <a:pt x="3105" y="1257"/>
                  </a:cubicBezTo>
                  <a:cubicBezTo>
                    <a:pt x="3253" y="1405"/>
                    <a:pt x="3446" y="1479"/>
                    <a:pt x="3667" y="1479"/>
                  </a:cubicBezTo>
                  <a:cubicBezTo>
                    <a:pt x="4067" y="1464"/>
                    <a:pt x="4392" y="1124"/>
                    <a:pt x="4377" y="710"/>
                  </a:cubicBezTo>
                  <a:cubicBezTo>
                    <a:pt x="4362" y="311"/>
                    <a:pt x="4022" y="0"/>
                    <a:pt x="3638" y="0"/>
                  </a:cubicBezTo>
                  <a:lnTo>
                    <a:pt x="3608" y="0"/>
                  </a:lnTo>
                  <a:cubicBezTo>
                    <a:pt x="3224" y="15"/>
                    <a:pt x="2928" y="311"/>
                    <a:pt x="2898" y="666"/>
                  </a:cubicBezTo>
                  <a:lnTo>
                    <a:pt x="1479" y="666"/>
                  </a:lnTo>
                  <a:cubicBezTo>
                    <a:pt x="1464" y="488"/>
                    <a:pt x="1390" y="326"/>
                    <a:pt x="1257" y="192"/>
                  </a:cubicBezTo>
                  <a:cubicBezTo>
                    <a:pt x="1109" y="59"/>
                    <a:pt x="917" y="0"/>
                    <a:pt x="72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5"/>
            <p:cNvSpPr/>
            <p:nvPr/>
          </p:nvSpPr>
          <p:spPr>
            <a:xfrm>
              <a:off x="348259" y="4185649"/>
              <a:ext cx="467820" cy="177656"/>
            </a:xfrm>
            <a:custGeom>
              <a:rect b="b" l="l" r="r" t="t"/>
              <a:pathLst>
                <a:path extrusionOk="0" h="4644" w="12229">
                  <a:moveTo>
                    <a:pt x="11459" y="0"/>
                  </a:moveTo>
                  <a:cubicBezTo>
                    <a:pt x="11267" y="0"/>
                    <a:pt x="11075" y="89"/>
                    <a:pt x="10942" y="237"/>
                  </a:cubicBezTo>
                  <a:cubicBezTo>
                    <a:pt x="10809" y="385"/>
                    <a:pt x="10735" y="562"/>
                    <a:pt x="10750" y="769"/>
                  </a:cubicBezTo>
                  <a:cubicBezTo>
                    <a:pt x="10750" y="917"/>
                    <a:pt x="10809" y="1050"/>
                    <a:pt x="10897" y="1168"/>
                  </a:cubicBezTo>
                  <a:lnTo>
                    <a:pt x="8783" y="3283"/>
                  </a:lnTo>
                  <a:cubicBezTo>
                    <a:pt x="8650" y="3179"/>
                    <a:pt x="8487" y="3135"/>
                    <a:pt x="8310" y="3135"/>
                  </a:cubicBezTo>
                  <a:cubicBezTo>
                    <a:pt x="8118" y="3150"/>
                    <a:pt x="7940" y="3224"/>
                    <a:pt x="7807" y="3372"/>
                  </a:cubicBezTo>
                  <a:cubicBezTo>
                    <a:pt x="7704" y="3490"/>
                    <a:pt x="7630" y="3623"/>
                    <a:pt x="7615" y="3771"/>
                  </a:cubicBezTo>
                  <a:lnTo>
                    <a:pt x="1479" y="3771"/>
                  </a:lnTo>
                  <a:cubicBezTo>
                    <a:pt x="1421" y="3425"/>
                    <a:pt x="1111" y="3164"/>
                    <a:pt x="754" y="3164"/>
                  </a:cubicBezTo>
                  <a:cubicBezTo>
                    <a:pt x="744" y="3164"/>
                    <a:pt x="734" y="3164"/>
                    <a:pt x="725" y="3165"/>
                  </a:cubicBezTo>
                  <a:cubicBezTo>
                    <a:pt x="325" y="3179"/>
                    <a:pt x="0" y="3519"/>
                    <a:pt x="15" y="3933"/>
                  </a:cubicBezTo>
                  <a:cubicBezTo>
                    <a:pt x="30" y="4126"/>
                    <a:pt x="104" y="4288"/>
                    <a:pt x="237" y="4421"/>
                  </a:cubicBezTo>
                  <a:cubicBezTo>
                    <a:pt x="370" y="4554"/>
                    <a:pt x="577" y="4643"/>
                    <a:pt x="784" y="4643"/>
                  </a:cubicBezTo>
                  <a:cubicBezTo>
                    <a:pt x="1153" y="4628"/>
                    <a:pt x="1449" y="4347"/>
                    <a:pt x="1493" y="3993"/>
                  </a:cubicBezTo>
                  <a:lnTo>
                    <a:pt x="7615" y="3993"/>
                  </a:lnTo>
                  <a:cubicBezTo>
                    <a:pt x="7645" y="4140"/>
                    <a:pt x="7704" y="4288"/>
                    <a:pt x="7822" y="4392"/>
                  </a:cubicBezTo>
                  <a:cubicBezTo>
                    <a:pt x="7822" y="4407"/>
                    <a:pt x="7837" y="4407"/>
                    <a:pt x="7837" y="4421"/>
                  </a:cubicBezTo>
                  <a:cubicBezTo>
                    <a:pt x="7972" y="4543"/>
                    <a:pt x="8145" y="4615"/>
                    <a:pt x="8320" y="4615"/>
                  </a:cubicBezTo>
                  <a:cubicBezTo>
                    <a:pt x="8337" y="4615"/>
                    <a:pt x="8353" y="4615"/>
                    <a:pt x="8369" y="4614"/>
                  </a:cubicBezTo>
                  <a:cubicBezTo>
                    <a:pt x="8576" y="4599"/>
                    <a:pt x="8753" y="4525"/>
                    <a:pt x="8887" y="4377"/>
                  </a:cubicBezTo>
                  <a:cubicBezTo>
                    <a:pt x="9020" y="4229"/>
                    <a:pt x="9094" y="4037"/>
                    <a:pt x="9079" y="3845"/>
                  </a:cubicBezTo>
                  <a:cubicBezTo>
                    <a:pt x="9079" y="3697"/>
                    <a:pt x="9034" y="3564"/>
                    <a:pt x="8946" y="3431"/>
                  </a:cubicBezTo>
                  <a:lnTo>
                    <a:pt x="11045" y="1331"/>
                  </a:lnTo>
                  <a:cubicBezTo>
                    <a:pt x="11178" y="1420"/>
                    <a:pt x="11341" y="1479"/>
                    <a:pt x="11518" y="1479"/>
                  </a:cubicBezTo>
                  <a:cubicBezTo>
                    <a:pt x="11711" y="1464"/>
                    <a:pt x="11888" y="1375"/>
                    <a:pt x="12021" y="1242"/>
                  </a:cubicBezTo>
                  <a:cubicBezTo>
                    <a:pt x="12169" y="1094"/>
                    <a:pt x="12228" y="902"/>
                    <a:pt x="12228" y="710"/>
                  </a:cubicBezTo>
                  <a:cubicBezTo>
                    <a:pt x="12213" y="503"/>
                    <a:pt x="12125" y="326"/>
                    <a:pt x="11992" y="192"/>
                  </a:cubicBezTo>
                  <a:cubicBezTo>
                    <a:pt x="11844" y="59"/>
                    <a:pt x="11666" y="0"/>
                    <a:pt x="1148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5"/>
            <p:cNvSpPr/>
            <p:nvPr/>
          </p:nvSpPr>
          <p:spPr>
            <a:xfrm>
              <a:off x="335214" y="4123983"/>
              <a:ext cx="665828" cy="554391"/>
            </a:xfrm>
            <a:custGeom>
              <a:rect b="b" l="l" r="r" t="t"/>
              <a:pathLst>
                <a:path extrusionOk="0" h="14492" w="17405">
                  <a:moveTo>
                    <a:pt x="16591" y="1"/>
                  </a:moveTo>
                  <a:cubicBezTo>
                    <a:pt x="16414" y="1"/>
                    <a:pt x="16221" y="75"/>
                    <a:pt x="16074" y="208"/>
                  </a:cubicBezTo>
                  <a:cubicBezTo>
                    <a:pt x="15793" y="503"/>
                    <a:pt x="15793" y="962"/>
                    <a:pt x="16074" y="1257"/>
                  </a:cubicBezTo>
                  <a:cubicBezTo>
                    <a:pt x="16192" y="1376"/>
                    <a:pt x="16340" y="1435"/>
                    <a:pt x="16488" y="1464"/>
                  </a:cubicBezTo>
                  <a:lnTo>
                    <a:pt x="16488" y="3313"/>
                  </a:lnTo>
                  <a:lnTo>
                    <a:pt x="11179" y="8621"/>
                  </a:lnTo>
                  <a:cubicBezTo>
                    <a:pt x="11058" y="8538"/>
                    <a:pt x="10914" y="8496"/>
                    <a:pt x="10769" y="8496"/>
                  </a:cubicBezTo>
                  <a:cubicBezTo>
                    <a:pt x="10580" y="8496"/>
                    <a:pt x="10390" y="8567"/>
                    <a:pt x="10248" y="8710"/>
                  </a:cubicBezTo>
                  <a:cubicBezTo>
                    <a:pt x="10115" y="8843"/>
                    <a:pt x="10041" y="9020"/>
                    <a:pt x="10041" y="9198"/>
                  </a:cubicBezTo>
                  <a:lnTo>
                    <a:pt x="5058" y="9272"/>
                  </a:lnTo>
                  <a:lnTo>
                    <a:pt x="1184" y="13160"/>
                  </a:lnTo>
                  <a:cubicBezTo>
                    <a:pt x="1064" y="13067"/>
                    <a:pt x="921" y="13010"/>
                    <a:pt x="765" y="13010"/>
                  </a:cubicBezTo>
                  <a:cubicBezTo>
                    <a:pt x="747" y="13010"/>
                    <a:pt x="729" y="13011"/>
                    <a:pt x="711" y="13012"/>
                  </a:cubicBezTo>
                  <a:cubicBezTo>
                    <a:pt x="518" y="13012"/>
                    <a:pt x="326" y="13101"/>
                    <a:pt x="193" y="13249"/>
                  </a:cubicBezTo>
                  <a:cubicBezTo>
                    <a:pt x="60" y="13397"/>
                    <a:pt x="1" y="13574"/>
                    <a:pt x="1" y="13781"/>
                  </a:cubicBezTo>
                  <a:cubicBezTo>
                    <a:pt x="16" y="13959"/>
                    <a:pt x="90" y="14136"/>
                    <a:pt x="223" y="14269"/>
                  </a:cubicBezTo>
                  <a:cubicBezTo>
                    <a:pt x="223" y="14269"/>
                    <a:pt x="238" y="14284"/>
                    <a:pt x="238" y="14284"/>
                  </a:cubicBezTo>
                  <a:cubicBezTo>
                    <a:pt x="385" y="14417"/>
                    <a:pt x="578" y="14491"/>
                    <a:pt x="770" y="14491"/>
                  </a:cubicBezTo>
                  <a:cubicBezTo>
                    <a:pt x="1184" y="14476"/>
                    <a:pt x="1494" y="14121"/>
                    <a:pt x="1480" y="13722"/>
                  </a:cubicBezTo>
                  <a:cubicBezTo>
                    <a:pt x="1480" y="13574"/>
                    <a:pt x="1420" y="13426"/>
                    <a:pt x="1347" y="13308"/>
                  </a:cubicBezTo>
                  <a:lnTo>
                    <a:pt x="5161" y="9493"/>
                  </a:lnTo>
                  <a:lnTo>
                    <a:pt x="10070" y="9419"/>
                  </a:lnTo>
                  <a:cubicBezTo>
                    <a:pt x="10100" y="9538"/>
                    <a:pt x="10159" y="9656"/>
                    <a:pt x="10248" y="9759"/>
                  </a:cubicBezTo>
                  <a:cubicBezTo>
                    <a:pt x="10396" y="9900"/>
                    <a:pt x="10584" y="9970"/>
                    <a:pt x="10773" y="9970"/>
                  </a:cubicBezTo>
                  <a:cubicBezTo>
                    <a:pt x="10961" y="9970"/>
                    <a:pt x="11150" y="9900"/>
                    <a:pt x="11298" y="9759"/>
                  </a:cubicBezTo>
                  <a:cubicBezTo>
                    <a:pt x="11564" y="9479"/>
                    <a:pt x="11579" y="9065"/>
                    <a:pt x="11342" y="8769"/>
                  </a:cubicBezTo>
                  <a:lnTo>
                    <a:pt x="16709" y="3401"/>
                  </a:lnTo>
                  <a:lnTo>
                    <a:pt x="16709" y="1464"/>
                  </a:lnTo>
                  <a:cubicBezTo>
                    <a:pt x="16857" y="1435"/>
                    <a:pt x="17005" y="1376"/>
                    <a:pt x="17123" y="1257"/>
                  </a:cubicBezTo>
                  <a:cubicBezTo>
                    <a:pt x="17404" y="962"/>
                    <a:pt x="17404" y="503"/>
                    <a:pt x="17123" y="208"/>
                  </a:cubicBezTo>
                  <a:cubicBezTo>
                    <a:pt x="16976" y="75"/>
                    <a:pt x="16783" y="1"/>
                    <a:pt x="1659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5"/>
            <p:cNvSpPr/>
            <p:nvPr/>
          </p:nvSpPr>
          <p:spPr>
            <a:xfrm>
              <a:off x="552997" y="4019892"/>
              <a:ext cx="346208" cy="246745"/>
            </a:xfrm>
            <a:custGeom>
              <a:rect b="b" l="l" r="r" t="t"/>
              <a:pathLst>
                <a:path extrusionOk="0" h="6450" w="9050">
                  <a:moveTo>
                    <a:pt x="8237" y="1"/>
                  </a:moveTo>
                  <a:cubicBezTo>
                    <a:pt x="8059" y="1"/>
                    <a:pt x="7867" y="60"/>
                    <a:pt x="7719" y="208"/>
                  </a:cubicBezTo>
                  <a:cubicBezTo>
                    <a:pt x="7453" y="474"/>
                    <a:pt x="7438" y="888"/>
                    <a:pt x="7645" y="1169"/>
                  </a:cubicBezTo>
                  <a:lnTo>
                    <a:pt x="3254" y="5561"/>
                  </a:lnTo>
                  <a:lnTo>
                    <a:pt x="1464" y="5561"/>
                  </a:lnTo>
                  <a:cubicBezTo>
                    <a:pt x="1435" y="5413"/>
                    <a:pt x="1361" y="5280"/>
                    <a:pt x="1243" y="5176"/>
                  </a:cubicBezTo>
                  <a:cubicBezTo>
                    <a:pt x="1110" y="5043"/>
                    <a:pt x="917" y="4969"/>
                    <a:pt x="725" y="4969"/>
                  </a:cubicBezTo>
                  <a:cubicBezTo>
                    <a:pt x="518" y="4984"/>
                    <a:pt x="341" y="5073"/>
                    <a:pt x="208" y="5206"/>
                  </a:cubicBezTo>
                  <a:cubicBezTo>
                    <a:pt x="75" y="5354"/>
                    <a:pt x="1" y="5546"/>
                    <a:pt x="15" y="5738"/>
                  </a:cubicBezTo>
                  <a:cubicBezTo>
                    <a:pt x="15" y="5930"/>
                    <a:pt x="104" y="6108"/>
                    <a:pt x="222" y="6241"/>
                  </a:cubicBezTo>
                  <a:cubicBezTo>
                    <a:pt x="360" y="6364"/>
                    <a:pt x="535" y="6449"/>
                    <a:pt x="724" y="6449"/>
                  </a:cubicBezTo>
                  <a:cubicBezTo>
                    <a:pt x="739" y="6449"/>
                    <a:pt x="754" y="6449"/>
                    <a:pt x="770" y="6448"/>
                  </a:cubicBezTo>
                  <a:cubicBezTo>
                    <a:pt x="1154" y="6433"/>
                    <a:pt x="1450" y="6137"/>
                    <a:pt x="1479" y="5782"/>
                  </a:cubicBezTo>
                  <a:lnTo>
                    <a:pt x="3357" y="5782"/>
                  </a:lnTo>
                  <a:lnTo>
                    <a:pt x="7808" y="1332"/>
                  </a:lnTo>
                  <a:cubicBezTo>
                    <a:pt x="7932" y="1424"/>
                    <a:pt x="8083" y="1469"/>
                    <a:pt x="8236" y="1469"/>
                  </a:cubicBezTo>
                  <a:cubicBezTo>
                    <a:pt x="8427" y="1469"/>
                    <a:pt x="8621" y="1398"/>
                    <a:pt x="8769" y="1258"/>
                  </a:cubicBezTo>
                  <a:cubicBezTo>
                    <a:pt x="9050" y="962"/>
                    <a:pt x="9050" y="504"/>
                    <a:pt x="8769" y="208"/>
                  </a:cubicBezTo>
                  <a:cubicBezTo>
                    <a:pt x="8621" y="60"/>
                    <a:pt x="8429" y="1"/>
                    <a:pt x="823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5"/>
            <p:cNvSpPr/>
            <p:nvPr/>
          </p:nvSpPr>
          <p:spPr>
            <a:xfrm>
              <a:off x="602230" y="4755221"/>
              <a:ext cx="63389" cy="359941"/>
            </a:xfrm>
            <a:custGeom>
              <a:rect b="b" l="l" r="r" t="t"/>
              <a:pathLst>
                <a:path extrusionOk="0" h="9409" w="1657">
                  <a:moveTo>
                    <a:pt x="813" y="1"/>
                  </a:moveTo>
                  <a:cubicBezTo>
                    <a:pt x="621" y="1"/>
                    <a:pt x="444" y="75"/>
                    <a:pt x="296" y="223"/>
                  </a:cubicBezTo>
                  <a:cubicBezTo>
                    <a:pt x="0" y="504"/>
                    <a:pt x="0" y="977"/>
                    <a:pt x="296" y="1258"/>
                  </a:cubicBezTo>
                  <a:cubicBezTo>
                    <a:pt x="414" y="1376"/>
                    <a:pt x="562" y="1450"/>
                    <a:pt x="725" y="1465"/>
                  </a:cubicBezTo>
                  <a:lnTo>
                    <a:pt x="725" y="7956"/>
                  </a:lnTo>
                  <a:cubicBezTo>
                    <a:pt x="577" y="7971"/>
                    <a:pt x="444" y="8045"/>
                    <a:pt x="325" y="8148"/>
                  </a:cubicBezTo>
                  <a:cubicBezTo>
                    <a:pt x="44" y="8444"/>
                    <a:pt x="44" y="8917"/>
                    <a:pt x="325" y="9198"/>
                  </a:cubicBezTo>
                  <a:cubicBezTo>
                    <a:pt x="473" y="9338"/>
                    <a:pt x="662" y="9409"/>
                    <a:pt x="850" y="9409"/>
                  </a:cubicBezTo>
                  <a:cubicBezTo>
                    <a:pt x="1039" y="9409"/>
                    <a:pt x="1227" y="9338"/>
                    <a:pt x="1375" y="9198"/>
                  </a:cubicBezTo>
                  <a:cubicBezTo>
                    <a:pt x="1656" y="8917"/>
                    <a:pt x="1656" y="8444"/>
                    <a:pt x="1375" y="8148"/>
                  </a:cubicBezTo>
                  <a:cubicBezTo>
                    <a:pt x="1257" y="8030"/>
                    <a:pt x="1094" y="7971"/>
                    <a:pt x="946" y="7941"/>
                  </a:cubicBezTo>
                  <a:lnTo>
                    <a:pt x="946" y="1465"/>
                  </a:lnTo>
                  <a:cubicBezTo>
                    <a:pt x="1079" y="1435"/>
                    <a:pt x="1227" y="1376"/>
                    <a:pt x="1331" y="1258"/>
                  </a:cubicBezTo>
                  <a:cubicBezTo>
                    <a:pt x="1627" y="977"/>
                    <a:pt x="1627" y="504"/>
                    <a:pt x="1331" y="223"/>
                  </a:cubicBezTo>
                  <a:cubicBezTo>
                    <a:pt x="1198" y="75"/>
                    <a:pt x="1006" y="1"/>
                    <a:pt x="813"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5"/>
            <p:cNvSpPr/>
            <p:nvPr/>
          </p:nvSpPr>
          <p:spPr>
            <a:xfrm>
              <a:off x="857311" y="4374550"/>
              <a:ext cx="748383" cy="657948"/>
            </a:xfrm>
            <a:custGeom>
              <a:rect b="b" l="l" r="r" t="t"/>
              <a:pathLst>
                <a:path extrusionOk="0" h="17199" w="19563">
                  <a:moveTo>
                    <a:pt x="19326" y="1"/>
                  </a:moveTo>
                  <a:lnTo>
                    <a:pt x="18853" y="474"/>
                  </a:lnTo>
                  <a:lnTo>
                    <a:pt x="15630" y="3697"/>
                  </a:lnTo>
                  <a:lnTo>
                    <a:pt x="15630" y="9316"/>
                  </a:lnTo>
                  <a:lnTo>
                    <a:pt x="10750" y="14196"/>
                  </a:lnTo>
                  <a:lnTo>
                    <a:pt x="2825" y="14196"/>
                  </a:lnTo>
                  <a:lnTo>
                    <a:pt x="1169" y="15852"/>
                  </a:lnTo>
                  <a:cubicBezTo>
                    <a:pt x="1036" y="15763"/>
                    <a:pt x="888" y="15719"/>
                    <a:pt x="725" y="15719"/>
                  </a:cubicBezTo>
                  <a:cubicBezTo>
                    <a:pt x="326" y="15733"/>
                    <a:pt x="1" y="16088"/>
                    <a:pt x="15" y="16487"/>
                  </a:cubicBezTo>
                  <a:cubicBezTo>
                    <a:pt x="30" y="16680"/>
                    <a:pt x="104" y="16857"/>
                    <a:pt x="237" y="16990"/>
                  </a:cubicBezTo>
                  <a:cubicBezTo>
                    <a:pt x="361" y="17114"/>
                    <a:pt x="547" y="17199"/>
                    <a:pt x="739" y="17199"/>
                  </a:cubicBezTo>
                  <a:cubicBezTo>
                    <a:pt x="754" y="17199"/>
                    <a:pt x="769" y="17198"/>
                    <a:pt x="784" y="17197"/>
                  </a:cubicBezTo>
                  <a:cubicBezTo>
                    <a:pt x="1198" y="17182"/>
                    <a:pt x="1509" y="16842"/>
                    <a:pt x="1494" y="16428"/>
                  </a:cubicBezTo>
                  <a:cubicBezTo>
                    <a:pt x="1494" y="16266"/>
                    <a:pt x="1420" y="16118"/>
                    <a:pt x="1331" y="16000"/>
                  </a:cubicBezTo>
                  <a:lnTo>
                    <a:pt x="2913" y="14417"/>
                  </a:lnTo>
                  <a:lnTo>
                    <a:pt x="10839" y="14417"/>
                  </a:lnTo>
                  <a:lnTo>
                    <a:pt x="15851" y="9405"/>
                  </a:lnTo>
                  <a:lnTo>
                    <a:pt x="15851" y="3786"/>
                  </a:lnTo>
                  <a:lnTo>
                    <a:pt x="19104" y="533"/>
                  </a:lnTo>
                  <a:lnTo>
                    <a:pt x="19563" y="75"/>
                  </a:lnTo>
                  <a:lnTo>
                    <a:pt x="19548" y="75"/>
                  </a:lnTo>
                  <a:lnTo>
                    <a:pt x="19326"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5"/>
            <p:cNvSpPr/>
            <p:nvPr/>
          </p:nvSpPr>
          <p:spPr>
            <a:xfrm>
              <a:off x="929153" y="4695276"/>
              <a:ext cx="675430" cy="657374"/>
            </a:xfrm>
            <a:custGeom>
              <a:rect b="b" l="l" r="r" t="t"/>
              <a:pathLst>
                <a:path extrusionOk="0" h="17184" w="17656">
                  <a:moveTo>
                    <a:pt x="16872" y="1"/>
                  </a:moveTo>
                  <a:cubicBezTo>
                    <a:pt x="16679" y="15"/>
                    <a:pt x="16487" y="104"/>
                    <a:pt x="16354" y="237"/>
                  </a:cubicBezTo>
                  <a:cubicBezTo>
                    <a:pt x="16221" y="385"/>
                    <a:pt x="16162" y="577"/>
                    <a:pt x="16162" y="770"/>
                  </a:cubicBezTo>
                  <a:cubicBezTo>
                    <a:pt x="16177" y="962"/>
                    <a:pt x="16250" y="1139"/>
                    <a:pt x="16384" y="1272"/>
                  </a:cubicBezTo>
                  <a:cubicBezTo>
                    <a:pt x="16384" y="1272"/>
                    <a:pt x="16398" y="1272"/>
                    <a:pt x="16398" y="1287"/>
                  </a:cubicBezTo>
                  <a:cubicBezTo>
                    <a:pt x="16517" y="1391"/>
                    <a:pt x="16665" y="1464"/>
                    <a:pt x="16827" y="1479"/>
                  </a:cubicBezTo>
                  <a:lnTo>
                    <a:pt x="16827" y="5826"/>
                  </a:lnTo>
                  <a:lnTo>
                    <a:pt x="9064" y="13574"/>
                  </a:lnTo>
                  <a:lnTo>
                    <a:pt x="3431" y="13574"/>
                  </a:lnTo>
                  <a:lnTo>
                    <a:pt x="1169" y="15837"/>
                  </a:lnTo>
                  <a:cubicBezTo>
                    <a:pt x="1050" y="15748"/>
                    <a:pt x="888" y="15704"/>
                    <a:pt x="740" y="15704"/>
                  </a:cubicBezTo>
                  <a:cubicBezTo>
                    <a:pt x="326" y="15733"/>
                    <a:pt x="0" y="16073"/>
                    <a:pt x="30" y="16472"/>
                  </a:cubicBezTo>
                  <a:cubicBezTo>
                    <a:pt x="30" y="16665"/>
                    <a:pt x="119" y="16842"/>
                    <a:pt x="237" y="16975"/>
                  </a:cubicBezTo>
                  <a:cubicBezTo>
                    <a:pt x="374" y="17099"/>
                    <a:pt x="549" y="17184"/>
                    <a:pt x="739" y="17184"/>
                  </a:cubicBezTo>
                  <a:cubicBezTo>
                    <a:pt x="754" y="17184"/>
                    <a:pt x="769" y="17183"/>
                    <a:pt x="784" y="17182"/>
                  </a:cubicBezTo>
                  <a:cubicBezTo>
                    <a:pt x="1198" y="17167"/>
                    <a:pt x="1509" y="16827"/>
                    <a:pt x="1494" y="16413"/>
                  </a:cubicBezTo>
                  <a:cubicBezTo>
                    <a:pt x="1494" y="16251"/>
                    <a:pt x="1435" y="16103"/>
                    <a:pt x="1331" y="15985"/>
                  </a:cubicBezTo>
                  <a:lnTo>
                    <a:pt x="3520" y="13796"/>
                  </a:lnTo>
                  <a:lnTo>
                    <a:pt x="9168" y="13796"/>
                  </a:lnTo>
                  <a:lnTo>
                    <a:pt x="17049" y="5915"/>
                  </a:lnTo>
                  <a:lnTo>
                    <a:pt x="17049" y="1464"/>
                  </a:lnTo>
                  <a:cubicBezTo>
                    <a:pt x="17197" y="1435"/>
                    <a:pt x="17330" y="1361"/>
                    <a:pt x="17448" y="1243"/>
                  </a:cubicBezTo>
                  <a:cubicBezTo>
                    <a:pt x="17581" y="1095"/>
                    <a:pt x="17655" y="917"/>
                    <a:pt x="17640" y="710"/>
                  </a:cubicBezTo>
                  <a:cubicBezTo>
                    <a:pt x="17626" y="518"/>
                    <a:pt x="17552" y="341"/>
                    <a:pt x="17404" y="208"/>
                  </a:cubicBezTo>
                  <a:cubicBezTo>
                    <a:pt x="17271" y="75"/>
                    <a:pt x="17093" y="1"/>
                    <a:pt x="1690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5"/>
            <p:cNvSpPr/>
            <p:nvPr/>
          </p:nvSpPr>
          <p:spPr>
            <a:xfrm>
              <a:off x="989098" y="5095189"/>
              <a:ext cx="598499" cy="532357"/>
            </a:xfrm>
            <a:custGeom>
              <a:rect b="b" l="l" r="r" t="t"/>
              <a:pathLst>
                <a:path extrusionOk="0" h="13916" w="15645">
                  <a:moveTo>
                    <a:pt x="14831" y="0"/>
                  </a:moveTo>
                  <a:cubicBezTo>
                    <a:pt x="14654" y="0"/>
                    <a:pt x="14462" y="60"/>
                    <a:pt x="14314" y="207"/>
                  </a:cubicBezTo>
                  <a:cubicBezTo>
                    <a:pt x="14033" y="503"/>
                    <a:pt x="14033" y="962"/>
                    <a:pt x="14314" y="1257"/>
                  </a:cubicBezTo>
                  <a:cubicBezTo>
                    <a:pt x="14432" y="1376"/>
                    <a:pt x="14595" y="1450"/>
                    <a:pt x="14757" y="1464"/>
                  </a:cubicBezTo>
                  <a:lnTo>
                    <a:pt x="14757" y="5974"/>
                  </a:lnTo>
                  <a:lnTo>
                    <a:pt x="12318" y="8429"/>
                  </a:lnTo>
                  <a:lnTo>
                    <a:pt x="5398" y="8429"/>
                  </a:lnTo>
                  <a:lnTo>
                    <a:pt x="1213" y="12598"/>
                  </a:lnTo>
                  <a:cubicBezTo>
                    <a:pt x="1080" y="12495"/>
                    <a:pt x="918" y="12436"/>
                    <a:pt x="725" y="12436"/>
                  </a:cubicBezTo>
                  <a:cubicBezTo>
                    <a:pt x="326" y="12450"/>
                    <a:pt x="1" y="12805"/>
                    <a:pt x="16" y="13205"/>
                  </a:cubicBezTo>
                  <a:cubicBezTo>
                    <a:pt x="30" y="13397"/>
                    <a:pt x="104" y="13574"/>
                    <a:pt x="237" y="13707"/>
                  </a:cubicBezTo>
                  <a:cubicBezTo>
                    <a:pt x="374" y="13831"/>
                    <a:pt x="550" y="13916"/>
                    <a:pt x="739" y="13916"/>
                  </a:cubicBezTo>
                  <a:cubicBezTo>
                    <a:pt x="754" y="13916"/>
                    <a:pt x="769" y="13915"/>
                    <a:pt x="784" y="13914"/>
                  </a:cubicBezTo>
                  <a:cubicBezTo>
                    <a:pt x="1198" y="13900"/>
                    <a:pt x="1509" y="13559"/>
                    <a:pt x="1494" y="13145"/>
                  </a:cubicBezTo>
                  <a:cubicBezTo>
                    <a:pt x="1494" y="13012"/>
                    <a:pt x="1450" y="12879"/>
                    <a:pt x="1361" y="12761"/>
                  </a:cubicBezTo>
                  <a:lnTo>
                    <a:pt x="5486" y="8650"/>
                  </a:lnTo>
                  <a:lnTo>
                    <a:pt x="12406" y="8650"/>
                  </a:lnTo>
                  <a:lnTo>
                    <a:pt x="14979" y="6063"/>
                  </a:lnTo>
                  <a:lnTo>
                    <a:pt x="14979" y="1450"/>
                  </a:lnTo>
                  <a:cubicBezTo>
                    <a:pt x="15112" y="1435"/>
                    <a:pt x="15245" y="1361"/>
                    <a:pt x="15364" y="1257"/>
                  </a:cubicBezTo>
                  <a:cubicBezTo>
                    <a:pt x="15645" y="962"/>
                    <a:pt x="15645" y="503"/>
                    <a:pt x="15364" y="207"/>
                  </a:cubicBezTo>
                  <a:cubicBezTo>
                    <a:pt x="15216" y="60"/>
                    <a:pt x="15024"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5"/>
            <p:cNvSpPr/>
            <p:nvPr/>
          </p:nvSpPr>
          <p:spPr>
            <a:xfrm>
              <a:off x="532645" y="4316862"/>
              <a:ext cx="944095" cy="933919"/>
            </a:xfrm>
            <a:custGeom>
              <a:rect b="b" l="l" r="r" t="t"/>
              <a:pathLst>
                <a:path extrusionOk="0" h="24413" w="24679">
                  <a:moveTo>
                    <a:pt x="24486" y="1"/>
                  </a:moveTo>
                  <a:lnTo>
                    <a:pt x="19282" y="5205"/>
                  </a:lnTo>
                  <a:lnTo>
                    <a:pt x="14047" y="5205"/>
                  </a:lnTo>
                  <a:lnTo>
                    <a:pt x="9390" y="9863"/>
                  </a:lnTo>
                  <a:cubicBezTo>
                    <a:pt x="9270" y="9770"/>
                    <a:pt x="9127" y="9713"/>
                    <a:pt x="8970" y="9713"/>
                  </a:cubicBezTo>
                  <a:cubicBezTo>
                    <a:pt x="8952" y="9713"/>
                    <a:pt x="8935" y="9714"/>
                    <a:pt x="8916" y="9715"/>
                  </a:cubicBezTo>
                  <a:cubicBezTo>
                    <a:pt x="8724" y="9715"/>
                    <a:pt x="8547" y="9804"/>
                    <a:pt x="8414" y="9952"/>
                  </a:cubicBezTo>
                  <a:cubicBezTo>
                    <a:pt x="8281" y="10100"/>
                    <a:pt x="8207" y="10277"/>
                    <a:pt x="8207" y="10484"/>
                  </a:cubicBezTo>
                  <a:cubicBezTo>
                    <a:pt x="8221" y="10662"/>
                    <a:pt x="8295" y="10839"/>
                    <a:pt x="8428" y="10972"/>
                  </a:cubicBezTo>
                  <a:cubicBezTo>
                    <a:pt x="8428" y="10987"/>
                    <a:pt x="8443" y="10987"/>
                    <a:pt x="8443" y="10987"/>
                  </a:cubicBezTo>
                  <a:cubicBezTo>
                    <a:pt x="8591" y="11135"/>
                    <a:pt x="8783" y="11194"/>
                    <a:pt x="8976" y="11194"/>
                  </a:cubicBezTo>
                  <a:cubicBezTo>
                    <a:pt x="9049" y="11194"/>
                    <a:pt x="9123" y="11164"/>
                    <a:pt x="9197" y="11149"/>
                  </a:cubicBezTo>
                  <a:lnTo>
                    <a:pt x="9197" y="11149"/>
                  </a:lnTo>
                  <a:lnTo>
                    <a:pt x="6211" y="14121"/>
                  </a:lnTo>
                  <a:cubicBezTo>
                    <a:pt x="6108" y="14057"/>
                    <a:pt x="5982" y="14015"/>
                    <a:pt x="5854" y="14015"/>
                  </a:cubicBezTo>
                  <a:cubicBezTo>
                    <a:pt x="5835" y="14015"/>
                    <a:pt x="5816" y="14016"/>
                    <a:pt x="5797" y="14018"/>
                  </a:cubicBezTo>
                  <a:cubicBezTo>
                    <a:pt x="5604" y="14018"/>
                    <a:pt x="5412" y="14107"/>
                    <a:pt x="5279" y="14255"/>
                  </a:cubicBezTo>
                  <a:cubicBezTo>
                    <a:pt x="5264" y="14269"/>
                    <a:pt x="5264" y="14284"/>
                    <a:pt x="5249" y="14299"/>
                  </a:cubicBezTo>
                  <a:lnTo>
                    <a:pt x="5249" y="12022"/>
                  </a:lnTo>
                  <a:lnTo>
                    <a:pt x="5249" y="11977"/>
                  </a:lnTo>
                  <a:lnTo>
                    <a:pt x="2839" y="9567"/>
                  </a:lnTo>
                  <a:lnTo>
                    <a:pt x="0" y="12406"/>
                  </a:lnTo>
                  <a:lnTo>
                    <a:pt x="0" y="21455"/>
                  </a:lnTo>
                  <a:lnTo>
                    <a:pt x="0" y="21500"/>
                  </a:lnTo>
                  <a:lnTo>
                    <a:pt x="2470" y="23969"/>
                  </a:lnTo>
                  <a:cubicBezTo>
                    <a:pt x="2470" y="23984"/>
                    <a:pt x="2470" y="24013"/>
                    <a:pt x="2470" y="24043"/>
                  </a:cubicBezTo>
                  <a:cubicBezTo>
                    <a:pt x="2470" y="24250"/>
                    <a:pt x="2632" y="24413"/>
                    <a:pt x="2839" y="24413"/>
                  </a:cubicBezTo>
                  <a:cubicBezTo>
                    <a:pt x="3032" y="24413"/>
                    <a:pt x="3209" y="24250"/>
                    <a:pt x="3209" y="24043"/>
                  </a:cubicBezTo>
                  <a:cubicBezTo>
                    <a:pt x="3209" y="23836"/>
                    <a:pt x="3032" y="23673"/>
                    <a:pt x="2839" y="23673"/>
                  </a:cubicBezTo>
                  <a:cubicBezTo>
                    <a:pt x="2736" y="23673"/>
                    <a:pt x="2647" y="23703"/>
                    <a:pt x="2588" y="23762"/>
                  </a:cubicBezTo>
                  <a:lnTo>
                    <a:pt x="222" y="21411"/>
                  </a:lnTo>
                  <a:lnTo>
                    <a:pt x="222" y="12495"/>
                  </a:lnTo>
                  <a:lnTo>
                    <a:pt x="2839" y="9878"/>
                  </a:lnTo>
                  <a:lnTo>
                    <a:pt x="5028" y="12066"/>
                  </a:lnTo>
                  <a:lnTo>
                    <a:pt x="5028" y="21219"/>
                  </a:lnTo>
                  <a:cubicBezTo>
                    <a:pt x="4880" y="21278"/>
                    <a:pt x="4776" y="21411"/>
                    <a:pt x="4776" y="21574"/>
                  </a:cubicBezTo>
                  <a:cubicBezTo>
                    <a:pt x="4776" y="21781"/>
                    <a:pt x="4939" y="21943"/>
                    <a:pt x="5146" y="21943"/>
                  </a:cubicBezTo>
                  <a:cubicBezTo>
                    <a:pt x="5353" y="21943"/>
                    <a:pt x="5516" y="21781"/>
                    <a:pt x="5516" y="21574"/>
                  </a:cubicBezTo>
                  <a:cubicBezTo>
                    <a:pt x="5516" y="21396"/>
                    <a:pt x="5397" y="21263"/>
                    <a:pt x="5249" y="21219"/>
                  </a:cubicBezTo>
                  <a:lnTo>
                    <a:pt x="5249" y="15216"/>
                  </a:lnTo>
                  <a:cubicBezTo>
                    <a:pt x="5264" y="15230"/>
                    <a:pt x="5279" y="15260"/>
                    <a:pt x="5309" y="15275"/>
                  </a:cubicBezTo>
                  <a:cubicBezTo>
                    <a:pt x="5309" y="15290"/>
                    <a:pt x="5323" y="15290"/>
                    <a:pt x="5323" y="15290"/>
                  </a:cubicBezTo>
                  <a:cubicBezTo>
                    <a:pt x="5471" y="15437"/>
                    <a:pt x="5663" y="15497"/>
                    <a:pt x="5856" y="15497"/>
                  </a:cubicBezTo>
                  <a:cubicBezTo>
                    <a:pt x="6048" y="15482"/>
                    <a:pt x="6240" y="15408"/>
                    <a:pt x="6373" y="15260"/>
                  </a:cubicBezTo>
                  <a:cubicBezTo>
                    <a:pt x="6506" y="15112"/>
                    <a:pt x="6565" y="14920"/>
                    <a:pt x="6565" y="14728"/>
                  </a:cubicBezTo>
                  <a:cubicBezTo>
                    <a:pt x="6551" y="14550"/>
                    <a:pt x="6491" y="14402"/>
                    <a:pt x="6373" y="14269"/>
                  </a:cubicBezTo>
                  <a:lnTo>
                    <a:pt x="9330" y="11312"/>
                  </a:lnTo>
                  <a:cubicBezTo>
                    <a:pt x="9464" y="11432"/>
                    <a:pt x="9621" y="11492"/>
                    <a:pt x="9791" y="11492"/>
                  </a:cubicBezTo>
                  <a:cubicBezTo>
                    <a:pt x="9810" y="11492"/>
                    <a:pt x="9829" y="11491"/>
                    <a:pt x="9848" y="11490"/>
                  </a:cubicBezTo>
                  <a:cubicBezTo>
                    <a:pt x="10040" y="11490"/>
                    <a:pt x="10232" y="11401"/>
                    <a:pt x="10365" y="11253"/>
                  </a:cubicBezTo>
                  <a:cubicBezTo>
                    <a:pt x="10499" y="11120"/>
                    <a:pt x="10572" y="10928"/>
                    <a:pt x="10558" y="10735"/>
                  </a:cubicBezTo>
                  <a:cubicBezTo>
                    <a:pt x="10558" y="10691"/>
                    <a:pt x="10558" y="10662"/>
                    <a:pt x="10543" y="10632"/>
                  </a:cubicBezTo>
                  <a:lnTo>
                    <a:pt x="10543" y="10632"/>
                  </a:lnTo>
                  <a:cubicBezTo>
                    <a:pt x="10572" y="10691"/>
                    <a:pt x="10602" y="10735"/>
                    <a:pt x="10646" y="10765"/>
                  </a:cubicBezTo>
                  <a:cubicBezTo>
                    <a:pt x="10661" y="10780"/>
                    <a:pt x="10661" y="10780"/>
                    <a:pt x="10676" y="10795"/>
                  </a:cubicBezTo>
                  <a:cubicBezTo>
                    <a:pt x="10809" y="10928"/>
                    <a:pt x="11001" y="10987"/>
                    <a:pt x="11193" y="10987"/>
                  </a:cubicBezTo>
                  <a:cubicBezTo>
                    <a:pt x="11400" y="10972"/>
                    <a:pt x="11578" y="10898"/>
                    <a:pt x="11711" y="10750"/>
                  </a:cubicBezTo>
                  <a:cubicBezTo>
                    <a:pt x="11800" y="10647"/>
                    <a:pt x="11859" y="10528"/>
                    <a:pt x="11888" y="10395"/>
                  </a:cubicBezTo>
                  <a:lnTo>
                    <a:pt x="16797" y="10395"/>
                  </a:lnTo>
                  <a:lnTo>
                    <a:pt x="17522" y="9671"/>
                  </a:lnTo>
                  <a:lnTo>
                    <a:pt x="17522" y="7882"/>
                  </a:lnTo>
                  <a:cubicBezTo>
                    <a:pt x="17670" y="7852"/>
                    <a:pt x="17803" y="7778"/>
                    <a:pt x="17906" y="7660"/>
                  </a:cubicBezTo>
                  <a:cubicBezTo>
                    <a:pt x="18040" y="7527"/>
                    <a:pt x="18099" y="7335"/>
                    <a:pt x="18099" y="7128"/>
                  </a:cubicBezTo>
                  <a:cubicBezTo>
                    <a:pt x="18084" y="6935"/>
                    <a:pt x="17995" y="6758"/>
                    <a:pt x="17862" y="6625"/>
                  </a:cubicBezTo>
                  <a:cubicBezTo>
                    <a:pt x="17727" y="6503"/>
                    <a:pt x="17554" y="6431"/>
                    <a:pt x="17378" y="6431"/>
                  </a:cubicBezTo>
                  <a:cubicBezTo>
                    <a:pt x="17362" y="6431"/>
                    <a:pt x="17346" y="6431"/>
                    <a:pt x="17330" y="6433"/>
                  </a:cubicBezTo>
                  <a:cubicBezTo>
                    <a:pt x="17138" y="6433"/>
                    <a:pt x="16945" y="6521"/>
                    <a:pt x="16812" y="6654"/>
                  </a:cubicBezTo>
                  <a:cubicBezTo>
                    <a:pt x="16679" y="6802"/>
                    <a:pt x="16605" y="6995"/>
                    <a:pt x="16620" y="7187"/>
                  </a:cubicBezTo>
                  <a:cubicBezTo>
                    <a:pt x="16620" y="7379"/>
                    <a:pt x="16709" y="7556"/>
                    <a:pt x="16842" y="7689"/>
                  </a:cubicBezTo>
                  <a:cubicBezTo>
                    <a:pt x="16842" y="7689"/>
                    <a:pt x="16842" y="7704"/>
                    <a:pt x="16857" y="7704"/>
                  </a:cubicBezTo>
                  <a:cubicBezTo>
                    <a:pt x="16975" y="7823"/>
                    <a:pt x="17138" y="7882"/>
                    <a:pt x="17300" y="7896"/>
                  </a:cubicBezTo>
                  <a:lnTo>
                    <a:pt x="17300" y="9582"/>
                  </a:lnTo>
                  <a:lnTo>
                    <a:pt x="16694" y="10174"/>
                  </a:lnTo>
                  <a:lnTo>
                    <a:pt x="11903" y="10174"/>
                  </a:lnTo>
                  <a:cubicBezTo>
                    <a:pt x="11888" y="9996"/>
                    <a:pt x="11815" y="9833"/>
                    <a:pt x="11667" y="9700"/>
                  </a:cubicBezTo>
                  <a:cubicBezTo>
                    <a:pt x="11534" y="9567"/>
                    <a:pt x="11341" y="9508"/>
                    <a:pt x="11149" y="9508"/>
                  </a:cubicBezTo>
                  <a:cubicBezTo>
                    <a:pt x="10942" y="9523"/>
                    <a:pt x="10765" y="9597"/>
                    <a:pt x="10632" y="9745"/>
                  </a:cubicBezTo>
                  <a:cubicBezTo>
                    <a:pt x="10499" y="9893"/>
                    <a:pt x="10425" y="10085"/>
                    <a:pt x="10439" y="10277"/>
                  </a:cubicBezTo>
                  <a:cubicBezTo>
                    <a:pt x="10439" y="10307"/>
                    <a:pt x="10439" y="10336"/>
                    <a:pt x="10439" y="10366"/>
                  </a:cubicBezTo>
                  <a:cubicBezTo>
                    <a:pt x="10410" y="10321"/>
                    <a:pt x="10365" y="10262"/>
                    <a:pt x="10321" y="10218"/>
                  </a:cubicBezTo>
                  <a:cubicBezTo>
                    <a:pt x="10186" y="10096"/>
                    <a:pt x="10026" y="10024"/>
                    <a:pt x="9841" y="10024"/>
                  </a:cubicBezTo>
                  <a:cubicBezTo>
                    <a:pt x="9824" y="10024"/>
                    <a:pt x="9806" y="10024"/>
                    <a:pt x="9789" y="10026"/>
                  </a:cubicBezTo>
                  <a:cubicBezTo>
                    <a:pt x="9715" y="10026"/>
                    <a:pt x="9641" y="10040"/>
                    <a:pt x="9582" y="10070"/>
                  </a:cubicBezTo>
                  <a:cubicBezTo>
                    <a:pt x="9567" y="10040"/>
                    <a:pt x="9552" y="10026"/>
                    <a:pt x="9537" y="10011"/>
                  </a:cubicBezTo>
                  <a:lnTo>
                    <a:pt x="14136" y="5427"/>
                  </a:lnTo>
                  <a:lnTo>
                    <a:pt x="19370" y="5427"/>
                  </a:lnTo>
                  <a:lnTo>
                    <a:pt x="24679" y="119"/>
                  </a:lnTo>
                  <a:cubicBezTo>
                    <a:pt x="24605" y="89"/>
                    <a:pt x="24545" y="45"/>
                    <a:pt x="244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5"/>
            <p:cNvSpPr/>
            <p:nvPr/>
          </p:nvSpPr>
          <p:spPr>
            <a:xfrm>
              <a:off x="807542" y="4569151"/>
              <a:ext cx="493260" cy="334961"/>
            </a:xfrm>
            <a:custGeom>
              <a:rect b="b" l="l" r="r" t="t"/>
              <a:pathLst>
                <a:path extrusionOk="0" h="8756" w="12894">
                  <a:moveTo>
                    <a:pt x="12125" y="0"/>
                  </a:moveTo>
                  <a:cubicBezTo>
                    <a:pt x="11711" y="15"/>
                    <a:pt x="11401" y="355"/>
                    <a:pt x="11415" y="769"/>
                  </a:cubicBezTo>
                  <a:cubicBezTo>
                    <a:pt x="11415" y="947"/>
                    <a:pt x="11489" y="1124"/>
                    <a:pt x="11622" y="1257"/>
                  </a:cubicBezTo>
                  <a:cubicBezTo>
                    <a:pt x="11637" y="1272"/>
                    <a:pt x="11637" y="1272"/>
                    <a:pt x="11652" y="1272"/>
                  </a:cubicBezTo>
                  <a:cubicBezTo>
                    <a:pt x="11755" y="1390"/>
                    <a:pt x="11903" y="1449"/>
                    <a:pt x="12051" y="1464"/>
                  </a:cubicBezTo>
                  <a:lnTo>
                    <a:pt x="12051" y="3519"/>
                  </a:lnTo>
                  <a:lnTo>
                    <a:pt x="10750" y="4821"/>
                  </a:lnTo>
                  <a:lnTo>
                    <a:pt x="3697" y="4821"/>
                  </a:lnTo>
                  <a:lnTo>
                    <a:pt x="1139" y="7393"/>
                  </a:lnTo>
                  <a:cubicBezTo>
                    <a:pt x="1006" y="7319"/>
                    <a:pt x="858" y="7275"/>
                    <a:pt x="710" y="7275"/>
                  </a:cubicBezTo>
                  <a:cubicBezTo>
                    <a:pt x="518" y="7290"/>
                    <a:pt x="341" y="7364"/>
                    <a:pt x="207" y="7512"/>
                  </a:cubicBezTo>
                  <a:cubicBezTo>
                    <a:pt x="74" y="7660"/>
                    <a:pt x="0" y="7852"/>
                    <a:pt x="0" y="8044"/>
                  </a:cubicBezTo>
                  <a:cubicBezTo>
                    <a:pt x="15" y="8236"/>
                    <a:pt x="89" y="8414"/>
                    <a:pt x="222" y="8532"/>
                  </a:cubicBezTo>
                  <a:cubicBezTo>
                    <a:pt x="222" y="8547"/>
                    <a:pt x="237" y="8547"/>
                    <a:pt x="237" y="8562"/>
                  </a:cubicBezTo>
                  <a:cubicBezTo>
                    <a:pt x="372" y="8683"/>
                    <a:pt x="545" y="8756"/>
                    <a:pt x="721" y="8756"/>
                  </a:cubicBezTo>
                  <a:cubicBezTo>
                    <a:pt x="737" y="8756"/>
                    <a:pt x="753" y="8755"/>
                    <a:pt x="769" y="8754"/>
                  </a:cubicBezTo>
                  <a:cubicBezTo>
                    <a:pt x="962" y="8754"/>
                    <a:pt x="1154" y="8665"/>
                    <a:pt x="1287" y="8517"/>
                  </a:cubicBezTo>
                  <a:cubicBezTo>
                    <a:pt x="1420" y="8369"/>
                    <a:pt x="1494" y="8192"/>
                    <a:pt x="1479" y="7985"/>
                  </a:cubicBezTo>
                  <a:cubicBezTo>
                    <a:pt x="1479" y="7822"/>
                    <a:pt x="1405" y="7660"/>
                    <a:pt x="1302" y="7541"/>
                  </a:cubicBezTo>
                  <a:lnTo>
                    <a:pt x="3800" y="5042"/>
                  </a:lnTo>
                  <a:lnTo>
                    <a:pt x="10839" y="5042"/>
                  </a:lnTo>
                  <a:lnTo>
                    <a:pt x="12273" y="3623"/>
                  </a:lnTo>
                  <a:lnTo>
                    <a:pt x="12273" y="1464"/>
                  </a:lnTo>
                  <a:cubicBezTo>
                    <a:pt x="12628" y="1405"/>
                    <a:pt x="12894" y="1080"/>
                    <a:pt x="12879" y="710"/>
                  </a:cubicBezTo>
                  <a:cubicBezTo>
                    <a:pt x="12864"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5"/>
            <p:cNvSpPr/>
            <p:nvPr/>
          </p:nvSpPr>
          <p:spPr>
            <a:xfrm>
              <a:off x="921235" y="4821401"/>
              <a:ext cx="609785" cy="377347"/>
            </a:xfrm>
            <a:custGeom>
              <a:rect b="b" l="l" r="r" t="t"/>
              <a:pathLst>
                <a:path extrusionOk="0" h="9864" w="15940">
                  <a:moveTo>
                    <a:pt x="15156" y="1"/>
                  </a:moveTo>
                  <a:cubicBezTo>
                    <a:pt x="14757" y="31"/>
                    <a:pt x="14432" y="371"/>
                    <a:pt x="14447" y="770"/>
                  </a:cubicBezTo>
                  <a:cubicBezTo>
                    <a:pt x="14461" y="918"/>
                    <a:pt x="14506" y="1051"/>
                    <a:pt x="14580" y="1169"/>
                  </a:cubicBezTo>
                  <a:lnTo>
                    <a:pt x="9567" y="6182"/>
                  </a:lnTo>
                  <a:lnTo>
                    <a:pt x="3460" y="6182"/>
                  </a:lnTo>
                  <a:lnTo>
                    <a:pt x="1139" y="8503"/>
                  </a:lnTo>
                  <a:cubicBezTo>
                    <a:pt x="1036" y="8426"/>
                    <a:pt x="910" y="8382"/>
                    <a:pt x="771" y="8382"/>
                  </a:cubicBezTo>
                  <a:cubicBezTo>
                    <a:pt x="751" y="8382"/>
                    <a:pt x="731" y="8383"/>
                    <a:pt x="710" y="8385"/>
                  </a:cubicBezTo>
                  <a:cubicBezTo>
                    <a:pt x="518" y="8385"/>
                    <a:pt x="326" y="8473"/>
                    <a:pt x="193" y="8621"/>
                  </a:cubicBezTo>
                  <a:cubicBezTo>
                    <a:pt x="60" y="8769"/>
                    <a:pt x="0" y="8947"/>
                    <a:pt x="0" y="9154"/>
                  </a:cubicBezTo>
                  <a:cubicBezTo>
                    <a:pt x="15" y="9331"/>
                    <a:pt x="89" y="9508"/>
                    <a:pt x="222" y="9642"/>
                  </a:cubicBezTo>
                  <a:cubicBezTo>
                    <a:pt x="222" y="9642"/>
                    <a:pt x="237" y="9656"/>
                    <a:pt x="237" y="9656"/>
                  </a:cubicBezTo>
                  <a:cubicBezTo>
                    <a:pt x="385" y="9789"/>
                    <a:pt x="577" y="9863"/>
                    <a:pt x="769" y="9863"/>
                  </a:cubicBezTo>
                  <a:cubicBezTo>
                    <a:pt x="962" y="9849"/>
                    <a:pt x="1154" y="9760"/>
                    <a:pt x="1287" y="9627"/>
                  </a:cubicBezTo>
                  <a:cubicBezTo>
                    <a:pt x="1420" y="9479"/>
                    <a:pt x="1479" y="9287"/>
                    <a:pt x="1479" y="9094"/>
                  </a:cubicBezTo>
                  <a:cubicBezTo>
                    <a:pt x="1464" y="8932"/>
                    <a:pt x="1405" y="8769"/>
                    <a:pt x="1302" y="8651"/>
                  </a:cubicBezTo>
                  <a:lnTo>
                    <a:pt x="3549" y="6403"/>
                  </a:lnTo>
                  <a:lnTo>
                    <a:pt x="9656" y="6403"/>
                  </a:lnTo>
                  <a:lnTo>
                    <a:pt x="14742" y="1332"/>
                  </a:lnTo>
                  <a:cubicBezTo>
                    <a:pt x="14862" y="1425"/>
                    <a:pt x="15005" y="1482"/>
                    <a:pt x="15162" y="1482"/>
                  </a:cubicBezTo>
                  <a:cubicBezTo>
                    <a:pt x="15179" y="1482"/>
                    <a:pt x="15197" y="1481"/>
                    <a:pt x="15215" y="1480"/>
                  </a:cubicBezTo>
                  <a:cubicBezTo>
                    <a:pt x="15629" y="1465"/>
                    <a:pt x="15940" y="1125"/>
                    <a:pt x="15925" y="711"/>
                  </a:cubicBezTo>
                  <a:cubicBezTo>
                    <a:pt x="15910" y="326"/>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5"/>
            <p:cNvSpPr/>
            <p:nvPr/>
          </p:nvSpPr>
          <p:spPr>
            <a:xfrm>
              <a:off x="846562" y="4350258"/>
              <a:ext cx="695208" cy="600183"/>
            </a:xfrm>
            <a:custGeom>
              <a:rect b="b" l="l" r="r" t="t"/>
              <a:pathLst>
                <a:path extrusionOk="0" h="15689" w="18173">
                  <a:moveTo>
                    <a:pt x="17951" y="0"/>
                  </a:moveTo>
                  <a:lnTo>
                    <a:pt x="13456" y="4480"/>
                  </a:lnTo>
                  <a:lnTo>
                    <a:pt x="13456" y="9818"/>
                  </a:lnTo>
                  <a:lnTo>
                    <a:pt x="11046" y="12243"/>
                  </a:lnTo>
                  <a:lnTo>
                    <a:pt x="3298" y="12243"/>
                  </a:lnTo>
                  <a:lnTo>
                    <a:pt x="1184" y="14343"/>
                  </a:lnTo>
                  <a:lnTo>
                    <a:pt x="1184" y="14357"/>
                  </a:lnTo>
                  <a:cubicBezTo>
                    <a:pt x="1064" y="14265"/>
                    <a:pt x="921" y="14207"/>
                    <a:pt x="764" y="14207"/>
                  </a:cubicBezTo>
                  <a:cubicBezTo>
                    <a:pt x="746" y="14207"/>
                    <a:pt x="729" y="14208"/>
                    <a:pt x="710" y="14210"/>
                  </a:cubicBezTo>
                  <a:cubicBezTo>
                    <a:pt x="518" y="14210"/>
                    <a:pt x="341" y="14298"/>
                    <a:pt x="208" y="14446"/>
                  </a:cubicBezTo>
                  <a:cubicBezTo>
                    <a:pt x="75" y="14594"/>
                    <a:pt x="1" y="14771"/>
                    <a:pt x="1" y="14978"/>
                  </a:cubicBezTo>
                  <a:cubicBezTo>
                    <a:pt x="15" y="15156"/>
                    <a:pt x="89" y="15333"/>
                    <a:pt x="222" y="15466"/>
                  </a:cubicBezTo>
                  <a:cubicBezTo>
                    <a:pt x="222" y="15466"/>
                    <a:pt x="237" y="15481"/>
                    <a:pt x="237" y="15481"/>
                  </a:cubicBezTo>
                  <a:cubicBezTo>
                    <a:pt x="385" y="15614"/>
                    <a:pt x="577" y="15688"/>
                    <a:pt x="770" y="15688"/>
                  </a:cubicBezTo>
                  <a:cubicBezTo>
                    <a:pt x="977" y="15673"/>
                    <a:pt x="1154" y="15585"/>
                    <a:pt x="1287" y="15452"/>
                  </a:cubicBezTo>
                  <a:cubicBezTo>
                    <a:pt x="1420" y="15304"/>
                    <a:pt x="1494" y="15112"/>
                    <a:pt x="1479" y="14919"/>
                  </a:cubicBezTo>
                  <a:cubicBezTo>
                    <a:pt x="1479" y="14757"/>
                    <a:pt x="1420" y="14624"/>
                    <a:pt x="1331" y="14505"/>
                  </a:cubicBezTo>
                  <a:lnTo>
                    <a:pt x="3387" y="12465"/>
                  </a:lnTo>
                  <a:lnTo>
                    <a:pt x="11135" y="12465"/>
                  </a:lnTo>
                  <a:lnTo>
                    <a:pt x="13678" y="9907"/>
                  </a:lnTo>
                  <a:lnTo>
                    <a:pt x="13678" y="4584"/>
                  </a:lnTo>
                  <a:lnTo>
                    <a:pt x="18173" y="89"/>
                  </a:lnTo>
                  <a:cubicBezTo>
                    <a:pt x="18099" y="59"/>
                    <a:pt x="18025" y="30"/>
                    <a:pt x="1795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5"/>
            <p:cNvSpPr/>
            <p:nvPr/>
          </p:nvSpPr>
          <p:spPr>
            <a:xfrm>
              <a:off x="987989" y="4608706"/>
              <a:ext cx="167442" cy="56617"/>
            </a:xfrm>
            <a:custGeom>
              <a:rect b="b" l="l" r="r" t="t"/>
              <a:pathLst>
                <a:path extrusionOk="0" h="1480" w="4377">
                  <a:moveTo>
                    <a:pt x="3635" y="1"/>
                  </a:moveTo>
                  <a:cubicBezTo>
                    <a:pt x="3626" y="1"/>
                    <a:pt x="3617" y="1"/>
                    <a:pt x="3608" y="1"/>
                  </a:cubicBezTo>
                  <a:cubicBezTo>
                    <a:pt x="3224" y="16"/>
                    <a:pt x="2928" y="312"/>
                    <a:pt x="2898" y="667"/>
                  </a:cubicBezTo>
                  <a:lnTo>
                    <a:pt x="1479" y="667"/>
                  </a:lnTo>
                  <a:cubicBezTo>
                    <a:pt x="1464" y="489"/>
                    <a:pt x="1390" y="327"/>
                    <a:pt x="1242" y="194"/>
                  </a:cubicBezTo>
                  <a:cubicBezTo>
                    <a:pt x="1109" y="75"/>
                    <a:pt x="932" y="1"/>
                    <a:pt x="754" y="1"/>
                  </a:cubicBezTo>
                  <a:lnTo>
                    <a:pt x="725" y="1"/>
                  </a:lnTo>
                  <a:cubicBezTo>
                    <a:pt x="311" y="16"/>
                    <a:pt x="0" y="356"/>
                    <a:pt x="15" y="770"/>
                  </a:cubicBezTo>
                  <a:cubicBezTo>
                    <a:pt x="15" y="948"/>
                    <a:pt x="89" y="1125"/>
                    <a:pt x="222" y="1258"/>
                  </a:cubicBezTo>
                  <a:cubicBezTo>
                    <a:pt x="237" y="1273"/>
                    <a:pt x="237" y="1273"/>
                    <a:pt x="252" y="1288"/>
                  </a:cubicBezTo>
                  <a:cubicBezTo>
                    <a:pt x="385" y="1421"/>
                    <a:pt x="577" y="1480"/>
                    <a:pt x="769" y="1480"/>
                  </a:cubicBezTo>
                  <a:cubicBezTo>
                    <a:pt x="1124" y="1465"/>
                    <a:pt x="1405" y="1214"/>
                    <a:pt x="1464" y="889"/>
                  </a:cubicBezTo>
                  <a:lnTo>
                    <a:pt x="2913" y="889"/>
                  </a:lnTo>
                  <a:cubicBezTo>
                    <a:pt x="2943" y="1036"/>
                    <a:pt x="3002" y="1155"/>
                    <a:pt x="3105" y="1258"/>
                  </a:cubicBezTo>
                  <a:cubicBezTo>
                    <a:pt x="3253" y="1406"/>
                    <a:pt x="3445" y="1480"/>
                    <a:pt x="3652" y="1480"/>
                  </a:cubicBezTo>
                  <a:cubicBezTo>
                    <a:pt x="4066" y="1465"/>
                    <a:pt x="4377" y="1110"/>
                    <a:pt x="4362" y="711"/>
                  </a:cubicBezTo>
                  <a:cubicBezTo>
                    <a:pt x="4348" y="307"/>
                    <a:pt x="4023" y="1"/>
                    <a:pt x="363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6" name="Google Shape;366;p25"/>
          <p:cNvGrpSpPr/>
          <p:nvPr/>
        </p:nvGrpSpPr>
        <p:grpSpPr>
          <a:xfrm flipH="1" rot="10800000">
            <a:off x="6957307" y="-836262"/>
            <a:ext cx="2943176" cy="2942600"/>
            <a:chOff x="-564150" y="3589452"/>
            <a:chExt cx="2169844" cy="2038094"/>
          </a:xfrm>
        </p:grpSpPr>
        <p:sp>
          <p:nvSpPr>
            <p:cNvPr id="367" name="Google Shape;367;p25"/>
            <p:cNvSpPr/>
            <p:nvPr/>
          </p:nvSpPr>
          <p:spPr>
            <a:xfrm>
              <a:off x="-434046" y="3735967"/>
              <a:ext cx="1405680" cy="1112073"/>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5"/>
            <p:cNvSpPr/>
            <p:nvPr/>
          </p:nvSpPr>
          <p:spPr>
            <a:xfrm>
              <a:off x="232271" y="4016526"/>
              <a:ext cx="867738" cy="1270602"/>
            </a:xfrm>
            <a:custGeom>
              <a:rect b="b" l="l" r="r" t="t"/>
              <a:pathLst>
                <a:path extrusionOk="0" h="33214" w="22683">
                  <a:moveTo>
                    <a:pt x="21870" y="0"/>
                  </a:moveTo>
                  <a:cubicBezTo>
                    <a:pt x="21677" y="0"/>
                    <a:pt x="21485" y="74"/>
                    <a:pt x="21352" y="207"/>
                  </a:cubicBezTo>
                  <a:cubicBezTo>
                    <a:pt x="21056" y="503"/>
                    <a:pt x="21056" y="976"/>
                    <a:pt x="21352" y="1257"/>
                  </a:cubicBezTo>
                  <a:cubicBezTo>
                    <a:pt x="21470" y="1390"/>
                    <a:pt x="21648" y="1464"/>
                    <a:pt x="21811" y="1464"/>
                  </a:cubicBezTo>
                  <a:lnTo>
                    <a:pt x="21811" y="5841"/>
                  </a:lnTo>
                  <a:lnTo>
                    <a:pt x="14225" y="13426"/>
                  </a:lnTo>
                  <a:lnTo>
                    <a:pt x="8976" y="13426"/>
                  </a:lnTo>
                  <a:lnTo>
                    <a:pt x="3653" y="18749"/>
                  </a:lnTo>
                  <a:lnTo>
                    <a:pt x="3653" y="29469"/>
                  </a:lnTo>
                  <a:lnTo>
                    <a:pt x="1243" y="31879"/>
                  </a:lnTo>
                  <a:cubicBezTo>
                    <a:pt x="1118" y="31787"/>
                    <a:pt x="967" y="31742"/>
                    <a:pt x="816" y="31742"/>
                  </a:cubicBezTo>
                  <a:cubicBezTo>
                    <a:pt x="627" y="31742"/>
                    <a:pt x="436" y="31813"/>
                    <a:pt x="297" y="31953"/>
                  </a:cubicBezTo>
                  <a:cubicBezTo>
                    <a:pt x="1" y="32249"/>
                    <a:pt x="1" y="32707"/>
                    <a:pt x="297" y="33003"/>
                  </a:cubicBezTo>
                  <a:cubicBezTo>
                    <a:pt x="437" y="33143"/>
                    <a:pt x="626" y="33214"/>
                    <a:pt x="814" y="33214"/>
                  </a:cubicBezTo>
                  <a:cubicBezTo>
                    <a:pt x="1003" y="33214"/>
                    <a:pt x="1191" y="33143"/>
                    <a:pt x="1332" y="33003"/>
                  </a:cubicBezTo>
                  <a:cubicBezTo>
                    <a:pt x="1598" y="32737"/>
                    <a:pt x="1627" y="32323"/>
                    <a:pt x="1406" y="32027"/>
                  </a:cubicBezTo>
                  <a:lnTo>
                    <a:pt x="3875" y="29558"/>
                  </a:lnTo>
                  <a:lnTo>
                    <a:pt x="3875" y="18838"/>
                  </a:lnTo>
                  <a:lnTo>
                    <a:pt x="9065" y="13648"/>
                  </a:lnTo>
                  <a:lnTo>
                    <a:pt x="14314" y="13648"/>
                  </a:lnTo>
                  <a:lnTo>
                    <a:pt x="22032" y="5929"/>
                  </a:lnTo>
                  <a:lnTo>
                    <a:pt x="22032" y="1449"/>
                  </a:lnTo>
                  <a:cubicBezTo>
                    <a:pt x="22165" y="1420"/>
                    <a:pt x="22284" y="1361"/>
                    <a:pt x="22387" y="1257"/>
                  </a:cubicBezTo>
                  <a:cubicBezTo>
                    <a:pt x="22683" y="976"/>
                    <a:pt x="22683" y="503"/>
                    <a:pt x="22387" y="207"/>
                  </a:cubicBezTo>
                  <a:cubicBezTo>
                    <a:pt x="22239" y="74"/>
                    <a:pt x="22062" y="0"/>
                    <a:pt x="2187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5"/>
            <p:cNvSpPr/>
            <p:nvPr/>
          </p:nvSpPr>
          <p:spPr>
            <a:xfrm>
              <a:off x="-361631" y="4510315"/>
              <a:ext cx="674856" cy="65737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5"/>
            <p:cNvSpPr/>
            <p:nvPr/>
          </p:nvSpPr>
          <p:spPr>
            <a:xfrm>
              <a:off x="248108" y="3801573"/>
              <a:ext cx="763685" cy="66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5"/>
            <p:cNvSpPr/>
            <p:nvPr/>
          </p:nvSpPr>
          <p:spPr>
            <a:xfrm>
              <a:off x="-277356" y="5105939"/>
              <a:ext cx="470651" cy="221841"/>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5"/>
            <p:cNvSpPr/>
            <p:nvPr/>
          </p:nvSpPr>
          <p:spPr>
            <a:xfrm>
              <a:off x="-301686" y="4910228"/>
              <a:ext cx="597926" cy="532357"/>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5"/>
            <p:cNvSpPr/>
            <p:nvPr/>
          </p:nvSpPr>
          <p:spPr>
            <a:xfrm>
              <a:off x="-195912" y="3984277"/>
              <a:ext cx="1620061" cy="1527905"/>
            </a:xfrm>
            <a:custGeom>
              <a:rect b="b" l="l" r="r" t="t"/>
              <a:pathLst>
                <a:path extrusionOk="0" h="39940" w="42349">
                  <a:moveTo>
                    <a:pt x="35118" y="0"/>
                  </a:moveTo>
                  <a:cubicBezTo>
                    <a:pt x="34926" y="0"/>
                    <a:pt x="34748" y="74"/>
                    <a:pt x="34600" y="222"/>
                  </a:cubicBezTo>
                  <a:cubicBezTo>
                    <a:pt x="34305" y="518"/>
                    <a:pt x="34305" y="976"/>
                    <a:pt x="34600" y="1272"/>
                  </a:cubicBezTo>
                  <a:cubicBezTo>
                    <a:pt x="34748" y="1420"/>
                    <a:pt x="34941" y="1479"/>
                    <a:pt x="35133" y="1479"/>
                  </a:cubicBezTo>
                  <a:lnTo>
                    <a:pt x="35133" y="7586"/>
                  </a:lnTo>
                  <a:lnTo>
                    <a:pt x="33994" y="8724"/>
                  </a:lnTo>
                  <a:lnTo>
                    <a:pt x="33994" y="8902"/>
                  </a:lnTo>
                  <a:lnTo>
                    <a:pt x="26601" y="16310"/>
                  </a:lnTo>
                  <a:lnTo>
                    <a:pt x="21544" y="16310"/>
                  </a:lnTo>
                  <a:lnTo>
                    <a:pt x="17419" y="20435"/>
                  </a:lnTo>
                  <a:lnTo>
                    <a:pt x="17419" y="31318"/>
                  </a:lnTo>
                  <a:lnTo>
                    <a:pt x="12953" y="35783"/>
                  </a:lnTo>
                  <a:lnTo>
                    <a:pt x="4037" y="35783"/>
                  </a:lnTo>
                  <a:lnTo>
                    <a:pt x="1198" y="38622"/>
                  </a:lnTo>
                  <a:cubicBezTo>
                    <a:pt x="1065" y="38518"/>
                    <a:pt x="888" y="38459"/>
                    <a:pt x="725" y="38459"/>
                  </a:cubicBezTo>
                  <a:cubicBezTo>
                    <a:pt x="518" y="38474"/>
                    <a:pt x="341" y="38563"/>
                    <a:pt x="208" y="38696"/>
                  </a:cubicBezTo>
                  <a:cubicBezTo>
                    <a:pt x="75" y="38844"/>
                    <a:pt x="1" y="39036"/>
                    <a:pt x="16" y="39228"/>
                  </a:cubicBezTo>
                  <a:cubicBezTo>
                    <a:pt x="16" y="39420"/>
                    <a:pt x="89" y="39598"/>
                    <a:pt x="223" y="39731"/>
                  </a:cubicBezTo>
                  <a:cubicBezTo>
                    <a:pt x="237" y="39731"/>
                    <a:pt x="237" y="39746"/>
                    <a:pt x="252" y="39746"/>
                  </a:cubicBezTo>
                  <a:cubicBezTo>
                    <a:pt x="387" y="39868"/>
                    <a:pt x="548" y="39940"/>
                    <a:pt x="733" y="39940"/>
                  </a:cubicBezTo>
                  <a:cubicBezTo>
                    <a:pt x="750" y="39940"/>
                    <a:pt x="767" y="39939"/>
                    <a:pt x="784" y="39938"/>
                  </a:cubicBezTo>
                  <a:cubicBezTo>
                    <a:pt x="977" y="39938"/>
                    <a:pt x="1154" y="39849"/>
                    <a:pt x="1287" y="39701"/>
                  </a:cubicBezTo>
                  <a:cubicBezTo>
                    <a:pt x="1420" y="39568"/>
                    <a:pt x="1494" y="39376"/>
                    <a:pt x="1494" y="39169"/>
                  </a:cubicBezTo>
                  <a:cubicBezTo>
                    <a:pt x="1479" y="39036"/>
                    <a:pt x="1435" y="38888"/>
                    <a:pt x="1346" y="38770"/>
                  </a:cubicBezTo>
                  <a:lnTo>
                    <a:pt x="4126" y="36005"/>
                  </a:lnTo>
                  <a:lnTo>
                    <a:pt x="13042" y="36005"/>
                  </a:lnTo>
                  <a:lnTo>
                    <a:pt x="17641" y="31406"/>
                  </a:lnTo>
                  <a:lnTo>
                    <a:pt x="17641" y="20524"/>
                  </a:lnTo>
                  <a:lnTo>
                    <a:pt x="21633" y="16517"/>
                  </a:lnTo>
                  <a:lnTo>
                    <a:pt x="26690" y="16517"/>
                  </a:lnTo>
                  <a:lnTo>
                    <a:pt x="33994" y="9212"/>
                  </a:lnTo>
                  <a:lnTo>
                    <a:pt x="33994" y="12125"/>
                  </a:lnTo>
                  <a:lnTo>
                    <a:pt x="38016" y="12125"/>
                  </a:lnTo>
                  <a:lnTo>
                    <a:pt x="42171" y="7970"/>
                  </a:lnTo>
                  <a:lnTo>
                    <a:pt x="42348" y="7793"/>
                  </a:lnTo>
                  <a:cubicBezTo>
                    <a:pt x="42289" y="7748"/>
                    <a:pt x="42245" y="7689"/>
                    <a:pt x="42186" y="7645"/>
                  </a:cubicBezTo>
                  <a:lnTo>
                    <a:pt x="37913" y="11903"/>
                  </a:lnTo>
                  <a:lnTo>
                    <a:pt x="34216" y="11903"/>
                  </a:lnTo>
                  <a:lnTo>
                    <a:pt x="34216" y="9005"/>
                  </a:lnTo>
                  <a:lnTo>
                    <a:pt x="35355" y="7867"/>
                  </a:lnTo>
                  <a:lnTo>
                    <a:pt x="35355" y="7689"/>
                  </a:lnTo>
                  <a:lnTo>
                    <a:pt x="39598" y="3446"/>
                  </a:lnTo>
                  <a:cubicBezTo>
                    <a:pt x="39569" y="3372"/>
                    <a:pt x="39539" y="3298"/>
                    <a:pt x="39509" y="3224"/>
                  </a:cubicBezTo>
                  <a:lnTo>
                    <a:pt x="38874" y="3845"/>
                  </a:lnTo>
                  <a:lnTo>
                    <a:pt x="35355" y="7379"/>
                  </a:lnTo>
                  <a:lnTo>
                    <a:pt x="35355" y="1449"/>
                  </a:lnTo>
                  <a:cubicBezTo>
                    <a:pt x="35458" y="1405"/>
                    <a:pt x="35562" y="1346"/>
                    <a:pt x="35650" y="1272"/>
                  </a:cubicBezTo>
                  <a:cubicBezTo>
                    <a:pt x="35931" y="976"/>
                    <a:pt x="35931" y="518"/>
                    <a:pt x="35650" y="222"/>
                  </a:cubicBezTo>
                  <a:cubicBezTo>
                    <a:pt x="35502" y="74"/>
                    <a:pt x="35310" y="0"/>
                    <a:pt x="3511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5"/>
            <p:cNvSpPr/>
            <p:nvPr/>
          </p:nvSpPr>
          <p:spPr>
            <a:xfrm>
              <a:off x="-564150" y="3615465"/>
              <a:ext cx="1260311" cy="1109280"/>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5"/>
            <p:cNvSpPr/>
            <p:nvPr/>
          </p:nvSpPr>
          <p:spPr>
            <a:xfrm>
              <a:off x="-186272" y="3843998"/>
              <a:ext cx="422565" cy="419160"/>
            </a:xfrm>
            <a:custGeom>
              <a:rect b="b" l="l" r="r" t="t"/>
              <a:pathLst>
                <a:path extrusionOk="0" h="10957" w="11046">
                  <a:moveTo>
                    <a:pt x="10232" y="0"/>
                  </a:moveTo>
                  <a:cubicBezTo>
                    <a:pt x="10040" y="0"/>
                    <a:pt x="9862" y="74"/>
                    <a:pt x="9715" y="207"/>
                  </a:cubicBezTo>
                  <a:cubicBezTo>
                    <a:pt x="9419" y="503"/>
                    <a:pt x="9419" y="962"/>
                    <a:pt x="9715" y="1257"/>
                  </a:cubicBezTo>
                  <a:cubicBezTo>
                    <a:pt x="9848" y="1390"/>
                    <a:pt x="10025" y="1464"/>
                    <a:pt x="10217" y="1464"/>
                  </a:cubicBezTo>
                  <a:lnTo>
                    <a:pt x="10217" y="4436"/>
                  </a:lnTo>
                  <a:lnTo>
                    <a:pt x="3918" y="10735"/>
                  </a:lnTo>
                  <a:lnTo>
                    <a:pt x="207" y="10735"/>
                  </a:lnTo>
                  <a:lnTo>
                    <a:pt x="207" y="7660"/>
                  </a:lnTo>
                  <a:lnTo>
                    <a:pt x="6417" y="1449"/>
                  </a:lnTo>
                  <a:cubicBezTo>
                    <a:pt x="6548" y="1535"/>
                    <a:pt x="6700" y="1579"/>
                    <a:pt x="6851" y="1579"/>
                  </a:cubicBezTo>
                  <a:cubicBezTo>
                    <a:pt x="7041" y="1579"/>
                    <a:pt x="7230" y="1509"/>
                    <a:pt x="7378" y="1361"/>
                  </a:cubicBezTo>
                  <a:cubicBezTo>
                    <a:pt x="7659" y="1080"/>
                    <a:pt x="7659" y="607"/>
                    <a:pt x="7378" y="326"/>
                  </a:cubicBezTo>
                  <a:cubicBezTo>
                    <a:pt x="7231" y="178"/>
                    <a:pt x="7038" y="104"/>
                    <a:pt x="6848" y="104"/>
                  </a:cubicBezTo>
                  <a:cubicBezTo>
                    <a:pt x="6658" y="104"/>
                    <a:pt x="6469" y="178"/>
                    <a:pt x="6329" y="326"/>
                  </a:cubicBezTo>
                  <a:cubicBezTo>
                    <a:pt x="6062" y="577"/>
                    <a:pt x="6048" y="1006"/>
                    <a:pt x="6269" y="1287"/>
                  </a:cubicBezTo>
                  <a:lnTo>
                    <a:pt x="0" y="7556"/>
                  </a:lnTo>
                  <a:lnTo>
                    <a:pt x="0" y="10957"/>
                  </a:lnTo>
                  <a:lnTo>
                    <a:pt x="4007" y="10957"/>
                  </a:lnTo>
                  <a:lnTo>
                    <a:pt x="10439" y="4525"/>
                  </a:lnTo>
                  <a:lnTo>
                    <a:pt x="10439" y="1435"/>
                  </a:lnTo>
                  <a:cubicBezTo>
                    <a:pt x="10557" y="1405"/>
                    <a:pt x="10661" y="1346"/>
                    <a:pt x="10750" y="1257"/>
                  </a:cubicBezTo>
                  <a:cubicBezTo>
                    <a:pt x="11045" y="962"/>
                    <a:pt x="11045" y="503"/>
                    <a:pt x="10750" y="207"/>
                  </a:cubicBezTo>
                  <a:cubicBezTo>
                    <a:pt x="10617" y="74"/>
                    <a:pt x="10424" y="0"/>
                    <a:pt x="1023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5"/>
            <p:cNvSpPr/>
            <p:nvPr/>
          </p:nvSpPr>
          <p:spPr>
            <a:xfrm>
              <a:off x="429129" y="3589452"/>
              <a:ext cx="483084" cy="39880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5"/>
            <p:cNvSpPr/>
            <p:nvPr/>
          </p:nvSpPr>
          <p:spPr>
            <a:xfrm>
              <a:off x="349368" y="3896598"/>
              <a:ext cx="768199" cy="662424"/>
            </a:xfrm>
            <a:custGeom>
              <a:rect b="b" l="l" r="r" t="t"/>
              <a:pathLst>
                <a:path extrusionOk="0" h="17316" w="20081">
                  <a:moveTo>
                    <a:pt x="19282" y="1"/>
                  </a:moveTo>
                  <a:cubicBezTo>
                    <a:pt x="19090" y="1"/>
                    <a:pt x="18897" y="60"/>
                    <a:pt x="18750" y="208"/>
                  </a:cubicBezTo>
                  <a:cubicBezTo>
                    <a:pt x="18469" y="488"/>
                    <a:pt x="18469" y="947"/>
                    <a:pt x="18735" y="1228"/>
                  </a:cubicBezTo>
                  <a:lnTo>
                    <a:pt x="13663" y="6299"/>
                  </a:lnTo>
                  <a:lnTo>
                    <a:pt x="13663" y="8976"/>
                  </a:lnTo>
                  <a:lnTo>
                    <a:pt x="8798" y="13840"/>
                  </a:lnTo>
                  <a:lnTo>
                    <a:pt x="3165" y="14077"/>
                  </a:lnTo>
                  <a:lnTo>
                    <a:pt x="3121" y="14092"/>
                  </a:lnTo>
                  <a:lnTo>
                    <a:pt x="1228" y="15970"/>
                  </a:lnTo>
                  <a:cubicBezTo>
                    <a:pt x="1103" y="15884"/>
                    <a:pt x="956" y="15840"/>
                    <a:pt x="806" y="15840"/>
                  </a:cubicBezTo>
                  <a:cubicBezTo>
                    <a:pt x="619" y="15840"/>
                    <a:pt x="430" y="15910"/>
                    <a:pt x="282" y="16058"/>
                  </a:cubicBezTo>
                  <a:cubicBezTo>
                    <a:pt x="1" y="16339"/>
                    <a:pt x="1" y="16812"/>
                    <a:pt x="282" y="17093"/>
                  </a:cubicBezTo>
                  <a:cubicBezTo>
                    <a:pt x="429" y="17241"/>
                    <a:pt x="622" y="17315"/>
                    <a:pt x="812" y="17315"/>
                  </a:cubicBezTo>
                  <a:cubicBezTo>
                    <a:pt x="1002" y="17315"/>
                    <a:pt x="1191" y="17241"/>
                    <a:pt x="1331" y="17093"/>
                  </a:cubicBezTo>
                  <a:cubicBezTo>
                    <a:pt x="1598" y="16842"/>
                    <a:pt x="1612" y="16413"/>
                    <a:pt x="1391" y="16132"/>
                  </a:cubicBezTo>
                  <a:lnTo>
                    <a:pt x="3224" y="14299"/>
                  </a:lnTo>
                  <a:lnTo>
                    <a:pt x="8843" y="14062"/>
                  </a:lnTo>
                  <a:lnTo>
                    <a:pt x="8887" y="14062"/>
                  </a:lnTo>
                  <a:lnTo>
                    <a:pt x="13885" y="9064"/>
                  </a:lnTo>
                  <a:lnTo>
                    <a:pt x="13885" y="6388"/>
                  </a:lnTo>
                  <a:lnTo>
                    <a:pt x="18912" y="1376"/>
                  </a:lnTo>
                  <a:cubicBezTo>
                    <a:pt x="19024" y="1440"/>
                    <a:pt x="19150" y="1472"/>
                    <a:pt x="19276" y="1472"/>
                  </a:cubicBezTo>
                  <a:cubicBezTo>
                    <a:pt x="19467" y="1472"/>
                    <a:pt x="19657" y="1400"/>
                    <a:pt x="19799" y="1257"/>
                  </a:cubicBezTo>
                  <a:cubicBezTo>
                    <a:pt x="20080" y="962"/>
                    <a:pt x="20080" y="503"/>
                    <a:pt x="19799" y="208"/>
                  </a:cubicBezTo>
                  <a:cubicBezTo>
                    <a:pt x="19651" y="60"/>
                    <a:pt x="19459" y="1"/>
                    <a:pt x="1928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5"/>
            <p:cNvSpPr/>
            <p:nvPr/>
          </p:nvSpPr>
          <p:spPr>
            <a:xfrm>
              <a:off x="56950" y="4814630"/>
              <a:ext cx="246094" cy="246668"/>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5"/>
            <p:cNvSpPr/>
            <p:nvPr/>
          </p:nvSpPr>
          <p:spPr>
            <a:xfrm>
              <a:off x="-483816" y="4384190"/>
              <a:ext cx="493834" cy="33496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5"/>
            <p:cNvSpPr/>
            <p:nvPr/>
          </p:nvSpPr>
          <p:spPr>
            <a:xfrm>
              <a:off x="-370123" y="4637014"/>
              <a:ext cx="609823" cy="376773"/>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5"/>
            <p:cNvSpPr/>
            <p:nvPr/>
          </p:nvSpPr>
          <p:spPr>
            <a:xfrm>
              <a:off x="-444796" y="3627936"/>
              <a:ext cx="1311764" cy="113755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5"/>
            <p:cNvSpPr/>
            <p:nvPr/>
          </p:nvSpPr>
          <p:spPr>
            <a:xfrm>
              <a:off x="-303369" y="4423783"/>
              <a:ext cx="168016" cy="56579"/>
            </a:xfrm>
            <a:custGeom>
              <a:rect b="b" l="l" r="r" t="t"/>
              <a:pathLst>
                <a:path extrusionOk="0" h="1479" w="4392">
                  <a:moveTo>
                    <a:pt x="725" y="0"/>
                  </a:moveTo>
                  <a:cubicBezTo>
                    <a:pt x="311" y="15"/>
                    <a:pt x="0" y="355"/>
                    <a:pt x="15" y="769"/>
                  </a:cubicBezTo>
                  <a:cubicBezTo>
                    <a:pt x="15" y="961"/>
                    <a:pt x="89" y="1124"/>
                    <a:pt x="222" y="1257"/>
                  </a:cubicBezTo>
                  <a:cubicBezTo>
                    <a:pt x="237" y="1272"/>
                    <a:pt x="237" y="1272"/>
                    <a:pt x="252" y="1287"/>
                  </a:cubicBezTo>
                  <a:cubicBezTo>
                    <a:pt x="400" y="1420"/>
                    <a:pt x="577" y="1479"/>
                    <a:pt x="784" y="1479"/>
                  </a:cubicBezTo>
                  <a:cubicBezTo>
                    <a:pt x="1124" y="1464"/>
                    <a:pt x="1405" y="1213"/>
                    <a:pt x="1464" y="887"/>
                  </a:cubicBezTo>
                  <a:lnTo>
                    <a:pt x="2913" y="887"/>
                  </a:lnTo>
                  <a:cubicBezTo>
                    <a:pt x="2943" y="1035"/>
                    <a:pt x="3017" y="1168"/>
                    <a:pt x="3105" y="1257"/>
                  </a:cubicBezTo>
                  <a:cubicBezTo>
                    <a:pt x="3253" y="1405"/>
                    <a:pt x="3446" y="1479"/>
                    <a:pt x="3667" y="1479"/>
                  </a:cubicBezTo>
                  <a:cubicBezTo>
                    <a:pt x="4067" y="1464"/>
                    <a:pt x="4392" y="1124"/>
                    <a:pt x="4377" y="710"/>
                  </a:cubicBezTo>
                  <a:cubicBezTo>
                    <a:pt x="4362" y="311"/>
                    <a:pt x="4022" y="0"/>
                    <a:pt x="3638" y="0"/>
                  </a:cubicBezTo>
                  <a:lnTo>
                    <a:pt x="3608" y="0"/>
                  </a:lnTo>
                  <a:cubicBezTo>
                    <a:pt x="3224" y="15"/>
                    <a:pt x="2928" y="311"/>
                    <a:pt x="2898" y="666"/>
                  </a:cubicBezTo>
                  <a:lnTo>
                    <a:pt x="1479" y="666"/>
                  </a:lnTo>
                  <a:cubicBezTo>
                    <a:pt x="1464" y="488"/>
                    <a:pt x="1390" y="326"/>
                    <a:pt x="1257" y="192"/>
                  </a:cubicBezTo>
                  <a:cubicBezTo>
                    <a:pt x="1109" y="59"/>
                    <a:pt x="917" y="0"/>
                    <a:pt x="72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5"/>
            <p:cNvSpPr/>
            <p:nvPr/>
          </p:nvSpPr>
          <p:spPr>
            <a:xfrm>
              <a:off x="348259" y="4185649"/>
              <a:ext cx="467820" cy="177656"/>
            </a:xfrm>
            <a:custGeom>
              <a:rect b="b" l="l" r="r" t="t"/>
              <a:pathLst>
                <a:path extrusionOk="0" h="4644" w="12229">
                  <a:moveTo>
                    <a:pt x="11459" y="0"/>
                  </a:moveTo>
                  <a:cubicBezTo>
                    <a:pt x="11267" y="0"/>
                    <a:pt x="11075" y="89"/>
                    <a:pt x="10942" y="237"/>
                  </a:cubicBezTo>
                  <a:cubicBezTo>
                    <a:pt x="10809" y="385"/>
                    <a:pt x="10735" y="562"/>
                    <a:pt x="10750" y="769"/>
                  </a:cubicBezTo>
                  <a:cubicBezTo>
                    <a:pt x="10750" y="917"/>
                    <a:pt x="10809" y="1050"/>
                    <a:pt x="10897" y="1168"/>
                  </a:cubicBezTo>
                  <a:lnTo>
                    <a:pt x="8783" y="3283"/>
                  </a:lnTo>
                  <a:cubicBezTo>
                    <a:pt x="8650" y="3179"/>
                    <a:pt x="8487" y="3135"/>
                    <a:pt x="8310" y="3135"/>
                  </a:cubicBezTo>
                  <a:cubicBezTo>
                    <a:pt x="8118" y="3150"/>
                    <a:pt x="7940" y="3224"/>
                    <a:pt x="7807" y="3372"/>
                  </a:cubicBezTo>
                  <a:cubicBezTo>
                    <a:pt x="7704" y="3490"/>
                    <a:pt x="7630" y="3623"/>
                    <a:pt x="7615" y="3771"/>
                  </a:cubicBezTo>
                  <a:lnTo>
                    <a:pt x="1479" y="3771"/>
                  </a:lnTo>
                  <a:cubicBezTo>
                    <a:pt x="1421" y="3425"/>
                    <a:pt x="1111" y="3164"/>
                    <a:pt x="754" y="3164"/>
                  </a:cubicBezTo>
                  <a:cubicBezTo>
                    <a:pt x="744" y="3164"/>
                    <a:pt x="734" y="3164"/>
                    <a:pt x="725" y="3165"/>
                  </a:cubicBezTo>
                  <a:cubicBezTo>
                    <a:pt x="325" y="3179"/>
                    <a:pt x="0" y="3519"/>
                    <a:pt x="15" y="3933"/>
                  </a:cubicBezTo>
                  <a:cubicBezTo>
                    <a:pt x="30" y="4126"/>
                    <a:pt x="104" y="4288"/>
                    <a:pt x="237" y="4421"/>
                  </a:cubicBezTo>
                  <a:cubicBezTo>
                    <a:pt x="370" y="4554"/>
                    <a:pt x="577" y="4643"/>
                    <a:pt x="784" y="4643"/>
                  </a:cubicBezTo>
                  <a:cubicBezTo>
                    <a:pt x="1153" y="4628"/>
                    <a:pt x="1449" y="4347"/>
                    <a:pt x="1493" y="3993"/>
                  </a:cubicBezTo>
                  <a:lnTo>
                    <a:pt x="7615" y="3993"/>
                  </a:lnTo>
                  <a:cubicBezTo>
                    <a:pt x="7645" y="4140"/>
                    <a:pt x="7704" y="4288"/>
                    <a:pt x="7822" y="4392"/>
                  </a:cubicBezTo>
                  <a:cubicBezTo>
                    <a:pt x="7822" y="4407"/>
                    <a:pt x="7837" y="4407"/>
                    <a:pt x="7837" y="4421"/>
                  </a:cubicBezTo>
                  <a:cubicBezTo>
                    <a:pt x="7972" y="4543"/>
                    <a:pt x="8145" y="4615"/>
                    <a:pt x="8320" y="4615"/>
                  </a:cubicBezTo>
                  <a:cubicBezTo>
                    <a:pt x="8337" y="4615"/>
                    <a:pt x="8353" y="4615"/>
                    <a:pt x="8369" y="4614"/>
                  </a:cubicBezTo>
                  <a:cubicBezTo>
                    <a:pt x="8576" y="4599"/>
                    <a:pt x="8753" y="4525"/>
                    <a:pt x="8887" y="4377"/>
                  </a:cubicBezTo>
                  <a:cubicBezTo>
                    <a:pt x="9020" y="4229"/>
                    <a:pt x="9094" y="4037"/>
                    <a:pt x="9079" y="3845"/>
                  </a:cubicBezTo>
                  <a:cubicBezTo>
                    <a:pt x="9079" y="3697"/>
                    <a:pt x="9034" y="3564"/>
                    <a:pt x="8946" y="3431"/>
                  </a:cubicBezTo>
                  <a:lnTo>
                    <a:pt x="11045" y="1331"/>
                  </a:lnTo>
                  <a:cubicBezTo>
                    <a:pt x="11178" y="1420"/>
                    <a:pt x="11341" y="1479"/>
                    <a:pt x="11518" y="1479"/>
                  </a:cubicBezTo>
                  <a:cubicBezTo>
                    <a:pt x="11711" y="1464"/>
                    <a:pt x="11888" y="1375"/>
                    <a:pt x="12021" y="1242"/>
                  </a:cubicBezTo>
                  <a:cubicBezTo>
                    <a:pt x="12169" y="1094"/>
                    <a:pt x="12228" y="902"/>
                    <a:pt x="12228" y="710"/>
                  </a:cubicBezTo>
                  <a:cubicBezTo>
                    <a:pt x="12213" y="503"/>
                    <a:pt x="12125" y="326"/>
                    <a:pt x="11992" y="192"/>
                  </a:cubicBezTo>
                  <a:cubicBezTo>
                    <a:pt x="11844" y="59"/>
                    <a:pt x="11666" y="0"/>
                    <a:pt x="1148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5"/>
            <p:cNvSpPr/>
            <p:nvPr/>
          </p:nvSpPr>
          <p:spPr>
            <a:xfrm>
              <a:off x="335214" y="4123983"/>
              <a:ext cx="665828" cy="554391"/>
            </a:xfrm>
            <a:custGeom>
              <a:rect b="b" l="l" r="r" t="t"/>
              <a:pathLst>
                <a:path extrusionOk="0" h="14492" w="17405">
                  <a:moveTo>
                    <a:pt x="16591" y="1"/>
                  </a:moveTo>
                  <a:cubicBezTo>
                    <a:pt x="16414" y="1"/>
                    <a:pt x="16221" y="75"/>
                    <a:pt x="16074" y="208"/>
                  </a:cubicBezTo>
                  <a:cubicBezTo>
                    <a:pt x="15793" y="503"/>
                    <a:pt x="15793" y="962"/>
                    <a:pt x="16074" y="1257"/>
                  </a:cubicBezTo>
                  <a:cubicBezTo>
                    <a:pt x="16192" y="1376"/>
                    <a:pt x="16340" y="1435"/>
                    <a:pt x="16488" y="1464"/>
                  </a:cubicBezTo>
                  <a:lnTo>
                    <a:pt x="16488" y="3313"/>
                  </a:lnTo>
                  <a:lnTo>
                    <a:pt x="11179" y="8621"/>
                  </a:lnTo>
                  <a:cubicBezTo>
                    <a:pt x="11058" y="8538"/>
                    <a:pt x="10914" y="8496"/>
                    <a:pt x="10769" y="8496"/>
                  </a:cubicBezTo>
                  <a:cubicBezTo>
                    <a:pt x="10580" y="8496"/>
                    <a:pt x="10390" y="8567"/>
                    <a:pt x="10248" y="8710"/>
                  </a:cubicBezTo>
                  <a:cubicBezTo>
                    <a:pt x="10115" y="8843"/>
                    <a:pt x="10041" y="9020"/>
                    <a:pt x="10041" y="9198"/>
                  </a:cubicBezTo>
                  <a:lnTo>
                    <a:pt x="5058" y="9272"/>
                  </a:lnTo>
                  <a:lnTo>
                    <a:pt x="1184" y="13160"/>
                  </a:lnTo>
                  <a:cubicBezTo>
                    <a:pt x="1064" y="13067"/>
                    <a:pt x="921" y="13010"/>
                    <a:pt x="765" y="13010"/>
                  </a:cubicBezTo>
                  <a:cubicBezTo>
                    <a:pt x="747" y="13010"/>
                    <a:pt x="729" y="13011"/>
                    <a:pt x="711" y="13012"/>
                  </a:cubicBezTo>
                  <a:cubicBezTo>
                    <a:pt x="518" y="13012"/>
                    <a:pt x="326" y="13101"/>
                    <a:pt x="193" y="13249"/>
                  </a:cubicBezTo>
                  <a:cubicBezTo>
                    <a:pt x="60" y="13397"/>
                    <a:pt x="1" y="13574"/>
                    <a:pt x="1" y="13781"/>
                  </a:cubicBezTo>
                  <a:cubicBezTo>
                    <a:pt x="16" y="13959"/>
                    <a:pt x="90" y="14136"/>
                    <a:pt x="223" y="14269"/>
                  </a:cubicBezTo>
                  <a:cubicBezTo>
                    <a:pt x="223" y="14269"/>
                    <a:pt x="238" y="14284"/>
                    <a:pt x="238" y="14284"/>
                  </a:cubicBezTo>
                  <a:cubicBezTo>
                    <a:pt x="385" y="14417"/>
                    <a:pt x="578" y="14491"/>
                    <a:pt x="770" y="14491"/>
                  </a:cubicBezTo>
                  <a:cubicBezTo>
                    <a:pt x="1184" y="14476"/>
                    <a:pt x="1494" y="14121"/>
                    <a:pt x="1480" y="13722"/>
                  </a:cubicBezTo>
                  <a:cubicBezTo>
                    <a:pt x="1480" y="13574"/>
                    <a:pt x="1420" y="13426"/>
                    <a:pt x="1347" y="13308"/>
                  </a:cubicBezTo>
                  <a:lnTo>
                    <a:pt x="5161" y="9493"/>
                  </a:lnTo>
                  <a:lnTo>
                    <a:pt x="10070" y="9419"/>
                  </a:lnTo>
                  <a:cubicBezTo>
                    <a:pt x="10100" y="9538"/>
                    <a:pt x="10159" y="9656"/>
                    <a:pt x="10248" y="9759"/>
                  </a:cubicBezTo>
                  <a:cubicBezTo>
                    <a:pt x="10396" y="9900"/>
                    <a:pt x="10584" y="9970"/>
                    <a:pt x="10773" y="9970"/>
                  </a:cubicBezTo>
                  <a:cubicBezTo>
                    <a:pt x="10961" y="9970"/>
                    <a:pt x="11150" y="9900"/>
                    <a:pt x="11298" y="9759"/>
                  </a:cubicBezTo>
                  <a:cubicBezTo>
                    <a:pt x="11564" y="9479"/>
                    <a:pt x="11579" y="9065"/>
                    <a:pt x="11342" y="8769"/>
                  </a:cubicBezTo>
                  <a:lnTo>
                    <a:pt x="16709" y="3401"/>
                  </a:lnTo>
                  <a:lnTo>
                    <a:pt x="16709" y="1464"/>
                  </a:lnTo>
                  <a:cubicBezTo>
                    <a:pt x="16857" y="1435"/>
                    <a:pt x="17005" y="1376"/>
                    <a:pt x="17123" y="1257"/>
                  </a:cubicBezTo>
                  <a:cubicBezTo>
                    <a:pt x="17404" y="962"/>
                    <a:pt x="17404" y="503"/>
                    <a:pt x="17123" y="208"/>
                  </a:cubicBezTo>
                  <a:cubicBezTo>
                    <a:pt x="16976" y="75"/>
                    <a:pt x="16783" y="1"/>
                    <a:pt x="1659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5"/>
            <p:cNvSpPr/>
            <p:nvPr/>
          </p:nvSpPr>
          <p:spPr>
            <a:xfrm>
              <a:off x="552997" y="4019892"/>
              <a:ext cx="346208" cy="246745"/>
            </a:xfrm>
            <a:custGeom>
              <a:rect b="b" l="l" r="r" t="t"/>
              <a:pathLst>
                <a:path extrusionOk="0" h="6450" w="9050">
                  <a:moveTo>
                    <a:pt x="8237" y="1"/>
                  </a:moveTo>
                  <a:cubicBezTo>
                    <a:pt x="8059" y="1"/>
                    <a:pt x="7867" y="60"/>
                    <a:pt x="7719" y="208"/>
                  </a:cubicBezTo>
                  <a:cubicBezTo>
                    <a:pt x="7453" y="474"/>
                    <a:pt x="7438" y="888"/>
                    <a:pt x="7645" y="1169"/>
                  </a:cubicBezTo>
                  <a:lnTo>
                    <a:pt x="3254" y="5561"/>
                  </a:lnTo>
                  <a:lnTo>
                    <a:pt x="1464" y="5561"/>
                  </a:lnTo>
                  <a:cubicBezTo>
                    <a:pt x="1435" y="5413"/>
                    <a:pt x="1361" y="5280"/>
                    <a:pt x="1243" y="5176"/>
                  </a:cubicBezTo>
                  <a:cubicBezTo>
                    <a:pt x="1110" y="5043"/>
                    <a:pt x="917" y="4969"/>
                    <a:pt x="725" y="4969"/>
                  </a:cubicBezTo>
                  <a:cubicBezTo>
                    <a:pt x="518" y="4984"/>
                    <a:pt x="341" y="5073"/>
                    <a:pt x="208" y="5206"/>
                  </a:cubicBezTo>
                  <a:cubicBezTo>
                    <a:pt x="75" y="5354"/>
                    <a:pt x="1" y="5546"/>
                    <a:pt x="15" y="5738"/>
                  </a:cubicBezTo>
                  <a:cubicBezTo>
                    <a:pt x="15" y="5930"/>
                    <a:pt x="104" y="6108"/>
                    <a:pt x="222" y="6241"/>
                  </a:cubicBezTo>
                  <a:cubicBezTo>
                    <a:pt x="360" y="6364"/>
                    <a:pt x="535" y="6449"/>
                    <a:pt x="724" y="6449"/>
                  </a:cubicBezTo>
                  <a:cubicBezTo>
                    <a:pt x="739" y="6449"/>
                    <a:pt x="754" y="6449"/>
                    <a:pt x="770" y="6448"/>
                  </a:cubicBezTo>
                  <a:cubicBezTo>
                    <a:pt x="1154" y="6433"/>
                    <a:pt x="1450" y="6137"/>
                    <a:pt x="1479" y="5782"/>
                  </a:cubicBezTo>
                  <a:lnTo>
                    <a:pt x="3357" y="5782"/>
                  </a:lnTo>
                  <a:lnTo>
                    <a:pt x="7808" y="1332"/>
                  </a:lnTo>
                  <a:cubicBezTo>
                    <a:pt x="7932" y="1424"/>
                    <a:pt x="8083" y="1469"/>
                    <a:pt x="8236" y="1469"/>
                  </a:cubicBezTo>
                  <a:cubicBezTo>
                    <a:pt x="8427" y="1469"/>
                    <a:pt x="8621" y="1398"/>
                    <a:pt x="8769" y="1258"/>
                  </a:cubicBezTo>
                  <a:cubicBezTo>
                    <a:pt x="9050" y="962"/>
                    <a:pt x="9050" y="504"/>
                    <a:pt x="8769" y="208"/>
                  </a:cubicBezTo>
                  <a:cubicBezTo>
                    <a:pt x="8621" y="60"/>
                    <a:pt x="8429" y="1"/>
                    <a:pt x="823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5"/>
            <p:cNvSpPr/>
            <p:nvPr/>
          </p:nvSpPr>
          <p:spPr>
            <a:xfrm>
              <a:off x="602230" y="4755221"/>
              <a:ext cx="63389" cy="359941"/>
            </a:xfrm>
            <a:custGeom>
              <a:rect b="b" l="l" r="r" t="t"/>
              <a:pathLst>
                <a:path extrusionOk="0" h="9409" w="1657">
                  <a:moveTo>
                    <a:pt x="813" y="1"/>
                  </a:moveTo>
                  <a:cubicBezTo>
                    <a:pt x="621" y="1"/>
                    <a:pt x="444" y="75"/>
                    <a:pt x="296" y="223"/>
                  </a:cubicBezTo>
                  <a:cubicBezTo>
                    <a:pt x="0" y="504"/>
                    <a:pt x="0" y="977"/>
                    <a:pt x="296" y="1258"/>
                  </a:cubicBezTo>
                  <a:cubicBezTo>
                    <a:pt x="414" y="1376"/>
                    <a:pt x="562" y="1450"/>
                    <a:pt x="725" y="1465"/>
                  </a:cubicBezTo>
                  <a:lnTo>
                    <a:pt x="725" y="7956"/>
                  </a:lnTo>
                  <a:cubicBezTo>
                    <a:pt x="577" y="7971"/>
                    <a:pt x="444" y="8045"/>
                    <a:pt x="325" y="8148"/>
                  </a:cubicBezTo>
                  <a:cubicBezTo>
                    <a:pt x="44" y="8444"/>
                    <a:pt x="44" y="8917"/>
                    <a:pt x="325" y="9198"/>
                  </a:cubicBezTo>
                  <a:cubicBezTo>
                    <a:pt x="473" y="9338"/>
                    <a:pt x="662" y="9409"/>
                    <a:pt x="850" y="9409"/>
                  </a:cubicBezTo>
                  <a:cubicBezTo>
                    <a:pt x="1039" y="9409"/>
                    <a:pt x="1227" y="9338"/>
                    <a:pt x="1375" y="9198"/>
                  </a:cubicBezTo>
                  <a:cubicBezTo>
                    <a:pt x="1656" y="8917"/>
                    <a:pt x="1656" y="8444"/>
                    <a:pt x="1375" y="8148"/>
                  </a:cubicBezTo>
                  <a:cubicBezTo>
                    <a:pt x="1257" y="8030"/>
                    <a:pt x="1094" y="7971"/>
                    <a:pt x="946" y="7941"/>
                  </a:cubicBezTo>
                  <a:lnTo>
                    <a:pt x="946" y="1465"/>
                  </a:lnTo>
                  <a:cubicBezTo>
                    <a:pt x="1079" y="1435"/>
                    <a:pt x="1227" y="1376"/>
                    <a:pt x="1331" y="1258"/>
                  </a:cubicBezTo>
                  <a:cubicBezTo>
                    <a:pt x="1627" y="977"/>
                    <a:pt x="1627" y="504"/>
                    <a:pt x="1331" y="223"/>
                  </a:cubicBezTo>
                  <a:cubicBezTo>
                    <a:pt x="1198" y="75"/>
                    <a:pt x="1006" y="1"/>
                    <a:pt x="813"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5"/>
            <p:cNvSpPr/>
            <p:nvPr/>
          </p:nvSpPr>
          <p:spPr>
            <a:xfrm>
              <a:off x="857311" y="4374550"/>
              <a:ext cx="748383" cy="657948"/>
            </a:xfrm>
            <a:custGeom>
              <a:rect b="b" l="l" r="r" t="t"/>
              <a:pathLst>
                <a:path extrusionOk="0" h="17199" w="19563">
                  <a:moveTo>
                    <a:pt x="19326" y="1"/>
                  </a:moveTo>
                  <a:lnTo>
                    <a:pt x="18853" y="474"/>
                  </a:lnTo>
                  <a:lnTo>
                    <a:pt x="15630" y="3697"/>
                  </a:lnTo>
                  <a:lnTo>
                    <a:pt x="15630" y="9316"/>
                  </a:lnTo>
                  <a:lnTo>
                    <a:pt x="10750" y="14196"/>
                  </a:lnTo>
                  <a:lnTo>
                    <a:pt x="2825" y="14196"/>
                  </a:lnTo>
                  <a:lnTo>
                    <a:pt x="1169" y="15852"/>
                  </a:lnTo>
                  <a:cubicBezTo>
                    <a:pt x="1036" y="15763"/>
                    <a:pt x="888" y="15719"/>
                    <a:pt x="725" y="15719"/>
                  </a:cubicBezTo>
                  <a:cubicBezTo>
                    <a:pt x="326" y="15733"/>
                    <a:pt x="1" y="16088"/>
                    <a:pt x="15" y="16487"/>
                  </a:cubicBezTo>
                  <a:cubicBezTo>
                    <a:pt x="30" y="16680"/>
                    <a:pt x="104" y="16857"/>
                    <a:pt x="237" y="16990"/>
                  </a:cubicBezTo>
                  <a:cubicBezTo>
                    <a:pt x="361" y="17114"/>
                    <a:pt x="547" y="17199"/>
                    <a:pt x="739" y="17199"/>
                  </a:cubicBezTo>
                  <a:cubicBezTo>
                    <a:pt x="754" y="17199"/>
                    <a:pt x="769" y="17198"/>
                    <a:pt x="784" y="17197"/>
                  </a:cubicBezTo>
                  <a:cubicBezTo>
                    <a:pt x="1198" y="17182"/>
                    <a:pt x="1509" y="16842"/>
                    <a:pt x="1494" y="16428"/>
                  </a:cubicBezTo>
                  <a:cubicBezTo>
                    <a:pt x="1494" y="16266"/>
                    <a:pt x="1420" y="16118"/>
                    <a:pt x="1331" y="16000"/>
                  </a:cubicBezTo>
                  <a:lnTo>
                    <a:pt x="2913" y="14417"/>
                  </a:lnTo>
                  <a:lnTo>
                    <a:pt x="10839" y="14417"/>
                  </a:lnTo>
                  <a:lnTo>
                    <a:pt x="15851" y="9405"/>
                  </a:lnTo>
                  <a:lnTo>
                    <a:pt x="15851" y="3786"/>
                  </a:lnTo>
                  <a:lnTo>
                    <a:pt x="19104" y="533"/>
                  </a:lnTo>
                  <a:lnTo>
                    <a:pt x="19563" y="75"/>
                  </a:lnTo>
                  <a:lnTo>
                    <a:pt x="19548" y="75"/>
                  </a:lnTo>
                  <a:lnTo>
                    <a:pt x="19326"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5"/>
            <p:cNvSpPr/>
            <p:nvPr/>
          </p:nvSpPr>
          <p:spPr>
            <a:xfrm>
              <a:off x="929153" y="4695276"/>
              <a:ext cx="675430" cy="657374"/>
            </a:xfrm>
            <a:custGeom>
              <a:rect b="b" l="l" r="r" t="t"/>
              <a:pathLst>
                <a:path extrusionOk="0" h="17184" w="17656">
                  <a:moveTo>
                    <a:pt x="16872" y="1"/>
                  </a:moveTo>
                  <a:cubicBezTo>
                    <a:pt x="16679" y="15"/>
                    <a:pt x="16487" y="104"/>
                    <a:pt x="16354" y="237"/>
                  </a:cubicBezTo>
                  <a:cubicBezTo>
                    <a:pt x="16221" y="385"/>
                    <a:pt x="16162" y="577"/>
                    <a:pt x="16162" y="770"/>
                  </a:cubicBezTo>
                  <a:cubicBezTo>
                    <a:pt x="16177" y="962"/>
                    <a:pt x="16250" y="1139"/>
                    <a:pt x="16384" y="1272"/>
                  </a:cubicBezTo>
                  <a:cubicBezTo>
                    <a:pt x="16384" y="1272"/>
                    <a:pt x="16398" y="1272"/>
                    <a:pt x="16398" y="1287"/>
                  </a:cubicBezTo>
                  <a:cubicBezTo>
                    <a:pt x="16517" y="1391"/>
                    <a:pt x="16665" y="1464"/>
                    <a:pt x="16827" y="1479"/>
                  </a:cubicBezTo>
                  <a:lnTo>
                    <a:pt x="16827" y="5826"/>
                  </a:lnTo>
                  <a:lnTo>
                    <a:pt x="9064" y="13574"/>
                  </a:lnTo>
                  <a:lnTo>
                    <a:pt x="3431" y="13574"/>
                  </a:lnTo>
                  <a:lnTo>
                    <a:pt x="1169" y="15837"/>
                  </a:lnTo>
                  <a:cubicBezTo>
                    <a:pt x="1050" y="15748"/>
                    <a:pt x="888" y="15704"/>
                    <a:pt x="740" y="15704"/>
                  </a:cubicBezTo>
                  <a:cubicBezTo>
                    <a:pt x="326" y="15733"/>
                    <a:pt x="0" y="16073"/>
                    <a:pt x="30" y="16472"/>
                  </a:cubicBezTo>
                  <a:cubicBezTo>
                    <a:pt x="30" y="16665"/>
                    <a:pt x="119" y="16842"/>
                    <a:pt x="237" y="16975"/>
                  </a:cubicBezTo>
                  <a:cubicBezTo>
                    <a:pt x="374" y="17099"/>
                    <a:pt x="549" y="17184"/>
                    <a:pt x="739" y="17184"/>
                  </a:cubicBezTo>
                  <a:cubicBezTo>
                    <a:pt x="754" y="17184"/>
                    <a:pt x="769" y="17183"/>
                    <a:pt x="784" y="17182"/>
                  </a:cubicBezTo>
                  <a:cubicBezTo>
                    <a:pt x="1198" y="17167"/>
                    <a:pt x="1509" y="16827"/>
                    <a:pt x="1494" y="16413"/>
                  </a:cubicBezTo>
                  <a:cubicBezTo>
                    <a:pt x="1494" y="16251"/>
                    <a:pt x="1435" y="16103"/>
                    <a:pt x="1331" y="15985"/>
                  </a:cubicBezTo>
                  <a:lnTo>
                    <a:pt x="3520" y="13796"/>
                  </a:lnTo>
                  <a:lnTo>
                    <a:pt x="9168" y="13796"/>
                  </a:lnTo>
                  <a:lnTo>
                    <a:pt x="17049" y="5915"/>
                  </a:lnTo>
                  <a:lnTo>
                    <a:pt x="17049" y="1464"/>
                  </a:lnTo>
                  <a:cubicBezTo>
                    <a:pt x="17197" y="1435"/>
                    <a:pt x="17330" y="1361"/>
                    <a:pt x="17448" y="1243"/>
                  </a:cubicBezTo>
                  <a:cubicBezTo>
                    <a:pt x="17581" y="1095"/>
                    <a:pt x="17655" y="917"/>
                    <a:pt x="17640" y="710"/>
                  </a:cubicBezTo>
                  <a:cubicBezTo>
                    <a:pt x="17626" y="518"/>
                    <a:pt x="17552" y="341"/>
                    <a:pt x="17404" y="208"/>
                  </a:cubicBezTo>
                  <a:cubicBezTo>
                    <a:pt x="17271" y="75"/>
                    <a:pt x="17093" y="1"/>
                    <a:pt x="1690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5"/>
            <p:cNvSpPr/>
            <p:nvPr/>
          </p:nvSpPr>
          <p:spPr>
            <a:xfrm>
              <a:off x="989098" y="5095189"/>
              <a:ext cx="598499" cy="532357"/>
            </a:xfrm>
            <a:custGeom>
              <a:rect b="b" l="l" r="r" t="t"/>
              <a:pathLst>
                <a:path extrusionOk="0" h="13916" w="15645">
                  <a:moveTo>
                    <a:pt x="14831" y="0"/>
                  </a:moveTo>
                  <a:cubicBezTo>
                    <a:pt x="14654" y="0"/>
                    <a:pt x="14462" y="60"/>
                    <a:pt x="14314" y="207"/>
                  </a:cubicBezTo>
                  <a:cubicBezTo>
                    <a:pt x="14033" y="503"/>
                    <a:pt x="14033" y="962"/>
                    <a:pt x="14314" y="1257"/>
                  </a:cubicBezTo>
                  <a:cubicBezTo>
                    <a:pt x="14432" y="1376"/>
                    <a:pt x="14595" y="1450"/>
                    <a:pt x="14757" y="1464"/>
                  </a:cubicBezTo>
                  <a:lnTo>
                    <a:pt x="14757" y="5974"/>
                  </a:lnTo>
                  <a:lnTo>
                    <a:pt x="12318" y="8429"/>
                  </a:lnTo>
                  <a:lnTo>
                    <a:pt x="5398" y="8429"/>
                  </a:lnTo>
                  <a:lnTo>
                    <a:pt x="1213" y="12598"/>
                  </a:lnTo>
                  <a:cubicBezTo>
                    <a:pt x="1080" y="12495"/>
                    <a:pt x="918" y="12436"/>
                    <a:pt x="725" y="12436"/>
                  </a:cubicBezTo>
                  <a:cubicBezTo>
                    <a:pt x="326" y="12450"/>
                    <a:pt x="1" y="12805"/>
                    <a:pt x="16" y="13205"/>
                  </a:cubicBezTo>
                  <a:cubicBezTo>
                    <a:pt x="30" y="13397"/>
                    <a:pt x="104" y="13574"/>
                    <a:pt x="237" y="13707"/>
                  </a:cubicBezTo>
                  <a:cubicBezTo>
                    <a:pt x="374" y="13831"/>
                    <a:pt x="550" y="13916"/>
                    <a:pt x="739" y="13916"/>
                  </a:cubicBezTo>
                  <a:cubicBezTo>
                    <a:pt x="754" y="13916"/>
                    <a:pt x="769" y="13915"/>
                    <a:pt x="784" y="13914"/>
                  </a:cubicBezTo>
                  <a:cubicBezTo>
                    <a:pt x="1198" y="13900"/>
                    <a:pt x="1509" y="13559"/>
                    <a:pt x="1494" y="13145"/>
                  </a:cubicBezTo>
                  <a:cubicBezTo>
                    <a:pt x="1494" y="13012"/>
                    <a:pt x="1450" y="12879"/>
                    <a:pt x="1361" y="12761"/>
                  </a:cubicBezTo>
                  <a:lnTo>
                    <a:pt x="5486" y="8650"/>
                  </a:lnTo>
                  <a:lnTo>
                    <a:pt x="12406" y="8650"/>
                  </a:lnTo>
                  <a:lnTo>
                    <a:pt x="14979" y="6063"/>
                  </a:lnTo>
                  <a:lnTo>
                    <a:pt x="14979" y="1450"/>
                  </a:lnTo>
                  <a:cubicBezTo>
                    <a:pt x="15112" y="1435"/>
                    <a:pt x="15245" y="1361"/>
                    <a:pt x="15364" y="1257"/>
                  </a:cubicBezTo>
                  <a:cubicBezTo>
                    <a:pt x="15645" y="962"/>
                    <a:pt x="15645" y="503"/>
                    <a:pt x="15364" y="207"/>
                  </a:cubicBezTo>
                  <a:cubicBezTo>
                    <a:pt x="15216" y="60"/>
                    <a:pt x="15024"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5"/>
            <p:cNvSpPr/>
            <p:nvPr/>
          </p:nvSpPr>
          <p:spPr>
            <a:xfrm>
              <a:off x="532645" y="4316862"/>
              <a:ext cx="944095" cy="933919"/>
            </a:xfrm>
            <a:custGeom>
              <a:rect b="b" l="l" r="r" t="t"/>
              <a:pathLst>
                <a:path extrusionOk="0" h="24413" w="24679">
                  <a:moveTo>
                    <a:pt x="24486" y="1"/>
                  </a:moveTo>
                  <a:lnTo>
                    <a:pt x="19282" y="5205"/>
                  </a:lnTo>
                  <a:lnTo>
                    <a:pt x="14047" y="5205"/>
                  </a:lnTo>
                  <a:lnTo>
                    <a:pt x="9390" y="9863"/>
                  </a:lnTo>
                  <a:cubicBezTo>
                    <a:pt x="9270" y="9770"/>
                    <a:pt x="9127" y="9713"/>
                    <a:pt x="8970" y="9713"/>
                  </a:cubicBezTo>
                  <a:cubicBezTo>
                    <a:pt x="8952" y="9713"/>
                    <a:pt x="8935" y="9714"/>
                    <a:pt x="8916" y="9715"/>
                  </a:cubicBezTo>
                  <a:cubicBezTo>
                    <a:pt x="8724" y="9715"/>
                    <a:pt x="8547" y="9804"/>
                    <a:pt x="8414" y="9952"/>
                  </a:cubicBezTo>
                  <a:cubicBezTo>
                    <a:pt x="8281" y="10100"/>
                    <a:pt x="8207" y="10277"/>
                    <a:pt x="8207" y="10484"/>
                  </a:cubicBezTo>
                  <a:cubicBezTo>
                    <a:pt x="8221" y="10662"/>
                    <a:pt x="8295" y="10839"/>
                    <a:pt x="8428" y="10972"/>
                  </a:cubicBezTo>
                  <a:cubicBezTo>
                    <a:pt x="8428" y="10987"/>
                    <a:pt x="8443" y="10987"/>
                    <a:pt x="8443" y="10987"/>
                  </a:cubicBezTo>
                  <a:cubicBezTo>
                    <a:pt x="8591" y="11135"/>
                    <a:pt x="8783" y="11194"/>
                    <a:pt x="8976" y="11194"/>
                  </a:cubicBezTo>
                  <a:cubicBezTo>
                    <a:pt x="9049" y="11194"/>
                    <a:pt x="9123" y="11164"/>
                    <a:pt x="9197" y="11149"/>
                  </a:cubicBezTo>
                  <a:lnTo>
                    <a:pt x="9197" y="11149"/>
                  </a:lnTo>
                  <a:lnTo>
                    <a:pt x="6211" y="14121"/>
                  </a:lnTo>
                  <a:cubicBezTo>
                    <a:pt x="6108" y="14057"/>
                    <a:pt x="5982" y="14015"/>
                    <a:pt x="5854" y="14015"/>
                  </a:cubicBezTo>
                  <a:cubicBezTo>
                    <a:pt x="5835" y="14015"/>
                    <a:pt x="5816" y="14016"/>
                    <a:pt x="5797" y="14018"/>
                  </a:cubicBezTo>
                  <a:cubicBezTo>
                    <a:pt x="5604" y="14018"/>
                    <a:pt x="5412" y="14107"/>
                    <a:pt x="5279" y="14255"/>
                  </a:cubicBezTo>
                  <a:cubicBezTo>
                    <a:pt x="5264" y="14269"/>
                    <a:pt x="5264" y="14284"/>
                    <a:pt x="5249" y="14299"/>
                  </a:cubicBezTo>
                  <a:lnTo>
                    <a:pt x="5249" y="12022"/>
                  </a:lnTo>
                  <a:lnTo>
                    <a:pt x="5249" y="11977"/>
                  </a:lnTo>
                  <a:lnTo>
                    <a:pt x="2839" y="9567"/>
                  </a:lnTo>
                  <a:lnTo>
                    <a:pt x="0" y="12406"/>
                  </a:lnTo>
                  <a:lnTo>
                    <a:pt x="0" y="21455"/>
                  </a:lnTo>
                  <a:lnTo>
                    <a:pt x="0" y="21500"/>
                  </a:lnTo>
                  <a:lnTo>
                    <a:pt x="2470" y="23969"/>
                  </a:lnTo>
                  <a:cubicBezTo>
                    <a:pt x="2470" y="23984"/>
                    <a:pt x="2470" y="24013"/>
                    <a:pt x="2470" y="24043"/>
                  </a:cubicBezTo>
                  <a:cubicBezTo>
                    <a:pt x="2470" y="24250"/>
                    <a:pt x="2632" y="24413"/>
                    <a:pt x="2839" y="24413"/>
                  </a:cubicBezTo>
                  <a:cubicBezTo>
                    <a:pt x="3032" y="24413"/>
                    <a:pt x="3209" y="24250"/>
                    <a:pt x="3209" y="24043"/>
                  </a:cubicBezTo>
                  <a:cubicBezTo>
                    <a:pt x="3209" y="23836"/>
                    <a:pt x="3032" y="23673"/>
                    <a:pt x="2839" y="23673"/>
                  </a:cubicBezTo>
                  <a:cubicBezTo>
                    <a:pt x="2736" y="23673"/>
                    <a:pt x="2647" y="23703"/>
                    <a:pt x="2588" y="23762"/>
                  </a:cubicBezTo>
                  <a:lnTo>
                    <a:pt x="222" y="21411"/>
                  </a:lnTo>
                  <a:lnTo>
                    <a:pt x="222" y="12495"/>
                  </a:lnTo>
                  <a:lnTo>
                    <a:pt x="2839" y="9878"/>
                  </a:lnTo>
                  <a:lnTo>
                    <a:pt x="5028" y="12066"/>
                  </a:lnTo>
                  <a:lnTo>
                    <a:pt x="5028" y="21219"/>
                  </a:lnTo>
                  <a:cubicBezTo>
                    <a:pt x="4880" y="21278"/>
                    <a:pt x="4776" y="21411"/>
                    <a:pt x="4776" y="21574"/>
                  </a:cubicBezTo>
                  <a:cubicBezTo>
                    <a:pt x="4776" y="21781"/>
                    <a:pt x="4939" y="21943"/>
                    <a:pt x="5146" y="21943"/>
                  </a:cubicBezTo>
                  <a:cubicBezTo>
                    <a:pt x="5353" y="21943"/>
                    <a:pt x="5516" y="21781"/>
                    <a:pt x="5516" y="21574"/>
                  </a:cubicBezTo>
                  <a:cubicBezTo>
                    <a:pt x="5516" y="21396"/>
                    <a:pt x="5397" y="21263"/>
                    <a:pt x="5249" y="21219"/>
                  </a:cubicBezTo>
                  <a:lnTo>
                    <a:pt x="5249" y="15216"/>
                  </a:lnTo>
                  <a:cubicBezTo>
                    <a:pt x="5264" y="15230"/>
                    <a:pt x="5279" y="15260"/>
                    <a:pt x="5309" y="15275"/>
                  </a:cubicBezTo>
                  <a:cubicBezTo>
                    <a:pt x="5309" y="15290"/>
                    <a:pt x="5323" y="15290"/>
                    <a:pt x="5323" y="15290"/>
                  </a:cubicBezTo>
                  <a:cubicBezTo>
                    <a:pt x="5471" y="15437"/>
                    <a:pt x="5663" y="15497"/>
                    <a:pt x="5856" y="15497"/>
                  </a:cubicBezTo>
                  <a:cubicBezTo>
                    <a:pt x="6048" y="15482"/>
                    <a:pt x="6240" y="15408"/>
                    <a:pt x="6373" y="15260"/>
                  </a:cubicBezTo>
                  <a:cubicBezTo>
                    <a:pt x="6506" y="15112"/>
                    <a:pt x="6565" y="14920"/>
                    <a:pt x="6565" y="14728"/>
                  </a:cubicBezTo>
                  <a:cubicBezTo>
                    <a:pt x="6551" y="14550"/>
                    <a:pt x="6491" y="14402"/>
                    <a:pt x="6373" y="14269"/>
                  </a:cubicBezTo>
                  <a:lnTo>
                    <a:pt x="9330" y="11312"/>
                  </a:lnTo>
                  <a:cubicBezTo>
                    <a:pt x="9464" y="11432"/>
                    <a:pt x="9621" y="11492"/>
                    <a:pt x="9791" y="11492"/>
                  </a:cubicBezTo>
                  <a:cubicBezTo>
                    <a:pt x="9810" y="11492"/>
                    <a:pt x="9829" y="11491"/>
                    <a:pt x="9848" y="11490"/>
                  </a:cubicBezTo>
                  <a:cubicBezTo>
                    <a:pt x="10040" y="11490"/>
                    <a:pt x="10232" y="11401"/>
                    <a:pt x="10365" y="11253"/>
                  </a:cubicBezTo>
                  <a:cubicBezTo>
                    <a:pt x="10499" y="11120"/>
                    <a:pt x="10572" y="10928"/>
                    <a:pt x="10558" y="10735"/>
                  </a:cubicBezTo>
                  <a:cubicBezTo>
                    <a:pt x="10558" y="10691"/>
                    <a:pt x="10558" y="10662"/>
                    <a:pt x="10543" y="10632"/>
                  </a:cubicBezTo>
                  <a:lnTo>
                    <a:pt x="10543" y="10632"/>
                  </a:lnTo>
                  <a:cubicBezTo>
                    <a:pt x="10572" y="10691"/>
                    <a:pt x="10602" y="10735"/>
                    <a:pt x="10646" y="10765"/>
                  </a:cubicBezTo>
                  <a:cubicBezTo>
                    <a:pt x="10661" y="10780"/>
                    <a:pt x="10661" y="10780"/>
                    <a:pt x="10676" y="10795"/>
                  </a:cubicBezTo>
                  <a:cubicBezTo>
                    <a:pt x="10809" y="10928"/>
                    <a:pt x="11001" y="10987"/>
                    <a:pt x="11193" y="10987"/>
                  </a:cubicBezTo>
                  <a:cubicBezTo>
                    <a:pt x="11400" y="10972"/>
                    <a:pt x="11578" y="10898"/>
                    <a:pt x="11711" y="10750"/>
                  </a:cubicBezTo>
                  <a:cubicBezTo>
                    <a:pt x="11800" y="10647"/>
                    <a:pt x="11859" y="10528"/>
                    <a:pt x="11888" y="10395"/>
                  </a:cubicBezTo>
                  <a:lnTo>
                    <a:pt x="16797" y="10395"/>
                  </a:lnTo>
                  <a:lnTo>
                    <a:pt x="17522" y="9671"/>
                  </a:lnTo>
                  <a:lnTo>
                    <a:pt x="17522" y="7882"/>
                  </a:lnTo>
                  <a:cubicBezTo>
                    <a:pt x="17670" y="7852"/>
                    <a:pt x="17803" y="7778"/>
                    <a:pt x="17906" y="7660"/>
                  </a:cubicBezTo>
                  <a:cubicBezTo>
                    <a:pt x="18040" y="7527"/>
                    <a:pt x="18099" y="7335"/>
                    <a:pt x="18099" y="7128"/>
                  </a:cubicBezTo>
                  <a:cubicBezTo>
                    <a:pt x="18084" y="6935"/>
                    <a:pt x="17995" y="6758"/>
                    <a:pt x="17862" y="6625"/>
                  </a:cubicBezTo>
                  <a:cubicBezTo>
                    <a:pt x="17727" y="6503"/>
                    <a:pt x="17554" y="6431"/>
                    <a:pt x="17378" y="6431"/>
                  </a:cubicBezTo>
                  <a:cubicBezTo>
                    <a:pt x="17362" y="6431"/>
                    <a:pt x="17346" y="6431"/>
                    <a:pt x="17330" y="6433"/>
                  </a:cubicBezTo>
                  <a:cubicBezTo>
                    <a:pt x="17138" y="6433"/>
                    <a:pt x="16945" y="6521"/>
                    <a:pt x="16812" y="6654"/>
                  </a:cubicBezTo>
                  <a:cubicBezTo>
                    <a:pt x="16679" y="6802"/>
                    <a:pt x="16605" y="6995"/>
                    <a:pt x="16620" y="7187"/>
                  </a:cubicBezTo>
                  <a:cubicBezTo>
                    <a:pt x="16620" y="7379"/>
                    <a:pt x="16709" y="7556"/>
                    <a:pt x="16842" y="7689"/>
                  </a:cubicBezTo>
                  <a:cubicBezTo>
                    <a:pt x="16842" y="7689"/>
                    <a:pt x="16842" y="7704"/>
                    <a:pt x="16857" y="7704"/>
                  </a:cubicBezTo>
                  <a:cubicBezTo>
                    <a:pt x="16975" y="7823"/>
                    <a:pt x="17138" y="7882"/>
                    <a:pt x="17300" y="7896"/>
                  </a:cubicBezTo>
                  <a:lnTo>
                    <a:pt x="17300" y="9582"/>
                  </a:lnTo>
                  <a:lnTo>
                    <a:pt x="16694" y="10174"/>
                  </a:lnTo>
                  <a:lnTo>
                    <a:pt x="11903" y="10174"/>
                  </a:lnTo>
                  <a:cubicBezTo>
                    <a:pt x="11888" y="9996"/>
                    <a:pt x="11815" y="9833"/>
                    <a:pt x="11667" y="9700"/>
                  </a:cubicBezTo>
                  <a:cubicBezTo>
                    <a:pt x="11534" y="9567"/>
                    <a:pt x="11341" y="9508"/>
                    <a:pt x="11149" y="9508"/>
                  </a:cubicBezTo>
                  <a:cubicBezTo>
                    <a:pt x="10942" y="9523"/>
                    <a:pt x="10765" y="9597"/>
                    <a:pt x="10632" y="9745"/>
                  </a:cubicBezTo>
                  <a:cubicBezTo>
                    <a:pt x="10499" y="9893"/>
                    <a:pt x="10425" y="10085"/>
                    <a:pt x="10439" y="10277"/>
                  </a:cubicBezTo>
                  <a:cubicBezTo>
                    <a:pt x="10439" y="10307"/>
                    <a:pt x="10439" y="10336"/>
                    <a:pt x="10439" y="10366"/>
                  </a:cubicBezTo>
                  <a:cubicBezTo>
                    <a:pt x="10410" y="10321"/>
                    <a:pt x="10365" y="10262"/>
                    <a:pt x="10321" y="10218"/>
                  </a:cubicBezTo>
                  <a:cubicBezTo>
                    <a:pt x="10186" y="10096"/>
                    <a:pt x="10026" y="10024"/>
                    <a:pt x="9841" y="10024"/>
                  </a:cubicBezTo>
                  <a:cubicBezTo>
                    <a:pt x="9824" y="10024"/>
                    <a:pt x="9806" y="10024"/>
                    <a:pt x="9789" y="10026"/>
                  </a:cubicBezTo>
                  <a:cubicBezTo>
                    <a:pt x="9715" y="10026"/>
                    <a:pt x="9641" y="10040"/>
                    <a:pt x="9582" y="10070"/>
                  </a:cubicBezTo>
                  <a:cubicBezTo>
                    <a:pt x="9567" y="10040"/>
                    <a:pt x="9552" y="10026"/>
                    <a:pt x="9537" y="10011"/>
                  </a:cubicBezTo>
                  <a:lnTo>
                    <a:pt x="14136" y="5427"/>
                  </a:lnTo>
                  <a:lnTo>
                    <a:pt x="19370" y="5427"/>
                  </a:lnTo>
                  <a:lnTo>
                    <a:pt x="24679" y="119"/>
                  </a:lnTo>
                  <a:cubicBezTo>
                    <a:pt x="24605" y="89"/>
                    <a:pt x="24545" y="45"/>
                    <a:pt x="244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5"/>
            <p:cNvSpPr/>
            <p:nvPr/>
          </p:nvSpPr>
          <p:spPr>
            <a:xfrm>
              <a:off x="807542" y="4569151"/>
              <a:ext cx="493260" cy="334961"/>
            </a:xfrm>
            <a:custGeom>
              <a:rect b="b" l="l" r="r" t="t"/>
              <a:pathLst>
                <a:path extrusionOk="0" h="8756" w="12894">
                  <a:moveTo>
                    <a:pt x="12125" y="0"/>
                  </a:moveTo>
                  <a:cubicBezTo>
                    <a:pt x="11711" y="15"/>
                    <a:pt x="11401" y="355"/>
                    <a:pt x="11415" y="769"/>
                  </a:cubicBezTo>
                  <a:cubicBezTo>
                    <a:pt x="11415" y="947"/>
                    <a:pt x="11489" y="1124"/>
                    <a:pt x="11622" y="1257"/>
                  </a:cubicBezTo>
                  <a:cubicBezTo>
                    <a:pt x="11637" y="1272"/>
                    <a:pt x="11637" y="1272"/>
                    <a:pt x="11652" y="1272"/>
                  </a:cubicBezTo>
                  <a:cubicBezTo>
                    <a:pt x="11755" y="1390"/>
                    <a:pt x="11903" y="1449"/>
                    <a:pt x="12051" y="1464"/>
                  </a:cubicBezTo>
                  <a:lnTo>
                    <a:pt x="12051" y="3519"/>
                  </a:lnTo>
                  <a:lnTo>
                    <a:pt x="10750" y="4821"/>
                  </a:lnTo>
                  <a:lnTo>
                    <a:pt x="3697" y="4821"/>
                  </a:lnTo>
                  <a:lnTo>
                    <a:pt x="1139" y="7393"/>
                  </a:lnTo>
                  <a:cubicBezTo>
                    <a:pt x="1006" y="7319"/>
                    <a:pt x="858" y="7275"/>
                    <a:pt x="710" y="7275"/>
                  </a:cubicBezTo>
                  <a:cubicBezTo>
                    <a:pt x="518" y="7290"/>
                    <a:pt x="341" y="7364"/>
                    <a:pt x="207" y="7512"/>
                  </a:cubicBezTo>
                  <a:cubicBezTo>
                    <a:pt x="74" y="7660"/>
                    <a:pt x="0" y="7852"/>
                    <a:pt x="0" y="8044"/>
                  </a:cubicBezTo>
                  <a:cubicBezTo>
                    <a:pt x="15" y="8236"/>
                    <a:pt x="89" y="8414"/>
                    <a:pt x="222" y="8532"/>
                  </a:cubicBezTo>
                  <a:cubicBezTo>
                    <a:pt x="222" y="8547"/>
                    <a:pt x="237" y="8547"/>
                    <a:pt x="237" y="8562"/>
                  </a:cubicBezTo>
                  <a:cubicBezTo>
                    <a:pt x="372" y="8683"/>
                    <a:pt x="545" y="8756"/>
                    <a:pt x="721" y="8756"/>
                  </a:cubicBezTo>
                  <a:cubicBezTo>
                    <a:pt x="737" y="8756"/>
                    <a:pt x="753" y="8755"/>
                    <a:pt x="769" y="8754"/>
                  </a:cubicBezTo>
                  <a:cubicBezTo>
                    <a:pt x="962" y="8754"/>
                    <a:pt x="1154" y="8665"/>
                    <a:pt x="1287" y="8517"/>
                  </a:cubicBezTo>
                  <a:cubicBezTo>
                    <a:pt x="1420" y="8369"/>
                    <a:pt x="1494" y="8192"/>
                    <a:pt x="1479" y="7985"/>
                  </a:cubicBezTo>
                  <a:cubicBezTo>
                    <a:pt x="1479" y="7822"/>
                    <a:pt x="1405" y="7660"/>
                    <a:pt x="1302" y="7541"/>
                  </a:cubicBezTo>
                  <a:lnTo>
                    <a:pt x="3800" y="5042"/>
                  </a:lnTo>
                  <a:lnTo>
                    <a:pt x="10839" y="5042"/>
                  </a:lnTo>
                  <a:lnTo>
                    <a:pt x="12273" y="3623"/>
                  </a:lnTo>
                  <a:lnTo>
                    <a:pt x="12273" y="1464"/>
                  </a:lnTo>
                  <a:cubicBezTo>
                    <a:pt x="12628" y="1405"/>
                    <a:pt x="12894" y="1080"/>
                    <a:pt x="12879" y="710"/>
                  </a:cubicBezTo>
                  <a:cubicBezTo>
                    <a:pt x="12864"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5"/>
            <p:cNvSpPr/>
            <p:nvPr/>
          </p:nvSpPr>
          <p:spPr>
            <a:xfrm>
              <a:off x="921235" y="4821401"/>
              <a:ext cx="609785" cy="377347"/>
            </a:xfrm>
            <a:custGeom>
              <a:rect b="b" l="l" r="r" t="t"/>
              <a:pathLst>
                <a:path extrusionOk="0" h="9864" w="15940">
                  <a:moveTo>
                    <a:pt x="15156" y="1"/>
                  </a:moveTo>
                  <a:cubicBezTo>
                    <a:pt x="14757" y="31"/>
                    <a:pt x="14432" y="371"/>
                    <a:pt x="14447" y="770"/>
                  </a:cubicBezTo>
                  <a:cubicBezTo>
                    <a:pt x="14461" y="918"/>
                    <a:pt x="14506" y="1051"/>
                    <a:pt x="14580" y="1169"/>
                  </a:cubicBezTo>
                  <a:lnTo>
                    <a:pt x="9567" y="6182"/>
                  </a:lnTo>
                  <a:lnTo>
                    <a:pt x="3460" y="6182"/>
                  </a:lnTo>
                  <a:lnTo>
                    <a:pt x="1139" y="8503"/>
                  </a:lnTo>
                  <a:cubicBezTo>
                    <a:pt x="1036" y="8426"/>
                    <a:pt x="910" y="8382"/>
                    <a:pt x="771" y="8382"/>
                  </a:cubicBezTo>
                  <a:cubicBezTo>
                    <a:pt x="751" y="8382"/>
                    <a:pt x="731" y="8383"/>
                    <a:pt x="710" y="8385"/>
                  </a:cubicBezTo>
                  <a:cubicBezTo>
                    <a:pt x="518" y="8385"/>
                    <a:pt x="326" y="8473"/>
                    <a:pt x="193" y="8621"/>
                  </a:cubicBezTo>
                  <a:cubicBezTo>
                    <a:pt x="60" y="8769"/>
                    <a:pt x="0" y="8947"/>
                    <a:pt x="0" y="9154"/>
                  </a:cubicBezTo>
                  <a:cubicBezTo>
                    <a:pt x="15" y="9331"/>
                    <a:pt x="89" y="9508"/>
                    <a:pt x="222" y="9642"/>
                  </a:cubicBezTo>
                  <a:cubicBezTo>
                    <a:pt x="222" y="9642"/>
                    <a:pt x="237" y="9656"/>
                    <a:pt x="237" y="9656"/>
                  </a:cubicBezTo>
                  <a:cubicBezTo>
                    <a:pt x="385" y="9789"/>
                    <a:pt x="577" y="9863"/>
                    <a:pt x="769" y="9863"/>
                  </a:cubicBezTo>
                  <a:cubicBezTo>
                    <a:pt x="962" y="9849"/>
                    <a:pt x="1154" y="9760"/>
                    <a:pt x="1287" y="9627"/>
                  </a:cubicBezTo>
                  <a:cubicBezTo>
                    <a:pt x="1420" y="9479"/>
                    <a:pt x="1479" y="9287"/>
                    <a:pt x="1479" y="9094"/>
                  </a:cubicBezTo>
                  <a:cubicBezTo>
                    <a:pt x="1464" y="8932"/>
                    <a:pt x="1405" y="8769"/>
                    <a:pt x="1302" y="8651"/>
                  </a:cubicBezTo>
                  <a:lnTo>
                    <a:pt x="3549" y="6403"/>
                  </a:lnTo>
                  <a:lnTo>
                    <a:pt x="9656" y="6403"/>
                  </a:lnTo>
                  <a:lnTo>
                    <a:pt x="14742" y="1332"/>
                  </a:lnTo>
                  <a:cubicBezTo>
                    <a:pt x="14862" y="1425"/>
                    <a:pt x="15005" y="1482"/>
                    <a:pt x="15162" y="1482"/>
                  </a:cubicBezTo>
                  <a:cubicBezTo>
                    <a:pt x="15179" y="1482"/>
                    <a:pt x="15197" y="1481"/>
                    <a:pt x="15215" y="1480"/>
                  </a:cubicBezTo>
                  <a:cubicBezTo>
                    <a:pt x="15629" y="1465"/>
                    <a:pt x="15940" y="1125"/>
                    <a:pt x="15925" y="711"/>
                  </a:cubicBezTo>
                  <a:cubicBezTo>
                    <a:pt x="15910" y="326"/>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5"/>
            <p:cNvSpPr/>
            <p:nvPr/>
          </p:nvSpPr>
          <p:spPr>
            <a:xfrm>
              <a:off x="846562" y="4350258"/>
              <a:ext cx="695208" cy="600183"/>
            </a:xfrm>
            <a:custGeom>
              <a:rect b="b" l="l" r="r" t="t"/>
              <a:pathLst>
                <a:path extrusionOk="0" h="15689" w="18173">
                  <a:moveTo>
                    <a:pt x="17951" y="0"/>
                  </a:moveTo>
                  <a:lnTo>
                    <a:pt x="13456" y="4480"/>
                  </a:lnTo>
                  <a:lnTo>
                    <a:pt x="13456" y="9818"/>
                  </a:lnTo>
                  <a:lnTo>
                    <a:pt x="11046" y="12243"/>
                  </a:lnTo>
                  <a:lnTo>
                    <a:pt x="3298" y="12243"/>
                  </a:lnTo>
                  <a:lnTo>
                    <a:pt x="1184" y="14343"/>
                  </a:lnTo>
                  <a:lnTo>
                    <a:pt x="1184" y="14357"/>
                  </a:lnTo>
                  <a:cubicBezTo>
                    <a:pt x="1064" y="14265"/>
                    <a:pt x="921" y="14207"/>
                    <a:pt x="764" y="14207"/>
                  </a:cubicBezTo>
                  <a:cubicBezTo>
                    <a:pt x="746" y="14207"/>
                    <a:pt x="729" y="14208"/>
                    <a:pt x="710" y="14210"/>
                  </a:cubicBezTo>
                  <a:cubicBezTo>
                    <a:pt x="518" y="14210"/>
                    <a:pt x="341" y="14298"/>
                    <a:pt x="208" y="14446"/>
                  </a:cubicBezTo>
                  <a:cubicBezTo>
                    <a:pt x="75" y="14594"/>
                    <a:pt x="1" y="14771"/>
                    <a:pt x="1" y="14978"/>
                  </a:cubicBezTo>
                  <a:cubicBezTo>
                    <a:pt x="15" y="15156"/>
                    <a:pt x="89" y="15333"/>
                    <a:pt x="222" y="15466"/>
                  </a:cubicBezTo>
                  <a:cubicBezTo>
                    <a:pt x="222" y="15466"/>
                    <a:pt x="237" y="15481"/>
                    <a:pt x="237" y="15481"/>
                  </a:cubicBezTo>
                  <a:cubicBezTo>
                    <a:pt x="385" y="15614"/>
                    <a:pt x="577" y="15688"/>
                    <a:pt x="770" y="15688"/>
                  </a:cubicBezTo>
                  <a:cubicBezTo>
                    <a:pt x="977" y="15673"/>
                    <a:pt x="1154" y="15585"/>
                    <a:pt x="1287" y="15452"/>
                  </a:cubicBezTo>
                  <a:cubicBezTo>
                    <a:pt x="1420" y="15304"/>
                    <a:pt x="1494" y="15112"/>
                    <a:pt x="1479" y="14919"/>
                  </a:cubicBezTo>
                  <a:cubicBezTo>
                    <a:pt x="1479" y="14757"/>
                    <a:pt x="1420" y="14624"/>
                    <a:pt x="1331" y="14505"/>
                  </a:cubicBezTo>
                  <a:lnTo>
                    <a:pt x="3387" y="12465"/>
                  </a:lnTo>
                  <a:lnTo>
                    <a:pt x="11135" y="12465"/>
                  </a:lnTo>
                  <a:lnTo>
                    <a:pt x="13678" y="9907"/>
                  </a:lnTo>
                  <a:lnTo>
                    <a:pt x="13678" y="4584"/>
                  </a:lnTo>
                  <a:lnTo>
                    <a:pt x="18173" y="89"/>
                  </a:lnTo>
                  <a:cubicBezTo>
                    <a:pt x="18099" y="59"/>
                    <a:pt x="18025" y="30"/>
                    <a:pt x="1795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5"/>
            <p:cNvSpPr/>
            <p:nvPr/>
          </p:nvSpPr>
          <p:spPr>
            <a:xfrm>
              <a:off x="987989" y="4608706"/>
              <a:ext cx="167442" cy="56617"/>
            </a:xfrm>
            <a:custGeom>
              <a:rect b="b" l="l" r="r" t="t"/>
              <a:pathLst>
                <a:path extrusionOk="0" h="1480" w="4377">
                  <a:moveTo>
                    <a:pt x="3635" y="1"/>
                  </a:moveTo>
                  <a:cubicBezTo>
                    <a:pt x="3626" y="1"/>
                    <a:pt x="3617" y="1"/>
                    <a:pt x="3608" y="1"/>
                  </a:cubicBezTo>
                  <a:cubicBezTo>
                    <a:pt x="3224" y="16"/>
                    <a:pt x="2928" y="312"/>
                    <a:pt x="2898" y="667"/>
                  </a:cubicBezTo>
                  <a:lnTo>
                    <a:pt x="1479" y="667"/>
                  </a:lnTo>
                  <a:cubicBezTo>
                    <a:pt x="1464" y="489"/>
                    <a:pt x="1390" y="327"/>
                    <a:pt x="1242" y="194"/>
                  </a:cubicBezTo>
                  <a:cubicBezTo>
                    <a:pt x="1109" y="75"/>
                    <a:pt x="932" y="1"/>
                    <a:pt x="754" y="1"/>
                  </a:cubicBezTo>
                  <a:lnTo>
                    <a:pt x="725" y="1"/>
                  </a:lnTo>
                  <a:cubicBezTo>
                    <a:pt x="311" y="16"/>
                    <a:pt x="0" y="356"/>
                    <a:pt x="15" y="770"/>
                  </a:cubicBezTo>
                  <a:cubicBezTo>
                    <a:pt x="15" y="948"/>
                    <a:pt x="89" y="1125"/>
                    <a:pt x="222" y="1258"/>
                  </a:cubicBezTo>
                  <a:cubicBezTo>
                    <a:pt x="237" y="1273"/>
                    <a:pt x="237" y="1273"/>
                    <a:pt x="252" y="1288"/>
                  </a:cubicBezTo>
                  <a:cubicBezTo>
                    <a:pt x="385" y="1421"/>
                    <a:pt x="577" y="1480"/>
                    <a:pt x="769" y="1480"/>
                  </a:cubicBezTo>
                  <a:cubicBezTo>
                    <a:pt x="1124" y="1465"/>
                    <a:pt x="1405" y="1214"/>
                    <a:pt x="1464" y="889"/>
                  </a:cubicBezTo>
                  <a:lnTo>
                    <a:pt x="2913" y="889"/>
                  </a:lnTo>
                  <a:cubicBezTo>
                    <a:pt x="2943" y="1036"/>
                    <a:pt x="3002" y="1155"/>
                    <a:pt x="3105" y="1258"/>
                  </a:cubicBezTo>
                  <a:cubicBezTo>
                    <a:pt x="3253" y="1406"/>
                    <a:pt x="3445" y="1480"/>
                    <a:pt x="3652" y="1480"/>
                  </a:cubicBezTo>
                  <a:cubicBezTo>
                    <a:pt x="4066" y="1465"/>
                    <a:pt x="4377" y="1110"/>
                    <a:pt x="4362" y="711"/>
                  </a:cubicBezTo>
                  <a:cubicBezTo>
                    <a:pt x="4348" y="307"/>
                    <a:pt x="4023" y="1"/>
                    <a:pt x="363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5" name="Google Shape;395;p25"/>
          <p:cNvSpPr/>
          <p:nvPr/>
        </p:nvSpPr>
        <p:spPr>
          <a:xfrm>
            <a:off x="2704650" y="3274225"/>
            <a:ext cx="3734700" cy="33300"/>
          </a:xfrm>
          <a:prstGeom prst="rect">
            <a:avLst/>
          </a:prstGeom>
          <a:gradFill>
            <a:gsLst>
              <a:gs pos="0">
                <a:srgbClr val="49E1BB"/>
              </a:gs>
              <a:gs pos="100000">
                <a:srgbClr val="1E8A6F"/>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5"/>
          <p:cNvSpPr/>
          <p:nvPr/>
        </p:nvSpPr>
        <p:spPr>
          <a:xfrm rot="-1168698">
            <a:off x="7406920" y="4100048"/>
            <a:ext cx="2417456" cy="1593676"/>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5"/>
          <p:cNvSpPr/>
          <p:nvPr/>
        </p:nvSpPr>
        <p:spPr>
          <a:xfrm rot="-1168698">
            <a:off x="-680355" y="-261827"/>
            <a:ext cx="2417456" cy="1593676"/>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8" name="Google Shape;398;p25"/>
          <p:cNvPicPr preferRelativeResize="0"/>
          <p:nvPr/>
        </p:nvPicPr>
        <p:blipFill>
          <a:blip r:embed="rId3">
            <a:alphaModFix/>
          </a:blip>
          <a:stretch>
            <a:fillRect/>
          </a:stretch>
        </p:blipFill>
        <p:spPr>
          <a:xfrm>
            <a:off x="114525" y="145750"/>
            <a:ext cx="1893701" cy="16892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402" name="Shape 402"/>
        <p:cNvGrpSpPr/>
        <p:nvPr/>
      </p:nvGrpSpPr>
      <p:grpSpPr>
        <a:xfrm>
          <a:off x="0" y="0"/>
          <a:ext cx="0" cy="0"/>
          <a:chOff x="0" y="0"/>
          <a:chExt cx="0" cy="0"/>
        </a:xfrm>
      </p:grpSpPr>
      <p:sp>
        <p:nvSpPr>
          <p:cNvPr id="403" name="Google Shape;403;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Team Members</a:t>
            </a:r>
            <a:endParaRPr/>
          </a:p>
        </p:txBody>
      </p:sp>
      <p:sp>
        <p:nvSpPr>
          <p:cNvPr id="404" name="Google Shape;404;p26"/>
          <p:cNvSpPr txBox="1"/>
          <p:nvPr>
            <p:ph idx="1" type="subTitle"/>
          </p:nvPr>
        </p:nvSpPr>
        <p:spPr>
          <a:xfrm>
            <a:off x="507563" y="227672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Anna Craig</a:t>
            </a:r>
            <a:endParaRPr/>
          </a:p>
          <a:p>
            <a:pPr indent="0" lvl="0" marL="0" rtl="0" algn="ctr">
              <a:spcBef>
                <a:spcPts val="0"/>
              </a:spcBef>
              <a:spcAft>
                <a:spcPts val="0"/>
              </a:spcAft>
              <a:buNone/>
            </a:pPr>
            <a:r>
              <a:rPr lang="en" sz="1500"/>
              <a:t>Electrical Engineering</a:t>
            </a:r>
            <a:endParaRPr sz="1500"/>
          </a:p>
        </p:txBody>
      </p:sp>
      <p:sp>
        <p:nvSpPr>
          <p:cNvPr id="405" name="Google Shape;405;p26"/>
          <p:cNvSpPr txBox="1"/>
          <p:nvPr>
            <p:ph idx="8" type="subTitle"/>
          </p:nvPr>
        </p:nvSpPr>
        <p:spPr>
          <a:xfrm>
            <a:off x="3507750" y="227672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Alexander DeFalco</a:t>
            </a:r>
            <a:endParaRPr/>
          </a:p>
          <a:p>
            <a:pPr indent="0" lvl="0" marL="0" rtl="0" algn="ctr">
              <a:spcBef>
                <a:spcPts val="0"/>
              </a:spcBef>
              <a:spcAft>
                <a:spcPts val="0"/>
              </a:spcAft>
              <a:buNone/>
            </a:pPr>
            <a:r>
              <a:rPr lang="en" sz="1500"/>
              <a:t>Computer Engineering</a:t>
            </a:r>
            <a:endParaRPr sz="1500"/>
          </a:p>
        </p:txBody>
      </p:sp>
      <p:sp>
        <p:nvSpPr>
          <p:cNvPr id="406" name="Google Shape;406;p26"/>
          <p:cNvSpPr txBox="1"/>
          <p:nvPr>
            <p:ph idx="9" type="subTitle"/>
          </p:nvPr>
        </p:nvSpPr>
        <p:spPr>
          <a:xfrm>
            <a:off x="6507913" y="227672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Joshua Joseph</a:t>
            </a:r>
            <a:endParaRPr/>
          </a:p>
          <a:p>
            <a:pPr indent="0" lvl="0" marL="0" rtl="0" algn="ctr">
              <a:spcBef>
                <a:spcPts val="0"/>
              </a:spcBef>
              <a:spcAft>
                <a:spcPts val="0"/>
              </a:spcAft>
              <a:buNone/>
            </a:pPr>
            <a:r>
              <a:rPr lang="en" sz="1500"/>
              <a:t>Computer Engineering</a:t>
            </a:r>
            <a:endParaRPr/>
          </a:p>
        </p:txBody>
      </p:sp>
      <p:sp>
        <p:nvSpPr>
          <p:cNvPr id="407" name="Google Shape;407;p26"/>
          <p:cNvSpPr txBox="1"/>
          <p:nvPr>
            <p:ph idx="13" type="subTitle"/>
          </p:nvPr>
        </p:nvSpPr>
        <p:spPr>
          <a:xfrm>
            <a:off x="1834525" y="4015349"/>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Daniel Odi</a:t>
            </a:r>
            <a:endParaRPr/>
          </a:p>
          <a:p>
            <a:pPr indent="0" lvl="0" marL="0" rtl="0" algn="ctr">
              <a:spcBef>
                <a:spcPts val="0"/>
              </a:spcBef>
              <a:spcAft>
                <a:spcPts val="0"/>
              </a:spcAft>
              <a:buNone/>
            </a:pPr>
            <a:r>
              <a:rPr lang="en" sz="1500"/>
              <a:t>Computer Engineering</a:t>
            </a:r>
            <a:endParaRPr/>
          </a:p>
        </p:txBody>
      </p:sp>
      <p:sp>
        <p:nvSpPr>
          <p:cNvPr id="408" name="Google Shape;408;p26"/>
          <p:cNvSpPr txBox="1"/>
          <p:nvPr>
            <p:ph idx="14" type="subTitle"/>
          </p:nvPr>
        </p:nvSpPr>
        <p:spPr>
          <a:xfrm>
            <a:off x="5180963" y="4015337"/>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Alyssa Pinnock</a:t>
            </a:r>
            <a:endParaRPr/>
          </a:p>
          <a:p>
            <a:pPr indent="0" lvl="0" marL="0" rtl="0" algn="ctr">
              <a:spcBef>
                <a:spcPts val="0"/>
              </a:spcBef>
              <a:spcAft>
                <a:spcPts val="0"/>
              </a:spcAft>
              <a:buNone/>
            </a:pPr>
            <a:r>
              <a:rPr lang="en" sz="1500"/>
              <a:t>Computer Engineering</a:t>
            </a:r>
            <a:endParaRPr/>
          </a:p>
        </p:txBody>
      </p:sp>
      <p:pic>
        <p:nvPicPr>
          <p:cNvPr id="409" name="Google Shape;409;p26" title="Headshot_Anna_Craig.jpg"/>
          <p:cNvPicPr preferRelativeResize="0"/>
          <p:nvPr/>
        </p:nvPicPr>
        <p:blipFill rotWithShape="1">
          <a:blip r:embed="rId3">
            <a:alphaModFix/>
          </a:blip>
          <a:srcRect b="15521" l="8909" r="13823" t="5044"/>
          <a:stretch/>
        </p:blipFill>
        <p:spPr>
          <a:xfrm>
            <a:off x="1033025" y="1207225"/>
            <a:ext cx="1077600" cy="1077600"/>
          </a:xfrm>
          <a:prstGeom prst="ellipse">
            <a:avLst/>
          </a:prstGeom>
          <a:noFill/>
          <a:ln cap="flat" cmpd="sng" w="28575">
            <a:solidFill>
              <a:schemeClr val="accent4"/>
            </a:solidFill>
            <a:prstDash val="solid"/>
            <a:round/>
            <a:headEnd len="sm" w="sm" type="none"/>
            <a:tailEnd len="sm" w="sm" type="none"/>
          </a:ln>
        </p:spPr>
      </p:pic>
      <p:pic>
        <p:nvPicPr>
          <p:cNvPr id="410" name="Google Shape;410;p26" title="AlexanderDeFalcoirisFrontFacing (2).jpg"/>
          <p:cNvPicPr preferRelativeResize="0"/>
          <p:nvPr/>
        </p:nvPicPr>
        <p:blipFill rotWithShape="1">
          <a:blip r:embed="rId4">
            <a:alphaModFix/>
          </a:blip>
          <a:srcRect b="16676" l="0" r="0" t="16676"/>
          <a:stretch/>
        </p:blipFill>
        <p:spPr>
          <a:xfrm>
            <a:off x="4033200" y="1207225"/>
            <a:ext cx="1077600" cy="1077600"/>
          </a:xfrm>
          <a:prstGeom prst="ellipse">
            <a:avLst/>
          </a:prstGeom>
          <a:noFill/>
          <a:ln cap="flat" cmpd="sng" w="28575">
            <a:solidFill>
              <a:schemeClr val="accent4"/>
            </a:solidFill>
            <a:prstDash val="solid"/>
            <a:round/>
            <a:headEnd len="sm" w="sm" type="none"/>
            <a:tailEnd len="sm" w="sm" type="none"/>
          </a:ln>
        </p:spPr>
      </p:pic>
      <p:pic>
        <p:nvPicPr>
          <p:cNvPr id="411" name="Google Shape;411;p26" title="image.jpg"/>
          <p:cNvPicPr preferRelativeResize="0"/>
          <p:nvPr/>
        </p:nvPicPr>
        <p:blipFill rotWithShape="1">
          <a:blip r:embed="rId5">
            <a:alphaModFix/>
          </a:blip>
          <a:srcRect b="46044" l="11403" r="54200" t="8094"/>
          <a:stretch/>
        </p:blipFill>
        <p:spPr>
          <a:xfrm>
            <a:off x="7033375" y="1207225"/>
            <a:ext cx="1077600" cy="1077600"/>
          </a:xfrm>
          <a:prstGeom prst="ellipse">
            <a:avLst/>
          </a:prstGeom>
          <a:noFill/>
          <a:ln cap="flat" cmpd="sng" w="28575">
            <a:solidFill>
              <a:schemeClr val="accent4"/>
            </a:solidFill>
            <a:prstDash val="solid"/>
            <a:round/>
            <a:headEnd len="sm" w="sm" type="none"/>
            <a:tailEnd len="sm" w="sm" type="none"/>
          </a:ln>
        </p:spPr>
      </p:pic>
      <p:pic>
        <p:nvPicPr>
          <p:cNvPr id="412" name="Google Shape;412;p26" title="IMG_6497.jpeg"/>
          <p:cNvPicPr preferRelativeResize="0"/>
          <p:nvPr/>
        </p:nvPicPr>
        <p:blipFill rotWithShape="1">
          <a:blip r:embed="rId6">
            <a:alphaModFix/>
          </a:blip>
          <a:srcRect b="12495" l="0" r="0" t="12503"/>
          <a:stretch/>
        </p:blipFill>
        <p:spPr>
          <a:xfrm>
            <a:off x="2359975" y="2937925"/>
            <a:ext cx="1077600" cy="1077600"/>
          </a:xfrm>
          <a:prstGeom prst="ellipse">
            <a:avLst/>
          </a:prstGeom>
          <a:noFill/>
          <a:ln cap="flat" cmpd="sng" w="28575">
            <a:solidFill>
              <a:schemeClr val="accent4"/>
            </a:solidFill>
            <a:prstDash val="solid"/>
            <a:round/>
            <a:headEnd len="sm" w="sm" type="none"/>
            <a:tailEnd len="sm" w="sm" type="none"/>
          </a:ln>
        </p:spPr>
      </p:pic>
      <p:pic>
        <p:nvPicPr>
          <p:cNvPr id="413" name="Google Shape;413;p26" title="alyssa_headshot.PNG"/>
          <p:cNvPicPr preferRelativeResize="0"/>
          <p:nvPr/>
        </p:nvPicPr>
        <p:blipFill rotWithShape="1">
          <a:blip r:embed="rId7">
            <a:alphaModFix/>
          </a:blip>
          <a:srcRect b="2107" l="0" r="0" t="2098"/>
          <a:stretch/>
        </p:blipFill>
        <p:spPr>
          <a:xfrm>
            <a:off x="5636250" y="29379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7"/>
          <p:cNvSpPr txBox="1"/>
          <p:nvPr>
            <p:ph type="title"/>
          </p:nvPr>
        </p:nvSpPr>
        <p:spPr>
          <a:xfrm>
            <a:off x="3181050" y="944800"/>
            <a:ext cx="2781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Overview</a:t>
            </a:r>
            <a:endParaRPr/>
          </a:p>
        </p:txBody>
      </p:sp>
      <p:sp>
        <p:nvSpPr>
          <p:cNvPr id="419" name="Google Shape;419;p27"/>
          <p:cNvSpPr txBox="1"/>
          <p:nvPr>
            <p:ph idx="4294967295" type="body"/>
          </p:nvPr>
        </p:nvSpPr>
        <p:spPr>
          <a:xfrm>
            <a:off x="952200" y="1470700"/>
            <a:ext cx="7239600" cy="2776200"/>
          </a:xfrm>
          <a:prstGeom prst="rect">
            <a:avLst/>
          </a:prstGeom>
        </p:spPr>
        <p:txBody>
          <a:bodyPr anchorCtr="0" anchor="ctr" bIns="91425" lIns="91425" spcFirstLastPara="1" rIns="91425" wrap="square" tIns="91425">
            <a:noAutofit/>
          </a:bodyPr>
          <a:lstStyle/>
          <a:p>
            <a:pPr indent="0" lvl="0" marL="0" rtl="0" algn="ctr">
              <a:lnSpc>
                <a:spcPct val="200000"/>
              </a:lnSpc>
              <a:spcBef>
                <a:spcPts val="0"/>
              </a:spcBef>
              <a:spcAft>
                <a:spcPts val="0"/>
              </a:spcAft>
              <a:buNone/>
            </a:pPr>
            <a:r>
              <a:rPr lang="en" sz="1300"/>
              <a:t>The SCALER project is a Side Channel Leakage Reduction extension for a RISC-V Core. Its purpose is to design and layout a security extension to mitigate side channel attacks using boolean masking, noise injection, and random clock generation. </a:t>
            </a:r>
            <a:endParaRPr sz="13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420" name="Google Shape;420;p27"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28"/>
          <p:cNvSpPr txBox="1"/>
          <p:nvPr>
            <p:ph type="title"/>
          </p:nvPr>
        </p:nvSpPr>
        <p:spPr>
          <a:xfrm>
            <a:off x="2532700" y="954175"/>
            <a:ext cx="417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Motivation &amp; Background</a:t>
            </a:r>
            <a:endParaRPr/>
          </a:p>
        </p:txBody>
      </p:sp>
      <p:sp>
        <p:nvSpPr>
          <p:cNvPr id="426" name="Google Shape;426;p28"/>
          <p:cNvSpPr txBox="1"/>
          <p:nvPr>
            <p:ph idx="4294967295" type="body"/>
          </p:nvPr>
        </p:nvSpPr>
        <p:spPr>
          <a:xfrm>
            <a:off x="952200" y="1586875"/>
            <a:ext cx="7239600" cy="2776200"/>
          </a:xfrm>
          <a:prstGeom prst="rect">
            <a:avLst/>
          </a:prstGeom>
        </p:spPr>
        <p:txBody>
          <a:bodyPr anchorCtr="0" anchor="ctr" bIns="91425" lIns="91425" spcFirstLastPara="1" rIns="91425" wrap="square" tIns="91425">
            <a:noAutofit/>
          </a:bodyPr>
          <a:lstStyle/>
          <a:p>
            <a:pPr indent="-311150" lvl="0" marL="457200" rtl="0" algn="l">
              <a:lnSpc>
                <a:spcPct val="200000"/>
              </a:lnSpc>
              <a:spcBef>
                <a:spcPts val="0"/>
              </a:spcBef>
              <a:spcAft>
                <a:spcPts val="0"/>
              </a:spcAft>
              <a:buSzPts val="1300"/>
              <a:buChar char="-"/>
            </a:pPr>
            <a:r>
              <a:rPr lang="en" sz="1300"/>
              <a:t>The industry lacks new grads with capabilities in the ASIC flow</a:t>
            </a:r>
            <a:endParaRPr sz="1300"/>
          </a:p>
          <a:p>
            <a:pPr indent="-311150" lvl="0" marL="457200" rtl="0" algn="l">
              <a:lnSpc>
                <a:spcPct val="200000"/>
              </a:lnSpc>
              <a:spcBef>
                <a:spcPts val="0"/>
              </a:spcBef>
              <a:spcAft>
                <a:spcPts val="0"/>
              </a:spcAft>
              <a:buSzPts val="1300"/>
              <a:buChar char="-"/>
            </a:pPr>
            <a:r>
              <a:rPr lang="en" sz="1300"/>
              <a:t>As hardware security becomes increasingly critical, side-channel attacks pose a serious threat by exploiting physical leakages such as power and timing. SCALER was motivated by the need to explore hardware-level countermeasures that can be integrated directly into processor architectures to improve security.</a:t>
            </a:r>
            <a:endParaRPr sz="13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427" name="Google Shape;427;p28"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29"/>
          <p:cNvSpPr txBox="1"/>
          <p:nvPr>
            <p:ph type="title"/>
          </p:nvPr>
        </p:nvSpPr>
        <p:spPr>
          <a:xfrm>
            <a:off x="720000" y="5853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a Side-Channel Attack?</a:t>
            </a:r>
            <a:endParaRPr/>
          </a:p>
        </p:txBody>
      </p:sp>
      <p:sp>
        <p:nvSpPr>
          <p:cNvPr id="433" name="Google Shape;433;p29"/>
          <p:cNvSpPr txBox="1"/>
          <p:nvPr>
            <p:ph idx="1" type="body"/>
          </p:nvPr>
        </p:nvSpPr>
        <p:spPr>
          <a:xfrm>
            <a:off x="720000" y="1349575"/>
            <a:ext cx="7704000" cy="987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400"/>
              <a:t>Type of passive hardware attack based on obtaining data through side channels while a device is in operation</a:t>
            </a:r>
            <a:endParaRPr sz="1400"/>
          </a:p>
          <a:p>
            <a:pPr indent="-330200" lvl="0" marL="457200" rtl="0" algn="l">
              <a:spcBef>
                <a:spcPts val="0"/>
              </a:spcBef>
              <a:spcAft>
                <a:spcPts val="0"/>
              </a:spcAft>
              <a:buSzPts val="1600"/>
              <a:buChar char="-"/>
            </a:pPr>
            <a:r>
              <a:rPr lang="en" sz="1400"/>
              <a:t>Side-channel leakage can include cryptographic keys, user data, memory information, etc.</a:t>
            </a:r>
            <a:endParaRPr sz="1400"/>
          </a:p>
        </p:txBody>
      </p:sp>
      <p:sp>
        <p:nvSpPr>
          <p:cNvPr id="434" name="Google Shape;434;p29"/>
          <p:cNvSpPr txBox="1"/>
          <p:nvPr>
            <p:ph type="title"/>
          </p:nvPr>
        </p:nvSpPr>
        <p:spPr>
          <a:xfrm>
            <a:off x="984450" y="25287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Types of SCAs</a:t>
            </a:r>
            <a:endParaRPr sz="2200"/>
          </a:p>
        </p:txBody>
      </p:sp>
      <p:sp>
        <p:nvSpPr>
          <p:cNvPr id="435" name="Google Shape;435;p29"/>
          <p:cNvSpPr txBox="1"/>
          <p:nvPr>
            <p:ph idx="1" type="body"/>
          </p:nvPr>
        </p:nvSpPr>
        <p:spPr>
          <a:xfrm>
            <a:off x="984450" y="3131150"/>
            <a:ext cx="7704000" cy="176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Simple Power Analysis (SPA)</a:t>
            </a:r>
            <a:r>
              <a:rPr lang="en" sz="1400"/>
              <a:t>: Visual inspection of power traces to find clear patterns</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Differential Power Analysis (DPA):</a:t>
            </a:r>
            <a:r>
              <a:rPr lang="en" sz="1400"/>
              <a:t> One of the most powerful techniques that utilizes statistical analysis on power traces to find differences in power draw</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Correlation Power Analysis (CPA):</a:t>
            </a:r>
            <a:r>
              <a:rPr lang="en" sz="1400"/>
              <a:t> A form of DPA that uses statistical techniques to correlate power </a:t>
            </a:r>
            <a:r>
              <a:rPr lang="en" sz="1400"/>
              <a:t>consumption</a:t>
            </a:r>
            <a:r>
              <a:rPr lang="en" sz="1400"/>
              <a:t> </a:t>
            </a:r>
            <a:r>
              <a:rPr lang="en" sz="1400"/>
              <a:t>with</a:t>
            </a:r>
            <a:r>
              <a:rPr lang="en" sz="1400"/>
              <a:t> predicted data values</a:t>
            </a:r>
            <a:endParaRPr sz="1400"/>
          </a:p>
        </p:txBody>
      </p:sp>
      <p:pic>
        <p:nvPicPr>
          <p:cNvPr id="436" name="Google Shape;436;p29"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CPA for SCALER?</a:t>
            </a:r>
            <a:endParaRPr/>
          </a:p>
        </p:txBody>
      </p:sp>
      <p:grpSp>
        <p:nvGrpSpPr>
          <p:cNvPr id="442" name="Google Shape;442;p30"/>
          <p:cNvGrpSpPr/>
          <p:nvPr/>
        </p:nvGrpSpPr>
        <p:grpSpPr>
          <a:xfrm>
            <a:off x="8092953" y="4019885"/>
            <a:ext cx="1123603" cy="1123603"/>
            <a:chOff x="8092953" y="4019885"/>
            <a:chExt cx="1123603" cy="1123603"/>
          </a:xfrm>
        </p:grpSpPr>
        <p:sp>
          <p:nvSpPr>
            <p:cNvPr id="443" name="Google Shape;443;p30"/>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0"/>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5" name="Google Shape;445;p30"/>
          <p:cNvSpPr txBox="1"/>
          <p:nvPr/>
        </p:nvSpPr>
        <p:spPr>
          <a:xfrm>
            <a:off x="615525" y="1159975"/>
            <a:ext cx="3692100" cy="36249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Most effective against AES-128 encryption</a:t>
            </a:r>
            <a:endParaRPr sz="1600">
              <a:solidFill>
                <a:schemeClr val="dk1"/>
              </a:solidFill>
              <a:latin typeface="Albert Sans"/>
              <a:ea typeface="Albert Sans"/>
              <a:cs typeface="Albert Sans"/>
              <a:sym typeface="Albert Sans"/>
            </a:endParaRPr>
          </a:p>
          <a:p>
            <a:pPr indent="-342900" lvl="0" marL="457200" rtl="0" algn="l">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CPA is more sensitive and requires fewer traces than DPA</a:t>
            </a:r>
            <a:endParaRPr sz="1600">
              <a:solidFill>
                <a:schemeClr val="dk1"/>
              </a:solidFill>
              <a:latin typeface="Albert Sans"/>
              <a:ea typeface="Albert Sans"/>
              <a:cs typeface="Albert Sans"/>
              <a:sym typeface="Albert Sans"/>
            </a:endParaRPr>
          </a:p>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Provides a clear and measurable baseline for comparison</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rPr b="1" lang="en" sz="1600">
                <a:solidFill>
                  <a:schemeClr val="dk1"/>
                </a:solidFill>
                <a:latin typeface="Albert Sans"/>
                <a:ea typeface="Albert Sans"/>
                <a:cs typeface="Albert Sans"/>
                <a:sym typeface="Albert Sans"/>
              </a:rPr>
              <a:t>Power Trace Analysis</a:t>
            </a:r>
            <a:endParaRPr b="1"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Red spikes indicate high correlation between power and key byte predictions</a:t>
            </a:r>
            <a:endParaRPr sz="1600">
              <a:solidFill>
                <a:schemeClr val="dk1"/>
              </a:solidFill>
              <a:latin typeface="Albert Sans"/>
              <a:ea typeface="Albert Sans"/>
              <a:cs typeface="Albert Sans"/>
              <a:sym typeface="Albert Sans"/>
            </a:endParaRPr>
          </a:p>
        </p:txBody>
      </p:sp>
      <p:pic>
        <p:nvPicPr>
          <p:cNvPr id="446" name="Google Shape;446;p30"/>
          <p:cNvPicPr preferRelativeResize="0"/>
          <p:nvPr/>
        </p:nvPicPr>
        <p:blipFill>
          <a:blip r:embed="rId3">
            <a:alphaModFix/>
          </a:blip>
          <a:stretch>
            <a:fillRect/>
          </a:stretch>
        </p:blipFill>
        <p:spPr>
          <a:xfrm>
            <a:off x="4307626" y="1291352"/>
            <a:ext cx="4241575" cy="3281800"/>
          </a:xfrm>
          <a:prstGeom prst="rect">
            <a:avLst/>
          </a:prstGeom>
          <a:noFill/>
          <a:ln>
            <a:noFill/>
          </a:ln>
        </p:spPr>
      </p:pic>
      <p:pic>
        <p:nvPicPr>
          <p:cNvPr id="447" name="Google Shape;447;p30" title="alyssa_headshot.PNG"/>
          <p:cNvPicPr preferRelativeResize="0"/>
          <p:nvPr/>
        </p:nvPicPr>
        <p:blipFill rotWithShape="1">
          <a:blip r:embed="rId4">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31"/>
          <p:cNvSpPr txBox="1"/>
          <p:nvPr>
            <p:ph type="ctrTitle"/>
          </p:nvPr>
        </p:nvSpPr>
        <p:spPr>
          <a:xfrm>
            <a:off x="352175" y="162275"/>
            <a:ext cx="3580200" cy="98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700"/>
              <a:t>Basic Goals:</a:t>
            </a:r>
            <a:endParaRPr sz="2700"/>
          </a:p>
        </p:txBody>
      </p:sp>
      <p:sp>
        <p:nvSpPr>
          <p:cNvPr id="453" name="Google Shape;453;p31"/>
          <p:cNvSpPr txBox="1"/>
          <p:nvPr>
            <p:ph idx="1" type="subTitle"/>
          </p:nvPr>
        </p:nvSpPr>
        <p:spPr>
          <a:xfrm>
            <a:off x="352175" y="1318350"/>
            <a:ext cx="7574100" cy="32862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a:t>Become familiar with the ASIC design process</a:t>
            </a:r>
            <a:endParaRPr/>
          </a:p>
          <a:p>
            <a:pPr indent="-304800" lvl="0" marL="457200" rtl="0" algn="l">
              <a:spcBef>
                <a:spcPts val="0"/>
              </a:spcBef>
              <a:spcAft>
                <a:spcPts val="0"/>
              </a:spcAft>
              <a:buSzPts val="1200"/>
              <a:buChar char="-"/>
            </a:pPr>
            <a:r>
              <a:rPr lang="en"/>
              <a:t>Learn to effectively use Cadence EDA tools</a:t>
            </a:r>
            <a:endParaRPr/>
          </a:p>
          <a:p>
            <a:pPr indent="-304800" lvl="0" marL="457200" rtl="0" algn="l">
              <a:spcBef>
                <a:spcPts val="0"/>
              </a:spcBef>
              <a:spcAft>
                <a:spcPts val="0"/>
              </a:spcAft>
              <a:buSzPts val="1200"/>
              <a:buChar char="-"/>
            </a:pPr>
            <a:r>
              <a:rPr lang="en"/>
              <a:t>Develop </a:t>
            </a:r>
            <a:r>
              <a:rPr lang="en"/>
              <a:t>extension</a:t>
            </a:r>
            <a:r>
              <a:rPr lang="en"/>
              <a:t>(s) to a baseline RISC-V core design that reflect mitigation to power-based side-channel attacks</a:t>
            </a:r>
            <a:endParaRPr/>
          </a:p>
          <a:p>
            <a:pPr indent="-304800" lvl="0" marL="457200" rtl="0" algn="l">
              <a:spcBef>
                <a:spcPts val="0"/>
              </a:spcBef>
              <a:spcAft>
                <a:spcPts val="0"/>
              </a:spcAft>
              <a:buSzPts val="1200"/>
              <a:buChar char="-"/>
            </a:pPr>
            <a:r>
              <a:rPr lang="en"/>
              <a:t>Synthesize modified RISC-V core using a 45nm process node</a:t>
            </a:r>
            <a:endParaRPr/>
          </a:p>
          <a:p>
            <a:pPr indent="-304800" lvl="0" marL="457200" rtl="0" algn="l">
              <a:spcBef>
                <a:spcPts val="0"/>
              </a:spcBef>
              <a:spcAft>
                <a:spcPts val="0"/>
              </a:spcAft>
              <a:buSzPts val="1200"/>
              <a:buChar char="-"/>
            </a:pPr>
            <a:r>
              <a:rPr lang="en"/>
              <a:t>Perform functional verification of RTL designs through directed testbenches and UVM-based environments</a:t>
            </a:r>
            <a:endParaRPr/>
          </a:p>
          <a:p>
            <a:pPr indent="-304800" lvl="0" marL="457200" rtl="0" algn="l">
              <a:spcBef>
                <a:spcPts val="0"/>
              </a:spcBef>
              <a:spcAft>
                <a:spcPts val="0"/>
              </a:spcAft>
              <a:buSzPts val="1200"/>
              <a:buChar char="-"/>
            </a:pPr>
            <a:r>
              <a:rPr lang="en"/>
              <a:t>Execute RISC-V assembly programs to validate ISA compliance and system-level functionality</a:t>
            </a:r>
            <a:endParaRPr/>
          </a:p>
          <a:p>
            <a:pPr indent="-304800" lvl="0" marL="457200" rtl="0" algn="l">
              <a:spcBef>
                <a:spcPts val="0"/>
              </a:spcBef>
              <a:spcAft>
                <a:spcPts val="0"/>
              </a:spcAft>
              <a:buSzPts val="1200"/>
              <a:buChar char="-"/>
            </a:pPr>
            <a:r>
              <a:rPr lang="en"/>
              <a:t>Produce clear documentation describing design </a:t>
            </a:r>
            <a:r>
              <a:rPr lang="en"/>
              <a:t>methodology</a:t>
            </a:r>
            <a:r>
              <a:rPr lang="en"/>
              <a:t>, flow, and encountered challenges/troubleshooting</a:t>
            </a:r>
            <a:endParaRPr/>
          </a:p>
        </p:txBody>
      </p:sp>
      <p:pic>
        <p:nvPicPr>
          <p:cNvPr id="454" name="Google Shape;454;p31"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58" name="Shape 458"/>
        <p:cNvGrpSpPr/>
        <p:nvPr/>
      </p:nvGrpSpPr>
      <p:grpSpPr>
        <a:xfrm>
          <a:off x="0" y="0"/>
          <a:ext cx="0" cy="0"/>
          <a:chOff x="0" y="0"/>
          <a:chExt cx="0" cy="0"/>
        </a:xfrm>
      </p:grpSpPr>
      <p:sp>
        <p:nvSpPr>
          <p:cNvPr id="459" name="Google Shape;459;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Basic Objectives</a:t>
            </a:r>
            <a:endParaRPr/>
          </a:p>
        </p:txBody>
      </p:sp>
      <p:sp>
        <p:nvSpPr>
          <p:cNvPr id="460" name="Google Shape;460;p32"/>
          <p:cNvSpPr txBox="1"/>
          <p:nvPr>
            <p:ph idx="1" type="body"/>
          </p:nvPr>
        </p:nvSpPr>
        <p:spPr>
          <a:xfrm>
            <a:off x="720000" y="1017725"/>
            <a:ext cx="7704000" cy="3820200"/>
          </a:xfrm>
          <a:prstGeom prst="rect">
            <a:avLst/>
          </a:prstGeom>
        </p:spPr>
        <p:txBody>
          <a:bodyPr anchorCtr="0" anchor="t" bIns="91425" lIns="91425" spcFirstLastPara="1" rIns="91425" wrap="square" tIns="91425">
            <a:noAutofit/>
          </a:bodyPr>
          <a:lstStyle/>
          <a:p>
            <a:pPr indent="-304800" lvl="0" marL="457200" marR="0" rtl="0" algn="l">
              <a:lnSpc>
                <a:spcPct val="100000"/>
              </a:lnSpc>
              <a:spcBef>
                <a:spcPts val="0"/>
              </a:spcBef>
              <a:spcAft>
                <a:spcPts val="0"/>
              </a:spcAft>
              <a:buSzPts val="1200"/>
              <a:buChar char="-"/>
            </a:pPr>
            <a:r>
              <a:rPr lang="en" sz="1600"/>
              <a:t>Instantiate baseline RISC-V core to ensure functional foundation</a:t>
            </a:r>
            <a:endParaRPr sz="1600"/>
          </a:p>
          <a:p>
            <a:pPr indent="-304800" lvl="0" marL="457200" marR="0" rtl="0" algn="l">
              <a:lnSpc>
                <a:spcPct val="100000"/>
              </a:lnSpc>
              <a:spcBef>
                <a:spcPts val="0"/>
              </a:spcBef>
              <a:spcAft>
                <a:spcPts val="0"/>
              </a:spcAft>
              <a:buSzPts val="1200"/>
              <a:buChar char="-"/>
            </a:pPr>
            <a:r>
              <a:rPr lang="en" sz="1600"/>
              <a:t>Develop RTL modules to integrate custom extension(s), enforcing noise injection and clock randomization, targeting the modified core</a:t>
            </a:r>
            <a:endParaRPr sz="1600"/>
          </a:p>
          <a:p>
            <a:pPr indent="-304800" lvl="0" marL="457200" marR="0" rtl="0" algn="l">
              <a:lnSpc>
                <a:spcPct val="100000"/>
              </a:lnSpc>
              <a:spcBef>
                <a:spcPts val="0"/>
              </a:spcBef>
              <a:spcAft>
                <a:spcPts val="0"/>
              </a:spcAft>
              <a:buSzPts val="1200"/>
              <a:buChar char="-"/>
            </a:pPr>
            <a:r>
              <a:rPr lang="en" sz="1600"/>
              <a:t>Run a RISC-V compliance test suite in assembly to confirm ISA correctness</a:t>
            </a:r>
            <a:endParaRPr sz="1600"/>
          </a:p>
          <a:p>
            <a:pPr indent="-304800" lvl="0" marL="457200" marR="0" rtl="0" algn="l">
              <a:lnSpc>
                <a:spcPct val="100000"/>
              </a:lnSpc>
              <a:spcBef>
                <a:spcPts val="0"/>
              </a:spcBef>
              <a:spcAft>
                <a:spcPts val="0"/>
              </a:spcAft>
              <a:buSzPts val="1200"/>
              <a:buChar char="-"/>
            </a:pPr>
            <a:r>
              <a:rPr lang="en" sz="1600"/>
              <a:t>Document tool usage and workflow in a step-by-step manner</a:t>
            </a:r>
            <a:endParaRPr sz="1600"/>
          </a:p>
          <a:p>
            <a:pPr indent="-304800" lvl="0" marL="457200" marR="0" rtl="0" algn="l">
              <a:lnSpc>
                <a:spcPct val="100000"/>
              </a:lnSpc>
              <a:spcBef>
                <a:spcPts val="0"/>
              </a:spcBef>
              <a:spcAft>
                <a:spcPts val="0"/>
              </a:spcAft>
              <a:buSzPts val="1200"/>
              <a:buChar char="-"/>
            </a:pPr>
            <a:r>
              <a:rPr lang="en" sz="1600"/>
              <a:t>Simulate the modified RTL design in Cadence Xcelium using representative workloads</a:t>
            </a:r>
            <a:endParaRPr sz="1600"/>
          </a:p>
          <a:p>
            <a:pPr indent="-304800" lvl="0" marL="457200" marR="0" rtl="0" algn="l">
              <a:lnSpc>
                <a:spcPct val="100000"/>
              </a:lnSpc>
              <a:spcBef>
                <a:spcPts val="0"/>
              </a:spcBef>
              <a:spcAft>
                <a:spcPts val="0"/>
              </a:spcAft>
              <a:buSzPts val="1200"/>
              <a:buChar char="-"/>
            </a:pPr>
            <a:r>
              <a:rPr lang="en" sz="1600"/>
              <a:t>Complete various cadence training courses pertaining to the ASIC design flow</a:t>
            </a:r>
            <a:endParaRPr sz="1400"/>
          </a:p>
        </p:txBody>
      </p:sp>
      <p:pic>
        <p:nvPicPr>
          <p:cNvPr id="461" name="Google Shape;461;p32"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3"/>
          <p:cNvSpPr txBox="1"/>
          <p:nvPr>
            <p:ph type="title"/>
          </p:nvPr>
        </p:nvSpPr>
        <p:spPr>
          <a:xfrm>
            <a:off x="367800" y="3621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Engineering  Specifications</a:t>
            </a:r>
            <a:endParaRPr/>
          </a:p>
        </p:txBody>
      </p:sp>
      <p:graphicFrame>
        <p:nvGraphicFramePr>
          <p:cNvPr id="467" name="Google Shape;467;p33"/>
          <p:cNvGraphicFramePr/>
          <p:nvPr/>
        </p:nvGraphicFramePr>
        <p:xfrm>
          <a:off x="367800" y="1775375"/>
          <a:ext cx="3000000" cy="3000000"/>
        </p:xfrm>
        <a:graphic>
          <a:graphicData uri="http://schemas.openxmlformats.org/drawingml/2006/table">
            <a:tbl>
              <a:tblPr>
                <a:noFill/>
                <a:tableStyleId>{70D06162-75F3-438A-86CB-AA3DBD122E1B}</a:tableStyleId>
              </a:tblPr>
              <a:tblGrid>
                <a:gridCol w="2153425"/>
                <a:gridCol w="1859250"/>
              </a:tblGrid>
              <a:tr h="269075">
                <a:tc>
                  <a:txBody>
                    <a:bodyPr/>
                    <a:lstStyle/>
                    <a:p>
                      <a:pPr indent="0" lvl="0" marL="0" rtl="0" algn="l">
                        <a:spcBef>
                          <a:spcPts val="0"/>
                        </a:spcBef>
                        <a:spcAft>
                          <a:spcPts val="0"/>
                        </a:spcAft>
                        <a:buNone/>
                      </a:pPr>
                      <a:r>
                        <a:rPr b="1" lang="en" sz="1100">
                          <a:solidFill>
                            <a:schemeClr val="dk1"/>
                          </a:solidFill>
                        </a:rPr>
                        <a:t>Parameter</a:t>
                      </a:r>
                      <a:endParaRPr b="1"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b="1" lang="en" sz="1100">
                          <a:solidFill>
                            <a:schemeClr val="dk1"/>
                          </a:solidFill>
                        </a:rPr>
                        <a:t>Specification</a:t>
                      </a:r>
                      <a:endParaRPr b="1"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Instruction Set</a:t>
                      </a:r>
                      <a:endParaRPr sz="11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sz="1100">
                          <a:solidFill>
                            <a:schemeClr val="dk1"/>
                          </a:solidFill>
                        </a:rPr>
                        <a:t>RV32I</a:t>
                      </a:r>
                      <a:endParaRPr sz="1100">
                        <a:solidFill>
                          <a:schemeClr val="dk1"/>
                        </a:solidFill>
                      </a:endParaRPr>
                    </a:p>
                  </a:txBody>
                  <a:tcPr marT="91425" marB="91425" marR="91425" marL="91425">
                    <a:solidFill>
                      <a:schemeClr val="accent2"/>
                    </a:solidFill>
                  </a:tcPr>
                </a:tc>
              </a:tr>
              <a:tr h="244925">
                <a:tc>
                  <a:txBody>
                    <a:bodyPr/>
                    <a:lstStyle/>
                    <a:p>
                      <a:pPr indent="0" lvl="0" marL="0" rtl="0" algn="l">
                        <a:spcBef>
                          <a:spcPts val="0"/>
                        </a:spcBef>
                        <a:spcAft>
                          <a:spcPts val="0"/>
                        </a:spcAft>
                        <a:buNone/>
                      </a:pPr>
                      <a:r>
                        <a:rPr lang="en" sz="1100">
                          <a:solidFill>
                            <a:schemeClr val="dk1"/>
                          </a:solidFill>
                        </a:rPr>
                        <a:t>Operating Temperature Range</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0 C-120 C</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Operating Voltage Range</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0.95 V - 1.25 V</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Process Node</a:t>
                      </a:r>
                      <a:endParaRPr sz="11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sz="1100">
                          <a:solidFill>
                            <a:schemeClr val="dk1"/>
                          </a:solidFill>
                        </a:rPr>
                        <a:t>~ 45nm</a:t>
                      </a:r>
                      <a:endParaRPr sz="1100">
                        <a:solidFill>
                          <a:schemeClr val="dk1"/>
                        </a:solidFill>
                      </a:endParaRPr>
                    </a:p>
                  </a:txBody>
                  <a:tcPr marT="91425" marB="91425" marR="91425" marL="91425">
                    <a:solidFill>
                      <a:schemeClr val="accent2"/>
                    </a:solidFill>
                  </a:tcPr>
                </a:tc>
              </a:tr>
              <a:tr h="244925">
                <a:tc>
                  <a:txBody>
                    <a:bodyPr/>
                    <a:lstStyle/>
                    <a:p>
                      <a:pPr indent="0" lvl="0" marL="0" rtl="0" algn="l">
                        <a:spcBef>
                          <a:spcPts val="0"/>
                        </a:spcBef>
                        <a:spcAft>
                          <a:spcPts val="0"/>
                        </a:spcAft>
                        <a:buNone/>
                      </a:pPr>
                      <a:r>
                        <a:rPr lang="en" sz="1100">
                          <a:solidFill>
                            <a:schemeClr val="dk1"/>
                          </a:solidFill>
                        </a:rPr>
                        <a:t>IR Drop</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 5%</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Average Frequency</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 250 MHz</a:t>
                      </a:r>
                      <a:endParaRPr sz="1100">
                        <a:solidFill>
                          <a:schemeClr val="dk1"/>
                        </a:solidFill>
                      </a:endParaRPr>
                    </a:p>
                  </a:txBody>
                  <a:tcPr marT="91425" marB="91425" marR="91425" marL="91425">
                    <a:solidFill>
                      <a:schemeClr val="lt2"/>
                    </a:solidFill>
                  </a:tcPr>
                </a:tc>
              </a:tr>
            </a:tbl>
          </a:graphicData>
        </a:graphic>
      </p:graphicFrame>
      <p:graphicFrame>
        <p:nvGraphicFramePr>
          <p:cNvPr id="468" name="Google Shape;468;p33"/>
          <p:cNvGraphicFramePr/>
          <p:nvPr/>
        </p:nvGraphicFramePr>
        <p:xfrm>
          <a:off x="4763525" y="1775375"/>
          <a:ext cx="3000000" cy="3000000"/>
        </p:xfrm>
        <a:graphic>
          <a:graphicData uri="http://schemas.openxmlformats.org/drawingml/2006/table">
            <a:tbl>
              <a:tblPr>
                <a:noFill/>
                <a:tableStyleId>{70D06162-75F3-438A-86CB-AA3DBD122E1B}</a:tableStyleId>
              </a:tblPr>
              <a:tblGrid>
                <a:gridCol w="2153425"/>
                <a:gridCol w="1859250"/>
              </a:tblGrid>
              <a:tr h="269075">
                <a:tc>
                  <a:txBody>
                    <a:bodyPr/>
                    <a:lstStyle/>
                    <a:p>
                      <a:pPr indent="0" lvl="0" marL="0" rtl="0" algn="l">
                        <a:spcBef>
                          <a:spcPts val="0"/>
                        </a:spcBef>
                        <a:spcAft>
                          <a:spcPts val="0"/>
                        </a:spcAft>
                        <a:buNone/>
                      </a:pPr>
                      <a:r>
                        <a:rPr b="1" lang="en" sz="1100">
                          <a:solidFill>
                            <a:schemeClr val="dk1"/>
                          </a:solidFill>
                        </a:rPr>
                        <a:t>Parameter</a:t>
                      </a:r>
                      <a:endParaRPr b="1" sz="1100">
                        <a:solidFill>
                          <a:schemeClr val="dk1"/>
                        </a:solidFill>
                      </a:endParaRPr>
                    </a:p>
                  </a:txBody>
                  <a:tcPr marT="91425" marB="91425" marR="91425" marL="91425">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100">
                          <a:solidFill>
                            <a:schemeClr val="dk1"/>
                          </a:solidFill>
                        </a:rPr>
                        <a:t>Specification</a:t>
                      </a:r>
                      <a:endParaRPr b="1" sz="1100">
                        <a:solidFill>
                          <a:schemeClr val="dk1"/>
                        </a:solidFill>
                      </a:endParaRPr>
                    </a:p>
                  </a:txBody>
                  <a:tcPr marT="91425" marB="91425" marR="91425" marL="91425">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Masking Order</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First-Order Minimum</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Instructions per Cycle (IPC)</a:t>
                      </a:r>
                      <a:endParaRPr sz="1100">
                        <a:solidFill>
                          <a:schemeClr val="dk1"/>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1.2</a:t>
                      </a:r>
                      <a:endParaRPr sz="1100">
                        <a:solidFill>
                          <a:schemeClr val="dk1"/>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Cache Size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16 MB</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Timing Failure Count</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 sz="1100">
                          <a:solidFill>
                            <a:schemeClr val="dk1"/>
                          </a:solidFill>
                        </a:rPr>
                        <a:t>0 Faults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r>
              <a:tr h="244925">
                <a:tc>
                  <a:txBody>
                    <a:bodyPr/>
                    <a:lstStyle/>
                    <a:p>
                      <a:pPr indent="0" lvl="0" marL="0" rtl="0" algn="l">
                        <a:spcBef>
                          <a:spcPts val="0"/>
                        </a:spcBef>
                        <a:spcAft>
                          <a:spcPts val="0"/>
                        </a:spcAft>
                        <a:buNone/>
                      </a:pPr>
                      <a:r>
                        <a:rPr lang="en" sz="1100">
                          <a:solidFill>
                            <a:schemeClr val="dk1"/>
                          </a:solidFill>
                        </a:rPr>
                        <a:t>Interrupt Latency</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12</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Leakage Power (25 C)</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5 mW</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pic>
        <p:nvPicPr>
          <p:cNvPr id="469" name="Google Shape;469;p33" title="Headshot_Anna_Craig.jpg"/>
          <p:cNvPicPr preferRelativeResize="0"/>
          <p:nvPr/>
        </p:nvPicPr>
        <p:blipFill rotWithShape="1">
          <a:blip r:embed="rId3">
            <a:alphaModFix/>
          </a:blip>
          <a:srcRect b="15521" l="8909" r="13823" t="504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Software  Comparison &amp; Selection</a:t>
            </a:r>
            <a:endParaRPr/>
          </a:p>
        </p:txBody>
      </p:sp>
      <p:graphicFrame>
        <p:nvGraphicFramePr>
          <p:cNvPr id="475" name="Google Shape;475;p34"/>
          <p:cNvGraphicFramePr/>
          <p:nvPr/>
        </p:nvGraphicFramePr>
        <p:xfrm>
          <a:off x="628713" y="1089650"/>
          <a:ext cx="3000000" cy="3000000"/>
        </p:xfrm>
        <a:graphic>
          <a:graphicData uri="http://schemas.openxmlformats.org/drawingml/2006/table">
            <a:tbl>
              <a:tblPr>
                <a:noFill/>
                <a:tableStyleId>{70D06162-75F3-438A-86CB-AA3DBD122E1B}</a:tableStyleId>
              </a:tblPr>
              <a:tblGrid>
                <a:gridCol w="1112525"/>
                <a:gridCol w="1774250"/>
                <a:gridCol w="1513475"/>
                <a:gridCol w="1901275"/>
                <a:gridCol w="1585050"/>
              </a:tblGrid>
              <a:tr h="300725">
                <a:tc>
                  <a:txBody>
                    <a:bodyPr/>
                    <a:lstStyle/>
                    <a:p>
                      <a:pPr indent="0" lvl="0" marL="0" rtl="0" algn="l">
                        <a:lnSpc>
                          <a:spcPct val="115000"/>
                        </a:lnSpc>
                        <a:spcBef>
                          <a:spcPts val="0"/>
                        </a:spcBef>
                        <a:spcAft>
                          <a:spcPts val="0"/>
                        </a:spcAft>
                        <a:buNone/>
                      </a:pPr>
                      <a:r>
                        <a:rPr b="1" lang="en" sz="1100">
                          <a:solidFill>
                            <a:schemeClr val="dk1"/>
                          </a:solidFill>
                        </a:rPr>
                        <a:t>Software</a:t>
                      </a:r>
                      <a:endParaRPr b="1"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b="1" lang="en" sz="1100">
                          <a:solidFill>
                            <a:schemeClr val="dk1"/>
                          </a:solidFill>
                        </a:rPr>
                        <a:t>Cadence</a:t>
                      </a:r>
                      <a:r>
                        <a:rPr b="1" lang="en" sz="1100">
                          <a:solidFill>
                            <a:schemeClr val="dk1"/>
                          </a:solidFill>
                        </a:rPr>
                        <a:t> Design Suite</a:t>
                      </a:r>
                      <a:endParaRPr b="1"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lnSpc>
                          <a:spcPct val="115000"/>
                        </a:lnSpc>
                        <a:spcBef>
                          <a:spcPts val="0"/>
                        </a:spcBef>
                        <a:spcAft>
                          <a:spcPts val="0"/>
                        </a:spcAft>
                        <a:buNone/>
                      </a:pPr>
                      <a:r>
                        <a:rPr b="1" lang="en" sz="1100">
                          <a:solidFill>
                            <a:schemeClr val="dk1"/>
                          </a:solidFill>
                        </a:rPr>
                        <a:t>Synopsys Tools</a:t>
                      </a:r>
                      <a:endParaRPr b="1"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b="1" lang="en" sz="1100">
                          <a:solidFill>
                            <a:schemeClr val="dk1"/>
                          </a:solidFill>
                        </a:rPr>
                        <a:t>Siemens EDA</a:t>
                      </a:r>
                      <a:endParaRPr b="1"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b="1" lang="en" sz="1100">
                          <a:solidFill>
                            <a:schemeClr val="dk1"/>
                          </a:solidFill>
                        </a:rPr>
                        <a:t>Open Source</a:t>
                      </a:r>
                      <a:endParaRPr b="1"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882625">
                <a:tc>
                  <a:txBody>
                    <a:bodyPr/>
                    <a:lstStyle/>
                    <a:p>
                      <a:pPr indent="0" lvl="0" marL="0" rtl="0" algn="l">
                        <a:lnSpc>
                          <a:spcPct val="115000"/>
                        </a:lnSpc>
                        <a:spcBef>
                          <a:spcPts val="0"/>
                        </a:spcBef>
                        <a:spcAft>
                          <a:spcPts val="0"/>
                        </a:spcAft>
                        <a:buNone/>
                      </a:pPr>
                      <a:r>
                        <a:rPr lang="en" sz="1100">
                          <a:solidFill>
                            <a:schemeClr val="dk1"/>
                          </a:solidFill>
                        </a:rPr>
                        <a:t>Strengths / Pros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Widely adopted EDA flows, large variety of tools such as Xcelium, Genus, SimVision.</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Extensive learning resources &amp; documentation.</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lnSpc>
                          <a:spcPct val="115000"/>
                        </a:lnSpc>
                        <a:spcBef>
                          <a:spcPts val="0"/>
                        </a:spcBef>
                        <a:spcAft>
                          <a:spcPts val="0"/>
                        </a:spcAft>
                        <a:buNone/>
                      </a:pPr>
                      <a:r>
                        <a:rPr lang="en" sz="1100">
                          <a:solidFill>
                            <a:schemeClr val="dk1"/>
                          </a:solidFill>
                        </a:rPr>
                        <a:t>Industry standard for digital design, synthesis, STA, and signoff. Best-in-class verification and timing closure tools. Strong silicon signoff trust.</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Extremely strong in verification, DFT, and PCB/system design. Popular tools include QuestaSim, Tessent, and HyperLynx. Strong system validation presence.</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Zero licensing cost. Highly customizable. Growing digital ASIC flow support easy automation and scripting.</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882625">
                <a:tc>
                  <a:txBody>
                    <a:bodyPr/>
                    <a:lstStyle/>
                    <a:p>
                      <a:pPr indent="0" lvl="0" marL="0" rtl="0" algn="l">
                        <a:lnSpc>
                          <a:spcPct val="115000"/>
                        </a:lnSpc>
                        <a:spcBef>
                          <a:spcPts val="0"/>
                        </a:spcBef>
                        <a:spcAft>
                          <a:spcPts val="0"/>
                        </a:spcAft>
                        <a:buNone/>
                      </a:pPr>
                      <a:r>
                        <a:rPr lang="en" sz="1100">
                          <a:solidFill>
                            <a:schemeClr val="dk1"/>
                          </a:solidFill>
                        </a:rPr>
                        <a:t>Weaknesses / Cons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High </a:t>
                      </a:r>
                      <a:r>
                        <a:rPr lang="en" sz="1100">
                          <a:solidFill>
                            <a:schemeClr val="dk1"/>
                          </a:solidFill>
                        </a:rPr>
                        <a:t>licensing</a:t>
                      </a:r>
                      <a:r>
                        <a:rPr lang="en" sz="1100">
                          <a:solidFill>
                            <a:schemeClr val="dk1"/>
                          </a:solidFill>
                        </a:rPr>
                        <a:t> cost &amp; steep learning curve.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lnSpc>
                          <a:spcPct val="115000"/>
                        </a:lnSpc>
                        <a:spcBef>
                          <a:spcPts val="0"/>
                        </a:spcBef>
                        <a:spcAft>
                          <a:spcPts val="0"/>
                        </a:spcAft>
                        <a:buNone/>
                      </a:pPr>
                      <a:r>
                        <a:rPr lang="en" sz="1100">
                          <a:solidFill>
                            <a:schemeClr val="dk1"/>
                          </a:solidFill>
                        </a:rPr>
                        <a:t>High licensing cost. Toolchain integration sometimes complex across flows.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Smaller ecosystem for full ASIC flow. Some tools are niche focused. Licensing still expensive.</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Limited advanced node support. Limited official vendor support. Less mature signoff flows. Tool compatibility issues.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737150">
                <a:tc>
                  <a:txBody>
                    <a:bodyPr/>
                    <a:lstStyle/>
                    <a:p>
                      <a:pPr indent="0" lvl="0" marL="0" rtl="0" algn="l">
                        <a:lnSpc>
                          <a:spcPct val="115000"/>
                        </a:lnSpc>
                        <a:spcBef>
                          <a:spcPts val="0"/>
                        </a:spcBef>
                        <a:spcAft>
                          <a:spcPts val="0"/>
                        </a:spcAft>
                        <a:buNone/>
                      </a:pPr>
                      <a:r>
                        <a:rPr lang="en" sz="1100">
                          <a:solidFill>
                            <a:schemeClr val="dk1"/>
                          </a:solidFill>
                        </a:rPr>
                        <a:t>Best Use Case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Full custom IC design, mixed-signal ASICs, analog front-ends, and advanced SoC physical design.</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lnSpc>
                          <a:spcPct val="115000"/>
                        </a:lnSpc>
                        <a:spcBef>
                          <a:spcPts val="0"/>
                        </a:spcBef>
                        <a:spcAft>
                          <a:spcPts val="0"/>
                        </a:spcAft>
                        <a:buNone/>
                      </a:pPr>
                      <a:r>
                        <a:rPr lang="en" sz="1100">
                          <a:solidFill>
                            <a:schemeClr val="dk1"/>
                          </a:solidFill>
                        </a:rPr>
                        <a:t>Large scale digital ASIC and SoC production flows requiring silicon signoff accuracy.</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Verification heavy environments, DFT workflows, automotive and aerospace electronics, and PCB + system level validation.</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Academic research, prototyping, startups, early architecture exploration.</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pic>
        <p:nvPicPr>
          <p:cNvPr id="476" name="Google Shape;476;p34" title="Headshot_Anna_Craig.jpg"/>
          <p:cNvPicPr preferRelativeResize="0"/>
          <p:nvPr/>
        </p:nvPicPr>
        <p:blipFill rotWithShape="1">
          <a:blip r:embed="rId3">
            <a:alphaModFix/>
          </a:blip>
          <a:srcRect b="15521" l="8909" r="13823" t="504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0" name="Shape 480"/>
        <p:cNvGrpSpPr/>
        <p:nvPr/>
      </p:nvGrpSpPr>
      <p:grpSpPr>
        <a:xfrm>
          <a:off x="0" y="0"/>
          <a:ext cx="0" cy="0"/>
          <a:chOff x="0" y="0"/>
          <a:chExt cx="0" cy="0"/>
        </a:xfrm>
      </p:grpSpPr>
      <p:sp>
        <p:nvSpPr>
          <p:cNvPr id="481" name="Google Shape;481;p35"/>
          <p:cNvSpPr txBox="1"/>
          <p:nvPr>
            <p:ph type="title"/>
          </p:nvPr>
        </p:nvSpPr>
        <p:spPr>
          <a:xfrm>
            <a:off x="450625" y="652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Process Node Selection</a:t>
            </a:r>
            <a:endParaRPr/>
          </a:p>
        </p:txBody>
      </p:sp>
      <p:graphicFrame>
        <p:nvGraphicFramePr>
          <p:cNvPr id="482" name="Google Shape;482;p35"/>
          <p:cNvGraphicFramePr/>
          <p:nvPr/>
        </p:nvGraphicFramePr>
        <p:xfrm>
          <a:off x="526575" y="574200"/>
          <a:ext cx="3000000" cy="3000000"/>
        </p:xfrm>
        <a:graphic>
          <a:graphicData uri="http://schemas.openxmlformats.org/drawingml/2006/table">
            <a:tbl>
              <a:tblPr>
                <a:noFill/>
                <a:tableStyleId>{70D06162-75F3-438A-86CB-AA3DBD122E1B}</a:tableStyleId>
              </a:tblPr>
              <a:tblGrid>
                <a:gridCol w="2196700"/>
                <a:gridCol w="1896625"/>
                <a:gridCol w="1896625"/>
                <a:gridCol w="1896625"/>
              </a:tblGrid>
              <a:tr h="300725">
                <a:tc>
                  <a:txBody>
                    <a:bodyPr/>
                    <a:lstStyle/>
                    <a:p>
                      <a:pPr indent="0" lvl="0" marL="0" rtl="0" algn="l">
                        <a:lnSpc>
                          <a:spcPct val="115000"/>
                        </a:lnSpc>
                        <a:spcBef>
                          <a:spcPts val="0"/>
                        </a:spcBef>
                        <a:spcAft>
                          <a:spcPts val="0"/>
                        </a:spcAft>
                        <a:buNone/>
                      </a:pPr>
                      <a:r>
                        <a:rPr lang="en" sz="1100">
                          <a:solidFill>
                            <a:schemeClr val="dk1"/>
                          </a:solidFill>
                        </a:rPr>
                        <a:t>Feature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SkyWater SKY130 (130 nm)</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GlobalFoundries GF180MCU (180 nm)</a:t>
                      </a:r>
                      <a:endParaRPr b="1"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Cadence GPDK 45 nm</a:t>
                      </a:r>
                      <a:endParaRPr b="1"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263300">
                <a:tc>
                  <a:txBody>
                    <a:bodyPr/>
                    <a:lstStyle/>
                    <a:p>
                      <a:pPr indent="0" lvl="0" marL="0" rtl="0" algn="l">
                        <a:lnSpc>
                          <a:spcPct val="115000"/>
                        </a:lnSpc>
                        <a:spcBef>
                          <a:spcPts val="0"/>
                        </a:spcBef>
                        <a:spcAft>
                          <a:spcPts val="0"/>
                        </a:spcAft>
                        <a:buNone/>
                      </a:pPr>
                      <a:r>
                        <a:rPr lang="en" sz="1100">
                          <a:solidFill>
                            <a:schemeClr val="dk1"/>
                          </a:solidFill>
                        </a:rPr>
                        <a:t>Process Node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130 nm CMOS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180 nm CMOS/MCU</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45 nm CMOS (generic)</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100">
                          <a:solidFill>
                            <a:schemeClr val="dk1"/>
                          </a:solidFill>
                        </a:rPr>
                        <a:t>Strengths / Pros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Active open-source ecosystem; r</a:t>
                      </a:r>
                      <a:r>
                        <a:rPr lang="en" sz="1100">
                          <a:solidFill>
                            <a:schemeClr val="dk1"/>
                          </a:solidFill>
                        </a:rPr>
                        <a:t>ich digital and analog cells; documented tapeout path; strong community support; mixed-signal friendly</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Strong analog / I/O support; robust MCU-oriented process; predictable and mature device models; well-suited for high-voltage interfaces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Smallest feature size among the three; high density; faster switching speeds; better energy efficiency; representative of modern processes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100">
                          <a:solidFill>
                            <a:schemeClr val="dk1"/>
                          </a:solidFill>
                        </a:rPr>
                        <a:t>Weaknesses / Cons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Larger geometry than advanced nodes; slower switching speeds; higher power for equivalent functionality</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Larger geometry; slower switching speeds; less area-efficient; more limited open-source tooling and flows than SKY130</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Generic PDK rather than a full production process; often assumes commercial Cadence EDA tools for advanced flows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737150">
                <a:tc>
                  <a:txBody>
                    <a:bodyPr/>
                    <a:lstStyle/>
                    <a:p>
                      <a:pPr indent="0" lvl="0" marL="0" rtl="0" algn="l">
                        <a:lnSpc>
                          <a:spcPct val="115000"/>
                        </a:lnSpc>
                        <a:spcBef>
                          <a:spcPts val="0"/>
                        </a:spcBef>
                        <a:spcAft>
                          <a:spcPts val="0"/>
                        </a:spcAft>
                        <a:buNone/>
                      </a:pPr>
                      <a:r>
                        <a:rPr lang="en" sz="1100">
                          <a:solidFill>
                            <a:schemeClr val="dk1"/>
                          </a:solidFill>
                        </a:rPr>
                        <a:t>Best Use Case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Academic research, teaching, prototyping, mixed-signal ASICs, and open-source shuttle tapeouts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MCU design, embedded systems, high-voltage-tolerant blocks, and robust analog integration</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High-performance digital ASIC prototyping, methodology and tool evaluation, and technology comparison studies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591675">
                <a:tc>
                  <a:txBody>
                    <a:bodyPr/>
                    <a:lstStyle/>
                    <a:p>
                      <a:pPr indent="0" lvl="0" marL="0" rtl="0" algn="l">
                        <a:lnSpc>
                          <a:spcPct val="115000"/>
                        </a:lnSpc>
                        <a:spcBef>
                          <a:spcPts val="0"/>
                        </a:spcBef>
                        <a:spcAft>
                          <a:spcPts val="0"/>
                        </a:spcAft>
                        <a:buNone/>
                      </a:pPr>
                      <a:r>
                        <a:rPr lang="en" sz="1100">
                          <a:solidFill>
                            <a:schemeClr val="dk1"/>
                          </a:solidFill>
                        </a:rPr>
                        <a:t>Community / Ecosystem</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Large, active open-source community; strong OpenLANE and open-flow support</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Smaller community; some open documentation but less community tooling than SKY130</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Minimal open-source community; primarily used in Cadence training and academic EDA flows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6" name="Shape 486"/>
        <p:cNvGrpSpPr/>
        <p:nvPr/>
      </p:nvGrpSpPr>
      <p:grpSpPr>
        <a:xfrm>
          <a:off x="0" y="0"/>
          <a:ext cx="0" cy="0"/>
          <a:chOff x="0" y="0"/>
          <a:chExt cx="0" cy="0"/>
        </a:xfrm>
      </p:grpSpPr>
      <p:sp>
        <p:nvSpPr>
          <p:cNvPr id="487" name="Google Shape;487;p36"/>
          <p:cNvSpPr txBox="1"/>
          <p:nvPr>
            <p:ph type="title"/>
          </p:nvPr>
        </p:nvSpPr>
        <p:spPr>
          <a:xfrm>
            <a:off x="1027050" y="2849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ISA Comparisons</a:t>
            </a:r>
            <a:endParaRPr/>
          </a:p>
        </p:txBody>
      </p:sp>
      <p:graphicFrame>
        <p:nvGraphicFramePr>
          <p:cNvPr id="488" name="Google Shape;488;p36"/>
          <p:cNvGraphicFramePr/>
          <p:nvPr/>
        </p:nvGraphicFramePr>
        <p:xfrm>
          <a:off x="657413" y="1099529"/>
          <a:ext cx="3000000" cy="3000000"/>
        </p:xfrm>
        <a:graphic>
          <a:graphicData uri="http://schemas.openxmlformats.org/drawingml/2006/table">
            <a:tbl>
              <a:tblPr>
                <a:noFill/>
                <a:tableStyleId>{70D06162-75F3-438A-86CB-AA3DBD122E1B}</a:tableStyleId>
              </a:tblPr>
              <a:tblGrid>
                <a:gridCol w="1279525"/>
                <a:gridCol w="1415075"/>
                <a:gridCol w="1188700"/>
                <a:gridCol w="1721900"/>
                <a:gridCol w="1721900"/>
              </a:tblGrid>
              <a:tr h="500750">
                <a:tc>
                  <a:txBody>
                    <a:bodyPr/>
                    <a:lstStyle/>
                    <a:p>
                      <a:pPr indent="0" lvl="0" marL="0" rtl="0" algn="ctr">
                        <a:spcBef>
                          <a:spcPts val="0"/>
                        </a:spcBef>
                        <a:spcAft>
                          <a:spcPts val="0"/>
                        </a:spcAft>
                        <a:buNone/>
                      </a:pPr>
                      <a:r>
                        <a:rPr b="1" lang="en" sz="1700">
                          <a:solidFill>
                            <a:schemeClr val="dk1"/>
                          </a:solidFill>
                        </a:rPr>
                        <a:t>Category</a:t>
                      </a:r>
                      <a:endParaRPr b="1" sz="17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700">
                          <a:solidFill>
                            <a:schemeClr val="dk1"/>
                          </a:solidFill>
                        </a:rPr>
                        <a:t>License</a:t>
                      </a:r>
                      <a:endParaRPr b="1" sz="17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700">
                          <a:solidFill>
                            <a:schemeClr val="dk1"/>
                          </a:solidFill>
                        </a:rPr>
                        <a:t>ISA Type</a:t>
                      </a:r>
                      <a:endParaRPr b="1" sz="17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700">
                          <a:solidFill>
                            <a:schemeClr val="dk1"/>
                          </a:solidFill>
                        </a:rPr>
                        <a:t>Customization</a:t>
                      </a:r>
                      <a:endParaRPr b="1" sz="17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700">
                          <a:solidFill>
                            <a:schemeClr val="dk1"/>
                          </a:solidFill>
                        </a:rPr>
                        <a:t>Common Uses</a:t>
                      </a:r>
                      <a:endParaRPr b="1" sz="1700">
                        <a:solidFill>
                          <a:schemeClr val="dk1"/>
                        </a:solidFill>
                      </a:endParaRPr>
                    </a:p>
                  </a:txBody>
                  <a:tcPr marT="91425" marB="91425" marR="91425" marL="91425">
                    <a:solidFill>
                      <a:schemeClr val="lt2"/>
                    </a:solidFill>
                  </a:tcPr>
                </a:tc>
              </a:tr>
              <a:tr h="631325">
                <a:tc>
                  <a:txBody>
                    <a:bodyPr/>
                    <a:lstStyle/>
                    <a:p>
                      <a:pPr indent="0" lvl="0" marL="0" rtl="0" algn="l">
                        <a:spcBef>
                          <a:spcPts val="0"/>
                        </a:spcBef>
                        <a:spcAft>
                          <a:spcPts val="0"/>
                        </a:spcAft>
                        <a:buNone/>
                      </a:pPr>
                      <a:r>
                        <a:rPr b="1" lang="en" sz="1700">
                          <a:solidFill>
                            <a:schemeClr val="dk1"/>
                          </a:solidFill>
                        </a:rPr>
                        <a:t>RISC-V</a:t>
                      </a:r>
                      <a:endParaRPr b="1" sz="1700">
                        <a:solidFill>
                          <a:schemeClr val="dk1"/>
                        </a:solidFill>
                      </a:endParaRPr>
                    </a:p>
                    <a:p>
                      <a:pPr indent="0" lvl="0" marL="0" rtl="0" algn="l">
                        <a:spcBef>
                          <a:spcPts val="0"/>
                        </a:spcBef>
                        <a:spcAft>
                          <a:spcPts val="0"/>
                        </a:spcAft>
                        <a:buNone/>
                      </a:pPr>
                      <a:r>
                        <a:t/>
                      </a:r>
                      <a:endParaRPr>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a:solidFill>
                            <a:schemeClr val="dk1"/>
                          </a:solidFill>
                        </a:rPr>
                        <a:t>Open-source, free</a:t>
                      </a:r>
                      <a:endParaRPr>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a:solidFill>
                            <a:schemeClr val="dk1"/>
                          </a:solidFill>
                        </a:rPr>
                        <a:t>RISC (simple)</a:t>
                      </a:r>
                      <a:endParaRPr>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a:solidFill>
                            <a:schemeClr val="dk1"/>
                          </a:solidFill>
                        </a:rPr>
                        <a:t>Very high (extensions allowed)</a:t>
                      </a:r>
                      <a:endParaRPr>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a:solidFill>
                            <a:schemeClr val="dk1"/>
                          </a:solidFill>
                        </a:rPr>
                        <a:t>Research, FPGA, custom SoC, IoT</a:t>
                      </a:r>
                      <a:endParaRPr>
                        <a:solidFill>
                          <a:schemeClr val="dk1"/>
                        </a:solidFill>
                      </a:endParaRPr>
                    </a:p>
                  </a:txBody>
                  <a:tcPr marT="91425" marB="91425" marR="91425" marL="91425">
                    <a:solidFill>
                      <a:schemeClr val="accent2"/>
                    </a:solidFill>
                  </a:tcPr>
                </a:tc>
              </a:tr>
              <a:tr h="932000">
                <a:tc>
                  <a:txBody>
                    <a:bodyPr/>
                    <a:lstStyle/>
                    <a:p>
                      <a:pPr indent="0" lvl="0" marL="0" rtl="0" algn="l">
                        <a:spcBef>
                          <a:spcPts val="0"/>
                        </a:spcBef>
                        <a:spcAft>
                          <a:spcPts val="0"/>
                        </a:spcAft>
                        <a:buNone/>
                      </a:pPr>
                      <a:r>
                        <a:rPr b="1" lang="en" sz="1700">
                          <a:solidFill>
                            <a:schemeClr val="dk1"/>
                          </a:solidFill>
                        </a:rPr>
                        <a:t>ARM</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Proprietary license</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RISC (moderate)</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Limited</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Mobile, embedded systems</a:t>
                      </a:r>
                      <a:endParaRPr>
                        <a:solidFill>
                          <a:schemeClr val="dk1"/>
                        </a:solidFill>
                      </a:endParaRPr>
                    </a:p>
                  </a:txBody>
                  <a:tcPr marT="91425" marB="91425" marR="91425" marL="91425">
                    <a:solidFill>
                      <a:schemeClr val="lt2"/>
                    </a:solidFill>
                  </a:tcPr>
                </a:tc>
              </a:tr>
              <a:tr h="932000">
                <a:tc>
                  <a:txBody>
                    <a:bodyPr/>
                    <a:lstStyle/>
                    <a:p>
                      <a:pPr indent="0" lvl="0" marL="0" rtl="0" algn="l">
                        <a:spcBef>
                          <a:spcPts val="0"/>
                        </a:spcBef>
                        <a:spcAft>
                          <a:spcPts val="0"/>
                        </a:spcAft>
                        <a:buNone/>
                      </a:pPr>
                      <a:r>
                        <a:rPr b="1" lang="en" sz="1700">
                          <a:solidFill>
                            <a:schemeClr val="dk1"/>
                          </a:solidFill>
                        </a:rPr>
                        <a:t>x86</a:t>
                      </a:r>
                      <a:endParaRPr b="1">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Proprietary license</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CISC (complex)</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Very limited</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PCs, laptops, servers</a:t>
                      </a:r>
                      <a:endParaRPr>
                        <a:solidFill>
                          <a:schemeClr val="dk1"/>
                        </a:solidFill>
                      </a:endParaRPr>
                    </a:p>
                  </a:txBody>
                  <a:tcPr marT="91425" marB="91425" marR="91425" marL="91425">
                    <a:solidFill>
                      <a:schemeClr val="lt2"/>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7"/>
          <p:cNvSpPr txBox="1"/>
          <p:nvPr>
            <p:ph type="title"/>
          </p:nvPr>
        </p:nvSpPr>
        <p:spPr>
          <a:xfrm>
            <a:off x="720000" y="227600"/>
            <a:ext cx="7088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Hardware/Baseline Core Comparison</a:t>
            </a:r>
            <a:endParaRPr/>
          </a:p>
        </p:txBody>
      </p:sp>
      <p:grpSp>
        <p:nvGrpSpPr>
          <p:cNvPr id="494" name="Google Shape;494;p37"/>
          <p:cNvGrpSpPr/>
          <p:nvPr/>
        </p:nvGrpSpPr>
        <p:grpSpPr>
          <a:xfrm>
            <a:off x="8092953" y="4019885"/>
            <a:ext cx="1123603" cy="1123603"/>
            <a:chOff x="8092953" y="4019885"/>
            <a:chExt cx="1123603" cy="1123603"/>
          </a:xfrm>
        </p:grpSpPr>
        <p:sp>
          <p:nvSpPr>
            <p:cNvPr id="495" name="Google Shape;495;p37"/>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7"/>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497" name="Google Shape;497;p37"/>
          <p:cNvGraphicFramePr/>
          <p:nvPr/>
        </p:nvGraphicFramePr>
        <p:xfrm>
          <a:off x="815400" y="857604"/>
          <a:ext cx="3000000" cy="3000000"/>
        </p:xfrm>
        <a:graphic>
          <a:graphicData uri="http://schemas.openxmlformats.org/drawingml/2006/table">
            <a:tbl>
              <a:tblPr>
                <a:noFill/>
                <a:tableStyleId>{70D06162-75F3-438A-86CB-AA3DBD122E1B}</a:tableStyleId>
              </a:tblPr>
              <a:tblGrid>
                <a:gridCol w="934300"/>
                <a:gridCol w="1390325"/>
                <a:gridCol w="1208900"/>
                <a:gridCol w="1302100"/>
                <a:gridCol w="1571250"/>
                <a:gridCol w="1106325"/>
              </a:tblGrid>
              <a:tr h="403075">
                <a:tc>
                  <a:txBody>
                    <a:bodyPr/>
                    <a:lstStyle/>
                    <a:p>
                      <a:pPr indent="0" lvl="0" marL="0" rtl="0" algn="ctr">
                        <a:spcBef>
                          <a:spcPts val="0"/>
                        </a:spcBef>
                        <a:spcAft>
                          <a:spcPts val="0"/>
                        </a:spcAft>
                        <a:buNone/>
                      </a:pPr>
                      <a:r>
                        <a:rPr b="1" lang="en" sz="1300">
                          <a:solidFill>
                            <a:schemeClr val="dk1"/>
                          </a:solidFill>
                        </a:rPr>
                        <a:t>Core</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μarch</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Language</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Verification </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a:t>
                      </a:r>
                      <a:endParaRPr b="1" sz="13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1000">
                          <a:solidFill>
                            <a:schemeClr val="dk1"/>
                          </a:solidFill>
                        </a:rPr>
                        <a:t>Rocket Chip</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In-order, Single-cycle datapath, RV32/64</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Chisel (generates Verilog)</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Mature via Chipyard regressions</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Showcased SoC integration, scalable ecosystem</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Chisel abstraction layer, large codebase </a:t>
                      </a:r>
                      <a:endParaRPr sz="10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1000">
                          <a:solidFill>
                            <a:schemeClr val="dk1"/>
                          </a:solidFill>
                        </a:rPr>
                        <a:t>NEORV32</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In-order, 2-stage pipeline, Configurable RV32-I/IMC/EMC</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VHDL</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Solid self-tests, </a:t>
                      </a:r>
                      <a:r>
                        <a:rPr lang="en" sz="1000">
                          <a:solidFill>
                            <a:schemeClr val="dk1"/>
                          </a:solidFill>
                        </a:rPr>
                        <a:t>emphasis</a:t>
                      </a:r>
                      <a:r>
                        <a:rPr lang="en" sz="1000">
                          <a:solidFill>
                            <a:schemeClr val="dk1"/>
                          </a:solidFill>
                        </a:rPr>
                        <a:t> on precise exceptions</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Beginner-friendly, fit on small FPGAs (stretch goal) </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VHDL, no pre-packaged SoC/MMU integration</a:t>
                      </a:r>
                      <a:endParaRPr sz="10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1000">
                          <a:solidFill>
                            <a:schemeClr val="dk1"/>
                          </a:solidFill>
                        </a:rPr>
                        <a:t>PicoRV32</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In-order, RV32IMC</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Verilog</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Open-source maturity shows significant coverage</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Fit on small FPGAs (stretch goal), high documented max frequency on 7-series chips, straightforward integration</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No cache/MMU (limits SoC integration)</a:t>
                      </a:r>
                      <a:endParaRPr sz="10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b="1" lang="en" sz="1000">
                          <a:solidFill>
                            <a:schemeClr val="dk1"/>
                          </a:solidFill>
                        </a:rPr>
                        <a:t>Ibex</a:t>
                      </a:r>
                      <a:endParaRPr b="1" sz="1000">
                        <a:solidFill>
                          <a:schemeClr val="dk1"/>
                        </a:solidFill>
                      </a:endParaRPr>
                    </a:p>
                    <a:p>
                      <a:pPr indent="0" lvl="0" marL="0" rtl="0" algn="l">
                        <a:spcBef>
                          <a:spcPts val="0"/>
                        </a:spcBef>
                        <a:spcAft>
                          <a:spcPts val="0"/>
                        </a:spcAft>
                        <a:buNone/>
                      </a:pPr>
                      <a:r>
                        <a:t/>
                      </a:r>
                      <a:endParaRPr b="1"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1000">
                          <a:solidFill>
                            <a:schemeClr val="dk1"/>
                          </a:solidFill>
                        </a:rPr>
                        <a:t>In-order, configurable </a:t>
                      </a:r>
                      <a:r>
                        <a:rPr b="1" lang="en" sz="1000">
                          <a:solidFill>
                            <a:schemeClr val="dk1"/>
                          </a:solidFill>
                        </a:rPr>
                        <a:t>2/3</a:t>
                      </a:r>
                      <a:r>
                        <a:rPr b="1" lang="en" sz="1000">
                          <a:solidFill>
                            <a:schemeClr val="dk1"/>
                          </a:solidFill>
                        </a:rPr>
                        <a:t>-stage pipeline, RV32IMC</a:t>
                      </a:r>
                      <a:endParaRPr b="1"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1000">
                          <a:solidFill>
                            <a:schemeClr val="dk1"/>
                          </a:solidFill>
                        </a:rPr>
                        <a:t>SystemVerilog</a:t>
                      </a:r>
                      <a:endParaRPr b="1"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1000">
                          <a:solidFill>
                            <a:schemeClr val="dk1"/>
                          </a:solidFill>
                        </a:rPr>
                        <a:t>Strong UVM environment, formal proofs, and OpenTitan DV coverage</a:t>
                      </a:r>
                      <a:endParaRPr b="1"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1000">
                          <a:solidFill>
                            <a:schemeClr val="dk1"/>
                          </a:solidFill>
                        </a:rPr>
                        <a:t>Clear SV RTL, flexible configurations, security-conscious design philosophy, pre-packaged test env</a:t>
                      </a:r>
                      <a:endParaRPr b="1"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1000">
                          <a:solidFill>
                            <a:schemeClr val="dk1"/>
                          </a:solidFill>
                        </a:rPr>
                        <a:t>No cache/MMU, modest performance documented </a:t>
                      </a:r>
                      <a:endParaRPr b="1" sz="1000">
                        <a:solidFill>
                          <a:schemeClr val="dk1"/>
                        </a:solidFill>
                      </a:endParaRPr>
                    </a:p>
                  </a:txBody>
                  <a:tcPr marT="91425" marB="91425" marR="91425" marL="91425">
                    <a:solidFill>
                      <a:schemeClr val="accent2"/>
                    </a:solidFill>
                  </a:tcPr>
                </a:tc>
              </a:tr>
            </a:tbl>
          </a:graphicData>
        </a:graphic>
      </p:graphicFrame>
      <p:pic>
        <p:nvPicPr>
          <p:cNvPr id="498" name="Google Shape;498;p37"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02" name="Shape 502"/>
        <p:cNvGrpSpPr/>
        <p:nvPr/>
      </p:nvGrpSpPr>
      <p:grpSpPr>
        <a:xfrm>
          <a:off x="0" y="0"/>
          <a:ext cx="0" cy="0"/>
          <a:chOff x="0" y="0"/>
          <a:chExt cx="0" cy="0"/>
        </a:xfrm>
      </p:grpSpPr>
      <p:sp>
        <p:nvSpPr>
          <p:cNvPr id="503" name="Google Shape;503;p38"/>
          <p:cNvSpPr txBox="1"/>
          <p:nvPr>
            <p:ph type="title"/>
          </p:nvPr>
        </p:nvSpPr>
        <p:spPr>
          <a:xfrm>
            <a:off x="720000" y="445025"/>
            <a:ext cx="4464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Hardware/Core Comparison</a:t>
            </a:r>
            <a:endParaRPr/>
          </a:p>
        </p:txBody>
      </p:sp>
      <p:grpSp>
        <p:nvGrpSpPr>
          <p:cNvPr id="504" name="Google Shape;504;p38"/>
          <p:cNvGrpSpPr/>
          <p:nvPr/>
        </p:nvGrpSpPr>
        <p:grpSpPr>
          <a:xfrm>
            <a:off x="8092953" y="4019885"/>
            <a:ext cx="1123603" cy="1123603"/>
            <a:chOff x="8092953" y="4019885"/>
            <a:chExt cx="1123603" cy="1123603"/>
          </a:xfrm>
        </p:grpSpPr>
        <p:sp>
          <p:nvSpPr>
            <p:cNvPr id="505" name="Google Shape;505;p38"/>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8"/>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7" name="Google Shape;507;p38"/>
          <p:cNvSpPr txBox="1"/>
          <p:nvPr/>
        </p:nvSpPr>
        <p:spPr>
          <a:xfrm>
            <a:off x="3924075" y="59150"/>
            <a:ext cx="3744300" cy="572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highlight>
                  <a:srgbClr val="E76A28"/>
                </a:highlight>
                <a:latin typeface="Albert Sans"/>
                <a:ea typeface="Albert Sans"/>
                <a:cs typeface="Albert Sans"/>
                <a:sym typeface="Albert Sans"/>
              </a:rPr>
              <a:t>Note: convert image into table</a:t>
            </a:r>
            <a:endParaRPr sz="1600">
              <a:solidFill>
                <a:schemeClr val="dk1"/>
              </a:solidFill>
              <a:highlight>
                <a:srgbClr val="E76A28"/>
              </a:highlight>
              <a:latin typeface="Albert Sans"/>
              <a:ea typeface="Albert Sans"/>
              <a:cs typeface="Albert Sans"/>
              <a:sym typeface="Albert Sans"/>
            </a:endParaRPr>
          </a:p>
        </p:txBody>
      </p:sp>
      <p:graphicFrame>
        <p:nvGraphicFramePr>
          <p:cNvPr id="508" name="Google Shape;508;p38"/>
          <p:cNvGraphicFramePr/>
          <p:nvPr/>
        </p:nvGraphicFramePr>
        <p:xfrm>
          <a:off x="421750" y="4785175"/>
          <a:ext cx="3000000" cy="3000000"/>
        </p:xfrm>
        <a:graphic>
          <a:graphicData uri="http://schemas.openxmlformats.org/drawingml/2006/table">
            <a:tbl>
              <a:tblPr>
                <a:noFill/>
                <a:tableStyleId>{70D06162-75F3-438A-86CB-AA3DBD122E1B}</a:tableStyleId>
              </a:tblPr>
              <a:tblGrid>
                <a:gridCol w="1232550"/>
                <a:gridCol w="1874275"/>
                <a:gridCol w="1421650"/>
                <a:gridCol w="1547000"/>
                <a:gridCol w="1736025"/>
              </a:tblGrid>
              <a:tr h="631675">
                <a:tc>
                  <a:txBody>
                    <a:bodyPr/>
                    <a:lstStyle/>
                    <a:p>
                      <a:pPr indent="0" lvl="0" marL="0" rtl="0" algn="l">
                        <a:spcBef>
                          <a:spcPts val="0"/>
                        </a:spcBef>
                        <a:spcAft>
                          <a:spcPts val="0"/>
                        </a:spcAft>
                        <a:buNone/>
                      </a:pPr>
                      <a:r>
                        <a:rPr b="1" lang="en"/>
                        <a:t>Core</a:t>
                      </a:r>
                      <a:endParaRPr b="1"/>
                    </a:p>
                  </a:txBody>
                  <a:tcPr marT="91425" marB="91425" marR="91425" marL="91425">
                    <a:lnB cap="flat" cmpd="sng" w="9525">
                      <a:solidFill>
                        <a:srgbClr val="9E9E9E"/>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a:t>Microarchitecture</a:t>
                      </a:r>
                      <a:endParaRPr b="1"/>
                    </a:p>
                  </a:txBody>
                  <a:tcPr marT="91425" marB="91425" marR="91425" marL="91425">
                    <a:solidFill>
                      <a:srgbClr val="D9D9D9"/>
                    </a:solidFill>
                  </a:tcPr>
                </a:tc>
                <a:tc>
                  <a:txBody>
                    <a:bodyPr/>
                    <a:lstStyle/>
                    <a:p>
                      <a:pPr indent="0" lvl="0" marL="0" rtl="0" algn="l">
                        <a:spcBef>
                          <a:spcPts val="0"/>
                        </a:spcBef>
                        <a:spcAft>
                          <a:spcPts val="0"/>
                        </a:spcAft>
                        <a:buNone/>
                      </a:pPr>
                      <a:r>
                        <a:rPr b="1" lang="en"/>
                        <a:t>Language</a:t>
                      </a:r>
                      <a:endParaRPr b="1"/>
                    </a:p>
                  </a:txBody>
                  <a:tcPr marT="91425" marB="91425" marR="91425" marL="91425">
                    <a:solidFill>
                      <a:srgbClr val="D9D9D9"/>
                    </a:solidFill>
                  </a:tcPr>
                </a:tc>
                <a:tc>
                  <a:txBody>
                    <a:bodyPr/>
                    <a:lstStyle/>
                    <a:p>
                      <a:pPr indent="0" lvl="0" marL="0" rtl="0" algn="l">
                        <a:spcBef>
                          <a:spcPts val="0"/>
                        </a:spcBef>
                        <a:spcAft>
                          <a:spcPts val="0"/>
                        </a:spcAft>
                        <a:buNone/>
                      </a:pPr>
                      <a:r>
                        <a:rPr b="1" lang="en"/>
                        <a:t>Strengths</a:t>
                      </a:r>
                      <a:endParaRPr b="1"/>
                    </a:p>
                  </a:txBody>
                  <a:tcPr marT="91425" marB="91425" marR="91425" marL="91425">
                    <a:solidFill>
                      <a:srgbClr val="D9D9D9"/>
                    </a:solidFill>
                  </a:tcPr>
                </a:tc>
                <a:tc>
                  <a:txBody>
                    <a:bodyPr/>
                    <a:lstStyle/>
                    <a:p>
                      <a:pPr indent="0" lvl="0" marL="0" rtl="0" algn="l">
                        <a:spcBef>
                          <a:spcPts val="0"/>
                        </a:spcBef>
                        <a:spcAft>
                          <a:spcPts val="0"/>
                        </a:spcAft>
                        <a:buNone/>
                      </a:pPr>
                      <a:r>
                        <a:rPr b="1" lang="en"/>
                        <a:t>Weaknesses</a:t>
                      </a:r>
                      <a:endParaRPr b="1"/>
                    </a:p>
                  </a:txBody>
                  <a:tcPr marT="91425" marB="91425" marR="91425" marL="91425">
                    <a:solidFill>
                      <a:srgbClr val="D9D9D9"/>
                    </a:solidFill>
                  </a:tcPr>
                </a:tc>
              </a:tr>
              <a:tr h="630800">
                <a:tc>
                  <a:txBody>
                    <a:bodyPr/>
                    <a:lstStyle/>
                    <a:p>
                      <a:pPr indent="0" lvl="0" marL="0" rtl="0" algn="l">
                        <a:spcBef>
                          <a:spcPts val="0"/>
                        </a:spcBef>
                        <a:spcAft>
                          <a:spcPts val="0"/>
                        </a:spcAft>
                        <a:buNone/>
                      </a:pPr>
                      <a:r>
                        <a:rPr lang="en" sz="1200">
                          <a:latin typeface="Albert Sans"/>
                          <a:ea typeface="Albert Sans"/>
                          <a:cs typeface="Albert Sans"/>
                          <a:sym typeface="Albert Sans"/>
                        </a:rPr>
                        <a:t>Rocket Chip (Rocket CPU)</a:t>
                      </a:r>
                      <a:endParaRPr sz="1200">
                        <a:latin typeface="Albert Sans"/>
                        <a:ea typeface="Albert Sans"/>
                        <a:cs typeface="Albert Sans"/>
                        <a:sym typeface="Albert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1200"/>
                        <a:t>In-order, single-issue (RV32/64)</a:t>
                      </a:r>
                      <a:endParaRPr sz="1200"/>
                    </a:p>
                  </a:txBody>
                  <a:tcPr marT="91425" marB="91425" marR="91425" marL="91425">
                    <a:lnL cap="flat" cmpd="sng" w="9525">
                      <a:solidFill>
                        <a:srgbClr val="9E9E9E"/>
                      </a:solidFill>
                      <a:prstDash val="solid"/>
                      <a:round/>
                      <a:headEnd len="sm" w="sm" type="none"/>
                      <a:tailEnd len="sm" w="sm" type="none"/>
                    </a:lnL>
                    <a:solidFill>
                      <a:schemeClr val="dk1"/>
                    </a:solidFill>
                  </a:tcPr>
                </a:tc>
                <a:tc>
                  <a:txBody>
                    <a:bodyPr/>
                    <a:lstStyle/>
                    <a:p>
                      <a:pPr indent="0" lvl="0" marL="0" rtl="0" algn="l">
                        <a:spcBef>
                          <a:spcPts val="0"/>
                        </a:spcBef>
                        <a:spcAft>
                          <a:spcPts val="0"/>
                        </a:spcAft>
                        <a:buNone/>
                      </a:pPr>
                      <a:r>
                        <a:rPr lang="en" sz="1200"/>
                        <a:t>Chisel (generates Verilog)</a:t>
                      </a:r>
                      <a:endParaRPr sz="1200"/>
                    </a:p>
                  </a:txBody>
                  <a:tcPr marT="91425" marB="91425" marR="91425" marL="91425">
                    <a:solidFill>
                      <a:schemeClr val="dk1"/>
                    </a:solidFill>
                  </a:tcPr>
                </a:tc>
                <a:tc>
                  <a:txBody>
                    <a:bodyPr/>
                    <a:lstStyle/>
                    <a:p>
                      <a:pPr indent="0" lvl="0" marL="0" rtl="0" algn="l">
                        <a:spcBef>
                          <a:spcPts val="0"/>
                        </a:spcBef>
                        <a:spcAft>
                          <a:spcPts val="0"/>
                        </a:spcAft>
                        <a:buNone/>
                      </a:pPr>
                      <a:r>
                        <a:t/>
                      </a:r>
                      <a:endParaRPr sz="1200"/>
                    </a:p>
                  </a:txBody>
                  <a:tcPr marT="91425" marB="91425" marR="91425" marL="91425">
                    <a:solidFill>
                      <a:schemeClr val="dk1"/>
                    </a:solidFill>
                  </a:tcPr>
                </a:tc>
                <a:tc>
                  <a:txBody>
                    <a:bodyPr/>
                    <a:lstStyle/>
                    <a:p>
                      <a:pPr indent="0" lvl="0" marL="0" rtl="0" algn="l">
                        <a:spcBef>
                          <a:spcPts val="0"/>
                        </a:spcBef>
                        <a:spcAft>
                          <a:spcPts val="0"/>
                        </a:spcAft>
                        <a:buNone/>
                      </a:pPr>
                      <a:r>
                        <a:t/>
                      </a:r>
                      <a:endParaRPr sz="1200"/>
                    </a:p>
                  </a:txBody>
                  <a:tcPr marT="91425" marB="91425" marR="91425" marL="91425">
                    <a:solidFill>
                      <a:schemeClr val="dk1"/>
                    </a:solidFill>
                  </a:tcPr>
                </a:tc>
              </a:tr>
              <a:tr h="469825">
                <a:tc>
                  <a:txBody>
                    <a:bodyPr/>
                    <a:lstStyle/>
                    <a:p>
                      <a:pPr indent="0" lvl="0" marL="0" rtl="0" algn="l">
                        <a:spcBef>
                          <a:spcPts val="0"/>
                        </a:spcBef>
                        <a:spcAft>
                          <a:spcPts val="0"/>
                        </a:spcAft>
                        <a:buNone/>
                      </a:pPr>
                      <a:r>
                        <a:rPr lang="en" sz="1200">
                          <a:latin typeface="Albert Sans"/>
                          <a:ea typeface="Albert Sans"/>
                          <a:cs typeface="Albert Sans"/>
                          <a:sym typeface="Albert Sans"/>
                        </a:rPr>
                        <a:t>NEORV32</a:t>
                      </a:r>
                      <a:endParaRPr sz="1200">
                        <a:latin typeface="Albert Sans"/>
                        <a:ea typeface="Albert Sans"/>
                        <a:cs typeface="Albert Sans"/>
                        <a:sym typeface="Albert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1200"/>
                        <a:t>In-order, 32-bit MCU-class</a:t>
                      </a:r>
                      <a:endParaRPr sz="1200"/>
                    </a:p>
                  </a:txBody>
                  <a:tcPr marT="91425" marB="91425" marR="91425" marL="91425">
                    <a:lnL cap="flat" cmpd="sng" w="9525">
                      <a:solidFill>
                        <a:srgbClr val="9E9E9E"/>
                      </a:solidFill>
                      <a:prstDash val="solid"/>
                      <a:round/>
                      <a:headEnd len="sm" w="sm" type="none"/>
                      <a:tailEnd len="sm" w="sm" type="none"/>
                    </a:lnL>
                    <a:solidFill>
                      <a:schemeClr val="dk1"/>
                    </a:solidFill>
                  </a:tcPr>
                </a:tc>
                <a:tc>
                  <a:txBody>
                    <a:bodyPr/>
                    <a:lstStyle/>
                    <a:p>
                      <a:pPr indent="0" lvl="0" marL="0" rtl="0" algn="l">
                        <a:spcBef>
                          <a:spcPts val="0"/>
                        </a:spcBef>
                        <a:spcAft>
                          <a:spcPts val="0"/>
                        </a:spcAft>
                        <a:buNone/>
                      </a:pPr>
                      <a:r>
                        <a:rPr lang="en" sz="1200"/>
                        <a:t>VHDL</a:t>
                      </a:r>
                      <a:endParaRPr sz="1200"/>
                    </a:p>
                  </a:txBody>
                  <a:tcPr marT="91425" marB="91425" marR="91425" marL="91425">
                    <a:solidFill>
                      <a:schemeClr val="dk1"/>
                    </a:solidFill>
                  </a:tcPr>
                </a:tc>
                <a:tc>
                  <a:txBody>
                    <a:bodyPr/>
                    <a:lstStyle/>
                    <a:p>
                      <a:pPr indent="0" lvl="0" marL="0" rtl="0" algn="l">
                        <a:spcBef>
                          <a:spcPts val="0"/>
                        </a:spcBef>
                        <a:spcAft>
                          <a:spcPts val="0"/>
                        </a:spcAft>
                        <a:buNone/>
                      </a:pPr>
                      <a:r>
                        <a:t/>
                      </a:r>
                      <a:endParaRPr sz="1200"/>
                    </a:p>
                  </a:txBody>
                  <a:tcPr marT="91425" marB="91425" marR="91425" marL="91425">
                    <a:solidFill>
                      <a:schemeClr val="dk1"/>
                    </a:solidFill>
                  </a:tcPr>
                </a:tc>
                <a:tc>
                  <a:txBody>
                    <a:bodyPr/>
                    <a:lstStyle/>
                    <a:p>
                      <a:pPr indent="0" lvl="0" marL="0" rtl="0" algn="l">
                        <a:spcBef>
                          <a:spcPts val="0"/>
                        </a:spcBef>
                        <a:spcAft>
                          <a:spcPts val="0"/>
                        </a:spcAft>
                        <a:buNone/>
                      </a:pPr>
                      <a:r>
                        <a:t/>
                      </a:r>
                      <a:endParaRPr sz="1200"/>
                    </a:p>
                  </a:txBody>
                  <a:tcPr marT="91425" marB="91425" marR="91425" marL="91425">
                    <a:solidFill>
                      <a:schemeClr val="dk1"/>
                    </a:solidFill>
                  </a:tcPr>
                </a:tc>
              </a:tr>
              <a:tr h="479675">
                <a:tc>
                  <a:txBody>
                    <a:bodyPr/>
                    <a:lstStyle/>
                    <a:p>
                      <a:pPr indent="0" lvl="0" marL="0" rtl="0" algn="l">
                        <a:spcBef>
                          <a:spcPts val="0"/>
                        </a:spcBef>
                        <a:spcAft>
                          <a:spcPts val="0"/>
                        </a:spcAft>
                        <a:buNone/>
                      </a:pPr>
                      <a:r>
                        <a:rPr lang="en" sz="1200">
                          <a:latin typeface="Albert Sans"/>
                          <a:ea typeface="Albert Sans"/>
                          <a:cs typeface="Albert Sans"/>
                          <a:sym typeface="Albert Sans"/>
                        </a:rPr>
                        <a:t>Xiangshan</a:t>
                      </a:r>
                      <a:endParaRPr sz="1200">
                        <a:latin typeface="Albert Sans"/>
                        <a:ea typeface="Albert Sans"/>
                        <a:cs typeface="Albert Sans"/>
                        <a:sym typeface="Albert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1200"/>
                        <a:t>Out-of-order, superscalar, speculative (RV64GCV)</a:t>
                      </a:r>
                      <a:endParaRPr sz="1200"/>
                    </a:p>
                  </a:txBody>
                  <a:tcPr marT="91425" marB="91425" marR="91425" marL="91425">
                    <a:lnL cap="flat" cmpd="sng" w="9525">
                      <a:solidFill>
                        <a:srgbClr val="9E9E9E"/>
                      </a:solidFill>
                      <a:prstDash val="solid"/>
                      <a:round/>
                      <a:headEnd len="sm" w="sm" type="none"/>
                      <a:tailEnd len="sm" w="sm" type="none"/>
                    </a:lnL>
                    <a:solidFill>
                      <a:schemeClr val="dk1"/>
                    </a:solidFill>
                  </a:tcPr>
                </a:tc>
                <a:tc>
                  <a:txBody>
                    <a:bodyPr/>
                    <a:lstStyle/>
                    <a:p>
                      <a:pPr indent="0" lvl="0" marL="0" rtl="0" algn="l">
                        <a:spcBef>
                          <a:spcPts val="0"/>
                        </a:spcBef>
                        <a:spcAft>
                          <a:spcPts val="0"/>
                        </a:spcAft>
                        <a:buNone/>
                      </a:pPr>
                      <a:r>
                        <a:rPr lang="en" sz="1200"/>
                        <a:t>Chisel</a:t>
                      </a:r>
                      <a:endParaRPr sz="1200"/>
                    </a:p>
                  </a:txBody>
                  <a:tcPr marT="91425" marB="91425" marR="91425" marL="91425">
                    <a:solidFill>
                      <a:schemeClr val="dk1"/>
                    </a:solidFill>
                  </a:tcPr>
                </a:tc>
                <a:tc>
                  <a:txBody>
                    <a:bodyPr/>
                    <a:lstStyle/>
                    <a:p>
                      <a:pPr indent="0" lvl="0" marL="0" rtl="0" algn="l">
                        <a:spcBef>
                          <a:spcPts val="0"/>
                        </a:spcBef>
                        <a:spcAft>
                          <a:spcPts val="0"/>
                        </a:spcAft>
                        <a:buNone/>
                      </a:pPr>
                      <a:r>
                        <a:t/>
                      </a:r>
                      <a:endParaRPr sz="1200"/>
                    </a:p>
                  </a:txBody>
                  <a:tcPr marT="91425" marB="91425" marR="91425" marL="91425">
                    <a:solidFill>
                      <a:schemeClr val="dk1"/>
                    </a:solidFill>
                  </a:tcPr>
                </a:tc>
                <a:tc>
                  <a:txBody>
                    <a:bodyPr/>
                    <a:lstStyle/>
                    <a:p>
                      <a:pPr indent="0" lvl="0" marL="0" rtl="0" algn="l">
                        <a:spcBef>
                          <a:spcPts val="0"/>
                        </a:spcBef>
                        <a:spcAft>
                          <a:spcPts val="0"/>
                        </a:spcAft>
                        <a:buNone/>
                      </a:pPr>
                      <a:r>
                        <a:t/>
                      </a:r>
                      <a:endParaRPr sz="1200"/>
                    </a:p>
                  </a:txBody>
                  <a:tcPr marT="91425" marB="91425" marR="91425" marL="91425">
                    <a:solidFill>
                      <a:schemeClr val="dk1"/>
                    </a:solidFill>
                  </a:tcPr>
                </a:tc>
              </a:tr>
              <a:tr h="548775">
                <a:tc>
                  <a:txBody>
                    <a:bodyPr/>
                    <a:lstStyle/>
                    <a:p>
                      <a:pPr indent="0" lvl="0" marL="0" rtl="0" algn="l">
                        <a:spcBef>
                          <a:spcPts val="0"/>
                        </a:spcBef>
                        <a:spcAft>
                          <a:spcPts val="0"/>
                        </a:spcAft>
                        <a:buNone/>
                      </a:pPr>
                      <a:r>
                        <a:rPr lang="en" sz="1200">
                          <a:latin typeface="Albert Sans"/>
                          <a:ea typeface="Albert Sans"/>
                          <a:cs typeface="Albert Sans"/>
                          <a:sym typeface="Albert Sans"/>
                        </a:rPr>
                        <a:t>PicoRV32</a:t>
                      </a:r>
                      <a:endParaRPr sz="1200">
                        <a:latin typeface="Albert Sans"/>
                        <a:ea typeface="Albert Sans"/>
                        <a:cs typeface="Albert Sans"/>
                        <a:sym typeface="Albert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sz="1200"/>
                        <a:t>In-order, minimalist RV32IMC</a:t>
                      </a:r>
                      <a:endParaRPr sz="1200"/>
                    </a:p>
                  </a:txBody>
                  <a:tcPr marT="91425" marB="91425" marR="91425" marL="91425">
                    <a:lnL cap="flat" cmpd="sng" w="9525">
                      <a:solidFill>
                        <a:srgbClr val="9E9E9E"/>
                      </a:solidFill>
                      <a:prstDash val="solid"/>
                      <a:round/>
                      <a:headEnd len="sm" w="sm" type="none"/>
                      <a:tailEnd len="sm" w="sm" type="none"/>
                    </a:lnL>
                    <a:solidFill>
                      <a:schemeClr val="dk1"/>
                    </a:solidFill>
                  </a:tcPr>
                </a:tc>
                <a:tc>
                  <a:txBody>
                    <a:bodyPr/>
                    <a:lstStyle/>
                    <a:p>
                      <a:pPr indent="0" lvl="0" marL="0" rtl="0" algn="l">
                        <a:spcBef>
                          <a:spcPts val="0"/>
                        </a:spcBef>
                        <a:spcAft>
                          <a:spcPts val="0"/>
                        </a:spcAft>
                        <a:buNone/>
                      </a:pPr>
                      <a:r>
                        <a:rPr lang="en" sz="1200"/>
                        <a:t>Verilog-2001</a:t>
                      </a:r>
                      <a:endParaRPr sz="1200"/>
                    </a:p>
                  </a:txBody>
                  <a:tcPr marT="91425" marB="91425" marR="91425" marL="91425">
                    <a:solidFill>
                      <a:schemeClr val="dk1"/>
                    </a:solidFill>
                  </a:tcPr>
                </a:tc>
                <a:tc>
                  <a:txBody>
                    <a:bodyPr/>
                    <a:lstStyle/>
                    <a:p>
                      <a:pPr indent="0" lvl="0" marL="0" rtl="0" algn="l">
                        <a:spcBef>
                          <a:spcPts val="0"/>
                        </a:spcBef>
                        <a:spcAft>
                          <a:spcPts val="0"/>
                        </a:spcAft>
                        <a:buNone/>
                      </a:pPr>
                      <a:r>
                        <a:t/>
                      </a:r>
                      <a:endParaRPr sz="1200"/>
                    </a:p>
                  </a:txBody>
                  <a:tcPr marT="91425" marB="91425" marR="91425" marL="91425">
                    <a:solidFill>
                      <a:schemeClr val="dk1"/>
                    </a:solidFill>
                  </a:tcPr>
                </a:tc>
                <a:tc>
                  <a:txBody>
                    <a:bodyPr/>
                    <a:lstStyle/>
                    <a:p>
                      <a:pPr indent="0" lvl="0" marL="0" rtl="0" algn="l">
                        <a:spcBef>
                          <a:spcPts val="0"/>
                        </a:spcBef>
                        <a:spcAft>
                          <a:spcPts val="0"/>
                        </a:spcAft>
                        <a:buNone/>
                      </a:pPr>
                      <a:r>
                        <a:t/>
                      </a:r>
                      <a:endParaRPr sz="1200"/>
                    </a:p>
                  </a:txBody>
                  <a:tcPr marT="91425" marB="91425" marR="91425" marL="91425">
                    <a:solidFill>
                      <a:schemeClr val="dk1"/>
                    </a:solidFill>
                  </a:tcPr>
                </a:tc>
              </a:tr>
              <a:tr h="469800">
                <a:tc>
                  <a:txBody>
                    <a:bodyPr/>
                    <a:lstStyle/>
                    <a:p>
                      <a:pPr indent="0" lvl="0" marL="0" rtl="0" algn="l">
                        <a:spcBef>
                          <a:spcPts val="0"/>
                        </a:spcBef>
                        <a:spcAft>
                          <a:spcPts val="0"/>
                        </a:spcAft>
                        <a:buNone/>
                      </a:pPr>
                      <a:r>
                        <a:rPr lang="en" sz="1200">
                          <a:latin typeface="Albert Sans"/>
                          <a:ea typeface="Albert Sans"/>
                          <a:cs typeface="Albert Sans"/>
                          <a:sym typeface="Albert Sans"/>
                        </a:rPr>
                        <a:t>Ibex</a:t>
                      </a:r>
                      <a:endParaRPr sz="1200">
                        <a:latin typeface="Albert Sans"/>
                        <a:ea typeface="Albert Sans"/>
                        <a:cs typeface="Albert Sans"/>
                        <a:sym typeface="Albert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rtl="0" algn="l">
                        <a:spcBef>
                          <a:spcPts val="0"/>
                        </a:spcBef>
                        <a:spcAft>
                          <a:spcPts val="0"/>
                        </a:spcAft>
                        <a:buNone/>
                      </a:pPr>
                      <a:r>
                        <a:rPr lang="en" sz="1200"/>
                        <a:t>In-order, 2-stage RV32IMC (configurable)</a:t>
                      </a:r>
                      <a:endParaRPr sz="1200"/>
                    </a:p>
                  </a:txBody>
                  <a:tcPr marT="91425" marB="91425" marR="91425" marL="91425">
                    <a:lnL cap="flat" cmpd="sng" w="9525">
                      <a:solidFill>
                        <a:srgbClr val="9E9E9E"/>
                      </a:solidFill>
                      <a:prstDash val="solid"/>
                      <a:round/>
                      <a:headEnd len="sm" w="sm" type="none"/>
                      <a:tailEnd len="sm" w="sm" type="none"/>
                    </a:lnL>
                    <a:solidFill>
                      <a:srgbClr val="FFF2CC"/>
                    </a:solidFill>
                  </a:tcPr>
                </a:tc>
                <a:tc>
                  <a:txBody>
                    <a:bodyPr/>
                    <a:lstStyle/>
                    <a:p>
                      <a:pPr indent="0" lvl="0" marL="0" rtl="0" algn="l">
                        <a:spcBef>
                          <a:spcPts val="0"/>
                        </a:spcBef>
                        <a:spcAft>
                          <a:spcPts val="0"/>
                        </a:spcAft>
                        <a:buNone/>
                      </a:pPr>
                      <a:r>
                        <a:rPr lang="en" sz="1200"/>
                        <a:t>SystemVerilog</a:t>
                      </a:r>
                      <a:endParaRPr sz="1200"/>
                    </a:p>
                  </a:txBody>
                  <a:tcPr marT="91425" marB="91425" marR="91425" marL="91425">
                    <a:solidFill>
                      <a:srgbClr val="FFF2CC"/>
                    </a:solidFill>
                  </a:tcPr>
                </a:tc>
                <a:tc>
                  <a:txBody>
                    <a:bodyPr/>
                    <a:lstStyle/>
                    <a:p>
                      <a:pPr indent="0" lvl="0" marL="0" rtl="0" algn="l">
                        <a:spcBef>
                          <a:spcPts val="0"/>
                        </a:spcBef>
                        <a:spcAft>
                          <a:spcPts val="0"/>
                        </a:spcAft>
                        <a:buNone/>
                      </a:pPr>
                      <a:r>
                        <a:t/>
                      </a:r>
                      <a:endParaRPr sz="1200"/>
                    </a:p>
                  </a:txBody>
                  <a:tcPr marT="91425" marB="91425" marR="91425" marL="91425">
                    <a:solidFill>
                      <a:srgbClr val="FFF2CC"/>
                    </a:solidFill>
                  </a:tcPr>
                </a:tc>
                <a:tc>
                  <a:txBody>
                    <a:bodyPr/>
                    <a:lstStyle/>
                    <a:p>
                      <a:pPr indent="0" lvl="0" marL="0" rtl="0" algn="l">
                        <a:spcBef>
                          <a:spcPts val="0"/>
                        </a:spcBef>
                        <a:spcAft>
                          <a:spcPts val="0"/>
                        </a:spcAft>
                        <a:buNone/>
                      </a:pPr>
                      <a:r>
                        <a:t/>
                      </a:r>
                      <a:endParaRPr sz="1200"/>
                    </a:p>
                  </a:txBody>
                  <a:tcPr marT="91425" marB="91425" marR="91425" marL="91425">
                    <a:solidFill>
                      <a:srgbClr val="FFF2CC"/>
                    </a:solidFill>
                  </a:tcPr>
                </a:tc>
              </a:tr>
            </a:tbl>
          </a:graphicData>
        </a:graphic>
      </p:graphicFrame>
      <p:graphicFrame>
        <p:nvGraphicFramePr>
          <p:cNvPr id="509" name="Google Shape;509;p38"/>
          <p:cNvGraphicFramePr/>
          <p:nvPr/>
        </p:nvGraphicFramePr>
        <p:xfrm>
          <a:off x="720000" y="1149300"/>
          <a:ext cx="3000000" cy="3000000"/>
        </p:xfrm>
        <a:graphic>
          <a:graphicData uri="http://schemas.openxmlformats.org/drawingml/2006/table">
            <a:tbl>
              <a:tblPr>
                <a:noFill/>
                <a:tableStyleId>{70D06162-75F3-438A-86CB-AA3DBD122E1B}</a:tableStyleId>
              </a:tblPr>
              <a:tblGrid>
                <a:gridCol w="934300"/>
                <a:gridCol w="1390325"/>
                <a:gridCol w="1208900"/>
                <a:gridCol w="1302100"/>
                <a:gridCol w="1571250"/>
                <a:gridCol w="1106325"/>
              </a:tblGrid>
              <a:tr h="520000">
                <a:tc>
                  <a:txBody>
                    <a:bodyPr/>
                    <a:lstStyle/>
                    <a:p>
                      <a:pPr indent="0" lvl="0" marL="0" rtl="0" algn="ctr">
                        <a:spcBef>
                          <a:spcPts val="0"/>
                        </a:spcBef>
                        <a:spcAft>
                          <a:spcPts val="0"/>
                        </a:spcAft>
                        <a:buNone/>
                      </a:pPr>
                      <a:r>
                        <a:rPr b="1" lang="en" sz="1300">
                          <a:solidFill>
                            <a:schemeClr val="dk1"/>
                          </a:solidFill>
                        </a:rPr>
                        <a:t>Core</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μarch</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Language</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Verification Maturity</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a:t>
                      </a:r>
                      <a:endParaRPr b="1" sz="13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300">
                          <a:solidFill>
                            <a:schemeClr val="dk1"/>
                          </a:solidFill>
                        </a:rPr>
                        <a:t>-</a:t>
                      </a:r>
                      <a:endParaRPr b="1" sz="13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1000">
                          <a:solidFill>
                            <a:schemeClr val="dk1"/>
                          </a:solidFill>
                        </a:rPr>
                        <a:t>Rocket Chip</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In-order, Single-cycle datapath, RV32/64</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Chisel (generates Verilog)</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Mature via Chipyard regressions</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Showcased SoC integration, scalable ecosystem</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Chisel abstraction layer, large codebase </a:t>
                      </a:r>
                      <a:endParaRPr sz="10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1000">
                          <a:solidFill>
                            <a:schemeClr val="dk1"/>
                          </a:solidFill>
                        </a:rPr>
                        <a:t>NEORV32</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In-order, 2-stage pipeline, multi-cycle datapath, Configurable RV32-I/IMC/EMC</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VHDL</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Solid self-tests, emphasis on precise exceptions</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Beginner-friendly, fit on small FPGAs (stretch goal) </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VHDL, no pre-packaged SoC/MMU integration</a:t>
                      </a:r>
                      <a:endParaRPr sz="10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1000">
                          <a:solidFill>
                            <a:schemeClr val="dk1"/>
                          </a:solidFill>
                        </a:rPr>
                        <a:t>Xiangshan</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Out-of-Order, superscalar, speculative, RV64GCV</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Chisel (generates Verilog)</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Active simulation development, comprehensive coverage</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High-performance, multi-level cache and MMU structure, vector instruction support</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Heavy dependencies, incomplete English documentation, Chisel abstraction layer, 64-bit</a:t>
                      </a:r>
                      <a:endParaRPr sz="10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1000">
                          <a:solidFill>
                            <a:schemeClr val="dk1"/>
                          </a:solidFill>
                        </a:rPr>
                        <a:t>PicoRV32</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In-order, RV32IMC</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Verilog</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Open-source maturity shows significant coverage</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Fit on small FPGAs (stretch goal), high documented max frequency on 7-series chips, straightforward integration</a:t>
                      </a:r>
                      <a:endParaRPr sz="10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000">
                          <a:solidFill>
                            <a:schemeClr val="dk1"/>
                          </a:solidFill>
                        </a:rPr>
                        <a:t>No cache/MMU (limits SoC integration)</a:t>
                      </a:r>
                      <a:endParaRPr sz="10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1000">
                          <a:solidFill>
                            <a:schemeClr val="dk1"/>
                          </a:solidFill>
                        </a:rPr>
                        <a:t>Ibex</a:t>
                      </a:r>
                      <a:endParaRPr sz="1000">
                        <a:solidFill>
                          <a:schemeClr val="dk1"/>
                        </a:solidFill>
                      </a:endParaRPr>
                    </a:p>
                    <a:p>
                      <a:pPr indent="0" lvl="0" marL="0" rtl="0" algn="l">
                        <a:spcBef>
                          <a:spcPts val="0"/>
                        </a:spcBef>
                        <a:spcAft>
                          <a:spcPts val="0"/>
                        </a:spcAft>
                        <a:buNone/>
                      </a:pPr>
                      <a:r>
                        <a:t/>
                      </a:r>
                      <a:endParaRPr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sz="1000">
                          <a:solidFill>
                            <a:schemeClr val="dk1"/>
                          </a:solidFill>
                        </a:rPr>
                        <a:t>In-order, configurable 2/3-stage pipeline, RV32IMC</a:t>
                      </a:r>
                      <a:endParaRPr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sz="1000">
                          <a:solidFill>
                            <a:schemeClr val="dk1"/>
                          </a:solidFill>
                        </a:rPr>
                        <a:t>SystemVerilog</a:t>
                      </a:r>
                      <a:endParaRPr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sz="1000">
                          <a:solidFill>
                            <a:schemeClr val="dk1"/>
                          </a:solidFill>
                        </a:rPr>
                        <a:t>Strong UVM environment, formal proofs, and OpenTitan DV coverage</a:t>
                      </a:r>
                      <a:endParaRPr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sz="1000">
                          <a:solidFill>
                            <a:schemeClr val="dk1"/>
                          </a:solidFill>
                        </a:rPr>
                        <a:t>Clear SV RTL, flexible configurations, security-conscious design philosophy, pre-packaged test environment</a:t>
                      </a:r>
                      <a:endParaRPr sz="10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sz="1000">
                          <a:solidFill>
                            <a:schemeClr val="dk1"/>
                          </a:solidFill>
                        </a:rPr>
                        <a:t>No cache/MMU, modest performance documented (trade-off area/power/perf)</a:t>
                      </a:r>
                      <a:endParaRPr sz="1000">
                        <a:solidFill>
                          <a:schemeClr val="dk1"/>
                        </a:solidFill>
                      </a:endParaRPr>
                    </a:p>
                  </a:txBody>
                  <a:tcPr marT="91425" marB="91425" marR="91425" marL="91425">
                    <a:solidFill>
                      <a:schemeClr val="accent2"/>
                    </a:solidFill>
                  </a:tcPr>
                </a:tc>
              </a:tr>
            </a:tbl>
          </a:graphicData>
        </a:graphic>
      </p:graphicFrame>
      <p:pic>
        <p:nvPicPr>
          <p:cNvPr id="510" name="Google Shape;510;p38"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3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Hardware Realization (ASIC vs. PCB)</a:t>
            </a:r>
            <a:endParaRPr/>
          </a:p>
        </p:txBody>
      </p:sp>
      <p:sp>
        <p:nvSpPr>
          <p:cNvPr id="516" name="Google Shape;516;p39"/>
          <p:cNvSpPr txBox="1"/>
          <p:nvPr>
            <p:ph idx="1" type="body"/>
          </p:nvPr>
        </p:nvSpPr>
        <p:spPr>
          <a:xfrm>
            <a:off x="720000" y="1017725"/>
            <a:ext cx="7704000" cy="3089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400"/>
              <a:t>Much of Senior Design is oriented around the research, design, layout/implementation, and fabrication of PCBs in order to realize some functionality,</a:t>
            </a:r>
            <a:br>
              <a:rPr lang="en" sz="1400"/>
            </a:br>
            <a:endParaRPr sz="1400"/>
          </a:p>
          <a:p>
            <a:pPr indent="-330200" lvl="0" marL="457200" rtl="0" algn="l">
              <a:spcBef>
                <a:spcPts val="0"/>
              </a:spcBef>
              <a:spcAft>
                <a:spcPts val="0"/>
              </a:spcAft>
              <a:buSzPts val="1600"/>
              <a:buChar char="-"/>
            </a:pPr>
            <a:r>
              <a:rPr lang="en" sz="1400"/>
              <a:t>This project is unique in the sense that there is no PCB deliverable (or any direct physical component)</a:t>
            </a:r>
            <a:endParaRPr sz="1400"/>
          </a:p>
          <a:p>
            <a:pPr indent="-317500" lvl="1" marL="1371600" rtl="0" algn="l">
              <a:spcBef>
                <a:spcPts val="0"/>
              </a:spcBef>
              <a:spcAft>
                <a:spcPts val="0"/>
              </a:spcAft>
              <a:buSzPts val="1400"/>
              <a:buChar char="-"/>
            </a:pPr>
            <a:r>
              <a:rPr lang="en" sz="1400"/>
              <a:t>Instead, our deliverables will include:</a:t>
            </a:r>
            <a:endParaRPr sz="1400"/>
          </a:p>
          <a:p>
            <a:pPr indent="-317500" lvl="2" marL="1828800" rtl="0" algn="l">
              <a:spcBef>
                <a:spcPts val="0"/>
              </a:spcBef>
              <a:spcAft>
                <a:spcPts val="0"/>
              </a:spcAft>
              <a:buSzPts val="1400"/>
              <a:buChar char="-"/>
            </a:pPr>
            <a:r>
              <a:rPr lang="en" sz="1400"/>
              <a:t>Synthesized fabric netlist(s) of our design</a:t>
            </a:r>
            <a:endParaRPr sz="1400"/>
          </a:p>
          <a:p>
            <a:pPr indent="-317500" lvl="2" marL="1828800" rtl="0" algn="l">
              <a:spcBef>
                <a:spcPts val="0"/>
              </a:spcBef>
              <a:spcAft>
                <a:spcPts val="0"/>
              </a:spcAft>
              <a:buSzPts val="1400"/>
              <a:buChar char="-"/>
            </a:pPr>
            <a:r>
              <a:rPr lang="en" sz="1400"/>
              <a:t>Cadence Innovus layout(s)</a:t>
            </a:r>
            <a:endParaRPr sz="1400"/>
          </a:p>
          <a:p>
            <a:pPr indent="-317500" lvl="2" marL="1828800" rtl="0" algn="l">
              <a:spcBef>
                <a:spcPts val="0"/>
              </a:spcBef>
              <a:spcAft>
                <a:spcPts val="0"/>
              </a:spcAft>
              <a:buSzPts val="1400"/>
              <a:buChar char="-"/>
            </a:pPr>
            <a:r>
              <a:rPr lang="en" sz="1400"/>
              <a:t>GDS-II (mock-tapeout)</a:t>
            </a:r>
            <a:endParaRPr sz="1400"/>
          </a:p>
          <a:p>
            <a:pPr indent="-317500" lvl="2" marL="1828800" rtl="0" algn="l">
              <a:spcBef>
                <a:spcPts val="0"/>
              </a:spcBef>
              <a:spcAft>
                <a:spcPts val="0"/>
              </a:spcAft>
              <a:buSzPts val="1400"/>
              <a:buChar char="-"/>
            </a:pPr>
            <a:r>
              <a:rPr lang="en" sz="1400"/>
              <a:t>STA/power/IR analysis reports</a:t>
            </a:r>
            <a:endParaRPr sz="1400"/>
          </a:p>
        </p:txBody>
      </p:sp>
      <p:pic>
        <p:nvPicPr>
          <p:cNvPr id="517" name="Google Shape;517;p39"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521" name="Shape 521"/>
        <p:cNvGrpSpPr/>
        <p:nvPr/>
      </p:nvGrpSpPr>
      <p:grpSpPr>
        <a:xfrm>
          <a:off x="0" y="0"/>
          <a:ext cx="0" cy="0"/>
          <a:chOff x="0" y="0"/>
          <a:chExt cx="0" cy="0"/>
        </a:xfrm>
      </p:grpSpPr>
      <p:sp>
        <p:nvSpPr>
          <p:cNvPr id="522" name="Google Shape;522;p40"/>
          <p:cNvSpPr/>
          <p:nvPr/>
        </p:nvSpPr>
        <p:spPr>
          <a:xfrm>
            <a:off x="3441700" y="763263"/>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0"/>
          <p:cNvSpPr txBox="1"/>
          <p:nvPr>
            <p:ph type="title"/>
          </p:nvPr>
        </p:nvSpPr>
        <p:spPr>
          <a:xfrm>
            <a:off x="1574550" y="2150860"/>
            <a:ext cx="59949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Design</a:t>
            </a:r>
            <a:endParaRPr/>
          </a:p>
        </p:txBody>
      </p:sp>
      <p:grpSp>
        <p:nvGrpSpPr>
          <p:cNvPr id="524" name="Google Shape;524;p40"/>
          <p:cNvGrpSpPr/>
          <p:nvPr/>
        </p:nvGrpSpPr>
        <p:grpSpPr>
          <a:xfrm>
            <a:off x="1904048" y="-1529480"/>
            <a:ext cx="2837890" cy="3551859"/>
            <a:chOff x="1904048" y="-1529480"/>
            <a:chExt cx="2837890" cy="3551859"/>
          </a:xfrm>
        </p:grpSpPr>
        <p:sp>
          <p:nvSpPr>
            <p:cNvPr id="525" name="Google Shape;525;p40"/>
            <p:cNvSpPr/>
            <p:nvPr/>
          </p:nvSpPr>
          <p:spPr>
            <a:xfrm rot="10800000">
              <a:off x="3467455" y="-66827"/>
              <a:ext cx="484492" cy="346211"/>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0"/>
            <p:cNvSpPr/>
            <p:nvPr/>
          </p:nvSpPr>
          <p:spPr>
            <a:xfrm rot="10800000">
              <a:off x="3182479" y="-239382"/>
              <a:ext cx="1075786" cy="927173"/>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0"/>
            <p:cNvSpPr/>
            <p:nvPr/>
          </p:nvSpPr>
          <p:spPr>
            <a:xfrm rot="10800000">
              <a:off x="2419388" y="-115916"/>
              <a:ext cx="1923620" cy="2138295"/>
            </a:xfrm>
            <a:custGeom>
              <a:rect b="b" l="l" r="r" t="t"/>
              <a:pathLst>
                <a:path extrusionOk="0" h="39942" w="35932">
                  <a:moveTo>
                    <a:pt x="35148" y="1"/>
                  </a:moveTo>
                  <a:cubicBezTo>
                    <a:pt x="34956" y="15"/>
                    <a:pt x="34778" y="104"/>
                    <a:pt x="34630" y="237"/>
                  </a:cubicBezTo>
                  <a:cubicBezTo>
                    <a:pt x="34497" y="385"/>
                    <a:pt x="34438" y="577"/>
                    <a:pt x="34438" y="769"/>
                  </a:cubicBezTo>
                  <a:cubicBezTo>
                    <a:pt x="34453" y="917"/>
                    <a:pt x="34497" y="1050"/>
                    <a:pt x="34586" y="1169"/>
                  </a:cubicBezTo>
                  <a:lnTo>
                    <a:pt x="31806" y="3948"/>
                  </a:lnTo>
                  <a:lnTo>
                    <a:pt x="22890" y="3948"/>
                  </a:lnTo>
                  <a:lnTo>
                    <a:pt x="18291" y="8532"/>
                  </a:lnTo>
                  <a:lnTo>
                    <a:pt x="18291" y="19430"/>
                  </a:lnTo>
                  <a:lnTo>
                    <a:pt x="14299" y="23422"/>
                  </a:lnTo>
                  <a:lnTo>
                    <a:pt x="9228" y="23422"/>
                  </a:lnTo>
                  <a:lnTo>
                    <a:pt x="578" y="32087"/>
                  </a:lnTo>
                  <a:lnTo>
                    <a:pt x="578" y="38504"/>
                  </a:lnTo>
                  <a:cubicBezTo>
                    <a:pt x="474" y="38533"/>
                    <a:pt x="371" y="38593"/>
                    <a:pt x="282" y="38681"/>
                  </a:cubicBezTo>
                  <a:cubicBezTo>
                    <a:pt x="1" y="38962"/>
                    <a:pt x="1" y="39435"/>
                    <a:pt x="282" y="39731"/>
                  </a:cubicBezTo>
                  <a:cubicBezTo>
                    <a:pt x="430" y="39872"/>
                    <a:pt x="618" y="39942"/>
                    <a:pt x="807" y="39942"/>
                  </a:cubicBezTo>
                  <a:cubicBezTo>
                    <a:pt x="995" y="39942"/>
                    <a:pt x="1184" y="39872"/>
                    <a:pt x="1332" y="39731"/>
                  </a:cubicBezTo>
                  <a:cubicBezTo>
                    <a:pt x="1613" y="39435"/>
                    <a:pt x="1613" y="38962"/>
                    <a:pt x="1332" y="38681"/>
                  </a:cubicBezTo>
                  <a:cubicBezTo>
                    <a:pt x="1184" y="38533"/>
                    <a:pt x="992" y="38459"/>
                    <a:pt x="799" y="38459"/>
                  </a:cubicBezTo>
                  <a:lnTo>
                    <a:pt x="799" y="32175"/>
                  </a:lnTo>
                  <a:lnTo>
                    <a:pt x="9331" y="23644"/>
                  </a:lnTo>
                  <a:lnTo>
                    <a:pt x="14388" y="23644"/>
                  </a:lnTo>
                  <a:lnTo>
                    <a:pt x="18513" y="19518"/>
                  </a:lnTo>
                  <a:lnTo>
                    <a:pt x="18513" y="8621"/>
                  </a:lnTo>
                  <a:lnTo>
                    <a:pt x="22979" y="4170"/>
                  </a:lnTo>
                  <a:lnTo>
                    <a:pt x="31895" y="4170"/>
                  </a:lnTo>
                  <a:lnTo>
                    <a:pt x="34734" y="1331"/>
                  </a:lnTo>
                  <a:cubicBezTo>
                    <a:pt x="34853" y="1424"/>
                    <a:pt x="34997" y="1481"/>
                    <a:pt x="35153" y="1481"/>
                  </a:cubicBezTo>
                  <a:cubicBezTo>
                    <a:pt x="35171" y="1481"/>
                    <a:pt x="35189" y="1481"/>
                    <a:pt x="35207" y="1479"/>
                  </a:cubicBezTo>
                  <a:cubicBezTo>
                    <a:pt x="35399" y="1479"/>
                    <a:pt x="35591" y="1390"/>
                    <a:pt x="35724" y="1243"/>
                  </a:cubicBezTo>
                  <a:cubicBezTo>
                    <a:pt x="35857" y="1095"/>
                    <a:pt x="35931" y="917"/>
                    <a:pt x="35917" y="710"/>
                  </a:cubicBezTo>
                  <a:cubicBezTo>
                    <a:pt x="35917" y="533"/>
                    <a:pt x="35828" y="355"/>
                    <a:pt x="35710" y="222"/>
                  </a:cubicBezTo>
                  <a:cubicBezTo>
                    <a:pt x="35695" y="222"/>
                    <a:pt x="35695" y="208"/>
                    <a:pt x="35680" y="208"/>
                  </a:cubicBezTo>
                  <a:cubicBezTo>
                    <a:pt x="35547" y="74"/>
                    <a:pt x="35370" y="1"/>
                    <a:pt x="3517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0"/>
            <p:cNvSpPr/>
            <p:nvPr/>
          </p:nvSpPr>
          <p:spPr>
            <a:xfrm rot="10800000">
              <a:off x="3018609" y="-71419"/>
              <a:ext cx="1214334" cy="1778754"/>
            </a:xfrm>
            <a:custGeom>
              <a:rect b="b" l="l" r="r" t="t"/>
              <a:pathLst>
                <a:path extrusionOk="0" h="33226" w="22683">
                  <a:moveTo>
                    <a:pt x="21869" y="0"/>
                  </a:moveTo>
                  <a:cubicBezTo>
                    <a:pt x="21677" y="0"/>
                    <a:pt x="21485" y="74"/>
                    <a:pt x="21337" y="222"/>
                  </a:cubicBezTo>
                  <a:cubicBezTo>
                    <a:pt x="21085" y="488"/>
                    <a:pt x="21056" y="902"/>
                    <a:pt x="21278" y="1183"/>
                  </a:cubicBezTo>
                  <a:lnTo>
                    <a:pt x="18808" y="3667"/>
                  </a:lnTo>
                  <a:lnTo>
                    <a:pt x="18808" y="14373"/>
                  </a:lnTo>
                  <a:lnTo>
                    <a:pt x="13618" y="19577"/>
                  </a:lnTo>
                  <a:lnTo>
                    <a:pt x="8369" y="19577"/>
                  </a:lnTo>
                  <a:lnTo>
                    <a:pt x="651" y="27296"/>
                  </a:lnTo>
                  <a:lnTo>
                    <a:pt x="651" y="31761"/>
                  </a:lnTo>
                  <a:cubicBezTo>
                    <a:pt x="518" y="31791"/>
                    <a:pt x="399" y="31865"/>
                    <a:pt x="296" y="31968"/>
                  </a:cubicBezTo>
                  <a:cubicBezTo>
                    <a:pt x="0" y="32249"/>
                    <a:pt x="0" y="32722"/>
                    <a:pt x="296" y="33003"/>
                  </a:cubicBezTo>
                  <a:cubicBezTo>
                    <a:pt x="436" y="33151"/>
                    <a:pt x="625" y="33225"/>
                    <a:pt x="813" y="33225"/>
                  </a:cubicBezTo>
                  <a:cubicBezTo>
                    <a:pt x="1002" y="33225"/>
                    <a:pt x="1191" y="33151"/>
                    <a:pt x="1331" y="33003"/>
                  </a:cubicBezTo>
                  <a:cubicBezTo>
                    <a:pt x="1627" y="32722"/>
                    <a:pt x="1627" y="32249"/>
                    <a:pt x="1331" y="31968"/>
                  </a:cubicBezTo>
                  <a:cubicBezTo>
                    <a:pt x="1213" y="31835"/>
                    <a:pt x="1035" y="31761"/>
                    <a:pt x="873" y="31746"/>
                  </a:cubicBezTo>
                  <a:lnTo>
                    <a:pt x="873" y="27385"/>
                  </a:lnTo>
                  <a:lnTo>
                    <a:pt x="8458" y="19784"/>
                  </a:lnTo>
                  <a:lnTo>
                    <a:pt x="13707" y="19784"/>
                  </a:lnTo>
                  <a:lnTo>
                    <a:pt x="19030" y="14476"/>
                  </a:lnTo>
                  <a:lnTo>
                    <a:pt x="19030" y="3756"/>
                  </a:lnTo>
                  <a:lnTo>
                    <a:pt x="21440" y="1346"/>
                  </a:lnTo>
                  <a:cubicBezTo>
                    <a:pt x="21565" y="1438"/>
                    <a:pt x="21716" y="1483"/>
                    <a:pt x="21867" y="1483"/>
                  </a:cubicBezTo>
                  <a:cubicBezTo>
                    <a:pt x="22056" y="1483"/>
                    <a:pt x="22247" y="1412"/>
                    <a:pt x="22387" y="1272"/>
                  </a:cubicBezTo>
                  <a:cubicBezTo>
                    <a:pt x="22682" y="976"/>
                    <a:pt x="22682" y="503"/>
                    <a:pt x="22387" y="222"/>
                  </a:cubicBezTo>
                  <a:cubicBezTo>
                    <a:pt x="22239" y="74"/>
                    <a:pt x="22061" y="0"/>
                    <a:pt x="2186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0"/>
            <p:cNvSpPr/>
            <p:nvPr/>
          </p:nvSpPr>
          <p:spPr>
            <a:xfrm rot="10800000">
              <a:off x="1904048" y="-1529480"/>
              <a:ext cx="2837890" cy="2621770"/>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0" name="Google Shape;530;p40"/>
          <p:cNvSpPr/>
          <p:nvPr/>
        </p:nvSpPr>
        <p:spPr>
          <a:xfrm>
            <a:off x="2714750" y="3121113"/>
            <a:ext cx="3734700" cy="33300"/>
          </a:xfrm>
          <a:prstGeom prst="rect">
            <a:avLst/>
          </a:prstGeom>
          <a:gradFill>
            <a:gsLst>
              <a:gs pos="0">
                <a:srgbClr val="49E1BB"/>
              </a:gs>
              <a:gs pos="100000">
                <a:srgbClr val="1E8A6F"/>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1" name="Google Shape;531;p40"/>
          <p:cNvGrpSpPr/>
          <p:nvPr/>
        </p:nvGrpSpPr>
        <p:grpSpPr>
          <a:xfrm>
            <a:off x="1987434" y="3408507"/>
            <a:ext cx="5006600" cy="2547208"/>
            <a:chOff x="1977334" y="3761457"/>
            <a:chExt cx="5006600" cy="2547208"/>
          </a:xfrm>
        </p:grpSpPr>
        <p:sp>
          <p:nvSpPr>
            <p:cNvPr id="532" name="Google Shape;532;p40"/>
            <p:cNvSpPr/>
            <p:nvPr/>
          </p:nvSpPr>
          <p:spPr>
            <a:xfrm rot="10800000">
              <a:off x="1977334" y="3761457"/>
              <a:ext cx="2757183" cy="254720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3" name="Google Shape;533;p40"/>
            <p:cNvGrpSpPr/>
            <p:nvPr/>
          </p:nvGrpSpPr>
          <p:grpSpPr>
            <a:xfrm>
              <a:off x="4400671" y="3821498"/>
              <a:ext cx="2583262" cy="2084187"/>
              <a:chOff x="4400671" y="3821498"/>
              <a:chExt cx="2583262" cy="2084187"/>
            </a:xfrm>
          </p:grpSpPr>
          <p:sp>
            <p:nvSpPr>
              <p:cNvPr id="534" name="Google Shape;534;p40"/>
              <p:cNvSpPr/>
              <p:nvPr/>
            </p:nvSpPr>
            <p:spPr>
              <a:xfrm rot="10800000">
                <a:off x="5304247" y="3821498"/>
                <a:ext cx="1515904" cy="190657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0"/>
              <p:cNvSpPr/>
              <p:nvPr/>
            </p:nvSpPr>
            <p:spPr>
              <a:xfrm rot="10800000">
                <a:off x="4400671" y="4257528"/>
                <a:ext cx="1229784" cy="1147500"/>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0"/>
              <p:cNvSpPr/>
              <p:nvPr/>
            </p:nvSpPr>
            <p:spPr>
              <a:xfrm rot="10800000">
                <a:off x="5478881" y="5126541"/>
                <a:ext cx="456878" cy="669973"/>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0"/>
              <p:cNvSpPr/>
              <p:nvPr/>
            </p:nvSpPr>
            <p:spPr>
              <a:xfrm rot="10800000">
                <a:off x="5471930" y="4196606"/>
                <a:ext cx="1512003" cy="1709079"/>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0"/>
              <p:cNvSpPr/>
              <p:nvPr/>
            </p:nvSpPr>
            <p:spPr>
              <a:xfrm rot="10800000">
                <a:off x="5416537" y="3964323"/>
                <a:ext cx="1550493" cy="1779088"/>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9" name="Google Shape;539;p40"/>
            <p:cNvSpPr/>
            <p:nvPr/>
          </p:nvSpPr>
          <p:spPr>
            <a:xfrm rot="10800000">
              <a:off x="3496279" y="5182515"/>
              <a:ext cx="470713" cy="336365"/>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0"/>
            <p:cNvSpPr/>
            <p:nvPr/>
          </p:nvSpPr>
          <p:spPr>
            <a:xfrm rot="10800000">
              <a:off x="3219407" y="5014867"/>
              <a:ext cx="1045191" cy="900804"/>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0"/>
            <p:cNvSpPr/>
            <p:nvPr/>
          </p:nvSpPr>
          <p:spPr>
            <a:xfrm rot="10800000">
              <a:off x="4915173" y="4769739"/>
              <a:ext cx="894459" cy="916772"/>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0"/>
            <p:cNvSpPr/>
            <p:nvPr/>
          </p:nvSpPr>
          <p:spPr>
            <a:xfrm rot="10800000">
              <a:off x="4651393" y="4877410"/>
              <a:ext cx="303805" cy="638401"/>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0"/>
            <p:cNvSpPr/>
            <p:nvPr/>
          </p:nvSpPr>
          <p:spPr>
            <a:xfrm rot="10800000">
              <a:off x="4495243" y="4739732"/>
              <a:ext cx="728383" cy="809106"/>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0"/>
            <p:cNvSpPr/>
            <p:nvPr/>
          </p:nvSpPr>
          <p:spPr>
            <a:xfrm rot="10800000">
              <a:off x="5078968" y="4813535"/>
              <a:ext cx="513779" cy="828403"/>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0"/>
            <p:cNvSpPr/>
            <p:nvPr/>
          </p:nvSpPr>
          <p:spPr>
            <a:xfrm rot="10800000">
              <a:off x="6099471" y="4821864"/>
              <a:ext cx="573802" cy="570889"/>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0"/>
            <p:cNvSpPr/>
            <p:nvPr/>
          </p:nvSpPr>
          <p:spPr>
            <a:xfrm rot="10800000">
              <a:off x="5014376" y="4731113"/>
              <a:ext cx="339226" cy="330956"/>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Ibex Core</a:t>
            </a:r>
            <a:endParaRPr/>
          </a:p>
        </p:txBody>
      </p:sp>
      <p:pic>
        <p:nvPicPr>
          <p:cNvPr id="552" name="Google Shape;552;p41"/>
          <p:cNvPicPr preferRelativeResize="0"/>
          <p:nvPr/>
        </p:nvPicPr>
        <p:blipFill>
          <a:blip r:embed="rId3">
            <a:alphaModFix/>
          </a:blip>
          <a:stretch>
            <a:fillRect/>
          </a:stretch>
        </p:blipFill>
        <p:spPr>
          <a:xfrm>
            <a:off x="3515975" y="1339050"/>
            <a:ext cx="4908024" cy="3032525"/>
          </a:xfrm>
          <a:prstGeom prst="rect">
            <a:avLst/>
          </a:prstGeom>
          <a:noFill/>
          <a:ln>
            <a:noFill/>
          </a:ln>
        </p:spPr>
      </p:pic>
      <p:sp>
        <p:nvSpPr>
          <p:cNvPr id="553" name="Google Shape;553;p41"/>
          <p:cNvSpPr txBox="1"/>
          <p:nvPr/>
        </p:nvSpPr>
        <p:spPr>
          <a:xfrm>
            <a:off x="548125" y="1497925"/>
            <a:ext cx="2798400" cy="3290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32-bit, open-source RISC-V CPU developed by lowRISC</a:t>
            </a:r>
            <a:endParaRPr sz="1600">
              <a:solidFill>
                <a:schemeClr val="dk1"/>
              </a:solidFill>
              <a:latin typeface="Albert Sans"/>
              <a:ea typeface="Albert Sans"/>
              <a:cs typeface="Albert Sans"/>
              <a:sym typeface="Albert Sans"/>
            </a:endParaRPr>
          </a:p>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Implements the RV32IMC instruction set</a:t>
            </a:r>
            <a:endParaRPr sz="1600">
              <a:solidFill>
                <a:schemeClr val="dk1"/>
              </a:solidFill>
              <a:latin typeface="Albert Sans"/>
              <a:ea typeface="Albert Sans"/>
              <a:cs typeface="Albert Sans"/>
              <a:sym typeface="Albert Sans"/>
            </a:endParaRPr>
          </a:p>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Two-stage or three-stage pipeline options</a:t>
            </a:r>
            <a:endParaRPr sz="1600">
              <a:solidFill>
                <a:schemeClr val="dk1"/>
              </a:solidFill>
              <a:latin typeface="Albert Sans"/>
              <a:ea typeface="Albert Sans"/>
              <a:cs typeface="Albert Sans"/>
              <a:sym typeface="Albert Sans"/>
            </a:endParaRPr>
          </a:p>
          <a:p>
            <a:pPr indent="-330200" lvl="1" marL="9144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Opted for two-stage</a:t>
            </a:r>
            <a:endParaRPr sz="1600">
              <a:solidFill>
                <a:schemeClr val="dk1"/>
              </a:solidFill>
              <a:latin typeface="Albert Sans"/>
              <a:ea typeface="Albert Sans"/>
              <a:cs typeface="Albert Sans"/>
              <a:sym typeface="Albert Sans"/>
            </a:endParaRPr>
          </a:p>
        </p:txBody>
      </p:sp>
      <p:pic>
        <p:nvPicPr>
          <p:cNvPr id="554" name="Google Shape;554;p41" title="image.jpg"/>
          <p:cNvPicPr preferRelativeResize="0"/>
          <p:nvPr/>
        </p:nvPicPr>
        <p:blipFill rotWithShape="1">
          <a:blip r:embed="rId4">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42"/>
          <p:cNvSpPr txBox="1"/>
          <p:nvPr>
            <p:ph type="title"/>
          </p:nvPr>
        </p:nvSpPr>
        <p:spPr>
          <a:xfrm>
            <a:off x="537475" y="1412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Hiding Techniques</a:t>
            </a:r>
            <a:endParaRPr/>
          </a:p>
        </p:txBody>
      </p:sp>
      <p:graphicFrame>
        <p:nvGraphicFramePr>
          <p:cNvPr id="560" name="Google Shape;560;p42"/>
          <p:cNvGraphicFramePr/>
          <p:nvPr/>
        </p:nvGraphicFramePr>
        <p:xfrm>
          <a:off x="537475" y="789850"/>
          <a:ext cx="3000000" cy="3000000"/>
        </p:xfrm>
        <a:graphic>
          <a:graphicData uri="http://schemas.openxmlformats.org/drawingml/2006/table">
            <a:tbl>
              <a:tblPr>
                <a:noFill/>
                <a:tableStyleId>{70D06162-75F3-438A-86CB-AA3DBD122E1B}</a:tableStyleId>
              </a:tblPr>
              <a:tblGrid>
                <a:gridCol w="1770825"/>
                <a:gridCol w="1528925"/>
                <a:gridCol w="1528925"/>
                <a:gridCol w="1528925"/>
              </a:tblGrid>
              <a:tr h="300725">
                <a:tc>
                  <a:txBody>
                    <a:bodyPr/>
                    <a:lstStyle/>
                    <a:p>
                      <a:pPr indent="0" lvl="0" marL="0" rtl="0" algn="l">
                        <a:lnSpc>
                          <a:spcPct val="115000"/>
                        </a:lnSpc>
                        <a:spcBef>
                          <a:spcPts val="0"/>
                        </a:spcBef>
                        <a:spcAft>
                          <a:spcPts val="0"/>
                        </a:spcAft>
                        <a:buNone/>
                      </a:pPr>
                      <a:r>
                        <a:rPr lang="en" sz="1000">
                          <a:solidFill>
                            <a:schemeClr val="accent5"/>
                          </a:solidFill>
                        </a:rPr>
                        <a:t>Technique</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Purpose / Mechanism</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Advantages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Limitations / Challenges</a:t>
                      </a:r>
                      <a:endParaRPr sz="1000">
                        <a:solidFill>
                          <a:schemeClr val="accent5"/>
                        </a:solidFill>
                      </a:endParaRPr>
                    </a:p>
                  </a:txBody>
                  <a:tcPr marT="19050" marB="19050" marR="91425" marL="9142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r>
              <a:tr h="263300">
                <a:tc>
                  <a:txBody>
                    <a:bodyPr/>
                    <a:lstStyle/>
                    <a:p>
                      <a:pPr indent="0" lvl="0" marL="0" rtl="0" algn="l">
                        <a:lnSpc>
                          <a:spcPct val="115000"/>
                        </a:lnSpc>
                        <a:spcBef>
                          <a:spcPts val="0"/>
                        </a:spcBef>
                        <a:spcAft>
                          <a:spcPts val="0"/>
                        </a:spcAft>
                        <a:buNone/>
                      </a:pPr>
                      <a:r>
                        <a:rPr lang="en" sz="1000">
                          <a:solidFill>
                            <a:schemeClr val="accent5"/>
                          </a:solidFill>
                        </a:rPr>
                        <a:t>Random Noise Injection</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Adds randomness to power usage; uses LFSRs, ring oscillators, toggle logic; lowers signal-to-noise ratio for attackers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Simple hardware integration; works with existing RTL/software; complements other techniques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Only hides leakage; increases power overhead; may affect timing stability</a:t>
                      </a:r>
                      <a:endParaRPr sz="1000">
                        <a:solidFill>
                          <a:schemeClr val="accent5"/>
                        </a:solidFill>
                      </a:endParaRPr>
                    </a:p>
                  </a:txBody>
                  <a:tcPr marT="19050" marB="19050" marR="91425" marL="9142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000">
                          <a:solidFill>
                            <a:schemeClr val="accent5"/>
                          </a:solidFill>
                        </a:rPr>
                        <a:t>Random Dynamic Frequency Scaling/Clock Randomization</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Randomizes operating frequency; misaligns power traces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Low hardware cost; highly effective misalignment; protects all workloads during use</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Still allows leakage with many traces;; performance and power efficiency vary</a:t>
                      </a:r>
                      <a:endParaRPr sz="1000">
                        <a:solidFill>
                          <a:schemeClr val="accent5"/>
                        </a:solidFill>
                      </a:endParaRPr>
                    </a:p>
                  </a:txBody>
                  <a:tcPr marT="19050" marB="19050" marR="91425" marL="9142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000">
                          <a:solidFill>
                            <a:schemeClr val="accent5"/>
                          </a:solidFill>
                        </a:rPr>
                        <a:t>Random Delay Instruction Insertion (RDII)</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Inserts random NOPs or stalls; misaligns event timing; added via compiler or hardware stalls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Very low hardware cost; adjustable randomness; ISA-compatible for RISC-V</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Requires toolchain modification; adds execution time variability; vulnerable to advanced trace alignment</a:t>
                      </a:r>
                      <a:endParaRPr sz="1000">
                        <a:solidFill>
                          <a:schemeClr val="accent5"/>
                        </a:solidFill>
                      </a:endParaRPr>
                    </a:p>
                  </a:txBody>
                  <a:tcPr marT="19050" marB="19050" marR="91425" marL="9142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r>
            </a:tbl>
          </a:graphicData>
        </a:graphic>
      </p:graphicFrame>
      <p:pic>
        <p:nvPicPr>
          <p:cNvPr id="561" name="Google Shape;561;p42"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43"/>
          <p:cNvSpPr txBox="1"/>
          <p:nvPr>
            <p:ph type="title"/>
          </p:nvPr>
        </p:nvSpPr>
        <p:spPr>
          <a:xfrm>
            <a:off x="537475" y="1412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Masking Techniques</a:t>
            </a:r>
            <a:endParaRPr/>
          </a:p>
        </p:txBody>
      </p:sp>
      <p:graphicFrame>
        <p:nvGraphicFramePr>
          <p:cNvPr id="567" name="Google Shape;567;p43"/>
          <p:cNvGraphicFramePr/>
          <p:nvPr/>
        </p:nvGraphicFramePr>
        <p:xfrm>
          <a:off x="537475" y="789850"/>
          <a:ext cx="3000000" cy="3000000"/>
        </p:xfrm>
        <a:graphic>
          <a:graphicData uri="http://schemas.openxmlformats.org/drawingml/2006/table">
            <a:tbl>
              <a:tblPr>
                <a:noFill/>
                <a:tableStyleId>{70D06162-75F3-438A-86CB-AA3DBD122E1B}</a:tableStyleId>
              </a:tblPr>
              <a:tblGrid>
                <a:gridCol w="1770825"/>
                <a:gridCol w="1528925"/>
                <a:gridCol w="1528925"/>
                <a:gridCol w="1528925"/>
                <a:gridCol w="1528925"/>
              </a:tblGrid>
              <a:tr h="300725">
                <a:tc>
                  <a:txBody>
                    <a:bodyPr/>
                    <a:lstStyle/>
                    <a:p>
                      <a:pPr indent="0" lvl="0" marL="0" rtl="0" algn="l">
                        <a:lnSpc>
                          <a:spcPct val="115000"/>
                        </a:lnSpc>
                        <a:spcBef>
                          <a:spcPts val="0"/>
                        </a:spcBef>
                        <a:spcAft>
                          <a:spcPts val="0"/>
                        </a:spcAft>
                        <a:buNone/>
                      </a:pPr>
                      <a:r>
                        <a:rPr lang="en" sz="1000">
                          <a:solidFill>
                            <a:schemeClr val="dk1"/>
                          </a:solidFill>
                        </a:rPr>
                        <a:t>Technique</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Leakage Resistance Level</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Glitch Resistance</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Hardware Overhead (Area/Power)</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Randomness Requirement</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r>
              <a:tr h="263300">
                <a:tc>
                  <a:txBody>
                    <a:bodyPr/>
                    <a:lstStyle/>
                    <a:p>
                      <a:pPr indent="0" lvl="0" marL="0" rtl="0" algn="l">
                        <a:lnSpc>
                          <a:spcPct val="115000"/>
                        </a:lnSpc>
                        <a:spcBef>
                          <a:spcPts val="0"/>
                        </a:spcBef>
                        <a:spcAft>
                          <a:spcPts val="0"/>
                        </a:spcAft>
                        <a:buNone/>
                      </a:pPr>
                      <a:r>
                        <a:rPr lang="en" sz="1000">
                          <a:solidFill>
                            <a:schemeClr val="dk1"/>
                          </a:solidFill>
                        </a:rPr>
                        <a:t>First-Order Boolean Masking</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First-order (protects against single-point leakages)</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No</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Low to Moderate</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Moderate (requires fresh randoms for secure gates)</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000">
                          <a:solidFill>
                            <a:schemeClr val="dk1"/>
                          </a:solidFill>
                        </a:rPr>
                        <a:t>Higher-Order Boolean Masking</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Up to n-th order (depending on number of shares)</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No</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(scales with number of shares)</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(more random shares needed)</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r>
              <a:tr h="882625">
                <a:tc>
                  <a:txBody>
                    <a:bodyPr/>
                    <a:lstStyle/>
                    <a:p>
                      <a:pPr indent="0" lvl="0" marL="0" rtl="0" algn="l">
                        <a:lnSpc>
                          <a:spcPct val="115000"/>
                        </a:lnSpc>
                        <a:spcBef>
                          <a:spcPts val="0"/>
                        </a:spcBef>
                        <a:spcAft>
                          <a:spcPts val="0"/>
                        </a:spcAft>
                        <a:buNone/>
                      </a:pPr>
                      <a:r>
                        <a:rPr lang="en" sz="1000">
                          <a:solidFill>
                            <a:schemeClr val="dk1"/>
                          </a:solidFill>
                        </a:rPr>
                        <a:t>Arithmetic Masking</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First- to higher-order (depends on share count)</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No</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Moderate to High</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(requires many fresh randoms, especially in hybrid schemes)</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r>
              <a:tr h="737150">
                <a:tc>
                  <a:txBody>
                    <a:bodyPr/>
                    <a:lstStyle/>
                    <a:p>
                      <a:pPr indent="0" lvl="0" marL="0" rtl="0" algn="l">
                        <a:lnSpc>
                          <a:spcPct val="115000"/>
                        </a:lnSpc>
                        <a:spcBef>
                          <a:spcPts val="0"/>
                        </a:spcBef>
                        <a:spcAft>
                          <a:spcPts val="0"/>
                        </a:spcAft>
                        <a:buNone/>
                      </a:pPr>
                      <a:r>
                        <a:rPr lang="en" sz="1000">
                          <a:solidFill>
                            <a:schemeClr val="dk1"/>
                          </a:solidFill>
                        </a:rPr>
                        <a:t>Threshold Implementation (TI)</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(provably secure against glitch-induced leakage)</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Yes</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(increased gate count and latency)</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Moderate (additional randoms for uniformity)</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r>
              <a:tr h="591675">
                <a:tc>
                  <a:txBody>
                    <a:bodyPr/>
                    <a:lstStyle/>
                    <a:p>
                      <a:pPr indent="0" lvl="0" marL="0" rtl="0" algn="l">
                        <a:lnSpc>
                          <a:spcPct val="115000"/>
                        </a:lnSpc>
                        <a:spcBef>
                          <a:spcPts val="0"/>
                        </a:spcBef>
                        <a:spcAft>
                          <a:spcPts val="0"/>
                        </a:spcAft>
                        <a:buNone/>
                      </a:pPr>
                      <a:r>
                        <a:rPr lang="en" sz="1000">
                          <a:solidFill>
                            <a:schemeClr val="dk1"/>
                          </a:solidFill>
                        </a:rPr>
                        <a:t>Domain-Oriented Masking (DOM)</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(resists higher-order and glitch-induced leakages)</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Yes (separates domains to prevent share interaction)</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Moderate to High</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Moderate (fresh randoms used for cross-domain operations)</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r>
            </a:tbl>
          </a:graphicData>
        </a:graphic>
      </p:graphicFrame>
      <p:pic>
        <p:nvPicPr>
          <p:cNvPr id="568" name="Google Shape;568;p43"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72" name="Shape 572"/>
        <p:cNvGrpSpPr/>
        <p:nvPr/>
      </p:nvGrpSpPr>
      <p:grpSpPr>
        <a:xfrm>
          <a:off x="0" y="0"/>
          <a:ext cx="0" cy="0"/>
          <a:chOff x="0" y="0"/>
          <a:chExt cx="0" cy="0"/>
        </a:xfrm>
      </p:grpSpPr>
      <p:sp>
        <p:nvSpPr>
          <p:cNvPr id="573" name="Google Shape;573;p44"/>
          <p:cNvSpPr txBox="1"/>
          <p:nvPr>
            <p:ph type="title"/>
          </p:nvPr>
        </p:nvSpPr>
        <p:spPr>
          <a:xfrm>
            <a:off x="537475" y="1412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Evaluation of Generating Randomness</a:t>
            </a:r>
            <a:endParaRPr/>
          </a:p>
        </p:txBody>
      </p:sp>
      <p:graphicFrame>
        <p:nvGraphicFramePr>
          <p:cNvPr id="574" name="Google Shape;574;p44"/>
          <p:cNvGraphicFramePr/>
          <p:nvPr/>
        </p:nvGraphicFramePr>
        <p:xfrm>
          <a:off x="729525" y="961275"/>
          <a:ext cx="3000000" cy="3000000"/>
        </p:xfrm>
        <a:graphic>
          <a:graphicData uri="http://schemas.openxmlformats.org/drawingml/2006/table">
            <a:tbl>
              <a:tblPr>
                <a:noFill/>
                <a:tableStyleId>{919BC82F-7D03-4F3F-8909-346A0D567BEF}</a:tableStyleId>
              </a:tblPr>
              <a:tblGrid>
                <a:gridCol w="1171950"/>
                <a:gridCol w="1432550"/>
                <a:gridCol w="1309125"/>
                <a:gridCol w="2749300"/>
              </a:tblGrid>
              <a:tr h="333375">
                <a:tc>
                  <a:txBody>
                    <a:bodyPr/>
                    <a:lstStyle/>
                    <a:p>
                      <a:pPr indent="0" lvl="0" marL="0" rtl="0" algn="l">
                        <a:lnSpc>
                          <a:spcPct val="115000"/>
                        </a:lnSpc>
                        <a:spcBef>
                          <a:spcPts val="0"/>
                        </a:spcBef>
                        <a:spcAft>
                          <a:spcPts val="0"/>
                        </a:spcAft>
                        <a:buNone/>
                      </a:pPr>
                      <a:r>
                        <a:rPr lang="en" sz="1000">
                          <a:solidFill>
                            <a:schemeClr val="dk1"/>
                          </a:solidFill>
                        </a:rPr>
                        <a:t>Type</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Source / Mechanism</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Typical Role / Notes</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Limitations / Challenges</a:t>
                      </a:r>
                      <a:endParaRPr sz="1000">
                        <a:solidFill>
                          <a:schemeClr val="dk1"/>
                        </a:solidFill>
                      </a:endParaRPr>
                    </a:p>
                  </a:txBody>
                  <a:tcPr marT="19050" marB="19050" marR="91425" marL="9142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r>
              <a:tr h="1066800">
                <a:tc>
                  <a:txBody>
                    <a:bodyPr/>
                    <a:lstStyle/>
                    <a:p>
                      <a:pPr indent="0" lvl="0" marL="0" rtl="0" algn="l">
                        <a:lnSpc>
                          <a:spcPct val="115000"/>
                        </a:lnSpc>
                        <a:spcBef>
                          <a:spcPts val="0"/>
                        </a:spcBef>
                        <a:spcAft>
                          <a:spcPts val="0"/>
                        </a:spcAft>
                        <a:buNone/>
                      </a:pPr>
                      <a:r>
                        <a:rPr lang="en" sz="1000">
                          <a:solidFill>
                            <a:schemeClr val="dk1"/>
                          </a:solidFill>
                        </a:rPr>
                        <a:t>True Random Number Generator (TRNG)</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Physical noise (thermal noise, jitter, metastability)</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High-entropy, unpredictable bits; used to seed other generators and generate long-term keys</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Only hides leakage; increases power overhead; may affect timing stability</a:t>
                      </a:r>
                      <a:endParaRPr sz="1000">
                        <a:solidFill>
                          <a:schemeClr val="dk1"/>
                        </a:solidFill>
                      </a:endParaRPr>
                    </a:p>
                  </a:txBody>
                  <a:tcPr marT="19050" marB="19050" marR="91425" marL="9142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r>
              <a:tr h="1209675">
                <a:tc>
                  <a:txBody>
                    <a:bodyPr/>
                    <a:lstStyle/>
                    <a:p>
                      <a:pPr indent="0" lvl="0" marL="0" rtl="0" algn="l">
                        <a:lnSpc>
                          <a:spcPct val="115000"/>
                        </a:lnSpc>
                        <a:spcBef>
                          <a:spcPts val="0"/>
                        </a:spcBef>
                        <a:spcAft>
                          <a:spcPts val="0"/>
                        </a:spcAft>
                        <a:buNone/>
                      </a:pPr>
                      <a:r>
                        <a:rPr lang="en" sz="1000">
                          <a:solidFill>
                            <a:schemeClr val="dk1"/>
                          </a:solidFill>
                        </a:rPr>
                        <a:t>Non-cryptographic PRNG (e.g., rand())</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Simple deterministic algorithm</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Fast and easy to implement; suitable for simulations and non-security uses; not safe against attackers</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Still allows leakage with many traces; may cause timing or synchronization issues; performance and power efficiency vary</a:t>
                      </a:r>
                      <a:endParaRPr sz="1000">
                        <a:solidFill>
                          <a:schemeClr val="dk1"/>
                        </a:solidFill>
                      </a:endParaRPr>
                    </a:p>
                  </a:txBody>
                  <a:tcPr marT="19050" marB="19050" marR="91425" marL="9142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accent3"/>
                    </a:solidFill>
                  </a:tcPr>
                </a:tc>
              </a:tr>
            </a:tbl>
          </a:graphicData>
        </a:graphic>
      </p:graphicFrame>
      <p:pic>
        <p:nvPicPr>
          <p:cNvPr id="575" name="Google Shape;575;p44"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45"/>
          <p:cNvSpPr txBox="1"/>
          <p:nvPr>
            <p:ph type="title"/>
          </p:nvPr>
        </p:nvSpPr>
        <p:spPr>
          <a:xfrm>
            <a:off x="124950" y="643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Core Redesign</a:t>
            </a:r>
            <a:endParaRPr/>
          </a:p>
        </p:txBody>
      </p:sp>
      <p:sp>
        <p:nvSpPr>
          <p:cNvPr id="581" name="Google Shape;581;p45"/>
          <p:cNvSpPr txBox="1"/>
          <p:nvPr>
            <p:ph idx="1" type="body"/>
          </p:nvPr>
        </p:nvSpPr>
        <p:spPr>
          <a:xfrm>
            <a:off x="124950" y="774300"/>
            <a:ext cx="3274500" cy="28389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sz="1600"/>
              <a:t>Main design changes:</a:t>
            </a:r>
            <a:endParaRPr sz="1600"/>
          </a:p>
          <a:p>
            <a:pPr indent="-330200" lvl="0" marL="457200" rtl="0" algn="l">
              <a:spcBef>
                <a:spcPts val="0"/>
              </a:spcBef>
              <a:spcAft>
                <a:spcPts val="0"/>
              </a:spcAft>
              <a:buSzPts val="1600"/>
              <a:buAutoNum type="arabicPeriod"/>
            </a:pPr>
            <a:r>
              <a:rPr lang="en" sz="1600"/>
              <a:t>Clock Generator and Randomizer</a:t>
            </a:r>
            <a:endParaRPr sz="1600"/>
          </a:p>
          <a:p>
            <a:pPr indent="-330200" lvl="0" marL="457200" rtl="0" algn="l">
              <a:spcBef>
                <a:spcPts val="0"/>
              </a:spcBef>
              <a:spcAft>
                <a:spcPts val="0"/>
              </a:spcAft>
              <a:buSzPts val="1600"/>
              <a:buAutoNum type="arabicPeriod"/>
            </a:pPr>
            <a:r>
              <a:rPr lang="en" sz="1600"/>
              <a:t>Boolean Masked Core</a:t>
            </a:r>
            <a:endParaRPr sz="1600"/>
          </a:p>
          <a:p>
            <a:pPr indent="-330200" lvl="1" marL="914400" rtl="0" algn="l">
              <a:spcBef>
                <a:spcPts val="0"/>
              </a:spcBef>
              <a:spcAft>
                <a:spcPts val="0"/>
              </a:spcAft>
              <a:buSzPts val="1600"/>
              <a:buAutoNum type="alphaLcPeriod"/>
            </a:pPr>
            <a:r>
              <a:rPr lang="en" sz="1600"/>
              <a:t>Random Numbers </a:t>
            </a:r>
            <a:r>
              <a:rPr lang="en" sz="1600"/>
              <a:t>generated</a:t>
            </a:r>
            <a:r>
              <a:rPr lang="en" sz="1600"/>
              <a:t> for GNG IP Core</a:t>
            </a:r>
            <a:endParaRPr sz="1600"/>
          </a:p>
          <a:p>
            <a:pPr indent="-330200" lvl="0" marL="457200" rtl="0" algn="l">
              <a:spcBef>
                <a:spcPts val="0"/>
              </a:spcBef>
              <a:spcAft>
                <a:spcPts val="0"/>
              </a:spcAft>
              <a:buSzPts val="1600"/>
              <a:buAutoNum type="arabicPeriod"/>
            </a:pPr>
            <a:r>
              <a:rPr lang="en" sz="1600"/>
              <a:t>Noise Generators</a:t>
            </a:r>
            <a:endParaRPr sz="1600"/>
          </a:p>
          <a:p>
            <a:pPr indent="-330200" lvl="1" marL="914400" rtl="0" algn="l">
              <a:spcBef>
                <a:spcPts val="0"/>
              </a:spcBef>
              <a:spcAft>
                <a:spcPts val="0"/>
              </a:spcAft>
              <a:buSzPts val="1600"/>
              <a:buAutoNum type="alphaLcPeriod"/>
            </a:pPr>
            <a:r>
              <a:rPr lang="en" sz="1600"/>
              <a:t>Ring Oscillators</a:t>
            </a:r>
            <a:endParaRPr sz="1600"/>
          </a:p>
          <a:p>
            <a:pPr indent="-330200" lvl="1" marL="914400" rtl="0" algn="l">
              <a:spcBef>
                <a:spcPts val="0"/>
              </a:spcBef>
              <a:spcAft>
                <a:spcPts val="0"/>
              </a:spcAft>
              <a:buSzPts val="1600"/>
              <a:buAutoNum type="alphaLcPeriod"/>
            </a:pPr>
            <a:r>
              <a:rPr lang="en" sz="1600"/>
              <a:t>CASRs</a:t>
            </a:r>
            <a:endParaRPr sz="1600"/>
          </a:p>
        </p:txBody>
      </p:sp>
      <p:sp>
        <p:nvSpPr>
          <p:cNvPr id="582" name="Google Shape;582;p45"/>
          <p:cNvSpPr/>
          <p:nvPr/>
        </p:nvSpPr>
        <p:spPr>
          <a:xfrm>
            <a:off x="3399575" y="572700"/>
            <a:ext cx="5507400" cy="4385100"/>
          </a:xfrm>
          <a:prstGeom prst="rect">
            <a:avLst/>
          </a:prstGeom>
          <a:solidFill>
            <a:schemeClr val="accent6"/>
          </a:solidFill>
          <a:ln cap="flat" cmpd="sng" w="9925">
            <a:solidFill>
              <a:schemeClr val="dk2"/>
            </a:solidFill>
            <a:prstDash val="solid"/>
            <a:round/>
            <a:headEnd len="sm" w="sm" type="none"/>
            <a:tailEnd len="sm" w="sm" type="none"/>
          </a:ln>
        </p:spPr>
        <p:txBody>
          <a:bodyPr anchorCtr="0" anchor="ctr" bIns="95175" lIns="95175" spcFirstLastPara="1" rIns="95175" wrap="square" tIns="95175">
            <a:noAutofit/>
          </a:bodyPr>
          <a:lstStyle/>
          <a:p>
            <a:pPr indent="0" lvl="0" marL="0" rtl="0" algn="ctr">
              <a:spcBef>
                <a:spcPts val="0"/>
              </a:spcBef>
              <a:spcAft>
                <a:spcPts val="0"/>
              </a:spcAft>
              <a:buNone/>
            </a:pPr>
            <a:r>
              <a:t/>
            </a:r>
            <a:endParaRPr sz="1458">
              <a:solidFill>
                <a:schemeClr val="accent6"/>
              </a:solidFill>
              <a:highlight>
                <a:schemeClr val="accent6"/>
              </a:highlight>
              <a:latin typeface="Albert Sans"/>
              <a:ea typeface="Albert Sans"/>
              <a:cs typeface="Albert Sans"/>
              <a:sym typeface="Albert Sans"/>
            </a:endParaRPr>
          </a:p>
        </p:txBody>
      </p:sp>
      <p:sp>
        <p:nvSpPr>
          <p:cNvPr id="583" name="Google Shape;583;p45"/>
          <p:cNvSpPr txBox="1"/>
          <p:nvPr/>
        </p:nvSpPr>
        <p:spPr>
          <a:xfrm>
            <a:off x="546525" y="3931800"/>
            <a:ext cx="285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highlight>
                <a:srgbClr val="E76A28"/>
              </a:highlight>
              <a:latin typeface="Albert Sans"/>
              <a:ea typeface="Albert Sans"/>
              <a:cs typeface="Albert Sans"/>
              <a:sym typeface="Albert Sans"/>
            </a:endParaRPr>
          </a:p>
        </p:txBody>
      </p:sp>
      <p:pic>
        <p:nvPicPr>
          <p:cNvPr id="584" name="Google Shape;584;p45"/>
          <p:cNvPicPr preferRelativeResize="0"/>
          <p:nvPr/>
        </p:nvPicPr>
        <p:blipFill>
          <a:blip r:embed="rId3">
            <a:alphaModFix/>
          </a:blip>
          <a:stretch>
            <a:fillRect/>
          </a:stretch>
        </p:blipFill>
        <p:spPr>
          <a:xfrm>
            <a:off x="3633100" y="789263"/>
            <a:ext cx="4840900" cy="3951975"/>
          </a:xfrm>
          <a:prstGeom prst="rect">
            <a:avLst/>
          </a:prstGeom>
          <a:noFill/>
          <a:ln>
            <a:noFill/>
          </a:ln>
        </p:spPr>
      </p:pic>
      <p:pic>
        <p:nvPicPr>
          <p:cNvPr id="585" name="Google Shape;585;p45" title="image.jpg"/>
          <p:cNvPicPr preferRelativeResize="0"/>
          <p:nvPr/>
        </p:nvPicPr>
        <p:blipFill rotWithShape="1">
          <a:blip r:embed="rId4">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id="590" name="Google Shape;590;p46" title="IMG_6497.jpeg"/>
          <p:cNvPicPr preferRelativeResize="0"/>
          <p:nvPr/>
        </p:nvPicPr>
        <p:blipFill rotWithShape="1">
          <a:blip r:embed="rId3">
            <a:alphaModFix/>
          </a:blip>
          <a:srcRect b="12495" l="0" r="0" t="12503"/>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591" name="Google Shape;591;p46"/>
          <p:cNvSpPr txBox="1"/>
          <p:nvPr>
            <p:ph type="title"/>
          </p:nvPr>
        </p:nvSpPr>
        <p:spPr>
          <a:xfrm>
            <a:off x="0" y="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Clock Generator and Randomizer</a:t>
            </a:r>
            <a:endParaRPr/>
          </a:p>
        </p:txBody>
      </p:sp>
      <p:sp>
        <p:nvSpPr>
          <p:cNvPr id="592" name="Google Shape;592;p46"/>
          <p:cNvSpPr/>
          <p:nvPr/>
        </p:nvSpPr>
        <p:spPr>
          <a:xfrm>
            <a:off x="164625" y="1042650"/>
            <a:ext cx="8742300" cy="3915300"/>
          </a:xfrm>
          <a:prstGeom prst="rect">
            <a:avLst/>
          </a:prstGeom>
          <a:solidFill>
            <a:schemeClr val="accent6"/>
          </a:solidFill>
          <a:ln cap="flat" cmpd="sng" w="9925">
            <a:solidFill>
              <a:schemeClr val="dk2"/>
            </a:solidFill>
            <a:prstDash val="solid"/>
            <a:round/>
            <a:headEnd len="sm" w="sm" type="none"/>
            <a:tailEnd len="sm" w="sm" type="none"/>
          </a:ln>
        </p:spPr>
        <p:txBody>
          <a:bodyPr anchorCtr="0" anchor="ctr" bIns="95175" lIns="95175" spcFirstLastPara="1" rIns="95175" wrap="square" tIns="95175">
            <a:noAutofit/>
          </a:bodyPr>
          <a:lstStyle/>
          <a:p>
            <a:pPr indent="0" lvl="0" marL="0" rtl="0" algn="ctr">
              <a:spcBef>
                <a:spcPts val="0"/>
              </a:spcBef>
              <a:spcAft>
                <a:spcPts val="0"/>
              </a:spcAft>
              <a:buNone/>
            </a:pPr>
            <a:r>
              <a:t/>
            </a:r>
            <a:endParaRPr sz="1458">
              <a:solidFill>
                <a:schemeClr val="accent6"/>
              </a:solidFill>
              <a:highlight>
                <a:schemeClr val="accent6"/>
              </a:highlight>
              <a:latin typeface="Albert Sans"/>
              <a:ea typeface="Albert Sans"/>
              <a:cs typeface="Albert Sans"/>
              <a:sym typeface="Albert Sans"/>
            </a:endParaRPr>
          </a:p>
        </p:txBody>
      </p:sp>
      <p:pic>
        <p:nvPicPr>
          <p:cNvPr id="593" name="Google Shape;593;p46"/>
          <p:cNvPicPr preferRelativeResize="0"/>
          <p:nvPr/>
        </p:nvPicPr>
        <p:blipFill>
          <a:blip r:embed="rId4">
            <a:alphaModFix/>
          </a:blip>
          <a:stretch>
            <a:fillRect/>
          </a:stretch>
        </p:blipFill>
        <p:spPr>
          <a:xfrm>
            <a:off x="259250" y="1219700"/>
            <a:ext cx="8553073" cy="3562375"/>
          </a:xfrm>
          <a:prstGeom prst="rect">
            <a:avLst/>
          </a:prstGeom>
          <a:noFill/>
          <a:ln>
            <a:noFill/>
          </a:ln>
        </p:spPr>
      </p:pic>
      <p:sp>
        <p:nvSpPr>
          <p:cNvPr id="594" name="Google Shape;594;p46"/>
          <p:cNvSpPr txBox="1"/>
          <p:nvPr>
            <p:ph idx="1" type="body"/>
          </p:nvPr>
        </p:nvSpPr>
        <p:spPr>
          <a:xfrm>
            <a:off x="164625" y="651825"/>
            <a:ext cx="7704000" cy="3594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Generates</a:t>
            </a:r>
            <a:r>
              <a:rPr lang="en" sz="1600"/>
              <a:t> Random Clock based on System Clock and LFSR outputs</a:t>
            </a:r>
            <a:endParaRPr sz="1600"/>
          </a:p>
          <a:p>
            <a:pPr indent="0" lvl="0" marL="45720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47"/>
          <p:cNvSpPr txBox="1"/>
          <p:nvPr>
            <p:ph type="title"/>
          </p:nvPr>
        </p:nvSpPr>
        <p:spPr>
          <a:xfrm>
            <a:off x="85475"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Perturbation Logic to Increase Randomness</a:t>
            </a:r>
            <a:endParaRPr/>
          </a:p>
        </p:txBody>
      </p:sp>
      <p:sp>
        <p:nvSpPr>
          <p:cNvPr id="600" name="Google Shape;600;p47"/>
          <p:cNvSpPr/>
          <p:nvPr/>
        </p:nvSpPr>
        <p:spPr>
          <a:xfrm>
            <a:off x="164625" y="1042650"/>
            <a:ext cx="8742300" cy="3915300"/>
          </a:xfrm>
          <a:prstGeom prst="rect">
            <a:avLst/>
          </a:prstGeom>
          <a:solidFill>
            <a:schemeClr val="accent6"/>
          </a:solidFill>
          <a:ln cap="flat" cmpd="sng" w="9925">
            <a:solidFill>
              <a:schemeClr val="dk2"/>
            </a:solidFill>
            <a:prstDash val="solid"/>
            <a:round/>
            <a:headEnd len="sm" w="sm" type="none"/>
            <a:tailEnd len="sm" w="sm" type="none"/>
          </a:ln>
        </p:spPr>
        <p:txBody>
          <a:bodyPr anchorCtr="0" anchor="ctr" bIns="95175" lIns="95175" spcFirstLastPara="1" rIns="95175" wrap="square" tIns="95175">
            <a:noAutofit/>
          </a:bodyPr>
          <a:lstStyle/>
          <a:p>
            <a:pPr indent="0" lvl="0" marL="0" rtl="0" algn="ctr">
              <a:spcBef>
                <a:spcPts val="0"/>
              </a:spcBef>
              <a:spcAft>
                <a:spcPts val="0"/>
              </a:spcAft>
              <a:buNone/>
            </a:pPr>
            <a:r>
              <a:t/>
            </a:r>
            <a:endParaRPr sz="1458">
              <a:solidFill>
                <a:schemeClr val="accent6"/>
              </a:solidFill>
              <a:highlight>
                <a:schemeClr val="accent6"/>
              </a:highlight>
              <a:latin typeface="Albert Sans"/>
              <a:ea typeface="Albert Sans"/>
              <a:cs typeface="Albert Sans"/>
              <a:sym typeface="Albert Sans"/>
            </a:endParaRPr>
          </a:p>
        </p:txBody>
      </p:sp>
      <p:sp>
        <p:nvSpPr>
          <p:cNvPr id="601" name="Google Shape;601;p47"/>
          <p:cNvSpPr txBox="1"/>
          <p:nvPr>
            <p:ph idx="1" type="body"/>
          </p:nvPr>
        </p:nvSpPr>
        <p:spPr>
          <a:xfrm>
            <a:off x="164625" y="664025"/>
            <a:ext cx="7704000" cy="3594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Generates Random Clock based on System Clock and LFSR outputs</a:t>
            </a:r>
            <a:endParaRPr sz="1600"/>
          </a:p>
          <a:p>
            <a:pPr indent="0" lvl="0" marL="457200" rtl="0" algn="l">
              <a:spcBef>
                <a:spcPts val="0"/>
              </a:spcBef>
              <a:spcAft>
                <a:spcPts val="0"/>
              </a:spcAft>
              <a:buNone/>
            </a:pPr>
            <a:r>
              <a:t/>
            </a:r>
            <a:endParaRPr/>
          </a:p>
        </p:txBody>
      </p:sp>
      <p:pic>
        <p:nvPicPr>
          <p:cNvPr id="602" name="Google Shape;602;p47"/>
          <p:cNvPicPr preferRelativeResize="0"/>
          <p:nvPr/>
        </p:nvPicPr>
        <p:blipFill>
          <a:blip r:embed="rId3">
            <a:alphaModFix/>
          </a:blip>
          <a:stretch>
            <a:fillRect/>
          </a:stretch>
        </p:blipFill>
        <p:spPr>
          <a:xfrm>
            <a:off x="275425" y="1192125"/>
            <a:ext cx="6902676" cy="3650200"/>
          </a:xfrm>
          <a:prstGeom prst="rect">
            <a:avLst/>
          </a:prstGeom>
          <a:noFill/>
          <a:ln>
            <a:noFill/>
          </a:ln>
        </p:spPr>
      </p:pic>
      <p:pic>
        <p:nvPicPr>
          <p:cNvPr id="603" name="Google Shape;603;p47" title="IMG_6497.jpeg"/>
          <p:cNvPicPr preferRelativeResize="0"/>
          <p:nvPr/>
        </p:nvPicPr>
        <p:blipFill rotWithShape="1">
          <a:blip r:embed="rId4">
            <a:alphaModFix/>
          </a:blip>
          <a:srcRect b="12495" l="0" r="0" t="12503"/>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pic>
        <p:nvPicPr>
          <p:cNvPr id="604" name="Google Shape;604;p47"/>
          <p:cNvPicPr preferRelativeResize="0"/>
          <p:nvPr/>
        </p:nvPicPr>
        <p:blipFill>
          <a:blip r:embed="rId5">
            <a:alphaModFix/>
          </a:blip>
          <a:stretch>
            <a:fillRect/>
          </a:stretch>
        </p:blipFill>
        <p:spPr>
          <a:xfrm>
            <a:off x="6007775" y="3255550"/>
            <a:ext cx="2329750" cy="1202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48"/>
          <p:cNvSpPr txBox="1"/>
          <p:nvPr>
            <p:ph type="title"/>
          </p:nvPr>
        </p:nvSpPr>
        <p:spPr>
          <a:xfrm>
            <a:off x="85475"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Noise Generators</a:t>
            </a:r>
            <a:endParaRPr/>
          </a:p>
        </p:txBody>
      </p:sp>
      <p:sp>
        <p:nvSpPr>
          <p:cNvPr id="610" name="Google Shape;610;p48"/>
          <p:cNvSpPr/>
          <p:nvPr/>
        </p:nvSpPr>
        <p:spPr>
          <a:xfrm>
            <a:off x="5120700" y="569875"/>
            <a:ext cx="3786300" cy="4388100"/>
          </a:xfrm>
          <a:prstGeom prst="rect">
            <a:avLst/>
          </a:prstGeom>
          <a:solidFill>
            <a:schemeClr val="accent6"/>
          </a:solidFill>
          <a:ln cap="flat" cmpd="sng" w="9925">
            <a:solidFill>
              <a:schemeClr val="dk2"/>
            </a:solidFill>
            <a:prstDash val="solid"/>
            <a:round/>
            <a:headEnd len="sm" w="sm" type="none"/>
            <a:tailEnd len="sm" w="sm" type="none"/>
          </a:ln>
        </p:spPr>
        <p:txBody>
          <a:bodyPr anchorCtr="0" anchor="ctr" bIns="95175" lIns="95175" spcFirstLastPara="1" rIns="95175" wrap="square" tIns="95175">
            <a:noAutofit/>
          </a:bodyPr>
          <a:lstStyle/>
          <a:p>
            <a:pPr indent="0" lvl="0" marL="0" rtl="0" algn="ctr">
              <a:spcBef>
                <a:spcPts val="0"/>
              </a:spcBef>
              <a:spcAft>
                <a:spcPts val="0"/>
              </a:spcAft>
              <a:buNone/>
            </a:pPr>
            <a:r>
              <a:t/>
            </a:r>
            <a:endParaRPr sz="1458">
              <a:solidFill>
                <a:schemeClr val="accent6"/>
              </a:solidFill>
              <a:highlight>
                <a:schemeClr val="accent6"/>
              </a:highlight>
              <a:latin typeface="Albert Sans"/>
              <a:ea typeface="Albert Sans"/>
              <a:cs typeface="Albert Sans"/>
              <a:sym typeface="Albert Sans"/>
            </a:endParaRPr>
          </a:p>
        </p:txBody>
      </p:sp>
      <p:sp>
        <p:nvSpPr>
          <p:cNvPr id="611" name="Google Shape;611;p48"/>
          <p:cNvSpPr txBox="1"/>
          <p:nvPr>
            <p:ph idx="1" type="body"/>
          </p:nvPr>
        </p:nvSpPr>
        <p:spPr>
          <a:xfrm>
            <a:off x="164625" y="602967"/>
            <a:ext cx="4833900" cy="3594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Increases power consumption in circuit to obfuscate correlation between </a:t>
            </a:r>
            <a:r>
              <a:rPr lang="en" sz="1600"/>
              <a:t>power</a:t>
            </a:r>
            <a:r>
              <a:rPr lang="en" sz="1600"/>
              <a:t> and data being processed</a:t>
            </a:r>
            <a:endParaRPr sz="1600"/>
          </a:p>
          <a:p>
            <a:pPr indent="-330200" lvl="0" marL="457200" rtl="0" algn="l">
              <a:spcBef>
                <a:spcPts val="0"/>
              </a:spcBef>
              <a:spcAft>
                <a:spcPts val="0"/>
              </a:spcAft>
              <a:buSzPts val="1600"/>
              <a:buChar char="-"/>
            </a:pPr>
            <a:r>
              <a:rPr lang="en" sz="1600"/>
              <a:t>Enable bit to trigger activation depending on certain activity in circuit</a:t>
            </a:r>
            <a:endParaRPr sz="1600"/>
          </a:p>
          <a:p>
            <a:pPr indent="-330200" lvl="0" marL="457200" rtl="0" algn="l">
              <a:spcBef>
                <a:spcPts val="0"/>
              </a:spcBef>
              <a:spcAft>
                <a:spcPts val="0"/>
              </a:spcAft>
              <a:buSzPts val="1600"/>
              <a:buChar char="-"/>
            </a:pPr>
            <a:r>
              <a:rPr lang="en" sz="1600"/>
              <a:t>Types of Noise Generators</a:t>
            </a:r>
            <a:endParaRPr sz="1600"/>
          </a:p>
          <a:p>
            <a:pPr indent="-330200" lvl="1" marL="914400" rtl="0" algn="l">
              <a:spcBef>
                <a:spcPts val="0"/>
              </a:spcBef>
              <a:spcAft>
                <a:spcPts val="0"/>
              </a:spcAft>
              <a:buSzPts val="1600"/>
              <a:buChar char="-"/>
            </a:pPr>
            <a:r>
              <a:rPr lang="en" sz="1600"/>
              <a:t>Ring Oscillators</a:t>
            </a:r>
            <a:endParaRPr sz="1600"/>
          </a:p>
          <a:p>
            <a:pPr indent="-330200" lvl="1" marL="914400" rtl="0" algn="l">
              <a:spcBef>
                <a:spcPts val="0"/>
              </a:spcBef>
              <a:spcAft>
                <a:spcPts val="0"/>
              </a:spcAft>
              <a:buSzPts val="1600"/>
              <a:buChar char="-"/>
            </a:pPr>
            <a:r>
              <a:rPr lang="en" sz="1600"/>
              <a:t>CASRs</a:t>
            </a:r>
            <a:endParaRPr sz="1600"/>
          </a:p>
          <a:p>
            <a:pPr indent="0" lvl="0" marL="457200" rtl="0" algn="l">
              <a:spcBef>
                <a:spcPts val="0"/>
              </a:spcBef>
              <a:spcAft>
                <a:spcPts val="0"/>
              </a:spcAft>
              <a:buNone/>
            </a:pPr>
            <a:r>
              <a:t/>
            </a:r>
            <a:endParaRPr/>
          </a:p>
        </p:txBody>
      </p:sp>
      <p:pic>
        <p:nvPicPr>
          <p:cNvPr id="612" name="Google Shape;612;p48"/>
          <p:cNvPicPr preferRelativeResize="0"/>
          <p:nvPr/>
        </p:nvPicPr>
        <p:blipFill>
          <a:blip r:embed="rId3">
            <a:alphaModFix/>
          </a:blip>
          <a:stretch>
            <a:fillRect/>
          </a:stretch>
        </p:blipFill>
        <p:spPr>
          <a:xfrm>
            <a:off x="5218373" y="664025"/>
            <a:ext cx="3558875" cy="4155402"/>
          </a:xfrm>
          <a:prstGeom prst="rect">
            <a:avLst/>
          </a:prstGeom>
          <a:noFill/>
          <a:ln>
            <a:noFill/>
          </a:ln>
        </p:spPr>
      </p:pic>
      <p:sp>
        <p:nvSpPr>
          <p:cNvPr id="613" name="Google Shape;613;p48"/>
          <p:cNvSpPr/>
          <p:nvPr/>
        </p:nvSpPr>
        <p:spPr>
          <a:xfrm>
            <a:off x="164625" y="2698375"/>
            <a:ext cx="4833900" cy="2259600"/>
          </a:xfrm>
          <a:prstGeom prst="rect">
            <a:avLst/>
          </a:prstGeom>
          <a:solidFill>
            <a:schemeClr val="accent6"/>
          </a:solidFill>
          <a:ln cap="flat" cmpd="sng" w="9925">
            <a:solidFill>
              <a:schemeClr val="dk2"/>
            </a:solidFill>
            <a:prstDash val="solid"/>
            <a:round/>
            <a:headEnd len="sm" w="sm" type="none"/>
            <a:tailEnd len="sm" w="sm" type="none"/>
          </a:ln>
        </p:spPr>
        <p:txBody>
          <a:bodyPr anchorCtr="0" anchor="ctr" bIns="95175" lIns="95175" spcFirstLastPara="1" rIns="95175" wrap="square" tIns="95175">
            <a:noAutofit/>
          </a:bodyPr>
          <a:lstStyle/>
          <a:p>
            <a:pPr indent="0" lvl="0" marL="0" rtl="0" algn="ctr">
              <a:spcBef>
                <a:spcPts val="0"/>
              </a:spcBef>
              <a:spcAft>
                <a:spcPts val="0"/>
              </a:spcAft>
              <a:buNone/>
            </a:pPr>
            <a:r>
              <a:t/>
            </a:r>
            <a:endParaRPr sz="1458">
              <a:solidFill>
                <a:schemeClr val="accent6"/>
              </a:solidFill>
              <a:highlight>
                <a:schemeClr val="accent6"/>
              </a:highlight>
              <a:latin typeface="Albert Sans"/>
              <a:ea typeface="Albert Sans"/>
              <a:cs typeface="Albert Sans"/>
              <a:sym typeface="Albert Sans"/>
            </a:endParaRPr>
          </a:p>
        </p:txBody>
      </p:sp>
      <p:pic>
        <p:nvPicPr>
          <p:cNvPr id="614" name="Google Shape;614;p48"/>
          <p:cNvPicPr preferRelativeResize="0"/>
          <p:nvPr/>
        </p:nvPicPr>
        <p:blipFill>
          <a:blip r:embed="rId4">
            <a:alphaModFix/>
          </a:blip>
          <a:stretch>
            <a:fillRect/>
          </a:stretch>
        </p:blipFill>
        <p:spPr>
          <a:xfrm>
            <a:off x="278788" y="3008487"/>
            <a:ext cx="4605573" cy="1639375"/>
          </a:xfrm>
          <a:prstGeom prst="rect">
            <a:avLst/>
          </a:prstGeom>
          <a:noFill/>
          <a:ln>
            <a:noFill/>
          </a:ln>
        </p:spPr>
      </p:pic>
      <p:pic>
        <p:nvPicPr>
          <p:cNvPr id="615" name="Google Shape;615;p48" title="IMG_6497.jpeg"/>
          <p:cNvPicPr preferRelativeResize="0"/>
          <p:nvPr/>
        </p:nvPicPr>
        <p:blipFill rotWithShape="1">
          <a:blip r:embed="rId5">
            <a:alphaModFix/>
          </a:blip>
          <a:srcRect b="12495" l="0" r="0" t="12503"/>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49"/>
          <p:cNvSpPr txBox="1"/>
          <p:nvPr>
            <p:ph type="title"/>
          </p:nvPr>
        </p:nvSpPr>
        <p:spPr>
          <a:xfrm>
            <a:off x="85475"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Boolean Masking</a:t>
            </a:r>
            <a:endParaRPr/>
          </a:p>
        </p:txBody>
      </p:sp>
      <p:sp>
        <p:nvSpPr>
          <p:cNvPr id="621" name="Google Shape;621;p49"/>
          <p:cNvSpPr/>
          <p:nvPr/>
        </p:nvSpPr>
        <p:spPr>
          <a:xfrm>
            <a:off x="5120700" y="569875"/>
            <a:ext cx="3786300" cy="4388100"/>
          </a:xfrm>
          <a:prstGeom prst="rect">
            <a:avLst/>
          </a:prstGeom>
          <a:solidFill>
            <a:schemeClr val="accent6"/>
          </a:solidFill>
          <a:ln cap="flat" cmpd="sng" w="9925">
            <a:solidFill>
              <a:schemeClr val="dk2"/>
            </a:solidFill>
            <a:prstDash val="solid"/>
            <a:round/>
            <a:headEnd len="sm" w="sm" type="none"/>
            <a:tailEnd len="sm" w="sm" type="none"/>
          </a:ln>
        </p:spPr>
        <p:txBody>
          <a:bodyPr anchorCtr="0" anchor="ctr" bIns="95175" lIns="95175" spcFirstLastPara="1" rIns="95175" wrap="square" tIns="95175">
            <a:noAutofit/>
          </a:bodyPr>
          <a:lstStyle/>
          <a:p>
            <a:pPr indent="0" lvl="0" marL="0" rtl="0" algn="ctr">
              <a:spcBef>
                <a:spcPts val="0"/>
              </a:spcBef>
              <a:spcAft>
                <a:spcPts val="0"/>
              </a:spcAft>
              <a:buNone/>
            </a:pPr>
            <a:r>
              <a:t/>
            </a:r>
            <a:endParaRPr sz="1458">
              <a:solidFill>
                <a:schemeClr val="accent6"/>
              </a:solidFill>
              <a:highlight>
                <a:schemeClr val="accent6"/>
              </a:highlight>
              <a:latin typeface="Albert Sans"/>
              <a:ea typeface="Albert Sans"/>
              <a:cs typeface="Albert Sans"/>
              <a:sym typeface="Albert Sans"/>
            </a:endParaRPr>
          </a:p>
        </p:txBody>
      </p:sp>
      <p:sp>
        <p:nvSpPr>
          <p:cNvPr id="622" name="Google Shape;622;p49"/>
          <p:cNvSpPr txBox="1"/>
          <p:nvPr>
            <p:ph idx="1" type="body"/>
          </p:nvPr>
        </p:nvSpPr>
        <p:spPr>
          <a:xfrm>
            <a:off x="164625" y="602967"/>
            <a:ext cx="4833900" cy="3594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Replace gates in processor with secure </a:t>
            </a:r>
            <a:r>
              <a:rPr lang="en" sz="1600"/>
              <a:t>variations</a:t>
            </a:r>
            <a:r>
              <a:rPr lang="en" sz="1600"/>
              <a:t> </a:t>
            </a:r>
            <a:endParaRPr sz="1600"/>
          </a:p>
          <a:p>
            <a:pPr indent="-330200" lvl="1" marL="914400" rtl="0" algn="l">
              <a:spcBef>
                <a:spcPts val="0"/>
              </a:spcBef>
              <a:spcAft>
                <a:spcPts val="0"/>
              </a:spcAft>
              <a:buSzPts val="1600"/>
              <a:buChar char="-"/>
            </a:pPr>
            <a:r>
              <a:rPr lang="en" sz="1600"/>
              <a:t>Secure gates are made with gate primitives from Standard Cell Library (GSCLIB045)</a:t>
            </a:r>
            <a:endParaRPr sz="1600"/>
          </a:p>
          <a:p>
            <a:pPr indent="-330200" lvl="1" marL="914400" rtl="0" algn="l">
              <a:spcBef>
                <a:spcPts val="0"/>
              </a:spcBef>
              <a:spcAft>
                <a:spcPts val="0"/>
              </a:spcAft>
              <a:buSzPts val="1600"/>
              <a:buChar char="-"/>
            </a:pPr>
            <a:r>
              <a:rPr lang="en" sz="1600"/>
              <a:t>Design is first synthesized with limited gate set, then replaced with secure gates</a:t>
            </a:r>
            <a:endParaRPr sz="1600"/>
          </a:p>
          <a:p>
            <a:pPr indent="0" lvl="0" marL="457200" rtl="0" algn="l">
              <a:spcBef>
                <a:spcPts val="0"/>
              </a:spcBef>
              <a:spcAft>
                <a:spcPts val="0"/>
              </a:spcAft>
              <a:buNone/>
            </a:pPr>
            <a:r>
              <a:t/>
            </a:r>
            <a:endParaRPr/>
          </a:p>
        </p:txBody>
      </p:sp>
      <p:sp>
        <p:nvSpPr>
          <p:cNvPr id="623" name="Google Shape;623;p49"/>
          <p:cNvSpPr/>
          <p:nvPr/>
        </p:nvSpPr>
        <p:spPr>
          <a:xfrm>
            <a:off x="164625" y="2698375"/>
            <a:ext cx="4833900" cy="2259600"/>
          </a:xfrm>
          <a:prstGeom prst="rect">
            <a:avLst/>
          </a:prstGeom>
          <a:solidFill>
            <a:schemeClr val="accent6"/>
          </a:solidFill>
          <a:ln cap="flat" cmpd="sng" w="9925">
            <a:solidFill>
              <a:schemeClr val="dk2"/>
            </a:solidFill>
            <a:prstDash val="solid"/>
            <a:round/>
            <a:headEnd len="sm" w="sm" type="none"/>
            <a:tailEnd len="sm" w="sm" type="none"/>
          </a:ln>
        </p:spPr>
        <p:txBody>
          <a:bodyPr anchorCtr="0" anchor="ctr" bIns="95175" lIns="95175" spcFirstLastPara="1" rIns="95175" wrap="square" tIns="95175">
            <a:noAutofit/>
          </a:bodyPr>
          <a:lstStyle/>
          <a:p>
            <a:pPr indent="0" lvl="0" marL="0" rtl="0" algn="ctr">
              <a:spcBef>
                <a:spcPts val="0"/>
              </a:spcBef>
              <a:spcAft>
                <a:spcPts val="0"/>
              </a:spcAft>
              <a:buNone/>
            </a:pPr>
            <a:r>
              <a:t/>
            </a:r>
            <a:endParaRPr sz="1458">
              <a:solidFill>
                <a:schemeClr val="accent6"/>
              </a:solidFill>
              <a:highlight>
                <a:schemeClr val="accent6"/>
              </a:highlight>
              <a:latin typeface="Albert Sans"/>
              <a:ea typeface="Albert Sans"/>
              <a:cs typeface="Albert Sans"/>
              <a:sym typeface="Albert Sans"/>
            </a:endParaRPr>
          </a:p>
        </p:txBody>
      </p:sp>
      <p:pic>
        <p:nvPicPr>
          <p:cNvPr id="624" name="Google Shape;624;p49"/>
          <p:cNvPicPr preferRelativeResize="0"/>
          <p:nvPr/>
        </p:nvPicPr>
        <p:blipFill>
          <a:blip r:embed="rId3">
            <a:alphaModFix/>
          </a:blip>
          <a:stretch>
            <a:fillRect/>
          </a:stretch>
        </p:blipFill>
        <p:spPr>
          <a:xfrm>
            <a:off x="619895" y="2748513"/>
            <a:ext cx="3923350" cy="2159325"/>
          </a:xfrm>
          <a:prstGeom prst="rect">
            <a:avLst/>
          </a:prstGeom>
          <a:noFill/>
          <a:ln>
            <a:noFill/>
          </a:ln>
        </p:spPr>
      </p:pic>
      <p:pic>
        <p:nvPicPr>
          <p:cNvPr id="625" name="Google Shape;625;p49"/>
          <p:cNvPicPr preferRelativeResize="0"/>
          <p:nvPr/>
        </p:nvPicPr>
        <p:blipFill>
          <a:blip r:embed="rId4">
            <a:alphaModFix/>
          </a:blip>
          <a:stretch>
            <a:fillRect/>
          </a:stretch>
        </p:blipFill>
        <p:spPr>
          <a:xfrm>
            <a:off x="5215863" y="712875"/>
            <a:ext cx="3595976" cy="3140925"/>
          </a:xfrm>
          <a:prstGeom prst="rect">
            <a:avLst/>
          </a:prstGeom>
          <a:noFill/>
          <a:ln>
            <a:noFill/>
          </a:ln>
        </p:spPr>
      </p:pic>
      <p:pic>
        <p:nvPicPr>
          <p:cNvPr id="626" name="Google Shape;626;p49"/>
          <p:cNvPicPr preferRelativeResize="0"/>
          <p:nvPr/>
        </p:nvPicPr>
        <p:blipFill>
          <a:blip r:embed="rId5">
            <a:alphaModFix/>
          </a:blip>
          <a:stretch>
            <a:fillRect/>
          </a:stretch>
        </p:blipFill>
        <p:spPr>
          <a:xfrm>
            <a:off x="5188900" y="3919850"/>
            <a:ext cx="3649899" cy="913325"/>
          </a:xfrm>
          <a:prstGeom prst="rect">
            <a:avLst/>
          </a:prstGeom>
          <a:noFill/>
          <a:ln>
            <a:noFill/>
          </a:ln>
        </p:spPr>
      </p:pic>
      <p:pic>
        <p:nvPicPr>
          <p:cNvPr id="627" name="Google Shape;627;p49" title="IMG_6497.jpeg"/>
          <p:cNvPicPr preferRelativeResize="0"/>
          <p:nvPr/>
        </p:nvPicPr>
        <p:blipFill rotWithShape="1">
          <a:blip r:embed="rId6">
            <a:alphaModFix/>
          </a:blip>
          <a:srcRect b="12495" l="0" r="0" t="12503"/>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50"/>
          <p:cNvSpPr txBox="1"/>
          <p:nvPr>
            <p:ph type="title"/>
          </p:nvPr>
        </p:nvSpPr>
        <p:spPr>
          <a:xfrm>
            <a:off x="85475"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Utilization of Tcl scripts for Boolean Masking</a:t>
            </a:r>
            <a:endParaRPr/>
          </a:p>
        </p:txBody>
      </p:sp>
      <p:pic>
        <p:nvPicPr>
          <p:cNvPr id="633" name="Google Shape;633;p50"/>
          <p:cNvPicPr preferRelativeResize="0"/>
          <p:nvPr/>
        </p:nvPicPr>
        <p:blipFill>
          <a:blip r:embed="rId3">
            <a:alphaModFix/>
          </a:blip>
          <a:stretch>
            <a:fillRect/>
          </a:stretch>
        </p:blipFill>
        <p:spPr>
          <a:xfrm>
            <a:off x="152400" y="865275"/>
            <a:ext cx="8839198" cy="4086751"/>
          </a:xfrm>
          <a:prstGeom prst="rect">
            <a:avLst/>
          </a:prstGeom>
          <a:noFill/>
          <a:ln>
            <a:noFill/>
          </a:ln>
        </p:spPr>
      </p:pic>
      <p:pic>
        <p:nvPicPr>
          <p:cNvPr id="634" name="Google Shape;634;p50" title="IMG_6497.jpeg"/>
          <p:cNvPicPr preferRelativeResize="0"/>
          <p:nvPr/>
        </p:nvPicPr>
        <p:blipFill rotWithShape="1">
          <a:blip r:embed="rId4">
            <a:alphaModFix/>
          </a:blip>
          <a:srcRect b="12495" l="0" r="0" t="12503"/>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638" name="Shape 638"/>
        <p:cNvGrpSpPr/>
        <p:nvPr/>
      </p:nvGrpSpPr>
      <p:grpSpPr>
        <a:xfrm>
          <a:off x="0" y="0"/>
          <a:ext cx="0" cy="0"/>
          <a:chOff x="0" y="0"/>
          <a:chExt cx="0" cy="0"/>
        </a:xfrm>
      </p:grpSpPr>
      <p:sp>
        <p:nvSpPr>
          <p:cNvPr id="639" name="Google Shape;639;p51"/>
          <p:cNvSpPr/>
          <p:nvPr/>
        </p:nvSpPr>
        <p:spPr>
          <a:xfrm>
            <a:off x="3441700" y="763263"/>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51"/>
          <p:cNvSpPr txBox="1"/>
          <p:nvPr>
            <p:ph type="title"/>
          </p:nvPr>
        </p:nvSpPr>
        <p:spPr>
          <a:xfrm>
            <a:off x="1574550" y="2150860"/>
            <a:ext cx="59949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Verification</a:t>
            </a:r>
            <a:endParaRPr/>
          </a:p>
        </p:txBody>
      </p:sp>
      <p:grpSp>
        <p:nvGrpSpPr>
          <p:cNvPr id="641" name="Google Shape;641;p51"/>
          <p:cNvGrpSpPr/>
          <p:nvPr/>
        </p:nvGrpSpPr>
        <p:grpSpPr>
          <a:xfrm>
            <a:off x="1904048" y="-1529480"/>
            <a:ext cx="2837890" cy="3551859"/>
            <a:chOff x="1904048" y="-1529480"/>
            <a:chExt cx="2837890" cy="3551859"/>
          </a:xfrm>
        </p:grpSpPr>
        <p:sp>
          <p:nvSpPr>
            <p:cNvPr id="642" name="Google Shape;642;p51"/>
            <p:cNvSpPr/>
            <p:nvPr/>
          </p:nvSpPr>
          <p:spPr>
            <a:xfrm rot="10800000">
              <a:off x="3467455" y="-66827"/>
              <a:ext cx="484492" cy="346211"/>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51"/>
            <p:cNvSpPr/>
            <p:nvPr/>
          </p:nvSpPr>
          <p:spPr>
            <a:xfrm rot="10800000">
              <a:off x="3182479" y="-239382"/>
              <a:ext cx="1075786" cy="927173"/>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51"/>
            <p:cNvSpPr/>
            <p:nvPr/>
          </p:nvSpPr>
          <p:spPr>
            <a:xfrm rot="10800000">
              <a:off x="2419388" y="-115916"/>
              <a:ext cx="1923620" cy="2138295"/>
            </a:xfrm>
            <a:custGeom>
              <a:rect b="b" l="l" r="r" t="t"/>
              <a:pathLst>
                <a:path extrusionOk="0" h="39942" w="35932">
                  <a:moveTo>
                    <a:pt x="35148" y="1"/>
                  </a:moveTo>
                  <a:cubicBezTo>
                    <a:pt x="34956" y="15"/>
                    <a:pt x="34778" y="104"/>
                    <a:pt x="34630" y="237"/>
                  </a:cubicBezTo>
                  <a:cubicBezTo>
                    <a:pt x="34497" y="385"/>
                    <a:pt x="34438" y="577"/>
                    <a:pt x="34438" y="769"/>
                  </a:cubicBezTo>
                  <a:cubicBezTo>
                    <a:pt x="34453" y="917"/>
                    <a:pt x="34497" y="1050"/>
                    <a:pt x="34586" y="1169"/>
                  </a:cubicBezTo>
                  <a:lnTo>
                    <a:pt x="31806" y="3948"/>
                  </a:lnTo>
                  <a:lnTo>
                    <a:pt x="22890" y="3948"/>
                  </a:lnTo>
                  <a:lnTo>
                    <a:pt x="18291" y="8532"/>
                  </a:lnTo>
                  <a:lnTo>
                    <a:pt x="18291" y="19430"/>
                  </a:lnTo>
                  <a:lnTo>
                    <a:pt x="14299" y="23422"/>
                  </a:lnTo>
                  <a:lnTo>
                    <a:pt x="9228" y="23422"/>
                  </a:lnTo>
                  <a:lnTo>
                    <a:pt x="578" y="32087"/>
                  </a:lnTo>
                  <a:lnTo>
                    <a:pt x="578" y="38504"/>
                  </a:lnTo>
                  <a:cubicBezTo>
                    <a:pt x="474" y="38533"/>
                    <a:pt x="371" y="38593"/>
                    <a:pt x="282" y="38681"/>
                  </a:cubicBezTo>
                  <a:cubicBezTo>
                    <a:pt x="1" y="38962"/>
                    <a:pt x="1" y="39435"/>
                    <a:pt x="282" y="39731"/>
                  </a:cubicBezTo>
                  <a:cubicBezTo>
                    <a:pt x="430" y="39872"/>
                    <a:pt x="618" y="39942"/>
                    <a:pt x="807" y="39942"/>
                  </a:cubicBezTo>
                  <a:cubicBezTo>
                    <a:pt x="995" y="39942"/>
                    <a:pt x="1184" y="39872"/>
                    <a:pt x="1332" y="39731"/>
                  </a:cubicBezTo>
                  <a:cubicBezTo>
                    <a:pt x="1613" y="39435"/>
                    <a:pt x="1613" y="38962"/>
                    <a:pt x="1332" y="38681"/>
                  </a:cubicBezTo>
                  <a:cubicBezTo>
                    <a:pt x="1184" y="38533"/>
                    <a:pt x="992" y="38459"/>
                    <a:pt x="799" y="38459"/>
                  </a:cubicBezTo>
                  <a:lnTo>
                    <a:pt x="799" y="32175"/>
                  </a:lnTo>
                  <a:lnTo>
                    <a:pt x="9331" y="23644"/>
                  </a:lnTo>
                  <a:lnTo>
                    <a:pt x="14388" y="23644"/>
                  </a:lnTo>
                  <a:lnTo>
                    <a:pt x="18513" y="19518"/>
                  </a:lnTo>
                  <a:lnTo>
                    <a:pt x="18513" y="8621"/>
                  </a:lnTo>
                  <a:lnTo>
                    <a:pt x="22979" y="4170"/>
                  </a:lnTo>
                  <a:lnTo>
                    <a:pt x="31895" y="4170"/>
                  </a:lnTo>
                  <a:lnTo>
                    <a:pt x="34734" y="1331"/>
                  </a:lnTo>
                  <a:cubicBezTo>
                    <a:pt x="34853" y="1424"/>
                    <a:pt x="34997" y="1481"/>
                    <a:pt x="35153" y="1481"/>
                  </a:cubicBezTo>
                  <a:cubicBezTo>
                    <a:pt x="35171" y="1481"/>
                    <a:pt x="35189" y="1481"/>
                    <a:pt x="35207" y="1479"/>
                  </a:cubicBezTo>
                  <a:cubicBezTo>
                    <a:pt x="35399" y="1479"/>
                    <a:pt x="35591" y="1390"/>
                    <a:pt x="35724" y="1243"/>
                  </a:cubicBezTo>
                  <a:cubicBezTo>
                    <a:pt x="35857" y="1095"/>
                    <a:pt x="35931" y="917"/>
                    <a:pt x="35917" y="710"/>
                  </a:cubicBezTo>
                  <a:cubicBezTo>
                    <a:pt x="35917" y="533"/>
                    <a:pt x="35828" y="355"/>
                    <a:pt x="35710" y="222"/>
                  </a:cubicBezTo>
                  <a:cubicBezTo>
                    <a:pt x="35695" y="222"/>
                    <a:pt x="35695" y="208"/>
                    <a:pt x="35680" y="208"/>
                  </a:cubicBezTo>
                  <a:cubicBezTo>
                    <a:pt x="35547" y="74"/>
                    <a:pt x="35370" y="1"/>
                    <a:pt x="3517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1"/>
            <p:cNvSpPr/>
            <p:nvPr/>
          </p:nvSpPr>
          <p:spPr>
            <a:xfrm rot="10800000">
              <a:off x="3018609" y="-71419"/>
              <a:ext cx="1214334" cy="1778754"/>
            </a:xfrm>
            <a:custGeom>
              <a:rect b="b" l="l" r="r" t="t"/>
              <a:pathLst>
                <a:path extrusionOk="0" h="33226" w="22683">
                  <a:moveTo>
                    <a:pt x="21869" y="0"/>
                  </a:moveTo>
                  <a:cubicBezTo>
                    <a:pt x="21677" y="0"/>
                    <a:pt x="21485" y="74"/>
                    <a:pt x="21337" y="222"/>
                  </a:cubicBezTo>
                  <a:cubicBezTo>
                    <a:pt x="21085" y="488"/>
                    <a:pt x="21056" y="902"/>
                    <a:pt x="21278" y="1183"/>
                  </a:cubicBezTo>
                  <a:lnTo>
                    <a:pt x="18808" y="3667"/>
                  </a:lnTo>
                  <a:lnTo>
                    <a:pt x="18808" y="14373"/>
                  </a:lnTo>
                  <a:lnTo>
                    <a:pt x="13618" y="19577"/>
                  </a:lnTo>
                  <a:lnTo>
                    <a:pt x="8369" y="19577"/>
                  </a:lnTo>
                  <a:lnTo>
                    <a:pt x="651" y="27296"/>
                  </a:lnTo>
                  <a:lnTo>
                    <a:pt x="651" y="31761"/>
                  </a:lnTo>
                  <a:cubicBezTo>
                    <a:pt x="518" y="31791"/>
                    <a:pt x="399" y="31865"/>
                    <a:pt x="296" y="31968"/>
                  </a:cubicBezTo>
                  <a:cubicBezTo>
                    <a:pt x="0" y="32249"/>
                    <a:pt x="0" y="32722"/>
                    <a:pt x="296" y="33003"/>
                  </a:cubicBezTo>
                  <a:cubicBezTo>
                    <a:pt x="436" y="33151"/>
                    <a:pt x="625" y="33225"/>
                    <a:pt x="813" y="33225"/>
                  </a:cubicBezTo>
                  <a:cubicBezTo>
                    <a:pt x="1002" y="33225"/>
                    <a:pt x="1191" y="33151"/>
                    <a:pt x="1331" y="33003"/>
                  </a:cubicBezTo>
                  <a:cubicBezTo>
                    <a:pt x="1627" y="32722"/>
                    <a:pt x="1627" y="32249"/>
                    <a:pt x="1331" y="31968"/>
                  </a:cubicBezTo>
                  <a:cubicBezTo>
                    <a:pt x="1213" y="31835"/>
                    <a:pt x="1035" y="31761"/>
                    <a:pt x="873" y="31746"/>
                  </a:cubicBezTo>
                  <a:lnTo>
                    <a:pt x="873" y="27385"/>
                  </a:lnTo>
                  <a:lnTo>
                    <a:pt x="8458" y="19784"/>
                  </a:lnTo>
                  <a:lnTo>
                    <a:pt x="13707" y="19784"/>
                  </a:lnTo>
                  <a:lnTo>
                    <a:pt x="19030" y="14476"/>
                  </a:lnTo>
                  <a:lnTo>
                    <a:pt x="19030" y="3756"/>
                  </a:lnTo>
                  <a:lnTo>
                    <a:pt x="21440" y="1346"/>
                  </a:lnTo>
                  <a:cubicBezTo>
                    <a:pt x="21565" y="1438"/>
                    <a:pt x="21716" y="1483"/>
                    <a:pt x="21867" y="1483"/>
                  </a:cubicBezTo>
                  <a:cubicBezTo>
                    <a:pt x="22056" y="1483"/>
                    <a:pt x="22247" y="1412"/>
                    <a:pt x="22387" y="1272"/>
                  </a:cubicBezTo>
                  <a:cubicBezTo>
                    <a:pt x="22682" y="976"/>
                    <a:pt x="22682" y="503"/>
                    <a:pt x="22387" y="222"/>
                  </a:cubicBezTo>
                  <a:cubicBezTo>
                    <a:pt x="22239" y="74"/>
                    <a:pt x="22061" y="0"/>
                    <a:pt x="2186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51"/>
            <p:cNvSpPr/>
            <p:nvPr/>
          </p:nvSpPr>
          <p:spPr>
            <a:xfrm rot="10800000">
              <a:off x="1904048" y="-1529480"/>
              <a:ext cx="2837890" cy="2621770"/>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7" name="Google Shape;647;p51"/>
          <p:cNvSpPr/>
          <p:nvPr/>
        </p:nvSpPr>
        <p:spPr>
          <a:xfrm>
            <a:off x="2714750" y="3121113"/>
            <a:ext cx="3734700" cy="33300"/>
          </a:xfrm>
          <a:prstGeom prst="rect">
            <a:avLst/>
          </a:prstGeom>
          <a:gradFill>
            <a:gsLst>
              <a:gs pos="0">
                <a:srgbClr val="49E1BB"/>
              </a:gs>
              <a:gs pos="100000">
                <a:srgbClr val="1E8A6F"/>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8" name="Google Shape;648;p51"/>
          <p:cNvGrpSpPr/>
          <p:nvPr/>
        </p:nvGrpSpPr>
        <p:grpSpPr>
          <a:xfrm>
            <a:off x="1987434" y="3408507"/>
            <a:ext cx="5006600" cy="2547208"/>
            <a:chOff x="1977334" y="3761457"/>
            <a:chExt cx="5006600" cy="2547208"/>
          </a:xfrm>
        </p:grpSpPr>
        <p:sp>
          <p:nvSpPr>
            <p:cNvPr id="649" name="Google Shape;649;p51"/>
            <p:cNvSpPr/>
            <p:nvPr/>
          </p:nvSpPr>
          <p:spPr>
            <a:xfrm rot="10800000">
              <a:off x="1977334" y="3761457"/>
              <a:ext cx="2757183" cy="254720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0" name="Google Shape;650;p51"/>
            <p:cNvGrpSpPr/>
            <p:nvPr/>
          </p:nvGrpSpPr>
          <p:grpSpPr>
            <a:xfrm>
              <a:off x="4400671" y="3821498"/>
              <a:ext cx="2583262" cy="2084187"/>
              <a:chOff x="4400671" y="3821498"/>
              <a:chExt cx="2583262" cy="2084187"/>
            </a:xfrm>
          </p:grpSpPr>
          <p:sp>
            <p:nvSpPr>
              <p:cNvPr id="651" name="Google Shape;651;p51"/>
              <p:cNvSpPr/>
              <p:nvPr/>
            </p:nvSpPr>
            <p:spPr>
              <a:xfrm rot="10800000">
                <a:off x="5304247" y="3821498"/>
                <a:ext cx="1515904" cy="190657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51"/>
              <p:cNvSpPr/>
              <p:nvPr/>
            </p:nvSpPr>
            <p:spPr>
              <a:xfrm rot="10800000">
                <a:off x="4400671" y="4257528"/>
                <a:ext cx="1229784" cy="1147500"/>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51"/>
              <p:cNvSpPr/>
              <p:nvPr/>
            </p:nvSpPr>
            <p:spPr>
              <a:xfrm rot="10800000">
                <a:off x="5478881" y="5126541"/>
                <a:ext cx="456878" cy="669973"/>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51"/>
              <p:cNvSpPr/>
              <p:nvPr/>
            </p:nvSpPr>
            <p:spPr>
              <a:xfrm rot="10800000">
                <a:off x="5471930" y="4196606"/>
                <a:ext cx="1512003" cy="1709079"/>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1"/>
              <p:cNvSpPr/>
              <p:nvPr/>
            </p:nvSpPr>
            <p:spPr>
              <a:xfrm rot="10800000">
                <a:off x="5416537" y="3964323"/>
                <a:ext cx="1550493" cy="1779088"/>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6" name="Google Shape;656;p51"/>
            <p:cNvSpPr/>
            <p:nvPr/>
          </p:nvSpPr>
          <p:spPr>
            <a:xfrm rot="10800000">
              <a:off x="3496279" y="5182515"/>
              <a:ext cx="470713" cy="336365"/>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51"/>
            <p:cNvSpPr/>
            <p:nvPr/>
          </p:nvSpPr>
          <p:spPr>
            <a:xfrm rot="10800000">
              <a:off x="3219407" y="5014867"/>
              <a:ext cx="1045191" cy="900804"/>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51"/>
            <p:cNvSpPr/>
            <p:nvPr/>
          </p:nvSpPr>
          <p:spPr>
            <a:xfrm rot="10800000">
              <a:off x="4915173" y="4769739"/>
              <a:ext cx="894459" cy="916772"/>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51"/>
            <p:cNvSpPr/>
            <p:nvPr/>
          </p:nvSpPr>
          <p:spPr>
            <a:xfrm rot="10800000">
              <a:off x="4651393" y="4877410"/>
              <a:ext cx="303805" cy="638401"/>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51"/>
            <p:cNvSpPr/>
            <p:nvPr/>
          </p:nvSpPr>
          <p:spPr>
            <a:xfrm rot="10800000">
              <a:off x="4495243" y="4739732"/>
              <a:ext cx="728383" cy="809106"/>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51"/>
            <p:cNvSpPr/>
            <p:nvPr/>
          </p:nvSpPr>
          <p:spPr>
            <a:xfrm rot="10800000">
              <a:off x="5078968" y="4813535"/>
              <a:ext cx="513779" cy="828403"/>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1"/>
            <p:cNvSpPr/>
            <p:nvPr/>
          </p:nvSpPr>
          <p:spPr>
            <a:xfrm rot="10800000">
              <a:off x="6099471" y="4821864"/>
              <a:ext cx="573802" cy="570889"/>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51"/>
            <p:cNvSpPr/>
            <p:nvPr/>
          </p:nvSpPr>
          <p:spPr>
            <a:xfrm rot="10800000">
              <a:off x="5014376" y="4731113"/>
              <a:ext cx="339226" cy="330956"/>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5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Verification for ASIC designs</a:t>
            </a:r>
            <a:endParaRPr sz="2700"/>
          </a:p>
        </p:txBody>
      </p:sp>
      <p:sp>
        <p:nvSpPr>
          <p:cNvPr id="669" name="Google Shape;669;p52"/>
          <p:cNvSpPr/>
          <p:nvPr/>
        </p:nvSpPr>
        <p:spPr>
          <a:xfrm>
            <a:off x="1945879" y="2271602"/>
            <a:ext cx="642300" cy="39900"/>
          </a:xfrm>
          <a:prstGeom prst="roundRect">
            <a:avLst>
              <a:gd fmla="val 50000" name="adj"/>
            </a:avLst>
          </a:prstGeom>
          <a:solidFill>
            <a:schemeClr val="accent1"/>
          </a:solidFill>
          <a:ln>
            <a:noFill/>
          </a:ln>
        </p:spPr>
        <p:txBody>
          <a:bodyPr anchorCtr="0" anchor="ctr" bIns="98800" lIns="98800" spcFirstLastPara="1" rIns="98800" wrap="square" tIns="98800">
            <a:noAutofit/>
          </a:bodyPr>
          <a:lstStyle/>
          <a:p>
            <a:pPr indent="0" lvl="0" marL="0" rtl="0" algn="l">
              <a:spcBef>
                <a:spcPts val="0"/>
              </a:spcBef>
              <a:spcAft>
                <a:spcPts val="0"/>
              </a:spcAft>
              <a:buNone/>
            </a:pPr>
            <a:r>
              <a:t/>
            </a:r>
            <a:endParaRPr sz="1513">
              <a:solidFill>
                <a:schemeClr val="accent1"/>
              </a:solidFill>
              <a:highlight>
                <a:schemeClr val="accent1"/>
              </a:highlight>
            </a:endParaRPr>
          </a:p>
        </p:txBody>
      </p:sp>
      <p:grpSp>
        <p:nvGrpSpPr>
          <p:cNvPr id="670" name="Google Shape;670;p52"/>
          <p:cNvGrpSpPr/>
          <p:nvPr/>
        </p:nvGrpSpPr>
        <p:grpSpPr>
          <a:xfrm>
            <a:off x="223793" y="1957092"/>
            <a:ext cx="1896629" cy="2051144"/>
            <a:chOff x="571536" y="1957150"/>
            <a:chExt cx="1755000" cy="1897977"/>
          </a:xfrm>
        </p:grpSpPr>
        <p:sp>
          <p:nvSpPr>
            <p:cNvPr id="671" name="Google Shape;671;p52"/>
            <p:cNvSpPr/>
            <p:nvPr/>
          </p:nvSpPr>
          <p:spPr>
            <a:xfrm>
              <a:off x="1151886" y="1957150"/>
              <a:ext cx="594300" cy="594300"/>
            </a:xfrm>
            <a:prstGeom prst="ellipse">
              <a:avLst/>
            </a:prstGeom>
            <a:noFill/>
            <a:ln cap="flat" cmpd="sng" w="41175">
              <a:solidFill>
                <a:schemeClr val="accent1"/>
              </a:solidFill>
              <a:prstDash val="solid"/>
              <a:round/>
              <a:headEnd len="sm" w="sm" type="none"/>
              <a:tailEnd len="sm" w="sm" type="none"/>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sp>
          <p:nvSpPr>
            <p:cNvPr id="672" name="Google Shape;672;p52"/>
            <p:cNvSpPr txBox="1"/>
            <p:nvPr/>
          </p:nvSpPr>
          <p:spPr>
            <a:xfrm>
              <a:off x="1230636" y="2118324"/>
              <a:ext cx="436800" cy="321000"/>
            </a:xfrm>
            <a:prstGeom prst="rect">
              <a:avLst/>
            </a:prstGeom>
            <a:noFill/>
            <a:ln>
              <a:noFill/>
            </a:ln>
          </p:spPr>
          <p:txBody>
            <a:bodyPr anchorCtr="0" anchor="t" bIns="98800" lIns="98800" spcFirstLastPara="1" rIns="98800" wrap="square" tIns="98800">
              <a:noAutofit/>
            </a:bodyPr>
            <a:lstStyle/>
            <a:p>
              <a:pPr indent="0" lvl="0" marL="0" rtl="0" algn="ctr">
                <a:lnSpc>
                  <a:spcPct val="115000"/>
                </a:lnSpc>
                <a:spcBef>
                  <a:spcPts val="0"/>
                </a:spcBef>
                <a:spcAft>
                  <a:spcPts val="1729"/>
                </a:spcAft>
                <a:buNone/>
              </a:pPr>
              <a:r>
                <a:rPr b="1" lang="en" sz="1081">
                  <a:solidFill>
                    <a:schemeClr val="accent1"/>
                  </a:solidFill>
                  <a:latin typeface="Roboto"/>
                  <a:ea typeface="Roboto"/>
                  <a:cs typeface="Roboto"/>
                  <a:sym typeface="Roboto"/>
                </a:rPr>
                <a:t>1</a:t>
              </a:r>
              <a:endParaRPr b="1" sz="1081">
                <a:solidFill>
                  <a:schemeClr val="accent1"/>
                </a:solidFill>
                <a:latin typeface="Roboto"/>
                <a:ea typeface="Roboto"/>
                <a:cs typeface="Roboto"/>
                <a:sym typeface="Roboto"/>
              </a:endParaRPr>
            </a:p>
          </p:txBody>
        </p:sp>
        <p:sp>
          <p:nvSpPr>
            <p:cNvPr id="673" name="Google Shape;673;p52"/>
            <p:cNvSpPr txBox="1"/>
            <p:nvPr/>
          </p:nvSpPr>
          <p:spPr>
            <a:xfrm>
              <a:off x="594488" y="2660925"/>
              <a:ext cx="1709100" cy="446400"/>
            </a:xfrm>
            <a:prstGeom prst="rect">
              <a:avLst/>
            </a:prstGeom>
            <a:noFill/>
            <a:ln>
              <a:noFill/>
            </a:ln>
          </p:spPr>
          <p:txBody>
            <a:bodyPr anchorCtr="0" anchor="b" bIns="98800" lIns="98800" spcFirstLastPara="1" rIns="98800" wrap="square" tIns="98800">
              <a:noAutofit/>
            </a:bodyPr>
            <a:lstStyle/>
            <a:p>
              <a:pPr indent="0" lvl="0" marL="0" rtl="0" algn="ctr">
                <a:lnSpc>
                  <a:spcPct val="115000"/>
                </a:lnSpc>
                <a:spcBef>
                  <a:spcPts val="0"/>
                </a:spcBef>
                <a:spcAft>
                  <a:spcPts val="0"/>
                </a:spcAft>
                <a:buNone/>
              </a:pPr>
              <a:r>
                <a:rPr b="1" lang="en" sz="1081">
                  <a:solidFill>
                    <a:schemeClr val="accent1"/>
                  </a:solidFill>
                  <a:latin typeface="Roboto"/>
                  <a:ea typeface="Roboto"/>
                  <a:cs typeface="Roboto"/>
                  <a:sym typeface="Roboto"/>
                </a:rPr>
                <a:t>Verification Planning</a:t>
              </a:r>
              <a:endParaRPr b="1" sz="1081">
                <a:solidFill>
                  <a:schemeClr val="accent1"/>
                </a:solidFill>
                <a:latin typeface="Roboto"/>
                <a:ea typeface="Roboto"/>
                <a:cs typeface="Roboto"/>
                <a:sym typeface="Roboto"/>
              </a:endParaRPr>
            </a:p>
          </p:txBody>
        </p:sp>
        <p:sp>
          <p:nvSpPr>
            <p:cNvPr id="674" name="Google Shape;674;p52"/>
            <p:cNvSpPr txBox="1"/>
            <p:nvPr/>
          </p:nvSpPr>
          <p:spPr>
            <a:xfrm>
              <a:off x="571536" y="3117727"/>
              <a:ext cx="1755000" cy="737400"/>
            </a:xfrm>
            <a:prstGeom prst="rect">
              <a:avLst/>
            </a:prstGeom>
            <a:noFill/>
            <a:ln>
              <a:noFill/>
            </a:ln>
          </p:spPr>
          <p:txBody>
            <a:bodyPr anchorCtr="0" anchor="t" bIns="98800" lIns="98800" spcFirstLastPara="1" rIns="98800" wrap="square" tIns="98800">
              <a:noAutofit/>
            </a:bodyPr>
            <a:lstStyle/>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Define coverage goals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Establish test strategies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Converse with design team</a:t>
              </a:r>
              <a:endParaRPr sz="965">
                <a:solidFill>
                  <a:schemeClr val="accent1"/>
                </a:solidFill>
                <a:latin typeface="Roboto"/>
                <a:ea typeface="Roboto"/>
                <a:cs typeface="Roboto"/>
                <a:sym typeface="Roboto"/>
              </a:endParaRPr>
            </a:p>
          </p:txBody>
        </p:sp>
      </p:grpSp>
      <p:sp>
        <p:nvSpPr>
          <p:cNvPr id="675" name="Google Shape;675;p52"/>
          <p:cNvSpPr/>
          <p:nvPr/>
        </p:nvSpPr>
        <p:spPr>
          <a:xfrm>
            <a:off x="4293459" y="2271602"/>
            <a:ext cx="642300" cy="39900"/>
          </a:xfrm>
          <a:prstGeom prst="roundRect">
            <a:avLst>
              <a:gd fmla="val 50000" name="adj"/>
            </a:avLst>
          </a:prstGeom>
          <a:solidFill>
            <a:schemeClr val="accent1"/>
          </a:solidFill>
          <a:ln>
            <a:noFill/>
          </a:ln>
        </p:spPr>
        <p:txBody>
          <a:bodyPr anchorCtr="0" anchor="ctr" bIns="98800" lIns="98800" spcFirstLastPara="1" rIns="98800" wrap="square" tIns="98800">
            <a:noAutofit/>
          </a:bodyPr>
          <a:lstStyle/>
          <a:p>
            <a:pPr indent="0" lvl="0" marL="0" rtl="0" algn="l">
              <a:spcBef>
                <a:spcPts val="0"/>
              </a:spcBef>
              <a:spcAft>
                <a:spcPts val="0"/>
              </a:spcAft>
              <a:buNone/>
            </a:pPr>
            <a:r>
              <a:t/>
            </a:r>
            <a:endParaRPr sz="1513">
              <a:solidFill>
                <a:schemeClr val="accent1"/>
              </a:solidFill>
            </a:endParaRPr>
          </a:p>
        </p:txBody>
      </p:sp>
      <p:sp>
        <p:nvSpPr>
          <p:cNvPr id="676" name="Google Shape;676;p52"/>
          <p:cNvSpPr/>
          <p:nvPr/>
        </p:nvSpPr>
        <p:spPr>
          <a:xfrm>
            <a:off x="6543516" y="2271602"/>
            <a:ext cx="642300" cy="39900"/>
          </a:xfrm>
          <a:prstGeom prst="roundRect">
            <a:avLst>
              <a:gd fmla="val 50000" name="adj"/>
            </a:avLst>
          </a:prstGeom>
          <a:solidFill>
            <a:schemeClr val="accent1"/>
          </a:solidFill>
          <a:ln>
            <a:noFill/>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grpSp>
        <p:nvGrpSpPr>
          <p:cNvPr id="677" name="Google Shape;677;p52"/>
          <p:cNvGrpSpPr/>
          <p:nvPr/>
        </p:nvGrpSpPr>
        <p:grpSpPr>
          <a:xfrm>
            <a:off x="4761125" y="1957092"/>
            <a:ext cx="1896629" cy="2051144"/>
            <a:chOff x="571536" y="1957150"/>
            <a:chExt cx="1755000" cy="1897977"/>
          </a:xfrm>
        </p:grpSpPr>
        <p:sp>
          <p:nvSpPr>
            <p:cNvPr id="678" name="Google Shape;678;p52"/>
            <p:cNvSpPr/>
            <p:nvPr/>
          </p:nvSpPr>
          <p:spPr>
            <a:xfrm>
              <a:off x="1151886" y="1957150"/>
              <a:ext cx="594300" cy="594300"/>
            </a:xfrm>
            <a:prstGeom prst="ellipse">
              <a:avLst/>
            </a:prstGeom>
            <a:noFill/>
            <a:ln cap="flat" cmpd="sng" w="41175">
              <a:solidFill>
                <a:schemeClr val="accent1"/>
              </a:solidFill>
              <a:prstDash val="solid"/>
              <a:round/>
              <a:headEnd len="sm" w="sm" type="none"/>
              <a:tailEnd len="sm" w="sm" type="none"/>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sp>
          <p:nvSpPr>
            <p:cNvPr id="679" name="Google Shape;679;p52"/>
            <p:cNvSpPr txBox="1"/>
            <p:nvPr/>
          </p:nvSpPr>
          <p:spPr>
            <a:xfrm>
              <a:off x="1230636" y="2118324"/>
              <a:ext cx="436800" cy="321000"/>
            </a:xfrm>
            <a:prstGeom prst="rect">
              <a:avLst/>
            </a:prstGeom>
            <a:noFill/>
            <a:ln>
              <a:noFill/>
            </a:ln>
          </p:spPr>
          <p:txBody>
            <a:bodyPr anchorCtr="0" anchor="t" bIns="98800" lIns="98800" spcFirstLastPara="1" rIns="98800" wrap="square" tIns="98800">
              <a:noAutofit/>
            </a:bodyPr>
            <a:lstStyle/>
            <a:p>
              <a:pPr indent="0" lvl="0" marL="0" rtl="0" algn="ctr">
                <a:lnSpc>
                  <a:spcPct val="115000"/>
                </a:lnSpc>
                <a:spcBef>
                  <a:spcPts val="0"/>
                </a:spcBef>
                <a:spcAft>
                  <a:spcPts val="1729"/>
                </a:spcAft>
                <a:buNone/>
              </a:pPr>
              <a:r>
                <a:rPr b="1" lang="en" sz="1081">
                  <a:solidFill>
                    <a:schemeClr val="accent1"/>
                  </a:solidFill>
                  <a:latin typeface="Roboto"/>
                  <a:ea typeface="Roboto"/>
                  <a:cs typeface="Roboto"/>
                  <a:sym typeface="Roboto"/>
                </a:rPr>
                <a:t>3</a:t>
              </a:r>
              <a:endParaRPr b="1" sz="1081">
                <a:solidFill>
                  <a:schemeClr val="accent1"/>
                </a:solidFill>
                <a:latin typeface="Roboto"/>
                <a:ea typeface="Roboto"/>
                <a:cs typeface="Roboto"/>
                <a:sym typeface="Roboto"/>
              </a:endParaRPr>
            </a:p>
          </p:txBody>
        </p:sp>
        <p:sp>
          <p:nvSpPr>
            <p:cNvPr id="680" name="Google Shape;680;p52"/>
            <p:cNvSpPr txBox="1"/>
            <p:nvPr/>
          </p:nvSpPr>
          <p:spPr>
            <a:xfrm>
              <a:off x="594488" y="2682948"/>
              <a:ext cx="1709100" cy="446400"/>
            </a:xfrm>
            <a:prstGeom prst="rect">
              <a:avLst/>
            </a:prstGeom>
            <a:noFill/>
            <a:ln>
              <a:noFill/>
            </a:ln>
          </p:spPr>
          <p:txBody>
            <a:bodyPr anchorCtr="0" anchor="b" bIns="98800" lIns="98800" spcFirstLastPara="1" rIns="98800" wrap="square" tIns="98800">
              <a:noAutofit/>
            </a:bodyPr>
            <a:lstStyle/>
            <a:p>
              <a:pPr indent="0" lvl="0" marL="0" rtl="0" algn="ctr">
                <a:lnSpc>
                  <a:spcPct val="115000"/>
                </a:lnSpc>
                <a:spcBef>
                  <a:spcPts val="0"/>
                </a:spcBef>
                <a:spcAft>
                  <a:spcPts val="0"/>
                </a:spcAft>
                <a:buNone/>
              </a:pPr>
              <a:r>
                <a:rPr b="1" lang="en" sz="1081">
                  <a:solidFill>
                    <a:schemeClr val="accent1"/>
                  </a:solidFill>
                  <a:latin typeface="Roboto"/>
                  <a:ea typeface="Roboto"/>
                  <a:cs typeface="Roboto"/>
                  <a:sym typeface="Roboto"/>
                </a:rPr>
                <a:t>Universal Verification Methodology (UVM)</a:t>
              </a:r>
              <a:endParaRPr b="1" sz="1081">
                <a:solidFill>
                  <a:schemeClr val="accent1"/>
                </a:solidFill>
                <a:latin typeface="Roboto"/>
                <a:ea typeface="Roboto"/>
                <a:cs typeface="Roboto"/>
                <a:sym typeface="Roboto"/>
              </a:endParaRPr>
            </a:p>
          </p:txBody>
        </p:sp>
        <p:sp>
          <p:nvSpPr>
            <p:cNvPr id="681" name="Google Shape;681;p52"/>
            <p:cNvSpPr txBox="1"/>
            <p:nvPr/>
          </p:nvSpPr>
          <p:spPr>
            <a:xfrm>
              <a:off x="571536" y="3117727"/>
              <a:ext cx="1755000" cy="737400"/>
            </a:xfrm>
            <a:prstGeom prst="rect">
              <a:avLst/>
            </a:prstGeom>
            <a:noFill/>
            <a:ln>
              <a:noFill/>
            </a:ln>
          </p:spPr>
          <p:txBody>
            <a:bodyPr anchorCtr="0" anchor="t" bIns="98800" lIns="98800" spcFirstLastPara="1" rIns="98800" wrap="square" tIns="98800">
              <a:noAutofit/>
            </a:bodyPr>
            <a:lstStyle/>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Corner cases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Coverage closure</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Security stress testing</a:t>
              </a:r>
              <a:endParaRPr sz="965">
                <a:solidFill>
                  <a:schemeClr val="accent1"/>
                </a:solidFill>
                <a:latin typeface="Roboto"/>
                <a:ea typeface="Roboto"/>
                <a:cs typeface="Roboto"/>
                <a:sym typeface="Roboto"/>
              </a:endParaRPr>
            </a:p>
          </p:txBody>
        </p:sp>
      </p:grpSp>
      <p:grpSp>
        <p:nvGrpSpPr>
          <p:cNvPr id="682" name="Google Shape;682;p52"/>
          <p:cNvGrpSpPr/>
          <p:nvPr/>
        </p:nvGrpSpPr>
        <p:grpSpPr>
          <a:xfrm>
            <a:off x="7023584" y="1957092"/>
            <a:ext cx="1896628" cy="2051144"/>
            <a:chOff x="571536" y="1957150"/>
            <a:chExt cx="1755000" cy="1897977"/>
          </a:xfrm>
        </p:grpSpPr>
        <p:sp>
          <p:nvSpPr>
            <p:cNvPr id="683" name="Google Shape;683;p52"/>
            <p:cNvSpPr/>
            <p:nvPr/>
          </p:nvSpPr>
          <p:spPr>
            <a:xfrm>
              <a:off x="1151886" y="1957150"/>
              <a:ext cx="594300" cy="594300"/>
            </a:xfrm>
            <a:prstGeom prst="ellipse">
              <a:avLst/>
            </a:prstGeom>
            <a:noFill/>
            <a:ln cap="flat" cmpd="sng" w="41175">
              <a:solidFill>
                <a:schemeClr val="accent1"/>
              </a:solidFill>
              <a:prstDash val="solid"/>
              <a:round/>
              <a:headEnd len="sm" w="sm" type="none"/>
              <a:tailEnd len="sm" w="sm" type="none"/>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sp>
          <p:nvSpPr>
            <p:cNvPr id="684" name="Google Shape;684;p52"/>
            <p:cNvSpPr txBox="1"/>
            <p:nvPr/>
          </p:nvSpPr>
          <p:spPr>
            <a:xfrm>
              <a:off x="1230636" y="2118324"/>
              <a:ext cx="436800" cy="321000"/>
            </a:xfrm>
            <a:prstGeom prst="rect">
              <a:avLst/>
            </a:prstGeom>
            <a:noFill/>
            <a:ln>
              <a:noFill/>
            </a:ln>
          </p:spPr>
          <p:txBody>
            <a:bodyPr anchorCtr="0" anchor="t" bIns="98800" lIns="98800" spcFirstLastPara="1" rIns="98800" wrap="square" tIns="98800">
              <a:noAutofit/>
            </a:bodyPr>
            <a:lstStyle/>
            <a:p>
              <a:pPr indent="0" lvl="0" marL="0" rtl="0" algn="ctr">
                <a:lnSpc>
                  <a:spcPct val="115000"/>
                </a:lnSpc>
                <a:spcBef>
                  <a:spcPts val="0"/>
                </a:spcBef>
                <a:spcAft>
                  <a:spcPts val="1729"/>
                </a:spcAft>
                <a:buNone/>
              </a:pPr>
              <a:r>
                <a:rPr b="1" lang="en" sz="1189">
                  <a:solidFill>
                    <a:schemeClr val="accent1"/>
                  </a:solidFill>
                  <a:latin typeface="Roboto"/>
                  <a:ea typeface="Roboto"/>
                  <a:cs typeface="Roboto"/>
                  <a:sym typeface="Roboto"/>
                </a:rPr>
                <a:t>4</a:t>
              </a:r>
              <a:endParaRPr b="1" sz="1189">
                <a:solidFill>
                  <a:schemeClr val="accent1"/>
                </a:solidFill>
                <a:latin typeface="Roboto"/>
                <a:ea typeface="Roboto"/>
                <a:cs typeface="Roboto"/>
                <a:sym typeface="Roboto"/>
              </a:endParaRPr>
            </a:p>
          </p:txBody>
        </p:sp>
        <p:sp>
          <p:nvSpPr>
            <p:cNvPr id="685" name="Google Shape;685;p52"/>
            <p:cNvSpPr txBox="1"/>
            <p:nvPr/>
          </p:nvSpPr>
          <p:spPr>
            <a:xfrm>
              <a:off x="594488" y="2660925"/>
              <a:ext cx="1709100" cy="446400"/>
            </a:xfrm>
            <a:prstGeom prst="rect">
              <a:avLst/>
            </a:prstGeom>
            <a:noFill/>
            <a:ln>
              <a:noFill/>
            </a:ln>
          </p:spPr>
          <p:txBody>
            <a:bodyPr anchorCtr="0" anchor="b" bIns="98800" lIns="98800" spcFirstLastPara="1" rIns="98800" wrap="square" tIns="98800">
              <a:noAutofit/>
            </a:bodyPr>
            <a:lstStyle/>
            <a:p>
              <a:pPr indent="0" lvl="0" marL="0" rtl="0" algn="ctr">
                <a:lnSpc>
                  <a:spcPct val="115000"/>
                </a:lnSpc>
                <a:spcBef>
                  <a:spcPts val="0"/>
                </a:spcBef>
                <a:spcAft>
                  <a:spcPts val="0"/>
                </a:spcAft>
                <a:buNone/>
              </a:pPr>
              <a:r>
                <a:rPr b="1" lang="en" sz="1081">
                  <a:solidFill>
                    <a:schemeClr val="accent1"/>
                  </a:solidFill>
                  <a:latin typeface="Roboto"/>
                  <a:ea typeface="Roboto"/>
                  <a:cs typeface="Roboto"/>
                  <a:sym typeface="Roboto"/>
                </a:rPr>
                <a:t>Signoff &amp; Final Validation</a:t>
              </a:r>
              <a:endParaRPr b="1" sz="1081">
                <a:solidFill>
                  <a:schemeClr val="accent1"/>
                </a:solidFill>
                <a:latin typeface="Roboto"/>
                <a:ea typeface="Roboto"/>
                <a:cs typeface="Roboto"/>
                <a:sym typeface="Roboto"/>
              </a:endParaRPr>
            </a:p>
          </p:txBody>
        </p:sp>
        <p:sp>
          <p:nvSpPr>
            <p:cNvPr id="686" name="Google Shape;686;p52"/>
            <p:cNvSpPr txBox="1"/>
            <p:nvPr/>
          </p:nvSpPr>
          <p:spPr>
            <a:xfrm>
              <a:off x="571536" y="3117727"/>
              <a:ext cx="1755000" cy="737400"/>
            </a:xfrm>
            <a:prstGeom prst="rect">
              <a:avLst/>
            </a:prstGeom>
            <a:noFill/>
            <a:ln>
              <a:noFill/>
            </a:ln>
          </p:spPr>
          <p:txBody>
            <a:bodyPr anchorCtr="0" anchor="t" bIns="98800" lIns="98800" spcFirstLastPara="1" rIns="98800" wrap="square" tIns="98800">
              <a:noAutofit/>
            </a:bodyPr>
            <a:lstStyle/>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Full regression pass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STA sign-off confirmation</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Final behavior validation</a:t>
              </a:r>
              <a:endParaRPr sz="965">
                <a:solidFill>
                  <a:schemeClr val="accent1"/>
                </a:solidFill>
                <a:latin typeface="Roboto"/>
                <a:ea typeface="Roboto"/>
                <a:cs typeface="Roboto"/>
                <a:sym typeface="Roboto"/>
              </a:endParaRPr>
            </a:p>
            <a:p>
              <a:pPr indent="0" lvl="0" marL="0" rtl="0" algn="ctr">
                <a:lnSpc>
                  <a:spcPct val="115000"/>
                </a:lnSpc>
                <a:spcBef>
                  <a:spcPts val="1729"/>
                </a:spcBef>
                <a:spcAft>
                  <a:spcPts val="1729"/>
                </a:spcAft>
                <a:buNone/>
              </a:pPr>
              <a:r>
                <a:t/>
              </a:r>
              <a:endParaRPr sz="965">
                <a:solidFill>
                  <a:schemeClr val="accent1"/>
                </a:solidFill>
                <a:latin typeface="Roboto"/>
                <a:ea typeface="Roboto"/>
                <a:cs typeface="Roboto"/>
                <a:sym typeface="Roboto"/>
              </a:endParaRPr>
            </a:p>
          </p:txBody>
        </p:sp>
      </p:grpSp>
      <p:pic>
        <p:nvPicPr>
          <p:cNvPr id="687" name="Google Shape;687;p52" title="Headshot_Anna_Craig.jpg"/>
          <p:cNvPicPr preferRelativeResize="0"/>
          <p:nvPr/>
        </p:nvPicPr>
        <p:blipFill rotWithShape="1">
          <a:blip r:embed="rId3">
            <a:alphaModFix/>
          </a:blip>
          <a:srcRect b="15521" l="8909" r="13823" t="504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grpSp>
        <p:nvGrpSpPr>
          <p:cNvPr id="688" name="Google Shape;688;p52"/>
          <p:cNvGrpSpPr/>
          <p:nvPr/>
        </p:nvGrpSpPr>
        <p:grpSpPr>
          <a:xfrm>
            <a:off x="2498667" y="1957092"/>
            <a:ext cx="1896629" cy="2051144"/>
            <a:chOff x="571536" y="1957150"/>
            <a:chExt cx="1755000" cy="1897977"/>
          </a:xfrm>
        </p:grpSpPr>
        <p:sp>
          <p:nvSpPr>
            <p:cNvPr id="689" name="Google Shape;689;p52"/>
            <p:cNvSpPr/>
            <p:nvPr/>
          </p:nvSpPr>
          <p:spPr>
            <a:xfrm>
              <a:off x="1151886" y="1957150"/>
              <a:ext cx="594300" cy="594300"/>
            </a:xfrm>
            <a:prstGeom prst="ellipse">
              <a:avLst/>
            </a:prstGeom>
            <a:noFill/>
            <a:ln cap="flat" cmpd="sng" w="41175">
              <a:solidFill>
                <a:schemeClr val="accent1"/>
              </a:solidFill>
              <a:prstDash val="solid"/>
              <a:round/>
              <a:headEnd len="sm" w="sm" type="none"/>
              <a:tailEnd len="sm" w="sm" type="none"/>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sp>
          <p:nvSpPr>
            <p:cNvPr id="690" name="Google Shape;690;p52"/>
            <p:cNvSpPr txBox="1"/>
            <p:nvPr/>
          </p:nvSpPr>
          <p:spPr>
            <a:xfrm>
              <a:off x="1230636" y="2118324"/>
              <a:ext cx="436800" cy="321000"/>
            </a:xfrm>
            <a:prstGeom prst="rect">
              <a:avLst/>
            </a:prstGeom>
            <a:noFill/>
            <a:ln>
              <a:noFill/>
            </a:ln>
          </p:spPr>
          <p:txBody>
            <a:bodyPr anchorCtr="0" anchor="t" bIns="98800" lIns="98800" spcFirstLastPara="1" rIns="98800" wrap="square" tIns="98800">
              <a:noAutofit/>
            </a:bodyPr>
            <a:lstStyle/>
            <a:p>
              <a:pPr indent="0" lvl="0" marL="0" rtl="0" algn="ctr">
                <a:lnSpc>
                  <a:spcPct val="115000"/>
                </a:lnSpc>
                <a:spcBef>
                  <a:spcPts val="0"/>
                </a:spcBef>
                <a:spcAft>
                  <a:spcPts val="1729"/>
                </a:spcAft>
                <a:buNone/>
              </a:pPr>
              <a:r>
                <a:rPr b="1" lang="en" sz="1081">
                  <a:solidFill>
                    <a:schemeClr val="accent1"/>
                  </a:solidFill>
                  <a:latin typeface="Roboto"/>
                  <a:ea typeface="Roboto"/>
                  <a:cs typeface="Roboto"/>
                  <a:sym typeface="Roboto"/>
                </a:rPr>
                <a:t>2</a:t>
              </a:r>
              <a:endParaRPr b="1" sz="1081">
                <a:solidFill>
                  <a:schemeClr val="accent1"/>
                </a:solidFill>
                <a:latin typeface="Roboto"/>
                <a:ea typeface="Roboto"/>
                <a:cs typeface="Roboto"/>
                <a:sym typeface="Roboto"/>
              </a:endParaRPr>
            </a:p>
          </p:txBody>
        </p:sp>
        <p:sp>
          <p:nvSpPr>
            <p:cNvPr id="691" name="Google Shape;691;p52"/>
            <p:cNvSpPr txBox="1"/>
            <p:nvPr/>
          </p:nvSpPr>
          <p:spPr>
            <a:xfrm>
              <a:off x="594488" y="2660925"/>
              <a:ext cx="1709100" cy="446400"/>
            </a:xfrm>
            <a:prstGeom prst="rect">
              <a:avLst/>
            </a:prstGeom>
            <a:noFill/>
            <a:ln>
              <a:noFill/>
            </a:ln>
          </p:spPr>
          <p:txBody>
            <a:bodyPr anchorCtr="0" anchor="b" bIns="98800" lIns="98800" spcFirstLastPara="1" rIns="98800" wrap="square" tIns="98800">
              <a:noAutofit/>
            </a:bodyPr>
            <a:lstStyle/>
            <a:p>
              <a:pPr indent="0" lvl="0" marL="0" rtl="0" algn="ctr">
                <a:lnSpc>
                  <a:spcPct val="115000"/>
                </a:lnSpc>
                <a:spcBef>
                  <a:spcPts val="0"/>
                </a:spcBef>
                <a:spcAft>
                  <a:spcPts val="0"/>
                </a:spcAft>
                <a:buNone/>
              </a:pPr>
              <a:r>
                <a:rPr b="1" lang="en" sz="1081">
                  <a:solidFill>
                    <a:schemeClr val="accent1"/>
                  </a:solidFill>
                  <a:latin typeface="Roboto"/>
                  <a:ea typeface="Roboto"/>
                  <a:cs typeface="Roboto"/>
                  <a:sym typeface="Roboto"/>
                </a:rPr>
                <a:t>Functional Verification</a:t>
              </a:r>
              <a:endParaRPr b="1" sz="1081">
                <a:solidFill>
                  <a:schemeClr val="accent1"/>
                </a:solidFill>
                <a:latin typeface="Roboto"/>
                <a:ea typeface="Roboto"/>
                <a:cs typeface="Roboto"/>
                <a:sym typeface="Roboto"/>
              </a:endParaRPr>
            </a:p>
          </p:txBody>
        </p:sp>
        <p:sp>
          <p:nvSpPr>
            <p:cNvPr id="692" name="Google Shape;692;p52"/>
            <p:cNvSpPr txBox="1"/>
            <p:nvPr/>
          </p:nvSpPr>
          <p:spPr>
            <a:xfrm>
              <a:off x="571536" y="3117727"/>
              <a:ext cx="1755000" cy="737400"/>
            </a:xfrm>
            <a:prstGeom prst="rect">
              <a:avLst/>
            </a:prstGeom>
            <a:noFill/>
            <a:ln>
              <a:noFill/>
            </a:ln>
          </p:spPr>
          <p:txBody>
            <a:bodyPr anchorCtr="0" anchor="t" bIns="98800" lIns="98800" spcFirstLastPara="1" rIns="98800" wrap="square" tIns="98800">
              <a:noAutofit/>
            </a:bodyPr>
            <a:lstStyle/>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RTL correctness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ISA compliance</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Security logic functional correctness</a:t>
              </a:r>
              <a:endParaRPr sz="965">
                <a:solidFill>
                  <a:schemeClr val="accent1"/>
                </a:solidFill>
                <a:latin typeface="Roboto"/>
                <a:ea typeface="Roboto"/>
                <a:cs typeface="Roboto"/>
                <a:sym typeface="Roboto"/>
              </a:endParaRPr>
            </a:p>
            <a:p>
              <a:pPr indent="0" lvl="0" marL="0" rtl="0" algn="ctr">
                <a:lnSpc>
                  <a:spcPct val="115000"/>
                </a:lnSpc>
                <a:spcBef>
                  <a:spcPts val="1729"/>
                </a:spcBef>
                <a:spcAft>
                  <a:spcPts val="1729"/>
                </a:spcAft>
                <a:buNone/>
              </a:pPr>
              <a:r>
                <a:t/>
              </a:r>
              <a:endParaRPr sz="965">
                <a:solidFill>
                  <a:schemeClr val="accent1"/>
                </a:solidFill>
                <a:latin typeface="Roboto"/>
                <a:ea typeface="Roboto"/>
                <a:cs typeface="Roboto"/>
                <a:sym typeface="Roboto"/>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5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Verification</a:t>
            </a:r>
            <a:endParaRPr/>
          </a:p>
        </p:txBody>
      </p:sp>
      <p:pic>
        <p:nvPicPr>
          <p:cNvPr id="698" name="Google Shape;698;p53" title="Screenshot 2025-11-23 094735.png"/>
          <p:cNvPicPr preferRelativeResize="0"/>
          <p:nvPr/>
        </p:nvPicPr>
        <p:blipFill rotWithShape="1">
          <a:blip r:embed="rId3">
            <a:alphaModFix/>
          </a:blip>
          <a:srcRect b="0" l="705" r="0" t="0"/>
          <a:stretch/>
        </p:blipFill>
        <p:spPr>
          <a:xfrm>
            <a:off x="183350" y="1303762"/>
            <a:ext cx="8777299" cy="1209825"/>
          </a:xfrm>
          <a:prstGeom prst="rect">
            <a:avLst/>
          </a:prstGeom>
          <a:noFill/>
          <a:ln>
            <a:noFill/>
          </a:ln>
        </p:spPr>
      </p:pic>
      <p:sp>
        <p:nvSpPr>
          <p:cNvPr id="699" name="Google Shape;699;p53"/>
          <p:cNvSpPr txBox="1"/>
          <p:nvPr/>
        </p:nvSpPr>
        <p:spPr>
          <a:xfrm>
            <a:off x="581700" y="1007275"/>
            <a:ext cx="4004700" cy="2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Linear Feedback Shift Register</a:t>
            </a:r>
            <a:endParaRPr sz="1200">
              <a:solidFill>
                <a:schemeClr val="dk1"/>
              </a:solidFill>
              <a:latin typeface="Albert Sans"/>
              <a:ea typeface="Albert Sans"/>
              <a:cs typeface="Albert Sans"/>
              <a:sym typeface="Albert Sans"/>
            </a:endParaRPr>
          </a:p>
        </p:txBody>
      </p:sp>
      <p:pic>
        <p:nvPicPr>
          <p:cNvPr id="700" name="Google Shape;700;p53"/>
          <p:cNvPicPr preferRelativeResize="0"/>
          <p:nvPr/>
        </p:nvPicPr>
        <p:blipFill>
          <a:blip r:embed="rId4">
            <a:alphaModFix/>
          </a:blip>
          <a:stretch>
            <a:fillRect/>
          </a:stretch>
        </p:blipFill>
        <p:spPr>
          <a:xfrm>
            <a:off x="152400" y="3314900"/>
            <a:ext cx="8839204" cy="1156693"/>
          </a:xfrm>
          <a:prstGeom prst="rect">
            <a:avLst/>
          </a:prstGeom>
          <a:noFill/>
          <a:ln>
            <a:noFill/>
          </a:ln>
        </p:spPr>
      </p:pic>
      <p:sp>
        <p:nvSpPr>
          <p:cNvPr id="701" name="Google Shape;701;p53"/>
          <p:cNvSpPr txBox="1"/>
          <p:nvPr/>
        </p:nvSpPr>
        <p:spPr>
          <a:xfrm>
            <a:off x="581700" y="3005400"/>
            <a:ext cx="4004700" cy="2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Cellular </a:t>
            </a:r>
            <a:r>
              <a:rPr lang="en" sz="1200">
                <a:solidFill>
                  <a:schemeClr val="dk1"/>
                </a:solidFill>
                <a:latin typeface="Albert Sans"/>
                <a:ea typeface="Albert Sans"/>
                <a:cs typeface="Albert Sans"/>
                <a:sym typeface="Albert Sans"/>
              </a:rPr>
              <a:t>Automata</a:t>
            </a:r>
            <a:r>
              <a:rPr lang="en" sz="1200">
                <a:solidFill>
                  <a:schemeClr val="dk1"/>
                </a:solidFill>
                <a:latin typeface="Albert Sans"/>
                <a:ea typeface="Albert Sans"/>
                <a:cs typeface="Albert Sans"/>
                <a:sym typeface="Albert Sans"/>
              </a:rPr>
              <a:t> Shift Register</a:t>
            </a:r>
            <a:endParaRPr sz="1200">
              <a:solidFill>
                <a:schemeClr val="dk1"/>
              </a:solidFill>
              <a:latin typeface="Albert Sans"/>
              <a:ea typeface="Albert Sans"/>
              <a:cs typeface="Albert Sans"/>
              <a:sym typeface="Albert Sans"/>
            </a:endParaRPr>
          </a:p>
        </p:txBody>
      </p:sp>
      <p:sp>
        <p:nvSpPr>
          <p:cNvPr id="702" name="Google Shape;702;p53"/>
          <p:cNvSpPr/>
          <p:nvPr/>
        </p:nvSpPr>
        <p:spPr>
          <a:xfrm>
            <a:off x="1650400" y="1740675"/>
            <a:ext cx="3185100" cy="336000"/>
          </a:xfrm>
          <a:prstGeom prst="roundRect">
            <a:avLst>
              <a:gd fmla="val 16667" name="adj"/>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703" name="Google Shape;703;p53"/>
          <p:cNvSpPr/>
          <p:nvPr/>
        </p:nvSpPr>
        <p:spPr>
          <a:xfrm>
            <a:off x="1151475" y="4016500"/>
            <a:ext cx="2340600" cy="455100"/>
          </a:xfrm>
          <a:prstGeom prst="roundRect">
            <a:avLst>
              <a:gd fmla="val 16667" name="adj"/>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pic>
        <p:nvPicPr>
          <p:cNvPr id="704" name="Google Shape;704;p53" title="Headshot_Anna_Craig.jpg"/>
          <p:cNvPicPr preferRelativeResize="0"/>
          <p:nvPr/>
        </p:nvPicPr>
        <p:blipFill rotWithShape="1">
          <a:blip r:embed="rId5">
            <a:alphaModFix/>
          </a:blip>
          <a:srcRect b="15521" l="8909" r="13823" t="504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54"/>
          <p:cNvSpPr txBox="1"/>
          <p:nvPr>
            <p:ph type="title"/>
          </p:nvPr>
        </p:nvSpPr>
        <p:spPr>
          <a:xfrm>
            <a:off x="720000" y="445025"/>
            <a:ext cx="6816900" cy="63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Clkgen Module Verification</a:t>
            </a:r>
            <a:endParaRPr/>
          </a:p>
        </p:txBody>
      </p:sp>
      <p:sp>
        <p:nvSpPr>
          <p:cNvPr id="710" name="Google Shape;710;p54"/>
          <p:cNvSpPr txBox="1"/>
          <p:nvPr>
            <p:ph idx="1" type="body"/>
          </p:nvPr>
        </p:nvSpPr>
        <p:spPr>
          <a:xfrm>
            <a:off x="720000" y="1017725"/>
            <a:ext cx="7704000" cy="3594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600"/>
              <a:t>Running testbench for clkgen.v</a:t>
            </a:r>
            <a:endParaRPr sz="1600"/>
          </a:p>
          <a:p>
            <a:pPr indent="-330200" lvl="0" marL="457200" rtl="0" algn="l">
              <a:spcBef>
                <a:spcPts val="0"/>
              </a:spcBef>
              <a:spcAft>
                <a:spcPts val="0"/>
              </a:spcAft>
              <a:buSzPts val="1600"/>
              <a:buChar char="-"/>
            </a:pPr>
            <a:r>
              <a:rPr lang="en" sz="1600"/>
              <a:t>Verification of clock randomizer with results shown in waveform:</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pic>
        <p:nvPicPr>
          <p:cNvPr id="711" name="Google Shape;711;p54"/>
          <p:cNvPicPr preferRelativeResize="0"/>
          <p:nvPr/>
        </p:nvPicPr>
        <p:blipFill rotWithShape="1">
          <a:blip r:embed="rId3">
            <a:alphaModFix/>
          </a:blip>
          <a:srcRect b="7310" l="1322" r="0" t="7692"/>
          <a:stretch/>
        </p:blipFill>
        <p:spPr>
          <a:xfrm>
            <a:off x="1621125" y="1741675"/>
            <a:ext cx="5591600" cy="3257851"/>
          </a:xfrm>
          <a:prstGeom prst="rect">
            <a:avLst/>
          </a:prstGeom>
          <a:noFill/>
          <a:ln>
            <a:noFill/>
          </a:ln>
        </p:spPr>
      </p:pic>
      <p:pic>
        <p:nvPicPr>
          <p:cNvPr id="712" name="Google Shape;712;p54" title="alyssa_headshot.PNG"/>
          <p:cNvPicPr preferRelativeResize="0"/>
          <p:nvPr/>
        </p:nvPicPr>
        <p:blipFill rotWithShape="1">
          <a:blip r:embed="rId4">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pic>
        <p:nvPicPr>
          <p:cNvPr id="717" name="Google Shape;717;p55"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718" name="Google Shape;718;p5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DV, Program-Driven </a:t>
            </a:r>
            <a:r>
              <a:rPr lang="en"/>
              <a:t>Verification</a:t>
            </a:r>
            <a:r>
              <a:rPr lang="en"/>
              <a:t> Flow</a:t>
            </a:r>
            <a:endParaRPr/>
          </a:p>
        </p:txBody>
      </p:sp>
      <p:sp>
        <p:nvSpPr>
          <p:cNvPr id="719" name="Google Shape;719;p55"/>
          <p:cNvSpPr txBox="1"/>
          <p:nvPr>
            <p:ph idx="1" type="body"/>
          </p:nvPr>
        </p:nvSpPr>
        <p:spPr>
          <a:xfrm>
            <a:off x="720000" y="1017725"/>
            <a:ext cx="7704000" cy="381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Key Idea: execute real RISC-V programs on the modified Ibex core, with testbenches checking for architectural correctness</a:t>
            </a:r>
            <a:br>
              <a:rPr lang="en" sz="1400"/>
            </a:br>
            <a:endParaRPr sz="1400"/>
          </a:p>
          <a:p>
            <a:pPr indent="-330200" lvl="0" marL="457200" rtl="0" algn="l">
              <a:spcBef>
                <a:spcPts val="0"/>
              </a:spcBef>
              <a:spcAft>
                <a:spcPts val="0"/>
              </a:spcAft>
              <a:buSzPts val="1600"/>
              <a:buChar char="-"/>
            </a:pPr>
            <a:r>
              <a:rPr b="1" lang="en" sz="1400"/>
              <a:t>RISCV-DV</a:t>
            </a:r>
            <a:r>
              <a:rPr lang="en" sz="1400"/>
              <a:t>, an open-source instruction generator for RISC-V processor verification, generates constrained-random assembly programs</a:t>
            </a:r>
            <a:br>
              <a:rPr lang="en" sz="1400"/>
            </a:br>
            <a:endParaRPr sz="1400"/>
          </a:p>
          <a:p>
            <a:pPr indent="-330200" lvl="0" marL="457200" rtl="0" algn="l">
              <a:spcBef>
                <a:spcPts val="0"/>
              </a:spcBef>
              <a:spcAft>
                <a:spcPts val="0"/>
              </a:spcAft>
              <a:buSzPts val="1600"/>
              <a:buChar char="-"/>
            </a:pPr>
            <a:r>
              <a:rPr lang="en" sz="1400"/>
              <a:t>These programs are compiled with RISC-V GCC</a:t>
            </a:r>
            <a:br>
              <a:rPr lang="en" sz="1400"/>
            </a:br>
            <a:endParaRPr sz="1400"/>
          </a:p>
          <a:p>
            <a:pPr indent="-330200" lvl="0" marL="457200" rtl="0" algn="l">
              <a:spcBef>
                <a:spcPts val="0"/>
              </a:spcBef>
              <a:spcAft>
                <a:spcPts val="0"/>
              </a:spcAft>
              <a:buSzPts val="1600"/>
              <a:buChar char="-"/>
            </a:pPr>
            <a:r>
              <a:rPr lang="en" sz="1400"/>
              <a:t>UVM testbench loads the binary into a shared </a:t>
            </a:r>
            <a:r>
              <a:rPr lang="en" sz="1400"/>
              <a:t>memory</a:t>
            </a:r>
            <a:r>
              <a:rPr lang="en" sz="1400"/>
              <a:t> </a:t>
            </a:r>
            <a:r>
              <a:rPr lang="en" sz="1400"/>
              <a:t>model</a:t>
            </a:r>
            <a:br>
              <a:rPr lang="en" sz="1400"/>
            </a:br>
            <a:endParaRPr sz="1400"/>
          </a:p>
          <a:p>
            <a:pPr indent="-330200" lvl="0" marL="457200" rtl="0" algn="l">
              <a:spcBef>
                <a:spcPts val="0"/>
              </a:spcBef>
              <a:spcAft>
                <a:spcPts val="0"/>
              </a:spcAft>
              <a:buSzPts val="1600"/>
              <a:buChar char="-"/>
            </a:pPr>
            <a:r>
              <a:rPr lang="en" sz="1400"/>
              <a:t>Modified Ibex core executes tests in simulation while monitors and scoreboards </a:t>
            </a:r>
            <a:br>
              <a:rPr lang="en" sz="1400"/>
            </a:br>
            <a:r>
              <a:rPr lang="en" sz="1400"/>
              <a:t>check behavior</a:t>
            </a:r>
            <a:br>
              <a:rPr lang="en" sz="1400"/>
            </a:br>
            <a:endParaRPr sz="1400"/>
          </a:p>
          <a:p>
            <a:pPr indent="-330200" lvl="0" marL="457200" rtl="0" algn="l">
              <a:spcBef>
                <a:spcPts val="0"/>
              </a:spcBef>
              <a:spcAft>
                <a:spcPts val="0"/>
              </a:spcAft>
              <a:buSzPts val="1600"/>
              <a:buChar char="-"/>
            </a:pPr>
            <a:r>
              <a:rPr b="1" lang="en" sz="1400"/>
              <a:t>Outputs a pass/fail</a:t>
            </a:r>
            <a:r>
              <a:rPr lang="en" sz="1400"/>
              <a:t> </a:t>
            </a:r>
            <a:r>
              <a:rPr b="1" lang="en" sz="1400"/>
              <a:t>with first memory trace mismatch location</a:t>
            </a:r>
            <a:endParaRPr sz="14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pic>
        <p:nvPicPr>
          <p:cNvPr id="724" name="Google Shape;724;p56"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725" name="Google Shape;725;p5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Co-Simulation Dataflow</a:t>
            </a:r>
            <a:endParaRPr/>
          </a:p>
        </p:txBody>
      </p:sp>
      <p:sp>
        <p:nvSpPr>
          <p:cNvPr id="726" name="Google Shape;726;p56"/>
          <p:cNvSpPr txBox="1"/>
          <p:nvPr>
            <p:ph idx="1" type="body"/>
          </p:nvPr>
        </p:nvSpPr>
        <p:spPr>
          <a:xfrm>
            <a:off x="720000" y="1017725"/>
            <a:ext cx="7704000" cy="3812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400"/>
              <a:t>Co-simulation invokes Spike, a RISC-V ISA simulator, to act as a golden reference model</a:t>
            </a:r>
            <a:br>
              <a:rPr lang="en" sz="1400"/>
            </a:br>
            <a:endParaRPr sz="1400"/>
          </a:p>
          <a:p>
            <a:pPr indent="-330200" lvl="0" marL="457200" rtl="0" algn="l">
              <a:spcBef>
                <a:spcPts val="0"/>
              </a:spcBef>
              <a:spcAft>
                <a:spcPts val="0"/>
              </a:spcAft>
              <a:buSzPts val="1600"/>
              <a:buChar char="-"/>
            </a:pPr>
            <a:r>
              <a:rPr lang="en" sz="1400"/>
              <a:t>Upon an instruction retiring, Ibex emits an RVFI (Risc-V Formal Interface) record, logging such</a:t>
            </a:r>
            <a:br>
              <a:rPr lang="en" sz="1400"/>
            </a:br>
            <a:endParaRPr sz="1400"/>
          </a:p>
          <a:p>
            <a:pPr indent="-330200" lvl="0" marL="457200" rtl="0" algn="l">
              <a:spcBef>
                <a:spcPts val="0"/>
              </a:spcBef>
              <a:spcAft>
                <a:spcPts val="0"/>
              </a:spcAft>
              <a:buSzPts val="1600"/>
              <a:buChar char="-"/>
            </a:pPr>
            <a:r>
              <a:rPr lang="en" sz="1400"/>
              <a:t>UVM scoreboard steps Spike one instruction forward, comparing Ibex/modified core results to the </a:t>
            </a:r>
            <a:r>
              <a:rPr lang="en" sz="1400"/>
              <a:t>golden</a:t>
            </a:r>
            <a:r>
              <a:rPr lang="en" sz="1400"/>
              <a:t> model</a:t>
            </a:r>
            <a:br>
              <a:rPr lang="en" sz="1400"/>
            </a:br>
            <a:endParaRPr sz="1400"/>
          </a:p>
          <a:p>
            <a:pPr indent="-317500" lvl="1" marL="914400" rtl="0" algn="l">
              <a:spcBef>
                <a:spcPts val="0"/>
              </a:spcBef>
              <a:spcAft>
                <a:spcPts val="0"/>
              </a:spcAft>
              <a:buSzPts val="1400"/>
              <a:buChar char="-"/>
            </a:pPr>
            <a:r>
              <a:rPr lang="en" sz="1400"/>
              <a:t>Any divergence is logged </a:t>
            </a:r>
            <a:r>
              <a:rPr lang="en" sz="1400"/>
              <a:t>immediately</a:t>
            </a:r>
            <a:r>
              <a:rPr lang="en" sz="1400"/>
              <a:t>, and is noted as the </a:t>
            </a:r>
            <a:r>
              <a:rPr b="1" lang="en" sz="1400"/>
              <a:t>first </a:t>
            </a:r>
            <a:r>
              <a:rPr b="1" lang="en" sz="1400"/>
              <a:t>memory</a:t>
            </a:r>
            <a:r>
              <a:rPr b="1" lang="en" sz="1400"/>
              <a:t> trace mismatch</a:t>
            </a:r>
            <a:endParaRPr sz="14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5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DV + Co-Simulation Environment</a:t>
            </a:r>
            <a:endParaRPr/>
          </a:p>
        </p:txBody>
      </p:sp>
      <p:sp>
        <p:nvSpPr>
          <p:cNvPr id="732" name="Google Shape;732;p57"/>
          <p:cNvSpPr txBox="1"/>
          <p:nvPr>
            <p:ph idx="1" type="body"/>
          </p:nvPr>
        </p:nvSpPr>
        <p:spPr>
          <a:xfrm>
            <a:off x="720000" y="1017725"/>
            <a:ext cx="8031900" cy="4208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600"/>
              <a:t>DV + Co-sim environment enables constrained, random testing of our core</a:t>
            </a:r>
            <a:endParaRPr sz="1600"/>
          </a:p>
          <a:p>
            <a:pPr indent="-342900" lvl="0" marL="457200" rtl="0" algn="l">
              <a:spcBef>
                <a:spcPts val="0"/>
              </a:spcBef>
              <a:spcAft>
                <a:spcPts val="0"/>
              </a:spcAft>
              <a:buSzPts val="1800"/>
              <a:buChar char="-"/>
            </a:pPr>
            <a:r>
              <a:rPr lang="en" sz="1600"/>
              <a:t>An expansion of the environment packaged with the lowRISC Ibex Core</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330200" lvl="0" marL="457200" rtl="0" algn="l">
              <a:spcBef>
                <a:spcPts val="0"/>
              </a:spcBef>
              <a:spcAft>
                <a:spcPts val="0"/>
              </a:spcAft>
              <a:buSzPts val="1600"/>
              <a:buChar char="-"/>
            </a:pPr>
            <a:r>
              <a:rPr lang="en" sz="1600"/>
              <a:t>Can control simulator, testcase(s), seeding, iterations, and waveform output</a:t>
            </a:r>
            <a:endParaRPr sz="1600"/>
          </a:p>
          <a:p>
            <a:pPr indent="-330200" lvl="0" marL="457200" rtl="0" algn="l">
              <a:spcBef>
                <a:spcPts val="0"/>
              </a:spcBef>
              <a:spcAft>
                <a:spcPts val="0"/>
              </a:spcAft>
              <a:buSzPts val="1600"/>
              <a:buChar char="-"/>
            </a:pPr>
            <a:r>
              <a:rPr lang="en" sz="1600"/>
              <a:t>Last line showcases the Pass/fail output</a:t>
            </a:r>
            <a:endParaRPr sz="1600"/>
          </a:p>
          <a:p>
            <a:pPr indent="0" lvl="0" marL="457200" rtl="0" algn="l">
              <a:spcBef>
                <a:spcPts val="0"/>
              </a:spcBef>
              <a:spcAft>
                <a:spcPts val="0"/>
              </a:spcAft>
              <a:buNone/>
            </a:pPr>
            <a:r>
              <a:t/>
            </a:r>
            <a:endParaRPr/>
          </a:p>
        </p:txBody>
      </p:sp>
      <p:pic>
        <p:nvPicPr>
          <p:cNvPr id="733" name="Google Shape;733;p57"/>
          <p:cNvPicPr preferRelativeResize="0"/>
          <p:nvPr/>
        </p:nvPicPr>
        <p:blipFill>
          <a:blip r:embed="rId3">
            <a:alphaModFix/>
          </a:blip>
          <a:stretch>
            <a:fillRect/>
          </a:stretch>
        </p:blipFill>
        <p:spPr>
          <a:xfrm>
            <a:off x="918300" y="1705513"/>
            <a:ext cx="7505700" cy="2219325"/>
          </a:xfrm>
          <a:prstGeom prst="rect">
            <a:avLst/>
          </a:prstGeom>
          <a:noFill/>
          <a:ln>
            <a:noFill/>
          </a:ln>
        </p:spPr>
      </p:pic>
      <p:pic>
        <p:nvPicPr>
          <p:cNvPr id="734" name="Google Shape;734;p57"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38" name="Shape 738"/>
        <p:cNvGrpSpPr/>
        <p:nvPr/>
      </p:nvGrpSpPr>
      <p:grpSpPr>
        <a:xfrm>
          <a:off x="0" y="0"/>
          <a:ext cx="0" cy="0"/>
          <a:chOff x="0" y="0"/>
          <a:chExt cx="0" cy="0"/>
        </a:xfrm>
      </p:grpSpPr>
      <p:sp>
        <p:nvSpPr>
          <p:cNvPr id="739" name="Google Shape;739;p5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DV Environment “Software Design”</a:t>
            </a:r>
            <a:endParaRPr/>
          </a:p>
        </p:txBody>
      </p:sp>
      <p:sp>
        <p:nvSpPr>
          <p:cNvPr id="740" name="Google Shape;740;p58"/>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Albert Sans"/>
              <a:buChar char="●"/>
            </a:pPr>
            <a:r>
              <a:rPr lang="en">
                <a:highlight>
                  <a:srgbClr val="E76A28"/>
                </a:highlight>
              </a:rPr>
              <a:t>Diagrams 6.20-6.23 from SD1 report could be used in this (Alex)</a:t>
            </a:r>
            <a:endParaRPr>
              <a:highlight>
                <a:srgbClr val="E76A28"/>
              </a:highlight>
            </a:endParaRPr>
          </a:p>
          <a:p>
            <a:pPr indent="0" lvl="0" marL="0" rtl="0" algn="l">
              <a:spcBef>
                <a:spcPts val="0"/>
              </a:spcBef>
              <a:spcAft>
                <a:spcPts val="0"/>
              </a:spcAft>
              <a:buNone/>
            </a:pPr>
            <a:r>
              <a:t/>
            </a:r>
            <a:endParaRPr/>
          </a:p>
        </p:txBody>
      </p:sp>
      <p:pic>
        <p:nvPicPr>
          <p:cNvPr id="741" name="Google Shape;741;p58"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5" name="Shape 745"/>
        <p:cNvGrpSpPr/>
        <p:nvPr/>
      </p:nvGrpSpPr>
      <p:grpSpPr>
        <a:xfrm>
          <a:off x="0" y="0"/>
          <a:ext cx="0" cy="0"/>
          <a:chOff x="0" y="0"/>
          <a:chExt cx="0" cy="0"/>
        </a:xfrm>
      </p:grpSpPr>
      <p:sp>
        <p:nvSpPr>
          <p:cNvPr id="746" name="Google Shape;746;p5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Verification + Co-Simulation Test suites</a:t>
            </a:r>
            <a:endParaRPr/>
          </a:p>
        </p:txBody>
      </p:sp>
      <p:sp>
        <p:nvSpPr>
          <p:cNvPr id="747" name="Google Shape;747;p59"/>
          <p:cNvSpPr txBox="1"/>
          <p:nvPr>
            <p:ph idx="1" type="body"/>
          </p:nvPr>
        </p:nvSpPr>
        <p:spPr>
          <a:xfrm>
            <a:off x="720000" y="1017725"/>
            <a:ext cx="7704000" cy="3594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Pre-packaged YAML file includes various tests that build off one another</a:t>
            </a:r>
            <a:endParaRPr sz="1600"/>
          </a:p>
          <a:p>
            <a:pPr indent="-330200" lvl="1" marL="914400" rtl="0" algn="l">
              <a:spcBef>
                <a:spcPts val="0"/>
              </a:spcBef>
              <a:spcAft>
                <a:spcPts val="0"/>
              </a:spcAft>
              <a:buSzPts val="1600"/>
              <a:buChar char="-"/>
            </a:pPr>
            <a:r>
              <a:rPr lang="en" sz="1600"/>
              <a:t>Great foundation for improving coverage of our extension</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457200" rtl="0" algn="l">
              <a:spcBef>
                <a:spcPts val="0"/>
              </a:spcBef>
              <a:spcAft>
                <a:spcPts val="0"/>
              </a:spcAft>
              <a:buNone/>
            </a:pPr>
            <a:r>
              <a:t/>
            </a:r>
            <a:endParaRPr/>
          </a:p>
        </p:txBody>
      </p:sp>
      <p:pic>
        <p:nvPicPr>
          <p:cNvPr id="748" name="Google Shape;748;p59"/>
          <p:cNvPicPr preferRelativeResize="0"/>
          <p:nvPr/>
        </p:nvPicPr>
        <p:blipFill>
          <a:blip r:embed="rId3">
            <a:alphaModFix/>
          </a:blip>
          <a:stretch>
            <a:fillRect/>
          </a:stretch>
        </p:blipFill>
        <p:spPr>
          <a:xfrm>
            <a:off x="519475" y="1773898"/>
            <a:ext cx="4796600" cy="1706000"/>
          </a:xfrm>
          <a:prstGeom prst="rect">
            <a:avLst/>
          </a:prstGeom>
          <a:noFill/>
          <a:ln>
            <a:noFill/>
          </a:ln>
        </p:spPr>
      </p:pic>
      <p:pic>
        <p:nvPicPr>
          <p:cNvPr id="749" name="Google Shape;749;p59"/>
          <p:cNvPicPr preferRelativeResize="0"/>
          <p:nvPr/>
        </p:nvPicPr>
        <p:blipFill>
          <a:blip r:embed="rId4">
            <a:alphaModFix/>
          </a:blip>
          <a:stretch>
            <a:fillRect/>
          </a:stretch>
        </p:blipFill>
        <p:spPr>
          <a:xfrm>
            <a:off x="3924800" y="2538380"/>
            <a:ext cx="5070300" cy="2346426"/>
          </a:xfrm>
          <a:prstGeom prst="rect">
            <a:avLst/>
          </a:prstGeom>
          <a:noFill/>
          <a:ln>
            <a:noFill/>
          </a:ln>
        </p:spPr>
      </p:pic>
      <p:pic>
        <p:nvPicPr>
          <p:cNvPr id="750" name="Google Shape;750;p59" title="AlexanderDeFalcoirisFrontFacing (2).jpg"/>
          <p:cNvPicPr preferRelativeResize="0"/>
          <p:nvPr/>
        </p:nvPicPr>
        <p:blipFill rotWithShape="1">
          <a:blip r:embed="rId5">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4" name="Shape 754"/>
        <p:cNvGrpSpPr/>
        <p:nvPr/>
      </p:nvGrpSpPr>
      <p:grpSpPr>
        <a:xfrm>
          <a:off x="0" y="0"/>
          <a:ext cx="0" cy="0"/>
          <a:chOff x="0" y="0"/>
          <a:chExt cx="0" cy="0"/>
        </a:xfrm>
      </p:grpSpPr>
      <p:sp>
        <p:nvSpPr>
          <p:cNvPr id="755" name="Google Shape;755;p6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Verification + Co-Simulation Output 1</a:t>
            </a:r>
            <a:endParaRPr/>
          </a:p>
        </p:txBody>
      </p:sp>
      <p:sp>
        <p:nvSpPr>
          <p:cNvPr id="756" name="Google Shape;756;p60"/>
          <p:cNvSpPr txBox="1"/>
          <p:nvPr>
            <p:ph idx="1" type="body"/>
          </p:nvPr>
        </p:nvSpPr>
        <p:spPr>
          <a:xfrm>
            <a:off x="720000" y="1017725"/>
            <a:ext cx="7704000" cy="3594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600"/>
              <a:t>Various granularities of output files are generated</a:t>
            </a:r>
            <a:endParaRPr sz="1600"/>
          </a:p>
          <a:p>
            <a:pPr indent="-330200" lvl="1" marL="914400" rtl="0" algn="l">
              <a:spcBef>
                <a:spcPts val="0"/>
              </a:spcBef>
              <a:spcAft>
                <a:spcPts val="0"/>
              </a:spcAft>
              <a:buSzPts val="1600"/>
              <a:buChar char="-"/>
            </a:pPr>
            <a:r>
              <a:rPr lang="en" sz="1600"/>
              <a:t>Regression.log for simple throughput</a:t>
            </a:r>
            <a:endParaRPr sz="1600"/>
          </a:p>
          <a:p>
            <a:pPr indent="0" lvl="0" marL="914400" rtl="0" algn="l">
              <a:spcBef>
                <a:spcPts val="0"/>
              </a:spcBef>
              <a:spcAft>
                <a:spcPts val="0"/>
              </a:spcAft>
              <a:buNone/>
            </a:pPr>
            <a:r>
              <a:t/>
            </a:r>
            <a:endParaRPr sz="1600"/>
          </a:p>
        </p:txBody>
      </p:sp>
      <p:pic>
        <p:nvPicPr>
          <p:cNvPr id="757" name="Google Shape;757;p60"/>
          <p:cNvPicPr preferRelativeResize="0"/>
          <p:nvPr/>
        </p:nvPicPr>
        <p:blipFill>
          <a:blip r:embed="rId3">
            <a:alphaModFix/>
          </a:blip>
          <a:stretch>
            <a:fillRect/>
          </a:stretch>
        </p:blipFill>
        <p:spPr>
          <a:xfrm>
            <a:off x="1575760" y="1772925"/>
            <a:ext cx="5992475" cy="2839700"/>
          </a:xfrm>
          <a:prstGeom prst="rect">
            <a:avLst/>
          </a:prstGeom>
          <a:noFill/>
          <a:ln>
            <a:noFill/>
          </a:ln>
        </p:spPr>
      </p:pic>
      <p:pic>
        <p:nvPicPr>
          <p:cNvPr id="758" name="Google Shape;758;p60"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61"/>
          <p:cNvSpPr txBox="1"/>
          <p:nvPr>
            <p:ph type="title"/>
          </p:nvPr>
        </p:nvSpPr>
        <p:spPr>
          <a:xfrm>
            <a:off x="650100" y="4159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Verification + Co-Simulation Output 1</a:t>
            </a:r>
            <a:endParaRPr/>
          </a:p>
        </p:txBody>
      </p:sp>
      <p:sp>
        <p:nvSpPr>
          <p:cNvPr id="764" name="Google Shape;764;p61"/>
          <p:cNvSpPr txBox="1"/>
          <p:nvPr>
            <p:ph idx="1" type="body"/>
          </p:nvPr>
        </p:nvSpPr>
        <p:spPr>
          <a:xfrm>
            <a:off x="720000" y="1017725"/>
            <a:ext cx="7704000" cy="3594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600"/>
              <a:t>Various granularities of output files are generated</a:t>
            </a:r>
            <a:endParaRPr sz="1600"/>
          </a:p>
          <a:p>
            <a:pPr indent="-330200" lvl="1" marL="914400" rtl="0" algn="l">
              <a:spcBef>
                <a:spcPts val="0"/>
              </a:spcBef>
              <a:spcAft>
                <a:spcPts val="0"/>
              </a:spcAft>
              <a:buSzPts val="1600"/>
              <a:buChar char="-"/>
            </a:pPr>
            <a:r>
              <a:rPr lang="en" sz="1600"/>
              <a:t>Ibex/SCALER vs SPIKE ISS (co-sim) memory traces</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SoC:</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Spike:</a:t>
            </a:r>
            <a:endParaRPr sz="1600"/>
          </a:p>
        </p:txBody>
      </p:sp>
      <p:pic>
        <p:nvPicPr>
          <p:cNvPr id="765" name="Google Shape;765;p61"/>
          <p:cNvPicPr preferRelativeResize="0"/>
          <p:nvPr/>
        </p:nvPicPr>
        <p:blipFill rotWithShape="1">
          <a:blip r:embed="rId3">
            <a:alphaModFix/>
          </a:blip>
          <a:srcRect b="10314" l="28130" r="0" t="0"/>
          <a:stretch/>
        </p:blipFill>
        <p:spPr>
          <a:xfrm>
            <a:off x="1697000" y="1651800"/>
            <a:ext cx="5749976" cy="1300175"/>
          </a:xfrm>
          <a:prstGeom prst="rect">
            <a:avLst/>
          </a:prstGeom>
          <a:noFill/>
          <a:ln>
            <a:noFill/>
          </a:ln>
        </p:spPr>
      </p:pic>
      <p:pic>
        <p:nvPicPr>
          <p:cNvPr id="766" name="Google Shape;766;p61"/>
          <p:cNvPicPr preferRelativeResize="0"/>
          <p:nvPr/>
        </p:nvPicPr>
        <p:blipFill>
          <a:blip r:embed="rId4">
            <a:alphaModFix/>
          </a:blip>
          <a:stretch>
            <a:fillRect/>
          </a:stretch>
        </p:blipFill>
        <p:spPr>
          <a:xfrm>
            <a:off x="2680775" y="2994875"/>
            <a:ext cx="3782476" cy="1958200"/>
          </a:xfrm>
          <a:prstGeom prst="rect">
            <a:avLst/>
          </a:prstGeom>
          <a:noFill/>
          <a:ln>
            <a:noFill/>
          </a:ln>
        </p:spPr>
      </p:pic>
      <p:pic>
        <p:nvPicPr>
          <p:cNvPr id="767" name="Google Shape;767;p61" title="AlexanderDeFalcoirisFrontFacing (2).jpg"/>
          <p:cNvPicPr preferRelativeResize="0"/>
          <p:nvPr/>
        </p:nvPicPr>
        <p:blipFill rotWithShape="1">
          <a:blip r:embed="rId5">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6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Verification + Co-Simulation Output 2</a:t>
            </a:r>
            <a:endParaRPr/>
          </a:p>
        </p:txBody>
      </p:sp>
      <p:sp>
        <p:nvSpPr>
          <p:cNvPr id="773" name="Google Shape;773;p62"/>
          <p:cNvSpPr txBox="1"/>
          <p:nvPr>
            <p:ph idx="1" type="body"/>
          </p:nvPr>
        </p:nvSpPr>
        <p:spPr>
          <a:xfrm>
            <a:off x="657350" y="1017725"/>
            <a:ext cx="7704000" cy="3594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600"/>
              <a:t>Various granularities of output files are generated</a:t>
            </a:r>
            <a:endParaRPr sz="1600"/>
          </a:p>
          <a:p>
            <a:pPr indent="-330200" lvl="1" marL="914400" rtl="0" algn="l">
              <a:spcBef>
                <a:spcPts val="0"/>
              </a:spcBef>
              <a:spcAft>
                <a:spcPts val="0"/>
              </a:spcAft>
              <a:buSzPts val="1600"/>
              <a:buChar char="-"/>
            </a:pPr>
            <a:r>
              <a:rPr lang="en" sz="1600"/>
              <a:t>.shm output to view waveforms in SimVision (Cadence Toolchain)</a:t>
            </a:r>
            <a:endParaRPr sz="1600"/>
          </a:p>
        </p:txBody>
      </p:sp>
      <p:pic>
        <p:nvPicPr>
          <p:cNvPr id="774" name="Google Shape;774;p62"/>
          <p:cNvPicPr preferRelativeResize="0"/>
          <p:nvPr/>
        </p:nvPicPr>
        <p:blipFill>
          <a:blip r:embed="rId3">
            <a:alphaModFix/>
          </a:blip>
          <a:stretch>
            <a:fillRect/>
          </a:stretch>
        </p:blipFill>
        <p:spPr>
          <a:xfrm>
            <a:off x="547875" y="1695205"/>
            <a:ext cx="8048251" cy="2892325"/>
          </a:xfrm>
          <a:prstGeom prst="rect">
            <a:avLst/>
          </a:prstGeom>
          <a:noFill/>
          <a:ln>
            <a:noFill/>
          </a:ln>
        </p:spPr>
      </p:pic>
      <p:pic>
        <p:nvPicPr>
          <p:cNvPr id="775" name="Google Shape;775;p62"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79" name="Shape 779"/>
        <p:cNvGrpSpPr/>
        <p:nvPr/>
      </p:nvGrpSpPr>
      <p:grpSpPr>
        <a:xfrm>
          <a:off x="0" y="0"/>
          <a:ext cx="0" cy="0"/>
          <a:chOff x="0" y="0"/>
          <a:chExt cx="0" cy="0"/>
        </a:xfrm>
      </p:grpSpPr>
      <p:sp>
        <p:nvSpPr>
          <p:cNvPr id="780" name="Google Shape;780;p6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Verification + Co-Simulation Output 4</a:t>
            </a:r>
            <a:endParaRPr/>
          </a:p>
        </p:txBody>
      </p:sp>
      <p:sp>
        <p:nvSpPr>
          <p:cNvPr id="781" name="Google Shape;781;p63"/>
          <p:cNvSpPr txBox="1"/>
          <p:nvPr>
            <p:ph idx="1" type="body"/>
          </p:nvPr>
        </p:nvSpPr>
        <p:spPr>
          <a:xfrm>
            <a:off x="720000" y="1017725"/>
            <a:ext cx="7704000" cy="3594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600"/>
              <a:t>Various granularity of output files are generated</a:t>
            </a:r>
            <a:endParaRPr sz="1600"/>
          </a:p>
          <a:p>
            <a:pPr indent="-330200" lvl="1" marL="914400" rtl="0" algn="l">
              <a:spcBef>
                <a:spcPts val="0"/>
              </a:spcBef>
              <a:spcAft>
                <a:spcPts val="0"/>
              </a:spcAft>
              <a:buSzPts val="1600"/>
              <a:buChar char="-"/>
            </a:pPr>
            <a:r>
              <a:rPr lang="en" sz="1600"/>
              <a:t>rtl_sim.log</a:t>
            </a:r>
            <a:endParaRPr sz="1600"/>
          </a:p>
          <a:p>
            <a:pPr indent="0" lvl="0" marL="0" rtl="0" algn="l">
              <a:spcBef>
                <a:spcPts val="0"/>
              </a:spcBef>
              <a:spcAft>
                <a:spcPts val="0"/>
              </a:spcAft>
              <a:buNone/>
            </a:pPr>
            <a:r>
              <a:t/>
            </a:r>
            <a:endParaRPr sz="1600"/>
          </a:p>
        </p:txBody>
      </p:sp>
      <p:pic>
        <p:nvPicPr>
          <p:cNvPr id="782" name="Google Shape;782;p63"/>
          <p:cNvPicPr preferRelativeResize="0"/>
          <p:nvPr/>
        </p:nvPicPr>
        <p:blipFill>
          <a:blip r:embed="rId3">
            <a:alphaModFix/>
          </a:blip>
          <a:stretch>
            <a:fillRect/>
          </a:stretch>
        </p:blipFill>
        <p:spPr>
          <a:xfrm>
            <a:off x="482213" y="1800951"/>
            <a:ext cx="8179574" cy="2544975"/>
          </a:xfrm>
          <a:prstGeom prst="rect">
            <a:avLst/>
          </a:prstGeom>
          <a:noFill/>
          <a:ln>
            <a:noFill/>
          </a:ln>
        </p:spPr>
      </p:pic>
      <p:pic>
        <p:nvPicPr>
          <p:cNvPr id="783" name="Google Shape;783;p63"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7" name="Shape 787"/>
        <p:cNvGrpSpPr/>
        <p:nvPr/>
      </p:nvGrpSpPr>
      <p:grpSpPr>
        <a:xfrm>
          <a:off x="0" y="0"/>
          <a:ext cx="0" cy="0"/>
          <a:chOff x="0" y="0"/>
          <a:chExt cx="0" cy="0"/>
        </a:xfrm>
      </p:grpSpPr>
      <p:sp>
        <p:nvSpPr>
          <p:cNvPr id="788" name="Google Shape;788;p6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Ibex UVM Testbench Architecture Overview</a:t>
            </a:r>
            <a:endParaRPr/>
          </a:p>
        </p:txBody>
      </p:sp>
      <p:sp>
        <p:nvSpPr>
          <p:cNvPr id="789" name="Google Shape;789;p64"/>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6.20 in paper</a:t>
            </a:r>
            <a:endParaRPr/>
          </a:p>
        </p:txBody>
      </p:sp>
      <p:pic>
        <p:nvPicPr>
          <p:cNvPr id="790" name="Google Shape;790;p64" title="Ibex UVM Environment Overview.drawio.png"/>
          <p:cNvPicPr preferRelativeResize="0"/>
          <p:nvPr/>
        </p:nvPicPr>
        <p:blipFill>
          <a:blip r:embed="rId3">
            <a:alphaModFix/>
          </a:blip>
          <a:stretch>
            <a:fillRect/>
          </a:stretch>
        </p:blipFill>
        <p:spPr>
          <a:xfrm>
            <a:off x="3301225" y="1394225"/>
            <a:ext cx="2541554" cy="3444475"/>
          </a:xfrm>
          <a:prstGeom prst="rect">
            <a:avLst/>
          </a:prstGeom>
          <a:noFill/>
          <a:ln>
            <a:noFill/>
          </a:ln>
        </p:spPr>
      </p:pic>
      <p:pic>
        <p:nvPicPr>
          <p:cNvPr id="791" name="Google Shape;791;p64"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5" name="Shape 795"/>
        <p:cNvGrpSpPr/>
        <p:nvPr/>
      </p:nvGrpSpPr>
      <p:grpSpPr>
        <a:xfrm>
          <a:off x="0" y="0"/>
          <a:ext cx="0" cy="0"/>
          <a:chOff x="0" y="0"/>
          <a:chExt cx="0" cy="0"/>
        </a:xfrm>
      </p:grpSpPr>
      <p:sp>
        <p:nvSpPr>
          <p:cNvPr id="796" name="Google Shape;796;p6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RISC-V-DV Test Generation and Integration Flow</a:t>
            </a:r>
            <a:endParaRPr/>
          </a:p>
        </p:txBody>
      </p:sp>
      <p:sp>
        <p:nvSpPr>
          <p:cNvPr id="797" name="Google Shape;797;p65"/>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6.21 in paper</a:t>
            </a:r>
            <a:endParaRPr/>
          </a:p>
        </p:txBody>
      </p:sp>
      <p:pic>
        <p:nvPicPr>
          <p:cNvPr id="798" name="Google Shape;798;p65" title="RISC-V-DV Integration Flow.drawio.png"/>
          <p:cNvPicPr preferRelativeResize="0"/>
          <p:nvPr/>
        </p:nvPicPr>
        <p:blipFill>
          <a:blip r:embed="rId3">
            <a:alphaModFix/>
          </a:blip>
          <a:stretch>
            <a:fillRect/>
          </a:stretch>
        </p:blipFill>
        <p:spPr>
          <a:xfrm>
            <a:off x="1514475" y="1671650"/>
            <a:ext cx="6115050" cy="2495550"/>
          </a:xfrm>
          <a:prstGeom prst="rect">
            <a:avLst/>
          </a:prstGeom>
          <a:noFill/>
          <a:ln>
            <a:noFill/>
          </a:ln>
        </p:spPr>
      </p:pic>
      <p:pic>
        <p:nvPicPr>
          <p:cNvPr id="799" name="Google Shape;799;p65"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03" name="Shape 803"/>
        <p:cNvGrpSpPr/>
        <p:nvPr/>
      </p:nvGrpSpPr>
      <p:grpSpPr>
        <a:xfrm>
          <a:off x="0" y="0"/>
          <a:ext cx="0" cy="0"/>
          <a:chOff x="0" y="0"/>
          <a:chExt cx="0" cy="0"/>
        </a:xfrm>
      </p:grpSpPr>
      <p:sp>
        <p:nvSpPr>
          <p:cNvPr id="804" name="Google Shape;804;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Co-Simulation Software Stack for Ibex and Spike</a:t>
            </a:r>
            <a:endParaRPr/>
          </a:p>
        </p:txBody>
      </p:sp>
      <p:sp>
        <p:nvSpPr>
          <p:cNvPr id="805" name="Google Shape;805;p66"/>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6.22 in paper</a:t>
            </a:r>
            <a:endParaRPr/>
          </a:p>
        </p:txBody>
      </p:sp>
      <p:pic>
        <p:nvPicPr>
          <p:cNvPr id="806" name="Google Shape;806;p66" title="Co-Simulation Software Stack.drawio.png"/>
          <p:cNvPicPr preferRelativeResize="0"/>
          <p:nvPr/>
        </p:nvPicPr>
        <p:blipFill>
          <a:blip r:embed="rId3">
            <a:alphaModFix/>
          </a:blip>
          <a:stretch>
            <a:fillRect/>
          </a:stretch>
        </p:blipFill>
        <p:spPr>
          <a:xfrm>
            <a:off x="2276475" y="1939525"/>
            <a:ext cx="4591050" cy="1733550"/>
          </a:xfrm>
          <a:prstGeom prst="rect">
            <a:avLst/>
          </a:prstGeom>
          <a:noFill/>
          <a:ln>
            <a:noFill/>
          </a:ln>
        </p:spPr>
      </p:pic>
      <p:pic>
        <p:nvPicPr>
          <p:cNvPr id="807" name="Google Shape;807;p66"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1" name="Shape 811"/>
        <p:cNvGrpSpPr/>
        <p:nvPr/>
      </p:nvGrpSpPr>
      <p:grpSpPr>
        <a:xfrm>
          <a:off x="0" y="0"/>
          <a:ext cx="0" cy="0"/>
          <a:chOff x="0" y="0"/>
          <a:chExt cx="0" cy="0"/>
        </a:xfrm>
      </p:grpSpPr>
      <p:sp>
        <p:nvSpPr>
          <p:cNvPr id="812" name="Google Shape;812;p6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Per-Instruction Co-Sim Seq. b/w Ibex and Spike</a:t>
            </a:r>
            <a:endParaRPr/>
          </a:p>
        </p:txBody>
      </p:sp>
      <p:sp>
        <p:nvSpPr>
          <p:cNvPr id="813" name="Google Shape;813;p67"/>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6.23 in paper</a:t>
            </a:r>
            <a:endParaRPr/>
          </a:p>
        </p:txBody>
      </p:sp>
      <p:pic>
        <p:nvPicPr>
          <p:cNvPr id="814" name="Google Shape;814;p67" title="Per-Instruction Co-Sim Sequence Diagram.drawio.png"/>
          <p:cNvPicPr preferRelativeResize="0"/>
          <p:nvPr/>
        </p:nvPicPr>
        <p:blipFill>
          <a:blip r:embed="rId3">
            <a:alphaModFix/>
          </a:blip>
          <a:stretch>
            <a:fillRect/>
          </a:stretch>
        </p:blipFill>
        <p:spPr>
          <a:xfrm>
            <a:off x="2678413" y="1394225"/>
            <a:ext cx="3787165" cy="3444475"/>
          </a:xfrm>
          <a:prstGeom prst="rect">
            <a:avLst/>
          </a:prstGeom>
          <a:noFill/>
          <a:ln>
            <a:noFill/>
          </a:ln>
        </p:spPr>
      </p:pic>
      <p:pic>
        <p:nvPicPr>
          <p:cNvPr id="815" name="Google Shape;815;p67"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gradFill>
          <a:gsLst>
            <a:gs pos="0">
              <a:schemeClr val="lt2"/>
            </a:gs>
            <a:gs pos="100000">
              <a:schemeClr val="lt1"/>
            </a:gs>
          </a:gsLst>
          <a:path path="circle">
            <a:fillToRect b="50%" l="50%" r="50%" t="50%"/>
          </a:path>
          <a:tileRect/>
        </a:gradFill>
      </p:bgPr>
    </p:bg>
    <p:spTree>
      <p:nvGrpSpPr>
        <p:cNvPr id="819" name="Shape 819"/>
        <p:cNvGrpSpPr/>
        <p:nvPr/>
      </p:nvGrpSpPr>
      <p:grpSpPr>
        <a:xfrm>
          <a:off x="0" y="0"/>
          <a:ext cx="0" cy="0"/>
          <a:chOff x="0" y="0"/>
          <a:chExt cx="0" cy="0"/>
        </a:xfrm>
      </p:grpSpPr>
      <p:grpSp>
        <p:nvGrpSpPr>
          <p:cNvPr id="820" name="Google Shape;820;p68"/>
          <p:cNvGrpSpPr/>
          <p:nvPr/>
        </p:nvGrpSpPr>
        <p:grpSpPr>
          <a:xfrm>
            <a:off x="1987434" y="3408507"/>
            <a:ext cx="5006600" cy="2547208"/>
            <a:chOff x="1977334" y="3761457"/>
            <a:chExt cx="5006600" cy="2547208"/>
          </a:xfrm>
        </p:grpSpPr>
        <p:sp>
          <p:nvSpPr>
            <p:cNvPr id="821" name="Google Shape;821;p68"/>
            <p:cNvSpPr/>
            <p:nvPr/>
          </p:nvSpPr>
          <p:spPr>
            <a:xfrm rot="10800000">
              <a:off x="1977334" y="3761457"/>
              <a:ext cx="2757183" cy="254720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2" name="Google Shape;822;p68"/>
            <p:cNvGrpSpPr/>
            <p:nvPr/>
          </p:nvGrpSpPr>
          <p:grpSpPr>
            <a:xfrm>
              <a:off x="4400671" y="3821498"/>
              <a:ext cx="2583262" cy="2084187"/>
              <a:chOff x="4400671" y="3821498"/>
              <a:chExt cx="2583262" cy="2084187"/>
            </a:xfrm>
          </p:grpSpPr>
          <p:sp>
            <p:nvSpPr>
              <p:cNvPr id="823" name="Google Shape;823;p68"/>
              <p:cNvSpPr/>
              <p:nvPr/>
            </p:nvSpPr>
            <p:spPr>
              <a:xfrm rot="10800000">
                <a:off x="5304247" y="3821498"/>
                <a:ext cx="1515904" cy="190657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68"/>
              <p:cNvSpPr/>
              <p:nvPr/>
            </p:nvSpPr>
            <p:spPr>
              <a:xfrm rot="10800000">
                <a:off x="4400671" y="4257528"/>
                <a:ext cx="1229784" cy="1147500"/>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68"/>
              <p:cNvSpPr/>
              <p:nvPr/>
            </p:nvSpPr>
            <p:spPr>
              <a:xfrm rot="10800000">
                <a:off x="5478881" y="5126541"/>
                <a:ext cx="456878" cy="669973"/>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68"/>
              <p:cNvSpPr/>
              <p:nvPr/>
            </p:nvSpPr>
            <p:spPr>
              <a:xfrm rot="10800000">
                <a:off x="5471930" y="4196606"/>
                <a:ext cx="1512003" cy="1709079"/>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68"/>
              <p:cNvSpPr/>
              <p:nvPr/>
            </p:nvSpPr>
            <p:spPr>
              <a:xfrm rot="10800000">
                <a:off x="5416537" y="3964323"/>
                <a:ext cx="1550493" cy="1779088"/>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8" name="Google Shape;828;p68"/>
            <p:cNvSpPr/>
            <p:nvPr/>
          </p:nvSpPr>
          <p:spPr>
            <a:xfrm rot="10800000">
              <a:off x="3496279" y="5182515"/>
              <a:ext cx="470713" cy="336365"/>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68"/>
            <p:cNvSpPr/>
            <p:nvPr/>
          </p:nvSpPr>
          <p:spPr>
            <a:xfrm rot="10800000">
              <a:off x="3219407" y="5014867"/>
              <a:ext cx="1045191" cy="900804"/>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68"/>
            <p:cNvSpPr/>
            <p:nvPr/>
          </p:nvSpPr>
          <p:spPr>
            <a:xfrm rot="10800000">
              <a:off x="4915173" y="4769739"/>
              <a:ext cx="894459" cy="916772"/>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68"/>
            <p:cNvSpPr/>
            <p:nvPr/>
          </p:nvSpPr>
          <p:spPr>
            <a:xfrm rot="10800000">
              <a:off x="4651393" y="4877410"/>
              <a:ext cx="303805" cy="638401"/>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68"/>
            <p:cNvSpPr/>
            <p:nvPr/>
          </p:nvSpPr>
          <p:spPr>
            <a:xfrm rot="10800000">
              <a:off x="4495243" y="4739732"/>
              <a:ext cx="728383" cy="809106"/>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68"/>
            <p:cNvSpPr/>
            <p:nvPr/>
          </p:nvSpPr>
          <p:spPr>
            <a:xfrm rot="10800000">
              <a:off x="5078968" y="4813535"/>
              <a:ext cx="513779" cy="828403"/>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68"/>
            <p:cNvSpPr/>
            <p:nvPr/>
          </p:nvSpPr>
          <p:spPr>
            <a:xfrm rot="10800000">
              <a:off x="6099471" y="4821864"/>
              <a:ext cx="573802" cy="570889"/>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68"/>
            <p:cNvSpPr/>
            <p:nvPr/>
          </p:nvSpPr>
          <p:spPr>
            <a:xfrm rot="10800000">
              <a:off x="5014376" y="4731113"/>
              <a:ext cx="339226" cy="330956"/>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6" name="Google Shape;836;p68"/>
          <p:cNvSpPr/>
          <p:nvPr/>
        </p:nvSpPr>
        <p:spPr>
          <a:xfrm>
            <a:off x="3441700" y="763263"/>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68"/>
          <p:cNvSpPr txBox="1"/>
          <p:nvPr>
            <p:ph type="title"/>
          </p:nvPr>
        </p:nvSpPr>
        <p:spPr>
          <a:xfrm>
            <a:off x="914650" y="2150850"/>
            <a:ext cx="73149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Prototyping &amp; Testing</a:t>
            </a:r>
            <a:endParaRPr/>
          </a:p>
        </p:txBody>
      </p:sp>
      <p:grpSp>
        <p:nvGrpSpPr>
          <p:cNvPr id="838" name="Google Shape;838;p68"/>
          <p:cNvGrpSpPr/>
          <p:nvPr/>
        </p:nvGrpSpPr>
        <p:grpSpPr>
          <a:xfrm>
            <a:off x="1904048" y="-1529480"/>
            <a:ext cx="2837890" cy="3551859"/>
            <a:chOff x="1904048" y="-1529480"/>
            <a:chExt cx="2837890" cy="3551859"/>
          </a:xfrm>
        </p:grpSpPr>
        <p:sp>
          <p:nvSpPr>
            <p:cNvPr id="839" name="Google Shape;839;p68"/>
            <p:cNvSpPr/>
            <p:nvPr/>
          </p:nvSpPr>
          <p:spPr>
            <a:xfrm rot="10800000">
              <a:off x="3467455" y="-66827"/>
              <a:ext cx="484492" cy="346211"/>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68"/>
            <p:cNvSpPr/>
            <p:nvPr/>
          </p:nvSpPr>
          <p:spPr>
            <a:xfrm rot="10800000">
              <a:off x="3182479" y="-239382"/>
              <a:ext cx="1075786" cy="927173"/>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68"/>
            <p:cNvSpPr/>
            <p:nvPr/>
          </p:nvSpPr>
          <p:spPr>
            <a:xfrm rot="10800000">
              <a:off x="2419388" y="-115916"/>
              <a:ext cx="1923620" cy="2138295"/>
            </a:xfrm>
            <a:custGeom>
              <a:rect b="b" l="l" r="r" t="t"/>
              <a:pathLst>
                <a:path extrusionOk="0" h="39942" w="35932">
                  <a:moveTo>
                    <a:pt x="35148" y="1"/>
                  </a:moveTo>
                  <a:cubicBezTo>
                    <a:pt x="34956" y="15"/>
                    <a:pt x="34778" y="104"/>
                    <a:pt x="34630" y="237"/>
                  </a:cubicBezTo>
                  <a:cubicBezTo>
                    <a:pt x="34497" y="385"/>
                    <a:pt x="34438" y="577"/>
                    <a:pt x="34438" y="769"/>
                  </a:cubicBezTo>
                  <a:cubicBezTo>
                    <a:pt x="34453" y="917"/>
                    <a:pt x="34497" y="1050"/>
                    <a:pt x="34586" y="1169"/>
                  </a:cubicBezTo>
                  <a:lnTo>
                    <a:pt x="31806" y="3948"/>
                  </a:lnTo>
                  <a:lnTo>
                    <a:pt x="22890" y="3948"/>
                  </a:lnTo>
                  <a:lnTo>
                    <a:pt x="18291" y="8532"/>
                  </a:lnTo>
                  <a:lnTo>
                    <a:pt x="18291" y="19430"/>
                  </a:lnTo>
                  <a:lnTo>
                    <a:pt x="14299" y="23422"/>
                  </a:lnTo>
                  <a:lnTo>
                    <a:pt x="9228" y="23422"/>
                  </a:lnTo>
                  <a:lnTo>
                    <a:pt x="578" y="32087"/>
                  </a:lnTo>
                  <a:lnTo>
                    <a:pt x="578" y="38504"/>
                  </a:lnTo>
                  <a:cubicBezTo>
                    <a:pt x="474" y="38533"/>
                    <a:pt x="371" y="38593"/>
                    <a:pt x="282" y="38681"/>
                  </a:cubicBezTo>
                  <a:cubicBezTo>
                    <a:pt x="1" y="38962"/>
                    <a:pt x="1" y="39435"/>
                    <a:pt x="282" y="39731"/>
                  </a:cubicBezTo>
                  <a:cubicBezTo>
                    <a:pt x="430" y="39872"/>
                    <a:pt x="618" y="39942"/>
                    <a:pt x="807" y="39942"/>
                  </a:cubicBezTo>
                  <a:cubicBezTo>
                    <a:pt x="995" y="39942"/>
                    <a:pt x="1184" y="39872"/>
                    <a:pt x="1332" y="39731"/>
                  </a:cubicBezTo>
                  <a:cubicBezTo>
                    <a:pt x="1613" y="39435"/>
                    <a:pt x="1613" y="38962"/>
                    <a:pt x="1332" y="38681"/>
                  </a:cubicBezTo>
                  <a:cubicBezTo>
                    <a:pt x="1184" y="38533"/>
                    <a:pt x="992" y="38459"/>
                    <a:pt x="799" y="38459"/>
                  </a:cubicBezTo>
                  <a:lnTo>
                    <a:pt x="799" y="32175"/>
                  </a:lnTo>
                  <a:lnTo>
                    <a:pt x="9331" y="23644"/>
                  </a:lnTo>
                  <a:lnTo>
                    <a:pt x="14388" y="23644"/>
                  </a:lnTo>
                  <a:lnTo>
                    <a:pt x="18513" y="19518"/>
                  </a:lnTo>
                  <a:lnTo>
                    <a:pt x="18513" y="8621"/>
                  </a:lnTo>
                  <a:lnTo>
                    <a:pt x="22979" y="4170"/>
                  </a:lnTo>
                  <a:lnTo>
                    <a:pt x="31895" y="4170"/>
                  </a:lnTo>
                  <a:lnTo>
                    <a:pt x="34734" y="1331"/>
                  </a:lnTo>
                  <a:cubicBezTo>
                    <a:pt x="34853" y="1424"/>
                    <a:pt x="34997" y="1481"/>
                    <a:pt x="35153" y="1481"/>
                  </a:cubicBezTo>
                  <a:cubicBezTo>
                    <a:pt x="35171" y="1481"/>
                    <a:pt x="35189" y="1481"/>
                    <a:pt x="35207" y="1479"/>
                  </a:cubicBezTo>
                  <a:cubicBezTo>
                    <a:pt x="35399" y="1479"/>
                    <a:pt x="35591" y="1390"/>
                    <a:pt x="35724" y="1243"/>
                  </a:cubicBezTo>
                  <a:cubicBezTo>
                    <a:pt x="35857" y="1095"/>
                    <a:pt x="35931" y="917"/>
                    <a:pt x="35917" y="710"/>
                  </a:cubicBezTo>
                  <a:cubicBezTo>
                    <a:pt x="35917" y="533"/>
                    <a:pt x="35828" y="355"/>
                    <a:pt x="35710" y="222"/>
                  </a:cubicBezTo>
                  <a:cubicBezTo>
                    <a:pt x="35695" y="222"/>
                    <a:pt x="35695" y="208"/>
                    <a:pt x="35680" y="208"/>
                  </a:cubicBezTo>
                  <a:cubicBezTo>
                    <a:pt x="35547" y="74"/>
                    <a:pt x="35370" y="1"/>
                    <a:pt x="3517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68"/>
            <p:cNvSpPr/>
            <p:nvPr/>
          </p:nvSpPr>
          <p:spPr>
            <a:xfrm rot="10800000">
              <a:off x="3018609" y="-71419"/>
              <a:ext cx="1214334" cy="1778754"/>
            </a:xfrm>
            <a:custGeom>
              <a:rect b="b" l="l" r="r" t="t"/>
              <a:pathLst>
                <a:path extrusionOk="0" h="33226" w="22683">
                  <a:moveTo>
                    <a:pt x="21869" y="0"/>
                  </a:moveTo>
                  <a:cubicBezTo>
                    <a:pt x="21677" y="0"/>
                    <a:pt x="21485" y="74"/>
                    <a:pt x="21337" y="222"/>
                  </a:cubicBezTo>
                  <a:cubicBezTo>
                    <a:pt x="21085" y="488"/>
                    <a:pt x="21056" y="902"/>
                    <a:pt x="21278" y="1183"/>
                  </a:cubicBezTo>
                  <a:lnTo>
                    <a:pt x="18808" y="3667"/>
                  </a:lnTo>
                  <a:lnTo>
                    <a:pt x="18808" y="14373"/>
                  </a:lnTo>
                  <a:lnTo>
                    <a:pt x="13618" y="19577"/>
                  </a:lnTo>
                  <a:lnTo>
                    <a:pt x="8369" y="19577"/>
                  </a:lnTo>
                  <a:lnTo>
                    <a:pt x="651" y="27296"/>
                  </a:lnTo>
                  <a:lnTo>
                    <a:pt x="651" y="31761"/>
                  </a:lnTo>
                  <a:cubicBezTo>
                    <a:pt x="518" y="31791"/>
                    <a:pt x="399" y="31865"/>
                    <a:pt x="296" y="31968"/>
                  </a:cubicBezTo>
                  <a:cubicBezTo>
                    <a:pt x="0" y="32249"/>
                    <a:pt x="0" y="32722"/>
                    <a:pt x="296" y="33003"/>
                  </a:cubicBezTo>
                  <a:cubicBezTo>
                    <a:pt x="436" y="33151"/>
                    <a:pt x="625" y="33225"/>
                    <a:pt x="813" y="33225"/>
                  </a:cubicBezTo>
                  <a:cubicBezTo>
                    <a:pt x="1002" y="33225"/>
                    <a:pt x="1191" y="33151"/>
                    <a:pt x="1331" y="33003"/>
                  </a:cubicBezTo>
                  <a:cubicBezTo>
                    <a:pt x="1627" y="32722"/>
                    <a:pt x="1627" y="32249"/>
                    <a:pt x="1331" y="31968"/>
                  </a:cubicBezTo>
                  <a:cubicBezTo>
                    <a:pt x="1213" y="31835"/>
                    <a:pt x="1035" y="31761"/>
                    <a:pt x="873" y="31746"/>
                  </a:cubicBezTo>
                  <a:lnTo>
                    <a:pt x="873" y="27385"/>
                  </a:lnTo>
                  <a:lnTo>
                    <a:pt x="8458" y="19784"/>
                  </a:lnTo>
                  <a:lnTo>
                    <a:pt x="13707" y="19784"/>
                  </a:lnTo>
                  <a:lnTo>
                    <a:pt x="19030" y="14476"/>
                  </a:lnTo>
                  <a:lnTo>
                    <a:pt x="19030" y="3756"/>
                  </a:lnTo>
                  <a:lnTo>
                    <a:pt x="21440" y="1346"/>
                  </a:lnTo>
                  <a:cubicBezTo>
                    <a:pt x="21565" y="1438"/>
                    <a:pt x="21716" y="1483"/>
                    <a:pt x="21867" y="1483"/>
                  </a:cubicBezTo>
                  <a:cubicBezTo>
                    <a:pt x="22056" y="1483"/>
                    <a:pt x="22247" y="1412"/>
                    <a:pt x="22387" y="1272"/>
                  </a:cubicBezTo>
                  <a:cubicBezTo>
                    <a:pt x="22682" y="976"/>
                    <a:pt x="22682" y="503"/>
                    <a:pt x="22387" y="222"/>
                  </a:cubicBezTo>
                  <a:cubicBezTo>
                    <a:pt x="22239" y="74"/>
                    <a:pt x="22061" y="0"/>
                    <a:pt x="2186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8"/>
            <p:cNvSpPr/>
            <p:nvPr/>
          </p:nvSpPr>
          <p:spPr>
            <a:xfrm rot="10800000">
              <a:off x="1904048" y="-1529480"/>
              <a:ext cx="2837890" cy="2621770"/>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6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System Testing &amp; Verification</a:t>
            </a:r>
            <a:endParaRPr/>
          </a:p>
        </p:txBody>
      </p:sp>
      <p:grpSp>
        <p:nvGrpSpPr>
          <p:cNvPr id="849" name="Google Shape;849;p69"/>
          <p:cNvGrpSpPr/>
          <p:nvPr/>
        </p:nvGrpSpPr>
        <p:grpSpPr>
          <a:xfrm>
            <a:off x="8092953" y="4019885"/>
            <a:ext cx="1123603" cy="1123603"/>
            <a:chOff x="8092953" y="4019885"/>
            <a:chExt cx="1123603" cy="1123603"/>
          </a:xfrm>
        </p:grpSpPr>
        <p:sp>
          <p:nvSpPr>
            <p:cNvPr id="850" name="Google Shape;850;p69"/>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69"/>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2" name="Google Shape;852;p69"/>
          <p:cNvSpPr txBox="1"/>
          <p:nvPr/>
        </p:nvSpPr>
        <p:spPr>
          <a:xfrm>
            <a:off x="779700" y="1192125"/>
            <a:ext cx="7584600" cy="33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600">
                <a:solidFill>
                  <a:schemeClr val="dk1"/>
                </a:solidFill>
                <a:latin typeface="Albert Sans"/>
                <a:ea typeface="Albert Sans"/>
                <a:cs typeface="Albert Sans"/>
                <a:sym typeface="Albert Sans"/>
              </a:rPr>
              <a:t>Purpose: verify architectural correctness of the design through utilizing the Ibex DV environment</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rPr lang="en" sz="1600">
                <a:solidFill>
                  <a:schemeClr val="dk1"/>
                </a:solidFill>
                <a:latin typeface="Albert Sans"/>
                <a:ea typeface="Albert Sans"/>
                <a:cs typeface="Albert Sans"/>
                <a:sym typeface="Albert Sans"/>
              </a:rPr>
              <a:t>Steps to system testing:</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Test program generated with RISC-V DV</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Program compiled and loaded into UVM memory model</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Core executes program under memory timing, interrupt patterns, and debug events</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UVM monitors activity during execution</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An end condition is met, which will be evaluated to determine whether it had passed or not</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p:txBody>
      </p:sp>
      <p:pic>
        <p:nvPicPr>
          <p:cNvPr id="853" name="Google Shape;853;p69"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57" name="Shape 857"/>
        <p:cNvGrpSpPr/>
        <p:nvPr/>
      </p:nvGrpSpPr>
      <p:grpSpPr>
        <a:xfrm>
          <a:off x="0" y="0"/>
          <a:ext cx="0" cy="0"/>
          <a:chOff x="0" y="0"/>
          <a:chExt cx="0" cy="0"/>
        </a:xfrm>
      </p:grpSpPr>
      <p:sp>
        <p:nvSpPr>
          <p:cNvPr id="858" name="Google Shape;858;p7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Testing</a:t>
            </a:r>
            <a:endParaRPr/>
          </a:p>
        </p:txBody>
      </p:sp>
      <p:grpSp>
        <p:nvGrpSpPr>
          <p:cNvPr id="859" name="Google Shape;859;p70"/>
          <p:cNvGrpSpPr/>
          <p:nvPr/>
        </p:nvGrpSpPr>
        <p:grpSpPr>
          <a:xfrm>
            <a:off x="8092953" y="4019885"/>
            <a:ext cx="1123603" cy="1123603"/>
            <a:chOff x="8092953" y="4019885"/>
            <a:chExt cx="1123603" cy="1123603"/>
          </a:xfrm>
        </p:grpSpPr>
        <p:sp>
          <p:nvSpPr>
            <p:cNvPr id="860" name="Google Shape;860;p70"/>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70"/>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2" name="Google Shape;862;p70"/>
          <p:cNvSpPr txBox="1"/>
          <p:nvPr/>
        </p:nvSpPr>
        <p:spPr>
          <a:xfrm>
            <a:off x="720000" y="1254700"/>
            <a:ext cx="7584600" cy="10776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Testing the pre and post-modified Ibex core</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Functional testing requires an attacker model and a leakage model to properly analyze </a:t>
            </a:r>
            <a:endParaRPr sz="1600">
              <a:solidFill>
                <a:schemeClr val="dk1"/>
              </a:solidFill>
              <a:latin typeface="Albert Sans"/>
              <a:ea typeface="Albert Sans"/>
              <a:cs typeface="Albert Sans"/>
              <a:sym typeface="Albert Sans"/>
            </a:endParaRPr>
          </a:p>
        </p:txBody>
      </p:sp>
      <p:sp>
        <p:nvSpPr>
          <p:cNvPr id="863" name="Google Shape;863;p70"/>
          <p:cNvSpPr txBox="1"/>
          <p:nvPr>
            <p:ph type="title"/>
          </p:nvPr>
        </p:nvSpPr>
        <p:spPr>
          <a:xfrm>
            <a:off x="720000" y="25692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Attacker Model</a:t>
            </a:r>
            <a:endParaRPr sz="2200"/>
          </a:p>
        </p:txBody>
      </p:sp>
      <p:pic>
        <p:nvPicPr>
          <p:cNvPr id="864" name="Google Shape;864;p70"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865" name="Google Shape;865;p70"/>
          <p:cNvSpPr txBox="1"/>
          <p:nvPr/>
        </p:nvSpPr>
        <p:spPr>
          <a:xfrm>
            <a:off x="720000" y="3141975"/>
            <a:ext cx="4305900" cy="13401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Simulation of AES-128 for encryption of plaintext schedule</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Attacker can exploit the key through observing power traces per encryption</a:t>
            </a:r>
            <a:endParaRPr sz="1600">
              <a:solidFill>
                <a:schemeClr val="dk1"/>
              </a:solidFill>
              <a:latin typeface="Albert Sans"/>
              <a:ea typeface="Albert Sans"/>
              <a:cs typeface="Albert Sans"/>
              <a:sym typeface="Albert Sans"/>
            </a:endParaRPr>
          </a:p>
        </p:txBody>
      </p:sp>
      <p:pic>
        <p:nvPicPr>
          <p:cNvPr id="866" name="Google Shape;866;p70"/>
          <p:cNvPicPr preferRelativeResize="0"/>
          <p:nvPr/>
        </p:nvPicPr>
        <p:blipFill>
          <a:blip r:embed="rId4">
            <a:alphaModFix/>
          </a:blip>
          <a:stretch>
            <a:fillRect/>
          </a:stretch>
        </p:blipFill>
        <p:spPr>
          <a:xfrm>
            <a:off x="5225925" y="2073500"/>
            <a:ext cx="2667000" cy="28384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0" name="Shape 870"/>
        <p:cNvGrpSpPr/>
        <p:nvPr/>
      </p:nvGrpSpPr>
      <p:grpSpPr>
        <a:xfrm>
          <a:off x="0" y="0"/>
          <a:ext cx="0" cy="0"/>
          <a:chOff x="0" y="0"/>
          <a:chExt cx="0" cy="0"/>
        </a:xfrm>
      </p:grpSpPr>
      <p:sp>
        <p:nvSpPr>
          <p:cNvPr id="871" name="Google Shape;871;p7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Leakage Model Comparison</a:t>
            </a:r>
            <a:endParaRPr/>
          </a:p>
        </p:txBody>
      </p:sp>
      <p:grpSp>
        <p:nvGrpSpPr>
          <p:cNvPr id="872" name="Google Shape;872;p71"/>
          <p:cNvGrpSpPr/>
          <p:nvPr/>
        </p:nvGrpSpPr>
        <p:grpSpPr>
          <a:xfrm>
            <a:off x="8092953" y="4019885"/>
            <a:ext cx="1123603" cy="1123603"/>
            <a:chOff x="8092953" y="4019885"/>
            <a:chExt cx="1123603" cy="1123603"/>
          </a:xfrm>
        </p:grpSpPr>
        <p:sp>
          <p:nvSpPr>
            <p:cNvPr id="873" name="Google Shape;873;p71"/>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71"/>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5" name="Google Shape;875;p71"/>
          <p:cNvSpPr txBox="1"/>
          <p:nvPr/>
        </p:nvSpPr>
        <p:spPr>
          <a:xfrm>
            <a:off x="785838" y="1073763"/>
            <a:ext cx="7572300" cy="7689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Utilized to properly measure leakage for proper evaluation and testing of the SCALER extension for preventing or reducing leakage</a:t>
            </a:r>
            <a:endParaRPr sz="1600">
              <a:solidFill>
                <a:schemeClr val="dk1"/>
              </a:solidFill>
              <a:latin typeface="Albert Sans"/>
              <a:ea typeface="Albert Sans"/>
              <a:cs typeface="Albert Sans"/>
              <a:sym typeface="Albert Sans"/>
            </a:endParaRPr>
          </a:p>
        </p:txBody>
      </p:sp>
      <p:graphicFrame>
        <p:nvGraphicFramePr>
          <p:cNvPr id="876" name="Google Shape;876;p71"/>
          <p:cNvGraphicFramePr/>
          <p:nvPr/>
        </p:nvGraphicFramePr>
        <p:xfrm>
          <a:off x="720000" y="2032375"/>
          <a:ext cx="3000000" cy="3000000"/>
        </p:xfrm>
        <a:graphic>
          <a:graphicData uri="http://schemas.openxmlformats.org/drawingml/2006/table">
            <a:tbl>
              <a:tblPr>
                <a:noFill/>
                <a:tableStyleId>{70D06162-75F3-438A-86CB-AA3DBD122E1B}</a:tableStyleId>
              </a:tblPr>
              <a:tblGrid>
                <a:gridCol w="1336000"/>
                <a:gridCol w="2082150"/>
                <a:gridCol w="2346350"/>
                <a:gridCol w="1939500"/>
              </a:tblGrid>
              <a:tr h="244700">
                <a:tc>
                  <a:txBody>
                    <a:bodyPr/>
                    <a:lstStyle/>
                    <a:p>
                      <a:pPr indent="0" lvl="0" marL="0" rtl="0" algn="l">
                        <a:spcBef>
                          <a:spcPts val="0"/>
                        </a:spcBef>
                        <a:spcAft>
                          <a:spcPts val="0"/>
                        </a:spcAft>
                        <a:buNone/>
                      </a:pPr>
                      <a:r>
                        <a:rPr b="1" lang="en" sz="1600">
                          <a:solidFill>
                            <a:schemeClr val="accent6"/>
                          </a:solidFill>
                        </a:rPr>
                        <a:t>Model</a:t>
                      </a:r>
                      <a:endParaRPr b="1" sz="1600">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600">
                          <a:solidFill>
                            <a:schemeClr val="accent6"/>
                          </a:solidFill>
                        </a:rPr>
                        <a:t>Target</a:t>
                      </a:r>
                      <a:r>
                        <a:rPr b="1" lang="en" sz="1600">
                          <a:solidFill>
                            <a:schemeClr val="accent6"/>
                          </a:solidFill>
                        </a:rPr>
                        <a:t> Mechanism</a:t>
                      </a:r>
                      <a:endParaRPr b="1" sz="1600">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600">
                          <a:solidFill>
                            <a:schemeClr val="accent6"/>
                          </a:solidFill>
                        </a:rPr>
                        <a:t>Strengths</a:t>
                      </a:r>
                      <a:endParaRPr b="1" sz="1600">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600">
                          <a:solidFill>
                            <a:schemeClr val="accent6"/>
                          </a:solidFill>
                        </a:rPr>
                        <a:t>Weaknesses</a:t>
                      </a:r>
                      <a:endParaRPr b="1" sz="1600">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882625">
                <a:tc>
                  <a:txBody>
                    <a:bodyPr/>
                    <a:lstStyle/>
                    <a:p>
                      <a:pPr indent="0" lvl="0" marL="0" rtl="0" algn="l">
                        <a:spcBef>
                          <a:spcPts val="0"/>
                        </a:spcBef>
                        <a:spcAft>
                          <a:spcPts val="0"/>
                        </a:spcAft>
                        <a:buNone/>
                      </a:pPr>
                      <a:r>
                        <a:rPr lang="en">
                          <a:solidFill>
                            <a:schemeClr val="accent6"/>
                          </a:solidFill>
                        </a:rPr>
                        <a:t>Hamming Weight (HW)</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accent6"/>
                          </a:solidFill>
                        </a:rPr>
                        <a:t>State Value (Static)</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c>
                  <a:txBody>
                    <a:bodyPr/>
                    <a:lstStyle/>
                    <a:p>
                      <a:pPr indent="-317500" lvl="0" marL="457200" rtl="0" algn="l">
                        <a:spcBef>
                          <a:spcPts val="0"/>
                        </a:spcBef>
                        <a:spcAft>
                          <a:spcPts val="0"/>
                        </a:spcAft>
                        <a:buClr>
                          <a:schemeClr val="accent6"/>
                        </a:buClr>
                        <a:buSzPts val="1400"/>
                        <a:buChar char="-"/>
                      </a:pPr>
                      <a:r>
                        <a:rPr lang="en">
                          <a:solidFill>
                            <a:schemeClr val="accent6"/>
                          </a:solidFill>
                        </a:rPr>
                        <a:t>Simplest to implement</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Requires no knowledge of the previous state</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Good for S-box output</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c>
                  <a:txBody>
                    <a:bodyPr/>
                    <a:lstStyle/>
                    <a:p>
                      <a:pPr indent="-317500" lvl="0" marL="457200" rtl="0" algn="l">
                        <a:spcBef>
                          <a:spcPts val="0"/>
                        </a:spcBef>
                        <a:spcAft>
                          <a:spcPts val="0"/>
                        </a:spcAft>
                        <a:buClr>
                          <a:schemeClr val="accent6"/>
                        </a:buClr>
                        <a:buSzPts val="1400"/>
                        <a:buChar char="-"/>
                      </a:pPr>
                      <a:r>
                        <a:rPr lang="en">
                          <a:solidFill>
                            <a:schemeClr val="accent6"/>
                          </a:solidFill>
                        </a:rPr>
                        <a:t>Physically inaccurate for CMOS registers</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Lower correlation</a:t>
                      </a:r>
                      <a:endParaRPr>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591675">
                <a:tc>
                  <a:txBody>
                    <a:bodyPr/>
                    <a:lstStyle/>
                    <a:p>
                      <a:pPr indent="0" lvl="0" marL="0" rtl="0" algn="l">
                        <a:spcBef>
                          <a:spcPts val="0"/>
                        </a:spcBef>
                        <a:spcAft>
                          <a:spcPts val="0"/>
                        </a:spcAft>
                        <a:buNone/>
                      </a:pPr>
                      <a:r>
                        <a:rPr lang="en">
                          <a:solidFill>
                            <a:schemeClr val="accent6"/>
                          </a:solidFill>
                        </a:rPr>
                        <a:t>Hamming Distance (HD)</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a:solidFill>
                            <a:schemeClr val="accent6"/>
                          </a:solidFill>
                        </a:rPr>
                        <a:t>State Transition (Dynamic)</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317500" lvl="0" marL="457200" rtl="0" algn="l">
                        <a:spcBef>
                          <a:spcPts val="0"/>
                        </a:spcBef>
                        <a:spcAft>
                          <a:spcPts val="0"/>
                        </a:spcAft>
                        <a:buClr>
                          <a:schemeClr val="accent6"/>
                        </a:buClr>
                        <a:buSzPts val="1400"/>
                        <a:buChar char="-"/>
                      </a:pPr>
                      <a:r>
                        <a:rPr lang="en">
                          <a:solidFill>
                            <a:schemeClr val="accent6"/>
                          </a:solidFill>
                        </a:rPr>
                        <a:t>Physically accurate for CMOS logic</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Highly correlated to ASIC power</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Standard for register updates</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317500" lvl="0" marL="457200" rtl="0" algn="l">
                        <a:spcBef>
                          <a:spcPts val="0"/>
                        </a:spcBef>
                        <a:spcAft>
                          <a:spcPts val="0"/>
                        </a:spcAft>
                        <a:buClr>
                          <a:schemeClr val="accent6"/>
                        </a:buClr>
                        <a:buSzPts val="1400"/>
                        <a:buChar char="-"/>
                      </a:pPr>
                      <a:r>
                        <a:rPr lang="en">
                          <a:solidFill>
                            <a:schemeClr val="accent6"/>
                          </a:solidFill>
                        </a:rPr>
                        <a:t>Requires a detailed profiling phase to </a:t>
                      </a:r>
                      <a:r>
                        <a:rPr lang="en">
                          <a:solidFill>
                            <a:schemeClr val="accent6"/>
                          </a:solidFill>
                        </a:rPr>
                        <a:t>determining</a:t>
                      </a:r>
                      <a:r>
                        <a:rPr lang="en">
                          <a:solidFill>
                            <a:schemeClr val="accent6"/>
                          </a:solidFill>
                        </a:rPr>
                        <a:t> weights</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Difficult to apply in simulation</a:t>
                      </a:r>
                      <a:endParaRPr>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pic>
        <p:nvPicPr>
          <p:cNvPr id="877" name="Google Shape;877;p71"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7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Performance Evaluation</a:t>
            </a:r>
            <a:endParaRPr/>
          </a:p>
        </p:txBody>
      </p:sp>
      <p:grpSp>
        <p:nvGrpSpPr>
          <p:cNvPr id="883" name="Google Shape;883;p72"/>
          <p:cNvGrpSpPr/>
          <p:nvPr/>
        </p:nvGrpSpPr>
        <p:grpSpPr>
          <a:xfrm>
            <a:off x="8092953" y="4019885"/>
            <a:ext cx="1123603" cy="1123603"/>
            <a:chOff x="8092953" y="4019885"/>
            <a:chExt cx="1123603" cy="1123603"/>
          </a:xfrm>
        </p:grpSpPr>
        <p:sp>
          <p:nvSpPr>
            <p:cNvPr id="884" name="Google Shape;884;p72"/>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72"/>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6" name="Google Shape;886;p72"/>
          <p:cNvSpPr txBox="1"/>
          <p:nvPr/>
        </p:nvSpPr>
        <p:spPr>
          <a:xfrm>
            <a:off x="720000" y="1192125"/>
            <a:ext cx="7584600" cy="19911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Continuous evaluation and verification throughout design process</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Success evaluated through following standard ASIC design process and comparing outcomes to initial engineering specifications and standards</a:t>
            </a:r>
            <a:endParaRPr sz="1600">
              <a:solidFill>
                <a:schemeClr val="dk1"/>
              </a:solidFill>
              <a:latin typeface="Albert Sans"/>
              <a:ea typeface="Albert Sans"/>
              <a:cs typeface="Albert Sans"/>
              <a:sym typeface="Albert Sans"/>
            </a:endParaRPr>
          </a:p>
        </p:txBody>
      </p:sp>
      <p:pic>
        <p:nvPicPr>
          <p:cNvPr id="887" name="Google Shape;887;p72"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pic>
        <p:nvPicPr>
          <p:cNvPr id="888" name="Google Shape;888;p72"/>
          <p:cNvPicPr preferRelativeResize="0"/>
          <p:nvPr/>
        </p:nvPicPr>
        <p:blipFill>
          <a:blip r:embed="rId4">
            <a:alphaModFix/>
          </a:blip>
          <a:stretch>
            <a:fillRect/>
          </a:stretch>
        </p:blipFill>
        <p:spPr>
          <a:xfrm>
            <a:off x="1369600" y="2238350"/>
            <a:ext cx="6285399" cy="26672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7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Challenges &amp; Solutions</a:t>
            </a:r>
            <a:endParaRPr/>
          </a:p>
        </p:txBody>
      </p:sp>
      <p:grpSp>
        <p:nvGrpSpPr>
          <p:cNvPr id="894" name="Google Shape;894;p73"/>
          <p:cNvGrpSpPr/>
          <p:nvPr/>
        </p:nvGrpSpPr>
        <p:grpSpPr>
          <a:xfrm>
            <a:off x="8092953" y="4019885"/>
            <a:ext cx="1123603" cy="1123603"/>
            <a:chOff x="8092953" y="4019885"/>
            <a:chExt cx="1123603" cy="1123603"/>
          </a:xfrm>
        </p:grpSpPr>
        <p:sp>
          <p:nvSpPr>
            <p:cNvPr id="895" name="Google Shape;895;p73"/>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73"/>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7" name="Google Shape;897;p73"/>
          <p:cNvSpPr txBox="1"/>
          <p:nvPr/>
        </p:nvSpPr>
        <p:spPr>
          <a:xfrm>
            <a:off x="779700" y="1017725"/>
            <a:ext cx="7584600" cy="920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Our challenges are more centered around moving through the ASIC design process and software-related issues rather than hardware-related and parts issues in a typical project</a:t>
            </a:r>
            <a:endParaRPr sz="1600">
              <a:solidFill>
                <a:schemeClr val="dk1"/>
              </a:solidFill>
              <a:latin typeface="Albert Sans"/>
              <a:ea typeface="Albert Sans"/>
              <a:cs typeface="Albert Sans"/>
              <a:sym typeface="Albert Sans"/>
            </a:endParaRPr>
          </a:p>
        </p:txBody>
      </p:sp>
      <p:pic>
        <p:nvPicPr>
          <p:cNvPr id="898" name="Google Shape;898;p73"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graphicFrame>
        <p:nvGraphicFramePr>
          <p:cNvPr id="899" name="Google Shape;899;p73"/>
          <p:cNvGraphicFramePr/>
          <p:nvPr/>
        </p:nvGraphicFramePr>
        <p:xfrm>
          <a:off x="955825" y="2059025"/>
          <a:ext cx="3000000" cy="3000000"/>
        </p:xfrm>
        <a:graphic>
          <a:graphicData uri="http://schemas.openxmlformats.org/drawingml/2006/table">
            <a:tbl>
              <a:tblPr>
                <a:noFill/>
                <a:tableStyleId>{70D06162-75F3-438A-86CB-AA3DBD122E1B}</a:tableStyleId>
              </a:tblPr>
              <a:tblGrid>
                <a:gridCol w="2695550"/>
                <a:gridCol w="4417375"/>
              </a:tblGrid>
              <a:tr h="317450">
                <a:tc>
                  <a:txBody>
                    <a:bodyPr/>
                    <a:lstStyle/>
                    <a:p>
                      <a:pPr indent="0" lvl="0" marL="0" rtl="0" algn="l">
                        <a:spcBef>
                          <a:spcPts val="0"/>
                        </a:spcBef>
                        <a:spcAft>
                          <a:spcPts val="0"/>
                        </a:spcAft>
                        <a:buNone/>
                      </a:pPr>
                      <a:r>
                        <a:rPr b="1" lang="en" sz="1600">
                          <a:solidFill>
                            <a:schemeClr val="accent6"/>
                          </a:solidFill>
                        </a:rPr>
                        <a:t>Challenges</a:t>
                      </a:r>
                      <a:endParaRPr b="1" sz="1600">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600">
                          <a:solidFill>
                            <a:schemeClr val="accent6"/>
                          </a:solidFill>
                        </a:rPr>
                        <a:t>Solutions</a:t>
                      </a:r>
                      <a:endParaRPr b="1" sz="1600">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991450">
                <a:tc>
                  <a:txBody>
                    <a:bodyPr/>
                    <a:lstStyle/>
                    <a:p>
                      <a:pPr indent="0" lvl="0" marL="0" rtl="0" algn="l">
                        <a:spcBef>
                          <a:spcPts val="0"/>
                        </a:spcBef>
                        <a:spcAft>
                          <a:spcPts val="0"/>
                        </a:spcAft>
                        <a:buNone/>
                      </a:pPr>
                      <a:r>
                        <a:rPr lang="en">
                          <a:solidFill>
                            <a:schemeClr val="accent6"/>
                          </a:solidFill>
                        </a:rPr>
                        <a:t>Verification is dependent on design steps and may cause delays in the process </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a:solidFill>
                            <a:schemeClr val="accent6"/>
                          </a:solidFill>
                        </a:rPr>
                        <a:t>Assist in debugging design issues to successfully move through ASIC design steps according to our estimated timeline</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1182925">
                <a:tc>
                  <a:txBody>
                    <a:bodyPr/>
                    <a:lstStyle/>
                    <a:p>
                      <a:pPr indent="0" lvl="0" marL="0" rtl="0" algn="l">
                        <a:spcBef>
                          <a:spcPts val="0"/>
                        </a:spcBef>
                        <a:spcAft>
                          <a:spcPts val="0"/>
                        </a:spcAft>
                        <a:buNone/>
                      </a:pPr>
                      <a:r>
                        <a:rPr lang="en">
                          <a:solidFill>
                            <a:schemeClr val="accent6"/>
                          </a:solidFill>
                        </a:rPr>
                        <a:t>One setback or mistake in either design or verification can significantly delay project completion</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a:solidFill>
                            <a:schemeClr val="accent6"/>
                          </a:solidFill>
                        </a:rPr>
                        <a:t>Carefully evaluate the work completed at each step to rule out any errors or mistakes before moving onto the next step in the process</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903" name="Shape 903"/>
        <p:cNvGrpSpPr/>
        <p:nvPr/>
      </p:nvGrpSpPr>
      <p:grpSpPr>
        <a:xfrm>
          <a:off x="0" y="0"/>
          <a:ext cx="0" cy="0"/>
          <a:chOff x="0" y="0"/>
          <a:chExt cx="0" cy="0"/>
        </a:xfrm>
      </p:grpSpPr>
      <p:grpSp>
        <p:nvGrpSpPr>
          <p:cNvPr id="904" name="Google Shape;904;p74"/>
          <p:cNvGrpSpPr/>
          <p:nvPr/>
        </p:nvGrpSpPr>
        <p:grpSpPr>
          <a:xfrm>
            <a:off x="1987434" y="3408507"/>
            <a:ext cx="5006600" cy="2547208"/>
            <a:chOff x="1977334" y="3761457"/>
            <a:chExt cx="5006600" cy="2547208"/>
          </a:xfrm>
        </p:grpSpPr>
        <p:sp>
          <p:nvSpPr>
            <p:cNvPr id="905" name="Google Shape;905;p74"/>
            <p:cNvSpPr/>
            <p:nvPr/>
          </p:nvSpPr>
          <p:spPr>
            <a:xfrm rot="10800000">
              <a:off x="1977334" y="3761457"/>
              <a:ext cx="2757183" cy="254720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6" name="Google Shape;906;p74"/>
            <p:cNvGrpSpPr/>
            <p:nvPr/>
          </p:nvGrpSpPr>
          <p:grpSpPr>
            <a:xfrm>
              <a:off x="4400671" y="3821498"/>
              <a:ext cx="2583262" cy="2084187"/>
              <a:chOff x="4400671" y="3821498"/>
              <a:chExt cx="2583262" cy="2084187"/>
            </a:xfrm>
          </p:grpSpPr>
          <p:sp>
            <p:nvSpPr>
              <p:cNvPr id="907" name="Google Shape;907;p74"/>
              <p:cNvSpPr/>
              <p:nvPr/>
            </p:nvSpPr>
            <p:spPr>
              <a:xfrm rot="10800000">
                <a:off x="5304247" y="3821498"/>
                <a:ext cx="1515904" cy="190657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74"/>
              <p:cNvSpPr/>
              <p:nvPr/>
            </p:nvSpPr>
            <p:spPr>
              <a:xfrm rot="10800000">
                <a:off x="4400671" y="4257528"/>
                <a:ext cx="1229784" cy="1147500"/>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74"/>
              <p:cNvSpPr/>
              <p:nvPr/>
            </p:nvSpPr>
            <p:spPr>
              <a:xfrm rot="10800000">
                <a:off x="5478881" y="5126541"/>
                <a:ext cx="456878" cy="669973"/>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74"/>
              <p:cNvSpPr/>
              <p:nvPr/>
            </p:nvSpPr>
            <p:spPr>
              <a:xfrm rot="10800000">
                <a:off x="5471930" y="4196606"/>
                <a:ext cx="1512003" cy="1709079"/>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74"/>
              <p:cNvSpPr/>
              <p:nvPr/>
            </p:nvSpPr>
            <p:spPr>
              <a:xfrm rot="10800000">
                <a:off x="5416537" y="3964323"/>
                <a:ext cx="1550493" cy="1779088"/>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2" name="Google Shape;912;p74"/>
            <p:cNvSpPr/>
            <p:nvPr/>
          </p:nvSpPr>
          <p:spPr>
            <a:xfrm rot="10800000">
              <a:off x="3496279" y="5182515"/>
              <a:ext cx="470713" cy="336365"/>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74"/>
            <p:cNvSpPr/>
            <p:nvPr/>
          </p:nvSpPr>
          <p:spPr>
            <a:xfrm rot="10800000">
              <a:off x="3219407" y="5014867"/>
              <a:ext cx="1045191" cy="900804"/>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74"/>
            <p:cNvSpPr/>
            <p:nvPr/>
          </p:nvSpPr>
          <p:spPr>
            <a:xfrm rot="10800000">
              <a:off x="4915173" y="4769739"/>
              <a:ext cx="894459" cy="916772"/>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74"/>
            <p:cNvSpPr/>
            <p:nvPr/>
          </p:nvSpPr>
          <p:spPr>
            <a:xfrm rot="10800000">
              <a:off x="4651393" y="4877410"/>
              <a:ext cx="303805" cy="638401"/>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74"/>
            <p:cNvSpPr/>
            <p:nvPr/>
          </p:nvSpPr>
          <p:spPr>
            <a:xfrm rot="10800000">
              <a:off x="4495243" y="4739732"/>
              <a:ext cx="728383" cy="809106"/>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74"/>
            <p:cNvSpPr/>
            <p:nvPr/>
          </p:nvSpPr>
          <p:spPr>
            <a:xfrm rot="10800000">
              <a:off x="5078968" y="4813535"/>
              <a:ext cx="513779" cy="828403"/>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74"/>
            <p:cNvSpPr/>
            <p:nvPr/>
          </p:nvSpPr>
          <p:spPr>
            <a:xfrm rot="10800000">
              <a:off x="6099471" y="4821864"/>
              <a:ext cx="573802" cy="570889"/>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74"/>
            <p:cNvSpPr/>
            <p:nvPr/>
          </p:nvSpPr>
          <p:spPr>
            <a:xfrm rot="10800000">
              <a:off x="5014376" y="4731113"/>
              <a:ext cx="339226" cy="330956"/>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0" name="Google Shape;920;p74"/>
          <p:cNvSpPr/>
          <p:nvPr/>
        </p:nvSpPr>
        <p:spPr>
          <a:xfrm>
            <a:off x="3441700" y="763263"/>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74"/>
          <p:cNvSpPr txBox="1"/>
          <p:nvPr>
            <p:ph type="title"/>
          </p:nvPr>
        </p:nvSpPr>
        <p:spPr>
          <a:xfrm>
            <a:off x="914650" y="2150850"/>
            <a:ext cx="73149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Administrative Content</a:t>
            </a:r>
            <a:endParaRPr/>
          </a:p>
        </p:txBody>
      </p:sp>
      <p:grpSp>
        <p:nvGrpSpPr>
          <p:cNvPr id="922" name="Google Shape;922;p74"/>
          <p:cNvGrpSpPr/>
          <p:nvPr/>
        </p:nvGrpSpPr>
        <p:grpSpPr>
          <a:xfrm>
            <a:off x="1904048" y="-1529480"/>
            <a:ext cx="2837890" cy="3551859"/>
            <a:chOff x="1904048" y="-1529480"/>
            <a:chExt cx="2837890" cy="3551859"/>
          </a:xfrm>
        </p:grpSpPr>
        <p:sp>
          <p:nvSpPr>
            <p:cNvPr id="923" name="Google Shape;923;p74"/>
            <p:cNvSpPr/>
            <p:nvPr/>
          </p:nvSpPr>
          <p:spPr>
            <a:xfrm rot="10800000">
              <a:off x="3467455" y="-66827"/>
              <a:ext cx="484492" cy="346211"/>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74"/>
            <p:cNvSpPr/>
            <p:nvPr/>
          </p:nvSpPr>
          <p:spPr>
            <a:xfrm rot="10800000">
              <a:off x="3182479" y="-239382"/>
              <a:ext cx="1075786" cy="927173"/>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74"/>
            <p:cNvSpPr/>
            <p:nvPr/>
          </p:nvSpPr>
          <p:spPr>
            <a:xfrm rot="10800000">
              <a:off x="2419388" y="-115916"/>
              <a:ext cx="1923620" cy="2138295"/>
            </a:xfrm>
            <a:custGeom>
              <a:rect b="b" l="l" r="r" t="t"/>
              <a:pathLst>
                <a:path extrusionOk="0" h="39942" w="35932">
                  <a:moveTo>
                    <a:pt x="35148" y="1"/>
                  </a:moveTo>
                  <a:cubicBezTo>
                    <a:pt x="34956" y="15"/>
                    <a:pt x="34778" y="104"/>
                    <a:pt x="34630" y="237"/>
                  </a:cubicBezTo>
                  <a:cubicBezTo>
                    <a:pt x="34497" y="385"/>
                    <a:pt x="34438" y="577"/>
                    <a:pt x="34438" y="769"/>
                  </a:cubicBezTo>
                  <a:cubicBezTo>
                    <a:pt x="34453" y="917"/>
                    <a:pt x="34497" y="1050"/>
                    <a:pt x="34586" y="1169"/>
                  </a:cubicBezTo>
                  <a:lnTo>
                    <a:pt x="31806" y="3948"/>
                  </a:lnTo>
                  <a:lnTo>
                    <a:pt x="22890" y="3948"/>
                  </a:lnTo>
                  <a:lnTo>
                    <a:pt x="18291" y="8532"/>
                  </a:lnTo>
                  <a:lnTo>
                    <a:pt x="18291" y="19430"/>
                  </a:lnTo>
                  <a:lnTo>
                    <a:pt x="14299" y="23422"/>
                  </a:lnTo>
                  <a:lnTo>
                    <a:pt x="9228" y="23422"/>
                  </a:lnTo>
                  <a:lnTo>
                    <a:pt x="578" y="32087"/>
                  </a:lnTo>
                  <a:lnTo>
                    <a:pt x="578" y="38504"/>
                  </a:lnTo>
                  <a:cubicBezTo>
                    <a:pt x="474" y="38533"/>
                    <a:pt x="371" y="38593"/>
                    <a:pt x="282" y="38681"/>
                  </a:cubicBezTo>
                  <a:cubicBezTo>
                    <a:pt x="1" y="38962"/>
                    <a:pt x="1" y="39435"/>
                    <a:pt x="282" y="39731"/>
                  </a:cubicBezTo>
                  <a:cubicBezTo>
                    <a:pt x="430" y="39872"/>
                    <a:pt x="618" y="39942"/>
                    <a:pt x="807" y="39942"/>
                  </a:cubicBezTo>
                  <a:cubicBezTo>
                    <a:pt x="995" y="39942"/>
                    <a:pt x="1184" y="39872"/>
                    <a:pt x="1332" y="39731"/>
                  </a:cubicBezTo>
                  <a:cubicBezTo>
                    <a:pt x="1613" y="39435"/>
                    <a:pt x="1613" y="38962"/>
                    <a:pt x="1332" y="38681"/>
                  </a:cubicBezTo>
                  <a:cubicBezTo>
                    <a:pt x="1184" y="38533"/>
                    <a:pt x="992" y="38459"/>
                    <a:pt x="799" y="38459"/>
                  </a:cubicBezTo>
                  <a:lnTo>
                    <a:pt x="799" y="32175"/>
                  </a:lnTo>
                  <a:lnTo>
                    <a:pt x="9331" y="23644"/>
                  </a:lnTo>
                  <a:lnTo>
                    <a:pt x="14388" y="23644"/>
                  </a:lnTo>
                  <a:lnTo>
                    <a:pt x="18513" y="19518"/>
                  </a:lnTo>
                  <a:lnTo>
                    <a:pt x="18513" y="8621"/>
                  </a:lnTo>
                  <a:lnTo>
                    <a:pt x="22979" y="4170"/>
                  </a:lnTo>
                  <a:lnTo>
                    <a:pt x="31895" y="4170"/>
                  </a:lnTo>
                  <a:lnTo>
                    <a:pt x="34734" y="1331"/>
                  </a:lnTo>
                  <a:cubicBezTo>
                    <a:pt x="34853" y="1424"/>
                    <a:pt x="34997" y="1481"/>
                    <a:pt x="35153" y="1481"/>
                  </a:cubicBezTo>
                  <a:cubicBezTo>
                    <a:pt x="35171" y="1481"/>
                    <a:pt x="35189" y="1481"/>
                    <a:pt x="35207" y="1479"/>
                  </a:cubicBezTo>
                  <a:cubicBezTo>
                    <a:pt x="35399" y="1479"/>
                    <a:pt x="35591" y="1390"/>
                    <a:pt x="35724" y="1243"/>
                  </a:cubicBezTo>
                  <a:cubicBezTo>
                    <a:pt x="35857" y="1095"/>
                    <a:pt x="35931" y="917"/>
                    <a:pt x="35917" y="710"/>
                  </a:cubicBezTo>
                  <a:cubicBezTo>
                    <a:pt x="35917" y="533"/>
                    <a:pt x="35828" y="355"/>
                    <a:pt x="35710" y="222"/>
                  </a:cubicBezTo>
                  <a:cubicBezTo>
                    <a:pt x="35695" y="222"/>
                    <a:pt x="35695" y="208"/>
                    <a:pt x="35680" y="208"/>
                  </a:cubicBezTo>
                  <a:cubicBezTo>
                    <a:pt x="35547" y="74"/>
                    <a:pt x="35370" y="1"/>
                    <a:pt x="3517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74"/>
            <p:cNvSpPr/>
            <p:nvPr/>
          </p:nvSpPr>
          <p:spPr>
            <a:xfrm rot="10800000">
              <a:off x="3018609" y="-71419"/>
              <a:ext cx="1214334" cy="1778754"/>
            </a:xfrm>
            <a:custGeom>
              <a:rect b="b" l="l" r="r" t="t"/>
              <a:pathLst>
                <a:path extrusionOk="0" h="33226" w="22683">
                  <a:moveTo>
                    <a:pt x="21869" y="0"/>
                  </a:moveTo>
                  <a:cubicBezTo>
                    <a:pt x="21677" y="0"/>
                    <a:pt x="21485" y="74"/>
                    <a:pt x="21337" y="222"/>
                  </a:cubicBezTo>
                  <a:cubicBezTo>
                    <a:pt x="21085" y="488"/>
                    <a:pt x="21056" y="902"/>
                    <a:pt x="21278" y="1183"/>
                  </a:cubicBezTo>
                  <a:lnTo>
                    <a:pt x="18808" y="3667"/>
                  </a:lnTo>
                  <a:lnTo>
                    <a:pt x="18808" y="14373"/>
                  </a:lnTo>
                  <a:lnTo>
                    <a:pt x="13618" y="19577"/>
                  </a:lnTo>
                  <a:lnTo>
                    <a:pt x="8369" y="19577"/>
                  </a:lnTo>
                  <a:lnTo>
                    <a:pt x="651" y="27296"/>
                  </a:lnTo>
                  <a:lnTo>
                    <a:pt x="651" y="31761"/>
                  </a:lnTo>
                  <a:cubicBezTo>
                    <a:pt x="518" y="31791"/>
                    <a:pt x="399" y="31865"/>
                    <a:pt x="296" y="31968"/>
                  </a:cubicBezTo>
                  <a:cubicBezTo>
                    <a:pt x="0" y="32249"/>
                    <a:pt x="0" y="32722"/>
                    <a:pt x="296" y="33003"/>
                  </a:cubicBezTo>
                  <a:cubicBezTo>
                    <a:pt x="436" y="33151"/>
                    <a:pt x="625" y="33225"/>
                    <a:pt x="813" y="33225"/>
                  </a:cubicBezTo>
                  <a:cubicBezTo>
                    <a:pt x="1002" y="33225"/>
                    <a:pt x="1191" y="33151"/>
                    <a:pt x="1331" y="33003"/>
                  </a:cubicBezTo>
                  <a:cubicBezTo>
                    <a:pt x="1627" y="32722"/>
                    <a:pt x="1627" y="32249"/>
                    <a:pt x="1331" y="31968"/>
                  </a:cubicBezTo>
                  <a:cubicBezTo>
                    <a:pt x="1213" y="31835"/>
                    <a:pt x="1035" y="31761"/>
                    <a:pt x="873" y="31746"/>
                  </a:cubicBezTo>
                  <a:lnTo>
                    <a:pt x="873" y="27385"/>
                  </a:lnTo>
                  <a:lnTo>
                    <a:pt x="8458" y="19784"/>
                  </a:lnTo>
                  <a:lnTo>
                    <a:pt x="13707" y="19784"/>
                  </a:lnTo>
                  <a:lnTo>
                    <a:pt x="19030" y="14476"/>
                  </a:lnTo>
                  <a:lnTo>
                    <a:pt x="19030" y="3756"/>
                  </a:lnTo>
                  <a:lnTo>
                    <a:pt x="21440" y="1346"/>
                  </a:lnTo>
                  <a:cubicBezTo>
                    <a:pt x="21565" y="1438"/>
                    <a:pt x="21716" y="1483"/>
                    <a:pt x="21867" y="1483"/>
                  </a:cubicBezTo>
                  <a:cubicBezTo>
                    <a:pt x="22056" y="1483"/>
                    <a:pt x="22247" y="1412"/>
                    <a:pt x="22387" y="1272"/>
                  </a:cubicBezTo>
                  <a:cubicBezTo>
                    <a:pt x="22682" y="976"/>
                    <a:pt x="22682" y="503"/>
                    <a:pt x="22387" y="222"/>
                  </a:cubicBezTo>
                  <a:cubicBezTo>
                    <a:pt x="22239" y="74"/>
                    <a:pt x="22061" y="0"/>
                    <a:pt x="2186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74"/>
            <p:cNvSpPr/>
            <p:nvPr/>
          </p:nvSpPr>
          <p:spPr>
            <a:xfrm rot="10800000">
              <a:off x="1904048" y="-1529480"/>
              <a:ext cx="2837890" cy="2621770"/>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7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Bill of Materials</a:t>
            </a:r>
            <a:endParaRPr/>
          </a:p>
        </p:txBody>
      </p:sp>
      <p:grpSp>
        <p:nvGrpSpPr>
          <p:cNvPr id="933" name="Google Shape;933;p75"/>
          <p:cNvGrpSpPr/>
          <p:nvPr/>
        </p:nvGrpSpPr>
        <p:grpSpPr>
          <a:xfrm>
            <a:off x="8092953" y="4019885"/>
            <a:ext cx="1123603" cy="1123603"/>
            <a:chOff x="8092953" y="4019885"/>
            <a:chExt cx="1123603" cy="1123603"/>
          </a:xfrm>
        </p:grpSpPr>
        <p:sp>
          <p:nvSpPr>
            <p:cNvPr id="934" name="Google Shape;934;p75"/>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75"/>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936" name="Google Shape;936;p75"/>
          <p:cNvGraphicFramePr/>
          <p:nvPr/>
        </p:nvGraphicFramePr>
        <p:xfrm>
          <a:off x="1446900" y="1098600"/>
          <a:ext cx="3000000" cy="3000000"/>
        </p:xfrm>
        <a:graphic>
          <a:graphicData uri="http://schemas.openxmlformats.org/drawingml/2006/table">
            <a:tbl>
              <a:tblPr>
                <a:noFill/>
                <a:tableStyleId>{70D06162-75F3-438A-86CB-AA3DBD122E1B}</a:tableStyleId>
              </a:tblPr>
              <a:tblGrid>
                <a:gridCol w="2250150"/>
                <a:gridCol w="2622825"/>
                <a:gridCol w="1377200"/>
              </a:tblGrid>
              <a:tr h="269075">
                <a:tc>
                  <a:txBody>
                    <a:bodyPr/>
                    <a:lstStyle/>
                    <a:p>
                      <a:pPr indent="0" lvl="0" marL="0" rtl="0" algn="l">
                        <a:spcBef>
                          <a:spcPts val="0"/>
                        </a:spcBef>
                        <a:spcAft>
                          <a:spcPts val="0"/>
                        </a:spcAft>
                        <a:buNone/>
                      </a:pPr>
                      <a:r>
                        <a:rPr b="1" lang="en" sz="1100">
                          <a:solidFill>
                            <a:schemeClr val="dk1"/>
                          </a:solidFill>
                        </a:rPr>
                        <a:t>Category</a:t>
                      </a:r>
                      <a:endParaRPr b="1"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100">
                          <a:solidFill>
                            <a:schemeClr val="dk1"/>
                          </a:solidFill>
                        </a:rPr>
                        <a:t>Item</a:t>
                      </a:r>
                      <a:endParaRPr b="1"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100">
                          <a:solidFill>
                            <a:schemeClr val="dk1"/>
                          </a:solidFill>
                        </a:rPr>
                        <a:t>Source / Cost</a:t>
                      </a:r>
                      <a:endParaRPr b="1"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EDA Tools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Cadence Xcelium, Genus, and Innovus.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Provided via project sponsor</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HDL Design Environment</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SystemVerilog and UVM.</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Open Source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Open-Source Core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Ibex RISC-V Core, baseline RTL.</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Open Source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RISC-V Toolchain</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GCC / LLVM with </a:t>
                      </a:r>
                      <a:r>
                        <a:rPr lang="en" sz="1100">
                          <a:solidFill>
                            <a:schemeClr val="dk1"/>
                          </a:solidFill>
                        </a:rPr>
                        <a:t>custom ISA extensions.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Open Source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Computing Resources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UCF HPC Servers and department workstations.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Provided by University</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Documentation Tools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Overleaf (LaTeX) &amp; Github.</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Free Academic Access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Training Resources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Cadence Training portal, online ASIC flow modules.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Provided via project sponsor</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pic>
        <p:nvPicPr>
          <p:cNvPr id="937" name="Google Shape;937;p75" title="Headshot_Anna_Craig.jpg"/>
          <p:cNvPicPr preferRelativeResize="0"/>
          <p:nvPr/>
        </p:nvPicPr>
        <p:blipFill rotWithShape="1">
          <a:blip r:embed="rId3">
            <a:alphaModFix/>
          </a:blip>
          <a:srcRect b="15521" l="8909" r="13823" t="5044"/>
          <a:stretch/>
        </p:blipFill>
        <p:spPr>
          <a:xfrm>
            <a:off x="7980800" y="8757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7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a:t>
            </a:r>
            <a:r>
              <a:rPr lang="en"/>
              <a:t>Distribution</a:t>
            </a:r>
            <a:r>
              <a:rPr lang="en"/>
              <a:t>:</a:t>
            </a:r>
            <a:endParaRPr/>
          </a:p>
        </p:txBody>
      </p:sp>
      <p:graphicFrame>
        <p:nvGraphicFramePr>
          <p:cNvPr id="943" name="Google Shape;943;p76"/>
          <p:cNvGraphicFramePr/>
          <p:nvPr/>
        </p:nvGraphicFramePr>
        <p:xfrm>
          <a:off x="1736525" y="1565988"/>
          <a:ext cx="3000000" cy="3000000"/>
        </p:xfrm>
        <a:graphic>
          <a:graphicData uri="http://schemas.openxmlformats.org/drawingml/2006/table">
            <a:tbl>
              <a:tblPr>
                <a:noFill/>
                <a:tableStyleId>{70D06162-75F3-438A-86CB-AA3DBD122E1B}</a:tableStyleId>
              </a:tblPr>
              <a:tblGrid>
                <a:gridCol w="2835475"/>
                <a:gridCol w="2835475"/>
              </a:tblGrid>
              <a:tr h="381000">
                <a:tc>
                  <a:txBody>
                    <a:bodyPr/>
                    <a:lstStyle/>
                    <a:p>
                      <a:pPr indent="0" lvl="0" marL="0" rtl="0" algn="l">
                        <a:spcBef>
                          <a:spcPts val="0"/>
                        </a:spcBef>
                        <a:spcAft>
                          <a:spcPts val="0"/>
                        </a:spcAft>
                        <a:buNone/>
                      </a:pPr>
                      <a:r>
                        <a:rPr b="1" lang="en">
                          <a:solidFill>
                            <a:schemeClr val="accent6"/>
                          </a:solidFill>
                        </a:rPr>
                        <a:t>SD 1 - Front End VLSI</a:t>
                      </a:r>
                      <a:endParaRPr b="1">
                        <a:solidFill>
                          <a:schemeClr val="accent6"/>
                        </a:solidFill>
                      </a:endParaRPr>
                    </a:p>
                  </a:txBody>
                  <a:tcPr marT="91425" marB="91425" marR="91425" marL="91425">
                    <a:solidFill>
                      <a:schemeClr val="lt2"/>
                    </a:solidFill>
                  </a:tcPr>
                </a:tc>
                <a:tc>
                  <a:txBody>
                    <a:bodyPr/>
                    <a:lstStyle/>
                    <a:p>
                      <a:pPr indent="0" lvl="0" marL="0" rtl="0" algn="l">
                        <a:spcBef>
                          <a:spcPts val="0"/>
                        </a:spcBef>
                        <a:spcAft>
                          <a:spcPts val="0"/>
                        </a:spcAft>
                        <a:buNone/>
                      </a:pPr>
                      <a:r>
                        <a:rPr b="1" lang="en">
                          <a:solidFill>
                            <a:schemeClr val="accent6"/>
                          </a:solidFill>
                        </a:rPr>
                        <a:t>SD 2 - Back-End VLSI</a:t>
                      </a:r>
                      <a:endParaRPr b="1">
                        <a:solidFill>
                          <a:schemeClr val="accent6"/>
                        </a:solidFill>
                      </a:endParaRPr>
                    </a:p>
                  </a:txBody>
                  <a:tcPr marT="91425" marB="91425" marR="91425" marL="91425">
                    <a:solidFill>
                      <a:schemeClr val="lt2"/>
                    </a:solidFill>
                  </a:tcPr>
                </a:tc>
              </a:tr>
              <a:tr h="381000">
                <a:tc>
                  <a:txBody>
                    <a:bodyPr/>
                    <a:lstStyle/>
                    <a:p>
                      <a:pPr indent="0" lvl="0" marL="0" rtl="0" algn="l">
                        <a:spcBef>
                          <a:spcPts val="0"/>
                        </a:spcBef>
                        <a:spcAft>
                          <a:spcPts val="0"/>
                        </a:spcAft>
                        <a:buNone/>
                      </a:pPr>
                      <a:r>
                        <a:rPr lang="en" u="sng">
                          <a:solidFill>
                            <a:schemeClr val="accent6"/>
                          </a:solidFill>
                        </a:rPr>
                        <a:t>RTL Design: </a:t>
                      </a:r>
                      <a:endParaRPr u="sng">
                        <a:solidFill>
                          <a:schemeClr val="accent6"/>
                        </a:solidFill>
                      </a:endParaRPr>
                    </a:p>
                    <a:p>
                      <a:pPr indent="0" lvl="0" marL="0" rtl="0" algn="l">
                        <a:spcBef>
                          <a:spcPts val="0"/>
                        </a:spcBef>
                        <a:spcAft>
                          <a:spcPts val="0"/>
                        </a:spcAft>
                        <a:buNone/>
                      </a:pPr>
                      <a:r>
                        <a:rPr lang="en">
                          <a:solidFill>
                            <a:schemeClr val="accent6"/>
                          </a:solidFill>
                        </a:rPr>
                        <a:t>Joshua </a:t>
                      </a:r>
                      <a:endParaRPr>
                        <a:solidFill>
                          <a:schemeClr val="accent6"/>
                        </a:solidFill>
                      </a:endParaRPr>
                    </a:p>
                    <a:p>
                      <a:pPr indent="0" lvl="0" marL="0" rtl="0" algn="l">
                        <a:spcBef>
                          <a:spcPts val="0"/>
                        </a:spcBef>
                        <a:spcAft>
                          <a:spcPts val="0"/>
                        </a:spcAft>
                        <a:buNone/>
                      </a:pPr>
                      <a:r>
                        <a:rPr lang="en">
                          <a:solidFill>
                            <a:schemeClr val="accent6"/>
                          </a:solidFill>
                        </a:rPr>
                        <a:t>Daniel</a:t>
                      </a:r>
                      <a:endParaRPr>
                        <a:solidFill>
                          <a:schemeClr val="accent6"/>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u="sng">
                          <a:solidFill>
                            <a:schemeClr val="accent6"/>
                          </a:solidFill>
                        </a:rPr>
                        <a:t>Physical Design:</a:t>
                      </a:r>
                      <a:endParaRPr u="sng">
                        <a:solidFill>
                          <a:schemeClr val="accent6"/>
                        </a:solidFill>
                      </a:endParaRPr>
                    </a:p>
                    <a:p>
                      <a:pPr indent="0" lvl="0" marL="0" rtl="0" algn="l">
                        <a:spcBef>
                          <a:spcPts val="0"/>
                        </a:spcBef>
                        <a:spcAft>
                          <a:spcPts val="0"/>
                        </a:spcAft>
                        <a:buNone/>
                      </a:pPr>
                      <a:r>
                        <a:rPr lang="en">
                          <a:solidFill>
                            <a:schemeClr val="accent6"/>
                          </a:solidFill>
                        </a:rPr>
                        <a:t>Everyone</a:t>
                      </a:r>
                      <a:endParaRPr>
                        <a:solidFill>
                          <a:schemeClr val="accent6"/>
                        </a:solidFill>
                      </a:endParaRPr>
                    </a:p>
                  </a:txBody>
                  <a:tcPr marT="91425" marB="91425" marR="91425" marL="91425">
                    <a:solidFill>
                      <a:schemeClr val="lt2"/>
                    </a:solidFill>
                  </a:tcPr>
                </a:tc>
              </a:tr>
              <a:tr h="381000">
                <a:tc>
                  <a:txBody>
                    <a:bodyPr/>
                    <a:lstStyle/>
                    <a:p>
                      <a:pPr indent="0" lvl="0" marL="0" rtl="0" algn="l">
                        <a:spcBef>
                          <a:spcPts val="0"/>
                        </a:spcBef>
                        <a:spcAft>
                          <a:spcPts val="0"/>
                        </a:spcAft>
                        <a:buNone/>
                      </a:pPr>
                      <a:r>
                        <a:rPr lang="en" u="sng">
                          <a:solidFill>
                            <a:schemeClr val="accent6"/>
                          </a:solidFill>
                        </a:rPr>
                        <a:t>Verification:</a:t>
                      </a:r>
                      <a:endParaRPr u="sng">
                        <a:solidFill>
                          <a:schemeClr val="accent6"/>
                        </a:solidFill>
                      </a:endParaRPr>
                    </a:p>
                    <a:p>
                      <a:pPr indent="0" lvl="0" marL="0" rtl="0" algn="l">
                        <a:spcBef>
                          <a:spcPts val="0"/>
                        </a:spcBef>
                        <a:spcAft>
                          <a:spcPts val="0"/>
                        </a:spcAft>
                        <a:buNone/>
                      </a:pPr>
                      <a:r>
                        <a:rPr lang="en">
                          <a:solidFill>
                            <a:schemeClr val="accent6"/>
                          </a:solidFill>
                        </a:rPr>
                        <a:t>Alex</a:t>
                      </a:r>
                      <a:endParaRPr>
                        <a:solidFill>
                          <a:schemeClr val="accent6"/>
                        </a:solidFill>
                      </a:endParaRPr>
                    </a:p>
                    <a:p>
                      <a:pPr indent="0" lvl="0" marL="0" rtl="0" algn="l">
                        <a:spcBef>
                          <a:spcPts val="0"/>
                        </a:spcBef>
                        <a:spcAft>
                          <a:spcPts val="0"/>
                        </a:spcAft>
                        <a:buNone/>
                      </a:pPr>
                      <a:r>
                        <a:rPr lang="en">
                          <a:solidFill>
                            <a:schemeClr val="accent6"/>
                          </a:solidFill>
                        </a:rPr>
                        <a:t>Anna</a:t>
                      </a:r>
                      <a:endParaRPr>
                        <a:solidFill>
                          <a:schemeClr val="accent6"/>
                        </a:solidFill>
                      </a:endParaRPr>
                    </a:p>
                    <a:p>
                      <a:pPr indent="0" lvl="0" marL="0" rtl="0" algn="l">
                        <a:spcBef>
                          <a:spcPts val="0"/>
                        </a:spcBef>
                        <a:spcAft>
                          <a:spcPts val="0"/>
                        </a:spcAft>
                        <a:buNone/>
                      </a:pPr>
                      <a:r>
                        <a:rPr lang="en">
                          <a:solidFill>
                            <a:schemeClr val="accent6"/>
                          </a:solidFill>
                        </a:rPr>
                        <a:t>Alyssa</a:t>
                      </a:r>
                      <a:endParaRPr>
                        <a:solidFill>
                          <a:schemeClr val="accent6"/>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u="sng">
                          <a:solidFill>
                            <a:schemeClr val="accent6"/>
                          </a:solidFill>
                        </a:rPr>
                        <a:t>Final </a:t>
                      </a:r>
                      <a:r>
                        <a:rPr lang="en" u="sng">
                          <a:solidFill>
                            <a:schemeClr val="accent6"/>
                          </a:solidFill>
                        </a:rPr>
                        <a:t>Verification:</a:t>
                      </a:r>
                      <a:endParaRPr u="sng">
                        <a:solidFill>
                          <a:schemeClr val="accent6"/>
                        </a:solidFill>
                      </a:endParaRPr>
                    </a:p>
                    <a:p>
                      <a:pPr indent="0" lvl="0" marL="0" rtl="0" algn="l">
                        <a:spcBef>
                          <a:spcPts val="0"/>
                        </a:spcBef>
                        <a:spcAft>
                          <a:spcPts val="0"/>
                        </a:spcAft>
                        <a:buNone/>
                      </a:pPr>
                      <a:r>
                        <a:rPr lang="en">
                          <a:solidFill>
                            <a:schemeClr val="accent6"/>
                          </a:solidFill>
                        </a:rPr>
                        <a:t>Everyone</a:t>
                      </a:r>
                      <a:endParaRPr>
                        <a:solidFill>
                          <a:schemeClr val="accent6"/>
                        </a:solidFill>
                      </a:endParaRPr>
                    </a:p>
                  </a:txBody>
                  <a:tcPr marT="91425" marB="91425" marR="91425" marL="91425">
                    <a:solidFill>
                      <a:schemeClr val="lt2"/>
                    </a:solidFill>
                  </a:tcPr>
                </a:tc>
              </a:tr>
            </a:tbl>
          </a:graphicData>
        </a:graphic>
      </p:graphicFrame>
      <p:pic>
        <p:nvPicPr>
          <p:cNvPr id="944" name="Google Shape;944;p76" title="Headshot_Anna_Craig.jpg"/>
          <p:cNvPicPr preferRelativeResize="0"/>
          <p:nvPr/>
        </p:nvPicPr>
        <p:blipFill rotWithShape="1">
          <a:blip r:embed="rId3">
            <a:alphaModFix/>
          </a:blip>
          <a:srcRect b="15521" l="8909" r="13823" t="5044"/>
          <a:stretch/>
        </p:blipFill>
        <p:spPr>
          <a:xfrm>
            <a:off x="7980800" y="8757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7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Progress &amp; Plan for Completion</a:t>
            </a:r>
            <a:endParaRPr/>
          </a:p>
        </p:txBody>
      </p:sp>
      <p:grpSp>
        <p:nvGrpSpPr>
          <p:cNvPr id="950" name="Google Shape;950;p77"/>
          <p:cNvGrpSpPr/>
          <p:nvPr/>
        </p:nvGrpSpPr>
        <p:grpSpPr>
          <a:xfrm>
            <a:off x="8092953" y="4019885"/>
            <a:ext cx="1123603" cy="1123603"/>
            <a:chOff x="8092953" y="4019885"/>
            <a:chExt cx="1123603" cy="1123603"/>
          </a:xfrm>
        </p:grpSpPr>
        <p:sp>
          <p:nvSpPr>
            <p:cNvPr id="951" name="Google Shape;951;p77"/>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77"/>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3" name="Google Shape;953;p77"/>
          <p:cNvSpPr txBox="1"/>
          <p:nvPr/>
        </p:nvSpPr>
        <p:spPr>
          <a:xfrm>
            <a:off x="720000" y="1290625"/>
            <a:ext cx="7584600" cy="32817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None/>
            </a:pPr>
            <a:r>
              <a:rPr b="1" lang="en" sz="1600">
                <a:solidFill>
                  <a:schemeClr val="dk1"/>
                </a:solidFill>
                <a:latin typeface="Albert Sans"/>
                <a:ea typeface="Albert Sans"/>
                <a:cs typeface="Albert Sans"/>
                <a:sym typeface="Albert Sans"/>
              </a:rPr>
              <a:t>Current Progress:</a:t>
            </a:r>
            <a:endParaRPr b="1"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Finalizing the synthesis stage</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Moving into Place and Route</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Completing any final toolchain set up for layout</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rPr lang="en" sz="1600">
                <a:solidFill>
                  <a:schemeClr val="dk1"/>
                </a:solidFill>
                <a:latin typeface="Albert Sans"/>
                <a:ea typeface="Albert Sans"/>
                <a:cs typeface="Albert Sans"/>
                <a:sym typeface="Albert Sans"/>
              </a:rPr>
              <a:t> </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rPr lang="en" sz="1600">
                <a:solidFill>
                  <a:schemeClr val="dk1"/>
                </a:solidFill>
                <a:latin typeface="Albert Sans"/>
                <a:ea typeface="Albert Sans"/>
                <a:cs typeface="Albert Sans"/>
                <a:sym typeface="Albert Sans"/>
              </a:rPr>
              <a:t>	</a:t>
            </a:r>
            <a:r>
              <a:rPr b="1" lang="en" sz="1600">
                <a:solidFill>
                  <a:schemeClr val="dk1"/>
                </a:solidFill>
                <a:latin typeface="Albert Sans"/>
                <a:ea typeface="Albert Sans"/>
                <a:cs typeface="Albert Sans"/>
                <a:sym typeface="Albert Sans"/>
              </a:rPr>
              <a:t>Plan for completion:</a:t>
            </a:r>
            <a:endParaRPr b="1"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Physical design completed by end of March</a:t>
            </a:r>
            <a:endParaRPr sz="1600">
              <a:solidFill>
                <a:schemeClr val="dk1"/>
              </a:solidFill>
              <a:latin typeface="Albert Sans"/>
              <a:ea typeface="Albert Sans"/>
              <a:cs typeface="Albert Sans"/>
              <a:sym typeface="Albert Sans"/>
            </a:endParaRPr>
          </a:p>
          <a:p>
            <a:pPr indent="-330200" lvl="1" marL="9144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Floorplanning, PNR, Clock tree synthesis, &amp; physical verification</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p:txBody>
      </p:sp>
      <p:pic>
        <p:nvPicPr>
          <p:cNvPr id="954" name="Google Shape;954;p77" title="Headshot_Anna_Craig.jpg"/>
          <p:cNvPicPr preferRelativeResize="0"/>
          <p:nvPr/>
        </p:nvPicPr>
        <p:blipFill rotWithShape="1">
          <a:blip r:embed="rId3">
            <a:alphaModFix/>
          </a:blip>
          <a:srcRect b="15521" l="8909" r="13823" t="5044"/>
          <a:stretch/>
        </p:blipFill>
        <p:spPr>
          <a:xfrm>
            <a:off x="7980800" y="8757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78"/>
          <p:cNvSpPr txBox="1"/>
          <p:nvPr>
            <p:ph type="title"/>
          </p:nvPr>
        </p:nvSpPr>
        <p:spPr>
          <a:xfrm>
            <a:off x="2207400" y="513175"/>
            <a:ext cx="4729200" cy="1163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700"/>
              <a:t>THANK YOU!</a:t>
            </a:r>
            <a:endParaRPr sz="3700"/>
          </a:p>
        </p:txBody>
      </p:sp>
      <p:sp>
        <p:nvSpPr>
          <p:cNvPr id="960" name="Google Shape;960;p78"/>
          <p:cNvSpPr txBox="1"/>
          <p:nvPr>
            <p:ph idx="4294967295" type="subTitle"/>
          </p:nvPr>
        </p:nvSpPr>
        <p:spPr>
          <a:xfrm>
            <a:off x="1870200" y="1473350"/>
            <a:ext cx="5403600" cy="55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400"/>
              <a:t>OUR SPONSOR:</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p:txBody>
      </p:sp>
      <p:pic>
        <p:nvPicPr>
          <p:cNvPr id="961" name="Google Shape;961;p78"/>
          <p:cNvPicPr preferRelativeResize="0"/>
          <p:nvPr/>
        </p:nvPicPr>
        <p:blipFill>
          <a:blip r:embed="rId3">
            <a:alphaModFix/>
          </a:blip>
          <a:stretch>
            <a:fillRect/>
          </a:stretch>
        </p:blipFill>
        <p:spPr>
          <a:xfrm>
            <a:off x="6999075" y="3244750"/>
            <a:ext cx="1984125" cy="1769901"/>
          </a:xfrm>
          <a:prstGeom prst="rect">
            <a:avLst/>
          </a:prstGeom>
          <a:noFill/>
          <a:ln>
            <a:noFill/>
          </a:ln>
        </p:spPr>
      </p:pic>
      <p:pic>
        <p:nvPicPr>
          <p:cNvPr id="962" name="Google Shape;962;p78"/>
          <p:cNvPicPr preferRelativeResize="0"/>
          <p:nvPr/>
        </p:nvPicPr>
        <p:blipFill>
          <a:blip r:embed="rId4">
            <a:alphaModFix/>
          </a:blip>
          <a:stretch>
            <a:fillRect/>
          </a:stretch>
        </p:blipFill>
        <p:spPr>
          <a:xfrm>
            <a:off x="3633325" y="2032289"/>
            <a:ext cx="1877346" cy="638300"/>
          </a:xfrm>
          <a:prstGeom prst="rect">
            <a:avLst/>
          </a:prstGeom>
          <a:noFill/>
          <a:ln>
            <a:noFill/>
          </a:ln>
        </p:spPr>
      </p:pic>
      <p:sp>
        <p:nvSpPr>
          <p:cNvPr id="963" name="Google Shape;963;p78"/>
          <p:cNvSpPr txBox="1"/>
          <p:nvPr/>
        </p:nvSpPr>
        <p:spPr>
          <a:xfrm>
            <a:off x="3043625" y="2960175"/>
            <a:ext cx="3000000" cy="2630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Dr. Chung Yong Chan</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Dr. Mike Borowczak</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Brian McNulty</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Steve Leonard</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Marlon J Fuentes</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Aaron Lingerfelt</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Alberto Reategui</a:t>
            </a:r>
            <a:endParaRPr/>
          </a:p>
          <a:p>
            <a:pPr indent="0" lvl="0" marL="0" rtl="0" algn="ctr">
              <a:lnSpc>
                <a:spcPct val="115000"/>
              </a:lnSpc>
              <a:spcBef>
                <a:spcPts val="0"/>
              </a:spcBef>
              <a:spcAft>
                <a:spcPts val="0"/>
              </a:spcAft>
              <a:buNone/>
            </a:pPr>
            <a:r>
              <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t/>
            </a:r>
            <a:endParaRPr/>
          </a:p>
        </p:txBody>
      </p:sp>
      <p:sp>
        <p:nvSpPr>
          <p:cNvPr id="964" name="Google Shape;964;p78"/>
          <p:cNvSpPr txBox="1"/>
          <p:nvPr/>
        </p:nvSpPr>
        <p:spPr>
          <a:xfrm>
            <a:off x="3043625" y="2844550"/>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Albert Sans"/>
                <a:ea typeface="Albert Sans"/>
                <a:cs typeface="Albert Sans"/>
                <a:sym typeface="Albert Sans"/>
              </a:rPr>
              <a:t>OUR REVIEWERS: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ch Startup Newsletter by Slidesgo ">
  <a:themeElements>
    <a:clrScheme name="Simple Light">
      <a:dk1>
        <a:srgbClr val="F5F5F5"/>
      </a:dk1>
      <a:lt1>
        <a:srgbClr val="00211A"/>
      </a:lt1>
      <a:dk2>
        <a:srgbClr val="0D1B17"/>
      </a:dk2>
      <a:lt2>
        <a:srgbClr val="00483F"/>
      </a:lt2>
      <a:accent1>
        <a:srgbClr val="03AB6F"/>
      </a:accent1>
      <a:accent2>
        <a:srgbClr val="00B491"/>
      </a:accent2>
      <a:accent3>
        <a:srgbClr val="21C79D"/>
      </a:accent3>
      <a:accent4>
        <a:srgbClr val="5FFFF1"/>
      </a:accent4>
      <a:accent5>
        <a:srgbClr val="FFFFFF"/>
      </a:accent5>
      <a:accent6>
        <a:srgbClr val="FFFFFF"/>
      </a:accent6>
      <a:hlink>
        <a:srgbClr val="F5F5F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