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5"/>
    <p:sldMasterId id="214748370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5143500" cx="9144000"/>
  <p:notesSz cx="6858000" cy="9144000"/>
  <p:embeddedFontLst>
    <p:embeddedFont>
      <p:font typeface="Inter"/>
      <p:regular r:id="rId40"/>
      <p:bold r:id="rId41"/>
      <p:italic r:id="rId42"/>
      <p:boldItalic r:id="rId43"/>
    </p:embeddedFont>
    <p:embeddedFont>
      <p:font typeface="Inter Medium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1AD573-1418-4981-916D-AB7548E6A9F8}">
  <a:tblStyle styleId="{F41AD573-1418-4981-916D-AB7548E6A9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regular.fntdata"/><Relationship Id="rId20" Type="http://schemas.openxmlformats.org/officeDocument/2006/relationships/slide" Target="slides/slide13.xml"/><Relationship Id="rId42" Type="http://schemas.openxmlformats.org/officeDocument/2006/relationships/font" Target="fonts/Inter-italic.fntdata"/><Relationship Id="rId41" Type="http://schemas.openxmlformats.org/officeDocument/2006/relationships/font" Target="fonts/Inter-bold.fntdata"/><Relationship Id="rId22" Type="http://schemas.openxmlformats.org/officeDocument/2006/relationships/slide" Target="slides/slide15.xml"/><Relationship Id="rId44" Type="http://schemas.openxmlformats.org/officeDocument/2006/relationships/font" Target="fonts/InterMedium-regular.fntdata"/><Relationship Id="rId21" Type="http://schemas.openxmlformats.org/officeDocument/2006/relationships/slide" Target="slides/slide14.xml"/><Relationship Id="rId43" Type="http://schemas.openxmlformats.org/officeDocument/2006/relationships/font" Target="fonts/Inter-boldItalic.fntdata"/><Relationship Id="rId24" Type="http://schemas.openxmlformats.org/officeDocument/2006/relationships/slide" Target="slides/slide17.xml"/><Relationship Id="rId46" Type="http://schemas.openxmlformats.org/officeDocument/2006/relationships/font" Target="fonts/InterMedium-italic.fntdata"/><Relationship Id="rId23" Type="http://schemas.openxmlformats.org/officeDocument/2006/relationships/slide" Target="slides/slide16.xml"/><Relationship Id="rId45" Type="http://schemas.openxmlformats.org/officeDocument/2006/relationships/font" Target="fonts/Inter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InterMedium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9217c956a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c9217c956a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c9217c956a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c9217c956a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c9217c956a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c9217c956a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c9217c956a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c9217c956a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c9217c956a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c9217c956a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c9217c956a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c9217c956a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c9217c956a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c9217c956a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95568273a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95568273a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c9217c956a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c9217c956a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c9217c956a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c9217c956a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942f094a0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942f094a0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c9217c956a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c9217c956a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ca6ac5d3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ca6ac5d3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942f094a0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942f094a0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942f094a0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3942f094a0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942f094a0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942f094a0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c9217c956a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c9217c956a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c9217c956a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c9217c956a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c9217c956a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c9217c956a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c9217c956a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c9217c956a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d75dfa192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d75dfa192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c9217c956a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c9217c956a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9420cee04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39420cee04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c9217c956a_0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c9217c956a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c9217c956a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c9217c956a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c9217c956a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c9217c956a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c9217c956a_0_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c9217c956a_0_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9420cee04c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9420cee04c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3c9217c956a_0_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3c9217c956a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c9217c956a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c9217c956a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c9217c956a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c9217c956a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284850" y="474875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4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629550" y="3479875"/>
            <a:ext cx="4227300" cy="9234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2">
  <p:cSld name="BLANK_1_1_1_1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5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3">
  <p:cSld name="BLANK_1_1_1_1_2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4">
  <p:cSld name="BLANK_1_1_1_1_2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6" name="Google Shape;76;p17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1">
  <p:cSld name="BLANK_1_1_1_1_1_1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18"/>
          <p:cNvCxnSpPr/>
          <p:nvPr/>
        </p:nvCxnSpPr>
        <p:spPr>
          <a:xfrm>
            <a:off x="283850" y="4683725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8"/>
          <p:cNvSpPr txBox="1"/>
          <p:nvPr>
            <p:ph type="title"/>
          </p:nvPr>
        </p:nvSpPr>
        <p:spPr>
          <a:xfrm>
            <a:off x="283850" y="230676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6214200" y="3602000"/>
            <a:ext cx="23865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8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8"/>
          <p:cNvSpPr/>
          <p:nvPr>
            <p:ph idx="4" type="pic"/>
          </p:nvPr>
        </p:nvSpPr>
        <p:spPr>
          <a:xfrm>
            <a:off x="4629750" y="3386700"/>
            <a:ext cx="1328400" cy="1290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3">
  <p:cSld name="BLANK_3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/>
          <p:nvPr/>
        </p:nvSpPr>
        <p:spPr>
          <a:xfrm>
            <a:off x="3186050" y="288625"/>
            <a:ext cx="5670900" cy="29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9"/>
          <p:cNvSpPr/>
          <p:nvPr/>
        </p:nvSpPr>
        <p:spPr>
          <a:xfrm>
            <a:off x="3499026" y="558338"/>
            <a:ext cx="5044948" cy="2389773"/>
          </a:xfrm>
          <a:custGeom>
            <a:rect b="b" l="l" r="r" t="t"/>
            <a:pathLst>
              <a:path extrusionOk="0" h="22601" w="47712">
                <a:moveTo>
                  <a:pt x="36474" y="1"/>
                </a:moveTo>
                <a:lnTo>
                  <a:pt x="32896" y="3516"/>
                </a:lnTo>
                <a:lnTo>
                  <a:pt x="38106" y="8789"/>
                </a:lnTo>
                <a:lnTo>
                  <a:pt x="1" y="8789"/>
                </a:lnTo>
                <a:lnTo>
                  <a:pt x="1" y="13812"/>
                </a:lnTo>
                <a:lnTo>
                  <a:pt x="38106" y="13812"/>
                </a:lnTo>
                <a:lnTo>
                  <a:pt x="32833" y="19085"/>
                </a:lnTo>
                <a:lnTo>
                  <a:pt x="36411" y="22600"/>
                </a:lnTo>
                <a:lnTo>
                  <a:pt x="47711" y="11300"/>
                </a:lnTo>
                <a:lnTo>
                  <a:pt x="364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9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9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4">
  <p:cSld name="BLANK_3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98" name="Google Shape;98;p20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20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/>
          <p:nvPr>
            <p:ph idx="4" type="pic"/>
          </p:nvPr>
        </p:nvSpPr>
        <p:spPr>
          <a:xfrm>
            <a:off x="3185700" y="291263"/>
            <a:ext cx="5671200" cy="438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2">
  <p:cSld name="BLANK_1_1_1_1_1_1_1_1_1_1_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1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" name="Google Shape;106;p21"/>
          <p:cNvSpPr txBox="1"/>
          <p:nvPr>
            <p:ph idx="2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5">
  <p:cSld name="BLANK_1_1_1_1_1_1_1_1_1_1_1_2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283850" y="285900"/>
            <a:ext cx="4227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22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" type="subTitle"/>
          </p:nvPr>
        </p:nvSpPr>
        <p:spPr>
          <a:xfrm>
            <a:off x="1125100" y="23454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4" type="subTitle"/>
          </p:nvPr>
        </p:nvSpPr>
        <p:spPr>
          <a:xfrm flipH="1">
            <a:off x="6801950" y="23454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5" type="subTitle"/>
          </p:nvPr>
        </p:nvSpPr>
        <p:spPr>
          <a:xfrm>
            <a:off x="1125100" y="15556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6" type="subTitle"/>
          </p:nvPr>
        </p:nvSpPr>
        <p:spPr>
          <a:xfrm flipH="1">
            <a:off x="6801950" y="15556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7" type="subTitle"/>
          </p:nvPr>
        </p:nvSpPr>
        <p:spPr>
          <a:xfrm>
            <a:off x="1125100" y="312316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7" name="Google Shape;117;p22"/>
          <p:cNvSpPr txBox="1"/>
          <p:nvPr>
            <p:ph idx="8" type="subTitle"/>
          </p:nvPr>
        </p:nvSpPr>
        <p:spPr>
          <a:xfrm flipH="1">
            <a:off x="6801950" y="312316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9" type="subTitle"/>
          </p:nvPr>
        </p:nvSpPr>
        <p:spPr>
          <a:xfrm>
            <a:off x="1125100" y="390291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3" type="subTitle"/>
          </p:nvPr>
        </p:nvSpPr>
        <p:spPr>
          <a:xfrm flipH="1">
            <a:off x="6801950" y="390291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3">
  <p:cSld name="CUSTOM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/>
          <p:nvPr>
            <p:ph idx="2" type="pic"/>
          </p:nvPr>
        </p:nvSpPr>
        <p:spPr>
          <a:xfrm>
            <a:off x="283850" y="2178075"/>
            <a:ext cx="4227600" cy="25056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23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23"/>
          <p:cNvSpPr txBox="1"/>
          <p:nvPr>
            <p:ph idx="4"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629300" y="2636275"/>
            <a:ext cx="42276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23"/>
          <p:cNvSpPr/>
          <p:nvPr/>
        </p:nvSpPr>
        <p:spPr>
          <a:xfrm rot="10800000">
            <a:off x="8020323" y="286810"/>
            <a:ext cx="836528" cy="83636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4">
  <p:cSld name="BLANK_1_1_1_1_1_1_1_1_1_1_1_1_3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/>
          <p:nvPr>
            <p:ph idx="2" type="pic"/>
          </p:nvPr>
        </p:nvSpPr>
        <p:spPr>
          <a:xfrm>
            <a:off x="46297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0" name="Google Shape;130;p2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24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763175" y="2599225"/>
            <a:ext cx="37488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4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24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5">
  <p:cSld name="BLANK_1_1_1_1_1_1_1_1_1_1_1_1_3_1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/>
          <p:nvPr>
            <p:ph idx="2" type="pic"/>
          </p:nvPr>
        </p:nvSpPr>
        <p:spPr>
          <a:xfrm>
            <a:off x="270275" y="3132475"/>
            <a:ext cx="2770500" cy="15510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7" name="Google Shape;137;p2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283850" y="285900"/>
            <a:ext cx="6400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6086325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" name="Google Shape;140;p25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1" name="Google Shape;141;p25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2" name="Google Shape;142;p25"/>
          <p:cNvSpPr txBox="1"/>
          <p:nvPr>
            <p:ph idx="5" type="body"/>
          </p:nvPr>
        </p:nvSpPr>
        <p:spPr>
          <a:xfrm>
            <a:off x="3185700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7">
  <p:cSld name="BLANK_1_1_1_1_1_1_1_1_1_1_1_1_2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4782150" y="285900"/>
            <a:ext cx="40749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6086325" y="2636275"/>
            <a:ext cx="27708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6" name="Google Shape;146;p26"/>
          <p:cNvSpPr txBox="1"/>
          <p:nvPr>
            <p:ph idx="2" type="body"/>
          </p:nvPr>
        </p:nvSpPr>
        <p:spPr>
          <a:xfrm>
            <a:off x="4782375" y="2636275"/>
            <a:ext cx="11757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p26"/>
          <p:cNvSpPr/>
          <p:nvPr>
            <p:ph idx="3" type="pic"/>
          </p:nvPr>
        </p:nvSpPr>
        <p:spPr>
          <a:xfrm>
            <a:off x="2838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26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26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2">
  <p:cSld name="BLANK_1_1_1_1_1_1_1_1_1_1_1_1_3_1_2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7"/>
          <p:cNvSpPr txBox="1"/>
          <p:nvPr>
            <p:ph type="title"/>
          </p:nvPr>
        </p:nvSpPr>
        <p:spPr>
          <a:xfrm>
            <a:off x="283850" y="285900"/>
            <a:ext cx="4227300" cy="7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4" name="Google Shape;154;p2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2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4632000" y="285900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7" name="Google Shape;157;p27"/>
          <p:cNvSpPr txBox="1"/>
          <p:nvPr>
            <p:ph idx="4" type="subTitle"/>
          </p:nvPr>
        </p:nvSpPr>
        <p:spPr>
          <a:xfrm>
            <a:off x="28862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58" name="Google Shape;158;p27"/>
          <p:cNvSpPr txBox="1"/>
          <p:nvPr>
            <p:ph idx="5" type="body"/>
          </p:nvPr>
        </p:nvSpPr>
        <p:spPr>
          <a:xfrm>
            <a:off x="28862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27"/>
          <p:cNvSpPr txBox="1"/>
          <p:nvPr>
            <p:ph idx="6" type="subTitle"/>
          </p:nvPr>
        </p:nvSpPr>
        <p:spPr>
          <a:xfrm>
            <a:off x="245670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0" name="Google Shape;160;p27"/>
          <p:cNvSpPr txBox="1"/>
          <p:nvPr>
            <p:ph idx="7" type="body"/>
          </p:nvPr>
        </p:nvSpPr>
        <p:spPr>
          <a:xfrm>
            <a:off x="245670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27"/>
          <p:cNvSpPr txBox="1"/>
          <p:nvPr>
            <p:ph idx="8" type="subTitle"/>
          </p:nvPr>
        </p:nvSpPr>
        <p:spPr>
          <a:xfrm>
            <a:off x="462937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2" name="Google Shape;162;p27"/>
          <p:cNvSpPr txBox="1"/>
          <p:nvPr>
            <p:ph idx="9" type="body"/>
          </p:nvPr>
        </p:nvSpPr>
        <p:spPr>
          <a:xfrm>
            <a:off x="462937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27"/>
          <p:cNvSpPr txBox="1"/>
          <p:nvPr>
            <p:ph idx="13" type="subTitle"/>
          </p:nvPr>
        </p:nvSpPr>
        <p:spPr>
          <a:xfrm>
            <a:off x="680205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4" name="Google Shape;164;p27"/>
          <p:cNvSpPr txBox="1"/>
          <p:nvPr>
            <p:ph idx="14" type="body"/>
          </p:nvPr>
        </p:nvSpPr>
        <p:spPr>
          <a:xfrm>
            <a:off x="680205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5">
  <p:cSld name="BLANK_1_1_1_1_1_1_1_1_1_1_1_1_1_2_1_2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idx="1" type="subTitle"/>
          </p:nvPr>
        </p:nvSpPr>
        <p:spPr>
          <a:xfrm>
            <a:off x="288625" y="2636275"/>
            <a:ext cx="1005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7" name="Google Shape;167;p28"/>
          <p:cNvSpPr txBox="1"/>
          <p:nvPr>
            <p:ph idx="2" type="subTitle"/>
          </p:nvPr>
        </p:nvSpPr>
        <p:spPr>
          <a:xfrm>
            <a:off x="288625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8" name="Google Shape;168;p28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9" name="Google Shape;169;p28"/>
          <p:cNvSpPr txBox="1"/>
          <p:nvPr>
            <p:ph idx="4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28"/>
          <p:cNvSpPr txBox="1"/>
          <p:nvPr>
            <p:ph idx="5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2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28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3" name="Google Shape;173;p28"/>
          <p:cNvSpPr txBox="1"/>
          <p:nvPr>
            <p:ph idx="6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4" name="Google Shape;174;p28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9" type="subTitle"/>
          </p:nvPr>
        </p:nvSpPr>
        <p:spPr>
          <a:xfrm>
            <a:off x="1648600" y="2636275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7" name="Google Shape;177;p28"/>
          <p:cNvSpPr txBox="1"/>
          <p:nvPr>
            <p:ph idx="13" type="subTitle"/>
          </p:nvPr>
        </p:nvSpPr>
        <p:spPr>
          <a:xfrm>
            <a:off x="1648600" y="1552438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8" name="Google Shape;178;p28"/>
          <p:cNvSpPr txBox="1"/>
          <p:nvPr>
            <p:ph idx="14" type="subTitle"/>
          </p:nvPr>
        </p:nvSpPr>
        <p:spPr>
          <a:xfrm>
            <a:off x="1648600" y="3707613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6">
  <p:cSld name="BLANK_1_1_1_1_1_1_1_1_1_1_1_1_1_2_1_2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idx="1" type="subTitle"/>
          </p:nvPr>
        </p:nvSpPr>
        <p:spPr>
          <a:xfrm>
            <a:off x="3185700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1" name="Google Shape;181;p29"/>
          <p:cNvSpPr txBox="1"/>
          <p:nvPr>
            <p:ph idx="2" type="subTitle"/>
          </p:nvPr>
        </p:nvSpPr>
        <p:spPr>
          <a:xfrm>
            <a:off x="1736388" y="26362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2" name="Google Shape;182;p29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3" name="Google Shape;183;p29"/>
          <p:cNvSpPr txBox="1"/>
          <p:nvPr>
            <p:ph idx="4" type="body"/>
          </p:nvPr>
        </p:nvSpPr>
        <p:spPr>
          <a:xfrm>
            <a:off x="3187500" y="2635425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" name="Google Shape;184;p29"/>
          <p:cNvSpPr txBox="1"/>
          <p:nvPr>
            <p:ph idx="5" type="body"/>
          </p:nvPr>
        </p:nvSpPr>
        <p:spPr>
          <a:xfrm>
            <a:off x="4629750" y="3706771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5" name="Google Shape;185;p2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9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7" name="Google Shape;187;p29"/>
          <p:cNvSpPr txBox="1"/>
          <p:nvPr>
            <p:ph idx="6" type="body"/>
          </p:nvPr>
        </p:nvSpPr>
        <p:spPr>
          <a:xfrm>
            <a:off x="1736400" y="1553875"/>
            <a:ext cx="4227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29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9" name="Google Shape;189;p29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8">
  <p:cSld name="BLANK_1_1_1_1_1_1_1_1_1_1_1_1_1_2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30"/>
          <p:cNvSpPr txBox="1"/>
          <p:nvPr>
            <p:ph type="title"/>
          </p:nvPr>
        </p:nvSpPr>
        <p:spPr>
          <a:xfrm>
            <a:off x="283850" y="285900"/>
            <a:ext cx="5674200" cy="22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93" name="Google Shape;193;p30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0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24568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96" name="Google Shape;196;p30"/>
          <p:cNvSpPr txBox="1"/>
          <p:nvPr>
            <p:ph idx="4" type="body"/>
          </p:nvPr>
        </p:nvSpPr>
        <p:spPr>
          <a:xfrm>
            <a:off x="46297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97" name="Google Shape;197;p30"/>
          <p:cNvSpPr txBox="1"/>
          <p:nvPr>
            <p:ph idx="5" type="body"/>
          </p:nvPr>
        </p:nvSpPr>
        <p:spPr>
          <a:xfrm>
            <a:off x="6802050" y="3716975"/>
            <a:ext cx="20547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9">
  <p:cSld name="BLANK_1_1_1_1_1_1_1_1_1_1_1_1_1_2_1_1_2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0" name="Google Shape;200;p31"/>
          <p:cNvSpPr txBox="1"/>
          <p:nvPr>
            <p:ph idx="2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1" name="Google Shape;201;p31"/>
          <p:cNvSpPr txBox="1"/>
          <p:nvPr>
            <p:ph idx="3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03" name="Google Shape;203;p31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1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1"/>
          <p:cNvSpPr txBox="1"/>
          <p:nvPr>
            <p:ph idx="6" type="subTitle"/>
          </p:nvPr>
        </p:nvSpPr>
        <p:spPr>
          <a:xfrm>
            <a:off x="288625" y="15555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6" name="Google Shape;206;p31"/>
          <p:cNvSpPr txBox="1"/>
          <p:nvPr>
            <p:ph idx="7" type="subTitle"/>
          </p:nvPr>
        </p:nvSpPr>
        <p:spPr>
          <a:xfrm>
            <a:off x="288625" y="26362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7" name="Google Shape;207;p31"/>
          <p:cNvSpPr txBox="1"/>
          <p:nvPr>
            <p:ph idx="8" type="subTitle"/>
          </p:nvPr>
        </p:nvSpPr>
        <p:spPr>
          <a:xfrm>
            <a:off x="288625" y="37169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8" name="Google Shape;208;p3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0">
  <p:cSld name="BLANK_1_1_1_1_1_1_1_1_1_1_1_1_1_2_1_3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idx="1" type="subTitle"/>
          </p:nvPr>
        </p:nvSpPr>
        <p:spPr>
          <a:xfrm>
            <a:off x="4629000" y="28590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1" name="Google Shape;211;p3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283850" y="285900"/>
            <a:ext cx="2764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32"/>
          <p:cNvSpPr txBox="1"/>
          <p:nvPr>
            <p:ph idx="2" type="body"/>
          </p:nvPr>
        </p:nvSpPr>
        <p:spPr>
          <a:xfrm>
            <a:off x="4629450" y="786100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4" name="Google Shape;214;p32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32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6" name="Google Shape;216;p32"/>
          <p:cNvSpPr txBox="1"/>
          <p:nvPr>
            <p:ph idx="5" type="subTitle"/>
          </p:nvPr>
        </p:nvSpPr>
        <p:spPr>
          <a:xfrm>
            <a:off x="4629000" y="175185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7" name="Google Shape;217;p32"/>
          <p:cNvSpPr txBox="1"/>
          <p:nvPr>
            <p:ph idx="6" type="body"/>
          </p:nvPr>
        </p:nvSpPr>
        <p:spPr>
          <a:xfrm>
            <a:off x="4629450" y="2252055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8" name="Google Shape;218;p32"/>
          <p:cNvSpPr txBox="1"/>
          <p:nvPr>
            <p:ph idx="7" type="subTitle"/>
          </p:nvPr>
        </p:nvSpPr>
        <p:spPr>
          <a:xfrm>
            <a:off x="4629000" y="3217788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9" name="Google Shape;219;p32"/>
          <p:cNvSpPr txBox="1"/>
          <p:nvPr>
            <p:ph idx="8" type="body"/>
          </p:nvPr>
        </p:nvSpPr>
        <p:spPr>
          <a:xfrm>
            <a:off x="4629450" y="3717997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0" name="Google Shape;220;p32"/>
          <p:cNvSpPr txBox="1"/>
          <p:nvPr>
            <p:ph idx="9" type="body"/>
          </p:nvPr>
        </p:nvSpPr>
        <p:spPr>
          <a:xfrm>
            <a:off x="284850" y="3717988"/>
            <a:ext cx="2055300" cy="8043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">
  <p:cSld name="CUSTOM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>
            <p:ph idx="2" type="pic"/>
          </p:nvPr>
        </p:nvSpPr>
        <p:spPr>
          <a:xfrm>
            <a:off x="46297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3"/>
          <p:cNvSpPr/>
          <p:nvPr>
            <p:ph idx="3" type="pic"/>
          </p:nvPr>
        </p:nvSpPr>
        <p:spPr>
          <a:xfrm>
            <a:off x="611180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33"/>
          <p:cNvSpPr/>
          <p:nvPr>
            <p:ph idx="4" type="pic"/>
          </p:nvPr>
        </p:nvSpPr>
        <p:spPr>
          <a:xfrm>
            <a:off x="75938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3"/>
          <p:cNvSpPr/>
          <p:nvPr>
            <p:ph idx="5" type="pic"/>
          </p:nvPr>
        </p:nvSpPr>
        <p:spPr>
          <a:xfrm>
            <a:off x="46297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33"/>
          <p:cNvSpPr/>
          <p:nvPr>
            <p:ph idx="6" type="pic"/>
          </p:nvPr>
        </p:nvSpPr>
        <p:spPr>
          <a:xfrm>
            <a:off x="611180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33"/>
          <p:cNvSpPr/>
          <p:nvPr>
            <p:ph idx="7" type="pic"/>
          </p:nvPr>
        </p:nvSpPr>
        <p:spPr>
          <a:xfrm>
            <a:off x="75938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3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33"/>
          <p:cNvSpPr txBox="1"/>
          <p:nvPr>
            <p:ph idx="8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33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1" name="Google Shape;231;p33"/>
          <p:cNvSpPr txBox="1"/>
          <p:nvPr>
            <p:ph idx="9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2" name="Google Shape;232;p33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3" name="Google Shape;233;p33"/>
          <p:cNvSpPr txBox="1"/>
          <p:nvPr>
            <p:ph idx="14" type="title"/>
          </p:nvPr>
        </p:nvSpPr>
        <p:spPr>
          <a:xfrm>
            <a:off x="46297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4" name="Google Shape;234;p33"/>
          <p:cNvSpPr txBox="1"/>
          <p:nvPr>
            <p:ph idx="15" type="title"/>
          </p:nvPr>
        </p:nvSpPr>
        <p:spPr>
          <a:xfrm>
            <a:off x="611180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5" name="Google Shape;235;p33"/>
          <p:cNvSpPr txBox="1"/>
          <p:nvPr>
            <p:ph idx="16" type="title"/>
          </p:nvPr>
        </p:nvSpPr>
        <p:spPr>
          <a:xfrm>
            <a:off x="75938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6" name="Google Shape;236;p33"/>
          <p:cNvSpPr txBox="1"/>
          <p:nvPr>
            <p:ph idx="17" type="title"/>
          </p:nvPr>
        </p:nvSpPr>
        <p:spPr>
          <a:xfrm>
            <a:off x="46297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7" name="Google Shape;237;p33"/>
          <p:cNvSpPr txBox="1"/>
          <p:nvPr>
            <p:ph idx="18" type="title"/>
          </p:nvPr>
        </p:nvSpPr>
        <p:spPr>
          <a:xfrm>
            <a:off x="611180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" name="Google Shape;238;p33"/>
          <p:cNvSpPr txBox="1"/>
          <p:nvPr>
            <p:ph idx="19" type="title"/>
          </p:nvPr>
        </p:nvSpPr>
        <p:spPr>
          <a:xfrm>
            <a:off x="75938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1">
  <p:cSld name="CUSTOM_3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/>
          <p:nvPr>
            <p:ph idx="2" type="pic"/>
          </p:nvPr>
        </p:nvSpPr>
        <p:spPr>
          <a:xfrm>
            <a:off x="245670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34"/>
          <p:cNvSpPr txBox="1"/>
          <p:nvPr>
            <p:ph type="title"/>
          </p:nvPr>
        </p:nvSpPr>
        <p:spPr>
          <a:xfrm>
            <a:off x="263535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263535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43" name="Google Shape;243;p34"/>
          <p:cNvSpPr txBox="1"/>
          <p:nvPr>
            <p:ph idx="3" type="title"/>
          </p:nvPr>
        </p:nvSpPr>
        <p:spPr>
          <a:xfrm>
            <a:off x="263535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44" name="Google Shape;244;p34"/>
          <p:cNvSpPr/>
          <p:nvPr>
            <p:ph idx="4" type="pic"/>
          </p:nvPr>
        </p:nvSpPr>
        <p:spPr>
          <a:xfrm>
            <a:off x="4084738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34"/>
          <p:cNvSpPr txBox="1"/>
          <p:nvPr>
            <p:ph idx="5" type="title"/>
          </p:nvPr>
        </p:nvSpPr>
        <p:spPr>
          <a:xfrm>
            <a:off x="4263388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" name="Google Shape;246;p34"/>
          <p:cNvSpPr txBox="1"/>
          <p:nvPr>
            <p:ph idx="6" type="body"/>
          </p:nvPr>
        </p:nvSpPr>
        <p:spPr>
          <a:xfrm>
            <a:off x="4263388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47" name="Google Shape;247;p34"/>
          <p:cNvSpPr txBox="1"/>
          <p:nvPr>
            <p:ph idx="7" type="title"/>
          </p:nvPr>
        </p:nvSpPr>
        <p:spPr>
          <a:xfrm>
            <a:off x="4263388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48" name="Google Shape;248;p34"/>
          <p:cNvSpPr/>
          <p:nvPr>
            <p:ph idx="8" type="pic"/>
          </p:nvPr>
        </p:nvSpPr>
        <p:spPr>
          <a:xfrm>
            <a:off x="5713225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34"/>
          <p:cNvSpPr txBox="1"/>
          <p:nvPr>
            <p:ph idx="9" type="title"/>
          </p:nvPr>
        </p:nvSpPr>
        <p:spPr>
          <a:xfrm>
            <a:off x="5891875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0" name="Google Shape;250;p34"/>
          <p:cNvSpPr txBox="1"/>
          <p:nvPr>
            <p:ph idx="13" type="body"/>
          </p:nvPr>
        </p:nvSpPr>
        <p:spPr>
          <a:xfrm>
            <a:off x="5891875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51" name="Google Shape;251;p34"/>
          <p:cNvSpPr txBox="1"/>
          <p:nvPr>
            <p:ph idx="14" type="title"/>
          </p:nvPr>
        </p:nvSpPr>
        <p:spPr>
          <a:xfrm>
            <a:off x="5891875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52" name="Google Shape;252;p34"/>
          <p:cNvSpPr/>
          <p:nvPr>
            <p:ph idx="15" type="pic"/>
          </p:nvPr>
        </p:nvSpPr>
        <p:spPr>
          <a:xfrm>
            <a:off x="734195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34"/>
          <p:cNvSpPr txBox="1"/>
          <p:nvPr>
            <p:ph idx="16" type="title"/>
          </p:nvPr>
        </p:nvSpPr>
        <p:spPr>
          <a:xfrm>
            <a:off x="752060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4" name="Google Shape;254;p34"/>
          <p:cNvSpPr txBox="1"/>
          <p:nvPr>
            <p:ph idx="17" type="body"/>
          </p:nvPr>
        </p:nvSpPr>
        <p:spPr>
          <a:xfrm>
            <a:off x="752060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55" name="Google Shape;255;p34"/>
          <p:cNvSpPr txBox="1"/>
          <p:nvPr>
            <p:ph idx="18" type="title"/>
          </p:nvPr>
        </p:nvSpPr>
        <p:spPr>
          <a:xfrm>
            <a:off x="752060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56" name="Google Shape;256;p3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4"/>
          <p:cNvSpPr txBox="1"/>
          <p:nvPr>
            <p:ph idx="19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34"/>
          <p:cNvSpPr txBox="1"/>
          <p:nvPr>
            <p:ph idx="20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34"/>
          <p:cNvSpPr txBox="1"/>
          <p:nvPr>
            <p:ph idx="21" type="title"/>
          </p:nvPr>
        </p:nvSpPr>
        <p:spPr>
          <a:xfrm>
            <a:off x="283850" y="285900"/>
            <a:ext cx="2055600" cy="12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2">
  <p:cSld name="CUSTOM_4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1049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2" name="Google Shape;262;p35"/>
          <p:cNvSpPr txBox="1"/>
          <p:nvPr>
            <p:ph idx="1" type="body"/>
          </p:nvPr>
        </p:nvSpPr>
        <p:spPr>
          <a:xfrm>
            <a:off x="1049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3" name="Google Shape;263;p35"/>
          <p:cNvSpPr txBox="1"/>
          <p:nvPr>
            <p:ph idx="2" type="title"/>
          </p:nvPr>
        </p:nvSpPr>
        <p:spPr>
          <a:xfrm>
            <a:off x="1049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4" name="Google Shape;264;p35"/>
          <p:cNvSpPr txBox="1"/>
          <p:nvPr>
            <p:ph idx="3" type="body"/>
          </p:nvPr>
        </p:nvSpPr>
        <p:spPr>
          <a:xfrm>
            <a:off x="1049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5" name="Google Shape;265;p35"/>
          <p:cNvSpPr txBox="1"/>
          <p:nvPr>
            <p:ph idx="4" type="title"/>
          </p:nvPr>
        </p:nvSpPr>
        <p:spPr>
          <a:xfrm>
            <a:off x="3950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6" name="Google Shape;266;p35"/>
          <p:cNvSpPr txBox="1"/>
          <p:nvPr>
            <p:ph idx="5" type="body"/>
          </p:nvPr>
        </p:nvSpPr>
        <p:spPr>
          <a:xfrm>
            <a:off x="3950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7" name="Google Shape;267;p35"/>
          <p:cNvSpPr txBox="1"/>
          <p:nvPr>
            <p:ph idx="6" type="title"/>
          </p:nvPr>
        </p:nvSpPr>
        <p:spPr>
          <a:xfrm>
            <a:off x="3950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8" name="Google Shape;268;p35"/>
          <p:cNvSpPr txBox="1"/>
          <p:nvPr>
            <p:ph idx="7" type="body"/>
          </p:nvPr>
        </p:nvSpPr>
        <p:spPr>
          <a:xfrm>
            <a:off x="3950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9" name="Google Shape;269;p35"/>
          <p:cNvSpPr txBox="1"/>
          <p:nvPr>
            <p:ph idx="8" type="title"/>
          </p:nvPr>
        </p:nvSpPr>
        <p:spPr>
          <a:xfrm>
            <a:off x="6851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70" name="Google Shape;270;p35"/>
          <p:cNvSpPr txBox="1"/>
          <p:nvPr>
            <p:ph idx="9" type="body"/>
          </p:nvPr>
        </p:nvSpPr>
        <p:spPr>
          <a:xfrm>
            <a:off x="6851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71" name="Google Shape;271;p35"/>
          <p:cNvSpPr txBox="1"/>
          <p:nvPr>
            <p:ph idx="13" type="title"/>
          </p:nvPr>
        </p:nvSpPr>
        <p:spPr>
          <a:xfrm>
            <a:off x="6851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72" name="Google Shape;272;p35"/>
          <p:cNvSpPr txBox="1"/>
          <p:nvPr>
            <p:ph idx="14" type="body"/>
          </p:nvPr>
        </p:nvSpPr>
        <p:spPr>
          <a:xfrm>
            <a:off x="6851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73" name="Google Shape;273;p3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4" name="Google Shape;274;p35"/>
          <p:cNvSpPr txBox="1"/>
          <p:nvPr>
            <p:ph idx="15" type="title"/>
          </p:nvPr>
        </p:nvSpPr>
        <p:spPr>
          <a:xfrm>
            <a:off x="283850" y="285900"/>
            <a:ext cx="85719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75" name="Google Shape;275;p35"/>
          <p:cNvSpPr/>
          <p:nvPr>
            <p:ph idx="16" type="pic"/>
          </p:nvPr>
        </p:nvSpPr>
        <p:spPr>
          <a:xfrm>
            <a:off x="290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35"/>
          <p:cNvSpPr/>
          <p:nvPr>
            <p:ph idx="17" type="pic"/>
          </p:nvPr>
        </p:nvSpPr>
        <p:spPr>
          <a:xfrm>
            <a:off x="290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35"/>
          <p:cNvSpPr/>
          <p:nvPr>
            <p:ph idx="18" type="pic"/>
          </p:nvPr>
        </p:nvSpPr>
        <p:spPr>
          <a:xfrm>
            <a:off x="3191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35"/>
          <p:cNvSpPr/>
          <p:nvPr>
            <p:ph idx="19" type="pic"/>
          </p:nvPr>
        </p:nvSpPr>
        <p:spPr>
          <a:xfrm>
            <a:off x="3191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35"/>
          <p:cNvSpPr/>
          <p:nvPr>
            <p:ph idx="20" type="pic"/>
          </p:nvPr>
        </p:nvSpPr>
        <p:spPr>
          <a:xfrm>
            <a:off x="6092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5"/>
          <p:cNvSpPr/>
          <p:nvPr>
            <p:ph idx="21" type="pic"/>
          </p:nvPr>
        </p:nvSpPr>
        <p:spPr>
          <a:xfrm>
            <a:off x="6092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35"/>
          <p:cNvSpPr txBox="1"/>
          <p:nvPr>
            <p:ph idx="2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35"/>
          <p:cNvSpPr txBox="1"/>
          <p:nvPr>
            <p:ph idx="2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body text">
  <p:cSld name="CUSTOM_2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6"/>
          <p:cNvSpPr/>
          <p:nvPr>
            <p:ph idx="2" type="pic"/>
          </p:nvPr>
        </p:nvSpPr>
        <p:spPr>
          <a:xfrm>
            <a:off x="3186000" y="3242875"/>
            <a:ext cx="27981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36"/>
          <p:cNvSpPr/>
          <p:nvPr>
            <p:ph idx="3" type="pic"/>
          </p:nvPr>
        </p:nvSpPr>
        <p:spPr>
          <a:xfrm>
            <a:off x="5984100" y="3242875"/>
            <a:ext cx="14406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36"/>
          <p:cNvSpPr/>
          <p:nvPr>
            <p:ph idx="4" type="pic"/>
          </p:nvPr>
        </p:nvSpPr>
        <p:spPr>
          <a:xfrm>
            <a:off x="7412150" y="1440350"/>
            <a:ext cx="14415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36"/>
          <p:cNvSpPr/>
          <p:nvPr>
            <p:ph idx="5" type="pic"/>
          </p:nvPr>
        </p:nvSpPr>
        <p:spPr>
          <a:xfrm>
            <a:off x="7412150" y="0"/>
            <a:ext cx="14415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36"/>
          <p:cNvSpPr/>
          <p:nvPr>
            <p:ph idx="6" type="pic"/>
          </p:nvPr>
        </p:nvSpPr>
        <p:spPr>
          <a:xfrm>
            <a:off x="3184850" y="0"/>
            <a:ext cx="42273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3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36"/>
          <p:cNvSpPr txBox="1"/>
          <p:nvPr>
            <p:ph idx="7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6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2" name="Google Shape;292;p36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3" name="Google Shape;293;p36"/>
          <p:cNvSpPr txBox="1"/>
          <p:nvPr>
            <p:ph idx="9" type="title"/>
          </p:nvPr>
        </p:nvSpPr>
        <p:spPr>
          <a:xfrm>
            <a:off x="283850" y="285900"/>
            <a:ext cx="27732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4" name="Google Shape;294;p36"/>
          <p:cNvSpPr txBox="1"/>
          <p:nvPr>
            <p:ph idx="1" type="body"/>
          </p:nvPr>
        </p:nvSpPr>
        <p:spPr>
          <a:xfrm>
            <a:off x="283850" y="2636275"/>
            <a:ext cx="2767200" cy="204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4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/>
          <p:nvPr/>
        </p:nvSpPr>
        <p:spPr>
          <a:xfrm>
            <a:off x="5283375" y="285900"/>
            <a:ext cx="3573485" cy="357348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7" name="Google Shape;297;p37"/>
          <p:cNvSpPr txBox="1"/>
          <p:nvPr>
            <p:ph type="title"/>
          </p:nvPr>
        </p:nvSpPr>
        <p:spPr>
          <a:xfrm>
            <a:off x="283850" y="224410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298" name="Google Shape;298;p3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3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7"/>
          <p:cNvSpPr txBox="1"/>
          <p:nvPr>
            <p:ph idx="4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4" name="Google Shape;304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4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3" name="Google Shape;313;p4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8" name="Google Shape;318;p4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3" name="Google Shape;323;p4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4" name="Google Shape;324;p4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9" name="Google Shape;329;p4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49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4" name="Google Shape;334;p49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5" name="Google Shape;335;p49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6" name="Google Shape;336;p49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49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8" name="Google Shape;338;p49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50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2" name="Google Shape;342;p50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5" name="Google Shape;345;p51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6" name="Google Shape;346;p51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7" name="Google Shape;347;p51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8" name="Google Shape;348;p51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1" name="Google Shape;351;p52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2" name="Google Shape;352;p5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53" name="Google Shape;353;p52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52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52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6" name="Google Shape;356;p52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9" name="Google Shape;359;p53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0" name="Google Shape;360;p53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1" name="Google Shape;361;p53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2" name="Google Shape;362;p53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63" name="Google Shape;363;p53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4" name="Google Shape;364;p53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5" name="Google Shape;365;p53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6" name="Google Shape;366;p53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54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5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2" name="Google Shape;372;p55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55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5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5" name="Google Shape;37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55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55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6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0" name="Google Shape;380;p56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56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56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3" name="Google Shape;383;p56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56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5" name="Google Shape;38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56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7" name="Google Shape;387;p56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8" name="Google Shape;388;p56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7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8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58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58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58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58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58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58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58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58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58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theme" Target="../theme/theme3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9E9E9E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9E9E9E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84850" y="1555575"/>
            <a:ext cx="5710500" cy="28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idx="2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5" type="body"/>
          </p:nvPr>
        </p:nvSpPr>
        <p:spPr>
          <a:xfrm>
            <a:off x="4239825" y="1398125"/>
            <a:ext cx="3648900" cy="22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79">
          <p15:clr>
            <a:srgbClr val="E46962"/>
          </p15:clr>
        </p15:guide>
        <p15:guide id="2" pos="179">
          <p15:clr>
            <a:srgbClr val="E46962"/>
          </p15:clr>
        </p15:guide>
        <p15:guide id="3" orient="horz" pos="180">
          <p15:clr>
            <a:srgbClr val="E46962"/>
          </p15:clr>
        </p15:guide>
        <p15:guide id="4" orient="horz" pos="3060">
          <p15:clr>
            <a:srgbClr val="E46962"/>
          </p15:clr>
        </p15:guide>
        <p15:guide id="5" pos="2842">
          <p15:clr>
            <a:srgbClr val="E46962"/>
          </p15:clr>
        </p15:guide>
        <p15:guide id="6" pos="2916">
          <p15:clr>
            <a:srgbClr val="E46962"/>
          </p15:clr>
        </p15:guide>
        <p15:guide id="7" pos="1474">
          <p15:clr>
            <a:srgbClr val="E46962"/>
          </p15:clr>
        </p15:guide>
        <p15:guide id="8" pos="1548">
          <p15:clr>
            <a:srgbClr val="E46962"/>
          </p15:clr>
        </p15:guide>
        <p15:guide id="9" pos="4211">
          <p15:clr>
            <a:srgbClr val="E46962"/>
          </p15:clr>
        </p15:guide>
        <p15:guide id="10" pos="4285">
          <p15:clr>
            <a:srgbClr val="E46962"/>
          </p15:clr>
        </p15:guide>
        <p15:guide id="11" pos="3753">
          <p15:clr>
            <a:srgbClr val="E46962"/>
          </p15:clr>
        </p15:guide>
        <p15:guide id="12" pos="3834">
          <p15:clr>
            <a:srgbClr val="E46962"/>
          </p15:clr>
        </p15:guide>
        <p15:guide id="13" pos="1926">
          <p15:clr>
            <a:srgbClr val="E46962"/>
          </p15:clr>
        </p15:guide>
        <p15:guide id="14" pos="2007">
          <p15:clr>
            <a:srgbClr val="E46962"/>
          </p15:clr>
        </p15:guide>
        <p15:guide id="15" orient="horz" pos="299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907">
          <p15:clr>
            <a:srgbClr val="E46962"/>
          </p15:clr>
        </p15:guide>
        <p15:guide id="18" orient="horz" pos="980">
          <p15:clr>
            <a:srgbClr val="E46962"/>
          </p15:clr>
        </p15:guide>
        <p15:guide id="19" orient="horz" pos="1588">
          <p15:clr>
            <a:srgbClr val="E46962"/>
          </p15:clr>
        </p15:guide>
        <p15:guide id="20" orient="horz" pos="1661">
          <p15:clr>
            <a:srgbClr val="E46962"/>
          </p15:clr>
        </p15:guide>
        <p15:guide id="21" orient="horz" pos="2269">
          <p15:clr>
            <a:srgbClr val="E46962"/>
          </p15:clr>
        </p15:guide>
        <p15:guide id="22" orient="horz" pos="2341">
          <p15:clr>
            <a:srgbClr val="E46962"/>
          </p15:clr>
        </p15:guide>
        <p15:guide id="23" orient="horz" pos="301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Relationship Id="rId4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41.jpg"/><Relationship Id="rId5" Type="http://schemas.openxmlformats.org/officeDocument/2006/relationships/image" Target="../media/image19.jpg"/><Relationship Id="rId6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2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Relationship Id="rId4" Type="http://schemas.openxmlformats.org/officeDocument/2006/relationships/image" Target="../media/image2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Relationship Id="rId4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Relationship Id="rId4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Relationship Id="rId5" Type="http://schemas.openxmlformats.org/officeDocument/2006/relationships/image" Target="../media/image32.png"/><Relationship Id="rId6" Type="http://schemas.openxmlformats.org/officeDocument/2006/relationships/image" Target="../media/image10.png"/><Relationship Id="rId7" Type="http://schemas.openxmlformats.org/officeDocument/2006/relationships/image" Target="../media/image28.png"/><Relationship Id="rId8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Relationship Id="rId4" Type="http://schemas.openxmlformats.org/officeDocument/2006/relationships/image" Target="../media/image27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40.png"/><Relationship Id="rId5" Type="http://schemas.openxmlformats.org/officeDocument/2006/relationships/image" Target="../media/image2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drive.google.com/file/d/18uced0JriRvc0NST0-w5Iq59P2AnZ3_V/view" TargetMode="External"/><Relationship Id="rId4" Type="http://schemas.openxmlformats.org/officeDocument/2006/relationships/image" Target="../media/image31.jpg"/><Relationship Id="rId5" Type="http://schemas.openxmlformats.org/officeDocument/2006/relationships/image" Target="../media/image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jpg"/><Relationship Id="rId4" Type="http://schemas.openxmlformats.org/officeDocument/2006/relationships/image" Target="../media/image39.png"/><Relationship Id="rId5" Type="http://schemas.openxmlformats.org/officeDocument/2006/relationships/image" Target="../media/image3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9"/>
          <p:cNvSpPr txBox="1"/>
          <p:nvPr>
            <p:ph type="ctrTitle"/>
          </p:nvPr>
        </p:nvSpPr>
        <p:spPr>
          <a:xfrm>
            <a:off x="314200" y="616750"/>
            <a:ext cx="3831600" cy="27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Group 27: 3-D </a:t>
            </a:r>
            <a:endParaRPr sz="398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80"/>
              <a:t>Data/Topology Visualization  Grid</a:t>
            </a:r>
            <a:endParaRPr sz="3980"/>
          </a:p>
        </p:txBody>
      </p:sp>
      <p:sp>
        <p:nvSpPr>
          <p:cNvPr id="407" name="Google Shape;407;p59"/>
          <p:cNvSpPr txBox="1"/>
          <p:nvPr>
            <p:ph idx="1" type="subTitle"/>
          </p:nvPr>
        </p:nvSpPr>
        <p:spPr>
          <a:xfrm>
            <a:off x="132250" y="3919450"/>
            <a:ext cx="4013400" cy="9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Sean Jacob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Trevor Chesley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Tomas Yepez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Dallas Moody</a:t>
            </a:r>
            <a:endParaRPr sz="16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08" name="Google Shape;40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700" y="740275"/>
            <a:ext cx="3123925" cy="34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0"/>
          <p:cNvSpPr txBox="1"/>
          <p:nvPr/>
        </p:nvSpPr>
        <p:spPr>
          <a:xfrm>
            <a:off x="2035079" y="2767288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Tomas Yepez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Electrical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4" name="Google Shape;414;p60"/>
          <p:cNvSpPr txBox="1"/>
          <p:nvPr/>
        </p:nvSpPr>
        <p:spPr>
          <a:xfrm>
            <a:off x="4854579" y="2830288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Dallas Moody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5" name="Google Shape;415;p60"/>
          <p:cNvSpPr txBox="1"/>
          <p:nvPr/>
        </p:nvSpPr>
        <p:spPr>
          <a:xfrm>
            <a:off x="2202639" y="47486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Sean Jacob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6" name="Google Shape;416;p60"/>
          <p:cNvSpPr txBox="1"/>
          <p:nvPr/>
        </p:nvSpPr>
        <p:spPr>
          <a:xfrm>
            <a:off x="4854582" y="47486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Trevor Chesley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7" name="Google Shape;417;p60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</a:t>
            </a:r>
            <a:endParaRPr/>
          </a:p>
        </p:txBody>
      </p:sp>
      <p:cxnSp>
        <p:nvCxnSpPr>
          <p:cNvPr id="418" name="Google Shape;418;p60"/>
          <p:cNvCxnSpPr/>
          <p:nvPr/>
        </p:nvCxnSpPr>
        <p:spPr>
          <a:xfrm>
            <a:off x="283850" y="26398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60"/>
          <p:cNvCxnSpPr/>
          <p:nvPr/>
        </p:nvCxnSpPr>
        <p:spPr>
          <a:xfrm>
            <a:off x="283850" y="2895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60"/>
          <p:cNvCxnSpPr/>
          <p:nvPr/>
        </p:nvCxnSpPr>
        <p:spPr>
          <a:xfrm>
            <a:off x="283850" y="46826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1" name="Google Shape;421;p60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6440375" y="2694963"/>
            <a:ext cx="1944051" cy="193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0" title="tomas composite .png"/>
          <p:cNvPicPr preferRelativeResize="0"/>
          <p:nvPr/>
        </p:nvPicPr>
        <p:blipFill rotWithShape="1">
          <a:blip r:embed="rId4">
            <a:alphaModFix/>
          </a:blip>
          <a:srcRect b="0" l="26973" r="26319" t="14251"/>
          <a:stretch/>
        </p:blipFill>
        <p:spPr>
          <a:xfrm>
            <a:off x="3216350" y="2675862"/>
            <a:ext cx="1478937" cy="20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60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6199" y="539043"/>
            <a:ext cx="2172400" cy="1803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60" title="IMG_0702.jpg"/>
          <p:cNvPicPr preferRelativeResize="0"/>
          <p:nvPr/>
        </p:nvPicPr>
        <p:blipFill rotWithShape="1">
          <a:blip r:embed="rId6">
            <a:alphaModFix/>
          </a:blip>
          <a:srcRect b="18531" l="11182" r="0" t="6809"/>
          <a:stretch/>
        </p:blipFill>
        <p:spPr>
          <a:xfrm>
            <a:off x="3281875" y="464500"/>
            <a:ext cx="1347879" cy="200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1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430" name="Google Shape;430;p61"/>
          <p:cNvSpPr txBox="1"/>
          <p:nvPr/>
        </p:nvSpPr>
        <p:spPr>
          <a:xfrm>
            <a:off x="4137900" y="956825"/>
            <a:ext cx="3896400" cy="39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●"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Visualizing 3D data on a 2D screen is 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difficult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and limiting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●"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Static physical displays like styrofoam or blocks 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can’t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dynamically change with the data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●"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Educational tools for data-based learning is limited in ability to show data beyond three dimensions 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31" name="Google Shape;431;p61" title="Screenshot 2026-02-23 13400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675" y="1163525"/>
            <a:ext cx="1897326" cy="1868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663" y="3031938"/>
            <a:ext cx="1897326" cy="188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1" title="IMG_0702.jpg"/>
          <p:cNvPicPr preferRelativeResize="0"/>
          <p:nvPr/>
        </p:nvPicPr>
        <p:blipFill rotWithShape="1">
          <a:blip r:embed="rId5">
            <a:alphaModFix/>
          </a:blip>
          <a:srcRect b="18531" l="11182" r="0" t="6809"/>
          <a:stretch/>
        </p:blipFill>
        <p:spPr>
          <a:xfrm>
            <a:off x="8365050" y="81900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2"/>
          <p:cNvSpPr txBox="1"/>
          <p:nvPr>
            <p:ph idx="13" type="title"/>
          </p:nvPr>
        </p:nvSpPr>
        <p:spPr>
          <a:xfrm>
            <a:off x="283850" y="474875"/>
            <a:ext cx="2476800" cy="6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439" name="Google Shape;439;p62"/>
          <p:cNvSpPr txBox="1"/>
          <p:nvPr/>
        </p:nvSpPr>
        <p:spPr>
          <a:xfrm>
            <a:off x="3947275" y="898375"/>
            <a:ext cx="4078800" cy="40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 motorized grid of addressable towers paired with LEDs that physically extends to create a true 3D display with color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Using CAD designed rack and pinion mechanisms, we can design a system able to extend to fit 3D datasets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40" name="Google Shape;440;p62" title="ti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75" y="1277100"/>
            <a:ext cx="3130925" cy="306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2" title="IMG_0702.jpg"/>
          <p:cNvPicPr preferRelativeResize="0"/>
          <p:nvPr/>
        </p:nvPicPr>
        <p:blipFill rotWithShape="1">
          <a:blip r:embed="rId4">
            <a:alphaModFix/>
          </a:blip>
          <a:srcRect b="18531" l="11182" r="0" t="6809"/>
          <a:stretch/>
        </p:blipFill>
        <p:spPr>
          <a:xfrm>
            <a:off x="8365050" y="91075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3"/>
          <p:cNvSpPr txBox="1"/>
          <p:nvPr>
            <p:ph idx="13" type="title"/>
          </p:nvPr>
        </p:nvSpPr>
        <p:spPr>
          <a:xfrm>
            <a:off x="283850" y="474875"/>
            <a:ext cx="2773200" cy="9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and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447" name="Google Shape;447;p63"/>
          <p:cNvSpPr txBox="1"/>
          <p:nvPr/>
        </p:nvSpPr>
        <p:spPr>
          <a:xfrm>
            <a:off x="3238725" y="637225"/>
            <a:ext cx="4488600" cy="43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Main Goals </a:t>
            </a:r>
            <a:endParaRPr b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Create a mechanism to display data in 3 dimensions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Implement a minimum of 4 levels to be raised/lowered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Design a housing to encompass the mechanical components &amp; the custom PCB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Provide a beginner-friendly interface to upload data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Advanced Goals</a:t>
            </a:r>
            <a:endParaRPr b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Faster matrix refreshing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Allow for additional modules to be connected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48" name="Google Shape;448;p63" title="tomas composite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4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Specifications</a:t>
            </a:r>
            <a:endParaRPr/>
          </a:p>
        </p:txBody>
      </p:sp>
      <p:sp>
        <p:nvSpPr>
          <p:cNvPr id="454" name="Google Shape;454;p64"/>
          <p:cNvSpPr txBox="1"/>
          <p:nvPr/>
        </p:nvSpPr>
        <p:spPr>
          <a:xfrm>
            <a:off x="4256275" y="1025425"/>
            <a:ext cx="3280500" cy="3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Project Specifications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3D printed housing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Low voltage/safe operation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Z-axis actuation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Demonstration Specifications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 matrix per minute cycling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 levels of z-axis actuation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Color changing LEDs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Addressable solenoid actuation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Fully functional PCB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55" name="Google Shape;455;p64" title="tomas composite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64" title="C2807E45-1EA4-4F4B-BC94-8F66DC8A75D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450" y="1130775"/>
            <a:ext cx="3395274" cy="339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5"/>
          <p:cNvSpPr txBox="1"/>
          <p:nvPr>
            <p:ph idx="13" type="title"/>
          </p:nvPr>
        </p:nvSpPr>
        <p:spPr>
          <a:xfrm>
            <a:off x="283850" y="474875"/>
            <a:ext cx="27732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62" name="Google Shape;462;p65" title="Screenshot 2026-02-20 154115.png"/>
          <p:cNvPicPr preferRelativeResize="0"/>
          <p:nvPr/>
        </p:nvPicPr>
        <p:blipFill rotWithShape="1">
          <a:blip r:embed="rId3">
            <a:alphaModFix/>
          </a:blip>
          <a:srcRect b="1055" l="2193" r="1198" t="1241"/>
          <a:stretch/>
        </p:blipFill>
        <p:spPr>
          <a:xfrm>
            <a:off x="283850" y="1555575"/>
            <a:ext cx="3514077" cy="3153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65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65"/>
          <p:cNvSpPr txBox="1"/>
          <p:nvPr/>
        </p:nvSpPr>
        <p:spPr>
          <a:xfrm>
            <a:off x="4566175" y="1459075"/>
            <a:ext cx="4104300" cy="32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-"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ESP32 S3 was chosen for platform IO familiarity, cost, and flash memory 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-"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Many of the group members have </a:t>
            </a: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already</a:t>
            </a: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worked with the ESP32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-"/>
            </a:pPr>
            <a:r>
              <a:rPr lang="en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Cost for other components was very expensive so keeping cost low here is imperative</a:t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6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Height-Control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70" name="Google Shape;470;p66" title="Screenshot 2026-02-20 1543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625" y="1142875"/>
            <a:ext cx="4754075" cy="37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6" title="IMG_0702.jpg"/>
          <p:cNvPicPr preferRelativeResize="0"/>
          <p:nvPr/>
        </p:nvPicPr>
        <p:blipFill rotWithShape="1">
          <a:blip r:embed="rId4">
            <a:alphaModFix/>
          </a:blip>
          <a:srcRect b="18531" l="11182" r="0" t="6809"/>
          <a:stretch/>
        </p:blipFill>
        <p:spPr>
          <a:xfrm>
            <a:off x="8346725" y="11855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66"/>
          <p:cNvSpPr txBox="1"/>
          <p:nvPr/>
        </p:nvSpPr>
        <p:spPr>
          <a:xfrm>
            <a:off x="283850" y="1440575"/>
            <a:ext cx="2644800" cy="3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Initial plan involved pneumatics but was quickly shifted to a motorized system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group was much more familiar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with motors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12V Greartisan motors were chosen for RPM range, low current draw, torque capabilities, and directional control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7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Vertical Movement</a:t>
            </a:r>
            <a:endParaRPr/>
          </a:p>
        </p:txBody>
      </p:sp>
      <p:pic>
        <p:nvPicPr>
          <p:cNvPr id="478" name="Google Shape;478;p67" title="Rack-and-pin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750" y="1766050"/>
            <a:ext cx="4286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67"/>
          <p:cNvSpPr txBox="1"/>
          <p:nvPr/>
        </p:nvSpPr>
        <p:spPr>
          <a:xfrm>
            <a:off x="272450" y="1590025"/>
            <a:ext cx="4004400" cy="32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Changing rotation of motor to vertical motion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Looked into long actuators, but were expensive and didn’t meet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height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requirements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Decided with choosing a rack and pinion for height control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80" name="Google Shape;480;p67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67"/>
          <p:cNvSpPr txBox="1"/>
          <p:nvPr/>
        </p:nvSpPr>
        <p:spPr>
          <a:xfrm>
            <a:off x="4629675" y="1388775"/>
            <a:ext cx="4286400" cy="3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Example of rack and pinion method used to raise towers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8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sp>
        <p:nvSpPr>
          <p:cNvPr id="487" name="Google Shape;487;p68"/>
          <p:cNvSpPr txBox="1"/>
          <p:nvPr/>
        </p:nvSpPr>
        <p:spPr>
          <a:xfrm>
            <a:off x="5630225" y="1613488"/>
            <a:ext cx="3042300" cy="3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88" name="Google Shape;488;p68"/>
          <p:cNvGraphicFramePr/>
          <p:nvPr/>
        </p:nvGraphicFramePr>
        <p:xfrm>
          <a:off x="3780350" y="1705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{F41AD573-1418-4981-916D-AB7548E6A9F8}</a:tableStyleId>
              </a:tblPr>
              <a:tblGrid>
                <a:gridCol w="1207825"/>
                <a:gridCol w="1207825"/>
                <a:gridCol w="1207825"/>
                <a:gridCol w="1207825"/>
              </a:tblGrid>
              <a:tr h="479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NFP-GM37-3429-EN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Pololu 37D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Greartisan 12V DC</a:t>
                      </a:r>
                      <a:endParaRPr sz="1200"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9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Torque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High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5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Complexity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Low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Operating Voltage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489" name="Google Shape;489;p68" title="IMG_0702.jpg"/>
          <p:cNvPicPr preferRelativeResize="0"/>
          <p:nvPr/>
        </p:nvPicPr>
        <p:blipFill rotWithShape="1">
          <a:blip r:embed="rId3">
            <a:alphaModFix/>
          </a:blip>
          <a:srcRect b="18531" l="11182" r="0" t="6809"/>
          <a:stretch/>
        </p:blipFill>
        <p:spPr>
          <a:xfrm>
            <a:off x="8337575" y="10940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8"/>
          <p:cNvSpPr txBox="1"/>
          <p:nvPr/>
        </p:nvSpPr>
        <p:spPr>
          <a:xfrm>
            <a:off x="183175" y="1712675"/>
            <a:ext cx="3288000" cy="31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Greartisan and NFP-GM37 were close but eventually went with the Greartisan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Pololu 37D was far too expensive and overkill for what we needed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Greartisan’s low current draw, low complexity, price, torque, and directional control were the deciding factors for our selection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Driver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96" name="Google Shape;496;p69"/>
          <p:cNvPicPr preferRelativeResize="0"/>
          <p:nvPr/>
        </p:nvPicPr>
        <p:blipFill rotWithShape="1">
          <a:blip r:embed="rId3">
            <a:alphaModFix/>
          </a:blip>
          <a:srcRect b="1779" l="1935" r="1810" t="2086"/>
          <a:stretch/>
        </p:blipFill>
        <p:spPr>
          <a:xfrm>
            <a:off x="3472875" y="986957"/>
            <a:ext cx="4366574" cy="387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69" title="IMG_0702.jpg"/>
          <p:cNvPicPr preferRelativeResize="0"/>
          <p:nvPr/>
        </p:nvPicPr>
        <p:blipFill rotWithShape="1">
          <a:blip r:embed="rId4">
            <a:alphaModFix/>
          </a:blip>
          <a:srcRect b="18531" l="11182" r="0" t="6809"/>
          <a:stretch/>
        </p:blipFill>
        <p:spPr>
          <a:xfrm>
            <a:off x="8328425" y="118525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69"/>
          <p:cNvSpPr txBox="1"/>
          <p:nvPr/>
        </p:nvSpPr>
        <p:spPr>
          <a:xfrm>
            <a:off x="192325" y="1574175"/>
            <a:ext cx="2793300" cy="328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Choice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ultimately came down to familiarity and price point of the L298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Familiarity is important for troubleshooting, programming, and circuit wiring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$4 price was the lowest by far &amp; a big deciding factor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0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Selecting Devices</a:t>
            </a:r>
            <a:endParaRPr/>
          </a:p>
        </p:txBody>
      </p:sp>
      <p:graphicFrame>
        <p:nvGraphicFramePr>
          <p:cNvPr id="504" name="Google Shape;504;p70"/>
          <p:cNvGraphicFramePr/>
          <p:nvPr/>
        </p:nvGraphicFramePr>
        <p:xfrm>
          <a:off x="892575" y="252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{F41AD573-1418-4981-916D-AB7548E6A9F8}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Solenoid Actuator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Servo Motor Actuator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Electromagnetic Clutch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Cost per Part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$4-7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$15-70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$20-100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Complexity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High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Power Requirements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3.8W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505" name="Google Shape;505;p70" title="Potra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70" title="Solenoid.jpg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140" r="150" t="0"/>
          <a:stretch/>
        </p:blipFill>
        <p:spPr>
          <a:xfrm>
            <a:off x="2902274" y="744525"/>
            <a:ext cx="1483076" cy="1487326"/>
          </a:xfrm>
          <a:prstGeom prst="rect">
            <a:avLst/>
          </a:prstGeom>
        </p:spPr>
      </p:pic>
      <p:pic>
        <p:nvPicPr>
          <p:cNvPr id="507" name="Google Shape;507;p70" title="Servolin.jpeg"/>
          <p:cNvPicPr preferRelativeResize="0"/>
          <p:nvPr>
            <p:ph idx="6" type="pic"/>
          </p:nvPr>
        </p:nvPicPr>
        <p:blipFill rotWithShape="1">
          <a:blip r:embed="rId5">
            <a:alphaModFix/>
          </a:blip>
          <a:srcRect b="7699" l="0" r="0" t="7699"/>
          <a:stretch/>
        </p:blipFill>
        <p:spPr>
          <a:xfrm>
            <a:off x="4677212" y="744512"/>
            <a:ext cx="1483075" cy="1487351"/>
          </a:xfrm>
          <a:prstGeom prst="rect">
            <a:avLst/>
          </a:prstGeom>
        </p:spPr>
      </p:pic>
      <p:pic>
        <p:nvPicPr>
          <p:cNvPr id="508" name="Google Shape;508;p70" title="ElectroClutch.jpg"/>
          <p:cNvPicPr preferRelativeResize="0"/>
          <p:nvPr>
            <p:ph idx="7" type="pic"/>
          </p:nvPr>
        </p:nvPicPr>
        <p:blipFill rotWithShape="1">
          <a:blip r:embed="rId6">
            <a:alphaModFix/>
          </a:blip>
          <a:srcRect b="0" l="140" r="150" t="0"/>
          <a:stretch/>
        </p:blipFill>
        <p:spPr>
          <a:xfrm>
            <a:off x="6452125" y="744522"/>
            <a:ext cx="1483075" cy="1487327"/>
          </a:xfrm>
          <a:prstGeom prst="rect">
            <a:avLst/>
          </a:prstGeom>
        </p:spPr>
      </p:pic>
      <p:sp>
        <p:nvSpPr>
          <p:cNvPr id="509" name="Google Shape;509;p70"/>
          <p:cNvSpPr txBox="1"/>
          <p:nvPr/>
        </p:nvSpPr>
        <p:spPr>
          <a:xfrm>
            <a:off x="3205363" y="296225"/>
            <a:ext cx="8769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Solenoid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0" name="Google Shape;510;p70"/>
          <p:cNvSpPr txBox="1"/>
          <p:nvPr/>
        </p:nvSpPr>
        <p:spPr>
          <a:xfrm>
            <a:off x="4833675" y="296225"/>
            <a:ext cx="13266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Actuator </a:t>
            </a: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1" name="Google Shape;511;p70"/>
          <p:cNvSpPr txBox="1"/>
          <p:nvPr/>
        </p:nvSpPr>
        <p:spPr>
          <a:xfrm>
            <a:off x="6684750" y="296225"/>
            <a:ext cx="12204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EM Clutch </a:t>
            </a: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1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sp>
        <p:nvSpPr>
          <p:cNvPr id="517" name="Google Shape;517;p71"/>
          <p:cNvSpPr txBox="1"/>
          <p:nvPr/>
        </p:nvSpPr>
        <p:spPr>
          <a:xfrm>
            <a:off x="378125" y="1660475"/>
            <a:ext cx="2970900" cy="332010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Smaller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solenoids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are better to fit into housing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Quality and durability of Adafruit solenoids are worth to spend a little more money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Need to have reliable operation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5N force is enough to lift racks &amp; towers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18" name="Google Shape;518;p71" title="Screenshot 2026-02-22 at 2.46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7300" y="1110038"/>
            <a:ext cx="5021394" cy="32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71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2"/>
          <p:cNvSpPr txBox="1"/>
          <p:nvPr>
            <p:ph idx="13" type="title"/>
          </p:nvPr>
        </p:nvSpPr>
        <p:spPr>
          <a:xfrm>
            <a:off x="283850" y="474875"/>
            <a:ext cx="7641000" cy="10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 Actuation and MOSFET Switching </a:t>
            </a:r>
            <a:endParaRPr/>
          </a:p>
        </p:txBody>
      </p:sp>
      <p:pic>
        <p:nvPicPr>
          <p:cNvPr id="525" name="Google Shape;52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5500" y="1638300"/>
            <a:ext cx="5543900" cy="2864725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72"/>
          <p:cNvSpPr txBox="1"/>
          <p:nvPr/>
        </p:nvSpPr>
        <p:spPr>
          <a:xfrm>
            <a:off x="283850" y="1638300"/>
            <a:ext cx="2773200" cy="29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GPIO pin sends signal to the MOSFET allowing for power to flow through and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actuate the solenoid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Flyback diode used to help with high energy dissipation as a result of solenoid being powered off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27" name="Google Shape;527;p72" title="IMG_0702.jpg"/>
          <p:cNvPicPr preferRelativeResize="0"/>
          <p:nvPr/>
        </p:nvPicPr>
        <p:blipFill rotWithShape="1">
          <a:blip r:embed="rId4">
            <a:alphaModFix/>
          </a:blip>
          <a:srcRect b="18531" l="11182" r="0" t="6809"/>
          <a:stretch/>
        </p:blipFill>
        <p:spPr>
          <a:xfrm>
            <a:off x="8319275" y="118525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3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 System</a:t>
            </a:r>
            <a:endParaRPr/>
          </a:p>
        </p:txBody>
      </p:sp>
      <p:pic>
        <p:nvPicPr>
          <p:cNvPr id="533" name="Google Shape;53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2475" y="2469600"/>
            <a:ext cx="260032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088" y="469338"/>
            <a:ext cx="1476375" cy="43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73"/>
          <p:cNvSpPr txBox="1"/>
          <p:nvPr/>
        </p:nvSpPr>
        <p:spPr>
          <a:xfrm>
            <a:off x="354650" y="1683975"/>
            <a:ext cx="4157400" cy="31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 bearing is placed inside the gear, and a spinning rod goes through the center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When the rod spins, the inside of the bearing spins but not the gear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solenoid is attached to the rod and spinning at all times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When the solenoid activates, it goes into a hole on the gear and causes the gear to spin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gear drives the rack up or down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36" name="Google Shape;536;p73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73"/>
          <p:cNvSpPr txBox="1"/>
          <p:nvPr/>
        </p:nvSpPr>
        <p:spPr>
          <a:xfrm>
            <a:off x="3899175" y="181200"/>
            <a:ext cx="31302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Vertical Rack with tower attached to top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8" name="Google Shape;538;p73"/>
          <p:cNvSpPr txBox="1"/>
          <p:nvPr/>
        </p:nvSpPr>
        <p:spPr>
          <a:xfrm>
            <a:off x="6202438" y="2001675"/>
            <a:ext cx="26004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Gear that rotates clockwise to lift tower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74" title="Gear P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350" y="474886"/>
            <a:ext cx="3174700" cy="3805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74" title="GearPic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4050" y="474887"/>
            <a:ext cx="3174700" cy="38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74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74"/>
          <p:cNvSpPr txBox="1"/>
          <p:nvPr/>
        </p:nvSpPr>
        <p:spPr>
          <a:xfrm>
            <a:off x="110100" y="0"/>
            <a:ext cx="30756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3D Printed Gear with holes on the side for solenoid activation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7" name="Google Shape;547;p74"/>
          <p:cNvSpPr txBox="1"/>
          <p:nvPr/>
        </p:nvSpPr>
        <p:spPr>
          <a:xfrm>
            <a:off x="4737750" y="19650"/>
            <a:ext cx="26967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Solenoid actuated into gear hole so the gear rotates with the rod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8" name="Google Shape;548;p74"/>
          <p:cNvSpPr txBox="1"/>
          <p:nvPr/>
        </p:nvSpPr>
        <p:spPr>
          <a:xfrm>
            <a:off x="284850" y="4455875"/>
            <a:ext cx="35988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Gear will not rotate with motor rod due to bearing as long as solenoid is not actuated. Solenoid rotates with gear rod at all times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549" name="Google Shape;549;p74"/>
          <p:cNvCxnSpPr/>
          <p:nvPr/>
        </p:nvCxnSpPr>
        <p:spPr>
          <a:xfrm flipH="1" rot="10800000">
            <a:off x="674700" y="2659150"/>
            <a:ext cx="1111200" cy="1666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0" name="Google Shape;550;p74"/>
          <p:cNvCxnSpPr/>
          <p:nvPr/>
        </p:nvCxnSpPr>
        <p:spPr>
          <a:xfrm flipH="1">
            <a:off x="1904900" y="423325"/>
            <a:ext cx="92700" cy="95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1" name="Google Shape;551;p74"/>
          <p:cNvCxnSpPr/>
          <p:nvPr/>
        </p:nvCxnSpPr>
        <p:spPr>
          <a:xfrm>
            <a:off x="5463650" y="515950"/>
            <a:ext cx="0" cy="67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2" name="Google Shape;552;p74"/>
          <p:cNvSpPr txBox="1"/>
          <p:nvPr/>
        </p:nvSpPr>
        <p:spPr>
          <a:xfrm>
            <a:off x="7598350" y="3247150"/>
            <a:ext cx="14178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Rod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553" name="Google Shape;553;p74"/>
          <p:cNvCxnSpPr>
            <a:stCxn id="552" idx="1"/>
          </p:cNvCxnSpPr>
          <p:nvPr/>
        </p:nvCxnSpPr>
        <p:spPr>
          <a:xfrm rot="10800000">
            <a:off x="6624250" y="2803300"/>
            <a:ext cx="974100" cy="75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4" name="Google Shape;554;p74"/>
          <p:cNvCxnSpPr>
            <a:stCxn id="552" idx="1"/>
          </p:cNvCxnSpPr>
          <p:nvPr/>
        </p:nvCxnSpPr>
        <p:spPr>
          <a:xfrm rot="10800000">
            <a:off x="3409450" y="2489500"/>
            <a:ext cx="4188900" cy="107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5" name="Google Shape;555;p74"/>
          <p:cNvSpPr txBox="1"/>
          <p:nvPr/>
        </p:nvSpPr>
        <p:spPr>
          <a:xfrm>
            <a:off x="5920650" y="4621800"/>
            <a:ext cx="1721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Rack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556" name="Google Shape;556;p74"/>
          <p:cNvCxnSpPr>
            <a:stCxn id="555" idx="1"/>
          </p:cNvCxnSpPr>
          <p:nvPr/>
        </p:nvCxnSpPr>
        <p:spPr>
          <a:xfrm flipH="1" rot="10800000">
            <a:off x="5920650" y="3907350"/>
            <a:ext cx="259800" cy="89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7" name="Google Shape;557;p74"/>
          <p:cNvCxnSpPr>
            <a:stCxn id="555" idx="1"/>
          </p:cNvCxnSpPr>
          <p:nvPr/>
        </p:nvCxnSpPr>
        <p:spPr>
          <a:xfrm rot="10800000">
            <a:off x="3052350" y="3701850"/>
            <a:ext cx="2868300" cy="11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5"/>
          <p:cNvSpPr txBox="1"/>
          <p:nvPr>
            <p:ph idx="13" type="title"/>
          </p:nvPr>
        </p:nvSpPr>
        <p:spPr>
          <a:xfrm>
            <a:off x="283850" y="474875"/>
            <a:ext cx="4042200" cy="4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 Actuation - Slip Ring </a:t>
            </a:r>
            <a:endParaRPr/>
          </a:p>
        </p:txBody>
      </p:sp>
      <p:pic>
        <p:nvPicPr>
          <p:cNvPr id="563" name="Google Shape;563;p75" title="SlipR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963" y="1185688"/>
            <a:ext cx="3145575" cy="31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75"/>
          <p:cNvSpPr txBox="1"/>
          <p:nvPr/>
        </p:nvSpPr>
        <p:spPr>
          <a:xfrm>
            <a:off x="284175" y="1848375"/>
            <a:ext cx="4415400" cy="29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Solenoids spin, so we needed a rotating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connector for wires from PCB to solenoids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Handles 200 RPM and 2A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 handle between 6-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12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connections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Wires on the slip ring can now rotate with the rod to keep power to solenoids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65" name="Google Shape;565;p75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75"/>
          <p:cNvSpPr txBox="1"/>
          <p:nvPr/>
        </p:nvSpPr>
        <p:spPr>
          <a:xfrm>
            <a:off x="6259275" y="4350075"/>
            <a:ext cx="2121600" cy="2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Slip Ring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76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572" name="Google Shape;572;p76" title="Screenshot 2026-02-20 15502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69375"/>
            <a:ext cx="5805598" cy="246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76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76"/>
          <p:cNvSpPr txBox="1"/>
          <p:nvPr/>
        </p:nvSpPr>
        <p:spPr>
          <a:xfrm>
            <a:off x="6204475" y="1759475"/>
            <a:ext cx="26523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-WS2812B LEDs are </a:t>
            </a: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individually addressable 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-Least amount of pins for circuit simplicity 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-Low input voltage </a:t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7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Language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580" name="Google Shape;580;p77" title="Screenshot 2026-02-20 1551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8350"/>
            <a:ext cx="5805601" cy="2595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77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7"/>
          <p:cNvSpPr txBox="1"/>
          <p:nvPr/>
        </p:nvSpPr>
        <p:spPr>
          <a:xfrm>
            <a:off x="6267025" y="1569450"/>
            <a:ext cx="2589900" cy="25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-All group members are most familiar with coding in C &amp; C++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-Ease of use and group members being able to understand the code is very important 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-Fast data transmission is something to capitalize on </a:t>
            </a:r>
            <a:endParaRPr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8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</a:t>
            </a:r>
            <a:endParaRPr/>
          </a:p>
        </p:txBody>
      </p:sp>
      <p:pic>
        <p:nvPicPr>
          <p:cNvPr id="588" name="Google Shape;588;p78" title="tomas composite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5000" y="-12"/>
            <a:ext cx="1924952" cy="147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78" title="Hardware Block Diagra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7171" y="1440575"/>
            <a:ext cx="5592429" cy="348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7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Flowchart</a:t>
            </a:r>
            <a:endParaRPr/>
          </a:p>
        </p:txBody>
      </p:sp>
      <p:pic>
        <p:nvPicPr>
          <p:cNvPr id="595" name="Google Shape;59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900" y="98038"/>
            <a:ext cx="4942899" cy="484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79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0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Case Diagram</a:t>
            </a:r>
            <a:endParaRPr/>
          </a:p>
        </p:txBody>
      </p:sp>
      <p:pic>
        <p:nvPicPr>
          <p:cNvPr id="602" name="Google Shape;60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299" y="949600"/>
            <a:ext cx="5285101" cy="373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/>
          <p:nvPr>
            <p:ph idx="13" type="title"/>
          </p:nvPr>
        </p:nvSpPr>
        <p:spPr>
          <a:xfrm>
            <a:off x="283500" y="285900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Regulator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PCB</a:t>
            </a:r>
            <a:endParaRPr/>
          </a:p>
        </p:txBody>
      </p:sp>
      <p:grpSp>
        <p:nvGrpSpPr>
          <p:cNvPr id="609" name="Google Shape;609;p81"/>
          <p:cNvGrpSpPr/>
          <p:nvPr/>
        </p:nvGrpSpPr>
        <p:grpSpPr>
          <a:xfrm>
            <a:off x="283475" y="1237925"/>
            <a:ext cx="5750400" cy="1283350"/>
            <a:chOff x="337500" y="1428000"/>
            <a:chExt cx="5750400" cy="1283350"/>
          </a:xfrm>
        </p:grpSpPr>
        <p:sp>
          <p:nvSpPr>
            <p:cNvPr id="610" name="Google Shape;610;p81"/>
            <p:cNvSpPr txBox="1"/>
            <p:nvPr/>
          </p:nvSpPr>
          <p:spPr>
            <a:xfrm>
              <a:off x="1960200" y="1428000"/>
              <a:ext cx="4127700" cy="12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LM2576 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Specific 5V and 12V fixed versions 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Input comes from AC/DC wall adapter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5V version feeds LEDs and motor driver logic circuit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12V version feels solenoids and motors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611" name="Google Shape;611;p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7500" y="1439600"/>
              <a:ext cx="1163650" cy="1271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12" name="Google Shape;612;p81"/>
          <p:cNvGrpSpPr/>
          <p:nvPr/>
        </p:nvGrpSpPr>
        <p:grpSpPr>
          <a:xfrm>
            <a:off x="283488" y="3404475"/>
            <a:ext cx="5802600" cy="1413475"/>
            <a:chOff x="283475" y="3394700"/>
            <a:chExt cx="5802600" cy="1413475"/>
          </a:xfrm>
        </p:grpSpPr>
        <p:sp>
          <p:nvSpPr>
            <p:cNvPr id="613" name="Google Shape;613;p81"/>
            <p:cNvSpPr txBox="1"/>
            <p:nvPr/>
          </p:nvSpPr>
          <p:spPr>
            <a:xfrm>
              <a:off x="1958375" y="3394700"/>
              <a:ext cx="4127700" cy="13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UA78M33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Fixed 3.3V output directly to ESP32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Input comes from one of the 5V LM2576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24V down to 3.3V would dissipate too much heat as a linear regulator 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614" name="Google Shape;614;p8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3475" y="3536475"/>
              <a:ext cx="1271700" cy="1271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5" name="Google Shape;615;p81" title="Screenshot 2026-02-19 at 1.51.0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3225" y="3404475"/>
            <a:ext cx="1168089" cy="154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81" title="tomas composite 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00763" y="1492539"/>
            <a:ext cx="1039825" cy="168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81725" y="1492549"/>
            <a:ext cx="1321954" cy="168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81"/>
          <p:cNvSpPr txBox="1"/>
          <p:nvPr/>
        </p:nvSpPr>
        <p:spPr>
          <a:xfrm>
            <a:off x="5823250" y="1125675"/>
            <a:ext cx="11682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5V Regulator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0" name="Google Shape;620;p81"/>
          <p:cNvSpPr txBox="1"/>
          <p:nvPr/>
        </p:nvSpPr>
        <p:spPr>
          <a:xfrm>
            <a:off x="7089625" y="1125675"/>
            <a:ext cx="1558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12V Regulator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21" name="Google Shape;621;p81"/>
          <p:cNvSpPr txBox="1"/>
          <p:nvPr/>
        </p:nvSpPr>
        <p:spPr>
          <a:xfrm>
            <a:off x="7899300" y="3716975"/>
            <a:ext cx="12447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3.3V Regulator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82"/>
          <p:cNvSpPr txBox="1"/>
          <p:nvPr>
            <p:ph idx="13" type="title"/>
          </p:nvPr>
        </p:nvSpPr>
        <p:spPr>
          <a:xfrm>
            <a:off x="283850" y="474875"/>
            <a:ext cx="2332500" cy="4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PCB</a:t>
            </a:r>
            <a:endParaRPr/>
          </a:p>
        </p:txBody>
      </p:sp>
      <p:pic>
        <p:nvPicPr>
          <p:cNvPr id="627" name="Google Shape;627;p82" title="Screenshot 2026-02-20 1602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6475" y="780025"/>
            <a:ext cx="5386399" cy="400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82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82"/>
          <p:cNvSpPr txBox="1"/>
          <p:nvPr/>
        </p:nvSpPr>
        <p:spPr>
          <a:xfrm>
            <a:off x="1507075" y="1082550"/>
            <a:ext cx="1109400" cy="2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ESP32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0" name="Google Shape;630;p82"/>
          <p:cNvSpPr txBox="1"/>
          <p:nvPr/>
        </p:nvSpPr>
        <p:spPr>
          <a:xfrm>
            <a:off x="2736850" y="44550"/>
            <a:ext cx="12456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Wall Adapter Signal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1" name="Google Shape;631;p82"/>
          <p:cNvSpPr txBox="1"/>
          <p:nvPr/>
        </p:nvSpPr>
        <p:spPr>
          <a:xfrm>
            <a:off x="4742188" y="44550"/>
            <a:ext cx="12456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Wall Adapter Power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2" name="Google Shape;632;p82"/>
          <p:cNvSpPr txBox="1"/>
          <p:nvPr/>
        </p:nvSpPr>
        <p:spPr>
          <a:xfrm>
            <a:off x="1245625" y="2770900"/>
            <a:ext cx="12456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Pin Expanders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3" name="Google Shape;633;p82"/>
          <p:cNvSpPr txBox="1"/>
          <p:nvPr/>
        </p:nvSpPr>
        <p:spPr>
          <a:xfrm>
            <a:off x="1211100" y="2006500"/>
            <a:ext cx="1245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Drivers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4" name="Google Shape;634;p82"/>
          <p:cNvSpPr txBox="1"/>
          <p:nvPr/>
        </p:nvSpPr>
        <p:spPr>
          <a:xfrm>
            <a:off x="8044275" y="1213575"/>
            <a:ext cx="12456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Connections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35" name="Google Shape;635;p82"/>
          <p:cNvCxnSpPr>
            <a:stCxn id="629" idx="2"/>
          </p:cNvCxnSpPr>
          <p:nvPr/>
        </p:nvCxnSpPr>
        <p:spPr>
          <a:xfrm>
            <a:off x="2061775" y="1361250"/>
            <a:ext cx="1012200" cy="38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6" name="Google Shape;636;p82"/>
          <p:cNvCxnSpPr/>
          <p:nvPr/>
        </p:nvCxnSpPr>
        <p:spPr>
          <a:xfrm>
            <a:off x="5082875" y="519550"/>
            <a:ext cx="17400" cy="32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7" name="Google Shape;637;p82"/>
          <p:cNvCxnSpPr/>
          <p:nvPr/>
        </p:nvCxnSpPr>
        <p:spPr>
          <a:xfrm>
            <a:off x="3420350" y="424300"/>
            <a:ext cx="147300" cy="40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8" name="Google Shape;638;p82"/>
          <p:cNvCxnSpPr>
            <a:stCxn id="633" idx="3"/>
          </p:cNvCxnSpPr>
          <p:nvPr/>
        </p:nvCxnSpPr>
        <p:spPr>
          <a:xfrm flipH="1" rot="10800000">
            <a:off x="2456700" y="1671100"/>
            <a:ext cx="3085200" cy="50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9" name="Google Shape;639;p82"/>
          <p:cNvCxnSpPr>
            <a:stCxn id="633" idx="3"/>
          </p:cNvCxnSpPr>
          <p:nvPr/>
        </p:nvCxnSpPr>
        <p:spPr>
          <a:xfrm flipH="1" rot="10800000">
            <a:off x="2456700" y="2035000"/>
            <a:ext cx="3007200" cy="14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0" name="Google Shape;640;p82"/>
          <p:cNvCxnSpPr>
            <a:stCxn id="633" idx="3"/>
          </p:cNvCxnSpPr>
          <p:nvPr/>
        </p:nvCxnSpPr>
        <p:spPr>
          <a:xfrm>
            <a:off x="2456700" y="2175700"/>
            <a:ext cx="3059100" cy="25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1" name="Google Shape;641;p82"/>
          <p:cNvCxnSpPr>
            <a:stCxn id="633" idx="3"/>
          </p:cNvCxnSpPr>
          <p:nvPr/>
        </p:nvCxnSpPr>
        <p:spPr>
          <a:xfrm>
            <a:off x="2456700" y="2175700"/>
            <a:ext cx="3076500" cy="59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2" name="Google Shape;642;p82"/>
          <p:cNvCxnSpPr>
            <a:stCxn id="634" idx="1"/>
          </p:cNvCxnSpPr>
          <p:nvPr/>
        </p:nvCxnSpPr>
        <p:spPr>
          <a:xfrm flipH="1">
            <a:off x="7871175" y="1555575"/>
            <a:ext cx="173100" cy="24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3" name="Google Shape;643;p82"/>
          <p:cNvCxnSpPr>
            <a:stCxn id="634" idx="1"/>
          </p:cNvCxnSpPr>
          <p:nvPr/>
        </p:nvCxnSpPr>
        <p:spPr>
          <a:xfrm flipH="1">
            <a:off x="7879875" y="1555575"/>
            <a:ext cx="164400" cy="53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82"/>
          <p:cNvCxnSpPr>
            <a:stCxn id="634" idx="1"/>
          </p:cNvCxnSpPr>
          <p:nvPr/>
        </p:nvCxnSpPr>
        <p:spPr>
          <a:xfrm flipH="1">
            <a:off x="7879875" y="1555575"/>
            <a:ext cx="164400" cy="80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5" name="Google Shape;645;p82"/>
          <p:cNvCxnSpPr>
            <a:stCxn id="634" idx="1"/>
          </p:cNvCxnSpPr>
          <p:nvPr/>
        </p:nvCxnSpPr>
        <p:spPr>
          <a:xfrm flipH="1">
            <a:off x="7881675" y="1555575"/>
            <a:ext cx="162600" cy="115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6" name="Google Shape;646;p82"/>
          <p:cNvCxnSpPr/>
          <p:nvPr/>
        </p:nvCxnSpPr>
        <p:spPr>
          <a:xfrm>
            <a:off x="2452700" y="2825750"/>
            <a:ext cx="4317900" cy="2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7" name="Google Shape;647;p82"/>
          <p:cNvCxnSpPr/>
          <p:nvPr/>
        </p:nvCxnSpPr>
        <p:spPr>
          <a:xfrm>
            <a:off x="5240650" y="2975150"/>
            <a:ext cx="322500" cy="21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8" name="Google Shape;648;p82"/>
          <p:cNvCxnSpPr/>
          <p:nvPr/>
        </p:nvCxnSpPr>
        <p:spPr>
          <a:xfrm>
            <a:off x="4018725" y="2910625"/>
            <a:ext cx="345300" cy="29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9" name="Google Shape;649;p82"/>
          <p:cNvCxnSpPr/>
          <p:nvPr/>
        </p:nvCxnSpPr>
        <p:spPr>
          <a:xfrm>
            <a:off x="2944775" y="2853700"/>
            <a:ext cx="151800" cy="31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0" name="Google Shape;650;p82"/>
          <p:cNvSpPr txBox="1"/>
          <p:nvPr/>
        </p:nvSpPr>
        <p:spPr>
          <a:xfrm>
            <a:off x="1350000" y="3397500"/>
            <a:ext cx="1207500" cy="2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Optocouplers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51" name="Google Shape;651;p82"/>
          <p:cNvCxnSpPr>
            <a:stCxn id="650" idx="3"/>
          </p:cNvCxnSpPr>
          <p:nvPr/>
        </p:nvCxnSpPr>
        <p:spPr>
          <a:xfrm>
            <a:off x="2557500" y="3545550"/>
            <a:ext cx="197100" cy="14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83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Driver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PCB</a:t>
            </a:r>
            <a:endParaRPr/>
          </a:p>
        </p:txBody>
      </p:sp>
      <p:sp>
        <p:nvSpPr>
          <p:cNvPr id="657" name="Google Shape;657;p83"/>
          <p:cNvSpPr txBox="1"/>
          <p:nvPr/>
        </p:nvSpPr>
        <p:spPr>
          <a:xfrm>
            <a:off x="444300" y="2239925"/>
            <a:ext cx="4127700" cy="25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58" name="Google Shape;658;p83" title="Screenshot 2026-02-19 at 1.47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50" y="1579253"/>
            <a:ext cx="1829918" cy="19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83" title="Screenshot 2026-02-19 at 1.55.5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550" y="3716978"/>
            <a:ext cx="4127698" cy="118646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83"/>
          <p:cNvSpPr txBox="1"/>
          <p:nvPr/>
        </p:nvSpPr>
        <p:spPr>
          <a:xfrm>
            <a:off x="3913550" y="1572825"/>
            <a:ext cx="5016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We chose the L298N motor drivers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Each driver can control 2 motors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drivers can signal the motor to move clockwise and counterclockwise via diode H bridges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61" name="Google Shape;661;p83" title="fa1c90e6-a5ba-4356-b53f-75f7009cf9c0.jpeg"/>
          <p:cNvPicPr preferRelativeResize="0"/>
          <p:nvPr/>
        </p:nvPicPr>
        <p:blipFill rotWithShape="1">
          <a:blip r:embed="rId5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3"/>
          <p:cNvSpPr txBox="1"/>
          <p:nvPr/>
        </p:nvSpPr>
        <p:spPr>
          <a:xfrm>
            <a:off x="562850" y="1314425"/>
            <a:ext cx="2218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Driver IC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3" name="Google Shape;663;p83"/>
          <p:cNvSpPr txBox="1"/>
          <p:nvPr/>
        </p:nvSpPr>
        <p:spPr>
          <a:xfrm>
            <a:off x="2359600" y="3019850"/>
            <a:ext cx="18300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Motor Driver Schematic with Motor Connections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84"/>
          <p:cNvSpPr txBox="1"/>
          <p:nvPr>
            <p:ph idx="13" type="title"/>
          </p:nvPr>
        </p:nvSpPr>
        <p:spPr>
          <a:xfrm>
            <a:off x="336450" y="285900"/>
            <a:ext cx="5621700" cy="39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Circuit PCB </a:t>
            </a:r>
            <a:endParaRPr/>
          </a:p>
        </p:txBody>
      </p:sp>
      <p:pic>
        <p:nvPicPr>
          <p:cNvPr id="669" name="Google Shape;669;p84" title="Screenshot 2026-02-20 1601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850" y="1025413"/>
            <a:ext cx="8787854" cy="32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84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84"/>
          <p:cNvSpPr txBox="1"/>
          <p:nvPr/>
        </p:nvSpPr>
        <p:spPr>
          <a:xfrm>
            <a:off x="3609450" y="696763"/>
            <a:ext cx="23487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Pin Expanders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2" name="Google Shape;672;p84"/>
          <p:cNvSpPr txBox="1"/>
          <p:nvPr/>
        </p:nvSpPr>
        <p:spPr>
          <a:xfrm>
            <a:off x="4130225" y="2364375"/>
            <a:ext cx="12492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Optocouplers 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3" name="Google Shape;673;p84"/>
          <p:cNvSpPr txBox="1"/>
          <p:nvPr/>
        </p:nvSpPr>
        <p:spPr>
          <a:xfrm>
            <a:off x="3920825" y="3097350"/>
            <a:ext cx="9066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Solenoids </a:t>
            </a:r>
            <a:endParaRPr sz="1200">
              <a:solidFill>
                <a:schemeClr val="dk1"/>
              </a:solidFill>
              <a:highlight>
                <a:schemeClr val="lt1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4" name="Google Shape;674;p84"/>
          <p:cNvSpPr txBox="1"/>
          <p:nvPr/>
        </p:nvSpPr>
        <p:spPr>
          <a:xfrm>
            <a:off x="3185700" y="4701375"/>
            <a:ext cx="23487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MOLEX Connection Headers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75" name="Google Shape;675;p84"/>
          <p:cNvCxnSpPr>
            <a:stCxn id="674" idx="1"/>
          </p:cNvCxnSpPr>
          <p:nvPr/>
        </p:nvCxnSpPr>
        <p:spPr>
          <a:xfrm rot="10800000">
            <a:off x="995700" y="4167075"/>
            <a:ext cx="2190000" cy="69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6" name="Google Shape;676;p84"/>
          <p:cNvCxnSpPr>
            <a:stCxn id="674" idx="3"/>
          </p:cNvCxnSpPr>
          <p:nvPr/>
        </p:nvCxnSpPr>
        <p:spPr>
          <a:xfrm flipH="1" rot="10800000">
            <a:off x="5534400" y="4177875"/>
            <a:ext cx="2799900" cy="68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7" name="Google Shape;677;p84"/>
          <p:cNvCxnSpPr>
            <a:stCxn id="673" idx="3"/>
          </p:cNvCxnSpPr>
          <p:nvPr/>
        </p:nvCxnSpPr>
        <p:spPr>
          <a:xfrm>
            <a:off x="4827425" y="3254250"/>
            <a:ext cx="2998200" cy="6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8" name="Google Shape;678;p84"/>
          <p:cNvCxnSpPr>
            <a:stCxn id="673" idx="1"/>
          </p:cNvCxnSpPr>
          <p:nvPr/>
        </p:nvCxnSpPr>
        <p:spPr>
          <a:xfrm flipH="1">
            <a:off x="1049825" y="3254250"/>
            <a:ext cx="2871000" cy="12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9" name="Google Shape;679;p84"/>
          <p:cNvCxnSpPr>
            <a:stCxn id="671" idx="2"/>
          </p:cNvCxnSpPr>
          <p:nvPr/>
        </p:nvCxnSpPr>
        <p:spPr>
          <a:xfrm flipH="1">
            <a:off x="1266600" y="1010563"/>
            <a:ext cx="3517200" cy="37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0" name="Google Shape;680;p84"/>
          <p:cNvCxnSpPr>
            <a:stCxn id="671" idx="2"/>
          </p:cNvCxnSpPr>
          <p:nvPr/>
        </p:nvCxnSpPr>
        <p:spPr>
          <a:xfrm flipH="1">
            <a:off x="3474600" y="1010563"/>
            <a:ext cx="1309200" cy="49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1" name="Google Shape;681;p84"/>
          <p:cNvCxnSpPr/>
          <p:nvPr/>
        </p:nvCxnSpPr>
        <p:spPr>
          <a:xfrm>
            <a:off x="4816625" y="1028275"/>
            <a:ext cx="1024500" cy="10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2" name="Google Shape;682;p84"/>
          <p:cNvCxnSpPr>
            <a:stCxn id="671" idx="2"/>
          </p:cNvCxnSpPr>
          <p:nvPr/>
        </p:nvCxnSpPr>
        <p:spPr>
          <a:xfrm>
            <a:off x="4783800" y="1010563"/>
            <a:ext cx="2857800" cy="38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3" name="Google Shape;683;p84"/>
          <p:cNvCxnSpPr>
            <a:stCxn id="672" idx="3"/>
          </p:cNvCxnSpPr>
          <p:nvPr/>
        </p:nvCxnSpPr>
        <p:spPr>
          <a:xfrm flipH="1" rot="10800000">
            <a:off x="5379425" y="2511075"/>
            <a:ext cx="3042000" cy="1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4" name="Google Shape;684;p84"/>
          <p:cNvCxnSpPr>
            <a:stCxn id="672" idx="1"/>
          </p:cNvCxnSpPr>
          <p:nvPr/>
        </p:nvCxnSpPr>
        <p:spPr>
          <a:xfrm rot="10800000">
            <a:off x="725225" y="2424675"/>
            <a:ext cx="3405000" cy="9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5" name="Google Shape;685;p84"/>
          <p:cNvCxnSpPr>
            <a:stCxn id="674" idx="0"/>
          </p:cNvCxnSpPr>
          <p:nvPr/>
        </p:nvCxnSpPr>
        <p:spPr>
          <a:xfrm rot="10800000">
            <a:off x="2998350" y="4113075"/>
            <a:ext cx="1361700" cy="58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6" name="Google Shape;686;p84"/>
          <p:cNvCxnSpPr>
            <a:stCxn id="674" idx="0"/>
          </p:cNvCxnSpPr>
          <p:nvPr/>
        </p:nvCxnSpPr>
        <p:spPr>
          <a:xfrm flipH="1" rot="10800000">
            <a:off x="4360050" y="4177875"/>
            <a:ext cx="1777200" cy="52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5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Power/Signal</a:t>
            </a:r>
            <a:endParaRPr/>
          </a:p>
        </p:txBody>
      </p:sp>
      <p:pic>
        <p:nvPicPr>
          <p:cNvPr id="692" name="Google Shape;692;p85" title="Screenshot 2026-02-19 at 2.1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625" y="1555575"/>
            <a:ext cx="2488065" cy="322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85"/>
          <p:cNvSpPr txBox="1"/>
          <p:nvPr/>
        </p:nvSpPr>
        <p:spPr>
          <a:xfrm>
            <a:off x="4048800" y="768100"/>
            <a:ext cx="4302600" cy="4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Power and signal grounds were separated on the PCB to ensure low-noise channels for effective data transmission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Optocouplers were used to separate these channels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Optocouplers turn data signals into light via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infrared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LEDs 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On the other side is a light sensitive transistor that converts the light back into a signal to be sent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94" name="Google Shape;694;p85" title="tomas composite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85"/>
          <p:cNvSpPr txBox="1"/>
          <p:nvPr/>
        </p:nvSpPr>
        <p:spPr>
          <a:xfrm>
            <a:off x="259775" y="995800"/>
            <a:ext cx="1710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Signal From ESP32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96" name="Google Shape;696;p85"/>
          <p:cNvCxnSpPr>
            <a:stCxn id="695" idx="2"/>
          </p:cNvCxnSpPr>
          <p:nvPr/>
        </p:nvCxnSpPr>
        <p:spPr>
          <a:xfrm>
            <a:off x="1114925" y="1440700"/>
            <a:ext cx="43200" cy="57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7" name="Google Shape;697;p85"/>
          <p:cNvSpPr txBox="1"/>
          <p:nvPr/>
        </p:nvSpPr>
        <p:spPr>
          <a:xfrm>
            <a:off x="1721125" y="931900"/>
            <a:ext cx="2488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Signal Outgoing to Motor Drivers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698" name="Google Shape;698;p85"/>
          <p:cNvCxnSpPr>
            <a:stCxn id="697" idx="2"/>
          </p:cNvCxnSpPr>
          <p:nvPr/>
        </p:nvCxnSpPr>
        <p:spPr>
          <a:xfrm flipH="1">
            <a:off x="2803525" y="1504600"/>
            <a:ext cx="161700" cy="27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9" name="Google Shape;699;p85"/>
          <p:cNvCxnSpPr/>
          <p:nvPr/>
        </p:nvCxnSpPr>
        <p:spPr>
          <a:xfrm flipH="1">
            <a:off x="2900675" y="1504525"/>
            <a:ext cx="75900" cy="2240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6"/>
          <p:cNvSpPr txBox="1"/>
          <p:nvPr>
            <p:ph idx="13" type="title"/>
          </p:nvPr>
        </p:nvSpPr>
        <p:spPr>
          <a:xfrm>
            <a:off x="283850" y="474875"/>
            <a:ext cx="21729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pic>
        <p:nvPicPr>
          <p:cNvPr id="705" name="Google Shape;705;p86" title="IMG_056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950" y="1800700"/>
            <a:ext cx="4567550" cy="27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86" title="IMG_0702.jpg"/>
          <p:cNvPicPr preferRelativeResize="0"/>
          <p:nvPr/>
        </p:nvPicPr>
        <p:blipFill rotWithShape="1">
          <a:blip r:embed="rId5">
            <a:alphaModFix/>
          </a:blip>
          <a:srcRect b="18531" l="11182" r="0" t="6809"/>
          <a:stretch/>
        </p:blipFill>
        <p:spPr>
          <a:xfrm>
            <a:off x="8300950" y="12770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86"/>
          <p:cNvSpPr txBox="1"/>
          <p:nvPr/>
        </p:nvSpPr>
        <p:spPr>
          <a:xfrm>
            <a:off x="283850" y="2001213"/>
            <a:ext cx="3242100" cy="23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All of our hardware was tested working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alongside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each other in the demo video shown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We can see the LEDs, solenoids, and motor all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working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side by side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87"/>
          <p:cNvSpPr txBox="1"/>
          <p:nvPr>
            <p:ph idx="13" type="title"/>
          </p:nvPr>
        </p:nvSpPr>
        <p:spPr>
          <a:xfrm>
            <a:off x="283850" y="474875"/>
            <a:ext cx="2773200" cy="5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Webapp UI</a:t>
            </a:r>
            <a:endParaRPr/>
          </a:p>
        </p:txBody>
      </p:sp>
      <p:pic>
        <p:nvPicPr>
          <p:cNvPr id="713" name="Google Shape;713;p87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87"/>
          <p:cNvSpPr txBox="1"/>
          <p:nvPr/>
        </p:nvSpPr>
        <p:spPr>
          <a:xfrm>
            <a:off x="284850" y="1223525"/>
            <a:ext cx="2961600" cy="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Visual Display of 64 LEDs (Top View)</a:t>
            </a: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5" name="Google Shape;715;p87"/>
          <p:cNvSpPr txBox="1"/>
          <p:nvPr/>
        </p:nvSpPr>
        <p:spPr>
          <a:xfrm>
            <a:off x="4786000" y="1072975"/>
            <a:ext cx="2900700" cy="4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Individual LED Configuration (Color, Height, etc)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6" name="Google Shape;716;p87"/>
          <p:cNvSpPr txBox="1"/>
          <p:nvPr/>
        </p:nvSpPr>
        <p:spPr>
          <a:xfrm>
            <a:off x="3397275" y="1555575"/>
            <a:ext cx="1114800" cy="15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-On this page, users can select specific LEDs with the mouse to configure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7" name="Google Shape;717;p87"/>
          <p:cNvSpPr txBox="1"/>
          <p:nvPr/>
        </p:nvSpPr>
        <p:spPr>
          <a:xfrm>
            <a:off x="7684500" y="1589900"/>
            <a:ext cx="1114800" cy="16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-Users can change the color here with the color wheel and adjust the brightness of the LED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18" name="Google Shape;718;p87"/>
          <p:cNvSpPr txBox="1"/>
          <p:nvPr/>
        </p:nvSpPr>
        <p:spPr>
          <a:xfrm>
            <a:off x="3397275" y="3114075"/>
            <a:ext cx="9834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-UI also shows the status of each LED here in real time </a:t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19" name="Google Shape;719;p87" title="Screenshot 2026-04-19 at 4.27.2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59475"/>
            <a:ext cx="3092475" cy="308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87" title="Screenshot 2026-04-19 at 4.27.47 PM.png"/>
          <p:cNvPicPr preferRelativeResize="0"/>
          <p:nvPr/>
        </p:nvPicPr>
        <p:blipFill rotWithShape="1">
          <a:blip r:embed="rId5">
            <a:alphaModFix/>
          </a:blip>
          <a:srcRect b="0" l="0" r="0" t="36813"/>
          <a:stretch/>
        </p:blipFill>
        <p:spPr>
          <a:xfrm>
            <a:off x="5000000" y="1589912"/>
            <a:ext cx="2472700" cy="3225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8"/>
          <p:cNvSpPr txBox="1"/>
          <p:nvPr>
            <p:ph idx="13" type="title"/>
          </p:nvPr>
        </p:nvSpPr>
        <p:spPr>
          <a:xfrm>
            <a:off x="283850" y="474875"/>
            <a:ext cx="2773200" cy="62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</a:t>
            </a:r>
            <a:endParaRPr/>
          </a:p>
        </p:txBody>
      </p:sp>
      <p:sp>
        <p:nvSpPr>
          <p:cNvPr id="726" name="Google Shape;726;p88"/>
          <p:cNvSpPr txBox="1"/>
          <p:nvPr/>
        </p:nvSpPr>
        <p:spPr>
          <a:xfrm>
            <a:off x="3588725" y="1155150"/>
            <a:ext cx="3901500" cy="3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PCB is the most expensive item by far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PCB comes with 5 boards for each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Large amounts of very small components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$250 credit from Draco Labs not included in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budget on the left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27" name="Google Shape;727;p88" title="tomas composite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28" name="Google Shape;728;p88"/>
          <p:cNvGraphicFramePr/>
          <p:nvPr/>
        </p:nvGraphicFramePr>
        <p:xfrm>
          <a:off x="236750" y="134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{F41AD573-1418-4981-916D-AB7548E6A9F8}</a:tableStyleId>
              </a:tblPr>
              <a:tblGrid>
                <a:gridCol w="1616900"/>
                <a:gridCol w="1616900"/>
              </a:tblGrid>
              <a:tr h="253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Item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23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PCB &amp; Regulator Circuits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$636.07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53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PCB Components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$204.78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0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Motors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$104.93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11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Solenoids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$210.14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42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Slip Rings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$160.56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1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Motor Drivers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$40.24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0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LEDs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$14.99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8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$1,371.71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Distribution</a:t>
            </a:r>
            <a:endParaRPr/>
          </a:p>
        </p:txBody>
      </p:sp>
      <p:graphicFrame>
        <p:nvGraphicFramePr>
          <p:cNvPr id="734" name="Google Shape;734;p89"/>
          <p:cNvGraphicFramePr/>
          <p:nvPr/>
        </p:nvGraphicFramePr>
        <p:xfrm>
          <a:off x="952500" y="155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{F41AD573-1418-4981-916D-AB7548E6A9F8}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Dallas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Motor Driver Circuit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LED array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Webapp 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Trevor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Selection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CAD design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Selecting mechanism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Tomas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Regulator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PCB Design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Power/Signal Distribution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Sean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Optocoupler design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USB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Char char="●"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Switching Circuit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Char char="●"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Motor Selection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735" name="Google Shape;735;p89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0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741" name="Google Shape;741;p90"/>
          <p:cNvSpPr txBox="1"/>
          <p:nvPr/>
        </p:nvSpPr>
        <p:spPr>
          <a:xfrm>
            <a:off x="3748550" y="779925"/>
            <a:ext cx="3828000" cy="42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Pcb challenges - Ground planes, Diode directions, resistor values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Stabilization challenges - stabilizing our towers and racks. U brackets and L brackets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3D printing challenges - different cad iterations to find prints that would work consistently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Soldering challenges - soldering specific components were very difficult and took time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742" name="Google Shape;742;p90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roject timeline/workflow presentation | Style 2 | Subway">
  <a:themeElements>
    <a:clrScheme name="Simple Light">
      <a:dk1>
        <a:srgbClr val="FAFAFA"/>
      </a:dk1>
      <a:lt1>
        <a:srgbClr val="000000"/>
      </a:lt1>
      <a:dk2>
        <a:srgbClr val="F0EEE2"/>
      </a:dk2>
      <a:lt2>
        <a:srgbClr val="B7B7B7"/>
      </a:lt2>
      <a:accent1>
        <a:srgbClr val="FFDD04"/>
      </a:accent1>
      <a:accent2>
        <a:srgbClr val="FFEE9B"/>
      </a:accent2>
      <a:accent3>
        <a:srgbClr val="2443FF"/>
      </a:accent3>
      <a:accent4>
        <a:srgbClr val="92A1FF"/>
      </a:accent4>
      <a:accent5>
        <a:srgbClr val="F8992B"/>
      </a:accent5>
      <a:accent6>
        <a:srgbClr val="FDCC9C"/>
      </a:accent6>
      <a:hlink>
        <a:srgbClr val="FF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