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4"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y="5143500" cx="9144000"/>
  <p:notesSz cx="6858000" cy="9144000"/>
  <p:embeddedFontLst>
    <p:embeddedFont>
      <p:font typeface="Manrope Light"/>
      <p:regular r:id="rId47"/>
      <p:bold r:id="rId48"/>
    </p:embeddedFont>
    <p:embeddedFont>
      <p:font typeface="Montserrat"/>
      <p:regular r:id="rId49"/>
      <p:bold r:id="rId50"/>
      <p:italic r:id="rId51"/>
      <p:boldItalic r:id="rId52"/>
    </p:embeddedFont>
    <p:embeddedFont>
      <p:font typeface="Lato"/>
      <p:regular r:id="rId53"/>
      <p:bold r:id="rId54"/>
      <p:italic r:id="rId55"/>
      <p:boldItalic r:id="rId56"/>
    </p:embeddedFont>
    <p:embeddedFont>
      <p:font typeface="Manrope"/>
      <p:regular r:id="rId57"/>
      <p:bold r:id="rId58"/>
    </p:embeddedFont>
    <p:embeddedFont>
      <p:font typeface="Manrope ExtraBold"/>
      <p:bold r:id="rId59"/>
    </p:embeddedFont>
    <p:embeddedFont>
      <p:font typeface="Roboto Mono"/>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5045ED5-0D43-46CC-AAF2-192A41FFCC96}">
  <a:tblStyle styleId="{D5045ED5-0D43-46CC-AAF2-192A41FFCC96}"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8A64711E-6712-4289-8B49-C7EBBF272440}" styleName="Table_1">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anropeLight-bold.fntdata"/><Relationship Id="rId47" Type="http://schemas.openxmlformats.org/officeDocument/2006/relationships/font" Target="fonts/ManropeLight-regular.fntdata"/><Relationship Id="rId49" Type="http://schemas.openxmlformats.org/officeDocument/2006/relationships/font" Target="fonts/Montserrat-regular.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RobotoMono-italic.fntdata"/><Relationship Id="rId61" Type="http://schemas.openxmlformats.org/officeDocument/2006/relationships/font" Target="fonts/RobotoMono-bold.fntdata"/><Relationship Id="rId20" Type="http://schemas.openxmlformats.org/officeDocument/2006/relationships/slide" Target="slides/slide14.xml"/><Relationship Id="rId63" Type="http://schemas.openxmlformats.org/officeDocument/2006/relationships/font" Target="fonts/RobotoMono-boldItalic.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RobotoMono-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font" Target="fonts/Montserrat-italic.fntdata"/><Relationship Id="rId50" Type="http://schemas.openxmlformats.org/officeDocument/2006/relationships/font" Target="fonts/Montserrat-bold.fntdata"/><Relationship Id="rId53" Type="http://schemas.openxmlformats.org/officeDocument/2006/relationships/font" Target="fonts/Lato-regular.fntdata"/><Relationship Id="rId52" Type="http://schemas.openxmlformats.org/officeDocument/2006/relationships/font" Target="fonts/Montserrat-boldItalic.fntdata"/><Relationship Id="rId11" Type="http://schemas.openxmlformats.org/officeDocument/2006/relationships/slide" Target="slides/slide5.xml"/><Relationship Id="rId55" Type="http://schemas.openxmlformats.org/officeDocument/2006/relationships/font" Target="fonts/Lato-italic.fntdata"/><Relationship Id="rId10" Type="http://schemas.openxmlformats.org/officeDocument/2006/relationships/slide" Target="slides/slide4.xml"/><Relationship Id="rId54" Type="http://schemas.openxmlformats.org/officeDocument/2006/relationships/font" Target="fonts/Lato-bold.fntdata"/><Relationship Id="rId13" Type="http://schemas.openxmlformats.org/officeDocument/2006/relationships/slide" Target="slides/slide7.xml"/><Relationship Id="rId57" Type="http://schemas.openxmlformats.org/officeDocument/2006/relationships/font" Target="fonts/Manrope-regular.fntdata"/><Relationship Id="rId12" Type="http://schemas.openxmlformats.org/officeDocument/2006/relationships/slide" Target="slides/slide6.xml"/><Relationship Id="rId56" Type="http://schemas.openxmlformats.org/officeDocument/2006/relationships/font" Target="fonts/Lato-boldItalic.fntdata"/><Relationship Id="rId15" Type="http://schemas.openxmlformats.org/officeDocument/2006/relationships/slide" Target="slides/slide9.xml"/><Relationship Id="rId59" Type="http://schemas.openxmlformats.org/officeDocument/2006/relationships/font" Target="fonts/ManropeExtraBold-bold.fntdata"/><Relationship Id="rId14" Type="http://schemas.openxmlformats.org/officeDocument/2006/relationships/slide" Target="slides/slide8.xml"/><Relationship Id="rId58" Type="http://schemas.openxmlformats.org/officeDocument/2006/relationships/font" Target="fonts/Manrope-bold.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c8598dc9e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c8598dc9e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c8598dc9e0_0_10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c8598dc9e0_0_10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c8598dc9e0_0_10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c8598dc9e0_0_10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c8598dc9e0_0_10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c8598dc9e0_0_10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d7609c974c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d7609c974c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d7609c974c_3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d7609c974c_3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d7609c974c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d7609c974c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d7609c974c_3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d7609c974c_3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core functionality of the Strike Sense device is centered around the inertial measurement unit, or IMU. As the user throws a punch, the IMU captures real-time motion data, including acceleration and rotational movement across multiple axes.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This data is then transmitted via Bluetooth to a nearby computer, where it is fed into the Strike Sense backend. From there, a machine learning algorithm processes the motion data and classifies it into one of four strike types based on learned patterns.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 final output is displayed to the user in real time, allowing them to track and analyze their strikes throughout a training session, and gain insight into patterns in their performance.”</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3d7609c974c_3_7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3d7609c974c_3_7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ICM-20948 was selected due to its ultra-low power consumption, compact form factor, integrated 9-axis sensing, and onboard motion processing, enabling a highly efficient and space-optimized wearable system.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d7609c974c_3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d7609c974c_3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d7609c974c_3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d7609c974c_3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d7609c974c_3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d7609c974c_3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d7609c974c_3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d7609c974c_3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d7609c974c_3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d7609c974c_3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d7609c974c_3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d7609c974c_3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d7609c974c_3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d7609c974c_3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g3d7609c974c_3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7" name="Google Shape;427;g3d7609c974c_3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d7609c974c_3_2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9" name="Google Shape;439;g3d7609c974c_3_24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Clr>
                <a:schemeClr val="dk1"/>
              </a:buClr>
              <a:buSzPts val="1100"/>
              <a:buChar char="●"/>
            </a:pPr>
            <a:r>
              <a:rPr lang="en">
                <a:solidFill>
                  <a:schemeClr val="dk1"/>
                </a:solidFill>
              </a:rPr>
              <a:t>Tested with 3.7 and 5V</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Oscilloscope measurements used to verify performance of the 1.8 V regulator</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Output voltage measured between 1.781 V and 1.788 V, close to the intended 1.8 V supply</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Ripple measured between 0.829 mV and 2.996 mV</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Ripple remains very low, indicating stable voltage regulation</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Clean 1.8 V rail is important for low-voltage digital logic and sensitive electronics</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Stable power helps reduce noise and improve system reliability</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Results confirm the 1.8 V regulator is operating correctly and delivering consistent power</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Tested  with 3.7 and 5V</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Output voltage measured at ~3.297 V – 3.298 V, very close to the expected 3.3 V</a:t>
            </a:r>
            <a:br>
              <a:rPr lang="en">
                <a:solidFill>
                  <a:schemeClr val="dk1"/>
                </a:solidFill>
              </a:rPr>
            </a:b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Ripple measured between 0.576 mV and 0.630 mV</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Stable voltage ensures reliable operation of digital components such as the ESP32 and other logic circuits</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Low-noise power rails help prevent signal errors and improve overall system stability</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Results confirm the 3.3 V regulator is functioning correctly and providing stable power to the system</a:t>
            </a:r>
            <a:endParaRPr>
              <a:solidFill>
                <a:schemeClr val="dk1"/>
              </a:solidFill>
            </a:endParaRPr>
          </a:p>
          <a:p>
            <a:pPr indent="0" lvl="0" marL="457200" rtl="0" algn="l">
              <a:spcBef>
                <a:spcPts val="0"/>
              </a:spcBef>
              <a:spcAft>
                <a:spcPts val="0"/>
              </a:spcAft>
              <a:buClr>
                <a:schemeClr val="dk1"/>
              </a:buClr>
              <a:buSzPts val="1100"/>
              <a:buFont typeface="Arial"/>
              <a:buNone/>
            </a:pPr>
            <a:r>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Clean power is especially important when the system includes </a:t>
            </a:r>
            <a:r>
              <a:rPr b="1" lang="en">
                <a:solidFill>
                  <a:schemeClr val="dk1"/>
                </a:solidFill>
              </a:rPr>
              <a:t>sensitive electronics or mixed-signal components</a:t>
            </a:r>
            <a:r>
              <a:rPr lang="en">
                <a:solidFill>
                  <a:schemeClr val="dk1"/>
                </a:solidFill>
              </a:rPr>
              <a:t> that could be affected by voltage fluctuations.</a:t>
            </a:r>
            <a:endParaRPr sz="1800">
              <a:solidFill>
                <a:srgbClr val="595959"/>
              </a:solidFill>
            </a:endParaRPr>
          </a:p>
          <a:p>
            <a:pPr indent="0" lvl="0" marL="0" rtl="0" algn="l">
              <a:spcBef>
                <a:spcPts val="0"/>
              </a:spcBef>
              <a:spcAft>
                <a:spcPts val="0"/>
              </a:spcAft>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d7609c974c_3_27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d7609c974c_3_27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d7609c974c_3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d7609c974c_3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rPr lang="en">
                <a:solidFill>
                  <a:schemeClr val="dk1"/>
                </a:solidFill>
              </a:rPr>
              <a:t>Following our midterm prototype, we defined three primary goals for the final iteration: reduce size, reduce cost, and improve overall functionality.</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We successfully achieved all three. The full PCB footprint was reduced by approximately 50%, and the heart rate module saw a 45% reduction in size. In addition, the total system cost was reduced from roughly $150 to $40.</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
                <a:solidFill>
                  <a:schemeClr val="dk1"/>
                </a:solidFill>
              </a:rPr>
              <a:t>These smaller form factors allowed for improved device mounting on the user, which led to more consistent and reliable data collection. For the heart rate sensor specifically, we also refined our signal processing to mitigate motion-induced noise, resulting in significantly more stable readings and faster monitoring response.”</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d75f147e71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3d75f147e71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3ca906620f7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3ca906620f7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4" name="Shape 504"/>
        <p:cNvGrpSpPr/>
        <p:nvPr/>
      </p:nvGrpSpPr>
      <p:grpSpPr>
        <a:xfrm>
          <a:off x="0" y="0"/>
          <a:ext cx="0" cy="0"/>
          <a:chOff x="0" y="0"/>
          <a:chExt cx="0" cy="0"/>
        </a:xfrm>
      </p:grpSpPr>
      <p:sp>
        <p:nvSpPr>
          <p:cNvPr id="505" name="Google Shape;505;g3d7609c974c_5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6" name="Google Shape;506;g3d7609c974c_5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caebfa5ce5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4" name="Google Shape;514;g3caebfa5ce5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caebfa5ce5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caebfa5ce5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d7609c974c_5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3d7609c974c_5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d7609c974c_5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d7609c974c_5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c0adef0c10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c0adef0c1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system is organized as a staged post-processing pipeline. First, synchronized IMU and video are recorded. Next, strike events are detected using IMU motion-energy peaks. Those events are classified using a trained IMU model. The resulting strike timestamps are mapped onto the video timeline. Then computer vision outputs, such as AlphaPose skeletons, are used to provide visual context for replay. Finally, all of this is assembled into a dashboard payload.”</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3d7609c974c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3d7609c974c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initially explored a more equal fusion design, but experimentally the system became much more stable when IMU was used as the primary event source. This is because strike timing is fundamentally easier to recover from wrist motion than from video alone. Computer vision remains valuable, but mainly for replay, pose visualization, and supporting evidence rather than primary event detection.”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3c0adef0c10_2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3c0adef0c10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IMU data is captured as a time series of accelerometer and gyroscope measurements. Simultaneously, the webcam records video. On this slide we will focus on The IMU data.</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3c0adef0c10_2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3c0adef0c10_2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3c0adef0c10_2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6" name="Google Shape;586;g3c0adef0c10_2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 classifier does not operate directly on the full continuous IMU stream. First, the system has to isolate candidate strike events.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This is done by detecting motion peaks through the computation of a motion energy signal as seen in the slide. In this equation E(t) is the overall motion energy score at time t,  omega is the gyroscop vector at t , and a(t) is the acceleration vector at t</a:t>
            </a:r>
            <a:br>
              <a:rPr lang="en"/>
            </a:br>
            <a:br>
              <a:rPr lang="en"/>
            </a:br>
            <a:r>
              <a:rPr lang="en"/>
              <a:t> In our computation, Gyroscope magnitude is weighted more heavily than acceleration magnitude because rotational motion was more informative for punch timing. This can be seen with the 0.7 multiplier added to the gyroscope vector</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After smoothing the energy signal, we detect local maxima and apply an adaptive threshold so that only meaningful peaks are retained. If multiple peaks occur too close together, they are merged so that a single punch does not create multiple detections.</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Once the final peaks are selected, we extract fixed windows around each accepted peak. These windows become the actual inputs to the neural network</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d7609c974c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3d7609c974c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3c0adef0c10_2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3" name="Google Shape;603;g3c0adef0c10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c0adef0c10_2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c0adef0c10_2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3c0adef0c10_2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0" name="Google Shape;620;g3c0adef0c10_2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d80c4b8415_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d80c4b8415_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c0adef0c10_2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c0adef0c10_2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9" name="Shape 639"/>
        <p:cNvGrpSpPr/>
        <p:nvPr/>
      </p:nvGrpSpPr>
      <p:grpSpPr>
        <a:xfrm>
          <a:off x="0" y="0"/>
          <a:ext cx="0" cy="0"/>
          <a:chOff x="0" y="0"/>
          <a:chExt cx="0" cy="0"/>
        </a:xfrm>
      </p:grpSpPr>
      <p:sp>
        <p:nvSpPr>
          <p:cNvPr id="640" name="Google Shape;640;g3c0adef0c10_2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1" name="Google Shape;641;g3c0adef0c10_2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3d7609c974c_3_1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3d7609c974c_3_1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ITLE">
  <p:cSld name="BLANK_1_1_1_1_1_1">
    <p:spTree>
      <p:nvGrpSpPr>
        <p:cNvPr id="50" name="Shape 50"/>
        <p:cNvGrpSpPr/>
        <p:nvPr/>
      </p:nvGrpSpPr>
      <p:grpSpPr>
        <a:xfrm>
          <a:off x="0" y="0"/>
          <a:ext cx="0" cy="0"/>
          <a:chOff x="0" y="0"/>
          <a:chExt cx="0" cy="0"/>
        </a:xfrm>
      </p:grpSpPr>
      <p:grpSp>
        <p:nvGrpSpPr>
          <p:cNvPr id="51" name="Google Shape;51;p13"/>
          <p:cNvGrpSpPr/>
          <p:nvPr/>
        </p:nvGrpSpPr>
        <p:grpSpPr>
          <a:xfrm>
            <a:off x="-23299" y="-8075"/>
            <a:ext cx="9190577" cy="5150040"/>
            <a:chOff x="11751" y="-6300"/>
            <a:chExt cx="9190577" cy="5150040"/>
          </a:xfrm>
        </p:grpSpPr>
        <p:grpSp>
          <p:nvGrpSpPr>
            <p:cNvPr id="52" name="Google Shape;52;p13"/>
            <p:cNvGrpSpPr/>
            <p:nvPr/>
          </p:nvGrpSpPr>
          <p:grpSpPr>
            <a:xfrm>
              <a:off x="11751" y="-6300"/>
              <a:ext cx="4777902" cy="2703033"/>
              <a:chOff x="11750" y="-6290"/>
              <a:chExt cx="9125100" cy="5162400"/>
            </a:xfrm>
          </p:grpSpPr>
          <p:cxnSp>
            <p:nvCxnSpPr>
              <p:cNvPr id="53" name="Google Shape;53;p13"/>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4" name="Google Shape;54;p13"/>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5" name="Google Shape;55;p13"/>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6" name="Google Shape;56;p13"/>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7" name="Google Shape;57;p13"/>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8" name="Google Shape;58;p13"/>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59" name="Google Shape;59;p13"/>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0" name="Google Shape;60;p13"/>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1" name="Google Shape;61;p13"/>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2" name="Google Shape;62;p13"/>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3" name="Google Shape;63;p13"/>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4" name="Google Shape;64;p13"/>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65" name="Google Shape;65;p13"/>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6" name="Google Shape;66;p13"/>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7" name="Google Shape;67;p13"/>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8" name="Google Shape;68;p13"/>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69" name="Google Shape;69;p13"/>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0" name="Google Shape;70;p13"/>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1" name="Google Shape;71;p13"/>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2" name="Google Shape;72;p13"/>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3" name="Google Shape;73;p13"/>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74" name="Google Shape;74;p13"/>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75" name="Google Shape;75;p13"/>
            <p:cNvGrpSpPr/>
            <p:nvPr/>
          </p:nvGrpSpPr>
          <p:grpSpPr>
            <a:xfrm>
              <a:off x="11751" y="2440707"/>
              <a:ext cx="4777902" cy="2703033"/>
              <a:chOff x="11750" y="-6290"/>
              <a:chExt cx="9125100" cy="5162400"/>
            </a:xfrm>
          </p:grpSpPr>
          <p:cxnSp>
            <p:nvCxnSpPr>
              <p:cNvPr id="76" name="Google Shape;76;p13"/>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77" name="Google Shape;77;p13"/>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78" name="Google Shape;78;p13"/>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79" name="Google Shape;79;p13"/>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0" name="Google Shape;80;p13"/>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1" name="Google Shape;81;p13"/>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2" name="Google Shape;82;p13"/>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3" name="Google Shape;83;p13"/>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4" name="Google Shape;84;p13"/>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5" name="Google Shape;85;p13"/>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6" name="Google Shape;86;p13"/>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7" name="Google Shape;87;p13"/>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88" name="Google Shape;88;p13"/>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89" name="Google Shape;89;p13"/>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0" name="Google Shape;90;p13"/>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1" name="Google Shape;91;p13"/>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2" name="Google Shape;92;p13"/>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3" name="Google Shape;93;p13"/>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4" name="Google Shape;94;p13"/>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5" name="Google Shape;95;p13"/>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6" name="Google Shape;96;p13"/>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97" name="Google Shape;97;p13"/>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98" name="Google Shape;98;p13"/>
            <p:cNvGrpSpPr/>
            <p:nvPr/>
          </p:nvGrpSpPr>
          <p:grpSpPr>
            <a:xfrm>
              <a:off x="4424426" y="-6300"/>
              <a:ext cx="4777902" cy="2703033"/>
              <a:chOff x="11750" y="-6290"/>
              <a:chExt cx="9125100" cy="5162400"/>
            </a:xfrm>
          </p:grpSpPr>
          <p:cxnSp>
            <p:nvCxnSpPr>
              <p:cNvPr id="99" name="Google Shape;99;p13"/>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0" name="Google Shape;100;p13"/>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1" name="Google Shape;101;p13"/>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2" name="Google Shape;102;p13"/>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3" name="Google Shape;103;p13"/>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4" name="Google Shape;104;p13"/>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5" name="Google Shape;105;p13"/>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6" name="Google Shape;106;p13"/>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7" name="Google Shape;107;p13"/>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8" name="Google Shape;108;p13"/>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09" name="Google Shape;109;p13"/>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0" name="Google Shape;110;p13"/>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11" name="Google Shape;111;p13"/>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2" name="Google Shape;112;p13"/>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3" name="Google Shape;113;p13"/>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4" name="Google Shape;114;p13"/>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5" name="Google Shape;115;p13"/>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6" name="Google Shape;116;p13"/>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7" name="Google Shape;117;p13"/>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8" name="Google Shape;118;p13"/>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19" name="Google Shape;119;p13"/>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20" name="Google Shape;120;p13"/>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nvGrpSpPr>
            <p:cNvPr id="121" name="Google Shape;121;p13"/>
            <p:cNvGrpSpPr/>
            <p:nvPr/>
          </p:nvGrpSpPr>
          <p:grpSpPr>
            <a:xfrm>
              <a:off x="4424426" y="2440707"/>
              <a:ext cx="4777902" cy="2703033"/>
              <a:chOff x="11750" y="-6290"/>
              <a:chExt cx="9125100" cy="5162400"/>
            </a:xfrm>
          </p:grpSpPr>
          <p:cxnSp>
            <p:nvCxnSpPr>
              <p:cNvPr id="122" name="Google Shape;122;p13"/>
              <p:cNvCxnSpPr/>
              <p:nvPr/>
            </p:nvCxnSpPr>
            <p:spPr>
              <a:xfrm>
                <a:off x="7055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3" name="Google Shape;123;p13"/>
              <p:cNvCxnSpPr/>
              <p:nvPr/>
            </p:nvCxnSpPr>
            <p:spPr>
              <a:xfrm>
                <a:off x="13993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4" name="Google Shape;124;p13"/>
              <p:cNvCxnSpPr/>
              <p:nvPr/>
            </p:nvCxnSpPr>
            <p:spPr>
              <a:xfrm>
                <a:off x="21049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5" name="Google Shape;125;p13"/>
              <p:cNvCxnSpPr/>
              <p:nvPr/>
            </p:nvCxnSpPr>
            <p:spPr>
              <a:xfrm>
                <a:off x="2813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6" name="Google Shape;126;p13"/>
              <p:cNvCxnSpPr/>
              <p:nvPr/>
            </p:nvCxnSpPr>
            <p:spPr>
              <a:xfrm>
                <a:off x="3507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7" name="Google Shape;127;p13"/>
              <p:cNvCxnSpPr/>
              <p:nvPr/>
            </p:nvCxnSpPr>
            <p:spPr>
              <a:xfrm>
                <a:off x="4212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8" name="Google Shape;128;p13"/>
              <p:cNvCxnSpPr/>
              <p:nvPr/>
            </p:nvCxnSpPr>
            <p:spPr>
              <a:xfrm>
                <a:off x="49214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29" name="Google Shape;129;p13"/>
              <p:cNvCxnSpPr/>
              <p:nvPr/>
            </p:nvCxnSpPr>
            <p:spPr>
              <a:xfrm>
                <a:off x="561521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0" name="Google Shape;130;p13"/>
              <p:cNvCxnSpPr/>
              <p:nvPr/>
            </p:nvCxnSpPr>
            <p:spPr>
              <a:xfrm>
                <a:off x="6320766"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1" name="Google Shape;131;p13"/>
              <p:cNvCxnSpPr/>
              <p:nvPr/>
            </p:nvCxnSpPr>
            <p:spPr>
              <a:xfrm>
                <a:off x="70394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2" name="Google Shape;132;p13"/>
              <p:cNvCxnSpPr/>
              <p:nvPr/>
            </p:nvCxnSpPr>
            <p:spPr>
              <a:xfrm>
                <a:off x="773329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3" name="Google Shape;133;p13"/>
              <p:cNvCxnSpPr/>
              <p:nvPr/>
            </p:nvCxnSpPr>
            <p:spPr>
              <a:xfrm>
                <a:off x="8438841" y="-6290"/>
                <a:ext cx="0" cy="5162400"/>
              </a:xfrm>
              <a:prstGeom prst="straightConnector1">
                <a:avLst/>
              </a:prstGeom>
              <a:noFill/>
              <a:ln cap="flat" cmpd="sng" w="9525">
                <a:solidFill>
                  <a:schemeClr val="accent5"/>
                </a:solidFill>
                <a:prstDash val="solid"/>
                <a:round/>
                <a:headEnd len="sm" w="sm" type="none"/>
                <a:tailEnd len="sm" w="sm" type="none"/>
              </a:ln>
            </p:spPr>
          </p:cxnSp>
          <p:cxnSp>
            <p:nvCxnSpPr>
              <p:cNvPr id="134" name="Google Shape;134;p13"/>
              <p:cNvCxnSpPr/>
              <p:nvPr/>
            </p:nvCxnSpPr>
            <p:spPr>
              <a:xfrm>
                <a:off x="11750" y="482125"/>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5" name="Google Shape;135;p13"/>
              <p:cNvCxnSpPr/>
              <p:nvPr/>
            </p:nvCxnSpPr>
            <p:spPr>
              <a:xfrm>
                <a:off x="11750" y="935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6" name="Google Shape;136;p13"/>
              <p:cNvCxnSpPr/>
              <p:nvPr/>
            </p:nvCxnSpPr>
            <p:spPr>
              <a:xfrm>
                <a:off x="11750" y="14028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7" name="Google Shape;137;p13"/>
              <p:cNvCxnSpPr/>
              <p:nvPr/>
            </p:nvCxnSpPr>
            <p:spPr>
              <a:xfrm>
                <a:off x="11750" y="1870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8" name="Google Shape;138;p13"/>
              <p:cNvCxnSpPr/>
              <p:nvPr/>
            </p:nvCxnSpPr>
            <p:spPr>
              <a:xfrm>
                <a:off x="11750" y="23380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39" name="Google Shape;139;p13"/>
              <p:cNvCxnSpPr/>
              <p:nvPr/>
            </p:nvCxnSpPr>
            <p:spPr>
              <a:xfrm>
                <a:off x="11750" y="28056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0" name="Google Shape;140;p13"/>
              <p:cNvCxnSpPr/>
              <p:nvPr/>
            </p:nvCxnSpPr>
            <p:spPr>
              <a:xfrm>
                <a:off x="11750" y="32732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1" name="Google Shape;141;p13"/>
              <p:cNvCxnSpPr/>
              <p:nvPr/>
            </p:nvCxnSpPr>
            <p:spPr>
              <a:xfrm>
                <a:off x="11750" y="374795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2" name="Google Shape;142;p13"/>
              <p:cNvCxnSpPr/>
              <p:nvPr/>
            </p:nvCxnSpPr>
            <p:spPr>
              <a:xfrm>
                <a:off x="11750" y="4208400"/>
                <a:ext cx="9125100" cy="0"/>
              </a:xfrm>
              <a:prstGeom prst="straightConnector1">
                <a:avLst/>
              </a:prstGeom>
              <a:noFill/>
              <a:ln cap="flat" cmpd="sng" w="9525">
                <a:solidFill>
                  <a:schemeClr val="accent5"/>
                </a:solidFill>
                <a:prstDash val="solid"/>
                <a:round/>
                <a:headEnd len="sm" w="sm" type="none"/>
                <a:tailEnd len="sm" w="sm" type="none"/>
              </a:ln>
            </p:spPr>
          </p:cxnSp>
          <p:cxnSp>
            <p:nvCxnSpPr>
              <p:cNvPr id="143" name="Google Shape;143;p13"/>
              <p:cNvCxnSpPr/>
              <p:nvPr/>
            </p:nvCxnSpPr>
            <p:spPr>
              <a:xfrm>
                <a:off x="11750" y="4668850"/>
                <a:ext cx="9125100" cy="0"/>
              </a:xfrm>
              <a:prstGeom prst="straightConnector1">
                <a:avLst/>
              </a:prstGeom>
              <a:noFill/>
              <a:ln cap="flat" cmpd="sng" w="9525">
                <a:solidFill>
                  <a:schemeClr val="accent5"/>
                </a:solidFill>
                <a:prstDash val="solid"/>
                <a:round/>
                <a:headEnd len="sm" w="sm" type="none"/>
                <a:tailEnd len="sm" w="sm" type="none"/>
              </a:ln>
            </p:spPr>
          </p:cxnSp>
        </p:grpSp>
      </p:grpSp>
      <p:sp>
        <p:nvSpPr>
          <p:cNvPr id="144" name="Google Shape;144;p13"/>
          <p:cNvSpPr txBox="1"/>
          <p:nvPr>
            <p:ph type="title"/>
          </p:nvPr>
        </p:nvSpPr>
        <p:spPr>
          <a:xfrm>
            <a:off x="1081850" y="1719900"/>
            <a:ext cx="6984900" cy="1694100"/>
          </a:xfrm>
          <a:prstGeom prst="rect">
            <a:avLst/>
          </a:prstGeom>
        </p:spPr>
        <p:txBody>
          <a:bodyPr anchorCtr="0" anchor="ctr" bIns="91425" lIns="91425" spcFirstLastPara="1" rIns="91425" wrap="square" tIns="91425">
            <a:noAutofit/>
          </a:bodyPr>
          <a:lstStyle>
            <a:lvl1pPr lvl="0" algn="ctr">
              <a:lnSpc>
                <a:spcPct val="80000"/>
              </a:lnSpc>
              <a:spcBef>
                <a:spcPts val="0"/>
              </a:spcBef>
              <a:spcAft>
                <a:spcPts val="0"/>
              </a:spcAft>
              <a:buSzPts val="6000"/>
              <a:buFont typeface="Anton"/>
              <a:buNone/>
              <a:defRPr sz="6000"/>
            </a:lvl1pPr>
            <a:lvl2pPr lvl="1" algn="ctr">
              <a:lnSpc>
                <a:spcPct val="80000"/>
              </a:lnSpc>
              <a:spcBef>
                <a:spcPts val="0"/>
              </a:spcBef>
              <a:spcAft>
                <a:spcPts val="0"/>
              </a:spcAft>
              <a:buSzPts val="1400"/>
              <a:buNone/>
              <a:defRPr/>
            </a:lvl2pPr>
            <a:lvl3pPr lvl="2" algn="ctr">
              <a:lnSpc>
                <a:spcPct val="80000"/>
              </a:lnSpc>
              <a:spcBef>
                <a:spcPts val="0"/>
              </a:spcBef>
              <a:spcAft>
                <a:spcPts val="0"/>
              </a:spcAft>
              <a:buSzPts val="1400"/>
              <a:buNone/>
              <a:defRPr/>
            </a:lvl3pPr>
            <a:lvl4pPr lvl="3" algn="ctr">
              <a:lnSpc>
                <a:spcPct val="80000"/>
              </a:lnSpc>
              <a:spcBef>
                <a:spcPts val="0"/>
              </a:spcBef>
              <a:spcAft>
                <a:spcPts val="0"/>
              </a:spcAft>
              <a:buSzPts val="1400"/>
              <a:buNone/>
              <a:defRPr/>
            </a:lvl4pPr>
            <a:lvl5pPr lvl="4" algn="ctr">
              <a:lnSpc>
                <a:spcPct val="80000"/>
              </a:lnSpc>
              <a:spcBef>
                <a:spcPts val="0"/>
              </a:spcBef>
              <a:spcAft>
                <a:spcPts val="0"/>
              </a:spcAft>
              <a:buSzPts val="1400"/>
              <a:buNone/>
              <a:defRPr/>
            </a:lvl5pPr>
            <a:lvl6pPr lvl="5" algn="ctr">
              <a:lnSpc>
                <a:spcPct val="80000"/>
              </a:lnSpc>
              <a:spcBef>
                <a:spcPts val="0"/>
              </a:spcBef>
              <a:spcAft>
                <a:spcPts val="0"/>
              </a:spcAft>
              <a:buSzPts val="1400"/>
              <a:buNone/>
              <a:defRPr/>
            </a:lvl6pPr>
            <a:lvl7pPr lvl="6" algn="ctr">
              <a:lnSpc>
                <a:spcPct val="80000"/>
              </a:lnSpc>
              <a:spcBef>
                <a:spcPts val="0"/>
              </a:spcBef>
              <a:spcAft>
                <a:spcPts val="0"/>
              </a:spcAft>
              <a:buSzPts val="1400"/>
              <a:buNone/>
              <a:defRPr/>
            </a:lvl7pPr>
            <a:lvl8pPr lvl="7" algn="ctr">
              <a:lnSpc>
                <a:spcPct val="80000"/>
              </a:lnSpc>
              <a:spcBef>
                <a:spcPts val="0"/>
              </a:spcBef>
              <a:spcAft>
                <a:spcPts val="0"/>
              </a:spcAft>
              <a:buSzPts val="1400"/>
              <a:buNone/>
              <a:defRPr/>
            </a:lvl8pPr>
            <a:lvl9pPr lvl="8" algn="ctr">
              <a:lnSpc>
                <a:spcPct val="80000"/>
              </a:lnSpc>
              <a:spcBef>
                <a:spcPts val="0"/>
              </a:spcBef>
              <a:spcAft>
                <a:spcPts val="0"/>
              </a:spcAft>
              <a:buSzPts val="1400"/>
              <a:buNone/>
              <a:defRPr/>
            </a:lvl9pPr>
          </a:lstStyle>
          <a:p/>
        </p:txBody>
      </p:sp>
      <p:sp>
        <p:nvSpPr>
          <p:cNvPr id="145" name="Google Shape;145;p13"/>
          <p:cNvSpPr txBox="1"/>
          <p:nvPr>
            <p:ph idx="2" type="title"/>
          </p:nvPr>
        </p:nvSpPr>
        <p:spPr>
          <a:xfrm rot="-54379">
            <a:off x="5015453" y="3227438"/>
            <a:ext cx="1517290" cy="301238"/>
          </a:xfrm>
          <a:prstGeom prst="rect">
            <a:avLst/>
          </a:prstGeom>
          <a:solidFill>
            <a:schemeClr val="accent3"/>
          </a:solidFill>
        </p:spPr>
        <p:txBody>
          <a:bodyPr anchorCtr="0" anchor="ctr" bIns="91425" lIns="91425" spcFirstLastPara="1" rIns="91425" wrap="square" tIns="91425">
            <a:norm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46" name="Google Shape;146;p13"/>
          <p:cNvSpPr txBox="1"/>
          <p:nvPr>
            <p:ph idx="1" type="body"/>
          </p:nvPr>
        </p:nvSpPr>
        <p:spPr>
          <a:xfrm>
            <a:off x="2422100" y="4170725"/>
            <a:ext cx="4304400" cy="438300"/>
          </a:xfrm>
          <a:prstGeom prst="rect">
            <a:avLst/>
          </a:prstGeom>
        </p:spPr>
        <p:txBody>
          <a:bodyPr anchorCtr="0" anchor="ctr" bIns="91425" lIns="91425" spcFirstLastPara="1" rIns="91425" wrap="square" tIns="91425">
            <a:noAutofit/>
          </a:bodyPr>
          <a:lstStyle>
            <a:lvl1pPr indent="-292100" lvl="0" marL="457200" algn="ctr">
              <a:spcBef>
                <a:spcPts val="0"/>
              </a:spcBef>
              <a:spcAft>
                <a:spcPts val="0"/>
              </a:spcAft>
              <a:buSzPts val="1000"/>
              <a:buFont typeface="Manrope Light"/>
              <a:buChar char="●"/>
              <a:defRPr sz="1000">
                <a:latin typeface="Manrope Light"/>
                <a:ea typeface="Manrope Light"/>
                <a:cs typeface="Manrope Light"/>
                <a:sym typeface="Manrope Light"/>
              </a:defRPr>
            </a:lvl1pPr>
            <a:lvl2pPr indent="-292100" lvl="1" marL="914400" algn="ctr">
              <a:spcBef>
                <a:spcPts val="0"/>
              </a:spcBef>
              <a:spcAft>
                <a:spcPts val="0"/>
              </a:spcAft>
              <a:buSzPts val="1000"/>
              <a:buFont typeface="Manrope Light"/>
              <a:buChar char="○"/>
              <a:defRPr sz="1000">
                <a:latin typeface="Manrope Light"/>
                <a:ea typeface="Manrope Light"/>
                <a:cs typeface="Manrope Light"/>
                <a:sym typeface="Manrope Light"/>
              </a:defRPr>
            </a:lvl2pPr>
            <a:lvl3pPr indent="-292100" lvl="2" marL="1371600" algn="ctr">
              <a:spcBef>
                <a:spcPts val="0"/>
              </a:spcBef>
              <a:spcAft>
                <a:spcPts val="0"/>
              </a:spcAft>
              <a:buSzPts val="1000"/>
              <a:buFont typeface="Manrope Light"/>
              <a:buChar char="■"/>
              <a:defRPr sz="1000">
                <a:latin typeface="Manrope Light"/>
                <a:ea typeface="Manrope Light"/>
                <a:cs typeface="Manrope Light"/>
                <a:sym typeface="Manrope Light"/>
              </a:defRPr>
            </a:lvl3pPr>
            <a:lvl4pPr indent="-292100" lvl="3" marL="1828800" algn="ctr">
              <a:spcBef>
                <a:spcPts val="0"/>
              </a:spcBef>
              <a:spcAft>
                <a:spcPts val="0"/>
              </a:spcAft>
              <a:buSzPts val="1000"/>
              <a:buFont typeface="Manrope Light"/>
              <a:buChar char="●"/>
              <a:defRPr sz="1000">
                <a:latin typeface="Manrope Light"/>
                <a:ea typeface="Manrope Light"/>
                <a:cs typeface="Manrope Light"/>
                <a:sym typeface="Manrope Light"/>
              </a:defRPr>
            </a:lvl4pPr>
            <a:lvl5pPr indent="-292100" lvl="4" marL="2286000" algn="ctr">
              <a:spcBef>
                <a:spcPts val="0"/>
              </a:spcBef>
              <a:spcAft>
                <a:spcPts val="0"/>
              </a:spcAft>
              <a:buSzPts val="1000"/>
              <a:buFont typeface="Manrope Light"/>
              <a:buChar char="○"/>
              <a:defRPr sz="1000">
                <a:latin typeface="Manrope Light"/>
                <a:ea typeface="Manrope Light"/>
                <a:cs typeface="Manrope Light"/>
                <a:sym typeface="Manrope Light"/>
              </a:defRPr>
            </a:lvl5pPr>
            <a:lvl6pPr indent="-292100" lvl="5" marL="2743200" algn="ctr">
              <a:spcBef>
                <a:spcPts val="0"/>
              </a:spcBef>
              <a:spcAft>
                <a:spcPts val="0"/>
              </a:spcAft>
              <a:buSzPts val="1000"/>
              <a:buFont typeface="Manrope Light"/>
              <a:buChar char="■"/>
              <a:defRPr sz="1000">
                <a:latin typeface="Manrope Light"/>
                <a:ea typeface="Manrope Light"/>
                <a:cs typeface="Manrope Light"/>
                <a:sym typeface="Manrope Light"/>
              </a:defRPr>
            </a:lvl6pPr>
            <a:lvl7pPr indent="-292100" lvl="6" marL="3200400" algn="ctr">
              <a:spcBef>
                <a:spcPts val="0"/>
              </a:spcBef>
              <a:spcAft>
                <a:spcPts val="0"/>
              </a:spcAft>
              <a:buSzPts val="1000"/>
              <a:buFont typeface="Manrope Light"/>
              <a:buChar char="●"/>
              <a:defRPr sz="1000">
                <a:latin typeface="Manrope Light"/>
                <a:ea typeface="Manrope Light"/>
                <a:cs typeface="Manrope Light"/>
                <a:sym typeface="Manrope Light"/>
              </a:defRPr>
            </a:lvl7pPr>
            <a:lvl8pPr indent="-292100" lvl="7" marL="3657600" algn="ctr">
              <a:spcBef>
                <a:spcPts val="0"/>
              </a:spcBef>
              <a:spcAft>
                <a:spcPts val="0"/>
              </a:spcAft>
              <a:buSzPts val="1000"/>
              <a:buFont typeface="Manrope Light"/>
              <a:buChar char="○"/>
              <a:defRPr sz="1000">
                <a:latin typeface="Manrope Light"/>
                <a:ea typeface="Manrope Light"/>
                <a:cs typeface="Manrope Light"/>
                <a:sym typeface="Manrope Light"/>
              </a:defRPr>
            </a:lvl8pPr>
            <a:lvl9pPr indent="-292100" lvl="8" marL="4114800" algn="ctr">
              <a:spcBef>
                <a:spcPts val="0"/>
              </a:spcBef>
              <a:spcAft>
                <a:spcPts val="0"/>
              </a:spcAft>
              <a:buSzPts val="1000"/>
              <a:buFont typeface="Manrope Light"/>
              <a:buChar char="■"/>
              <a:defRPr sz="1000">
                <a:latin typeface="Manrope Light"/>
                <a:ea typeface="Manrope Light"/>
                <a:cs typeface="Manrope Light"/>
                <a:sym typeface="Manrope Light"/>
              </a:defRPr>
            </a:lvl9pPr>
          </a:lstStyle>
          <a:p/>
        </p:txBody>
      </p:sp>
      <p:sp>
        <p:nvSpPr>
          <p:cNvPr id="147" name="Google Shape;147;p13"/>
          <p:cNvSpPr txBox="1"/>
          <p:nvPr>
            <p:ph idx="3" type="title"/>
          </p:nvPr>
        </p:nvSpPr>
        <p:spPr>
          <a:xfrm rot="-555761">
            <a:off x="6594632" y="3130269"/>
            <a:ext cx="1047458" cy="301246"/>
          </a:xfrm>
          <a:prstGeom prst="rect">
            <a:avLst/>
          </a:prstGeom>
          <a:solidFill>
            <a:schemeClr val="lt2"/>
          </a:solidFill>
        </p:spPr>
        <p:txBody>
          <a:bodyPr anchorCtr="0" anchor="ctr" bIns="91425" lIns="91425" spcFirstLastPara="1" rIns="91425" wrap="square" tIns="91425">
            <a:noAutofit/>
          </a:bodyPr>
          <a:lstStyle>
            <a:lvl1pPr lvl="0" algn="ctr">
              <a:spcBef>
                <a:spcPts val="0"/>
              </a:spcBef>
              <a:spcAft>
                <a:spcPts val="0"/>
              </a:spcAft>
              <a:buSzPts val="1000"/>
              <a:buFont typeface="Manrope ExtraBold"/>
              <a:buNone/>
              <a:defRPr b="0" sz="1000">
                <a:latin typeface="Manrope ExtraBold"/>
                <a:ea typeface="Manrope ExtraBold"/>
                <a:cs typeface="Manrope ExtraBold"/>
                <a:sym typeface="Manrope ExtraBold"/>
              </a:defRPr>
            </a:lvl1pPr>
            <a:lvl2pPr lvl="1" algn="ctr">
              <a:spcBef>
                <a:spcPts val="0"/>
              </a:spcBef>
              <a:spcAft>
                <a:spcPts val="0"/>
              </a:spcAft>
              <a:buSzPts val="1300"/>
              <a:buFont typeface="Manrope ExtraBold"/>
              <a:buNone/>
              <a:defRPr sz="1300">
                <a:latin typeface="Manrope ExtraBold"/>
                <a:ea typeface="Manrope ExtraBold"/>
                <a:cs typeface="Manrope ExtraBold"/>
                <a:sym typeface="Manrope ExtraBold"/>
              </a:defRPr>
            </a:lvl2pPr>
            <a:lvl3pPr lvl="2" algn="ctr">
              <a:spcBef>
                <a:spcPts val="0"/>
              </a:spcBef>
              <a:spcAft>
                <a:spcPts val="0"/>
              </a:spcAft>
              <a:buSzPts val="1300"/>
              <a:buFont typeface="Manrope ExtraBold"/>
              <a:buNone/>
              <a:defRPr sz="1300">
                <a:latin typeface="Manrope ExtraBold"/>
                <a:ea typeface="Manrope ExtraBold"/>
                <a:cs typeface="Manrope ExtraBold"/>
                <a:sym typeface="Manrope ExtraBold"/>
              </a:defRPr>
            </a:lvl3pPr>
            <a:lvl4pPr lvl="3" algn="ctr">
              <a:spcBef>
                <a:spcPts val="0"/>
              </a:spcBef>
              <a:spcAft>
                <a:spcPts val="0"/>
              </a:spcAft>
              <a:buSzPts val="1300"/>
              <a:buFont typeface="Manrope ExtraBold"/>
              <a:buNone/>
              <a:defRPr sz="1300">
                <a:latin typeface="Manrope ExtraBold"/>
                <a:ea typeface="Manrope ExtraBold"/>
                <a:cs typeface="Manrope ExtraBold"/>
                <a:sym typeface="Manrope ExtraBold"/>
              </a:defRPr>
            </a:lvl4pPr>
            <a:lvl5pPr lvl="4" algn="ctr">
              <a:spcBef>
                <a:spcPts val="0"/>
              </a:spcBef>
              <a:spcAft>
                <a:spcPts val="0"/>
              </a:spcAft>
              <a:buSzPts val="1300"/>
              <a:buFont typeface="Manrope ExtraBold"/>
              <a:buNone/>
              <a:defRPr sz="1300">
                <a:latin typeface="Manrope ExtraBold"/>
                <a:ea typeface="Manrope ExtraBold"/>
                <a:cs typeface="Manrope ExtraBold"/>
                <a:sym typeface="Manrope ExtraBold"/>
              </a:defRPr>
            </a:lvl5pPr>
            <a:lvl6pPr lvl="5" algn="ctr">
              <a:spcBef>
                <a:spcPts val="0"/>
              </a:spcBef>
              <a:spcAft>
                <a:spcPts val="0"/>
              </a:spcAft>
              <a:buSzPts val="1300"/>
              <a:buFont typeface="Manrope ExtraBold"/>
              <a:buNone/>
              <a:defRPr sz="1300">
                <a:latin typeface="Manrope ExtraBold"/>
                <a:ea typeface="Manrope ExtraBold"/>
                <a:cs typeface="Manrope ExtraBold"/>
                <a:sym typeface="Manrope ExtraBold"/>
              </a:defRPr>
            </a:lvl6pPr>
            <a:lvl7pPr lvl="6" algn="ctr">
              <a:spcBef>
                <a:spcPts val="0"/>
              </a:spcBef>
              <a:spcAft>
                <a:spcPts val="0"/>
              </a:spcAft>
              <a:buSzPts val="1300"/>
              <a:buFont typeface="Manrope ExtraBold"/>
              <a:buNone/>
              <a:defRPr sz="1300">
                <a:latin typeface="Manrope ExtraBold"/>
                <a:ea typeface="Manrope ExtraBold"/>
                <a:cs typeface="Manrope ExtraBold"/>
                <a:sym typeface="Manrope ExtraBold"/>
              </a:defRPr>
            </a:lvl7pPr>
            <a:lvl8pPr lvl="7" algn="ctr">
              <a:spcBef>
                <a:spcPts val="0"/>
              </a:spcBef>
              <a:spcAft>
                <a:spcPts val="0"/>
              </a:spcAft>
              <a:buSzPts val="1300"/>
              <a:buFont typeface="Manrope ExtraBold"/>
              <a:buNone/>
              <a:defRPr sz="1300">
                <a:latin typeface="Manrope ExtraBold"/>
                <a:ea typeface="Manrope ExtraBold"/>
                <a:cs typeface="Manrope ExtraBold"/>
                <a:sym typeface="Manrope ExtraBold"/>
              </a:defRPr>
            </a:lvl8pPr>
            <a:lvl9pPr lvl="8" algn="ctr">
              <a:spcBef>
                <a:spcPts val="0"/>
              </a:spcBef>
              <a:spcAft>
                <a:spcPts val="0"/>
              </a:spcAft>
              <a:buSzPts val="1300"/>
              <a:buFont typeface="Manrope ExtraBold"/>
              <a:buNone/>
              <a:defRPr sz="1300">
                <a:latin typeface="Manrope ExtraBold"/>
                <a:ea typeface="Manrope ExtraBold"/>
                <a:cs typeface="Manrope ExtraBold"/>
                <a:sym typeface="Manrope ExtraBold"/>
              </a:defRPr>
            </a:lvl9pPr>
          </a:lstStyle>
          <a:p/>
        </p:txBody>
      </p:sp>
      <p:sp>
        <p:nvSpPr>
          <p:cNvPr id="148" name="Google Shape;148;p13"/>
          <p:cNvSpPr txBox="1"/>
          <p:nvPr>
            <p:ph idx="4" type="subTitle"/>
          </p:nvPr>
        </p:nvSpPr>
        <p:spPr>
          <a:xfrm rot="-503039">
            <a:off x="2206578" y="1204399"/>
            <a:ext cx="2211838" cy="438184"/>
          </a:xfrm>
          <a:prstGeom prst="rect">
            <a:avLst/>
          </a:prstGeom>
          <a:solidFill>
            <a:schemeClr val="dk2"/>
          </a:solidFill>
        </p:spPr>
        <p:txBody>
          <a:bodyPr anchorCtr="0" anchor="ctr" bIns="91425" lIns="91425" spcFirstLastPara="1" rIns="91425" wrap="square" tIns="91425">
            <a:noAutofit/>
          </a:bodyPr>
          <a:lstStyle>
            <a:lvl1pPr lvl="0" algn="ctr">
              <a:spcBef>
                <a:spcPts val="0"/>
              </a:spcBef>
              <a:spcAft>
                <a:spcPts val="0"/>
              </a:spcAft>
              <a:buSzPts val="1300"/>
              <a:buFont typeface="Manrope"/>
              <a:buNone/>
              <a:defRPr b="1" sz="13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images">
  <p:cSld name="CUSTOM_1_1">
    <p:spTree>
      <p:nvGrpSpPr>
        <p:cNvPr id="149" name="Shape 149"/>
        <p:cNvGrpSpPr/>
        <p:nvPr/>
      </p:nvGrpSpPr>
      <p:grpSpPr>
        <a:xfrm>
          <a:off x="0" y="0"/>
          <a:ext cx="0" cy="0"/>
          <a:chOff x="0" y="0"/>
          <a:chExt cx="0" cy="0"/>
        </a:xfrm>
      </p:grpSpPr>
      <p:grpSp>
        <p:nvGrpSpPr>
          <p:cNvPr id="150" name="Google Shape;150;p14"/>
          <p:cNvGrpSpPr/>
          <p:nvPr/>
        </p:nvGrpSpPr>
        <p:grpSpPr>
          <a:xfrm>
            <a:off x="392964" y="576950"/>
            <a:ext cx="8764835" cy="4114800"/>
            <a:chOff x="374175" y="576950"/>
            <a:chExt cx="8783280" cy="4114800"/>
          </a:xfrm>
        </p:grpSpPr>
        <p:cxnSp>
          <p:nvCxnSpPr>
            <p:cNvPr id="151" name="Google Shape;151;p14"/>
            <p:cNvCxnSpPr/>
            <p:nvPr/>
          </p:nvCxnSpPr>
          <p:spPr>
            <a:xfrm>
              <a:off x="374175" y="576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2" name="Google Shape;152;p14"/>
            <p:cNvCxnSpPr/>
            <p:nvPr/>
          </p:nvCxnSpPr>
          <p:spPr>
            <a:xfrm>
              <a:off x="380655" y="1110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3" name="Google Shape;153;p14"/>
            <p:cNvCxnSpPr/>
            <p:nvPr/>
          </p:nvCxnSpPr>
          <p:spPr>
            <a:xfrm>
              <a:off x="380655" y="1643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4" name="Google Shape;154;p14"/>
            <p:cNvCxnSpPr/>
            <p:nvPr/>
          </p:nvCxnSpPr>
          <p:spPr>
            <a:xfrm>
              <a:off x="380655" y="2100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5" name="Google Shape;155;p14"/>
            <p:cNvCxnSpPr/>
            <p:nvPr/>
          </p:nvCxnSpPr>
          <p:spPr>
            <a:xfrm>
              <a:off x="380655" y="2634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6" name="Google Shape;156;p14"/>
            <p:cNvCxnSpPr/>
            <p:nvPr/>
          </p:nvCxnSpPr>
          <p:spPr>
            <a:xfrm>
              <a:off x="380655" y="31677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7" name="Google Shape;157;p14"/>
            <p:cNvCxnSpPr/>
            <p:nvPr/>
          </p:nvCxnSpPr>
          <p:spPr>
            <a:xfrm>
              <a:off x="380655" y="36249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8" name="Google Shape;158;p14"/>
            <p:cNvCxnSpPr/>
            <p:nvPr/>
          </p:nvCxnSpPr>
          <p:spPr>
            <a:xfrm>
              <a:off x="380655" y="4158350"/>
              <a:ext cx="8776800" cy="0"/>
            </a:xfrm>
            <a:prstGeom prst="straightConnector1">
              <a:avLst/>
            </a:prstGeom>
            <a:noFill/>
            <a:ln cap="flat" cmpd="sng" w="9525">
              <a:solidFill>
                <a:schemeClr val="accent5"/>
              </a:solidFill>
              <a:prstDash val="solid"/>
              <a:round/>
              <a:headEnd len="sm" w="sm" type="none"/>
              <a:tailEnd len="sm" w="sm" type="none"/>
            </a:ln>
          </p:spPr>
        </p:cxnSp>
        <p:cxnSp>
          <p:nvCxnSpPr>
            <p:cNvPr id="159" name="Google Shape;159;p14"/>
            <p:cNvCxnSpPr/>
            <p:nvPr/>
          </p:nvCxnSpPr>
          <p:spPr>
            <a:xfrm>
              <a:off x="380655" y="4691750"/>
              <a:ext cx="8776800" cy="0"/>
            </a:xfrm>
            <a:prstGeom prst="straightConnector1">
              <a:avLst/>
            </a:prstGeom>
            <a:noFill/>
            <a:ln cap="flat" cmpd="sng" w="9525">
              <a:solidFill>
                <a:schemeClr val="accent5"/>
              </a:solidFill>
              <a:prstDash val="solid"/>
              <a:round/>
              <a:headEnd len="sm" w="sm" type="none"/>
              <a:tailEnd len="sm" w="sm" type="none"/>
            </a:ln>
          </p:spPr>
        </p:cxnSp>
      </p:grpSp>
      <p:cxnSp>
        <p:nvCxnSpPr>
          <p:cNvPr id="160" name="Google Shape;160;p14"/>
          <p:cNvCxnSpPr/>
          <p:nvPr/>
        </p:nvCxnSpPr>
        <p:spPr>
          <a:xfrm>
            <a:off x="392950" y="-20266"/>
            <a:ext cx="0" cy="5165700"/>
          </a:xfrm>
          <a:prstGeom prst="straightConnector1">
            <a:avLst/>
          </a:prstGeom>
          <a:noFill/>
          <a:ln cap="flat" cmpd="sng" w="9525">
            <a:solidFill>
              <a:schemeClr val="accent5"/>
            </a:solidFill>
            <a:prstDash val="solid"/>
            <a:round/>
            <a:headEnd len="sm" w="sm" type="none"/>
            <a:tailEnd len="sm" w="sm" type="none"/>
          </a:ln>
        </p:spPr>
      </p:cxnSp>
      <p:grpSp>
        <p:nvGrpSpPr>
          <p:cNvPr id="161" name="Google Shape;161;p14"/>
          <p:cNvGrpSpPr/>
          <p:nvPr/>
        </p:nvGrpSpPr>
        <p:grpSpPr>
          <a:xfrm>
            <a:off x="114406" y="175123"/>
            <a:ext cx="134104" cy="4750255"/>
            <a:chOff x="114406" y="175123"/>
            <a:chExt cx="134104" cy="4750255"/>
          </a:xfrm>
        </p:grpSpPr>
        <p:grpSp>
          <p:nvGrpSpPr>
            <p:cNvPr id="162" name="Google Shape;162;p14"/>
            <p:cNvGrpSpPr/>
            <p:nvPr/>
          </p:nvGrpSpPr>
          <p:grpSpPr>
            <a:xfrm>
              <a:off x="114406" y="175123"/>
              <a:ext cx="134104" cy="4334807"/>
              <a:chOff x="5432271" y="383100"/>
              <a:chExt cx="137854" cy="4456010"/>
            </a:xfrm>
          </p:grpSpPr>
          <p:grpSp>
            <p:nvGrpSpPr>
              <p:cNvPr id="163" name="Google Shape;163;p14"/>
              <p:cNvGrpSpPr/>
              <p:nvPr/>
            </p:nvGrpSpPr>
            <p:grpSpPr>
              <a:xfrm>
                <a:off x="5432271" y="383100"/>
                <a:ext cx="137854" cy="981668"/>
                <a:chOff x="5432271" y="383100"/>
                <a:chExt cx="137854" cy="981668"/>
              </a:xfrm>
            </p:grpSpPr>
            <p:sp>
              <p:nvSpPr>
                <p:cNvPr id="164" name="Google Shape;164;p14"/>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65" name="Google Shape;165;p14"/>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66" name="Google Shape;166;p14"/>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67" name="Google Shape;167;p14"/>
              <p:cNvGrpSpPr/>
              <p:nvPr/>
            </p:nvGrpSpPr>
            <p:grpSpPr>
              <a:xfrm>
                <a:off x="5432271" y="1678500"/>
                <a:ext cx="137854" cy="981668"/>
                <a:chOff x="5432271" y="383100"/>
                <a:chExt cx="137854" cy="981668"/>
              </a:xfrm>
            </p:grpSpPr>
            <p:sp>
              <p:nvSpPr>
                <p:cNvPr id="168" name="Google Shape;168;p14"/>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69" name="Google Shape;169;p14"/>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70" name="Google Shape;170;p14"/>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71" name="Google Shape;171;p14"/>
              <p:cNvGrpSpPr/>
              <p:nvPr/>
            </p:nvGrpSpPr>
            <p:grpSpPr>
              <a:xfrm>
                <a:off x="5432271" y="2973900"/>
                <a:ext cx="137854" cy="981668"/>
                <a:chOff x="5432271" y="383100"/>
                <a:chExt cx="137854" cy="981668"/>
              </a:xfrm>
            </p:grpSpPr>
            <p:sp>
              <p:nvSpPr>
                <p:cNvPr id="172" name="Google Shape;172;p14"/>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73" name="Google Shape;173;p14"/>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74" name="Google Shape;174;p14"/>
                <p:cNvSpPr/>
                <p:nvPr/>
              </p:nvSpPr>
              <p:spPr>
                <a:xfrm>
                  <a:off x="5433925" y="1233968"/>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nvGrpSpPr>
              <p:cNvPr id="175" name="Google Shape;175;p14"/>
              <p:cNvGrpSpPr/>
              <p:nvPr/>
            </p:nvGrpSpPr>
            <p:grpSpPr>
              <a:xfrm>
                <a:off x="5432271" y="4269300"/>
                <a:ext cx="137854" cy="569810"/>
                <a:chOff x="5432271" y="383100"/>
                <a:chExt cx="137854" cy="569810"/>
              </a:xfrm>
            </p:grpSpPr>
            <p:sp>
              <p:nvSpPr>
                <p:cNvPr id="176" name="Google Shape;176;p14"/>
                <p:cNvSpPr/>
                <p:nvPr/>
              </p:nvSpPr>
              <p:spPr>
                <a:xfrm>
                  <a:off x="5432271" y="38310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sp>
              <p:nvSpPr>
                <p:cNvPr id="177" name="Google Shape;177;p14"/>
                <p:cNvSpPr/>
                <p:nvPr/>
              </p:nvSpPr>
              <p:spPr>
                <a:xfrm>
                  <a:off x="5433925" y="822110"/>
                  <a:ext cx="136200" cy="1308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grpSp>
        <p:sp>
          <p:nvSpPr>
            <p:cNvPr id="178" name="Google Shape;178;p14"/>
            <p:cNvSpPr/>
            <p:nvPr/>
          </p:nvSpPr>
          <p:spPr>
            <a:xfrm>
              <a:off x="115150" y="4798178"/>
              <a:ext cx="132600" cy="127200"/>
            </a:xfrm>
            <a:prstGeom prst="ellipse">
              <a:avLst/>
            </a:prstGeom>
            <a:solidFill>
              <a:schemeClr val="accent5"/>
            </a:solidFill>
            <a:ln cap="flat" cmpd="sng" w="952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Manrope"/>
                <a:ea typeface="Manrope"/>
                <a:cs typeface="Manrope"/>
                <a:sym typeface="Manrope"/>
              </a:endParaRPr>
            </a:p>
          </p:txBody>
        </p:sp>
      </p:grpSp>
      <p:sp>
        <p:nvSpPr>
          <p:cNvPr id="179" name="Google Shape;179;p14"/>
          <p:cNvSpPr txBox="1"/>
          <p:nvPr>
            <p:ph type="title"/>
          </p:nvPr>
        </p:nvSpPr>
        <p:spPr>
          <a:xfrm>
            <a:off x="87132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180" name="Google Shape;180;p14"/>
          <p:cNvSpPr txBox="1"/>
          <p:nvPr>
            <p:ph idx="2" type="title"/>
          </p:nvPr>
        </p:nvSpPr>
        <p:spPr>
          <a:xfrm>
            <a:off x="3587619"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181" name="Google Shape;181;p14"/>
          <p:cNvSpPr txBox="1"/>
          <p:nvPr>
            <p:ph idx="3" type="title"/>
          </p:nvPr>
        </p:nvSpPr>
        <p:spPr>
          <a:xfrm>
            <a:off x="6179075" y="720750"/>
            <a:ext cx="2300400" cy="521100"/>
          </a:xfrm>
          <a:prstGeom prst="rect">
            <a:avLst/>
          </a:prstGeom>
        </p:spPr>
        <p:txBody>
          <a:bodyPr anchorCtr="0" anchor="ctr" bIns="91425" lIns="91425" spcFirstLastPara="1" rIns="91425" wrap="square" tIns="91425">
            <a:noAutofit/>
          </a:bodyPr>
          <a:lstStyle>
            <a:lvl1pPr lvl="0" algn="ctr">
              <a:lnSpc>
                <a:spcPct val="100000"/>
              </a:lnSpc>
              <a:spcBef>
                <a:spcPts val="0"/>
              </a:spcBef>
              <a:spcAft>
                <a:spcPts val="0"/>
              </a:spcAft>
              <a:buClr>
                <a:schemeClr val="lt1"/>
              </a:buClr>
              <a:buSzPts val="1900"/>
              <a:buNone/>
              <a:defRPr b="0" sz="1900"/>
            </a:lvl1pPr>
            <a:lvl2pPr lvl="1" algn="ctr">
              <a:spcBef>
                <a:spcPts val="0"/>
              </a:spcBef>
              <a:spcAft>
                <a:spcPts val="0"/>
              </a:spcAft>
              <a:buClr>
                <a:schemeClr val="lt1"/>
              </a:buClr>
              <a:buSzPts val="1900"/>
              <a:buNone/>
              <a:defRPr sz="1900"/>
            </a:lvl2pPr>
            <a:lvl3pPr lvl="2" algn="ctr">
              <a:spcBef>
                <a:spcPts val="0"/>
              </a:spcBef>
              <a:spcAft>
                <a:spcPts val="0"/>
              </a:spcAft>
              <a:buClr>
                <a:schemeClr val="lt1"/>
              </a:buClr>
              <a:buSzPts val="1900"/>
              <a:buNone/>
              <a:defRPr sz="1900"/>
            </a:lvl3pPr>
            <a:lvl4pPr lvl="3" algn="ctr">
              <a:spcBef>
                <a:spcPts val="0"/>
              </a:spcBef>
              <a:spcAft>
                <a:spcPts val="0"/>
              </a:spcAft>
              <a:buClr>
                <a:schemeClr val="lt1"/>
              </a:buClr>
              <a:buSzPts val="1900"/>
              <a:buNone/>
              <a:defRPr sz="1900"/>
            </a:lvl4pPr>
            <a:lvl5pPr lvl="4" algn="ctr">
              <a:spcBef>
                <a:spcPts val="0"/>
              </a:spcBef>
              <a:spcAft>
                <a:spcPts val="0"/>
              </a:spcAft>
              <a:buClr>
                <a:schemeClr val="lt1"/>
              </a:buClr>
              <a:buSzPts val="1900"/>
              <a:buNone/>
              <a:defRPr sz="1900"/>
            </a:lvl5pPr>
            <a:lvl6pPr lvl="5" algn="ctr">
              <a:spcBef>
                <a:spcPts val="0"/>
              </a:spcBef>
              <a:spcAft>
                <a:spcPts val="0"/>
              </a:spcAft>
              <a:buClr>
                <a:schemeClr val="lt1"/>
              </a:buClr>
              <a:buSzPts val="1900"/>
              <a:buNone/>
              <a:defRPr sz="1900"/>
            </a:lvl6pPr>
            <a:lvl7pPr lvl="6" algn="ctr">
              <a:spcBef>
                <a:spcPts val="0"/>
              </a:spcBef>
              <a:spcAft>
                <a:spcPts val="0"/>
              </a:spcAft>
              <a:buClr>
                <a:schemeClr val="lt1"/>
              </a:buClr>
              <a:buSzPts val="1900"/>
              <a:buNone/>
              <a:defRPr sz="1900"/>
            </a:lvl7pPr>
            <a:lvl8pPr lvl="7" algn="ctr">
              <a:spcBef>
                <a:spcPts val="0"/>
              </a:spcBef>
              <a:spcAft>
                <a:spcPts val="0"/>
              </a:spcAft>
              <a:buClr>
                <a:schemeClr val="lt1"/>
              </a:buClr>
              <a:buSzPts val="1900"/>
              <a:buNone/>
              <a:defRPr sz="1900"/>
            </a:lvl8pPr>
            <a:lvl9pPr lvl="8" algn="ctr">
              <a:spcBef>
                <a:spcPts val="0"/>
              </a:spcBef>
              <a:spcAft>
                <a:spcPts val="0"/>
              </a:spcAft>
              <a:buClr>
                <a:schemeClr val="lt1"/>
              </a:buClr>
              <a:buSzPts val="1900"/>
              <a:buNone/>
              <a:defRPr sz="1900"/>
            </a:lvl9pPr>
          </a:lstStyle>
          <a:p/>
        </p:txBody>
      </p:sp>
      <p:sp>
        <p:nvSpPr>
          <p:cNvPr id="182" name="Google Shape;182;p14"/>
          <p:cNvSpPr/>
          <p:nvPr>
            <p:ph idx="4" type="pic"/>
          </p:nvPr>
        </p:nvSpPr>
        <p:spPr>
          <a:xfrm>
            <a:off x="895300" y="1487250"/>
            <a:ext cx="2264100" cy="2729700"/>
          </a:xfrm>
          <a:prstGeom prst="rect">
            <a:avLst/>
          </a:prstGeom>
          <a:noFill/>
          <a:ln>
            <a:noFill/>
          </a:ln>
        </p:spPr>
      </p:sp>
      <p:sp>
        <p:nvSpPr>
          <p:cNvPr id="183" name="Google Shape;183;p14"/>
          <p:cNvSpPr/>
          <p:nvPr>
            <p:ph idx="5" type="pic"/>
          </p:nvPr>
        </p:nvSpPr>
        <p:spPr>
          <a:xfrm>
            <a:off x="3605775" y="1487250"/>
            <a:ext cx="2264100" cy="2729700"/>
          </a:xfrm>
          <a:prstGeom prst="rect">
            <a:avLst/>
          </a:prstGeom>
          <a:noFill/>
          <a:ln>
            <a:noFill/>
          </a:ln>
        </p:spPr>
      </p:sp>
      <p:sp>
        <p:nvSpPr>
          <p:cNvPr id="184" name="Google Shape;184;p14"/>
          <p:cNvSpPr/>
          <p:nvPr>
            <p:ph idx="6" type="pic"/>
          </p:nvPr>
        </p:nvSpPr>
        <p:spPr>
          <a:xfrm>
            <a:off x="6197225" y="1487250"/>
            <a:ext cx="2264100" cy="2729700"/>
          </a:xfrm>
          <a:prstGeom prst="rect">
            <a:avLst/>
          </a:prstGeom>
          <a:noFill/>
          <a:ln>
            <a:noFill/>
          </a:ln>
        </p:spPr>
      </p:sp>
      <p:sp>
        <p:nvSpPr>
          <p:cNvPr id="185" name="Google Shape;185;p14"/>
          <p:cNvSpPr txBox="1"/>
          <p:nvPr>
            <p:ph idx="1" type="subTitle"/>
          </p:nvPr>
        </p:nvSpPr>
        <p:spPr>
          <a:xfrm>
            <a:off x="1187675" y="4299825"/>
            <a:ext cx="1667700" cy="22620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14"/>
          <p:cNvSpPr txBox="1"/>
          <p:nvPr>
            <p:ph idx="7" type="subTitle"/>
          </p:nvPr>
        </p:nvSpPr>
        <p:spPr>
          <a:xfrm rot="-214117">
            <a:off x="3902250" y="4346193"/>
            <a:ext cx="1667634"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14"/>
          <p:cNvSpPr txBox="1"/>
          <p:nvPr>
            <p:ph idx="8" type="subTitle"/>
          </p:nvPr>
        </p:nvSpPr>
        <p:spPr>
          <a:xfrm rot="215969">
            <a:off x="6495540" y="4324572"/>
            <a:ext cx="1667690" cy="226340"/>
          </a:xfrm>
          <a:prstGeom prst="rect">
            <a:avLst/>
          </a:prstGeom>
        </p:spPr>
        <p:txBody>
          <a:bodyPr anchorCtr="0" anchor="ctr" bIns="91425" lIns="91425" spcFirstLastPara="1" rIns="91425" wrap="square" tIns="91425">
            <a:noAutofit/>
          </a:bodyPr>
          <a:lstStyle>
            <a:lvl1pPr lvl="0" algn="ctr">
              <a:spcBef>
                <a:spcPts val="0"/>
              </a:spcBef>
              <a:spcAft>
                <a:spcPts val="0"/>
              </a:spcAft>
              <a:buSzPts val="1200"/>
              <a:buFont typeface="Manrope"/>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 and body">
    <p:spTree>
      <p:nvGrpSpPr>
        <p:cNvPr id="188" name="Shape 188"/>
        <p:cNvGrpSpPr/>
        <p:nvPr/>
      </p:nvGrpSpPr>
      <p:grpSpPr>
        <a:xfrm>
          <a:off x="0" y="0"/>
          <a:ext cx="0" cy="0"/>
          <a:chOff x="0" y="0"/>
          <a:chExt cx="0" cy="0"/>
        </a:xfrm>
      </p:grpSpPr>
      <p:sp>
        <p:nvSpPr>
          <p:cNvPr id="189" name="Google Shape;189;p1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0" name="Google Shape;190;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 and two columns">
    <p:spTree>
      <p:nvGrpSpPr>
        <p:cNvPr id="191" name="Shape 191"/>
        <p:cNvGrpSpPr/>
        <p:nvPr/>
      </p:nvGrpSpPr>
      <p:grpSpPr>
        <a:xfrm>
          <a:off x="0" y="0"/>
          <a:ext cx="0" cy="0"/>
          <a:chOff x="0" y="0"/>
          <a:chExt cx="0" cy="0"/>
        </a:xfrm>
      </p:grpSpPr>
      <p:sp>
        <p:nvSpPr>
          <p:cNvPr id="192" name="Google Shape;192;p1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93" name="Google Shape;193;p16"/>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194" name="Google Shape;194;p16"/>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LANK_1_1_1_1_1_1_1_1_1_1_1_1_1_1_1_1_1_1_1_1_1_1">
    <p:bg>
      <p:bgPr>
        <a:solidFill>
          <a:schemeClr val="dk2"/>
        </a:solidFill>
      </p:bgPr>
    </p:bg>
    <p:spTree>
      <p:nvGrpSpPr>
        <p:cNvPr id="195" name="Shape 195"/>
        <p:cNvGrpSpPr/>
        <p:nvPr/>
      </p:nvGrpSpPr>
      <p:grpSpPr>
        <a:xfrm>
          <a:off x="0" y="0"/>
          <a:ext cx="0" cy="0"/>
          <a:chOff x="0" y="0"/>
          <a:chExt cx="0" cy="0"/>
        </a:xfrm>
      </p:grpSpPr>
      <p:sp>
        <p:nvSpPr>
          <p:cNvPr id="196" name="Google Shape;196;p17"/>
          <p:cNvSpPr/>
          <p:nvPr/>
        </p:nvSpPr>
        <p:spPr>
          <a:xfrm>
            <a:off x="0" y="1182000"/>
            <a:ext cx="1873200" cy="30603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7" name="Google Shape;197;p17"/>
          <p:cNvSpPr/>
          <p:nvPr/>
        </p:nvSpPr>
        <p:spPr>
          <a:xfrm>
            <a:off x="0" y="1182000"/>
            <a:ext cx="1873200" cy="18732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8" name="Google Shape;198;p17"/>
          <p:cNvSpPr/>
          <p:nvPr/>
        </p:nvSpPr>
        <p:spPr>
          <a:xfrm>
            <a:off x="0" y="1182000"/>
            <a:ext cx="1873200" cy="683700"/>
          </a:xfrm>
          <a:prstGeom prst="ellipse">
            <a:avLst/>
          </a:prstGeom>
          <a:no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199" name="Google Shape;199;p17"/>
          <p:cNvSpPr/>
          <p:nvPr/>
        </p:nvSpPr>
        <p:spPr>
          <a:xfrm>
            <a:off x="0" y="0"/>
            <a:ext cx="1873200" cy="11820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00" name="Google Shape;200;p17"/>
          <p:cNvSpPr/>
          <p:nvPr/>
        </p:nvSpPr>
        <p:spPr>
          <a:xfrm>
            <a:off x="806250" y="1052675"/>
            <a:ext cx="260700" cy="260700"/>
          </a:xfrm>
          <a:prstGeom prst="ellipse">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sp>
        <p:nvSpPr>
          <p:cNvPr id="201" name="Google Shape;201;p17"/>
          <p:cNvSpPr/>
          <p:nvPr/>
        </p:nvSpPr>
        <p:spPr>
          <a:xfrm>
            <a:off x="0" y="4246550"/>
            <a:ext cx="9144000" cy="901200"/>
          </a:xfrm>
          <a:prstGeom prst="rect">
            <a:avLst/>
          </a:prstGeom>
          <a:gradFill>
            <a:gsLst>
              <a:gs pos="0">
                <a:schemeClr val="dk1"/>
              </a:gs>
              <a:gs pos="72000">
                <a:schemeClr val="dk2"/>
              </a:gs>
              <a:gs pos="100000">
                <a:schemeClr val="dk2"/>
              </a:gs>
            </a:gsLst>
            <a:path path="circle">
              <a:fillToRect b="100%" l="100%" r="0%" t="0%"/>
            </a:path>
            <a:tileRect b="0%" l="0%" r="-100%" t="-10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ontserrat"/>
              <a:ea typeface="Montserrat"/>
              <a:cs typeface="Montserrat"/>
              <a:sym typeface="Montserrat"/>
            </a:endParaRPr>
          </a:p>
        </p:txBody>
      </p:sp>
      <p:cxnSp>
        <p:nvCxnSpPr>
          <p:cNvPr id="202" name="Google Shape;202;p17"/>
          <p:cNvCxnSpPr/>
          <p:nvPr/>
        </p:nvCxnSpPr>
        <p:spPr>
          <a:xfrm>
            <a:off x="0" y="4244425"/>
            <a:ext cx="9144000" cy="0"/>
          </a:xfrm>
          <a:prstGeom prst="straightConnector1">
            <a:avLst/>
          </a:prstGeom>
          <a:noFill/>
          <a:ln cap="flat" cmpd="sng" w="9525">
            <a:solidFill>
              <a:schemeClr val="dk1"/>
            </a:solidFill>
            <a:prstDash val="solid"/>
            <a:round/>
            <a:headEnd len="med" w="med" type="none"/>
            <a:tailEnd len="med" w="med" type="none"/>
          </a:ln>
        </p:spPr>
      </p:cxnSp>
      <p:cxnSp>
        <p:nvCxnSpPr>
          <p:cNvPr id="203" name="Google Shape;203;p17"/>
          <p:cNvCxnSpPr/>
          <p:nvPr/>
        </p:nvCxnSpPr>
        <p:spPr>
          <a:xfrm>
            <a:off x="1873325" y="0"/>
            <a:ext cx="0" cy="4242300"/>
          </a:xfrm>
          <a:prstGeom prst="straightConnector1">
            <a:avLst/>
          </a:prstGeom>
          <a:noFill/>
          <a:ln cap="flat" cmpd="sng" w="9525">
            <a:solidFill>
              <a:schemeClr val="dk1"/>
            </a:solidFill>
            <a:prstDash val="solid"/>
            <a:round/>
            <a:headEnd len="med" w="med" type="none"/>
            <a:tailEnd len="med" w="med" type="none"/>
          </a:ln>
        </p:spPr>
      </p:cxnSp>
      <p:sp>
        <p:nvSpPr>
          <p:cNvPr id="204" name="Google Shape;204;p17"/>
          <p:cNvSpPr txBox="1"/>
          <p:nvPr>
            <p:ph type="title"/>
          </p:nvPr>
        </p:nvSpPr>
        <p:spPr>
          <a:xfrm>
            <a:off x="2322425" y="602225"/>
            <a:ext cx="6565800" cy="642000"/>
          </a:xfrm>
          <a:prstGeom prst="rect">
            <a:avLst/>
          </a:prstGeom>
          <a:noFill/>
        </p:spPr>
        <p:txBody>
          <a:bodyPr anchorCtr="0" anchor="t" bIns="0" lIns="0" spcFirstLastPara="1" rIns="0" wrap="square" tIns="0">
            <a:normAutofit/>
          </a:bodyPr>
          <a:lstStyle>
            <a:lvl1pPr lvl="0">
              <a:lnSpc>
                <a:spcPct val="80000"/>
              </a:lnSpc>
              <a:spcBef>
                <a:spcPts val="0"/>
              </a:spcBef>
              <a:spcAft>
                <a:spcPts val="0"/>
              </a:spcAft>
              <a:buClr>
                <a:schemeClr val="dk1"/>
              </a:buClr>
              <a:buSzPts val="9600"/>
              <a:buFont typeface="Montserrat"/>
              <a:buNone/>
              <a:defRPr sz="9600">
                <a:latin typeface="Montserrat"/>
                <a:ea typeface="Montserrat"/>
                <a:cs typeface="Montserrat"/>
                <a:sym typeface="Montserrat"/>
              </a:defRPr>
            </a:lvl1pPr>
            <a:lvl2pPr lvl="1">
              <a:spcBef>
                <a:spcPts val="0"/>
              </a:spcBef>
              <a:spcAft>
                <a:spcPts val="0"/>
              </a:spcAft>
              <a:buClr>
                <a:schemeClr val="dk1"/>
              </a:buClr>
              <a:buSzPts val="9600"/>
              <a:buFont typeface="Montserrat"/>
              <a:buNone/>
              <a:defRPr sz="9600">
                <a:latin typeface="Montserrat"/>
                <a:ea typeface="Montserrat"/>
                <a:cs typeface="Montserrat"/>
                <a:sym typeface="Montserrat"/>
              </a:defRPr>
            </a:lvl2pPr>
            <a:lvl3pPr lvl="2">
              <a:spcBef>
                <a:spcPts val="0"/>
              </a:spcBef>
              <a:spcAft>
                <a:spcPts val="0"/>
              </a:spcAft>
              <a:buClr>
                <a:schemeClr val="dk1"/>
              </a:buClr>
              <a:buSzPts val="9600"/>
              <a:buFont typeface="Montserrat"/>
              <a:buNone/>
              <a:defRPr sz="9600">
                <a:latin typeface="Montserrat"/>
                <a:ea typeface="Montserrat"/>
                <a:cs typeface="Montserrat"/>
                <a:sym typeface="Montserrat"/>
              </a:defRPr>
            </a:lvl3pPr>
            <a:lvl4pPr lvl="3">
              <a:spcBef>
                <a:spcPts val="0"/>
              </a:spcBef>
              <a:spcAft>
                <a:spcPts val="0"/>
              </a:spcAft>
              <a:buClr>
                <a:schemeClr val="dk1"/>
              </a:buClr>
              <a:buSzPts val="9600"/>
              <a:buFont typeface="Montserrat"/>
              <a:buNone/>
              <a:defRPr sz="9600">
                <a:latin typeface="Montserrat"/>
                <a:ea typeface="Montserrat"/>
                <a:cs typeface="Montserrat"/>
                <a:sym typeface="Montserrat"/>
              </a:defRPr>
            </a:lvl4pPr>
            <a:lvl5pPr lvl="4">
              <a:spcBef>
                <a:spcPts val="0"/>
              </a:spcBef>
              <a:spcAft>
                <a:spcPts val="0"/>
              </a:spcAft>
              <a:buClr>
                <a:schemeClr val="dk1"/>
              </a:buClr>
              <a:buSzPts val="9600"/>
              <a:buFont typeface="Montserrat"/>
              <a:buNone/>
              <a:defRPr sz="9600">
                <a:latin typeface="Montserrat"/>
                <a:ea typeface="Montserrat"/>
                <a:cs typeface="Montserrat"/>
                <a:sym typeface="Montserrat"/>
              </a:defRPr>
            </a:lvl5pPr>
            <a:lvl6pPr lvl="5">
              <a:spcBef>
                <a:spcPts val="0"/>
              </a:spcBef>
              <a:spcAft>
                <a:spcPts val="0"/>
              </a:spcAft>
              <a:buClr>
                <a:schemeClr val="dk1"/>
              </a:buClr>
              <a:buSzPts val="9600"/>
              <a:buFont typeface="Montserrat"/>
              <a:buNone/>
              <a:defRPr sz="9600">
                <a:latin typeface="Montserrat"/>
                <a:ea typeface="Montserrat"/>
                <a:cs typeface="Montserrat"/>
                <a:sym typeface="Montserrat"/>
              </a:defRPr>
            </a:lvl6pPr>
            <a:lvl7pPr lvl="6">
              <a:spcBef>
                <a:spcPts val="0"/>
              </a:spcBef>
              <a:spcAft>
                <a:spcPts val="0"/>
              </a:spcAft>
              <a:buClr>
                <a:schemeClr val="dk1"/>
              </a:buClr>
              <a:buSzPts val="9600"/>
              <a:buFont typeface="Montserrat"/>
              <a:buNone/>
              <a:defRPr sz="9600">
                <a:latin typeface="Montserrat"/>
                <a:ea typeface="Montserrat"/>
                <a:cs typeface="Montserrat"/>
                <a:sym typeface="Montserrat"/>
              </a:defRPr>
            </a:lvl7pPr>
            <a:lvl8pPr lvl="7">
              <a:spcBef>
                <a:spcPts val="0"/>
              </a:spcBef>
              <a:spcAft>
                <a:spcPts val="0"/>
              </a:spcAft>
              <a:buClr>
                <a:schemeClr val="dk1"/>
              </a:buClr>
              <a:buSzPts val="9600"/>
              <a:buFont typeface="Montserrat"/>
              <a:buNone/>
              <a:defRPr sz="9600">
                <a:latin typeface="Montserrat"/>
                <a:ea typeface="Montserrat"/>
                <a:cs typeface="Montserrat"/>
                <a:sym typeface="Montserrat"/>
              </a:defRPr>
            </a:lvl8pPr>
            <a:lvl9pPr lvl="8">
              <a:spcBef>
                <a:spcPts val="0"/>
              </a:spcBef>
              <a:spcAft>
                <a:spcPts val="0"/>
              </a:spcAft>
              <a:buClr>
                <a:schemeClr val="dk1"/>
              </a:buClr>
              <a:buSzPts val="9600"/>
              <a:buFont typeface="Montserrat"/>
              <a:buNone/>
              <a:defRPr sz="9600">
                <a:latin typeface="Montserrat"/>
                <a:ea typeface="Montserrat"/>
                <a:cs typeface="Montserrat"/>
                <a:sym typeface="Montserrat"/>
              </a:defRPr>
            </a:lvl9pPr>
          </a:lstStyle>
          <a:p/>
        </p:txBody>
      </p:sp>
      <p:sp>
        <p:nvSpPr>
          <p:cNvPr id="205" name="Google Shape;205;p17"/>
          <p:cNvSpPr txBox="1"/>
          <p:nvPr>
            <p:ph idx="2" type="title"/>
          </p:nvPr>
        </p:nvSpPr>
        <p:spPr>
          <a:xfrm>
            <a:off x="2322425" y="1389575"/>
            <a:ext cx="6565800" cy="598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dk1"/>
              </a:buClr>
              <a:buSzPts val="9600"/>
              <a:buFont typeface="Source Serif 4"/>
              <a:buNone/>
              <a:defRPr sz="9600"/>
            </a:lvl1pPr>
            <a:lvl2pPr lvl="1">
              <a:spcBef>
                <a:spcPts val="0"/>
              </a:spcBef>
              <a:spcAft>
                <a:spcPts val="0"/>
              </a:spcAft>
              <a:buClr>
                <a:schemeClr val="dk1"/>
              </a:buClr>
              <a:buSzPts val="9600"/>
              <a:buFont typeface="Source Serif 4"/>
              <a:buNone/>
              <a:defRPr sz="9600"/>
            </a:lvl2pPr>
            <a:lvl3pPr lvl="2">
              <a:spcBef>
                <a:spcPts val="0"/>
              </a:spcBef>
              <a:spcAft>
                <a:spcPts val="0"/>
              </a:spcAft>
              <a:buClr>
                <a:schemeClr val="dk1"/>
              </a:buClr>
              <a:buSzPts val="9600"/>
              <a:buFont typeface="Source Serif 4"/>
              <a:buNone/>
              <a:defRPr sz="9600"/>
            </a:lvl3pPr>
            <a:lvl4pPr lvl="3">
              <a:spcBef>
                <a:spcPts val="0"/>
              </a:spcBef>
              <a:spcAft>
                <a:spcPts val="0"/>
              </a:spcAft>
              <a:buClr>
                <a:schemeClr val="dk1"/>
              </a:buClr>
              <a:buSzPts val="9600"/>
              <a:buFont typeface="Source Serif 4"/>
              <a:buNone/>
              <a:defRPr sz="9600"/>
            </a:lvl4pPr>
            <a:lvl5pPr lvl="4">
              <a:spcBef>
                <a:spcPts val="0"/>
              </a:spcBef>
              <a:spcAft>
                <a:spcPts val="0"/>
              </a:spcAft>
              <a:buClr>
                <a:schemeClr val="dk1"/>
              </a:buClr>
              <a:buSzPts val="9600"/>
              <a:buFont typeface="Source Serif 4"/>
              <a:buNone/>
              <a:defRPr sz="9600"/>
            </a:lvl5pPr>
            <a:lvl6pPr lvl="5">
              <a:spcBef>
                <a:spcPts val="0"/>
              </a:spcBef>
              <a:spcAft>
                <a:spcPts val="0"/>
              </a:spcAft>
              <a:buClr>
                <a:schemeClr val="dk1"/>
              </a:buClr>
              <a:buSzPts val="9600"/>
              <a:buFont typeface="Source Serif 4"/>
              <a:buNone/>
              <a:defRPr sz="9600"/>
            </a:lvl6pPr>
            <a:lvl7pPr lvl="6">
              <a:spcBef>
                <a:spcPts val="0"/>
              </a:spcBef>
              <a:spcAft>
                <a:spcPts val="0"/>
              </a:spcAft>
              <a:buClr>
                <a:schemeClr val="dk1"/>
              </a:buClr>
              <a:buSzPts val="9600"/>
              <a:buFont typeface="Source Serif 4"/>
              <a:buNone/>
              <a:defRPr sz="9600"/>
            </a:lvl7pPr>
            <a:lvl8pPr lvl="7">
              <a:spcBef>
                <a:spcPts val="0"/>
              </a:spcBef>
              <a:spcAft>
                <a:spcPts val="0"/>
              </a:spcAft>
              <a:buClr>
                <a:schemeClr val="dk1"/>
              </a:buClr>
              <a:buSzPts val="9600"/>
              <a:buFont typeface="Source Serif 4"/>
              <a:buNone/>
              <a:defRPr sz="9600"/>
            </a:lvl8pPr>
            <a:lvl9pPr lvl="8">
              <a:spcBef>
                <a:spcPts val="0"/>
              </a:spcBef>
              <a:spcAft>
                <a:spcPts val="0"/>
              </a:spcAft>
              <a:buClr>
                <a:schemeClr val="dk1"/>
              </a:buClr>
              <a:buSzPts val="9600"/>
              <a:buFont typeface="Source Serif 4"/>
              <a:buNone/>
              <a:defRPr sz="9600"/>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2.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11.jpg"/><Relationship Id="rId4" Type="http://schemas.openxmlformats.org/officeDocument/2006/relationships/image" Target="../media/image2.png"/><Relationship Id="rId5" Type="http://schemas.openxmlformats.org/officeDocument/2006/relationships/image" Target="../media/image12.jpg"/><Relationship Id="rId6"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1.jpg"/></Relationships>
</file>

<file path=ppt/slides/_rels/slide5.xml.rels><?xml version="1.0" encoding="UTF-8" standalone="yes"?><Relationships xmlns="http://schemas.openxmlformats.org/package/2006/relationships"><Relationship Id="rId11" Type="http://schemas.openxmlformats.org/officeDocument/2006/relationships/image" Target="../media/image15.png"/><Relationship Id="rId10" Type="http://schemas.openxmlformats.org/officeDocument/2006/relationships/image" Target="../media/image9.png"/><Relationship Id="rId12" Type="http://schemas.openxmlformats.org/officeDocument/2006/relationships/image" Target="../media/image17.png"/><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6.png"/><Relationship Id="rId9" Type="http://schemas.openxmlformats.org/officeDocument/2006/relationships/image" Target="../media/image16.png"/><Relationship Id="rId5" Type="http://schemas.openxmlformats.org/officeDocument/2006/relationships/image" Target="../media/image1.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7.jpg"/><Relationship Id="rId4" Type="http://schemas.openxmlformats.org/officeDocument/2006/relationships/image" Target="../media/image8.jpg"/><Relationship Id="rId9" Type="http://schemas.openxmlformats.org/officeDocument/2006/relationships/image" Target="../media/image20.png"/><Relationship Id="rId5" Type="http://schemas.openxmlformats.org/officeDocument/2006/relationships/image" Target="../media/image14.png"/><Relationship Id="rId6" Type="http://schemas.openxmlformats.org/officeDocument/2006/relationships/image" Target="../media/image43.png"/><Relationship Id="rId7" Type="http://schemas.openxmlformats.org/officeDocument/2006/relationships/image" Target="../media/image10.jpg"/><Relationship Id="rId8" Type="http://schemas.openxmlformats.org/officeDocument/2006/relationships/image" Target="../media/image1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11" Type="http://schemas.openxmlformats.org/officeDocument/2006/relationships/image" Target="../media/image7.jpg"/><Relationship Id="rId10" Type="http://schemas.openxmlformats.org/officeDocument/2006/relationships/image" Target="../media/image22.png"/><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21.png"/><Relationship Id="rId4" Type="http://schemas.openxmlformats.org/officeDocument/2006/relationships/image" Target="../media/image19.gif"/><Relationship Id="rId9" Type="http://schemas.openxmlformats.org/officeDocument/2006/relationships/image" Target="../media/image25.png"/><Relationship Id="rId5" Type="http://schemas.openxmlformats.org/officeDocument/2006/relationships/image" Target="../media/image6.png"/><Relationship Id="rId6" Type="http://schemas.openxmlformats.org/officeDocument/2006/relationships/image" Target="../media/image23.png"/><Relationship Id="rId7" Type="http://schemas.openxmlformats.org/officeDocument/2006/relationships/image" Target="../media/image28.png"/><Relationship Id="rId8" Type="http://schemas.openxmlformats.org/officeDocument/2006/relationships/image" Target="../media/image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7.jpg"/><Relationship Id="rId4" Type="http://schemas.openxmlformats.org/officeDocument/2006/relationships/image" Target="../media/image32.png"/><Relationship Id="rId5" Type="http://schemas.openxmlformats.org/officeDocument/2006/relationships/image" Target="../media/image2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7.jpg"/><Relationship Id="rId5" Type="http://schemas.openxmlformats.org/officeDocument/2006/relationships/image" Target="../media/image31.png"/><Relationship Id="rId6" Type="http://schemas.openxmlformats.org/officeDocument/2006/relationships/image" Target="../media/image5.png"/><Relationship Id="rId7" Type="http://schemas.openxmlformats.org/officeDocument/2006/relationships/image" Target="../media/image29.png"/><Relationship Id="rId8"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30.png"/><Relationship Id="rId5"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2.png"/><Relationship Id="rId4" Type="http://schemas.openxmlformats.org/officeDocument/2006/relationships/image" Target="../media/image38.png"/><Relationship Id="rId5" Type="http://schemas.openxmlformats.org/officeDocument/2006/relationships/image" Target="../media/image10.jpg"/><Relationship Id="rId6" Type="http://schemas.openxmlformats.org/officeDocument/2006/relationships/image" Target="../media/image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2.png"/><Relationship Id="rId4" Type="http://schemas.openxmlformats.org/officeDocument/2006/relationships/image" Target="../media/image40.png"/><Relationship Id="rId5"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png"/><Relationship Id="rId4" Type="http://schemas.openxmlformats.org/officeDocument/2006/relationships/image" Target="../media/image60.png"/><Relationship Id="rId5"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2.png"/><Relationship Id="rId4" Type="http://schemas.openxmlformats.org/officeDocument/2006/relationships/image" Target="../media/image37.png"/><Relationship Id="rId5"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7.jpg"/><Relationship Id="rId4" Type="http://schemas.openxmlformats.org/officeDocument/2006/relationships/image" Target="../media/image44.png"/><Relationship Id="rId5" Type="http://schemas.openxmlformats.org/officeDocument/2006/relationships/image" Target="../media/image47.png"/><Relationship Id="rId6" Type="http://schemas.openxmlformats.org/officeDocument/2006/relationships/image" Target="../media/image45.png"/><Relationship Id="rId7"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49.png"/><Relationship Id="rId5" Type="http://schemas.openxmlformats.org/officeDocument/2006/relationships/image" Target="../media/image50.png"/><Relationship Id="rId6" Type="http://schemas.openxmlformats.org/officeDocument/2006/relationships/image" Target="../media/image52.png"/></Relationships>
</file>

<file path=ppt/slides/_rels/slide18.xml.rels><?xml version="1.0" encoding="UTF-8" standalone="yes"?><Relationships xmlns="http://schemas.openxmlformats.org/package/2006/relationships"><Relationship Id="rId10" Type="http://schemas.openxmlformats.org/officeDocument/2006/relationships/image" Target="../media/image59.gif"/><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7.jpg"/><Relationship Id="rId4" Type="http://schemas.openxmlformats.org/officeDocument/2006/relationships/image" Target="../media/image56.png"/><Relationship Id="rId9" Type="http://schemas.openxmlformats.org/officeDocument/2006/relationships/image" Target="../media/image51.png"/><Relationship Id="rId5" Type="http://schemas.openxmlformats.org/officeDocument/2006/relationships/image" Target="../media/image57.png"/><Relationship Id="rId6" Type="http://schemas.openxmlformats.org/officeDocument/2006/relationships/image" Target="../media/image48.png"/><Relationship Id="rId7" Type="http://schemas.openxmlformats.org/officeDocument/2006/relationships/image" Target="../media/image64.png"/><Relationship Id="rId8" Type="http://schemas.openxmlformats.org/officeDocument/2006/relationships/image" Target="../media/image4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7.jpg"/><Relationship Id="rId4" Type="http://schemas.openxmlformats.org/officeDocument/2006/relationships/image" Target="../media/image63.png"/><Relationship Id="rId5" Type="http://schemas.openxmlformats.org/officeDocument/2006/relationships/image" Target="../media/image53.png"/><Relationship Id="rId6" Type="http://schemas.openxmlformats.org/officeDocument/2006/relationships/image" Target="../media/image62.png"/><Relationship Id="rId7" Type="http://schemas.openxmlformats.org/officeDocument/2006/relationships/image" Target="../media/image61.png"/></Relationships>
</file>

<file path=ppt/slides/_rels/slide20.xml.rels><?xml version="1.0" encoding="UTF-8" standalone="yes"?><Relationships xmlns="http://schemas.openxmlformats.org/package/2006/relationships"><Relationship Id="rId10" Type="http://schemas.openxmlformats.org/officeDocument/2006/relationships/image" Target="../media/image72.png"/><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7.jpg"/><Relationship Id="rId4" Type="http://schemas.openxmlformats.org/officeDocument/2006/relationships/image" Target="../media/image66.png"/><Relationship Id="rId9" Type="http://schemas.openxmlformats.org/officeDocument/2006/relationships/image" Target="../media/image67.png"/><Relationship Id="rId5" Type="http://schemas.openxmlformats.org/officeDocument/2006/relationships/image" Target="../media/image58.png"/><Relationship Id="rId6" Type="http://schemas.openxmlformats.org/officeDocument/2006/relationships/image" Target="../media/image68.png"/><Relationship Id="rId7" Type="http://schemas.openxmlformats.org/officeDocument/2006/relationships/image" Target="../media/image54.png"/><Relationship Id="rId8" Type="http://schemas.openxmlformats.org/officeDocument/2006/relationships/image" Target="../media/image8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1.xml"/><Relationship Id="rId3" Type="http://schemas.openxmlformats.org/officeDocument/2006/relationships/image" Target="../media/image65.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2.xml"/><Relationship Id="rId3" Type="http://schemas.openxmlformats.org/officeDocument/2006/relationships/image" Target="../media/image12.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3.xml"/><Relationship Id="rId3" Type="http://schemas.openxmlformats.org/officeDocument/2006/relationships/image" Target="../media/image69.png"/><Relationship Id="rId4" Type="http://schemas.openxmlformats.org/officeDocument/2006/relationships/image" Target="../media/image12.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5.xml"/><Relationship Id="rId3" Type="http://schemas.openxmlformats.org/officeDocument/2006/relationships/image" Target="../media/image1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6.xml"/><Relationship Id="rId3" Type="http://schemas.openxmlformats.org/officeDocument/2006/relationships/image" Target="../media/image1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image" Target="../media/image70.png"/><Relationship Id="rId4" Type="http://schemas.openxmlformats.org/officeDocument/2006/relationships/image" Target="../media/image1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8.xml"/><Relationship Id="rId3" Type="http://schemas.openxmlformats.org/officeDocument/2006/relationships/image" Target="../media/image11.jpg"/><Relationship Id="rId4" Type="http://schemas.openxmlformats.org/officeDocument/2006/relationships/image" Target="../media/image8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9.xml"/><Relationship Id="rId3" Type="http://schemas.openxmlformats.org/officeDocument/2006/relationships/image" Target="../media/image11.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0.xml"/><Relationship Id="rId3" Type="http://schemas.openxmlformats.org/officeDocument/2006/relationships/image" Target="../media/image75.png"/><Relationship Id="rId4" Type="http://schemas.openxmlformats.org/officeDocument/2006/relationships/image" Target="../media/image11.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1.xml"/><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80.png"/><Relationship Id="rId6" Type="http://schemas.openxmlformats.org/officeDocument/2006/relationships/image" Target="../media/image11.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2.xml"/><Relationship Id="rId3" Type="http://schemas.openxmlformats.org/officeDocument/2006/relationships/image" Target="../media/image11.jpg"/><Relationship Id="rId4" Type="http://schemas.openxmlformats.org/officeDocument/2006/relationships/image" Target="../media/image7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3.xml"/><Relationship Id="rId3" Type="http://schemas.openxmlformats.org/officeDocument/2006/relationships/image" Target="../media/image11.jpg"/><Relationship Id="rId4" Type="http://schemas.openxmlformats.org/officeDocument/2006/relationships/image" Target="../media/image83.png"/><Relationship Id="rId5" Type="http://schemas.openxmlformats.org/officeDocument/2006/relationships/image" Target="../media/image79.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4.xml"/><Relationship Id="rId3" Type="http://schemas.openxmlformats.org/officeDocument/2006/relationships/image" Target="../media/image82.png"/><Relationship Id="rId4" Type="http://schemas.openxmlformats.org/officeDocument/2006/relationships/image" Target="../media/image77.png"/><Relationship Id="rId5" Type="http://schemas.openxmlformats.org/officeDocument/2006/relationships/image" Target="../media/image11.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5.xml"/><Relationship Id="rId3" Type="http://schemas.openxmlformats.org/officeDocument/2006/relationships/image" Target="../media/image11.jpg"/><Relationship Id="rId4" Type="http://schemas.openxmlformats.org/officeDocument/2006/relationships/image" Target="../media/image8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 Id="rId3" Type="http://schemas.openxmlformats.org/officeDocument/2006/relationships/image" Target="../media/image11.jpg"/><Relationship Id="rId4" Type="http://schemas.openxmlformats.org/officeDocument/2006/relationships/image" Target="../media/image86.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7.xml"/><Relationship Id="rId3" Type="http://schemas.openxmlformats.org/officeDocument/2006/relationships/image" Target="../media/image8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8.xml"/><Relationship Id="rId3" Type="http://schemas.openxmlformats.org/officeDocument/2006/relationships/hyperlink" Target="http://drive.google.com/file/d/1q31Wydq1ICkQFOjr74rWehz3al2xCu9c/view" TargetMode="Externa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9.xml"/><Relationship Id="rId3" Type="http://schemas.openxmlformats.org/officeDocument/2006/relationships/image" Target="../media/image85.png"/><Relationship Id="rId4" Type="http://schemas.openxmlformats.org/officeDocument/2006/relationships/image" Target="../media/image87.png"/><Relationship Id="rId5" Type="http://schemas.openxmlformats.org/officeDocument/2006/relationships/image" Target="../media/image11.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18"/>
          <p:cNvSpPr txBox="1"/>
          <p:nvPr>
            <p:ph type="title"/>
          </p:nvPr>
        </p:nvSpPr>
        <p:spPr>
          <a:xfrm>
            <a:off x="636450" y="269675"/>
            <a:ext cx="6984900" cy="1694100"/>
          </a:xfrm>
          <a:prstGeom prst="rect">
            <a:avLst/>
          </a:prstGeom>
          <a:effectLst>
            <a:outerShdw blurRad="57150" rotWithShape="0" algn="bl" dir="5400000" dist="19050">
              <a:srgbClr val="000000">
                <a:alpha val="62000"/>
              </a:srgbClr>
            </a:outerShdw>
          </a:effectLst>
        </p:spPr>
        <p:txBody>
          <a:bodyPr anchorCtr="0" anchor="ctr" bIns="91425" lIns="91425" spcFirstLastPara="1" rIns="91425" wrap="square" tIns="91425">
            <a:noAutofit/>
          </a:bodyPr>
          <a:lstStyle/>
          <a:p>
            <a:pPr indent="0" lvl="0" marL="0" rtl="0" algn="ctr">
              <a:lnSpc>
                <a:spcPct val="80000"/>
              </a:lnSpc>
              <a:spcBef>
                <a:spcPts val="0"/>
              </a:spcBef>
              <a:spcAft>
                <a:spcPts val="0"/>
              </a:spcAft>
              <a:buSzPts val="6000"/>
              <a:buNone/>
            </a:pPr>
            <a:r>
              <a:rPr lang="en"/>
              <a:t>   </a:t>
            </a:r>
            <a:r>
              <a:rPr b="1" lang="en"/>
              <a:t>Strike Sense</a:t>
            </a:r>
            <a:endParaRPr b="1"/>
          </a:p>
          <a:p>
            <a:pPr indent="0" lvl="0" marL="0" rtl="0" algn="ctr">
              <a:lnSpc>
                <a:spcPct val="80000"/>
              </a:lnSpc>
              <a:spcBef>
                <a:spcPts val="0"/>
              </a:spcBef>
              <a:spcAft>
                <a:spcPts val="0"/>
              </a:spcAft>
              <a:buSzPts val="6000"/>
              <a:buNone/>
            </a:pPr>
            <a:r>
              <a:rPr lang="en" sz="1300"/>
              <a:t>        By Group 37</a:t>
            </a:r>
            <a:endParaRPr sz="1300"/>
          </a:p>
        </p:txBody>
      </p:sp>
      <p:sp>
        <p:nvSpPr>
          <p:cNvPr id="211" name="Google Shape;211;p18"/>
          <p:cNvSpPr txBox="1"/>
          <p:nvPr>
            <p:ph idx="4" type="subTitle"/>
          </p:nvPr>
        </p:nvSpPr>
        <p:spPr>
          <a:xfrm rot="-1814">
            <a:off x="2743449" y="2675325"/>
            <a:ext cx="3410700" cy="1061400"/>
          </a:xfrm>
          <a:prstGeom prst="rect">
            <a:avLst/>
          </a:prstGeom>
          <a:noFill/>
        </p:spPr>
        <p:txBody>
          <a:bodyPr anchorCtr="0" anchor="ctr" bIns="91425" lIns="91425" spcFirstLastPara="1" rIns="91425" wrap="square" tIns="91425">
            <a:noAutofit/>
          </a:bodyPr>
          <a:lstStyle/>
          <a:p>
            <a:pPr indent="0" lvl="0" marL="0" rtl="0" algn="ctr">
              <a:lnSpc>
                <a:spcPct val="115000"/>
              </a:lnSpc>
              <a:spcBef>
                <a:spcPts val="0"/>
              </a:spcBef>
              <a:spcAft>
                <a:spcPts val="0"/>
              </a:spcAft>
              <a:buSzPts val="1300"/>
              <a:buNone/>
            </a:pPr>
            <a:r>
              <a:rPr lang="en" sz="1900">
                <a:solidFill>
                  <a:schemeClr val="dk1"/>
                </a:solidFill>
              </a:rPr>
              <a:t>Final Presentation</a:t>
            </a:r>
            <a:endParaRPr sz="1900">
              <a:solidFill>
                <a:schemeClr val="dk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 name="Shape 215"/>
        <p:cNvGrpSpPr/>
        <p:nvPr/>
      </p:nvGrpSpPr>
      <p:grpSpPr>
        <a:xfrm>
          <a:off x="0" y="0"/>
          <a:ext cx="0" cy="0"/>
          <a:chOff x="0" y="0"/>
          <a:chExt cx="0" cy="0"/>
        </a:xfrm>
      </p:grpSpPr>
      <p:sp>
        <p:nvSpPr>
          <p:cNvPr id="216" name="Google Shape;216;p19"/>
          <p:cNvSpPr txBox="1"/>
          <p:nvPr>
            <p:ph type="title"/>
          </p:nvPr>
        </p:nvSpPr>
        <p:spPr>
          <a:xfrm>
            <a:off x="401775" y="1154425"/>
            <a:ext cx="1980600" cy="5211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900"/>
              <a:buNone/>
            </a:pPr>
            <a:r>
              <a:rPr lang="en" sz="1300"/>
              <a:t>Timothy</a:t>
            </a:r>
            <a:r>
              <a:rPr lang="en" sz="1300"/>
              <a:t> Azinord</a:t>
            </a:r>
            <a:endParaRPr sz="1300"/>
          </a:p>
        </p:txBody>
      </p:sp>
      <p:sp>
        <p:nvSpPr>
          <p:cNvPr id="217" name="Google Shape;217;p19"/>
          <p:cNvSpPr txBox="1"/>
          <p:nvPr>
            <p:ph idx="2" type="title"/>
          </p:nvPr>
        </p:nvSpPr>
        <p:spPr>
          <a:xfrm>
            <a:off x="2543775" y="1204375"/>
            <a:ext cx="1869900" cy="4128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900"/>
              <a:buNone/>
            </a:pPr>
            <a:r>
              <a:rPr lang="en" sz="1300"/>
              <a:t>Landon Wright </a:t>
            </a:r>
            <a:endParaRPr sz="1300"/>
          </a:p>
        </p:txBody>
      </p:sp>
      <p:sp>
        <p:nvSpPr>
          <p:cNvPr id="218" name="Google Shape;218;p19"/>
          <p:cNvSpPr txBox="1"/>
          <p:nvPr>
            <p:ph idx="3" type="title"/>
          </p:nvPr>
        </p:nvSpPr>
        <p:spPr>
          <a:xfrm>
            <a:off x="6708775" y="1204375"/>
            <a:ext cx="2035500" cy="4212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900"/>
              <a:buNone/>
            </a:pPr>
            <a:r>
              <a:rPr lang="en" sz="1300"/>
              <a:t>Shem Fils-Aime</a:t>
            </a:r>
            <a:endParaRPr sz="1300"/>
          </a:p>
        </p:txBody>
      </p:sp>
      <p:sp>
        <p:nvSpPr>
          <p:cNvPr id="219" name="Google Shape;219;p19"/>
          <p:cNvSpPr txBox="1"/>
          <p:nvPr>
            <p:ph type="title"/>
          </p:nvPr>
        </p:nvSpPr>
        <p:spPr>
          <a:xfrm>
            <a:off x="482250" y="228599"/>
            <a:ext cx="4436400" cy="665700"/>
          </a:xfrm>
          <a:prstGeom prst="rect">
            <a:avLst/>
          </a:prstGeom>
        </p:spPr>
        <p:txBody>
          <a:bodyPr anchorCtr="0" anchor="ctr" bIns="91425" lIns="91425" spcFirstLastPara="1" rIns="91425" wrap="square" tIns="91425">
            <a:noAutofit/>
          </a:bodyPr>
          <a:lstStyle/>
          <a:p>
            <a:pPr indent="0" lvl="0" marL="0" rtl="0" algn="l">
              <a:lnSpc>
                <a:spcPct val="90000"/>
              </a:lnSpc>
              <a:spcBef>
                <a:spcPts val="0"/>
              </a:spcBef>
              <a:spcAft>
                <a:spcPts val="0"/>
              </a:spcAft>
              <a:buSzPts val="1400"/>
              <a:buNone/>
            </a:pPr>
            <a:r>
              <a:rPr lang="en" sz="3000"/>
              <a:t>MEET THE TEAM</a:t>
            </a:r>
            <a:endParaRPr sz="3000"/>
          </a:p>
        </p:txBody>
      </p:sp>
      <p:sp>
        <p:nvSpPr>
          <p:cNvPr id="220" name="Google Shape;220;p19"/>
          <p:cNvSpPr txBox="1"/>
          <p:nvPr>
            <p:ph idx="3" type="title"/>
          </p:nvPr>
        </p:nvSpPr>
        <p:spPr>
          <a:xfrm>
            <a:off x="4536788" y="1204375"/>
            <a:ext cx="2035500" cy="421200"/>
          </a:xfrm>
          <a:prstGeom prst="rect">
            <a:avLst/>
          </a:prstGeom>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1900"/>
              <a:buNone/>
            </a:pPr>
            <a:r>
              <a:rPr lang="en" sz="1300"/>
              <a:t>Benjamin Bolton</a:t>
            </a:r>
            <a:endParaRPr sz="1300"/>
          </a:p>
        </p:txBody>
      </p:sp>
      <p:pic>
        <p:nvPicPr>
          <p:cNvPr id="221" name="Google Shape;221;p19" title="IMG_0902.jpg"/>
          <p:cNvPicPr preferRelativeResize="0"/>
          <p:nvPr/>
        </p:nvPicPr>
        <p:blipFill>
          <a:blip r:embed="rId3">
            <a:alphaModFix/>
          </a:blip>
          <a:stretch>
            <a:fillRect/>
          </a:stretch>
        </p:blipFill>
        <p:spPr>
          <a:xfrm>
            <a:off x="482250" y="1731975"/>
            <a:ext cx="1694450" cy="2028551"/>
          </a:xfrm>
          <a:prstGeom prst="rect">
            <a:avLst/>
          </a:prstGeom>
          <a:noFill/>
          <a:ln>
            <a:noFill/>
          </a:ln>
        </p:spPr>
      </p:pic>
      <p:pic>
        <p:nvPicPr>
          <p:cNvPr id="222" name="Google Shape;222;p19"/>
          <p:cNvPicPr preferRelativeResize="0"/>
          <p:nvPr/>
        </p:nvPicPr>
        <p:blipFill>
          <a:blip r:embed="rId4">
            <a:alphaModFix/>
          </a:blip>
          <a:stretch>
            <a:fillRect/>
          </a:stretch>
        </p:blipFill>
        <p:spPr>
          <a:xfrm>
            <a:off x="6963675" y="1703750"/>
            <a:ext cx="1794175" cy="2085000"/>
          </a:xfrm>
          <a:prstGeom prst="rect">
            <a:avLst/>
          </a:prstGeom>
          <a:noFill/>
          <a:ln>
            <a:noFill/>
          </a:ln>
        </p:spPr>
      </p:pic>
      <p:pic>
        <p:nvPicPr>
          <p:cNvPr id="223" name="Google Shape;223;p19"/>
          <p:cNvPicPr preferRelativeResize="0"/>
          <p:nvPr/>
        </p:nvPicPr>
        <p:blipFill>
          <a:blip r:embed="rId5">
            <a:alphaModFix/>
          </a:blip>
          <a:stretch>
            <a:fillRect/>
          </a:stretch>
        </p:blipFill>
        <p:spPr>
          <a:xfrm>
            <a:off x="2711344" y="1699375"/>
            <a:ext cx="1462880" cy="2085001"/>
          </a:xfrm>
          <a:prstGeom prst="rect">
            <a:avLst/>
          </a:prstGeom>
          <a:noFill/>
          <a:ln>
            <a:noFill/>
          </a:ln>
        </p:spPr>
      </p:pic>
      <p:pic>
        <p:nvPicPr>
          <p:cNvPr id="224" name="Google Shape;224;p19" title="IMG_9393.JPG"/>
          <p:cNvPicPr preferRelativeResize="0"/>
          <p:nvPr/>
        </p:nvPicPr>
        <p:blipFill rotWithShape="1">
          <a:blip r:embed="rId6">
            <a:alphaModFix/>
          </a:blip>
          <a:srcRect b="0" l="19235" r="17677" t="0"/>
          <a:stretch/>
        </p:blipFill>
        <p:spPr>
          <a:xfrm>
            <a:off x="4837500" y="2086525"/>
            <a:ext cx="1444487" cy="1302843"/>
          </a:xfrm>
          <a:prstGeom prst="rect">
            <a:avLst/>
          </a:prstGeom>
          <a:noFill/>
          <a:ln>
            <a:noFill/>
          </a:ln>
        </p:spPr>
      </p:pic>
      <p:sp>
        <p:nvSpPr>
          <p:cNvPr id="225" name="Google Shape;225;p19"/>
          <p:cNvSpPr txBox="1"/>
          <p:nvPr/>
        </p:nvSpPr>
        <p:spPr>
          <a:xfrm>
            <a:off x="548475" y="4042025"/>
            <a:ext cx="1628100" cy="4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Manrope"/>
              <a:ea typeface="Manrope"/>
              <a:cs typeface="Manrope"/>
              <a:sym typeface="Manrope"/>
            </a:endParaRPr>
          </a:p>
        </p:txBody>
      </p:sp>
      <p:sp>
        <p:nvSpPr>
          <p:cNvPr id="226" name="Google Shape;226;p19"/>
          <p:cNvSpPr txBox="1"/>
          <p:nvPr/>
        </p:nvSpPr>
        <p:spPr>
          <a:xfrm>
            <a:off x="482250" y="3816975"/>
            <a:ext cx="1628100" cy="412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anrope"/>
                <a:ea typeface="Manrope"/>
                <a:cs typeface="Manrope"/>
                <a:sym typeface="Manrope"/>
              </a:rPr>
              <a:t>Computer Engineer</a:t>
            </a:r>
            <a:endParaRPr sz="1200">
              <a:solidFill>
                <a:schemeClr val="dk1"/>
              </a:solidFill>
              <a:latin typeface="Manrope"/>
              <a:ea typeface="Manrope"/>
              <a:cs typeface="Manrope"/>
              <a:sym typeface="Manrope"/>
            </a:endParaRPr>
          </a:p>
        </p:txBody>
      </p:sp>
      <p:sp>
        <p:nvSpPr>
          <p:cNvPr id="227" name="Google Shape;227;p19"/>
          <p:cNvSpPr txBox="1"/>
          <p:nvPr/>
        </p:nvSpPr>
        <p:spPr>
          <a:xfrm>
            <a:off x="2631525" y="3866575"/>
            <a:ext cx="1694400" cy="328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anrope"/>
                <a:ea typeface="Manrope"/>
                <a:cs typeface="Manrope"/>
                <a:sym typeface="Manrope"/>
              </a:rPr>
              <a:t>Computer Engineer</a:t>
            </a:r>
            <a:endParaRPr sz="1200">
              <a:solidFill>
                <a:schemeClr val="dk1"/>
              </a:solidFill>
              <a:latin typeface="Manrope"/>
              <a:ea typeface="Manrope"/>
              <a:cs typeface="Manrope"/>
              <a:sym typeface="Manrope"/>
            </a:endParaRPr>
          </a:p>
        </p:txBody>
      </p:sp>
      <p:sp>
        <p:nvSpPr>
          <p:cNvPr id="228" name="Google Shape;228;p19"/>
          <p:cNvSpPr txBox="1"/>
          <p:nvPr/>
        </p:nvSpPr>
        <p:spPr>
          <a:xfrm>
            <a:off x="4837500" y="3607275"/>
            <a:ext cx="1628100" cy="2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anrope"/>
                <a:ea typeface="Manrope"/>
                <a:cs typeface="Manrope"/>
                <a:sym typeface="Manrope"/>
              </a:rPr>
              <a:t>Electrical Engineer</a:t>
            </a:r>
            <a:endParaRPr sz="1200">
              <a:solidFill>
                <a:schemeClr val="dk1"/>
              </a:solidFill>
              <a:latin typeface="Manrope"/>
              <a:ea typeface="Manrope"/>
              <a:cs typeface="Manrope"/>
              <a:sym typeface="Manrope"/>
            </a:endParaRPr>
          </a:p>
        </p:txBody>
      </p:sp>
      <p:sp>
        <p:nvSpPr>
          <p:cNvPr id="229" name="Google Shape;229;p19"/>
          <p:cNvSpPr txBox="1"/>
          <p:nvPr/>
        </p:nvSpPr>
        <p:spPr>
          <a:xfrm>
            <a:off x="6963613" y="3866925"/>
            <a:ext cx="1794300" cy="209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anrope"/>
                <a:ea typeface="Manrope"/>
                <a:cs typeface="Manrope"/>
                <a:sym typeface="Manrope"/>
              </a:rPr>
              <a:t>Electrical Engineer</a:t>
            </a:r>
            <a:endParaRPr sz="1200">
              <a:solidFill>
                <a:schemeClr val="dk1"/>
              </a:solidFill>
              <a:latin typeface="Manrope"/>
              <a:ea typeface="Manrope"/>
              <a:cs typeface="Manrope"/>
              <a:sym typeface="Manrop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0"/>
          <p:cNvSpPr txBox="1"/>
          <p:nvPr>
            <p:ph idx="1" type="body"/>
          </p:nvPr>
        </p:nvSpPr>
        <p:spPr>
          <a:xfrm>
            <a:off x="311700" y="1152475"/>
            <a:ext cx="8520600" cy="3374100"/>
          </a:xfrm>
          <a:prstGeom prst="rect">
            <a:avLst/>
          </a:prstGeom>
        </p:spPr>
        <p:txBody>
          <a:bodyPr anchorCtr="0" anchor="t" bIns="91425" lIns="91425" spcFirstLastPara="1" rIns="91425" wrap="square" tIns="91425">
            <a:normAutofit fontScale="70000" lnSpcReduction="20000"/>
          </a:bodyPr>
          <a:lstStyle/>
          <a:p>
            <a:pPr indent="-290830" lvl="0" marL="457200" rtl="0" algn="l">
              <a:spcBef>
                <a:spcPts val="0"/>
              </a:spcBef>
              <a:spcAft>
                <a:spcPts val="0"/>
              </a:spcAft>
              <a:buSzPct val="100000"/>
              <a:buChar char="●"/>
            </a:pPr>
            <a:r>
              <a:rPr lang="en" sz="1400"/>
              <a:t>Sports serve as a intersection between health, technology, and human performance. Many </a:t>
            </a:r>
            <a:r>
              <a:rPr lang="en" sz="1400"/>
              <a:t>athletes</a:t>
            </a:r>
            <a:r>
              <a:rPr lang="en" sz="1400"/>
              <a:t> rely on trusted routines and careful feedback from cutting edge technology to improve.</a:t>
            </a:r>
            <a:endParaRPr sz="1400"/>
          </a:p>
          <a:p>
            <a:pPr indent="0" lvl="0" marL="0" rtl="0" algn="l">
              <a:spcBef>
                <a:spcPts val="1200"/>
              </a:spcBef>
              <a:spcAft>
                <a:spcPts val="0"/>
              </a:spcAft>
              <a:buNone/>
            </a:pPr>
            <a:r>
              <a:t/>
            </a:r>
            <a:endParaRPr sz="1400"/>
          </a:p>
          <a:p>
            <a:pPr indent="-290830" lvl="0" marL="457200" rtl="0" algn="l">
              <a:spcBef>
                <a:spcPts val="1200"/>
              </a:spcBef>
              <a:spcAft>
                <a:spcPts val="0"/>
              </a:spcAft>
              <a:buSzPct val="100000"/>
              <a:buChar char="●"/>
            </a:pPr>
            <a:r>
              <a:rPr lang="en" sz="1400"/>
              <a:t>Martial arts is one sport that is behind in this </a:t>
            </a:r>
            <a:r>
              <a:rPr lang="en" sz="1400"/>
              <a:t>endeavour.</a:t>
            </a:r>
            <a:endParaRPr sz="1400"/>
          </a:p>
          <a:p>
            <a:pPr indent="0" lvl="0" marL="0" rtl="0" algn="l">
              <a:spcBef>
                <a:spcPts val="1200"/>
              </a:spcBef>
              <a:spcAft>
                <a:spcPts val="0"/>
              </a:spcAft>
              <a:buNone/>
            </a:pPr>
            <a:r>
              <a:t/>
            </a:r>
            <a:endParaRPr sz="1400"/>
          </a:p>
          <a:p>
            <a:pPr indent="-290830" lvl="0" marL="457200" rtl="0" algn="l">
              <a:spcBef>
                <a:spcPts val="1200"/>
              </a:spcBef>
              <a:spcAft>
                <a:spcPts val="0"/>
              </a:spcAft>
              <a:buSzPct val="100000"/>
              <a:buChar char="●"/>
            </a:pPr>
            <a:r>
              <a:rPr lang="en" sz="1400"/>
              <a:t>Strike Sense was made from a desire to provide a way for martial artist to track their training and be safer along the way.</a:t>
            </a:r>
            <a:endParaRPr sz="1400"/>
          </a:p>
          <a:p>
            <a:pPr indent="0" lvl="0" marL="0" rtl="0" algn="l">
              <a:spcBef>
                <a:spcPts val="1200"/>
              </a:spcBef>
              <a:spcAft>
                <a:spcPts val="0"/>
              </a:spcAft>
              <a:buNone/>
            </a:pPr>
            <a:r>
              <a:t/>
            </a:r>
            <a:endParaRPr sz="1400"/>
          </a:p>
          <a:p>
            <a:pPr indent="-290830" lvl="0" marL="457200" rtl="0" algn="l">
              <a:spcBef>
                <a:spcPts val="1200"/>
              </a:spcBef>
              <a:spcAft>
                <a:spcPts val="0"/>
              </a:spcAft>
              <a:buSzPct val="100000"/>
              <a:buChar char="●"/>
            </a:pPr>
            <a:r>
              <a:rPr lang="en" sz="1400"/>
              <a:t>The biggest goal was to do this in a non intrusive way yet robust manner. We want users to feel no difference during training and all the difference after. </a:t>
            </a:r>
            <a:endParaRPr sz="1400"/>
          </a:p>
          <a:p>
            <a:pPr indent="0" lvl="0" marL="0" rtl="0" algn="l">
              <a:spcBef>
                <a:spcPts val="1200"/>
              </a:spcBef>
              <a:spcAft>
                <a:spcPts val="0"/>
              </a:spcAft>
              <a:buNone/>
            </a:pPr>
            <a:r>
              <a:t/>
            </a:r>
            <a:endParaRPr sz="1400"/>
          </a:p>
          <a:p>
            <a:pPr indent="0" lvl="0" marL="0" rtl="0" algn="l">
              <a:spcBef>
                <a:spcPts val="1200"/>
              </a:spcBef>
              <a:spcAft>
                <a:spcPts val="0"/>
              </a:spcAft>
              <a:buNone/>
            </a:pPr>
            <a:r>
              <a:t/>
            </a:r>
            <a:endParaRPr sz="1400"/>
          </a:p>
          <a:p>
            <a:pPr indent="0" lvl="0" marL="0" rtl="0" algn="l">
              <a:spcBef>
                <a:spcPts val="1200"/>
              </a:spcBef>
              <a:spcAft>
                <a:spcPts val="1200"/>
              </a:spcAft>
              <a:buNone/>
            </a:pPr>
            <a:r>
              <a:t/>
            </a:r>
            <a:endParaRPr sz="1400"/>
          </a:p>
        </p:txBody>
      </p:sp>
      <p:sp>
        <p:nvSpPr>
          <p:cNvPr id="235" name="Google Shape;235;p20"/>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MOTIVATION &amp; BACKGROUND</a:t>
            </a:r>
            <a:endParaRPr/>
          </a:p>
        </p:txBody>
      </p:sp>
      <p:pic>
        <p:nvPicPr>
          <p:cNvPr id="236" name="Google Shape;236;p20" title="IMG_0902.jpg"/>
          <p:cNvPicPr preferRelativeResize="0"/>
          <p:nvPr/>
        </p:nvPicPr>
        <p:blipFill>
          <a:blip r:embed="rId3">
            <a:alphaModFix/>
          </a:blip>
          <a:stretch>
            <a:fillRect/>
          </a:stretch>
        </p:blipFill>
        <p:spPr>
          <a:xfrm>
            <a:off x="7978850" y="0"/>
            <a:ext cx="962673" cy="11524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1"/>
          <p:cNvSpPr txBox="1"/>
          <p:nvPr>
            <p:ph idx="1" type="body"/>
          </p:nvPr>
        </p:nvSpPr>
        <p:spPr>
          <a:xfrm>
            <a:off x="311700" y="1152475"/>
            <a:ext cx="8520600" cy="3438600"/>
          </a:xfrm>
          <a:prstGeom prst="rect">
            <a:avLst/>
          </a:prstGeom>
        </p:spPr>
        <p:txBody>
          <a:bodyPr anchorCtr="0" anchor="t" bIns="91425" lIns="91425" spcFirstLastPara="1" rIns="91425" wrap="square" tIns="91425">
            <a:normAutofit fontScale="77500" lnSpcReduction="20000"/>
          </a:bodyPr>
          <a:lstStyle/>
          <a:p>
            <a:pPr indent="-317183" lvl="0" marL="457200" rtl="0" algn="l">
              <a:spcBef>
                <a:spcPts val="1200"/>
              </a:spcBef>
              <a:spcAft>
                <a:spcPts val="0"/>
              </a:spcAft>
              <a:buClr>
                <a:srgbClr val="000000"/>
              </a:buClr>
              <a:buSzPct val="100000"/>
              <a:buFont typeface="Arial"/>
              <a:buChar char="●"/>
            </a:pPr>
            <a:r>
              <a:rPr lang="en">
                <a:solidFill>
                  <a:srgbClr val="000000"/>
                </a:solidFill>
                <a:latin typeface="Arial"/>
                <a:ea typeface="Arial"/>
                <a:cs typeface="Arial"/>
                <a:sym typeface="Arial"/>
              </a:rPr>
              <a:t>Create a system with a hardware component comprised of 2 IMU designs: one with 9 DoF, heart rate monitor and MCU and the other with 9Dof, and MCU</a:t>
            </a:r>
            <a:endParaRPr>
              <a:solidFill>
                <a:srgbClr val="000000"/>
              </a:solidFill>
              <a:latin typeface="Arial"/>
              <a:ea typeface="Arial"/>
              <a:cs typeface="Arial"/>
              <a:sym typeface="Arial"/>
            </a:endParaRPr>
          </a:p>
          <a:p>
            <a:pPr indent="-282734" lvl="1" marL="914400" rtl="0" algn="l">
              <a:spcBef>
                <a:spcPts val="0"/>
              </a:spcBef>
              <a:spcAft>
                <a:spcPts val="0"/>
              </a:spcAft>
              <a:buClr>
                <a:srgbClr val="000000"/>
              </a:buClr>
              <a:buSzPct val="157143"/>
              <a:buFont typeface="Arial"/>
              <a:buChar char="○"/>
            </a:pPr>
            <a:r>
              <a:rPr lang="en" sz="700">
                <a:solidFill>
                  <a:srgbClr val="000000"/>
                </a:solidFill>
                <a:latin typeface="Arial"/>
                <a:ea typeface="Arial"/>
                <a:cs typeface="Arial"/>
                <a:sym typeface="Arial"/>
              </a:rPr>
              <a:t>   </a:t>
            </a:r>
            <a:r>
              <a:rPr lang="en">
                <a:solidFill>
                  <a:srgbClr val="000000"/>
                </a:solidFill>
                <a:latin typeface="Arial"/>
                <a:ea typeface="Arial"/>
                <a:cs typeface="Arial"/>
                <a:sym typeface="Arial"/>
              </a:rPr>
              <a:t>Hardware component will be contained in housing and will be equipable with a strap on left and right wrist</a:t>
            </a:r>
            <a:endParaRPr>
              <a:solidFill>
                <a:srgbClr val="000000"/>
              </a:solidFill>
              <a:latin typeface="Arial"/>
              <a:ea typeface="Arial"/>
              <a:cs typeface="Arial"/>
              <a:sym typeface="Arial"/>
            </a:endParaRPr>
          </a:p>
          <a:p>
            <a:pPr indent="-282734" lvl="1" marL="914400" rtl="0" algn="l">
              <a:spcBef>
                <a:spcPts val="0"/>
              </a:spcBef>
              <a:spcAft>
                <a:spcPts val="0"/>
              </a:spcAft>
              <a:buClr>
                <a:srgbClr val="000000"/>
              </a:buClr>
              <a:buSzPct val="157143"/>
              <a:buFont typeface="Arial"/>
              <a:buChar char="○"/>
            </a:pPr>
            <a:r>
              <a:rPr lang="en" sz="700">
                <a:solidFill>
                  <a:srgbClr val="000000"/>
                </a:solidFill>
                <a:latin typeface="Arial"/>
                <a:ea typeface="Arial"/>
                <a:cs typeface="Arial"/>
                <a:sym typeface="Arial"/>
              </a:rPr>
              <a:t> </a:t>
            </a:r>
            <a:r>
              <a:rPr lang="en">
                <a:solidFill>
                  <a:srgbClr val="000000"/>
                </a:solidFill>
                <a:latin typeface="Arial"/>
                <a:ea typeface="Arial"/>
                <a:cs typeface="Arial"/>
                <a:sym typeface="Arial"/>
              </a:rPr>
              <a:t>Accelerometer, Gyroscope and Magnetometer output will  be translated to quaternions </a:t>
            </a:r>
            <a:endParaRPr>
              <a:solidFill>
                <a:srgbClr val="000000"/>
              </a:solidFill>
              <a:latin typeface="Arial"/>
              <a:ea typeface="Arial"/>
              <a:cs typeface="Arial"/>
              <a:sym typeface="Arial"/>
            </a:endParaRPr>
          </a:p>
          <a:p>
            <a:pPr indent="-317183" lvl="0" marL="457200" rtl="0" algn="l">
              <a:spcBef>
                <a:spcPts val="0"/>
              </a:spcBef>
              <a:spcAft>
                <a:spcPts val="0"/>
              </a:spcAft>
              <a:buClr>
                <a:srgbClr val="000000"/>
              </a:buClr>
              <a:buSzPct val="100000"/>
              <a:buFont typeface="Arial"/>
              <a:buChar char="●"/>
            </a:pPr>
            <a:r>
              <a:rPr lang="en">
                <a:solidFill>
                  <a:srgbClr val="000000"/>
                </a:solidFill>
                <a:latin typeface="Arial"/>
                <a:ea typeface="Arial"/>
                <a:cs typeface="Arial"/>
                <a:sym typeface="Arial"/>
              </a:rPr>
              <a:t>·Design deep neural network architecture which takes the input of quaternions from the IMU’s and can identify strikes within that stream of data</a:t>
            </a:r>
            <a:endParaRPr>
              <a:solidFill>
                <a:srgbClr val="000000"/>
              </a:solidFill>
              <a:latin typeface="Arial"/>
              <a:ea typeface="Arial"/>
              <a:cs typeface="Arial"/>
              <a:sym typeface="Arial"/>
            </a:endParaRPr>
          </a:p>
          <a:p>
            <a:pPr indent="-297498" lvl="1" marL="914400" rtl="0" algn="l">
              <a:spcBef>
                <a:spcPts val="0"/>
              </a:spcBef>
              <a:spcAft>
                <a:spcPts val="0"/>
              </a:spcAft>
              <a:buClr>
                <a:srgbClr val="000000"/>
              </a:buClr>
              <a:buSzPct val="100000"/>
              <a:buFont typeface="Arial"/>
              <a:buChar char="○"/>
            </a:pPr>
            <a:r>
              <a:rPr lang="en">
                <a:solidFill>
                  <a:srgbClr val="000000"/>
                </a:solidFill>
                <a:latin typeface="Arial"/>
                <a:ea typeface="Arial"/>
                <a:cs typeface="Arial"/>
                <a:sym typeface="Arial"/>
              </a:rPr>
              <a:t>This neural network architecture will have a strike identification percentage of &gt;=80%</a:t>
            </a:r>
            <a:endParaRPr>
              <a:solidFill>
                <a:srgbClr val="000000"/>
              </a:solidFill>
              <a:latin typeface="Arial"/>
              <a:ea typeface="Arial"/>
              <a:cs typeface="Arial"/>
              <a:sym typeface="Arial"/>
            </a:endParaRPr>
          </a:p>
          <a:p>
            <a:pPr indent="-282734" lvl="1" marL="914400" rtl="0" algn="l">
              <a:spcBef>
                <a:spcPts val="0"/>
              </a:spcBef>
              <a:spcAft>
                <a:spcPts val="0"/>
              </a:spcAft>
              <a:buClr>
                <a:srgbClr val="000000"/>
              </a:buClr>
              <a:buSzPct val="157143"/>
              <a:buFont typeface="Arial"/>
              <a:buChar char="○"/>
            </a:pPr>
            <a:r>
              <a:rPr lang="en" sz="700">
                <a:solidFill>
                  <a:srgbClr val="000000"/>
                </a:solidFill>
                <a:latin typeface="Arial"/>
                <a:ea typeface="Arial"/>
                <a:cs typeface="Arial"/>
                <a:sym typeface="Arial"/>
              </a:rPr>
              <a:t>   </a:t>
            </a:r>
            <a:r>
              <a:rPr lang="en">
                <a:solidFill>
                  <a:srgbClr val="000000"/>
                </a:solidFill>
                <a:latin typeface="Arial"/>
                <a:ea typeface="Arial"/>
                <a:cs typeface="Arial"/>
                <a:sym typeface="Arial"/>
              </a:rPr>
              <a:t>This architecture will be, at a high level, composed of a transformer and  LSTM</a:t>
            </a:r>
            <a:endParaRPr>
              <a:solidFill>
                <a:srgbClr val="000000"/>
              </a:solidFill>
              <a:latin typeface="Arial"/>
              <a:ea typeface="Arial"/>
              <a:cs typeface="Arial"/>
              <a:sym typeface="Arial"/>
            </a:endParaRPr>
          </a:p>
          <a:p>
            <a:pPr indent="-317183" lvl="0" marL="457200" rtl="0" algn="l">
              <a:spcBef>
                <a:spcPts val="0"/>
              </a:spcBef>
              <a:spcAft>
                <a:spcPts val="0"/>
              </a:spcAft>
              <a:buClr>
                <a:srgbClr val="000000"/>
              </a:buClr>
              <a:buSzPct val="100000"/>
              <a:buFont typeface="Arial"/>
              <a:buChar char="●"/>
            </a:pPr>
            <a:r>
              <a:rPr lang="en">
                <a:solidFill>
                  <a:srgbClr val="000000"/>
                </a:solidFill>
                <a:latin typeface="Arial"/>
                <a:ea typeface="Arial"/>
                <a:cs typeface="Arial"/>
                <a:sym typeface="Arial"/>
              </a:rPr>
              <a:t>Create a dataset that is deep and broad enough to be used to train the neural network.</a:t>
            </a:r>
            <a:endParaRPr>
              <a:solidFill>
                <a:srgbClr val="000000"/>
              </a:solidFill>
              <a:latin typeface="Arial"/>
              <a:ea typeface="Arial"/>
              <a:cs typeface="Arial"/>
              <a:sym typeface="Arial"/>
            </a:endParaRPr>
          </a:p>
          <a:p>
            <a:pPr indent="-297498" lvl="1" marL="914400" rtl="0" algn="l">
              <a:spcBef>
                <a:spcPts val="0"/>
              </a:spcBef>
              <a:spcAft>
                <a:spcPts val="0"/>
              </a:spcAft>
              <a:buClr>
                <a:srgbClr val="000000"/>
              </a:buClr>
              <a:buSzPct val="100000"/>
              <a:buFont typeface="Arial"/>
              <a:buChar char="○"/>
            </a:pPr>
            <a:r>
              <a:rPr lang="en">
                <a:solidFill>
                  <a:srgbClr val="000000"/>
                </a:solidFill>
                <a:latin typeface="Arial"/>
                <a:ea typeface="Arial"/>
                <a:cs typeface="Arial"/>
                <a:sym typeface="Arial"/>
              </a:rPr>
              <a:t>Neural network will run locally on machine where application is running</a:t>
            </a:r>
            <a:endParaRPr>
              <a:solidFill>
                <a:srgbClr val="000000"/>
              </a:solidFill>
              <a:latin typeface="Arial"/>
              <a:ea typeface="Arial"/>
              <a:cs typeface="Arial"/>
              <a:sym typeface="Arial"/>
            </a:endParaRPr>
          </a:p>
          <a:p>
            <a:pPr indent="-282734" lvl="0" marL="457200" rtl="0" algn="l">
              <a:spcBef>
                <a:spcPts val="0"/>
              </a:spcBef>
              <a:spcAft>
                <a:spcPts val="0"/>
              </a:spcAft>
              <a:buClr>
                <a:srgbClr val="000000"/>
              </a:buClr>
              <a:buSzPct val="61111"/>
              <a:buFont typeface="Arial"/>
              <a:buChar char="●"/>
            </a:pPr>
            <a:r>
              <a:rPr lang="en">
                <a:solidFill>
                  <a:srgbClr val="000000"/>
                </a:solidFill>
                <a:latin typeface="Arial"/>
                <a:ea typeface="Arial"/>
                <a:cs typeface="Arial"/>
                <a:sym typeface="Arial"/>
              </a:rPr>
              <a:t>·</a:t>
            </a:r>
            <a:r>
              <a:rPr lang="en" sz="700">
                <a:solidFill>
                  <a:srgbClr val="000000"/>
                </a:solidFill>
                <a:latin typeface="Arial"/>
                <a:ea typeface="Arial"/>
                <a:cs typeface="Arial"/>
                <a:sym typeface="Arial"/>
              </a:rPr>
              <a:t> </a:t>
            </a:r>
            <a:r>
              <a:rPr lang="en">
                <a:solidFill>
                  <a:srgbClr val="000000"/>
                </a:solidFill>
                <a:latin typeface="Arial"/>
                <a:ea typeface="Arial"/>
                <a:cs typeface="Arial"/>
                <a:sym typeface="Arial"/>
              </a:rPr>
              <a:t>Deepen neural network architecture by adding the Alpha pose pose estimation model + Transformer+LSTM+LLM to use spatiotemporal coordinates obtained through video to further support initial predictions provided by IMU data</a:t>
            </a:r>
            <a:endParaRPr>
              <a:solidFill>
                <a:srgbClr val="000000"/>
              </a:solidFill>
              <a:latin typeface="Arial"/>
              <a:ea typeface="Arial"/>
              <a:cs typeface="Arial"/>
              <a:sym typeface="Arial"/>
            </a:endParaRPr>
          </a:p>
          <a:p>
            <a:pPr indent="0" lvl="0" marL="457200" rtl="0" algn="l">
              <a:spcBef>
                <a:spcPts val="1200"/>
              </a:spcBef>
              <a:spcAft>
                <a:spcPts val="0"/>
              </a:spcAft>
              <a:buNone/>
            </a:pPr>
            <a:r>
              <a:t/>
            </a:r>
            <a:endParaRPr>
              <a:solidFill>
                <a:srgbClr val="000000"/>
              </a:solidFill>
              <a:latin typeface="Arial"/>
              <a:ea typeface="Arial"/>
              <a:cs typeface="Arial"/>
              <a:sym typeface="Arial"/>
            </a:endParaRPr>
          </a:p>
          <a:p>
            <a:pPr indent="0" lvl="0" marL="0" rtl="0" algn="l">
              <a:spcBef>
                <a:spcPts val="1200"/>
              </a:spcBef>
              <a:spcAft>
                <a:spcPts val="1200"/>
              </a:spcAft>
              <a:buNone/>
            </a:pPr>
            <a:r>
              <a:t/>
            </a:r>
            <a:endParaRPr>
              <a:solidFill>
                <a:srgbClr val="FF0000"/>
              </a:solidFill>
            </a:endParaRPr>
          </a:p>
        </p:txBody>
      </p:sp>
      <p:sp>
        <p:nvSpPr>
          <p:cNvPr id="242" name="Google Shape;242;p21"/>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GOALS &amp; OBJECTIVES </a:t>
            </a:r>
            <a:endParaRPr sz="1500">
              <a:solidFill>
                <a:srgbClr val="FF0000"/>
              </a:solidFill>
            </a:endParaRPr>
          </a:p>
        </p:txBody>
      </p:sp>
      <p:pic>
        <p:nvPicPr>
          <p:cNvPr id="243" name="Google Shape;243;p21" title="IMG_0902.jpg"/>
          <p:cNvPicPr preferRelativeResize="0"/>
          <p:nvPr/>
        </p:nvPicPr>
        <p:blipFill>
          <a:blip r:embed="rId3">
            <a:alphaModFix/>
          </a:blip>
          <a:stretch>
            <a:fillRect/>
          </a:stretch>
        </p:blipFill>
        <p:spPr>
          <a:xfrm>
            <a:off x="7978850" y="130750"/>
            <a:ext cx="853449" cy="1021719"/>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22"/>
          <p:cNvSpPr/>
          <p:nvPr/>
        </p:nvSpPr>
        <p:spPr>
          <a:xfrm>
            <a:off x="5022475" y="2514600"/>
            <a:ext cx="4117200" cy="26289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49" name="Google Shape;249;p22"/>
          <p:cNvSpPr txBox="1"/>
          <p:nvPr/>
        </p:nvSpPr>
        <p:spPr>
          <a:xfrm>
            <a:off x="5026861" y="600300"/>
            <a:ext cx="1591800" cy="244500"/>
          </a:xfrm>
          <a:prstGeom prst="rect">
            <a:avLst/>
          </a:prstGeom>
          <a:noFill/>
          <a:ln>
            <a:noFill/>
          </a:ln>
        </p:spPr>
        <p:txBody>
          <a:bodyPr anchorCtr="0" anchor="t" bIns="79425" lIns="79425" spcFirstLastPara="1" rIns="79425" wrap="square" tIns="79425">
            <a:noAutofit/>
          </a:bodyPr>
          <a:lstStyle/>
          <a:p>
            <a:pPr indent="0" lvl="0" marL="0" rtl="0" algn="l">
              <a:spcBef>
                <a:spcPts val="0"/>
              </a:spcBef>
              <a:spcAft>
                <a:spcPts val="0"/>
              </a:spcAft>
              <a:buNone/>
            </a:pPr>
            <a:r>
              <a:rPr lang="en" sz="1043">
                <a:solidFill>
                  <a:schemeClr val="dk1"/>
                </a:solidFill>
                <a:latin typeface="Manrope"/>
                <a:ea typeface="Manrope"/>
                <a:cs typeface="Manrope"/>
                <a:sym typeface="Manrope"/>
              </a:rPr>
              <a:t>Heartrate</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rPr lang="en" sz="1043">
                <a:solidFill>
                  <a:schemeClr val="dk1"/>
                </a:solidFill>
                <a:latin typeface="Manrope"/>
                <a:ea typeface="Manrope"/>
                <a:cs typeface="Manrope"/>
                <a:sym typeface="Manrope"/>
              </a:rPr>
              <a:t>Module</a:t>
            </a:r>
            <a:endParaRPr sz="1043">
              <a:solidFill>
                <a:schemeClr val="dk1"/>
              </a:solidFill>
              <a:latin typeface="Manrope"/>
              <a:ea typeface="Manrope"/>
              <a:cs typeface="Manrope"/>
              <a:sym typeface="Manrope"/>
            </a:endParaRPr>
          </a:p>
        </p:txBody>
      </p:sp>
      <p:sp>
        <p:nvSpPr>
          <p:cNvPr id="250" name="Google Shape;250;p22"/>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Physical Product Description </a:t>
            </a:r>
            <a:endParaRPr>
              <a:solidFill>
                <a:srgbClr val="FF0000"/>
              </a:solidFill>
            </a:endParaRPr>
          </a:p>
        </p:txBody>
      </p:sp>
      <p:pic>
        <p:nvPicPr>
          <p:cNvPr id="251" name="Google Shape;251;p22" title="IMG_9393.JPG"/>
          <p:cNvPicPr preferRelativeResize="0"/>
          <p:nvPr/>
        </p:nvPicPr>
        <p:blipFill rotWithShape="1">
          <a:blip r:embed="rId3">
            <a:alphaModFix/>
          </a:blip>
          <a:srcRect b="0" l="19235" r="17677" t="0"/>
          <a:stretch/>
        </p:blipFill>
        <p:spPr>
          <a:xfrm>
            <a:off x="8076822" y="0"/>
            <a:ext cx="1067174" cy="962525"/>
          </a:xfrm>
          <a:prstGeom prst="rect">
            <a:avLst/>
          </a:prstGeom>
          <a:noFill/>
          <a:ln>
            <a:noFill/>
          </a:ln>
        </p:spPr>
      </p:pic>
      <p:pic>
        <p:nvPicPr>
          <p:cNvPr id="252" name="Google Shape;252;p22"/>
          <p:cNvPicPr preferRelativeResize="0"/>
          <p:nvPr/>
        </p:nvPicPr>
        <p:blipFill>
          <a:blip r:embed="rId4">
            <a:alphaModFix/>
          </a:blip>
          <a:stretch>
            <a:fillRect/>
          </a:stretch>
        </p:blipFill>
        <p:spPr>
          <a:xfrm>
            <a:off x="2662301" y="895151"/>
            <a:ext cx="2306033" cy="2306033"/>
          </a:xfrm>
          <a:prstGeom prst="rect">
            <a:avLst/>
          </a:prstGeom>
          <a:noFill/>
          <a:ln>
            <a:noFill/>
          </a:ln>
        </p:spPr>
      </p:pic>
      <p:pic>
        <p:nvPicPr>
          <p:cNvPr id="253" name="Google Shape;253;p22"/>
          <p:cNvPicPr preferRelativeResize="0"/>
          <p:nvPr/>
        </p:nvPicPr>
        <p:blipFill>
          <a:blip r:embed="rId5">
            <a:alphaModFix/>
          </a:blip>
          <a:stretch>
            <a:fillRect/>
          </a:stretch>
        </p:blipFill>
        <p:spPr>
          <a:xfrm>
            <a:off x="27259" y="1055715"/>
            <a:ext cx="2149794" cy="1153029"/>
          </a:xfrm>
          <a:prstGeom prst="rect">
            <a:avLst/>
          </a:prstGeom>
          <a:noFill/>
          <a:ln cap="flat" cmpd="sng" w="33100">
            <a:solidFill>
              <a:srgbClr val="FF0000"/>
            </a:solidFill>
            <a:prstDash val="solid"/>
            <a:round/>
            <a:headEnd len="sm" w="sm" type="none"/>
            <a:tailEnd len="sm" w="sm" type="none"/>
          </a:ln>
        </p:spPr>
      </p:pic>
      <p:pic>
        <p:nvPicPr>
          <p:cNvPr id="254" name="Google Shape;254;p22"/>
          <p:cNvPicPr preferRelativeResize="0"/>
          <p:nvPr/>
        </p:nvPicPr>
        <p:blipFill>
          <a:blip r:embed="rId6">
            <a:alphaModFix/>
          </a:blip>
          <a:stretch>
            <a:fillRect/>
          </a:stretch>
        </p:blipFill>
        <p:spPr>
          <a:xfrm>
            <a:off x="161270" y="2812218"/>
            <a:ext cx="618587" cy="546932"/>
          </a:xfrm>
          <a:prstGeom prst="rect">
            <a:avLst/>
          </a:prstGeom>
          <a:noFill/>
          <a:ln cap="flat" cmpd="sng" w="33100">
            <a:solidFill>
              <a:srgbClr val="FF0000"/>
            </a:solidFill>
            <a:prstDash val="solid"/>
            <a:round/>
            <a:headEnd len="sm" w="sm" type="none"/>
            <a:tailEnd len="sm" w="sm" type="none"/>
          </a:ln>
        </p:spPr>
      </p:pic>
      <p:pic>
        <p:nvPicPr>
          <p:cNvPr id="255" name="Google Shape;255;p22"/>
          <p:cNvPicPr preferRelativeResize="0"/>
          <p:nvPr/>
        </p:nvPicPr>
        <p:blipFill>
          <a:blip r:embed="rId7">
            <a:alphaModFix/>
          </a:blip>
          <a:stretch>
            <a:fillRect/>
          </a:stretch>
        </p:blipFill>
        <p:spPr>
          <a:xfrm>
            <a:off x="5117498" y="895150"/>
            <a:ext cx="618586" cy="638721"/>
          </a:xfrm>
          <a:prstGeom prst="rect">
            <a:avLst/>
          </a:prstGeom>
          <a:noFill/>
          <a:ln cap="flat" cmpd="sng" w="33100">
            <a:solidFill>
              <a:srgbClr val="FF0000"/>
            </a:solidFill>
            <a:prstDash val="solid"/>
            <a:round/>
            <a:headEnd len="sm" w="sm" type="none"/>
            <a:tailEnd len="sm" w="sm" type="none"/>
          </a:ln>
        </p:spPr>
      </p:pic>
      <p:pic>
        <p:nvPicPr>
          <p:cNvPr id="256" name="Google Shape;256;p22"/>
          <p:cNvPicPr preferRelativeResize="0"/>
          <p:nvPr/>
        </p:nvPicPr>
        <p:blipFill>
          <a:blip r:embed="rId8">
            <a:alphaModFix/>
          </a:blip>
          <a:stretch>
            <a:fillRect/>
          </a:stretch>
        </p:blipFill>
        <p:spPr>
          <a:xfrm>
            <a:off x="1252062" y="2746818"/>
            <a:ext cx="865839" cy="697082"/>
          </a:xfrm>
          <a:prstGeom prst="rect">
            <a:avLst/>
          </a:prstGeom>
          <a:noFill/>
          <a:ln cap="flat" cmpd="sng" w="33100">
            <a:solidFill>
              <a:srgbClr val="FF0000"/>
            </a:solidFill>
            <a:prstDash val="solid"/>
            <a:round/>
            <a:headEnd len="sm" w="sm" type="none"/>
            <a:tailEnd len="sm" w="sm" type="none"/>
          </a:ln>
        </p:spPr>
      </p:pic>
      <p:cxnSp>
        <p:nvCxnSpPr>
          <p:cNvPr id="257" name="Google Shape;257;p22"/>
          <p:cNvCxnSpPr>
            <a:stCxn id="256" idx="3"/>
          </p:cNvCxnSpPr>
          <p:nvPr/>
        </p:nvCxnSpPr>
        <p:spPr>
          <a:xfrm flipH="1" rot="10800000">
            <a:off x="2117901" y="2466859"/>
            <a:ext cx="1712400" cy="628500"/>
          </a:xfrm>
          <a:prstGeom prst="straightConnector1">
            <a:avLst/>
          </a:prstGeom>
          <a:noFill/>
          <a:ln cap="flat" cmpd="sng" w="24825">
            <a:solidFill>
              <a:srgbClr val="FF0000"/>
            </a:solidFill>
            <a:prstDash val="solid"/>
            <a:round/>
            <a:headEnd len="med" w="med" type="none"/>
            <a:tailEnd len="med" w="med" type="triangle"/>
          </a:ln>
        </p:spPr>
      </p:cxnSp>
      <p:sp>
        <p:nvSpPr>
          <p:cNvPr id="258" name="Google Shape;258;p22"/>
          <p:cNvSpPr txBox="1"/>
          <p:nvPr/>
        </p:nvSpPr>
        <p:spPr>
          <a:xfrm>
            <a:off x="0" y="766632"/>
            <a:ext cx="1591800" cy="244500"/>
          </a:xfrm>
          <a:prstGeom prst="rect">
            <a:avLst/>
          </a:prstGeom>
          <a:noFill/>
          <a:ln>
            <a:noFill/>
          </a:ln>
        </p:spPr>
        <p:txBody>
          <a:bodyPr anchorCtr="0" anchor="t" bIns="79425" lIns="79425" spcFirstLastPara="1" rIns="79425" wrap="square" tIns="79425">
            <a:noAutofit/>
          </a:bodyPr>
          <a:lstStyle/>
          <a:p>
            <a:pPr indent="0" lvl="0" marL="0" rtl="0" algn="l">
              <a:spcBef>
                <a:spcPts val="0"/>
              </a:spcBef>
              <a:spcAft>
                <a:spcPts val="0"/>
              </a:spcAft>
              <a:buNone/>
            </a:pPr>
            <a:r>
              <a:rPr lang="en" sz="1043">
                <a:solidFill>
                  <a:schemeClr val="dk1"/>
                </a:solidFill>
                <a:latin typeface="Manrope"/>
                <a:ea typeface="Manrope"/>
                <a:cs typeface="Manrope"/>
                <a:sym typeface="Manrope"/>
              </a:rPr>
              <a:t>Main Board</a:t>
            </a:r>
            <a:endParaRPr sz="1043">
              <a:solidFill>
                <a:schemeClr val="dk1"/>
              </a:solidFill>
              <a:latin typeface="Manrope"/>
              <a:ea typeface="Manrope"/>
              <a:cs typeface="Manrope"/>
              <a:sym typeface="Manrope"/>
            </a:endParaRPr>
          </a:p>
        </p:txBody>
      </p:sp>
      <p:sp>
        <p:nvSpPr>
          <p:cNvPr id="259" name="Google Shape;259;p22"/>
          <p:cNvSpPr txBox="1"/>
          <p:nvPr/>
        </p:nvSpPr>
        <p:spPr>
          <a:xfrm>
            <a:off x="74174" y="2542465"/>
            <a:ext cx="1591800" cy="244500"/>
          </a:xfrm>
          <a:prstGeom prst="rect">
            <a:avLst/>
          </a:prstGeom>
          <a:noFill/>
          <a:ln>
            <a:noFill/>
          </a:ln>
        </p:spPr>
        <p:txBody>
          <a:bodyPr anchorCtr="0" anchor="t" bIns="79425" lIns="79425" spcFirstLastPara="1" rIns="79425" wrap="square" tIns="79425">
            <a:noAutofit/>
          </a:bodyPr>
          <a:lstStyle/>
          <a:p>
            <a:pPr indent="0" lvl="0" marL="0" rtl="0" algn="l">
              <a:spcBef>
                <a:spcPts val="0"/>
              </a:spcBef>
              <a:spcAft>
                <a:spcPts val="0"/>
              </a:spcAft>
              <a:buNone/>
            </a:pPr>
            <a:r>
              <a:rPr lang="en" sz="1043">
                <a:solidFill>
                  <a:schemeClr val="dk1"/>
                </a:solidFill>
                <a:latin typeface="Manrope"/>
                <a:ea typeface="Manrope"/>
                <a:cs typeface="Manrope"/>
                <a:sym typeface="Manrope"/>
              </a:rPr>
              <a:t>1.8V</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rPr lang="en" sz="1043">
                <a:solidFill>
                  <a:schemeClr val="dk1"/>
                </a:solidFill>
                <a:latin typeface="Manrope"/>
                <a:ea typeface="Manrope"/>
                <a:cs typeface="Manrope"/>
                <a:sym typeface="Manrope"/>
              </a:rPr>
              <a:t>Regulator</a:t>
            </a:r>
            <a:endParaRPr sz="1043">
              <a:solidFill>
                <a:schemeClr val="dk1"/>
              </a:solidFill>
              <a:latin typeface="Manrope"/>
              <a:ea typeface="Manrope"/>
              <a:cs typeface="Manrope"/>
              <a:sym typeface="Manrope"/>
            </a:endParaRPr>
          </a:p>
        </p:txBody>
      </p:sp>
      <p:sp>
        <p:nvSpPr>
          <p:cNvPr id="260" name="Google Shape;260;p22"/>
          <p:cNvSpPr txBox="1"/>
          <p:nvPr/>
        </p:nvSpPr>
        <p:spPr>
          <a:xfrm>
            <a:off x="1191365" y="2462774"/>
            <a:ext cx="1591800" cy="244500"/>
          </a:xfrm>
          <a:prstGeom prst="rect">
            <a:avLst/>
          </a:prstGeom>
          <a:noFill/>
          <a:ln>
            <a:noFill/>
          </a:ln>
        </p:spPr>
        <p:txBody>
          <a:bodyPr anchorCtr="0" anchor="t" bIns="79425" lIns="79425" spcFirstLastPara="1" rIns="79425" wrap="square" tIns="79425">
            <a:noAutofit/>
          </a:bodyPr>
          <a:lstStyle/>
          <a:p>
            <a:pPr indent="0" lvl="0" marL="0" rtl="0" algn="l">
              <a:spcBef>
                <a:spcPts val="0"/>
              </a:spcBef>
              <a:spcAft>
                <a:spcPts val="0"/>
              </a:spcAft>
              <a:buNone/>
            </a:pPr>
            <a:r>
              <a:rPr lang="en" sz="1043">
                <a:solidFill>
                  <a:schemeClr val="dk1"/>
                </a:solidFill>
                <a:latin typeface="Manrope"/>
                <a:ea typeface="Manrope"/>
                <a:cs typeface="Manrope"/>
                <a:sym typeface="Manrope"/>
              </a:rPr>
              <a:t>3.3</a:t>
            </a:r>
            <a:r>
              <a:rPr lang="en" sz="1043">
                <a:solidFill>
                  <a:schemeClr val="dk1"/>
                </a:solidFill>
                <a:latin typeface="Manrope"/>
                <a:ea typeface="Manrope"/>
                <a:cs typeface="Manrope"/>
                <a:sym typeface="Manrope"/>
              </a:rPr>
              <a:t>V</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t/>
            </a:r>
            <a:endParaRPr sz="1043">
              <a:solidFill>
                <a:schemeClr val="dk1"/>
              </a:solidFill>
              <a:latin typeface="Manrope"/>
              <a:ea typeface="Manrope"/>
              <a:cs typeface="Manrope"/>
              <a:sym typeface="Manrope"/>
            </a:endParaRPr>
          </a:p>
          <a:p>
            <a:pPr indent="0" lvl="0" marL="0" rtl="0" algn="l">
              <a:spcBef>
                <a:spcPts val="0"/>
              </a:spcBef>
              <a:spcAft>
                <a:spcPts val="0"/>
              </a:spcAft>
              <a:buNone/>
            </a:pPr>
            <a:r>
              <a:rPr lang="en" sz="1043">
                <a:solidFill>
                  <a:schemeClr val="dk1"/>
                </a:solidFill>
                <a:latin typeface="Manrope"/>
                <a:ea typeface="Manrope"/>
                <a:cs typeface="Manrope"/>
                <a:sym typeface="Manrope"/>
              </a:rPr>
              <a:t>Regulator</a:t>
            </a:r>
            <a:endParaRPr sz="1043">
              <a:solidFill>
                <a:schemeClr val="dk1"/>
              </a:solidFill>
              <a:latin typeface="Manrope"/>
              <a:ea typeface="Manrope"/>
              <a:cs typeface="Manrope"/>
              <a:sym typeface="Manrope"/>
            </a:endParaRPr>
          </a:p>
        </p:txBody>
      </p:sp>
      <p:pic>
        <p:nvPicPr>
          <p:cNvPr id="261" name="Google Shape;261;p22"/>
          <p:cNvPicPr preferRelativeResize="0"/>
          <p:nvPr/>
        </p:nvPicPr>
        <p:blipFill rotWithShape="1">
          <a:blip r:embed="rId9">
            <a:alphaModFix/>
          </a:blip>
          <a:srcRect b="0" l="0" r="39191" t="8130"/>
          <a:stretch/>
        </p:blipFill>
        <p:spPr>
          <a:xfrm rot="9721700">
            <a:off x="3708762" y="2134752"/>
            <a:ext cx="213118" cy="426858"/>
          </a:xfrm>
          <a:prstGeom prst="rect">
            <a:avLst/>
          </a:prstGeom>
          <a:noFill/>
          <a:ln>
            <a:noFill/>
          </a:ln>
        </p:spPr>
      </p:pic>
      <p:cxnSp>
        <p:nvCxnSpPr>
          <p:cNvPr id="262" name="Google Shape;262;p22"/>
          <p:cNvCxnSpPr>
            <a:stCxn id="255" idx="1"/>
          </p:cNvCxnSpPr>
          <p:nvPr/>
        </p:nvCxnSpPr>
        <p:spPr>
          <a:xfrm flipH="1">
            <a:off x="3815198" y="1214510"/>
            <a:ext cx="1302300" cy="970200"/>
          </a:xfrm>
          <a:prstGeom prst="straightConnector1">
            <a:avLst/>
          </a:prstGeom>
          <a:noFill/>
          <a:ln cap="flat" cmpd="sng" w="24825">
            <a:solidFill>
              <a:srgbClr val="FF0000"/>
            </a:solidFill>
            <a:prstDash val="solid"/>
            <a:round/>
            <a:headEnd len="med" w="med" type="none"/>
            <a:tailEnd len="med" w="med" type="triangle"/>
          </a:ln>
        </p:spPr>
      </p:cxnSp>
      <p:cxnSp>
        <p:nvCxnSpPr>
          <p:cNvPr id="263" name="Google Shape;263;p22"/>
          <p:cNvCxnSpPr>
            <a:endCxn id="261" idx="3"/>
          </p:cNvCxnSpPr>
          <p:nvPr/>
        </p:nvCxnSpPr>
        <p:spPr>
          <a:xfrm>
            <a:off x="2178561" y="1632259"/>
            <a:ext cx="1535400" cy="748800"/>
          </a:xfrm>
          <a:prstGeom prst="straightConnector1">
            <a:avLst/>
          </a:prstGeom>
          <a:noFill/>
          <a:ln cap="flat" cmpd="sng" w="24825">
            <a:solidFill>
              <a:srgbClr val="FF0000"/>
            </a:solidFill>
            <a:prstDash val="solid"/>
            <a:round/>
            <a:headEnd len="med" w="med" type="none"/>
            <a:tailEnd len="med" w="med" type="triangle"/>
          </a:ln>
        </p:spPr>
      </p:cxnSp>
      <p:sp>
        <p:nvSpPr>
          <p:cNvPr id="264" name="Google Shape;264;p22"/>
          <p:cNvSpPr/>
          <p:nvPr/>
        </p:nvSpPr>
        <p:spPr>
          <a:xfrm>
            <a:off x="5026850" y="2522050"/>
            <a:ext cx="4117200" cy="2621400"/>
          </a:xfrm>
          <a:prstGeom prst="rect">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Manrope"/>
              <a:ea typeface="Manrope"/>
              <a:cs typeface="Manrope"/>
              <a:sym typeface="Manrope"/>
            </a:endParaRPr>
          </a:p>
        </p:txBody>
      </p:sp>
      <p:sp>
        <p:nvSpPr>
          <p:cNvPr id="265" name="Google Shape;265;p22"/>
          <p:cNvSpPr txBox="1"/>
          <p:nvPr/>
        </p:nvSpPr>
        <p:spPr>
          <a:xfrm>
            <a:off x="6289550" y="2534007"/>
            <a:ext cx="1591800" cy="244500"/>
          </a:xfrm>
          <a:prstGeom prst="rect">
            <a:avLst/>
          </a:prstGeom>
          <a:noFill/>
          <a:ln>
            <a:noFill/>
          </a:ln>
        </p:spPr>
        <p:txBody>
          <a:bodyPr anchorCtr="0" anchor="t" bIns="79425" lIns="79425" spcFirstLastPara="1" rIns="79425" wrap="square" tIns="79425">
            <a:noAutofit/>
          </a:bodyPr>
          <a:lstStyle/>
          <a:p>
            <a:pPr indent="0" lvl="0" marL="0" rtl="0" algn="ctr">
              <a:spcBef>
                <a:spcPts val="0"/>
              </a:spcBef>
              <a:spcAft>
                <a:spcPts val="0"/>
              </a:spcAft>
              <a:buNone/>
            </a:pPr>
            <a:r>
              <a:rPr lang="en" sz="1443">
                <a:solidFill>
                  <a:schemeClr val="dk1"/>
                </a:solidFill>
                <a:latin typeface="Manrope"/>
                <a:ea typeface="Manrope"/>
                <a:cs typeface="Manrope"/>
                <a:sym typeface="Manrope"/>
              </a:rPr>
              <a:t>STRIKE SENSE</a:t>
            </a:r>
            <a:endParaRPr sz="1443" u="sng">
              <a:solidFill>
                <a:schemeClr val="dk1"/>
              </a:solidFill>
              <a:latin typeface="Manrope"/>
              <a:ea typeface="Manrope"/>
              <a:cs typeface="Manrope"/>
              <a:sym typeface="Manrope"/>
            </a:endParaRPr>
          </a:p>
        </p:txBody>
      </p:sp>
      <p:pic>
        <p:nvPicPr>
          <p:cNvPr id="266" name="Google Shape;266;p22"/>
          <p:cNvPicPr preferRelativeResize="0"/>
          <p:nvPr/>
        </p:nvPicPr>
        <p:blipFill rotWithShape="1">
          <a:blip r:embed="rId10">
            <a:alphaModFix/>
          </a:blip>
          <a:srcRect b="31850" l="22489" r="64722" t="34598"/>
          <a:stretch/>
        </p:blipFill>
        <p:spPr>
          <a:xfrm rot="9649435">
            <a:off x="3887277" y="2199296"/>
            <a:ext cx="85080" cy="297759"/>
          </a:xfrm>
          <a:prstGeom prst="rect">
            <a:avLst/>
          </a:prstGeom>
          <a:noFill/>
          <a:ln>
            <a:noFill/>
          </a:ln>
        </p:spPr>
      </p:pic>
      <p:pic>
        <p:nvPicPr>
          <p:cNvPr id="267" name="Google Shape;267;p22"/>
          <p:cNvPicPr preferRelativeResize="0"/>
          <p:nvPr/>
        </p:nvPicPr>
        <p:blipFill>
          <a:blip r:embed="rId11">
            <a:alphaModFix/>
          </a:blip>
          <a:stretch>
            <a:fillRect/>
          </a:stretch>
        </p:blipFill>
        <p:spPr>
          <a:xfrm rot="5399988">
            <a:off x="5767298" y="1696937"/>
            <a:ext cx="877066" cy="491172"/>
          </a:xfrm>
          <a:prstGeom prst="rect">
            <a:avLst/>
          </a:prstGeom>
          <a:noFill/>
          <a:ln cap="flat" cmpd="sng" w="28575">
            <a:solidFill>
              <a:srgbClr val="FF0000"/>
            </a:solidFill>
            <a:prstDash val="solid"/>
            <a:round/>
            <a:headEnd len="sm" w="sm" type="none"/>
            <a:tailEnd len="sm" w="sm" type="none"/>
          </a:ln>
        </p:spPr>
      </p:pic>
      <p:cxnSp>
        <p:nvCxnSpPr>
          <p:cNvPr id="268" name="Google Shape;268;p22"/>
          <p:cNvCxnSpPr>
            <a:stCxn id="267" idx="2"/>
            <a:endCxn id="266" idx="1"/>
          </p:cNvCxnSpPr>
          <p:nvPr/>
        </p:nvCxnSpPr>
        <p:spPr>
          <a:xfrm flipH="1">
            <a:off x="3970044" y="1942523"/>
            <a:ext cx="1990200" cy="391800"/>
          </a:xfrm>
          <a:prstGeom prst="straightConnector1">
            <a:avLst/>
          </a:prstGeom>
          <a:noFill/>
          <a:ln cap="flat" cmpd="sng" w="24825">
            <a:solidFill>
              <a:srgbClr val="FF0000"/>
            </a:solidFill>
            <a:prstDash val="solid"/>
            <a:round/>
            <a:headEnd len="med" w="med" type="none"/>
            <a:tailEnd len="med" w="med" type="triangle"/>
          </a:ln>
        </p:spPr>
      </p:cxnSp>
      <p:sp>
        <p:nvSpPr>
          <p:cNvPr id="269" name="Google Shape;269;p22"/>
          <p:cNvSpPr txBox="1"/>
          <p:nvPr/>
        </p:nvSpPr>
        <p:spPr>
          <a:xfrm>
            <a:off x="6451423" y="1438950"/>
            <a:ext cx="865800" cy="970200"/>
          </a:xfrm>
          <a:prstGeom prst="rect">
            <a:avLst/>
          </a:prstGeom>
          <a:noFill/>
          <a:ln>
            <a:noFill/>
          </a:ln>
        </p:spPr>
        <p:txBody>
          <a:bodyPr anchorCtr="0" anchor="t" bIns="79425" lIns="79425" spcFirstLastPara="1" rIns="79425" wrap="square" tIns="79425">
            <a:noAutofit/>
          </a:bodyPr>
          <a:lstStyle/>
          <a:p>
            <a:pPr indent="0" lvl="0" marL="0" rtl="0" algn="l">
              <a:spcBef>
                <a:spcPts val="0"/>
              </a:spcBef>
              <a:spcAft>
                <a:spcPts val="0"/>
              </a:spcAft>
              <a:buNone/>
            </a:pPr>
            <a:r>
              <a:rPr lang="en" sz="1043">
                <a:solidFill>
                  <a:schemeClr val="dk1"/>
                </a:solidFill>
                <a:latin typeface="Manrope"/>
                <a:ea typeface="Manrope"/>
                <a:cs typeface="Manrope"/>
                <a:sym typeface="Manrope"/>
              </a:rPr>
              <a:t>18650</a:t>
            </a:r>
            <a:endParaRPr sz="1043">
              <a:solidFill>
                <a:schemeClr val="dk1"/>
              </a:solidFill>
              <a:latin typeface="Manrope"/>
              <a:ea typeface="Manrope"/>
              <a:cs typeface="Manrope"/>
              <a:sym typeface="Manrope"/>
            </a:endParaRPr>
          </a:p>
          <a:p>
            <a:pPr indent="0" lvl="0" marL="0" rtl="0" algn="l">
              <a:spcBef>
                <a:spcPts val="0"/>
              </a:spcBef>
              <a:spcAft>
                <a:spcPts val="0"/>
              </a:spcAft>
              <a:buNone/>
            </a:pPr>
            <a:r>
              <a:rPr lang="en" sz="1043">
                <a:solidFill>
                  <a:schemeClr val="dk1"/>
                </a:solidFill>
                <a:latin typeface="Manrope"/>
                <a:ea typeface="Manrope"/>
                <a:cs typeface="Manrope"/>
                <a:sym typeface="Manrope"/>
              </a:rPr>
              <a:t>Protected</a:t>
            </a:r>
            <a:endParaRPr sz="1043">
              <a:solidFill>
                <a:schemeClr val="dk1"/>
              </a:solidFill>
              <a:latin typeface="Manrope"/>
              <a:ea typeface="Manrope"/>
              <a:cs typeface="Manrope"/>
              <a:sym typeface="Manrope"/>
            </a:endParaRPr>
          </a:p>
          <a:p>
            <a:pPr indent="0" lvl="0" marL="0" rtl="0" algn="l">
              <a:spcBef>
                <a:spcPts val="0"/>
              </a:spcBef>
              <a:spcAft>
                <a:spcPts val="0"/>
              </a:spcAft>
              <a:buNone/>
            </a:pPr>
            <a:r>
              <a:rPr lang="en" sz="1043">
                <a:solidFill>
                  <a:schemeClr val="dk1"/>
                </a:solidFill>
                <a:latin typeface="Manrope"/>
                <a:ea typeface="Manrope"/>
                <a:cs typeface="Manrope"/>
                <a:sym typeface="Manrope"/>
              </a:rPr>
              <a:t>Cell</a:t>
            </a:r>
            <a:endParaRPr sz="1043">
              <a:solidFill>
                <a:schemeClr val="dk1"/>
              </a:solidFill>
              <a:latin typeface="Manrope"/>
              <a:ea typeface="Manrope"/>
              <a:cs typeface="Manrope"/>
              <a:sym typeface="Manrope"/>
            </a:endParaRPr>
          </a:p>
        </p:txBody>
      </p:sp>
      <p:pic>
        <p:nvPicPr>
          <p:cNvPr id="270" name="Google Shape;270;p22" title="result.png"/>
          <p:cNvPicPr preferRelativeResize="0"/>
          <p:nvPr/>
        </p:nvPicPr>
        <p:blipFill rotWithShape="1">
          <a:blip r:embed="rId12">
            <a:alphaModFix/>
          </a:blip>
          <a:srcRect b="0" l="12389" r="32056" t="0"/>
          <a:stretch/>
        </p:blipFill>
        <p:spPr>
          <a:xfrm rot="-5400000">
            <a:off x="6013888" y="1403162"/>
            <a:ext cx="2143125"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23"/>
          <p:cNvSpPr txBox="1"/>
          <p:nvPr>
            <p:ph type="title"/>
          </p:nvPr>
        </p:nvSpPr>
        <p:spPr>
          <a:xfrm>
            <a:off x="0" y="-190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b="0" lang="en"/>
              <a:t>Hardware Block Diagram</a:t>
            </a:r>
            <a:endParaRPr b="0">
              <a:solidFill>
                <a:srgbClr val="FF0000"/>
              </a:solidFill>
            </a:endParaRPr>
          </a:p>
        </p:txBody>
      </p:sp>
      <p:pic>
        <p:nvPicPr>
          <p:cNvPr id="276" name="Google Shape;276;p23" title="IMG_9393.JPG"/>
          <p:cNvPicPr preferRelativeResize="0"/>
          <p:nvPr/>
        </p:nvPicPr>
        <p:blipFill rotWithShape="1">
          <a:blip r:embed="rId3">
            <a:alphaModFix/>
          </a:blip>
          <a:srcRect b="0" l="19235" r="17677" t="0"/>
          <a:stretch/>
        </p:blipFill>
        <p:spPr>
          <a:xfrm>
            <a:off x="1" y="4264375"/>
            <a:ext cx="974720" cy="879125"/>
          </a:xfrm>
          <a:prstGeom prst="rect">
            <a:avLst/>
          </a:prstGeom>
          <a:noFill/>
          <a:ln>
            <a:noFill/>
          </a:ln>
        </p:spPr>
      </p:pic>
      <p:pic>
        <p:nvPicPr>
          <p:cNvPr id="277" name="Google Shape;277;p23" title="Blank diagram (4).jpeg"/>
          <p:cNvPicPr preferRelativeResize="0"/>
          <p:nvPr/>
        </p:nvPicPr>
        <p:blipFill>
          <a:blip r:embed="rId4">
            <a:alphaModFix/>
          </a:blip>
          <a:stretch>
            <a:fillRect/>
          </a:stretch>
        </p:blipFill>
        <p:spPr>
          <a:xfrm>
            <a:off x="13100" y="1026850"/>
            <a:ext cx="4822050" cy="3200900"/>
          </a:xfrm>
          <a:prstGeom prst="rect">
            <a:avLst/>
          </a:prstGeom>
          <a:noFill/>
          <a:ln>
            <a:noFill/>
          </a:ln>
          <a:effectLst>
            <a:outerShdw blurRad="57150" rotWithShape="0" algn="bl" dir="5400000" dist="19050">
              <a:srgbClr val="000000">
                <a:alpha val="50000"/>
              </a:srgbClr>
            </a:outerShdw>
          </a:effectLst>
        </p:spPr>
      </p:pic>
      <p:sp>
        <p:nvSpPr>
          <p:cNvPr id="278" name="Google Shape;278;p23"/>
          <p:cNvSpPr/>
          <p:nvPr/>
        </p:nvSpPr>
        <p:spPr>
          <a:xfrm>
            <a:off x="5170725" y="102050"/>
            <a:ext cx="3767400" cy="23814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79" name="Google Shape;279;p23"/>
          <p:cNvSpPr txBox="1"/>
          <p:nvPr/>
        </p:nvSpPr>
        <p:spPr>
          <a:xfrm>
            <a:off x="5170700" y="102050"/>
            <a:ext cx="3767400" cy="2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31313"/>
                </a:solidFill>
                <a:latin typeface="Manrope"/>
                <a:ea typeface="Manrope"/>
                <a:cs typeface="Manrope"/>
                <a:sym typeface="Manrope"/>
              </a:rPr>
              <a:t>Power Path</a:t>
            </a:r>
            <a:endParaRPr sz="1200">
              <a:solidFill>
                <a:srgbClr val="131313"/>
              </a:solidFill>
              <a:latin typeface="Manrope"/>
              <a:ea typeface="Manrope"/>
              <a:cs typeface="Manrope"/>
              <a:sym typeface="Manrope"/>
            </a:endParaRPr>
          </a:p>
        </p:txBody>
      </p:sp>
      <p:sp>
        <p:nvSpPr>
          <p:cNvPr id="280" name="Google Shape;280;p23"/>
          <p:cNvSpPr/>
          <p:nvPr/>
        </p:nvSpPr>
        <p:spPr>
          <a:xfrm>
            <a:off x="5170713" y="2525125"/>
            <a:ext cx="3767400" cy="23814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ato"/>
              <a:ea typeface="Lato"/>
              <a:cs typeface="Lato"/>
              <a:sym typeface="Lato"/>
            </a:endParaRPr>
          </a:p>
        </p:txBody>
      </p:sp>
      <p:sp>
        <p:nvSpPr>
          <p:cNvPr id="281" name="Google Shape;281;p23"/>
          <p:cNvSpPr txBox="1"/>
          <p:nvPr/>
        </p:nvSpPr>
        <p:spPr>
          <a:xfrm>
            <a:off x="5170688" y="2525125"/>
            <a:ext cx="3767400" cy="2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31313"/>
                </a:solidFill>
                <a:latin typeface="Manrope"/>
                <a:ea typeface="Manrope"/>
                <a:cs typeface="Manrope"/>
                <a:sym typeface="Manrope"/>
              </a:rPr>
              <a:t>Data Path</a:t>
            </a:r>
            <a:endParaRPr sz="1200">
              <a:solidFill>
                <a:srgbClr val="131313"/>
              </a:solidFill>
              <a:latin typeface="Manrope"/>
              <a:ea typeface="Manrope"/>
              <a:cs typeface="Manrope"/>
              <a:sym typeface="Manrope"/>
            </a:endParaRPr>
          </a:p>
        </p:txBody>
      </p:sp>
      <p:pic>
        <p:nvPicPr>
          <p:cNvPr id="282" name="Google Shape;282;p23"/>
          <p:cNvPicPr preferRelativeResize="0"/>
          <p:nvPr/>
        </p:nvPicPr>
        <p:blipFill rotWithShape="1">
          <a:blip r:embed="rId5">
            <a:alphaModFix/>
          </a:blip>
          <a:srcRect b="28794" l="0" r="39541" t="22361"/>
          <a:stretch/>
        </p:blipFill>
        <p:spPr>
          <a:xfrm>
            <a:off x="5230225" y="971299"/>
            <a:ext cx="1632300" cy="879124"/>
          </a:xfrm>
          <a:prstGeom prst="rect">
            <a:avLst/>
          </a:prstGeom>
          <a:noFill/>
          <a:ln>
            <a:noFill/>
          </a:ln>
        </p:spPr>
      </p:pic>
      <p:pic>
        <p:nvPicPr>
          <p:cNvPr id="283" name="Google Shape;283;p23"/>
          <p:cNvPicPr preferRelativeResize="0"/>
          <p:nvPr/>
        </p:nvPicPr>
        <p:blipFill>
          <a:blip r:embed="rId6">
            <a:alphaModFix/>
          </a:blip>
          <a:stretch>
            <a:fillRect/>
          </a:stretch>
        </p:blipFill>
        <p:spPr>
          <a:xfrm>
            <a:off x="7060350" y="713825"/>
            <a:ext cx="730453" cy="626101"/>
          </a:xfrm>
          <a:prstGeom prst="rect">
            <a:avLst/>
          </a:prstGeom>
          <a:noFill/>
          <a:ln>
            <a:noFill/>
          </a:ln>
        </p:spPr>
      </p:pic>
      <p:pic>
        <p:nvPicPr>
          <p:cNvPr id="284" name="Google Shape;284;p23"/>
          <p:cNvPicPr preferRelativeResize="0"/>
          <p:nvPr/>
        </p:nvPicPr>
        <p:blipFill>
          <a:blip r:embed="rId7">
            <a:alphaModFix/>
          </a:blip>
          <a:stretch>
            <a:fillRect/>
          </a:stretch>
        </p:blipFill>
        <p:spPr>
          <a:xfrm>
            <a:off x="7060350" y="1497250"/>
            <a:ext cx="730451" cy="594787"/>
          </a:xfrm>
          <a:prstGeom prst="rect">
            <a:avLst/>
          </a:prstGeom>
          <a:noFill/>
          <a:ln>
            <a:noFill/>
          </a:ln>
        </p:spPr>
      </p:pic>
      <p:cxnSp>
        <p:nvCxnSpPr>
          <p:cNvPr id="285" name="Google Shape;285;p23"/>
          <p:cNvCxnSpPr>
            <a:stCxn id="282" idx="3"/>
            <a:endCxn id="283" idx="1"/>
          </p:cNvCxnSpPr>
          <p:nvPr/>
        </p:nvCxnSpPr>
        <p:spPr>
          <a:xfrm flipH="1" rot="10800000">
            <a:off x="6862525" y="1026862"/>
            <a:ext cx="197700" cy="384000"/>
          </a:xfrm>
          <a:prstGeom prst="straightConnector1">
            <a:avLst/>
          </a:prstGeom>
          <a:noFill/>
          <a:ln cap="flat" cmpd="sng" w="9525">
            <a:solidFill>
              <a:srgbClr val="5E696C"/>
            </a:solidFill>
            <a:prstDash val="solid"/>
            <a:round/>
            <a:headEnd len="med" w="med" type="none"/>
            <a:tailEnd len="med" w="med" type="triangle"/>
          </a:ln>
        </p:spPr>
      </p:cxnSp>
      <p:cxnSp>
        <p:nvCxnSpPr>
          <p:cNvPr id="286" name="Google Shape;286;p23"/>
          <p:cNvCxnSpPr>
            <a:stCxn id="282" idx="3"/>
            <a:endCxn id="284" idx="1"/>
          </p:cNvCxnSpPr>
          <p:nvPr/>
        </p:nvCxnSpPr>
        <p:spPr>
          <a:xfrm>
            <a:off x="6862525" y="1410862"/>
            <a:ext cx="197700" cy="383700"/>
          </a:xfrm>
          <a:prstGeom prst="straightConnector1">
            <a:avLst/>
          </a:prstGeom>
          <a:noFill/>
          <a:ln cap="flat" cmpd="sng" w="9525">
            <a:solidFill>
              <a:srgbClr val="5E696C"/>
            </a:solidFill>
            <a:prstDash val="solid"/>
            <a:round/>
            <a:headEnd len="med" w="med" type="none"/>
            <a:tailEnd len="med" w="med" type="triangle"/>
          </a:ln>
        </p:spPr>
      </p:cxnSp>
      <p:sp>
        <p:nvSpPr>
          <p:cNvPr id="287" name="Google Shape;287;p23"/>
          <p:cNvSpPr txBox="1"/>
          <p:nvPr/>
        </p:nvSpPr>
        <p:spPr>
          <a:xfrm>
            <a:off x="7060450" y="526375"/>
            <a:ext cx="730500" cy="1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solidFill>
                  <a:srgbClr val="9900FF"/>
                </a:solidFill>
                <a:latin typeface="Manrope"/>
                <a:ea typeface="Manrope"/>
                <a:cs typeface="Manrope"/>
                <a:sym typeface="Manrope"/>
              </a:rPr>
              <a:t>3.3V Regulator</a:t>
            </a:r>
            <a:endParaRPr sz="600">
              <a:solidFill>
                <a:srgbClr val="9900FF"/>
              </a:solidFill>
              <a:latin typeface="Manrope"/>
              <a:ea typeface="Manrope"/>
              <a:cs typeface="Manrope"/>
              <a:sym typeface="Manrope"/>
            </a:endParaRPr>
          </a:p>
        </p:txBody>
      </p:sp>
      <p:sp>
        <p:nvSpPr>
          <p:cNvPr id="288" name="Google Shape;288;p23"/>
          <p:cNvSpPr txBox="1"/>
          <p:nvPr/>
        </p:nvSpPr>
        <p:spPr>
          <a:xfrm>
            <a:off x="7060450" y="1317263"/>
            <a:ext cx="730500" cy="187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600">
                <a:solidFill>
                  <a:srgbClr val="4A86E8"/>
                </a:solidFill>
                <a:latin typeface="Manrope"/>
                <a:ea typeface="Manrope"/>
                <a:cs typeface="Manrope"/>
                <a:sym typeface="Manrope"/>
              </a:rPr>
              <a:t>1.8V Regulator</a:t>
            </a:r>
            <a:endParaRPr sz="600">
              <a:solidFill>
                <a:srgbClr val="4A86E8"/>
              </a:solidFill>
              <a:latin typeface="Manrope"/>
              <a:ea typeface="Manrope"/>
              <a:cs typeface="Manrope"/>
              <a:sym typeface="Manrope"/>
            </a:endParaRPr>
          </a:p>
        </p:txBody>
      </p:sp>
      <p:pic>
        <p:nvPicPr>
          <p:cNvPr id="289" name="Google Shape;289;p23"/>
          <p:cNvPicPr preferRelativeResize="0"/>
          <p:nvPr/>
        </p:nvPicPr>
        <p:blipFill rotWithShape="1">
          <a:blip r:embed="rId8">
            <a:alphaModFix/>
          </a:blip>
          <a:srcRect b="13697" l="14689" r="23176" t="11498"/>
          <a:stretch/>
        </p:blipFill>
        <p:spPr>
          <a:xfrm>
            <a:off x="8081929" y="666062"/>
            <a:ext cx="824876" cy="1489624"/>
          </a:xfrm>
          <a:prstGeom prst="rect">
            <a:avLst/>
          </a:prstGeom>
          <a:noFill/>
          <a:ln>
            <a:noFill/>
          </a:ln>
        </p:spPr>
      </p:pic>
      <p:cxnSp>
        <p:nvCxnSpPr>
          <p:cNvPr id="290" name="Google Shape;290;p23"/>
          <p:cNvCxnSpPr>
            <a:stCxn id="283" idx="3"/>
          </p:cNvCxnSpPr>
          <p:nvPr/>
        </p:nvCxnSpPr>
        <p:spPr>
          <a:xfrm flipH="1" rot="10800000">
            <a:off x="7790803" y="802475"/>
            <a:ext cx="354000" cy="224400"/>
          </a:xfrm>
          <a:prstGeom prst="straightConnector1">
            <a:avLst/>
          </a:prstGeom>
          <a:noFill/>
          <a:ln cap="flat" cmpd="sng" w="9525">
            <a:solidFill>
              <a:srgbClr val="9900FF"/>
            </a:solidFill>
            <a:prstDash val="solid"/>
            <a:round/>
            <a:headEnd len="med" w="med" type="none"/>
            <a:tailEnd len="med" w="med" type="triangle"/>
          </a:ln>
        </p:spPr>
      </p:cxnSp>
      <p:cxnSp>
        <p:nvCxnSpPr>
          <p:cNvPr id="291" name="Google Shape;291;p23"/>
          <p:cNvCxnSpPr>
            <a:stCxn id="284" idx="3"/>
          </p:cNvCxnSpPr>
          <p:nvPr/>
        </p:nvCxnSpPr>
        <p:spPr>
          <a:xfrm flipH="1" rot="10800000">
            <a:off x="7790801" y="1142144"/>
            <a:ext cx="367200" cy="652500"/>
          </a:xfrm>
          <a:prstGeom prst="straightConnector1">
            <a:avLst/>
          </a:prstGeom>
          <a:noFill/>
          <a:ln cap="flat" cmpd="sng" w="9525">
            <a:solidFill>
              <a:srgbClr val="4A86E8"/>
            </a:solidFill>
            <a:prstDash val="solid"/>
            <a:round/>
            <a:headEnd len="med" w="med" type="none"/>
            <a:tailEnd len="med" w="med" type="triangle"/>
          </a:ln>
        </p:spPr>
      </p:cxnSp>
      <p:cxnSp>
        <p:nvCxnSpPr>
          <p:cNvPr id="292" name="Google Shape;292;p23"/>
          <p:cNvCxnSpPr>
            <a:stCxn id="283" idx="3"/>
          </p:cNvCxnSpPr>
          <p:nvPr/>
        </p:nvCxnSpPr>
        <p:spPr>
          <a:xfrm>
            <a:off x="7790803" y="1026875"/>
            <a:ext cx="323100" cy="904500"/>
          </a:xfrm>
          <a:prstGeom prst="straightConnector1">
            <a:avLst/>
          </a:prstGeom>
          <a:noFill/>
          <a:ln cap="flat" cmpd="sng" w="9525">
            <a:solidFill>
              <a:srgbClr val="9900FF"/>
            </a:solidFill>
            <a:prstDash val="solid"/>
            <a:round/>
            <a:headEnd len="med" w="med" type="none"/>
            <a:tailEnd len="med" w="med" type="triangle"/>
          </a:ln>
        </p:spPr>
      </p:cxnSp>
      <p:cxnSp>
        <p:nvCxnSpPr>
          <p:cNvPr id="293" name="Google Shape;293;p23"/>
          <p:cNvCxnSpPr>
            <a:stCxn id="284" idx="3"/>
          </p:cNvCxnSpPr>
          <p:nvPr/>
        </p:nvCxnSpPr>
        <p:spPr>
          <a:xfrm flipH="1" rot="10800000">
            <a:off x="7790801" y="1689044"/>
            <a:ext cx="380400" cy="105600"/>
          </a:xfrm>
          <a:prstGeom prst="straightConnector1">
            <a:avLst/>
          </a:prstGeom>
          <a:noFill/>
          <a:ln cap="flat" cmpd="sng" w="9525">
            <a:solidFill>
              <a:srgbClr val="4A86E8"/>
            </a:solidFill>
            <a:prstDash val="solid"/>
            <a:round/>
            <a:headEnd len="med" w="med" type="none"/>
            <a:tailEnd len="med" w="med" type="triangle"/>
          </a:ln>
        </p:spPr>
      </p:cxnSp>
      <p:cxnSp>
        <p:nvCxnSpPr>
          <p:cNvPr id="294" name="Google Shape;294;p23"/>
          <p:cNvCxnSpPr>
            <a:stCxn id="284" idx="3"/>
          </p:cNvCxnSpPr>
          <p:nvPr/>
        </p:nvCxnSpPr>
        <p:spPr>
          <a:xfrm flipH="1" rot="10800000">
            <a:off x="7790801" y="1455344"/>
            <a:ext cx="437700" cy="339300"/>
          </a:xfrm>
          <a:prstGeom prst="straightConnector1">
            <a:avLst/>
          </a:prstGeom>
          <a:noFill/>
          <a:ln cap="flat" cmpd="sng" w="9525">
            <a:solidFill>
              <a:srgbClr val="4A86E8"/>
            </a:solidFill>
            <a:prstDash val="solid"/>
            <a:round/>
            <a:headEnd len="med" w="med" type="none"/>
            <a:tailEnd len="med" w="med" type="triangle"/>
          </a:ln>
        </p:spPr>
      </p:cxnSp>
      <p:pic>
        <p:nvPicPr>
          <p:cNvPr id="295" name="Google Shape;295;p23"/>
          <p:cNvPicPr preferRelativeResize="0"/>
          <p:nvPr/>
        </p:nvPicPr>
        <p:blipFill>
          <a:blip r:embed="rId9">
            <a:alphaModFix/>
          </a:blip>
          <a:stretch>
            <a:fillRect/>
          </a:stretch>
        </p:blipFill>
        <p:spPr>
          <a:xfrm>
            <a:off x="5223700" y="2770125"/>
            <a:ext cx="3661375" cy="1936275"/>
          </a:xfrm>
          <a:prstGeom prst="rect">
            <a:avLst/>
          </a:prstGeom>
          <a:noFill/>
          <a:ln>
            <a:noFill/>
          </a:ln>
        </p:spPr>
      </p:pic>
      <p:cxnSp>
        <p:nvCxnSpPr>
          <p:cNvPr id="296" name="Google Shape;296;p23"/>
          <p:cNvCxnSpPr>
            <a:stCxn id="284" idx="3"/>
          </p:cNvCxnSpPr>
          <p:nvPr/>
        </p:nvCxnSpPr>
        <p:spPr>
          <a:xfrm flipH="1" rot="10800000">
            <a:off x="7790801" y="804044"/>
            <a:ext cx="351900" cy="990600"/>
          </a:xfrm>
          <a:prstGeom prst="straightConnector1">
            <a:avLst/>
          </a:prstGeom>
          <a:noFill/>
          <a:ln cap="flat" cmpd="sng" w="9525">
            <a:solidFill>
              <a:srgbClr val="4A86E8"/>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4"/>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Specifications/Protocols</a:t>
            </a:r>
            <a:endParaRPr sz="1500">
              <a:solidFill>
                <a:srgbClr val="FF0000"/>
              </a:solidFill>
            </a:endParaRPr>
          </a:p>
        </p:txBody>
      </p:sp>
      <p:pic>
        <p:nvPicPr>
          <p:cNvPr id="302" name="Google Shape;302;p24"/>
          <p:cNvPicPr preferRelativeResize="0"/>
          <p:nvPr/>
        </p:nvPicPr>
        <p:blipFill>
          <a:blip r:embed="rId3">
            <a:alphaModFix/>
          </a:blip>
          <a:stretch>
            <a:fillRect/>
          </a:stretch>
        </p:blipFill>
        <p:spPr>
          <a:xfrm>
            <a:off x="8012000" y="0"/>
            <a:ext cx="1132000" cy="1045325"/>
          </a:xfrm>
          <a:prstGeom prst="rect">
            <a:avLst/>
          </a:prstGeom>
          <a:noFill/>
          <a:ln>
            <a:noFill/>
          </a:ln>
        </p:spPr>
      </p:pic>
      <p:graphicFrame>
        <p:nvGraphicFramePr>
          <p:cNvPr id="303" name="Google Shape;303;p24"/>
          <p:cNvGraphicFramePr/>
          <p:nvPr/>
        </p:nvGraphicFramePr>
        <p:xfrm>
          <a:off x="311700" y="1045325"/>
          <a:ext cx="3000000" cy="3000000"/>
        </p:xfrm>
        <a:graphic>
          <a:graphicData uri="http://schemas.openxmlformats.org/drawingml/2006/table">
            <a:tbl>
              <a:tblPr>
                <a:noFill/>
                <a:tableStyleId>{D5045ED5-0D43-46CC-AAF2-192A41FFCC96}</a:tableStyleId>
              </a:tblPr>
              <a:tblGrid>
                <a:gridCol w="2627550"/>
                <a:gridCol w="2741950"/>
              </a:tblGrid>
              <a:tr h="338325">
                <a:tc>
                  <a:txBody>
                    <a:bodyPr/>
                    <a:lstStyle/>
                    <a:p>
                      <a:pPr indent="0" lvl="0" marL="0" rtl="0" algn="l">
                        <a:spcBef>
                          <a:spcPts val="0"/>
                        </a:spcBef>
                        <a:spcAft>
                          <a:spcPts val="0"/>
                        </a:spcAft>
                        <a:buNone/>
                      </a:pPr>
                      <a:r>
                        <a:rPr lang="en">
                          <a:latin typeface="Times New Roman"/>
                          <a:ea typeface="Times New Roman"/>
                          <a:cs typeface="Times New Roman"/>
                          <a:sym typeface="Times New Roman"/>
                        </a:rPr>
                        <a:t>Parameter</a:t>
                      </a:r>
                      <a:endParaRPr>
                        <a:latin typeface="Times New Roman"/>
                        <a:ea typeface="Times New Roman"/>
                        <a:cs typeface="Times New Roman"/>
                        <a:sym typeface="Times New Roman"/>
                      </a:endParaRPr>
                    </a:p>
                  </a:txBody>
                  <a:tcPr marT="63500" marB="63500" marR="63500" marL="63500">
                    <a:solidFill>
                      <a:srgbClr val="A4C2F4"/>
                    </a:solidFill>
                  </a:tcPr>
                </a:tc>
                <a:tc>
                  <a:txBody>
                    <a:bodyPr/>
                    <a:lstStyle/>
                    <a:p>
                      <a:pPr indent="0" lvl="0" marL="0" rtl="0" algn="l">
                        <a:spcBef>
                          <a:spcPts val="0"/>
                        </a:spcBef>
                        <a:spcAft>
                          <a:spcPts val="0"/>
                        </a:spcAft>
                        <a:buNone/>
                      </a:pPr>
                      <a:r>
                        <a:rPr lang="en">
                          <a:latin typeface="Times New Roman"/>
                          <a:ea typeface="Times New Roman"/>
                          <a:cs typeface="Times New Roman"/>
                          <a:sym typeface="Times New Roman"/>
                        </a:rPr>
                        <a:t>Specification</a:t>
                      </a:r>
                      <a:endParaRPr>
                        <a:solidFill>
                          <a:srgbClr val="4A86E8"/>
                        </a:solidFill>
                        <a:latin typeface="Times New Roman"/>
                        <a:ea typeface="Times New Roman"/>
                        <a:cs typeface="Times New Roman"/>
                        <a:sym typeface="Times New Roman"/>
                      </a:endParaRPr>
                    </a:p>
                  </a:txBody>
                  <a:tcPr marT="63500" marB="63500" marR="63500" marL="63500">
                    <a:solidFill>
                      <a:srgbClr val="A4C2F4"/>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Strike Classification Accuracy</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85% recorded strike classification accuracy. Also includes combo </a:t>
                      </a:r>
                      <a:r>
                        <a:rPr b="1" lang="en" sz="1200">
                          <a:latin typeface="Times New Roman"/>
                          <a:ea typeface="Times New Roman"/>
                          <a:cs typeface="Times New Roman"/>
                          <a:sym typeface="Times New Roman"/>
                        </a:rPr>
                        <a:t>recommendations</a:t>
                      </a:r>
                      <a:r>
                        <a:rPr b="1" lang="en" sz="1200">
                          <a:latin typeface="Times New Roman"/>
                          <a:ea typeface="Times New Roman"/>
                          <a:cs typeface="Times New Roman"/>
                          <a:sym typeface="Times New Roman"/>
                        </a:rPr>
                        <a:t> based on least thrown strikes</a:t>
                      </a:r>
                      <a:endParaRPr b="1" sz="1200">
                        <a:latin typeface="Times New Roman"/>
                        <a:ea typeface="Times New Roman"/>
                        <a:cs typeface="Times New Roman"/>
                        <a:sym typeface="Times New Roman"/>
                      </a:endParaRPr>
                    </a:p>
                  </a:txBody>
                  <a:tcPr marT="63500" marB="63500" marR="63500" marL="63500">
                    <a:solidFill>
                      <a:srgbClr val="EFEFEF"/>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Heart Rate Monitoring</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Can detect user heartrate in less than 5 seconds with an experimental accuracy of +- 2BPM</a:t>
                      </a:r>
                      <a:endParaRPr b="1" sz="1200">
                        <a:latin typeface="Times New Roman"/>
                        <a:ea typeface="Times New Roman"/>
                        <a:cs typeface="Times New Roman"/>
                        <a:sym typeface="Times New Roman"/>
                      </a:endParaRPr>
                    </a:p>
                  </a:txBody>
                  <a:tcPr marT="63500" marB="63500" marR="63500" marL="63500">
                    <a:solidFill>
                      <a:srgbClr val="EFEFEF"/>
                    </a:solidFill>
                  </a:tcPr>
                </a:tc>
              </a:tr>
              <a:tr h="49155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Size (Full board)</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82 mm x 39 mm </a:t>
                      </a:r>
                      <a:endParaRPr b="1" sz="1200">
                        <a:latin typeface="Times New Roman"/>
                        <a:ea typeface="Times New Roman"/>
                        <a:cs typeface="Times New Roman"/>
                        <a:sym typeface="Times New Roman"/>
                      </a:endParaRPr>
                    </a:p>
                  </a:txBody>
                  <a:tcPr marT="63500" marB="63500" marR="63500" marL="63500">
                    <a:solidFill>
                      <a:srgbClr val="EFEFEF"/>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Session Runtime</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1 hour continuous operation</a:t>
                      </a:r>
                      <a:endParaRPr b="1" sz="1200">
                        <a:latin typeface="Times New Roman"/>
                        <a:ea typeface="Times New Roman"/>
                        <a:cs typeface="Times New Roman"/>
                        <a:sym typeface="Times New Roman"/>
                      </a:endParaRPr>
                    </a:p>
                  </a:txBody>
                  <a:tcPr marT="63500" marB="63500" marR="63500" marL="63500">
                    <a:solidFill>
                      <a:srgbClr val="EFEFEF"/>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Wireless Data Transmission</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95% packet success rate</a:t>
                      </a:r>
                      <a:endParaRPr b="1" sz="1200">
                        <a:latin typeface="Times New Roman"/>
                        <a:ea typeface="Times New Roman"/>
                        <a:cs typeface="Times New Roman"/>
                        <a:sym typeface="Times New Roman"/>
                      </a:endParaRPr>
                    </a:p>
                  </a:txBody>
                  <a:tcPr marT="63500" marB="63500" marR="63500" marL="63500">
                    <a:solidFill>
                      <a:srgbClr val="EFEFEF"/>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Weight</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140 g per wrist unit (including strap)</a:t>
                      </a:r>
                      <a:endParaRPr b="1" sz="1200">
                        <a:latin typeface="Times New Roman"/>
                        <a:ea typeface="Times New Roman"/>
                        <a:cs typeface="Times New Roman"/>
                        <a:sym typeface="Times New Roman"/>
                      </a:endParaRPr>
                    </a:p>
                  </a:txBody>
                  <a:tcPr marT="63500" marB="63500" marR="63500" marL="63500">
                    <a:solidFill>
                      <a:srgbClr val="EFEFEF"/>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Total Cost (BOM)</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 553.2$ </a:t>
                      </a:r>
                      <a:endParaRPr b="1" sz="1200">
                        <a:latin typeface="Times New Roman"/>
                        <a:ea typeface="Times New Roman"/>
                        <a:cs typeface="Times New Roman"/>
                        <a:sym typeface="Times New Roman"/>
                      </a:endParaRPr>
                    </a:p>
                  </a:txBody>
                  <a:tcPr marT="63500" marB="63500" marR="63500" marL="63500">
                    <a:solidFill>
                      <a:srgbClr val="EFEFEF"/>
                    </a:solidFill>
                  </a:tcPr>
                </a:tc>
              </a:tr>
              <a:tr h="309600">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Battery Life (Run Time)</a:t>
                      </a:r>
                      <a:endParaRPr b="1" sz="1200">
                        <a:latin typeface="Times New Roman"/>
                        <a:ea typeface="Times New Roman"/>
                        <a:cs typeface="Times New Roman"/>
                        <a:sym typeface="Times New Roman"/>
                      </a:endParaRPr>
                    </a:p>
                  </a:txBody>
                  <a:tcPr marT="63500" marB="63500" marR="63500" marL="63500">
                    <a:solidFill>
                      <a:srgbClr val="EFEFEF"/>
                    </a:solidFill>
                  </a:tcPr>
                </a:tc>
                <a:tc>
                  <a:txBody>
                    <a:bodyPr/>
                    <a:lstStyle/>
                    <a:p>
                      <a:pPr indent="0" lvl="0" marL="0" rtl="0" algn="l">
                        <a:spcBef>
                          <a:spcPts val="0"/>
                        </a:spcBef>
                        <a:spcAft>
                          <a:spcPts val="0"/>
                        </a:spcAft>
                        <a:buNone/>
                      </a:pPr>
                      <a:r>
                        <a:rPr b="1" lang="en" sz="1200">
                          <a:latin typeface="Times New Roman"/>
                          <a:ea typeface="Times New Roman"/>
                          <a:cs typeface="Times New Roman"/>
                          <a:sym typeface="Times New Roman"/>
                        </a:rPr>
                        <a:t>17 Hours</a:t>
                      </a:r>
                      <a:endParaRPr b="1" sz="1200">
                        <a:latin typeface="Times New Roman"/>
                        <a:ea typeface="Times New Roman"/>
                        <a:cs typeface="Times New Roman"/>
                        <a:sym typeface="Times New Roman"/>
                      </a:endParaRPr>
                    </a:p>
                  </a:txBody>
                  <a:tcPr marT="63500" marB="63500" marR="63500" marL="63500">
                    <a:solidFill>
                      <a:srgbClr val="EFEFEF"/>
                    </a:solidFill>
                  </a:tcPr>
                </a:tc>
              </a:tr>
            </a:tbl>
          </a:graphicData>
        </a:graphic>
      </p:graphicFrame>
      <p:pic>
        <p:nvPicPr>
          <p:cNvPr id="304" name="Google Shape;304;p24"/>
          <p:cNvPicPr preferRelativeResize="0"/>
          <p:nvPr/>
        </p:nvPicPr>
        <p:blipFill>
          <a:blip r:embed="rId4">
            <a:alphaModFix/>
          </a:blip>
          <a:stretch>
            <a:fillRect/>
          </a:stretch>
        </p:blipFill>
        <p:spPr>
          <a:xfrm>
            <a:off x="5959475" y="1197725"/>
            <a:ext cx="3032125" cy="34765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5"/>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IMU</a:t>
            </a:r>
            <a:endParaRPr sz="1500">
              <a:solidFill>
                <a:srgbClr val="FF0000"/>
              </a:solidFill>
            </a:endParaRPr>
          </a:p>
        </p:txBody>
      </p:sp>
      <p:sp>
        <p:nvSpPr>
          <p:cNvPr id="310" name="Google Shape;310;p25"/>
          <p:cNvSpPr txBox="1"/>
          <p:nvPr/>
        </p:nvSpPr>
        <p:spPr>
          <a:xfrm>
            <a:off x="6070925" y="675925"/>
            <a:ext cx="3073200" cy="2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31313"/>
                </a:solidFill>
                <a:latin typeface="Manrope"/>
                <a:ea typeface="Manrope"/>
                <a:cs typeface="Manrope"/>
                <a:sym typeface="Manrope"/>
              </a:rPr>
              <a:t>Output</a:t>
            </a:r>
            <a:endParaRPr sz="1200">
              <a:solidFill>
                <a:srgbClr val="131313"/>
              </a:solidFill>
              <a:latin typeface="Manrope"/>
              <a:ea typeface="Manrope"/>
              <a:cs typeface="Manrope"/>
              <a:sym typeface="Manrope"/>
            </a:endParaRPr>
          </a:p>
        </p:txBody>
      </p:sp>
      <p:sp>
        <p:nvSpPr>
          <p:cNvPr id="311" name="Google Shape;311;p25"/>
          <p:cNvSpPr/>
          <p:nvPr/>
        </p:nvSpPr>
        <p:spPr>
          <a:xfrm>
            <a:off x="6070975" y="675925"/>
            <a:ext cx="3073200" cy="44676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2" name="Google Shape;312;p25"/>
          <p:cNvSpPr/>
          <p:nvPr/>
        </p:nvSpPr>
        <p:spPr>
          <a:xfrm>
            <a:off x="0" y="675925"/>
            <a:ext cx="3062100" cy="44676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3" name="Google Shape;313;p25"/>
          <p:cNvSpPr/>
          <p:nvPr/>
        </p:nvSpPr>
        <p:spPr>
          <a:xfrm>
            <a:off x="3058025" y="675925"/>
            <a:ext cx="3012900" cy="44676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314" name="Google Shape;314;p25" title="ChatGPT Image Apr 14, 2026, 02_22_29 PM.png"/>
          <p:cNvPicPr preferRelativeResize="0"/>
          <p:nvPr/>
        </p:nvPicPr>
        <p:blipFill rotWithShape="1">
          <a:blip r:embed="rId3">
            <a:alphaModFix/>
          </a:blip>
          <a:srcRect b="0" l="0" r="0" t="16604"/>
          <a:stretch/>
        </p:blipFill>
        <p:spPr>
          <a:xfrm>
            <a:off x="6116275" y="1249675"/>
            <a:ext cx="2971500" cy="1867149"/>
          </a:xfrm>
          <a:prstGeom prst="rect">
            <a:avLst/>
          </a:prstGeom>
          <a:noFill/>
          <a:ln>
            <a:noFill/>
          </a:ln>
        </p:spPr>
      </p:pic>
      <p:pic>
        <p:nvPicPr>
          <p:cNvPr id="315" name="Google Shape;315;p25" title="n0q0pdwvngmd1.gif"/>
          <p:cNvPicPr preferRelativeResize="0"/>
          <p:nvPr/>
        </p:nvPicPr>
        <p:blipFill>
          <a:blip r:embed="rId4">
            <a:alphaModFix/>
          </a:blip>
          <a:stretch>
            <a:fillRect/>
          </a:stretch>
        </p:blipFill>
        <p:spPr>
          <a:xfrm>
            <a:off x="427506" y="2653652"/>
            <a:ext cx="2277293" cy="1280988"/>
          </a:xfrm>
          <a:prstGeom prst="rect">
            <a:avLst/>
          </a:prstGeom>
          <a:noFill/>
          <a:ln>
            <a:noFill/>
          </a:ln>
        </p:spPr>
      </p:pic>
      <p:pic>
        <p:nvPicPr>
          <p:cNvPr id="316" name="Google Shape;316;p25"/>
          <p:cNvPicPr preferRelativeResize="0"/>
          <p:nvPr/>
        </p:nvPicPr>
        <p:blipFill>
          <a:blip r:embed="rId5">
            <a:alphaModFix/>
          </a:blip>
          <a:stretch>
            <a:fillRect/>
          </a:stretch>
        </p:blipFill>
        <p:spPr>
          <a:xfrm>
            <a:off x="730497" y="1168872"/>
            <a:ext cx="1601101" cy="1601101"/>
          </a:xfrm>
          <a:prstGeom prst="rect">
            <a:avLst/>
          </a:prstGeom>
          <a:noFill/>
          <a:ln>
            <a:noFill/>
          </a:ln>
        </p:spPr>
      </p:pic>
      <p:sp>
        <p:nvSpPr>
          <p:cNvPr id="317" name="Google Shape;317;p25"/>
          <p:cNvSpPr txBox="1"/>
          <p:nvPr/>
        </p:nvSpPr>
        <p:spPr>
          <a:xfrm>
            <a:off x="0" y="675925"/>
            <a:ext cx="3073200" cy="2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31313"/>
                </a:solidFill>
                <a:latin typeface="Manrope"/>
                <a:ea typeface="Manrope"/>
                <a:cs typeface="Manrope"/>
                <a:sym typeface="Manrope"/>
              </a:rPr>
              <a:t>Input</a:t>
            </a:r>
            <a:endParaRPr sz="1200">
              <a:solidFill>
                <a:srgbClr val="131313"/>
              </a:solidFill>
              <a:latin typeface="Manrope"/>
              <a:ea typeface="Manrope"/>
              <a:cs typeface="Manrope"/>
              <a:sym typeface="Manrope"/>
            </a:endParaRPr>
          </a:p>
        </p:txBody>
      </p:sp>
      <p:pic>
        <p:nvPicPr>
          <p:cNvPr id="318" name="Google Shape;318;p25"/>
          <p:cNvPicPr preferRelativeResize="0"/>
          <p:nvPr/>
        </p:nvPicPr>
        <p:blipFill>
          <a:blip r:embed="rId6">
            <a:alphaModFix/>
          </a:blip>
          <a:stretch>
            <a:fillRect/>
          </a:stretch>
        </p:blipFill>
        <p:spPr>
          <a:xfrm>
            <a:off x="3450534" y="1424144"/>
            <a:ext cx="2277300" cy="1518205"/>
          </a:xfrm>
          <a:prstGeom prst="rect">
            <a:avLst/>
          </a:prstGeom>
          <a:noFill/>
          <a:ln>
            <a:noFill/>
          </a:ln>
        </p:spPr>
      </p:pic>
      <p:pic>
        <p:nvPicPr>
          <p:cNvPr id="319" name="Google Shape;319;p25"/>
          <p:cNvPicPr preferRelativeResize="0"/>
          <p:nvPr/>
        </p:nvPicPr>
        <p:blipFill>
          <a:blip r:embed="rId7">
            <a:alphaModFix/>
          </a:blip>
          <a:stretch>
            <a:fillRect/>
          </a:stretch>
        </p:blipFill>
        <p:spPr>
          <a:xfrm>
            <a:off x="3315386" y="3220974"/>
            <a:ext cx="2502301" cy="1668201"/>
          </a:xfrm>
          <a:prstGeom prst="rect">
            <a:avLst/>
          </a:prstGeom>
          <a:noFill/>
          <a:ln>
            <a:noFill/>
          </a:ln>
        </p:spPr>
      </p:pic>
      <p:pic>
        <p:nvPicPr>
          <p:cNvPr id="320" name="Google Shape;320;p25"/>
          <p:cNvPicPr preferRelativeResize="0"/>
          <p:nvPr/>
        </p:nvPicPr>
        <p:blipFill rotWithShape="1">
          <a:blip r:embed="rId8">
            <a:alphaModFix/>
          </a:blip>
          <a:srcRect b="2771" l="5760" r="5760" t="0"/>
          <a:stretch/>
        </p:blipFill>
        <p:spPr>
          <a:xfrm>
            <a:off x="6116250" y="2835325"/>
            <a:ext cx="2971500" cy="2176876"/>
          </a:xfrm>
          <a:prstGeom prst="rect">
            <a:avLst/>
          </a:prstGeom>
          <a:noFill/>
          <a:ln>
            <a:noFill/>
          </a:ln>
        </p:spPr>
      </p:pic>
      <p:sp>
        <p:nvSpPr>
          <p:cNvPr id="321" name="Google Shape;321;p25"/>
          <p:cNvSpPr txBox="1"/>
          <p:nvPr/>
        </p:nvSpPr>
        <p:spPr>
          <a:xfrm>
            <a:off x="3062100" y="675925"/>
            <a:ext cx="3012900" cy="2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31313"/>
                </a:solidFill>
                <a:latin typeface="Manrope"/>
                <a:ea typeface="Manrope"/>
                <a:cs typeface="Manrope"/>
                <a:sym typeface="Manrope"/>
              </a:rPr>
              <a:t>Data Processing</a:t>
            </a:r>
            <a:endParaRPr sz="1200">
              <a:solidFill>
                <a:srgbClr val="131313"/>
              </a:solidFill>
              <a:latin typeface="Manrope"/>
              <a:ea typeface="Manrope"/>
              <a:cs typeface="Manrope"/>
              <a:sym typeface="Manrope"/>
            </a:endParaRPr>
          </a:p>
        </p:txBody>
      </p:sp>
      <p:sp>
        <p:nvSpPr>
          <p:cNvPr id="322" name="Google Shape;322;p25"/>
          <p:cNvSpPr txBox="1"/>
          <p:nvPr/>
        </p:nvSpPr>
        <p:spPr>
          <a:xfrm>
            <a:off x="6070925" y="675925"/>
            <a:ext cx="3073200" cy="279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rgbClr val="131313"/>
                </a:solidFill>
                <a:latin typeface="Manrope"/>
                <a:ea typeface="Manrope"/>
                <a:cs typeface="Manrope"/>
                <a:sym typeface="Manrope"/>
              </a:rPr>
              <a:t>Output</a:t>
            </a:r>
            <a:endParaRPr sz="1200">
              <a:solidFill>
                <a:srgbClr val="131313"/>
              </a:solidFill>
              <a:latin typeface="Manrope"/>
              <a:ea typeface="Manrope"/>
              <a:cs typeface="Manrope"/>
              <a:sym typeface="Manrope"/>
            </a:endParaRPr>
          </a:p>
        </p:txBody>
      </p:sp>
      <p:pic>
        <p:nvPicPr>
          <p:cNvPr id="323" name="Google Shape;323;p25"/>
          <p:cNvPicPr preferRelativeResize="0"/>
          <p:nvPr/>
        </p:nvPicPr>
        <p:blipFill>
          <a:blip r:embed="rId9">
            <a:alphaModFix/>
          </a:blip>
          <a:stretch>
            <a:fillRect/>
          </a:stretch>
        </p:blipFill>
        <p:spPr>
          <a:xfrm>
            <a:off x="644750" y="3830475"/>
            <a:ext cx="1772602" cy="1181724"/>
          </a:xfrm>
          <a:prstGeom prst="rect">
            <a:avLst/>
          </a:prstGeom>
          <a:noFill/>
          <a:ln>
            <a:noFill/>
          </a:ln>
        </p:spPr>
      </p:pic>
      <p:pic>
        <p:nvPicPr>
          <p:cNvPr id="324" name="Google Shape;324;p25"/>
          <p:cNvPicPr preferRelativeResize="0"/>
          <p:nvPr/>
        </p:nvPicPr>
        <p:blipFill>
          <a:blip r:embed="rId10">
            <a:alphaModFix/>
          </a:blip>
          <a:stretch>
            <a:fillRect/>
          </a:stretch>
        </p:blipFill>
        <p:spPr>
          <a:xfrm>
            <a:off x="7721124" y="4203825"/>
            <a:ext cx="847975" cy="138450"/>
          </a:xfrm>
          <a:prstGeom prst="rect">
            <a:avLst/>
          </a:prstGeom>
          <a:noFill/>
          <a:ln>
            <a:noFill/>
          </a:ln>
        </p:spPr>
      </p:pic>
      <p:pic>
        <p:nvPicPr>
          <p:cNvPr id="325" name="Google Shape;325;p25"/>
          <p:cNvPicPr preferRelativeResize="0"/>
          <p:nvPr/>
        </p:nvPicPr>
        <p:blipFill>
          <a:blip r:embed="rId10">
            <a:alphaModFix/>
          </a:blip>
          <a:stretch>
            <a:fillRect/>
          </a:stretch>
        </p:blipFill>
        <p:spPr>
          <a:xfrm>
            <a:off x="7721124" y="4373250"/>
            <a:ext cx="847975" cy="138450"/>
          </a:xfrm>
          <a:prstGeom prst="rect">
            <a:avLst/>
          </a:prstGeom>
          <a:noFill/>
          <a:ln>
            <a:noFill/>
          </a:ln>
        </p:spPr>
      </p:pic>
      <p:pic>
        <p:nvPicPr>
          <p:cNvPr id="326" name="Google Shape;326;p25"/>
          <p:cNvPicPr preferRelativeResize="0"/>
          <p:nvPr/>
        </p:nvPicPr>
        <p:blipFill>
          <a:blip r:embed="rId10">
            <a:alphaModFix/>
          </a:blip>
          <a:stretch>
            <a:fillRect/>
          </a:stretch>
        </p:blipFill>
        <p:spPr>
          <a:xfrm>
            <a:off x="7721124" y="4036325"/>
            <a:ext cx="847975" cy="138450"/>
          </a:xfrm>
          <a:prstGeom prst="rect">
            <a:avLst/>
          </a:prstGeom>
          <a:noFill/>
          <a:ln>
            <a:noFill/>
          </a:ln>
        </p:spPr>
      </p:pic>
      <p:pic>
        <p:nvPicPr>
          <p:cNvPr id="327" name="Google Shape;327;p25"/>
          <p:cNvPicPr preferRelativeResize="0"/>
          <p:nvPr/>
        </p:nvPicPr>
        <p:blipFill>
          <a:blip r:embed="rId10">
            <a:alphaModFix/>
          </a:blip>
          <a:stretch>
            <a:fillRect/>
          </a:stretch>
        </p:blipFill>
        <p:spPr>
          <a:xfrm>
            <a:off x="7721124" y="3869813"/>
            <a:ext cx="847975" cy="138450"/>
          </a:xfrm>
          <a:prstGeom prst="rect">
            <a:avLst/>
          </a:prstGeom>
          <a:noFill/>
          <a:ln>
            <a:noFill/>
          </a:ln>
        </p:spPr>
      </p:pic>
      <p:pic>
        <p:nvPicPr>
          <p:cNvPr id="328" name="Google Shape;328;p25"/>
          <p:cNvPicPr preferRelativeResize="0"/>
          <p:nvPr/>
        </p:nvPicPr>
        <p:blipFill>
          <a:blip r:embed="rId10">
            <a:alphaModFix/>
          </a:blip>
          <a:stretch>
            <a:fillRect/>
          </a:stretch>
        </p:blipFill>
        <p:spPr>
          <a:xfrm>
            <a:off x="7721124" y="3703300"/>
            <a:ext cx="847975" cy="138450"/>
          </a:xfrm>
          <a:prstGeom prst="rect">
            <a:avLst/>
          </a:prstGeom>
          <a:noFill/>
          <a:ln>
            <a:noFill/>
          </a:ln>
        </p:spPr>
      </p:pic>
      <p:pic>
        <p:nvPicPr>
          <p:cNvPr id="329" name="Google Shape;329;p25"/>
          <p:cNvPicPr preferRelativeResize="0"/>
          <p:nvPr/>
        </p:nvPicPr>
        <p:blipFill>
          <a:blip r:embed="rId10">
            <a:alphaModFix/>
          </a:blip>
          <a:stretch>
            <a:fillRect/>
          </a:stretch>
        </p:blipFill>
        <p:spPr>
          <a:xfrm>
            <a:off x="7721124" y="3541613"/>
            <a:ext cx="847975" cy="138450"/>
          </a:xfrm>
          <a:prstGeom prst="rect">
            <a:avLst/>
          </a:prstGeom>
          <a:noFill/>
          <a:ln>
            <a:noFill/>
          </a:ln>
        </p:spPr>
      </p:pic>
      <p:pic>
        <p:nvPicPr>
          <p:cNvPr id="330" name="Google Shape;330;p25"/>
          <p:cNvPicPr preferRelativeResize="0"/>
          <p:nvPr/>
        </p:nvPicPr>
        <p:blipFill>
          <a:blip r:embed="rId10">
            <a:alphaModFix/>
          </a:blip>
          <a:stretch>
            <a:fillRect/>
          </a:stretch>
        </p:blipFill>
        <p:spPr>
          <a:xfrm>
            <a:off x="7721124" y="3387675"/>
            <a:ext cx="847975" cy="138450"/>
          </a:xfrm>
          <a:prstGeom prst="rect">
            <a:avLst/>
          </a:prstGeom>
          <a:noFill/>
          <a:ln>
            <a:noFill/>
          </a:ln>
        </p:spPr>
      </p:pic>
      <p:pic>
        <p:nvPicPr>
          <p:cNvPr id="331" name="Google Shape;331;p25"/>
          <p:cNvPicPr preferRelativeResize="0"/>
          <p:nvPr/>
        </p:nvPicPr>
        <p:blipFill>
          <a:blip r:embed="rId10">
            <a:alphaModFix/>
          </a:blip>
          <a:stretch>
            <a:fillRect/>
          </a:stretch>
        </p:blipFill>
        <p:spPr>
          <a:xfrm>
            <a:off x="7721124" y="4542675"/>
            <a:ext cx="847975" cy="138450"/>
          </a:xfrm>
          <a:prstGeom prst="rect">
            <a:avLst/>
          </a:prstGeom>
          <a:noFill/>
          <a:ln>
            <a:noFill/>
          </a:ln>
        </p:spPr>
      </p:pic>
      <p:pic>
        <p:nvPicPr>
          <p:cNvPr id="332" name="Google Shape;332;p25" title="IMG_9393.JPG"/>
          <p:cNvPicPr preferRelativeResize="0"/>
          <p:nvPr/>
        </p:nvPicPr>
        <p:blipFill rotWithShape="1">
          <a:blip r:embed="rId11">
            <a:alphaModFix/>
          </a:blip>
          <a:srcRect b="0" l="19235" r="17677" t="0"/>
          <a:stretch/>
        </p:blipFill>
        <p:spPr>
          <a:xfrm>
            <a:off x="8076822" y="0"/>
            <a:ext cx="1067174" cy="962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26"/>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IMU cont.</a:t>
            </a:r>
            <a:endParaRPr sz="1500">
              <a:solidFill>
                <a:srgbClr val="FF0000"/>
              </a:solidFill>
            </a:endParaRPr>
          </a:p>
        </p:txBody>
      </p:sp>
      <p:pic>
        <p:nvPicPr>
          <p:cNvPr id="338" name="Google Shape;338;p26" title="IMG_9393.JPG"/>
          <p:cNvPicPr preferRelativeResize="0"/>
          <p:nvPr/>
        </p:nvPicPr>
        <p:blipFill rotWithShape="1">
          <a:blip r:embed="rId3">
            <a:alphaModFix/>
          </a:blip>
          <a:srcRect b="0" l="19235" r="17677" t="0"/>
          <a:stretch/>
        </p:blipFill>
        <p:spPr>
          <a:xfrm>
            <a:off x="8076822" y="0"/>
            <a:ext cx="1067174" cy="962525"/>
          </a:xfrm>
          <a:prstGeom prst="rect">
            <a:avLst/>
          </a:prstGeom>
          <a:noFill/>
          <a:ln>
            <a:noFill/>
          </a:ln>
        </p:spPr>
      </p:pic>
      <p:pic>
        <p:nvPicPr>
          <p:cNvPr id="339" name="Google Shape;339;p26"/>
          <p:cNvPicPr preferRelativeResize="0"/>
          <p:nvPr/>
        </p:nvPicPr>
        <p:blipFill>
          <a:blip r:embed="rId4">
            <a:alphaModFix/>
          </a:blip>
          <a:stretch>
            <a:fillRect/>
          </a:stretch>
        </p:blipFill>
        <p:spPr>
          <a:xfrm>
            <a:off x="201563" y="1516125"/>
            <a:ext cx="2769025" cy="2111251"/>
          </a:xfrm>
          <a:prstGeom prst="rect">
            <a:avLst/>
          </a:prstGeom>
          <a:noFill/>
          <a:ln>
            <a:noFill/>
          </a:ln>
          <a:effectLst>
            <a:outerShdw blurRad="57150" rotWithShape="0" algn="bl" dir="5400000" dist="19050">
              <a:srgbClr val="000000">
                <a:alpha val="50000"/>
              </a:srgbClr>
            </a:outerShdw>
          </a:effectLst>
        </p:spPr>
      </p:pic>
      <p:pic>
        <p:nvPicPr>
          <p:cNvPr id="340" name="Google Shape;340;p26"/>
          <p:cNvPicPr preferRelativeResize="0"/>
          <p:nvPr/>
        </p:nvPicPr>
        <p:blipFill rotWithShape="1">
          <a:blip r:embed="rId5">
            <a:alphaModFix/>
          </a:blip>
          <a:srcRect b="18212" l="28371" r="24321" t="28892"/>
          <a:stretch/>
        </p:blipFill>
        <p:spPr>
          <a:xfrm>
            <a:off x="1591125" y="34047"/>
            <a:ext cx="508875" cy="532200"/>
          </a:xfrm>
          <a:prstGeom prst="rect">
            <a:avLst/>
          </a:prstGeom>
          <a:noFill/>
          <a:ln cap="flat" cmpd="sng" w="28575">
            <a:solidFill>
              <a:srgbClr val="9FC5E8"/>
            </a:solidFill>
            <a:prstDash val="solid"/>
            <a:round/>
            <a:headEnd len="sm" w="sm" type="none"/>
            <a:tailEnd len="sm" w="sm" type="none"/>
          </a:ln>
        </p:spPr>
      </p:pic>
      <p:sp>
        <p:nvSpPr>
          <p:cNvPr id="341" name="Google Shape;341;p26"/>
          <p:cNvSpPr txBox="1"/>
          <p:nvPr>
            <p:ph idx="4294967295" type="sldNum"/>
          </p:nvPr>
        </p:nvSpPr>
        <p:spPr>
          <a:xfrm>
            <a:off x="8517977" y="4713874"/>
            <a:ext cx="432000" cy="211200"/>
          </a:xfrm>
          <a:prstGeom prst="rect">
            <a:avLst/>
          </a:prstGeom>
        </p:spPr>
        <p:txBody>
          <a:bodyPr anchorCtr="0" anchor="ctr" bIns="67600" lIns="67600" spcFirstLastPara="1" rIns="67600" wrap="square" tIns="67600">
            <a:normAutofit fontScale="77500" lnSpcReduction="20000"/>
          </a:bodyPr>
          <a:lstStyle/>
          <a:p>
            <a:pPr indent="0" lvl="0" marL="0" rtl="0" algn="r">
              <a:spcBef>
                <a:spcPts val="0"/>
              </a:spcBef>
              <a:spcAft>
                <a:spcPts val="0"/>
              </a:spcAft>
              <a:buClr>
                <a:schemeClr val="dk1"/>
              </a:buClr>
              <a:buSzPct val="70000"/>
              <a:buFont typeface="Arimo"/>
              <a:buNone/>
            </a:pPr>
            <a:fld id="{00000000-1234-1234-1234-123412341234}" type="slidenum">
              <a:rPr lang="en" sz="739"/>
              <a:t>‹#›</a:t>
            </a:fld>
            <a:endParaRPr sz="739"/>
          </a:p>
        </p:txBody>
      </p:sp>
      <p:sp>
        <p:nvSpPr>
          <p:cNvPr id="342" name="Google Shape;342;p26"/>
          <p:cNvSpPr/>
          <p:nvPr/>
        </p:nvSpPr>
        <p:spPr>
          <a:xfrm>
            <a:off x="3075950" y="1173325"/>
            <a:ext cx="5929500" cy="3135000"/>
          </a:xfrm>
          <a:prstGeom prst="rect">
            <a:avLst/>
          </a:prstGeom>
          <a:gradFill>
            <a:gsLst>
              <a:gs pos="0">
                <a:srgbClr val="D4E5F5"/>
              </a:gs>
              <a:gs pos="100000">
                <a:srgbClr val="70A4D5"/>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343" name="Google Shape;343;p26"/>
          <p:cNvGraphicFramePr/>
          <p:nvPr/>
        </p:nvGraphicFramePr>
        <p:xfrm>
          <a:off x="3076000" y="1173325"/>
          <a:ext cx="3000000" cy="3000000"/>
        </p:xfrm>
        <a:graphic>
          <a:graphicData uri="http://schemas.openxmlformats.org/drawingml/2006/table">
            <a:tbl>
              <a:tblPr>
                <a:noFill/>
                <a:tableStyleId>{8A64711E-6712-4289-8B49-C7EBBF272440}</a:tableStyleId>
              </a:tblPr>
              <a:tblGrid>
                <a:gridCol w="2964750"/>
                <a:gridCol w="2964750"/>
              </a:tblGrid>
              <a:tr h="646875">
                <a:tc>
                  <a:txBody>
                    <a:bodyPr/>
                    <a:lstStyle/>
                    <a:p>
                      <a:pPr indent="0" lvl="0" marL="0" rtl="0" algn="ctr">
                        <a:spcBef>
                          <a:spcPts val="0"/>
                        </a:spcBef>
                        <a:spcAft>
                          <a:spcPts val="0"/>
                        </a:spcAft>
                        <a:buNone/>
                      </a:pPr>
                      <a:r>
                        <a:rPr lang="en">
                          <a:latin typeface="Manrope"/>
                          <a:ea typeface="Manrope"/>
                          <a:cs typeface="Manrope"/>
                          <a:sym typeface="Manrope"/>
                        </a:rPr>
                        <a:t>Specification</a:t>
                      </a:r>
                      <a:endParaRPr>
                        <a:latin typeface="Manrope"/>
                        <a:ea typeface="Manrope"/>
                        <a:cs typeface="Manrope"/>
                        <a:sym typeface="Manrope"/>
                      </a:endParaRPr>
                    </a:p>
                  </a:txBody>
                  <a:tcPr marT="91425" marB="91425" marR="91425" marL="91425"/>
                </a:tc>
                <a:tc>
                  <a:txBody>
                    <a:bodyPr/>
                    <a:lstStyle/>
                    <a:p>
                      <a:pPr indent="0" lvl="0" marL="0" rtl="0" algn="ctr">
                        <a:spcBef>
                          <a:spcPts val="0"/>
                        </a:spcBef>
                        <a:spcAft>
                          <a:spcPts val="0"/>
                        </a:spcAft>
                        <a:buNone/>
                      </a:pPr>
                      <a:r>
                        <a:rPr lang="en">
                          <a:latin typeface="Manrope"/>
                          <a:ea typeface="Manrope"/>
                          <a:cs typeface="Manrope"/>
                          <a:sym typeface="Manrope"/>
                        </a:rPr>
                        <a:t>Value</a:t>
                      </a:r>
                      <a:endParaRPr>
                        <a:latin typeface="Manrope"/>
                        <a:ea typeface="Manrope"/>
                        <a:cs typeface="Manrope"/>
                        <a:sym typeface="Manrope"/>
                      </a:endParaRPr>
                    </a:p>
                  </a:txBody>
                  <a:tcPr marT="91425" marB="91425" marR="91425" marL="91425"/>
                </a:tc>
              </a:tr>
              <a:tr h="622025">
                <a:tc>
                  <a:txBody>
                    <a:bodyPr/>
                    <a:lstStyle/>
                    <a:p>
                      <a:pPr indent="0" lvl="0" marL="0" rtl="0" algn="l">
                        <a:spcBef>
                          <a:spcPts val="0"/>
                        </a:spcBef>
                        <a:spcAft>
                          <a:spcPts val="0"/>
                        </a:spcAft>
                        <a:buNone/>
                      </a:pPr>
                      <a:r>
                        <a:rPr lang="en">
                          <a:latin typeface="Manrope"/>
                          <a:ea typeface="Manrope"/>
                          <a:cs typeface="Manrope"/>
                          <a:sym typeface="Manrope"/>
                        </a:rPr>
                        <a:t>Power Consumption </a:t>
                      </a:r>
                      <a:endParaRPr>
                        <a:latin typeface="Manrope"/>
                        <a:ea typeface="Manrope"/>
                        <a:cs typeface="Manrope"/>
                        <a:sym typeface="Manrope"/>
                      </a:endParaRPr>
                    </a:p>
                  </a:txBody>
                  <a:tcPr marT="91425" marB="91425" marR="91425" marL="91425"/>
                </a:tc>
                <a:tc>
                  <a:txBody>
                    <a:bodyPr/>
                    <a:lstStyle/>
                    <a:p>
                      <a:pPr indent="0" lvl="0" marL="0" rtl="0" algn="l">
                        <a:spcBef>
                          <a:spcPts val="0"/>
                        </a:spcBef>
                        <a:spcAft>
                          <a:spcPts val="0"/>
                        </a:spcAft>
                        <a:buNone/>
                      </a:pPr>
                      <a:r>
                        <a:rPr lang="en">
                          <a:latin typeface="Manrope"/>
                          <a:ea typeface="Manrope"/>
                          <a:cs typeface="Manrope"/>
                          <a:sym typeface="Manrope"/>
                        </a:rPr>
                        <a:t>~2.5 mW (lowest-in-class)</a:t>
                      </a:r>
                      <a:endParaRPr>
                        <a:latin typeface="Manrope"/>
                        <a:ea typeface="Manrope"/>
                        <a:cs typeface="Manrope"/>
                        <a:sym typeface="Manrope"/>
                      </a:endParaRPr>
                    </a:p>
                  </a:txBody>
                  <a:tcPr marT="91425" marB="91425" marR="91425" marL="91425"/>
                </a:tc>
              </a:tr>
              <a:tr h="622025">
                <a:tc>
                  <a:txBody>
                    <a:bodyPr/>
                    <a:lstStyle/>
                    <a:p>
                      <a:pPr indent="0" lvl="0" marL="0" rtl="0" algn="l">
                        <a:spcBef>
                          <a:spcPts val="0"/>
                        </a:spcBef>
                        <a:spcAft>
                          <a:spcPts val="0"/>
                        </a:spcAft>
                        <a:buNone/>
                      </a:pPr>
                      <a:r>
                        <a:rPr lang="en">
                          <a:latin typeface="Manrope"/>
                          <a:ea typeface="Manrope"/>
                          <a:cs typeface="Manrope"/>
                          <a:sym typeface="Manrope"/>
                        </a:rPr>
                        <a:t>9-Axis Integration </a:t>
                      </a:r>
                      <a:endParaRPr>
                        <a:latin typeface="Manrope"/>
                        <a:ea typeface="Manrope"/>
                        <a:cs typeface="Manrope"/>
                        <a:sym typeface="Manrope"/>
                      </a:endParaRPr>
                    </a:p>
                  </a:txBody>
                  <a:tcPr marT="91425" marB="91425" marR="91425" marL="91425"/>
                </a:tc>
                <a:tc>
                  <a:txBody>
                    <a:bodyPr/>
                    <a:lstStyle/>
                    <a:p>
                      <a:pPr indent="0" lvl="0" marL="0" rtl="0" algn="l">
                        <a:spcBef>
                          <a:spcPts val="0"/>
                        </a:spcBef>
                        <a:spcAft>
                          <a:spcPts val="0"/>
                        </a:spcAft>
                        <a:buNone/>
                      </a:pPr>
                      <a:r>
                        <a:rPr lang="en">
                          <a:latin typeface="Manrope"/>
                          <a:ea typeface="Manrope"/>
                          <a:cs typeface="Manrope"/>
                          <a:sym typeface="Manrope"/>
                        </a:rPr>
                        <a:t>accelerometer</a:t>
                      </a:r>
                      <a:r>
                        <a:rPr lang="en">
                          <a:latin typeface="Manrope"/>
                          <a:ea typeface="Manrope"/>
                          <a:cs typeface="Manrope"/>
                          <a:sym typeface="Manrope"/>
                        </a:rPr>
                        <a:t> + gyroscope + magnetometer</a:t>
                      </a:r>
                      <a:endParaRPr>
                        <a:latin typeface="Manrope"/>
                        <a:ea typeface="Manrope"/>
                        <a:cs typeface="Manrope"/>
                        <a:sym typeface="Manrope"/>
                      </a:endParaRPr>
                    </a:p>
                  </a:txBody>
                  <a:tcPr marT="91425" marB="91425" marR="91425" marL="91425"/>
                </a:tc>
              </a:tr>
              <a:tr h="622025">
                <a:tc>
                  <a:txBody>
                    <a:bodyPr/>
                    <a:lstStyle/>
                    <a:p>
                      <a:pPr indent="0" lvl="0" marL="0" rtl="0" algn="l">
                        <a:spcBef>
                          <a:spcPts val="0"/>
                        </a:spcBef>
                        <a:spcAft>
                          <a:spcPts val="0"/>
                        </a:spcAft>
                        <a:buNone/>
                      </a:pPr>
                      <a:r>
                        <a:rPr lang="en">
                          <a:latin typeface="Manrope"/>
                          <a:ea typeface="Manrope"/>
                          <a:cs typeface="Manrope"/>
                          <a:sym typeface="Manrope"/>
                        </a:rPr>
                        <a:t>Package Size </a:t>
                      </a:r>
                      <a:endParaRPr>
                        <a:latin typeface="Manrope"/>
                        <a:ea typeface="Manrope"/>
                        <a:cs typeface="Manrope"/>
                        <a:sym typeface="Manrope"/>
                      </a:endParaRPr>
                    </a:p>
                  </a:txBody>
                  <a:tcPr marT="91425" marB="91425" marR="91425" marL="91425"/>
                </a:tc>
                <a:tc>
                  <a:txBody>
                    <a:bodyPr/>
                    <a:lstStyle/>
                    <a:p>
                      <a:pPr indent="0" lvl="0" marL="0" rtl="0" algn="l">
                        <a:spcBef>
                          <a:spcPts val="0"/>
                        </a:spcBef>
                        <a:spcAft>
                          <a:spcPts val="0"/>
                        </a:spcAft>
                        <a:buNone/>
                      </a:pPr>
                      <a:r>
                        <a:rPr lang="en">
                          <a:latin typeface="Manrope"/>
                          <a:ea typeface="Manrope"/>
                          <a:cs typeface="Manrope"/>
                          <a:sym typeface="Manrope"/>
                        </a:rPr>
                        <a:t>3 × 3 × 1 mm</a:t>
                      </a:r>
                      <a:endParaRPr>
                        <a:latin typeface="Manrope"/>
                        <a:ea typeface="Manrope"/>
                        <a:cs typeface="Manrope"/>
                        <a:sym typeface="Manrope"/>
                      </a:endParaRPr>
                    </a:p>
                  </a:txBody>
                  <a:tcPr marT="91425" marB="91425" marR="91425" marL="91425"/>
                </a:tc>
              </a:tr>
              <a:tr h="622025">
                <a:tc>
                  <a:txBody>
                    <a:bodyPr/>
                    <a:lstStyle/>
                    <a:p>
                      <a:pPr indent="0" lvl="0" marL="0" rtl="0" algn="l">
                        <a:spcBef>
                          <a:spcPts val="0"/>
                        </a:spcBef>
                        <a:spcAft>
                          <a:spcPts val="0"/>
                        </a:spcAft>
                        <a:buNone/>
                      </a:pPr>
                      <a:r>
                        <a:rPr lang="en">
                          <a:latin typeface="Manrope"/>
                          <a:ea typeface="Manrope"/>
                          <a:cs typeface="Manrope"/>
                          <a:sym typeface="Manrope"/>
                        </a:rPr>
                        <a:t>Price</a:t>
                      </a:r>
                      <a:endParaRPr>
                        <a:latin typeface="Manrope"/>
                        <a:ea typeface="Manrope"/>
                        <a:cs typeface="Manrope"/>
                        <a:sym typeface="Manrope"/>
                      </a:endParaRPr>
                    </a:p>
                  </a:txBody>
                  <a:tcPr marT="91425" marB="91425" marR="91425" marL="91425"/>
                </a:tc>
                <a:tc>
                  <a:txBody>
                    <a:bodyPr/>
                    <a:lstStyle/>
                    <a:p>
                      <a:pPr indent="0" lvl="0" marL="0" rtl="0" algn="l">
                        <a:spcBef>
                          <a:spcPts val="0"/>
                        </a:spcBef>
                        <a:spcAft>
                          <a:spcPts val="0"/>
                        </a:spcAft>
                        <a:buNone/>
                      </a:pPr>
                      <a:r>
                        <a:rPr lang="en">
                          <a:latin typeface="Manrope"/>
                          <a:ea typeface="Manrope"/>
                          <a:cs typeface="Manrope"/>
                          <a:sym typeface="Manrope"/>
                        </a:rPr>
                        <a:t>~$5 – $7 per chip (low quantity)</a:t>
                      </a:r>
                      <a:endParaRPr>
                        <a:latin typeface="Manrope"/>
                        <a:ea typeface="Manrope"/>
                        <a:cs typeface="Manrope"/>
                        <a:sym typeface="Manrope"/>
                      </a:endParaRPr>
                    </a:p>
                  </a:txBody>
                  <a:tcPr marT="91425" marB="91425" marR="91425" marL="91425"/>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id="348" name="Google Shape;348;p27"/>
          <p:cNvPicPr preferRelativeResize="0"/>
          <p:nvPr/>
        </p:nvPicPr>
        <p:blipFill>
          <a:blip r:embed="rId3">
            <a:alphaModFix/>
          </a:blip>
          <a:stretch>
            <a:fillRect/>
          </a:stretch>
        </p:blipFill>
        <p:spPr>
          <a:xfrm>
            <a:off x="1114850" y="2123275"/>
            <a:ext cx="1961099" cy="1563000"/>
          </a:xfrm>
          <a:prstGeom prst="rect">
            <a:avLst/>
          </a:prstGeom>
          <a:noFill/>
          <a:ln>
            <a:noFill/>
          </a:ln>
        </p:spPr>
      </p:pic>
      <p:sp>
        <p:nvSpPr>
          <p:cNvPr id="349" name="Google Shape;349;p27"/>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Heart Rate</a:t>
            </a:r>
            <a:r>
              <a:rPr lang="en"/>
              <a:t> Sensor</a:t>
            </a:r>
            <a:endParaRPr sz="1500">
              <a:solidFill>
                <a:srgbClr val="FF0000"/>
              </a:solidFill>
            </a:endParaRPr>
          </a:p>
        </p:txBody>
      </p:sp>
      <p:pic>
        <p:nvPicPr>
          <p:cNvPr id="350" name="Google Shape;350;p27" title="IMG_9393.JPG"/>
          <p:cNvPicPr preferRelativeResize="0"/>
          <p:nvPr/>
        </p:nvPicPr>
        <p:blipFill rotWithShape="1">
          <a:blip r:embed="rId4">
            <a:alphaModFix/>
          </a:blip>
          <a:srcRect b="0" l="19235" r="17677" t="0"/>
          <a:stretch/>
        </p:blipFill>
        <p:spPr>
          <a:xfrm>
            <a:off x="8076822" y="0"/>
            <a:ext cx="1067174" cy="962525"/>
          </a:xfrm>
          <a:prstGeom prst="rect">
            <a:avLst/>
          </a:prstGeom>
          <a:noFill/>
          <a:ln>
            <a:noFill/>
          </a:ln>
        </p:spPr>
      </p:pic>
      <p:pic>
        <p:nvPicPr>
          <p:cNvPr id="351" name="Google Shape;351;p27"/>
          <p:cNvPicPr preferRelativeResize="0"/>
          <p:nvPr/>
        </p:nvPicPr>
        <p:blipFill>
          <a:blip r:embed="rId5">
            <a:alphaModFix/>
          </a:blip>
          <a:stretch>
            <a:fillRect/>
          </a:stretch>
        </p:blipFill>
        <p:spPr>
          <a:xfrm>
            <a:off x="124950" y="528422"/>
            <a:ext cx="1309425" cy="1461524"/>
          </a:xfrm>
          <a:prstGeom prst="rect">
            <a:avLst/>
          </a:prstGeom>
          <a:noFill/>
          <a:ln>
            <a:noFill/>
          </a:ln>
          <a:effectLst>
            <a:outerShdw blurRad="57150" rotWithShape="0" algn="bl" dir="5400000" dist="19050">
              <a:srgbClr val="000000">
                <a:alpha val="50000"/>
              </a:srgbClr>
            </a:outerShdw>
          </a:effectLst>
        </p:spPr>
      </p:pic>
      <p:sp>
        <p:nvSpPr>
          <p:cNvPr id="352" name="Google Shape;352;p27"/>
          <p:cNvSpPr/>
          <p:nvPr/>
        </p:nvSpPr>
        <p:spPr>
          <a:xfrm>
            <a:off x="3075950" y="1173325"/>
            <a:ext cx="5929500" cy="3135000"/>
          </a:xfrm>
          <a:prstGeom prst="rect">
            <a:avLst/>
          </a:prstGeom>
          <a:gradFill>
            <a:gsLst>
              <a:gs pos="0">
                <a:srgbClr val="FDECDB"/>
              </a:gs>
              <a:gs pos="100000">
                <a:srgbClr val="F0AA63"/>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353" name="Google Shape;353;p27"/>
          <p:cNvGraphicFramePr/>
          <p:nvPr/>
        </p:nvGraphicFramePr>
        <p:xfrm>
          <a:off x="3076000" y="1173325"/>
          <a:ext cx="3000000" cy="3000000"/>
        </p:xfrm>
        <a:graphic>
          <a:graphicData uri="http://schemas.openxmlformats.org/drawingml/2006/table">
            <a:tbl>
              <a:tblPr>
                <a:noFill/>
                <a:tableStyleId>{8A64711E-6712-4289-8B49-C7EBBF272440}</a:tableStyleId>
              </a:tblPr>
              <a:tblGrid>
                <a:gridCol w="2964750"/>
                <a:gridCol w="2964750"/>
              </a:tblGrid>
              <a:tr h="646875">
                <a:tc>
                  <a:txBody>
                    <a:bodyPr/>
                    <a:lstStyle/>
                    <a:p>
                      <a:pPr indent="0" lvl="0" marL="0" rtl="0" algn="ctr">
                        <a:spcBef>
                          <a:spcPts val="0"/>
                        </a:spcBef>
                        <a:spcAft>
                          <a:spcPts val="0"/>
                        </a:spcAft>
                        <a:buNone/>
                      </a:pPr>
                      <a:r>
                        <a:rPr lang="en"/>
                        <a:t>Specification</a:t>
                      </a:r>
                      <a:endParaRPr/>
                    </a:p>
                  </a:txBody>
                  <a:tcPr marT="91425" marB="91425" marR="91425" marL="91425"/>
                </a:tc>
                <a:tc>
                  <a:txBody>
                    <a:bodyPr/>
                    <a:lstStyle/>
                    <a:p>
                      <a:pPr indent="0" lvl="0" marL="0" rtl="0" algn="ctr">
                        <a:spcBef>
                          <a:spcPts val="0"/>
                        </a:spcBef>
                        <a:spcAft>
                          <a:spcPts val="0"/>
                        </a:spcAft>
                        <a:buNone/>
                      </a:pPr>
                      <a:r>
                        <a:rPr lang="en"/>
                        <a:t>Value</a:t>
                      </a:r>
                      <a:endParaRPr/>
                    </a:p>
                  </a:txBody>
                  <a:tcPr marT="91425" marB="91425" marR="91425" marL="91425"/>
                </a:tc>
              </a:tr>
              <a:tr h="622025">
                <a:tc>
                  <a:txBody>
                    <a:bodyPr/>
                    <a:lstStyle/>
                    <a:p>
                      <a:pPr indent="0" lvl="0" marL="0" rtl="0" algn="l">
                        <a:spcBef>
                          <a:spcPts val="0"/>
                        </a:spcBef>
                        <a:spcAft>
                          <a:spcPts val="0"/>
                        </a:spcAft>
                        <a:buNone/>
                      </a:pPr>
                      <a:r>
                        <a:rPr lang="en"/>
                        <a:t>Support</a:t>
                      </a:r>
                      <a:endParaRPr/>
                    </a:p>
                  </a:txBody>
                  <a:tcPr marT="91425" marB="91425" marR="91425" marL="91425"/>
                </a:tc>
                <a:tc>
                  <a:txBody>
                    <a:bodyPr/>
                    <a:lstStyle/>
                    <a:p>
                      <a:pPr indent="0" lvl="0" marL="0" rtl="0" algn="l">
                        <a:spcBef>
                          <a:spcPts val="0"/>
                        </a:spcBef>
                        <a:spcAft>
                          <a:spcPts val="0"/>
                        </a:spcAft>
                        <a:buNone/>
                      </a:pPr>
                      <a:r>
                        <a:rPr lang="en"/>
                        <a:t>Extensive documentation and coding libraries</a:t>
                      </a:r>
                      <a:endParaRPr/>
                    </a:p>
                  </a:txBody>
                  <a:tcPr marT="91425" marB="91425" marR="91425" marL="91425"/>
                </a:tc>
              </a:tr>
              <a:tr h="622025">
                <a:tc>
                  <a:txBody>
                    <a:bodyPr/>
                    <a:lstStyle/>
                    <a:p>
                      <a:pPr indent="0" lvl="0" marL="0" rtl="0" algn="l">
                        <a:spcBef>
                          <a:spcPts val="0"/>
                        </a:spcBef>
                        <a:spcAft>
                          <a:spcPts val="0"/>
                        </a:spcAft>
                        <a:buNone/>
                      </a:pPr>
                      <a:r>
                        <a:rPr lang="en"/>
                        <a:t>Power Consumption — Ultra-low (optimized for wearable use)</a:t>
                      </a:r>
                      <a:endParaRPr/>
                    </a:p>
                  </a:txBody>
                  <a:tcPr marT="91425" marB="91425" marR="91425" marL="91425"/>
                </a:tc>
                <a:tc>
                  <a:txBody>
                    <a:bodyPr/>
                    <a:lstStyle/>
                    <a:p>
                      <a:pPr indent="0" lvl="0" marL="0" rtl="0" algn="l">
                        <a:spcBef>
                          <a:spcPts val="0"/>
                        </a:spcBef>
                        <a:spcAft>
                          <a:spcPts val="0"/>
                        </a:spcAft>
                        <a:buNone/>
                      </a:pPr>
                      <a:r>
                        <a:rPr lang="en"/>
                        <a:t>~600 µA </a:t>
                      </a:r>
                      <a:endParaRPr/>
                    </a:p>
                  </a:txBody>
                  <a:tcPr marT="91425" marB="91425" marR="91425" marL="91425"/>
                </a:tc>
              </a:tr>
              <a:tr h="622025">
                <a:tc>
                  <a:txBody>
                    <a:bodyPr/>
                    <a:lstStyle/>
                    <a:p>
                      <a:pPr indent="0" lvl="0" marL="0" rtl="0" algn="l">
                        <a:spcBef>
                          <a:spcPts val="0"/>
                        </a:spcBef>
                        <a:spcAft>
                          <a:spcPts val="0"/>
                        </a:spcAft>
                        <a:buNone/>
                      </a:pPr>
                      <a:r>
                        <a:rPr lang="en"/>
                        <a:t>Package Size </a:t>
                      </a:r>
                      <a:endParaRPr/>
                    </a:p>
                  </a:txBody>
                  <a:tcPr marT="91425" marB="91425" marR="91425" marL="91425"/>
                </a:tc>
                <a:tc>
                  <a:txBody>
                    <a:bodyPr/>
                    <a:lstStyle/>
                    <a:p>
                      <a:pPr indent="0" lvl="0" marL="0" rtl="0" algn="l">
                        <a:spcBef>
                          <a:spcPts val="0"/>
                        </a:spcBef>
                        <a:spcAft>
                          <a:spcPts val="0"/>
                        </a:spcAft>
                        <a:buNone/>
                      </a:pPr>
                      <a:r>
                        <a:rPr lang="en"/>
                        <a:t>5.6 mm × 3.3 mm × 1.55 mm</a:t>
                      </a:r>
                      <a:endParaRPr/>
                    </a:p>
                  </a:txBody>
                  <a:tcPr marT="91425" marB="91425" marR="91425" marL="91425"/>
                </a:tc>
              </a:tr>
              <a:tr h="622025">
                <a:tc>
                  <a:txBody>
                    <a:bodyPr/>
                    <a:lstStyle/>
                    <a:p>
                      <a:pPr indent="0" lvl="0" marL="0" rtl="0" algn="l">
                        <a:spcBef>
                          <a:spcPts val="0"/>
                        </a:spcBef>
                        <a:spcAft>
                          <a:spcPts val="0"/>
                        </a:spcAft>
                        <a:buNone/>
                      </a:pPr>
                      <a:r>
                        <a:rPr lang="en"/>
                        <a:t>Price</a:t>
                      </a:r>
                      <a:endParaRPr/>
                    </a:p>
                  </a:txBody>
                  <a:tcPr marT="91425" marB="91425" marR="91425" marL="91425"/>
                </a:tc>
                <a:tc>
                  <a:txBody>
                    <a:bodyPr/>
                    <a:lstStyle/>
                    <a:p>
                      <a:pPr indent="0" lvl="0" marL="0" rtl="0" algn="l">
                        <a:spcBef>
                          <a:spcPts val="0"/>
                        </a:spcBef>
                        <a:spcAft>
                          <a:spcPts val="0"/>
                        </a:spcAft>
                        <a:buNone/>
                      </a:pPr>
                      <a:r>
                        <a:rPr lang="en"/>
                        <a:t>~$8 for 3 dev kits</a:t>
                      </a:r>
                      <a:endParaRPr/>
                    </a:p>
                  </a:txBody>
                  <a:tcPr marT="91425" marB="91425" marR="91425" marL="91425"/>
                </a:tc>
              </a:tr>
            </a:tbl>
          </a:graphicData>
        </a:graphic>
      </p:graphicFrame>
      <p:pic>
        <p:nvPicPr>
          <p:cNvPr id="354" name="Google Shape;354;p27"/>
          <p:cNvPicPr preferRelativeResize="0"/>
          <p:nvPr/>
        </p:nvPicPr>
        <p:blipFill>
          <a:blip r:embed="rId6">
            <a:alphaModFix/>
          </a:blip>
          <a:stretch>
            <a:fillRect/>
          </a:stretch>
        </p:blipFill>
        <p:spPr>
          <a:xfrm>
            <a:off x="2857200" y="62050"/>
            <a:ext cx="932156" cy="962525"/>
          </a:xfrm>
          <a:prstGeom prst="rect">
            <a:avLst/>
          </a:prstGeom>
          <a:noFill/>
          <a:ln cap="flat" cmpd="sng" w="33100">
            <a:solidFill>
              <a:srgbClr val="F6B26B"/>
            </a:solidFill>
            <a:prstDash val="solid"/>
            <a:round/>
            <a:headEnd len="sm" w="sm" type="none"/>
            <a:tailEnd len="sm" w="sm" type="none"/>
          </a:ln>
        </p:spPr>
      </p:pic>
      <p:pic>
        <p:nvPicPr>
          <p:cNvPr id="355" name="Google Shape;355;p27"/>
          <p:cNvPicPr preferRelativeResize="0"/>
          <p:nvPr/>
        </p:nvPicPr>
        <p:blipFill>
          <a:blip r:embed="rId7">
            <a:alphaModFix/>
          </a:blip>
          <a:stretch>
            <a:fillRect/>
          </a:stretch>
        </p:blipFill>
        <p:spPr>
          <a:xfrm>
            <a:off x="44850" y="2854115"/>
            <a:ext cx="1309425" cy="1360134"/>
          </a:xfrm>
          <a:prstGeom prst="rect">
            <a:avLst/>
          </a:prstGeom>
          <a:noFill/>
          <a:ln>
            <a:noFill/>
          </a:ln>
        </p:spPr>
      </p:pic>
      <p:cxnSp>
        <p:nvCxnSpPr>
          <p:cNvPr id="356" name="Google Shape;356;p27"/>
          <p:cNvCxnSpPr>
            <a:stCxn id="348" idx="0"/>
          </p:cNvCxnSpPr>
          <p:nvPr/>
        </p:nvCxnSpPr>
        <p:spPr>
          <a:xfrm rot="10800000">
            <a:off x="943400" y="1270675"/>
            <a:ext cx="1152000" cy="852600"/>
          </a:xfrm>
          <a:prstGeom prst="straightConnector1">
            <a:avLst/>
          </a:prstGeom>
          <a:noFill/>
          <a:ln cap="flat" cmpd="sng" w="28575">
            <a:solidFill>
              <a:srgbClr val="4A86E8"/>
            </a:solidFill>
            <a:prstDash val="solid"/>
            <a:round/>
            <a:headEnd len="med" w="med" type="none"/>
            <a:tailEnd len="med" w="med" type="triangle"/>
          </a:ln>
        </p:spPr>
      </p:cxnSp>
      <p:cxnSp>
        <p:nvCxnSpPr>
          <p:cNvPr id="357" name="Google Shape;357;p27"/>
          <p:cNvCxnSpPr>
            <a:stCxn id="355" idx="0"/>
          </p:cNvCxnSpPr>
          <p:nvPr/>
        </p:nvCxnSpPr>
        <p:spPr>
          <a:xfrm flipH="1" rot="10800000">
            <a:off x="699563" y="1394015"/>
            <a:ext cx="42300" cy="1460100"/>
          </a:xfrm>
          <a:prstGeom prst="straightConnector1">
            <a:avLst/>
          </a:prstGeom>
          <a:noFill/>
          <a:ln cap="flat" cmpd="sng" w="28575">
            <a:solidFill>
              <a:srgbClr val="FF0000"/>
            </a:solidFill>
            <a:prstDash val="solid"/>
            <a:round/>
            <a:headEnd len="med" w="med" type="none"/>
            <a:tailEnd len="med" w="med" type="triangle"/>
          </a:ln>
        </p:spPr>
      </p:cxnSp>
      <p:sp>
        <p:nvSpPr>
          <p:cNvPr id="358" name="Google Shape;358;p27"/>
          <p:cNvSpPr txBox="1"/>
          <p:nvPr/>
        </p:nvSpPr>
        <p:spPr>
          <a:xfrm>
            <a:off x="3834650" y="735463"/>
            <a:ext cx="3238500" cy="30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2"/>
                </a:solidFill>
                <a:latin typeface="Manrope"/>
                <a:ea typeface="Manrope"/>
                <a:cs typeface="Manrope"/>
                <a:sym typeface="Manrope"/>
              </a:rPr>
              <a:t>*Smaller than dev kits</a:t>
            </a:r>
            <a:endParaRPr sz="1300">
              <a:solidFill>
                <a:schemeClr val="dk2"/>
              </a:solidFill>
              <a:latin typeface="Manrope"/>
              <a:ea typeface="Manrope"/>
              <a:cs typeface="Manrope"/>
              <a:sym typeface="Manrope"/>
            </a:endParaRPr>
          </a:p>
        </p:txBody>
      </p:sp>
      <p:pic>
        <p:nvPicPr>
          <p:cNvPr id="359" name="Google Shape;359;p27"/>
          <p:cNvPicPr preferRelativeResize="0"/>
          <p:nvPr/>
        </p:nvPicPr>
        <p:blipFill>
          <a:blip r:embed="rId8">
            <a:alphaModFix/>
          </a:blip>
          <a:stretch>
            <a:fillRect/>
          </a:stretch>
        </p:blipFill>
        <p:spPr>
          <a:xfrm>
            <a:off x="1354275" y="3751323"/>
            <a:ext cx="1721675" cy="129507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8"/>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ESP32</a:t>
            </a:r>
            <a:endParaRPr sz="1500">
              <a:solidFill>
                <a:srgbClr val="FF0000"/>
              </a:solidFill>
            </a:endParaRPr>
          </a:p>
        </p:txBody>
      </p:sp>
      <p:pic>
        <p:nvPicPr>
          <p:cNvPr id="365" name="Google Shape;365;p28"/>
          <p:cNvPicPr preferRelativeResize="0"/>
          <p:nvPr/>
        </p:nvPicPr>
        <p:blipFill>
          <a:blip r:embed="rId3">
            <a:alphaModFix/>
          </a:blip>
          <a:stretch>
            <a:fillRect/>
          </a:stretch>
        </p:blipFill>
        <p:spPr>
          <a:xfrm>
            <a:off x="8012000" y="0"/>
            <a:ext cx="1132000" cy="1045325"/>
          </a:xfrm>
          <a:prstGeom prst="rect">
            <a:avLst/>
          </a:prstGeom>
          <a:noFill/>
          <a:ln>
            <a:noFill/>
          </a:ln>
        </p:spPr>
      </p:pic>
      <p:pic>
        <p:nvPicPr>
          <p:cNvPr id="366" name="Google Shape;366;p28"/>
          <p:cNvPicPr preferRelativeResize="0"/>
          <p:nvPr/>
        </p:nvPicPr>
        <p:blipFill>
          <a:blip r:embed="rId4">
            <a:alphaModFix/>
          </a:blip>
          <a:stretch>
            <a:fillRect/>
          </a:stretch>
        </p:blipFill>
        <p:spPr>
          <a:xfrm>
            <a:off x="1171650" y="69275"/>
            <a:ext cx="608029" cy="600300"/>
          </a:xfrm>
          <a:prstGeom prst="rect">
            <a:avLst/>
          </a:prstGeom>
          <a:noFill/>
          <a:ln cap="flat" cmpd="sng" w="28575">
            <a:solidFill>
              <a:srgbClr val="FFE599"/>
            </a:solidFill>
            <a:prstDash val="solid"/>
            <a:round/>
            <a:headEnd len="sm" w="sm" type="none"/>
            <a:tailEnd len="sm" w="sm" type="none"/>
          </a:ln>
        </p:spPr>
      </p:pic>
      <p:pic>
        <p:nvPicPr>
          <p:cNvPr id="367" name="Google Shape;367;p28"/>
          <p:cNvPicPr preferRelativeResize="0"/>
          <p:nvPr/>
        </p:nvPicPr>
        <p:blipFill>
          <a:blip r:embed="rId5">
            <a:alphaModFix/>
          </a:blip>
          <a:stretch>
            <a:fillRect/>
          </a:stretch>
        </p:blipFill>
        <p:spPr>
          <a:xfrm>
            <a:off x="203150" y="1745250"/>
            <a:ext cx="2713300" cy="2563050"/>
          </a:xfrm>
          <a:prstGeom prst="rect">
            <a:avLst/>
          </a:prstGeom>
          <a:noFill/>
          <a:ln>
            <a:noFill/>
          </a:ln>
        </p:spPr>
      </p:pic>
      <p:sp>
        <p:nvSpPr>
          <p:cNvPr id="368" name="Google Shape;368;p28"/>
          <p:cNvSpPr/>
          <p:nvPr/>
        </p:nvSpPr>
        <p:spPr>
          <a:xfrm>
            <a:off x="3075950" y="1173325"/>
            <a:ext cx="5929500" cy="3135000"/>
          </a:xfrm>
          <a:prstGeom prst="rect">
            <a:avLst/>
          </a:prstGeom>
          <a:gradFill>
            <a:gsLst>
              <a:gs pos="0">
                <a:srgbClr val="FFF6DB"/>
              </a:gs>
              <a:gs pos="100000">
                <a:srgbClr val="FAD15C"/>
              </a:gs>
            </a:gsLst>
            <a:lin ang="5400012" scaled="0"/>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369" name="Google Shape;369;p28"/>
          <p:cNvGraphicFramePr/>
          <p:nvPr/>
        </p:nvGraphicFramePr>
        <p:xfrm>
          <a:off x="3075950" y="1173325"/>
          <a:ext cx="3000000" cy="3000000"/>
        </p:xfrm>
        <a:graphic>
          <a:graphicData uri="http://schemas.openxmlformats.org/drawingml/2006/table">
            <a:tbl>
              <a:tblPr>
                <a:noFill/>
                <a:tableStyleId>{8A64711E-6712-4289-8B49-C7EBBF272440}</a:tableStyleId>
              </a:tblPr>
              <a:tblGrid>
                <a:gridCol w="2964775"/>
                <a:gridCol w="2964775"/>
              </a:tblGrid>
              <a:tr h="646875">
                <a:tc>
                  <a:txBody>
                    <a:bodyPr/>
                    <a:lstStyle/>
                    <a:p>
                      <a:pPr indent="0" lvl="0" marL="0" rtl="0" algn="ctr">
                        <a:spcBef>
                          <a:spcPts val="0"/>
                        </a:spcBef>
                        <a:spcAft>
                          <a:spcPts val="0"/>
                        </a:spcAft>
                        <a:buNone/>
                      </a:pPr>
                      <a:r>
                        <a:rPr lang="en"/>
                        <a:t>Specification</a:t>
                      </a:r>
                      <a:endParaRPr/>
                    </a:p>
                  </a:txBody>
                  <a:tcPr marT="91425" marB="91425" marR="91425" marL="91425"/>
                </a:tc>
                <a:tc>
                  <a:txBody>
                    <a:bodyPr/>
                    <a:lstStyle/>
                    <a:p>
                      <a:pPr indent="0" lvl="0" marL="0" rtl="0" algn="ctr">
                        <a:spcBef>
                          <a:spcPts val="0"/>
                        </a:spcBef>
                        <a:spcAft>
                          <a:spcPts val="0"/>
                        </a:spcAft>
                        <a:buNone/>
                      </a:pPr>
                      <a:r>
                        <a:rPr lang="en"/>
                        <a:t>Value</a:t>
                      </a:r>
                      <a:endParaRPr/>
                    </a:p>
                  </a:txBody>
                  <a:tcPr marT="91425" marB="91425" marR="91425" marL="91425"/>
                </a:tc>
              </a:tr>
              <a:tr h="622025">
                <a:tc>
                  <a:txBody>
                    <a:bodyPr/>
                    <a:lstStyle/>
                    <a:p>
                      <a:pPr indent="0" lvl="0" marL="0" rtl="0" algn="l">
                        <a:spcBef>
                          <a:spcPts val="0"/>
                        </a:spcBef>
                        <a:spcAft>
                          <a:spcPts val="0"/>
                        </a:spcAft>
                        <a:buNone/>
                      </a:pPr>
                      <a:r>
                        <a:rPr lang="en"/>
                        <a:t>Integrated Wi-Fi + BLE</a:t>
                      </a:r>
                      <a:endParaRPr/>
                    </a:p>
                  </a:txBody>
                  <a:tcPr marT="91425" marB="91425" marR="91425" marL="91425"/>
                </a:tc>
                <a:tc>
                  <a:txBody>
                    <a:bodyPr/>
                    <a:lstStyle/>
                    <a:p>
                      <a:pPr indent="0" lvl="0" marL="0" rtl="0" algn="l">
                        <a:spcBef>
                          <a:spcPts val="0"/>
                        </a:spcBef>
                        <a:spcAft>
                          <a:spcPts val="0"/>
                        </a:spcAft>
                        <a:buNone/>
                      </a:pPr>
                      <a:r>
                        <a:rPr lang="en"/>
                        <a:t>R</a:t>
                      </a:r>
                      <a:r>
                        <a:rPr lang="en"/>
                        <a:t>educes PCB complexity</a:t>
                      </a:r>
                      <a:endParaRPr/>
                    </a:p>
                  </a:txBody>
                  <a:tcPr marT="91425" marB="91425" marR="91425" marL="91425"/>
                </a:tc>
              </a:tr>
              <a:tr h="622025">
                <a:tc>
                  <a:txBody>
                    <a:bodyPr/>
                    <a:lstStyle/>
                    <a:p>
                      <a:pPr indent="0" lvl="0" marL="0" rtl="0" algn="l">
                        <a:spcBef>
                          <a:spcPts val="0"/>
                        </a:spcBef>
                        <a:spcAft>
                          <a:spcPts val="0"/>
                        </a:spcAft>
                        <a:buNone/>
                      </a:pPr>
                      <a:r>
                        <a:rPr lang="en"/>
                        <a:t>High Performance</a:t>
                      </a:r>
                      <a:endParaRPr/>
                    </a:p>
                  </a:txBody>
                  <a:tcPr marT="91425" marB="91425" marR="91425" marL="91425"/>
                </a:tc>
                <a:tc>
                  <a:txBody>
                    <a:bodyPr/>
                    <a:lstStyle/>
                    <a:p>
                      <a:pPr indent="0" lvl="0" marL="0" rtl="0" algn="l">
                        <a:spcBef>
                          <a:spcPts val="0"/>
                        </a:spcBef>
                        <a:spcAft>
                          <a:spcPts val="0"/>
                        </a:spcAft>
                        <a:buNone/>
                      </a:pPr>
                      <a:r>
                        <a:rPr lang="en"/>
                        <a:t>Handles sensor fusion, real-time processing</a:t>
                      </a:r>
                      <a:endParaRPr/>
                    </a:p>
                  </a:txBody>
                  <a:tcPr marT="91425" marB="91425" marR="91425" marL="91425"/>
                </a:tc>
              </a:tr>
              <a:tr h="622025">
                <a:tc>
                  <a:txBody>
                    <a:bodyPr/>
                    <a:lstStyle/>
                    <a:p>
                      <a:pPr indent="0" lvl="0" marL="0" rtl="0" algn="l">
                        <a:spcBef>
                          <a:spcPts val="0"/>
                        </a:spcBef>
                        <a:spcAft>
                          <a:spcPts val="0"/>
                        </a:spcAft>
                        <a:buNone/>
                      </a:pPr>
                      <a:r>
                        <a:rPr lang="en"/>
                        <a:t>Rich Interfaces</a:t>
                      </a:r>
                      <a:endParaRPr/>
                    </a:p>
                  </a:txBody>
                  <a:tcPr marT="91425" marB="91425" marR="91425" marL="91425"/>
                </a:tc>
                <a:tc>
                  <a:txBody>
                    <a:bodyPr/>
                    <a:lstStyle/>
                    <a:p>
                      <a:pPr indent="0" lvl="0" marL="0" rtl="0" algn="l">
                        <a:spcBef>
                          <a:spcPts val="0"/>
                        </a:spcBef>
                        <a:spcAft>
                          <a:spcPts val="0"/>
                        </a:spcAft>
                        <a:buNone/>
                      </a:pPr>
                      <a:r>
                        <a:rPr lang="en"/>
                        <a:t>Easily connects to IMU, heart rate sensor</a:t>
                      </a:r>
                      <a:endParaRPr/>
                    </a:p>
                  </a:txBody>
                  <a:tcPr marT="91425" marB="91425" marR="91425" marL="91425"/>
                </a:tc>
              </a:tr>
              <a:tr h="622025">
                <a:tc>
                  <a:txBody>
                    <a:bodyPr/>
                    <a:lstStyle/>
                    <a:p>
                      <a:pPr indent="0" lvl="0" marL="0" rtl="0" algn="l">
                        <a:spcBef>
                          <a:spcPts val="0"/>
                        </a:spcBef>
                        <a:spcAft>
                          <a:spcPts val="0"/>
                        </a:spcAft>
                        <a:buNone/>
                      </a:pPr>
                      <a:r>
                        <a:rPr lang="en"/>
                        <a:t>Price</a:t>
                      </a:r>
                      <a:endParaRPr/>
                    </a:p>
                  </a:txBody>
                  <a:tcPr marT="91425" marB="91425" marR="91425" marL="91425"/>
                </a:tc>
                <a:tc>
                  <a:txBody>
                    <a:bodyPr/>
                    <a:lstStyle/>
                    <a:p>
                      <a:pPr indent="0" lvl="0" marL="0" rtl="0" algn="l">
                        <a:spcBef>
                          <a:spcPts val="0"/>
                        </a:spcBef>
                        <a:spcAft>
                          <a:spcPts val="0"/>
                        </a:spcAft>
                        <a:buNone/>
                      </a:pPr>
                      <a:r>
                        <a:rPr lang="en"/>
                        <a:t>~ $6.32</a:t>
                      </a:r>
                      <a:endParaRPr/>
                    </a:p>
                  </a:txBody>
                  <a:tcPr marT="91425" marB="91425" marR="91425" marL="91425"/>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29"/>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Path: 1.8V Regulator</a:t>
            </a:r>
            <a:endParaRPr sz="1500">
              <a:solidFill>
                <a:srgbClr val="FF0000"/>
              </a:solidFill>
            </a:endParaRPr>
          </a:p>
        </p:txBody>
      </p:sp>
      <p:pic>
        <p:nvPicPr>
          <p:cNvPr id="375" name="Google Shape;375;p29"/>
          <p:cNvPicPr preferRelativeResize="0"/>
          <p:nvPr/>
        </p:nvPicPr>
        <p:blipFill>
          <a:blip r:embed="rId3">
            <a:alphaModFix/>
          </a:blip>
          <a:stretch>
            <a:fillRect/>
          </a:stretch>
        </p:blipFill>
        <p:spPr>
          <a:xfrm>
            <a:off x="8012000" y="0"/>
            <a:ext cx="1132000" cy="1045325"/>
          </a:xfrm>
          <a:prstGeom prst="rect">
            <a:avLst/>
          </a:prstGeom>
          <a:noFill/>
          <a:ln>
            <a:noFill/>
          </a:ln>
        </p:spPr>
      </p:pic>
      <p:pic>
        <p:nvPicPr>
          <p:cNvPr id="376" name="Google Shape;376;p29"/>
          <p:cNvPicPr preferRelativeResize="0"/>
          <p:nvPr/>
        </p:nvPicPr>
        <p:blipFill>
          <a:blip r:embed="rId4">
            <a:alphaModFix/>
          </a:blip>
          <a:stretch>
            <a:fillRect/>
          </a:stretch>
        </p:blipFill>
        <p:spPr>
          <a:xfrm>
            <a:off x="2087981" y="817377"/>
            <a:ext cx="2082068" cy="1695374"/>
          </a:xfrm>
          <a:prstGeom prst="rect">
            <a:avLst/>
          </a:prstGeom>
          <a:noFill/>
          <a:ln>
            <a:noFill/>
          </a:ln>
        </p:spPr>
      </p:pic>
      <p:pic>
        <p:nvPicPr>
          <p:cNvPr id="377" name="Google Shape;377;p29"/>
          <p:cNvPicPr preferRelativeResize="0"/>
          <p:nvPr/>
        </p:nvPicPr>
        <p:blipFill>
          <a:blip r:embed="rId5">
            <a:alphaModFix/>
          </a:blip>
          <a:stretch>
            <a:fillRect/>
          </a:stretch>
        </p:blipFill>
        <p:spPr>
          <a:xfrm>
            <a:off x="960250" y="2729825"/>
            <a:ext cx="2301484" cy="2021175"/>
          </a:xfrm>
          <a:prstGeom prst="rect">
            <a:avLst/>
          </a:prstGeom>
          <a:noFill/>
          <a:ln>
            <a:noFill/>
          </a:ln>
        </p:spPr>
      </p:pic>
      <p:graphicFrame>
        <p:nvGraphicFramePr>
          <p:cNvPr id="378" name="Google Shape;378;p29"/>
          <p:cNvGraphicFramePr/>
          <p:nvPr/>
        </p:nvGraphicFramePr>
        <p:xfrm>
          <a:off x="4262775" y="1204113"/>
          <a:ext cx="3000000" cy="3000000"/>
        </p:xfrm>
        <a:graphic>
          <a:graphicData uri="http://schemas.openxmlformats.org/drawingml/2006/table">
            <a:tbl>
              <a:tblPr>
                <a:noFill/>
                <a:tableStyleId>{8A64711E-6712-4289-8B49-C7EBBF272440}</a:tableStyleId>
              </a:tblPr>
              <a:tblGrid>
                <a:gridCol w="1615950"/>
                <a:gridCol w="1615950"/>
                <a:gridCol w="1615950"/>
              </a:tblGrid>
              <a:tr h="974775">
                <a:tc>
                  <a:txBody>
                    <a:bodyPr/>
                    <a:lstStyle/>
                    <a:p>
                      <a:pPr indent="0" lvl="0" marL="0" rtl="0" algn="l">
                        <a:spcBef>
                          <a:spcPts val="0"/>
                        </a:spcBef>
                        <a:spcAft>
                          <a:spcPts val="0"/>
                        </a:spcAft>
                        <a:buNone/>
                      </a:pPr>
                      <a:r>
                        <a:rPr lang="en"/>
                        <a:t>Red</a:t>
                      </a:r>
                      <a:endParaRPr/>
                    </a:p>
                  </a:txBody>
                  <a:tcPr marT="91425" marB="91425" marR="91425" marL="91425"/>
                </a:tc>
                <a:tc>
                  <a:txBody>
                    <a:bodyPr/>
                    <a:lstStyle/>
                    <a:p>
                      <a:pPr indent="0" lvl="0" marL="0" rtl="0" algn="l">
                        <a:spcBef>
                          <a:spcPts val="0"/>
                        </a:spcBef>
                        <a:spcAft>
                          <a:spcPts val="0"/>
                        </a:spcAft>
                        <a:buNone/>
                      </a:pPr>
                      <a:r>
                        <a:rPr lang="en"/>
                        <a:t>1.8 Regulator Chip</a:t>
                      </a:r>
                      <a:endParaRPr/>
                    </a:p>
                  </a:txBody>
                  <a:tcPr marT="91425" marB="91425" marR="91425" marL="91425"/>
                </a:tc>
                <a:tc>
                  <a:txBody>
                    <a:bodyPr/>
                    <a:lstStyle/>
                    <a:p>
                      <a:pPr indent="0" lvl="0" marL="0" rtl="0" algn="l">
                        <a:spcBef>
                          <a:spcPts val="0"/>
                        </a:spcBef>
                        <a:spcAft>
                          <a:spcPts val="0"/>
                        </a:spcAft>
                        <a:buClr>
                          <a:srgbClr val="000000"/>
                        </a:buClr>
                        <a:buSzPts val="1100"/>
                        <a:buFont typeface="Arial"/>
                        <a:buNone/>
                      </a:pPr>
                      <a:r>
                        <a:rPr lang="en" sz="1100">
                          <a:solidFill>
                            <a:srgbClr val="000000"/>
                          </a:solidFill>
                        </a:rPr>
                        <a:t>Switching regulator IC that converts VIN to regulated 1.8 V output</a:t>
                      </a:r>
                      <a:endParaRPr/>
                    </a:p>
                  </a:txBody>
                  <a:tcPr marT="91425" marB="91425" marR="91425" marL="91425"/>
                </a:tc>
              </a:tr>
              <a:tr h="736500">
                <a:tc>
                  <a:txBody>
                    <a:bodyPr/>
                    <a:lstStyle/>
                    <a:p>
                      <a:pPr indent="0" lvl="0" marL="0" rtl="0" algn="l">
                        <a:spcBef>
                          <a:spcPts val="0"/>
                        </a:spcBef>
                        <a:spcAft>
                          <a:spcPts val="0"/>
                        </a:spcAft>
                        <a:buNone/>
                      </a:pPr>
                      <a:r>
                        <a:rPr lang="en"/>
                        <a:t>Blue</a:t>
                      </a:r>
                      <a:endParaRPr/>
                    </a:p>
                  </a:txBody>
                  <a:tcPr marT="91425" marB="91425" marR="91425" marL="91425"/>
                </a:tc>
                <a:tc>
                  <a:txBody>
                    <a:bodyPr/>
                    <a:lstStyle/>
                    <a:p>
                      <a:pPr indent="0" lvl="0" marL="0" rtl="0" algn="l">
                        <a:spcBef>
                          <a:spcPts val="0"/>
                        </a:spcBef>
                        <a:spcAft>
                          <a:spcPts val="0"/>
                        </a:spcAft>
                        <a:buNone/>
                      </a:pPr>
                      <a:r>
                        <a:rPr lang="en"/>
                        <a:t>Inductor </a:t>
                      </a:r>
                      <a:endParaRPr/>
                    </a:p>
                  </a:txBody>
                  <a:tcPr marT="91425" marB="91425" marR="91425" marL="91425"/>
                </a:tc>
                <a:tc>
                  <a:txBody>
                    <a:bodyPr/>
                    <a:lstStyle/>
                    <a:p>
                      <a:pPr indent="0" lvl="0" marL="0" rtl="0" algn="l">
                        <a:spcBef>
                          <a:spcPts val="0"/>
                        </a:spcBef>
                        <a:spcAft>
                          <a:spcPts val="0"/>
                        </a:spcAft>
                        <a:buNone/>
                      </a:pPr>
                      <a:r>
                        <a:rPr lang="en" sz="1100">
                          <a:solidFill>
                            <a:srgbClr val="000000"/>
                          </a:solidFill>
                        </a:rPr>
                        <a:t>Which stores and transfers energy</a:t>
                      </a:r>
                      <a:endParaRPr/>
                    </a:p>
                  </a:txBody>
                  <a:tcPr marT="91425" marB="91425" marR="91425" marL="91425"/>
                </a:tc>
              </a:tr>
              <a:tr h="974775">
                <a:tc>
                  <a:txBody>
                    <a:bodyPr/>
                    <a:lstStyle/>
                    <a:p>
                      <a:pPr indent="0" lvl="0" marL="0" rtl="0" algn="l">
                        <a:spcBef>
                          <a:spcPts val="0"/>
                        </a:spcBef>
                        <a:spcAft>
                          <a:spcPts val="0"/>
                        </a:spcAft>
                        <a:buNone/>
                      </a:pPr>
                      <a:r>
                        <a:rPr lang="en"/>
                        <a:t>Green</a:t>
                      </a:r>
                      <a:endParaRPr/>
                    </a:p>
                  </a:txBody>
                  <a:tcPr marT="91425" marB="91425" marR="91425" marL="91425"/>
                </a:tc>
                <a:tc>
                  <a:txBody>
                    <a:bodyPr/>
                    <a:lstStyle/>
                    <a:p>
                      <a:pPr indent="0" lvl="0" marL="0" rtl="0" algn="l">
                        <a:spcBef>
                          <a:spcPts val="0"/>
                        </a:spcBef>
                        <a:spcAft>
                          <a:spcPts val="0"/>
                        </a:spcAft>
                        <a:buNone/>
                      </a:pPr>
                      <a:r>
                        <a:rPr lang="en"/>
                        <a:t>Capacitor out </a:t>
                      </a:r>
                      <a:endParaRPr/>
                    </a:p>
                  </a:txBody>
                  <a:tcPr marT="91425" marB="91425" marR="91425" marL="91425"/>
                </a:tc>
                <a:tc>
                  <a:txBody>
                    <a:bodyPr/>
                    <a:lstStyle/>
                    <a:p>
                      <a:pPr indent="0" lvl="0" marL="0" rtl="0" algn="l">
                        <a:spcBef>
                          <a:spcPts val="0"/>
                        </a:spcBef>
                        <a:spcAft>
                          <a:spcPts val="0"/>
                        </a:spcAft>
                        <a:buNone/>
                      </a:pPr>
                      <a:r>
                        <a:rPr lang="en" sz="1100">
                          <a:solidFill>
                            <a:srgbClr val="000000"/>
                          </a:solidFill>
                        </a:rPr>
                        <a:t>Smooth the output voltage and reduce ripple</a:t>
                      </a:r>
                      <a:endParaRPr/>
                    </a:p>
                  </a:txBody>
                  <a:tcPr marT="91425" marB="91425" marR="91425" marL="91425"/>
                </a:tc>
              </a:tr>
              <a:tr h="974775">
                <a:tc>
                  <a:txBody>
                    <a:bodyPr/>
                    <a:lstStyle/>
                    <a:p>
                      <a:pPr indent="0" lvl="0" marL="0" rtl="0" algn="l">
                        <a:spcBef>
                          <a:spcPts val="0"/>
                        </a:spcBef>
                        <a:spcAft>
                          <a:spcPts val="0"/>
                        </a:spcAft>
                        <a:buNone/>
                      </a:pPr>
                      <a:r>
                        <a:rPr lang="en"/>
                        <a:t>Orange</a:t>
                      </a:r>
                      <a:endParaRPr/>
                    </a:p>
                  </a:txBody>
                  <a:tcPr marT="91425" marB="91425" marR="91425" marL="91425"/>
                </a:tc>
                <a:tc>
                  <a:txBody>
                    <a:bodyPr/>
                    <a:lstStyle/>
                    <a:p>
                      <a:pPr indent="0" lvl="0" marL="0" rtl="0" algn="l">
                        <a:spcBef>
                          <a:spcPts val="0"/>
                        </a:spcBef>
                        <a:spcAft>
                          <a:spcPts val="0"/>
                        </a:spcAft>
                        <a:buNone/>
                      </a:pPr>
                      <a:r>
                        <a:rPr lang="en"/>
                        <a:t>Capacitor In</a:t>
                      </a:r>
                      <a:endParaRPr/>
                    </a:p>
                  </a:txBody>
                  <a:tcPr marT="91425" marB="91425" marR="91425" marL="91425"/>
                </a:tc>
                <a:tc>
                  <a:txBody>
                    <a:bodyPr/>
                    <a:lstStyle/>
                    <a:p>
                      <a:pPr indent="0" lvl="0" marL="0" rtl="0" algn="l">
                        <a:spcBef>
                          <a:spcPts val="0"/>
                        </a:spcBef>
                        <a:spcAft>
                          <a:spcPts val="0"/>
                        </a:spcAft>
                        <a:buNone/>
                      </a:pPr>
                      <a:r>
                        <a:rPr lang="en" sz="1100">
                          <a:solidFill>
                            <a:srgbClr val="000000"/>
                          </a:solidFill>
                        </a:rPr>
                        <a:t>Which filters the incoming supply and stabilizes the regulator</a:t>
                      </a:r>
                      <a:endParaRPr/>
                    </a:p>
                  </a:txBody>
                  <a:tcPr marT="91425" marB="91425" marR="91425" marL="91425"/>
                </a:tc>
              </a:tr>
            </a:tbl>
          </a:graphicData>
        </a:graphic>
      </p:graphicFrame>
      <p:pic>
        <p:nvPicPr>
          <p:cNvPr id="379" name="Google Shape;379;p29"/>
          <p:cNvPicPr preferRelativeResize="0"/>
          <p:nvPr/>
        </p:nvPicPr>
        <p:blipFill>
          <a:blip r:embed="rId6">
            <a:alphaModFix/>
          </a:blip>
          <a:stretch>
            <a:fillRect/>
          </a:stretch>
        </p:blipFill>
        <p:spPr>
          <a:xfrm>
            <a:off x="108550" y="817373"/>
            <a:ext cx="1886695" cy="1695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30"/>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Path: 3.3V Regulator</a:t>
            </a:r>
            <a:endParaRPr sz="1500">
              <a:solidFill>
                <a:srgbClr val="FF0000"/>
              </a:solidFill>
            </a:endParaRPr>
          </a:p>
        </p:txBody>
      </p:sp>
      <p:pic>
        <p:nvPicPr>
          <p:cNvPr id="385" name="Google Shape;385;p30"/>
          <p:cNvPicPr preferRelativeResize="0"/>
          <p:nvPr/>
        </p:nvPicPr>
        <p:blipFill>
          <a:blip r:embed="rId3">
            <a:alphaModFix/>
          </a:blip>
          <a:stretch>
            <a:fillRect/>
          </a:stretch>
        </p:blipFill>
        <p:spPr>
          <a:xfrm>
            <a:off x="8012000" y="0"/>
            <a:ext cx="1132000" cy="869675"/>
          </a:xfrm>
          <a:prstGeom prst="rect">
            <a:avLst/>
          </a:prstGeom>
          <a:noFill/>
          <a:ln>
            <a:noFill/>
          </a:ln>
        </p:spPr>
      </p:pic>
      <p:pic>
        <p:nvPicPr>
          <p:cNvPr id="386" name="Google Shape;386;p30"/>
          <p:cNvPicPr preferRelativeResize="0"/>
          <p:nvPr/>
        </p:nvPicPr>
        <p:blipFill>
          <a:blip r:embed="rId4">
            <a:alphaModFix/>
          </a:blip>
          <a:stretch>
            <a:fillRect/>
          </a:stretch>
        </p:blipFill>
        <p:spPr>
          <a:xfrm>
            <a:off x="616862" y="3228538"/>
            <a:ext cx="1941002" cy="1695353"/>
          </a:xfrm>
          <a:prstGeom prst="rect">
            <a:avLst/>
          </a:prstGeom>
          <a:noFill/>
          <a:ln>
            <a:noFill/>
          </a:ln>
        </p:spPr>
      </p:pic>
      <p:pic>
        <p:nvPicPr>
          <p:cNvPr id="387" name="Google Shape;387;p30"/>
          <p:cNvPicPr preferRelativeResize="0"/>
          <p:nvPr/>
        </p:nvPicPr>
        <p:blipFill>
          <a:blip r:embed="rId5">
            <a:alphaModFix/>
          </a:blip>
          <a:stretch>
            <a:fillRect/>
          </a:stretch>
        </p:blipFill>
        <p:spPr>
          <a:xfrm>
            <a:off x="308413" y="1045325"/>
            <a:ext cx="2557875" cy="2066949"/>
          </a:xfrm>
          <a:prstGeom prst="rect">
            <a:avLst/>
          </a:prstGeom>
          <a:noFill/>
          <a:ln>
            <a:noFill/>
          </a:ln>
        </p:spPr>
      </p:pic>
      <p:graphicFrame>
        <p:nvGraphicFramePr>
          <p:cNvPr id="388" name="Google Shape;388;p30"/>
          <p:cNvGraphicFramePr/>
          <p:nvPr/>
        </p:nvGraphicFramePr>
        <p:xfrm>
          <a:off x="3059350" y="869675"/>
          <a:ext cx="3000000" cy="3000000"/>
        </p:xfrm>
        <a:graphic>
          <a:graphicData uri="http://schemas.openxmlformats.org/drawingml/2006/table">
            <a:tbl>
              <a:tblPr>
                <a:noFill/>
                <a:tableStyleId>{8A64711E-6712-4289-8B49-C7EBBF272440}</a:tableStyleId>
              </a:tblPr>
              <a:tblGrid>
                <a:gridCol w="780050"/>
                <a:gridCol w="2702025"/>
                <a:gridCol w="2396275"/>
              </a:tblGrid>
              <a:tr h="563075">
                <a:tc>
                  <a:txBody>
                    <a:bodyPr/>
                    <a:lstStyle/>
                    <a:p>
                      <a:pPr indent="0" lvl="0" marL="0" rtl="0" algn="l">
                        <a:spcBef>
                          <a:spcPts val="0"/>
                        </a:spcBef>
                        <a:spcAft>
                          <a:spcPts val="0"/>
                        </a:spcAft>
                        <a:buNone/>
                      </a:pPr>
                      <a:r>
                        <a:rPr lang="en"/>
                        <a:t>Red</a:t>
                      </a:r>
                      <a:endParaRPr/>
                    </a:p>
                  </a:txBody>
                  <a:tcPr marT="91425" marB="91425" marR="91425" marL="91425"/>
                </a:tc>
                <a:tc>
                  <a:txBody>
                    <a:bodyPr/>
                    <a:lstStyle/>
                    <a:p>
                      <a:pPr indent="0" lvl="0" marL="0" rtl="0" algn="l">
                        <a:spcBef>
                          <a:spcPts val="0"/>
                        </a:spcBef>
                        <a:spcAft>
                          <a:spcPts val="0"/>
                        </a:spcAft>
                        <a:buNone/>
                      </a:pPr>
                      <a:r>
                        <a:rPr lang="en"/>
                        <a:t>3.3 Reg Chip</a:t>
                      </a:r>
                      <a:endParaRPr/>
                    </a:p>
                  </a:txBody>
                  <a:tcPr marT="91425" marB="91425" marR="91425" marL="91425"/>
                </a:tc>
                <a:tc>
                  <a:txBody>
                    <a:bodyPr/>
                    <a:lstStyle/>
                    <a:p>
                      <a:pPr indent="0" lvl="0" marL="0" rtl="0" algn="l">
                        <a:spcBef>
                          <a:spcPts val="0"/>
                        </a:spcBef>
                        <a:spcAft>
                          <a:spcPts val="0"/>
                        </a:spcAft>
                        <a:buNone/>
                      </a:pPr>
                      <a:r>
                        <a:rPr lang="en" sz="1100"/>
                        <a:t>Switching regulator IC that converts VIN to regulated 3.3 V output</a:t>
                      </a:r>
                      <a:endParaRPr sz="1100"/>
                    </a:p>
                  </a:txBody>
                  <a:tcPr marT="91425" marB="91425" marR="91425" marL="91425"/>
                </a:tc>
              </a:tr>
              <a:tr h="675725">
                <a:tc>
                  <a:txBody>
                    <a:bodyPr/>
                    <a:lstStyle/>
                    <a:p>
                      <a:pPr indent="0" lvl="0" marL="0" rtl="0" algn="l">
                        <a:spcBef>
                          <a:spcPts val="0"/>
                        </a:spcBef>
                        <a:spcAft>
                          <a:spcPts val="0"/>
                        </a:spcAft>
                        <a:buNone/>
                      </a:pPr>
                      <a:r>
                        <a:rPr lang="en"/>
                        <a:t>Blue</a:t>
                      </a:r>
                      <a:endParaRPr/>
                    </a:p>
                  </a:txBody>
                  <a:tcPr marT="91425" marB="91425" marR="91425" marL="91425"/>
                </a:tc>
                <a:tc>
                  <a:txBody>
                    <a:bodyPr/>
                    <a:lstStyle/>
                    <a:p>
                      <a:pPr indent="0" lvl="0" marL="0" rtl="0" algn="l">
                        <a:spcBef>
                          <a:spcPts val="0"/>
                        </a:spcBef>
                        <a:spcAft>
                          <a:spcPts val="0"/>
                        </a:spcAft>
                        <a:buNone/>
                      </a:pPr>
                      <a:r>
                        <a:rPr lang="en"/>
                        <a:t>Switching Inductor</a:t>
                      </a:r>
                      <a:endParaRPr/>
                    </a:p>
                  </a:txBody>
                  <a:tcPr marT="91425" marB="91425" marR="91425" marL="91425"/>
                </a:tc>
                <a:tc>
                  <a:txBody>
                    <a:bodyPr/>
                    <a:lstStyle/>
                    <a:p>
                      <a:pPr indent="0" lvl="0" marL="0" rtl="0" algn="l">
                        <a:spcBef>
                          <a:spcPts val="0"/>
                        </a:spcBef>
                        <a:spcAft>
                          <a:spcPts val="0"/>
                        </a:spcAft>
                        <a:buNone/>
                      </a:pPr>
                      <a:r>
                        <a:rPr lang="en" sz="1100"/>
                        <a:t>Energy storage element used in the switching conversion</a:t>
                      </a:r>
                      <a:endParaRPr sz="1100"/>
                    </a:p>
                  </a:txBody>
                  <a:tcPr marT="91425" marB="91425" marR="91425" marL="91425"/>
                </a:tc>
              </a:tr>
              <a:tr h="325325">
                <a:tc>
                  <a:txBody>
                    <a:bodyPr/>
                    <a:lstStyle/>
                    <a:p>
                      <a:pPr indent="0" lvl="0" marL="0" rtl="0" algn="l">
                        <a:spcBef>
                          <a:spcPts val="0"/>
                        </a:spcBef>
                        <a:spcAft>
                          <a:spcPts val="0"/>
                        </a:spcAft>
                        <a:buNone/>
                      </a:pPr>
                      <a:r>
                        <a:rPr lang="en"/>
                        <a:t>Green</a:t>
                      </a:r>
                      <a:endParaRPr/>
                    </a:p>
                  </a:txBody>
                  <a:tcPr marT="91425" marB="91425" marR="91425" marL="91425"/>
                </a:tc>
                <a:tc>
                  <a:txBody>
                    <a:bodyPr/>
                    <a:lstStyle/>
                    <a:p>
                      <a:pPr indent="0" lvl="0" marL="0" rtl="0" algn="l">
                        <a:spcBef>
                          <a:spcPts val="0"/>
                        </a:spcBef>
                        <a:spcAft>
                          <a:spcPts val="0"/>
                        </a:spcAft>
                        <a:buNone/>
                      </a:pPr>
                      <a:r>
                        <a:rPr lang="en"/>
                        <a:t>Input Caps</a:t>
                      </a:r>
                      <a:endParaRPr/>
                    </a:p>
                  </a:txBody>
                  <a:tcPr marT="91425" marB="91425" marR="91425" marL="91425"/>
                </a:tc>
                <a:tc>
                  <a:txBody>
                    <a:bodyPr/>
                    <a:lstStyle/>
                    <a:p>
                      <a:pPr indent="0" lvl="0" marL="0" rtl="0" algn="l">
                        <a:spcBef>
                          <a:spcPts val="0"/>
                        </a:spcBef>
                        <a:spcAft>
                          <a:spcPts val="0"/>
                        </a:spcAft>
                        <a:buNone/>
                      </a:pPr>
                      <a:r>
                        <a:rPr lang="en" sz="1100"/>
                        <a:t>Decoupling capacitors</a:t>
                      </a:r>
                      <a:endParaRPr sz="1200"/>
                    </a:p>
                  </a:txBody>
                  <a:tcPr marT="91425" marB="91425" marR="91425" marL="91425"/>
                </a:tc>
              </a:tr>
              <a:tr h="500525">
                <a:tc>
                  <a:txBody>
                    <a:bodyPr/>
                    <a:lstStyle/>
                    <a:p>
                      <a:pPr indent="0" lvl="0" marL="0" rtl="0" algn="l">
                        <a:spcBef>
                          <a:spcPts val="0"/>
                        </a:spcBef>
                        <a:spcAft>
                          <a:spcPts val="0"/>
                        </a:spcAft>
                        <a:buNone/>
                      </a:pPr>
                      <a:r>
                        <a:rPr lang="en"/>
                        <a:t>Orange</a:t>
                      </a:r>
                      <a:endParaRPr/>
                    </a:p>
                  </a:txBody>
                  <a:tcPr marT="91425" marB="91425" marR="91425" marL="91425"/>
                </a:tc>
                <a:tc>
                  <a:txBody>
                    <a:bodyPr/>
                    <a:lstStyle/>
                    <a:p>
                      <a:pPr indent="0" lvl="0" marL="0" rtl="0" algn="l">
                        <a:spcBef>
                          <a:spcPts val="0"/>
                        </a:spcBef>
                        <a:spcAft>
                          <a:spcPts val="0"/>
                        </a:spcAft>
                        <a:buNone/>
                      </a:pPr>
                      <a:r>
                        <a:rPr lang="en"/>
                        <a:t>Output Caps</a:t>
                      </a:r>
                      <a:endParaRPr/>
                    </a:p>
                  </a:txBody>
                  <a:tcPr marT="91425" marB="91425" marR="91425" marL="91425"/>
                </a:tc>
                <a:tc>
                  <a:txBody>
                    <a:bodyPr/>
                    <a:lstStyle/>
                    <a:p>
                      <a:pPr indent="0" lvl="0" marL="0" rtl="0" algn="l">
                        <a:spcBef>
                          <a:spcPts val="0"/>
                        </a:spcBef>
                        <a:spcAft>
                          <a:spcPts val="0"/>
                        </a:spcAft>
                        <a:buNone/>
                      </a:pPr>
                      <a:r>
                        <a:rPr lang="en" sz="1200"/>
                        <a:t>Output filter capacitors </a:t>
                      </a:r>
                      <a:endParaRPr sz="1200"/>
                    </a:p>
                  </a:txBody>
                  <a:tcPr marT="91425" marB="91425" marR="91425" marL="91425"/>
                </a:tc>
              </a:tr>
              <a:tr h="325325">
                <a:tc>
                  <a:txBody>
                    <a:bodyPr/>
                    <a:lstStyle/>
                    <a:p>
                      <a:pPr indent="0" lvl="0" marL="0" rtl="0" algn="l">
                        <a:spcBef>
                          <a:spcPts val="0"/>
                        </a:spcBef>
                        <a:spcAft>
                          <a:spcPts val="0"/>
                        </a:spcAft>
                        <a:buNone/>
                      </a:pPr>
                      <a:r>
                        <a:rPr lang="en"/>
                        <a:t>Cyan</a:t>
                      </a:r>
                      <a:endParaRPr/>
                    </a:p>
                  </a:txBody>
                  <a:tcPr marT="91425" marB="91425" marR="91425" marL="91425"/>
                </a:tc>
                <a:tc>
                  <a:txBody>
                    <a:bodyPr/>
                    <a:lstStyle/>
                    <a:p>
                      <a:pPr indent="0" lvl="0" marL="0" rtl="0" algn="l">
                        <a:spcBef>
                          <a:spcPts val="0"/>
                        </a:spcBef>
                        <a:spcAft>
                          <a:spcPts val="0"/>
                        </a:spcAft>
                        <a:buNone/>
                      </a:pPr>
                      <a:r>
                        <a:rPr lang="en"/>
                        <a:t>Output Voltage Divider Network</a:t>
                      </a:r>
                      <a:endParaRPr/>
                    </a:p>
                  </a:txBody>
                  <a:tcPr marT="91425" marB="91425" marR="91425" marL="91425"/>
                </a:tc>
                <a:tc>
                  <a:txBody>
                    <a:bodyPr/>
                    <a:lstStyle/>
                    <a:p>
                      <a:pPr indent="0" lvl="0" marL="0" rtl="0" algn="l">
                        <a:spcBef>
                          <a:spcPts val="0"/>
                        </a:spcBef>
                        <a:spcAft>
                          <a:spcPts val="0"/>
                        </a:spcAft>
                        <a:buNone/>
                      </a:pPr>
                      <a:r>
                        <a:rPr lang="en" sz="1100"/>
                        <a:t>Resistor divider that sets VOUT = 3.3 V through the regulator feedback pin</a:t>
                      </a:r>
                      <a:endParaRPr sz="1200"/>
                    </a:p>
                  </a:txBody>
                  <a:tcPr marT="91425" marB="91425" marR="91425" marL="91425"/>
                </a:tc>
              </a:tr>
              <a:tr h="325325">
                <a:tc>
                  <a:txBody>
                    <a:bodyPr/>
                    <a:lstStyle/>
                    <a:p>
                      <a:pPr indent="0" lvl="0" marL="0" rtl="0" algn="l">
                        <a:spcBef>
                          <a:spcPts val="0"/>
                        </a:spcBef>
                        <a:spcAft>
                          <a:spcPts val="0"/>
                        </a:spcAft>
                        <a:buNone/>
                      </a:pPr>
                      <a:r>
                        <a:rPr lang="en"/>
                        <a:t>Yellow</a:t>
                      </a:r>
                      <a:endParaRPr/>
                    </a:p>
                  </a:txBody>
                  <a:tcPr marT="91425" marB="91425" marR="91425" marL="91425"/>
                </a:tc>
                <a:tc>
                  <a:txBody>
                    <a:bodyPr/>
                    <a:lstStyle/>
                    <a:p>
                      <a:pPr indent="0" lvl="0" marL="0" rtl="0" algn="l">
                        <a:spcBef>
                          <a:spcPts val="0"/>
                        </a:spcBef>
                        <a:spcAft>
                          <a:spcPts val="0"/>
                        </a:spcAft>
                        <a:buNone/>
                      </a:pPr>
                      <a:r>
                        <a:rPr lang="en"/>
                        <a:t>Enable</a:t>
                      </a:r>
                      <a:endParaRPr/>
                    </a:p>
                  </a:txBody>
                  <a:tcPr marT="91425" marB="91425" marR="91425" marL="91425"/>
                </a:tc>
                <a:tc>
                  <a:txBody>
                    <a:bodyPr/>
                    <a:lstStyle/>
                    <a:p>
                      <a:pPr indent="0" lvl="0" marL="0" rtl="0" algn="l">
                        <a:spcBef>
                          <a:spcPts val="0"/>
                        </a:spcBef>
                        <a:spcAft>
                          <a:spcPts val="0"/>
                        </a:spcAft>
                        <a:buNone/>
                      </a:pPr>
                      <a:r>
                        <a:rPr lang="en" sz="1100"/>
                        <a:t>Logic control pin used to turn the regulator ON or OFF</a:t>
                      </a:r>
                      <a:endParaRPr/>
                    </a:p>
                  </a:txBody>
                  <a:tcPr marT="91425" marB="91425" marR="91425" marL="91425"/>
                </a:tc>
              </a:tr>
              <a:tr h="293300">
                <a:tc>
                  <a:txBody>
                    <a:bodyPr/>
                    <a:lstStyle/>
                    <a:p>
                      <a:pPr indent="0" lvl="0" marL="0" rtl="0" algn="l">
                        <a:spcBef>
                          <a:spcPts val="0"/>
                        </a:spcBef>
                        <a:spcAft>
                          <a:spcPts val="0"/>
                        </a:spcAft>
                        <a:buNone/>
                      </a:pPr>
                      <a:r>
                        <a:rPr lang="en"/>
                        <a:t>Pink</a:t>
                      </a:r>
                      <a:endParaRPr/>
                    </a:p>
                  </a:txBody>
                  <a:tcPr marT="91425" marB="91425" marR="91425" marL="91425"/>
                </a:tc>
                <a:tc>
                  <a:txBody>
                    <a:bodyPr/>
                    <a:lstStyle/>
                    <a:p>
                      <a:pPr indent="0" lvl="0" marL="0" rtl="0" algn="l">
                        <a:spcBef>
                          <a:spcPts val="0"/>
                        </a:spcBef>
                        <a:spcAft>
                          <a:spcPts val="0"/>
                        </a:spcAft>
                        <a:buNone/>
                      </a:pPr>
                      <a:r>
                        <a:rPr lang="en"/>
                        <a:t>Power Good</a:t>
                      </a:r>
                      <a:endParaRPr/>
                    </a:p>
                  </a:txBody>
                  <a:tcPr marT="91425" marB="91425" marR="91425" marL="91425"/>
                </a:tc>
                <a:tc>
                  <a:txBody>
                    <a:bodyPr/>
                    <a:lstStyle/>
                    <a:p>
                      <a:pPr indent="0" lvl="0" marL="0" rtl="0" algn="l">
                        <a:spcBef>
                          <a:spcPts val="0"/>
                        </a:spcBef>
                        <a:spcAft>
                          <a:spcPts val="0"/>
                        </a:spcAft>
                        <a:buNone/>
                      </a:pPr>
                      <a:r>
                        <a:rPr lang="en" sz="1100"/>
                        <a:t>signals when the regulator output voltage is stable</a:t>
                      </a:r>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1"/>
          <p:cNvSpPr txBox="1"/>
          <p:nvPr>
            <p:ph type="title"/>
          </p:nvPr>
        </p:nvSpPr>
        <p:spPr>
          <a:xfrm>
            <a:off x="0" y="-12"/>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Path: Sources</a:t>
            </a:r>
            <a:endParaRPr sz="1500">
              <a:solidFill>
                <a:srgbClr val="FF0000"/>
              </a:solidFill>
            </a:endParaRPr>
          </a:p>
        </p:txBody>
      </p:sp>
      <p:pic>
        <p:nvPicPr>
          <p:cNvPr id="394" name="Google Shape;394;p31"/>
          <p:cNvPicPr preferRelativeResize="0"/>
          <p:nvPr/>
        </p:nvPicPr>
        <p:blipFill>
          <a:blip r:embed="rId3">
            <a:alphaModFix/>
          </a:blip>
          <a:stretch>
            <a:fillRect/>
          </a:stretch>
        </p:blipFill>
        <p:spPr>
          <a:xfrm>
            <a:off x="8012000" y="0"/>
            <a:ext cx="1132000" cy="1045325"/>
          </a:xfrm>
          <a:prstGeom prst="rect">
            <a:avLst/>
          </a:prstGeom>
          <a:noFill/>
          <a:ln>
            <a:noFill/>
          </a:ln>
        </p:spPr>
      </p:pic>
      <p:pic>
        <p:nvPicPr>
          <p:cNvPr id="395" name="Google Shape;395;p31"/>
          <p:cNvPicPr preferRelativeResize="0"/>
          <p:nvPr/>
        </p:nvPicPr>
        <p:blipFill>
          <a:blip r:embed="rId4">
            <a:alphaModFix/>
          </a:blip>
          <a:stretch>
            <a:fillRect/>
          </a:stretch>
        </p:blipFill>
        <p:spPr>
          <a:xfrm>
            <a:off x="243075" y="1045325"/>
            <a:ext cx="3605949" cy="1668599"/>
          </a:xfrm>
          <a:prstGeom prst="rect">
            <a:avLst/>
          </a:prstGeom>
          <a:noFill/>
          <a:ln>
            <a:noFill/>
          </a:ln>
        </p:spPr>
      </p:pic>
      <p:sp>
        <p:nvSpPr>
          <p:cNvPr id="396" name="Google Shape;396;p31"/>
          <p:cNvSpPr txBox="1"/>
          <p:nvPr/>
        </p:nvSpPr>
        <p:spPr>
          <a:xfrm>
            <a:off x="4330200" y="1045325"/>
            <a:ext cx="4190400" cy="1668600"/>
          </a:xfrm>
          <a:prstGeom prst="rect">
            <a:avLst/>
          </a:prstGeom>
          <a:noFill/>
          <a:ln>
            <a:noFill/>
          </a:ln>
        </p:spPr>
        <p:txBody>
          <a:bodyPr anchorCtr="0" anchor="t" bIns="91425" lIns="91425" spcFirstLastPara="1" rIns="91425" wrap="square" tIns="91425">
            <a:noAutofit/>
          </a:bodyPr>
          <a:lstStyle/>
          <a:p>
            <a:pPr indent="-304800" lvl="0" marL="457200" rtl="0" algn="l">
              <a:lnSpc>
                <a:spcPct val="115000"/>
              </a:lnSpc>
              <a:spcBef>
                <a:spcPts val="800"/>
              </a:spcBef>
              <a:spcAft>
                <a:spcPts val="0"/>
              </a:spcAft>
              <a:buClr>
                <a:schemeClr val="dk2"/>
              </a:buClr>
              <a:buSzPts val="1200"/>
              <a:buChar char="●"/>
            </a:pPr>
            <a:r>
              <a:rPr lang="en" sz="1200">
                <a:solidFill>
                  <a:schemeClr val="dk1"/>
                </a:solidFill>
              </a:rPr>
              <a:t>High energy density (compact, long runtime)</a:t>
            </a:r>
            <a:endParaRPr sz="1200">
              <a:solidFill>
                <a:schemeClr val="dk1"/>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1"/>
                </a:solidFill>
              </a:rPr>
              <a:t>Widely available and cost-effective</a:t>
            </a:r>
            <a:endParaRPr sz="1200">
              <a:solidFill>
                <a:schemeClr val="dk1"/>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1"/>
                </a:solidFill>
              </a:rPr>
              <a:t>Rechargeable and scalable</a:t>
            </a:r>
            <a:endParaRPr sz="1200">
              <a:solidFill>
                <a:schemeClr val="dk1"/>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1"/>
                </a:solidFill>
              </a:rPr>
              <a:t>Built-in Protection Circuit:</a:t>
            </a:r>
            <a:endParaRPr sz="1200">
              <a:solidFill>
                <a:schemeClr val="dk1"/>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1"/>
                </a:solidFill>
              </a:rPr>
              <a:t>Overcurrent / short-circuit protection</a:t>
            </a:r>
            <a:endParaRPr sz="1200">
              <a:solidFill>
                <a:schemeClr val="dk1"/>
              </a:solidFill>
            </a:endParaRPr>
          </a:p>
          <a:p>
            <a:pPr indent="-304800" lvl="0" marL="457200" rtl="0" algn="l">
              <a:lnSpc>
                <a:spcPct val="115000"/>
              </a:lnSpc>
              <a:spcBef>
                <a:spcPts val="0"/>
              </a:spcBef>
              <a:spcAft>
                <a:spcPts val="0"/>
              </a:spcAft>
              <a:buClr>
                <a:schemeClr val="dk2"/>
              </a:buClr>
              <a:buSzPts val="1200"/>
              <a:buChar char="●"/>
            </a:pPr>
            <a:r>
              <a:rPr lang="en" sz="1200">
                <a:solidFill>
                  <a:schemeClr val="dk1"/>
                </a:solidFill>
              </a:rPr>
              <a:t>Reduced need for external protection circuitry</a:t>
            </a:r>
            <a:endParaRPr sz="1200">
              <a:solidFill>
                <a:schemeClr val="dk2"/>
              </a:solidFill>
            </a:endParaRPr>
          </a:p>
        </p:txBody>
      </p:sp>
      <p:graphicFrame>
        <p:nvGraphicFramePr>
          <p:cNvPr id="397" name="Google Shape;397;p31"/>
          <p:cNvGraphicFramePr/>
          <p:nvPr/>
        </p:nvGraphicFramePr>
        <p:xfrm>
          <a:off x="4330200" y="2940838"/>
          <a:ext cx="3000000" cy="3000000"/>
        </p:xfrm>
        <a:graphic>
          <a:graphicData uri="http://schemas.openxmlformats.org/drawingml/2006/table">
            <a:tbl>
              <a:tblPr>
                <a:noFill/>
                <a:tableStyleId>{8A64711E-6712-4289-8B49-C7EBBF272440}</a:tableStyleId>
              </a:tblPr>
              <a:tblGrid>
                <a:gridCol w="1961450"/>
                <a:gridCol w="1961450"/>
              </a:tblGrid>
              <a:tr h="563250">
                <a:tc>
                  <a:txBody>
                    <a:bodyPr/>
                    <a:lstStyle/>
                    <a:p>
                      <a:pPr indent="0" lvl="0" marL="0" rtl="0" algn="l">
                        <a:spcBef>
                          <a:spcPts val="0"/>
                        </a:spcBef>
                        <a:spcAft>
                          <a:spcPts val="0"/>
                        </a:spcAft>
                        <a:buNone/>
                      </a:pPr>
                      <a:r>
                        <a:rPr lang="en" sz="1100"/>
                        <a:t>Universal compatibility</a:t>
                      </a:r>
                      <a:endParaRPr sz="1100"/>
                    </a:p>
                  </a:txBody>
                  <a:tcPr marT="91425" marB="91425" marR="91425" marL="91425"/>
                </a:tc>
                <a:tc>
                  <a:txBody>
                    <a:bodyPr/>
                    <a:lstStyle/>
                    <a:p>
                      <a:pPr indent="0" lvl="0" marL="0" rtl="0" algn="l">
                        <a:spcBef>
                          <a:spcPts val="0"/>
                        </a:spcBef>
                        <a:spcAft>
                          <a:spcPts val="0"/>
                        </a:spcAft>
                        <a:buNone/>
                      </a:pPr>
                      <a:r>
                        <a:rPr lang="en" sz="1200"/>
                        <a:t>Works with almost all computers and chargers</a:t>
                      </a:r>
                      <a:endParaRPr sz="1200"/>
                    </a:p>
                  </a:txBody>
                  <a:tcPr marT="91425" marB="91425" marR="91425" marL="91425"/>
                </a:tc>
              </a:tr>
              <a:tr h="391175">
                <a:tc>
                  <a:txBody>
                    <a:bodyPr/>
                    <a:lstStyle/>
                    <a:p>
                      <a:pPr indent="0" lvl="0" marL="0" rtl="0" algn="l">
                        <a:spcBef>
                          <a:spcPts val="0"/>
                        </a:spcBef>
                        <a:spcAft>
                          <a:spcPts val="0"/>
                        </a:spcAft>
                        <a:buNone/>
                      </a:pPr>
                      <a:r>
                        <a:rPr lang="en" sz="1200"/>
                        <a:t>High current capability</a:t>
                      </a:r>
                      <a:endParaRPr/>
                    </a:p>
                  </a:txBody>
                  <a:tcPr marT="91425" marB="91425" marR="91425" marL="91425"/>
                </a:tc>
                <a:tc>
                  <a:txBody>
                    <a:bodyPr/>
                    <a:lstStyle/>
                    <a:p>
                      <a:pPr indent="0" lvl="0" marL="0" rtl="0" algn="l">
                        <a:spcBef>
                          <a:spcPts val="0"/>
                        </a:spcBef>
                        <a:spcAft>
                          <a:spcPts val="0"/>
                        </a:spcAft>
                        <a:buNone/>
                      </a:pPr>
                      <a:r>
                        <a:rPr lang="en" sz="1200">
                          <a:solidFill>
                            <a:schemeClr val="dk1"/>
                          </a:solidFill>
                        </a:rPr>
                        <a:t>Can supply up to 500 mA</a:t>
                      </a:r>
                      <a:endParaRPr sz="1500"/>
                    </a:p>
                  </a:txBody>
                  <a:tcPr marT="91425" marB="91425" marR="91425" marL="91425"/>
                </a:tc>
              </a:tr>
              <a:tr h="531950">
                <a:tc>
                  <a:txBody>
                    <a:bodyPr/>
                    <a:lstStyle/>
                    <a:p>
                      <a:pPr indent="0" lvl="0" marL="0" rtl="0" algn="l">
                        <a:spcBef>
                          <a:spcPts val="0"/>
                        </a:spcBef>
                        <a:spcAft>
                          <a:spcPts val="0"/>
                        </a:spcAft>
                        <a:buNone/>
                      </a:pPr>
                      <a:r>
                        <a:rPr lang="en" sz="1200"/>
                        <a:t>Simple implementation</a:t>
                      </a:r>
                      <a:endParaRPr sz="1200"/>
                    </a:p>
                  </a:txBody>
                  <a:tcPr marT="91425" marB="91425" marR="91425" marL="91425"/>
                </a:tc>
                <a:tc>
                  <a:txBody>
                    <a:bodyPr/>
                    <a:lstStyle/>
                    <a:p>
                      <a:pPr indent="0" lvl="0" marL="0" rtl="0" algn="l">
                        <a:spcBef>
                          <a:spcPts val="0"/>
                        </a:spcBef>
                        <a:spcAft>
                          <a:spcPts val="0"/>
                        </a:spcAft>
                        <a:buNone/>
                      </a:pPr>
                      <a:r>
                        <a:rPr lang="en" sz="1100"/>
                        <a:t>No complex orientation or negotiation</a:t>
                      </a:r>
                      <a:endParaRPr sz="1100"/>
                    </a:p>
                  </a:txBody>
                  <a:tcPr marT="91425" marB="91425" marR="91425" marL="91425"/>
                </a:tc>
              </a:tr>
              <a:tr h="563250">
                <a:tc>
                  <a:txBody>
                    <a:bodyPr/>
                    <a:lstStyle/>
                    <a:p>
                      <a:pPr indent="0" lvl="0" marL="0" rtl="0" algn="l">
                        <a:spcBef>
                          <a:spcPts val="0"/>
                        </a:spcBef>
                        <a:spcAft>
                          <a:spcPts val="0"/>
                        </a:spcAft>
                        <a:buNone/>
                      </a:pPr>
                      <a:r>
                        <a:rPr lang="en" sz="1200"/>
                        <a:t>Robust &amp; durable</a:t>
                      </a:r>
                      <a:endParaRPr sz="1200"/>
                    </a:p>
                  </a:txBody>
                  <a:tcPr marT="91425" marB="91425" marR="91425" marL="91425"/>
                </a:tc>
                <a:tc>
                  <a:txBody>
                    <a:bodyPr/>
                    <a:lstStyle/>
                    <a:p>
                      <a:pPr indent="0" lvl="0" marL="0" rtl="0" algn="l">
                        <a:spcBef>
                          <a:spcPts val="0"/>
                        </a:spcBef>
                        <a:spcAft>
                          <a:spcPts val="0"/>
                        </a:spcAft>
                        <a:buNone/>
                      </a:pPr>
                      <a:r>
                        <a:rPr lang="en" sz="1200"/>
                        <a:t>Physically strong connector </a:t>
                      </a:r>
                      <a:endParaRPr sz="1200"/>
                    </a:p>
                  </a:txBody>
                  <a:tcPr marT="91425" marB="91425" marR="91425" marL="91425"/>
                </a:tc>
              </a:tr>
            </a:tbl>
          </a:graphicData>
        </a:graphic>
      </p:graphicFrame>
      <p:pic>
        <p:nvPicPr>
          <p:cNvPr id="398" name="Google Shape;398;p31"/>
          <p:cNvPicPr preferRelativeResize="0"/>
          <p:nvPr/>
        </p:nvPicPr>
        <p:blipFill>
          <a:blip r:embed="rId5">
            <a:alphaModFix/>
          </a:blip>
          <a:stretch>
            <a:fillRect/>
          </a:stretch>
        </p:blipFill>
        <p:spPr>
          <a:xfrm>
            <a:off x="243075" y="2830613"/>
            <a:ext cx="3605950" cy="227005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32"/>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Power Path: Power MUX (TPS2117)</a:t>
            </a:r>
            <a:endParaRPr sz="1500">
              <a:solidFill>
                <a:srgbClr val="FF0000"/>
              </a:solidFill>
            </a:endParaRPr>
          </a:p>
        </p:txBody>
      </p:sp>
      <p:pic>
        <p:nvPicPr>
          <p:cNvPr id="404" name="Google Shape;404;p32"/>
          <p:cNvPicPr preferRelativeResize="0"/>
          <p:nvPr/>
        </p:nvPicPr>
        <p:blipFill>
          <a:blip r:embed="rId3">
            <a:alphaModFix/>
          </a:blip>
          <a:stretch>
            <a:fillRect/>
          </a:stretch>
        </p:blipFill>
        <p:spPr>
          <a:xfrm>
            <a:off x="8012000" y="0"/>
            <a:ext cx="1132000" cy="1045325"/>
          </a:xfrm>
          <a:prstGeom prst="rect">
            <a:avLst/>
          </a:prstGeom>
          <a:noFill/>
          <a:ln>
            <a:noFill/>
          </a:ln>
        </p:spPr>
      </p:pic>
      <p:pic>
        <p:nvPicPr>
          <p:cNvPr id="405" name="Google Shape;405;p32"/>
          <p:cNvPicPr preferRelativeResize="0"/>
          <p:nvPr/>
        </p:nvPicPr>
        <p:blipFill>
          <a:blip r:embed="rId4">
            <a:alphaModFix/>
          </a:blip>
          <a:stretch>
            <a:fillRect/>
          </a:stretch>
        </p:blipFill>
        <p:spPr>
          <a:xfrm>
            <a:off x="420900" y="2786725"/>
            <a:ext cx="2593725" cy="2228025"/>
          </a:xfrm>
          <a:prstGeom prst="rect">
            <a:avLst/>
          </a:prstGeom>
          <a:noFill/>
          <a:ln>
            <a:noFill/>
          </a:ln>
        </p:spPr>
      </p:pic>
      <p:graphicFrame>
        <p:nvGraphicFramePr>
          <p:cNvPr id="406" name="Google Shape;406;p32"/>
          <p:cNvGraphicFramePr/>
          <p:nvPr/>
        </p:nvGraphicFramePr>
        <p:xfrm>
          <a:off x="3559475" y="1229675"/>
          <a:ext cx="3000000" cy="3000000"/>
        </p:xfrm>
        <a:graphic>
          <a:graphicData uri="http://schemas.openxmlformats.org/drawingml/2006/table">
            <a:tbl>
              <a:tblPr>
                <a:noFill/>
                <a:tableStyleId>{8A64711E-6712-4289-8B49-C7EBBF272440}</a:tableStyleId>
              </a:tblPr>
              <a:tblGrid>
                <a:gridCol w="2480575"/>
                <a:gridCol w="2480575"/>
              </a:tblGrid>
              <a:tr h="472150">
                <a:tc>
                  <a:txBody>
                    <a:bodyPr/>
                    <a:lstStyle/>
                    <a:p>
                      <a:pPr indent="0" lvl="0" marL="0" rtl="0" algn="l">
                        <a:spcBef>
                          <a:spcPts val="0"/>
                        </a:spcBef>
                        <a:spcAft>
                          <a:spcPts val="0"/>
                        </a:spcAft>
                        <a:buNone/>
                      </a:pPr>
                      <a:r>
                        <a:rPr lang="en"/>
                        <a:t>Feature</a:t>
                      </a:r>
                      <a:endParaRPr/>
                    </a:p>
                  </a:txBody>
                  <a:tcPr marT="91425" marB="91425" marR="91425" marL="91425"/>
                </a:tc>
                <a:tc>
                  <a:txBody>
                    <a:bodyPr/>
                    <a:lstStyle/>
                    <a:p>
                      <a:pPr indent="0" lvl="0" marL="0" rtl="0" algn="l">
                        <a:spcBef>
                          <a:spcPts val="0"/>
                        </a:spcBef>
                        <a:spcAft>
                          <a:spcPts val="0"/>
                        </a:spcAft>
                        <a:buNone/>
                      </a:pPr>
                      <a:r>
                        <a:rPr lang="en"/>
                        <a:t>TPS2117</a:t>
                      </a:r>
                      <a:endParaRPr/>
                    </a:p>
                  </a:txBody>
                  <a:tcPr marT="91425" marB="91425" marR="91425" marL="91425"/>
                </a:tc>
              </a:tr>
              <a:tr h="717025">
                <a:tc>
                  <a:txBody>
                    <a:bodyPr/>
                    <a:lstStyle/>
                    <a:p>
                      <a:pPr indent="0" lvl="0" marL="0" rtl="0" algn="l">
                        <a:spcBef>
                          <a:spcPts val="0"/>
                        </a:spcBef>
                        <a:spcAft>
                          <a:spcPts val="0"/>
                        </a:spcAft>
                        <a:buNone/>
                      </a:pPr>
                      <a:r>
                        <a:rPr lang="en"/>
                        <a:t>Automatic Switching</a:t>
                      </a:r>
                      <a:endParaRPr/>
                    </a:p>
                  </a:txBody>
                  <a:tcPr marT="91425" marB="91425" marR="91425" marL="91425"/>
                </a:tc>
                <a:tc>
                  <a:txBody>
                    <a:bodyPr/>
                    <a:lstStyle/>
                    <a:p>
                      <a:pPr indent="0" lvl="0" marL="0" rtl="0" algn="l">
                        <a:spcBef>
                          <a:spcPts val="0"/>
                        </a:spcBef>
                        <a:spcAft>
                          <a:spcPts val="0"/>
                        </a:spcAft>
                        <a:buNone/>
                      </a:pPr>
                      <a:r>
                        <a:rPr lang="en"/>
                        <a:t>Seamless switching between sources</a:t>
                      </a:r>
                      <a:endParaRPr/>
                    </a:p>
                  </a:txBody>
                  <a:tcPr marT="91425" marB="91425" marR="91425" marL="91425"/>
                </a:tc>
              </a:tr>
              <a:tr h="717025">
                <a:tc>
                  <a:txBody>
                    <a:bodyPr/>
                    <a:lstStyle/>
                    <a:p>
                      <a:pPr indent="0" lvl="0" marL="0" rtl="0" algn="l">
                        <a:spcBef>
                          <a:spcPts val="0"/>
                        </a:spcBef>
                        <a:spcAft>
                          <a:spcPts val="0"/>
                        </a:spcAft>
                        <a:buNone/>
                      </a:pPr>
                      <a:r>
                        <a:rPr lang="en"/>
                        <a:t>Low Power Consumption</a:t>
                      </a:r>
                      <a:endParaRPr/>
                    </a:p>
                  </a:txBody>
                  <a:tcPr marT="91425" marB="91425" marR="91425" marL="91425"/>
                </a:tc>
                <a:tc>
                  <a:txBody>
                    <a:bodyPr/>
                    <a:lstStyle/>
                    <a:p>
                      <a:pPr indent="0" lvl="0" marL="0" rtl="0" algn="l">
                        <a:spcBef>
                          <a:spcPts val="0"/>
                        </a:spcBef>
                        <a:spcAft>
                          <a:spcPts val="0"/>
                        </a:spcAft>
                        <a:buNone/>
                      </a:pPr>
                      <a:r>
                        <a:rPr lang="en"/>
                        <a:t>1uA current (Perserces battery life)</a:t>
                      </a:r>
                      <a:endParaRPr/>
                    </a:p>
                  </a:txBody>
                  <a:tcPr marT="91425" marB="91425" marR="91425" marL="91425"/>
                </a:tc>
              </a:tr>
              <a:tr h="717025">
                <a:tc>
                  <a:txBody>
                    <a:bodyPr/>
                    <a:lstStyle/>
                    <a:p>
                      <a:pPr indent="0" lvl="0" marL="0" rtl="0" algn="l">
                        <a:spcBef>
                          <a:spcPts val="0"/>
                        </a:spcBef>
                        <a:spcAft>
                          <a:spcPts val="0"/>
                        </a:spcAft>
                        <a:buNone/>
                      </a:pPr>
                      <a:r>
                        <a:rPr lang="en"/>
                        <a:t>High Current + Low Loss</a:t>
                      </a:r>
                      <a:endParaRPr/>
                    </a:p>
                  </a:txBody>
                  <a:tcPr marT="91425" marB="91425" marR="91425" marL="91425"/>
                </a:tc>
                <a:tc>
                  <a:txBody>
                    <a:bodyPr/>
                    <a:lstStyle/>
                    <a:p>
                      <a:pPr indent="0" lvl="0" marL="0" rtl="0" algn="l">
                        <a:spcBef>
                          <a:spcPts val="0"/>
                        </a:spcBef>
                        <a:spcAft>
                          <a:spcPts val="0"/>
                        </a:spcAft>
                        <a:buNone/>
                      </a:pPr>
                      <a:r>
                        <a:rPr lang="en"/>
                        <a:t>Up to 4A (Hanfles load spikes)</a:t>
                      </a:r>
                      <a:endParaRPr/>
                    </a:p>
                  </a:txBody>
                  <a:tcPr marT="91425" marB="91425" marR="91425" marL="91425"/>
                </a:tc>
              </a:tr>
              <a:tr h="717025">
                <a:tc>
                  <a:txBody>
                    <a:bodyPr/>
                    <a:lstStyle/>
                    <a:p>
                      <a:pPr indent="0" lvl="0" marL="0" rtl="0" algn="l">
                        <a:spcBef>
                          <a:spcPts val="0"/>
                        </a:spcBef>
                        <a:spcAft>
                          <a:spcPts val="0"/>
                        </a:spcAft>
                        <a:buNone/>
                      </a:pPr>
                      <a:r>
                        <a:rPr lang="en"/>
                        <a:t>Built in Protection</a:t>
                      </a:r>
                      <a:endParaRPr/>
                    </a:p>
                  </a:txBody>
                  <a:tcPr marT="91425" marB="91425" marR="91425" marL="91425"/>
                </a:tc>
                <a:tc>
                  <a:txBody>
                    <a:bodyPr/>
                    <a:lstStyle/>
                    <a:p>
                      <a:pPr indent="0" lvl="0" marL="0" rtl="0" algn="l">
                        <a:spcBef>
                          <a:spcPts val="0"/>
                        </a:spcBef>
                        <a:spcAft>
                          <a:spcPts val="0"/>
                        </a:spcAft>
                        <a:buNone/>
                      </a:pPr>
                      <a:r>
                        <a:rPr lang="en"/>
                        <a:t>Prevents damage using reverse current blocking</a:t>
                      </a:r>
                      <a:endParaRPr/>
                    </a:p>
                  </a:txBody>
                  <a:tcPr marT="91425" marB="91425" marR="91425" marL="91425"/>
                </a:tc>
              </a:tr>
            </a:tbl>
          </a:graphicData>
        </a:graphic>
      </p:graphicFrame>
      <p:pic>
        <p:nvPicPr>
          <p:cNvPr id="407" name="Google Shape;407;p32"/>
          <p:cNvPicPr preferRelativeResize="0"/>
          <p:nvPr/>
        </p:nvPicPr>
        <p:blipFill>
          <a:blip r:embed="rId5">
            <a:alphaModFix/>
          </a:blip>
          <a:stretch>
            <a:fillRect/>
          </a:stretch>
        </p:blipFill>
        <p:spPr>
          <a:xfrm>
            <a:off x="152400" y="752700"/>
            <a:ext cx="2865593" cy="18816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3"/>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Path: USB to UART </a:t>
            </a:r>
            <a:endParaRPr sz="1500">
              <a:solidFill>
                <a:srgbClr val="FF0000"/>
              </a:solidFill>
            </a:endParaRPr>
          </a:p>
        </p:txBody>
      </p:sp>
      <p:pic>
        <p:nvPicPr>
          <p:cNvPr id="413" name="Google Shape;413;p33" title="IMG_9393.JPG"/>
          <p:cNvPicPr preferRelativeResize="0"/>
          <p:nvPr/>
        </p:nvPicPr>
        <p:blipFill rotWithShape="1">
          <a:blip r:embed="rId3">
            <a:alphaModFix/>
          </a:blip>
          <a:srcRect b="0" l="19235" r="17677" t="0"/>
          <a:stretch/>
        </p:blipFill>
        <p:spPr>
          <a:xfrm>
            <a:off x="8076822" y="0"/>
            <a:ext cx="1067174" cy="962525"/>
          </a:xfrm>
          <a:prstGeom prst="rect">
            <a:avLst/>
          </a:prstGeom>
          <a:noFill/>
          <a:ln>
            <a:noFill/>
          </a:ln>
        </p:spPr>
      </p:pic>
      <p:pic>
        <p:nvPicPr>
          <p:cNvPr id="414" name="Google Shape;414;p33"/>
          <p:cNvPicPr preferRelativeResize="0"/>
          <p:nvPr/>
        </p:nvPicPr>
        <p:blipFill>
          <a:blip r:embed="rId4">
            <a:alphaModFix/>
          </a:blip>
          <a:stretch>
            <a:fillRect/>
          </a:stretch>
        </p:blipFill>
        <p:spPr>
          <a:xfrm>
            <a:off x="5117175" y="60525"/>
            <a:ext cx="2889425" cy="2855575"/>
          </a:xfrm>
          <a:prstGeom prst="rect">
            <a:avLst/>
          </a:prstGeom>
          <a:noFill/>
          <a:ln cap="flat" cmpd="sng" w="28575">
            <a:solidFill>
              <a:schemeClr val="dk2"/>
            </a:solidFill>
            <a:prstDash val="solid"/>
            <a:round/>
            <a:headEnd len="sm" w="sm" type="none"/>
            <a:tailEnd len="sm" w="sm" type="none"/>
          </a:ln>
        </p:spPr>
      </p:pic>
      <p:pic>
        <p:nvPicPr>
          <p:cNvPr id="415" name="Google Shape;415;p33"/>
          <p:cNvPicPr preferRelativeResize="0"/>
          <p:nvPr/>
        </p:nvPicPr>
        <p:blipFill rotWithShape="1">
          <a:blip r:embed="rId5">
            <a:alphaModFix/>
          </a:blip>
          <a:srcRect b="22758" l="16058" r="14275" t="25009"/>
          <a:stretch/>
        </p:blipFill>
        <p:spPr>
          <a:xfrm>
            <a:off x="3726713" y="0"/>
            <a:ext cx="1067174" cy="800100"/>
          </a:xfrm>
          <a:prstGeom prst="rect">
            <a:avLst/>
          </a:prstGeom>
          <a:noFill/>
          <a:ln>
            <a:noFill/>
          </a:ln>
        </p:spPr>
      </p:pic>
      <p:pic>
        <p:nvPicPr>
          <p:cNvPr id="416" name="Google Shape;416;p33"/>
          <p:cNvPicPr preferRelativeResize="0"/>
          <p:nvPr/>
        </p:nvPicPr>
        <p:blipFill>
          <a:blip r:embed="rId6">
            <a:alphaModFix/>
          </a:blip>
          <a:stretch>
            <a:fillRect/>
          </a:stretch>
        </p:blipFill>
        <p:spPr>
          <a:xfrm>
            <a:off x="2174000" y="2971738"/>
            <a:ext cx="2334131" cy="2171775"/>
          </a:xfrm>
          <a:prstGeom prst="rect">
            <a:avLst/>
          </a:prstGeom>
          <a:noFill/>
          <a:ln>
            <a:noFill/>
          </a:ln>
        </p:spPr>
      </p:pic>
      <p:sp>
        <p:nvSpPr>
          <p:cNvPr id="417" name="Google Shape;417;p33"/>
          <p:cNvSpPr txBox="1"/>
          <p:nvPr/>
        </p:nvSpPr>
        <p:spPr>
          <a:xfrm>
            <a:off x="5300088" y="3633583"/>
            <a:ext cx="656400" cy="8481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Manrope"/>
                <a:ea typeface="Manrope"/>
                <a:cs typeface="Manrope"/>
                <a:sym typeface="Manrope"/>
              </a:rPr>
              <a:t>Usb</a:t>
            </a:r>
            <a:endParaRPr sz="1200">
              <a:solidFill>
                <a:schemeClr val="dk1"/>
              </a:solidFill>
              <a:latin typeface="Manrope"/>
              <a:ea typeface="Manrope"/>
              <a:cs typeface="Manrope"/>
              <a:sym typeface="Manrope"/>
            </a:endParaRPr>
          </a:p>
          <a:p>
            <a:pPr indent="0" lvl="0" marL="0" rtl="0" algn="l">
              <a:spcBef>
                <a:spcPts val="0"/>
              </a:spcBef>
              <a:spcAft>
                <a:spcPts val="0"/>
              </a:spcAft>
              <a:buClr>
                <a:schemeClr val="dk1"/>
              </a:buClr>
              <a:buSzPts val="1100"/>
              <a:buFont typeface="Arial"/>
              <a:buNone/>
            </a:pPr>
            <a:r>
              <a:rPr lang="en" sz="1200">
                <a:solidFill>
                  <a:schemeClr val="dk1"/>
                </a:solidFill>
                <a:latin typeface="Manrope"/>
                <a:ea typeface="Manrope"/>
                <a:cs typeface="Manrope"/>
                <a:sym typeface="Manrope"/>
              </a:rPr>
              <a:t>To Uart Bridge</a:t>
            </a:r>
            <a:endParaRPr sz="1200">
              <a:solidFill>
                <a:schemeClr val="dk1"/>
              </a:solidFill>
              <a:latin typeface="Manrope"/>
              <a:ea typeface="Manrope"/>
              <a:cs typeface="Manrope"/>
              <a:sym typeface="Manrope"/>
            </a:endParaRPr>
          </a:p>
        </p:txBody>
      </p:sp>
      <p:pic>
        <p:nvPicPr>
          <p:cNvPr id="418" name="Google Shape;418;p33"/>
          <p:cNvPicPr preferRelativeResize="0"/>
          <p:nvPr/>
        </p:nvPicPr>
        <p:blipFill>
          <a:blip r:embed="rId7">
            <a:alphaModFix/>
          </a:blip>
          <a:stretch>
            <a:fillRect/>
          </a:stretch>
        </p:blipFill>
        <p:spPr>
          <a:xfrm>
            <a:off x="7020251" y="3630900"/>
            <a:ext cx="1754949" cy="925750"/>
          </a:xfrm>
          <a:prstGeom prst="rect">
            <a:avLst/>
          </a:prstGeom>
          <a:noFill/>
          <a:ln>
            <a:noFill/>
          </a:ln>
        </p:spPr>
      </p:pic>
      <p:cxnSp>
        <p:nvCxnSpPr>
          <p:cNvPr id="419" name="Google Shape;419;p33"/>
          <p:cNvCxnSpPr>
            <a:stCxn id="416" idx="3"/>
            <a:endCxn id="417" idx="1"/>
          </p:cNvCxnSpPr>
          <p:nvPr/>
        </p:nvCxnSpPr>
        <p:spPr>
          <a:xfrm>
            <a:off x="4508131" y="4057625"/>
            <a:ext cx="792000" cy="0"/>
          </a:xfrm>
          <a:prstGeom prst="straightConnector1">
            <a:avLst/>
          </a:prstGeom>
          <a:noFill/>
          <a:ln cap="flat" cmpd="sng" w="9525">
            <a:solidFill>
              <a:schemeClr val="dk2"/>
            </a:solidFill>
            <a:prstDash val="solid"/>
            <a:round/>
            <a:headEnd len="med" w="med" type="none"/>
            <a:tailEnd len="med" w="med" type="triangle"/>
          </a:ln>
        </p:spPr>
      </p:cxnSp>
      <p:cxnSp>
        <p:nvCxnSpPr>
          <p:cNvPr id="420" name="Google Shape;420;p33"/>
          <p:cNvCxnSpPr>
            <a:endCxn id="418" idx="1"/>
          </p:cNvCxnSpPr>
          <p:nvPr/>
        </p:nvCxnSpPr>
        <p:spPr>
          <a:xfrm>
            <a:off x="5977451" y="4093775"/>
            <a:ext cx="1042800" cy="0"/>
          </a:xfrm>
          <a:prstGeom prst="straightConnector1">
            <a:avLst/>
          </a:prstGeom>
          <a:noFill/>
          <a:ln cap="flat" cmpd="sng" w="9525">
            <a:solidFill>
              <a:schemeClr val="dk2"/>
            </a:solidFill>
            <a:prstDash val="solid"/>
            <a:round/>
            <a:headEnd len="med" w="med" type="none"/>
            <a:tailEnd len="med" w="med" type="triangle"/>
          </a:ln>
        </p:spPr>
      </p:cxnSp>
      <p:cxnSp>
        <p:nvCxnSpPr>
          <p:cNvPr id="421" name="Google Shape;421;p33"/>
          <p:cNvCxnSpPr>
            <a:stCxn id="417" idx="0"/>
            <a:endCxn id="414" idx="2"/>
          </p:cNvCxnSpPr>
          <p:nvPr/>
        </p:nvCxnSpPr>
        <p:spPr>
          <a:xfrm flipH="1" rot="10800000">
            <a:off x="5628288" y="2915983"/>
            <a:ext cx="933600" cy="717600"/>
          </a:xfrm>
          <a:prstGeom prst="straightConnector1">
            <a:avLst/>
          </a:prstGeom>
          <a:noFill/>
          <a:ln cap="flat" cmpd="sng" w="9525">
            <a:solidFill>
              <a:schemeClr val="dk2"/>
            </a:solidFill>
            <a:prstDash val="solid"/>
            <a:round/>
            <a:headEnd len="med" w="med" type="none"/>
            <a:tailEnd len="med" w="med" type="none"/>
          </a:ln>
        </p:spPr>
      </p:cxnSp>
      <p:sp>
        <p:nvSpPr>
          <p:cNvPr id="422" name="Google Shape;422;p33"/>
          <p:cNvSpPr txBox="1"/>
          <p:nvPr/>
        </p:nvSpPr>
        <p:spPr>
          <a:xfrm>
            <a:off x="7425000" y="4481675"/>
            <a:ext cx="1659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solidFill>
                  <a:schemeClr val="dk1"/>
                </a:solidFill>
                <a:latin typeface="Manrope"/>
                <a:ea typeface="Manrope"/>
                <a:cs typeface="Manrope"/>
                <a:sym typeface="Manrope"/>
              </a:rPr>
              <a:t>ESP32</a:t>
            </a:r>
            <a:endParaRPr sz="1200">
              <a:solidFill>
                <a:schemeClr val="dk1"/>
              </a:solidFill>
              <a:latin typeface="Manrope"/>
              <a:ea typeface="Manrope"/>
              <a:cs typeface="Manrope"/>
              <a:sym typeface="Manrope"/>
            </a:endParaRPr>
          </a:p>
        </p:txBody>
      </p:sp>
      <p:sp>
        <p:nvSpPr>
          <p:cNvPr id="423" name="Google Shape;423;p33"/>
          <p:cNvSpPr txBox="1"/>
          <p:nvPr/>
        </p:nvSpPr>
        <p:spPr>
          <a:xfrm>
            <a:off x="203950" y="889750"/>
            <a:ext cx="3126600" cy="1761900"/>
          </a:xfrm>
          <a:prstGeom prst="rect">
            <a:avLst/>
          </a:prstGeom>
          <a:noFill/>
          <a:ln cap="flat" cmpd="sng" w="19050">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b="1" lang="en" sz="1100">
                <a:solidFill>
                  <a:schemeClr val="dk1"/>
                </a:solidFill>
              </a:rPr>
              <a:t>Integrated USB-to-UART bridge</a:t>
            </a:r>
            <a:r>
              <a:rPr lang="en" sz="1100">
                <a:solidFill>
                  <a:schemeClr val="dk1"/>
                </a:solidFill>
              </a:rPr>
              <a:t> </a:t>
            </a:r>
            <a:endParaRPr sz="1100">
              <a:solidFill>
                <a:schemeClr val="dk1"/>
              </a:solidFill>
            </a:endParaRPr>
          </a:p>
          <a:p>
            <a:pPr indent="0" lvl="0" marL="0" rtl="0" algn="l">
              <a:lnSpc>
                <a:spcPct val="115000"/>
              </a:lnSpc>
              <a:spcBef>
                <a:spcPts val="1200"/>
              </a:spcBef>
              <a:spcAft>
                <a:spcPts val="0"/>
              </a:spcAft>
              <a:buNone/>
            </a:pPr>
            <a:r>
              <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sz="1100">
                <a:solidFill>
                  <a:schemeClr val="dk1"/>
                </a:solidFill>
              </a:rPr>
              <a:t>Reliable plug-and-play drivers</a:t>
            </a:r>
            <a:r>
              <a:rPr lang="en" sz="1100">
                <a:solidFill>
                  <a:schemeClr val="dk1"/>
                </a:solidFill>
              </a:rPr>
              <a:t> </a:t>
            </a:r>
            <a:endParaRPr sz="1100">
              <a:solidFill>
                <a:schemeClr val="dk1"/>
              </a:solidFill>
            </a:endParaRPr>
          </a:p>
          <a:p>
            <a:pPr indent="0" lvl="0" marL="457200" rtl="0" algn="l">
              <a:lnSpc>
                <a:spcPct val="115000"/>
              </a:lnSpc>
              <a:spcBef>
                <a:spcPts val="1200"/>
              </a:spcBef>
              <a:spcAft>
                <a:spcPts val="0"/>
              </a:spcAft>
              <a:buNone/>
            </a:pPr>
            <a:r>
              <a:t/>
            </a:r>
            <a:endParaRPr sz="1100">
              <a:solidFill>
                <a:schemeClr val="dk1"/>
              </a:solidFill>
            </a:endParaRPr>
          </a:p>
          <a:p>
            <a:pPr indent="-298450" lvl="0" marL="457200" rtl="0" algn="l">
              <a:lnSpc>
                <a:spcPct val="115000"/>
              </a:lnSpc>
              <a:spcBef>
                <a:spcPts val="1200"/>
              </a:spcBef>
              <a:spcAft>
                <a:spcPts val="0"/>
              </a:spcAft>
              <a:buClr>
                <a:schemeClr val="dk1"/>
              </a:buClr>
              <a:buSzPts val="1100"/>
              <a:buChar char="●"/>
            </a:pPr>
            <a:r>
              <a:rPr b="1" lang="en" sz="1100">
                <a:solidFill>
                  <a:schemeClr val="dk1"/>
                </a:solidFill>
              </a:rPr>
              <a:t>Compact, low-power design</a:t>
            </a:r>
            <a:endParaRPr sz="1100">
              <a:solidFill>
                <a:schemeClr val="dk1"/>
              </a:solidFill>
            </a:endParaRPr>
          </a:p>
          <a:p>
            <a:pPr indent="0" lvl="0" marL="0" rtl="0" algn="l">
              <a:spcBef>
                <a:spcPts val="1200"/>
              </a:spcBef>
              <a:spcAft>
                <a:spcPts val="0"/>
              </a:spcAft>
              <a:buNone/>
            </a:pPr>
            <a:r>
              <a:t/>
            </a:r>
            <a:endParaRPr sz="1800">
              <a:solidFill>
                <a:schemeClr val="dk2"/>
              </a:solidFill>
            </a:endParaRPr>
          </a:p>
        </p:txBody>
      </p:sp>
      <p:sp>
        <p:nvSpPr>
          <p:cNvPr id="424" name="Google Shape;424;p33"/>
          <p:cNvSpPr txBox="1"/>
          <p:nvPr/>
        </p:nvSpPr>
        <p:spPr>
          <a:xfrm>
            <a:off x="184725" y="3188475"/>
            <a:ext cx="1857000" cy="1808700"/>
          </a:xfrm>
          <a:prstGeom prst="rect">
            <a:avLst/>
          </a:prstGeom>
          <a:noFill/>
          <a:ln cap="flat" cmpd="sng" w="2857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b="1" lang="en" sz="1100">
                <a:solidFill>
                  <a:schemeClr val="dk1"/>
                </a:solidFill>
              </a:rPr>
              <a:t>Price</a:t>
            </a:r>
            <a:r>
              <a:rPr lang="en" sz="1100">
                <a:solidFill>
                  <a:schemeClr val="dk1"/>
                </a:solidFill>
              </a:rPr>
              <a:t> — ~$4 IC / ~$5 module</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 sz="1100">
                <a:solidFill>
                  <a:schemeClr val="dk1"/>
                </a:solidFill>
              </a:rPr>
              <a:t>Size</a:t>
            </a:r>
            <a:r>
              <a:rPr lang="en" sz="1100">
                <a:solidFill>
                  <a:schemeClr val="dk1"/>
                </a:solidFill>
              </a:rPr>
              <a:t> — 3×3 mm (compact QFN)</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None/>
            </a:pPr>
            <a:r>
              <a:rPr b="1" lang="en" sz="1100">
                <a:solidFill>
                  <a:schemeClr val="dk1"/>
                </a:solidFill>
              </a:rPr>
              <a:t>Voltage</a:t>
            </a:r>
            <a:r>
              <a:rPr lang="en" sz="1100">
                <a:solidFill>
                  <a:schemeClr val="dk1"/>
                </a:solidFill>
              </a:rPr>
              <a:t> — 3.0–3.6 V</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endParaRPr>
          </a:p>
          <a:p>
            <a:pPr indent="0" lvl="0" marL="0" rtl="0" algn="l">
              <a:spcBef>
                <a:spcPts val="0"/>
              </a:spcBef>
              <a:spcAft>
                <a:spcPts val="0"/>
              </a:spcAft>
              <a:buClr>
                <a:schemeClr val="dk1"/>
              </a:buClr>
              <a:buSzPts val="1100"/>
              <a:buFont typeface="Arial"/>
              <a:buNone/>
            </a:pPr>
            <a:r>
              <a:rPr b="1" lang="en" sz="1100">
                <a:solidFill>
                  <a:schemeClr val="dk1"/>
                </a:solidFill>
              </a:rPr>
              <a:t>Data Rate</a:t>
            </a:r>
            <a:r>
              <a:rPr lang="en" sz="1100">
                <a:solidFill>
                  <a:schemeClr val="dk1"/>
                </a:solidFill>
              </a:rPr>
              <a:t> — ~1 Mbps UART</a:t>
            </a:r>
            <a:endParaRPr sz="1100">
              <a:solidFill>
                <a:schemeClr val="dk1"/>
              </a:solidFill>
            </a:endParaRPr>
          </a:p>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sp>
        <p:nvSpPr>
          <p:cNvPr id="429" name="Google Shape;429;p34"/>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LEDs/Buzzer</a:t>
            </a:r>
            <a:endParaRPr sz="1500">
              <a:solidFill>
                <a:srgbClr val="FF0000"/>
              </a:solidFill>
            </a:endParaRPr>
          </a:p>
        </p:txBody>
      </p:sp>
      <p:pic>
        <p:nvPicPr>
          <p:cNvPr id="430" name="Google Shape;430;p34"/>
          <p:cNvPicPr preferRelativeResize="0"/>
          <p:nvPr/>
        </p:nvPicPr>
        <p:blipFill>
          <a:blip r:embed="rId3">
            <a:alphaModFix/>
          </a:blip>
          <a:stretch>
            <a:fillRect/>
          </a:stretch>
        </p:blipFill>
        <p:spPr>
          <a:xfrm>
            <a:off x="8012000" y="0"/>
            <a:ext cx="1132000" cy="1045325"/>
          </a:xfrm>
          <a:prstGeom prst="rect">
            <a:avLst/>
          </a:prstGeom>
          <a:noFill/>
          <a:ln>
            <a:noFill/>
          </a:ln>
        </p:spPr>
      </p:pic>
      <p:pic>
        <p:nvPicPr>
          <p:cNvPr id="431" name="Google Shape;431;p34"/>
          <p:cNvPicPr preferRelativeResize="0"/>
          <p:nvPr/>
        </p:nvPicPr>
        <p:blipFill>
          <a:blip r:embed="rId4">
            <a:alphaModFix/>
          </a:blip>
          <a:stretch>
            <a:fillRect/>
          </a:stretch>
        </p:blipFill>
        <p:spPr>
          <a:xfrm>
            <a:off x="395400" y="1045325"/>
            <a:ext cx="3744599" cy="1425074"/>
          </a:xfrm>
          <a:prstGeom prst="rect">
            <a:avLst/>
          </a:prstGeom>
          <a:noFill/>
          <a:ln>
            <a:noFill/>
          </a:ln>
        </p:spPr>
      </p:pic>
      <p:sp>
        <p:nvSpPr>
          <p:cNvPr id="432" name="Google Shape;432;p34"/>
          <p:cNvSpPr txBox="1"/>
          <p:nvPr/>
        </p:nvSpPr>
        <p:spPr>
          <a:xfrm>
            <a:off x="4944825" y="1138325"/>
            <a:ext cx="3744600" cy="3102900"/>
          </a:xfrm>
          <a:prstGeom prst="rect">
            <a:avLst/>
          </a:prstGeom>
          <a:noFill/>
          <a:ln>
            <a:noFill/>
          </a:ln>
        </p:spPr>
        <p:txBody>
          <a:bodyPr anchorCtr="0" anchor="t" bIns="91425" lIns="91425" spcFirstLastPara="1" rIns="91425" wrap="square" tIns="91425">
            <a:noAutofit/>
          </a:bodyPr>
          <a:lstStyle/>
          <a:p>
            <a:pPr indent="-298450" lvl="0" marL="457200" rtl="0" algn="l">
              <a:lnSpc>
                <a:spcPct val="115000"/>
              </a:lnSpc>
              <a:spcBef>
                <a:spcPts val="1200"/>
              </a:spcBef>
              <a:spcAft>
                <a:spcPts val="0"/>
              </a:spcAft>
              <a:buClr>
                <a:schemeClr val="dk1"/>
              </a:buClr>
              <a:buSzPts val="1100"/>
              <a:buChar char="●"/>
            </a:pPr>
            <a:r>
              <a:rPr lang="en" sz="1100">
                <a:solidFill>
                  <a:schemeClr val="dk1"/>
                </a:solidFill>
              </a:rPr>
              <a:t>LED provides real-time visual feedback for motion tracking and system status</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Buzzer delivers immediate audible alerts for critical events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Combined LED and buzzer feedback improves reliability across different environments Both peripherals enhance user interaction by making the system easier to monitor</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GPIO-controlled outputs allow simple integration with the ESP32 with minimal hardware overhead </a:t>
            </a:r>
            <a:endParaRPr sz="1100">
              <a:solidFill>
                <a:schemeClr val="dk1"/>
              </a:solidFill>
            </a:endParaRPr>
          </a:p>
          <a:p>
            <a:pPr indent="-298450" lvl="0" marL="457200" rtl="0" algn="l">
              <a:lnSpc>
                <a:spcPct val="115000"/>
              </a:lnSpc>
              <a:spcBef>
                <a:spcPts val="0"/>
              </a:spcBef>
              <a:spcAft>
                <a:spcPts val="0"/>
              </a:spcAft>
              <a:buClr>
                <a:schemeClr val="dk1"/>
              </a:buClr>
              <a:buSzPts val="1100"/>
              <a:buChar char="●"/>
            </a:pPr>
            <a:r>
              <a:rPr lang="en" sz="1100">
                <a:solidFill>
                  <a:schemeClr val="dk1"/>
                </a:solidFill>
              </a:rPr>
              <a:t>LED is useful for debugging by indicating code execution, errors, </a:t>
            </a:r>
            <a:r>
              <a:rPr lang="en" sz="1100">
                <a:solidFill>
                  <a:schemeClr val="dk1"/>
                </a:solidFill>
              </a:rPr>
              <a:t>or state changes to the end user</a:t>
            </a:r>
            <a:endParaRPr sz="1100">
              <a:solidFill>
                <a:schemeClr val="dk1"/>
              </a:solidFill>
            </a:endParaRPr>
          </a:p>
          <a:p>
            <a:pPr indent="0" lvl="0" marL="0" rtl="0" algn="l">
              <a:spcBef>
                <a:spcPts val="1200"/>
              </a:spcBef>
              <a:spcAft>
                <a:spcPts val="0"/>
              </a:spcAft>
              <a:buNone/>
            </a:pPr>
            <a:r>
              <a:t/>
            </a:r>
            <a:endParaRPr sz="1200">
              <a:solidFill>
                <a:schemeClr val="dk1"/>
              </a:solidFill>
            </a:endParaRPr>
          </a:p>
        </p:txBody>
      </p:sp>
      <p:pic>
        <p:nvPicPr>
          <p:cNvPr id="433" name="Google Shape;433;p34"/>
          <p:cNvPicPr preferRelativeResize="0"/>
          <p:nvPr/>
        </p:nvPicPr>
        <p:blipFill>
          <a:blip r:embed="rId5">
            <a:alphaModFix/>
          </a:blip>
          <a:stretch>
            <a:fillRect/>
          </a:stretch>
        </p:blipFill>
        <p:spPr>
          <a:xfrm>
            <a:off x="395400" y="2571750"/>
            <a:ext cx="2571950" cy="2368300"/>
          </a:xfrm>
          <a:prstGeom prst="rect">
            <a:avLst/>
          </a:prstGeom>
          <a:noFill/>
          <a:ln>
            <a:noFill/>
          </a:ln>
        </p:spPr>
      </p:pic>
      <p:pic>
        <p:nvPicPr>
          <p:cNvPr id="434" name="Google Shape;434;p34"/>
          <p:cNvPicPr preferRelativeResize="0"/>
          <p:nvPr/>
        </p:nvPicPr>
        <p:blipFill>
          <a:blip r:embed="rId6">
            <a:alphaModFix/>
          </a:blip>
          <a:stretch>
            <a:fillRect/>
          </a:stretch>
        </p:blipFill>
        <p:spPr>
          <a:xfrm>
            <a:off x="3124287" y="3622025"/>
            <a:ext cx="1977475" cy="1325150"/>
          </a:xfrm>
          <a:prstGeom prst="rect">
            <a:avLst/>
          </a:prstGeom>
          <a:noFill/>
          <a:ln cap="flat" cmpd="sng" w="28575">
            <a:solidFill>
              <a:srgbClr val="FF0000"/>
            </a:solidFill>
            <a:prstDash val="solid"/>
            <a:round/>
            <a:headEnd len="sm" w="sm" type="none"/>
            <a:tailEnd len="sm" w="sm" type="none"/>
          </a:ln>
        </p:spPr>
      </p:pic>
      <p:cxnSp>
        <p:nvCxnSpPr>
          <p:cNvPr id="435" name="Google Shape;435;p34"/>
          <p:cNvCxnSpPr>
            <a:stCxn id="434" idx="1"/>
          </p:cNvCxnSpPr>
          <p:nvPr/>
        </p:nvCxnSpPr>
        <p:spPr>
          <a:xfrm rot="10800000">
            <a:off x="1178787" y="4273800"/>
            <a:ext cx="1945500" cy="10800"/>
          </a:xfrm>
          <a:prstGeom prst="straightConnector1">
            <a:avLst/>
          </a:prstGeom>
          <a:noFill/>
          <a:ln cap="flat" cmpd="sng" w="28575">
            <a:solidFill>
              <a:srgbClr val="FF0000"/>
            </a:solidFill>
            <a:prstDash val="solid"/>
            <a:round/>
            <a:headEnd len="med" w="med" type="none"/>
            <a:tailEnd len="med" w="med" type="triangle"/>
          </a:ln>
        </p:spPr>
      </p:cxnSp>
      <p:cxnSp>
        <p:nvCxnSpPr>
          <p:cNvPr id="436" name="Google Shape;436;p34"/>
          <p:cNvCxnSpPr>
            <a:stCxn id="434" idx="1"/>
          </p:cNvCxnSpPr>
          <p:nvPr/>
        </p:nvCxnSpPr>
        <p:spPr>
          <a:xfrm flipH="1">
            <a:off x="1201287" y="4284600"/>
            <a:ext cx="1923000" cy="314400"/>
          </a:xfrm>
          <a:prstGeom prst="straightConnector1">
            <a:avLst/>
          </a:prstGeom>
          <a:noFill/>
          <a:ln cap="flat" cmpd="sng" w="28575">
            <a:solidFill>
              <a:srgbClr val="FF0000"/>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0" name="Shape 440"/>
        <p:cNvGrpSpPr/>
        <p:nvPr/>
      </p:nvGrpSpPr>
      <p:grpSpPr>
        <a:xfrm>
          <a:off x="0" y="0"/>
          <a:ext cx="0" cy="0"/>
          <a:chOff x="0" y="0"/>
          <a:chExt cx="0" cy="0"/>
        </a:xfrm>
      </p:grpSpPr>
      <p:sp>
        <p:nvSpPr>
          <p:cNvPr id="441" name="Google Shape;441;p35"/>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Peripheral Testing</a:t>
            </a:r>
            <a:endParaRPr sz="1500">
              <a:solidFill>
                <a:srgbClr val="FF0000"/>
              </a:solidFill>
            </a:endParaRPr>
          </a:p>
        </p:txBody>
      </p:sp>
      <p:pic>
        <p:nvPicPr>
          <p:cNvPr id="442" name="Google Shape;442;p35" title="IMG_9393.JPG"/>
          <p:cNvPicPr preferRelativeResize="0"/>
          <p:nvPr/>
        </p:nvPicPr>
        <p:blipFill rotWithShape="1">
          <a:blip r:embed="rId3">
            <a:alphaModFix/>
          </a:blip>
          <a:srcRect b="0" l="19235" r="17677" t="0"/>
          <a:stretch/>
        </p:blipFill>
        <p:spPr>
          <a:xfrm>
            <a:off x="8076822" y="0"/>
            <a:ext cx="1067174" cy="962525"/>
          </a:xfrm>
          <a:prstGeom prst="rect">
            <a:avLst/>
          </a:prstGeom>
          <a:noFill/>
          <a:ln>
            <a:noFill/>
          </a:ln>
        </p:spPr>
      </p:pic>
      <p:pic>
        <p:nvPicPr>
          <p:cNvPr id="443" name="Google Shape;443;p35"/>
          <p:cNvPicPr preferRelativeResize="0"/>
          <p:nvPr/>
        </p:nvPicPr>
        <p:blipFill>
          <a:blip r:embed="rId4">
            <a:alphaModFix/>
          </a:blip>
          <a:stretch>
            <a:fillRect/>
          </a:stretch>
        </p:blipFill>
        <p:spPr>
          <a:xfrm>
            <a:off x="152400" y="3124200"/>
            <a:ext cx="1866900" cy="1866900"/>
          </a:xfrm>
          <a:prstGeom prst="rect">
            <a:avLst/>
          </a:prstGeom>
          <a:noFill/>
          <a:ln>
            <a:noFill/>
          </a:ln>
        </p:spPr>
      </p:pic>
      <p:pic>
        <p:nvPicPr>
          <p:cNvPr id="444" name="Google Shape;444;p35"/>
          <p:cNvPicPr preferRelativeResize="0"/>
          <p:nvPr/>
        </p:nvPicPr>
        <p:blipFill>
          <a:blip r:embed="rId5">
            <a:alphaModFix/>
          </a:blip>
          <a:stretch>
            <a:fillRect/>
          </a:stretch>
        </p:blipFill>
        <p:spPr>
          <a:xfrm>
            <a:off x="152400" y="771275"/>
            <a:ext cx="3422950" cy="2202221"/>
          </a:xfrm>
          <a:prstGeom prst="rect">
            <a:avLst/>
          </a:prstGeom>
          <a:noFill/>
          <a:ln>
            <a:noFill/>
          </a:ln>
        </p:spPr>
      </p:pic>
      <p:pic>
        <p:nvPicPr>
          <p:cNvPr id="445" name="Google Shape;445;p35"/>
          <p:cNvPicPr preferRelativeResize="0"/>
          <p:nvPr/>
        </p:nvPicPr>
        <p:blipFill>
          <a:blip r:embed="rId6">
            <a:alphaModFix/>
          </a:blip>
          <a:stretch>
            <a:fillRect/>
          </a:stretch>
        </p:blipFill>
        <p:spPr>
          <a:xfrm>
            <a:off x="3575339" y="3126672"/>
            <a:ext cx="996656" cy="858096"/>
          </a:xfrm>
          <a:prstGeom prst="rect">
            <a:avLst/>
          </a:prstGeom>
          <a:noFill/>
          <a:ln>
            <a:noFill/>
          </a:ln>
        </p:spPr>
      </p:pic>
      <p:pic>
        <p:nvPicPr>
          <p:cNvPr id="446" name="Google Shape;446;p35"/>
          <p:cNvPicPr preferRelativeResize="0"/>
          <p:nvPr/>
        </p:nvPicPr>
        <p:blipFill>
          <a:blip r:embed="rId7">
            <a:alphaModFix/>
          </a:blip>
          <a:stretch>
            <a:fillRect/>
          </a:stretch>
        </p:blipFill>
        <p:spPr>
          <a:xfrm>
            <a:off x="3575344" y="4076890"/>
            <a:ext cx="996654" cy="914210"/>
          </a:xfrm>
          <a:prstGeom prst="rect">
            <a:avLst/>
          </a:prstGeom>
          <a:noFill/>
          <a:ln>
            <a:noFill/>
          </a:ln>
        </p:spPr>
      </p:pic>
      <p:pic>
        <p:nvPicPr>
          <p:cNvPr id="447" name="Google Shape;447;p35"/>
          <p:cNvPicPr preferRelativeResize="0"/>
          <p:nvPr/>
        </p:nvPicPr>
        <p:blipFill>
          <a:blip r:embed="rId8">
            <a:alphaModFix/>
          </a:blip>
          <a:stretch>
            <a:fillRect/>
          </a:stretch>
        </p:blipFill>
        <p:spPr>
          <a:xfrm>
            <a:off x="2256475" y="4058224"/>
            <a:ext cx="1195419" cy="932876"/>
          </a:xfrm>
          <a:prstGeom prst="rect">
            <a:avLst/>
          </a:prstGeom>
          <a:noFill/>
          <a:ln>
            <a:noFill/>
          </a:ln>
        </p:spPr>
      </p:pic>
      <p:pic>
        <p:nvPicPr>
          <p:cNvPr id="448" name="Google Shape;448;p35"/>
          <p:cNvPicPr preferRelativeResize="0"/>
          <p:nvPr/>
        </p:nvPicPr>
        <p:blipFill>
          <a:blip r:embed="rId9">
            <a:alphaModFix/>
          </a:blip>
          <a:stretch>
            <a:fillRect/>
          </a:stretch>
        </p:blipFill>
        <p:spPr>
          <a:xfrm>
            <a:off x="2256475" y="3124200"/>
            <a:ext cx="1195419" cy="863044"/>
          </a:xfrm>
          <a:prstGeom prst="rect">
            <a:avLst/>
          </a:prstGeom>
          <a:noFill/>
          <a:ln>
            <a:noFill/>
          </a:ln>
        </p:spPr>
      </p:pic>
      <p:pic>
        <p:nvPicPr>
          <p:cNvPr id="449" name="Google Shape;449;p35" title="ezgif-8c110d548bd58906.gif"/>
          <p:cNvPicPr preferRelativeResize="0"/>
          <p:nvPr/>
        </p:nvPicPr>
        <p:blipFill>
          <a:blip r:embed="rId10">
            <a:alphaModFix/>
          </a:blip>
          <a:stretch>
            <a:fillRect/>
          </a:stretch>
        </p:blipFill>
        <p:spPr>
          <a:xfrm>
            <a:off x="4866946" y="600301"/>
            <a:ext cx="2460303" cy="43739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36"/>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Heart Rate Module Testing</a:t>
            </a:r>
            <a:endParaRPr sz="1500">
              <a:solidFill>
                <a:srgbClr val="FF0000"/>
              </a:solidFill>
            </a:endParaRPr>
          </a:p>
        </p:txBody>
      </p:sp>
      <p:pic>
        <p:nvPicPr>
          <p:cNvPr id="455" name="Google Shape;455;p36" title="IMG_9393.JPG"/>
          <p:cNvPicPr preferRelativeResize="0"/>
          <p:nvPr/>
        </p:nvPicPr>
        <p:blipFill rotWithShape="1">
          <a:blip r:embed="rId3">
            <a:alphaModFix/>
          </a:blip>
          <a:srcRect b="0" l="19235" r="17677" t="0"/>
          <a:stretch/>
        </p:blipFill>
        <p:spPr>
          <a:xfrm>
            <a:off x="8076822" y="0"/>
            <a:ext cx="1067174" cy="962525"/>
          </a:xfrm>
          <a:prstGeom prst="rect">
            <a:avLst/>
          </a:prstGeom>
          <a:noFill/>
          <a:ln>
            <a:noFill/>
          </a:ln>
        </p:spPr>
      </p:pic>
      <p:pic>
        <p:nvPicPr>
          <p:cNvPr id="456" name="Google Shape;456;p36"/>
          <p:cNvPicPr preferRelativeResize="0"/>
          <p:nvPr/>
        </p:nvPicPr>
        <p:blipFill>
          <a:blip r:embed="rId4">
            <a:alphaModFix/>
          </a:blip>
          <a:stretch>
            <a:fillRect/>
          </a:stretch>
        </p:blipFill>
        <p:spPr>
          <a:xfrm>
            <a:off x="3120125" y="3262350"/>
            <a:ext cx="2342655" cy="1820966"/>
          </a:xfrm>
          <a:prstGeom prst="rect">
            <a:avLst/>
          </a:prstGeom>
          <a:noFill/>
          <a:ln>
            <a:noFill/>
          </a:ln>
        </p:spPr>
      </p:pic>
      <p:pic>
        <p:nvPicPr>
          <p:cNvPr id="457" name="Google Shape;457;p36"/>
          <p:cNvPicPr preferRelativeResize="0"/>
          <p:nvPr/>
        </p:nvPicPr>
        <p:blipFill rotWithShape="1">
          <a:blip r:embed="rId5">
            <a:alphaModFix/>
          </a:blip>
          <a:srcRect b="38180" l="0" r="0" t="0"/>
          <a:stretch/>
        </p:blipFill>
        <p:spPr>
          <a:xfrm>
            <a:off x="5643038" y="3262350"/>
            <a:ext cx="3356236" cy="1881141"/>
          </a:xfrm>
          <a:prstGeom prst="rect">
            <a:avLst/>
          </a:prstGeom>
          <a:noFill/>
          <a:ln>
            <a:noFill/>
          </a:ln>
        </p:spPr>
      </p:pic>
      <p:pic>
        <p:nvPicPr>
          <p:cNvPr id="458" name="Google Shape;458;p36"/>
          <p:cNvPicPr preferRelativeResize="0"/>
          <p:nvPr/>
        </p:nvPicPr>
        <p:blipFill>
          <a:blip r:embed="rId6">
            <a:alphaModFix/>
          </a:blip>
          <a:stretch>
            <a:fillRect/>
          </a:stretch>
        </p:blipFill>
        <p:spPr>
          <a:xfrm>
            <a:off x="2591125" y="493362"/>
            <a:ext cx="3807245" cy="2538163"/>
          </a:xfrm>
          <a:prstGeom prst="rect">
            <a:avLst/>
          </a:prstGeom>
          <a:noFill/>
          <a:ln>
            <a:noFill/>
          </a:ln>
        </p:spPr>
      </p:pic>
      <p:pic>
        <p:nvPicPr>
          <p:cNvPr id="459" name="Google Shape;459;p36"/>
          <p:cNvPicPr preferRelativeResize="0"/>
          <p:nvPr/>
        </p:nvPicPr>
        <p:blipFill>
          <a:blip r:embed="rId7">
            <a:alphaModFix/>
          </a:blip>
          <a:stretch>
            <a:fillRect/>
          </a:stretch>
        </p:blipFill>
        <p:spPr>
          <a:xfrm>
            <a:off x="0" y="3262350"/>
            <a:ext cx="2939869" cy="182096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7"/>
          <p:cNvSpPr/>
          <p:nvPr/>
        </p:nvSpPr>
        <p:spPr>
          <a:xfrm>
            <a:off x="181100" y="2463675"/>
            <a:ext cx="2797200" cy="25656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37"/>
          <p:cNvSpPr txBox="1"/>
          <p:nvPr>
            <p:ph type="title"/>
          </p:nvPr>
        </p:nvSpPr>
        <p:spPr>
          <a:xfrm>
            <a:off x="0" y="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Hardware Changes / Improvements</a:t>
            </a:r>
            <a:endParaRPr sz="1500">
              <a:solidFill>
                <a:srgbClr val="FF0000"/>
              </a:solidFill>
            </a:endParaRPr>
          </a:p>
        </p:txBody>
      </p:sp>
      <p:pic>
        <p:nvPicPr>
          <p:cNvPr id="466" name="Google Shape;466;p37" title="IMG_9393.JPG"/>
          <p:cNvPicPr preferRelativeResize="0"/>
          <p:nvPr/>
        </p:nvPicPr>
        <p:blipFill rotWithShape="1">
          <a:blip r:embed="rId3">
            <a:alphaModFix/>
          </a:blip>
          <a:srcRect b="0" l="19235" r="17677" t="0"/>
          <a:stretch/>
        </p:blipFill>
        <p:spPr>
          <a:xfrm>
            <a:off x="8076822" y="0"/>
            <a:ext cx="1067174" cy="962525"/>
          </a:xfrm>
          <a:prstGeom prst="rect">
            <a:avLst/>
          </a:prstGeom>
          <a:noFill/>
          <a:ln>
            <a:noFill/>
          </a:ln>
        </p:spPr>
      </p:pic>
      <p:sp>
        <p:nvSpPr>
          <p:cNvPr id="467" name="Google Shape;467;p37"/>
          <p:cNvSpPr/>
          <p:nvPr/>
        </p:nvSpPr>
        <p:spPr>
          <a:xfrm>
            <a:off x="3058025" y="676775"/>
            <a:ext cx="6040800" cy="4352400"/>
          </a:xfrm>
          <a:prstGeom prst="rect">
            <a:avLst/>
          </a:prstGeom>
          <a:noFill/>
          <a:ln cap="flat" cmpd="sng" w="9525">
            <a:solidFill>
              <a:srgbClr val="5E696C"/>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aphicFrame>
        <p:nvGraphicFramePr>
          <p:cNvPr id="468" name="Google Shape;468;p37"/>
          <p:cNvGraphicFramePr/>
          <p:nvPr/>
        </p:nvGraphicFramePr>
        <p:xfrm>
          <a:off x="213100" y="695588"/>
          <a:ext cx="3000000" cy="3000000"/>
        </p:xfrm>
        <a:graphic>
          <a:graphicData uri="http://schemas.openxmlformats.org/drawingml/2006/table">
            <a:tbl>
              <a:tblPr>
                <a:noFill/>
                <a:tableStyleId>{8A64711E-6712-4289-8B49-C7EBBF272440}</a:tableStyleId>
              </a:tblPr>
              <a:tblGrid>
                <a:gridCol w="2695000"/>
              </a:tblGrid>
              <a:tr h="365550">
                <a:tc>
                  <a:txBody>
                    <a:bodyPr/>
                    <a:lstStyle/>
                    <a:p>
                      <a:pPr indent="0" lvl="0" marL="0" rtl="0" algn="l">
                        <a:spcBef>
                          <a:spcPts val="0"/>
                        </a:spcBef>
                        <a:spcAft>
                          <a:spcPts val="0"/>
                        </a:spcAft>
                        <a:buNone/>
                      </a:pPr>
                      <a:r>
                        <a:rPr b="1" lang="en"/>
                        <a:t>Mid Term Goals</a:t>
                      </a:r>
                      <a:endParaRPr b="1"/>
                    </a:p>
                  </a:txBody>
                  <a:tcPr marT="91425" marB="91425" marR="91425" marL="91425"/>
                </a:tc>
              </a:tr>
              <a:tr h="365550">
                <a:tc>
                  <a:txBody>
                    <a:bodyPr/>
                    <a:lstStyle/>
                    <a:p>
                      <a:pPr indent="0" lvl="0" marL="0" rtl="0" algn="l">
                        <a:spcBef>
                          <a:spcPts val="0"/>
                        </a:spcBef>
                        <a:spcAft>
                          <a:spcPts val="0"/>
                        </a:spcAft>
                        <a:buNone/>
                      </a:pPr>
                      <a:r>
                        <a:rPr lang="en"/>
                        <a:t>Reduce Size</a:t>
                      </a:r>
                      <a:endParaRPr/>
                    </a:p>
                  </a:txBody>
                  <a:tcPr marT="91425" marB="91425" marR="91425" marL="91425"/>
                </a:tc>
              </a:tr>
              <a:tr h="365550">
                <a:tc>
                  <a:txBody>
                    <a:bodyPr/>
                    <a:lstStyle/>
                    <a:p>
                      <a:pPr indent="0" lvl="0" marL="0" rtl="0" algn="l">
                        <a:spcBef>
                          <a:spcPts val="0"/>
                        </a:spcBef>
                        <a:spcAft>
                          <a:spcPts val="0"/>
                        </a:spcAft>
                        <a:buNone/>
                      </a:pPr>
                      <a:r>
                        <a:rPr lang="en"/>
                        <a:t>Reduce Cost</a:t>
                      </a:r>
                      <a:endParaRPr/>
                    </a:p>
                  </a:txBody>
                  <a:tcPr marT="91425" marB="91425" marR="91425" marL="91425"/>
                </a:tc>
              </a:tr>
              <a:tr h="365550">
                <a:tc>
                  <a:txBody>
                    <a:bodyPr/>
                    <a:lstStyle/>
                    <a:p>
                      <a:pPr indent="0" lvl="0" marL="0" rtl="0" algn="l">
                        <a:spcBef>
                          <a:spcPts val="0"/>
                        </a:spcBef>
                        <a:spcAft>
                          <a:spcPts val="0"/>
                        </a:spcAft>
                        <a:buNone/>
                      </a:pPr>
                      <a:r>
                        <a:rPr lang="en"/>
                        <a:t>Increase Accuracy</a:t>
                      </a:r>
                      <a:endParaRPr/>
                    </a:p>
                  </a:txBody>
                  <a:tcPr marT="91425" marB="91425" marR="91425" marL="91425"/>
                </a:tc>
              </a:tr>
            </a:tbl>
          </a:graphicData>
        </a:graphic>
      </p:graphicFrame>
      <p:pic>
        <p:nvPicPr>
          <p:cNvPr id="469" name="Google Shape;469;p37"/>
          <p:cNvPicPr preferRelativeResize="0"/>
          <p:nvPr/>
        </p:nvPicPr>
        <p:blipFill rotWithShape="1">
          <a:blip r:embed="rId4">
            <a:alphaModFix/>
          </a:blip>
          <a:srcRect b="0" l="23176" r="23026" t="17959"/>
          <a:stretch/>
        </p:blipFill>
        <p:spPr>
          <a:xfrm>
            <a:off x="213091" y="2507245"/>
            <a:ext cx="1226565" cy="1027905"/>
          </a:xfrm>
          <a:prstGeom prst="rect">
            <a:avLst/>
          </a:prstGeom>
          <a:noFill/>
          <a:ln>
            <a:noFill/>
          </a:ln>
        </p:spPr>
      </p:pic>
      <p:sp>
        <p:nvSpPr>
          <p:cNvPr id="470" name="Google Shape;470;p37"/>
          <p:cNvSpPr txBox="1"/>
          <p:nvPr/>
        </p:nvSpPr>
        <p:spPr>
          <a:xfrm>
            <a:off x="3127250" y="2183270"/>
            <a:ext cx="1564800" cy="139800"/>
          </a:xfrm>
          <a:prstGeom prst="rect">
            <a:avLst/>
          </a:prstGeom>
          <a:noFill/>
          <a:ln>
            <a:noFill/>
          </a:ln>
        </p:spPr>
        <p:txBody>
          <a:bodyPr anchorCtr="0" anchor="t" bIns="62900" lIns="62900" spcFirstLastPara="1" rIns="62900" wrap="square" tIns="62900">
            <a:noAutofit/>
          </a:bodyPr>
          <a:lstStyle/>
          <a:p>
            <a:pPr indent="0" lvl="0" marL="0" rtl="0" algn="l">
              <a:spcBef>
                <a:spcPts val="0"/>
              </a:spcBef>
              <a:spcAft>
                <a:spcPts val="0"/>
              </a:spcAft>
              <a:buNone/>
            </a:pPr>
            <a:r>
              <a:rPr lang="en" sz="825">
                <a:solidFill>
                  <a:srgbClr val="5E696C"/>
                </a:solidFill>
              </a:rPr>
              <a:t>*images not to scale</a:t>
            </a:r>
            <a:endParaRPr sz="825">
              <a:solidFill>
                <a:srgbClr val="5E696C"/>
              </a:solidFill>
            </a:endParaRPr>
          </a:p>
        </p:txBody>
      </p:sp>
      <p:sp>
        <p:nvSpPr>
          <p:cNvPr id="471" name="Google Shape;471;p37"/>
          <p:cNvSpPr/>
          <p:nvPr/>
        </p:nvSpPr>
        <p:spPr>
          <a:xfrm rot="-5400000">
            <a:off x="1602105" y="2856873"/>
            <a:ext cx="265500" cy="328800"/>
          </a:xfrm>
          <a:prstGeom prst="downArrow">
            <a:avLst>
              <a:gd fmla="val 50000" name="adj1"/>
              <a:gd fmla="val 50000" name="adj2"/>
            </a:avLst>
          </a:prstGeom>
          <a:solidFill>
            <a:srgbClr val="BFC7CA"/>
          </a:solidFill>
          <a:ln cap="flat" cmpd="sng" w="7725">
            <a:solidFill>
              <a:srgbClr val="5E696C"/>
            </a:solidFill>
            <a:prstDash val="solid"/>
            <a:round/>
            <a:headEnd len="sm" w="sm" type="none"/>
            <a:tailEnd len="sm" w="sm" type="none"/>
          </a:ln>
        </p:spPr>
        <p:txBody>
          <a:bodyPr anchorCtr="0" anchor="ctr" bIns="74075" lIns="74075" spcFirstLastPara="1" rIns="74075" wrap="square" tIns="74075">
            <a:noAutofit/>
          </a:bodyPr>
          <a:lstStyle/>
          <a:p>
            <a:pPr indent="0" lvl="0" marL="0" rtl="0" algn="ctr">
              <a:spcBef>
                <a:spcPts val="0"/>
              </a:spcBef>
              <a:spcAft>
                <a:spcPts val="0"/>
              </a:spcAft>
              <a:buNone/>
            </a:pPr>
            <a:r>
              <a:t/>
            </a:r>
            <a:endParaRPr sz="1134"/>
          </a:p>
        </p:txBody>
      </p:sp>
      <p:pic>
        <p:nvPicPr>
          <p:cNvPr id="472" name="Google Shape;472;p37"/>
          <p:cNvPicPr preferRelativeResize="0"/>
          <p:nvPr/>
        </p:nvPicPr>
        <p:blipFill>
          <a:blip r:embed="rId5">
            <a:alphaModFix/>
          </a:blip>
          <a:stretch>
            <a:fillRect/>
          </a:stretch>
        </p:blipFill>
        <p:spPr>
          <a:xfrm rot="5400000">
            <a:off x="2082555" y="2577652"/>
            <a:ext cx="782260" cy="887255"/>
          </a:xfrm>
          <a:prstGeom prst="rect">
            <a:avLst/>
          </a:prstGeom>
          <a:noFill/>
          <a:ln>
            <a:noFill/>
          </a:ln>
        </p:spPr>
      </p:pic>
      <p:pic>
        <p:nvPicPr>
          <p:cNvPr id="473" name="Google Shape;473;p37"/>
          <p:cNvPicPr preferRelativeResize="0"/>
          <p:nvPr/>
        </p:nvPicPr>
        <p:blipFill rotWithShape="1">
          <a:blip r:embed="rId6">
            <a:alphaModFix/>
          </a:blip>
          <a:srcRect b="3889" l="10090" r="9705" t="3510"/>
          <a:stretch/>
        </p:blipFill>
        <p:spPr>
          <a:xfrm rot="-5400000">
            <a:off x="7322216" y="386561"/>
            <a:ext cx="1107847" cy="2306922"/>
          </a:xfrm>
          <a:prstGeom prst="rect">
            <a:avLst/>
          </a:prstGeom>
          <a:noFill/>
          <a:ln>
            <a:noFill/>
          </a:ln>
        </p:spPr>
      </p:pic>
      <p:sp>
        <p:nvSpPr>
          <p:cNvPr id="474" name="Google Shape;474;p37"/>
          <p:cNvSpPr/>
          <p:nvPr/>
        </p:nvSpPr>
        <p:spPr>
          <a:xfrm rot="-5400000">
            <a:off x="6266155" y="1375635"/>
            <a:ext cx="265500" cy="328800"/>
          </a:xfrm>
          <a:prstGeom prst="downArrow">
            <a:avLst>
              <a:gd fmla="val 50000" name="adj1"/>
              <a:gd fmla="val 50000" name="adj2"/>
            </a:avLst>
          </a:prstGeom>
          <a:solidFill>
            <a:srgbClr val="BFC7CA"/>
          </a:solidFill>
          <a:ln cap="flat" cmpd="sng" w="7725">
            <a:solidFill>
              <a:srgbClr val="5E696C"/>
            </a:solidFill>
            <a:prstDash val="solid"/>
            <a:round/>
            <a:headEnd len="sm" w="sm" type="none"/>
            <a:tailEnd len="sm" w="sm" type="none"/>
          </a:ln>
        </p:spPr>
        <p:txBody>
          <a:bodyPr anchorCtr="0" anchor="ctr" bIns="74075" lIns="74075" spcFirstLastPara="1" rIns="74075" wrap="square" tIns="74075">
            <a:noAutofit/>
          </a:bodyPr>
          <a:lstStyle/>
          <a:p>
            <a:pPr indent="0" lvl="0" marL="0" rtl="0" algn="ctr">
              <a:spcBef>
                <a:spcPts val="0"/>
              </a:spcBef>
              <a:spcAft>
                <a:spcPts val="0"/>
              </a:spcAft>
              <a:buNone/>
            </a:pPr>
            <a:r>
              <a:t/>
            </a:r>
            <a:endParaRPr sz="1134"/>
          </a:p>
        </p:txBody>
      </p:sp>
      <p:pic>
        <p:nvPicPr>
          <p:cNvPr id="475" name="Google Shape;475;p37"/>
          <p:cNvPicPr preferRelativeResize="0"/>
          <p:nvPr/>
        </p:nvPicPr>
        <p:blipFill rotWithShape="1">
          <a:blip r:embed="rId7">
            <a:alphaModFix/>
          </a:blip>
          <a:srcRect b="3822" l="3110" r="10" t="6031"/>
          <a:stretch/>
        </p:blipFill>
        <p:spPr>
          <a:xfrm>
            <a:off x="361031" y="3761992"/>
            <a:ext cx="2399125" cy="1267274"/>
          </a:xfrm>
          <a:prstGeom prst="rect">
            <a:avLst/>
          </a:prstGeom>
          <a:noFill/>
          <a:ln>
            <a:noFill/>
          </a:ln>
        </p:spPr>
      </p:pic>
      <p:pic>
        <p:nvPicPr>
          <p:cNvPr id="476" name="Google Shape;476;p37" title="confusion_matrix.png"/>
          <p:cNvPicPr preferRelativeResize="0"/>
          <p:nvPr/>
        </p:nvPicPr>
        <p:blipFill>
          <a:blip r:embed="rId8">
            <a:alphaModFix/>
          </a:blip>
          <a:stretch>
            <a:fillRect/>
          </a:stretch>
        </p:blipFill>
        <p:spPr>
          <a:xfrm>
            <a:off x="3189000" y="2577949"/>
            <a:ext cx="2647151" cy="2117757"/>
          </a:xfrm>
          <a:prstGeom prst="rect">
            <a:avLst/>
          </a:prstGeom>
          <a:noFill/>
          <a:ln cap="flat" cmpd="sng" w="9525">
            <a:solidFill>
              <a:srgbClr val="611BB8"/>
            </a:solidFill>
            <a:prstDash val="solid"/>
            <a:round/>
            <a:headEnd len="sm" w="sm" type="none"/>
            <a:tailEnd len="sm" w="sm" type="none"/>
          </a:ln>
          <a:effectLst>
            <a:outerShdw blurRad="57150" rotWithShape="0" algn="bl" dir="5400000" dist="19050">
              <a:srgbClr val="000000">
                <a:alpha val="50000"/>
              </a:srgbClr>
            </a:outerShdw>
          </a:effectLst>
        </p:spPr>
      </p:pic>
      <p:sp>
        <p:nvSpPr>
          <p:cNvPr id="477" name="Google Shape;477;p37"/>
          <p:cNvSpPr/>
          <p:nvPr/>
        </p:nvSpPr>
        <p:spPr>
          <a:xfrm rot="-5400000">
            <a:off x="6012242" y="3582085"/>
            <a:ext cx="265500" cy="328800"/>
          </a:xfrm>
          <a:prstGeom prst="downArrow">
            <a:avLst>
              <a:gd fmla="val 50000" name="adj1"/>
              <a:gd fmla="val 50000" name="adj2"/>
            </a:avLst>
          </a:prstGeom>
          <a:solidFill>
            <a:srgbClr val="BFC7CA"/>
          </a:solidFill>
          <a:ln cap="flat" cmpd="sng" w="7725">
            <a:solidFill>
              <a:srgbClr val="5E696C"/>
            </a:solidFill>
            <a:prstDash val="solid"/>
            <a:round/>
            <a:headEnd len="sm" w="sm" type="none"/>
            <a:tailEnd len="sm" w="sm" type="none"/>
          </a:ln>
        </p:spPr>
        <p:txBody>
          <a:bodyPr anchorCtr="0" anchor="ctr" bIns="74075" lIns="74075" spcFirstLastPara="1" rIns="74075" wrap="square" tIns="74075">
            <a:noAutofit/>
          </a:bodyPr>
          <a:lstStyle/>
          <a:p>
            <a:pPr indent="0" lvl="0" marL="0" rtl="0" algn="ctr">
              <a:spcBef>
                <a:spcPts val="0"/>
              </a:spcBef>
              <a:spcAft>
                <a:spcPts val="0"/>
              </a:spcAft>
              <a:buNone/>
            </a:pPr>
            <a:r>
              <a:t/>
            </a:r>
            <a:endParaRPr sz="1134"/>
          </a:p>
        </p:txBody>
      </p:sp>
      <p:pic>
        <p:nvPicPr>
          <p:cNvPr id="478" name="Google Shape;478;p37"/>
          <p:cNvPicPr preferRelativeResize="0"/>
          <p:nvPr/>
        </p:nvPicPr>
        <p:blipFill>
          <a:blip r:embed="rId9">
            <a:alphaModFix/>
          </a:blip>
          <a:stretch>
            <a:fillRect/>
          </a:stretch>
        </p:blipFill>
        <p:spPr>
          <a:xfrm>
            <a:off x="6382446" y="2571751"/>
            <a:ext cx="2647148" cy="2117725"/>
          </a:xfrm>
          <a:prstGeom prst="rect">
            <a:avLst/>
          </a:prstGeom>
          <a:noFill/>
          <a:ln>
            <a:noFill/>
          </a:ln>
        </p:spPr>
      </p:pic>
      <p:sp>
        <p:nvSpPr>
          <p:cNvPr id="479" name="Google Shape;479;p37"/>
          <p:cNvSpPr txBox="1"/>
          <p:nvPr/>
        </p:nvSpPr>
        <p:spPr>
          <a:xfrm>
            <a:off x="663625" y="4286275"/>
            <a:ext cx="25218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rgbClr val="5E696C"/>
                </a:solidFill>
              </a:rPr>
              <a:t>Consistent Visible Pulses</a:t>
            </a:r>
            <a:endParaRPr sz="1300">
              <a:solidFill>
                <a:srgbClr val="5E696C"/>
              </a:solidFill>
            </a:endParaRPr>
          </a:p>
        </p:txBody>
      </p:sp>
      <p:cxnSp>
        <p:nvCxnSpPr>
          <p:cNvPr id="480" name="Google Shape;480;p37"/>
          <p:cNvCxnSpPr>
            <a:stCxn id="479" idx="0"/>
          </p:cNvCxnSpPr>
          <p:nvPr/>
        </p:nvCxnSpPr>
        <p:spPr>
          <a:xfrm rot="10800000">
            <a:off x="1553725" y="3942775"/>
            <a:ext cx="370800" cy="343500"/>
          </a:xfrm>
          <a:prstGeom prst="straightConnector1">
            <a:avLst/>
          </a:prstGeom>
          <a:noFill/>
          <a:ln cap="flat" cmpd="sng" w="9525">
            <a:solidFill>
              <a:srgbClr val="5E696C"/>
            </a:solidFill>
            <a:prstDash val="solid"/>
            <a:round/>
            <a:headEnd len="med" w="med" type="none"/>
            <a:tailEnd len="med" w="med" type="triangle"/>
          </a:ln>
        </p:spPr>
      </p:cxnSp>
      <p:cxnSp>
        <p:nvCxnSpPr>
          <p:cNvPr id="481" name="Google Shape;481;p37"/>
          <p:cNvCxnSpPr>
            <a:stCxn id="479" idx="0"/>
          </p:cNvCxnSpPr>
          <p:nvPr/>
        </p:nvCxnSpPr>
        <p:spPr>
          <a:xfrm rot="10800000">
            <a:off x="1797325" y="3920875"/>
            <a:ext cx="127200" cy="365400"/>
          </a:xfrm>
          <a:prstGeom prst="straightConnector1">
            <a:avLst/>
          </a:prstGeom>
          <a:noFill/>
          <a:ln cap="flat" cmpd="sng" w="9525">
            <a:solidFill>
              <a:srgbClr val="5E696C"/>
            </a:solidFill>
            <a:prstDash val="solid"/>
            <a:round/>
            <a:headEnd len="med" w="med" type="none"/>
            <a:tailEnd len="med" w="med" type="triangle"/>
          </a:ln>
        </p:spPr>
      </p:cxnSp>
      <p:cxnSp>
        <p:nvCxnSpPr>
          <p:cNvPr id="482" name="Google Shape;482;p37"/>
          <p:cNvCxnSpPr>
            <a:stCxn id="479" idx="0"/>
          </p:cNvCxnSpPr>
          <p:nvPr/>
        </p:nvCxnSpPr>
        <p:spPr>
          <a:xfrm flipH="1" rot="10800000">
            <a:off x="1924525" y="3880675"/>
            <a:ext cx="105600" cy="405600"/>
          </a:xfrm>
          <a:prstGeom prst="straightConnector1">
            <a:avLst/>
          </a:prstGeom>
          <a:noFill/>
          <a:ln cap="flat" cmpd="sng" w="9525">
            <a:solidFill>
              <a:srgbClr val="5E696C"/>
            </a:solidFill>
            <a:prstDash val="solid"/>
            <a:round/>
            <a:headEnd len="med" w="med" type="none"/>
            <a:tailEnd len="med" w="med" type="triangle"/>
          </a:ln>
        </p:spPr>
      </p:cxnSp>
      <p:cxnSp>
        <p:nvCxnSpPr>
          <p:cNvPr id="483" name="Google Shape;483;p37"/>
          <p:cNvCxnSpPr/>
          <p:nvPr/>
        </p:nvCxnSpPr>
        <p:spPr>
          <a:xfrm>
            <a:off x="6775225" y="2676075"/>
            <a:ext cx="1740600" cy="1746300"/>
          </a:xfrm>
          <a:prstGeom prst="straightConnector1">
            <a:avLst/>
          </a:prstGeom>
          <a:noFill/>
          <a:ln cap="flat" cmpd="sng" w="9525">
            <a:solidFill>
              <a:srgbClr val="FF0000"/>
            </a:solidFill>
            <a:prstDash val="solid"/>
            <a:round/>
            <a:headEnd len="med" w="med" type="none"/>
            <a:tailEnd len="med" w="med" type="none"/>
          </a:ln>
        </p:spPr>
      </p:cxnSp>
      <p:sp>
        <p:nvSpPr>
          <p:cNvPr id="484" name="Google Shape;484;p37"/>
          <p:cNvSpPr txBox="1"/>
          <p:nvPr/>
        </p:nvSpPr>
        <p:spPr>
          <a:xfrm>
            <a:off x="6382450" y="4586700"/>
            <a:ext cx="2571900" cy="365400"/>
          </a:xfrm>
          <a:prstGeom prst="rect">
            <a:avLst/>
          </a:prstGeom>
          <a:noFill/>
          <a:ln cap="flat" cmpd="sng" w="9525">
            <a:solidFill>
              <a:srgbClr val="FF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rgbClr val="5E696C"/>
                </a:solidFill>
              </a:rPr>
              <a:t>Improved correlation between actual strikes and predictions</a:t>
            </a:r>
            <a:endParaRPr sz="800">
              <a:solidFill>
                <a:srgbClr val="5E696C"/>
              </a:solidFill>
            </a:endParaRPr>
          </a:p>
        </p:txBody>
      </p:sp>
      <p:pic>
        <p:nvPicPr>
          <p:cNvPr id="485" name="Google Shape;485;p37"/>
          <p:cNvPicPr preferRelativeResize="0"/>
          <p:nvPr/>
        </p:nvPicPr>
        <p:blipFill>
          <a:blip r:embed="rId10">
            <a:alphaModFix/>
          </a:blip>
          <a:stretch>
            <a:fillRect/>
          </a:stretch>
        </p:blipFill>
        <p:spPr>
          <a:xfrm>
            <a:off x="3185425" y="814838"/>
            <a:ext cx="3015118" cy="13463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id="490" name="Google Shape;490;p38"/>
          <p:cNvPicPr preferRelativeResize="0"/>
          <p:nvPr/>
        </p:nvPicPr>
        <p:blipFill>
          <a:blip r:embed="rId3">
            <a:alphaModFix/>
          </a:blip>
          <a:stretch>
            <a:fillRect/>
          </a:stretch>
        </p:blipFill>
        <p:spPr>
          <a:xfrm>
            <a:off x="2117725" y="1521772"/>
            <a:ext cx="4684724" cy="3156800"/>
          </a:xfrm>
          <a:prstGeom prst="rect">
            <a:avLst/>
          </a:prstGeom>
          <a:noFill/>
          <a:ln>
            <a:noFill/>
          </a:ln>
        </p:spPr>
      </p:pic>
      <p:pic>
        <p:nvPicPr>
          <p:cNvPr id="491" name="Google Shape;491;p38"/>
          <p:cNvPicPr preferRelativeResize="0"/>
          <p:nvPr/>
        </p:nvPicPr>
        <p:blipFill>
          <a:blip r:embed="rId4">
            <a:alphaModFix/>
          </a:blip>
          <a:stretch>
            <a:fillRect/>
          </a:stretch>
        </p:blipFill>
        <p:spPr>
          <a:xfrm>
            <a:off x="8012000" y="0"/>
            <a:ext cx="1132000" cy="1045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39"/>
          <p:cNvSpPr txBox="1"/>
          <p:nvPr>
            <p:ph idx="1" type="body"/>
          </p:nvPr>
        </p:nvSpPr>
        <p:spPr>
          <a:xfrm>
            <a:off x="311700" y="994875"/>
            <a:ext cx="8520600" cy="3693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1200"/>
              </a:spcAft>
              <a:buNone/>
            </a:pPr>
            <a:r>
              <a:rPr lang="en"/>
              <a:t>Considered Solutions</a:t>
            </a:r>
            <a:endParaRPr/>
          </a:p>
        </p:txBody>
      </p:sp>
      <p:sp>
        <p:nvSpPr>
          <p:cNvPr id="497" name="Google Shape;497;p39"/>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MCU</a:t>
            </a:r>
            <a:endParaRPr/>
          </a:p>
        </p:txBody>
      </p:sp>
      <p:graphicFrame>
        <p:nvGraphicFramePr>
          <p:cNvPr id="498" name="Google Shape;498;p39"/>
          <p:cNvGraphicFramePr/>
          <p:nvPr/>
        </p:nvGraphicFramePr>
        <p:xfrm>
          <a:off x="367825" y="1393925"/>
          <a:ext cx="3000000" cy="3000000"/>
        </p:xfrm>
        <a:graphic>
          <a:graphicData uri="http://schemas.openxmlformats.org/drawingml/2006/table">
            <a:tbl>
              <a:tblPr>
                <a:noFill/>
                <a:tableStyleId>{8A64711E-6712-4289-8B49-C7EBBF272440}</a:tableStyleId>
              </a:tblPr>
              <a:tblGrid>
                <a:gridCol w="1056825"/>
                <a:gridCol w="1056825"/>
                <a:gridCol w="1056825"/>
                <a:gridCol w="1056825"/>
                <a:gridCol w="1056825"/>
                <a:gridCol w="1056825"/>
              </a:tblGrid>
              <a:tr h="419375">
                <a:tc>
                  <a:txBody>
                    <a:bodyPr/>
                    <a:lstStyle/>
                    <a:p>
                      <a:pPr indent="0" lvl="0" marL="0" rtl="0" algn="l">
                        <a:spcBef>
                          <a:spcPts val="0"/>
                        </a:spcBef>
                        <a:spcAft>
                          <a:spcPts val="0"/>
                        </a:spcAft>
                        <a:buNone/>
                      </a:pPr>
                      <a:r>
                        <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n" sz="1100"/>
                        <a:t>Processing</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n" sz="1100"/>
                        <a:t>Wireless Support</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n" sz="1100"/>
                        <a:t>Power Consumption</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n" sz="1100"/>
                        <a:t>Memory</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l">
                        <a:spcBef>
                          <a:spcPts val="0"/>
                        </a:spcBef>
                        <a:spcAft>
                          <a:spcPts val="0"/>
                        </a:spcAft>
                        <a:buNone/>
                      </a:pPr>
                      <a:r>
                        <a:rPr lang="en" sz="1100"/>
                        <a:t>Development Complexity</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364050">
                <a:tc>
                  <a:txBody>
                    <a:bodyPr/>
                    <a:lstStyle/>
                    <a:p>
                      <a:pPr indent="0" lvl="0" marL="0" rtl="0" algn="l">
                        <a:spcBef>
                          <a:spcPts val="0"/>
                        </a:spcBef>
                        <a:spcAft>
                          <a:spcPts val="0"/>
                        </a:spcAft>
                        <a:buNone/>
                      </a:pPr>
                      <a:r>
                        <a:rPr lang="en" sz="1100"/>
                        <a:t>Raspberry Pi</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6AA84F"/>
                          </a:solidFill>
                        </a:rPr>
                        <a:t>↑↑↑</a:t>
                      </a:r>
                      <a:endParaRPr b="1" sz="1800">
                        <a:solidFill>
                          <a:srgbClr val="6AA84F"/>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6AA84F"/>
                          </a:solidFill>
                        </a:rPr>
                        <a:t>↑↑↑</a:t>
                      </a:r>
                      <a:endParaRPr b="1" sz="1800">
                        <a:solidFill>
                          <a:srgbClr val="6AA84F"/>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364050">
                <a:tc>
                  <a:txBody>
                    <a:bodyPr/>
                    <a:lstStyle/>
                    <a:p>
                      <a:pPr indent="0" lvl="0" marL="0" rtl="0" algn="l">
                        <a:spcBef>
                          <a:spcPts val="0"/>
                        </a:spcBef>
                        <a:spcAft>
                          <a:spcPts val="0"/>
                        </a:spcAft>
                        <a:buNone/>
                      </a:pPr>
                      <a:r>
                        <a:rPr lang="en" sz="1100"/>
                        <a:t>Arduino</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6AA84F"/>
                          </a:solidFill>
                        </a:rPr>
                        <a:t>↓</a:t>
                      </a:r>
                      <a:endParaRPr b="1" sz="1800">
                        <a:solidFill>
                          <a:srgbClr val="6AA84F"/>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6AA84F"/>
                          </a:solidFill>
                        </a:rPr>
                        <a:t>↓</a:t>
                      </a:r>
                      <a:endParaRPr b="1" sz="1800">
                        <a:solidFill>
                          <a:srgbClr val="6AA84F"/>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364050">
                <a:tc>
                  <a:txBody>
                    <a:bodyPr/>
                    <a:lstStyle/>
                    <a:p>
                      <a:pPr indent="0" lvl="0" marL="0" rtl="0" algn="l">
                        <a:spcBef>
                          <a:spcPts val="0"/>
                        </a:spcBef>
                        <a:spcAft>
                          <a:spcPts val="0"/>
                        </a:spcAft>
                        <a:buNone/>
                      </a:pPr>
                      <a:r>
                        <a:rPr lang="en" sz="1100"/>
                        <a:t>STM32</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6AA84F"/>
                          </a:solidFill>
                        </a:rPr>
                        <a:t>↓</a:t>
                      </a:r>
                      <a:endParaRPr b="1" sz="1800">
                        <a:solidFill>
                          <a:srgbClr val="6AA84F"/>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c>
                  <a:txBody>
                    <a:bodyPr/>
                    <a:lstStyle/>
                    <a:p>
                      <a:pPr indent="0" lvl="0" marL="0" rtl="0" algn="ctr">
                        <a:spcBef>
                          <a:spcPts val="0"/>
                        </a:spcBef>
                        <a:spcAft>
                          <a:spcPts val="0"/>
                        </a:spcAft>
                        <a:buNone/>
                      </a:pPr>
                      <a:r>
                        <a:rPr b="1" lang="en" sz="1800">
                          <a:solidFill>
                            <a:srgbClr val="FF0000"/>
                          </a:solidFill>
                        </a:rPr>
                        <a:t>↑↑</a:t>
                      </a:r>
                      <a:endParaRPr b="1" sz="1800">
                        <a:solidFill>
                          <a:srgbClr val="FF0000"/>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D9D9D9"/>
                    </a:solidFill>
                  </a:tcPr>
                </a:tc>
              </a:tr>
              <a:tr h="364050">
                <a:tc>
                  <a:txBody>
                    <a:bodyPr/>
                    <a:lstStyle/>
                    <a:p>
                      <a:pPr indent="0" lvl="0" marL="0" rtl="0" algn="l">
                        <a:spcBef>
                          <a:spcPts val="0"/>
                        </a:spcBef>
                        <a:spcAft>
                          <a:spcPts val="0"/>
                        </a:spcAft>
                        <a:buNone/>
                      </a:pPr>
                      <a:r>
                        <a:rPr lang="en" sz="1100"/>
                        <a:t>ESP32</a:t>
                      </a:r>
                      <a:endParaRPr sz="11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 sz="1800">
                          <a:solidFill>
                            <a:srgbClr val="6AA84F"/>
                          </a:solidFill>
                        </a:rPr>
                        <a:t>↑↑↑</a:t>
                      </a:r>
                      <a:endParaRPr b="1" sz="1800">
                        <a:solidFill>
                          <a:srgbClr val="6AA84F"/>
                        </a:solidFill>
                      </a:endParaRPr>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c>
                  <a:txBody>
                    <a:bodyPr/>
                    <a:lstStyle/>
                    <a:p>
                      <a:pPr indent="0" lvl="0" marL="0" rtl="0" algn="ctr">
                        <a:spcBef>
                          <a:spcPts val="0"/>
                        </a:spcBef>
                        <a:spcAft>
                          <a:spcPts val="0"/>
                        </a:spcAft>
                        <a:buNone/>
                      </a:pPr>
                      <a:r>
                        <a:rPr b="1" lang="en" sz="1800"/>
                        <a:t>↑</a:t>
                      </a:r>
                      <a:endParaRPr b="1" sz="1800"/>
                    </a:p>
                  </a:txBody>
                  <a:tcPr marT="63500" marB="63500" marR="63500" marL="63500">
                    <a:lnL cap="flat" cmpd="sng" w="19050">
                      <a:solidFill>
                        <a:srgbClr val="000000"/>
                      </a:solidFill>
                      <a:prstDash val="solid"/>
                      <a:round/>
                      <a:headEnd len="sm" w="sm" type="none"/>
                      <a:tailEnd len="sm" w="sm" type="none"/>
                    </a:lnL>
                    <a:lnR cap="flat" cmpd="sng" w="19050">
                      <a:solidFill>
                        <a:srgbClr val="000000"/>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2CC"/>
                    </a:solidFill>
                  </a:tcPr>
                </a:tc>
              </a:tr>
            </a:tbl>
          </a:graphicData>
        </a:graphic>
      </p:graphicFrame>
      <p:sp>
        <p:nvSpPr>
          <p:cNvPr id="499" name="Google Shape;499;p39"/>
          <p:cNvSpPr txBox="1"/>
          <p:nvPr/>
        </p:nvSpPr>
        <p:spPr>
          <a:xfrm>
            <a:off x="367825" y="3666100"/>
            <a:ext cx="4052100" cy="110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Manrope"/>
                <a:ea typeface="Manrope"/>
                <a:cs typeface="Manrope"/>
                <a:sym typeface="Manrope"/>
              </a:rPr>
              <a:t>Our Chip: </a:t>
            </a:r>
            <a:endParaRPr sz="1200">
              <a:solidFill>
                <a:schemeClr val="lt1"/>
              </a:solidFill>
              <a:latin typeface="Manrope"/>
              <a:ea typeface="Manrope"/>
              <a:cs typeface="Manrope"/>
              <a:sym typeface="Manrope"/>
            </a:endParaRPr>
          </a:p>
          <a:p>
            <a:pPr indent="0" lvl="0" marL="0" rtl="0" algn="l">
              <a:spcBef>
                <a:spcPts val="0"/>
              </a:spcBef>
              <a:spcAft>
                <a:spcPts val="0"/>
              </a:spcAft>
              <a:buNone/>
            </a:pPr>
            <a:r>
              <a:rPr lang="en" sz="1200">
                <a:solidFill>
                  <a:schemeClr val="lt1"/>
                </a:solidFill>
                <a:latin typeface="Manrope"/>
                <a:ea typeface="Manrope"/>
                <a:cs typeface="Manrope"/>
                <a:sym typeface="Manrope"/>
              </a:rPr>
              <a:t>ESP32-s3-1-WROOM -N16R2</a:t>
            </a:r>
            <a:endParaRPr sz="1200">
              <a:solidFill>
                <a:schemeClr val="lt1"/>
              </a:solidFill>
              <a:latin typeface="Manrope"/>
              <a:ea typeface="Manrope"/>
              <a:cs typeface="Manrope"/>
              <a:sym typeface="Manrope"/>
            </a:endParaRPr>
          </a:p>
          <a:p>
            <a:pPr indent="-298450" lvl="0" marL="457200" rtl="0" algn="l">
              <a:lnSpc>
                <a:spcPct val="115000"/>
              </a:lnSpc>
              <a:spcBef>
                <a:spcPts val="0"/>
              </a:spcBef>
              <a:spcAft>
                <a:spcPts val="0"/>
              </a:spcAft>
              <a:buSzPts val="1100"/>
              <a:buChar char="●"/>
            </a:pPr>
            <a:r>
              <a:rPr lang="en" sz="1100"/>
              <a:t>Dual-core 240 MHz processor			</a:t>
            </a:r>
            <a:endParaRPr sz="1100"/>
          </a:p>
          <a:p>
            <a:pPr indent="-298450" lvl="0" marL="457200" rtl="0" algn="l">
              <a:lnSpc>
                <a:spcPct val="115000"/>
              </a:lnSpc>
              <a:spcBef>
                <a:spcPts val="0"/>
              </a:spcBef>
              <a:spcAft>
                <a:spcPts val="0"/>
              </a:spcAft>
              <a:buSzPts val="1100"/>
              <a:buChar char="●"/>
            </a:pPr>
            <a:r>
              <a:rPr lang="en" sz="1100"/>
              <a:t>Integrated BLE and Wi-Fi</a:t>
            </a:r>
            <a:endParaRPr sz="1100"/>
          </a:p>
          <a:p>
            <a:pPr indent="-298450" lvl="0" marL="457200" rtl="0" algn="l">
              <a:lnSpc>
                <a:spcPct val="115000"/>
              </a:lnSpc>
              <a:spcBef>
                <a:spcPts val="0"/>
              </a:spcBef>
              <a:spcAft>
                <a:spcPts val="0"/>
              </a:spcAft>
              <a:buSzPts val="1100"/>
              <a:buChar char="●"/>
            </a:pPr>
            <a:r>
              <a:rPr lang="en" sz="1100"/>
              <a:t>16MB Flash and 2MB PSRAM</a:t>
            </a:r>
            <a:endParaRPr sz="1100"/>
          </a:p>
        </p:txBody>
      </p:sp>
      <p:sp>
        <p:nvSpPr>
          <p:cNvPr id="500" name="Google Shape;500;p39"/>
          <p:cNvSpPr txBox="1"/>
          <p:nvPr/>
        </p:nvSpPr>
        <p:spPr>
          <a:xfrm>
            <a:off x="6747500" y="2391525"/>
            <a:ext cx="2654100" cy="1101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800"/>
              <a:t>Processing</a:t>
            </a:r>
            <a:r>
              <a:rPr lang="en" sz="800"/>
              <a:t> - Higher is better	</a:t>
            </a:r>
            <a:r>
              <a:rPr lang="en" sz="800"/>
              <a:t>		</a:t>
            </a:r>
            <a:br>
              <a:rPr lang="en" sz="800"/>
            </a:br>
            <a:r>
              <a:rPr b="1" lang="en" sz="800"/>
              <a:t>Wireless Support</a:t>
            </a:r>
            <a:r>
              <a:rPr lang="en" sz="800"/>
              <a:t> - Higher is better</a:t>
            </a:r>
            <a:br>
              <a:rPr lang="en" sz="800"/>
            </a:br>
            <a:r>
              <a:rPr b="1" lang="en" sz="800"/>
              <a:t>Power Consumption</a:t>
            </a:r>
            <a:r>
              <a:rPr lang="en" sz="800"/>
              <a:t>  - Lower is better</a:t>
            </a:r>
            <a:br>
              <a:rPr lang="en" sz="800"/>
            </a:br>
            <a:r>
              <a:rPr b="1" lang="en" sz="800"/>
              <a:t>Memory </a:t>
            </a:r>
            <a:r>
              <a:rPr lang="en" sz="800"/>
              <a:t> - Higher is better</a:t>
            </a:r>
            <a:br>
              <a:rPr lang="en" sz="800"/>
            </a:br>
            <a:r>
              <a:rPr b="1" lang="en" sz="800"/>
              <a:t>Development Complexity</a:t>
            </a:r>
            <a:r>
              <a:rPr lang="en" sz="800"/>
              <a:t> - Lower is better</a:t>
            </a:r>
            <a:endParaRPr sz="800"/>
          </a:p>
          <a:p>
            <a:pPr indent="0" lvl="0" marL="0" rtl="0" algn="l">
              <a:lnSpc>
                <a:spcPct val="115000"/>
              </a:lnSpc>
              <a:spcBef>
                <a:spcPts val="0"/>
              </a:spcBef>
              <a:spcAft>
                <a:spcPts val="0"/>
              </a:spcAft>
              <a:buNone/>
            </a:pPr>
            <a:r>
              <a:rPr b="1" lang="en" sz="800">
                <a:solidFill>
                  <a:srgbClr val="FF0000"/>
                </a:solidFill>
              </a:rPr>
              <a:t>Red</a:t>
            </a:r>
            <a:r>
              <a:rPr b="1" lang="en" sz="800"/>
              <a:t> </a:t>
            </a:r>
            <a:r>
              <a:rPr lang="en" sz="800"/>
              <a:t>- Worst</a:t>
            </a:r>
            <a:endParaRPr sz="800"/>
          </a:p>
          <a:p>
            <a:pPr indent="0" lvl="0" marL="0" rtl="0" algn="l">
              <a:lnSpc>
                <a:spcPct val="115000"/>
              </a:lnSpc>
              <a:spcBef>
                <a:spcPts val="0"/>
              </a:spcBef>
              <a:spcAft>
                <a:spcPts val="0"/>
              </a:spcAft>
              <a:buNone/>
            </a:pPr>
            <a:r>
              <a:rPr b="1" lang="en" sz="800">
                <a:solidFill>
                  <a:srgbClr val="6AA84F"/>
                </a:solidFill>
              </a:rPr>
              <a:t>Green</a:t>
            </a:r>
            <a:r>
              <a:rPr lang="en" sz="800"/>
              <a:t> – Best</a:t>
            </a:r>
            <a:endParaRPr sz="800"/>
          </a:p>
          <a:p>
            <a:pPr indent="0" lvl="0" marL="0" rtl="0" algn="l">
              <a:spcBef>
                <a:spcPts val="0"/>
              </a:spcBef>
              <a:spcAft>
                <a:spcPts val="0"/>
              </a:spcAft>
              <a:buNone/>
            </a:pPr>
            <a:r>
              <a:t/>
            </a:r>
            <a:endParaRPr sz="1200">
              <a:solidFill>
                <a:schemeClr val="lt1"/>
              </a:solidFill>
              <a:latin typeface="Manrope"/>
              <a:ea typeface="Manrope"/>
              <a:cs typeface="Manrope"/>
              <a:sym typeface="Manrope"/>
            </a:endParaRPr>
          </a:p>
        </p:txBody>
      </p:sp>
      <p:sp>
        <p:nvSpPr>
          <p:cNvPr id="501" name="Google Shape;501;p39"/>
          <p:cNvSpPr txBox="1"/>
          <p:nvPr/>
        </p:nvSpPr>
        <p:spPr>
          <a:xfrm>
            <a:off x="3446825" y="3666325"/>
            <a:ext cx="4159500" cy="110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200">
              <a:solidFill>
                <a:schemeClr val="lt1"/>
              </a:solidFill>
              <a:latin typeface="Manrope"/>
              <a:ea typeface="Manrope"/>
              <a:cs typeface="Manrope"/>
              <a:sym typeface="Manrope"/>
            </a:endParaRPr>
          </a:p>
          <a:p>
            <a:pPr indent="0" lvl="0" marL="0" rtl="0" algn="l">
              <a:spcBef>
                <a:spcPts val="0"/>
              </a:spcBef>
              <a:spcAft>
                <a:spcPts val="0"/>
              </a:spcAft>
              <a:buNone/>
            </a:pPr>
            <a:r>
              <a:t/>
            </a:r>
            <a:endParaRPr sz="1200">
              <a:solidFill>
                <a:schemeClr val="lt1"/>
              </a:solidFill>
              <a:latin typeface="Manrope"/>
              <a:ea typeface="Manrope"/>
              <a:cs typeface="Manrope"/>
              <a:sym typeface="Manrope"/>
            </a:endParaRPr>
          </a:p>
          <a:p>
            <a:pPr indent="-304800" lvl="0" marL="457200" rtl="0" algn="l">
              <a:spcBef>
                <a:spcPts val="0"/>
              </a:spcBef>
              <a:spcAft>
                <a:spcPts val="0"/>
              </a:spcAft>
              <a:buClr>
                <a:schemeClr val="lt1"/>
              </a:buClr>
              <a:buSzPts val="1200"/>
              <a:buFont typeface="Manrope"/>
              <a:buChar char="●"/>
            </a:pPr>
            <a:r>
              <a:rPr lang="en" sz="1100"/>
              <a:t>Power consumption 344mA*</a:t>
            </a:r>
            <a:endParaRPr sz="1100"/>
          </a:p>
          <a:p>
            <a:pPr indent="-298450" lvl="0" marL="457200" rtl="0" algn="l">
              <a:spcBef>
                <a:spcPts val="0"/>
              </a:spcBef>
              <a:spcAft>
                <a:spcPts val="0"/>
              </a:spcAft>
              <a:buSzPts val="1100"/>
              <a:buChar char="●"/>
            </a:pPr>
            <a:r>
              <a:rPr lang="en" sz="1100"/>
              <a:t>Plethora of reference designs and supported </a:t>
            </a:r>
            <a:r>
              <a:rPr lang="en" sz="1100"/>
              <a:t>libraries</a:t>
            </a:r>
            <a:endParaRPr sz="1100"/>
          </a:p>
        </p:txBody>
      </p:sp>
      <p:sp>
        <p:nvSpPr>
          <p:cNvPr id="502" name="Google Shape;502;p39"/>
          <p:cNvSpPr txBox="1"/>
          <p:nvPr/>
        </p:nvSpPr>
        <p:spPr>
          <a:xfrm>
            <a:off x="5229525" y="4767925"/>
            <a:ext cx="3795300" cy="28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800">
                <a:solidFill>
                  <a:schemeClr val="lt1"/>
                </a:solidFill>
                <a:latin typeface="Manrope"/>
                <a:ea typeface="Manrope"/>
                <a:cs typeface="Manrope"/>
                <a:sym typeface="Manrope"/>
              </a:rPr>
              <a:t>*Peak BLE TX current: 344 mA at +20 dBm (datasheet worst case)</a:t>
            </a:r>
            <a:endParaRPr sz="800">
              <a:solidFill>
                <a:schemeClr val="lt1"/>
              </a:solidFill>
              <a:latin typeface="Manrope"/>
              <a:ea typeface="Manrope"/>
              <a:cs typeface="Manrope"/>
              <a:sym typeface="Manrope"/>
            </a:endParaRPr>
          </a:p>
        </p:txBody>
      </p:sp>
      <p:pic>
        <p:nvPicPr>
          <p:cNvPr id="503" name="Google Shape;503;p39"/>
          <p:cNvPicPr preferRelativeResize="0"/>
          <p:nvPr/>
        </p:nvPicPr>
        <p:blipFill>
          <a:blip r:embed="rId3">
            <a:alphaModFix/>
          </a:blip>
          <a:stretch>
            <a:fillRect/>
          </a:stretch>
        </p:blipFill>
        <p:spPr>
          <a:xfrm>
            <a:off x="8191500" y="0"/>
            <a:ext cx="952501" cy="118656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0"/>
          <p:cNvSpPr txBox="1"/>
          <p:nvPr>
            <p:ph type="title"/>
          </p:nvPr>
        </p:nvSpPr>
        <p:spPr>
          <a:xfrm>
            <a:off x="311700" y="445025"/>
            <a:ext cx="3218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MCU </a:t>
            </a:r>
            <a:r>
              <a:rPr lang="en"/>
              <a:t>Implementation</a:t>
            </a:r>
            <a:endParaRPr/>
          </a:p>
        </p:txBody>
      </p:sp>
      <p:pic>
        <p:nvPicPr>
          <p:cNvPr id="509" name="Google Shape;509;p40"/>
          <p:cNvPicPr preferRelativeResize="0"/>
          <p:nvPr/>
        </p:nvPicPr>
        <p:blipFill>
          <a:blip r:embed="rId3">
            <a:alphaModFix/>
          </a:blip>
          <a:stretch>
            <a:fillRect/>
          </a:stretch>
        </p:blipFill>
        <p:spPr>
          <a:xfrm>
            <a:off x="73575" y="1186575"/>
            <a:ext cx="3821824" cy="3347074"/>
          </a:xfrm>
          <a:prstGeom prst="rect">
            <a:avLst/>
          </a:prstGeom>
          <a:noFill/>
          <a:ln>
            <a:noFill/>
          </a:ln>
        </p:spPr>
      </p:pic>
      <p:graphicFrame>
        <p:nvGraphicFramePr>
          <p:cNvPr id="510" name="Google Shape;510;p40"/>
          <p:cNvGraphicFramePr/>
          <p:nvPr/>
        </p:nvGraphicFramePr>
        <p:xfrm>
          <a:off x="4056625" y="87875"/>
          <a:ext cx="3000000" cy="3000000"/>
        </p:xfrm>
        <a:graphic>
          <a:graphicData uri="http://schemas.openxmlformats.org/drawingml/2006/table">
            <a:tbl>
              <a:tblPr>
                <a:noFill/>
                <a:tableStyleId>{8A64711E-6712-4289-8B49-C7EBBF272440}</a:tableStyleId>
              </a:tblPr>
              <a:tblGrid>
                <a:gridCol w="929900"/>
                <a:gridCol w="1594525"/>
                <a:gridCol w="1654075"/>
              </a:tblGrid>
              <a:tr h="381000">
                <a:tc>
                  <a:txBody>
                    <a:bodyPr/>
                    <a:lstStyle/>
                    <a:p>
                      <a:pPr indent="0" lvl="0" marL="0" rtl="0" algn="l">
                        <a:spcBef>
                          <a:spcPts val="0"/>
                        </a:spcBef>
                        <a:spcAft>
                          <a:spcPts val="0"/>
                        </a:spcAft>
                        <a:buNone/>
                      </a:pPr>
                      <a:r>
                        <a:rPr lang="en"/>
                        <a:t>PIN</a:t>
                      </a:r>
                      <a:endParaRPr/>
                    </a:p>
                  </a:txBody>
                  <a:tcPr marT="91425" marB="91425" marR="91425" marL="91425"/>
                </a:tc>
                <a:tc>
                  <a:txBody>
                    <a:bodyPr/>
                    <a:lstStyle/>
                    <a:p>
                      <a:pPr indent="0" lvl="0" marL="0" rtl="0" algn="l">
                        <a:spcBef>
                          <a:spcPts val="0"/>
                        </a:spcBef>
                        <a:spcAft>
                          <a:spcPts val="0"/>
                        </a:spcAft>
                        <a:buNone/>
                      </a:pPr>
                      <a:r>
                        <a:rPr lang="en"/>
                        <a:t>LABEL</a:t>
                      </a:r>
                      <a:endParaRPr/>
                    </a:p>
                  </a:txBody>
                  <a:tcPr marT="91425" marB="91425" marR="91425" marL="91425"/>
                </a:tc>
                <a:tc>
                  <a:txBody>
                    <a:bodyPr/>
                    <a:lstStyle/>
                    <a:p>
                      <a:pPr indent="0" lvl="0" marL="0" rtl="0" algn="l">
                        <a:spcBef>
                          <a:spcPts val="0"/>
                        </a:spcBef>
                        <a:spcAft>
                          <a:spcPts val="0"/>
                        </a:spcAft>
                        <a:buNone/>
                      </a:pPr>
                      <a:r>
                        <a:rPr lang="en"/>
                        <a:t>FUNCTIONALITY</a:t>
                      </a:r>
                      <a:endParaRPr/>
                    </a:p>
                  </a:txBody>
                  <a:tcPr marT="91425" marB="91425" marR="91425" marL="91425"/>
                </a:tc>
              </a:tr>
              <a:tr h="381000">
                <a:tc>
                  <a:txBody>
                    <a:bodyPr/>
                    <a:lstStyle/>
                    <a:p>
                      <a:pPr indent="0" lvl="0" marL="0" rtl="0" algn="l">
                        <a:spcBef>
                          <a:spcPts val="0"/>
                        </a:spcBef>
                        <a:spcAft>
                          <a:spcPts val="0"/>
                        </a:spcAft>
                        <a:buNone/>
                      </a:pPr>
                      <a:r>
                        <a:rPr lang="en"/>
                        <a:t>1,40-49</a:t>
                      </a:r>
                      <a:endParaRPr/>
                    </a:p>
                  </a:txBody>
                  <a:tcPr marT="91425" marB="91425" marR="91425" marL="91425"/>
                </a:tc>
                <a:tc>
                  <a:txBody>
                    <a:bodyPr/>
                    <a:lstStyle/>
                    <a:p>
                      <a:pPr indent="0" lvl="0" marL="0" rtl="0" algn="l">
                        <a:spcBef>
                          <a:spcPts val="0"/>
                        </a:spcBef>
                        <a:spcAft>
                          <a:spcPts val="0"/>
                        </a:spcAft>
                        <a:buNone/>
                      </a:pPr>
                      <a:r>
                        <a:rPr lang="en"/>
                        <a:t>Ground</a:t>
                      </a:r>
                      <a:endParaRPr/>
                    </a:p>
                  </a:txBody>
                  <a:tcPr marT="91425" marB="91425" marR="91425" marL="91425"/>
                </a:tc>
                <a:tc>
                  <a:txBody>
                    <a:bodyPr/>
                    <a:lstStyle/>
                    <a:p>
                      <a:pPr indent="0" lvl="0" marL="0" rtl="0" algn="l">
                        <a:spcBef>
                          <a:spcPts val="0"/>
                        </a:spcBef>
                        <a:spcAft>
                          <a:spcPts val="0"/>
                        </a:spcAft>
                        <a:buNone/>
                      </a:pPr>
                      <a:r>
                        <a:rPr lang="en"/>
                        <a:t>0v</a:t>
                      </a:r>
                      <a:endParaRPr/>
                    </a:p>
                  </a:txBody>
                  <a:tcPr marT="91425" marB="91425" marR="91425" marL="91425"/>
                </a:tc>
              </a:tr>
              <a:tr h="381000">
                <a:tc>
                  <a:txBody>
                    <a:bodyPr/>
                    <a:lstStyle/>
                    <a:p>
                      <a:pPr indent="0" lvl="0" marL="0" rtl="0" algn="l">
                        <a:spcBef>
                          <a:spcPts val="0"/>
                        </a:spcBef>
                        <a:spcAft>
                          <a:spcPts val="0"/>
                        </a:spcAft>
                        <a:buNone/>
                      </a:pPr>
                      <a:r>
                        <a:rPr lang="en"/>
                        <a:t>2</a:t>
                      </a:r>
                      <a:endParaRPr/>
                    </a:p>
                  </a:txBody>
                  <a:tcPr marT="91425" marB="91425" marR="91425" marL="91425"/>
                </a:tc>
                <a:tc>
                  <a:txBody>
                    <a:bodyPr/>
                    <a:lstStyle/>
                    <a:p>
                      <a:pPr indent="0" lvl="0" marL="0" rtl="0" algn="l">
                        <a:spcBef>
                          <a:spcPts val="0"/>
                        </a:spcBef>
                        <a:spcAft>
                          <a:spcPts val="0"/>
                        </a:spcAft>
                        <a:buNone/>
                      </a:pPr>
                      <a:r>
                        <a:rPr lang="en"/>
                        <a:t>VIN</a:t>
                      </a:r>
                      <a:endParaRPr/>
                    </a:p>
                  </a:txBody>
                  <a:tcPr marT="91425" marB="91425" marR="91425" marL="91425"/>
                </a:tc>
                <a:tc>
                  <a:txBody>
                    <a:bodyPr/>
                    <a:lstStyle/>
                    <a:p>
                      <a:pPr indent="0" lvl="0" marL="0" rtl="0" algn="l">
                        <a:spcBef>
                          <a:spcPts val="0"/>
                        </a:spcBef>
                        <a:spcAft>
                          <a:spcPts val="0"/>
                        </a:spcAft>
                        <a:buNone/>
                      </a:pPr>
                      <a:r>
                        <a:rPr lang="en"/>
                        <a:t>3.3v</a:t>
                      </a:r>
                      <a:endParaRPr/>
                    </a:p>
                  </a:txBody>
                  <a:tcPr marT="91425" marB="91425" marR="91425" marL="91425"/>
                </a:tc>
              </a:tr>
              <a:tr h="381000">
                <a:tc>
                  <a:txBody>
                    <a:bodyPr/>
                    <a:lstStyle/>
                    <a:p>
                      <a:pPr indent="0" lvl="0" marL="0" rtl="0" algn="l">
                        <a:spcBef>
                          <a:spcPts val="0"/>
                        </a:spcBef>
                        <a:spcAft>
                          <a:spcPts val="0"/>
                        </a:spcAft>
                        <a:buNone/>
                      </a:pPr>
                      <a:r>
                        <a:rPr lang="en"/>
                        <a:t>3</a:t>
                      </a:r>
                      <a:endParaRPr/>
                    </a:p>
                  </a:txBody>
                  <a:tcPr marT="91425" marB="91425" marR="91425" marL="91425"/>
                </a:tc>
                <a:tc>
                  <a:txBody>
                    <a:bodyPr/>
                    <a:lstStyle/>
                    <a:p>
                      <a:pPr indent="0" lvl="0" marL="0" rtl="0" algn="l">
                        <a:spcBef>
                          <a:spcPts val="0"/>
                        </a:spcBef>
                        <a:spcAft>
                          <a:spcPts val="0"/>
                        </a:spcAft>
                        <a:buNone/>
                      </a:pPr>
                      <a:r>
                        <a:rPr lang="en"/>
                        <a:t>Enable</a:t>
                      </a:r>
                      <a:endParaRPr/>
                    </a:p>
                  </a:txBody>
                  <a:tcPr marT="91425" marB="91425" marR="91425" marL="91425"/>
                </a:tc>
                <a:tc>
                  <a:txBody>
                    <a:bodyPr/>
                    <a:lstStyle/>
                    <a:p>
                      <a:pPr indent="0" lvl="0" marL="0" rtl="0" algn="l">
                        <a:spcBef>
                          <a:spcPts val="0"/>
                        </a:spcBef>
                        <a:spcAft>
                          <a:spcPts val="0"/>
                        </a:spcAft>
                        <a:buNone/>
                      </a:pPr>
                      <a:r>
                        <a:rPr lang="en"/>
                        <a:t>Reset</a:t>
                      </a:r>
                      <a:endParaRPr/>
                    </a:p>
                  </a:txBody>
                  <a:tcPr marT="91425" marB="91425" marR="91425" marL="91425"/>
                </a:tc>
              </a:tr>
              <a:tr h="381000">
                <a:tc>
                  <a:txBody>
                    <a:bodyPr/>
                    <a:lstStyle/>
                    <a:p>
                      <a:pPr indent="0" lvl="0" marL="0" rtl="0" algn="l">
                        <a:spcBef>
                          <a:spcPts val="0"/>
                        </a:spcBef>
                        <a:spcAft>
                          <a:spcPts val="0"/>
                        </a:spcAft>
                        <a:buNone/>
                      </a:pPr>
                      <a:r>
                        <a:rPr lang="en"/>
                        <a:t>6,7</a:t>
                      </a:r>
                      <a:endParaRPr/>
                    </a:p>
                  </a:txBody>
                  <a:tcPr marT="91425" marB="91425" marR="91425" marL="91425"/>
                </a:tc>
                <a:tc>
                  <a:txBody>
                    <a:bodyPr/>
                    <a:lstStyle/>
                    <a:p>
                      <a:pPr indent="0" lvl="0" marL="0" rtl="0" algn="l">
                        <a:spcBef>
                          <a:spcPts val="0"/>
                        </a:spcBef>
                        <a:spcAft>
                          <a:spcPts val="0"/>
                        </a:spcAft>
                        <a:buNone/>
                      </a:pPr>
                      <a:r>
                        <a:rPr lang="en"/>
                        <a:t>GPIO6,GPIO7</a:t>
                      </a:r>
                      <a:endParaRPr/>
                    </a:p>
                  </a:txBody>
                  <a:tcPr marT="91425" marB="91425" marR="91425" marL="91425"/>
                </a:tc>
                <a:tc>
                  <a:txBody>
                    <a:bodyPr/>
                    <a:lstStyle/>
                    <a:p>
                      <a:pPr indent="0" lvl="0" marL="0" rtl="0" algn="l">
                        <a:spcBef>
                          <a:spcPts val="0"/>
                        </a:spcBef>
                        <a:spcAft>
                          <a:spcPts val="0"/>
                        </a:spcAft>
                        <a:buNone/>
                      </a:pPr>
                      <a:r>
                        <a:rPr lang="en"/>
                        <a:t>Status LEDs</a:t>
                      </a:r>
                      <a:endParaRPr/>
                    </a:p>
                  </a:txBody>
                  <a:tcPr marT="91425" marB="91425" marR="91425" marL="91425"/>
                </a:tc>
              </a:tr>
              <a:tr h="381000">
                <a:tc>
                  <a:txBody>
                    <a:bodyPr/>
                    <a:lstStyle/>
                    <a:p>
                      <a:pPr indent="0" lvl="0" marL="0" rtl="0" algn="l">
                        <a:spcBef>
                          <a:spcPts val="0"/>
                        </a:spcBef>
                        <a:spcAft>
                          <a:spcPts val="0"/>
                        </a:spcAft>
                        <a:buNone/>
                      </a:pPr>
                      <a:r>
                        <a:rPr lang="en"/>
                        <a:t>13,14</a:t>
                      </a:r>
                      <a:endParaRPr/>
                    </a:p>
                  </a:txBody>
                  <a:tcPr marT="91425" marB="91425" marR="91425" marL="91425"/>
                </a:tc>
                <a:tc>
                  <a:txBody>
                    <a:bodyPr/>
                    <a:lstStyle/>
                    <a:p>
                      <a:pPr indent="0" lvl="0" marL="0" rtl="0" algn="l">
                        <a:spcBef>
                          <a:spcPts val="0"/>
                        </a:spcBef>
                        <a:spcAft>
                          <a:spcPts val="0"/>
                        </a:spcAft>
                        <a:buNone/>
                      </a:pPr>
                      <a:r>
                        <a:rPr lang="en"/>
                        <a:t>I2C</a:t>
                      </a:r>
                      <a:endParaRPr/>
                    </a:p>
                  </a:txBody>
                  <a:tcPr marT="91425" marB="91425" marR="91425" marL="91425"/>
                </a:tc>
                <a:tc>
                  <a:txBody>
                    <a:bodyPr/>
                    <a:lstStyle/>
                    <a:p>
                      <a:pPr indent="0" lvl="0" marL="0" rtl="0" algn="l">
                        <a:spcBef>
                          <a:spcPts val="0"/>
                        </a:spcBef>
                        <a:spcAft>
                          <a:spcPts val="0"/>
                        </a:spcAft>
                        <a:buNone/>
                      </a:pPr>
                      <a:r>
                        <a:rPr lang="en"/>
                        <a:t>IMU</a:t>
                      </a:r>
                      <a:endParaRPr/>
                    </a:p>
                  </a:txBody>
                  <a:tcPr marT="91425" marB="91425" marR="91425" marL="91425"/>
                </a:tc>
              </a:tr>
              <a:tr h="381000">
                <a:tc>
                  <a:txBody>
                    <a:bodyPr/>
                    <a:lstStyle/>
                    <a:p>
                      <a:pPr indent="0" lvl="0" marL="0" rtl="0" algn="l">
                        <a:spcBef>
                          <a:spcPts val="0"/>
                        </a:spcBef>
                        <a:spcAft>
                          <a:spcPts val="0"/>
                        </a:spcAft>
                        <a:buNone/>
                      </a:pPr>
                      <a:r>
                        <a:rPr lang="en"/>
                        <a:t>15,16</a:t>
                      </a:r>
                      <a:endParaRPr/>
                    </a:p>
                  </a:txBody>
                  <a:tcPr marT="91425" marB="91425" marR="91425" marL="91425"/>
                </a:tc>
                <a:tc>
                  <a:txBody>
                    <a:bodyPr/>
                    <a:lstStyle/>
                    <a:p>
                      <a:pPr indent="0" lvl="0" marL="0" rtl="0" algn="l">
                        <a:spcBef>
                          <a:spcPts val="0"/>
                        </a:spcBef>
                        <a:spcAft>
                          <a:spcPts val="0"/>
                        </a:spcAft>
                        <a:buNone/>
                      </a:pPr>
                      <a:r>
                        <a:rPr lang="en"/>
                        <a:t>I2C</a:t>
                      </a:r>
                      <a:endParaRPr/>
                    </a:p>
                  </a:txBody>
                  <a:tcPr marT="91425" marB="91425" marR="91425" marL="91425"/>
                </a:tc>
                <a:tc>
                  <a:txBody>
                    <a:bodyPr/>
                    <a:lstStyle/>
                    <a:p>
                      <a:pPr indent="0" lvl="0" marL="0" rtl="0" algn="l">
                        <a:spcBef>
                          <a:spcPts val="0"/>
                        </a:spcBef>
                        <a:spcAft>
                          <a:spcPts val="0"/>
                        </a:spcAft>
                        <a:buNone/>
                      </a:pPr>
                      <a:r>
                        <a:rPr lang="en"/>
                        <a:t>HR</a:t>
                      </a:r>
                      <a:r>
                        <a:rPr lang="en"/>
                        <a:t> Sensor</a:t>
                      </a:r>
                      <a:endParaRPr/>
                    </a:p>
                  </a:txBody>
                  <a:tcPr marT="91425" marB="91425" marR="91425" marL="91425"/>
                </a:tc>
              </a:tr>
              <a:tr h="381000">
                <a:tc>
                  <a:txBody>
                    <a:bodyPr/>
                    <a:lstStyle/>
                    <a:p>
                      <a:pPr indent="0" lvl="0" marL="0" rtl="0" algn="l">
                        <a:spcBef>
                          <a:spcPts val="0"/>
                        </a:spcBef>
                        <a:spcAft>
                          <a:spcPts val="0"/>
                        </a:spcAft>
                        <a:buNone/>
                      </a:pPr>
                      <a:r>
                        <a:rPr lang="en"/>
                        <a:t>17,18</a:t>
                      </a:r>
                      <a:endParaRPr/>
                    </a:p>
                  </a:txBody>
                  <a:tcPr marT="91425" marB="91425" marR="91425" marL="91425"/>
                </a:tc>
                <a:tc>
                  <a:txBody>
                    <a:bodyPr/>
                    <a:lstStyle/>
                    <a:p>
                      <a:pPr indent="0" lvl="0" marL="0" rtl="0" algn="l">
                        <a:spcBef>
                          <a:spcPts val="0"/>
                        </a:spcBef>
                        <a:spcAft>
                          <a:spcPts val="0"/>
                        </a:spcAft>
                        <a:buNone/>
                      </a:pPr>
                      <a:r>
                        <a:rPr lang="en"/>
                        <a:t>GPIO9, GPIO10</a:t>
                      </a:r>
                      <a:endParaRPr/>
                    </a:p>
                  </a:txBody>
                  <a:tcPr marT="91425" marB="91425" marR="91425" marL="91425"/>
                </a:tc>
                <a:tc>
                  <a:txBody>
                    <a:bodyPr/>
                    <a:lstStyle/>
                    <a:p>
                      <a:pPr indent="0" lvl="0" marL="0" rtl="0" algn="l">
                        <a:spcBef>
                          <a:spcPts val="0"/>
                        </a:spcBef>
                        <a:spcAft>
                          <a:spcPts val="0"/>
                        </a:spcAft>
                        <a:buNone/>
                      </a:pPr>
                      <a:r>
                        <a:rPr lang="en"/>
                        <a:t>Extra GPIOs</a:t>
                      </a:r>
                      <a:endParaRPr/>
                    </a:p>
                  </a:txBody>
                  <a:tcPr marT="91425" marB="91425" marR="91425" marL="91425"/>
                </a:tc>
              </a:tr>
              <a:tr h="381000">
                <a:tc>
                  <a:txBody>
                    <a:bodyPr/>
                    <a:lstStyle/>
                    <a:p>
                      <a:pPr indent="0" lvl="0" marL="0" rtl="0" algn="l">
                        <a:spcBef>
                          <a:spcPts val="0"/>
                        </a:spcBef>
                        <a:spcAft>
                          <a:spcPts val="0"/>
                        </a:spcAft>
                        <a:buNone/>
                      </a:pPr>
                      <a:r>
                        <a:rPr lang="en"/>
                        <a:t>27</a:t>
                      </a:r>
                      <a:endParaRPr/>
                    </a:p>
                  </a:txBody>
                  <a:tcPr marT="91425" marB="91425" marR="91425" marL="91425"/>
                </a:tc>
                <a:tc>
                  <a:txBody>
                    <a:bodyPr/>
                    <a:lstStyle/>
                    <a:p>
                      <a:pPr indent="0" lvl="0" marL="0" rtl="0" algn="l">
                        <a:spcBef>
                          <a:spcPts val="0"/>
                        </a:spcBef>
                        <a:spcAft>
                          <a:spcPts val="0"/>
                        </a:spcAft>
                        <a:buNone/>
                      </a:pPr>
                      <a:r>
                        <a:rPr lang="en"/>
                        <a:t>IO0</a:t>
                      </a:r>
                      <a:endParaRPr/>
                    </a:p>
                  </a:txBody>
                  <a:tcPr marT="91425" marB="91425" marR="91425" marL="91425"/>
                </a:tc>
                <a:tc>
                  <a:txBody>
                    <a:bodyPr/>
                    <a:lstStyle/>
                    <a:p>
                      <a:pPr indent="0" lvl="0" marL="0" rtl="0" algn="l">
                        <a:spcBef>
                          <a:spcPts val="0"/>
                        </a:spcBef>
                        <a:spcAft>
                          <a:spcPts val="0"/>
                        </a:spcAft>
                        <a:buNone/>
                      </a:pPr>
                      <a:r>
                        <a:rPr lang="en"/>
                        <a:t>Boot</a:t>
                      </a:r>
                      <a:endParaRPr/>
                    </a:p>
                  </a:txBody>
                  <a:tcPr marT="91425" marB="91425" marR="91425" marL="91425"/>
                </a:tc>
              </a:tr>
              <a:tr h="381000">
                <a:tc>
                  <a:txBody>
                    <a:bodyPr/>
                    <a:lstStyle/>
                    <a:p>
                      <a:pPr indent="0" lvl="0" marL="0" rtl="0" algn="l">
                        <a:spcBef>
                          <a:spcPts val="0"/>
                        </a:spcBef>
                        <a:spcAft>
                          <a:spcPts val="0"/>
                        </a:spcAft>
                        <a:buNone/>
                      </a:pPr>
                      <a:r>
                        <a:rPr lang="en"/>
                        <a:t>32</a:t>
                      </a:r>
                      <a:endParaRPr/>
                    </a:p>
                  </a:txBody>
                  <a:tcPr marT="91425" marB="91425" marR="91425" marL="91425"/>
                </a:tc>
                <a:tc>
                  <a:txBody>
                    <a:bodyPr/>
                    <a:lstStyle/>
                    <a:p>
                      <a:pPr indent="0" lvl="0" marL="0" rtl="0" algn="l">
                        <a:spcBef>
                          <a:spcPts val="0"/>
                        </a:spcBef>
                        <a:spcAft>
                          <a:spcPts val="0"/>
                        </a:spcAft>
                        <a:buNone/>
                      </a:pPr>
                      <a:r>
                        <a:rPr lang="en"/>
                        <a:t>IO39</a:t>
                      </a:r>
                      <a:endParaRPr/>
                    </a:p>
                  </a:txBody>
                  <a:tcPr marT="91425" marB="91425" marR="91425" marL="91425"/>
                </a:tc>
                <a:tc>
                  <a:txBody>
                    <a:bodyPr/>
                    <a:lstStyle/>
                    <a:p>
                      <a:pPr indent="0" lvl="0" marL="0" rtl="0" algn="l">
                        <a:spcBef>
                          <a:spcPts val="0"/>
                        </a:spcBef>
                        <a:spcAft>
                          <a:spcPts val="0"/>
                        </a:spcAft>
                        <a:buNone/>
                      </a:pPr>
                      <a:r>
                        <a:rPr lang="en"/>
                        <a:t>Buzzer</a:t>
                      </a:r>
                      <a:endParaRPr/>
                    </a:p>
                  </a:txBody>
                  <a:tcPr marT="91425" marB="91425" marR="91425" marL="91425"/>
                </a:tc>
              </a:tr>
              <a:tr h="381000">
                <a:tc>
                  <a:txBody>
                    <a:bodyPr/>
                    <a:lstStyle/>
                    <a:p>
                      <a:pPr indent="0" lvl="0" marL="0" rtl="0" algn="l">
                        <a:spcBef>
                          <a:spcPts val="0"/>
                        </a:spcBef>
                        <a:spcAft>
                          <a:spcPts val="0"/>
                        </a:spcAft>
                        <a:buNone/>
                      </a:pPr>
                      <a:r>
                        <a:rPr lang="en"/>
                        <a:t>36,37</a:t>
                      </a:r>
                      <a:endParaRPr/>
                    </a:p>
                  </a:txBody>
                  <a:tcPr marT="91425" marB="91425" marR="91425" marL="91425"/>
                </a:tc>
                <a:tc>
                  <a:txBody>
                    <a:bodyPr/>
                    <a:lstStyle/>
                    <a:p>
                      <a:pPr indent="0" lvl="0" marL="0" rtl="0" algn="l">
                        <a:spcBef>
                          <a:spcPts val="0"/>
                        </a:spcBef>
                        <a:spcAft>
                          <a:spcPts val="0"/>
                        </a:spcAft>
                        <a:buNone/>
                      </a:pPr>
                      <a:r>
                        <a:rPr lang="en"/>
                        <a:t>RX,TX</a:t>
                      </a:r>
                      <a:endParaRPr/>
                    </a:p>
                  </a:txBody>
                  <a:tcPr marT="91425" marB="91425" marR="91425" marL="91425"/>
                </a:tc>
                <a:tc>
                  <a:txBody>
                    <a:bodyPr/>
                    <a:lstStyle/>
                    <a:p>
                      <a:pPr indent="0" lvl="0" marL="0" rtl="0" algn="l">
                        <a:spcBef>
                          <a:spcPts val="0"/>
                        </a:spcBef>
                        <a:spcAft>
                          <a:spcPts val="0"/>
                        </a:spcAft>
                        <a:buNone/>
                      </a:pPr>
                      <a:r>
                        <a:rPr lang="en"/>
                        <a:t>UART communication</a:t>
                      </a:r>
                      <a:endParaRPr/>
                    </a:p>
                  </a:txBody>
                  <a:tcPr marT="91425" marB="91425" marR="91425" marL="91425"/>
                </a:tc>
              </a:tr>
              <a:tr h="381000">
                <a:tc>
                  <a:txBody>
                    <a:bodyPr/>
                    <a:lstStyle/>
                    <a:p>
                      <a:pPr indent="0" lvl="0" marL="0" rtl="0" algn="l">
                        <a:spcBef>
                          <a:spcPts val="0"/>
                        </a:spcBef>
                        <a:spcAft>
                          <a:spcPts val="0"/>
                        </a:spcAft>
                        <a:buNone/>
                      </a:pPr>
                      <a:r>
                        <a:rPr lang="en"/>
                        <a:t>38</a:t>
                      </a:r>
                      <a:endParaRPr/>
                    </a:p>
                  </a:txBody>
                  <a:tcPr marT="91425" marB="91425" marR="91425" marL="91425"/>
                </a:tc>
                <a:tc>
                  <a:txBody>
                    <a:bodyPr/>
                    <a:lstStyle/>
                    <a:p>
                      <a:pPr indent="0" lvl="0" marL="0" rtl="0" algn="l">
                        <a:spcBef>
                          <a:spcPts val="0"/>
                        </a:spcBef>
                        <a:spcAft>
                          <a:spcPts val="0"/>
                        </a:spcAft>
                        <a:buNone/>
                      </a:pPr>
                      <a:r>
                        <a:rPr lang="en"/>
                        <a:t>ADC1_CH1</a:t>
                      </a:r>
                      <a:endParaRPr/>
                    </a:p>
                  </a:txBody>
                  <a:tcPr marT="91425" marB="91425" marR="91425" marL="91425"/>
                </a:tc>
                <a:tc>
                  <a:txBody>
                    <a:bodyPr/>
                    <a:lstStyle/>
                    <a:p>
                      <a:pPr indent="0" lvl="0" marL="0" rtl="0" algn="l">
                        <a:spcBef>
                          <a:spcPts val="0"/>
                        </a:spcBef>
                        <a:spcAft>
                          <a:spcPts val="0"/>
                        </a:spcAft>
                        <a:buNone/>
                      </a:pPr>
                      <a:r>
                        <a:rPr lang="en"/>
                        <a:t>Battery Monitor</a:t>
                      </a:r>
                      <a:endParaRPr/>
                    </a:p>
                  </a:txBody>
                  <a:tcPr marT="91425" marB="91425" marR="91425" marL="91425"/>
                </a:tc>
              </a:tr>
            </a:tbl>
          </a:graphicData>
        </a:graphic>
      </p:graphicFrame>
      <p:pic>
        <p:nvPicPr>
          <p:cNvPr id="511" name="Google Shape;511;p40"/>
          <p:cNvPicPr preferRelativeResize="0"/>
          <p:nvPr/>
        </p:nvPicPr>
        <p:blipFill>
          <a:blip r:embed="rId4">
            <a:alphaModFix/>
          </a:blip>
          <a:stretch>
            <a:fillRect/>
          </a:stretch>
        </p:blipFill>
        <p:spPr>
          <a:xfrm>
            <a:off x="8191500" y="0"/>
            <a:ext cx="952501" cy="118656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41"/>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Embedded Software </a:t>
            </a:r>
            <a:endParaRPr/>
          </a:p>
        </p:txBody>
      </p:sp>
      <p:sp>
        <p:nvSpPr>
          <p:cNvPr id="517" name="Google Shape;517;p41"/>
          <p:cNvSpPr txBox="1"/>
          <p:nvPr/>
        </p:nvSpPr>
        <p:spPr>
          <a:xfrm>
            <a:off x="4994975" y="1040050"/>
            <a:ext cx="3920400" cy="269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Manrope"/>
                <a:ea typeface="Manrope"/>
                <a:cs typeface="Manrope"/>
                <a:sym typeface="Manrope"/>
              </a:rPr>
              <a:t>Libraries:</a:t>
            </a:r>
            <a:endParaRPr sz="1200">
              <a:solidFill>
                <a:schemeClr val="lt1"/>
              </a:solidFill>
              <a:latin typeface="Manrope"/>
              <a:ea typeface="Manrope"/>
              <a:cs typeface="Manrope"/>
              <a:sym typeface="Manrope"/>
            </a:endParaRPr>
          </a:p>
          <a:p>
            <a:pPr indent="0" lvl="0" marL="0" rtl="0" algn="l">
              <a:spcBef>
                <a:spcPts val="0"/>
              </a:spcBef>
              <a:spcAft>
                <a:spcPts val="0"/>
              </a:spcAft>
              <a:buNone/>
            </a:pPr>
            <a:r>
              <a:rPr b="1" lang="en" sz="1100"/>
              <a:t>Arduino Core (</a:t>
            </a:r>
            <a:r>
              <a:rPr b="1" lang="en" sz="1100">
                <a:solidFill>
                  <a:srgbClr val="188038"/>
                </a:solidFill>
                <a:latin typeface="Roboto Mono"/>
                <a:ea typeface="Roboto Mono"/>
                <a:cs typeface="Roboto Mono"/>
                <a:sym typeface="Roboto Mono"/>
              </a:rPr>
              <a:t>Arduino.h</a:t>
            </a:r>
            <a:r>
              <a:rPr b="1" lang="en" sz="1100"/>
              <a:t>)</a:t>
            </a:r>
            <a:br>
              <a:rPr b="1" lang="en" sz="1100"/>
            </a:br>
            <a:r>
              <a:rPr lang="en" sz="1100"/>
              <a:t> Microcontroller runtime (GPIO, timing, serial)</a:t>
            </a:r>
            <a:br>
              <a:rPr lang="en" sz="1100"/>
            </a:br>
            <a:endParaRPr sz="1100"/>
          </a:p>
          <a:p>
            <a:pPr indent="0" lvl="0" marL="0" rtl="0" algn="l">
              <a:spcBef>
                <a:spcPts val="0"/>
              </a:spcBef>
              <a:spcAft>
                <a:spcPts val="0"/>
              </a:spcAft>
              <a:buNone/>
            </a:pPr>
            <a:r>
              <a:rPr b="1" lang="en" sz="1100"/>
              <a:t>I²C Interface (</a:t>
            </a:r>
            <a:r>
              <a:rPr b="1" lang="en" sz="1100">
                <a:solidFill>
                  <a:srgbClr val="188038"/>
                </a:solidFill>
                <a:latin typeface="Roboto Mono"/>
                <a:ea typeface="Roboto Mono"/>
                <a:cs typeface="Roboto Mono"/>
                <a:sym typeface="Roboto Mono"/>
              </a:rPr>
              <a:t>Wire.h</a:t>
            </a:r>
            <a:r>
              <a:rPr b="1" lang="en" sz="1100"/>
              <a:t>)</a:t>
            </a:r>
            <a:br>
              <a:rPr b="1" lang="en" sz="1100"/>
            </a:br>
            <a:r>
              <a:rPr lang="en" sz="1100"/>
              <a:t> Communication with ICM-20948 IMU</a:t>
            </a:r>
            <a:br>
              <a:rPr lang="en" sz="1100"/>
            </a:br>
            <a:endParaRPr sz="1100"/>
          </a:p>
          <a:p>
            <a:pPr indent="0" lvl="0" marL="0" rtl="0" algn="l">
              <a:spcBef>
                <a:spcPts val="0"/>
              </a:spcBef>
              <a:spcAft>
                <a:spcPts val="0"/>
              </a:spcAft>
              <a:buNone/>
            </a:pPr>
            <a:r>
              <a:rPr b="1" lang="en" sz="1100"/>
              <a:t>IMU Drivers (</a:t>
            </a:r>
            <a:r>
              <a:rPr b="1" lang="en" sz="1100">
                <a:solidFill>
                  <a:srgbClr val="188038"/>
                </a:solidFill>
                <a:latin typeface="Roboto Mono"/>
                <a:ea typeface="Roboto Mono"/>
                <a:cs typeface="Roboto Mono"/>
                <a:sym typeface="Roboto Mono"/>
              </a:rPr>
              <a:t>Adafruit_ICM20948</a:t>
            </a:r>
            <a:r>
              <a:rPr b="1" lang="en" sz="1100"/>
              <a:t>)</a:t>
            </a:r>
            <a:br>
              <a:rPr b="1" lang="en" sz="1100"/>
            </a:br>
            <a:r>
              <a:rPr lang="en" sz="1100"/>
              <a:t> 9-DoF sensor initialization &amp; data acquisition</a:t>
            </a:r>
            <a:br>
              <a:rPr lang="en" sz="1100"/>
            </a:br>
            <a:endParaRPr sz="1100"/>
          </a:p>
          <a:p>
            <a:pPr indent="0" lvl="0" marL="0" rtl="0" algn="l">
              <a:spcBef>
                <a:spcPts val="0"/>
              </a:spcBef>
              <a:spcAft>
                <a:spcPts val="0"/>
              </a:spcAft>
              <a:buNone/>
            </a:pPr>
            <a:r>
              <a:rPr b="1" lang="en" sz="1100"/>
              <a:t>Sensor Fusion (</a:t>
            </a:r>
            <a:r>
              <a:rPr b="1" lang="en" sz="1100">
                <a:solidFill>
                  <a:srgbClr val="188038"/>
                </a:solidFill>
                <a:latin typeface="Roboto Mono"/>
                <a:ea typeface="Roboto Mono"/>
                <a:cs typeface="Roboto Mono"/>
                <a:sym typeface="Roboto Mono"/>
              </a:rPr>
              <a:t>Fusion.h</a:t>
            </a:r>
            <a:r>
              <a:rPr b="1" lang="en" sz="1100"/>
              <a:t>)</a:t>
            </a:r>
            <a:br>
              <a:rPr b="1" lang="en" sz="1100"/>
            </a:br>
            <a:r>
              <a:rPr lang="en" sz="1100"/>
              <a:t> Quaternion-based orientation estimation</a:t>
            </a:r>
            <a:br>
              <a:rPr lang="en" sz="1100"/>
            </a:br>
            <a:endParaRPr sz="1100"/>
          </a:p>
          <a:p>
            <a:pPr indent="0" lvl="0" marL="0" rtl="0" algn="l">
              <a:spcBef>
                <a:spcPts val="0"/>
              </a:spcBef>
              <a:spcAft>
                <a:spcPts val="0"/>
              </a:spcAft>
              <a:buNone/>
            </a:pPr>
            <a:r>
              <a:rPr b="1" lang="en" sz="1100"/>
              <a:t>BLE Stack (</a:t>
            </a:r>
            <a:r>
              <a:rPr b="1" lang="en" sz="1100">
                <a:solidFill>
                  <a:srgbClr val="188038"/>
                </a:solidFill>
                <a:latin typeface="Roboto Mono"/>
                <a:ea typeface="Roboto Mono"/>
                <a:cs typeface="Roboto Mono"/>
                <a:sym typeface="Roboto Mono"/>
              </a:rPr>
              <a:t>NimBLEDevice.h</a:t>
            </a:r>
            <a:r>
              <a:rPr b="1" lang="en" sz="1100"/>
              <a:t>)</a:t>
            </a:r>
            <a:br>
              <a:rPr b="1" lang="en" sz="1100"/>
            </a:br>
            <a:r>
              <a:rPr lang="en" sz="1100"/>
              <a:t> Low-power GATT server for wireless IMU streaming</a:t>
            </a:r>
            <a:endParaRPr sz="1100"/>
          </a:p>
          <a:p>
            <a:pPr indent="0" lvl="0" marL="0" rtl="0" algn="l">
              <a:spcBef>
                <a:spcPts val="0"/>
              </a:spcBef>
              <a:spcAft>
                <a:spcPts val="0"/>
              </a:spcAft>
              <a:buNone/>
            </a:pPr>
            <a:r>
              <a:t/>
            </a:r>
            <a:endParaRPr sz="1200">
              <a:solidFill>
                <a:schemeClr val="lt1"/>
              </a:solidFill>
              <a:latin typeface="Manrope"/>
              <a:ea typeface="Manrope"/>
              <a:cs typeface="Manrope"/>
              <a:sym typeface="Manrope"/>
            </a:endParaRPr>
          </a:p>
        </p:txBody>
      </p:sp>
      <p:sp>
        <p:nvSpPr>
          <p:cNvPr id="518" name="Google Shape;518;p41"/>
          <p:cNvSpPr txBox="1"/>
          <p:nvPr/>
        </p:nvSpPr>
        <p:spPr>
          <a:xfrm>
            <a:off x="5063425" y="3831100"/>
            <a:ext cx="3617700" cy="118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dk1"/>
                </a:solidFill>
                <a:latin typeface="Manrope"/>
                <a:ea typeface="Manrope"/>
                <a:cs typeface="Manrope"/>
                <a:sym typeface="Manrope"/>
              </a:rPr>
              <a:t>Memory Utilization:</a:t>
            </a:r>
            <a:endParaRPr sz="1200">
              <a:solidFill>
                <a:schemeClr val="dk1"/>
              </a:solidFill>
              <a:latin typeface="Manrope"/>
              <a:ea typeface="Manrope"/>
              <a:cs typeface="Manrope"/>
              <a:sym typeface="Manrope"/>
            </a:endParaRPr>
          </a:p>
          <a:p>
            <a:pPr indent="0" lvl="0" marL="0" rtl="0" algn="l">
              <a:spcBef>
                <a:spcPts val="0"/>
              </a:spcBef>
              <a:spcAft>
                <a:spcPts val="0"/>
              </a:spcAft>
              <a:buNone/>
            </a:pPr>
            <a:r>
              <a:rPr b="1" lang="en" sz="1200">
                <a:solidFill>
                  <a:schemeClr val="dk1"/>
                </a:solidFill>
                <a:latin typeface="Manrope"/>
                <a:ea typeface="Manrope"/>
                <a:cs typeface="Manrope"/>
                <a:sym typeface="Manrope"/>
              </a:rPr>
              <a:t>Ram Usage - </a:t>
            </a:r>
            <a:r>
              <a:rPr lang="en" sz="1200">
                <a:solidFill>
                  <a:schemeClr val="dk1"/>
                </a:solidFill>
                <a:latin typeface="Manrope"/>
                <a:ea typeface="Manrope"/>
                <a:cs typeface="Manrope"/>
                <a:sym typeface="Manrope"/>
              </a:rPr>
              <a:t>30,493 bytes ~9.3% utilization</a:t>
            </a:r>
            <a:endParaRPr sz="1200">
              <a:solidFill>
                <a:schemeClr val="dk1"/>
              </a:solidFill>
              <a:latin typeface="Manrope"/>
              <a:ea typeface="Manrope"/>
              <a:cs typeface="Manrope"/>
              <a:sym typeface="Manrope"/>
            </a:endParaRPr>
          </a:p>
          <a:p>
            <a:pPr indent="0" lvl="0" marL="0" rtl="0" algn="l">
              <a:spcBef>
                <a:spcPts val="0"/>
              </a:spcBef>
              <a:spcAft>
                <a:spcPts val="0"/>
              </a:spcAft>
              <a:buNone/>
            </a:pPr>
            <a:r>
              <a:rPr b="1" lang="en" sz="1200">
                <a:solidFill>
                  <a:schemeClr val="dk1"/>
                </a:solidFill>
                <a:latin typeface="Manrope"/>
                <a:ea typeface="Manrope"/>
                <a:cs typeface="Manrope"/>
                <a:sym typeface="Manrope"/>
              </a:rPr>
              <a:t>Flash Usage-</a:t>
            </a:r>
            <a:r>
              <a:rPr lang="en" sz="1200">
                <a:solidFill>
                  <a:schemeClr val="dk1"/>
                </a:solidFill>
                <a:latin typeface="Manrope"/>
                <a:ea typeface="Manrope"/>
                <a:cs typeface="Manrope"/>
                <a:sym typeface="Manrope"/>
              </a:rPr>
              <a:t> 3,342,336 bytes ~16.3% utilization</a:t>
            </a:r>
            <a:endParaRPr sz="1200">
              <a:solidFill>
                <a:schemeClr val="dk1"/>
              </a:solidFill>
              <a:latin typeface="Manrope"/>
              <a:ea typeface="Manrope"/>
              <a:cs typeface="Manrope"/>
              <a:sym typeface="Manrope"/>
            </a:endParaRPr>
          </a:p>
        </p:txBody>
      </p:sp>
      <p:pic>
        <p:nvPicPr>
          <p:cNvPr id="519" name="Google Shape;519;p41"/>
          <p:cNvPicPr preferRelativeResize="0"/>
          <p:nvPr/>
        </p:nvPicPr>
        <p:blipFill>
          <a:blip r:embed="rId3">
            <a:alphaModFix/>
          </a:blip>
          <a:stretch>
            <a:fillRect/>
          </a:stretch>
        </p:blipFill>
        <p:spPr>
          <a:xfrm>
            <a:off x="8191500" y="0"/>
            <a:ext cx="952501" cy="1186569"/>
          </a:xfrm>
          <a:prstGeom prst="rect">
            <a:avLst/>
          </a:prstGeom>
          <a:noFill/>
          <a:ln>
            <a:noFill/>
          </a:ln>
        </p:spPr>
      </p:pic>
      <p:pic>
        <p:nvPicPr>
          <p:cNvPr id="520" name="Google Shape;520;p41" title="Blank diagram (1).png"/>
          <p:cNvPicPr preferRelativeResize="0"/>
          <p:nvPr/>
        </p:nvPicPr>
        <p:blipFill>
          <a:blip r:embed="rId4">
            <a:alphaModFix/>
          </a:blip>
          <a:stretch>
            <a:fillRect/>
          </a:stretch>
        </p:blipFill>
        <p:spPr>
          <a:xfrm>
            <a:off x="152400" y="1197725"/>
            <a:ext cx="4690174" cy="342176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42"/>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Wireless Communication</a:t>
            </a:r>
            <a:endParaRPr/>
          </a:p>
        </p:txBody>
      </p:sp>
      <p:sp>
        <p:nvSpPr>
          <p:cNvPr id="526" name="Google Shape;526;p42"/>
          <p:cNvSpPr txBox="1"/>
          <p:nvPr>
            <p:ph idx="1" type="body"/>
          </p:nvPr>
        </p:nvSpPr>
        <p:spPr>
          <a:xfrm>
            <a:off x="311700" y="1152475"/>
            <a:ext cx="8520600" cy="7587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1200"/>
              </a:spcAft>
              <a:buNone/>
            </a:pPr>
            <a:r>
              <a:rPr lang="en" sz="1100">
                <a:solidFill>
                  <a:srgbClr val="000000"/>
                </a:solidFill>
                <a:latin typeface="Arial"/>
                <a:ea typeface="Arial"/>
                <a:cs typeface="Arial"/>
                <a:sym typeface="Arial"/>
              </a:rPr>
              <a:t>Strike sense requires a wireless link that can stream 9-axis data in real time, maintain low latency and ensure reliable packet delivery while minimizing power consumption.</a:t>
            </a:r>
            <a:br>
              <a:rPr lang="en" sz="1100">
                <a:solidFill>
                  <a:srgbClr val="000000"/>
                </a:solidFill>
                <a:latin typeface="Arial"/>
                <a:ea typeface="Arial"/>
                <a:cs typeface="Arial"/>
                <a:sym typeface="Arial"/>
              </a:rPr>
            </a:br>
            <a:endParaRPr/>
          </a:p>
        </p:txBody>
      </p:sp>
      <p:graphicFrame>
        <p:nvGraphicFramePr>
          <p:cNvPr id="527" name="Google Shape;527;p42"/>
          <p:cNvGraphicFramePr/>
          <p:nvPr/>
        </p:nvGraphicFramePr>
        <p:xfrm>
          <a:off x="952500" y="1801825"/>
          <a:ext cx="3000000" cy="3000000"/>
        </p:xfrm>
        <a:graphic>
          <a:graphicData uri="http://schemas.openxmlformats.org/drawingml/2006/table">
            <a:tbl>
              <a:tblPr>
                <a:noFill/>
                <a:tableStyleId>{8A64711E-6712-4289-8B49-C7EBBF272440}</a:tableStyleId>
              </a:tblPr>
              <a:tblGrid>
                <a:gridCol w="3619500"/>
                <a:gridCol w="3619500"/>
              </a:tblGrid>
              <a:tr h="375225">
                <a:tc>
                  <a:txBody>
                    <a:bodyPr/>
                    <a:lstStyle/>
                    <a:p>
                      <a:pPr indent="0" lvl="0" marL="0" rtl="0" algn="l">
                        <a:spcBef>
                          <a:spcPts val="0"/>
                        </a:spcBef>
                        <a:spcAft>
                          <a:spcPts val="0"/>
                        </a:spcAft>
                        <a:buNone/>
                      </a:pPr>
                      <a:r>
                        <a:rPr lang="en"/>
                        <a:t>Wifi</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
                        <a:t>Bluetooth LE</a:t>
                      </a:r>
                      <a:endParaRPr/>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1417325">
                <a:tc>
                  <a:txBody>
                    <a:bodyPr/>
                    <a:lstStyle/>
                    <a:p>
                      <a:pPr indent="-298450" lvl="0" marL="457200" rtl="0" algn="l">
                        <a:spcBef>
                          <a:spcPts val="0"/>
                        </a:spcBef>
                        <a:spcAft>
                          <a:spcPts val="0"/>
                        </a:spcAft>
                        <a:buSzPts val="1100"/>
                        <a:buChar char="●"/>
                      </a:pPr>
                      <a:r>
                        <a:rPr lang="en" sz="1100"/>
                        <a:t>Intended for high-throughput networking</a:t>
                      </a:r>
                      <a:endParaRPr sz="1100"/>
                    </a:p>
                    <a:p>
                      <a:pPr indent="-298450" lvl="0" marL="457200" rtl="0" algn="l">
                        <a:spcBef>
                          <a:spcPts val="0"/>
                        </a:spcBef>
                        <a:spcAft>
                          <a:spcPts val="0"/>
                        </a:spcAft>
                        <a:buSzPts val="1100"/>
                        <a:buChar char="●"/>
                      </a:pPr>
                      <a:r>
                        <a:rPr lang="en" sz="1100"/>
                        <a:t>Real world throughput 10-300+ Mbps</a:t>
                      </a:r>
                      <a:endParaRPr sz="1100"/>
                    </a:p>
                    <a:p>
                      <a:pPr indent="-298450" lvl="0" marL="457200" rtl="0" algn="l">
                        <a:spcBef>
                          <a:spcPts val="0"/>
                        </a:spcBef>
                        <a:spcAft>
                          <a:spcPts val="0"/>
                        </a:spcAft>
                        <a:buSzPts val="1100"/>
                        <a:buChar char="●"/>
                      </a:pPr>
                      <a:r>
                        <a:rPr lang="en" sz="1100"/>
                        <a:t>Variable latency often </a:t>
                      </a:r>
                      <a:r>
                        <a:rPr lang="en" sz="1100"/>
                        <a:t>unpredictable</a:t>
                      </a:r>
                      <a:endParaRPr sz="1100"/>
                    </a:p>
                    <a:p>
                      <a:pPr indent="-298450" lvl="0" marL="457200" rtl="0" algn="l">
                        <a:spcBef>
                          <a:spcPts val="0"/>
                        </a:spcBef>
                        <a:spcAft>
                          <a:spcPts val="0"/>
                        </a:spcAft>
                        <a:buSzPts val="1100"/>
                        <a:buChar char="●"/>
                      </a:pPr>
                      <a:r>
                        <a:rPr lang="en" sz="1100"/>
                        <a:t>Large range 10s-100s of meters</a:t>
                      </a:r>
                      <a:endParaRPr sz="1100"/>
                    </a:p>
                    <a:p>
                      <a:pPr indent="-298450" lvl="0" marL="457200" rtl="0" algn="l">
                        <a:spcBef>
                          <a:spcPts val="0"/>
                        </a:spcBef>
                        <a:spcAft>
                          <a:spcPts val="0"/>
                        </a:spcAft>
                        <a:buSzPts val="1100"/>
                        <a:buChar char="●"/>
                      </a:pPr>
                      <a:r>
                        <a:rPr lang="en" sz="1100"/>
                        <a:t>Significantly higher power consumption</a:t>
                      </a:r>
                      <a:endParaRPr sz="1100"/>
                    </a:p>
                    <a:p>
                      <a:pPr indent="-298450" lvl="0" marL="457200" rtl="0" algn="l">
                        <a:spcBef>
                          <a:spcPts val="0"/>
                        </a:spcBef>
                        <a:spcAft>
                          <a:spcPts val="0"/>
                        </a:spcAft>
                        <a:buSzPts val="1100"/>
                        <a:buChar char="●"/>
                      </a:pPr>
                      <a:r>
                        <a:rPr lang="en" sz="1100"/>
                        <a:t>Added complexity (Router/AP + full TCP/IP stack)</a:t>
                      </a:r>
                      <a:endParaRPr sz="1100"/>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298450" lvl="0" marL="457200" rtl="0" algn="l">
                        <a:spcBef>
                          <a:spcPts val="0"/>
                        </a:spcBef>
                        <a:spcAft>
                          <a:spcPts val="0"/>
                        </a:spcAft>
                        <a:buSzPts val="1100"/>
                        <a:buChar char="●"/>
                      </a:pPr>
                      <a:r>
                        <a:rPr lang="en" sz="1100"/>
                        <a:t>Intended for low-power device links</a:t>
                      </a:r>
                      <a:endParaRPr sz="1100"/>
                    </a:p>
                    <a:p>
                      <a:pPr indent="-298450" lvl="0" marL="457200" rtl="0" algn="l">
                        <a:spcBef>
                          <a:spcPts val="0"/>
                        </a:spcBef>
                        <a:spcAft>
                          <a:spcPts val="0"/>
                        </a:spcAft>
                        <a:buSzPts val="1100"/>
                        <a:buChar char="●"/>
                      </a:pPr>
                      <a:r>
                        <a:rPr lang="en" sz="1100"/>
                        <a:t>Real world throughput up to 100kB/s</a:t>
                      </a:r>
                      <a:endParaRPr sz="1100"/>
                    </a:p>
                    <a:p>
                      <a:pPr indent="-298450" lvl="0" marL="457200" rtl="0" algn="l">
                        <a:spcBef>
                          <a:spcPts val="0"/>
                        </a:spcBef>
                        <a:spcAft>
                          <a:spcPts val="0"/>
                        </a:spcAft>
                        <a:buSzPts val="1100"/>
                        <a:buChar char="●"/>
                      </a:pPr>
                      <a:r>
                        <a:rPr lang="en" sz="1100"/>
                        <a:t>Low and predictable latency</a:t>
                      </a:r>
                      <a:endParaRPr sz="1100"/>
                    </a:p>
                    <a:p>
                      <a:pPr indent="-298450" lvl="0" marL="457200" rtl="0" algn="l">
                        <a:spcBef>
                          <a:spcPts val="0"/>
                        </a:spcBef>
                        <a:spcAft>
                          <a:spcPts val="0"/>
                        </a:spcAft>
                        <a:buSzPts val="1100"/>
                        <a:buChar char="●"/>
                      </a:pPr>
                      <a:r>
                        <a:rPr lang="en" sz="1100"/>
                        <a:t>Shorter ranged 10s of meters</a:t>
                      </a:r>
                      <a:endParaRPr sz="1100"/>
                    </a:p>
                    <a:p>
                      <a:pPr indent="-298450" lvl="0" marL="457200" rtl="0" algn="l">
                        <a:spcBef>
                          <a:spcPts val="0"/>
                        </a:spcBef>
                        <a:spcAft>
                          <a:spcPts val="0"/>
                        </a:spcAft>
                        <a:buSzPts val="1100"/>
                        <a:buChar char="●"/>
                      </a:pPr>
                      <a:r>
                        <a:rPr lang="en" sz="1100"/>
                        <a:t>Low power consumption (optimized for battery powered devices)</a:t>
                      </a:r>
                      <a:endParaRPr sz="1100"/>
                    </a:p>
                    <a:p>
                      <a:pPr indent="-298450" lvl="0" marL="457200" rtl="0" algn="l">
                        <a:spcBef>
                          <a:spcPts val="0"/>
                        </a:spcBef>
                        <a:spcAft>
                          <a:spcPts val="0"/>
                        </a:spcAft>
                        <a:buSzPts val="1100"/>
                        <a:buChar char="●"/>
                      </a:pPr>
                      <a:r>
                        <a:rPr lang="en" sz="1100"/>
                        <a:t>Simple point-to-point connection</a:t>
                      </a:r>
                      <a:endParaRPr sz="1100"/>
                    </a:p>
                  </a:txBody>
                  <a:tcPr marT="91425" marB="91425" marR="91425" marL="91425">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528" name="Google Shape;528;p42"/>
          <p:cNvSpPr txBox="1"/>
          <p:nvPr/>
        </p:nvSpPr>
        <p:spPr>
          <a:xfrm>
            <a:off x="498500" y="3743575"/>
            <a:ext cx="2857500" cy="3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solidFill>
                  <a:schemeClr val="lt1"/>
                </a:solidFill>
                <a:latin typeface="Manrope"/>
                <a:ea typeface="Manrope"/>
                <a:cs typeface="Manrope"/>
                <a:sym typeface="Manrope"/>
              </a:rPr>
              <a:t>Strike</a:t>
            </a:r>
            <a:r>
              <a:rPr lang="en" sz="1200">
                <a:solidFill>
                  <a:schemeClr val="lt1"/>
                </a:solidFill>
                <a:latin typeface="Manrope"/>
                <a:ea typeface="Manrope"/>
                <a:cs typeface="Manrope"/>
                <a:sym typeface="Manrope"/>
              </a:rPr>
              <a:t> Sense Worst Case  BLE Payload</a:t>
            </a:r>
            <a:endParaRPr sz="1200">
              <a:solidFill>
                <a:schemeClr val="lt1"/>
              </a:solidFill>
              <a:latin typeface="Manrope"/>
              <a:ea typeface="Manrope"/>
              <a:cs typeface="Manrope"/>
              <a:sym typeface="Manrope"/>
            </a:endParaRPr>
          </a:p>
        </p:txBody>
      </p:sp>
      <p:sp>
        <p:nvSpPr>
          <p:cNvPr id="529" name="Google Shape;529;p42"/>
          <p:cNvSpPr txBox="1"/>
          <p:nvPr/>
        </p:nvSpPr>
        <p:spPr>
          <a:xfrm>
            <a:off x="883525" y="4738325"/>
            <a:ext cx="7131300" cy="309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chemeClr val="lt1"/>
                </a:solidFill>
                <a:latin typeface="Manrope"/>
                <a:ea typeface="Manrope"/>
                <a:cs typeface="Manrope"/>
                <a:sym typeface="Manrope"/>
              </a:rPr>
              <a:t>*Note this estimation is </a:t>
            </a:r>
            <a:r>
              <a:rPr lang="en" sz="1000">
                <a:solidFill>
                  <a:schemeClr val="lt1"/>
                </a:solidFill>
                <a:latin typeface="Manrope"/>
                <a:ea typeface="Manrope"/>
                <a:cs typeface="Manrope"/>
                <a:sym typeface="Manrope"/>
              </a:rPr>
              <a:t>derived</a:t>
            </a:r>
            <a:r>
              <a:rPr lang="en" sz="1000">
                <a:solidFill>
                  <a:schemeClr val="lt1"/>
                </a:solidFill>
                <a:latin typeface="Manrope"/>
                <a:ea typeface="Manrope"/>
                <a:cs typeface="Manrope"/>
                <a:sym typeface="Manrope"/>
              </a:rPr>
              <a:t> based on maximum ODR and resolution and excludes BLE overhead, and still represents a conservative overestimation of actual payload</a:t>
            </a:r>
            <a:endParaRPr sz="1000">
              <a:solidFill>
                <a:schemeClr val="lt1"/>
              </a:solidFill>
              <a:latin typeface="Manrope"/>
              <a:ea typeface="Manrope"/>
              <a:cs typeface="Manrope"/>
              <a:sym typeface="Manrope"/>
            </a:endParaRPr>
          </a:p>
        </p:txBody>
      </p:sp>
      <p:pic>
        <p:nvPicPr>
          <p:cNvPr id="530" name="Google Shape;530;p42"/>
          <p:cNvPicPr preferRelativeResize="0"/>
          <p:nvPr/>
        </p:nvPicPr>
        <p:blipFill>
          <a:blip r:embed="rId3">
            <a:alphaModFix/>
          </a:blip>
          <a:stretch>
            <a:fillRect/>
          </a:stretch>
        </p:blipFill>
        <p:spPr>
          <a:xfrm>
            <a:off x="8191500" y="0"/>
            <a:ext cx="952501" cy="1186569"/>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4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Packet Structure</a:t>
            </a:r>
            <a:endParaRPr/>
          </a:p>
        </p:txBody>
      </p:sp>
      <p:graphicFrame>
        <p:nvGraphicFramePr>
          <p:cNvPr id="536" name="Google Shape;536;p43"/>
          <p:cNvGraphicFramePr/>
          <p:nvPr/>
        </p:nvGraphicFramePr>
        <p:xfrm>
          <a:off x="311700" y="1017725"/>
          <a:ext cx="3000000" cy="3000000"/>
        </p:xfrm>
        <a:graphic>
          <a:graphicData uri="http://schemas.openxmlformats.org/drawingml/2006/table">
            <a:tbl>
              <a:tblPr>
                <a:noFill/>
                <a:tableStyleId>{8A64711E-6712-4289-8B49-C7EBBF272440}</a:tableStyleId>
              </a:tblPr>
              <a:tblGrid>
                <a:gridCol w="767725"/>
                <a:gridCol w="794925"/>
                <a:gridCol w="781350"/>
                <a:gridCol w="781350"/>
                <a:gridCol w="781350"/>
                <a:gridCol w="781350"/>
                <a:gridCol w="641275"/>
                <a:gridCol w="795375"/>
                <a:gridCol w="683275"/>
                <a:gridCol w="1005475"/>
              </a:tblGrid>
              <a:tr h="381000">
                <a:tc>
                  <a:txBody>
                    <a:bodyPr/>
                    <a:lstStyle/>
                    <a:p>
                      <a:pPr indent="0" lvl="0" marL="0" rtl="0" algn="l">
                        <a:spcBef>
                          <a:spcPts val="0"/>
                        </a:spcBef>
                        <a:spcAft>
                          <a:spcPts val="0"/>
                        </a:spcAft>
                        <a:buNone/>
                      </a:pPr>
                      <a:r>
                        <a:rPr b="1" lang="en"/>
                        <a:t>IMU Packet</a:t>
                      </a:r>
                      <a:endParaRPr b="1"/>
                    </a:p>
                  </a:txBody>
                  <a:tcPr marT="91425" marB="91425" marR="91425" marL="91425"/>
                </a:tc>
                <a:tc>
                  <a:txBody>
                    <a:bodyPr/>
                    <a:lstStyle/>
                    <a:p>
                      <a:pPr indent="0" lvl="0" marL="0" rtl="0" algn="l">
                        <a:spcBef>
                          <a:spcPts val="0"/>
                        </a:spcBef>
                        <a:spcAft>
                          <a:spcPts val="0"/>
                        </a:spcAft>
                        <a:buNone/>
                      </a:pPr>
                      <a:r>
                        <a:rPr lang="en"/>
                        <a:t>T_ms (4B)</a:t>
                      </a:r>
                      <a:endParaRPr/>
                    </a:p>
                  </a:txBody>
                  <a:tcPr marT="91425" marB="91425" marR="91425" marL="91425"/>
                </a:tc>
                <a:tc>
                  <a:txBody>
                    <a:bodyPr/>
                    <a:lstStyle/>
                    <a:p>
                      <a:pPr indent="0" lvl="0" marL="0" rtl="0" algn="l">
                        <a:spcBef>
                          <a:spcPts val="0"/>
                        </a:spcBef>
                        <a:spcAft>
                          <a:spcPts val="0"/>
                        </a:spcAft>
                        <a:buNone/>
                      </a:pPr>
                      <a:r>
                        <a:rPr lang="en"/>
                        <a:t>Type</a:t>
                      </a:r>
                      <a:endParaRPr/>
                    </a:p>
                    <a:p>
                      <a:pPr indent="0" lvl="0" marL="0" rtl="0" algn="l">
                        <a:spcBef>
                          <a:spcPts val="0"/>
                        </a:spcBef>
                        <a:spcAft>
                          <a:spcPts val="0"/>
                        </a:spcAft>
                        <a:buNone/>
                      </a:pPr>
                      <a:r>
                        <a:rPr lang="en"/>
                        <a:t>(1B)</a:t>
                      </a:r>
                      <a:endParaRPr/>
                    </a:p>
                  </a:txBody>
                  <a:tcPr marT="91425" marB="91425" marR="91425" marL="91425"/>
                </a:tc>
                <a:tc>
                  <a:txBody>
                    <a:bodyPr/>
                    <a:lstStyle/>
                    <a:p>
                      <a:pPr indent="0" lvl="0" marL="0" rtl="0" algn="l">
                        <a:spcBef>
                          <a:spcPts val="0"/>
                        </a:spcBef>
                        <a:spcAft>
                          <a:spcPts val="0"/>
                        </a:spcAft>
                        <a:buNone/>
                      </a:pPr>
                      <a:r>
                        <a:rPr lang="en"/>
                        <a:t>AX</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AY</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AZ</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GX</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GY</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GZ</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b="1" lang="en"/>
                        <a:t>Total</a:t>
                      </a:r>
                      <a:endParaRPr b="1"/>
                    </a:p>
                    <a:p>
                      <a:pPr indent="0" lvl="0" marL="0" rtl="0" algn="l">
                        <a:spcBef>
                          <a:spcPts val="0"/>
                        </a:spcBef>
                        <a:spcAft>
                          <a:spcPts val="0"/>
                        </a:spcAft>
                        <a:buNone/>
                      </a:pPr>
                      <a:r>
                        <a:rPr b="1" lang="en"/>
                        <a:t>29 Bytes</a:t>
                      </a:r>
                      <a:endParaRPr b="1"/>
                    </a:p>
                  </a:txBody>
                  <a:tcPr marT="91425" marB="91425" marR="91425" marL="91425"/>
                </a:tc>
              </a:tr>
            </a:tbl>
          </a:graphicData>
        </a:graphic>
      </p:graphicFrame>
      <p:graphicFrame>
        <p:nvGraphicFramePr>
          <p:cNvPr id="537" name="Google Shape;537;p43"/>
          <p:cNvGraphicFramePr/>
          <p:nvPr/>
        </p:nvGraphicFramePr>
        <p:xfrm>
          <a:off x="311700" y="2171150"/>
          <a:ext cx="3000000" cy="3000000"/>
        </p:xfrm>
        <a:graphic>
          <a:graphicData uri="http://schemas.openxmlformats.org/drawingml/2006/table">
            <a:tbl>
              <a:tblPr>
                <a:noFill/>
                <a:tableStyleId>{8A64711E-6712-4289-8B49-C7EBBF272440}</a:tableStyleId>
              </a:tblPr>
              <a:tblGrid>
                <a:gridCol w="837050"/>
                <a:gridCol w="837050"/>
                <a:gridCol w="837050"/>
                <a:gridCol w="837050"/>
                <a:gridCol w="837050"/>
              </a:tblGrid>
              <a:tr h="381000">
                <a:tc>
                  <a:txBody>
                    <a:bodyPr/>
                    <a:lstStyle/>
                    <a:p>
                      <a:pPr indent="0" lvl="0" marL="0" rtl="0" algn="l">
                        <a:spcBef>
                          <a:spcPts val="0"/>
                        </a:spcBef>
                        <a:spcAft>
                          <a:spcPts val="0"/>
                        </a:spcAft>
                        <a:buNone/>
                      </a:pPr>
                      <a:r>
                        <a:rPr b="1" lang="en"/>
                        <a:t>HR Packet</a:t>
                      </a:r>
                      <a:endParaRPr b="1"/>
                    </a:p>
                  </a:txBody>
                  <a:tcPr marT="91425" marB="91425" marR="91425" marL="91425"/>
                </a:tc>
                <a:tc>
                  <a:txBody>
                    <a:bodyPr/>
                    <a:lstStyle/>
                    <a:p>
                      <a:pPr indent="0" lvl="0" marL="0" rtl="0" algn="l">
                        <a:spcBef>
                          <a:spcPts val="0"/>
                        </a:spcBef>
                        <a:spcAft>
                          <a:spcPts val="0"/>
                        </a:spcAft>
                        <a:buNone/>
                      </a:pPr>
                      <a:r>
                        <a:rPr lang="en"/>
                        <a:t>T_ms</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Type</a:t>
                      </a:r>
                      <a:endParaRPr/>
                    </a:p>
                    <a:p>
                      <a:pPr indent="0" lvl="0" marL="0" rtl="0" algn="l">
                        <a:spcBef>
                          <a:spcPts val="0"/>
                        </a:spcBef>
                        <a:spcAft>
                          <a:spcPts val="0"/>
                        </a:spcAft>
                        <a:buNone/>
                      </a:pPr>
                      <a:r>
                        <a:rPr lang="en"/>
                        <a:t>(1B)</a:t>
                      </a:r>
                      <a:endParaRPr/>
                    </a:p>
                  </a:txBody>
                  <a:tcPr marT="91425" marB="91425" marR="91425" marL="91425"/>
                </a:tc>
                <a:tc>
                  <a:txBody>
                    <a:bodyPr/>
                    <a:lstStyle/>
                    <a:p>
                      <a:pPr indent="0" lvl="0" marL="0" rtl="0" algn="l">
                        <a:spcBef>
                          <a:spcPts val="0"/>
                        </a:spcBef>
                        <a:spcAft>
                          <a:spcPts val="0"/>
                        </a:spcAft>
                        <a:buNone/>
                      </a:pPr>
                      <a:r>
                        <a:rPr lang="en"/>
                        <a:t>Avg_bmp</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b="1" lang="en"/>
                        <a:t>Total</a:t>
                      </a:r>
                      <a:endParaRPr b="1"/>
                    </a:p>
                    <a:p>
                      <a:pPr indent="0" lvl="0" marL="0" rtl="0" algn="l">
                        <a:spcBef>
                          <a:spcPts val="0"/>
                        </a:spcBef>
                        <a:spcAft>
                          <a:spcPts val="0"/>
                        </a:spcAft>
                        <a:buNone/>
                      </a:pPr>
                      <a:r>
                        <a:rPr b="1" lang="en"/>
                        <a:t>9 Bytes</a:t>
                      </a:r>
                      <a:endParaRPr b="1"/>
                    </a:p>
                  </a:txBody>
                  <a:tcPr marT="91425" marB="91425" marR="91425" marL="91425"/>
                </a:tc>
              </a:tr>
            </a:tbl>
          </a:graphicData>
        </a:graphic>
      </p:graphicFrame>
      <p:graphicFrame>
        <p:nvGraphicFramePr>
          <p:cNvPr id="538" name="Google Shape;538;p43"/>
          <p:cNvGraphicFramePr/>
          <p:nvPr/>
        </p:nvGraphicFramePr>
        <p:xfrm>
          <a:off x="311663" y="3324575"/>
          <a:ext cx="3000000" cy="3000000"/>
        </p:xfrm>
        <a:graphic>
          <a:graphicData uri="http://schemas.openxmlformats.org/drawingml/2006/table">
            <a:tbl>
              <a:tblPr>
                <a:noFill/>
                <a:tableStyleId>{8A64711E-6712-4289-8B49-C7EBBF272440}</a:tableStyleId>
              </a:tblPr>
              <a:tblGrid>
                <a:gridCol w="851650"/>
                <a:gridCol w="851650"/>
                <a:gridCol w="851650"/>
                <a:gridCol w="851650"/>
                <a:gridCol w="851650"/>
                <a:gridCol w="851650"/>
              </a:tblGrid>
              <a:tr h="572700">
                <a:tc>
                  <a:txBody>
                    <a:bodyPr/>
                    <a:lstStyle/>
                    <a:p>
                      <a:pPr indent="0" lvl="0" marL="0" rtl="0" algn="l">
                        <a:spcBef>
                          <a:spcPts val="0"/>
                        </a:spcBef>
                        <a:spcAft>
                          <a:spcPts val="0"/>
                        </a:spcAft>
                        <a:buNone/>
                      </a:pPr>
                      <a:r>
                        <a:rPr b="1" lang="en"/>
                        <a:t>Status Packet</a:t>
                      </a:r>
                      <a:endParaRPr b="1"/>
                    </a:p>
                  </a:txBody>
                  <a:tcPr marT="91425" marB="91425" marR="91425" marL="91425"/>
                </a:tc>
                <a:tc>
                  <a:txBody>
                    <a:bodyPr/>
                    <a:lstStyle/>
                    <a:p>
                      <a:pPr indent="0" lvl="0" marL="0" rtl="0" algn="l">
                        <a:spcBef>
                          <a:spcPts val="0"/>
                        </a:spcBef>
                        <a:spcAft>
                          <a:spcPts val="0"/>
                        </a:spcAft>
                        <a:buNone/>
                      </a:pPr>
                      <a:r>
                        <a:rPr lang="en"/>
                        <a:t>T_ms </a:t>
                      </a:r>
                      <a:endParaRPr/>
                    </a:p>
                    <a:p>
                      <a:pPr indent="0" lvl="0" marL="0" rtl="0" algn="l">
                        <a:spcBef>
                          <a:spcPts val="0"/>
                        </a:spcBef>
                        <a:spcAft>
                          <a:spcPts val="0"/>
                        </a:spcAft>
                        <a:buNone/>
                      </a:pPr>
                      <a:r>
                        <a:rPr lang="en"/>
                        <a:t>(4B)</a:t>
                      </a:r>
                      <a:endParaRPr/>
                    </a:p>
                  </a:txBody>
                  <a:tcPr marT="91425" marB="91425" marR="91425" marL="91425"/>
                </a:tc>
                <a:tc>
                  <a:txBody>
                    <a:bodyPr/>
                    <a:lstStyle/>
                    <a:p>
                      <a:pPr indent="0" lvl="0" marL="0" rtl="0" algn="l">
                        <a:spcBef>
                          <a:spcPts val="0"/>
                        </a:spcBef>
                        <a:spcAft>
                          <a:spcPts val="0"/>
                        </a:spcAft>
                        <a:buNone/>
                      </a:pPr>
                      <a:r>
                        <a:rPr lang="en"/>
                        <a:t>Type</a:t>
                      </a:r>
                      <a:endParaRPr/>
                    </a:p>
                    <a:p>
                      <a:pPr indent="0" lvl="0" marL="0" rtl="0" algn="l">
                        <a:spcBef>
                          <a:spcPts val="0"/>
                        </a:spcBef>
                        <a:spcAft>
                          <a:spcPts val="0"/>
                        </a:spcAft>
                        <a:buNone/>
                      </a:pPr>
                      <a:r>
                        <a:rPr lang="en"/>
                        <a:t>(1B)</a:t>
                      </a:r>
                      <a:endParaRPr/>
                    </a:p>
                  </a:txBody>
                  <a:tcPr marT="91425" marB="91425" marR="91425" marL="91425"/>
                </a:tc>
                <a:tc>
                  <a:txBody>
                    <a:bodyPr/>
                    <a:lstStyle/>
                    <a:p>
                      <a:pPr indent="0" lvl="0" marL="0" rtl="0" algn="l">
                        <a:spcBef>
                          <a:spcPts val="0"/>
                        </a:spcBef>
                        <a:spcAft>
                          <a:spcPts val="0"/>
                        </a:spcAft>
                        <a:buNone/>
                      </a:pPr>
                      <a:r>
                        <a:rPr lang="en"/>
                        <a:t>*Code</a:t>
                      </a:r>
                      <a:endParaRPr/>
                    </a:p>
                    <a:p>
                      <a:pPr indent="0" lvl="0" marL="0" rtl="0" algn="l">
                        <a:spcBef>
                          <a:spcPts val="0"/>
                        </a:spcBef>
                        <a:spcAft>
                          <a:spcPts val="0"/>
                        </a:spcAft>
                        <a:buNone/>
                      </a:pPr>
                      <a:r>
                        <a:rPr lang="en"/>
                        <a:t>(1B)</a:t>
                      </a:r>
                      <a:endParaRPr/>
                    </a:p>
                  </a:txBody>
                  <a:tcPr marT="91425" marB="91425" marR="91425" marL="91425"/>
                </a:tc>
                <a:tc>
                  <a:txBody>
                    <a:bodyPr/>
                    <a:lstStyle/>
                    <a:p>
                      <a:pPr indent="0" lvl="0" marL="0" rtl="0" algn="l">
                        <a:spcBef>
                          <a:spcPts val="0"/>
                        </a:spcBef>
                        <a:spcAft>
                          <a:spcPts val="0"/>
                        </a:spcAft>
                        <a:buNone/>
                      </a:pPr>
                      <a:r>
                        <a:rPr lang="en"/>
                        <a:t>Battery % </a:t>
                      </a:r>
                      <a:endParaRPr/>
                    </a:p>
                    <a:p>
                      <a:pPr indent="0" lvl="0" marL="0" rtl="0" algn="l">
                        <a:spcBef>
                          <a:spcPts val="0"/>
                        </a:spcBef>
                        <a:spcAft>
                          <a:spcPts val="0"/>
                        </a:spcAft>
                        <a:buNone/>
                      </a:pPr>
                      <a:r>
                        <a:rPr lang="en"/>
                        <a:t>(1B)</a:t>
                      </a:r>
                      <a:endParaRPr/>
                    </a:p>
                  </a:txBody>
                  <a:tcPr marT="91425" marB="91425" marR="91425" marL="91425"/>
                </a:tc>
                <a:tc>
                  <a:txBody>
                    <a:bodyPr/>
                    <a:lstStyle/>
                    <a:p>
                      <a:pPr indent="0" lvl="0" marL="0" rtl="0" algn="l">
                        <a:spcBef>
                          <a:spcPts val="0"/>
                        </a:spcBef>
                        <a:spcAft>
                          <a:spcPts val="0"/>
                        </a:spcAft>
                        <a:buNone/>
                      </a:pPr>
                      <a:r>
                        <a:rPr b="1" lang="en"/>
                        <a:t>Total</a:t>
                      </a:r>
                      <a:endParaRPr b="1"/>
                    </a:p>
                    <a:p>
                      <a:pPr indent="0" lvl="0" marL="0" rtl="0" algn="l">
                        <a:spcBef>
                          <a:spcPts val="0"/>
                        </a:spcBef>
                        <a:spcAft>
                          <a:spcPts val="0"/>
                        </a:spcAft>
                        <a:buNone/>
                      </a:pPr>
                      <a:r>
                        <a:rPr b="1" lang="en"/>
                        <a:t>7 Bytes</a:t>
                      </a:r>
                      <a:endParaRPr b="1"/>
                    </a:p>
                  </a:txBody>
                  <a:tcPr marT="91425" marB="91425" marR="91425" marL="91425"/>
                </a:tc>
              </a:tr>
            </a:tbl>
          </a:graphicData>
        </a:graphic>
      </p:graphicFrame>
      <p:sp>
        <p:nvSpPr>
          <p:cNvPr id="539" name="Google Shape;539;p43"/>
          <p:cNvSpPr txBox="1"/>
          <p:nvPr/>
        </p:nvSpPr>
        <p:spPr>
          <a:xfrm>
            <a:off x="365525" y="4284075"/>
            <a:ext cx="7942200" cy="74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chemeClr val="dk2"/>
                </a:solidFill>
              </a:rPr>
              <a:t>*Status Codes:</a:t>
            </a:r>
            <a:r>
              <a:rPr lang="en" sz="1800">
                <a:solidFill>
                  <a:schemeClr val="dk2"/>
                </a:solidFill>
              </a:rPr>
              <a:t> ST_IDLE, ST_IMU_STARTED, ST_IMU_STOPPED,</a:t>
            </a:r>
            <a:endParaRPr sz="1800">
              <a:solidFill>
                <a:schemeClr val="dk2"/>
              </a:solidFill>
            </a:endParaRPr>
          </a:p>
          <a:p>
            <a:pPr indent="0" lvl="0" marL="0" rtl="0" algn="l">
              <a:spcBef>
                <a:spcPts val="0"/>
              </a:spcBef>
              <a:spcAft>
                <a:spcPts val="0"/>
              </a:spcAft>
              <a:buNone/>
            </a:pPr>
            <a:r>
              <a:rPr lang="en" sz="1800">
                <a:solidFill>
                  <a:schemeClr val="dk2"/>
                </a:solidFill>
              </a:rPr>
              <a:t>ST_HR_STARTED, ST_HR_STOPPED, ST_ERROR</a:t>
            </a:r>
            <a:endParaRPr sz="1800">
              <a:solidFill>
                <a:schemeClr val="dk2"/>
              </a:solidFill>
            </a:endParaRPr>
          </a:p>
        </p:txBody>
      </p:sp>
      <p:pic>
        <p:nvPicPr>
          <p:cNvPr id="540" name="Google Shape;540;p43"/>
          <p:cNvPicPr preferRelativeResize="0"/>
          <p:nvPr/>
        </p:nvPicPr>
        <p:blipFill>
          <a:blip r:embed="rId3">
            <a:alphaModFix/>
          </a:blip>
          <a:stretch>
            <a:fillRect/>
          </a:stretch>
        </p:blipFill>
        <p:spPr>
          <a:xfrm>
            <a:off x="8191500" y="0"/>
            <a:ext cx="952501" cy="118656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44"/>
          <p:cNvSpPr txBox="1"/>
          <p:nvPr>
            <p:ph type="title"/>
          </p:nvPr>
        </p:nvSpPr>
        <p:spPr>
          <a:xfrm>
            <a:off x="311700" y="555600"/>
            <a:ext cx="6396000" cy="7557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Specification 3 Wireless Data Transmission</a:t>
            </a:r>
            <a:endParaRPr/>
          </a:p>
        </p:txBody>
      </p:sp>
      <p:sp>
        <p:nvSpPr>
          <p:cNvPr id="546" name="Google Shape;546;p44"/>
          <p:cNvSpPr txBox="1"/>
          <p:nvPr>
            <p:ph idx="1" type="body"/>
          </p:nvPr>
        </p:nvSpPr>
        <p:spPr>
          <a:xfrm>
            <a:off x="6121950" y="1437225"/>
            <a:ext cx="2808000" cy="3179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100">
                <a:solidFill>
                  <a:schemeClr val="dk2"/>
                </a:solidFill>
                <a:latin typeface="Arial"/>
                <a:ea typeface="Arial"/>
                <a:cs typeface="Arial"/>
                <a:sym typeface="Arial"/>
              </a:rPr>
              <a:t>To validate the reliability of our wireless communication system, we modified the StrikeSense sensor module firmware to transmit a fixed number of BLE packets during a test run.</a:t>
            </a:r>
            <a:endParaRPr sz="1100">
              <a:solidFill>
                <a:schemeClr val="dk2"/>
              </a:solidFill>
              <a:latin typeface="Arial"/>
              <a:ea typeface="Arial"/>
              <a:cs typeface="Arial"/>
              <a:sym typeface="Arial"/>
            </a:endParaRPr>
          </a:p>
          <a:p>
            <a:pPr indent="0" lvl="0" marL="0" rtl="0" algn="l">
              <a:spcBef>
                <a:spcPts val="1200"/>
              </a:spcBef>
              <a:spcAft>
                <a:spcPts val="1200"/>
              </a:spcAft>
              <a:buNone/>
            </a:pPr>
            <a:r>
              <a:rPr lang="en" sz="1100">
                <a:solidFill>
                  <a:schemeClr val="dk2"/>
                </a:solidFill>
                <a:latin typeface="Arial"/>
                <a:ea typeface="Arial"/>
                <a:cs typeface="Arial"/>
                <a:sym typeface="Arial"/>
              </a:rPr>
              <a:t>A Python client application connected to the modules over Bluetooth Low Energy and logged every packet received. By comparing the expected number of packets to the number of packets actually received, we calculated the packet success rate of the wireless link.</a:t>
            </a:r>
            <a:endParaRPr sz="1100">
              <a:solidFill>
                <a:schemeClr val="dk2"/>
              </a:solidFill>
              <a:latin typeface="Arial"/>
              <a:ea typeface="Arial"/>
              <a:cs typeface="Arial"/>
              <a:sym typeface="Arial"/>
            </a:endParaRPr>
          </a:p>
        </p:txBody>
      </p:sp>
      <p:pic>
        <p:nvPicPr>
          <p:cNvPr id="547" name="Google Shape;547;p44"/>
          <p:cNvPicPr preferRelativeResize="0"/>
          <p:nvPr/>
        </p:nvPicPr>
        <p:blipFill>
          <a:blip r:embed="rId3">
            <a:alphaModFix/>
          </a:blip>
          <a:stretch>
            <a:fillRect/>
          </a:stretch>
        </p:blipFill>
        <p:spPr>
          <a:xfrm>
            <a:off x="195500" y="1437225"/>
            <a:ext cx="5638625" cy="2615014"/>
          </a:xfrm>
          <a:prstGeom prst="rect">
            <a:avLst/>
          </a:prstGeom>
          <a:noFill/>
          <a:ln>
            <a:noFill/>
          </a:ln>
        </p:spPr>
      </p:pic>
      <p:pic>
        <p:nvPicPr>
          <p:cNvPr id="548" name="Google Shape;548;p44"/>
          <p:cNvPicPr preferRelativeResize="0"/>
          <p:nvPr/>
        </p:nvPicPr>
        <p:blipFill>
          <a:blip r:embed="rId4">
            <a:alphaModFix/>
          </a:blip>
          <a:stretch>
            <a:fillRect/>
          </a:stretch>
        </p:blipFill>
        <p:spPr>
          <a:xfrm>
            <a:off x="8191500" y="0"/>
            <a:ext cx="952501" cy="1186569"/>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45"/>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System Architecture Overview</a:t>
            </a:r>
            <a:endParaRPr/>
          </a:p>
        </p:txBody>
      </p:sp>
      <p:sp>
        <p:nvSpPr>
          <p:cNvPr id="554" name="Google Shape;554;p45"/>
          <p:cNvSpPr txBox="1"/>
          <p:nvPr>
            <p:ph idx="1" type="body"/>
          </p:nvPr>
        </p:nvSpPr>
        <p:spPr>
          <a:xfrm>
            <a:off x="350250" y="1152475"/>
            <a:ext cx="8481900" cy="1272300"/>
          </a:xfrm>
          <a:prstGeom prst="rect">
            <a:avLst/>
          </a:prstGeom>
        </p:spPr>
        <p:txBody>
          <a:bodyPr anchorCtr="0" anchor="t" bIns="91425" lIns="91425" spcFirstLastPara="1" rIns="91425" wrap="square" tIns="91425">
            <a:normAutofit fontScale="40000" lnSpcReduction="10000"/>
          </a:bodyPr>
          <a:lstStyle/>
          <a:p>
            <a:pPr indent="0" lvl="0" marL="457200" rtl="0" algn="l">
              <a:spcBef>
                <a:spcPts val="0"/>
              </a:spcBef>
              <a:spcAft>
                <a:spcPts val="0"/>
              </a:spcAft>
              <a:buNone/>
            </a:pPr>
            <a:r>
              <a:t/>
            </a:r>
            <a:endParaRPr sz="1300"/>
          </a:p>
          <a:p>
            <a:pPr indent="0" lvl="0" marL="457200" rtl="0" algn="l">
              <a:spcBef>
                <a:spcPts val="1200"/>
              </a:spcBef>
              <a:spcAft>
                <a:spcPts val="0"/>
              </a:spcAft>
              <a:buNone/>
            </a:pPr>
            <a:r>
              <a:t/>
            </a:r>
            <a:endParaRPr sz="1300"/>
          </a:p>
          <a:p>
            <a:pPr indent="0" lvl="0" marL="457200" rtl="0" algn="l">
              <a:spcBef>
                <a:spcPts val="1200"/>
              </a:spcBef>
              <a:spcAft>
                <a:spcPts val="0"/>
              </a:spcAft>
              <a:buNone/>
            </a:pPr>
            <a:r>
              <a:t/>
            </a:r>
            <a:endParaRPr sz="13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555" name="Google Shape;555;p45" title="IMG_0902.jpg"/>
          <p:cNvPicPr preferRelativeResize="0"/>
          <p:nvPr/>
        </p:nvPicPr>
        <p:blipFill>
          <a:blip r:embed="rId3">
            <a:alphaModFix/>
          </a:blip>
          <a:stretch>
            <a:fillRect/>
          </a:stretch>
        </p:blipFill>
        <p:spPr>
          <a:xfrm>
            <a:off x="7929375" y="0"/>
            <a:ext cx="1078425" cy="1291051"/>
          </a:xfrm>
          <a:prstGeom prst="rect">
            <a:avLst/>
          </a:prstGeom>
          <a:noFill/>
          <a:ln>
            <a:noFill/>
          </a:ln>
        </p:spPr>
      </p:pic>
      <p:pic>
        <p:nvPicPr>
          <p:cNvPr id="556" name="Google Shape;556;p45" title="ChatGPT Image Apr 20, 2026, 12_00_11 PM.png"/>
          <p:cNvPicPr preferRelativeResize="0"/>
          <p:nvPr/>
        </p:nvPicPr>
        <p:blipFill>
          <a:blip r:embed="rId4">
            <a:alphaModFix/>
          </a:blip>
          <a:stretch>
            <a:fillRect/>
          </a:stretch>
        </p:blipFill>
        <p:spPr>
          <a:xfrm>
            <a:off x="53600" y="1390600"/>
            <a:ext cx="9075199" cy="51435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sp>
        <p:nvSpPr>
          <p:cNvPr id="561" name="Google Shape;561;p46"/>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System Architecture &amp; Data Pipeline</a:t>
            </a:r>
            <a:endParaRPr/>
          </a:p>
        </p:txBody>
      </p:sp>
      <p:sp>
        <p:nvSpPr>
          <p:cNvPr id="562" name="Google Shape;562;p46"/>
          <p:cNvSpPr txBox="1"/>
          <p:nvPr>
            <p:ph idx="1" type="body"/>
          </p:nvPr>
        </p:nvSpPr>
        <p:spPr>
          <a:xfrm>
            <a:off x="366975" y="1152475"/>
            <a:ext cx="7446900" cy="1874100"/>
          </a:xfrm>
          <a:prstGeom prst="rect">
            <a:avLst/>
          </a:prstGeom>
        </p:spPr>
        <p:txBody>
          <a:bodyPr anchorCtr="0" anchor="t" bIns="91425" lIns="91425" spcFirstLastPara="1" rIns="91425" wrap="square" tIns="91425">
            <a:normAutofit fontScale="47500" lnSpcReduction="20000"/>
          </a:bodyPr>
          <a:lstStyle/>
          <a:p>
            <a:pPr indent="0" lvl="0" marL="0" rtl="0" algn="l">
              <a:spcBef>
                <a:spcPts val="0"/>
              </a:spcBef>
              <a:spcAft>
                <a:spcPts val="0"/>
              </a:spcAft>
              <a:buNone/>
            </a:pPr>
            <a:r>
              <a:t/>
            </a:r>
            <a:endParaRPr b="1" sz="1500"/>
          </a:p>
          <a:p>
            <a:pPr indent="0" lvl="0" marL="2743200" rtl="0" algn="l">
              <a:spcBef>
                <a:spcPts val="1200"/>
              </a:spcBef>
              <a:spcAft>
                <a:spcPts val="0"/>
              </a:spcAft>
              <a:buNone/>
            </a:pPr>
            <a:r>
              <a:t/>
            </a:r>
            <a:endParaRPr b="1" sz="1500"/>
          </a:p>
          <a:p>
            <a:pPr indent="0" lvl="0" marL="0" rtl="0" algn="l">
              <a:spcBef>
                <a:spcPts val="1200"/>
              </a:spcBef>
              <a:spcAft>
                <a:spcPts val="0"/>
              </a:spcAft>
              <a:buNone/>
            </a:pPr>
            <a:r>
              <a:t/>
            </a:r>
            <a:endParaRPr b="1" sz="1500"/>
          </a:p>
          <a:p>
            <a:pPr indent="0" lvl="0" marL="0" rtl="0" algn="l">
              <a:spcBef>
                <a:spcPts val="1200"/>
              </a:spcBef>
              <a:spcAft>
                <a:spcPts val="0"/>
              </a:spcAft>
              <a:buNone/>
            </a:pPr>
            <a:r>
              <a:t/>
            </a:r>
            <a:endParaRPr b="1" sz="1500"/>
          </a:p>
          <a:p>
            <a:pPr indent="0" lvl="0" marL="457200" rtl="0" algn="l">
              <a:spcBef>
                <a:spcPts val="1200"/>
              </a:spcBef>
              <a:spcAft>
                <a:spcPts val="0"/>
              </a:spcAft>
              <a:buNone/>
            </a:pPr>
            <a:r>
              <a:t/>
            </a:r>
            <a:endParaRPr sz="1300"/>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pic>
        <p:nvPicPr>
          <p:cNvPr id="563" name="Google Shape;563;p46" title="IMG_0902.jpg"/>
          <p:cNvPicPr preferRelativeResize="0"/>
          <p:nvPr/>
        </p:nvPicPr>
        <p:blipFill>
          <a:blip r:embed="rId3">
            <a:alphaModFix/>
          </a:blip>
          <a:stretch>
            <a:fillRect/>
          </a:stretch>
        </p:blipFill>
        <p:spPr>
          <a:xfrm>
            <a:off x="7978850" y="0"/>
            <a:ext cx="1078425" cy="1291051"/>
          </a:xfrm>
          <a:prstGeom prst="rect">
            <a:avLst/>
          </a:prstGeom>
          <a:noFill/>
          <a:ln>
            <a:noFill/>
          </a:ln>
        </p:spPr>
      </p:pic>
      <p:sp>
        <p:nvSpPr>
          <p:cNvPr id="564" name="Google Shape;564;p46"/>
          <p:cNvSpPr txBox="1"/>
          <p:nvPr/>
        </p:nvSpPr>
        <p:spPr>
          <a:xfrm>
            <a:off x="311700" y="1291050"/>
            <a:ext cx="3519000" cy="2139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a:t>IMU strengths</a:t>
            </a:r>
            <a:endParaRPr b="1"/>
          </a:p>
          <a:p>
            <a:pPr indent="-317500" lvl="0" marL="457200" rtl="0" algn="l">
              <a:lnSpc>
                <a:spcPct val="115000"/>
              </a:lnSpc>
              <a:spcBef>
                <a:spcPts val="1200"/>
              </a:spcBef>
              <a:spcAft>
                <a:spcPts val="0"/>
              </a:spcAft>
              <a:buSzPts val="1400"/>
              <a:buChar char="●"/>
            </a:pPr>
            <a:r>
              <a:rPr lang="en"/>
              <a:t>precise motion timing</a:t>
            </a:r>
            <a:endParaRPr/>
          </a:p>
          <a:p>
            <a:pPr indent="-317500" lvl="0" marL="457200" rtl="0" algn="l">
              <a:lnSpc>
                <a:spcPct val="115000"/>
              </a:lnSpc>
              <a:spcBef>
                <a:spcPts val="0"/>
              </a:spcBef>
              <a:spcAft>
                <a:spcPts val="0"/>
              </a:spcAft>
              <a:buSzPts val="1400"/>
              <a:buChar char="●"/>
            </a:pPr>
            <a:r>
              <a:rPr lang="en"/>
              <a:t>robust to occlusion</a:t>
            </a:r>
            <a:endParaRPr/>
          </a:p>
          <a:p>
            <a:pPr indent="-317500" lvl="0" marL="457200" rtl="0" algn="l">
              <a:lnSpc>
                <a:spcPct val="115000"/>
              </a:lnSpc>
              <a:spcBef>
                <a:spcPts val="0"/>
              </a:spcBef>
              <a:spcAft>
                <a:spcPts val="0"/>
              </a:spcAft>
              <a:buSzPts val="1400"/>
              <a:buChar char="●"/>
            </a:pPr>
            <a:r>
              <a:rPr lang="en"/>
              <a:t>robust to camera angle changes</a:t>
            </a:r>
            <a:endParaRPr/>
          </a:p>
          <a:p>
            <a:pPr indent="-317500" lvl="0" marL="457200" rtl="0" algn="l">
              <a:lnSpc>
                <a:spcPct val="115000"/>
              </a:lnSpc>
              <a:spcBef>
                <a:spcPts val="0"/>
              </a:spcBef>
              <a:spcAft>
                <a:spcPts val="0"/>
              </a:spcAft>
              <a:buSzPts val="1400"/>
              <a:buChar char="●"/>
            </a:pPr>
            <a:r>
              <a:rPr lang="en"/>
              <a:t>low-dimensional, high temporal fidelity</a:t>
            </a:r>
            <a:endParaRPr/>
          </a:p>
          <a:p>
            <a:pPr indent="0" lvl="0" marL="0" rtl="0" algn="l">
              <a:spcBef>
                <a:spcPts val="1200"/>
              </a:spcBef>
              <a:spcAft>
                <a:spcPts val="0"/>
              </a:spcAft>
              <a:buNone/>
            </a:pPr>
            <a:r>
              <a:t/>
            </a:r>
            <a:endParaRPr sz="1200">
              <a:solidFill>
                <a:schemeClr val="lt1"/>
              </a:solidFill>
              <a:latin typeface="Manrope"/>
              <a:ea typeface="Manrope"/>
              <a:cs typeface="Manrope"/>
              <a:sym typeface="Manrope"/>
            </a:endParaRPr>
          </a:p>
        </p:txBody>
      </p:sp>
      <p:sp>
        <p:nvSpPr>
          <p:cNvPr id="565" name="Google Shape;565;p46"/>
          <p:cNvSpPr txBox="1"/>
          <p:nvPr/>
        </p:nvSpPr>
        <p:spPr>
          <a:xfrm>
            <a:off x="5375875" y="1291050"/>
            <a:ext cx="3216900" cy="2053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b="1" lang="en"/>
              <a:t>CV strengths</a:t>
            </a:r>
            <a:endParaRPr b="1"/>
          </a:p>
          <a:p>
            <a:pPr indent="-317500" lvl="0" marL="457200" rtl="0" algn="l">
              <a:lnSpc>
                <a:spcPct val="115000"/>
              </a:lnSpc>
              <a:spcBef>
                <a:spcPts val="1200"/>
              </a:spcBef>
              <a:spcAft>
                <a:spcPts val="0"/>
              </a:spcAft>
              <a:buSzPts val="1400"/>
              <a:buChar char="●"/>
            </a:pPr>
            <a:r>
              <a:rPr lang="en"/>
              <a:t>visual explanation</a:t>
            </a:r>
            <a:endParaRPr/>
          </a:p>
          <a:p>
            <a:pPr indent="-317500" lvl="0" marL="457200" rtl="0" algn="l">
              <a:lnSpc>
                <a:spcPct val="115000"/>
              </a:lnSpc>
              <a:spcBef>
                <a:spcPts val="0"/>
              </a:spcBef>
              <a:spcAft>
                <a:spcPts val="0"/>
              </a:spcAft>
              <a:buSzPts val="1400"/>
              <a:buChar char="●"/>
            </a:pPr>
            <a:r>
              <a:rPr lang="en"/>
              <a:t>replay</a:t>
            </a:r>
            <a:endParaRPr/>
          </a:p>
          <a:p>
            <a:pPr indent="-317500" lvl="0" marL="457200" rtl="0" algn="l">
              <a:lnSpc>
                <a:spcPct val="115000"/>
              </a:lnSpc>
              <a:spcBef>
                <a:spcPts val="0"/>
              </a:spcBef>
              <a:spcAft>
                <a:spcPts val="0"/>
              </a:spcAft>
              <a:buSzPts val="1400"/>
              <a:buChar char="●"/>
            </a:pPr>
            <a:r>
              <a:rPr lang="en"/>
              <a:t>pose overlay</a:t>
            </a:r>
            <a:endParaRPr/>
          </a:p>
          <a:p>
            <a:pPr indent="-317500" lvl="0" marL="457200" rtl="0" algn="l">
              <a:lnSpc>
                <a:spcPct val="115000"/>
              </a:lnSpc>
              <a:spcBef>
                <a:spcPts val="0"/>
              </a:spcBef>
              <a:spcAft>
                <a:spcPts val="0"/>
              </a:spcAft>
              <a:buSzPts val="1400"/>
              <a:buChar char="●"/>
            </a:pPr>
            <a:r>
              <a:rPr lang="en"/>
              <a:t>qualitative form analysis</a:t>
            </a:r>
            <a:endParaRPr/>
          </a:p>
          <a:p>
            <a:pPr indent="0" lvl="0" marL="0" rtl="0" algn="l">
              <a:spcBef>
                <a:spcPts val="1200"/>
              </a:spcBef>
              <a:spcAft>
                <a:spcPts val="0"/>
              </a:spcAft>
              <a:buNone/>
            </a:pPr>
            <a:r>
              <a:t/>
            </a:r>
            <a:endParaRPr sz="1200">
              <a:solidFill>
                <a:schemeClr val="lt1"/>
              </a:solidFill>
              <a:latin typeface="Manrope"/>
              <a:ea typeface="Manrope"/>
              <a:cs typeface="Manrope"/>
              <a:sym typeface="Manrope"/>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47"/>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Pipeline (IMU)</a:t>
            </a:r>
            <a:endParaRPr/>
          </a:p>
        </p:txBody>
      </p:sp>
      <p:sp>
        <p:nvSpPr>
          <p:cNvPr id="571" name="Google Shape;571;p47"/>
          <p:cNvSpPr txBox="1"/>
          <p:nvPr>
            <p:ph idx="1" type="body"/>
          </p:nvPr>
        </p:nvSpPr>
        <p:spPr>
          <a:xfrm>
            <a:off x="311700" y="1152475"/>
            <a:ext cx="8520600" cy="3693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1200"/>
              </a:spcAft>
              <a:buNone/>
            </a:pPr>
            <a:r>
              <a:t/>
            </a:r>
            <a:endParaRPr/>
          </a:p>
        </p:txBody>
      </p:sp>
      <p:pic>
        <p:nvPicPr>
          <p:cNvPr id="572" name="Google Shape;572;p47"/>
          <p:cNvPicPr preferRelativeResize="0"/>
          <p:nvPr/>
        </p:nvPicPr>
        <p:blipFill>
          <a:blip r:embed="rId3">
            <a:alphaModFix/>
          </a:blip>
          <a:stretch>
            <a:fillRect/>
          </a:stretch>
        </p:blipFill>
        <p:spPr>
          <a:xfrm>
            <a:off x="1655725" y="1628925"/>
            <a:ext cx="5927800" cy="3316925"/>
          </a:xfrm>
          <a:prstGeom prst="rect">
            <a:avLst/>
          </a:prstGeom>
          <a:noFill/>
          <a:ln>
            <a:noFill/>
          </a:ln>
        </p:spPr>
      </p:pic>
      <p:pic>
        <p:nvPicPr>
          <p:cNvPr id="573" name="Google Shape;573;p47" title="IMG_0902.jpg"/>
          <p:cNvPicPr preferRelativeResize="0"/>
          <p:nvPr/>
        </p:nvPicPr>
        <p:blipFill>
          <a:blip r:embed="rId4">
            <a:alphaModFix/>
          </a:blip>
          <a:stretch>
            <a:fillRect/>
          </a:stretch>
        </p:blipFill>
        <p:spPr>
          <a:xfrm>
            <a:off x="7978850" y="0"/>
            <a:ext cx="1078425" cy="1291051"/>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48"/>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Pipeline (Computer Vision)</a:t>
            </a:r>
            <a:endParaRPr/>
          </a:p>
        </p:txBody>
      </p:sp>
      <p:sp>
        <p:nvSpPr>
          <p:cNvPr id="579" name="Google Shape;579;p48"/>
          <p:cNvSpPr txBox="1"/>
          <p:nvPr>
            <p:ph idx="1" type="body"/>
          </p:nvPr>
        </p:nvSpPr>
        <p:spPr>
          <a:xfrm>
            <a:off x="4572000" y="1152475"/>
            <a:ext cx="4260300" cy="2696700"/>
          </a:xfrm>
          <a:prstGeom prst="rect">
            <a:avLst/>
          </a:prstGeom>
        </p:spPr>
        <p:txBody>
          <a:bodyPr anchorCtr="0" anchor="t" bIns="91425" lIns="91425" spcFirstLastPara="1" rIns="91425" wrap="square" tIns="91425">
            <a:normAutofit fontScale="70000" lnSpcReduction="20000"/>
          </a:bodyPr>
          <a:lstStyle/>
          <a:p>
            <a:pPr indent="-308610" lvl="0" marL="457200" rtl="0" algn="l">
              <a:spcBef>
                <a:spcPts val="0"/>
              </a:spcBef>
              <a:spcAft>
                <a:spcPts val="0"/>
              </a:spcAft>
              <a:buSzPct val="100000"/>
              <a:buChar char="●"/>
            </a:pPr>
            <a:r>
              <a:rPr lang="en"/>
              <a:t>We will be implementing a similar data pipeline to our IMU proccessing</a:t>
            </a:r>
            <a:endParaRPr/>
          </a:p>
          <a:p>
            <a:pPr indent="0" lvl="0" marL="0" rtl="0" algn="l">
              <a:spcBef>
                <a:spcPts val="1200"/>
              </a:spcBef>
              <a:spcAft>
                <a:spcPts val="0"/>
              </a:spcAft>
              <a:buNone/>
            </a:pPr>
            <a:r>
              <a:t/>
            </a:r>
            <a:endParaRPr/>
          </a:p>
          <a:p>
            <a:pPr indent="-308610" lvl="0" marL="457200" rtl="0" algn="l">
              <a:spcBef>
                <a:spcPts val="1200"/>
              </a:spcBef>
              <a:spcAft>
                <a:spcPts val="0"/>
              </a:spcAft>
              <a:buSzPct val="100000"/>
              <a:buChar char="●"/>
            </a:pPr>
            <a:r>
              <a:rPr lang="en"/>
              <a:t>We will use Alphapose, a Pose estimator due to its use of PoseFlow</a:t>
            </a:r>
            <a:endParaRPr/>
          </a:p>
          <a:p>
            <a:pPr indent="-308610" lvl="0" marL="457200" rtl="0" algn="l">
              <a:lnSpc>
                <a:spcPct val="110000"/>
              </a:lnSpc>
              <a:spcBef>
                <a:spcPts val="0"/>
              </a:spcBef>
              <a:spcAft>
                <a:spcPts val="0"/>
              </a:spcAft>
              <a:buSzPct val="100000"/>
              <a:buChar char="●"/>
            </a:pPr>
            <a:r>
              <a:rPr lang="en">
                <a:latin typeface="Arial"/>
                <a:ea typeface="Arial"/>
                <a:cs typeface="Arial"/>
                <a:sym typeface="Arial"/>
              </a:rPr>
              <a:t>Length of one strike = 0.5 – 1 sec = 15-30 frames</a:t>
            </a:r>
            <a:endParaRPr>
              <a:latin typeface="Arial"/>
              <a:ea typeface="Arial"/>
              <a:cs typeface="Arial"/>
              <a:sym typeface="Arial"/>
            </a:endParaRPr>
          </a:p>
          <a:p>
            <a:pPr indent="-290830" lvl="1" marL="914400" rtl="0" algn="l">
              <a:spcBef>
                <a:spcPts val="0"/>
              </a:spcBef>
              <a:spcAft>
                <a:spcPts val="0"/>
              </a:spcAft>
              <a:buSzPct val="100000"/>
              <a:buChar char="○"/>
            </a:pPr>
            <a:r>
              <a:rPr lang="en"/>
              <a:t>Each frame returns 136 keypoints(coordinates, confidence)</a:t>
            </a:r>
            <a:endParaRPr/>
          </a:p>
          <a:p>
            <a:pPr indent="-290830" lvl="1" marL="914400" rtl="0" algn="l">
              <a:spcBef>
                <a:spcPts val="0"/>
              </a:spcBef>
              <a:spcAft>
                <a:spcPts val="0"/>
              </a:spcAft>
              <a:buSzPct val="100000"/>
              <a:buChar char="○"/>
            </a:pPr>
            <a:r>
              <a:rPr lang="en"/>
              <a:t>In one strike, a total of 2040 </a:t>
            </a:r>
            <a:r>
              <a:rPr lang="en"/>
              <a:t>individual</a:t>
            </a:r>
            <a:r>
              <a:rPr lang="en"/>
              <a:t> keypoints are extracted</a:t>
            </a:r>
            <a:endParaRPr/>
          </a:p>
          <a:p>
            <a:pPr indent="-308610" lvl="0" marL="457200" rtl="0" algn="l">
              <a:spcBef>
                <a:spcPts val="0"/>
              </a:spcBef>
              <a:spcAft>
                <a:spcPts val="0"/>
              </a:spcAft>
              <a:buSzPct val="100000"/>
              <a:buChar char="●"/>
            </a:pPr>
            <a:r>
              <a:rPr lang="en"/>
              <a:t>We have a dataset and will continue to expand and then proceed into training</a:t>
            </a:r>
            <a:endParaRPr/>
          </a:p>
        </p:txBody>
      </p:sp>
      <p:pic>
        <p:nvPicPr>
          <p:cNvPr id="580" name="Google Shape;580;p48"/>
          <p:cNvPicPr preferRelativeResize="0"/>
          <p:nvPr/>
        </p:nvPicPr>
        <p:blipFill>
          <a:blip r:embed="rId3">
            <a:alphaModFix/>
          </a:blip>
          <a:stretch>
            <a:fillRect/>
          </a:stretch>
        </p:blipFill>
        <p:spPr>
          <a:xfrm>
            <a:off x="152400" y="1197725"/>
            <a:ext cx="1636600" cy="2271900"/>
          </a:xfrm>
          <a:prstGeom prst="rect">
            <a:avLst/>
          </a:prstGeom>
          <a:noFill/>
          <a:ln>
            <a:noFill/>
          </a:ln>
        </p:spPr>
      </p:pic>
      <p:pic>
        <p:nvPicPr>
          <p:cNvPr id="581" name="Google Shape;581;p48"/>
          <p:cNvPicPr preferRelativeResize="0"/>
          <p:nvPr/>
        </p:nvPicPr>
        <p:blipFill>
          <a:blip r:embed="rId4">
            <a:alphaModFix/>
          </a:blip>
          <a:stretch>
            <a:fillRect/>
          </a:stretch>
        </p:blipFill>
        <p:spPr>
          <a:xfrm>
            <a:off x="2330450" y="1197725"/>
            <a:ext cx="1237423" cy="2271900"/>
          </a:xfrm>
          <a:prstGeom prst="rect">
            <a:avLst/>
          </a:prstGeom>
          <a:noFill/>
          <a:ln>
            <a:noFill/>
          </a:ln>
        </p:spPr>
      </p:pic>
      <p:pic>
        <p:nvPicPr>
          <p:cNvPr id="582" name="Google Shape;582;p48"/>
          <p:cNvPicPr preferRelativeResize="0"/>
          <p:nvPr/>
        </p:nvPicPr>
        <p:blipFill>
          <a:blip r:embed="rId5">
            <a:alphaModFix/>
          </a:blip>
          <a:stretch>
            <a:fillRect/>
          </a:stretch>
        </p:blipFill>
        <p:spPr>
          <a:xfrm>
            <a:off x="311700" y="3689449"/>
            <a:ext cx="3067975" cy="1344775"/>
          </a:xfrm>
          <a:prstGeom prst="rect">
            <a:avLst/>
          </a:prstGeom>
          <a:noFill/>
          <a:ln>
            <a:noFill/>
          </a:ln>
        </p:spPr>
      </p:pic>
      <p:pic>
        <p:nvPicPr>
          <p:cNvPr id="583" name="Google Shape;583;p48" title="IMG_0902.jpg"/>
          <p:cNvPicPr preferRelativeResize="0"/>
          <p:nvPr/>
        </p:nvPicPr>
        <p:blipFill>
          <a:blip r:embed="rId6">
            <a:alphaModFix/>
          </a:blip>
          <a:stretch>
            <a:fillRect/>
          </a:stretch>
        </p:blipFill>
        <p:spPr>
          <a:xfrm>
            <a:off x="7978850" y="0"/>
            <a:ext cx="936550" cy="112120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49"/>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Data Proccessing for IMU Model</a:t>
            </a:r>
            <a:endParaRPr/>
          </a:p>
        </p:txBody>
      </p:sp>
      <p:sp>
        <p:nvSpPr>
          <p:cNvPr id="589" name="Google Shape;589;p49"/>
          <p:cNvSpPr txBox="1"/>
          <p:nvPr>
            <p:ph idx="1" type="body"/>
          </p:nvPr>
        </p:nvSpPr>
        <p:spPr>
          <a:xfrm>
            <a:off x="311700" y="979825"/>
            <a:ext cx="8520600" cy="581700"/>
          </a:xfrm>
          <a:prstGeom prst="rect">
            <a:avLst/>
          </a:prstGeom>
        </p:spPr>
        <p:txBody>
          <a:bodyPr anchorCtr="0" anchor="t" bIns="91425" lIns="91425" spcFirstLastPara="1" rIns="91425" wrap="square" tIns="91425">
            <a:normAutofit fontScale="25000" lnSpcReduction="20000"/>
          </a:bodyPr>
          <a:lstStyle/>
          <a:p>
            <a:pPr indent="0" lvl="0" marL="457200" rtl="0" algn="l">
              <a:spcBef>
                <a:spcPts val="0"/>
              </a:spcBef>
              <a:spcAft>
                <a:spcPts val="0"/>
              </a:spcAft>
              <a:buNone/>
            </a:pPr>
            <a:r>
              <a:rPr b="1" lang="en" sz="4400"/>
              <a:t>Continuous Input to Features: </a:t>
            </a:r>
            <a:r>
              <a:rPr lang="en" sz="4400"/>
              <a:t>Magnitude features are computed for acceleration and angular velocity.</a:t>
            </a:r>
            <a:endParaRPr sz="4400"/>
          </a:p>
          <a:p>
            <a:pPr indent="0" lvl="0" marL="457200" rtl="0" algn="l">
              <a:spcBef>
                <a:spcPts val="1200"/>
              </a:spcBef>
              <a:spcAft>
                <a:spcPts val="0"/>
              </a:spcAft>
              <a:buNone/>
            </a:pPr>
            <a:r>
              <a:t/>
            </a:r>
            <a:endParaRPr sz="4400"/>
          </a:p>
          <a:p>
            <a:pPr indent="0" lvl="0" marL="457200" rtl="0" algn="l">
              <a:spcBef>
                <a:spcPts val="1200"/>
              </a:spcBef>
              <a:spcAft>
                <a:spcPts val="0"/>
              </a:spcAft>
              <a:buNone/>
            </a:pPr>
            <a:r>
              <a:t/>
            </a:r>
            <a:endParaRPr sz="4400"/>
          </a:p>
          <a:p>
            <a:pPr indent="0" lvl="0" marL="457200" rtl="0" algn="l">
              <a:spcBef>
                <a:spcPts val="1200"/>
              </a:spcBef>
              <a:spcAft>
                <a:spcPts val="0"/>
              </a:spcAft>
              <a:buNone/>
            </a:pPr>
            <a:r>
              <a:t/>
            </a:r>
            <a:endParaRPr sz="4400"/>
          </a:p>
          <a:p>
            <a:pPr indent="0" lvl="0" marL="0" rtl="0" algn="l">
              <a:spcBef>
                <a:spcPts val="1200"/>
              </a:spcBef>
              <a:spcAft>
                <a:spcPts val="0"/>
              </a:spcAft>
              <a:buNone/>
            </a:pPr>
            <a:r>
              <a:rPr lang="en" sz="4400"/>
              <a:t>	</a:t>
            </a:r>
            <a:r>
              <a:rPr b="1" lang="en" sz="4400"/>
              <a:t>Peak Detection:</a:t>
            </a:r>
            <a:r>
              <a:rPr lang="en" sz="4400"/>
              <a:t> Local maxima are detected on the smoothed energy signal.</a:t>
            </a:r>
            <a:endParaRPr sz="4400"/>
          </a:p>
          <a:p>
            <a:pPr indent="0" lvl="0" marL="0" rtl="0" algn="l">
              <a:spcBef>
                <a:spcPts val="1200"/>
              </a:spcBef>
              <a:spcAft>
                <a:spcPts val="0"/>
              </a:spcAft>
              <a:buNone/>
            </a:pPr>
            <a:r>
              <a:rPr lang="en" sz="4400"/>
              <a:t>	</a:t>
            </a:r>
            <a:r>
              <a:rPr b="1" lang="en" sz="4400"/>
              <a:t>Merging Peaks: </a:t>
            </a:r>
            <a:r>
              <a:rPr lang="en" sz="4400"/>
              <a:t>Weak peaks are rejected and nearby peaks are consolidated into one strike event.</a:t>
            </a:r>
            <a:endParaRPr sz="4400"/>
          </a:p>
          <a:p>
            <a:pPr indent="0" lvl="0" marL="457200" rtl="0" algn="l">
              <a:spcBef>
                <a:spcPts val="1200"/>
              </a:spcBef>
              <a:spcAft>
                <a:spcPts val="0"/>
              </a:spcAft>
              <a:buNone/>
            </a:pPr>
            <a:r>
              <a:rPr b="1" lang="en" sz="4400"/>
              <a:t>Event Window Extraction: </a:t>
            </a:r>
            <a:r>
              <a:rPr lang="en" sz="4400"/>
              <a:t>A fixed temporal window is created around each accepted peak, producing the strike segment passed into the classifier.</a:t>
            </a:r>
            <a:endParaRPr sz="4400"/>
          </a:p>
          <a:p>
            <a:pPr indent="0" lvl="0" marL="457200" rtl="0" algn="l">
              <a:spcBef>
                <a:spcPts val="1200"/>
              </a:spcBef>
              <a:spcAft>
                <a:spcPts val="1200"/>
              </a:spcAft>
              <a:buNone/>
            </a:pPr>
            <a:r>
              <a:rPr lang="en"/>
              <a:t> </a:t>
            </a:r>
            <a:endParaRPr/>
          </a:p>
        </p:txBody>
      </p:sp>
      <p:pic>
        <p:nvPicPr>
          <p:cNvPr id="590" name="Google Shape;590;p49" title="IMG_0902.jpg"/>
          <p:cNvPicPr preferRelativeResize="0"/>
          <p:nvPr/>
        </p:nvPicPr>
        <p:blipFill>
          <a:blip r:embed="rId3">
            <a:alphaModFix/>
          </a:blip>
          <a:stretch>
            <a:fillRect/>
          </a:stretch>
        </p:blipFill>
        <p:spPr>
          <a:xfrm>
            <a:off x="7978850" y="0"/>
            <a:ext cx="1078425" cy="1291051"/>
          </a:xfrm>
          <a:prstGeom prst="rect">
            <a:avLst/>
          </a:prstGeom>
          <a:noFill/>
          <a:ln>
            <a:noFill/>
          </a:ln>
        </p:spPr>
      </p:pic>
      <p:pic>
        <p:nvPicPr>
          <p:cNvPr id="591" name="Google Shape;591;p49"/>
          <p:cNvPicPr preferRelativeResize="0"/>
          <p:nvPr/>
        </p:nvPicPr>
        <p:blipFill>
          <a:blip r:embed="rId4">
            <a:alphaModFix/>
          </a:blip>
          <a:stretch>
            <a:fillRect/>
          </a:stretch>
        </p:blipFill>
        <p:spPr>
          <a:xfrm>
            <a:off x="2833275" y="1484700"/>
            <a:ext cx="2690125" cy="48975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50"/>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IMU Model Architecture </a:t>
            </a:r>
            <a:endParaRPr/>
          </a:p>
        </p:txBody>
      </p:sp>
      <p:sp>
        <p:nvSpPr>
          <p:cNvPr id="597" name="Google Shape;597;p50"/>
          <p:cNvSpPr txBox="1"/>
          <p:nvPr>
            <p:ph idx="1" type="body"/>
          </p:nvPr>
        </p:nvSpPr>
        <p:spPr>
          <a:xfrm flipH="1">
            <a:off x="4448275" y="1356175"/>
            <a:ext cx="4383900" cy="3400500"/>
          </a:xfrm>
          <a:prstGeom prst="rect">
            <a:avLst/>
          </a:prstGeom>
        </p:spPr>
        <p:txBody>
          <a:bodyPr anchorCtr="0" anchor="t" bIns="91425" lIns="91425" spcFirstLastPara="1" rIns="91425" wrap="square" tIns="91425">
            <a:normAutofit/>
          </a:bodyPr>
          <a:lstStyle/>
          <a:p>
            <a:pPr indent="-311150" lvl="0" marL="457200" rtl="0" algn="l">
              <a:spcBef>
                <a:spcPts val="0"/>
              </a:spcBef>
              <a:spcAft>
                <a:spcPts val="0"/>
              </a:spcAft>
              <a:buSzPts val="1300"/>
              <a:buChar char="●"/>
            </a:pPr>
            <a:r>
              <a:rPr lang="en" sz="1300">
                <a:solidFill>
                  <a:schemeClr val="dk1"/>
                </a:solidFill>
              </a:rPr>
              <a:t>Xyz coordinates from the accelerometer and gyroscope along with both magnitudes become our </a:t>
            </a:r>
            <a:r>
              <a:rPr lang="en" sz="1300">
                <a:solidFill>
                  <a:srgbClr val="9900FF"/>
                </a:solidFill>
              </a:rPr>
              <a:t>features per timestamp</a:t>
            </a:r>
            <a:endParaRPr sz="1300">
              <a:solidFill>
                <a:srgbClr val="9900FF"/>
              </a:solidFill>
            </a:endParaRPr>
          </a:p>
          <a:p>
            <a:pPr indent="-311150" lvl="0" marL="457200" rtl="0" algn="l">
              <a:spcBef>
                <a:spcPts val="0"/>
              </a:spcBef>
              <a:spcAft>
                <a:spcPts val="0"/>
              </a:spcAft>
              <a:buClr>
                <a:schemeClr val="dk1"/>
              </a:buClr>
              <a:buSzPts val="1300"/>
              <a:buChar char="●"/>
            </a:pPr>
            <a:r>
              <a:rPr lang="en" sz="1300">
                <a:solidFill>
                  <a:schemeClr val="dk1"/>
                </a:solidFill>
              </a:rPr>
              <a:t>A 1D convolutional stem projects the input into a learned temporal feature space.</a:t>
            </a:r>
            <a:endParaRPr sz="1300">
              <a:solidFill>
                <a:schemeClr val="dk1"/>
              </a:solidFill>
            </a:endParaRPr>
          </a:p>
          <a:p>
            <a:pPr indent="-311150" lvl="0" marL="457200" rtl="0" algn="l">
              <a:spcBef>
                <a:spcPts val="0"/>
              </a:spcBef>
              <a:spcAft>
                <a:spcPts val="0"/>
              </a:spcAft>
              <a:buSzPts val="1300"/>
              <a:buChar char="●"/>
            </a:pPr>
            <a:r>
              <a:rPr lang="en" sz="1300">
                <a:solidFill>
                  <a:schemeClr val="dk1"/>
                </a:solidFill>
              </a:rPr>
              <a:t>Stacked residua</a:t>
            </a:r>
            <a:r>
              <a:rPr lang="en" sz="1300"/>
              <a:t>l</a:t>
            </a:r>
            <a:r>
              <a:rPr lang="en" sz="1300">
                <a:solidFill>
                  <a:srgbClr val="9900FF"/>
                </a:solidFill>
              </a:rPr>
              <a:t> convolution blocks learn motion features </a:t>
            </a:r>
            <a:r>
              <a:rPr lang="en" sz="1300">
                <a:solidFill>
                  <a:schemeClr val="dk1"/>
                </a:solidFill>
              </a:rPr>
              <a:t>while preserving stable gradient flow during training</a:t>
            </a:r>
            <a:endParaRPr sz="1300">
              <a:solidFill>
                <a:schemeClr val="dk1"/>
              </a:solidFill>
            </a:endParaRPr>
          </a:p>
          <a:p>
            <a:pPr indent="-311150" lvl="0" marL="457200" rtl="0" algn="l">
              <a:spcBef>
                <a:spcPts val="0"/>
              </a:spcBef>
              <a:spcAft>
                <a:spcPts val="0"/>
              </a:spcAft>
              <a:buSzPts val="1300"/>
              <a:buChar char="●"/>
            </a:pPr>
            <a:r>
              <a:rPr lang="en" sz="1300">
                <a:solidFill>
                  <a:srgbClr val="9900FF"/>
                </a:solidFill>
              </a:rPr>
              <a:t>Dilation</a:t>
            </a:r>
            <a:r>
              <a:rPr lang="en" sz="1300"/>
              <a:t> </a:t>
            </a:r>
            <a:r>
              <a:rPr lang="en" sz="1300">
                <a:solidFill>
                  <a:srgbClr val="9900FF"/>
                </a:solidFill>
              </a:rPr>
              <a:t>is increased</a:t>
            </a:r>
            <a:r>
              <a:rPr lang="en" sz="1300"/>
              <a:t> </a:t>
            </a:r>
            <a:r>
              <a:rPr lang="en" sz="1300">
                <a:solidFill>
                  <a:schemeClr val="dk1"/>
                </a:solidFill>
              </a:rPr>
              <a:t>progressively to expand the temporal receptive field and</a:t>
            </a:r>
            <a:r>
              <a:rPr lang="en" sz="1300"/>
              <a:t> </a:t>
            </a:r>
            <a:r>
              <a:rPr lang="en" sz="1300">
                <a:solidFill>
                  <a:srgbClr val="9900FF"/>
                </a:solidFill>
              </a:rPr>
              <a:t>capture the full strike trajectory</a:t>
            </a:r>
            <a:endParaRPr sz="1300">
              <a:solidFill>
                <a:srgbClr val="9900FF"/>
              </a:solidFill>
            </a:endParaRPr>
          </a:p>
          <a:p>
            <a:pPr indent="-311150" lvl="0" marL="457200" rtl="0" algn="l">
              <a:spcBef>
                <a:spcPts val="0"/>
              </a:spcBef>
              <a:spcAft>
                <a:spcPts val="0"/>
              </a:spcAft>
              <a:buSzPts val="1300"/>
              <a:buChar char="●"/>
            </a:pPr>
            <a:r>
              <a:rPr lang="en" sz="1300">
                <a:solidFill>
                  <a:schemeClr val="dk1"/>
                </a:solidFill>
              </a:rPr>
              <a:t>Adaptive average pooling compresses the temporal dimension, and </a:t>
            </a:r>
            <a:r>
              <a:rPr lang="en" sz="1300">
                <a:solidFill>
                  <a:srgbClr val="9900FF"/>
                </a:solidFill>
              </a:rPr>
              <a:t>a fully connected head maps the learned representation</a:t>
            </a:r>
            <a:r>
              <a:rPr lang="en" sz="1300"/>
              <a:t> </a:t>
            </a:r>
            <a:r>
              <a:rPr lang="en" sz="1300">
                <a:solidFill>
                  <a:schemeClr val="dk1"/>
                </a:solidFill>
              </a:rPr>
              <a:t>to class logits.</a:t>
            </a:r>
            <a:endParaRPr sz="1300">
              <a:solidFill>
                <a:schemeClr val="dk1"/>
              </a:solidFill>
            </a:endParaRPr>
          </a:p>
        </p:txBody>
      </p:sp>
      <p:pic>
        <p:nvPicPr>
          <p:cNvPr id="598" name="Google Shape;598;p50" title="IMG_0902.jpg"/>
          <p:cNvPicPr preferRelativeResize="0"/>
          <p:nvPr/>
        </p:nvPicPr>
        <p:blipFill>
          <a:blip r:embed="rId3">
            <a:alphaModFix/>
          </a:blip>
          <a:stretch>
            <a:fillRect/>
          </a:stretch>
        </p:blipFill>
        <p:spPr>
          <a:xfrm>
            <a:off x="7978850" y="0"/>
            <a:ext cx="1078425" cy="1291051"/>
          </a:xfrm>
          <a:prstGeom prst="rect">
            <a:avLst/>
          </a:prstGeom>
          <a:noFill/>
          <a:ln>
            <a:noFill/>
          </a:ln>
        </p:spPr>
      </p:pic>
      <p:pic>
        <p:nvPicPr>
          <p:cNvPr id="599" name="Google Shape;599;p50"/>
          <p:cNvPicPr preferRelativeResize="0"/>
          <p:nvPr/>
        </p:nvPicPr>
        <p:blipFill>
          <a:blip r:embed="rId4">
            <a:alphaModFix/>
          </a:blip>
          <a:stretch>
            <a:fillRect/>
          </a:stretch>
        </p:blipFill>
        <p:spPr>
          <a:xfrm>
            <a:off x="381000" y="1126950"/>
            <a:ext cx="3594373" cy="2025351"/>
          </a:xfrm>
          <a:prstGeom prst="rect">
            <a:avLst/>
          </a:prstGeom>
          <a:noFill/>
          <a:ln>
            <a:noFill/>
          </a:ln>
        </p:spPr>
      </p:pic>
      <p:pic>
        <p:nvPicPr>
          <p:cNvPr id="600" name="Google Shape;600;p50"/>
          <p:cNvPicPr preferRelativeResize="0"/>
          <p:nvPr/>
        </p:nvPicPr>
        <p:blipFill>
          <a:blip r:embed="rId5">
            <a:alphaModFix/>
          </a:blip>
          <a:stretch>
            <a:fillRect/>
          </a:stretch>
        </p:blipFill>
        <p:spPr>
          <a:xfrm>
            <a:off x="0" y="3315425"/>
            <a:ext cx="4383849" cy="4084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51"/>
          <p:cNvSpPr txBox="1"/>
          <p:nvPr>
            <p:ph type="title"/>
          </p:nvPr>
        </p:nvSpPr>
        <p:spPr>
          <a:xfrm>
            <a:off x="25935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sz="2800"/>
              <a:t>Machine Learning Strategies </a:t>
            </a:r>
            <a:r>
              <a:rPr lang="en"/>
              <a:t>/ </a:t>
            </a:r>
            <a:r>
              <a:rPr lang="en" sz="2800"/>
              <a:t>Hyperpameter Tuning </a:t>
            </a:r>
            <a:endParaRPr sz="2800"/>
          </a:p>
        </p:txBody>
      </p:sp>
      <p:sp>
        <p:nvSpPr>
          <p:cNvPr id="606" name="Google Shape;606;p51"/>
          <p:cNvSpPr txBox="1"/>
          <p:nvPr>
            <p:ph idx="1" type="body"/>
          </p:nvPr>
        </p:nvSpPr>
        <p:spPr>
          <a:xfrm>
            <a:off x="311700" y="948375"/>
            <a:ext cx="8520600" cy="29184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t/>
            </a:r>
            <a:endParaRPr sz="1100"/>
          </a:p>
          <a:p>
            <a:pPr indent="0" lvl="0" marL="457200" rtl="0" algn="l">
              <a:spcBef>
                <a:spcPts val="1200"/>
              </a:spcBef>
              <a:spcAft>
                <a:spcPts val="0"/>
              </a:spcAft>
              <a:buNone/>
            </a:pPr>
            <a:r>
              <a:t/>
            </a:r>
            <a:endParaRPr sz="1100">
              <a:solidFill>
                <a:schemeClr val="dk1"/>
              </a:solidFill>
            </a:endParaRPr>
          </a:p>
          <a:p>
            <a:pPr indent="-298450" lvl="0" marL="457200" rtl="0" algn="l">
              <a:spcBef>
                <a:spcPts val="1200"/>
              </a:spcBef>
              <a:spcAft>
                <a:spcPts val="0"/>
              </a:spcAft>
              <a:buClr>
                <a:schemeClr val="dk1"/>
              </a:buClr>
              <a:buSzPts val="1100"/>
              <a:buAutoNum type="arabicPeriod"/>
            </a:pPr>
            <a:r>
              <a:rPr b="1" lang="en" sz="1100">
                <a:solidFill>
                  <a:schemeClr val="dk1"/>
                </a:solidFill>
              </a:rPr>
              <a:t>Weighted Loss</a:t>
            </a:r>
            <a:r>
              <a:rPr b="1" lang="en" sz="1100">
                <a:solidFill>
                  <a:schemeClr val="dk1"/>
                </a:solidFill>
              </a:rPr>
              <a:t>: </a:t>
            </a:r>
            <a:r>
              <a:rPr lang="en" sz="1100">
                <a:solidFill>
                  <a:schemeClr val="dk1"/>
                </a:solidFill>
              </a:rPr>
              <a:t>penalizes</a:t>
            </a:r>
            <a:r>
              <a:rPr lang="en" sz="1100">
                <a:solidFill>
                  <a:schemeClr val="dk1"/>
                </a:solidFill>
              </a:rPr>
              <a:t> mistakes on smaller classes more during training </a:t>
            </a:r>
            <a:endParaRPr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Optimizer and Weight Decay: </a:t>
            </a:r>
            <a:r>
              <a:rPr lang="en" sz="1100">
                <a:solidFill>
                  <a:schemeClr val="dk1"/>
                </a:solidFill>
              </a:rPr>
              <a:t>Set weight decay to 1e-4 and used Adam optimizer to penalize imporportianate large weights</a:t>
            </a:r>
            <a:endParaRPr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K-Fold Cross Validation: </a:t>
            </a:r>
            <a:r>
              <a:rPr lang="en" sz="1100">
                <a:solidFill>
                  <a:schemeClr val="dk1"/>
                </a:solidFill>
              </a:rPr>
              <a:t>Set a rotation of samples to be used for validation each epoch as to avoid overfitting</a:t>
            </a:r>
            <a:endParaRPr sz="1100">
              <a:solidFill>
                <a:schemeClr val="dk1"/>
              </a:solidFill>
            </a:endParaRPr>
          </a:p>
          <a:p>
            <a:pPr indent="-298450" lvl="1" marL="1371600" rtl="0" algn="l">
              <a:spcBef>
                <a:spcPts val="0"/>
              </a:spcBef>
              <a:spcAft>
                <a:spcPts val="0"/>
              </a:spcAft>
              <a:buClr>
                <a:schemeClr val="dk1"/>
              </a:buClr>
              <a:buSzPts val="1100"/>
              <a:buAutoNum type="alphaLcPeriod"/>
            </a:pPr>
            <a:r>
              <a:rPr lang="en" sz="1100">
                <a:solidFill>
                  <a:schemeClr val="dk1"/>
                </a:solidFill>
              </a:rPr>
              <a:t>With each fold generating a model, we select the model closest to the mean validation accuracy</a:t>
            </a:r>
            <a:endParaRPr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ReduceLROnPlateau scheduler: </a:t>
            </a:r>
            <a:r>
              <a:rPr lang="en" sz="1100">
                <a:solidFill>
                  <a:schemeClr val="dk1"/>
                </a:solidFill>
              </a:rPr>
              <a:t>halves learning rate whenever </a:t>
            </a:r>
            <a:r>
              <a:rPr lang="en" sz="1100">
                <a:solidFill>
                  <a:schemeClr val="dk1"/>
                </a:solidFill>
              </a:rPr>
              <a:t>there</a:t>
            </a:r>
            <a:r>
              <a:rPr lang="en" sz="1100">
                <a:solidFill>
                  <a:schemeClr val="dk1"/>
                </a:solidFill>
              </a:rPr>
              <a:t> is a plateau in validation accuracy</a:t>
            </a:r>
            <a:endParaRPr sz="1100">
              <a:solidFill>
                <a:schemeClr val="dk1"/>
              </a:solidFill>
            </a:endParaRPr>
          </a:p>
          <a:p>
            <a:pPr indent="-298450" lvl="0" marL="457200" rtl="0" algn="l">
              <a:spcBef>
                <a:spcPts val="0"/>
              </a:spcBef>
              <a:spcAft>
                <a:spcPts val="0"/>
              </a:spcAft>
              <a:buClr>
                <a:schemeClr val="dk1"/>
              </a:buClr>
              <a:buSzPts val="1100"/>
              <a:buAutoNum type="arabicPeriod"/>
            </a:pPr>
            <a:r>
              <a:rPr b="1" lang="en" sz="1100">
                <a:solidFill>
                  <a:schemeClr val="dk1"/>
                </a:solidFill>
              </a:rPr>
              <a:t>Early Stoppage: </a:t>
            </a:r>
            <a:r>
              <a:rPr lang="en" sz="1100">
                <a:solidFill>
                  <a:schemeClr val="dk1"/>
                </a:solidFill>
              </a:rPr>
              <a:t>Within each fold we implemented this to avoid extensive plateaus in validation accuracy. Patience was set to </a:t>
            </a:r>
            <a:r>
              <a:rPr lang="en" sz="1100">
                <a:solidFill>
                  <a:schemeClr val="dk1"/>
                </a:solidFill>
              </a:rPr>
              <a:t>7.</a:t>
            </a:r>
            <a:endParaRPr sz="1100">
              <a:solidFill>
                <a:schemeClr val="dk1"/>
              </a:solidFill>
            </a:endParaRPr>
          </a:p>
          <a:p>
            <a:pPr indent="0" lvl="0" marL="1371600" rtl="0" algn="l">
              <a:spcBef>
                <a:spcPts val="1200"/>
              </a:spcBef>
              <a:spcAft>
                <a:spcPts val="0"/>
              </a:spcAft>
              <a:buNone/>
            </a:pPr>
            <a:r>
              <a:t/>
            </a:r>
            <a:endParaRPr/>
          </a:p>
          <a:p>
            <a:pPr indent="0" lvl="0" marL="0" rtl="0" algn="l">
              <a:spcBef>
                <a:spcPts val="1200"/>
              </a:spcBef>
              <a:spcAft>
                <a:spcPts val="1200"/>
              </a:spcAft>
              <a:buNone/>
            </a:pPr>
            <a:r>
              <a:t/>
            </a:r>
            <a:endParaRPr b="1"/>
          </a:p>
        </p:txBody>
      </p:sp>
      <p:pic>
        <p:nvPicPr>
          <p:cNvPr id="607" name="Google Shape;607;p51"/>
          <p:cNvPicPr preferRelativeResize="0"/>
          <p:nvPr/>
        </p:nvPicPr>
        <p:blipFill>
          <a:blip r:embed="rId3">
            <a:alphaModFix/>
          </a:blip>
          <a:stretch>
            <a:fillRect/>
          </a:stretch>
        </p:blipFill>
        <p:spPr>
          <a:xfrm>
            <a:off x="1185863" y="3243275"/>
            <a:ext cx="2884725" cy="2045900"/>
          </a:xfrm>
          <a:prstGeom prst="rect">
            <a:avLst/>
          </a:prstGeom>
          <a:noFill/>
          <a:ln>
            <a:noFill/>
          </a:ln>
        </p:spPr>
      </p:pic>
      <p:pic>
        <p:nvPicPr>
          <p:cNvPr id="608" name="Google Shape;608;p51"/>
          <p:cNvPicPr preferRelativeResize="0"/>
          <p:nvPr/>
        </p:nvPicPr>
        <p:blipFill>
          <a:blip r:embed="rId4">
            <a:alphaModFix/>
          </a:blip>
          <a:stretch>
            <a:fillRect/>
          </a:stretch>
        </p:blipFill>
        <p:spPr>
          <a:xfrm>
            <a:off x="5156743" y="3286531"/>
            <a:ext cx="2420400" cy="1959375"/>
          </a:xfrm>
          <a:prstGeom prst="rect">
            <a:avLst/>
          </a:prstGeom>
          <a:noFill/>
          <a:ln>
            <a:noFill/>
          </a:ln>
        </p:spPr>
      </p:pic>
      <p:pic>
        <p:nvPicPr>
          <p:cNvPr id="609" name="Google Shape;609;p51" title="IMG_0902.jpg"/>
          <p:cNvPicPr preferRelativeResize="0"/>
          <p:nvPr/>
        </p:nvPicPr>
        <p:blipFill>
          <a:blip r:embed="rId5">
            <a:alphaModFix/>
          </a:blip>
          <a:stretch>
            <a:fillRect/>
          </a:stretch>
        </p:blipFill>
        <p:spPr>
          <a:xfrm>
            <a:off x="8664700" y="0"/>
            <a:ext cx="425502" cy="5094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52"/>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Machine Learning Results for IMU</a:t>
            </a:r>
            <a:endParaRPr/>
          </a:p>
        </p:txBody>
      </p:sp>
      <p:sp>
        <p:nvSpPr>
          <p:cNvPr id="615" name="Google Shape;615;p52"/>
          <p:cNvSpPr txBox="1"/>
          <p:nvPr>
            <p:ph idx="1" type="body"/>
          </p:nvPr>
        </p:nvSpPr>
        <p:spPr>
          <a:xfrm>
            <a:off x="311700" y="1152475"/>
            <a:ext cx="8520600" cy="369300"/>
          </a:xfrm>
          <a:prstGeom prst="rect">
            <a:avLst/>
          </a:prstGeom>
        </p:spPr>
        <p:txBody>
          <a:bodyPr anchorCtr="0" anchor="t" bIns="91425" lIns="91425" spcFirstLastPara="1" rIns="91425" wrap="square" tIns="91425">
            <a:normAutofit fontScale="70000" lnSpcReduction="20000"/>
          </a:bodyPr>
          <a:lstStyle/>
          <a:p>
            <a:pPr indent="0" lvl="0" marL="0" rtl="0" algn="l">
              <a:spcBef>
                <a:spcPts val="0"/>
              </a:spcBef>
              <a:spcAft>
                <a:spcPts val="1200"/>
              </a:spcAft>
              <a:buNone/>
            </a:pPr>
            <a:r>
              <a:t/>
            </a:r>
            <a:endParaRPr/>
          </a:p>
        </p:txBody>
      </p:sp>
      <p:pic>
        <p:nvPicPr>
          <p:cNvPr id="616" name="Google Shape;616;p52" title="IMG_0902.jpg"/>
          <p:cNvPicPr preferRelativeResize="0"/>
          <p:nvPr/>
        </p:nvPicPr>
        <p:blipFill>
          <a:blip r:embed="rId3">
            <a:alphaModFix/>
          </a:blip>
          <a:stretch>
            <a:fillRect/>
          </a:stretch>
        </p:blipFill>
        <p:spPr>
          <a:xfrm>
            <a:off x="7978850" y="0"/>
            <a:ext cx="1078425" cy="1291051"/>
          </a:xfrm>
          <a:prstGeom prst="rect">
            <a:avLst/>
          </a:prstGeom>
          <a:noFill/>
          <a:ln>
            <a:noFill/>
          </a:ln>
        </p:spPr>
      </p:pic>
      <p:pic>
        <p:nvPicPr>
          <p:cNvPr id="617" name="Google Shape;617;p52" title="confusion_matrix_peak_window.png"/>
          <p:cNvPicPr preferRelativeResize="0"/>
          <p:nvPr/>
        </p:nvPicPr>
        <p:blipFill>
          <a:blip r:embed="rId4">
            <a:alphaModFix/>
          </a:blip>
          <a:stretch>
            <a:fillRect/>
          </a:stretch>
        </p:blipFill>
        <p:spPr>
          <a:xfrm>
            <a:off x="2232450" y="1226800"/>
            <a:ext cx="4587900" cy="3670326"/>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3"/>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Machine Learning Approach for Computer Vision</a:t>
            </a:r>
            <a:endParaRPr/>
          </a:p>
        </p:txBody>
      </p:sp>
      <p:sp>
        <p:nvSpPr>
          <p:cNvPr id="623" name="Google Shape;623;p53"/>
          <p:cNvSpPr txBox="1"/>
          <p:nvPr>
            <p:ph idx="1" type="body"/>
          </p:nvPr>
        </p:nvSpPr>
        <p:spPr>
          <a:xfrm>
            <a:off x="311700" y="1152475"/>
            <a:ext cx="4260300" cy="3918900"/>
          </a:xfrm>
          <a:prstGeom prst="rect">
            <a:avLst/>
          </a:prstGeom>
        </p:spPr>
        <p:txBody>
          <a:bodyPr anchorCtr="0" anchor="t" bIns="91425" lIns="91425" spcFirstLastPara="1" rIns="91425" wrap="square" tIns="91425">
            <a:normAutofit fontScale="25000" lnSpcReduction="20000"/>
          </a:bodyPr>
          <a:lstStyle/>
          <a:p>
            <a:pPr indent="0" lvl="0" marL="0" rtl="0" algn="l">
              <a:spcBef>
                <a:spcPts val="0"/>
              </a:spcBef>
              <a:spcAft>
                <a:spcPts val="0"/>
              </a:spcAft>
              <a:buNone/>
            </a:pPr>
            <a:r>
              <a:rPr lang="en" sz="4100">
                <a:solidFill>
                  <a:schemeClr val="dk1"/>
                </a:solidFill>
              </a:rPr>
              <a:t>We implemented a temporal pose-based strike classifier using a </a:t>
            </a:r>
            <a:r>
              <a:rPr b="1" lang="en" sz="4100">
                <a:solidFill>
                  <a:srgbClr val="9900FF"/>
                </a:solidFill>
              </a:rPr>
              <a:t>CNN + Bidirectional LSTM + Attention</a:t>
            </a:r>
            <a:r>
              <a:rPr lang="en" sz="4100">
                <a:solidFill>
                  <a:schemeClr val="dk1"/>
                </a:solidFill>
              </a:rPr>
              <a:t> architecture</a:t>
            </a:r>
            <a:endParaRPr sz="4100">
              <a:solidFill>
                <a:schemeClr val="dk1"/>
              </a:solidFill>
            </a:endParaRPr>
          </a:p>
          <a:p>
            <a:pPr indent="0" lvl="0" marL="0" rtl="0" algn="l">
              <a:spcBef>
                <a:spcPts val="1200"/>
              </a:spcBef>
              <a:spcAft>
                <a:spcPts val="0"/>
              </a:spcAft>
              <a:buNone/>
            </a:pPr>
            <a:r>
              <a:rPr b="1" lang="en" sz="4100">
                <a:solidFill>
                  <a:schemeClr val="dk1"/>
                </a:solidFill>
              </a:rPr>
              <a:t>Input: </a:t>
            </a:r>
            <a:r>
              <a:rPr lang="en" sz="4100">
                <a:solidFill>
                  <a:schemeClr val="dk1"/>
                </a:solidFill>
              </a:rPr>
              <a:t>Each sample is represented by a </a:t>
            </a:r>
            <a:r>
              <a:rPr lang="en" sz="4100">
                <a:solidFill>
                  <a:srgbClr val="9900FF"/>
                </a:solidFill>
              </a:rPr>
              <a:t>sequence of body kepoints extracted by windows</a:t>
            </a:r>
            <a:endParaRPr sz="4100">
              <a:solidFill>
                <a:srgbClr val="9900FF"/>
              </a:solidFill>
            </a:endParaRPr>
          </a:p>
          <a:p>
            <a:pPr indent="0" lvl="0" marL="0" rtl="0" algn="l">
              <a:spcBef>
                <a:spcPts val="1200"/>
              </a:spcBef>
              <a:spcAft>
                <a:spcPts val="0"/>
              </a:spcAft>
              <a:buNone/>
            </a:pPr>
            <a:r>
              <a:rPr b="1" lang="en" sz="4100">
                <a:solidFill>
                  <a:schemeClr val="dk1"/>
                </a:solidFill>
              </a:rPr>
              <a:t>CNN Temporal Front-End: </a:t>
            </a:r>
            <a:r>
              <a:rPr lang="en" sz="4100">
                <a:solidFill>
                  <a:schemeClr val="dk1"/>
                </a:solidFill>
              </a:rPr>
              <a:t>Two stacked 1D convolution layers </a:t>
            </a:r>
            <a:r>
              <a:rPr lang="en" sz="4100">
                <a:solidFill>
                  <a:srgbClr val="9900FF"/>
                </a:solidFill>
              </a:rPr>
              <a:t>extract local motion features from the keypoint sequence. </a:t>
            </a:r>
            <a:endParaRPr sz="4100">
              <a:solidFill>
                <a:srgbClr val="9900FF"/>
              </a:solidFill>
            </a:endParaRPr>
          </a:p>
          <a:p>
            <a:pPr indent="0" lvl="0" marL="0" rtl="0" algn="l">
              <a:spcBef>
                <a:spcPts val="1200"/>
              </a:spcBef>
              <a:spcAft>
                <a:spcPts val="0"/>
              </a:spcAft>
              <a:buNone/>
            </a:pPr>
            <a:r>
              <a:rPr b="1" lang="en" sz="4100">
                <a:solidFill>
                  <a:schemeClr val="dk1"/>
                </a:solidFill>
              </a:rPr>
              <a:t>Bidirectional LSTM:</a:t>
            </a:r>
            <a:r>
              <a:rPr lang="en" sz="4100">
                <a:solidFill>
                  <a:schemeClr val="dk1"/>
                </a:solidFill>
              </a:rPr>
              <a:t> The CNN output is passed into a stacked bidirectional LSTM, which </a:t>
            </a:r>
            <a:r>
              <a:rPr lang="en" sz="4100">
                <a:solidFill>
                  <a:srgbClr val="9900FF"/>
                </a:solidFill>
              </a:rPr>
              <a:t>models the motion trajectory</a:t>
            </a:r>
            <a:r>
              <a:rPr lang="en" sz="4100">
                <a:solidFill>
                  <a:schemeClr val="dk1"/>
                </a:solidFill>
              </a:rPr>
              <a:t> in both forward and backward time directions</a:t>
            </a:r>
            <a:endParaRPr sz="4100">
              <a:solidFill>
                <a:schemeClr val="dk1"/>
              </a:solidFill>
            </a:endParaRPr>
          </a:p>
          <a:p>
            <a:pPr indent="0" lvl="0" marL="0" rtl="0" algn="l">
              <a:spcBef>
                <a:spcPts val="1200"/>
              </a:spcBef>
              <a:spcAft>
                <a:spcPts val="0"/>
              </a:spcAft>
              <a:buNone/>
            </a:pPr>
            <a:r>
              <a:rPr b="1" lang="en" sz="4100">
                <a:solidFill>
                  <a:schemeClr val="dk1"/>
                </a:solidFill>
              </a:rPr>
              <a:t>Attention Layer: </a:t>
            </a:r>
            <a:r>
              <a:rPr lang="en" sz="4100">
                <a:solidFill>
                  <a:schemeClr val="dk1"/>
                </a:solidFill>
              </a:rPr>
              <a:t>A learned attention module </a:t>
            </a:r>
            <a:r>
              <a:rPr lang="en" sz="4100">
                <a:solidFill>
                  <a:srgbClr val="9900FF"/>
                </a:solidFill>
              </a:rPr>
              <a:t>assigns higher weight to the most informative frames in the sequence</a:t>
            </a:r>
            <a:r>
              <a:rPr lang="en" sz="4100">
                <a:solidFill>
                  <a:schemeClr val="dk1"/>
                </a:solidFill>
              </a:rPr>
              <a:t> and produces a context vector summarizing the strike motion.</a:t>
            </a:r>
            <a:endParaRPr sz="4100">
              <a:solidFill>
                <a:schemeClr val="dk1"/>
              </a:solidFill>
            </a:endParaRPr>
          </a:p>
          <a:p>
            <a:pPr indent="0" lvl="0" marL="0" rtl="0" algn="l">
              <a:spcBef>
                <a:spcPts val="1200"/>
              </a:spcBef>
              <a:spcAft>
                <a:spcPts val="0"/>
              </a:spcAft>
              <a:buNone/>
            </a:pPr>
            <a:r>
              <a:rPr b="1" lang="en" sz="4100">
                <a:solidFill>
                  <a:schemeClr val="dk1"/>
                </a:solidFill>
              </a:rPr>
              <a:t>Classifier and Output: </a:t>
            </a:r>
            <a:r>
              <a:rPr lang="en" sz="4100">
                <a:solidFill>
                  <a:schemeClr val="dk1"/>
                </a:solidFill>
              </a:rPr>
              <a:t>The context vector is passed into a fully connected classification head with batch normalization, ReLU, dropout, and a</a:t>
            </a:r>
            <a:r>
              <a:rPr lang="en" sz="4100">
                <a:solidFill>
                  <a:srgbClr val="9900FF"/>
                </a:solidFill>
              </a:rPr>
              <a:t> final linear layer that outputs class logits</a:t>
            </a:r>
            <a:r>
              <a:rPr lang="en" sz="4100">
                <a:solidFill>
                  <a:schemeClr val="dk1"/>
                </a:solidFill>
              </a:rPr>
              <a:t>. The final logits are converted to </a:t>
            </a:r>
            <a:r>
              <a:rPr lang="en" sz="4100">
                <a:solidFill>
                  <a:srgbClr val="9900FF"/>
                </a:solidFill>
              </a:rPr>
              <a:t>class probabilities with softmax.</a:t>
            </a:r>
            <a:endParaRPr sz="4100">
              <a:solidFill>
                <a:srgbClr val="9900FF"/>
              </a:solidFill>
            </a:endParaRPr>
          </a:p>
          <a:p>
            <a:pPr indent="0" lvl="0" marL="0" rtl="0" algn="l">
              <a:spcBef>
                <a:spcPts val="1200"/>
              </a:spcBef>
              <a:spcAft>
                <a:spcPts val="0"/>
              </a:spcAft>
              <a:buNone/>
            </a:pPr>
            <a:r>
              <a:t/>
            </a:r>
            <a:endParaRPr sz="2500">
              <a:solidFill>
                <a:schemeClr val="dk1"/>
              </a:solidFill>
            </a:endParaRPr>
          </a:p>
          <a:p>
            <a:pPr indent="0" lvl="0" marL="0" rtl="0" algn="l">
              <a:spcBef>
                <a:spcPts val="1200"/>
              </a:spcBef>
              <a:spcAft>
                <a:spcPts val="0"/>
              </a:spcAft>
              <a:buNone/>
            </a:pPr>
            <a:r>
              <a:t/>
            </a:r>
            <a:endParaRPr sz="1200">
              <a:solidFill>
                <a:schemeClr val="dk1"/>
              </a:solidFill>
            </a:endParaRPr>
          </a:p>
          <a:p>
            <a:pPr indent="0" lvl="0" marL="0" rtl="0" algn="l">
              <a:spcBef>
                <a:spcPts val="1200"/>
              </a:spcBef>
              <a:spcAft>
                <a:spcPts val="0"/>
              </a:spcAft>
              <a:buNone/>
            </a:pPr>
            <a:r>
              <a:t/>
            </a:r>
            <a:endParaRPr sz="1200">
              <a:solidFill>
                <a:schemeClr val="dk1"/>
              </a:solidFill>
            </a:endParaRPr>
          </a:p>
          <a:p>
            <a:pPr indent="0" lvl="0" marL="0" rtl="0" algn="l">
              <a:spcBef>
                <a:spcPts val="1200"/>
              </a:spcBef>
              <a:spcAft>
                <a:spcPts val="0"/>
              </a:spcAft>
              <a:buNone/>
            </a:pPr>
            <a:r>
              <a:t/>
            </a:r>
            <a:endParaRPr sz="1200">
              <a:solidFill>
                <a:schemeClr val="dk1"/>
              </a:solidFill>
            </a:endParaRPr>
          </a:p>
          <a:p>
            <a:pPr indent="0" lvl="0" marL="0" rtl="0" algn="l">
              <a:spcBef>
                <a:spcPts val="1200"/>
              </a:spcBef>
              <a:spcAft>
                <a:spcPts val="1200"/>
              </a:spcAft>
              <a:buNone/>
            </a:pPr>
            <a:r>
              <a:t/>
            </a:r>
            <a:endParaRPr sz="1200">
              <a:solidFill>
                <a:schemeClr val="dk1"/>
              </a:solidFill>
            </a:endParaRPr>
          </a:p>
        </p:txBody>
      </p:sp>
      <p:pic>
        <p:nvPicPr>
          <p:cNvPr id="624" name="Google Shape;624;p53" title="IMG_0902.jpg"/>
          <p:cNvPicPr preferRelativeResize="0"/>
          <p:nvPr/>
        </p:nvPicPr>
        <p:blipFill>
          <a:blip r:embed="rId3">
            <a:alphaModFix/>
          </a:blip>
          <a:stretch>
            <a:fillRect/>
          </a:stretch>
        </p:blipFill>
        <p:spPr>
          <a:xfrm>
            <a:off x="7978850" y="0"/>
            <a:ext cx="1078425" cy="1291051"/>
          </a:xfrm>
          <a:prstGeom prst="rect">
            <a:avLst/>
          </a:prstGeom>
          <a:noFill/>
          <a:ln>
            <a:noFill/>
          </a:ln>
        </p:spPr>
      </p:pic>
      <p:pic>
        <p:nvPicPr>
          <p:cNvPr id="625" name="Google Shape;625;p53"/>
          <p:cNvPicPr preferRelativeResize="0"/>
          <p:nvPr/>
        </p:nvPicPr>
        <p:blipFill>
          <a:blip r:embed="rId4">
            <a:alphaModFix/>
          </a:blip>
          <a:stretch>
            <a:fillRect/>
          </a:stretch>
        </p:blipFill>
        <p:spPr>
          <a:xfrm>
            <a:off x="4826450" y="1286925"/>
            <a:ext cx="3102050" cy="365000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sp>
        <p:nvSpPr>
          <p:cNvPr id="630" name="Google Shape;630;p5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Clr>
                <a:schemeClr val="dk1"/>
              </a:buClr>
              <a:buSzPct val="39286"/>
              <a:buFont typeface="Arial"/>
              <a:buNone/>
            </a:pPr>
            <a:r>
              <a:rPr lang="en"/>
              <a:t>Machine Learning Results for Computer Vision</a:t>
            </a:r>
            <a:endParaRPr/>
          </a:p>
        </p:txBody>
      </p:sp>
      <p:sp>
        <p:nvSpPr>
          <p:cNvPr id="631" name="Google Shape;631;p5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632" name="Google Shape;632;p54" title="output_windowed_computer_vision.png"/>
          <p:cNvPicPr preferRelativeResize="0"/>
          <p:nvPr/>
        </p:nvPicPr>
        <p:blipFill>
          <a:blip r:embed="rId3">
            <a:alphaModFix/>
          </a:blip>
          <a:stretch>
            <a:fillRect/>
          </a:stretch>
        </p:blipFill>
        <p:spPr>
          <a:xfrm>
            <a:off x="2528976" y="1152475"/>
            <a:ext cx="3938825" cy="368680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36" name="Shape 636"/>
        <p:cNvGrpSpPr/>
        <p:nvPr/>
      </p:nvGrpSpPr>
      <p:grpSpPr>
        <a:xfrm>
          <a:off x="0" y="0"/>
          <a:ext cx="0" cy="0"/>
          <a:chOff x="0" y="0"/>
          <a:chExt cx="0" cy="0"/>
        </a:xfrm>
      </p:grpSpPr>
      <p:sp>
        <p:nvSpPr>
          <p:cNvPr id="637" name="Google Shape;637;p55"/>
          <p:cNvSpPr txBox="1"/>
          <p:nvPr>
            <p:ph type="title"/>
          </p:nvPr>
        </p:nvSpPr>
        <p:spPr>
          <a:xfrm>
            <a:off x="311700" y="228600"/>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Machine Learning Results</a:t>
            </a:r>
            <a:endParaRPr/>
          </a:p>
        </p:txBody>
      </p:sp>
      <p:pic>
        <p:nvPicPr>
          <p:cNvPr id="638" name="Google Shape;638;p55" title="RealTimeInference.mov">
            <a:hlinkClick r:id="rId3"/>
          </p:cNvPr>
          <p:cNvPicPr preferRelativeResize="0"/>
          <p:nvPr/>
        </p:nvPicPr>
        <p:blipFill>
          <a:blip r:embed="rId4">
            <a:alphaModFix/>
          </a:blip>
          <a:stretch>
            <a:fillRect/>
          </a:stretch>
        </p:blipFill>
        <p:spPr>
          <a:xfrm>
            <a:off x="395175" y="828900"/>
            <a:ext cx="8437124" cy="39304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38"/>
                                        </p:tgtEl>
                                        <p:attrNameLst>
                                          <p:attrName>style.visibility</p:attrName>
                                        </p:attrNameLst>
                                      </p:cBhvr>
                                      <p:to>
                                        <p:strVal val="visible"/>
                                      </p:to>
                                    </p:set>
                                    <p:animEffect filter="fade" transition="in">
                                      <p:cBhvr>
                                        <p:cTn dur="1000"/>
                                        <p:tgtEl>
                                          <p:spTgt spid="6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2" name="Shape 642"/>
        <p:cNvGrpSpPr/>
        <p:nvPr/>
      </p:nvGrpSpPr>
      <p:grpSpPr>
        <a:xfrm>
          <a:off x="0" y="0"/>
          <a:ext cx="0" cy="0"/>
          <a:chOff x="0" y="0"/>
          <a:chExt cx="0" cy="0"/>
        </a:xfrm>
      </p:grpSpPr>
      <p:sp>
        <p:nvSpPr>
          <p:cNvPr id="643" name="Google Shape;643;p56"/>
          <p:cNvSpPr txBox="1"/>
          <p:nvPr>
            <p:ph type="title"/>
          </p:nvPr>
        </p:nvSpPr>
        <p:spPr>
          <a:xfrm>
            <a:off x="311700" y="445025"/>
            <a:ext cx="8520600" cy="6003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Dashboard </a:t>
            </a:r>
            <a:endParaRPr/>
          </a:p>
        </p:txBody>
      </p:sp>
      <p:sp>
        <p:nvSpPr>
          <p:cNvPr id="644" name="Google Shape;644;p56"/>
          <p:cNvSpPr txBox="1"/>
          <p:nvPr>
            <p:ph idx="1" type="body"/>
          </p:nvPr>
        </p:nvSpPr>
        <p:spPr>
          <a:xfrm>
            <a:off x="311700" y="1152475"/>
            <a:ext cx="8520600" cy="2068800"/>
          </a:xfrm>
          <a:prstGeom prst="rect">
            <a:avLst/>
          </a:prstGeom>
        </p:spPr>
        <p:txBody>
          <a:bodyPr anchorCtr="0" anchor="t" bIns="91425" lIns="91425" spcFirstLastPara="1" rIns="91425" wrap="square" tIns="91425">
            <a:normAutofit fontScale="40000" lnSpcReduction="20000"/>
          </a:bodyPr>
          <a:lstStyle/>
          <a:p>
            <a:pPr indent="0" lvl="0" marL="0" rtl="0" algn="l">
              <a:spcBef>
                <a:spcPts val="0"/>
              </a:spcBef>
              <a:spcAft>
                <a:spcPts val="0"/>
              </a:spcAft>
              <a:buNone/>
            </a:pPr>
            <a:r>
              <a:rPr lang="en"/>
              <a:t>Our dashboard is made of the following stack:</a:t>
            </a:r>
            <a:br>
              <a:rPr lang="en"/>
            </a:br>
            <a:br>
              <a:rPr lang="en"/>
            </a:br>
            <a:r>
              <a:rPr lang="en"/>
              <a:t>	</a:t>
            </a:r>
            <a:r>
              <a:rPr b="1" lang="en"/>
              <a:t>Next . js , </a:t>
            </a:r>
            <a:r>
              <a:rPr b="1" lang="en"/>
              <a:t>React. Js (frontend)</a:t>
            </a:r>
            <a:endParaRPr b="1"/>
          </a:p>
          <a:p>
            <a:pPr indent="0" lvl="0" marL="0" rtl="0" algn="l">
              <a:spcBef>
                <a:spcPts val="1200"/>
              </a:spcBef>
              <a:spcAft>
                <a:spcPts val="0"/>
              </a:spcAft>
              <a:buNone/>
            </a:pPr>
            <a:r>
              <a:rPr b="1" lang="en"/>
              <a:t>	Node. js + Express (backend)</a:t>
            </a:r>
            <a:endParaRPr b="1"/>
          </a:p>
          <a:p>
            <a:pPr indent="0" lvl="0" marL="0" rtl="0" algn="l">
              <a:spcBef>
                <a:spcPts val="1200"/>
              </a:spcBef>
              <a:spcAft>
                <a:spcPts val="0"/>
              </a:spcAft>
              <a:buNone/>
            </a:pPr>
            <a:r>
              <a:rPr b="1" lang="en"/>
              <a:t>	PosgreSQL (database)</a:t>
            </a:r>
            <a:endParaRPr b="1"/>
          </a:p>
          <a:p>
            <a:pPr indent="0" lvl="0" marL="0" rtl="0" algn="l">
              <a:spcBef>
                <a:spcPts val="1200"/>
              </a:spcBef>
              <a:spcAft>
                <a:spcPts val="0"/>
              </a:spcAft>
              <a:buNone/>
            </a:pPr>
            <a:r>
              <a:rPr b="1" lang="en"/>
              <a:t>	FasAPI</a:t>
            </a:r>
            <a:endParaRPr b="1"/>
          </a:p>
          <a:p>
            <a:pPr indent="0" lvl="0" marL="0" rtl="0" algn="l">
              <a:spcBef>
                <a:spcPts val="1200"/>
              </a:spcBef>
              <a:spcAft>
                <a:spcPts val="0"/>
              </a:spcAft>
              <a:buNone/>
            </a:pPr>
            <a:r>
              <a:rPr b="1" lang="en"/>
              <a:t>	Python</a:t>
            </a:r>
            <a:endParaRPr b="1"/>
          </a:p>
          <a:p>
            <a:pPr indent="0" lvl="0" marL="0" rtl="0" algn="l">
              <a:spcBef>
                <a:spcPts val="1200"/>
              </a:spcBef>
              <a:spcAft>
                <a:spcPts val="0"/>
              </a:spcAft>
              <a:buNone/>
            </a:pPr>
            <a:r>
              <a:rPr b="1" lang="en"/>
              <a:t>	</a:t>
            </a:r>
            <a:endParaRPr b="1"/>
          </a:p>
          <a:p>
            <a:pPr indent="0" lvl="0" marL="0" rtl="0" algn="l">
              <a:spcBef>
                <a:spcPts val="1200"/>
              </a:spcBef>
              <a:spcAft>
                <a:spcPts val="1200"/>
              </a:spcAft>
              <a:buNone/>
            </a:pPr>
            <a:r>
              <a:rPr b="1" lang="en"/>
              <a:t>	</a:t>
            </a:r>
            <a:endParaRPr b="1"/>
          </a:p>
        </p:txBody>
      </p:sp>
      <p:pic>
        <p:nvPicPr>
          <p:cNvPr id="645" name="Google Shape;645;p56"/>
          <p:cNvPicPr preferRelativeResize="0"/>
          <p:nvPr/>
        </p:nvPicPr>
        <p:blipFill>
          <a:blip r:embed="rId3">
            <a:alphaModFix/>
          </a:blip>
          <a:stretch>
            <a:fillRect/>
          </a:stretch>
        </p:blipFill>
        <p:spPr>
          <a:xfrm>
            <a:off x="228600" y="2964000"/>
            <a:ext cx="4492498" cy="2068800"/>
          </a:xfrm>
          <a:prstGeom prst="rect">
            <a:avLst/>
          </a:prstGeom>
          <a:noFill/>
          <a:ln>
            <a:noFill/>
          </a:ln>
        </p:spPr>
      </p:pic>
      <p:pic>
        <p:nvPicPr>
          <p:cNvPr id="646" name="Google Shape;646;p56"/>
          <p:cNvPicPr preferRelativeResize="0"/>
          <p:nvPr/>
        </p:nvPicPr>
        <p:blipFill>
          <a:blip r:embed="rId4">
            <a:alphaModFix/>
          </a:blip>
          <a:stretch>
            <a:fillRect/>
          </a:stretch>
        </p:blipFill>
        <p:spPr>
          <a:xfrm>
            <a:off x="5004600" y="925474"/>
            <a:ext cx="3595699" cy="4107326"/>
          </a:xfrm>
          <a:prstGeom prst="rect">
            <a:avLst/>
          </a:prstGeom>
          <a:noFill/>
          <a:ln>
            <a:noFill/>
          </a:ln>
        </p:spPr>
      </p:pic>
      <p:pic>
        <p:nvPicPr>
          <p:cNvPr id="647" name="Google Shape;647;p56" title="IMG_0902.jpg"/>
          <p:cNvPicPr preferRelativeResize="0"/>
          <p:nvPr/>
        </p:nvPicPr>
        <p:blipFill>
          <a:blip r:embed="rId5">
            <a:alphaModFix/>
          </a:blip>
          <a:stretch>
            <a:fillRect/>
          </a:stretch>
        </p:blipFill>
        <p:spPr>
          <a:xfrm>
            <a:off x="8347575" y="41349"/>
            <a:ext cx="694724" cy="8317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57"/>
          <p:cNvSpPr txBox="1"/>
          <p:nvPr>
            <p:ph type="title"/>
          </p:nvPr>
        </p:nvSpPr>
        <p:spPr>
          <a:xfrm>
            <a:off x="2322425" y="602225"/>
            <a:ext cx="6565800" cy="642000"/>
          </a:xfrm>
          <a:prstGeom prst="rect">
            <a:avLst/>
          </a:prstGeom>
        </p:spPr>
        <p:txBody>
          <a:bodyPr anchorCtr="0" anchor="t" bIns="0" lIns="0" spcFirstLastPara="1" rIns="0" wrap="square" tIns="0">
            <a:normAutofit fontScale="90000"/>
          </a:bodyPr>
          <a:lstStyle/>
          <a:p>
            <a:pPr indent="0" lvl="0" marL="0" rtl="0" algn="l">
              <a:spcBef>
                <a:spcPts val="0"/>
              </a:spcBef>
              <a:spcAft>
                <a:spcPts val="0"/>
              </a:spcAft>
              <a:buNone/>
            </a:pPr>
            <a:r>
              <a:rPr lang="en"/>
              <a:t>Thank</a:t>
            </a:r>
            <a:endParaRPr/>
          </a:p>
        </p:txBody>
      </p:sp>
      <p:sp>
        <p:nvSpPr>
          <p:cNvPr id="653" name="Google Shape;653;p57"/>
          <p:cNvSpPr txBox="1"/>
          <p:nvPr>
            <p:ph idx="2" type="title"/>
          </p:nvPr>
        </p:nvSpPr>
        <p:spPr>
          <a:xfrm>
            <a:off x="2322425" y="1389575"/>
            <a:ext cx="6565800" cy="5988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you</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