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9"/>
  </p:handoutMasterIdLst>
  <p:sldIdLst>
    <p:sldId id="277" r:id="rId2"/>
    <p:sldId id="278" r:id="rId3"/>
    <p:sldId id="279" r:id="rId4"/>
    <p:sldId id="280" r:id="rId5"/>
    <p:sldId id="289" r:id="rId6"/>
    <p:sldId id="290" r:id="rId7"/>
    <p:sldId id="291" r:id="rId8"/>
    <p:sldId id="266" r:id="rId9"/>
    <p:sldId id="267" r:id="rId10"/>
    <p:sldId id="268" r:id="rId11"/>
    <p:sldId id="269" r:id="rId12"/>
    <p:sldId id="270" r:id="rId13"/>
    <p:sldId id="271" r:id="rId14"/>
    <p:sldId id="287" r:id="rId15"/>
    <p:sldId id="259" r:id="rId16"/>
    <p:sldId id="265" r:id="rId17"/>
    <p:sldId id="262" r:id="rId18"/>
    <p:sldId id="264" r:id="rId19"/>
    <p:sldId id="258" r:id="rId20"/>
    <p:sldId id="263" r:id="rId21"/>
    <p:sldId id="292" r:id="rId22"/>
    <p:sldId id="293" r:id="rId23"/>
    <p:sldId id="296" r:id="rId24"/>
    <p:sldId id="294" r:id="rId25"/>
    <p:sldId id="283" r:id="rId26"/>
    <p:sldId id="282" r:id="rId27"/>
    <p:sldId id="295" r:id="rId28"/>
    <p:sldId id="272" r:id="rId29"/>
    <p:sldId id="273" r:id="rId30"/>
    <p:sldId id="274" r:id="rId31"/>
    <p:sldId id="275" r:id="rId32"/>
    <p:sldId id="276" r:id="rId33"/>
    <p:sldId id="298" r:id="rId34"/>
    <p:sldId id="285" r:id="rId35"/>
    <p:sldId id="297" r:id="rId36"/>
    <p:sldId id="284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System Testing</c:v>
                </c:pt>
                <c:pt idx="1">
                  <c:v>Parts Aquired</c:v>
                </c:pt>
                <c:pt idx="2">
                  <c:v>Programming</c:v>
                </c:pt>
                <c:pt idx="3">
                  <c:v>Hardware Design</c:v>
                </c:pt>
                <c:pt idx="4">
                  <c:v>Reasearch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90</c:v>
                </c:pt>
                <c:pt idx="2">
                  <c:v>40</c:v>
                </c:pt>
                <c:pt idx="3">
                  <c:v>65</c:v>
                </c:pt>
                <c:pt idx="4">
                  <c:v>100</c:v>
                </c:pt>
              </c:numCache>
            </c:numRef>
          </c:val>
        </c:ser>
        <c:axId val="81506304"/>
        <c:axId val="81507840"/>
      </c:barChart>
      <c:catAx>
        <c:axId val="81506304"/>
        <c:scaling>
          <c:orientation val="minMax"/>
        </c:scaling>
        <c:axPos val="l"/>
        <c:tickLblPos val="nextTo"/>
        <c:crossAx val="81507840"/>
        <c:crosses val="autoZero"/>
        <c:auto val="1"/>
        <c:lblAlgn val="ctr"/>
        <c:lblOffset val="100"/>
      </c:catAx>
      <c:valAx>
        <c:axId val="81507840"/>
        <c:scaling>
          <c:orientation val="minMax"/>
          <c:max val="100"/>
          <c:min val="0"/>
        </c:scaling>
        <c:axPos val="b"/>
        <c:majorGridlines/>
        <c:numFmt formatCode="General" sourceLinked="1"/>
        <c:tickLblPos val="nextTo"/>
        <c:crossAx val="81506304"/>
        <c:crosses val="autoZero"/>
        <c:crossBetween val="between"/>
        <c:majorUnit val="10"/>
        <c:min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FEFE-2918-44D1-B3FD-26E4E468EA59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CC88F-E1DB-44EB-BA46-866435187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86E5B-15A2-4814-B762-1E26EB2F779D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Substation Monitoring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Group 6</a:t>
            </a:r>
          </a:p>
          <a:p>
            <a:r>
              <a:rPr lang="en-US" dirty="0" smtClean="0"/>
              <a:t>John Blackburn</a:t>
            </a:r>
          </a:p>
          <a:p>
            <a:r>
              <a:rPr lang="en-US" dirty="0" smtClean="0"/>
              <a:t>Steve Johnson</a:t>
            </a:r>
          </a:p>
          <a:p>
            <a:r>
              <a:rPr lang="en-US" dirty="0" err="1" smtClean="0"/>
              <a:t>Anish</a:t>
            </a:r>
            <a:r>
              <a:rPr lang="en-US" dirty="0" smtClean="0"/>
              <a:t> Raj Pant</a:t>
            </a:r>
          </a:p>
          <a:p>
            <a:r>
              <a:rPr lang="en-US" dirty="0" smtClean="0"/>
              <a:t>Devin King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CI 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99594"/>
            <a:ext cx="2819400" cy="1528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5638800"/>
            <a:ext cx="329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by BCI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Handshake type serial transmission</a:t>
            </a:r>
          </a:p>
          <a:p>
            <a:r>
              <a:rPr lang="en-US" dirty="0" smtClean="0"/>
              <a:t>Modbus Message Transaction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8229600" cy="303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 written in Hex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US" dirty="0" smtClean="0"/>
              <a:t>Request</a:t>
            </a:r>
          </a:p>
          <a:p>
            <a:pPr lvl="4"/>
            <a:r>
              <a:rPr lang="en-US" sz="1800" dirty="0" smtClean="0"/>
              <a:t>usually 8 bytes</a:t>
            </a:r>
            <a:endParaRPr lang="en-US" dirty="0" smtClean="0"/>
          </a:p>
          <a:p>
            <a:r>
              <a:rPr lang="en-US" dirty="0" smtClean="0"/>
              <a:t>A positive Response</a:t>
            </a:r>
          </a:p>
          <a:p>
            <a:pPr lvl="1"/>
            <a:r>
              <a:rPr lang="en-US" dirty="0" smtClean="0"/>
              <a:t>The response function code = the requested function code.</a:t>
            </a:r>
          </a:p>
          <a:p>
            <a:r>
              <a:rPr lang="en-US" dirty="0" smtClean="0"/>
              <a:t>An Exception Response</a:t>
            </a:r>
          </a:p>
          <a:p>
            <a:pPr lvl="1"/>
            <a:r>
              <a:rPr lang="en-US" dirty="0" smtClean="0"/>
              <a:t>Error detected during processing.</a:t>
            </a:r>
          </a:p>
          <a:p>
            <a:pPr lvl="1"/>
            <a:r>
              <a:rPr lang="en-US" dirty="0" smtClean="0"/>
              <a:t>Exception code = requested function code + 0x80h for the reason of the error.</a:t>
            </a:r>
          </a:p>
          <a:p>
            <a:r>
              <a:rPr lang="en-US" dirty="0" smtClean="0"/>
              <a:t>The microcontroller must be programmed to accept the modbus library of functions and error exceptions.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90600"/>
            <a:ext cx="4953000" cy="20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code 03-Read Holding registers to access the data from our microcontroller.</a:t>
            </a:r>
          </a:p>
          <a:p>
            <a:r>
              <a:rPr lang="en-US" dirty="0" smtClean="0"/>
              <a:t>Function code 06-Write Single Register to wirelessly control and receive the status of the relay.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143000" y="4191000"/>
            <a:ext cx="7086600" cy="1872100"/>
            <a:chOff x="1143000" y="4191000"/>
            <a:chExt cx="7086600" cy="1872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r="16667"/>
            <a:stretch>
              <a:fillRect/>
            </a:stretch>
          </p:blipFill>
          <p:spPr bwMode="auto">
            <a:xfrm>
              <a:off x="1143000" y="4191000"/>
              <a:ext cx="6858000" cy="1872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4191000" y="4495800"/>
              <a:ext cx="40386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838200"/>
            <a:ext cx="4343400" cy="57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communications</a:t>
            </a:r>
            <a:br>
              <a:rPr lang="en-US" dirty="0" smtClean="0"/>
            </a:b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pPr lvl="0"/>
            <a:r>
              <a:rPr lang="en-US" dirty="0" smtClean="0"/>
              <a:t>Bi-directional communications</a:t>
            </a:r>
          </a:p>
          <a:p>
            <a:pPr lvl="0"/>
            <a:r>
              <a:rPr lang="en-US" dirty="0" smtClean="0"/>
              <a:t>3.3 to 5 DC operational voltage</a:t>
            </a:r>
          </a:p>
          <a:p>
            <a:pPr lvl="0"/>
            <a:r>
              <a:rPr lang="en-US" dirty="0" smtClean="0"/>
              <a:t>Small form factor &lt; 3”x3”x3” for panel</a:t>
            </a:r>
          </a:p>
          <a:p>
            <a:pPr lvl="0"/>
            <a:r>
              <a:rPr lang="en-US" dirty="0" smtClean="0"/>
              <a:t>Small form factor &lt; 2”x2”x2” for computer interface</a:t>
            </a:r>
          </a:p>
          <a:p>
            <a:pPr lvl="0"/>
            <a:r>
              <a:rPr lang="en-US" dirty="0" smtClean="0"/>
              <a:t>Serial communications</a:t>
            </a:r>
          </a:p>
          <a:p>
            <a:pPr lvl="0"/>
            <a:r>
              <a:rPr lang="en-US" dirty="0" smtClean="0"/>
              <a:t>Data transfer rate minimum of 50Kbps</a:t>
            </a:r>
          </a:p>
          <a:p>
            <a:pPr lvl="0"/>
            <a:r>
              <a:rPr lang="en-US" dirty="0" smtClean="0"/>
              <a:t>Effective range of &gt;30 meters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4572000"/>
            <a:ext cx="3943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4478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X-Bee RF module	</a:t>
            </a:r>
          </a:p>
          <a:p>
            <a:pPr lvl="1"/>
            <a:r>
              <a:rPr lang="en-US" dirty="0" smtClean="0"/>
              <a:t>Small form factor</a:t>
            </a:r>
          </a:p>
          <a:p>
            <a:pPr lvl="1"/>
            <a:r>
              <a:rPr lang="en-US" dirty="0" smtClean="0"/>
              <a:t>ZigBee 802.15.4 standard</a:t>
            </a:r>
          </a:p>
          <a:p>
            <a:pPr lvl="1"/>
            <a:r>
              <a:rPr lang="en-US" dirty="0" smtClean="0"/>
              <a:t>Decent range (100 meters)</a:t>
            </a:r>
          </a:p>
          <a:p>
            <a:pPr lvl="1"/>
            <a:r>
              <a:rPr lang="en-US" dirty="0" smtClean="0"/>
              <a:t>Low power consumption (1 mW)</a:t>
            </a:r>
          </a:p>
          <a:p>
            <a:pPr lvl="1"/>
            <a:r>
              <a:rPr lang="en-US" dirty="0" smtClean="0"/>
              <a:t>Data rate of  (250 Kbps)</a:t>
            </a:r>
          </a:p>
          <a:p>
            <a:pPr lvl="1"/>
            <a:r>
              <a:rPr lang="en-US" dirty="0" smtClean="0"/>
              <a:t>Mesh  or  point to point </a:t>
            </a:r>
          </a:p>
          <a:p>
            <a:pPr lvl="1">
              <a:buNone/>
            </a:pPr>
            <a:r>
              <a:rPr lang="en-US" dirty="0" smtClean="0"/>
              <a:t>	topology</a:t>
            </a:r>
          </a:p>
          <a:p>
            <a:pPr lvl="1"/>
            <a:r>
              <a:rPr lang="en-US" dirty="0" smtClean="0"/>
              <a:t>Inexpensive ($19 from digi.com)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and USB Explorers</a:t>
            </a:r>
            <a:endParaRPr lang="en-US" dirty="0"/>
          </a:p>
        </p:txBody>
      </p:sp>
      <p:pic>
        <p:nvPicPr>
          <p:cNvPr id="4" name="Content Placeholder 3" descr="http://www.sparkfun.com/commerce/images/products/08687-03-L.jpg"/>
          <p:cNvPicPr>
            <a:picLocks noGrp="1"/>
          </p:cNvPicPr>
          <p:nvPr>
            <p:ph idx="1"/>
          </p:nvPr>
        </p:nvPicPr>
        <p:blipFill>
          <a:blip r:embed="rId2"/>
          <a:srcRect l="8099" t="16902" r="8451" b="18309"/>
          <a:stretch>
            <a:fillRect/>
          </a:stretch>
        </p:blipFill>
        <p:spPr bwMode="auto">
          <a:xfrm>
            <a:off x="4191000" y="3581400"/>
            <a:ext cx="3352800" cy="313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parkfun.com/commerce/images/products/09111-03-L.jpg"/>
          <p:cNvPicPr/>
          <p:nvPr/>
        </p:nvPicPr>
        <p:blipFill>
          <a:blip r:embed="rId3"/>
          <a:srcRect t="7519" b="19173"/>
          <a:stretch>
            <a:fillRect/>
          </a:stretch>
        </p:blipFill>
        <p:spPr bwMode="auto">
          <a:xfrm>
            <a:off x="838200" y="35814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8305800" cy="225552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 of modules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Cost of $24 from Sparkfun.com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X-Bee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to computer test</a:t>
            </a:r>
          </a:p>
          <a:p>
            <a:pPr lvl="1"/>
            <a:r>
              <a:rPr lang="en-US" dirty="0" smtClean="0"/>
              <a:t>HyperTerminal </a:t>
            </a:r>
          </a:p>
          <a:p>
            <a:pPr lvl="1"/>
            <a:r>
              <a:rPr lang="en-US" dirty="0" smtClean="0"/>
              <a:t>Two X-Bee modules using RS232 and USB explorers </a:t>
            </a:r>
          </a:p>
        </p:txBody>
      </p:sp>
      <p:pic>
        <p:nvPicPr>
          <p:cNvPr id="4" name="Picture 3" descr="senior design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4876800" cy="313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X-Bee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alone test </a:t>
            </a:r>
          </a:p>
          <a:p>
            <a:pPr lvl="1"/>
            <a:r>
              <a:rPr lang="en-US" dirty="0" smtClean="0"/>
              <a:t>Using USB Explorer and stand-alone module and HyperTerminal</a:t>
            </a:r>
          </a:p>
          <a:p>
            <a:pPr lvl="1"/>
            <a:r>
              <a:rPr lang="en-US" dirty="0" smtClean="0"/>
              <a:t>3.3 volt power supply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enior design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733800"/>
            <a:ext cx="4953000" cy="292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X-Bee Adapter Kit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150" y="3200400"/>
            <a:ext cx="5505450" cy="318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3"/>
              </a:buClr>
            </a:pPr>
            <a:r>
              <a:rPr lang="en-US" sz="2400" dirty="0" smtClean="0"/>
              <a:t> 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Connects via USB with FTDI cable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Onboard voltage regulator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Cost of $10 from Adafruit Industries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group members were in the same power systems class. </a:t>
            </a:r>
          </a:p>
          <a:p>
            <a:r>
              <a:rPr lang="en-US" dirty="0" smtClean="0"/>
              <a:t>To become familiar with SCADA (Supervisory Control and Data Acquisition) – Used in the real-world to monitor power.</a:t>
            </a:r>
          </a:p>
          <a:p>
            <a:r>
              <a:rPr lang="en-US" dirty="0" smtClean="0"/>
              <a:t>BCI Technologies sponsorship.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X-Bee to Microcontroller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85487"/>
            <a:ext cx="5304286" cy="507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Energy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114800" cy="4389120"/>
          </a:xfrm>
        </p:spPr>
        <p:txBody>
          <a:bodyPr/>
          <a:lstStyle/>
          <a:p>
            <a:r>
              <a:rPr lang="en-US" dirty="0" smtClean="0"/>
              <a:t>ADE</a:t>
            </a:r>
            <a:r>
              <a:rPr lang="en-US" dirty="0" smtClean="0">
                <a:latin typeface="+mj-lt"/>
              </a:rPr>
              <a:t>7753</a:t>
            </a:r>
          </a:p>
          <a:p>
            <a:pPr lvl="1"/>
            <a:r>
              <a:rPr lang="en-US" dirty="0" smtClean="0"/>
              <a:t>Single Phase</a:t>
            </a:r>
          </a:p>
          <a:p>
            <a:pPr lvl="1"/>
            <a:r>
              <a:rPr lang="en-US" dirty="0" smtClean="0"/>
              <a:t>Voltage  and current sensor inputs</a:t>
            </a:r>
          </a:p>
          <a:p>
            <a:pPr lvl="1"/>
            <a:r>
              <a:rPr lang="en-US" dirty="0" smtClean="0"/>
              <a:t>Active, reactive, and apparent energy measurements, </a:t>
            </a:r>
            <a:r>
              <a:rPr lang="en-US" dirty="0" err="1" smtClean="0"/>
              <a:t>rms</a:t>
            </a:r>
            <a:r>
              <a:rPr lang="en-US" dirty="0" smtClean="0"/>
              <a:t> calculation on the voltage and current.</a:t>
            </a:r>
          </a:p>
          <a:p>
            <a:pPr lvl="1"/>
            <a:r>
              <a:rPr lang="en-US" dirty="0" smtClean="0"/>
              <a:t>Serial interface</a:t>
            </a:r>
          </a:p>
          <a:p>
            <a:pPr lvl="1"/>
            <a:endParaRPr lang="en-US" dirty="0"/>
          </a:p>
        </p:txBody>
      </p:sp>
      <p:pic>
        <p:nvPicPr>
          <p:cNvPr id="8194" name="Picture 2" descr="Pin configuration for ADE7753"/>
          <p:cNvPicPr>
            <a:picLocks noChangeAspect="1" noChangeArrowheads="1"/>
          </p:cNvPicPr>
          <p:nvPr/>
        </p:nvPicPr>
        <p:blipFill>
          <a:blip r:embed="rId2"/>
          <a:srcRect t="18604" b="23721"/>
          <a:stretch>
            <a:fillRect/>
          </a:stretch>
        </p:blipFill>
        <p:spPr bwMode="auto">
          <a:xfrm>
            <a:off x="4038600" y="762000"/>
            <a:ext cx="4756355" cy="3429000"/>
          </a:xfrm>
          <a:prstGeom prst="rect">
            <a:avLst/>
          </a:prstGeom>
          <a:noFill/>
        </p:spPr>
      </p:pic>
      <p:pic>
        <p:nvPicPr>
          <p:cNvPr id="5" name="Picture 4" descr="CIMG7880.JPG"/>
          <p:cNvPicPr>
            <a:picLocks noChangeAspect="1"/>
          </p:cNvPicPr>
          <p:nvPr/>
        </p:nvPicPr>
        <p:blipFill>
          <a:blip r:embed="rId3" cstate="print"/>
          <a:srcRect l="5833" t="16667" r="8333" b="32222"/>
          <a:stretch>
            <a:fillRect/>
          </a:stretch>
        </p:blipFill>
        <p:spPr>
          <a:xfrm>
            <a:off x="4002158" y="4419600"/>
            <a:ext cx="4837042" cy="216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dirty="0" smtClean="0"/>
              <a:t>Energy Meter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3429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Supply current: 7mA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IRMS accuracy: 0.5%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828800"/>
            <a:ext cx="4876800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VRMS accuracy: 0.5%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Analog input range: </a:t>
            </a:r>
            <a:r>
              <a:rPr lang="en-US" sz="2400" dirty="0" smtClean="0"/>
              <a:t>+/-32mV to +/- 500mV peak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2800"/>
            <a:ext cx="693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Voltage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389120"/>
          </a:xfrm>
        </p:spPr>
        <p:txBody>
          <a:bodyPr/>
          <a:lstStyle/>
          <a:p>
            <a:r>
              <a:rPr lang="en-US" dirty="0" smtClean="0"/>
              <a:t>Current Transformer</a:t>
            </a:r>
          </a:p>
          <a:p>
            <a:pPr lvl="1"/>
            <a:r>
              <a:rPr lang="en-US" dirty="0" smtClean="0"/>
              <a:t>CR8</a:t>
            </a:r>
            <a:r>
              <a:rPr lang="en-US" dirty="0" smtClean="0">
                <a:latin typeface="+mj-lt"/>
              </a:rPr>
              <a:t>351-2000</a:t>
            </a:r>
            <a:r>
              <a:rPr lang="en-US" dirty="0" smtClean="0"/>
              <a:t>-N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50Hz - 400Hz</a:t>
            </a:r>
          </a:p>
          <a:p>
            <a:pPr lvl="1"/>
            <a:r>
              <a:rPr lang="en-US" dirty="0" smtClean="0"/>
              <a:t>Maximum primary current: 350A (RMS)</a:t>
            </a:r>
            <a:endParaRPr lang="en-US" dirty="0"/>
          </a:p>
        </p:txBody>
      </p:sp>
      <p:pic>
        <p:nvPicPr>
          <p:cNvPr id="4" name="Picture 3" descr="Untitled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5181600"/>
            <a:ext cx="3048000" cy="1524000"/>
          </a:xfrm>
          <a:prstGeom prst="rect">
            <a:avLst/>
          </a:prstGeom>
        </p:spPr>
      </p:pic>
      <p:pic>
        <p:nvPicPr>
          <p:cNvPr id="5" name="Picture 4" descr="Untitled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181600" y="2362200"/>
            <a:ext cx="32766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981200"/>
            <a:ext cx="248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Current Sensor Input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736068"/>
            <a:ext cx="24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Voltage Sensor Input</a:t>
            </a:r>
            <a:endParaRPr lang="en-US" b="1" dirty="0"/>
          </a:p>
        </p:txBody>
      </p:sp>
      <p:pic>
        <p:nvPicPr>
          <p:cNvPr id="5122" name="Picture 2" descr="Veritcal Mounting, PCB Current Transform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724400"/>
            <a:ext cx="2133600" cy="185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12</a:t>
            </a:r>
            <a:r>
              <a:rPr lang="en-US" dirty="0" smtClean="0"/>
              <a:t>VDC to </a:t>
            </a:r>
            <a:r>
              <a:rPr lang="en-US" dirty="0" smtClean="0">
                <a:latin typeface="+mj-lt"/>
              </a:rPr>
              <a:t>5</a:t>
            </a:r>
            <a:r>
              <a:rPr lang="en-US" dirty="0" smtClean="0"/>
              <a:t>VDC</a:t>
            </a:r>
          </a:p>
          <a:p>
            <a:pPr lvl="1"/>
            <a:r>
              <a:rPr lang="en-US" dirty="0" smtClean="0"/>
              <a:t>LM</a:t>
            </a:r>
            <a:r>
              <a:rPr lang="en-US" dirty="0" smtClean="0">
                <a:latin typeface="+mj-lt"/>
              </a:rPr>
              <a:t>317</a:t>
            </a:r>
            <a:r>
              <a:rPr lang="en-US" dirty="0" smtClean="0"/>
              <a:t>T</a:t>
            </a:r>
          </a:p>
          <a:p>
            <a:pPr lvl="2"/>
            <a:r>
              <a:rPr lang="en-US" dirty="0" smtClean="0"/>
              <a:t>Variable voltage </a:t>
            </a:r>
          </a:p>
          <a:p>
            <a:pPr lvl="2">
              <a:buNone/>
            </a:pPr>
            <a:r>
              <a:rPr lang="en-US" dirty="0" smtClean="0"/>
              <a:t>	regulator</a:t>
            </a:r>
          </a:p>
          <a:p>
            <a:pPr lvl="1"/>
            <a:r>
              <a:rPr lang="en-US" dirty="0" smtClean="0">
                <a:latin typeface="+mj-lt"/>
              </a:rPr>
              <a:t>10</a:t>
            </a:r>
            <a:r>
              <a:rPr lang="en-US" dirty="0" smtClean="0"/>
              <a:t>K potentiometer for adjusting the output voltage</a:t>
            </a:r>
          </a:p>
          <a:p>
            <a:pPr lvl="1"/>
            <a:r>
              <a:rPr lang="en-US" dirty="0" smtClean="0"/>
              <a:t>Capacitors to reduce voltage ripple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tapr.org/images/img00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438400"/>
            <a:ext cx="47385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Liquid Crystal Display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Model Number: SSC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F</a:t>
            </a:r>
            <a:r>
              <a:rPr lang="en-US" dirty="0" smtClean="0">
                <a:latin typeface="+mj-lt"/>
              </a:rPr>
              <a:t>16</a:t>
            </a:r>
            <a:r>
              <a:rPr lang="en-US" dirty="0" smtClean="0"/>
              <a:t>DLNW-S 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>
                <a:latin typeface="+mj-lt"/>
              </a:rPr>
              <a:t>16</a:t>
            </a:r>
            <a:r>
              <a:rPr lang="en-US" dirty="0" smtClean="0"/>
              <a:t> X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 Display</a:t>
            </a:r>
          </a:p>
          <a:p>
            <a:pPr lvl="1"/>
            <a:r>
              <a:rPr lang="en-US" dirty="0" smtClean="0"/>
              <a:t>Dimensions</a:t>
            </a:r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+mj-lt"/>
              </a:rPr>
              <a:t>3.13</a:t>
            </a:r>
            <a:r>
              <a:rPr lang="en-US" dirty="0" smtClean="0"/>
              <a:t>”(W) X </a:t>
            </a:r>
            <a:r>
              <a:rPr lang="en-US" dirty="0" smtClean="0">
                <a:latin typeface="+mj-lt"/>
              </a:rPr>
              <a:t>1.42</a:t>
            </a:r>
            <a:r>
              <a:rPr lang="en-US" dirty="0" smtClean="0"/>
              <a:t>”(H) X </a:t>
            </a:r>
            <a:r>
              <a:rPr lang="en-US" dirty="0" smtClean="0">
                <a:latin typeface="+mj-lt"/>
              </a:rPr>
              <a:t>0.53” (D)</a:t>
            </a:r>
          </a:p>
          <a:p>
            <a:pPr lvl="1"/>
            <a:r>
              <a:rPr lang="en-US" dirty="0" smtClean="0"/>
              <a:t>4-bit or 8-bit parallel interface</a:t>
            </a:r>
          </a:p>
          <a:p>
            <a:pPr lvl="1"/>
            <a:r>
              <a:rPr lang="en-US" dirty="0" smtClean="0"/>
              <a:t>Standard Hitachi HD</a:t>
            </a:r>
            <a:r>
              <a:rPr lang="en-US" dirty="0" smtClean="0">
                <a:latin typeface="+mj-lt"/>
              </a:rPr>
              <a:t>44780</a:t>
            </a:r>
          </a:p>
          <a:p>
            <a:pPr lvl="1">
              <a:buNone/>
            </a:pPr>
            <a:r>
              <a:rPr lang="en-US" dirty="0" smtClean="0">
                <a:latin typeface="+mj-lt"/>
              </a:rPr>
              <a:t>    equivalent controller.</a:t>
            </a:r>
            <a:endParaRPr lang="en-US" dirty="0" smtClean="0"/>
          </a:p>
          <a:p>
            <a:pPr lvl="1"/>
            <a:r>
              <a:rPr lang="en-US" dirty="0" smtClean="0"/>
              <a:t>LED backlight </a:t>
            </a:r>
            <a:endParaRPr lang="en-US" dirty="0"/>
          </a:p>
        </p:txBody>
      </p:sp>
      <p:pic>
        <p:nvPicPr>
          <p:cNvPr id="6" name="Content Placeholder 3" descr="CIMG7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286000"/>
            <a:ext cx="2375173" cy="1840448"/>
          </a:xfrm>
          <a:prstGeom prst="rect">
            <a:avLst/>
          </a:prstGeom>
        </p:spPr>
      </p:pic>
      <p:pic>
        <p:nvPicPr>
          <p:cNvPr id="8" name="Content Placeholder 3" descr="CIMG7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419600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Pole Double Throw Relay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Control the power usage  </a:t>
            </a:r>
          </a:p>
          <a:p>
            <a:r>
              <a:rPr lang="en-US" sz="2800" dirty="0" smtClean="0"/>
              <a:t>The relay will act as an </a:t>
            </a:r>
            <a:br>
              <a:rPr lang="en-US" sz="2800" dirty="0" smtClean="0"/>
            </a:br>
            <a:r>
              <a:rPr lang="en-US" sz="2800" dirty="0" smtClean="0"/>
              <a:t>overload device.</a:t>
            </a:r>
          </a:p>
          <a:p>
            <a:r>
              <a:rPr lang="en-US" sz="2800" dirty="0" smtClean="0"/>
              <a:t>The microcontroller will </a:t>
            </a:r>
            <a:br>
              <a:rPr lang="en-US" sz="2800" dirty="0" smtClean="0"/>
            </a:br>
            <a:r>
              <a:rPr lang="en-US" sz="2800" dirty="0" smtClean="0"/>
              <a:t>be programmed to send a </a:t>
            </a:r>
            <a:br>
              <a:rPr lang="en-US" sz="2800" dirty="0" smtClean="0"/>
            </a:br>
            <a:r>
              <a:rPr lang="en-US" sz="2800" dirty="0" smtClean="0"/>
              <a:t>signal.</a:t>
            </a:r>
          </a:p>
          <a:p>
            <a:r>
              <a:rPr lang="en-US" sz="2800" dirty="0" smtClean="0"/>
              <a:t>The relay will trip the alarm.</a:t>
            </a:r>
          </a:p>
          <a:p>
            <a:r>
              <a:rPr lang="en-US" sz="2800" dirty="0" smtClean="0"/>
              <a:t>Easily mounted inside the </a:t>
            </a:r>
            <a:br>
              <a:rPr lang="en-US" sz="2800" dirty="0" smtClean="0"/>
            </a:br>
            <a:r>
              <a:rPr lang="en-US" sz="2800" dirty="0" smtClean="0"/>
              <a:t>panel. 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403070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114800" cy="4114800"/>
          </a:xfrm>
        </p:spPr>
        <p:txBody>
          <a:bodyPr/>
          <a:lstStyle/>
          <a:p>
            <a:r>
              <a:rPr lang="en-US" dirty="0" smtClean="0"/>
              <a:t>Piezo Buzzer – Audible alert if fault detected</a:t>
            </a:r>
          </a:p>
          <a:p>
            <a:pPr lvl="1"/>
            <a:r>
              <a:rPr lang="en-US" dirty="0" smtClean="0"/>
              <a:t>100dB </a:t>
            </a:r>
          </a:p>
          <a:p>
            <a:r>
              <a:rPr lang="en-US" dirty="0" smtClean="0"/>
              <a:t>LED’s for relay status</a:t>
            </a:r>
          </a:p>
          <a:p>
            <a:r>
              <a:rPr lang="en-US" dirty="0" smtClean="0"/>
              <a:t>Will sound when a fault is detected by the relay</a:t>
            </a:r>
            <a:endParaRPr lang="en-US" dirty="0"/>
          </a:p>
        </p:txBody>
      </p:sp>
      <p:pic>
        <p:nvPicPr>
          <p:cNvPr id="4" name="Picture 3" descr="Alarm 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76400"/>
            <a:ext cx="332422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- ClearScada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Industrial software</a:t>
            </a:r>
          </a:p>
          <a:p>
            <a:pPr lvl="1"/>
            <a:r>
              <a:rPr lang="en-US" sz="2000" dirty="0" smtClean="0"/>
              <a:t>Integrated Development environment using an Object Oriented database of information</a:t>
            </a:r>
          </a:p>
          <a:p>
            <a:pPr lvl="1"/>
            <a:r>
              <a:rPr lang="en-US" sz="2000" dirty="0" smtClean="0"/>
              <a:t>Allows us to create an easy to use graphical interface.</a:t>
            </a:r>
          </a:p>
          <a:p>
            <a:pPr lvl="1"/>
            <a:r>
              <a:rPr lang="en-US" sz="2000" dirty="0" smtClean="0"/>
              <a:t>Create all analog and digital points to be monitored.</a:t>
            </a:r>
          </a:p>
          <a:p>
            <a:pPr lvl="1"/>
            <a:r>
              <a:rPr lang="en-US" sz="2000" dirty="0" smtClean="0"/>
              <a:t>Configure alarm limits to trip the breaker on an over-current condition or manually with the scripts written for the breaker buttons.</a:t>
            </a:r>
          </a:p>
          <a:p>
            <a:pPr lvl="1"/>
            <a:r>
              <a:rPr lang="en-US" sz="2000" dirty="0" smtClean="0"/>
              <a:t> Difficult problem: connecting high level industry standard software back to small circuit design.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Software Demo License courtesy of BCI Technologies. (free)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software is a development environment much like LabVIEW or Visio.</a:t>
            </a:r>
          </a:p>
          <a:p>
            <a:r>
              <a:rPr lang="en-US" sz="2400" dirty="0" smtClean="0"/>
              <a:t>It must be customized, configured and programmed to your specific need or application.</a:t>
            </a:r>
          </a:p>
          <a:p>
            <a:r>
              <a:rPr lang="en-US" sz="2400" dirty="0" smtClean="0"/>
              <a:t>It can be configured and programmed in a few different ways.</a:t>
            </a:r>
          </a:p>
          <a:p>
            <a:pPr lvl="1"/>
            <a:r>
              <a:rPr lang="en-US" sz="2200" dirty="0" smtClean="0"/>
              <a:t>Scripting to run behind the buttons, so when they are pressed it will set the object to 1 or 0.</a:t>
            </a:r>
          </a:p>
          <a:p>
            <a:pPr lvl="1"/>
            <a:r>
              <a:rPr lang="en-US" sz="2200" dirty="0" smtClean="0"/>
              <a:t>Structured Text Program – similar to a C program, our use is to write a 1 or 0 to the relay status register.</a:t>
            </a:r>
          </a:p>
          <a:p>
            <a:pPr lvl="1"/>
            <a:r>
              <a:rPr lang="en-US" sz="2200" dirty="0" smtClean="0"/>
              <a:t>Function Block-our use is to break up to get the high byte or the low byte of an address or piece of information passed in.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Monitor electrical values for a simulated power substation.</a:t>
            </a:r>
          </a:p>
          <a:p>
            <a:pPr lvl="0"/>
            <a:r>
              <a:rPr lang="en-US" dirty="0" smtClean="0"/>
              <a:t>Open and close the relay remotely.</a:t>
            </a:r>
          </a:p>
          <a:p>
            <a:pPr lvl="0"/>
            <a:r>
              <a:rPr lang="en-US" dirty="0" smtClean="0"/>
              <a:t>Check the status of the relay.</a:t>
            </a:r>
          </a:p>
          <a:p>
            <a:pPr lvl="0"/>
            <a:r>
              <a:rPr lang="en-US" dirty="0" smtClean="0"/>
              <a:t>Send status messages wirelessly. </a:t>
            </a:r>
          </a:p>
          <a:p>
            <a:pPr lvl="0"/>
            <a:r>
              <a:rPr lang="en-US" dirty="0" smtClean="0"/>
              <a:t>Easy to use graphic interface. </a:t>
            </a:r>
          </a:p>
          <a:p>
            <a:pPr lvl="0"/>
            <a:r>
              <a:rPr lang="en-US" dirty="0" smtClean="0"/>
              <a:t>Device to be enclosed in a protective case with manual switch.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cont.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Scripting Code written to close relay.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Function block to separate the high byte from the low byte for the 2 byte address in modbus protocol.  This could also be used to read or write to a single bit in the byte.</a:t>
            </a:r>
            <a:endParaRPr lang="en-US" sz="2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22605" t="37505" b="38191"/>
          <a:stretch>
            <a:fillRect/>
          </a:stretch>
        </p:blipFill>
        <p:spPr bwMode="auto">
          <a:xfrm>
            <a:off x="533400" y="2362200"/>
            <a:ext cx="719641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l="27778" t="29291" r="14444" b="51488"/>
          <a:stretch>
            <a:fillRect/>
          </a:stretch>
        </p:blipFill>
        <p:spPr bwMode="auto">
          <a:xfrm>
            <a:off x="609600" y="4953000"/>
            <a:ext cx="792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Panel in ClearSCADA Environment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Actual Panel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750" r="1250"/>
          <a:stretch>
            <a:fillRect/>
          </a:stretch>
        </p:blipFill>
        <p:spPr bwMode="auto">
          <a:xfrm rot="5400000">
            <a:off x="5478780" y="3208020"/>
            <a:ext cx="374904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sz="2400" dirty="0" smtClean="0"/>
              <a:t>Stahlin Non-Metallic Enclosure</a:t>
            </a:r>
          </a:p>
          <a:p>
            <a:pPr lvl="1"/>
            <a:r>
              <a:rPr lang="en-US" sz="2200" dirty="0" smtClean="0"/>
              <a:t>16x14x8 in		Temp. Rating: -40</a:t>
            </a:r>
            <a:r>
              <a:rPr lang="en-US" sz="2200" dirty="0" smtClean="0">
                <a:latin typeface="Microsoft Sans Serif"/>
                <a:cs typeface="Microsoft Sans Serif"/>
              </a:rPr>
              <a:t>˚</a:t>
            </a:r>
            <a:r>
              <a:rPr lang="en-US" sz="2200" dirty="0" smtClean="0"/>
              <a:t> F to 250</a:t>
            </a:r>
            <a:r>
              <a:rPr lang="en-US" sz="2200" dirty="0" smtClean="0">
                <a:latin typeface="Microsoft Sans Serif"/>
                <a:cs typeface="Microsoft Sans Serif"/>
              </a:rPr>
              <a:t> ˚</a:t>
            </a:r>
            <a:r>
              <a:rPr lang="en-US" sz="2200" dirty="0" smtClean="0"/>
              <a:t> F</a:t>
            </a:r>
          </a:p>
          <a:p>
            <a:pPr lvl="1"/>
            <a:r>
              <a:rPr lang="en-US" sz="2200" dirty="0" smtClean="0"/>
              <a:t>Nema 4x rating		Industrial Grade</a:t>
            </a:r>
          </a:p>
          <a:p>
            <a:pPr lvl="1"/>
            <a:r>
              <a:rPr lang="en-US" sz="2000" dirty="0" smtClean="0"/>
              <a:t>Cost $57 but donated by BCI Technologies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172" name="Picture 4" descr="E:\DCIM\100NCD70\DSC_7354.JPG"/>
          <p:cNvPicPr>
            <a:picLocks noChangeAspect="1" noChangeArrowheads="1"/>
          </p:cNvPicPr>
          <p:nvPr/>
        </p:nvPicPr>
        <p:blipFill>
          <a:blip r:embed="rId3" cstate="print"/>
          <a:srcRect l="25069" r="6787" b="7500"/>
          <a:stretch>
            <a:fillRect/>
          </a:stretch>
        </p:blipFill>
        <p:spPr bwMode="auto">
          <a:xfrm>
            <a:off x="304799" y="3352800"/>
            <a:ext cx="335851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4" name="Content Placeholder 3" descr="CIMG7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916891" cy="4114800"/>
          </a:xfrm>
        </p:spPr>
      </p:pic>
      <p:pic>
        <p:nvPicPr>
          <p:cNvPr id="5" name="Picture 3" descr="E:\DCIM\100NCD70\DSC_7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5847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parts donated </a:t>
            </a:r>
            <a:br>
              <a:rPr lang="en-US" dirty="0" smtClean="0"/>
            </a:br>
            <a:r>
              <a:rPr lang="en-US" dirty="0" smtClean="0"/>
              <a:t>by BCI Technologies.</a:t>
            </a:r>
          </a:p>
          <a:p>
            <a:r>
              <a:rPr lang="en-US" dirty="0" smtClean="0"/>
              <a:t>We have currently spent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smtClean="0">
                <a:latin typeface="+mj-lt"/>
              </a:rPr>
              <a:t>200.</a:t>
            </a:r>
          </a:p>
          <a:p>
            <a:r>
              <a:rPr lang="en-US" dirty="0" smtClean="0"/>
              <a:t>We are currently on track</a:t>
            </a:r>
            <a:br>
              <a:rPr lang="en-US" dirty="0" smtClean="0"/>
            </a:br>
            <a:r>
              <a:rPr lang="en-US" dirty="0" smtClean="0"/>
              <a:t>with the budget.  </a:t>
            </a:r>
            <a:endParaRPr lang="en-US" dirty="0"/>
          </a:p>
        </p:txBody>
      </p:sp>
      <p:pic>
        <p:nvPicPr>
          <p:cNvPr id="6" name="Picture 5" descr="BCI 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0"/>
            <a:ext cx="2965704" cy="16079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58467" y="1219200"/>
            <a:ext cx="4585533" cy="5105400"/>
            <a:chOff x="4558467" y="1219200"/>
            <a:chExt cx="4585533" cy="5105400"/>
          </a:xfrm>
        </p:grpSpPr>
        <p:pic>
          <p:nvPicPr>
            <p:cNvPr id="7" name="Content Placeholder 5" descr="Untitled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8467" y="1219200"/>
              <a:ext cx="4585533" cy="5105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648199" y="4648199"/>
              <a:ext cx="4411579" cy="1764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/ Specifications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load current of </a:t>
            </a:r>
            <a:r>
              <a:rPr lang="en-US" dirty="0" smtClean="0">
                <a:latin typeface="+mj-lt"/>
              </a:rPr>
              <a:t>10</a:t>
            </a:r>
            <a:r>
              <a:rPr lang="en-US" dirty="0" smtClean="0"/>
              <a:t>A.</a:t>
            </a:r>
          </a:p>
          <a:p>
            <a:r>
              <a:rPr lang="en-US" dirty="0" smtClean="0"/>
              <a:t>Station alarm with audible level of at least </a:t>
            </a:r>
            <a:r>
              <a:rPr lang="en-US" dirty="0" smtClean="0">
                <a:latin typeface="+mj-lt"/>
              </a:rPr>
              <a:t>70</a:t>
            </a:r>
            <a:r>
              <a:rPr lang="en-US" dirty="0" smtClean="0"/>
              <a:t>dB.</a:t>
            </a:r>
          </a:p>
          <a:p>
            <a:r>
              <a:rPr lang="en-US" dirty="0" smtClean="0"/>
              <a:t>Wireless communication range of at least </a:t>
            </a:r>
            <a:r>
              <a:rPr lang="en-US" dirty="0" smtClean="0">
                <a:latin typeface="+mj-lt"/>
              </a:rPr>
              <a:t>30m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Controller  with at least </a:t>
            </a:r>
            <a:r>
              <a:rPr lang="en-US" dirty="0" smtClean="0">
                <a:latin typeface="+mj-lt"/>
              </a:rPr>
              <a:t>15</a:t>
            </a:r>
            <a:r>
              <a:rPr lang="en-US" dirty="0" smtClean="0"/>
              <a:t> I/O pins.</a:t>
            </a:r>
          </a:p>
          <a:p>
            <a:r>
              <a:rPr lang="en-US" dirty="0" smtClean="0"/>
              <a:t>A NEMA rated panel enclosure.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Diagram - Inputs and Outputs</a:t>
            </a:r>
            <a:endParaRPr lang="en-US" dirty="0"/>
          </a:p>
        </p:txBody>
      </p:sp>
      <p:pic>
        <p:nvPicPr>
          <p:cNvPr id="4" name="Content Placeholder 3" descr="Senior Design Block Diagram.jpg"/>
          <p:cNvPicPr>
            <a:picLocks noGrp="1"/>
          </p:cNvPicPr>
          <p:nvPr>
            <p:ph idx="1"/>
          </p:nvPr>
        </p:nvPicPr>
        <p:blipFill>
          <a:blip r:embed="rId2"/>
          <a:srcRect t="2148"/>
          <a:stretch>
            <a:fillRect/>
          </a:stretch>
        </p:blipFill>
        <p:spPr>
          <a:xfrm>
            <a:off x="1371600" y="1524000"/>
            <a:ext cx="6301626" cy="507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Content Placeholder 3" descr="Senior Design Block 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33600"/>
            <a:ext cx="8751046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35814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PIC</a:t>
            </a:r>
            <a:r>
              <a:rPr lang="en-US" sz="2400" dirty="0" smtClean="0">
                <a:latin typeface="+mj-lt"/>
              </a:rPr>
              <a:t>18</a:t>
            </a:r>
            <a:r>
              <a:rPr lang="en-US" sz="2400" dirty="0" smtClean="0"/>
              <a:t>F</a:t>
            </a:r>
            <a:r>
              <a:rPr lang="en-US" sz="2400" dirty="0" smtClean="0">
                <a:latin typeface="+mj-lt"/>
              </a:rPr>
              <a:t>4550</a:t>
            </a:r>
          </a:p>
          <a:p>
            <a:pPr lvl="1"/>
            <a:r>
              <a:rPr lang="en-US" dirty="0" smtClean="0">
                <a:latin typeface="+mj-lt"/>
              </a:rPr>
              <a:t>40</a:t>
            </a:r>
            <a:r>
              <a:rPr lang="en-US" dirty="0" smtClean="0"/>
              <a:t> pins</a:t>
            </a:r>
          </a:p>
          <a:p>
            <a:pPr lvl="1"/>
            <a:r>
              <a:rPr lang="en-US" dirty="0" smtClean="0">
                <a:latin typeface="+mj-lt"/>
              </a:rPr>
              <a:t>13</a:t>
            </a:r>
            <a:r>
              <a:rPr lang="en-US" dirty="0" smtClean="0"/>
              <a:t> A/D inputs</a:t>
            </a:r>
          </a:p>
          <a:p>
            <a:pPr lvl="1"/>
            <a:r>
              <a:rPr lang="en-US" dirty="0" smtClean="0">
                <a:latin typeface="+mj-lt"/>
              </a:rPr>
              <a:t>18</a:t>
            </a:r>
            <a:r>
              <a:rPr lang="en-US" dirty="0" smtClean="0"/>
              <a:t> GPIO’s</a:t>
            </a:r>
          </a:p>
          <a:p>
            <a:pPr lvl="1"/>
            <a:r>
              <a:rPr lang="en-US" dirty="0" smtClean="0"/>
              <a:t>Wide  Operating Voltage Range: </a:t>
            </a:r>
            <a:br>
              <a:rPr lang="en-US" dirty="0" smtClean="0"/>
            </a:br>
            <a:r>
              <a:rPr lang="en-US" dirty="0" smtClean="0"/>
              <a:t>2V – 5.5V</a:t>
            </a:r>
          </a:p>
          <a:p>
            <a:pPr lvl="1"/>
            <a:r>
              <a:rPr lang="en-US" dirty="0" smtClean="0"/>
              <a:t>Internal Oscillator : </a:t>
            </a:r>
            <a:r>
              <a:rPr lang="en-US" dirty="0" smtClean="0">
                <a:latin typeface="+mj-lt"/>
              </a:rPr>
              <a:t>31</a:t>
            </a:r>
            <a:r>
              <a:rPr lang="en-US" dirty="0" smtClean="0"/>
              <a:t>kHz – </a:t>
            </a:r>
            <a:r>
              <a:rPr lang="en-US" dirty="0" smtClean="0">
                <a:latin typeface="+mj-lt"/>
              </a:rPr>
              <a:t>8</a:t>
            </a:r>
            <a:r>
              <a:rPr lang="en-US" dirty="0" smtClean="0"/>
              <a:t>MHz</a:t>
            </a:r>
          </a:p>
        </p:txBody>
      </p:sp>
      <p:pic>
        <p:nvPicPr>
          <p:cNvPr id="9218" name="Picture 2" descr="http://www.create.ucsb.edu/~dano/CUI/PICpin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189290" cy="3551597"/>
          </a:xfrm>
          <a:prstGeom prst="rect">
            <a:avLst/>
          </a:prstGeom>
          <a:noFill/>
        </p:spPr>
      </p:pic>
      <p:pic>
        <p:nvPicPr>
          <p:cNvPr id="7" name="Picture 6" descr="CIMG7887.JPG"/>
          <p:cNvPicPr>
            <a:picLocks noChangeAspect="1"/>
          </p:cNvPicPr>
          <p:nvPr/>
        </p:nvPicPr>
        <p:blipFill>
          <a:blip r:embed="rId3" cstate="print"/>
          <a:srcRect l="16667" t="11111" r="14167" b="14444"/>
          <a:stretch>
            <a:fillRect/>
          </a:stretch>
        </p:blipFill>
        <p:spPr>
          <a:xfrm>
            <a:off x="5257800" y="4724400"/>
            <a:ext cx="2286000" cy="184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protocol data unit (PDU) independent of underlying communication layers.</a:t>
            </a:r>
          </a:p>
          <a:p>
            <a:r>
              <a:rPr lang="en-US" dirty="0" smtClean="0"/>
              <a:t>Modbus is used in many devices such as:</a:t>
            </a:r>
          </a:p>
          <a:p>
            <a:pPr lvl="1"/>
            <a:r>
              <a:rPr lang="en-US" dirty="0" smtClean="0"/>
              <a:t>PLC, HMI, Control Panels, Drivers, Motion Controls, and  other I/O devices</a:t>
            </a:r>
          </a:p>
          <a:p>
            <a:pPr lvl="1"/>
            <a:r>
              <a:rPr lang="en-US" dirty="0" smtClean="0"/>
              <a:t>To control and initiate remote operations.</a:t>
            </a:r>
          </a:p>
          <a:p>
            <a:pPr lvl="1"/>
            <a:r>
              <a:rPr lang="en-US" dirty="0" smtClean="0"/>
              <a:t>Can be done on serial interfaces as well as TCP/IP.</a:t>
            </a:r>
          </a:p>
          <a:p>
            <a:pPr lvl="1"/>
            <a:r>
              <a:rPr lang="en-US" dirty="0" smtClean="0"/>
              <a:t>We are using Modbus serial to do our communications.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Communication Stack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599" y="2362200"/>
            <a:ext cx="5459771" cy="411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905000"/>
            <a:ext cx="5334000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Modbus Application Layer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3235</TotalTime>
  <Words>921</Words>
  <Application>Microsoft Office PowerPoint</Application>
  <PresentationFormat>On-screen Show (4:3)</PresentationFormat>
  <Paragraphs>185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Substation Monitoring System</vt:lpstr>
      <vt:lpstr>Motivation </vt:lpstr>
      <vt:lpstr>Goals and Objective </vt:lpstr>
      <vt:lpstr>Requirements / Specifications</vt:lpstr>
      <vt:lpstr>Block Diagram - Inputs and Outputs</vt:lpstr>
      <vt:lpstr>Block Diagram</vt:lpstr>
      <vt:lpstr>Microcontroller</vt:lpstr>
      <vt:lpstr>Modbus Protocol</vt:lpstr>
      <vt:lpstr>Modbus Communication Stack</vt:lpstr>
      <vt:lpstr>Modbus cont.</vt:lpstr>
      <vt:lpstr>Modbus cont.</vt:lpstr>
      <vt:lpstr>Modbus cont.</vt:lpstr>
      <vt:lpstr>Modbus cont.</vt:lpstr>
      <vt:lpstr>Wireless communications Specifications</vt:lpstr>
      <vt:lpstr>Wireless Communications</vt:lpstr>
      <vt:lpstr>Serial and USB Explorers</vt:lpstr>
      <vt:lpstr>Testing of X-Bee Modules</vt:lpstr>
      <vt:lpstr>Testing of X-Bee Modules</vt:lpstr>
      <vt:lpstr>X-Bee Adapter Kit</vt:lpstr>
      <vt:lpstr>Connecting X-Bee to Microcontroller</vt:lpstr>
      <vt:lpstr>Energy Meter</vt:lpstr>
      <vt:lpstr>Energy Meter</vt:lpstr>
      <vt:lpstr>Current and Voltage Sensor</vt:lpstr>
      <vt:lpstr>Power Supply</vt:lpstr>
      <vt:lpstr>Liquid Crystal Display</vt:lpstr>
      <vt:lpstr>Double Pole Double Throw Relay</vt:lpstr>
      <vt:lpstr>Alarm</vt:lpstr>
      <vt:lpstr>SCADA - ClearScada</vt:lpstr>
      <vt:lpstr>SCADA cont.</vt:lpstr>
      <vt:lpstr>SCADA cont.</vt:lpstr>
      <vt:lpstr>Panel in ClearSCADA Environment</vt:lpstr>
      <vt:lpstr>Actual Panel</vt:lpstr>
      <vt:lpstr>PCB Design</vt:lpstr>
      <vt:lpstr>Current Status</vt:lpstr>
      <vt:lpstr>Progress Chart</vt:lpstr>
      <vt:lpstr>Project Budget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Stumpy</cp:lastModifiedBy>
  <cp:revision>105</cp:revision>
  <dcterms:created xsi:type="dcterms:W3CDTF">2009-06-02T12:37:08Z</dcterms:created>
  <dcterms:modified xsi:type="dcterms:W3CDTF">2009-08-06T17:16:22Z</dcterms:modified>
</cp:coreProperties>
</file>