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85" r:id="rId2"/>
    <p:sldId id="259" r:id="rId3"/>
    <p:sldId id="257" r:id="rId4"/>
    <p:sldId id="282" r:id="rId5"/>
    <p:sldId id="268" r:id="rId6"/>
    <p:sldId id="260" r:id="rId7"/>
    <p:sldId id="261" r:id="rId8"/>
    <p:sldId id="302" r:id="rId9"/>
    <p:sldId id="275" r:id="rId10"/>
    <p:sldId id="303" r:id="rId11"/>
    <p:sldId id="262" r:id="rId12"/>
    <p:sldId id="276"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273" r:id="rId27"/>
    <p:sldId id="288" r:id="rId28"/>
    <p:sldId id="292" r:id="rId29"/>
    <p:sldId id="293" r:id="rId30"/>
    <p:sldId id="294" r:id="rId31"/>
    <p:sldId id="295" r:id="rId32"/>
    <p:sldId id="289" r:id="rId33"/>
    <p:sldId id="290" r:id="rId34"/>
    <p:sldId id="291" r:id="rId35"/>
    <p:sldId id="297" r:id="rId36"/>
    <p:sldId id="298" r:id="rId37"/>
    <p:sldId id="299" r:id="rId38"/>
    <p:sldId id="300" r:id="rId39"/>
    <p:sldId id="301" r:id="rId40"/>
    <p:sldId id="286" r:id="rId41"/>
    <p:sldId id="296" r:id="rId42"/>
    <p:sldId id="264" r:id="rId43"/>
    <p:sldId id="265" r:id="rId44"/>
    <p:sldId id="278" r:id="rId45"/>
    <p:sldId id="277" r:id="rId46"/>
    <p:sldId id="284" r:id="rId47"/>
    <p:sldId id="280" r:id="rId48"/>
    <p:sldId id="266" r:id="rId49"/>
    <p:sldId id="279" r:id="rId50"/>
    <p:sldId id="267" r:id="rId51"/>
    <p:sldId id="269" r:id="rId52"/>
    <p:sldId id="281" r:id="rId53"/>
    <p:sldId id="272"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C52173F-3C19-418B-B08E-CBD964D91877}" type="datetimeFigureOut">
              <a:rPr lang="en-US"/>
              <a:pPr/>
              <a:t>6/16/2009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C88EFBF-F426-4DAF-B1C0-707483ECC1D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C2D236EA-CEA8-4807-8E6D-A8DA07D215F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current status of the metal detector is that it works. It range as of right now is at 3” but I think it could be improved to 5” with a little tweaking. The sensitivity could be improved by selecting lower values for the potentiometer so it get a more accurate resistor value that is equivalent to the Rp resistance of the external oscillator.</a:t>
            </a:r>
          </a:p>
        </p:txBody>
      </p:sp>
      <p:sp>
        <p:nvSpPr>
          <p:cNvPr id="71684" name="Slide Number Placeholder 3"/>
          <p:cNvSpPr>
            <a:spLocks noGrp="1"/>
          </p:cNvSpPr>
          <p:nvPr>
            <p:ph type="sldNum" sz="quarter" idx="5"/>
          </p:nvPr>
        </p:nvSpPr>
        <p:spPr bwMode="auto">
          <a:noFill/>
          <a:ln>
            <a:miter lim="800000"/>
            <a:headEnd/>
            <a:tailEnd/>
          </a:ln>
        </p:spPr>
        <p:txBody>
          <a:bodyPr/>
          <a:lstStyle/>
          <a:p>
            <a:fld id="{20AC23DF-EDAF-4A14-AF34-396C67E3B40D}"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We’re going to need an H-Bridge to control both the front motor and the rear. The two designs being considered are one using simple transistors to make a switching circuit and the other implementing the IC which acts as an effective H-Bridge</a:t>
            </a:r>
          </a:p>
        </p:txBody>
      </p:sp>
      <p:sp>
        <p:nvSpPr>
          <p:cNvPr id="72708" name="Slide Number Placeholder 3"/>
          <p:cNvSpPr>
            <a:spLocks noGrp="1"/>
          </p:cNvSpPr>
          <p:nvPr>
            <p:ph type="sldNum" sz="quarter" idx="5"/>
          </p:nvPr>
        </p:nvSpPr>
        <p:spPr bwMode="auto">
          <a:noFill/>
          <a:ln>
            <a:miter lim="800000"/>
            <a:headEnd/>
            <a:tailEnd/>
          </a:ln>
        </p:spPr>
        <p:txBody>
          <a:bodyPr/>
          <a:lstStyle/>
          <a:p>
            <a:fld id="{3E01F6C2-CC12-4EC1-B6FE-1C2C193C6B83}" type="slidenum">
              <a:rPr lang="en-US"/>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 shows how to use the enable pins to get the high or low outputs desired. </a:t>
            </a:r>
          </a:p>
        </p:txBody>
      </p:sp>
      <p:sp>
        <p:nvSpPr>
          <p:cNvPr id="73732" name="Slide Number Placeholder 3"/>
          <p:cNvSpPr>
            <a:spLocks noGrp="1"/>
          </p:cNvSpPr>
          <p:nvPr>
            <p:ph type="sldNum" sz="quarter" idx="5"/>
          </p:nvPr>
        </p:nvSpPr>
        <p:spPr bwMode="auto">
          <a:noFill/>
          <a:ln>
            <a:miter lim="800000"/>
            <a:headEnd/>
            <a:tailEnd/>
          </a:ln>
        </p:spPr>
        <p:txBody>
          <a:bodyPr/>
          <a:lstStyle/>
          <a:p>
            <a:fld id="{E2E99ED7-F770-4C44-ACDA-8BF0661F7903}" type="slidenum">
              <a:rPr lang="en-US"/>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current issues with the H-Bridge are that it keeps overheating. We tried to use the H-Bridge from the RC car but we think one of the transistors went bad when we powered it down too fast. Also, when the H-Bridge was built using transistors and it didn’t turn the motor so we think they got overheated, probably due to the fast the transistors themselves were burning hot. </a:t>
            </a:r>
          </a:p>
        </p:txBody>
      </p:sp>
      <p:sp>
        <p:nvSpPr>
          <p:cNvPr id="74756" name="Slide Number Placeholder 3"/>
          <p:cNvSpPr>
            <a:spLocks noGrp="1"/>
          </p:cNvSpPr>
          <p:nvPr>
            <p:ph type="sldNum" sz="quarter" idx="5"/>
          </p:nvPr>
        </p:nvSpPr>
        <p:spPr bwMode="auto">
          <a:noFill/>
          <a:ln>
            <a:miter lim="800000"/>
            <a:headEnd/>
            <a:tailEnd/>
          </a:ln>
        </p:spPr>
        <p:txBody>
          <a:bodyPr/>
          <a:lstStyle/>
          <a:p>
            <a:fld id="{7C6C7783-7C06-45B9-B2A8-B8C6CEC500EA}" type="slidenum">
              <a:rPr lang="en-US"/>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power supply must use regulated using a series of the LM317T voltage regulators. As you can see almost every component uses a different power supply. The regulators run cheap so it won’t put us over budget. </a:t>
            </a:r>
          </a:p>
        </p:txBody>
      </p:sp>
      <p:sp>
        <p:nvSpPr>
          <p:cNvPr id="75780" name="Slide Number Placeholder 3"/>
          <p:cNvSpPr>
            <a:spLocks noGrp="1"/>
          </p:cNvSpPr>
          <p:nvPr>
            <p:ph type="sldNum" sz="quarter" idx="5"/>
          </p:nvPr>
        </p:nvSpPr>
        <p:spPr bwMode="auto">
          <a:noFill/>
          <a:ln>
            <a:miter lim="800000"/>
            <a:headEnd/>
            <a:tailEnd/>
          </a:ln>
        </p:spPr>
        <p:txBody>
          <a:bodyPr/>
          <a:lstStyle/>
          <a:p>
            <a:fld id="{7794E1F7-A3F8-405A-B67A-EC9DFF6E852D}" type="slidenum">
              <a:rPr lang="en-US"/>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VLF uses a two coil system. The problem with using the VFL for our application is that is expensive to buy and try to reverse engineer, and also, if we were to find a schematic of simple components, there are a lot of precision factors with both of the coils and the faraday shielding.</a:t>
            </a:r>
          </a:p>
          <a:p>
            <a:pPr>
              <a:spcBef>
                <a:spcPct val="0"/>
              </a:spcBef>
            </a:pPr>
            <a:r>
              <a:rPr lang="en-US" smtClean="0"/>
              <a:t>Pulse inductotion detection sends short power brusts down into the ground which can penetrate the deepest of all the three. The Pulse Induction can be related to an echo in the room, yelling would be your short burst and the wall would be the metal that’s reflecting it back. The Pulse induction detector is the most expensive type of metal detection and there is no simple way to build one from a schematic given.</a:t>
            </a:r>
          </a:p>
          <a:p>
            <a:pPr>
              <a:spcBef>
                <a:spcPct val="0"/>
              </a:spcBef>
            </a:pPr>
            <a:r>
              <a:rPr lang="en-US" smtClean="0"/>
              <a:t>Beat-frequency oscillation is the easiest type of metal detection technology to implement. It’s the same technology used in morse code and many other radio applications. It has a tunable reference coil oscillation at a given frequency and the search coil oscillating at the same frequency. </a:t>
            </a:r>
          </a:p>
          <a:p>
            <a:pPr>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766BD33F-934D-4EA4-B122-173C59BEB083}" type="slidenum">
              <a:rPr lang="en-US"/>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two frequencies are then mixed together and if they have the same oscillation, then zero beat is reached creating 0 volts for the output. Otherwise the mixer creates an oscillation which is the difference of the two frequencies, and it is then amplified and produces a given voltage.</a:t>
            </a:r>
          </a:p>
        </p:txBody>
      </p:sp>
      <p:sp>
        <p:nvSpPr>
          <p:cNvPr id="64516" name="Slide Number Placeholder 3"/>
          <p:cNvSpPr>
            <a:spLocks noGrp="1"/>
          </p:cNvSpPr>
          <p:nvPr>
            <p:ph type="sldNum" sz="quarter" idx="5"/>
          </p:nvPr>
        </p:nvSpPr>
        <p:spPr bwMode="auto">
          <a:noFill/>
          <a:ln>
            <a:miter lim="800000"/>
            <a:headEnd/>
            <a:tailEnd/>
          </a:ln>
        </p:spPr>
        <p:txBody>
          <a:bodyPr/>
          <a:lstStyle/>
          <a:p>
            <a:fld id="{EE6F97A8-B44B-4247-8962-D6B8BC2056AD}" type="slidenum">
              <a:rPr lang="en-US"/>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is a “simple” schematic if you were to search online for a BFO detector. The problem we had with this is that to are too many passive components and trying to build this device would be laborious at best. If something did not work, debugging this and trying to find the problem would be hectic. So we searched online for an IC version of this.</a:t>
            </a:r>
          </a:p>
        </p:txBody>
      </p:sp>
      <p:sp>
        <p:nvSpPr>
          <p:cNvPr id="65540" name="Slide Number Placeholder 3"/>
          <p:cNvSpPr>
            <a:spLocks noGrp="1"/>
          </p:cNvSpPr>
          <p:nvPr>
            <p:ph type="sldNum" sz="quarter" idx="5"/>
          </p:nvPr>
        </p:nvSpPr>
        <p:spPr bwMode="auto">
          <a:noFill/>
          <a:ln>
            <a:miter lim="800000"/>
            <a:headEnd/>
            <a:tailEnd/>
          </a:ln>
        </p:spPr>
        <p:txBody>
          <a:bodyPr/>
          <a:lstStyle/>
          <a:p>
            <a:fld id="{60944664-5614-4D64-AD5B-AF915EAD0BA2}" type="slidenum">
              <a:rPr lang="en-US"/>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two proximity IC chips we found were the cherry semiconductor CS209A and the ST Microelectronic TDA0161. Both of these ICs had very similar specs to them. If the CS209A was still in production it would be my top choice because of its apparent reliability and detection range. So we took what we can get and went with the TDA0161, which is still better than trying to build the whole schematic itself. </a:t>
            </a:r>
          </a:p>
        </p:txBody>
      </p:sp>
      <p:sp>
        <p:nvSpPr>
          <p:cNvPr id="66564" name="Slide Number Placeholder 3"/>
          <p:cNvSpPr>
            <a:spLocks noGrp="1"/>
          </p:cNvSpPr>
          <p:nvPr>
            <p:ph type="sldNum" sz="quarter" idx="5"/>
          </p:nvPr>
        </p:nvSpPr>
        <p:spPr bwMode="auto">
          <a:noFill/>
          <a:ln>
            <a:miter lim="800000"/>
            <a:headEnd/>
            <a:tailEnd/>
          </a:ln>
        </p:spPr>
        <p:txBody>
          <a:bodyPr/>
          <a:lstStyle/>
          <a:p>
            <a:fld id="{886BBFB4-D209-438E-8156-EF9252804B73}" type="slidenum">
              <a:rPr lang="en-US"/>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inner workings of the TDA0161 are shown here. You can see all the components that were present in the more complicated schematic a couple slides before. In this schematic, R1 and Rp need to be equal to each other so the BFO will produce a zero beat. Rp is not an actual resistor but rather an equivalent resistance of the external oscillator and R1 will be a potentiometer to adjust to that Rp value.</a:t>
            </a:r>
          </a:p>
        </p:txBody>
      </p:sp>
      <p:sp>
        <p:nvSpPr>
          <p:cNvPr id="67588" name="Slide Number Placeholder 3"/>
          <p:cNvSpPr>
            <a:spLocks noGrp="1"/>
          </p:cNvSpPr>
          <p:nvPr>
            <p:ph type="sldNum" sz="quarter" idx="5"/>
          </p:nvPr>
        </p:nvSpPr>
        <p:spPr bwMode="auto">
          <a:noFill/>
          <a:ln>
            <a:miter lim="800000"/>
            <a:headEnd/>
            <a:tailEnd/>
          </a:ln>
        </p:spPr>
        <p:txBody>
          <a:bodyPr/>
          <a:lstStyle/>
          <a:p>
            <a:fld id="{800F86BC-9B92-439F-BE29-FEDAC264841D}" type="slidenum">
              <a:rPr lang="en-US"/>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the metallic object is placed away from the search coil, the output pin (pin 6) should put out &lt;1mA of current.</a:t>
            </a:r>
          </a:p>
        </p:txBody>
      </p:sp>
      <p:sp>
        <p:nvSpPr>
          <p:cNvPr id="68612" name="Slide Number Placeholder 3"/>
          <p:cNvSpPr>
            <a:spLocks noGrp="1"/>
          </p:cNvSpPr>
          <p:nvPr>
            <p:ph type="sldNum" sz="quarter" idx="5"/>
          </p:nvPr>
        </p:nvSpPr>
        <p:spPr bwMode="auto">
          <a:noFill/>
          <a:ln>
            <a:miter lim="800000"/>
            <a:headEnd/>
            <a:tailEnd/>
          </a:ln>
        </p:spPr>
        <p:txBody>
          <a:bodyPr/>
          <a:lstStyle/>
          <a:p>
            <a:fld id="{38B083B3-710E-4631-9883-E3A82AA8580F}" type="slidenum">
              <a:rPr lang="en-US"/>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However, when the metallic object gets close to the search coil, the output should be greater than 8mA.</a:t>
            </a:r>
          </a:p>
        </p:txBody>
      </p:sp>
      <p:sp>
        <p:nvSpPr>
          <p:cNvPr id="69636" name="Slide Number Placeholder 3"/>
          <p:cNvSpPr>
            <a:spLocks noGrp="1"/>
          </p:cNvSpPr>
          <p:nvPr>
            <p:ph type="sldNum" sz="quarter" idx="5"/>
          </p:nvPr>
        </p:nvSpPr>
        <p:spPr bwMode="auto">
          <a:noFill/>
          <a:ln>
            <a:miter lim="800000"/>
            <a:headEnd/>
            <a:tailEnd/>
          </a:ln>
        </p:spPr>
        <p:txBody>
          <a:bodyPr/>
          <a:lstStyle/>
          <a:p>
            <a:fld id="{ADBF3BD1-3C60-490C-8DE3-499A2A3B5560}"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schematic that is currently built in the lab. We’re implementing the two potentiometers to improve on the sensitivity and I came to the conclusion that the device works best when running at 9 volts.</a:t>
            </a:r>
          </a:p>
        </p:txBody>
      </p:sp>
      <p:sp>
        <p:nvSpPr>
          <p:cNvPr id="70660" name="Slide Number Placeholder 3"/>
          <p:cNvSpPr>
            <a:spLocks noGrp="1"/>
          </p:cNvSpPr>
          <p:nvPr>
            <p:ph type="sldNum" sz="quarter" idx="5"/>
          </p:nvPr>
        </p:nvSpPr>
        <p:spPr bwMode="auto">
          <a:noFill/>
          <a:ln>
            <a:miter lim="800000"/>
            <a:headEnd/>
            <a:tailEnd/>
          </a:ln>
        </p:spPr>
        <p:txBody>
          <a:bodyPr/>
          <a:lstStyle/>
          <a:p>
            <a:fld id="{B115C7BE-F72B-4EA6-9BAD-C94D2C0C8C33}"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646264"/>
            </a:gs>
            <a:gs pos="50000">
              <a:srgbClr val="E3E1E3"/>
            </a:gs>
            <a:gs pos="100000">
              <a:srgbClr val="646264"/>
            </a:gs>
          </a:gsLst>
          <a:lin ang="2700000" scaled="1"/>
        </a:gradFill>
        <a:effectLst/>
      </p:bgPr>
    </p:bg>
    <p:spTree>
      <p:nvGrpSpPr>
        <p:cNvPr id="1" name=""/>
        <p:cNvGrpSpPr/>
        <p:nvPr/>
      </p:nvGrpSpPr>
      <p:grpSpPr>
        <a:xfrm>
          <a:off x="0" y="0"/>
          <a:ext cx="0" cy="0"/>
          <a:chOff x="0" y="0"/>
          <a:chExt cx="0" cy="0"/>
        </a:xfrm>
      </p:grpSpPr>
      <p:sp>
        <p:nvSpPr>
          <p:cNvPr id="2" name="Arc 2052"/>
          <p:cNvSpPr>
            <a:spLocks/>
          </p:cNvSpPr>
          <p:nvPr/>
        </p:nvSpPr>
        <p:spPr bwMode="auto">
          <a:xfrm flipH="1" flipV="1">
            <a:off x="685800" y="19050"/>
            <a:ext cx="8404225" cy="68389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chemeClr val="folHlink"/>
            </a:solidFill>
            <a:round/>
            <a:headEnd/>
            <a:tailEnd/>
          </a:ln>
          <a:effectLst/>
        </p:spPr>
        <p:txBody>
          <a:bodyPr wrap="none" anchor="ctr"/>
          <a:lstStyle/>
          <a:p>
            <a:endParaRPr lang="en-US"/>
          </a:p>
        </p:txBody>
      </p:sp>
      <p:sp>
        <p:nvSpPr>
          <p:cNvPr id="3" name="Arc 2053"/>
          <p:cNvSpPr>
            <a:spLocks/>
          </p:cNvSpPr>
          <p:nvPr/>
        </p:nvSpPr>
        <p:spPr bwMode="auto">
          <a:xfrm>
            <a:off x="0" y="0"/>
            <a:ext cx="8404225" cy="68389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cap="rnd">
            <a:solidFill>
              <a:srgbClr val="FEF9CA"/>
            </a:solidFill>
            <a:round/>
            <a:headEnd/>
            <a:tailEnd/>
          </a:ln>
          <a:effectLst/>
        </p:spPr>
        <p:txBody>
          <a:bodyPr wrap="none" anchor="ctr"/>
          <a:lstStyle/>
          <a:p>
            <a:endParaRPr lang="en-US"/>
          </a:p>
        </p:txBody>
      </p:sp>
      <p:sp>
        <p:nvSpPr>
          <p:cNvPr id="4" name="Freeform 2058"/>
          <p:cNvSpPr>
            <a:spLocks/>
          </p:cNvSpPr>
          <p:nvPr/>
        </p:nvSpPr>
        <p:spPr bwMode="auto">
          <a:xfrm>
            <a:off x="52388" y="-182563"/>
            <a:ext cx="9539287" cy="4562476"/>
          </a:xfrm>
          <a:custGeom>
            <a:avLst/>
            <a:gdLst/>
            <a:ahLst/>
            <a:cxnLst>
              <a:cxn ang="0">
                <a:pos x="0" y="0"/>
              </a:cxn>
              <a:cxn ang="0">
                <a:pos x="5715" y="0"/>
              </a:cxn>
              <a:cxn ang="0">
                <a:pos x="5698" y="2759"/>
              </a:cxn>
              <a:cxn ang="0">
                <a:pos x="3543" y="1143"/>
              </a:cxn>
              <a:cxn ang="0">
                <a:pos x="2906" y="718"/>
              </a:cxn>
              <a:cxn ang="0">
                <a:pos x="2335" y="457"/>
              </a:cxn>
              <a:cxn ang="0">
                <a:pos x="1486" y="163"/>
              </a:cxn>
              <a:cxn ang="0">
                <a:pos x="800" y="49"/>
              </a:cxn>
            </a:cxnLst>
            <a:rect l="0" t="0" r="r" b="b"/>
            <a:pathLst>
              <a:path w="5715" h="2759">
                <a:moveTo>
                  <a:pt x="0" y="0"/>
                </a:moveTo>
                <a:lnTo>
                  <a:pt x="5715" y="0"/>
                </a:lnTo>
                <a:lnTo>
                  <a:pt x="5698" y="2759"/>
                </a:lnTo>
                <a:lnTo>
                  <a:pt x="3543" y="1143"/>
                </a:lnTo>
                <a:lnTo>
                  <a:pt x="2906" y="718"/>
                </a:lnTo>
                <a:lnTo>
                  <a:pt x="2335" y="457"/>
                </a:lnTo>
                <a:lnTo>
                  <a:pt x="1486" y="163"/>
                </a:lnTo>
                <a:lnTo>
                  <a:pt x="800" y="49"/>
                </a:lnTo>
              </a:path>
            </a:pathLst>
          </a:custGeom>
          <a:noFill/>
          <a:ln w="76200" cap="flat" cmpd="sng">
            <a:noFill/>
            <a:prstDash val="solid"/>
            <a:round/>
            <a:headEnd type="none" w="med" len="med"/>
            <a:tailEnd type="none" w="med" len="med"/>
          </a:ln>
          <a:effectLst/>
        </p:spPr>
        <p:txBody>
          <a:bodyPr wrap="none" anchor="ctr"/>
          <a:lstStyle/>
          <a:p>
            <a:endParaRPr lang="en-US"/>
          </a:p>
        </p:txBody>
      </p:sp>
      <p:sp>
        <p:nvSpPr>
          <p:cNvPr id="5" name="Text Box 2061"/>
          <p:cNvSpPr txBox="1">
            <a:spLocks noChangeArrowheads="1"/>
          </p:cNvSpPr>
          <p:nvPr/>
        </p:nvSpPr>
        <p:spPr bwMode="auto">
          <a:xfrm>
            <a:off x="838200" y="0"/>
            <a:ext cx="8077200" cy="488950"/>
          </a:xfrm>
          <a:prstGeom prst="rect">
            <a:avLst/>
          </a:prstGeom>
          <a:noFill/>
          <a:ln w="9525">
            <a:noFill/>
            <a:miter lim="800000"/>
            <a:headEnd type="none" w="sm" len="sm"/>
            <a:tailEnd type="none" w="sm" len="sm"/>
          </a:ln>
          <a:effectLst/>
        </p:spPr>
        <p:txBody>
          <a:bodyPr>
            <a:spAutoFit/>
          </a:bodyPr>
          <a:lstStyle/>
          <a:p>
            <a:pPr>
              <a:spcBef>
                <a:spcPct val="50000"/>
              </a:spcBef>
            </a:pPr>
            <a:endParaRPr lang="en-US" b="1"/>
          </a:p>
        </p:txBody>
      </p:sp>
      <p:sp>
        <p:nvSpPr>
          <p:cNvPr id="6" name="Text Box 2062"/>
          <p:cNvSpPr txBox="1">
            <a:spLocks noChangeArrowheads="1"/>
          </p:cNvSpPr>
          <p:nvPr/>
        </p:nvSpPr>
        <p:spPr bwMode="auto">
          <a:xfrm>
            <a:off x="0" y="4114800"/>
            <a:ext cx="3276600" cy="488950"/>
          </a:xfrm>
          <a:prstGeom prst="rect">
            <a:avLst/>
          </a:prstGeom>
          <a:noFill/>
          <a:ln w="9525">
            <a:noFill/>
            <a:miter lim="800000"/>
            <a:headEnd type="none" w="sm" len="sm"/>
            <a:tailEnd type="none" w="sm" len="sm"/>
          </a:ln>
          <a:effectLst/>
        </p:spPr>
        <p:txBody>
          <a:bodyPr>
            <a:spAutoFit/>
          </a:bodyPr>
          <a:lstStyle/>
          <a:p>
            <a:pPr>
              <a:spcBef>
                <a:spcPct val="50000"/>
              </a:spcBef>
            </a:pPr>
            <a:endParaRPr lang="en-US">
              <a:solidFill>
                <a:schemeClr val="bg1"/>
              </a:solidFill>
            </a:endParaRPr>
          </a:p>
        </p:txBody>
      </p:sp>
      <p:sp>
        <p:nvSpPr>
          <p:cNvPr id="7" name="Freeform 2051"/>
          <p:cNvSpPr>
            <a:spLocks/>
          </p:cNvSpPr>
          <p:nvPr/>
        </p:nvSpPr>
        <p:spPr bwMode="auto">
          <a:xfrm>
            <a:off x="14288" y="-22225"/>
            <a:ext cx="9166225" cy="5511800"/>
          </a:xfrm>
          <a:custGeom>
            <a:avLst/>
            <a:gdLst/>
            <a:ahLst/>
            <a:cxnLst>
              <a:cxn ang="0">
                <a:pos x="1894" y="0"/>
              </a:cxn>
              <a:cxn ang="0">
                <a:pos x="5584" y="0"/>
              </a:cxn>
              <a:cxn ang="0">
                <a:pos x="5551" y="3330"/>
              </a:cxn>
              <a:cxn ang="0">
                <a:pos x="3951" y="1616"/>
              </a:cxn>
              <a:cxn ang="0">
                <a:pos x="3510" y="1240"/>
              </a:cxn>
              <a:cxn ang="0">
                <a:pos x="3037" y="914"/>
              </a:cxn>
              <a:cxn ang="0">
                <a:pos x="2661" y="685"/>
              </a:cxn>
              <a:cxn ang="0">
                <a:pos x="2122" y="457"/>
              </a:cxn>
              <a:cxn ang="0">
                <a:pos x="1551" y="245"/>
              </a:cxn>
              <a:cxn ang="0">
                <a:pos x="1143" y="147"/>
              </a:cxn>
              <a:cxn ang="0">
                <a:pos x="0" y="16"/>
              </a:cxn>
            </a:cxnLst>
            <a:rect l="0" t="0" r="r" b="b"/>
            <a:pathLst>
              <a:path w="5584" h="3330">
                <a:moveTo>
                  <a:pt x="1894" y="0"/>
                </a:moveTo>
                <a:lnTo>
                  <a:pt x="5584" y="0"/>
                </a:lnTo>
                <a:lnTo>
                  <a:pt x="5551" y="3330"/>
                </a:lnTo>
                <a:lnTo>
                  <a:pt x="3951" y="1616"/>
                </a:lnTo>
                <a:lnTo>
                  <a:pt x="3510" y="1240"/>
                </a:lnTo>
                <a:lnTo>
                  <a:pt x="3037" y="914"/>
                </a:lnTo>
                <a:lnTo>
                  <a:pt x="2661" y="685"/>
                </a:lnTo>
                <a:lnTo>
                  <a:pt x="2122" y="457"/>
                </a:lnTo>
                <a:lnTo>
                  <a:pt x="1551" y="245"/>
                </a:lnTo>
                <a:lnTo>
                  <a:pt x="1143" y="147"/>
                </a:lnTo>
                <a:lnTo>
                  <a:pt x="0" y="16"/>
                </a:lnTo>
              </a:path>
            </a:pathLst>
          </a:custGeom>
          <a:solidFill>
            <a:srgbClr val="FEFBDE"/>
          </a:solidFill>
          <a:ln w="9525" cap="flat" cmpd="sng">
            <a:noFill/>
            <a:prstDash val="solid"/>
            <a:round/>
            <a:headEnd type="none" w="med" len="med"/>
            <a:tailEnd type="none" w="med" len="med"/>
          </a:ln>
          <a:effectLst/>
        </p:spPr>
        <p:txBody>
          <a:bodyPr wrap="none" anchor="ctr"/>
          <a:lstStyle/>
          <a:p>
            <a:endParaRPr lang="en-US"/>
          </a:p>
        </p:txBody>
      </p:sp>
      <p:sp>
        <p:nvSpPr>
          <p:cNvPr id="8" name="Freeform 2054"/>
          <p:cNvSpPr>
            <a:spLocks/>
          </p:cNvSpPr>
          <p:nvPr/>
        </p:nvSpPr>
        <p:spPr bwMode="auto">
          <a:xfrm>
            <a:off x="4510088" y="1193800"/>
            <a:ext cx="4651375" cy="5708650"/>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8900000" scaled="1"/>
          </a:gradFill>
          <a:ln w="12700" cap="rnd" cmpd="sng">
            <a:noFill/>
            <a:prstDash val="solid"/>
            <a:round/>
            <a:headEnd type="none" w="med" len="med"/>
            <a:tailEnd type="none" w="med" len="med"/>
          </a:ln>
          <a:effectLst/>
        </p:spPr>
        <p:txBody>
          <a:bodyPr/>
          <a:lstStyle/>
          <a:p>
            <a:endParaRPr lang="en-US"/>
          </a:p>
        </p:txBody>
      </p:sp>
      <p:sp>
        <p:nvSpPr>
          <p:cNvPr id="9" name="Freeform 2055"/>
          <p:cNvSpPr>
            <a:spLocks/>
          </p:cNvSpPr>
          <p:nvPr/>
        </p:nvSpPr>
        <p:spPr bwMode="auto">
          <a:xfrm flipH="1" flipV="1">
            <a:off x="-11113" y="-22225"/>
            <a:ext cx="4125913" cy="5508625"/>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18900000" scaled="1"/>
          </a:gradFill>
          <a:ln w="12700" cap="rnd" cmpd="sng">
            <a:noFill/>
            <a:prstDash val="solid"/>
            <a:round/>
            <a:headEnd type="none" w="med" len="med"/>
            <a:tailEnd type="none" w="med" len="med"/>
          </a:ln>
          <a:effectLst/>
        </p:spPr>
        <p:txBody>
          <a:bodyPr/>
          <a:lstStyle/>
          <a:p>
            <a:endParaRPr lang="en-US"/>
          </a:p>
        </p:txBody>
      </p:sp>
      <p:pic>
        <p:nvPicPr>
          <p:cNvPr id="10" name="Picture 5" descr="UCF logo- tag horizontal"/>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771650" y="123825"/>
            <a:ext cx="5581650" cy="914400"/>
          </a:xfrm>
          <a:prstGeom prst="rect">
            <a:avLst/>
          </a:prstGeom>
          <a:noFill/>
          <a:ln w="9525">
            <a:noFill/>
            <a:miter lim="800000"/>
            <a:headEnd/>
            <a:tailEnd/>
          </a:ln>
        </p:spPr>
      </p:pic>
      <p:pic>
        <p:nvPicPr>
          <p:cNvPr id="11" name="Picture 2074" descr="EECS wave Centered text (15 pt) copy"/>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0" y="5260975"/>
            <a:ext cx="9317038" cy="1644650"/>
          </a:xfrm>
          <a:prstGeom prst="rect">
            <a:avLst/>
          </a:prstGeom>
          <a:noFill/>
          <a:ln w="9525">
            <a:noFill/>
            <a:miter lim="800000"/>
            <a:headEnd/>
            <a:tailEnd/>
          </a:ln>
        </p:spPr>
      </p:pic>
      <p:sp>
        <p:nvSpPr>
          <p:cNvPr id="12" name="Rectangle 2075"/>
          <p:cNvSpPr>
            <a:spLocks noChangeArrowheads="1"/>
          </p:cNvSpPr>
          <p:nvPr/>
        </p:nvSpPr>
        <p:spPr bwMode="auto">
          <a:xfrm>
            <a:off x="484188" y="1676400"/>
            <a:ext cx="8213725" cy="1193800"/>
          </a:xfrm>
          <a:prstGeom prst="rect">
            <a:avLst/>
          </a:prstGeom>
          <a:noFill/>
          <a:ln w="9525">
            <a:noFill/>
            <a:miter lim="800000"/>
            <a:headEnd/>
            <a:tailEnd/>
          </a:ln>
          <a:effectLst/>
        </p:spPr>
        <p:txBody>
          <a:bodyPr anchor="ctr"/>
          <a:lstStyle/>
          <a:p>
            <a:pPr>
              <a:buClr>
                <a:srgbClr val="E4B60B"/>
              </a:buClr>
              <a:buSzPct val="90000"/>
              <a:buFont typeface="Monotype Sorts"/>
              <a:buNone/>
            </a:pPr>
            <a:endParaRPr lang="en-US" sz="3600">
              <a:solidFill>
                <a:schemeClr val="accent1"/>
              </a:solidFill>
              <a:latin typeface="Arial Black"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5" y="317500"/>
            <a:ext cx="2052638"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4188" y="317500"/>
            <a:ext cx="6008687"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418C3F3-FABD-4D11-A3DD-6005C91B1DAD}" type="datetimeFigureOut">
              <a:rPr lang="en-US"/>
              <a:pPr/>
              <a:t>6/16/2009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673D466-7570-4767-92FD-F4D14ABE076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42" name="Freeform 2"/>
          <p:cNvSpPr>
            <a:spLocks/>
          </p:cNvSpPr>
          <p:nvPr/>
        </p:nvSpPr>
        <p:spPr bwMode="auto">
          <a:xfrm>
            <a:off x="52388" y="-182563"/>
            <a:ext cx="9539287" cy="4562476"/>
          </a:xfrm>
          <a:custGeom>
            <a:avLst/>
            <a:gdLst/>
            <a:ahLst/>
            <a:cxnLst>
              <a:cxn ang="0">
                <a:pos x="0" y="0"/>
              </a:cxn>
              <a:cxn ang="0">
                <a:pos x="5715" y="0"/>
              </a:cxn>
              <a:cxn ang="0">
                <a:pos x="5698" y="2759"/>
              </a:cxn>
              <a:cxn ang="0">
                <a:pos x="3543" y="1143"/>
              </a:cxn>
              <a:cxn ang="0">
                <a:pos x="2906" y="718"/>
              </a:cxn>
              <a:cxn ang="0">
                <a:pos x="2335" y="457"/>
              </a:cxn>
              <a:cxn ang="0">
                <a:pos x="1486" y="163"/>
              </a:cxn>
              <a:cxn ang="0">
                <a:pos x="800" y="49"/>
              </a:cxn>
            </a:cxnLst>
            <a:rect l="0" t="0" r="r" b="b"/>
            <a:pathLst>
              <a:path w="5715" h="2759">
                <a:moveTo>
                  <a:pt x="0" y="0"/>
                </a:moveTo>
                <a:lnTo>
                  <a:pt x="5715" y="0"/>
                </a:lnTo>
                <a:lnTo>
                  <a:pt x="5698" y="2759"/>
                </a:lnTo>
                <a:lnTo>
                  <a:pt x="3543" y="1143"/>
                </a:lnTo>
                <a:lnTo>
                  <a:pt x="2906" y="718"/>
                </a:lnTo>
                <a:lnTo>
                  <a:pt x="2335" y="457"/>
                </a:lnTo>
                <a:lnTo>
                  <a:pt x="1486" y="163"/>
                </a:lnTo>
                <a:lnTo>
                  <a:pt x="800" y="49"/>
                </a:lnTo>
              </a:path>
            </a:pathLst>
          </a:custGeom>
          <a:noFill/>
          <a:ln w="76200" cap="flat" cmpd="sng">
            <a:noFill/>
            <a:prstDash val="solid"/>
            <a:round/>
            <a:headEnd type="none" w="med" len="med"/>
            <a:tailEnd type="none" w="med" len="med"/>
          </a:ln>
          <a:effectLst/>
        </p:spPr>
        <p:txBody>
          <a:bodyPr wrap="none" anchor="ctr"/>
          <a:lstStyle/>
          <a:p>
            <a:endParaRPr lang="en-US"/>
          </a:p>
        </p:txBody>
      </p:sp>
      <p:sp>
        <p:nvSpPr>
          <p:cNvPr id="1027" name="Rectangle 3"/>
          <p:cNvSpPr>
            <a:spLocks noGrp="1" noChangeArrowheads="1"/>
          </p:cNvSpPr>
          <p:nvPr>
            <p:ph type="title"/>
          </p:nvPr>
        </p:nvSpPr>
        <p:spPr bwMode="auto">
          <a:xfrm>
            <a:off x="484188" y="317500"/>
            <a:ext cx="8213725" cy="1193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Slide Title style</a:t>
            </a:r>
          </a:p>
        </p:txBody>
      </p:sp>
      <p:sp>
        <p:nvSpPr>
          <p:cNvPr id="1028"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1" descr="EECS wave Centered text (15 pt)"/>
          <p:cNvPicPr>
            <a:picLocks noChangeAspect="1" noChangeArrowheads="1"/>
          </p:cNvPicPr>
          <p:nvPr/>
        </p:nvPicPr>
        <p:blipFill>
          <a:blip r:embed="rId15" cstate="print">
            <a:clrChange>
              <a:clrFrom>
                <a:srgbClr val="FDFDFD"/>
              </a:clrFrom>
              <a:clrTo>
                <a:srgbClr val="FDFDFD">
                  <a:alpha val="0"/>
                </a:srgbClr>
              </a:clrTo>
            </a:clrChange>
          </a:blip>
          <a:srcRect/>
          <a:stretch>
            <a:fillRect/>
          </a:stretch>
        </p:blipFill>
        <p:spPr bwMode="auto">
          <a:xfrm>
            <a:off x="5410200" y="6134100"/>
            <a:ext cx="3713163" cy="658813"/>
          </a:xfrm>
          <a:prstGeom prst="rect">
            <a:avLst/>
          </a:prstGeom>
          <a:noFill/>
          <a:ln w="9525">
            <a:noFill/>
            <a:miter lim="800000"/>
            <a:headEnd/>
            <a:tailEnd/>
          </a:ln>
        </p:spPr>
      </p:pic>
      <p:pic>
        <p:nvPicPr>
          <p:cNvPr id="1030" name="Picture 5" descr="UCF logo- tag horizontal"/>
          <p:cNvPicPr>
            <a:picLocks noChangeAspect="1" noChangeArrowheads="1"/>
          </p:cNvPicPr>
          <p:nvPr/>
        </p:nvPicPr>
        <p:blipFill>
          <a:blip r:embed="rId16" cstate="print">
            <a:clrChange>
              <a:clrFrom>
                <a:srgbClr val="FDFDFD"/>
              </a:clrFrom>
              <a:clrTo>
                <a:srgbClr val="FDFDFD">
                  <a:alpha val="0"/>
                </a:srgbClr>
              </a:clrTo>
            </a:clrChange>
          </a:blip>
          <a:srcRect/>
          <a:stretch>
            <a:fillRect/>
          </a:stretch>
        </p:blipFill>
        <p:spPr bwMode="auto">
          <a:xfrm>
            <a:off x="96838" y="6145213"/>
            <a:ext cx="3865562" cy="635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rtl="0" fontAlgn="base">
        <a:spcBef>
          <a:spcPct val="0"/>
        </a:spcBef>
        <a:spcAft>
          <a:spcPct val="0"/>
        </a:spcAft>
        <a:buClr>
          <a:srgbClr val="E4B60B"/>
        </a:buClr>
        <a:buSzPct val="90000"/>
        <a:buFont typeface="Monotype Sorts"/>
        <a:defRPr sz="3600">
          <a:solidFill>
            <a:schemeClr val="tx1"/>
          </a:solidFill>
          <a:latin typeface="+mj-lt"/>
          <a:ea typeface="+mj-ea"/>
          <a:cs typeface="+mj-cs"/>
        </a:defRPr>
      </a:lvl1pPr>
      <a:lvl2pPr algn="ctr" rtl="0" fontAlgn="base">
        <a:spcBef>
          <a:spcPct val="0"/>
        </a:spcBef>
        <a:spcAft>
          <a:spcPct val="0"/>
        </a:spcAft>
        <a:buClr>
          <a:srgbClr val="E4B60B"/>
        </a:buClr>
        <a:buSzPct val="90000"/>
        <a:buFont typeface="Monotype Sorts"/>
        <a:defRPr sz="3600">
          <a:solidFill>
            <a:schemeClr val="tx1"/>
          </a:solidFill>
          <a:latin typeface="Arial Black" pitchFamily="34" charset="0"/>
        </a:defRPr>
      </a:lvl2pPr>
      <a:lvl3pPr algn="ctr" rtl="0" fontAlgn="base">
        <a:spcBef>
          <a:spcPct val="0"/>
        </a:spcBef>
        <a:spcAft>
          <a:spcPct val="0"/>
        </a:spcAft>
        <a:buClr>
          <a:srgbClr val="E4B60B"/>
        </a:buClr>
        <a:buSzPct val="90000"/>
        <a:buFont typeface="Monotype Sorts"/>
        <a:defRPr sz="3600">
          <a:solidFill>
            <a:schemeClr val="tx1"/>
          </a:solidFill>
          <a:latin typeface="Arial Black" pitchFamily="34" charset="0"/>
        </a:defRPr>
      </a:lvl3pPr>
      <a:lvl4pPr algn="ctr" rtl="0" fontAlgn="base">
        <a:spcBef>
          <a:spcPct val="0"/>
        </a:spcBef>
        <a:spcAft>
          <a:spcPct val="0"/>
        </a:spcAft>
        <a:buClr>
          <a:srgbClr val="E4B60B"/>
        </a:buClr>
        <a:buSzPct val="90000"/>
        <a:buFont typeface="Monotype Sorts"/>
        <a:defRPr sz="3600">
          <a:solidFill>
            <a:schemeClr val="tx1"/>
          </a:solidFill>
          <a:latin typeface="Arial Black" pitchFamily="34" charset="0"/>
        </a:defRPr>
      </a:lvl4pPr>
      <a:lvl5pPr algn="ctr" rtl="0" fontAlgn="base">
        <a:spcBef>
          <a:spcPct val="0"/>
        </a:spcBef>
        <a:spcAft>
          <a:spcPct val="0"/>
        </a:spcAft>
        <a:buClr>
          <a:srgbClr val="E4B60B"/>
        </a:buClr>
        <a:buSzPct val="90000"/>
        <a:buFont typeface="Monotype Sorts"/>
        <a:defRPr sz="3600">
          <a:solidFill>
            <a:schemeClr val="tx1"/>
          </a:solidFill>
          <a:latin typeface="Arial Black" pitchFamily="34" charset="0"/>
        </a:defRPr>
      </a:lvl5pPr>
      <a:lvl6pPr marL="457200" algn="ctr" rtl="0" eaLnBrk="1" fontAlgn="base" hangingPunct="1">
        <a:spcBef>
          <a:spcPct val="0"/>
        </a:spcBef>
        <a:spcAft>
          <a:spcPct val="0"/>
        </a:spcAft>
        <a:buClr>
          <a:srgbClr val="E4B60B"/>
        </a:buClr>
        <a:buSzPct val="90000"/>
        <a:buFont typeface="Monotype Sorts" pitchFamily="2" charset="2"/>
        <a:defRPr sz="3600">
          <a:solidFill>
            <a:schemeClr val="tx1"/>
          </a:solidFill>
          <a:latin typeface="Arial Black" pitchFamily="34" charset="0"/>
        </a:defRPr>
      </a:lvl6pPr>
      <a:lvl7pPr marL="914400" algn="ctr" rtl="0" eaLnBrk="1" fontAlgn="base" hangingPunct="1">
        <a:spcBef>
          <a:spcPct val="0"/>
        </a:spcBef>
        <a:spcAft>
          <a:spcPct val="0"/>
        </a:spcAft>
        <a:buClr>
          <a:srgbClr val="E4B60B"/>
        </a:buClr>
        <a:buSzPct val="90000"/>
        <a:buFont typeface="Monotype Sorts" pitchFamily="2" charset="2"/>
        <a:defRPr sz="3600">
          <a:solidFill>
            <a:schemeClr val="tx1"/>
          </a:solidFill>
          <a:latin typeface="Arial Black" pitchFamily="34" charset="0"/>
        </a:defRPr>
      </a:lvl7pPr>
      <a:lvl8pPr marL="1371600" algn="ctr" rtl="0" eaLnBrk="1" fontAlgn="base" hangingPunct="1">
        <a:spcBef>
          <a:spcPct val="0"/>
        </a:spcBef>
        <a:spcAft>
          <a:spcPct val="0"/>
        </a:spcAft>
        <a:buClr>
          <a:srgbClr val="E4B60B"/>
        </a:buClr>
        <a:buSzPct val="90000"/>
        <a:buFont typeface="Monotype Sorts" pitchFamily="2" charset="2"/>
        <a:defRPr sz="3600">
          <a:solidFill>
            <a:schemeClr val="tx1"/>
          </a:solidFill>
          <a:latin typeface="Arial Black" pitchFamily="34" charset="0"/>
        </a:defRPr>
      </a:lvl8pPr>
      <a:lvl9pPr marL="1828800" algn="ctr" rtl="0" eaLnBrk="1" fontAlgn="base" hangingPunct="1">
        <a:spcBef>
          <a:spcPct val="0"/>
        </a:spcBef>
        <a:spcAft>
          <a:spcPct val="0"/>
        </a:spcAft>
        <a:buClr>
          <a:srgbClr val="E4B60B"/>
        </a:buClr>
        <a:buSzPct val="90000"/>
        <a:buFont typeface="Monotype Sorts" pitchFamily="2" charset="2"/>
        <a:defRPr sz="3600">
          <a:solidFill>
            <a:schemeClr val="tx1"/>
          </a:solidFill>
          <a:latin typeface="Arial Black" pitchFamily="34" charset="0"/>
        </a:defRPr>
      </a:lvl9pPr>
    </p:titleStyle>
    <p:bodyStyle>
      <a:lvl1pPr marL="457200" indent="-457200" algn="l" rtl="0" fontAlgn="base">
        <a:spcBef>
          <a:spcPct val="20000"/>
        </a:spcBef>
        <a:spcAft>
          <a:spcPct val="0"/>
        </a:spcAft>
        <a:buClr>
          <a:schemeClr val="tx1"/>
        </a:buClr>
        <a:buSzPct val="150000"/>
        <a:buChar char="•"/>
        <a:defRPr sz="2800" b="1">
          <a:solidFill>
            <a:srgbClr val="5F5F5F"/>
          </a:solidFill>
          <a:latin typeface="+mn-lt"/>
          <a:ea typeface="+mn-ea"/>
          <a:cs typeface="+mn-cs"/>
        </a:defRPr>
      </a:lvl1pPr>
      <a:lvl2pPr marL="1033463" indent="-461963" algn="l" rtl="0" fontAlgn="base">
        <a:spcBef>
          <a:spcPct val="20000"/>
        </a:spcBef>
        <a:spcAft>
          <a:spcPct val="0"/>
        </a:spcAft>
        <a:buClr>
          <a:schemeClr val="tx1"/>
        </a:buClr>
        <a:buSzPct val="90000"/>
        <a:buChar char="-"/>
        <a:defRPr sz="2800" b="1">
          <a:solidFill>
            <a:srgbClr val="5F5F5F"/>
          </a:solidFill>
          <a:latin typeface="+mn-lt"/>
        </a:defRPr>
      </a:lvl2pPr>
      <a:lvl3pPr marL="1541463" indent="-342900" algn="l" rtl="0" fontAlgn="base">
        <a:spcBef>
          <a:spcPct val="20000"/>
        </a:spcBef>
        <a:spcAft>
          <a:spcPct val="0"/>
        </a:spcAft>
        <a:buClr>
          <a:schemeClr val="tx1"/>
        </a:buClr>
        <a:buSzPct val="60000"/>
        <a:buFont typeface="Monotype Sorts"/>
        <a:buChar char="w"/>
        <a:defRPr sz="2800" b="1">
          <a:solidFill>
            <a:srgbClr val="5F5F5F"/>
          </a:solidFill>
          <a:latin typeface="+mn-lt"/>
        </a:defRPr>
      </a:lvl3pPr>
      <a:lvl4pPr marL="1884363" indent="-228600" algn="l" rtl="0" fontAlgn="base">
        <a:spcBef>
          <a:spcPct val="20000"/>
        </a:spcBef>
        <a:spcAft>
          <a:spcPct val="0"/>
        </a:spcAft>
        <a:buClr>
          <a:schemeClr val="tx1"/>
        </a:buClr>
        <a:buSzPct val="90000"/>
        <a:buFont typeface="Wingdings" pitchFamily="2" charset="2"/>
        <a:buChar char="§"/>
        <a:defRPr sz="2800" b="1">
          <a:solidFill>
            <a:schemeClr val="tx1"/>
          </a:solidFill>
          <a:latin typeface="+mn-lt"/>
        </a:defRPr>
      </a:lvl4pPr>
      <a:lvl5pPr marL="2227263" indent="-228600" algn="l" rtl="0" fontAlgn="base">
        <a:spcBef>
          <a:spcPct val="20000"/>
        </a:spcBef>
        <a:spcAft>
          <a:spcPct val="0"/>
        </a:spcAft>
        <a:buClr>
          <a:schemeClr val="tx1"/>
        </a:buClr>
        <a:buSzPct val="60000"/>
        <a:buFont typeface="Wingdings" pitchFamily="2" charset="2"/>
        <a:buChar char=""/>
        <a:defRPr sz="2800" b="1">
          <a:solidFill>
            <a:schemeClr val="tx1"/>
          </a:solidFill>
          <a:latin typeface="+mn-lt"/>
        </a:defRPr>
      </a:lvl5pPr>
      <a:lvl6pPr marL="2684463" indent="-228600" algn="l" rtl="0" eaLnBrk="1" fontAlgn="base" hangingPunct="1">
        <a:spcBef>
          <a:spcPct val="20000"/>
        </a:spcBef>
        <a:spcAft>
          <a:spcPct val="0"/>
        </a:spcAft>
        <a:buClr>
          <a:schemeClr val="tx1"/>
        </a:buClr>
        <a:buSzPct val="60000"/>
        <a:buFont typeface="Wingdings" pitchFamily="2" charset="2"/>
        <a:buChar char=""/>
        <a:defRPr sz="2800" b="1">
          <a:solidFill>
            <a:schemeClr val="tx1"/>
          </a:solidFill>
          <a:latin typeface="+mn-lt"/>
        </a:defRPr>
      </a:lvl6pPr>
      <a:lvl7pPr marL="3141663" indent="-228600" algn="l" rtl="0" eaLnBrk="1" fontAlgn="base" hangingPunct="1">
        <a:spcBef>
          <a:spcPct val="20000"/>
        </a:spcBef>
        <a:spcAft>
          <a:spcPct val="0"/>
        </a:spcAft>
        <a:buClr>
          <a:schemeClr val="tx1"/>
        </a:buClr>
        <a:buSzPct val="60000"/>
        <a:buFont typeface="Wingdings" pitchFamily="2" charset="2"/>
        <a:buChar char=""/>
        <a:defRPr sz="2800" b="1">
          <a:solidFill>
            <a:schemeClr val="tx1"/>
          </a:solidFill>
          <a:latin typeface="+mn-lt"/>
        </a:defRPr>
      </a:lvl7pPr>
      <a:lvl8pPr marL="3598863" indent="-228600" algn="l" rtl="0" eaLnBrk="1" fontAlgn="base" hangingPunct="1">
        <a:spcBef>
          <a:spcPct val="20000"/>
        </a:spcBef>
        <a:spcAft>
          <a:spcPct val="0"/>
        </a:spcAft>
        <a:buClr>
          <a:schemeClr val="tx1"/>
        </a:buClr>
        <a:buSzPct val="60000"/>
        <a:buFont typeface="Wingdings" pitchFamily="2" charset="2"/>
        <a:buChar char=""/>
        <a:defRPr sz="2800" b="1">
          <a:solidFill>
            <a:schemeClr val="tx1"/>
          </a:solidFill>
          <a:latin typeface="+mn-lt"/>
        </a:defRPr>
      </a:lvl8pPr>
      <a:lvl9pPr marL="4056063" indent="-228600" algn="l" rtl="0" eaLnBrk="1" fontAlgn="base" hangingPunct="1">
        <a:spcBef>
          <a:spcPct val="20000"/>
        </a:spcBef>
        <a:spcAft>
          <a:spcPct val="0"/>
        </a:spcAft>
        <a:buClr>
          <a:schemeClr val="tx1"/>
        </a:buClr>
        <a:buSzPct val="60000"/>
        <a:buFont typeface="Wingdings" pitchFamily="2" charset="2"/>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obsdata.com/metal_detector/diagramlrg.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parkfun.com/commerce/tutorials.php" TargetMode="External"/><Relationship Id="rId2" Type="http://schemas.openxmlformats.org/officeDocument/2006/relationships/hyperlink" Target="http://www.arduino.cc/"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4294967295"/>
          </p:nvPr>
        </p:nvSpPr>
        <p:spPr>
          <a:xfrm>
            <a:off x="381000" y="3733800"/>
            <a:ext cx="8229600" cy="1447800"/>
          </a:xfrm>
        </p:spPr>
        <p:txBody>
          <a:bodyPr/>
          <a:lstStyle/>
          <a:p>
            <a:pPr algn="ctr">
              <a:buFontTx/>
              <a:buNone/>
            </a:pPr>
            <a:r>
              <a:rPr lang="en-US" sz="2000" smtClean="0">
                <a:solidFill>
                  <a:schemeClr val="tx1"/>
                </a:solidFill>
              </a:rPr>
              <a:t>Bob Augustine</a:t>
            </a:r>
          </a:p>
          <a:p>
            <a:pPr algn="ctr">
              <a:buFontTx/>
              <a:buNone/>
            </a:pPr>
            <a:r>
              <a:rPr lang="en-US" sz="2000" smtClean="0">
                <a:solidFill>
                  <a:schemeClr val="tx1"/>
                </a:solidFill>
              </a:rPr>
              <a:t>Christopher Bond</a:t>
            </a:r>
          </a:p>
          <a:p>
            <a:pPr algn="ctr">
              <a:buFontTx/>
              <a:buNone/>
            </a:pPr>
            <a:r>
              <a:rPr lang="en-US" sz="2000" smtClean="0">
                <a:solidFill>
                  <a:schemeClr val="tx1"/>
                </a:solidFill>
              </a:rPr>
              <a:t>Mike Grasso</a:t>
            </a:r>
          </a:p>
        </p:txBody>
      </p:sp>
      <p:sp>
        <p:nvSpPr>
          <p:cNvPr id="3075" name="Rectangle 7"/>
          <p:cNvSpPr>
            <a:spLocks noGrp="1" noChangeArrowheads="1"/>
          </p:cNvSpPr>
          <p:nvPr>
            <p:ph type="ctrTitle" idx="4294967295"/>
          </p:nvPr>
        </p:nvSpPr>
        <p:spPr>
          <a:xfrm>
            <a:off x="685800" y="1577975"/>
            <a:ext cx="7772400" cy="1470025"/>
          </a:xfrm>
        </p:spPr>
        <p:txBody>
          <a:bodyPr/>
          <a:lstStyle/>
          <a:p>
            <a:pPr>
              <a:spcBef>
                <a:spcPct val="20000"/>
              </a:spcBef>
            </a:pPr>
            <a:r>
              <a:rPr lang="en-US" sz="2800" i="1" smtClean="0"/>
              <a:t>AMDV:</a:t>
            </a:r>
            <a:br>
              <a:rPr lang="en-US" sz="2800" i="1" smtClean="0"/>
            </a:br>
            <a:r>
              <a:rPr lang="en-US" sz="2800" i="1" smtClean="0"/>
              <a:t>Autonomous Metal Detecting Vehicle</a:t>
            </a:r>
            <a:r>
              <a:rPr lang="en-US" sz="2000" i="1" smtClean="0"/>
              <a:t/>
            </a:r>
            <a:br>
              <a:rPr lang="en-US" sz="2000" i="1" smtClean="0"/>
            </a:br>
            <a:r>
              <a:rPr lang="en-US" u="sng" smtClean="0"/>
              <a:t/>
            </a:r>
            <a:br>
              <a:rPr lang="en-US" u="sng" smtClean="0"/>
            </a:br>
            <a:r>
              <a:rPr lang="en-US" sz="4400" u="sng" smtClean="0"/>
              <a:t>Critical Design Review</a:t>
            </a:r>
            <a:endParaRPr lang="en-US" sz="4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GPS:</a:t>
            </a:r>
            <a:br>
              <a:rPr lang="en-US" smtClean="0"/>
            </a:br>
            <a:r>
              <a:rPr lang="en-US" smtClean="0"/>
              <a:t>Requirements</a:t>
            </a:r>
          </a:p>
        </p:txBody>
      </p:sp>
      <p:sp>
        <p:nvSpPr>
          <p:cNvPr id="36867" name="Content Placeholder 2"/>
          <p:cNvSpPr>
            <a:spLocks noGrp="1"/>
          </p:cNvSpPr>
          <p:nvPr>
            <p:ph idx="1"/>
          </p:nvPr>
        </p:nvSpPr>
        <p:spPr/>
        <p:txBody>
          <a:bodyPr/>
          <a:lstStyle/>
          <a:p>
            <a:r>
              <a:rPr lang="en-US" sz="2000" smtClean="0"/>
              <a:t>GPS Purpose:  Used to mark location of metallic objects found</a:t>
            </a:r>
          </a:p>
          <a:p>
            <a:r>
              <a:rPr lang="en-US" sz="2000" smtClean="0"/>
              <a:t>The GPS must be able to meet the following specifications:</a:t>
            </a:r>
          </a:p>
          <a:p>
            <a:pPr lvl="1"/>
            <a:r>
              <a:rPr lang="en-US" sz="2000" smtClean="0"/>
              <a:t>Fast satellite fix time</a:t>
            </a:r>
          </a:p>
          <a:p>
            <a:pPr lvl="1"/>
            <a:r>
              <a:rPr lang="en-US" sz="2000" smtClean="0"/>
              <a:t>Small, inclusive chipset – GPS module and engine board</a:t>
            </a:r>
          </a:p>
          <a:p>
            <a:pPr lvl="1"/>
            <a:r>
              <a:rPr lang="en-US" sz="2000" smtClean="0"/>
              <a:t>Well documented</a:t>
            </a:r>
          </a:p>
          <a:p>
            <a:pPr lvl="1"/>
            <a:r>
              <a:rPr lang="en-US" sz="2000" smtClean="0"/>
              <a:t>Support WAAS</a:t>
            </a:r>
          </a:p>
          <a:p>
            <a:pPr lvl="1"/>
            <a:r>
              <a:rPr lang="en-US" sz="2000" smtClean="0"/>
              <a:t>High Accuracy (less than 5 meters)</a:t>
            </a:r>
          </a:p>
          <a:p>
            <a:endParaRPr lang="en-US" sz="2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GPS:</a:t>
            </a:r>
            <a:br>
              <a:rPr lang="en-US" smtClean="0"/>
            </a:br>
            <a:r>
              <a:rPr lang="en-US" smtClean="0"/>
              <a:t>Options</a:t>
            </a:r>
          </a:p>
        </p:txBody>
      </p:sp>
      <p:sp>
        <p:nvSpPr>
          <p:cNvPr id="37891" name="Content Placeholder 2"/>
          <p:cNvSpPr>
            <a:spLocks noGrp="1"/>
          </p:cNvSpPr>
          <p:nvPr>
            <p:ph idx="1"/>
          </p:nvPr>
        </p:nvSpPr>
        <p:spPr/>
        <p:txBody>
          <a:bodyPr/>
          <a:lstStyle/>
          <a:p>
            <a:pPr>
              <a:buFontTx/>
              <a:buNone/>
            </a:pPr>
            <a:endParaRPr lang="en-US" sz="2000" smtClean="0"/>
          </a:p>
        </p:txBody>
      </p:sp>
      <p:graphicFrame>
        <p:nvGraphicFramePr>
          <p:cNvPr id="4" name="Table 3"/>
          <p:cNvGraphicFramePr>
            <a:graphicFrameLocks noGrp="1"/>
          </p:cNvGraphicFramePr>
          <p:nvPr/>
        </p:nvGraphicFramePr>
        <p:xfrm>
          <a:off x="990600" y="1981200"/>
          <a:ext cx="7010400" cy="3625215"/>
        </p:xfrm>
        <a:graphic>
          <a:graphicData uri="http://schemas.openxmlformats.org/drawingml/2006/table">
            <a:tbl>
              <a:tblPr/>
              <a:tblGrid>
                <a:gridCol w="2209800"/>
                <a:gridCol w="1295400"/>
                <a:gridCol w="1752600"/>
                <a:gridCol w="17526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FAFFCD"/>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AFFCD"/>
                          </a:solidFill>
                          <a:effectLst/>
                          <a:latin typeface="Arial" pitchFamily="34" charset="0"/>
                        </a:rPr>
                        <a:t>EM-406a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AFFCD"/>
                          </a:solidFill>
                          <a:effectLst/>
                          <a:latin typeface="Arial" pitchFamily="34" charset="0"/>
                        </a:rPr>
                        <a:t>EM-408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AFFCD"/>
                          </a:solidFill>
                          <a:effectLst/>
                          <a:latin typeface="Arial" pitchFamily="34" charset="0"/>
                        </a:rPr>
                        <a:t>ET-112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rPr>
                        <a:t>Chipset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SiRF StarIII/LP Single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SiRF StarIII/LP Single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MediaTek MT3318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rPr>
                        <a:t>Number of Channels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rPr>
                        <a:t>Accuracy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5 Meters (WAAS)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5 Meters (WAAS)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5 Meters (WAAS)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rPr>
                        <a:t>Cold Start / Hot Start Acquisition Time(sec)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42 /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42 /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48 /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rPr>
                        <a:t>Data Communication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TTL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TTL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TTL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rPr>
                        <a:t>External Antenna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rPr>
                        <a:t>Cost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$46.99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$47.99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$43.99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GPS:</a:t>
            </a:r>
            <a:br>
              <a:rPr lang="en-US" smtClean="0"/>
            </a:br>
            <a:r>
              <a:rPr lang="en-US" smtClean="0"/>
              <a:t>EM-406a</a:t>
            </a:r>
          </a:p>
        </p:txBody>
      </p:sp>
      <p:sp>
        <p:nvSpPr>
          <p:cNvPr id="38915" name="Content Placeholder 2"/>
          <p:cNvSpPr>
            <a:spLocks noGrp="1"/>
          </p:cNvSpPr>
          <p:nvPr>
            <p:ph idx="1"/>
          </p:nvPr>
        </p:nvSpPr>
        <p:spPr/>
        <p:txBody>
          <a:bodyPr/>
          <a:lstStyle/>
          <a:p>
            <a:r>
              <a:rPr lang="en-US" sz="2000" smtClean="0"/>
              <a:t>Choose EM-406a</a:t>
            </a:r>
          </a:p>
          <a:p>
            <a:pPr lvl="1"/>
            <a:r>
              <a:rPr lang="en-US" sz="2000" smtClean="0"/>
              <a:t>Good reviews and support</a:t>
            </a:r>
          </a:p>
          <a:p>
            <a:pPr lvl="1"/>
            <a:r>
              <a:rPr lang="en-US" sz="2000" smtClean="0"/>
              <a:t>Operating Voltage of 4.5-6.5V</a:t>
            </a:r>
          </a:p>
          <a:p>
            <a:pPr lvl="1"/>
            <a:r>
              <a:rPr lang="en-US" sz="2000" smtClean="0"/>
              <a:t>TTL Communication</a:t>
            </a:r>
          </a:p>
          <a:p>
            <a:pPr lvl="1"/>
            <a:r>
              <a:rPr lang="en-US" sz="2000" smtClean="0"/>
              <a:t>Relatively low cost</a:t>
            </a:r>
          </a:p>
          <a:p>
            <a:r>
              <a:rPr lang="en-US" sz="2000" smtClean="0"/>
              <a:t>Connected to digital pins on MCU</a:t>
            </a:r>
          </a:p>
          <a:p>
            <a:r>
              <a:rPr lang="en-US" sz="2000" smtClean="0"/>
              <a:t>Cost:  $37.59</a:t>
            </a:r>
          </a:p>
          <a:p>
            <a:pPr lvl="1"/>
            <a:r>
              <a:rPr lang="en-US" sz="2000" smtClean="0"/>
              <a:t>Discounted by manufacture</a:t>
            </a:r>
          </a:p>
          <a:p>
            <a:endParaRPr lang="en-US" sz="2000" smtClean="0"/>
          </a:p>
        </p:txBody>
      </p:sp>
      <p:pic>
        <p:nvPicPr>
          <p:cNvPr id="38916" name="Picture 3"/>
          <p:cNvPicPr>
            <a:picLocks noChangeAspect="1" noChangeArrowheads="1"/>
          </p:cNvPicPr>
          <p:nvPr/>
        </p:nvPicPr>
        <p:blipFill>
          <a:blip r:embed="rId2" cstate="print"/>
          <a:srcRect l="3125" t="18750" r="68750" b="72917"/>
          <a:stretch>
            <a:fillRect/>
          </a:stretch>
        </p:blipFill>
        <p:spPr bwMode="auto">
          <a:xfrm>
            <a:off x="5334000" y="4419600"/>
            <a:ext cx="3429000" cy="762000"/>
          </a:xfrm>
          <a:prstGeom prst="rect">
            <a:avLst/>
          </a:prstGeom>
          <a:noFill/>
          <a:ln w="9525">
            <a:noFill/>
            <a:miter lim="800000"/>
            <a:headEnd/>
            <a:tailEnd/>
          </a:ln>
        </p:spPr>
      </p:pic>
      <p:pic>
        <p:nvPicPr>
          <p:cNvPr id="38917" name="Picture 2" descr="C:\Users\Bob Augustine\Desktop\GPS.jpg"/>
          <p:cNvPicPr>
            <a:picLocks noChangeAspect="1" noChangeArrowheads="1"/>
          </p:cNvPicPr>
          <p:nvPr/>
        </p:nvPicPr>
        <p:blipFill>
          <a:blip r:embed="rId3" cstate="print"/>
          <a:srcRect l="6857" t="16071" r="3194"/>
          <a:stretch>
            <a:fillRect/>
          </a:stretch>
        </p:blipFill>
        <p:spPr bwMode="auto">
          <a:xfrm>
            <a:off x="5410200" y="1981200"/>
            <a:ext cx="3330575" cy="233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Detection Types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Very low frequency (VLF) </a:t>
            </a:r>
          </a:p>
          <a:p>
            <a:pPr lvl="1" fontAlgn="auto">
              <a:spcAft>
                <a:spcPts val="0"/>
              </a:spcAft>
              <a:buFont typeface="Arial" pitchFamily="34" charset="0"/>
              <a:buChar char="–"/>
              <a:defRPr/>
            </a:pPr>
            <a:r>
              <a:rPr lang="en-US" dirty="0" smtClean="0"/>
              <a:t>Receiver coil</a:t>
            </a:r>
          </a:p>
          <a:p>
            <a:pPr lvl="1" fontAlgn="auto">
              <a:spcAft>
                <a:spcPts val="0"/>
              </a:spcAft>
              <a:buFont typeface="Arial" pitchFamily="34" charset="0"/>
              <a:buChar char="–"/>
              <a:defRPr/>
            </a:pPr>
            <a:r>
              <a:rPr lang="en-US" dirty="0" smtClean="0"/>
              <a:t>Transmitter coil</a:t>
            </a:r>
          </a:p>
          <a:p>
            <a:pPr fontAlgn="auto">
              <a:spcAft>
                <a:spcPts val="0"/>
              </a:spcAft>
              <a:buFont typeface="Arial" pitchFamily="34" charset="0"/>
              <a:buChar char="•"/>
              <a:defRPr/>
            </a:pPr>
            <a:r>
              <a:rPr lang="en-US" dirty="0" smtClean="0"/>
              <a:t>Pulse induction (PI) </a:t>
            </a:r>
          </a:p>
          <a:p>
            <a:pPr lvl="1" fontAlgn="auto">
              <a:spcAft>
                <a:spcPts val="0"/>
              </a:spcAft>
              <a:buFont typeface="Arial" pitchFamily="34" charset="0"/>
              <a:buChar char="–"/>
              <a:defRPr/>
            </a:pPr>
            <a:r>
              <a:rPr lang="en-US" dirty="0" smtClean="0"/>
              <a:t>Short power burst</a:t>
            </a:r>
          </a:p>
          <a:p>
            <a:pPr lvl="1" fontAlgn="auto">
              <a:spcAft>
                <a:spcPts val="0"/>
              </a:spcAft>
              <a:buFont typeface="Arial" pitchFamily="34" charset="0"/>
              <a:buChar char="–"/>
              <a:defRPr/>
            </a:pPr>
            <a:r>
              <a:rPr lang="en-US" dirty="0" smtClean="0"/>
              <a:t>Usually a one coil system</a:t>
            </a:r>
          </a:p>
          <a:p>
            <a:pPr fontAlgn="auto">
              <a:spcAft>
                <a:spcPts val="0"/>
              </a:spcAft>
              <a:buFont typeface="Arial" pitchFamily="34" charset="0"/>
              <a:buChar char="•"/>
              <a:defRPr/>
            </a:pPr>
            <a:r>
              <a:rPr lang="en-US" dirty="0" smtClean="0"/>
              <a:t>Beat-frequency oscillation (BFO) </a:t>
            </a:r>
          </a:p>
          <a:p>
            <a:pPr lvl="1" fontAlgn="auto">
              <a:spcAft>
                <a:spcPts val="0"/>
              </a:spcAft>
              <a:buFont typeface="Arial" pitchFamily="34" charset="0"/>
              <a:buChar char="–"/>
              <a:defRPr/>
            </a:pPr>
            <a:r>
              <a:rPr lang="en-US" dirty="0" smtClean="0"/>
              <a:t>Search coil</a:t>
            </a:r>
          </a:p>
          <a:p>
            <a:pPr lvl="1" fontAlgn="auto">
              <a:spcAft>
                <a:spcPts val="0"/>
              </a:spcAft>
              <a:buFont typeface="Arial" pitchFamily="34" charset="0"/>
              <a:buChar char="–"/>
              <a:defRPr/>
            </a:pPr>
            <a:r>
              <a:rPr lang="en-US" dirty="0" smtClean="0"/>
              <a:t>Reference Coil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BFO</a:t>
            </a:r>
          </a:p>
        </p:txBody>
      </p:sp>
      <p:sp>
        <p:nvSpPr>
          <p:cNvPr id="24579" name="Content Placeholder 2"/>
          <p:cNvSpPr>
            <a:spLocks noGrp="1"/>
          </p:cNvSpPr>
          <p:nvPr>
            <p:ph idx="1"/>
          </p:nvPr>
        </p:nvSpPr>
        <p:spPr>
          <a:xfrm>
            <a:off x="457200" y="1752600"/>
            <a:ext cx="5486400" cy="4373563"/>
          </a:xfrm>
        </p:spPr>
        <p:txBody>
          <a:bodyPr/>
          <a:lstStyle/>
          <a:p>
            <a:r>
              <a:rPr lang="en-US" smtClean="0"/>
              <a:t>A change in the oscillation creates a voltage through the output.</a:t>
            </a:r>
          </a:p>
          <a:p>
            <a:r>
              <a:rPr lang="en-US" smtClean="0"/>
              <a:t>When both oscillators are the same, it reaches ‘zero beat’ in which there is 0 voltage outputted</a:t>
            </a:r>
          </a:p>
        </p:txBody>
      </p:sp>
      <p:pic>
        <p:nvPicPr>
          <p:cNvPr id="24580" name="Picture 2"/>
          <p:cNvPicPr>
            <a:picLocks noChangeAspect="1" noChangeArrowheads="1"/>
          </p:cNvPicPr>
          <p:nvPr/>
        </p:nvPicPr>
        <p:blipFill>
          <a:blip r:embed="rId3" cstate="print"/>
          <a:srcRect l="27724" t="32307" r="48718" b="29231"/>
          <a:stretch>
            <a:fillRect/>
          </a:stretch>
        </p:blipFill>
        <p:spPr bwMode="auto">
          <a:xfrm>
            <a:off x="5791200" y="1828800"/>
            <a:ext cx="3114675"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Metal Detector Design</a:t>
            </a:r>
          </a:p>
        </p:txBody>
      </p:sp>
      <p:sp>
        <p:nvSpPr>
          <p:cNvPr id="25603" name="Content Placeholder 2"/>
          <p:cNvSpPr>
            <a:spLocks noGrp="1"/>
          </p:cNvSpPr>
          <p:nvPr>
            <p:ph idx="1"/>
          </p:nvPr>
        </p:nvSpPr>
        <p:spPr/>
        <p:txBody>
          <a:bodyPr/>
          <a:lstStyle/>
          <a:p>
            <a:endParaRPr lang="en-US" smtClean="0"/>
          </a:p>
        </p:txBody>
      </p:sp>
      <p:pic>
        <p:nvPicPr>
          <p:cNvPr id="25604" name="Picture 2" descr="http://www.bobsdata.com/metal_detector/diagrammed.jpg">
            <a:hlinkClick r:id="rId3"/>
          </p:cNvPr>
          <p:cNvPicPr>
            <a:picLocks noChangeAspect="1" noChangeArrowheads="1"/>
          </p:cNvPicPr>
          <p:nvPr/>
        </p:nvPicPr>
        <p:blipFill>
          <a:blip r:embed="rId4" cstate="print"/>
          <a:srcRect/>
          <a:stretch>
            <a:fillRect/>
          </a:stretch>
        </p:blipFill>
        <p:spPr bwMode="auto">
          <a:xfrm>
            <a:off x="1371600" y="1447800"/>
            <a:ext cx="64008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Metal Detection Design</a:t>
            </a:r>
          </a:p>
        </p:txBody>
      </p:sp>
      <p:sp>
        <p:nvSpPr>
          <p:cNvPr id="26627" name="Content Placeholder 2"/>
          <p:cNvSpPr>
            <a:spLocks noGrp="1"/>
          </p:cNvSpPr>
          <p:nvPr>
            <p:ph idx="1"/>
          </p:nvPr>
        </p:nvSpPr>
        <p:spPr/>
        <p:txBody>
          <a:bodyPr/>
          <a:lstStyle/>
          <a:p>
            <a:r>
              <a:rPr lang="en-US" smtClean="0"/>
              <a:t>CS209A</a:t>
            </a:r>
          </a:p>
          <a:p>
            <a:pPr lvl="1"/>
            <a:r>
              <a:rPr lang="en-US" smtClean="0"/>
              <a:t>Made by cherry semiconductors</a:t>
            </a:r>
          </a:p>
          <a:p>
            <a:pPr lvl="1"/>
            <a:r>
              <a:rPr lang="en-US" smtClean="0"/>
              <a:t>Has a better detection range</a:t>
            </a:r>
          </a:p>
          <a:p>
            <a:pPr lvl="1"/>
            <a:r>
              <a:rPr lang="en-US" smtClean="0"/>
              <a:t>No longer in production</a:t>
            </a:r>
          </a:p>
          <a:p>
            <a:r>
              <a:rPr lang="en-US" smtClean="0"/>
              <a:t>TDA0161</a:t>
            </a:r>
          </a:p>
          <a:p>
            <a:pPr lvl="1"/>
            <a:r>
              <a:rPr lang="en-US" smtClean="0"/>
              <a:t>Made by ST Microelectronics</a:t>
            </a:r>
          </a:p>
          <a:p>
            <a:pPr lvl="1"/>
            <a:r>
              <a:rPr lang="en-US" smtClean="0"/>
              <a:t>Readily available</a:t>
            </a:r>
          </a:p>
          <a:p>
            <a:pPr lvl="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TDA0161</a:t>
            </a:r>
          </a:p>
        </p:txBody>
      </p:sp>
      <p:sp>
        <p:nvSpPr>
          <p:cNvPr id="27651" name="Content Placeholder 2"/>
          <p:cNvSpPr>
            <a:spLocks noGrp="1"/>
          </p:cNvSpPr>
          <p:nvPr>
            <p:ph idx="1"/>
          </p:nvPr>
        </p:nvSpPr>
        <p:spPr/>
        <p:txBody>
          <a:bodyPr/>
          <a:lstStyle/>
          <a:p>
            <a:endParaRPr lang="en-US" smtClean="0"/>
          </a:p>
        </p:txBody>
      </p:sp>
      <p:pic>
        <p:nvPicPr>
          <p:cNvPr id="27652" name="Picture 2"/>
          <p:cNvPicPr>
            <a:picLocks noChangeAspect="1" noChangeArrowheads="1"/>
          </p:cNvPicPr>
          <p:nvPr/>
        </p:nvPicPr>
        <p:blipFill>
          <a:blip r:embed="rId3" cstate="print"/>
          <a:srcRect l="13333" t="22221" r="13333" b="16444"/>
          <a:stretch>
            <a:fillRect/>
          </a:stretch>
        </p:blipFill>
        <p:spPr bwMode="auto">
          <a:xfrm>
            <a:off x="457200" y="1828800"/>
            <a:ext cx="8305800" cy="434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TDA0161 Implementation</a:t>
            </a:r>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28676" name="Picture 2"/>
          <p:cNvPicPr>
            <a:picLocks noChangeAspect="1" noChangeArrowheads="1"/>
          </p:cNvPicPr>
          <p:nvPr/>
        </p:nvPicPr>
        <p:blipFill>
          <a:blip r:embed="rId3" cstate="print"/>
          <a:srcRect l="14444" t="19556" r="23334" b="11111"/>
          <a:stretch>
            <a:fillRect/>
          </a:stretch>
        </p:blipFill>
        <p:spPr bwMode="auto">
          <a:xfrm>
            <a:off x="3962400" y="2057400"/>
            <a:ext cx="4863256" cy="3386138"/>
          </a:xfrm>
          <a:prstGeom prst="rect">
            <a:avLst/>
          </a:prstGeom>
          <a:noFill/>
          <a:ln w="9525">
            <a:noFill/>
            <a:miter lim="800000"/>
            <a:headEnd/>
            <a:tailEnd/>
          </a:ln>
        </p:spPr>
      </p:pic>
      <p:pic>
        <p:nvPicPr>
          <p:cNvPr id="28677" name="Picture 5" descr="C:\Users\Bob Augustine\Desktop\lighton.jpg"/>
          <p:cNvPicPr>
            <a:picLocks noChangeAspect="1" noChangeArrowheads="1"/>
          </p:cNvPicPr>
          <p:nvPr/>
        </p:nvPicPr>
        <p:blipFill>
          <a:blip r:embed="rId4" cstate="print"/>
          <a:srcRect/>
          <a:stretch>
            <a:fillRect/>
          </a:stretch>
        </p:blipFill>
        <p:spPr bwMode="auto">
          <a:xfrm>
            <a:off x="0" y="1981200"/>
            <a:ext cx="4673600" cy="3505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TDA0161 Implementation</a:t>
            </a:r>
          </a:p>
        </p:txBody>
      </p:sp>
      <p:sp>
        <p:nvSpPr>
          <p:cNvPr id="29699" name="Content Placeholder 2"/>
          <p:cNvSpPr>
            <a:spLocks noGrp="1"/>
          </p:cNvSpPr>
          <p:nvPr>
            <p:ph idx="1"/>
          </p:nvPr>
        </p:nvSpPr>
        <p:spPr/>
        <p:txBody>
          <a:bodyPr/>
          <a:lstStyle/>
          <a:p>
            <a:endParaRPr lang="en-US" smtClean="0"/>
          </a:p>
        </p:txBody>
      </p:sp>
      <p:pic>
        <p:nvPicPr>
          <p:cNvPr id="29700" name="Picture 2"/>
          <p:cNvPicPr>
            <a:picLocks noChangeAspect="1" noChangeArrowheads="1"/>
          </p:cNvPicPr>
          <p:nvPr/>
        </p:nvPicPr>
        <p:blipFill>
          <a:blip r:embed="rId3" cstate="print"/>
          <a:srcRect l="14444" t="20445" r="22221" b="26222"/>
          <a:stretch>
            <a:fillRect/>
          </a:stretch>
        </p:blipFill>
        <p:spPr bwMode="auto">
          <a:xfrm>
            <a:off x="3566160" y="2133600"/>
            <a:ext cx="5501640" cy="2895600"/>
          </a:xfrm>
          <a:prstGeom prst="rect">
            <a:avLst/>
          </a:prstGeom>
          <a:noFill/>
          <a:ln w="9525">
            <a:noFill/>
            <a:miter lim="800000"/>
            <a:headEnd/>
            <a:tailEnd/>
          </a:ln>
        </p:spPr>
      </p:pic>
      <p:pic>
        <p:nvPicPr>
          <p:cNvPr id="29701" name="Picture 5" descr="C:\Users\Bob Augustine\Desktop\lightoff.jpg"/>
          <p:cNvPicPr>
            <a:picLocks noChangeAspect="1" noChangeArrowheads="1"/>
          </p:cNvPicPr>
          <p:nvPr/>
        </p:nvPicPr>
        <p:blipFill>
          <a:blip r:embed="rId4" cstate="print"/>
          <a:srcRect/>
          <a:stretch>
            <a:fillRect/>
          </a:stretch>
        </p:blipFill>
        <p:spPr bwMode="auto">
          <a:xfrm>
            <a:off x="-1" y="1905000"/>
            <a:ext cx="4368801"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Project Overview</a:t>
            </a:r>
          </a:p>
        </p:txBody>
      </p:sp>
      <p:sp>
        <p:nvSpPr>
          <p:cNvPr id="3" name="Content Placeholder 2"/>
          <p:cNvSpPr>
            <a:spLocks noGrp="1"/>
          </p:cNvSpPr>
          <p:nvPr>
            <p:ph idx="1"/>
          </p:nvPr>
        </p:nvSpPr>
        <p:spPr/>
        <p:txBody>
          <a:bodyPr>
            <a:normAutofit/>
          </a:bodyPr>
          <a:lstStyle/>
          <a:p>
            <a:pPr>
              <a:lnSpc>
                <a:spcPct val="80000"/>
              </a:lnSpc>
            </a:pPr>
            <a:r>
              <a:rPr lang="en-US" sz="2200" smtClean="0"/>
              <a:t>To design, build, and test a robotic vehicle to locate and mark the location of metallic objects.</a:t>
            </a:r>
          </a:p>
          <a:p>
            <a:pPr>
              <a:lnSpc>
                <a:spcPct val="80000"/>
              </a:lnSpc>
            </a:pPr>
            <a:r>
              <a:rPr lang="en-US" sz="2200" smtClean="0"/>
              <a:t>The project idea targets both recreational and official use although the primary goals and objectives of this preliminary design and prototype will mainly target the recreational audience.  </a:t>
            </a:r>
          </a:p>
          <a:p>
            <a:pPr>
              <a:lnSpc>
                <a:spcPct val="80000"/>
              </a:lnSpc>
            </a:pPr>
            <a:r>
              <a:rPr lang="en-US" sz="2200" smtClean="0"/>
              <a:t>Recreational use of this device would be by treasure hunter enthusiast to find lost metallic objects which may or may not be buried in the ground without having to manually search the area themselves.  </a:t>
            </a:r>
          </a:p>
          <a:p>
            <a:pPr>
              <a:lnSpc>
                <a:spcPct val="80000"/>
              </a:lnSpc>
            </a:pPr>
            <a:r>
              <a:rPr lang="en-US" sz="2200" smtClean="0"/>
              <a:t>Future design revisions may be targeted more towards the official use of the device by law enforcement and military personnel to locate possible hazardous metallic objects.</a:t>
            </a:r>
          </a:p>
          <a:p>
            <a:pPr>
              <a:lnSpc>
                <a:spcPct val="80000"/>
              </a:lnSpc>
            </a:pPr>
            <a:endParaRPr lang="en-US" sz="22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TDA0161 Schematic</a:t>
            </a:r>
          </a:p>
        </p:txBody>
      </p:sp>
      <p:sp>
        <p:nvSpPr>
          <p:cNvPr id="30723" name="Content Placeholder 2"/>
          <p:cNvSpPr>
            <a:spLocks noGrp="1"/>
          </p:cNvSpPr>
          <p:nvPr>
            <p:ph idx="1"/>
          </p:nvPr>
        </p:nvSpPr>
        <p:spPr/>
        <p:txBody>
          <a:bodyPr/>
          <a:lstStyle/>
          <a:p>
            <a:endParaRPr lang="en-US" smtClean="0"/>
          </a:p>
        </p:txBody>
      </p:sp>
      <p:pic>
        <p:nvPicPr>
          <p:cNvPr id="30724" name="Picture 2"/>
          <p:cNvPicPr>
            <a:picLocks noChangeAspect="1" noChangeArrowheads="1"/>
          </p:cNvPicPr>
          <p:nvPr/>
        </p:nvPicPr>
        <p:blipFill>
          <a:blip r:embed="rId3" cstate="print"/>
          <a:srcRect/>
          <a:stretch>
            <a:fillRect/>
          </a:stretch>
        </p:blipFill>
        <p:spPr bwMode="auto">
          <a:xfrm>
            <a:off x="762000" y="1447800"/>
            <a:ext cx="7734300"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Metal Detection Status</a:t>
            </a:r>
          </a:p>
        </p:txBody>
      </p:sp>
      <p:sp>
        <p:nvSpPr>
          <p:cNvPr id="31747" name="Content Placeholder 2"/>
          <p:cNvSpPr>
            <a:spLocks noGrp="1"/>
          </p:cNvSpPr>
          <p:nvPr>
            <p:ph idx="1"/>
          </p:nvPr>
        </p:nvSpPr>
        <p:spPr/>
        <p:txBody>
          <a:bodyPr/>
          <a:lstStyle/>
          <a:p>
            <a:r>
              <a:rPr lang="en-US" smtClean="0"/>
              <a:t>Metal detection works</a:t>
            </a:r>
          </a:p>
          <a:p>
            <a:pPr lvl="1"/>
            <a:r>
              <a:rPr lang="en-US" smtClean="0"/>
              <a:t>Range up to 3’’</a:t>
            </a:r>
          </a:p>
          <a:p>
            <a:r>
              <a:rPr lang="en-US" smtClean="0"/>
              <a:t>Sensitivity could be improved</a:t>
            </a:r>
          </a:p>
          <a:p>
            <a:pPr lvl="1"/>
            <a:r>
              <a:rPr lang="en-US" smtClean="0"/>
              <a:t>Higher range detection</a:t>
            </a:r>
          </a:p>
          <a:p>
            <a:r>
              <a:rPr lang="en-US" smtClean="0"/>
              <a:t>Still implemented as a subsystem </a:t>
            </a:r>
          </a:p>
          <a:p>
            <a:pPr lvl="1"/>
            <a:r>
              <a:rPr lang="en-US" smtClean="0"/>
              <a:t>Needs to be integrated with the microcontroller</a:t>
            </a:r>
          </a:p>
          <a:p>
            <a:r>
              <a:rPr lang="en-US" smtClean="0"/>
              <a:t>Needs to be tested outside the lab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H-Bridge</a:t>
            </a:r>
          </a:p>
        </p:txBody>
      </p:sp>
      <p:sp>
        <p:nvSpPr>
          <p:cNvPr id="32771" name="Content Placeholder 2"/>
          <p:cNvSpPr>
            <a:spLocks noGrp="1"/>
          </p:cNvSpPr>
          <p:nvPr>
            <p:ph idx="1"/>
          </p:nvPr>
        </p:nvSpPr>
        <p:spPr/>
        <p:txBody>
          <a:bodyPr/>
          <a:lstStyle/>
          <a:p>
            <a:r>
              <a:rPr lang="en-US" smtClean="0"/>
              <a:t>Two Designs</a:t>
            </a:r>
          </a:p>
          <a:p>
            <a:r>
              <a:rPr lang="en-US" smtClean="0"/>
              <a:t>Built using transistors</a:t>
            </a:r>
          </a:p>
          <a:p>
            <a:pPr lvl="1"/>
            <a:r>
              <a:rPr lang="en-US" smtClean="0"/>
              <a:t>4 transistors	</a:t>
            </a:r>
          </a:p>
          <a:p>
            <a:r>
              <a:rPr lang="en-US" smtClean="0"/>
              <a:t>Built implementing ICs</a:t>
            </a:r>
          </a:p>
          <a:p>
            <a:pPr lvl="1"/>
            <a:r>
              <a:rPr lang="en-US" smtClean="0"/>
              <a:t>SN754410 1A Motor Driver</a:t>
            </a:r>
          </a:p>
          <a:p>
            <a:pPr lvl="1"/>
            <a:r>
              <a:rPr lang="en-US" smtClean="0"/>
              <a:t>More compact </a:t>
            </a:r>
          </a:p>
          <a:p>
            <a:pPr lvl="1"/>
            <a:r>
              <a:rPr lang="en-US" smtClean="0"/>
              <a:t>Easier to use</a:t>
            </a:r>
          </a:p>
        </p:txBody>
      </p:sp>
      <p:pic>
        <p:nvPicPr>
          <p:cNvPr id="32772" name="Picture 2" descr="http://www.sparkfun.com/commerce/images/products/SN754410.jpg"/>
          <p:cNvPicPr>
            <a:picLocks noChangeAspect="1" noChangeArrowheads="1"/>
          </p:cNvPicPr>
          <p:nvPr/>
        </p:nvPicPr>
        <p:blipFill>
          <a:blip r:embed="rId3" cstate="print"/>
          <a:srcRect/>
          <a:stretch>
            <a:fillRect/>
          </a:stretch>
        </p:blipFill>
        <p:spPr bwMode="auto">
          <a:xfrm>
            <a:off x="5257800" y="2209800"/>
            <a:ext cx="369570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H-Bridge SN754410 </a:t>
            </a:r>
          </a:p>
        </p:txBody>
      </p:sp>
      <p:sp>
        <p:nvSpPr>
          <p:cNvPr id="33795" name="Content Placeholder 2"/>
          <p:cNvSpPr>
            <a:spLocks noGrp="1"/>
          </p:cNvSpPr>
          <p:nvPr>
            <p:ph idx="1"/>
          </p:nvPr>
        </p:nvSpPr>
        <p:spPr/>
        <p:txBody>
          <a:bodyPr/>
          <a:lstStyle/>
          <a:p>
            <a:endParaRPr lang="en-US" smtClean="0"/>
          </a:p>
        </p:txBody>
      </p:sp>
      <p:pic>
        <p:nvPicPr>
          <p:cNvPr id="33796" name="Picture 2"/>
          <p:cNvPicPr>
            <a:picLocks noChangeAspect="1" noChangeArrowheads="1"/>
          </p:cNvPicPr>
          <p:nvPr/>
        </p:nvPicPr>
        <p:blipFill>
          <a:blip r:embed="rId3" cstate="print"/>
          <a:srcRect l="53333" t="32889" r="17223" b="31557"/>
          <a:stretch>
            <a:fillRect/>
          </a:stretch>
        </p:blipFill>
        <p:spPr bwMode="auto">
          <a:xfrm>
            <a:off x="304800" y="2057400"/>
            <a:ext cx="4038600" cy="3048000"/>
          </a:xfrm>
          <a:prstGeom prst="rect">
            <a:avLst/>
          </a:prstGeom>
          <a:noFill/>
          <a:ln w="9525">
            <a:noFill/>
            <a:miter lim="800000"/>
            <a:headEnd/>
            <a:tailEnd/>
          </a:ln>
        </p:spPr>
      </p:pic>
      <p:pic>
        <p:nvPicPr>
          <p:cNvPr id="33797" name="Picture 3"/>
          <p:cNvPicPr>
            <a:picLocks noChangeAspect="1" noChangeArrowheads="1"/>
          </p:cNvPicPr>
          <p:nvPr/>
        </p:nvPicPr>
        <p:blipFill>
          <a:blip r:embed="rId4" cstate="print"/>
          <a:srcRect l="63889" t="39111" r="17778" b="20000"/>
          <a:stretch>
            <a:fillRect/>
          </a:stretch>
        </p:blipFill>
        <p:spPr bwMode="auto">
          <a:xfrm>
            <a:off x="5791200" y="1676400"/>
            <a:ext cx="2514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H-Bridge Issues</a:t>
            </a:r>
          </a:p>
        </p:txBody>
      </p:sp>
      <p:sp>
        <p:nvSpPr>
          <p:cNvPr id="34819" name="Content Placeholder 2"/>
          <p:cNvSpPr>
            <a:spLocks noGrp="1"/>
          </p:cNvSpPr>
          <p:nvPr>
            <p:ph idx="1"/>
          </p:nvPr>
        </p:nvSpPr>
        <p:spPr/>
        <p:txBody>
          <a:bodyPr/>
          <a:lstStyle/>
          <a:p>
            <a:r>
              <a:rPr lang="en-US" smtClean="0"/>
              <a:t>Overheated the original H-Bridge</a:t>
            </a:r>
          </a:p>
          <a:p>
            <a:r>
              <a:rPr lang="en-US" smtClean="0"/>
              <a:t>Built the H-Bridge using Transistors</a:t>
            </a:r>
          </a:p>
          <a:p>
            <a:pPr lvl="1"/>
            <a:r>
              <a:rPr lang="en-US" smtClean="0"/>
              <a:t>Overheated</a:t>
            </a:r>
          </a:p>
          <a:p>
            <a:pPr lvl="1"/>
            <a:r>
              <a:rPr lang="en-US" smtClean="0"/>
              <a:t>Mostly likely due to hooking it directly to the 9V battery</a:t>
            </a:r>
          </a:p>
          <a:p>
            <a:pPr>
              <a:buFontTx/>
              <a:buNone/>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Power Supply</a:t>
            </a:r>
          </a:p>
        </p:txBody>
      </p:sp>
      <p:sp>
        <p:nvSpPr>
          <p:cNvPr id="35843" name="Content Placeholder 2"/>
          <p:cNvSpPr>
            <a:spLocks noGrp="1"/>
          </p:cNvSpPr>
          <p:nvPr>
            <p:ph idx="1"/>
          </p:nvPr>
        </p:nvSpPr>
        <p:spPr/>
        <p:txBody>
          <a:bodyPr/>
          <a:lstStyle/>
          <a:p>
            <a:r>
              <a:rPr lang="en-US" smtClean="0"/>
              <a:t>9V main power supply</a:t>
            </a:r>
          </a:p>
          <a:p>
            <a:r>
              <a:rPr lang="en-US" smtClean="0"/>
              <a:t>Regulated with variable voltage regulators</a:t>
            </a:r>
          </a:p>
          <a:p>
            <a:pPr lvl="1"/>
            <a:r>
              <a:rPr lang="en-US" smtClean="0"/>
              <a:t>LM317T</a:t>
            </a:r>
          </a:p>
          <a:p>
            <a:r>
              <a:rPr lang="en-US" smtClean="0"/>
              <a:t>The RC car used a 6V power supply</a:t>
            </a:r>
          </a:p>
          <a:p>
            <a:r>
              <a:rPr lang="en-US" smtClean="0"/>
              <a:t>The microcontroller will use 5V</a:t>
            </a:r>
          </a:p>
          <a:p>
            <a:r>
              <a:rPr lang="en-US" smtClean="0"/>
              <a:t>Metal Detector will use 9V</a:t>
            </a:r>
          </a:p>
          <a:p>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R/C Car:  </a:t>
            </a:r>
            <a:br>
              <a:rPr lang="en-US" smtClean="0"/>
            </a:br>
            <a:r>
              <a:rPr lang="en-US" smtClean="0"/>
              <a:t>Requirements</a:t>
            </a:r>
          </a:p>
        </p:txBody>
      </p:sp>
      <p:sp>
        <p:nvSpPr>
          <p:cNvPr id="10243" name="Content Placeholder 2"/>
          <p:cNvSpPr>
            <a:spLocks noGrp="1"/>
          </p:cNvSpPr>
          <p:nvPr>
            <p:ph idx="1"/>
          </p:nvPr>
        </p:nvSpPr>
        <p:spPr/>
        <p:txBody>
          <a:bodyPr/>
          <a:lstStyle/>
          <a:p>
            <a:r>
              <a:rPr lang="en-US" smtClean="0"/>
              <a:t>The Vehicle must be able to meet the following specifications:</a:t>
            </a:r>
          </a:p>
          <a:p>
            <a:pPr lvl="1"/>
            <a:r>
              <a:rPr lang="en-US" smtClean="0"/>
              <a:t>Cost below $60</a:t>
            </a:r>
          </a:p>
          <a:p>
            <a:pPr lvl="1"/>
            <a:r>
              <a:rPr lang="en-US" smtClean="0"/>
              <a:t>Large frame size to maximize PCB working room</a:t>
            </a:r>
          </a:p>
          <a:p>
            <a:pPr lvl="1"/>
            <a:r>
              <a:rPr lang="en-US" smtClean="0"/>
              <a:t>Off-road frame type</a:t>
            </a:r>
          </a:p>
          <a:p>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R/C Car:  </a:t>
            </a:r>
            <a:br>
              <a:rPr lang="en-US" smtClean="0"/>
            </a:br>
            <a:r>
              <a:rPr lang="en-US" smtClean="0"/>
              <a:t>Hummer H2</a:t>
            </a:r>
          </a:p>
        </p:txBody>
      </p:sp>
      <p:sp>
        <p:nvSpPr>
          <p:cNvPr id="11267" name="Content Placeholder 2"/>
          <p:cNvSpPr>
            <a:spLocks noGrp="1"/>
          </p:cNvSpPr>
          <p:nvPr>
            <p:ph sz="half" idx="1"/>
          </p:nvPr>
        </p:nvSpPr>
        <p:spPr/>
        <p:txBody>
          <a:bodyPr/>
          <a:lstStyle/>
          <a:p>
            <a:r>
              <a:rPr lang="en-US" smtClean="0"/>
              <a:t>Already on hand</a:t>
            </a:r>
          </a:p>
          <a:p>
            <a:pPr lvl="1"/>
            <a:r>
              <a:rPr lang="en-US" smtClean="0"/>
              <a:t>$0 to implement</a:t>
            </a:r>
          </a:p>
          <a:p>
            <a:r>
              <a:rPr lang="en-US" smtClean="0"/>
              <a:t>Off-Road Frame</a:t>
            </a:r>
          </a:p>
          <a:p>
            <a:endParaRPr lang="en-US" smtClean="0"/>
          </a:p>
        </p:txBody>
      </p:sp>
      <p:pic>
        <p:nvPicPr>
          <p:cNvPr id="11268" name="Content Placeholder 7"/>
          <p:cNvPicPr>
            <a:picLocks noGrp="1"/>
          </p:cNvPicPr>
          <p:nvPr>
            <p:ph sz="half" idx="2"/>
          </p:nvPr>
        </p:nvPicPr>
        <p:blipFill>
          <a:blip r:embed="rId2" cstate="print"/>
          <a:srcRect/>
          <a:stretch>
            <a:fillRect/>
          </a:stretch>
        </p:blipFill>
        <p:spPr>
          <a:xfrm>
            <a:off x="4648200" y="2608263"/>
            <a:ext cx="3810000" cy="28606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Wireless Module: </a:t>
            </a:r>
            <a:br>
              <a:rPr lang="en-US" smtClean="0"/>
            </a:br>
            <a:r>
              <a:rPr lang="en-US" smtClean="0"/>
              <a:t>Requirements</a:t>
            </a:r>
          </a:p>
        </p:txBody>
      </p:sp>
      <p:sp>
        <p:nvSpPr>
          <p:cNvPr id="15363" name="Content Placeholder 2"/>
          <p:cNvSpPr>
            <a:spLocks noGrp="1"/>
          </p:cNvSpPr>
          <p:nvPr>
            <p:ph idx="1"/>
          </p:nvPr>
        </p:nvSpPr>
        <p:spPr/>
        <p:txBody>
          <a:bodyPr/>
          <a:lstStyle/>
          <a:p>
            <a:r>
              <a:rPr lang="en-US" sz="2400" smtClean="0"/>
              <a:t>The Wireless Module must be able to meet the following specifications:</a:t>
            </a:r>
          </a:p>
          <a:p>
            <a:pPr lvl="1"/>
            <a:r>
              <a:rPr lang="en-US" sz="2400" smtClean="0"/>
              <a:t>Cost under $100</a:t>
            </a:r>
          </a:p>
          <a:p>
            <a:pPr lvl="1"/>
            <a:r>
              <a:rPr lang="en-US" sz="2400" smtClean="0"/>
              <a:t>Communicate without being in the line of sight</a:t>
            </a:r>
          </a:p>
          <a:p>
            <a:pPr lvl="1"/>
            <a:r>
              <a:rPr lang="en-US" sz="2400" smtClean="0"/>
              <a:t>Communicate from at least 20 feet away</a:t>
            </a:r>
          </a:p>
          <a:p>
            <a:pPr lvl="1"/>
            <a:r>
              <a:rPr lang="en-US" sz="2400" smtClean="0"/>
              <a:t>House an integrated antenna</a:t>
            </a:r>
          </a:p>
          <a:p>
            <a:pPr lvl="1"/>
            <a:r>
              <a:rPr lang="en-US" sz="2400" smtClean="0"/>
              <a:t>Operating voltage of 5V</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Wireless Technology:</a:t>
            </a:r>
            <a:br>
              <a:rPr lang="en-US" smtClean="0"/>
            </a:br>
            <a:r>
              <a:rPr lang="en-US" smtClean="0"/>
              <a:t>Options</a:t>
            </a:r>
          </a:p>
        </p:txBody>
      </p:sp>
      <p:graphicFrame>
        <p:nvGraphicFramePr>
          <p:cNvPr id="4" name="Table 3"/>
          <p:cNvGraphicFramePr>
            <a:graphicFrameLocks noGrp="1"/>
          </p:cNvGraphicFramePr>
          <p:nvPr/>
        </p:nvGraphicFramePr>
        <p:xfrm>
          <a:off x="1600200" y="4648200"/>
          <a:ext cx="6248400" cy="1358329"/>
        </p:xfrm>
        <a:graphic>
          <a:graphicData uri="http://schemas.openxmlformats.org/drawingml/2006/table">
            <a:tbl>
              <a:tblPr/>
              <a:tblGrid>
                <a:gridCol w="914400"/>
                <a:gridCol w="1233488"/>
                <a:gridCol w="1219200"/>
                <a:gridCol w="836612"/>
                <a:gridCol w="1117600"/>
                <a:gridCol w="927100"/>
              </a:tblGrid>
              <a:tr h="201613">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Bluetooth and XBee/ZigBee Comparison</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1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Wireless Technology</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Focus Application</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Battery Life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Bandwidth</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Typical Range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Advantages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XBee/ZigBee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Monitoring and Control</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Years Estimated</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250 Kbps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100+ Meters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Low Power, Range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201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Bluetooth</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Device Connectivity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 Week Estimated</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720 Kbps or 2-3 Mbps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10-100 Meters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Convenience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bl>
          </a:graphicData>
        </a:graphic>
      </p:graphicFrame>
      <p:graphicFrame>
        <p:nvGraphicFramePr>
          <p:cNvPr id="5" name="Table 4"/>
          <p:cNvGraphicFramePr>
            <a:graphicFrameLocks noGrp="1"/>
          </p:cNvGraphicFramePr>
          <p:nvPr/>
        </p:nvGraphicFramePr>
        <p:xfrm>
          <a:off x="2286000" y="1774825"/>
          <a:ext cx="4267200" cy="1349502"/>
        </p:xfrm>
        <a:graphic>
          <a:graphicData uri="http://schemas.openxmlformats.org/drawingml/2006/table">
            <a:tbl>
              <a:tblPr/>
              <a:tblGrid>
                <a:gridCol w="1504950"/>
                <a:gridCol w="1125538"/>
                <a:gridCol w="935037"/>
                <a:gridCol w="701675"/>
              </a:tblGrid>
              <a:tr h="190500">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XBee Ranges/Power Consumption</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Max. Permitted </a:t>
                      </a:r>
                      <a:br>
                        <a:rPr kumimoji="0" lang="en-US" sz="1100" b="1" i="0" u="none" strike="noStrike" cap="none" normalizeH="0" baseline="0" smtClean="0">
                          <a:ln>
                            <a:noFill/>
                          </a:ln>
                          <a:solidFill>
                            <a:srgbClr val="000000"/>
                          </a:solidFill>
                          <a:effectLst/>
                          <a:latin typeface="Calibri" pitchFamily="34" charset="0"/>
                          <a:cs typeface="Times New Roman" pitchFamily="18" charset="0"/>
                        </a:rPr>
                      </a:br>
                      <a:r>
                        <a:rPr kumimoji="0" lang="en-US" sz="1100" b="1" i="0" u="none" strike="noStrike" cap="none" normalizeH="0" baseline="0" smtClean="0">
                          <a:ln>
                            <a:noFill/>
                          </a:ln>
                          <a:solidFill>
                            <a:srgbClr val="000000"/>
                          </a:solidFill>
                          <a:effectLst/>
                          <a:latin typeface="Calibri" pitchFamily="34" charset="0"/>
                          <a:cs typeface="Times New Roman" pitchFamily="18" charset="0"/>
                        </a:rPr>
                        <a:t>Power  (mW)</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Approx. </a:t>
                      </a:r>
                      <a:br>
                        <a:rPr kumimoji="0" lang="en-US" sz="1100" b="1" i="0" u="none" strike="noStrike" cap="none" normalizeH="0" baseline="0" smtClean="0">
                          <a:ln>
                            <a:noFill/>
                          </a:ln>
                          <a:solidFill>
                            <a:srgbClr val="000000"/>
                          </a:solidFill>
                          <a:effectLst/>
                          <a:latin typeface="Calibri" pitchFamily="34" charset="0"/>
                          <a:cs typeface="Times New Roman" pitchFamily="18" charset="0"/>
                        </a:rPr>
                      </a:br>
                      <a:r>
                        <a:rPr kumimoji="0" lang="en-US" sz="1100" b="1" i="0" u="none" strike="noStrike" cap="none" normalizeH="0" baseline="0" smtClean="0">
                          <a:ln>
                            <a:noFill/>
                          </a:ln>
                          <a:solidFill>
                            <a:srgbClr val="000000"/>
                          </a:solidFill>
                          <a:effectLst/>
                          <a:latin typeface="Calibri" pitchFamily="34" charset="0"/>
                          <a:cs typeface="Times New Roman" pitchFamily="18" charset="0"/>
                        </a:rPr>
                        <a:t>Range (M)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Approx.</a:t>
                      </a:r>
                      <a:br>
                        <a:rPr kumimoji="0" lang="en-US" sz="1100" b="1" i="0" u="none" strike="noStrike" cap="none" normalizeH="0" baseline="0" smtClean="0">
                          <a:ln>
                            <a:noFill/>
                          </a:ln>
                          <a:solidFill>
                            <a:srgbClr val="000000"/>
                          </a:solidFill>
                          <a:effectLst/>
                          <a:latin typeface="Calibri" pitchFamily="34" charset="0"/>
                          <a:cs typeface="Times New Roman" pitchFamily="18" charset="0"/>
                        </a:rPr>
                      </a:br>
                      <a:r>
                        <a:rPr kumimoji="0" lang="en-US" sz="1100" b="1" i="0" u="none" strike="noStrike" cap="none" normalizeH="0" baseline="0" smtClean="0">
                          <a:ln>
                            <a:noFill/>
                          </a:ln>
                          <a:solidFill>
                            <a:srgbClr val="000000"/>
                          </a:solidFill>
                          <a:effectLst/>
                          <a:latin typeface="Calibri" pitchFamily="34" charset="0"/>
                          <a:cs typeface="Times New Roman" pitchFamily="18" charset="0"/>
                        </a:rPr>
                        <a:t>Range (ft)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Efficiency (M/mW)</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1905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900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10,000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31,360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905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50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1,500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5,280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1905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120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400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60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905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100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300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100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bl>
          </a:graphicData>
        </a:graphic>
      </p:graphicFrame>
      <p:graphicFrame>
        <p:nvGraphicFramePr>
          <p:cNvPr id="6" name="Table 5"/>
          <p:cNvGraphicFramePr>
            <a:graphicFrameLocks noGrp="1"/>
          </p:cNvGraphicFramePr>
          <p:nvPr/>
        </p:nvGraphicFramePr>
        <p:xfrm>
          <a:off x="2286000" y="3262313"/>
          <a:ext cx="4330700" cy="1156716"/>
        </p:xfrm>
        <a:graphic>
          <a:graphicData uri="http://schemas.openxmlformats.org/drawingml/2006/table">
            <a:tbl>
              <a:tblPr/>
              <a:tblGrid>
                <a:gridCol w="425450"/>
                <a:gridCol w="1285875"/>
                <a:gridCol w="979488"/>
                <a:gridCol w="868362"/>
                <a:gridCol w="771525"/>
              </a:tblGrid>
              <a:tr h="190500">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Bluetooth Classes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Class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Max. Permitted </a:t>
                      </a:r>
                      <a:br>
                        <a:rPr kumimoji="0" lang="en-US" sz="1100" b="1" i="0" u="none" strike="noStrike" cap="none" normalizeH="0" baseline="0" smtClean="0">
                          <a:ln>
                            <a:noFill/>
                          </a:ln>
                          <a:solidFill>
                            <a:srgbClr val="000000"/>
                          </a:solidFill>
                          <a:effectLst/>
                          <a:latin typeface="Calibri" pitchFamily="34" charset="0"/>
                          <a:cs typeface="Times New Roman" pitchFamily="18" charset="0"/>
                        </a:rPr>
                      </a:br>
                      <a:r>
                        <a:rPr kumimoji="0" lang="en-US" sz="1100" b="1" i="0" u="none" strike="noStrike" cap="none" normalizeH="0" baseline="0" smtClean="0">
                          <a:ln>
                            <a:noFill/>
                          </a:ln>
                          <a:solidFill>
                            <a:srgbClr val="000000"/>
                          </a:solidFill>
                          <a:effectLst/>
                          <a:latin typeface="Calibri" pitchFamily="34" charset="0"/>
                          <a:cs typeface="Times New Roman" pitchFamily="18" charset="0"/>
                        </a:rPr>
                        <a:t>Power  (mW)</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Approx. </a:t>
                      </a:r>
                      <a:br>
                        <a:rPr kumimoji="0" lang="en-US" sz="1100" b="1" i="0" u="none" strike="noStrike" cap="none" normalizeH="0" baseline="0" smtClean="0">
                          <a:ln>
                            <a:noFill/>
                          </a:ln>
                          <a:solidFill>
                            <a:srgbClr val="000000"/>
                          </a:solidFill>
                          <a:effectLst/>
                          <a:latin typeface="Calibri" pitchFamily="34" charset="0"/>
                          <a:cs typeface="Times New Roman" pitchFamily="18" charset="0"/>
                        </a:rPr>
                      </a:br>
                      <a:r>
                        <a:rPr kumimoji="0" lang="en-US" sz="1100" b="1" i="0" u="none" strike="noStrike" cap="none" normalizeH="0" baseline="0" smtClean="0">
                          <a:ln>
                            <a:noFill/>
                          </a:ln>
                          <a:solidFill>
                            <a:srgbClr val="000000"/>
                          </a:solidFill>
                          <a:effectLst/>
                          <a:latin typeface="Calibri" pitchFamily="34" charset="0"/>
                          <a:cs typeface="Times New Roman" pitchFamily="18" charset="0"/>
                        </a:rPr>
                        <a:t>Range (M)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Approx.</a:t>
                      </a:r>
                      <a:br>
                        <a:rPr kumimoji="0" lang="en-US" sz="1100" b="1" i="0" u="none" strike="noStrike" cap="none" normalizeH="0" baseline="0" smtClean="0">
                          <a:ln>
                            <a:noFill/>
                          </a:ln>
                          <a:solidFill>
                            <a:srgbClr val="000000"/>
                          </a:solidFill>
                          <a:effectLst/>
                          <a:latin typeface="Calibri" pitchFamily="34" charset="0"/>
                          <a:cs typeface="Times New Roman" pitchFamily="18" charset="0"/>
                        </a:rPr>
                      </a:br>
                      <a:r>
                        <a:rPr kumimoji="0" lang="en-US" sz="1100" b="1" i="0" u="none" strike="noStrike" cap="none" normalizeH="0" baseline="0" smtClean="0">
                          <a:ln>
                            <a:noFill/>
                          </a:ln>
                          <a:solidFill>
                            <a:srgbClr val="000000"/>
                          </a:solidFill>
                          <a:effectLst/>
                          <a:latin typeface="Calibri" pitchFamily="34" charset="0"/>
                          <a:cs typeface="Times New Roman" pitchFamily="18" charset="0"/>
                        </a:rPr>
                        <a:t>Range (ft)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Efficiency (M/mW)</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1905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100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100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328.1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905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2.5</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32.8</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4</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1905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3.3</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Goals and Objectives</a:t>
            </a:r>
          </a:p>
        </p:txBody>
      </p:sp>
      <p:sp>
        <p:nvSpPr>
          <p:cNvPr id="6147" name="Content Placeholder 2"/>
          <p:cNvSpPr>
            <a:spLocks noGrp="1"/>
          </p:cNvSpPr>
          <p:nvPr>
            <p:ph idx="1"/>
          </p:nvPr>
        </p:nvSpPr>
        <p:spPr/>
        <p:txBody>
          <a:bodyPr/>
          <a:lstStyle/>
          <a:p>
            <a:r>
              <a:rPr lang="en-US" sz="1400" smtClean="0"/>
              <a:t>The AMDV will be low cost, easy to use, and have a light weight, portable design</a:t>
            </a:r>
          </a:p>
          <a:p>
            <a:r>
              <a:rPr lang="en-US" sz="1400" smtClean="0"/>
              <a:t>The AMDV must be able to perform outside in good weather conditions</a:t>
            </a:r>
          </a:p>
          <a:p>
            <a:pPr lvl="1"/>
            <a:r>
              <a:rPr lang="en-US" sz="1400" smtClean="0"/>
              <a:t>ie-The AMDV does not have to be weatherproofed</a:t>
            </a:r>
          </a:p>
          <a:p>
            <a:r>
              <a:rPr lang="en-US" sz="1400" smtClean="0"/>
              <a:t>The AMDV will go through the following recursive pattern once initiated until the user turns it off:</a:t>
            </a:r>
          </a:p>
          <a:p>
            <a:pPr lvl="1"/>
            <a:r>
              <a:rPr lang="en-US" sz="1400" smtClean="0"/>
              <a:t>The vehicle shall move autonomously or manually in areas outdoors or indoors</a:t>
            </a:r>
          </a:p>
          <a:p>
            <a:pPr lvl="2"/>
            <a:r>
              <a:rPr lang="en-US" sz="1400" smtClean="0"/>
              <a:t>This mode shall be determined by user input wirelessly via a computer</a:t>
            </a:r>
          </a:p>
          <a:p>
            <a:pPr lvl="2"/>
            <a:r>
              <a:rPr lang="en-US" sz="1400" smtClean="0"/>
              <a:t>When operating autonomously, the vehicle will use a pre-programmed search pattern while performing obstacle avoidance and detecting metallic objects.  </a:t>
            </a:r>
          </a:p>
          <a:p>
            <a:pPr lvl="2"/>
            <a:r>
              <a:rPr lang="en-US" sz="1400" smtClean="0"/>
              <a:t>While operating manually, the vehicle shall communicate to the aforementioned computer for movement and other commands</a:t>
            </a:r>
          </a:p>
          <a:p>
            <a:pPr lvl="1"/>
            <a:r>
              <a:rPr lang="en-US" sz="1400" smtClean="0"/>
              <a:t>The vehicle shall sense when it has gone over metal, stop, log the location, and notify the user it has found a metallic object via a feedback mechanism</a:t>
            </a:r>
          </a:p>
          <a:p>
            <a:pPr lvl="1"/>
            <a:r>
              <a:rPr lang="en-US" sz="1400" smtClean="0"/>
              <a:t>Upon User-Input, the AMDV will continue operation under the previous operational mode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Bluetooth Module:</a:t>
            </a:r>
            <a:br>
              <a:rPr lang="en-US" smtClean="0"/>
            </a:br>
            <a:r>
              <a:rPr lang="en-US" smtClean="0"/>
              <a:t>Options</a:t>
            </a:r>
          </a:p>
        </p:txBody>
      </p:sp>
      <p:graphicFrame>
        <p:nvGraphicFramePr>
          <p:cNvPr id="4" name="Table 3"/>
          <p:cNvGraphicFramePr>
            <a:graphicFrameLocks noGrp="1"/>
          </p:cNvGraphicFramePr>
          <p:nvPr/>
        </p:nvGraphicFramePr>
        <p:xfrm>
          <a:off x="228600" y="1676400"/>
          <a:ext cx="8686800" cy="4507992"/>
        </p:xfrm>
        <a:graphic>
          <a:graphicData uri="http://schemas.openxmlformats.org/drawingml/2006/table">
            <a:tbl>
              <a:tblPr/>
              <a:tblGrid>
                <a:gridCol w="2259013"/>
                <a:gridCol w="2359025"/>
                <a:gridCol w="1958975"/>
                <a:gridCol w="2109787"/>
              </a:tblGrid>
              <a:tr h="185738">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Chip Name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Roving Networks RN-41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NXP/Philips BGB203</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Bluegiga WT11-A-HCI</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Modem Module Name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BlueSMiRF Gold/RP-SMA  Modem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BlueSMiRF Silver  Modem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Unavailable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SMD Module Cost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$34.95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$29.95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$29.33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DIP Module Cost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$59.95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$54.95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Unavailable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DIP with RP-SMA Antennae Price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Unavailable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$59.95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Unavailable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Modem Module Cost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$64.95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$49.95 </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Unavailable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SMD Dimensions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~25.4 x 22.9 mm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~22 x 22 x 5.6 mm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35.3 x 14 x 2.3 mm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DIP Dimensions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25.4 x 22.9 mm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~22 x 22 x 5.6 mm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Unavailable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76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Modem Dimension (mm)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51.5 x 15.8 x 5.6 mm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51.5 x 15.8 x 5.6 mm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Unavailable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361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Antenna</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Compact Ceramic (integrated)</a:t>
                      </a:r>
                      <a:br>
                        <a:rPr kumimoji="0" lang="en-US" sz="1100" b="0" i="0" u="none" strike="noStrike" cap="none" normalizeH="0" baseline="0" smtClean="0">
                          <a:ln>
                            <a:noFill/>
                          </a:ln>
                          <a:solidFill>
                            <a:srgbClr val="000000"/>
                          </a:solidFill>
                          <a:effectLst/>
                          <a:latin typeface="Calibri" pitchFamily="34" charset="0"/>
                          <a:cs typeface="Times New Roman" pitchFamily="18" charset="0"/>
                        </a:rPr>
                      </a:br>
                      <a:r>
                        <a:rPr kumimoji="0" lang="en-US" sz="1100" b="0" i="0" u="none" strike="noStrike" cap="none" normalizeH="0" baseline="0" smtClean="0">
                          <a:ln>
                            <a:noFill/>
                          </a:ln>
                          <a:solidFill>
                            <a:srgbClr val="000000"/>
                          </a:solidFill>
                          <a:effectLst/>
                          <a:latin typeface="Calibri" pitchFamily="34" charset="0"/>
                          <a:cs typeface="Times New Roman" pitchFamily="18" charset="0"/>
                        </a:rPr>
                        <a:t>or RP-SMA (modem only)</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Compact Ceramic (integrated)</a:t>
                      </a:r>
                      <a:br>
                        <a:rPr kumimoji="0" lang="en-US" sz="1100" b="0" i="0" u="none" strike="noStrike" cap="none" normalizeH="0" baseline="0" smtClean="0">
                          <a:ln>
                            <a:noFill/>
                          </a:ln>
                          <a:solidFill>
                            <a:srgbClr val="000000"/>
                          </a:solidFill>
                          <a:effectLst/>
                          <a:latin typeface="Calibri" pitchFamily="34" charset="0"/>
                          <a:cs typeface="Times New Roman" pitchFamily="18" charset="0"/>
                        </a:rPr>
                      </a:br>
                      <a:r>
                        <a:rPr kumimoji="0" lang="en-US" sz="1100" b="0" i="0" u="none" strike="noStrike" cap="none" normalizeH="0" baseline="0" smtClean="0">
                          <a:ln>
                            <a:noFill/>
                          </a:ln>
                          <a:solidFill>
                            <a:srgbClr val="000000"/>
                          </a:solidFill>
                          <a:effectLst/>
                          <a:latin typeface="Calibri" pitchFamily="34" charset="0"/>
                          <a:cs typeface="Times New Roman" pitchFamily="18" charset="0"/>
                        </a:rPr>
                        <a:t>or RP-SMA (module only)</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Compact Ceramic (integrated)</a:t>
                      </a:r>
                      <a:br>
                        <a:rPr kumimoji="0" lang="en-US" sz="1100" b="0" i="0" u="none" strike="noStrike" cap="none" normalizeH="0" baseline="0" smtClean="0">
                          <a:ln>
                            <a:noFill/>
                          </a:ln>
                          <a:solidFill>
                            <a:srgbClr val="000000"/>
                          </a:solidFill>
                          <a:effectLst/>
                          <a:latin typeface="Calibri" pitchFamily="34" charset="0"/>
                          <a:cs typeface="Times New Roman" pitchFamily="18" charset="0"/>
                        </a:rPr>
                      </a:br>
                      <a:r>
                        <a:rPr kumimoji="0" lang="en-US" sz="1100" b="0" i="0" u="none" strike="noStrike" cap="none" normalizeH="0" baseline="0" smtClean="0">
                          <a:ln>
                            <a:noFill/>
                          </a:ln>
                          <a:solidFill>
                            <a:srgbClr val="000000"/>
                          </a:solidFill>
                          <a:effectLst/>
                          <a:latin typeface="Calibri" pitchFamily="34" charset="0"/>
                          <a:cs typeface="Times New Roman" pitchFamily="18" charset="0"/>
                        </a:rPr>
                        <a:t> or U.FL connector</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Power Consumption</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25 mA average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25 mA average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30 mA max</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Operating Voltage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3.3V</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3.3V</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3.2V-3.4V</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Modem Operating Voltage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3.3V-6V</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3.3V-6V</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Unavailable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Interface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UART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UART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UART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Purchase web site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SparkFun</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SparkFun</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SemiconductorStore.com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Class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Class 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Class 2</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Class 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Range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up to 350ft (106m)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up to 100ft (30m)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up to 328ft (100m)</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Frequency</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2.4~2.524 GHz</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2.4~2.524 GHz</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2.4~2.524 GHz</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Operating Temperature</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-40°C + 70°C</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-40°C + 70°C</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-40°C +85°C</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266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Bluetooth Version Support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2.1/2.0+EDR/1.2/1.1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1.2</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2.0+EDR Compliant, 2.1 Ready</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cs typeface="Times New Roman" pitchFamily="18" charset="0"/>
                        </a:rPr>
                        <a:t>Data Throughput</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2-3Mpbs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721Kbps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2-3Mpbs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8982" marR="4898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Wireless Module:</a:t>
            </a:r>
            <a:br>
              <a:rPr lang="en-US" smtClean="0"/>
            </a:br>
            <a:r>
              <a:rPr lang="en-US" smtClean="0"/>
              <a:t>Bluetooth - BlueSMiRF Gold</a:t>
            </a:r>
          </a:p>
        </p:txBody>
      </p:sp>
      <p:sp>
        <p:nvSpPr>
          <p:cNvPr id="3" name="Content Placeholder 2"/>
          <p:cNvSpPr>
            <a:spLocks noGrp="1"/>
          </p:cNvSpPr>
          <p:nvPr>
            <p:ph sz="half" idx="1"/>
          </p:nvPr>
        </p:nvSpPr>
        <p:spPr/>
        <p:txBody>
          <a:bodyPr>
            <a:normAutofit fontScale="85000" lnSpcReduction="20000"/>
          </a:bodyPr>
          <a:lstStyle/>
          <a:p>
            <a:pPr>
              <a:defRPr/>
            </a:pPr>
            <a:r>
              <a:rPr lang="en-US" dirty="0" smtClean="0"/>
              <a:t>$64.95 from Sparkfun Electronics</a:t>
            </a:r>
          </a:p>
          <a:p>
            <a:pPr>
              <a:defRPr/>
            </a:pPr>
            <a:r>
              <a:rPr lang="en-US" dirty="0" smtClean="0"/>
              <a:t>5V operating voltage</a:t>
            </a:r>
          </a:p>
          <a:p>
            <a:pPr>
              <a:defRPr/>
            </a:pPr>
            <a:r>
              <a:rPr lang="en-US" dirty="0" smtClean="0"/>
              <a:t>Simple pinout – 6 pins</a:t>
            </a:r>
          </a:p>
          <a:p>
            <a:pPr>
              <a:defRPr/>
            </a:pPr>
            <a:r>
              <a:rPr lang="en-US" dirty="0" smtClean="0"/>
              <a:t>BT technology doesn’t require line-of-sight</a:t>
            </a:r>
          </a:p>
          <a:p>
            <a:pPr>
              <a:defRPr/>
            </a:pPr>
            <a:r>
              <a:rPr lang="en-US" dirty="0" smtClean="0"/>
              <a:t>BT Class 1 Device – Range up to 350ft</a:t>
            </a:r>
          </a:p>
          <a:p>
            <a:pPr>
              <a:defRPr/>
            </a:pPr>
            <a:r>
              <a:rPr lang="en-US" dirty="0" smtClean="0"/>
              <a:t>Integrated compact ceramic antenna</a:t>
            </a:r>
          </a:p>
        </p:txBody>
      </p:sp>
      <p:pic>
        <p:nvPicPr>
          <p:cNvPr id="18436" name="Picture 2"/>
          <p:cNvPicPr>
            <a:picLocks noChangeAspect="1" noChangeArrowheads="1"/>
          </p:cNvPicPr>
          <p:nvPr/>
        </p:nvPicPr>
        <p:blipFill>
          <a:blip r:embed="rId2" cstate="print"/>
          <a:srcRect/>
          <a:stretch>
            <a:fillRect/>
          </a:stretch>
        </p:blipFill>
        <p:spPr bwMode="auto">
          <a:xfrm>
            <a:off x="4572000" y="2057400"/>
            <a:ext cx="4005263" cy="322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Remote Controller: Requirements</a:t>
            </a:r>
          </a:p>
        </p:txBody>
      </p:sp>
      <p:sp>
        <p:nvSpPr>
          <p:cNvPr id="12291" name="Content Placeholder 2"/>
          <p:cNvSpPr>
            <a:spLocks noGrp="1"/>
          </p:cNvSpPr>
          <p:nvPr>
            <p:ph idx="1"/>
          </p:nvPr>
        </p:nvSpPr>
        <p:spPr/>
        <p:txBody>
          <a:bodyPr/>
          <a:lstStyle/>
          <a:p>
            <a:r>
              <a:rPr lang="en-US" sz="2400" smtClean="0"/>
              <a:t>The RC must be able to meet the following specifications:</a:t>
            </a:r>
          </a:p>
          <a:p>
            <a:pPr lvl="1"/>
            <a:r>
              <a:rPr lang="en-US" sz="2400" smtClean="0"/>
              <a:t>Cost less than $100 to acquire</a:t>
            </a:r>
          </a:p>
          <a:p>
            <a:pPr lvl="1"/>
            <a:r>
              <a:rPr lang="en-US" sz="2400" smtClean="0"/>
              <a:t>Can turn the vehicle left/right</a:t>
            </a:r>
          </a:p>
          <a:p>
            <a:pPr lvl="1"/>
            <a:r>
              <a:rPr lang="en-US" sz="2400" smtClean="0"/>
              <a:t>Accelerate the vehicle forward/backward</a:t>
            </a:r>
          </a:p>
          <a:p>
            <a:pPr lvl="1"/>
            <a:r>
              <a:rPr lang="en-US" sz="2400" smtClean="0"/>
              <a:t>Put the vehicle in either automatic or manual control mode using a button</a:t>
            </a:r>
          </a:p>
          <a:p>
            <a:pPr lvl="1"/>
            <a:r>
              <a:rPr lang="en-US" sz="2400" smtClean="0"/>
              <a:t>Contain feedback device for metal detector component</a:t>
            </a:r>
          </a:p>
          <a:p>
            <a:pPr lvl="1"/>
            <a:endParaRPr lang="en-US"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Remote Controller:</a:t>
            </a:r>
            <a:br>
              <a:rPr lang="en-US" smtClean="0"/>
            </a:br>
            <a:r>
              <a:rPr lang="en-US" smtClean="0"/>
              <a:t>Options</a:t>
            </a:r>
          </a:p>
        </p:txBody>
      </p:sp>
      <p:graphicFrame>
        <p:nvGraphicFramePr>
          <p:cNvPr id="4" name="Table 3"/>
          <p:cNvGraphicFramePr>
            <a:graphicFrameLocks noGrp="1"/>
          </p:cNvGraphicFramePr>
          <p:nvPr/>
        </p:nvGraphicFramePr>
        <p:xfrm>
          <a:off x="609600" y="1524000"/>
          <a:ext cx="8001000" cy="4264026"/>
        </p:xfrm>
        <a:graphic>
          <a:graphicData uri="http://schemas.openxmlformats.org/drawingml/2006/table">
            <a:tbl>
              <a:tblPr/>
              <a:tblGrid>
                <a:gridCol w="1312863"/>
                <a:gridCol w="1506537"/>
                <a:gridCol w="2133600"/>
                <a:gridCol w="1676400"/>
                <a:gridCol w="1371600"/>
              </a:tblGrid>
              <a:tr h="284163">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83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Times New Roman" pitchFamily="18" charset="0"/>
                        </a:rPr>
                        <a:t>Wii Remote</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Times New Roman" pitchFamily="18" charset="0"/>
                        </a:rPr>
                        <a:t>PS3 Dualshock 3 Controller</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Times New Roman" pitchFamily="18" charset="0"/>
                        </a:rPr>
                        <a:t>MSI Wind U100 Laptop</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Times New Roman" pitchFamily="18" charset="0"/>
                        </a:rPr>
                        <a:t>Included RC Remote</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Times New Roman" pitchFamily="18" charset="0"/>
                        </a:rPr>
                        <a:t>Connectivity</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Bluetooth</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Bluetooth</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Bluetooth/XBee via dongle</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RF</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14224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Times New Roman" pitchFamily="18" charset="0"/>
                        </a:rPr>
                        <a:t>Buttons</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6 digital buttons</a:t>
                      </a:r>
                      <a:br>
                        <a:rPr kumimoji="0" lang="en-US" sz="1600" b="0" i="0" u="none" strike="noStrike" cap="none" normalizeH="0" baseline="0" smtClean="0">
                          <a:ln>
                            <a:noFill/>
                          </a:ln>
                          <a:solidFill>
                            <a:srgbClr val="000000"/>
                          </a:solidFill>
                          <a:effectLst/>
                          <a:latin typeface="Calibri" pitchFamily="34" charset="0"/>
                          <a:cs typeface="Times New Roman" pitchFamily="18" charset="0"/>
                        </a:rPr>
                      </a:br>
                      <a:r>
                        <a:rPr kumimoji="0" lang="en-US" sz="1600" b="0" i="0" u="none" strike="noStrike" cap="none" normalizeH="0" baseline="0" smtClean="0">
                          <a:ln>
                            <a:noFill/>
                          </a:ln>
                          <a:solidFill>
                            <a:srgbClr val="000000"/>
                          </a:solidFill>
                          <a:effectLst/>
                          <a:latin typeface="Calibri" pitchFamily="34" charset="0"/>
                          <a:cs typeface="Times New Roman" pitchFamily="18" charset="0"/>
                        </a:rPr>
                        <a:t> + 8-way direction pad</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10 analog buttons + 2 digital buttons</a:t>
                      </a:r>
                      <a:br>
                        <a:rPr kumimoji="0" lang="en-US" sz="1600" b="0" i="0" u="none" strike="noStrike" cap="none" normalizeH="0" baseline="0" smtClean="0">
                          <a:ln>
                            <a:noFill/>
                          </a:ln>
                          <a:solidFill>
                            <a:srgbClr val="000000"/>
                          </a:solidFill>
                          <a:effectLst/>
                          <a:latin typeface="Calibri" pitchFamily="34" charset="0"/>
                          <a:cs typeface="Times New Roman" pitchFamily="18" charset="0"/>
                        </a:rPr>
                      </a:br>
                      <a:r>
                        <a:rPr kumimoji="0" lang="en-US" sz="1600" b="0" i="0" u="none" strike="noStrike" cap="none" normalizeH="0" baseline="0" smtClean="0">
                          <a:ln>
                            <a:noFill/>
                          </a:ln>
                          <a:solidFill>
                            <a:srgbClr val="000000"/>
                          </a:solidFill>
                          <a:effectLst/>
                          <a:latin typeface="Calibri" pitchFamily="34" charset="0"/>
                          <a:cs typeface="Times New Roman" pitchFamily="18" charset="0"/>
                        </a:rPr>
                        <a:t>+ 8-way directional pad + 2 analog sticks</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104+</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2 2-way sticks</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Times New Roman" pitchFamily="18" charset="0"/>
                        </a:rPr>
                        <a:t>Battery Type/Life</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10 hrs</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10 hrs</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4 Hrs</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4 Hrs Est.</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841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Times New Roman" pitchFamily="18" charset="0"/>
                        </a:rPr>
                        <a:t>Cost</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39.99</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42.99</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379.95</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 </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cs typeface="Times New Roman" pitchFamily="18" charset="0"/>
                        </a:rPr>
                        <a:t>Units In Hand</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4</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1</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Included with RC Vehicle</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Remote Controller: </a:t>
            </a:r>
            <a:br>
              <a:rPr lang="en-US" smtClean="0"/>
            </a:br>
            <a:r>
              <a:rPr lang="en-US" smtClean="0"/>
              <a:t>MSI Wind Netbook</a:t>
            </a:r>
          </a:p>
        </p:txBody>
      </p:sp>
      <p:sp>
        <p:nvSpPr>
          <p:cNvPr id="14339" name="Content Placeholder 2"/>
          <p:cNvSpPr>
            <a:spLocks noGrp="1"/>
          </p:cNvSpPr>
          <p:nvPr>
            <p:ph idx="1"/>
          </p:nvPr>
        </p:nvSpPr>
        <p:spPr>
          <a:xfrm>
            <a:off x="457200" y="1828800"/>
            <a:ext cx="4114800" cy="4297363"/>
          </a:xfrm>
        </p:spPr>
        <p:txBody>
          <a:bodyPr/>
          <a:lstStyle/>
          <a:p>
            <a:r>
              <a:rPr lang="en-US" smtClean="0"/>
              <a:t>Already on hand</a:t>
            </a:r>
          </a:p>
          <a:p>
            <a:pPr lvl="1"/>
            <a:r>
              <a:rPr lang="en-US" smtClean="0"/>
              <a:t>$0 to implement</a:t>
            </a:r>
          </a:p>
          <a:p>
            <a:r>
              <a:rPr lang="en-US" smtClean="0"/>
              <a:t>Can program and control the AMDV via built-in Bluetooth</a:t>
            </a:r>
          </a:p>
          <a:p>
            <a:r>
              <a:rPr lang="en-US" smtClean="0"/>
              <a:t>10-inch LCD screen</a:t>
            </a:r>
          </a:p>
          <a:p>
            <a:r>
              <a:rPr lang="en-US" smtClean="0"/>
              <a:t>4 hour battery life</a:t>
            </a:r>
          </a:p>
          <a:p>
            <a:endParaRPr lang="en-US" smtClean="0"/>
          </a:p>
        </p:txBody>
      </p:sp>
      <p:pic>
        <p:nvPicPr>
          <p:cNvPr id="14340" name="Picture 4"/>
          <p:cNvPicPr>
            <a:picLocks noChangeAspect="1" noChangeArrowheads="1"/>
          </p:cNvPicPr>
          <p:nvPr/>
        </p:nvPicPr>
        <p:blipFill>
          <a:blip r:embed="rId2" cstate="print"/>
          <a:srcRect/>
          <a:stretch>
            <a:fillRect/>
          </a:stretch>
        </p:blipFill>
        <p:spPr bwMode="auto">
          <a:xfrm>
            <a:off x="4572000" y="1905000"/>
            <a:ext cx="4319588" cy="314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Microcontroller (MCU): Requirements</a:t>
            </a:r>
          </a:p>
        </p:txBody>
      </p:sp>
      <p:sp>
        <p:nvSpPr>
          <p:cNvPr id="3" name="Content Placeholder 2"/>
          <p:cNvSpPr>
            <a:spLocks noGrp="1"/>
          </p:cNvSpPr>
          <p:nvPr>
            <p:ph idx="1"/>
          </p:nvPr>
        </p:nvSpPr>
        <p:spPr/>
        <p:txBody>
          <a:bodyPr>
            <a:normAutofit fontScale="77500" lnSpcReduction="20000"/>
          </a:bodyPr>
          <a:lstStyle/>
          <a:p>
            <a:pPr>
              <a:buFont typeface="Arial" pitchFamily="34" charset="0"/>
              <a:buChar char="•"/>
              <a:defRPr/>
            </a:pPr>
            <a:r>
              <a:rPr lang="en-US" dirty="0" smtClean="0"/>
              <a:t>The MCU and its development board must meet the following specifications:</a:t>
            </a:r>
          </a:p>
          <a:p>
            <a:pPr lvl="1">
              <a:defRPr/>
            </a:pPr>
            <a:r>
              <a:rPr lang="en-US" dirty="0" smtClean="0"/>
              <a:t>Cost under $100, including development board</a:t>
            </a:r>
          </a:p>
          <a:p>
            <a:pPr lvl="1">
              <a:defRPr/>
            </a:pPr>
            <a:r>
              <a:rPr lang="en-US" dirty="0" smtClean="0"/>
              <a:t>Use a familiar programming language, like C/C++</a:t>
            </a:r>
          </a:p>
          <a:p>
            <a:pPr lvl="1">
              <a:defRPr/>
            </a:pPr>
            <a:r>
              <a:rPr lang="en-US" dirty="0" smtClean="0"/>
              <a:t>Have lots of online free documentation and examples</a:t>
            </a:r>
          </a:p>
          <a:p>
            <a:pPr lvl="1">
              <a:defRPr/>
            </a:pPr>
            <a:r>
              <a:rPr lang="en-US" dirty="0" smtClean="0"/>
              <a:t>Sufficient amounts of memory, I/O ports, and processing power</a:t>
            </a:r>
          </a:p>
          <a:p>
            <a:pPr lvl="1">
              <a:defRPr/>
            </a:pPr>
            <a:r>
              <a:rPr lang="en-US" dirty="0" smtClean="0"/>
              <a:t>Operating voltage of 5V</a:t>
            </a:r>
          </a:p>
          <a:p>
            <a:pPr lvl="1">
              <a:defRPr/>
            </a:pPr>
            <a:r>
              <a:rPr lang="en-US" dirty="0" smtClean="0"/>
              <a:t>MCU must be small, within 10cm x 10cm</a:t>
            </a:r>
          </a:p>
          <a:p>
            <a:pPr lvl="1">
              <a:defRPr/>
            </a:pPr>
            <a:r>
              <a:rPr lang="en-US" dirty="0" smtClean="0"/>
              <a:t>Low power consumption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MCU:</a:t>
            </a:r>
            <a:br>
              <a:rPr lang="en-US" smtClean="0"/>
            </a:br>
            <a:r>
              <a:rPr lang="en-US" smtClean="0"/>
              <a:t>Options</a:t>
            </a:r>
          </a:p>
        </p:txBody>
      </p:sp>
      <p:graphicFrame>
        <p:nvGraphicFramePr>
          <p:cNvPr id="4" name="Content Placeholder 3"/>
          <p:cNvGraphicFramePr>
            <a:graphicFrameLocks noGrp="1"/>
          </p:cNvGraphicFramePr>
          <p:nvPr>
            <p:ph idx="1"/>
          </p:nvPr>
        </p:nvGraphicFramePr>
        <p:xfrm>
          <a:off x="1371600" y="1676400"/>
          <a:ext cx="6096000" cy="4410084"/>
        </p:xfrm>
        <a:graphic>
          <a:graphicData uri="http://schemas.openxmlformats.org/drawingml/2006/table">
            <a:tbl>
              <a:tblPr/>
              <a:tblGrid>
                <a:gridCol w="2355850"/>
                <a:gridCol w="1870075"/>
                <a:gridCol w="1870075"/>
              </a:tblGrid>
              <a:tr h="2016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MSP430F2013IN</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Atmega328</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Company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Texas Instruments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Atmel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Price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$1.90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$5.50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CPU Architecture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16-bit RISC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8-bit RISC</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Flash Memory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2 KB</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32 KB</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EEPROM Memory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256 B</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512 B</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RAM</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128 B</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1 KB</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I/O Lines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10</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23</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Temperature Range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-40°C  to 85°C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-40°C  to 85°C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Operating Voltage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2.2V - 3.6V</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1.8V -5.5V</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Power Consumption - Active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220µA @ 1Mhz, 2.2V</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300µA @ 1Mhz, 1.8V</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Power Consumption - Standby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0.5µA @ 1Mhz, 2.2V</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0.8µA @ 1Mhz, 1.8V</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Power Consumption - Off</a:t>
                      </a:r>
                      <a:br>
                        <a:rPr kumimoji="0" lang="en-US" sz="1200" b="1" i="0" u="none" strike="noStrike" cap="none" normalizeH="0" baseline="0" smtClean="0">
                          <a:ln>
                            <a:noFill/>
                          </a:ln>
                          <a:solidFill>
                            <a:srgbClr val="000000"/>
                          </a:solidFill>
                          <a:effectLst/>
                          <a:latin typeface="Calibri" pitchFamily="34" charset="0"/>
                          <a:cs typeface="Times New Roman" pitchFamily="18" charset="0"/>
                        </a:rPr>
                      </a:br>
                      <a:r>
                        <a:rPr kumimoji="0" lang="en-US" sz="1200" b="1" i="0" u="none" strike="noStrike" cap="none" normalizeH="0" baseline="0" smtClean="0">
                          <a:ln>
                            <a:noFill/>
                          </a:ln>
                          <a:solidFill>
                            <a:srgbClr val="000000"/>
                          </a:solidFill>
                          <a:effectLst/>
                          <a:latin typeface="Calibri" pitchFamily="34" charset="0"/>
                          <a:cs typeface="Times New Roman" pitchFamily="18" charset="0"/>
                        </a:rPr>
                        <a:t>(RAM Retention)</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0.1µA @ 1Mhz, 2.2V</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0.1 @ 1Mhz, 1.8V</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Theoretical Max </a:t>
                      </a:r>
                      <a:br>
                        <a:rPr kumimoji="0" lang="en-US" sz="1200" b="1" i="0" u="none" strike="noStrike" cap="none" normalizeH="0" baseline="0" smtClean="0">
                          <a:ln>
                            <a:noFill/>
                          </a:ln>
                          <a:solidFill>
                            <a:srgbClr val="000000"/>
                          </a:solidFill>
                          <a:effectLst/>
                          <a:latin typeface="Calibri" pitchFamily="34" charset="0"/>
                          <a:cs typeface="Times New Roman" pitchFamily="18" charset="0"/>
                        </a:rPr>
                      </a:br>
                      <a:r>
                        <a:rPr kumimoji="0" lang="en-US" sz="1200" b="1" i="0" u="none" strike="noStrike" cap="none" normalizeH="0" baseline="0" smtClean="0">
                          <a:ln>
                            <a:noFill/>
                          </a:ln>
                          <a:solidFill>
                            <a:srgbClr val="000000"/>
                          </a:solidFill>
                          <a:effectLst/>
                          <a:latin typeface="Calibri" pitchFamily="34" charset="0"/>
                          <a:cs typeface="Times New Roman" pitchFamily="18" charset="0"/>
                        </a:rPr>
                        <a:t>Power Consumption</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7.7 mW</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10.8 mW</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Performance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Up to 16 MIPS @ 16 MHz</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Up to 20 MIPS @ 20 MHz</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Package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14 pin PDIP</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28 pin DIP</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Dimensions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19.69(L) x 6.6(W) mm</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Times New Roman" pitchFamily="18" charset="0"/>
                        </a:rPr>
                        <a:t>37.5(L) x 9.5(W) mm</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MCU Development Board: Options</a:t>
            </a:r>
          </a:p>
        </p:txBody>
      </p:sp>
      <p:graphicFrame>
        <p:nvGraphicFramePr>
          <p:cNvPr id="4" name="Content Placeholder 3"/>
          <p:cNvGraphicFramePr>
            <a:graphicFrameLocks noGrp="1"/>
          </p:cNvGraphicFramePr>
          <p:nvPr>
            <p:ph idx="1"/>
          </p:nvPr>
        </p:nvGraphicFramePr>
        <p:xfrm>
          <a:off x="1524000" y="1752600"/>
          <a:ext cx="6172200" cy="3978276"/>
        </p:xfrm>
        <a:graphic>
          <a:graphicData uri="http://schemas.openxmlformats.org/drawingml/2006/table">
            <a:tbl>
              <a:tblPr/>
              <a:tblGrid>
                <a:gridCol w="1847850"/>
                <a:gridCol w="2009775"/>
                <a:gridCol w="2314575"/>
              </a:tblGrid>
              <a:tr h="361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eZ430-F2013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Arduino Duemilanove</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MCU</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TI MSP430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Atmel ATmega328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Cost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$20.00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$29.95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PC Connection</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RS232/USB</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USB</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Power</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USB</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USB/DC Power Supply</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Dimensions</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~65(L) x 20(W) mm</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68.6(L) x 53.3(W) mm</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Times New Roman" pitchFamily="18" charset="0"/>
                        </a:rPr>
                        <a:t>Site</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ti-estore.com</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SparkFun</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MCU: Atmel ATmega328</a:t>
            </a:r>
          </a:p>
        </p:txBody>
      </p:sp>
      <p:sp>
        <p:nvSpPr>
          <p:cNvPr id="43011" name="Content Placeholder 2"/>
          <p:cNvSpPr>
            <a:spLocks noGrp="1"/>
          </p:cNvSpPr>
          <p:nvPr>
            <p:ph idx="1"/>
          </p:nvPr>
        </p:nvSpPr>
        <p:spPr>
          <a:xfrm>
            <a:off x="304800" y="1828800"/>
            <a:ext cx="4343400" cy="4297363"/>
          </a:xfrm>
        </p:spPr>
        <p:txBody>
          <a:bodyPr/>
          <a:lstStyle/>
          <a:p>
            <a:r>
              <a:rPr lang="en-US" sz="2000" smtClean="0"/>
              <a:t>Cheap: $5.50 each (for a total of $11.00 for two) from Sparkfun Electronics</a:t>
            </a:r>
          </a:p>
          <a:p>
            <a:r>
              <a:rPr lang="en-US" sz="2000" smtClean="0"/>
              <a:t>Arduino Bootloader</a:t>
            </a:r>
          </a:p>
          <a:p>
            <a:pPr lvl="1"/>
            <a:r>
              <a:rPr lang="en-US" sz="2000" smtClean="0"/>
              <a:t>Allows use of same C/C++ code from development board </a:t>
            </a:r>
          </a:p>
          <a:p>
            <a:r>
              <a:rPr lang="en-US" sz="2000" smtClean="0"/>
              <a:t>28 pin DIP package</a:t>
            </a:r>
          </a:p>
          <a:p>
            <a:r>
              <a:rPr lang="en-US" sz="2000" smtClean="0"/>
              <a:t>8-bit RISC @ 16 MHz</a:t>
            </a:r>
          </a:p>
          <a:p>
            <a:r>
              <a:rPr lang="en-US" sz="2000" smtClean="0"/>
              <a:t>32KB of program space</a:t>
            </a:r>
          </a:p>
          <a:p>
            <a:r>
              <a:rPr lang="en-US" sz="2000" smtClean="0"/>
              <a:t>23 I/O Lines</a:t>
            </a:r>
          </a:p>
          <a:p>
            <a:r>
              <a:rPr lang="en-US" sz="2000" smtClean="0"/>
              <a:t>5V Operating Voltage</a:t>
            </a:r>
          </a:p>
        </p:txBody>
      </p:sp>
      <p:pic>
        <p:nvPicPr>
          <p:cNvPr id="43012" name="Picture 2"/>
          <p:cNvPicPr>
            <a:picLocks noChangeAspect="1" noChangeArrowheads="1"/>
          </p:cNvPicPr>
          <p:nvPr/>
        </p:nvPicPr>
        <p:blipFill>
          <a:blip r:embed="rId2" cstate="print"/>
          <a:srcRect/>
          <a:stretch>
            <a:fillRect/>
          </a:stretch>
        </p:blipFill>
        <p:spPr bwMode="auto">
          <a:xfrm>
            <a:off x="4724400" y="1905000"/>
            <a:ext cx="4191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MCU Development Board:</a:t>
            </a:r>
            <a:br>
              <a:rPr lang="en-US" smtClean="0"/>
            </a:br>
            <a:r>
              <a:rPr lang="en-US" smtClean="0"/>
              <a:t>Arduino Duemilanove</a:t>
            </a:r>
          </a:p>
        </p:txBody>
      </p:sp>
      <p:sp>
        <p:nvSpPr>
          <p:cNvPr id="3" name="Content Placeholder 2"/>
          <p:cNvSpPr>
            <a:spLocks noGrp="1"/>
          </p:cNvSpPr>
          <p:nvPr>
            <p:ph idx="1"/>
          </p:nvPr>
        </p:nvSpPr>
        <p:spPr>
          <a:xfrm>
            <a:off x="381000" y="1828800"/>
            <a:ext cx="4343400" cy="4297363"/>
          </a:xfrm>
        </p:spPr>
        <p:txBody>
          <a:bodyPr>
            <a:normAutofit/>
          </a:bodyPr>
          <a:lstStyle/>
          <a:p>
            <a:pPr>
              <a:lnSpc>
                <a:spcPct val="90000"/>
              </a:lnSpc>
            </a:pPr>
            <a:r>
              <a:rPr lang="en-US" sz="2200" smtClean="0"/>
              <a:t>Cheap: $29.95 from Sparkfun Electronics</a:t>
            </a:r>
          </a:p>
          <a:p>
            <a:pPr>
              <a:lnSpc>
                <a:spcPct val="90000"/>
              </a:lnSpc>
            </a:pPr>
            <a:r>
              <a:rPr lang="en-US" sz="2200" smtClean="0"/>
              <a:t>USB for power and data</a:t>
            </a:r>
          </a:p>
          <a:p>
            <a:pPr>
              <a:lnSpc>
                <a:spcPct val="90000"/>
              </a:lnSpc>
            </a:pPr>
            <a:r>
              <a:rPr lang="en-US" sz="2200" smtClean="0"/>
              <a:t>Open Source</a:t>
            </a:r>
          </a:p>
          <a:p>
            <a:pPr lvl="1">
              <a:lnSpc>
                <a:spcPct val="90000"/>
              </a:lnSpc>
            </a:pPr>
            <a:r>
              <a:rPr lang="en-US" sz="2200" smtClean="0"/>
              <a:t>C/C++ Compiler</a:t>
            </a:r>
          </a:p>
          <a:p>
            <a:pPr lvl="1">
              <a:lnSpc>
                <a:spcPct val="90000"/>
              </a:lnSpc>
            </a:pPr>
            <a:r>
              <a:rPr lang="en-US" sz="2200" smtClean="0"/>
              <a:t>Lots of easily accessible tutorials &amp; examples </a:t>
            </a:r>
          </a:p>
          <a:p>
            <a:pPr lvl="2">
              <a:lnSpc>
                <a:spcPct val="90000"/>
              </a:lnSpc>
            </a:pPr>
            <a:r>
              <a:rPr lang="en-US" sz="1900" smtClean="0">
                <a:hlinkClick r:id="rId2"/>
              </a:rPr>
              <a:t>http://www.arduino.cc/</a:t>
            </a:r>
            <a:endParaRPr lang="en-US" sz="1900" smtClean="0"/>
          </a:p>
          <a:p>
            <a:pPr lvl="2">
              <a:lnSpc>
                <a:spcPct val="90000"/>
              </a:lnSpc>
            </a:pPr>
            <a:r>
              <a:rPr lang="en-US" sz="1900" smtClean="0">
                <a:hlinkClick r:id="rId3"/>
              </a:rPr>
              <a:t>http://www.sparkfun.com/commerce/tutorials.php</a:t>
            </a:r>
            <a:endParaRPr lang="en-US" sz="1900" smtClean="0"/>
          </a:p>
          <a:p>
            <a:pPr lvl="2">
              <a:lnSpc>
                <a:spcPct val="90000"/>
              </a:lnSpc>
            </a:pPr>
            <a:endParaRPr lang="en-US" sz="2600" smtClean="0"/>
          </a:p>
          <a:p>
            <a:pPr lvl="1">
              <a:lnSpc>
                <a:spcPct val="90000"/>
              </a:lnSpc>
            </a:pPr>
            <a:endParaRPr lang="en-US" sz="2600" smtClean="0"/>
          </a:p>
        </p:txBody>
      </p:sp>
      <p:pic>
        <p:nvPicPr>
          <p:cNvPr id="44036" name="Picture 2"/>
          <p:cNvPicPr>
            <a:picLocks noChangeAspect="1" noChangeArrowheads="1"/>
          </p:cNvPicPr>
          <p:nvPr/>
        </p:nvPicPr>
        <p:blipFill>
          <a:blip r:embed="rId4" cstate="print"/>
          <a:srcRect t="21875" r="10938"/>
          <a:stretch>
            <a:fillRect/>
          </a:stretch>
        </p:blipFill>
        <p:spPr bwMode="auto">
          <a:xfrm>
            <a:off x="4876800" y="2181225"/>
            <a:ext cx="411480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Requirements and Specifications</a:t>
            </a:r>
          </a:p>
        </p:txBody>
      </p:sp>
      <p:sp>
        <p:nvSpPr>
          <p:cNvPr id="3" name="Content Placeholder 2"/>
          <p:cNvSpPr>
            <a:spLocks noGrp="1"/>
          </p:cNvSpPr>
          <p:nvPr>
            <p:ph idx="1"/>
          </p:nvPr>
        </p:nvSpPr>
        <p:spPr/>
        <p:txBody>
          <a:bodyPr>
            <a:normAutofit fontScale="92500" lnSpcReduction="10000"/>
          </a:bodyPr>
          <a:lstStyle/>
          <a:p>
            <a:pPr>
              <a:defRPr/>
            </a:pPr>
            <a:r>
              <a:rPr lang="en-US" dirty="0" smtClean="0"/>
              <a:t>The </a:t>
            </a:r>
            <a:r>
              <a:rPr lang="en-US" dirty="0" err="1" smtClean="0"/>
              <a:t>AMDV</a:t>
            </a:r>
            <a:r>
              <a:rPr lang="en-US" dirty="0" smtClean="0"/>
              <a:t> must run for a continuous 15 minutes</a:t>
            </a:r>
          </a:p>
          <a:p>
            <a:pPr>
              <a:defRPr/>
            </a:pPr>
            <a:r>
              <a:rPr lang="en-US" dirty="0" smtClean="0"/>
              <a:t>The </a:t>
            </a:r>
            <a:r>
              <a:rPr lang="en-US" dirty="0" err="1" smtClean="0"/>
              <a:t>AMDV</a:t>
            </a:r>
            <a:r>
              <a:rPr lang="en-US" dirty="0" smtClean="0"/>
              <a:t> must be able to detect metal within a depth of 5 inches</a:t>
            </a:r>
          </a:p>
          <a:p>
            <a:pPr>
              <a:defRPr/>
            </a:pPr>
            <a:r>
              <a:rPr lang="en-US" dirty="0" smtClean="0"/>
              <a:t>The </a:t>
            </a:r>
            <a:r>
              <a:rPr lang="en-US" dirty="0" err="1" smtClean="0"/>
              <a:t>AMDV</a:t>
            </a:r>
            <a:r>
              <a:rPr lang="en-US" dirty="0" smtClean="0"/>
              <a:t> must have a method of recording at least 20 waypoints (locations)</a:t>
            </a:r>
          </a:p>
          <a:p>
            <a:pPr>
              <a:defRPr/>
            </a:pPr>
            <a:r>
              <a:rPr lang="en-US" dirty="0" smtClean="0"/>
              <a:t>The </a:t>
            </a:r>
            <a:r>
              <a:rPr lang="en-US" dirty="0" err="1" smtClean="0"/>
              <a:t>AMDV</a:t>
            </a:r>
            <a:r>
              <a:rPr lang="en-US" dirty="0" smtClean="0"/>
              <a:t> GPS must be accurate to within 5 meters</a:t>
            </a:r>
          </a:p>
          <a:p>
            <a:pPr>
              <a:defRPr/>
            </a:pPr>
            <a:r>
              <a:rPr lang="en-US" dirty="0" smtClean="0"/>
              <a:t>The </a:t>
            </a:r>
            <a:r>
              <a:rPr lang="en-US" dirty="0" err="1" smtClean="0"/>
              <a:t>AMDV</a:t>
            </a:r>
            <a:r>
              <a:rPr lang="en-US" dirty="0" smtClean="0"/>
              <a:t> must detect obstructions at a minimum of 12 inches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Block Diagram:</a:t>
            </a:r>
            <a:br>
              <a:rPr lang="en-US" smtClean="0"/>
            </a:br>
            <a:r>
              <a:rPr lang="en-US" smtClean="0"/>
              <a:t>Top Level Hardware View </a:t>
            </a:r>
          </a:p>
        </p:txBody>
      </p:sp>
      <p:pic>
        <p:nvPicPr>
          <p:cNvPr id="69633" name="Picture 1"/>
          <p:cNvPicPr>
            <a:picLocks noChangeAspect="1" noChangeArrowheads="1"/>
          </p:cNvPicPr>
          <p:nvPr/>
        </p:nvPicPr>
        <p:blipFill>
          <a:blip r:embed="rId2" cstate="print"/>
          <a:srcRect/>
          <a:stretch>
            <a:fillRect/>
          </a:stretch>
        </p:blipFill>
        <p:spPr bwMode="auto">
          <a:xfrm>
            <a:off x="1981200" y="1600200"/>
            <a:ext cx="5380422" cy="4472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Electrical Schematic</a:t>
            </a:r>
          </a:p>
        </p:txBody>
      </p:sp>
      <p:pic>
        <p:nvPicPr>
          <p:cNvPr id="68609" name="Picture 1"/>
          <p:cNvPicPr>
            <a:picLocks noChangeAspect="1" noChangeArrowheads="1"/>
          </p:cNvPicPr>
          <p:nvPr/>
        </p:nvPicPr>
        <p:blipFill>
          <a:blip r:embed="rId2" cstate="print"/>
          <a:srcRect/>
          <a:stretch>
            <a:fillRect/>
          </a:stretch>
        </p:blipFill>
        <p:spPr bwMode="auto">
          <a:xfrm>
            <a:off x="110742" y="1393680"/>
            <a:ext cx="8880858" cy="4707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685800" y="2568575"/>
            <a:ext cx="7772400" cy="1470025"/>
          </a:xfrm>
        </p:spPr>
        <p:txBody>
          <a:bodyPr/>
          <a:lstStyle/>
          <a:p>
            <a:r>
              <a:rPr lang="en-US" smtClean="0"/>
              <a:t>Software</a:t>
            </a:r>
          </a:p>
        </p:txBody>
      </p:sp>
      <p:sp>
        <p:nvSpPr>
          <p:cNvPr id="4" name="Subtitle 3"/>
          <p:cNvSpPr>
            <a:spLocks noGrp="1"/>
          </p:cNvSpPr>
          <p:nvPr>
            <p:ph type="subTitle" idx="1"/>
          </p:nvPr>
        </p:nvSpPr>
        <p:spPr/>
        <p:txBody>
          <a:bodyPr/>
          <a:lstStyle/>
          <a:p>
            <a:endParaRPr lang="en-US" smtClean="0">
              <a:solidFill>
                <a:srgbClr val="898989"/>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GUI</a:t>
            </a:r>
          </a:p>
        </p:txBody>
      </p:sp>
      <p:sp>
        <p:nvSpPr>
          <p:cNvPr id="3" name="Content Placeholder 2"/>
          <p:cNvSpPr>
            <a:spLocks noGrp="1"/>
          </p:cNvSpPr>
          <p:nvPr>
            <p:ph idx="1"/>
          </p:nvPr>
        </p:nvSpPr>
        <p:spPr/>
        <p:txBody>
          <a:bodyPr>
            <a:normAutofit/>
          </a:bodyPr>
          <a:lstStyle/>
          <a:p>
            <a:pPr>
              <a:lnSpc>
                <a:spcPct val="80000"/>
              </a:lnSpc>
            </a:pPr>
            <a:r>
              <a:rPr lang="en-US" sz="2600" smtClean="0"/>
              <a:t>Used to send and receive information to and from the AMDV via a COMM port on the computer</a:t>
            </a:r>
          </a:p>
          <a:p>
            <a:pPr>
              <a:lnSpc>
                <a:spcPct val="80000"/>
              </a:lnSpc>
            </a:pPr>
            <a:r>
              <a:rPr lang="en-US" sz="2600" smtClean="0"/>
              <a:t>Event Driven</a:t>
            </a:r>
          </a:p>
          <a:p>
            <a:pPr lvl="1">
              <a:lnSpc>
                <a:spcPct val="80000"/>
              </a:lnSpc>
            </a:pPr>
            <a:r>
              <a:rPr lang="en-US" sz="2600" smtClean="0"/>
              <a:t>User mouse and button clicks</a:t>
            </a:r>
          </a:p>
          <a:p>
            <a:pPr lvl="1">
              <a:lnSpc>
                <a:spcPct val="80000"/>
              </a:lnSpc>
            </a:pPr>
            <a:r>
              <a:rPr lang="en-US" sz="2600" smtClean="0"/>
              <a:t>Incoming communications from the AMDV</a:t>
            </a:r>
          </a:p>
          <a:p>
            <a:pPr>
              <a:lnSpc>
                <a:spcPct val="80000"/>
              </a:lnSpc>
            </a:pPr>
            <a:r>
              <a:rPr lang="en-US" sz="2600" smtClean="0"/>
              <a:t>Programmed in Java</a:t>
            </a:r>
          </a:p>
          <a:p>
            <a:pPr lvl="1">
              <a:lnSpc>
                <a:spcPct val="80000"/>
              </a:lnSpc>
            </a:pPr>
            <a:r>
              <a:rPr lang="en-US" sz="2600" smtClean="0"/>
              <a:t>Version:  JDK 1.6.0_13</a:t>
            </a:r>
          </a:p>
          <a:p>
            <a:pPr>
              <a:lnSpc>
                <a:spcPct val="80000"/>
              </a:lnSpc>
            </a:pPr>
            <a:r>
              <a:rPr lang="en-US" sz="2600" smtClean="0"/>
              <a:t>IDE:  Eclipse 3.4.1</a:t>
            </a:r>
          </a:p>
          <a:p>
            <a:pPr>
              <a:lnSpc>
                <a:spcPct val="80000"/>
              </a:lnSpc>
            </a:pPr>
            <a:endParaRPr lang="en-US" sz="2600" smtClean="0"/>
          </a:p>
          <a:p>
            <a:pPr>
              <a:lnSpc>
                <a:spcPct val="80000"/>
              </a:lnSpc>
            </a:pPr>
            <a:endParaRPr lang="en-US" sz="2600" smtClean="0"/>
          </a:p>
          <a:p>
            <a:pPr>
              <a:lnSpc>
                <a:spcPct val="80000"/>
              </a:lnSpc>
            </a:pPr>
            <a:endParaRPr lang="en-US" sz="26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lstStyle/>
          <a:p>
            <a:r>
              <a:rPr lang="en-US" smtClean="0"/>
              <a:t>Current GUI (V1.3)</a:t>
            </a:r>
          </a:p>
        </p:txBody>
      </p:sp>
      <p:pic>
        <p:nvPicPr>
          <p:cNvPr id="49155" name="Picture 2"/>
          <p:cNvPicPr>
            <a:picLocks noGrp="1" noChangeAspect="1" noChangeArrowheads="1"/>
          </p:cNvPicPr>
          <p:nvPr>
            <p:ph idx="1"/>
          </p:nvPr>
        </p:nvPicPr>
        <p:blipFill>
          <a:blip r:embed="rId2" cstate="print"/>
          <a:srcRect/>
          <a:stretch>
            <a:fillRect/>
          </a:stretch>
        </p:blipFill>
        <p:spPr>
          <a:xfrm>
            <a:off x="1692275" y="1905000"/>
            <a:ext cx="5759450" cy="41148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Libraries</a:t>
            </a:r>
          </a:p>
        </p:txBody>
      </p:sp>
      <p:sp>
        <p:nvSpPr>
          <p:cNvPr id="3" name="Content Placeholder 2"/>
          <p:cNvSpPr>
            <a:spLocks noGrp="1"/>
          </p:cNvSpPr>
          <p:nvPr>
            <p:ph sz="half" idx="1"/>
          </p:nvPr>
        </p:nvSpPr>
        <p:spPr/>
        <p:txBody>
          <a:bodyPr>
            <a:normAutofit/>
          </a:bodyPr>
          <a:lstStyle/>
          <a:p>
            <a:pPr algn="ctr">
              <a:lnSpc>
                <a:spcPct val="80000"/>
              </a:lnSpc>
              <a:buFontTx/>
              <a:buNone/>
            </a:pPr>
            <a:r>
              <a:rPr lang="en-US" sz="1300" u="sng" smtClean="0"/>
              <a:t>Standard Libraries:</a:t>
            </a:r>
          </a:p>
          <a:p>
            <a:pPr algn="ctr">
              <a:lnSpc>
                <a:spcPct val="80000"/>
              </a:lnSpc>
              <a:buFontTx/>
              <a:buNone/>
            </a:pPr>
            <a:endParaRPr lang="en-US" sz="1300" u="sng" smtClean="0"/>
          </a:p>
          <a:p>
            <a:pPr>
              <a:lnSpc>
                <a:spcPct val="80000"/>
              </a:lnSpc>
            </a:pPr>
            <a:r>
              <a:rPr lang="en-US" sz="1300" smtClean="0"/>
              <a:t>Used to create and use the GUI</a:t>
            </a:r>
          </a:p>
          <a:p>
            <a:pPr lvl="1">
              <a:lnSpc>
                <a:spcPct val="80000"/>
              </a:lnSpc>
            </a:pPr>
            <a:r>
              <a:rPr lang="en-US" sz="1100" smtClean="0"/>
              <a:t>java.awt.*;</a:t>
            </a:r>
          </a:p>
          <a:p>
            <a:pPr lvl="1">
              <a:lnSpc>
                <a:spcPct val="80000"/>
              </a:lnSpc>
            </a:pPr>
            <a:r>
              <a:rPr lang="en-US" sz="1100" smtClean="0"/>
              <a:t>javax.swing.*;</a:t>
            </a:r>
          </a:p>
          <a:p>
            <a:pPr lvl="1">
              <a:lnSpc>
                <a:spcPct val="80000"/>
              </a:lnSpc>
            </a:pPr>
            <a:r>
              <a:rPr lang="en-US" sz="1100" smtClean="0"/>
              <a:t>java.awt.event.*;</a:t>
            </a:r>
          </a:p>
          <a:p>
            <a:pPr lvl="1">
              <a:lnSpc>
                <a:spcPct val="80000"/>
              </a:lnSpc>
            </a:pPr>
            <a:r>
              <a:rPr lang="en-US" sz="1100" smtClean="0"/>
              <a:t>javax.swing.border.TitledBorder;</a:t>
            </a:r>
          </a:p>
          <a:p>
            <a:pPr lvl="1">
              <a:lnSpc>
                <a:spcPct val="80000"/>
              </a:lnSpc>
            </a:pPr>
            <a:r>
              <a:rPr lang="en-US" sz="1100" smtClean="0"/>
              <a:t>javax.swing.plaf.basic.BasicArrowButton;</a:t>
            </a:r>
          </a:p>
          <a:p>
            <a:pPr>
              <a:lnSpc>
                <a:spcPct val="80000"/>
              </a:lnSpc>
            </a:pPr>
            <a:r>
              <a:rPr lang="en-US" sz="1300" smtClean="0"/>
              <a:t>Used for system date and time</a:t>
            </a:r>
          </a:p>
          <a:p>
            <a:pPr lvl="1">
              <a:lnSpc>
                <a:spcPct val="80000"/>
              </a:lnSpc>
            </a:pPr>
            <a:r>
              <a:rPr lang="en-US" sz="1100" smtClean="0"/>
              <a:t>java.text.DateFormat;</a:t>
            </a:r>
          </a:p>
          <a:p>
            <a:pPr lvl="1">
              <a:lnSpc>
                <a:spcPct val="80000"/>
              </a:lnSpc>
            </a:pPr>
            <a:r>
              <a:rPr lang="en-US" sz="1100" smtClean="0"/>
              <a:t>java.text.SimpleDateFormat;</a:t>
            </a:r>
          </a:p>
          <a:p>
            <a:pPr lvl="1">
              <a:lnSpc>
                <a:spcPct val="80000"/>
              </a:lnSpc>
            </a:pPr>
            <a:r>
              <a:rPr lang="en-US" sz="1100" smtClean="0"/>
              <a:t>java.util.Date;</a:t>
            </a:r>
          </a:p>
          <a:p>
            <a:pPr>
              <a:lnSpc>
                <a:spcPct val="80000"/>
              </a:lnSpc>
            </a:pPr>
            <a:r>
              <a:rPr lang="en-US" sz="1300" smtClean="0"/>
              <a:t>Used for data storage</a:t>
            </a:r>
          </a:p>
          <a:p>
            <a:pPr lvl="1">
              <a:lnSpc>
                <a:spcPct val="80000"/>
              </a:lnSpc>
            </a:pPr>
            <a:r>
              <a:rPr lang="en-US" sz="1100" smtClean="0"/>
              <a:t>java.util.Vector;</a:t>
            </a:r>
          </a:p>
          <a:p>
            <a:pPr>
              <a:lnSpc>
                <a:spcPct val="80000"/>
              </a:lnSpc>
            </a:pPr>
            <a:r>
              <a:rPr lang="en-US" sz="1300" smtClean="0"/>
              <a:t>Used for serial I/O</a:t>
            </a:r>
          </a:p>
          <a:p>
            <a:pPr lvl="1">
              <a:lnSpc>
                <a:spcPct val="80000"/>
              </a:lnSpc>
            </a:pPr>
            <a:r>
              <a:rPr lang="en-US" sz="1100" smtClean="0"/>
              <a:t>javax.comm.*;</a:t>
            </a:r>
          </a:p>
          <a:p>
            <a:pPr lvl="1">
              <a:lnSpc>
                <a:spcPct val="80000"/>
              </a:lnSpc>
            </a:pPr>
            <a:r>
              <a:rPr lang="en-US" sz="1100" smtClean="0"/>
              <a:t>java.io.IOException;</a:t>
            </a:r>
          </a:p>
          <a:p>
            <a:pPr lvl="1">
              <a:lnSpc>
                <a:spcPct val="80000"/>
              </a:lnSpc>
            </a:pPr>
            <a:r>
              <a:rPr lang="en-US" sz="1100" smtClean="0"/>
              <a:t>java.io.InputStream;</a:t>
            </a:r>
          </a:p>
          <a:p>
            <a:pPr lvl="1">
              <a:lnSpc>
                <a:spcPct val="80000"/>
              </a:lnSpc>
            </a:pPr>
            <a:r>
              <a:rPr lang="en-US" sz="1100" smtClean="0"/>
              <a:t>java.io.OutputStream;</a:t>
            </a:r>
          </a:p>
        </p:txBody>
      </p:sp>
      <p:sp>
        <p:nvSpPr>
          <p:cNvPr id="4" name="Content Placeholder 3"/>
          <p:cNvSpPr>
            <a:spLocks noGrp="1"/>
          </p:cNvSpPr>
          <p:nvPr>
            <p:ph sz="half" idx="2"/>
          </p:nvPr>
        </p:nvSpPr>
        <p:spPr/>
        <p:txBody>
          <a:bodyPr>
            <a:normAutofit/>
          </a:bodyPr>
          <a:lstStyle/>
          <a:p>
            <a:pPr algn="ctr">
              <a:lnSpc>
                <a:spcPct val="80000"/>
              </a:lnSpc>
              <a:buFontTx/>
              <a:buNone/>
            </a:pPr>
            <a:r>
              <a:rPr lang="en-US" sz="1300" u="sng" smtClean="0"/>
              <a:t>Non Standard Libraries:</a:t>
            </a:r>
          </a:p>
          <a:p>
            <a:pPr>
              <a:lnSpc>
                <a:spcPct val="80000"/>
              </a:lnSpc>
            </a:pPr>
            <a:endParaRPr lang="en-US" sz="1300" smtClean="0"/>
          </a:p>
          <a:p>
            <a:pPr>
              <a:lnSpc>
                <a:spcPct val="80000"/>
              </a:lnSpc>
            </a:pPr>
            <a:r>
              <a:rPr lang="en-US" sz="1300" smtClean="0"/>
              <a:t>Javax.comm.*;</a:t>
            </a:r>
          </a:p>
          <a:p>
            <a:pPr lvl="1">
              <a:lnSpc>
                <a:spcPct val="80000"/>
              </a:lnSpc>
            </a:pPr>
            <a:r>
              <a:rPr lang="en-US" sz="1100" smtClean="0"/>
              <a:t>Used for communication with computer ports in java</a:t>
            </a:r>
          </a:p>
          <a:p>
            <a:pPr lvl="1">
              <a:lnSpc>
                <a:spcPct val="80000"/>
              </a:lnSpc>
            </a:pPr>
            <a:r>
              <a:rPr lang="en-US" sz="1100" smtClean="0"/>
              <a:t>Originally created by Sun Microsystems but no longer supported.  Sun recommends a  3</a:t>
            </a:r>
            <a:r>
              <a:rPr lang="en-US" sz="1100" baseline="30000" smtClean="0"/>
              <a:t>rd</a:t>
            </a:r>
            <a:r>
              <a:rPr lang="en-US" sz="1100" smtClean="0"/>
              <a:t> party library called Rx/Tx.</a:t>
            </a:r>
          </a:p>
          <a:p>
            <a:pPr lvl="2">
              <a:lnSpc>
                <a:spcPct val="80000"/>
              </a:lnSpc>
            </a:pPr>
            <a:r>
              <a:rPr lang="en-US" sz="1000" smtClean="0"/>
              <a:t>Rx/Tx didn’t work correctly all the time</a:t>
            </a:r>
          </a:p>
          <a:p>
            <a:pPr lvl="2">
              <a:lnSpc>
                <a:spcPct val="80000"/>
              </a:lnSpc>
            </a:pPr>
            <a:r>
              <a:rPr lang="en-US" sz="1000" smtClean="0"/>
              <a:t>Original release still works, so using it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6"/>
          <p:cNvSpPr>
            <a:spLocks noGrp="1"/>
          </p:cNvSpPr>
          <p:nvPr>
            <p:ph type="title"/>
          </p:nvPr>
        </p:nvSpPr>
        <p:spPr/>
        <p:txBody>
          <a:bodyPr/>
          <a:lstStyle/>
          <a:p>
            <a:r>
              <a:rPr lang="en-US" smtClean="0"/>
              <a:t>Functions</a:t>
            </a:r>
          </a:p>
        </p:txBody>
      </p:sp>
      <p:sp>
        <p:nvSpPr>
          <p:cNvPr id="51203" name="Content Placeholder 7"/>
          <p:cNvSpPr>
            <a:spLocks noGrp="1"/>
          </p:cNvSpPr>
          <p:nvPr>
            <p:ph sz="half" idx="1"/>
          </p:nvPr>
        </p:nvSpPr>
        <p:spPr>
          <a:xfrm>
            <a:off x="457200" y="1828800"/>
            <a:ext cx="4038600" cy="4495800"/>
          </a:xfrm>
        </p:spPr>
        <p:txBody>
          <a:bodyPr/>
          <a:lstStyle/>
          <a:p>
            <a:r>
              <a:rPr lang="en-US" sz="1200" smtClean="0"/>
              <a:t>public static void main(String[] args)</a:t>
            </a:r>
          </a:p>
          <a:p>
            <a:pPr lvl="1"/>
            <a:r>
              <a:rPr lang="en-US" sz="1200" smtClean="0"/>
              <a:t>Starts new instance of GUI</a:t>
            </a:r>
          </a:p>
          <a:p>
            <a:r>
              <a:rPr lang="en-US" sz="1200" smtClean="0"/>
              <a:t>public static void run(JApplet applet, int width, int height) </a:t>
            </a:r>
          </a:p>
          <a:p>
            <a:pPr lvl="1"/>
            <a:r>
              <a:rPr lang="en-US" sz="1200" smtClean="0"/>
              <a:t>Creates the applet</a:t>
            </a:r>
          </a:p>
          <a:p>
            <a:r>
              <a:rPr lang="en-US" sz="1200" smtClean="0"/>
              <a:t>public void init() </a:t>
            </a:r>
          </a:p>
          <a:p>
            <a:pPr lvl="1"/>
            <a:r>
              <a:rPr lang="en-US" sz="1200" smtClean="0"/>
              <a:t>Creates the GUI interface</a:t>
            </a:r>
          </a:p>
          <a:p>
            <a:r>
              <a:rPr lang="en-US" sz="1200" smtClean="0"/>
              <a:t>public void start()</a:t>
            </a:r>
          </a:p>
          <a:p>
            <a:pPr lvl="1"/>
            <a:r>
              <a:rPr lang="en-US" sz="1200" smtClean="0"/>
              <a:t>GUI’s actual running function</a:t>
            </a:r>
          </a:p>
          <a:p>
            <a:pPr lvl="1"/>
            <a:r>
              <a:rPr lang="en-US" sz="1200" smtClean="0"/>
              <a:t>Currently empty because GUI is event based</a:t>
            </a:r>
          </a:p>
          <a:p>
            <a:r>
              <a:rPr lang="en-US" sz="1200" smtClean="0"/>
              <a:t>public void actionPerformed(ActionEvent buttonPressed)</a:t>
            </a:r>
          </a:p>
          <a:p>
            <a:pPr lvl="1"/>
            <a:r>
              <a:rPr lang="en-US" sz="1200" smtClean="0"/>
              <a:t>Called when the auto/manual mode button is pressed</a:t>
            </a:r>
          </a:p>
          <a:p>
            <a:pPr lvl="1"/>
            <a:r>
              <a:rPr lang="en-US" sz="1200" smtClean="0"/>
              <a:t>Processes which button was pressed</a:t>
            </a:r>
          </a:p>
          <a:p>
            <a:r>
              <a:rPr lang="en-US" sz="1200" smtClean="0"/>
              <a:t>public void mousePressed(MouseEvent buttonPressed) </a:t>
            </a:r>
          </a:p>
          <a:p>
            <a:pPr lvl="1"/>
            <a:r>
              <a:rPr lang="en-US" sz="1200" smtClean="0"/>
              <a:t>Called when mouse is pressed on directional pad</a:t>
            </a:r>
          </a:p>
          <a:p>
            <a:pPr lvl="1"/>
            <a:r>
              <a:rPr lang="en-US" sz="1200" smtClean="0"/>
              <a:t>Processes which button was pressed</a:t>
            </a:r>
          </a:p>
        </p:txBody>
      </p:sp>
      <p:sp>
        <p:nvSpPr>
          <p:cNvPr id="51204" name="Content Placeholder 8"/>
          <p:cNvSpPr>
            <a:spLocks noGrp="1"/>
          </p:cNvSpPr>
          <p:nvPr>
            <p:ph sz="half" idx="2"/>
          </p:nvPr>
        </p:nvSpPr>
        <p:spPr>
          <a:xfrm>
            <a:off x="4648200" y="1828800"/>
            <a:ext cx="4038600" cy="4495800"/>
          </a:xfrm>
        </p:spPr>
        <p:txBody>
          <a:bodyPr/>
          <a:lstStyle/>
          <a:p>
            <a:r>
              <a:rPr lang="en-US" sz="1200" smtClean="0"/>
              <a:t>public void mouseReleased(MouseEvent buttonPressed)</a:t>
            </a:r>
          </a:p>
          <a:p>
            <a:pPr lvl="1"/>
            <a:r>
              <a:rPr lang="en-US" sz="1200" smtClean="0"/>
              <a:t>Called when mouse is released</a:t>
            </a:r>
          </a:p>
          <a:p>
            <a:pPr lvl="1"/>
            <a:r>
              <a:rPr lang="en-US" sz="1200" smtClean="0"/>
              <a:t>Processes which button was released on directional pad</a:t>
            </a:r>
          </a:p>
          <a:p>
            <a:r>
              <a:rPr lang="en-US" sz="1200" smtClean="0"/>
              <a:t>Required functions but not used:</a:t>
            </a:r>
          </a:p>
          <a:p>
            <a:pPr lvl="1"/>
            <a:r>
              <a:rPr lang="en-US" sz="1200" smtClean="0"/>
              <a:t>public void mouseClicked(MouseEvent e) </a:t>
            </a:r>
          </a:p>
          <a:p>
            <a:pPr lvl="1"/>
            <a:r>
              <a:rPr lang="en-US" sz="1200" smtClean="0"/>
              <a:t>public void mouseEntered(MouseEvent e) </a:t>
            </a:r>
          </a:p>
          <a:p>
            <a:pPr lvl="1"/>
            <a:r>
              <a:rPr lang="en-US" sz="1200" smtClean="0"/>
              <a:t>public void mouseExited(MouseEvent e) </a:t>
            </a:r>
          </a:p>
          <a:p>
            <a:r>
              <a:rPr lang="en-US" sz="1200" smtClean="0"/>
              <a:t>public String currentTime()</a:t>
            </a:r>
          </a:p>
          <a:p>
            <a:pPr lvl="1"/>
            <a:r>
              <a:rPr lang="en-US" sz="1200" smtClean="0"/>
              <a:t>Gets the current system time</a:t>
            </a:r>
          </a:p>
          <a:p>
            <a:r>
              <a:rPr lang="en-US" sz="1200" smtClean="0"/>
              <a:t>public void updateRunLog(String message)</a:t>
            </a:r>
          </a:p>
          <a:p>
            <a:pPr lvl="1"/>
            <a:r>
              <a:rPr lang="en-US" sz="1200" smtClean="0"/>
              <a:t>Updates the run log</a:t>
            </a:r>
          </a:p>
          <a:p>
            <a:r>
              <a:rPr lang="en-US" sz="1200" smtClean="0"/>
              <a:t>public void updateGPSLog(String message)</a:t>
            </a:r>
          </a:p>
          <a:p>
            <a:pPr lvl="1"/>
            <a:r>
              <a:rPr lang="en-US" sz="1200" smtClean="0"/>
              <a:t>Updates the GPS log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6"/>
          <p:cNvSpPr>
            <a:spLocks noGrp="1"/>
          </p:cNvSpPr>
          <p:nvPr>
            <p:ph type="title"/>
          </p:nvPr>
        </p:nvSpPr>
        <p:spPr/>
        <p:txBody>
          <a:bodyPr/>
          <a:lstStyle/>
          <a:p>
            <a:r>
              <a:rPr lang="en-US" smtClean="0"/>
              <a:t>Functions</a:t>
            </a:r>
            <a:br>
              <a:rPr lang="en-US" smtClean="0"/>
            </a:br>
            <a:r>
              <a:rPr lang="en-US" smtClean="0"/>
              <a:t>(continued)</a:t>
            </a:r>
          </a:p>
        </p:txBody>
      </p:sp>
      <p:sp>
        <p:nvSpPr>
          <p:cNvPr id="52227" name="Content Placeholder 7"/>
          <p:cNvSpPr>
            <a:spLocks noGrp="1"/>
          </p:cNvSpPr>
          <p:nvPr>
            <p:ph sz="half" idx="1"/>
          </p:nvPr>
        </p:nvSpPr>
        <p:spPr>
          <a:xfrm>
            <a:off x="457200" y="1828800"/>
            <a:ext cx="4038600" cy="4495800"/>
          </a:xfrm>
        </p:spPr>
        <p:txBody>
          <a:bodyPr/>
          <a:lstStyle/>
          <a:p>
            <a:r>
              <a:rPr lang="en-US" sz="1100" smtClean="0"/>
              <a:t>public void prepCommand(AbstractButton button)</a:t>
            </a:r>
          </a:p>
          <a:p>
            <a:pPr lvl="1"/>
            <a:r>
              <a:rPr lang="en-US" sz="1100" smtClean="0"/>
              <a:t>Processes and prepares the command to send to AMDV</a:t>
            </a:r>
          </a:p>
          <a:p>
            <a:r>
              <a:rPr lang="en-US" sz="1100" smtClean="0"/>
              <a:t>public void deactivateManualButtons()</a:t>
            </a:r>
          </a:p>
          <a:p>
            <a:pPr lvl="1"/>
            <a:r>
              <a:rPr lang="en-US" sz="1100" smtClean="0"/>
              <a:t>Deactivates the manual control buttons</a:t>
            </a:r>
          </a:p>
          <a:p>
            <a:r>
              <a:rPr lang="en-US" sz="1100" smtClean="0"/>
              <a:t>public void activateManualButtons()</a:t>
            </a:r>
          </a:p>
          <a:p>
            <a:pPr lvl="1"/>
            <a:r>
              <a:rPr lang="en-US" sz="1100" smtClean="0"/>
              <a:t>Activates the manual control buttons</a:t>
            </a:r>
          </a:p>
          <a:p>
            <a:r>
              <a:rPr lang="en-US" sz="1100" smtClean="0"/>
              <a:t>public void portSelection()</a:t>
            </a:r>
          </a:p>
          <a:p>
            <a:pPr lvl="1"/>
            <a:r>
              <a:rPr lang="en-US" sz="1100" smtClean="0"/>
              <a:t>Prompts user for communication port</a:t>
            </a:r>
          </a:p>
          <a:p>
            <a:r>
              <a:rPr lang="en-US" sz="1100" smtClean="0"/>
              <a:t>public void portNotSelected()</a:t>
            </a:r>
          </a:p>
          <a:p>
            <a:pPr lvl="1"/>
            <a:r>
              <a:rPr lang="en-US" sz="1100" smtClean="0"/>
              <a:t>Bad port selection</a:t>
            </a:r>
          </a:p>
          <a:p>
            <a:r>
              <a:rPr lang="en-US" sz="1100" smtClean="0"/>
              <a:t>public void connect ( String portName )</a:t>
            </a:r>
          </a:p>
          <a:p>
            <a:pPr lvl="1"/>
            <a:r>
              <a:rPr lang="en-US" sz="1100" smtClean="0"/>
              <a:t>Connects to the AMDV over the chosen port</a:t>
            </a:r>
          </a:p>
          <a:p>
            <a:r>
              <a:rPr lang="en-US" sz="1100" smtClean="0"/>
              <a:t>public boolean sendCommand(int commandID)</a:t>
            </a:r>
          </a:p>
          <a:p>
            <a:pPr lvl="1"/>
            <a:r>
              <a:rPr lang="en-US" sz="1100" smtClean="0"/>
              <a:t>Sends the command across the chosen port (data to AMDV)</a:t>
            </a:r>
          </a:p>
          <a:p>
            <a:r>
              <a:rPr lang="en-US" sz="1100" smtClean="0"/>
              <a:t>public void serialEvent(SerialPortEvent arg0)</a:t>
            </a:r>
          </a:p>
          <a:p>
            <a:pPr lvl="1"/>
            <a:r>
              <a:rPr lang="en-US" sz="1100" smtClean="0"/>
              <a:t>Reads the communication ports (data from AMDV)</a:t>
            </a:r>
          </a:p>
          <a:p>
            <a:pPr lvl="1"/>
            <a:endParaRPr lang="en-US" sz="1100" smtClean="0"/>
          </a:p>
          <a:p>
            <a:endParaRPr lang="en-US" sz="1200" smtClean="0"/>
          </a:p>
        </p:txBody>
      </p:sp>
      <p:sp>
        <p:nvSpPr>
          <p:cNvPr id="52228" name="Content Placeholder 8"/>
          <p:cNvSpPr>
            <a:spLocks noGrp="1"/>
          </p:cNvSpPr>
          <p:nvPr>
            <p:ph sz="half" idx="2"/>
          </p:nvPr>
        </p:nvSpPr>
        <p:spPr>
          <a:xfrm>
            <a:off x="4648200" y="1828800"/>
            <a:ext cx="4038600" cy="4495800"/>
          </a:xfrm>
        </p:spPr>
        <p:txBody>
          <a:bodyPr/>
          <a:lstStyle/>
          <a:p>
            <a:pPr lvl="1"/>
            <a:endParaRPr lang="en-US" sz="11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Microcontroller Software</a:t>
            </a:r>
          </a:p>
        </p:txBody>
      </p:sp>
      <p:sp>
        <p:nvSpPr>
          <p:cNvPr id="53251" name="Content Placeholder 2"/>
          <p:cNvSpPr>
            <a:spLocks noGrp="1"/>
          </p:cNvSpPr>
          <p:nvPr>
            <p:ph idx="1"/>
          </p:nvPr>
        </p:nvSpPr>
        <p:spPr/>
        <p:txBody>
          <a:bodyPr/>
          <a:lstStyle/>
          <a:p>
            <a:r>
              <a:rPr lang="en-US" smtClean="0"/>
              <a:t>Used to communicate between and control two onboard microcontrollers.</a:t>
            </a:r>
          </a:p>
          <a:p>
            <a:r>
              <a:rPr lang="en-US" smtClean="0"/>
              <a:t>Used to send and receive information to and from the AMDV via a serial Bluetooth connection to a computer.</a:t>
            </a:r>
          </a:p>
          <a:p>
            <a:r>
              <a:rPr lang="en-US" smtClean="0"/>
              <a:t>Programmed in a subset of C</a:t>
            </a:r>
          </a:p>
          <a:p>
            <a:r>
              <a:rPr lang="en-US" smtClean="0"/>
              <a:t>IDE:  Arduino alpha V0015</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Microcontroller Software</a:t>
            </a:r>
          </a:p>
        </p:txBody>
      </p:sp>
      <p:sp>
        <p:nvSpPr>
          <p:cNvPr id="54275" name="Content Placeholder 2"/>
          <p:cNvSpPr>
            <a:spLocks noGrp="1"/>
          </p:cNvSpPr>
          <p:nvPr>
            <p:ph idx="1"/>
          </p:nvPr>
        </p:nvSpPr>
        <p:spPr/>
        <p:txBody>
          <a:bodyPr/>
          <a:lstStyle/>
          <a:p>
            <a:r>
              <a:rPr lang="en-US" smtClean="0"/>
              <a:t>Currently software is being developed as needed to test hardware components</a:t>
            </a:r>
          </a:p>
          <a:p>
            <a:r>
              <a:rPr lang="en-US" smtClean="0"/>
              <a:t>These test beds will serve as a basis for the final software design</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Block Diagram:</a:t>
            </a:r>
            <a:br>
              <a:rPr lang="en-US" smtClean="0"/>
            </a:br>
            <a:r>
              <a:rPr lang="en-US" smtClean="0"/>
              <a:t>Project Breakdown</a:t>
            </a:r>
          </a:p>
        </p:txBody>
      </p:sp>
      <p:grpSp>
        <p:nvGrpSpPr>
          <p:cNvPr id="8195" name="Content Placeholder 30"/>
          <p:cNvGrpSpPr>
            <a:grpSpLocks noGrp="1"/>
          </p:cNvGrpSpPr>
          <p:nvPr>
            <p:ph idx="1"/>
          </p:nvPr>
        </p:nvGrpSpPr>
        <p:grpSpPr bwMode="auto">
          <a:xfrm>
            <a:off x="838200" y="1828800"/>
            <a:ext cx="7772400" cy="4191000"/>
            <a:chOff x="1066800" y="1600200"/>
            <a:chExt cx="7086600" cy="3352800"/>
          </a:xfrm>
        </p:grpSpPr>
        <p:sp>
          <p:nvSpPr>
            <p:cNvPr id="32" name="Rounded Rectangle 31"/>
            <p:cNvSpPr/>
            <p:nvPr/>
          </p:nvSpPr>
          <p:spPr>
            <a:xfrm>
              <a:off x="1372207" y="1600200"/>
              <a:ext cx="913326"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GPS</a:t>
              </a:r>
            </a:p>
            <a:p>
              <a:pPr algn="ctr" fontAlgn="auto">
                <a:spcBef>
                  <a:spcPts val="0"/>
                </a:spcBef>
                <a:spcAft>
                  <a:spcPts val="0"/>
                </a:spcAft>
                <a:defRPr/>
              </a:pPr>
              <a:r>
                <a:rPr lang="en-US" sz="1200" b="1" dirty="0"/>
                <a:t>(Bob)</a:t>
              </a:r>
            </a:p>
          </p:txBody>
        </p:sp>
        <p:sp>
          <p:nvSpPr>
            <p:cNvPr id="33" name="Rounded Rectangle 32"/>
            <p:cNvSpPr/>
            <p:nvPr/>
          </p:nvSpPr>
          <p:spPr>
            <a:xfrm>
              <a:off x="5333813" y="1905000"/>
              <a:ext cx="991488" cy="4597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Bluetooth</a:t>
              </a:r>
            </a:p>
            <a:p>
              <a:pPr algn="ctr" fontAlgn="auto">
                <a:spcBef>
                  <a:spcPts val="0"/>
                </a:spcBef>
                <a:spcAft>
                  <a:spcPts val="0"/>
                </a:spcAft>
                <a:defRPr/>
              </a:pPr>
              <a:r>
                <a:rPr lang="en-US" sz="1200" b="1" dirty="0"/>
                <a:t>(Chris/Bob)</a:t>
              </a:r>
            </a:p>
          </p:txBody>
        </p:sp>
        <p:sp>
          <p:nvSpPr>
            <p:cNvPr id="34" name="Rounded Rectangle 33"/>
            <p:cNvSpPr/>
            <p:nvPr/>
          </p:nvSpPr>
          <p:spPr>
            <a:xfrm>
              <a:off x="1066800" y="2057400"/>
              <a:ext cx="1524141"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Microcontrollers</a:t>
              </a:r>
            </a:p>
            <a:p>
              <a:pPr algn="ctr" fontAlgn="auto">
                <a:spcBef>
                  <a:spcPts val="0"/>
                </a:spcBef>
                <a:spcAft>
                  <a:spcPts val="0"/>
                </a:spcAft>
                <a:defRPr/>
              </a:pPr>
              <a:r>
                <a:rPr lang="en-US" sz="1200" b="1" dirty="0"/>
                <a:t>(Chris)</a:t>
              </a:r>
            </a:p>
          </p:txBody>
        </p:sp>
        <p:sp>
          <p:nvSpPr>
            <p:cNvPr id="35" name="Rounded Rectangle 34"/>
            <p:cNvSpPr/>
            <p:nvPr/>
          </p:nvSpPr>
          <p:spPr>
            <a:xfrm>
              <a:off x="1143514" y="2971800"/>
              <a:ext cx="1295446"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Metal Detector</a:t>
              </a:r>
            </a:p>
            <a:p>
              <a:pPr algn="ctr" fontAlgn="auto">
                <a:spcBef>
                  <a:spcPts val="0"/>
                </a:spcBef>
                <a:spcAft>
                  <a:spcPts val="0"/>
                </a:spcAft>
                <a:defRPr/>
              </a:pPr>
              <a:r>
                <a:rPr lang="en-US" sz="1200" b="1" dirty="0"/>
                <a:t>(Mike)</a:t>
              </a:r>
            </a:p>
          </p:txBody>
        </p:sp>
        <p:sp>
          <p:nvSpPr>
            <p:cNvPr id="36" name="Rounded Rectangle 35"/>
            <p:cNvSpPr/>
            <p:nvPr/>
          </p:nvSpPr>
          <p:spPr>
            <a:xfrm>
              <a:off x="1295493" y="4114800"/>
              <a:ext cx="99004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Sensors</a:t>
              </a:r>
            </a:p>
            <a:p>
              <a:pPr algn="ctr" fontAlgn="auto">
                <a:spcBef>
                  <a:spcPts val="0"/>
                </a:spcBef>
                <a:spcAft>
                  <a:spcPts val="0"/>
                </a:spcAft>
                <a:defRPr/>
              </a:pPr>
              <a:r>
                <a:rPr lang="en-US" sz="1200" b="1" dirty="0"/>
                <a:t>(Bob)</a:t>
              </a:r>
            </a:p>
          </p:txBody>
        </p:sp>
        <p:sp>
          <p:nvSpPr>
            <p:cNvPr id="37" name="Rounded Rectangle 36"/>
            <p:cNvSpPr/>
            <p:nvPr/>
          </p:nvSpPr>
          <p:spPr>
            <a:xfrm>
              <a:off x="1066800" y="3429000"/>
              <a:ext cx="1524141" cy="609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R/C Car:</a:t>
              </a:r>
            </a:p>
            <a:p>
              <a:pPr algn="ctr" fontAlgn="auto">
                <a:spcBef>
                  <a:spcPts val="0"/>
                </a:spcBef>
                <a:spcAft>
                  <a:spcPts val="0"/>
                </a:spcAft>
                <a:defRPr/>
              </a:pPr>
              <a:r>
                <a:rPr lang="en-US" sz="1200" b="1" dirty="0"/>
                <a:t>Motors, Steering</a:t>
              </a:r>
            </a:p>
            <a:p>
              <a:pPr algn="ctr" fontAlgn="auto">
                <a:spcBef>
                  <a:spcPts val="0"/>
                </a:spcBef>
                <a:spcAft>
                  <a:spcPts val="0"/>
                </a:spcAft>
                <a:defRPr/>
              </a:pPr>
              <a:r>
                <a:rPr lang="en-US" sz="1200" b="1" dirty="0"/>
                <a:t>(Mike/Chris)</a:t>
              </a:r>
            </a:p>
          </p:txBody>
        </p:sp>
        <p:sp>
          <p:nvSpPr>
            <p:cNvPr id="38" name="Rounded Rectangle 37"/>
            <p:cNvSpPr/>
            <p:nvPr/>
          </p:nvSpPr>
          <p:spPr>
            <a:xfrm>
              <a:off x="1143514" y="4572000"/>
              <a:ext cx="1370712"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Power Center</a:t>
              </a:r>
            </a:p>
            <a:p>
              <a:pPr algn="ctr" fontAlgn="auto">
                <a:spcBef>
                  <a:spcPts val="0"/>
                </a:spcBef>
                <a:spcAft>
                  <a:spcPts val="0"/>
                </a:spcAft>
                <a:defRPr/>
              </a:pPr>
              <a:r>
                <a:rPr lang="en-US" sz="1200" b="1" dirty="0"/>
                <a:t>(Mike)</a:t>
              </a:r>
            </a:p>
          </p:txBody>
        </p:sp>
        <p:sp>
          <p:nvSpPr>
            <p:cNvPr id="39" name="Rounded Rectangle 38"/>
            <p:cNvSpPr/>
            <p:nvPr/>
          </p:nvSpPr>
          <p:spPr>
            <a:xfrm>
              <a:off x="6857954" y="2934970"/>
              <a:ext cx="1295446"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Software/GUI</a:t>
              </a:r>
            </a:p>
            <a:p>
              <a:pPr algn="ctr" fontAlgn="auto">
                <a:spcBef>
                  <a:spcPts val="0"/>
                </a:spcBef>
                <a:spcAft>
                  <a:spcPts val="0"/>
                </a:spcAft>
                <a:defRPr/>
              </a:pPr>
              <a:r>
                <a:rPr lang="en-US" sz="1200" b="1" dirty="0"/>
                <a:t>(Bob)</a:t>
              </a:r>
            </a:p>
          </p:txBody>
        </p:sp>
        <p:sp>
          <p:nvSpPr>
            <p:cNvPr id="40" name="Rounded Rectangle 39"/>
            <p:cNvSpPr/>
            <p:nvPr/>
          </p:nvSpPr>
          <p:spPr>
            <a:xfrm>
              <a:off x="1218780" y="2514600"/>
              <a:ext cx="1143467"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Software</a:t>
              </a:r>
            </a:p>
            <a:p>
              <a:pPr algn="ctr" fontAlgn="auto">
                <a:spcBef>
                  <a:spcPts val="0"/>
                </a:spcBef>
                <a:spcAft>
                  <a:spcPts val="0"/>
                </a:spcAft>
                <a:defRPr/>
              </a:pPr>
              <a:r>
                <a:rPr lang="en-US" sz="1200" b="1" dirty="0"/>
                <a:t>(Bob)</a:t>
              </a:r>
            </a:p>
          </p:txBody>
        </p:sp>
        <p:sp>
          <p:nvSpPr>
            <p:cNvPr id="41" name="Rounded Rectangle 40"/>
            <p:cNvSpPr/>
            <p:nvPr/>
          </p:nvSpPr>
          <p:spPr>
            <a:xfrm>
              <a:off x="3277021" y="1905000"/>
              <a:ext cx="99004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Bluetooth</a:t>
              </a:r>
            </a:p>
            <a:p>
              <a:pPr algn="ctr" fontAlgn="auto">
                <a:spcBef>
                  <a:spcPts val="0"/>
                </a:spcBef>
                <a:spcAft>
                  <a:spcPts val="0"/>
                </a:spcAft>
                <a:defRPr/>
              </a:pPr>
              <a:r>
                <a:rPr lang="en-US" sz="1200" b="1" dirty="0"/>
                <a:t>(Chris)</a:t>
              </a:r>
            </a:p>
          </p:txBody>
        </p:sp>
        <p:sp>
          <p:nvSpPr>
            <p:cNvPr id="42" name="Rounded Rectangle 41"/>
            <p:cNvSpPr/>
            <p:nvPr/>
          </p:nvSpPr>
          <p:spPr>
            <a:xfrm>
              <a:off x="5333813" y="2971800"/>
              <a:ext cx="1066754" cy="381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i="1" dirty="0">
                  <a:solidFill>
                    <a:schemeClr val="bg2"/>
                  </a:solidFill>
                </a:rPr>
                <a:t>Computer</a:t>
              </a:r>
            </a:p>
          </p:txBody>
        </p:sp>
        <p:cxnSp>
          <p:nvCxnSpPr>
            <p:cNvPr id="43" name="Straight Connector 42"/>
            <p:cNvCxnSpPr/>
            <p:nvPr/>
          </p:nvCxnSpPr>
          <p:spPr>
            <a:xfrm rot="16200000" flipH="1">
              <a:off x="1403654" y="3259292"/>
              <a:ext cx="2978150" cy="130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5" idx="3"/>
            </p:cNvCxnSpPr>
            <p:nvPr/>
          </p:nvCxnSpPr>
          <p:spPr>
            <a:xfrm flipV="1">
              <a:off x="2438960" y="3161030"/>
              <a:ext cx="813454" cy="12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0" idx="3"/>
            </p:cNvCxnSpPr>
            <p:nvPr/>
          </p:nvCxnSpPr>
          <p:spPr>
            <a:xfrm rot="10800000" flipV="1">
              <a:off x="2362247" y="2703830"/>
              <a:ext cx="551469" cy="12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4" idx="3"/>
            </p:cNvCxnSpPr>
            <p:nvPr/>
          </p:nvCxnSpPr>
          <p:spPr>
            <a:xfrm rot="10800000" flipV="1">
              <a:off x="2590941" y="2246630"/>
              <a:ext cx="322776" cy="12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V="1">
              <a:off x="2286001" y="1789610"/>
              <a:ext cx="627017" cy="1089"/>
            </a:xfrm>
            <a:prstGeom prst="line">
              <a:avLst/>
            </a:prstGeom>
            <a:ln w="38100"/>
            <a:effectLst>
              <a:innerShdw blurRad="114300">
                <a:schemeClr val="tx1"/>
              </a:innerShdw>
            </a:effectLst>
            <a:scene3d>
              <a:camera prst="orthographicFront"/>
              <a:lightRig rig="threePt" dir="t"/>
            </a:scene3d>
            <a:sp3d extrusionH="76200">
              <a:extrusionClr>
                <a:schemeClr val="bg2"/>
              </a:extrusionClr>
            </a:sp3d>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38" idx="3"/>
            </p:cNvCxnSpPr>
            <p:nvPr/>
          </p:nvCxnSpPr>
          <p:spPr>
            <a:xfrm rot="10800000">
              <a:off x="2514226" y="4762500"/>
              <a:ext cx="385015" cy="5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6" idx="3"/>
            </p:cNvCxnSpPr>
            <p:nvPr/>
          </p:nvCxnSpPr>
          <p:spPr>
            <a:xfrm rot="10800000" flipV="1">
              <a:off x="2285533" y="4297680"/>
              <a:ext cx="628183" cy="7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37" idx="3"/>
            </p:cNvCxnSpPr>
            <p:nvPr/>
          </p:nvCxnSpPr>
          <p:spPr>
            <a:xfrm rot="10800000">
              <a:off x="2590941" y="3733800"/>
              <a:ext cx="308301" cy="25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1" idx="2"/>
            </p:cNvCxnSpPr>
            <p:nvPr/>
          </p:nvCxnSpPr>
          <p:spPr>
            <a:xfrm rot="16200000" flipV="1">
              <a:off x="3478375" y="2655865"/>
              <a:ext cx="603250" cy="159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33" idx="2"/>
            </p:cNvCxnSpPr>
            <p:nvPr/>
          </p:nvCxnSpPr>
          <p:spPr>
            <a:xfrm rot="16200000" flipV="1">
              <a:off x="5539894" y="2653679"/>
              <a:ext cx="588010" cy="101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42" idx="3"/>
            </p:cNvCxnSpPr>
            <p:nvPr/>
          </p:nvCxnSpPr>
          <p:spPr>
            <a:xfrm rot="10800000" flipV="1">
              <a:off x="6400567" y="3161030"/>
              <a:ext cx="457387" cy="12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267060" y="1981200"/>
              <a:ext cx="106675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267060" y="2273300"/>
              <a:ext cx="1049384" cy="12700"/>
            </a:xfrm>
            <a:prstGeom prst="straightConnector1">
              <a:avLst/>
            </a:prstGeom>
            <a:ln w="38100">
              <a:headEnd type="arrow"/>
              <a:tailEnd type="non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3277021" y="2971800"/>
              <a:ext cx="1066753" cy="381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i="1" dirty="0" err="1">
                  <a:solidFill>
                    <a:schemeClr val="tx1"/>
                  </a:solidFill>
                </a:rPr>
                <a:t>AMDV</a:t>
              </a:r>
              <a:endParaRPr lang="en-US" sz="1200" b="1" i="1" dirty="0">
                <a:solidFill>
                  <a:schemeClr val="tx1"/>
                </a:solidFil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685800" y="2568575"/>
            <a:ext cx="7772400" cy="1470025"/>
          </a:xfrm>
        </p:spPr>
        <p:txBody>
          <a:bodyPr/>
          <a:lstStyle/>
          <a:p>
            <a:r>
              <a:rPr lang="en-US" smtClean="0"/>
              <a:t>Administrative Aspects</a:t>
            </a:r>
          </a:p>
        </p:txBody>
      </p:sp>
      <p:sp>
        <p:nvSpPr>
          <p:cNvPr id="4" name="Subtitle 3"/>
          <p:cNvSpPr>
            <a:spLocks noGrp="1"/>
          </p:cNvSpPr>
          <p:nvPr>
            <p:ph type="subTitle" idx="1"/>
          </p:nvPr>
        </p:nvSpPr>
        <p:spPr/>
        <p:txBody>
          <a:bodyPr/>
          <a:lstStyle/>
          <a:p>
            <a:endParaRPr lang="en-US" smtClean="0">
              <a:solidFill>
                <a:srgbClr val="89898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Cost Breakdown</a:t>
            </a:r>
            <a:br>
              <a:rPr lang="en-US" smtClean="0"/>
            </a:br>
            <a:r>
              <a:rPr lang="en-US" sz="2200" smtClean="0"/>
              <a:t>As of 6/14/09</a:t>
            </a:r>
          </a:p>
        </p:txBody>
      </p:sp>
      <p:graphicFrame>
        <p:nvGraphicFramePr>
          <p:cNvPr id="4" name="Content Placeholder 3"/>
          <p:cNvGraphicFramePr>
            <a:graphicFrameLocks noGrp="1"/>
          </p:cNvGraphicFramePr>
          <p:nvPr>
            <p:ph idx="1"/>
          </p:nvPr>
        </p:nvGraphicFramePr>
        <p:xfrm>
          <a:off x="685800" y="1828800"/>
          <a:ext cx="7772400" cy="4143375"/>
        </p:xfrm>
        <a:graphic>
          <a:graphicData uri="http://schemas.openxmlformats.org/drawingml/2006/table">
            <a:tbl>
              <a:tblPr/>
              <a:tblGrid>
                <a:gridCol w="2590800"/>
                <a:gridCol w="2590800"/>
                <a:gridCol w="25908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AFFCD"/>
                          </a:solidFill>
                          <a:effectLst/>
                          <a:latin typeface="Arial" pitchFamily="34" charset="0"/>
                        </a:rPr>
                        <a:t>Part</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AFFCD"/>
                          </a:solidFill>
                          <a:effectLst/>
                          <a:latin typeface="Arial" pitchFamily="34" charset="0"/>
                        </a:rPr>
                        <a:t>Estimated Cost</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AFFCD"/>
                          </a:solidFill>
                          <a:effectLst/>
                          <a:latin typeface="Arial" pitchFamily="34" charset="0"/>
                        </a:rPr>
                        <a:t>Real Cost</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R/C Car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(Motors, Frame, Motor Control)</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$45.00</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$7.85</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(Already Had Frame and Motors)</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Metal Detector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(Full metal </a:t>
                      </a:r>
                      <a:r>
                        <a:rPr kumimoji="0" lang="en-US" sz="1200" b="0" i="0" u="none" strike="noStrike" cap="none" normalizeH="0" baseline="0" dirty="0" err="1" smtClean="0">
                          <a:ln>
                            <a:noFill/>
                          </a:ln>
                          <a:solidFill>
                            <a:srgbClr val="000000"/>
                          </a:solidFill>
                          <a:effectLst/>
                          <a:latin typeface="Arial" pitchFamily="34" charset="0"/>
                        </a:rPr>
                        <a:t>dection</a:t>
                      </a:r>
                      <a:r>
                        <a:rPr kumimoji="0" lang="en-US" sz="1200" b="0" i="0" u="none" strike="noStrike" cap="none" normalizeH="0" baseline="0" dirty="0" smtClean="0">
                          <a:ln>
                            <a:noFill/>
                          </a:ln>
                          <a:solidFill>
                            <a:srgbClr val="000000"/>
                          </a:solidFill>
                          <a:effectLst/>
                          <a:latin typeface="Arial" pitchFamily="34" charset="0"/>
                        </a:rPr>
                        <a:t> circuit)</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$15.00</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$10.24</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Bluetooth Communication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(Computer + AMDV hardware)</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$464.95</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$64.95</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(Already had computer Bluetooth)</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Microcontroller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(Development + final hardware)</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$40.95</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$40.95</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Power Center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(Batteries + connections)</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$9.00</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$13.72</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GPS</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$46.99</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$37.59</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Sensor</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$24.95</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$0.00</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Shipping and Tax</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$30.00</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$37.23</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pitchFamily="34" charset="0"/>
                        </a:rPr>
                        <a:t>Total Costs:</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rPr>
                        <a:t>$676.84</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rPr>
                        <a:t>$212.53</a:t>
                      </a:r>
                    </a:p>
                  </a:txBody>
                  <a:tcPr marL="86360" marR="863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04800"/>
            <a:ext cx="8229600" cy="1143000"/>
          </a:xfrm>
        </p:spPr>
        <p:txBody>
          <a:bodyPr/>
          <a:lstStyle/>
          <a:p>
            <a:r>
              <a:rPr lang="en-US" smtClean="0"/>
              <a:t>Progress Overview</a:t>
            </a:r>
          </a:p>
        </p:txBody>
      </p:sp>
      <p:graphicFrame>
        <p:nvGraphicFramePr>
          <p:cNvPr id="57347" name="Content Placeholder 3"/>
          <p:cNvGraphicFramePr>
            <a:graphicFrameLocks noGrp="1"/>
          </p:cNvGraphicFramePr>
          <p:nvPr>
            <p:ph idx="1"/>
          </p:nvPr>
        </p:nvGraphicFramePr>
        <p:xfrm>
          <a:off x="457200" y="1828800"/>
          <a:ext cx="8153400" cy="4019550"/>
        </p:xfrm>
        <a:graphic>
          <a:graphicData uri="http://schemas.openxmlformats.org/presentationml/2006/ole">
            <p:oleObj spid="_x0000_s57347" name="Worksheet" r:id="rId3" imgW="8157155" imgH="4017612" progId="Excel.Sheet.8">
              <p:embed/>
            </p:oleObj>
          </a:graphicData>
        </a:graphic>
      </p:graphicFrame>
      <p:sp>
        <p:nvSpPr>
          <p:cNvPr id="57348" name="TextBox 4"/>
          <p:cNvSpPr txBox="1">
            <a:spLocks noChangeArrowheads="1"/>
          </p:cNvSpPr>
          <p:nvPr/>
        </p:nvSpPr>
        <p:spPr bwMode="auto">
          <a:xfrm>
            <a:off x="3776663" y="5715000"/>
            <a:ext cx="1862137" cy="369888"/>
          </a:xfrm>
          <a:prstGeom prst="rect">
            <a:avLst/>
          </a:prstGeom>
          <a:noFill/>
          <a:ln w="9525">
            <a:noFill/>
            <a:miter lim="800000"/>
            <a:headEnd/>
            <a:tailEnd/>
          </a:ln>
        </p:spPr>
        <p:txBody>
          <a:bodyPr wrap="none">
            <a:spAutoFit/>
          </a:bodyPr>
          <a:lstStyle/>
          <a:p>
            <a:r>
              <a:rPr lang="en-US"/>
              <a:t>Percent Complete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685800" y="2644775"/>
            <a:ext cx="7772400" cy="1470025"/>
          </a:xfrm>
        </p:spPr>
        <p:txBody>
          <a:bodyPr/>
          <a:lstStyle/>
          <a:p>
            <a:r>
              <a:rPr lang="en-US" smtClean="0"/>
              <a:t>Questions?</a:t>
            </a:r>
          </a:p>
        </p:txBody>
      </p:sp>
      <p:sp>
        <p:nvSpPr>
          <p:cNvPr id="4" name="Subtitle 3"/>
          <p:cNvSpPr>
            <a:spLocks noGrp="1"/>
          </p:cNvSpPr>
          <p:nvPr>
            <p:ph type="subTitle" idx="1"/>
          </p:nvPr>
        </p:nvSpPr>
        <p:spPr/>
        <p:txBody>
          <a:bodyPr/>
          <a:lstStyle/>
          <a:p>
            <a:endParaRPr lang="en-US" smtClean="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5800" y="2590800"/>
            <a:ext cx="7772400" cy="1470025"/>
          </a:xfrm>
        </p:spPr>
        <p:txBody>
          <a:bodyPr/>
          <a:lstStyle/>
          <a:p>
            <a:r>
              <a:rPr lang="en-US" smtClean="0"/>
              <a:t>Hardware</a:t>
            </a:r>
          </a:p>
        </p:txBody>
      </p:sp>
      <p:sp>
        <p:nvSpPr>
          <p:cNvPr id="5" name="Subtitle 4"/>
          <p:cNvSpPr>
            <a:spLocks noGrp="1"/>
          </p:cNvSpPr>
          <p:nvPr>
            <p:ph type="subTitle" idx="1"/>
          </p:nvPr>
        </p:nvSpPr>
        <p:spPr/>
        <p:txBody>
          <a:bodyPr/>
          <a:lstStyle/>
          <a:p>
            <a:endParaRPr lang="en-US" smtClean="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Sensor:</a:t>
            </a:r>
            <a:br>
              <a:rPr lang="en-US" smtClean="0"/>
            </a:br>
            <a:r>
              <a:rPr lang="en-US" smtClean="0"/>
              <a:t>Requirements</a:t>
            </a:r>
          </a:p>
        </p:txBody>
      </p:sp>
      <p:sp>
        <p:nvSpPr>
          <p:cNvPr id="19459" name="Content Placeholder 2"/>
          <p:cNvSpPr>
            <a:spLocks noGrp="1"/>
          </p:cNvSpPr>
          <p:nvPr>
            <p:ph idx="1"/>
          </p:nvPr>
        </p:nvSpPr>
        <p:spPr/>
        <p:txBody>
          <a:bodyPr/>
          <a:lstStyle/>
          <a:p>
            <a:r>
              <a:rPr lang="en-US" sz="2400" smtClean="0"/>
              <a:t>Sensor Purpose:  Used for collision avoidance</a:t>
            </a:r>
          </a:p>
          <a:p>
            <a:r>
              <a:rPr lang="en-US" sz="2400" smtClean="0"/>
              <a:t>The sensor must be able to meet the following specifications:</a:t>
            </a:r>
          </a:p>
          <a:p>
            <a:pPr lvl="1"/>
            <a:r>
              <a:rPr lang="en-US" sz="2400" smtClean="0"/>
              <a:t>Works outside</a:t>
            </a:r>
          </a:p>
          <a:p>
            <a:pPr lvl="1"/>
            <a:r>
              <a:rPr lang="en-US" sz="2400" smtClean="0"/>
              <a:t>Works at a wide range of distances</a:t>
            </a:r>
          </a:p>
          <a:p>
            <a:pPr lvl="2"/>
            <a:r>
              <a:rPr lang="en-US" sz="2400" smtClean="0"/>
              <a:t>Minimal Distance:  at least 6 inches</a:t>
            </a:r>
          </a:p>
          <a:p>
            <a:pPr lvl="2"/>
            <a:r>
              <a:rPr lang="en-US" sz="2400" smtClean="0"/>
              <a:t>Maximum Distance:  at least 1 meter</a:t>
            </a:r>
          </a:p>
          <a:p>
            <a:pPr lvl="1"/>
            <a:r>
              <a:rPr lang="en-US" sz="2400" smtClean="0"/>
              <a:t>Operate at 5V</a:t>
            </a:r>
          </a:p>
          <a:p>
            <a:pPr lvl="1"/>
            <a:r>
              <a:rPr lang="en-US" sz="2400" smtClean="0"/>
              <a:t>Well documented</a:t>
            </a:r>
          </a:p>
          <a:p>
            <a:endParaRPr lang="en-US"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Sensor:</a:t>
            </a:r>
            <a:br>
              <a:rPr lang="en-US" smtClean="0"/>
            </a:br>
            <a:r>
              <a:rPr lang="en-US" smtClean="0"/>
              <a:t>Options</a:t>
            </a:r>
          </a:p>
        </p:txBody>
      </p:sp>
      <p:sp>
        <p:nvSpPr>
          <p:cNvPr id="20483" name="Content Placeholder 2"/>
          <p:cNvSpPr>
            <a:spLocks noGrp="1"/>
          </p:cNvSpPr>
          <p:nvPr>
            <p:ph idx="1"/>
          </p:nvPr>
        </p:nvSpPr>
        <p:spPr/>
        <p:txBody>
          <a:bodyPr/>
          <a:lstStyle/>
          <a:p>
            <a:pPr>
              <a:buFontTx/>
              <a:buNone/>
            </a:pPr>
            <a:endParaRPr lang="en-US" sz="2000" smtClean="0"/>
          </a:p>
        </p:txBody>
      </p:sp>
      <p:graphicFrame>
        <p:nvGraphicFramePr>
          <p:cNvPr id="4" name="Table 3"/>
          <p:cNvGraphicFramePr>
            <a:graphicFrameLocks noGrp="1"/>
          </p:cNvGraphicFramePr>
          <p:nvPr/>
        </p:nvGraphicFramePr>
        <p:xfrm>
          <a:off x="1371600" y="2057400"/>
          <a:ext cx="6324600" cy="3455670"/>
        </p:xfrm>
        <a:graphic>
          <a:graphicData uri="http://schemas.openxmlformats.org/drawingml/2006/table">
            <a:tbl>
              <a:tblPr/>
              <a:tblGrid>
                <a:gridCol w="1581150"/>
                <a:gridCol w="1581150"/>
                <a:gridCol w="1581150"/>
                <a:gridCol w="15811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FAFFCD"/>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smtClean="0">
                          <a:ln>
                            <a:noFill/>
                          </a:ln>
                          <a:solidFill>
                            <a:srgbClr val="FAFFCD"/>
                          </a:solidFill>
                          <a:effectLst/>
                          <a:latin typeface="Arial" pitchFamily="34" charset="0"/>
                          <a:ea typeface="Times New Roman" pitchFamily="18" charset="0"/>
                          <a:cs typeface="Tahoma" pitchFamily="34" charset="0"/>
                        </a:rPr>
                        <a:t>PARALLAX PING)))</a:t>
                      </a:r>
                      <a:endParaRPr kumimoji="0" lang="en-US" sz="1400" b="1" i="0" u="none" strike="noStrike" cap="none" normalizeH="0" baseline="0" smtClean="0">
                        <a:ln>
                          <a:noFill/>
                        </a:ln>
                        <a:solidFill>
                          <a:srgbClr val="FAFFCD"/>
                        </a:solidFill>
                        <a:effectLst/>
                        <a:latin typeface="Arial" pitchFamily="34" charset="0"/>
                        <a:ea typeface="Times New Roman" pitchFamily="18"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smtClean="0">
                          <a:ln>
                            <a:noFill/>
                          </a:ln>
                          <a:solidFill>
                            <a:srgbClr val="FAFFCD"/>
                          </a:solidFill>
                          <a:effectLst/>
                          <a:latin typeface="Arial" pitchFamily="34" charset="0"/>
                          <a:cs typeface="Times New Roman" pitchFamily="18" charset="0"/>
                        </a:rPr>
                        <a:t>Maxbotix LV-EZ1</a:t>
                      </a:r>
                      <a:endParaRPr kumimoji="0" lang="en-US" sz="1400" b="1" i="0" u="none" strike="noStrike" cap="none" normalizeH="0" baseline="0" smtClean="0">
                        <a:ln>
                          <a:noFill/>
                        </a:ln>
                        <a:solidFill>
                          <a:srgbClr val="FAFFCD"/>
                        </a:solidFill>
                        <a:effectLst/>
                        <a:latin typeface="Arial"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smtClean="0">
                          <a:ln>
                            <a:noFill/>
                          </a:ln>
                          <a:solidFill>
                            <a:srgbClr val="FAFFCD"/>
                          </a:solidFill>
                          <a:effectLst/>
                          <a:latin typeface="Arial" pitchFamily="34" charset="0"/>
                          <a:ea typeface="Times New Roman" pitchFamily="18" charset="0"/>
                          <a:cs typeface="Tahoma" pitchFamily="34" charset="0"/>
                        </a:rPr>
                        <a:t>Sharp GP2Y0A21YK</a:t>
                      </a:r>
                      <a:endParaRPr kumimoji="0" lang="en-US" sz="1400" b="1" i="0" u="none" strike="noStrike" cap="none" normalizeH="0" baseline="0" smtClean="0">
                        <a:ln>
                          <a:noFill/>
                        </a:ln>
                        <a:solidFill>
                          <a:srgbClr val="FAFFCD"/>
                        </a:solidFill>
                        <a:effectLst/>
                        <a:latin typeface="Arial" pitchFamily="34" charset="0"/>
                        <a:ea typeface="Times New Roman" pitchFamily="18"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Technology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Ultrasonic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Ultrasonic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IR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Can use in sunlight?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Yes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Yes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Limited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Supply Voltage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5 +- 10%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2.5 – 5.5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4.5 – 5.5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Min Detection Distance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2 cm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6 in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10 cm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Max Detection Distance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3 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254 in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80 cm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Connections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Vdd, Vss, 1 I/O pin</a:t>
                      </a:r>
                      <a:endPar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RS232, Analog, PWM</a:t>
                      </a:r>
                      <a:endPar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rPr>
                        <a:t>Vo, Vcc, GND (JST)</a:t>
                      </a:r>
                      <a:endParaRPr kumimoji="0" lang="en-US" sz="1400" b="0" i="0" u="none" strike="noStrike" cap="none" normalizeH="0" baseline="0" smtClean="0">
                        <a:ln>
                          <a:noFill/>
                        </a:ln>
                        <a:solidFill>
                          <a:srgbClr val="000000"/>
                        </a:solidFill>
                        <a:effectLst/>
                        <a:latin typeface="Arial" pitchFamily="34" charset="0"/>
                        <a:ea typeface="Times New Roman" pitchFamily="18" charset="0"/>
                        <a:cs typeface="Tahom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Cost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Times New Roman" pitchFamily="18" charset="0"/>
                        </a:rPr>
                        <a:t>$29.99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$24.95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rPr>
                        <a:t>$9.95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Sensor:  </a:t>
            </a:r>
            <a:br>
              <a:rPr lang="en-US" smtClean="0"/>
            </a:br>
            <a:r>
              <a:rPr lang="en-US" smtClean="0"/>
              <a:t>LV-EZ1</a:t>
            </a:r>
          </a:p>
        </p:txBody>
      </p:sp>
      <p:sp>
        <p:nvSpPr>
          <p:cNvPr id="21507" name="Content Placeholder 2"/>
          <p:cNvSpPr>
            <a:spLocks noGrp="1"/>
          </p:cNvSpPr>
          <p:nvPr>
            <p:ph idx="1"/>
          </p:nvPr>
        </p:nvSpPr>
        <p:spPr/>
        <p:txBody>
          <a:bodyPr/>
          <a:lstStyle/>
          <a:p>
            <a:r>
              <a:rPr lang="en-US" sz="2000" dirty="0" smtClean="0"/>
              <a:t>Choose </a:t>
            </a:r>
            <a:r>
              <a:rPr lang="en-US" sz="2000" dirty="0" err="1" smtClean="0"/>
              <a:t>Maxbotix</a:t>
            </a:r>
            <a:r>
              <a:rPr lang="en-US" sz="2000" dirty="0" smtClean="0"/>
              <a:t> LV-EZ1</a:t>
            </a:r>
          </a:p>
          <a:p>
            <a:pPr lvl="1"/>
            <a:r>
              <a:rPr lang="en-US" sz="2000" dirty="0" smtClean="0"/>
              <a:t>Can be used in sunlight</a:t>
            </a:r>
          </a:p>
          <a:p>
            <a:pPr lvl="1"/>
            <a:r>
              <a:rPr lang="en-US" sz="2000" dirty="0" smtClean="0"/>
              <a:t>Can be powered by3.3V or 5V</a:t>
            </a:r>
          </a:p>
          <a:p>
            <a:pPr lvl="1"/>
            <a:r>
              <a:rPr lang="en-US" sz="2000" dirty="0" smtClean="0"/>
              <a:t>Good detection range</a:t>
            </a:r>
          </a:p>
          <a:p>
            <a:pPr lvl="1"/>
            <a:r>
              <a:rPr lang="en-US" sz="2000" dirty="0" smtClean="0"/>
              <a:t>Analog Communication</a:t>
            </a:r>
          </a:p>
          <a:p>
            <a:pPr lvl="1"/>
            <a:r>
              <a:rPr lang="en-US" sz="2000" dirty="0" smtClean="0"/>
              <a:t>Relatively low cost</a:t>
            </a:r>
          </a:p>
          <a:p>
            <a:r>
              <a:rPr lang="en-US" sz="2000" dirty="0" smtClean="0"/>
              <a:t>Connected to analog input pins on MCU</a:t>
            </a:r>
          </a:p>
          <a:p>
            <a:r>
              <a:rPr lang="en-US" sz="2000" dirty="0" smtClean="0"/>
              <a:t>Cost:  $0.00</a:t>
            </a:r>
          </a:p>
          <a:p>
            <a:pPr lvl="1"/>
            <a:r>
              <a:rPr lang="en-US" sz="2000" dirty="0" smtClean="0"/>
              <a:t>Donated by manufacture</a:t>
            </a:r>
          </a:p>
        </p:txBody>
      </p:sp>
      <p:pic>
        <p:nvPicPr>
          <p:cNvPr id="21508" name="Picture 2"/>
          <p:cNvPicPr>
            <a:picLocks noChangeAspect="1" noChangeArrowheads="1"/>
          </p:cNvPicPr>
          <p:nvPr/>
        </p:nvPicPr>
        <p:blipFill>
          <a:blip r:embed="rId2" cstate="print"/>
          <a:srcRect/>
          <a:stretch>
            <a:fillRect/>
          </a:stretch>
        </p:blipFill>
        <p:spPr bwMode="auto">
          <a:xfrm>
            <a:off x="5543550" y="4676775"/>
            <a:ext cx="2381250" cy="809625"/>
          </a:xfrm>
          <a:prstGeom prst="rect">
            <a:avLst/>
          </a:prstGeom>
          <a:noFill/>
          <a:ln w="9525">
            <a:noFill/>
            <a:miter lim="800000"/>
            <a:headEnd/>
            <a:tailEnd/>
          </a:ln>
        </p:spPr>
      </p:pic>
      <p:pic>
        <p:nvPicPr>
          <p:cNvPr id="21509" name="Picture 2" descr="C:\Users\Bob Augustine\Desktop\sensor.jpg"/>
          <p:cNvPicPr>
            <a:picLocks noChangeAspect="1" noChangeArrowheads="1"/>
          </p:cNvPicPr>
          <p:nvPr/>
        </p:nvPicPr>
        <p:blipFill>
          <a:blip r:embed="rId3" cstate="print"/>
          <a:srcRect l="14162" t="29018" r="6113" b="15105"/>
          <a:stretch>
            <a:fillRect/>
          </a:stretch>
        </p:blipFill>
        <p:spPr bwMode="auto">
          <a:xfrm>
            <a:off x="5638800" y="2286000"/>
            <a:ext cx="2819400" cy="148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CF EECS">
  <a:themeElements>
    <a:clrScheme name="">
      <a:dk1>
        <a:srgbClr val="000000"/>
      </a:dk1>
      <a:lt1>
        <a:srgbClr val="FAFFCD"/>
      </a:lt1>
      <a:dk2>
        <a:srgbClr val="CC9900"/>
      </a:dk2>
      <a:lt2>
        <a:srgbClr val="000000"/>
      </a:lt2>
      <a:accent1>
        <a:srgbClr val="FFCC00"/>
      </a:accent1>
      <a:accent2>
        <a:srgbClr val="CF0E30"/>
      </a:accent2>
      <a:accent3>
        <a:srgbClr val="FCFFE3"/>
      </a:accent3>
      <a:accent4>
        <a:srgbClr val="000000"/>
      </a:accent4>
      <a:accent5>
        <a:srgbClr val="FFE2AA"/>
      </a:accent5>
      <a:accent6>
        <a:srgbClr val="BB0C2A"/>
      </a:accent6>
      <a:hlink>
        <a:srgbClr val="FFCC66"/>
      </a:hlink>
      <a:folHlink>
        <a:srgbClr val="232323"/>
      </a:folHlink>
    </a:clrScheme>
    <a:fontScheme name="New Undergraduate Student Profile Revised 0107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New Undergraduate Student Profile Revised 0107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Undergraduate Student Profile Revised 0107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Undergraduate Student Profile Revised 0107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Undergraduate Student Profile Revised 0107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Undergraduate Student Profile Revised 0107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Undergraduate Student Profile Revised 0107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Undergraduate Student Profile Revised 0107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UCF EECS</Template>
  <TotalTime>465</TotalTime>
  <Words>3236</Words>
  <Application>Microsoft Office PowerPoint</Application>
  <PresentationFormat>On-screen Show (4:3)</PresentationFormat>
  <Paragraphs>682</Paragraphs>
  <Slides>53</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UCF EECS</vt:lpstr>
      <vt:lpstr>Worksheet</vt:lpstr>
      <vt:lpstr>AMDV: Autonomous Metal Detecting Vehicle  Critical Design Review</vt:lpstr>
      <vt:lpstr>Project Overview</vt:lpstr>
      <vt:lpstr>Goals and Objectives</vt:lpstr>
      <vt:lpstr>Requirements and Specifications</vt:lpstr>
      <vt:lpstr>Block Diagram: Project Breakdown</vt:lpstr>
      <vt:lpstr>Hardware</vt:lpstr>
      <vt:lpstr>Sensor: Requirements</vt:lpstr>
      <vt:lpstr>Sensor: Options</vt:lpstr>
      <vt:lpstr>Sensor:   LV-EZ1</vt:lpstr>
      <vt:lpstr>GPS: Requirements</vt:lpstr>
      <vt:lpstr>GPS: Options</vt:lpstr>
      <vt:lpstr>GPS: EM-406a</vt:lpstr>
      <vt:lpstr>Detection Types</vt:lpstr>
      <vt:lpstr>BFO</vt:lpstr>
      <vt:lpstr>Metal Detector Design</vt:lpstr>
      <vt:lpstr>Metal Detection Design</vt:lpstr>
      <vt:lpstr>TDA0161</vt:lpstr>
      <vt:lpstr>TDA0161 Implementation</vt:lpstr>
      <vt:lpstr>TDA0161 Implementation</vt:lpstr>
      <vt:lpstr>TDA0161 Schematic</vt:lpstr>
      <vt:lpstr>Metal Detection Status</vt:lpstr>
      <vt:lpstr>H-Bridge</vt:lpstr>
      <vt:lpstr>H-Bridge SN754410 </vt:lpstr>
      <vt:lpstr>H-Bridge Issues</vt:lpstr>
      <vt:lpstr>Power Supply</vt:lpstr>
      <vt:lpstr>R/C Car:   Requirements</vt:lpstr>
      <vt:lpstr>R/C Car:   Hummer H2</vt:lpstr>
      <vt:lpstr>Wireless Module:  Requirements</vt:lpstr>
      <vt:lpstr>Wireless Technology: Options</vt:lpstr>
      <vt:lpstr>Bluetooth Module: Options</vt:lpstr>
      <vt:lpstr>Wireless Module: Bluetooth - BlueSMiRF Gold</vt:lpstr>
      <vt:lpstr>Remote Controller: Requirements</vt:lpstr>
      <vt:lpstr>Remote Controller: Options</vt:lpstr>
      <vt:lpstr>Remote Controller:  MSI Wind Netbook</vt:lpstr>
      <vt:lpstr>Microcontroller (MCU): Requirements</vt:lpstr>
      <vt:lpstr>MCU: Options</vt:lpstr>
      <vt:lpstr>MCU Development Board: Options</vt:lpstr>
      <vt:lpstr>MCU: Atmel ATmega328</vt:lpstr>
      <vt:lpstr>MCU Development Board: Arduino Duemilanove</vt:lpstr>
      <vt:lpstr>Block Diagram: Top Level Hardware View </vt:lpstr>
      <vt:lpstr>Electrical Schematic</vt:lpstr>
      <vt:lpstr>Software</vt:lpstr>
      <vt:lpstr>GUI</vt:lpstr>
      <vt:lpstr>Current GUI (V1.3)</vt:lpstr>
      <vt:lpstr>Libraries</vt:lpstr>
      <vt:lpstr>Functions</vt:lpstr>
      <vt:lpstr>Functions (continued)</vt:lpstr>
      <vt:lpstr>Microcontroller Software</vt:lpstr>
      <vt:lpstr>Microcontroller Software</vt:lpstr>
      <vt:lpstr>Administrative Aspects</vt:lpstr>
      <vt:lpstr>Cost Breakdown As of 6/14/09</vt:lpstr>
      <vt:lpstr>Progress Overview</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Design Review</dc:title>
  <dc:creator>Bob Augustine</dc:creator>
  <cp:lastModifiedBy>topher</cp:lastModifiedBy>
  <cp:revision>90</cp:revision>
  <dcterms:created xsi:type="dcterms:W3CDTF">2009-06-14T18:00:23Z</dcterms:created>
  <dcterms:modified xsi:type="dcterms:W3CDTF">2009-06-16T04:21:55Z</dcterms:modified>
</cp:coreProperties>
</file>