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358" r:id="rId3"/>
    <p:sldId id="257" r:id="rId4"/>
    <p:sldId id="359" r:id="rId5"/>
    <p:sldId id="360" r:id="rId6"/>
    <p:sldId id="260" r:id="rId7"/>
    <p:sldId id="262" r:id="rId8"/>
    <p:sldId id="310" r:id="rId9"/>
    <p:sldId id="298" r:id="rId10"/>
    <p:sldId id="263" r:id="rId11"/>
    <p:sldId id="312" r:id="rId12"/>
    <p:sldId id="313" r:id="rId13"/>
    <p:sldId id="311" r:id="rId14"/>
    <p:sldId id="361" r:id="rId15"/>
    <p:sldId id="363" r:id="rId16"/>
    <p:sldId id="364" r:id="rId17"/>
    <p:sldId id="362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398" r:id="rId50"/>
  </p:sldIdLst>
  <p:sldSz cx="9144000" cy="6858000" type="screen4x3"/>
  <p:notesSz cx="7102475" cy="9045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22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22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9CE64-9BE2-4A0C-B0C3-DE14AF229D73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7863"/>
            <a:ext cx="4524375" cy="3392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96648"/>
            <a:ext cx="5681980" cy="407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1726"/>
            <a:ext cx="3077739" cy="452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91726"/>
            <a:ext cx="3077739" cy="4522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B69E-9F07-4BA5-91A4-18BC189CC0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Where does</a:t>
            </a:r>
            <a:r>
              <a:rPr lang="en-US" sz="1400" baseline="0" dirty="0" smtClean="0">
                <a:solidFill>
                  <a:srgbClr val="FF0000"/>
                </a:solidFill>
              </a:rPr>
              <a:t> this section fits better?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56BD4-0BBF-45EA-B464-741FAA141B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9E90A5-31FC-4985-86D5-2E2BE17F69F0}" type="datetimeFigureOut">
              <a:rPr lang="en-US" smtClean="0"/>
              <a:pPr/>
              <a:t>8/6/2009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96FA8C-D49C-42BD-8FEF-B81EB7F3A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edia.digikey.com/photos/Hammond%20Mfg%20Photos/1598DGY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CartRegister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Group 11</a:t>
            </a:r>
          </a:p>
          <a:p>
            <a:r>
              <a:rPr lang="en-US" dirty="0" smtClean="0"/>
              <a:t>Heath Hensley</a:t>
            </a:r>
          </a:p>
          <a:p>
            <a:r>
              <a:rPr lang="en-US" dirty="0" smtClean="0"/>
              <a:t>Oscar Salas</a:t>
            </a:r>
          </a:p>
          <a:p>
            <a:r>
              <a:rPr lang="en-US" dirty="0" smtClean="0"/>
              <a:t>Mike Sieben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hensley\Documents\School\CartRegister\CartRegister_Web_Sit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5105400" cy="6259525"/>
          </a:xfrm>
          <a:prstGeom prst="rect">
            <a:avLst/>
          </a:prstGeom>
          <a:noFill/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Site Map</a:t>
            </a:r>
            <a:endParaRPr lang="en-US" sz="31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Main Landing Page</a:t>
            </a:r>
          </a:p>
          <a:p>
            <a:pPr lvl="1"/>
            <a:r>
              <a:rPr lang="en-US" dirty="0" smtClean="0"/>
              <a:t>Information about the website</a:t>
            </a:r>
          </a:p>
          <a:p>
            <a:pPr lvl="1"/>
            <a:r>
              <a:rPr lang="en-US" dirty="0" smtClean="0"/>
              <a:t>Login Form</a:t>
            </a:r>
          </a:p>
          <a:p>
            <a:pPr lvl="1"/>
            <a:r>
              <a:rPr lang="en-US" dirty="0" smtClean="0"/>
              <a:t>Sign up form</a:t>
            </a:r>
          </a:p>
          <a:p>
            <a:r>
              <a:rPr lang="en-US" dirty="0" smtClean="0"/>
              <a:t>Authenticated Section</a:t>
            </a:r>
          </a:p>
          <a:p>
            <a:pPr lvl="1"/>
            <a:r>
              <a:rPr lang="en-US" dirty="0" smtClean="0"/>
              <a:t>User home page</a:t>
            </a:r>
          </a:p>
          <a:p>
            <a:pPr lvl="1"/>
            <a:r>
              <a:rPr lang="en-US" dirty="0" smtClean="0"/>
              <a:t>Edit grocery lists</a:t>
            </a:r>
          </a:p>
          <a:p>
            <a:pPr lvl="1"/>
            <a:r>
              <a:rPr lang="en-US" dirty="0" smtClean="0"/>
              <a:t>Item &amp; recipe browsing</a:t>
            </a:r>
          </a:p>
          <a:p>
            <a:pPr lvl="1"/>
            <a:r>
              <a:rPr lang="en-US" dirty="0" smtClean="0"/>
              <a:t>Account management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Landing Page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50" y="1066800"/>
            <a:ext cx="7832301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Lists Page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99" y="1066798"/>
            <a:ext cx="7834403" cy="56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 Information Page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99" y="1066800"/>
            <a:ext cx="7834403" cy="56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 Server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2667000"/>
            <a:ext cx="20574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Server Software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305300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Members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4091" y="2603694"/>
            <a:ext cx="8531522" cy="2293034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7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Server Interaction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269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Objectives of the Store Server</a:t>
            </a:r>
          </a:p>
          <a:p>
            <a:pPr lvl="1"/>
            <a:r>
              <a:rPr lang="en-US" sz="2400" dirty="0" smtClean="0"/>
              <a:t>Retrieve and maintain users grocery list</a:t>
            </a:r>
          </a:p>
          <a:p>
            <a:pPr lvl="2"/>
            <a:r>
              <a:rPr lang="en-US" sz="2000" dirty="0" smtClean="0"/>
              <a:t>accomplished with the use of a web service</a:t>
            </a:r>
          </a:p>
          <a:p>
            <a:pPr lvl="1"/>
            <a:r>
              <a:rPr lang="en-US" sz="2400" dirty="0" smtClean="0"/>
              <a:t>Maintain a list of items in the users cart</a:t>
            </a:r>
          </a:p>
          <a:p>
            <a:pPr lvl="1"/>
            <a:r>
              <a:rPr lang="en-US" sz="2400" dirty="0" smtClean="0"/>
              <a:t>Continual communication with the Cart Register Device providing requested information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23448"/>
            <a:ext cx="8077200" cy="27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Store Server Testing environment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3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091" y="2609557"/>
            <a:ext cx="8531522" cy="2293034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Cart Device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9400" y="2667000"/>
            <a:ext cx="20574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Smart Cart Device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9931" y="4309404"/>
            <a:ext cx="2352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Oscar - MCU, Firmware</a:t>
            </a:r>
          </a:p>
          <a:p>
            <a:r>
              <a:rPr lang="en-US" dirty="0" smtClean="0"/>
              <a:t>Mike -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Ability to interface with several peripherals</a:t>
            </a:r>
          </a:p>
          <a:p>
            <a:r>
              <a:rPr lang="en-US" sz="2800" dirty="0" smtClean="0"/>
              <a:t>Relative Easy Programming</a:t>
            </a:r>
          </a:p>
          <a:p>
            <a:r>
              <a:rPr lang="en-US" sz="2800" dirty="0" smtClean="0"/>
              <a:t>Low  or no Cost IDE</a:t>
            </a:r>
          </a:p>
          <a:p>
            <a:r>
              <a:rPr lang="en-US" sz="2800" dirty="0" smtClean="0"/>
              <a:t>In Circuit Serial Programming (ICSP)</a:t>
            </a:r>
          </a:p>
          <a:p>
            <a:r>
              <a:rPr lang="en-US" sz="2800" dirty="0" smtClean="0"/>
              <a:t>Reliability</a:t>
            </a:r>
          </a:p>
          <a:p>
            <a:r>
              <a:rPr lang="en-US" sz="2800" dirty="0" smtClean="0"/>
              <a:t>UART interface</a:t>
            </a:r>
            <a:endParaRPr lang="en-US" sz="2800" strike="sngStrike" dirty="0" smtClean="0"/>
          </a:p>
          <a:p>
            <a:r>
              <a:rPr lang="en-US" sz="2800" dirty="0" smtClean="0"/>
              <a:t>Abundant Tech information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Selection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 18F2455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Atmel - AT89C1051U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RCM2100 RabbitCore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 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</a:t>
                      </a:r>
                      <a:r>
                        <a:rPr lang="en-US" baseline="0" dirty="0" smtClean="0"/>
                        <a:t> Speed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48MHz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24MHz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24Mhz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 USB, UART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RJ-45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$3.96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$3.45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$89 (full module)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EE Prom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 Bytes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2048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512K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512K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2V - 5.5V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 to 6V 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4.75-5.25 V </a:t>
                      </a:r>
                      <a:endParaRPr lang="en-US" dirty="0"/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 Kit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$46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$99</a:t>
                      </a:r>
                      <a:endParaRPr lang="en-U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$279</a:t>
                      </a:r>
                      <a:endParaRPr lang="en-US" dirty="0"/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 in Plain English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114857"/>
            <a:ext cx="8416420" cy="5362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635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defRPr/>
            </a:pPr>
            <a:r>
              <a:rPr lang="en-US" sz="8600" b="1" dirty="0" smtClean="0"/>
              <a:t>Microchip PIC18f2455</a:t>
            </a:r>
          </a:p>
          <a:p>
            <a:pPr marL="342900" lvl="1" indent="-34290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Low power Consumption: Clocking the Controller from Timer1 or RC oscillator reduced Op.  Power  by as much as 90%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High computational performance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48 MHz (Smart Cart runs at 8MHz)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Total of 28  pins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Affordable Development Kit $46 (</a:t>
            </a:r>
            <a:r>
              <a:rPr lang="en-US" sz="5800" dirty="0" err="1" smtClean="0">
                <a:solidFill>
                  <a:schemeClr val="tx1"/>
                </a:solidFill>
              </a:rPr>
              <a:t>PICkit</a:t>
            </a:r>
            <a:r>
              <a:rPr lang="en-US" sz="5800" dirty="0" smtClean="0">
                <a:solidFill>
                  <a:schemeClr val="tx1"/>
                </a:solidFill>
              </a:rPr>
              <a:t> 2)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1K byte Dual Port RAM + 1K byte GP RAM</a:t>
            </a:r>
          </a:p>
          <a:p>
            <a:pPr lvl="0">
              <a:buSzPct val="110000"/>
              <a:buFont typeface="Arial" pitchFamily="34" charset="0"/>
              <a:buChar char="•"/>
              <a:defRPr/>
            </a:pPr>
            <a:r>
              <a:rPr lang="en-US" sz="5800" dirty="0" smtClean="0">
                <a:solidFill>
                  <a:schemeClr val="tx1"/>
                </a:solidFill>
              </a:rPr>
              <a:t>16 Endpoints (IN/OUT)</a:t>
            </a:r>
          </a:p>
          <a:p>
            <a:pPr lvl="0"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8956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18F2455 Pin Assignment</a:t>
            </a:r>
            <a:endParaRPr lang="en-US" dirty="0"/>
          </a:p>
        </p:txBody>
      </p:sp>
      <p:pic>
        <p:nvPicPr>
          <p:cNvPr id="4" name="Content Placeholder 3" descr="E:\senior design CDR\PIC18F2455 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01039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</a:t>
            </a:r>
            <a:r>
              <a:rPr lang="en-US" dirty="0" smtClean="0"/>
              <a:t> Kit 2</a:t>
            </a:r>
            <a:endParaRPr lang="en-US" dirty="0"/>
          </a:p>
        </p:txBody>
      </p:sp>
      <p:pic>
        <p:nvPicPr>
          <p:cNvPr id="3074" name="Picture 2" descr="E:\senior design CDR\770px-PICkit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E1DC"/>
              </a:clrFrom>
              <a:clrTo>
                <a:srgbClr val="E0E1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676400"/>
            <a:ext cx="4953000" cy="385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MPlab IDE </a:t>
            </a:r>
          </a:p>
          <a:p>
            <a:pPr lvl="1"/>
            <a:r>
              <a:rPr lang="en-US" dirty="0" smtClean="0"/>
              <a:t>No cost</a:t>
            </a:r>
          </a:p>
          <a:p>
            <a:pPr lvl="1"/>
            <a:r>
              <a:rPr lang="en-US" dirty="0" smtClean="0"/>
              <a:t>Microsoft Compatible Editor</a:t>
            </a:r>
          </a:p>
          <a:p>
            <a:pPr lvl="1"/>
            <a:r>
              <a:rPr lang="en-US" dirty="0" smtClean="0"/>
              <a:t>Linker puts together all .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Simulator for source Code</a:t>
            </a:r>
          </a:p>
          <a:p>
            <a:pPr lvl="1"/>
            <a:r>
              <a:rPr lang="en-US" dirty="0" smtClean="0"/>
              <a:t>Debugger Interface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Internal C Compiler</a:t>
            </a:r>
          </a:p>
          <a:p>
            <a:pPr>
              <a:buNone/>
            </a:pPr>
            <a:r>
              <a:rPr lang="en-US" dirty="0" smtClean="0"/>
              <a:t>	Either Assembly or C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36099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firmware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13716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Power Up</a:t>
            </a:r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3048000" y="19812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Welcome Screen</a:t>
            </a:r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3048000" y="25908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Bar Code Reader Input</a:t>
            </a:r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3048000" y="32004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Send Data to Server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048000" y="38100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Receive Data From Server</a:t>
            </a:r>
            <a:endParaRPr lang="en-US" sz="1400" dirty="0"/>
          </a:p>
        </p:txBody>
      </p:sp>
      <p:sp>
        <p:nvSpPr>
          <p:cNvPr id="15" name="Diamond 14"/>
          <p:cNvSpPr/>
          <p:nvPr/>
        </p:nvSpPr>
        <p:spPr>
          <a:xfrm>
            <a:off x="3581400" y="4419600"/>
            <a:ext cx="1219200" cy="1066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048000" y="58674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Display Next Item on List</a:t>
            </a:r>
            <a:endParaRPr lang="en-US" sz="1400"/>
          </a:p>
        </p:txBody>
      </p:sp>
      <p:sp>
        <p:nvSpPr>
          <p:cNvPr id="17" name="Rectangle 16"/>
          <p:cNvSpPr/>
          <p:nvPr/>
        </p:nvSpPr>
        <p:spPr>
          <a:xfrm>
            <a:off x="5181600" y="53340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Display Splash Screen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334000" y="48006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Display Last Item Scanned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14400" y="53340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Display “Invalid Delete Item”</a:t>
            </a:r>
            <a:endParaRPr lang="en-US" sz="1400"/>
          </a:p>
        </p:txBody>
      </p:sp>
      <p:sp>
        <p:nvSpPr>
          <p:cNvPr id="20" name="Rectangle 19"/>
          <p:cNvSpPr/>
          <p:nvPr/>
        </p:nvSpPr>
        <p:spPr>
          <a:xfrm>
            <a:off x="838200" y="48006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Display “Invalid Barcode”</a:t>
            </a:r>
            <a:endParaRPr lang="en-US" sz="1400"/>
          </a:p>
        </p:txBody>
      </p:sp>
      <p:cxnSp>
        <p:nvCxnSpPr>
          <p:cNvPr id="23" name="Straight Arrow Connector 22"/>
          <p:cNvCxnSpPr>
            <a:stCxn id="15" idx="3"/>
            <a:endCxn id="18" idx="1"/>
          </p:cNvCxnSpPr>
          <p:nvPr/>
        </p:nvCxnSpPr>
        <p:spPr>
          <a:xfrm>
            <a:off x="4800600" y="4953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</p:cNvCxnSpPr>
          <p:nvPr/>
        </p:nvCxnSpPr>
        <p:spPr>
          <a:xfrm rot="5400000">
            <a:off x="6133306" y="5829300"/>
            <a:ext cx="381794" cy="79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6" idx="3"/>
          </p:cNvCxnSpPr>
          <p:nvPr/>
        </p:nvCxnSpPr>
        <p:spPr>
          <a:xfrm rot="10800000">
            <a:off x="5334000" y="6019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  <a:endCxn id="16" idx="0"/>
          </p:cNvCxnSpPr>
          <p:nvPr/>
        </p:nvCxnSpPr>
        <p:spPr>
          <a:xfrm rot="5400000">
            <a:off x="4000500" y="5676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7" idx="1"/>
          </p:cNvCxnSpPr>
          <p:nvPr/>
        </p:nvCxnSpPr>
        <p:spPr>
          <a:xfrm>
            <a:off x="4495800" y="51816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9" idx="3"/>
          </p:cNvCxnSpPr>
          <p:nvPr/>
        </p:nvCxnSpPr>
        <p:spPr>
          <a:xfrm rot="10800000" flipV="1">
            <a:off x="3352800" y="5181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1"/>
            <a:endCxn id="20" idx="3"/>
          </p:cNvCxnSpPr>
          <p:nvPr/>
        </p:nvCxnSpPr>
        <p:spPr>
          <a:xfrm rot="10800000">
            <a:off x="3124200" y="4953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76600" y="46482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4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9000" y="50292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3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1000" y="5486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0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8200" y="5029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1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4648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2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1905000" y="4114800"/>
            <a:ext cx="1981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29000" y="43434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5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 flipH="1" flipV="1">
            <a:off x="914797" y="3123803"/>
            <a:ext cx="1981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05000" y="2133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2"/>
            <a:endCxn id="10" idx="0"/>
          </p:cNvCxnSpPr>
          <p:nvPr/>
        </p:nvCxnSpPr>
        <p:spPr>
          <a:xfrm rot="5400000">
            <a:off x="4038600" y="1828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2"/>
            <a:endCxn id="11" idx="0"/>
          </p:cNvCxnSpPr>
          <p:nvPr/>
        </p:nvCxnSpPr>
        <p:spPr>
          <a:xfrm rot="5400000">
            <a:off x="4038600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2"/>
            <a:endCxn id="13" idx="0"/>
          </p:cNvCxnSpPr>
          <p:nvPr/>
        </p:nvCxnSpPr>
        <p:spPr>
          <a:xfrm rot="5400000">
            <a:off x="40386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  <a:endCxn id="14" idx="0"/>
          </p:cNvCxnSpPr>
          <p:nvPr/>
        </p:nvCxnSpPr>
        <p:spPr>
          <a:xfrm rot="5400000">
            <a:off x="4038600" y="3657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4" idx="2"/>
            <a:endCxn id="15" idx="0"/>
          </p:cNvCxnSpPr>
          <p:nvPr/>
        </p:nvCxnSpPr>
        <p:spPr>
          <a:xfrm rot="5400000">
            <a:off x="4038600" y="4267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8" idx="0"/>
          </p:cNvCxnSpPr>
          <p:nvPr/>
        </p:nvCxnSpPr>
        <p:spPr>
          <a:xfrm rot="5400000" flipH="1" flipV="1">
            <a:off x="5943600" y="4191000"/>
            <a:ext cx="1219200" cy="1588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11" idx="3"/>
          </p:cNvCxnSpPr>
          <p:nvPr/>
        </p:nvCxnSpPr>
        <p:spPr>
          <a:xfrm rot="10800000">
            <a:off x="5334000" y="2743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6" idx="2"/>
          </p:cNvCxnSpPr>
          <p:nvPr/>
        </p:nvCxnSpPr>
        <p:spPr>
          <a:xfrm rot="5400000">
            <a:off x="4038600" y="6324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191000" y="64770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6210300" y="4610100"/>
            <a:ext cx="373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6477000" y="2743200"/>
            <a:ext cx="1600200" cy="1588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9" idx="2"/>
          </p:cNvCxnSpPr>
          <p:nvPr/>
        </p:nvCxnSpPr>
        <p:spPr>
          <a:xfrm rot="5400000">
            <a:off x="1943100" y="58293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16" idx="1"/>
          </p:cNvCxnSpPr>
          <p:nvPr/>
        </p:nvCxnSpPr>
        <p:spPr>
          <a:xfrm>
            <a:off x="2133600" y="6019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>
            <a:off x="5334000" y="28956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0" idx="1"/>
          </p:cNvCxnSpPr>
          <p:nvPr/>
        </p:nvCxnSpPr>
        <p:spPr>
          <a:xfrm rot="10800000">
            <a:off x="533400" y="4953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-227806" y="5715000"/>
            <a:ext cx="1523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>
            <a:off x="533400" y="6477000"/>
            <a:ext cx="2133600" cy="1588"/>
          </a:xfrm>
          <a:prstGeom prst="line">
            <a:avLst/>
          </a:prstGeom>
          <a:ln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2667000" y="6172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Main Program: Welcome Screen is displayed, then the 3 Pushbutton digital inputs on Port A are polled in a continuous loop.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UART Input from Bar Code Reader results in an interrupt service routine:</a:t>
            </a:r>
          </a:p>
          <a:p>
            <a:pPr lvl="1">
              <a:buNone/>
            </a:pPr>
            <a:r>
              <a:rPr lang="en-US" dirty="0" smtClean="0"/>
              <a:t>1. Bar Code data is received from the UART and stored in internal RAM.</a:t>
            </a:r>
          </a:p>
          <a:p>
            <a:pPr lvl="1">
              <a:buNone/>
            </a:pPr>
            <a:r>
              <a:rPr lang="en-US" dirty="0" smtClean="0"/>
              <a:t>2. Bar Code data is output on UART to XBee for wireless transmission to Store Server.</a:t>
            </a:r>
          </a:p>
          <a:p>
            <a:pPr lvl="1">
              <a:buNone/>
            </a:pPr>
            <a:r>
              <a:rPr lang="en-US" dirty="0" smtClean="0"/>
              <a:t>3. UART input port (RX) is switched to XBee to receive shopping list data from Store Server.</a:t>
            </a:r>
          </a:p>
          <a:p>
            <a:pPr lvl="1">
              <a:buNone/>
            </a:pPr>
            <a:r>
              <a:rPr lang="en-US" dirty="0" smtClean="0"/>
              <a:t>4. Data from server received, and displayed on LCD. </a:t>
            </a:r>
          </a:p>
          <a:p>
            <a:pPr lvl="1">
              <a:buNone/>
            </a:pPr>
            <a:r>
              <a:rPr lang="en-US" dirty="0" smtClean="0"/>
              <a:t>    Mode number tells Smart Cart what data to display and in what format.</a:t>
            </a:r>
          </a:p>
          <a:p>
            <a:pPr lvl="1">
              <a:buNone/>
            </a:pPr>
            <a:r>
              <a:rPr lang="en-US" dirty="0" smtClean="0"/>
              <a:t>5. UART input port (RX) switched to Bar Code Reader.</a:t>
            </a:r>
          </a:p>
          <a:p>
            <a:pPr lvl="1">
              <a:buNone/>
            </a:pPr>
            <a:r>
              <a:rPr lang="en-US" dirty="0" smtClean="0"/>
              <a:t>6. Program goes back into polling loop.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If Scroll Up (</a:t>
            </a:r>
            <a:r>
              <a:rPr lang="en-US" dirty="0" smtClean="0">
                <a:latin typeface="Times New Roman"/>
                <a:cs typeface="Times New Roman"/>
              </a:rPr>
              <a:t>↑)</a:t>
            </a:r>
            <a:r>
              <a:rPr lang="en-US" dirty="0" smtClean="0"/>
              <a:t> or Scroll Down (</a:t>
            </a:r>
            <a:r>
              <a:rPr lang="en-US" dirty="0" smtClean="0">
                <a:latin typeface="Times New Roman"/>
                <a:cs typeface="Times New Roman"/>
              </a:rPr>
              <a:t>↓)</a:t>
            </a:r>
            <a:r>
              <a:rPr lang="en-US" dirty="0" smtClean="0"/>
              <a:t> is pressed, a message is sent to the Server.  Server sends previous or next item data.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Delete (X) is pressed, the Delete Message is displayed, waits for Bar Code.</a:t>
            </a:r>
          </a:p>
          <a:p>
            <a:pPr marL="971550" lvl="1" indent="-514350">
              <a:buNone/>
            </a:pPr>
            <a:r>
              <a:rPr lang="en-US" dirty="0" smtClean="0"/>
              <a:t>1. If Bar Code is received, the data is sent to Server with a minus sign to tell it to delete.</a:t>
            </a:r>
          </a:p>
          <a:p>
            <a:pPr marL="971550" lvl="1" indent="-514350">
              <a:buNone/>
            </a:pPr>
            <a:r>
              <a:rPr lang="en-US" dirty="0" smtClean="0"/>
              <a:t>2. Server sends new data with item removed.</a:t>
            </a:r>
          </a:p>
          <a:p>
            <a:pPr marL="971550" lvl="1" indent="-514350">
              <a:buNone/>
            </a:pPr>
            <a:r>
              <a:rPr lang="en-US" dirty="0" smtClean="0"/>
              <a:t>		OR</a:t>
            </a:r>
          </a:p>
          <a:p>
            <a:pPr marL="971550" lvl="1" indent="-514350">
              <a:buNone/>
            </a:pPr>
            <a:r>
              <a:rPr lang="en-US" dirty="0" smtClean="0"/>
              <a:t>3. User presses Delete again, and previous shopping data is displayed.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cart display screens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0480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Welcome Screen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038600" cy="135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3200"/>
            <a:ext cx="404177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29200" y="2286000"/>
            <a:ext cx="318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 Mode Screen</a:t>
            </a:r>
            <a:endParaRPr lang="en-US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3886200" cy="131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3581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Splash Screen</a:t>
            </a:r>
            <a:endParaRPr lang="en-US" sz="24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257800"/>
            <a:ext cx="4038600" cy="13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292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Delete Mode Screen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LCD module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7338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LCD20X4BL</a:t>
            </a:r>
          </a:p>
          <a:p>
            <a:r>
              <a:rPr lang="en-US" sz="2800" dirty="0" smtClean="0"/>
              <a:t>+5 V (5% +/-) power supply. Min (2.7v)</a:t>
            </a:r>
          </a:p>
          <a:p>
            <a:r>
              <a:rPr lang="en-US" sz="2800" dirty="0" smtClean="0"/>
              <a:t>Standard HD 44780 Controller</a:t>
            </a:r>
          </a:p>
          <a:p>
            <a:r>
              <a:rPr lang="en-US" sz="2800" dirty="0" smtClean="0"/>
              <a:t>Alphanumeric only</a:t>
            </a:r>
          </a:p>
          <a:p>
            <a:r>
              <a:rPr lang="en-US" sz="2800" dirty="0" smtClean="0"/>
              <a:t>High Speed MCU bus interface: 2 MHz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3886200" cy="25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Cart 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fr-FR" sz="2200" dirty="0" smtClean="0"/>
              <a:t>Dimensions: 7.1” x 8.1” x 2.5”</a:t>
            </a:r>
          </a:p>
          <a:p>
            <a:r>
              <a:rPr lang="en-US" sz="2200" dirty="0" smtClean="0"/>
              <a:t>Power:  Less than 1 Watt</a:t>
            </a:r>
          </a:p>
          <a:p>
            <a:r>
              <a:rPr lang="en-US" sz="2200" dirty="0" smtClean="0"/>
              <a:t>Power Source: Solar Panel plus rechargeable Internal Battery</a:t>
            </a:r>
          </a:p>
          <a:p>
            <a:r>
              <a:rPr lang="en-US" sz="2200" dirty="0" smtClean="0"/>
              <a:t>Bar Code Reader Port: RS-232 (9 Pin Connector)</a:t>
            </a:r>
            <a:endParaRPr lang="en-US" sz="2200" strike="sngStrike" dirty="0" smtClean="0"/>
          </a:p>
          <a:p>
            <a:r>
              <a:rPr lang="en-US" sz="2200" dirty="0" smtClean="0"/>
              <a:t>User Inputs: Bar Code Reader and Pushbutton Keypad</a:t>
            </a:r>
          </a:p>
          <a:p>
            <a:r>
              <a:rPr lang="en-US" sz="2200" dirty="0" smtClean="0"/>
              <a:t>Display:  LCD, 20 characters x 4 lines</a:t>
            </a:r>
          </a:p>
          <a:p>
            <a:r>
              <a:rPr lang="en-US" sz="2200" dirty="0" smtClean="0"/>
              <a:t>Wireless Transceiver:</a:t>
            </a:r>
          </a:p>
          <a:p>
            <a:pPr lvl="1"/>
            <a:r>
              <a:rPr lang="en-US" sz="1800" dirty="0" smtClean="0"/>
              <a:t>Frequency: Within Industrial, Scientific, and Medical (ISM) band</a:t>
            </a:r>
          </a:p>
          <a:p>
            <a:pPr lvl="1"/>
            <a:r>
              <a:rPr lang="en-US" sz="1800" dirty="0" smtClean="0"/>
              <a:t>Operating Range: At least 10 meters</a:t>
            </a:r>
          </a:p>
          <a:p>
            <a:r>
              <a:rPr lang="en-US" sz="2200" dirty="0" smtClean="0"/>
              <a:t>Bar Code Reader:</a:t>
            </a:r>
          </a:p>
          <a:p>
            <a:pPr lvl="1"/>
            <a:r>
              <a:rPr lang="en-US" sz="1800" dirty="0" smtClean="0"/>
              <a:t>Symbology: UPC</a:t>
            </a:r>
          </a:p>
          <a:p>
            <a:pPr lvl="1"/>
            <a:r>
              <a:rPr lang="en-US" sz="1800" dirty="0" smtClean="0"/>
              <a:t>Interface: RS-232 port</a:t>
            </a:r>
          </a:p>
          <a:p>
            <a:pPr lvl="1"/>
            <a:r>
              <a:rPr lang="en-US" sz="1800" dirty="0" smtClean="0"/>
              <a:t>Power Source: 5 volts on RS-232 connector pin 9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Cart Block Diagram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8200" y="1295400"/>
            <a:ext cx="7356171" cy="52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8382000" cy="4525963"/>
          </a:xfrm>
        </p:spPr>
        <p:txBody>
          <a:bodyPr/>
          <a:lstStyle/>
          <a:p>
            <a:r>
              <a:rPr lang="en-US" dirty="0" smtClean="0"/>
              <a:t>Facilitate Grocery Shopping</a:t>
            </a:r>
          </a:p>
          <a:p>
            <a:r>
              <a:rPr lang="en-US" dirty="0" smtClean="0"/>
              <a:t>Provide Online Interface to Create Grocery Lists</a:t>
            </a:r>
          </a:p>
          <a:p>
            <a:r>
              <a:rPr lang="en-US" dirty="0" smtClean="0"/>
              <a:t>Reduce Labor Costs</a:t>
            </a:r>
          </a:p>
          <a:p>
            <a:r>
              <a:rPr lang="en-US" dirty="0" smtClean="0"/>
              <a:t>Provide Customer Convenience</a:t>
            </a:r>
          </a:p>
          <a:p>
            <a:r>
              <a:rPr lang="en-US" dirty="0" smtClean="0"/>
              <a:t>Increase Customer Loyalty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Smart Cart Enclosure</a:t>
            </a:r>
            <a:endParaRPr lang="en-US" sz="2700" dirty="0"/>
          </a:p>
        </p:txBody>
      </p:sp>
      <p:pic>
        <p:nvPicPr>
          <p:cNvPr id="20482" name="Picture 2" descr="1598DGY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65638" y="1554163"/>
            <a:ext cx="4525962" cy="45259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51667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Hammond Manufacturing: 1598DGY</a:t>
            </a:r>
            <a:br>
              <a:rPr lang="en-US" sz="2400" dirty="0" smtClean="0"/>
            </a:br>
            <a:r>
              <a:rPr lang="pl-PL" sz="2400" dirty="0" smtClean="0"/>
              <a:t>7.1" x </a:t>
            </a:r>
            <a:r>
              <a:rPr lang="en-US" sz="2400" dirty="0" smtClean="0"/>
              <a:t>8</a:t>
            </a:r>
            <a:r>
              <a:rPr lang="pl-PL" sz="2400" dirty="0" smtClean="0"/>
              <a:t>.1" x 2</a:t>
            </a:r>
            <a:r>
              <a:rPr lang="en-US" sz="2400" dirty="0" smtClean="0"/>
              <a:t>.5</a:t>
            </a:r>
            <a:r>
              <a:rPr lang="pl-PL" sz="2400" dirty="0" smtClean="0"/>
              <a:t>“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Plastic – allows RF transmission – able </a:t>
            </a:r>
          </a:p>
          <a:p>
            <a:r>
              <a:rPr lang="en-US" dirty="0" smtClean="0"/>
              <a:t>to keep RF antenna hidden inside.</a:t>
            </a:r>
          </a:p>
          <a:p>
            <a:endParaRPr lang="en-US" dirty="0" smtClean="0"/>
          </a:p>
          <a:p>
            <a:r>
              <a:rPr lang="en-US" dirty="0" smtClean="0"/>
              <a:t>Top panel large enough for Solar Panel,</a:t>
            </a:r>
          </a:p>
          <a:p>
            <a:r>
              <a:rPr lang="en-US" dirty="0" smtClean="0"/>
              <a:t>LCD display, and Keypad.</a:t>
            </a:r>
          </a:p>
          <a:p>
            <a:endParaRPr lang="en-US" dirty="0" smtClean="0"/>
          </a:p>
          <a:p>
            <a:r>
              <a:rPr lang="en-US" dirty="0" smtClean="0"/>
              <a:t>Split sides allows easy assembly – </a:t>
            </a:r>
          </a:p>
          <a:p>
            <a:r>
              <a:rPr lang="en-US" dirty="0" smtClean="0"/>
              <a:t>PCB and batteries in bottom half.</a:t>
            </a:r>
          </a:p>
          <a:p>
            <a:r>
              <a:rPr lang="en-US" dirty="0" smtClean="0"/>
              <a:t>Solar Panel, LCD, and Keypad </a:t>
            </a:r>
          </a:p>
          <a:p>
            <a:r>
              <a:rPr lang="en-US" dirty="0" smtClean="0"/>
              <a:t>mounted on top half.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Panel Layout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722739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</a:t>
            </a:r>
            <a:endParaRPr lang="en-US" dirty="0"/>
          </a:p>
        </p:txBody>
      </p:sp>
      <p:pic>
        <p:nvPicPr>
          <p:cNvPr id="4" name="Content Placeholder 3" descr="InsideBox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6000"/>
          </a:blip>
          <a:stretch>
            <a:fillRect/>
          </a:stretch>
        </p:blipFill>
        <p:spPr>
          <a:xfrm>
            <a:off x="2971800" y="1524000"/>
            <a:ext cx="2957853" cy="4525962"/>
          </a:xfrm>
        </p:spPr>
      </p:pic>
      <p:cxnSp>
        <p:nvCxnSpPr>
          <p:cNvPr id="6" name="Straight Arrow Connector 5"/>
          <p:cNvCxnSpPr>
            <a:stCxn id="10" idx="1"/>
          </p:cNvCxnSpPr>
          <p:nvPr/>
        </p:nvCxnSpPr>
        <p:spPr>
          <a:xfrm rot="10800000" flipV="1">
            <a:off x="5105400" y="4756666"/>
            <a:ext cx="1295400" cy="577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4572000"/>
            <a:ext cx="205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 PACKS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10200" y="30480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3276600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LCD DISPLAY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486400" y="25146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2743200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14600" y="2667000"/>
            <a:ext cx="1295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2438400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PUSHBUTTONS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8400" y="3200400"/>
            <a:ext cx="1295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048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SWITCH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67000" y="38100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" y="3581400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RS-232 CONNECTOR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667000" y="4267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" y="4114800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Bar Code Reader:	</a:t>
            </a:r>
            <a:r>
              <a:rPr lang="en-US" sz="2400" smtClean="0"/>
              <a:t>  </a:t>
            </a:r>
            <a:r>
              <a:rPr lang="en-US" sz="2400" smtClean="0"/>
              <a:t>	  85mA </a:t>
            </a:r>
            <a:r>
              <a:rPr lang="en-US" sz="2400" dirty="0" smtClean="0"/>
              <a:t>@ 5v</a:t>
            </a:r>
          </a:p>
          <a:p>
            <a:r>
              <a:rPr lang="en-US" sz="2400" dirty="0" smtClean="0"/>
              <a:t>Microcontroller:		  10mA @ 5v</a:t>
            </a:r>
          </a:p>
          <a:p>
            <a:r>
              <a:rPr lang="en-US" sz="2400" dirty="0" smtClean="0"/>
              <a:t>Miscellaneous:		  10mA @ 5v</a:t>
            </a:r>
          </a:p>
          <a:p>
            <a:r>
              <a:rPr lang="en-US" sz="2400" dirty="0" smtClean="0"/>
              <a:t>LCD Display:		    4mA @ 5v</a:t>
            </a:r>
          </a:p>
          <a:p>
            <a:r>
              <a:rPr lang="en-US" sz="2400" dirty="0" smtClean="0"/>
              <a:t>XBee Wireless:		</a:t>
            </a:r>
            <a:r>
              <a:rPr lang="en-US" sz="2400" u="sng" dirty="0" smtClean="0"/>
              <a:t>  40mA @ 5v </a:t>
            </a:r>
            <a:r>
              <a:rPr lang="en-US" sz="1400" dirty="0" smtClean="0"/>
              <a:t>(Before 3.3v Regulator)</a:t>
            </a:r>
          </a:p>
          <a:p>
            <a:r>
              <a:rPr lang="en-US" sz="2400" dirty="0" smtClean="0"/>
              <a:t>Total:			149mA @ 5v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Conversion Efficiency ~ 90% ► 149mA / 0.90 = 166mA @ 5v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Total power = 830mW = 230mA @ 3.6v (Battery voltage)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NiCad Battery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7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000" dirty="0" smtClean="0"/>
              <a:t>Powerizer:  CD-4/5Sc3iWT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dirty="0" smtClean="0"/>
              <a:t>Also considered NiMH and L-ion</a:t>
            </a:r>
          </a:p>
          <a:p>
            <a:r>
              <a:rPr lang="en-US" dirty="0" smtClean="0"/>
              <a:t>NiCad withstands overcharging</a:t>
            </a:r>
          </a:p>
          <a:p>
            <a:r>
              <a:rPr lang="en-US" dirty="0" smtClean="0"/>
              <a:t>3.6 Volts</a:t>
            </a:r>
          </a:p>
          <a:p>
            <a:r>
              <a:rPr lang="en-US" dirty="0" smtClean="0"/>
              <a:t>Consists of three 1.2 volt cells</a:t>
            </a:r>
          </a:p>
          <a:p>
            <a:r>
              <a:rPr lang="en-US" dirty="0" smtClean="0"/>
              <a:t>Smart Cart uses 2 Battery Packs in parallel</a:t>
            </a:r>
          </a:p>
          <a:p>
            <a:r>
              <a:rPr lang="en-US" dirty="0" smtClean="0"/>
              <a:t>2x 1200 mAH Capacity (2400 mAH / 230 mA = 10.4 hours)</a:t>
            </a:r>
          </a:p>
          <a:p>
            <a:r>
              <a:rPr lang="pt-BR" dirty="0" smtClean="0"/>
              <a:t>Dia 0.93" (24mm) x  Length 4" (102 mm)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8862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Solar Panel</a:t>
            </a:r>
            <a:endParaRPr lang="en-US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8086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1371600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Ningbo Shenzhou:  SZGD165120</a:t>
            </a:r>
          </a:p>
          <a:p>
            <a:r>
              <a:rPr lang="en-US" dirty="0" smtClean="0"/>
              <a:t>Size = 6.5” x 4.7” </a:t>
            </a:r>
          </a:p>
          <a:p>
            <a:r>
              <a:rPr lang="en-US" dirty="0" smtClean="0"/>
              <a:t>Peak Voltage = 5.76 v</a:t>
            </a:r>
          </a:p>
          <a:p>
            <a:r>
              <a:rPr lang="en-US" dirty="0" smtClean="0"/>
              <a:t>Peak Current = 400 mA</a:t>
            </a:r>
          </a:p>
          <a:p>
            <a:r>
              <a:rPr lang="en-US" dirty="0" smtClean="0"/>
              <a:t>Max. power output = 5.76 v  x  400mA = 2.3 W</a:t>
            </a:r>
          </a:p>
          <a:p>
            <a:r>
              <a:rPr lang="en-US" dirty="0" smtClean="0"/>
              <a:t>(Smart Cart power consumption = 0.830 W)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Circuit Diagram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117" y="2133600"/>
            <a:ext cx="6951241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Keypad Pushbutton Switches</a:t>
            </a:r>
            <a:endParaRPr lang="en-US" sz="27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886200"/>
            <a:ext cx="2428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1828800"/>
            <a:ext cx="5040162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/>
              <a:t>(3) Grayhill: 30-102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2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Momentary Pushbutton Contact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/>
              <a:t>Snap-in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Keypad Circuit Diagram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4050" y="2216944"/>
            <a:ext cx="5448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Transceivers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8433" y="3540919"/>
            <a:ext cx="7779767" cy="14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2783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Looked at 3 options: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WiFi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XBee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UZBee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7167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XBee chosen for low power and domestic manufacturer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Diagram &amp; Work Distribution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381000" y="2667000"/>
            <a:ext cx="8305800" cy="1447800"/>
            <a:chOff x="381000" y="2667000"/>
            <a:chExt cx="8305800" cy="1447800"/>
          </a:xfrm>
        </p:grpSpPr>
        <p:cxnSp>
          <p:nvCxnSpPr>
            <p:cNvPr id="10" name="Straight Connector 9"/>
            <p:cNvCxnSpPr>
              <a:stCxn id="6" idx="3"/>
              <a:endCxn id="7" idx="1"/>
            </p:cNvCxnSpPr>
            <p:nvPr/>
          </p:nvCxnSpPr>
          <p:spPr>
            <a:xfrm>
              <a:off x="2438400" y="33909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>
              <a:stCxn id="7" idx="3"/>
              <a:endCxn id="8" idx="1"/>
            </p:cNvCxnSpPr>
            <p:nvPr/>
          </p:nvCxnSpPr>
          <p:spPr>
            <a:xfrm>
              <a:off x="5562600" y="33909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3810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 Application</a:t>
              </a:r>
            </a:p>
            <a:p>
              <a:pPr algn="ctr"/>
              <a:r>
                <a:rPr lang="en-US" dirty="0" smtClean="0"/>
                <a:t>(cartRegister.com)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Store Server Software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294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Smart Cart Device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0600" y="4305300"/>
            <a:ext cx="75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305300"/>
            <a:ext cx="137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Members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62897" y="4305300"/>
            <a:ext cx="2352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Oscar - MCU, Firmware</a:t>
            </a:r>
          </a:p>
          <a:p>
            <a:r>
              <a:rPr lang="en-US" dirty="0" smtClean="0"/>
              <a:t>Mike -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9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Module</a:t>
            </a:r>
            <a:br>
              <a:rPr lang="en-US" dirty="0" smtClean="0"/>
            </a:br>
            <a:r>
              <a:rPr lang="en-US" sz="2700" dirty="0" smtClean="0"/>
              <a:t>Digi International: XBee</a:t>
            </a:r>
            <a:endParaRPr lang="en-US" sz="27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4305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291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1" y="1447801"/>
            <a:ext cx="838200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Uses 802.15.4 Standard (Zigbee)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Frequency = 2.4 GHz Band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Range up to 30 meters indoors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40mA peak current consumption Transmit or Receive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Available USB Interface Card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Starter Kit includes 2 XBee modules and 2 interface cards for $99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6581001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(Reprinted with permission from Digi International)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Code Readers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1553" y="3455194"/>
            <a:ext cx="8089047" cy="17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29656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Looked at 3 options: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Symbol: LS2208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Metrologic: MS5145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ID Tech: Econoscan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562600"/>
            <a:ext cx="6885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 Tech Econoscan chosen for low power and low cost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977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Code Reader</a:t>
            </a:r>
            <a:br>
              <a:rPr lang="en-US" dirty="0" smtClean="0"/>
            </a:br>
            <a:r>
              <a:rPr lang="en-US" sz="2700" dirty="0" smtClean="0"/>
              <a:t>ID Tech: EconoScan</a:t>
            </a:r>
            <a:r>
              <a:rPr lang="en-US" sz="1300" baseline="8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endParaRPr lang="en-US" sz="1300" baseline="80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456096"/>
            <a:ext cx="4267200" cy="248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Handheld Trigger for Easy, Intuitive Activation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USB or RS-232 Interface Port with Integral Power Source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Operating Current Only 85 mA at 5 Vdc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Scanning Distance up to 4.7”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Reads all Standard Bar Codes, including UPC/EAN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Cost = $89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019800"/>
            <a:ext cx="4151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(Reprinted with permission from ID Tech)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Circuit Schematic Diagram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834" y="947738"/>
            <a:ext cx="741246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5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Circuit Board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23000"/>
          </a:blip>
          <a:stretch>
            <a:fillRect/>
          </a:stretch>
        </p:blipFill>
        <p:spPr bwMode="auto">
          <a:xfrm>
            <a:off x="1926317" y="2325007"/>
            <a:ext cx="5443765" cy="40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790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Generated using free version of Eagle layout software from CadSoft.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Ordered from Advanced Circuits (4PCB.com) using $33 student special.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4496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Testing of Smart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600" dirty="0" smtClean="0"/>
              <a:t>XBee wireless transceiver tested.</a:t>
            </a:r>
          </a:p>
          <a:p>
            <a:pPr lvl="1"/>
            <a:r>
              <a:rPr lang="en-US" sz="4200" dirty="0" smtClean="0"/>
              <a:t>Strong signal over 10 meter range.</a:t>
            </a:r>
          </a:p>
          <a:p>
            <a:pPr lvl="1"/>
            <a:r>
              <a:rPr lang="en-US" sz="4600" dirty="0" smtClean="0"/>
              <a:t>Weaker signal above 10 meters.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smtClean="0"/>
              <a:t>Power supply circuit tested. </a:t>
            </a:r>
          </a:p>
          <a:p>
            <a:pPr lvl="1"/>
            <a:r>
              <a:rPr lang="en-US" sz="4200" dirty="0" smtClean="0"/>
              <a:t>Works with battery input.</a:t>
            </a:r>
          </a:p>
          <a:p>
            <a:pPr lvl="1"/>
            <a:r>
              <a:rPr lang="en-US" sz="4600" dirty="0" smtClean="0"/>
              <a:t>5 volt and 3.3 volt regulation works.</a:t>
            </a:r>
          </a:p>
          <a:p>
            <a:pPr lvl="1"/>
            <a:r>
              <a:rPr lang="en-US" sz="4600" dirty="0" smtClean="0"/>
              <a:t>Battery charging with solar panel input works.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smtClean="0"/>
              <a:t>LCD, RS-232 port, Pushbuttons, and XBee all tested during microcontroller programming phase.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smtClean="0"/>
              <a:t>Analog Switch tested to switch the UART input between bar code reader and </a:t>
            </a:r>
            <a:r>
              <a:rPr lang="en-US" sz="4600" dirty="0" err="1" smtClean="0"/>
              <a:t>XBee</a:t>
            </a:r>
            <a:r>
              <a:rPr lang="en-US" sz="4600" dirty="0" smtClean="0"/>
              <a:t>.</a:t>
            </a:r>
          </a:p>
          <a:p>
            <a:endParaRPr lang="en-US" sz="4600" dirty="0" smtClean="0"/>
          </a:p>
          <a:p>
            <a:r>
              <a:rPr lang="en-US" sz="4600" dirty="0" smtClean="0"/>
              <a:t>Final testing of Smart Cart performed with complete system.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Material</a:t>
            </a:r>
            <a:endParaRPr lang="en-US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18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67600" y="5562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$396.44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67600" y="5410200"/>
            <a:ext cx="990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rot="5400000">
            <a:off x="6918419" y="6011348"/>
            <a:ext cx="710033" cy="6784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Budget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5562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Project Cost = $506.00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1162" y="1676401"/>
            <a:ext cx="7691353" cy="34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project works substantially as planned.</a:t>
            </a:r>
          </a:p>
          <a:p>
            <a:r>
              <a:rPr lang="en-US" dirty="0" smtClean="0"/>
              <a:t>Hardware and software development complete.</a:t>
            </a:r>
          </a:p>
          <a:p>
            <a:r>
              <a:rPr lang="en-US" dirty="0" smtClean="0"/>
              <a:t>Lessons learned and experience gained designing and building a “real world”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4091" y="2609557"/>
            <a:ext cx="8531522" cy="2293034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Application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81000" y="2667000"/>
            <a:ext cx="2057400" cy="2007632"/>
            <a:chOff x="381000" y="2667000"/>
            <a:chExt cx="2057400" cy="2007632"/>
          </a:xfrm>
        </p:grpSpPr>
        <p:sp>
          <p:nvSpPr>
            <p:cNvPr id="6" name="Rectangle 5"/>
            <p:cNvSpPr/>
            <p:nvPr/>
          </p:nvSpPr>
          <p:spPr>
            <a:xfrm>
              <a:off x="381000" y="2667000"/>
              <a:ext cx="2057400" cy="1447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 Application</a:t>
              </a:r>
            </a:p>
            <a:p>
              <a:pPr algn="ctr"/>
              <a:r>
                <a:rPr lang="en-US" dirty="0" smtClean="0"/>
                <a:t>(cartRegister.com)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4305300"/>
              <a:ext cx="751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Heath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web interface that is accessible from any computer that has access to the Internet.</a:t>
            </a:r>
          </a:p>
          <a:p>
            <a:r>
              <a:rPr lang="en-US" dirty="0" smtClean="0"/>
              <a:t>Standard Membership based system that will link with store membership card ID’s</a:t>
            </a:r>
          </a:p>
          <a:p>
            <a:r>
              <a:rPr lang="en-US" dirty="0" smtClean="0"/>
              <a:t>Ability to browse through a large inventory of products and easily add and remove them to and from an online shopping list.</a:t>
            </a:r>
          </a:p>
          <a:p>
            <a:r>
              <a:rPr lang="en-US" dirty="0" smtClean="0"/>
              <a:t>Ability to search a database of recipes and easily add all needed ingredients to the shopping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Compatibility with all major web browsers (Firefox, IE7, IE8, Chrome, and Safari)</a:t>
            </a:r>
          </a:p>
          <a:p>
            <a:r>
              <a:rPr lang="en-US" dirty="0" smtClean="0"/>
              <a:t>Database storage (minimum requirements for demo purposes):</a:t>
            </a:r>
          </a:p>
          <a:p>
            <a:pPr lvl="1"/>
            <a:r>
              <a:rPr lang="en-US" dirty="0" smtClean="0"/>
              <a:t>Items table will contain at least 500 rows (.641 MB)</a:t>
            </a:r>
          </a:p>
          <a:p>
            <a:pPr lvl="2"/>
            <a:r>
              <a:rPr lang="en-US" i="1" dirty="0" smtClean="0"/>
              <a:t>for production: 650,000 grocery records @ 833.3 MB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users in the system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lists containing approximately </a:t>
            </a:r>
            <a:r>
              <a:rPr lang="en-US" dirty="0" smtClean="0"/>
              <a:t>20 </a:t>
            </a:r>
            <a:r>
              <a:rPr lang="en-US" dirty="0" smtClean="0"/>
              <a:t>items each</a:t>
            </a:r>
          </a:p>
          <a:p>
            <a:pPr lvl="1"/>
            <a:r>
              <a:rPr lang="en-US" dirty="0" smtClean="0"/>
              <a:t>At least 10 recipes, each containing at least 5 </a:t>
            </a:r>
            <a:r>
              <a:rPr lang="en-US" dirty="0" smtClean="0"/>
              <a:t>items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Application Development Environment and Technology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 Studio 2008 (IDE)</a:t>
            </a:r>
          </a:p>
          <a:p>
            <a:r>
              <a:rPr lang="en-US" dirty="0" smtClean="0"/>
              <a:t>Microsoft Visual SourceSafe 2005 (version control)</a:t>
            </a:r>
          </a:p>
          <a:p>
            <a:r>
              <a:rPr lang="en-US" dirty="0" smtClean="0"/>
              <a:t>SQL Server 2008 (database)</a:t>
            </a:r>
          </a:p>
          <a:p>
            <a:r>
              <a:rPr lang="en-US" dirty="0" smtClean="0"/>
              <a:t>C# and ASP.NET 3.5</a:t>
            </a:r>
          </a:p>
          <a:p>
            <a:r>
              <a:rPr lang="en-US" dirty="0" smtClean="0"/>
              <a:t>JavaScript and the </a:t>
            </a:r>
            <a:r>
              <a:rPr lang="en-US" dirty="0" err="1" smtClean="0"/>
              <a:t>JQuery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AJAX (asynchronous JavaScript + XML)</a:t>
            </a:r>
          </a:p>
          <a:p>
            <a:r>
              <a:rPr lang="en-US" dirty="0" smtClean="0"/>
              <a:t>HTML and CSS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Picture 6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80630"/>
            <a:ext cx="8763000" cy="41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Database Structure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2023</TotalTime>
  <Words>1468</Words>
  <Application>Microsoft Office PowerPoint</Application>
  <PresentationFormat>On-screen Show (4:3)</PresentationFormat>
  <Paragraphs>328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Trek</vt:lpstr>
      <vt:lpstr>CartRegister</vt:lpstr>
      <vt:lpstr>Our Project in Plain English</vt:lpstr>
      <vt:lpstr>Motivation and Goals</vt:lpstr>
      <vt:lpstr>Block Diagram &amp; Work Distribution</vt:lpstr>
      <vt:lpstr>Web Application</vt:lpstr>
      <vt:lpstr>Web Application Goals</vt:lpstr>
      <vt:lpstr>Web Application Specifications</vt:lpstr>
      <vt:lpstr>Web Application Development Environment and Technology Used</vt:lpstr>
      <vt:lpstr>Database Structure</vt:lpstr>
      <vt:lpstr>Site Map</vt:lpstr>
      <vt:lpstr>Main Landing Page </vt:lpstr>
      <vt:lpstr>My Lists Page </vt:lpstr>
      <vt:lpstr>Item Information Page </vt:lpstr>
      <vt:lpstr>Store Server</vt:lpstr>
      <vt:lpstr>Server Interaction </vt:lpstr>
      <vt:lpstr>Store Server Testing environment</vt:lpstr>
      <vt:lpstr>Smart Cart Device</vt:lpstr>
      <vt:lpstr>MCU Design Approach</vt:lpstr>
      <vt:lpstr>MCU Selection</vt:lpstr>
      <vt:lpstr>Microcontroller </vt:lpstr>
      <vt:lpstr>PIC 18F2455 Pin Assignment</vt:lpstr>
      <vt:lpstr>Pic Kit 2</vt:lpstr>
      <vt:lpstr>Firmware</vt:lpstr>
      <vt:lpstr>MCU firmware sequence</vt:lpstr>
      <vt:lpstr>Firmware operation</vt:lpstr>
      <vt:lpstr>Smart cart display screens </vt:lpstr>
      <vt:lpstr>LCD module </vt:lpstr>
      <vt:lpstr>Smart Cart Hardware Specifications</vt:lpstr>
      <vt:lpstr>Smart Cart Block Diagram</vt:lpstr>
      <vt:lpstr>Smart Cart Enclosure</vt:lpstr>
      <vt:lpstr>Top Panel Layout</vt:lpstr>
      <vt:lpstr>What’s inside</vt:lpstr>
      <vt:lpstr>Power Budget</vt:lpstr>
      <vt:lpstr>NiCad Battery Pack</vt:lpstr>
      <vt:lpstr>Solar Panel</vt:lpstr>
      <vt:lpstr>Power Circuit Diagram</vt:lpstr>
      <vt:lpstr>Keypad Pushbutton Switches</vt:lpstr>
      <vt:lpstr>Keypad Circuit Diagram</vt:lpstr>
      <vt:lpstr>Wireless Transceivers</vt:lpstr>
      <vt:lpstr>Wireless Module Digi International: XBee</vt:lpstr>
      <vt:lpstr>Bar Code Readers</vt:lpstr>
      <vt:lpstr>Bar Code Reader ID Tech: EconoScanTM</vt:lpstr>
      <vt:lpstr>Circuit Schematic Diagram</vt:lpstr>
      <vt:lpstr>Circuit Board</vt:lpstr>
      <vt:lpstr>Testing of Smart Cart</vt:lpstr>
      <vt:lpstr>Bill of Material</vt:lpstr>
      <vt:lpstr>Project Budget</vt:lpstr>
      <vt:lpstr>Conclusion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CartRegister</dc:title>
  <dc:creator>Michael</dc:creator>
  <cp:lastModifiedBy>Heath Hensley</cp:lastModifiedBy>
  <cp:revision>254</cp:revision>
  <dcterms:created xsi:type="dcterms:W3CDTF">2009-05-21T17:21:02Z</dcterms:created>
  <dcterms:modified xsi:type="dcterms:W3CDTF">2009-08-06T16:48:37Z</dcterms:modified>
</cp:coreProperties>
</file>